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73" r:id="rId3"/>
    <p:sldId id="374" r:id="rId4"/>
    <p:sldId id="347" r:id="rId5"/>
    <p:sldId id="340" r:id="rId6"/>
    <p:sldId id="376" r:id="rId7"/>
    <p:sldId id="348" r:id="rId8"/>
    <p:sldId id="349" r:id="rId9"/>
    <p:sldId id="351" r:id="rId10"/>
    <p:sldId id="363" r:id="rId11"/>
    <p:sldId id="356" r:id="rId12"/>
    <p:sldId id="377" r:id="rId13"/>
    <p:sldId id="357" r:id="rId14"/>
    <p:sldId id="358" r:id="rId15"/>
    <p:sldId id="365" r:id="rId16"/>
    <p:sldId id="372" r:id="rId17"/>
    <p:sldId id="362" r:id="rId18"/>
    <p:sldId id="361" r:id="rId19"/>
    <p:sldId id="342" r:id="rId20"/>
    <p:sldId id="35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B2DCBF-619F-3B27-CFB9-8EC117DD86A5}" v="429" dt="2026-05-18T10:39:10.334"/>
    <p1510:client id="{A0164475-20E4-1017-E9A3-58E60055994C}" v="441" dt="2026-05-18T08:38:57.024"/>
    <p1510:client id="{E265932C-3EBA-331C-B50A-6EADE7D422EF}" v="254" dt="2026-05-18T13:25:13.807"/>
    <p1510:client id="{F25269D4-3ED9-39FE-C97B-DEA59D290172}" v="1450" dt="2026-05-19T08:46:55.2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sv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7188F53-9617-4147-BD78-2F1E2E7BC922}"/>
              </a:ext>
            </a:extLst>
          </p:cNvPr>
          <p:cNvSpPr/>
          <p:nvPr userDrawn="1"/>
        </p:nvSpPr>
        <p:spPr>
          <a:xfrm>
            <a:off x="3279274" y="0"/>
            <a:ext cx="8942681" cy="6871135"/>
          </a:xfrm>
          <a:custGeom>
            <a:avLst/>
            <a:gdLst>
              <a:gd name="connsiteX0" fmla="*/ 1716142 w 8827850"/>
              <a:gd name="connsiteY0" fmla="*/ 0 h 6871135"/>
              <a:gd name="connsiteX1" fmla="*/ 7108620 w 8827850"/>
              <a:gd name="connsiteY1" fmla="*/ 0 h 6871135"/>
              <a:gd name="connsiteX2" fmla="*/ 7106978 w 8827850"/>
              <a:gd name="connsiteY2" fmla="*/ 6568 h 6871135"/>
              <a:gd name="connsiteX3" fmla="*/ 8827850 w 8827850"/>
              <a:gd name="connsiteY3" fmla="*/ 6568 h 6871135"/>
              <a:gd name="connsiteX4" fmla="*/ 8827850 w 8827850"/>
              <a:gd name="connsiteY4" fmla="*/ 6871135 h 6871135"/>
              <a:gd name="connsiteX5" fmla="*/ 4444795 w 8827850"/>
              <a:gd name="connsiteY5" fmla="*/ 6871135 h 6871135"/>
              <a:gd name="connsiteX6" fmla="*/ 4444795 w 8827850"/>
              <a:gd name="connsiteY6" fmla="*/ 6864567 h 6871135"/>
              <a:gd name="connsiteX7" fmla="*/ 0 w 8827850"/>
              <a:gd name="connsiteY7" fmla="*/ 6864567 h 6871135"/>
              <a:gd name="connsiteX0" fmla="*/ 1796949 w 8908657"/>
              <a:gd name="connsiteY0" fmla="*/ 0 h 6871135"/>
              <a:gd name="connsiteX1" fmla="*/ 7189427 w 8908657"/>
              <a:gd name="connsiteY1" fmla="*/ 0 h 6871135"/>
              <a:gd name="connsiteX2" fmla="*/ 7187785 w 8908657"/>
              <a:gd name="connsiteY2" fmla="*/ 6568 h 6871135"/>
              <a:gd name="connsiteX3" fmla="*/ 8908657 w 8908657"/>
              <a:gd name="connsiteY3" fmla="*/ 6568 h 6871135"/>
              <a:gd name="connsiteX4" fmla="*/ 8908657 w 8908657"/>
              <a:gd name="connsiteY4" fmla="*/ 6871135 h 6871135"/>
              <a:gd name="connsiteX5" fmla="*/ 4525602 w 8908657"/>
              <a:gd name="connsiteY5" fmla="*/ 6871135 h 6871135"/>
              <a:gd name="connsiteX6" fmla="*/ 4525602 w 8908657"/>
              <a:gd name="connsiteY6" fmla="*/ 6864567 h 6871135"/>
              <a:gd name="connsiteX7" fmla="*/ 0 w 8908657"/>
              <a:gd name="connsiteY7" fmla="*/ 6864567 h 6871135"/>
              <a:gd name="connsiteX8" fmla="*/ 1796949 w 8908657"/>
              <a:gd name="connsiteY8" fmla="*/ 0 h 6871135"/>
              <a:gd name="connsiteX0" fmla="*/ 1830973 w 8942681"/>
              <a:gd name="connsiteY0" fmla="*/ 0 h 6871135"/>
              <a:gd name="connsiteX1" fmla="*/ 7223451 w 8942681"/>
              <a:gd name="connsiteY1" fmla="*/ 0 h 6871135"/>
              <a:gd name="connsiteX2" fmla="*/ 7221809 w 8942681"/>
              <a:gd name="connsiteY2" fmla="*/ 6568 h 6871135"/>
              <a:gd name="connsiteX3" fmla="*/ 8942681 w 8942681"/>
              <a:gd name="connsiteY3" fmla="*/ 6568 h 6871135"/>
              <a:gd name="connsiteX4" fmla="*/ 8942681 w 8942681"/>
              <a:gd name="connsiteY4" fmla="*/ 6871135 h 6871135"/>
              <a:gd name="connsiteX5" fmla="*/ 4559626 w 8942681"/>
              <a:gd name="connsiteY5" fmla="*/ 6871135 h 6871135"/>
              <a:gd name="connsiteX6" fmla="*/ 4559626 w 8942681"/>
              <a:gd name="connsiteY6" fmla="*/ 6864567 h 6871135"/>
              <a:gd name="connsiteX7" fmla="*/ 0 w 8942681"/>
              <a:gd name="connsiteY7" fmla="*/ 6860313 h 6871135"/>
              <a:gd name="connsiteX8" fmla="*/ 1830973 w 8942681"/>
              <a:gd name="connsiteY8" fmla="*/ 0 h 6871135"/>
              <a:gd name="connsiteX0" fmla="*/ 1801202 w 8942681"/>
              <a:gd name="connsiteY0" fmla="*/ 8506 h 6871135"/>
              <a:gd name="connsiteX1" fmla="*/ 7223451 w 8942681"/>
              <a:gd name="connsiteY1" fmla="*/ 0 h 6871135"/>
              <a:gd name="connsiteX2" fmla="*/ 7221809 w 8942681"/>
              <a:gd name="connsiteY2" fmla="*/ 6568 h 6871135"/>
              <a:gd name="connsiteX3" fmla="*/ 8942681 w 8942681"/>
              <a:gd name="connsiteY3" fmla="*/ 6568 h 6871135"/>
              <a:gd name="connsiteX4" fmla="*/ 8942681 w 8942681"/>
              <a:gd name="connsiteY4" fmla="*/ 6871135 h 6871135"/>
              <a:gd name="connsiteX5" fmla="*/ 4559626 w 8942681"/>
              <a:gd name="connsiteY5" fmla="*/ 6871135 h 6871135"/>
              <a:gd name="connsiteX6" fmla="*/ 4559626 w 8942681"/>
              <a:gd name="connsiteY6" fmla="*/ 6864567 h 6871135"/>
              <a:gd name="connsiteX7" fmla="*/ 0 w 8942681"/>
              <a:gd name="connsiteY7" fmla="*/ 6860313 h 6871135"/>
              <a:gd name="connsiteX8" fmla="*/ 1801202 w 8942681"/>
              <a:gd name="connsiteY8" fmla="*/ 8506 h 6871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42681" h="6871135">
                <a:moveTo>
                  <a:pt x="1801202" y="8506"/>
                </a:moveTo>
                <a:lnTo>
                  <a:pt x="7223451" y="0"/>
                </a:lnTo>
                <a:lnTo>
                  <a:pt x="7221809" y="6568"/>
                </a:lnTo>
                <a:lnTo>
                  <a:pt x="8942681" y="6568"/>
                </a:lnTo>
                <a:lnTo>
                  <a:pt x="8942681" y="6871135"/>
                </a:lnTo>
                <a:lnTo>
                  <a:pt x="4559626" y="6871135"/>
                </a:lnTo>
                <a:lnTo>
                  <a:pt x="4559626" y="6864567"/>
                </a:lnTo>
                <a:lnTo>
                  <a:pt x="0" y="6860313"/>
                </a:lnTo>
                <a:cubicBezTo>
                  <a:pt x="572047" y="4572124"/>
                  <a:pt x="1229155" y="2296695"/>
                  <a:pt x="1801202" y="8506"/>
                </a:cubicBezTo>
                <a:close/>
              </a:path>
            </a:pathLst>
          </a:custGeom>
          <a:solidFill>
            <a:srgbClr val="F96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16AC2E6-10CD-483E-B1FF-3A15C3DFD3D8}"/>
              </a:ext>
            </a:extLst>
          </p:cNvPr>
          <p:cNvSpPr/>
          <p:nvPr userDrawn="1"/>
        </p:nvSpPr>
        <p:spPr>
          <a:xfrm>
            <a:off x="4676506" y="1616437"/>
            <a:ext cx="7223760" cy="5303520"/>
          </a:xfrm>
          <a:custGeom>
            <a:avLst/>
            <a:gdLst>
              <a:gd name="connsiteX0" fmla="*/ 0 w 8223336"/>
              <a:gd name="connsiteY0" fmla="*/ 0 h 5202374"/>
              <a:gd name="connsiteX1" fmla="*/ 8223336 w 8223336"/>
              <a:gd name="connsiteY1" fmla="*/ 0 h 5202374"/>
              <a:gd name="connsiteX2" fmla="*/ 8223336 w 8223336"/>
              <a:gd name="connsiteY2" fmla="*/ 5202374 h 5202374"/>
              <a:gd name="connsiteX3" fmla="*/ 0 w 8223336"/>
              <a:gd name="connsiteY3" fmla="*/ 5202374 h 5202374"/>
              <a:gd name="connsiteX4" fmla="*/ 0 w 8223336"/>
              <a:gd name="connsiteY4" fmla="*/ 0 h 5202374"/>
              <a:gd name="connsiteX0" fmla="*/ 1361440 w 8223336"/>
              <a:gd name="connsiteY0" fmla="*/ 10160 h 5202374"/>
              <a:gd name="connsiteX1" fmla="*/ 8223336 w 8223336"/>
              <a:gd name="connsiteY1" fmla="*/ 0 h 5202374"/>
              <a:gd name="connsiteX2" fmla="*/ 8223336 w 8223336"/>
              <a:gd name="connsiteY2" fmla="*/ 5202374 h 5202374"/>
              <a:gd name="connsiteX3" fmla="*/ 0 w 8223336"/>
              <a:gd name="connsiteY3" fmla="*/ 5202374 h 5202374"/>
              <a:gd name="connsiteX4" fmla="*/ 1361440 w 8223336"/>
              <a:gd name="connsiteY4" fmla="*/ 10160 h 5202374"/>
              <a:gd name="connsiteX0" fmla="*/ 1310640 w 8223336"/>
              <a:gd name="connsiteY0" fmla="*/ 0 h 5212534"/>
              <a:gd name="connsiteX1" fmla="*/ 8223336 w 8223336"/>
              <a:gd name="connsiteY1" fmla="*/ 10160 h 5212534"/>
              <a:gd name="connsiteX2" fmla="*/ 8223336 w 8223336"/>
              <a:gd name="connsiteY2" fmla="*/ 5212534 h 5212534"/>
              <a:gd name="connsiteX3" fmla="*/ 0 w 8223336"/>
              <a:gd name="connsiteY3" fmla="*/ 5212534 h 5212534"/>
              <a:gd name="connsiteX4" fmla="*/ 1310640 w 8223336"/>
              <a:gd name="connsiteY4" fmla="*/ 0 h 5212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23336" h="5212534">
                <a:moveTo>
                  <a:pt x="1310640" y="0"/>
                </a:moveTo>
                <a:lnTo>
                  <a:pt x="8223336" y="10160"/>
                </a:lnTo>
                <a:lnTo>
                  <a:pt x="8223336" y="5212534"/>
                </a:lnTo>
                <a:lnTo>
                  <a:pt x="0" y="5212534"/>
                </a:lnTo>
                <a:lnTo>
                  <a:pt x="1310640" y="0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4C30F45-A936-412F-A031-D6DD9010A009}"/>
              </a:ext>
            </a:extLst>
          </p:cNvPr>
          <p:cNvSpPr/>
          <p:nvPr userDrawn="1"/>
        </p:nvSpPr>
        <p:spPr>
          <a:xfrm>
            <a:off x="322864" y="1260096"/>
            <a:ext cx="6243438" cy="5232876"/>
          </a:xfrm>
          <a:custGeom>
            <a:avLst/>
            <a:gdLst>
              <a:gd name="connsiteX0" fmla="*/ 0 w 6243438"/>
              <a:gd name="connsiteY0" fmla="*/ 0 h 5232876"/>
              <a:gd name="connsiteX1" fmla="*/ 2973065 w 6243438"/>
              <a:gd name="connsiteY1" fmla="*/ 0 h 5232876"/>
              <a:gd name="connsiteX2" fmla="*/ 2973065 w 6243438"/>
              <a:gd name="connsiteY2" fmla="*/ 1291 h 5232876"/>
              <a:gd name="connsiteX3" fmla="*/ 6243438 w 6243438"/>
              <a:gd name="connsiteY3" fmla="*/ 1291 h 5232876"/>
              <a:gd name="connsiteX4" fmla="*/ 4935542 w 6243438"/>
              <a:gd name="connsiteY4" fmla="*/ 5232876 h 5232876"/>
              <a:gd name="connsiteX5" fmla="*/ 368812 w 6243438"/>
              <a:gd name="connsiteY5" fmla="*/ 5232876 h 5232876"/>
              <a:gd name="connsiteX6" fmla="*/ 369135 w 6243438"/>
              <a:gd name="connsiteY6" fmla="*/ 5231585 h 5232876"/>
              <a:gd name="connsiteX7" fmla="*/ 0 w 6243438"/>
              <a:gd name="connsiteY7" fmla="*/ 5231585 h 5232876"/>
              <a:gd name="connsiteX0" fmla="*/ 0 w 6243438"/>
              <a:gd name="connsiteY0" fmla="*/ 0 h 5232876"/>
              <a:gd name="connsiteX1" fmla="*/ 2973065 w 6243438"/>
              <a:gd name="connsiteY1" fmla="*/ 0 h 5232876"/>
              <a:gd name="connsiteX2" fmla="*/ 2973065 w 6243438"/>
              <a:gd name="connsiteY2" fmla="*/ 1291 h 5232876"/>
              <a:gd name="connsiteX3" fmla="*/ 6243438 w 6243438"/>
              <a:gd name="connsiteY3" fmla="*/ 1291 h 5232876"/>
              <a:gd name="connsiteX4" fmla="*/ 5063132 w 6243438"/>
              <a:gd name="connsiteY4" fmla="*/ 5232876 h 5232876"/>
              <a:gd name="connsiteX5" fmla="*/ 368812 w 6243438"/>
              <a:gd name="connsiteY5" fmla="*/ 5232876 h 5232876"/>
              <a:gd name="connsiteX6" fmla="*/ 369135 w 6243438"/>
              <a:gd name="connsiteY6" fmla="*/ 5231585 h 5232876"/>
              <a:gd name="connsiteX7" fmla="*/ 0 w 6243438"/>
              <a:gd name="connsiteY7" fmla="*/ 5231585 h 5232876"/>
              <a:gd name="connsiteX8" fmla="*/ 0 w 6243438"/>
              <a:gd name="connsiteY8" fmla="*/ 0 h 5232876"/>
              <a:gd name="connsiteX0" fmla="*/ 0 w 6243438"/>
              <a:gd name="connsiteY0" fmla="*/ 0 h 5232876"/>
              <a:gd name="connsiteX1" fmla="*/ 2973065 w 6243438"/>
              <a:gd name="connsiteY1" fmla="*/ 0 h 5232876"/>
              <a:gd name="connsiteX2" fmla="*/ 2973065 w 6243438"/>
              <a:gd name="connsiteY2" fmla="*/ 1291 h 5232876"/>
              <a:gd name="connsiteX3" fmla="*/ 6243438 w 6243438"/>
              <a:gd name="connsiteY3" fmla="*/ 1291 h 5232876"/>
              <a:gd name="connsiteX4" fmla="*/ 5122675 w 6243438"/>
              <a:gd name="connsiteY4" fmla="*/ 5224369 h 5232876"/>
              <a:gd name="connsiteX5" fmla="*/ 368812 w 6243438"/>
              <a:gd name="connsiteY5" fmla="*/ 5232876 h 5232876"/>
              <a:gd name="connsiteX6" fmla="*/ 369135 w 6243438"/>
              <a:gd name="connsiteY6" fmla="*/ 5231585 h 5232876"/>
              <a:gd name="connsiteX7" fmla="*/ 0 w 6243438"/>
              <a:gd name="connsiteY7" fmla="*/ 5231585 h 5232876"/>
              <a:gd name="connsiteX8" fmla="*/ 0 w 6243438"/>
              <a:gd name="connsiteY8" fmla="*/ 0 h 523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43438" h="5232876">
                <a:moveTo>
                  <a:pt x="0" y="0"/>
                </a:moveTo>
                <a:lnTo>
                  <a:pt x="2973065" y="0"/>
                </a:lnTo>
                <a:lnTo>
                  <a:pt x="2973065" y="1291"/>
                </a:lnTo>
                <a:lnTo>
                  <a:pt x="6243438" y="1291"/>
                </a:lnTo>
                <a:lnTo>
                  <a:pt x="5122675" y="5224369"/>
                </a:lnTo>
                <a:lnTo>
                  <a:pt x="368812" y="5232876"/>
                </a:lnTo>
                <a:cubicBezTo>
                  <a:pt x="368920" y="5232446"/>
                  <a:pt x="369027" y="5232015"/>
                  <a:pt x="369135" y="5231585"/>
                </a:cubicBezTo>
                <a:lnTo>
                  <a:pt x="0" y="5231585"/>
                </a:lnTo>
                <a:lnTo>
                  <a:pt x="0" y="0"/>
                </a:lnTo>
                <a:close/>
              </a:path>
            </a:pathLst>
          </a:custGeom>
          <a:pattFill prst="divot">
            <a:fgClr>
              <a:srgbClr val="1A3491"/>
            </a:fgClr>
            <a:bgClr>
              <a:schemeClr val="tx1"/>
            </a:bgClr>
          </a:patt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C6E64E-6AFC-4A29-BD80-21534833ABB5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1187539" y="3447045"/>
            <a:ext cx="3174550" cy="293301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A0EAEF-E0B2-4976-9A09-B17D479C22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168" y="5481808"/>
            <a:ext cx="702193" cy="5477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AE7686-66F5-4A3F-BB86-00B49BF10905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130573" y="2437078"/>
            <a:ext cx="5030454" cy="1093300"/>
          </a:xfrm>
        </p:spPr>
        <p:txBody>
          <a:bodyPr anchor="t">
            <a:noAutofit/>
          </a:bodyPr>
          <a:lstStyle>
            <a:lvl1pPr algn="l">
              <a:defRPr sz="3200" b="0" spc="3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TITLE </a:t>
            </a:r>
            <a:br>
              <a:rPr lang="en-US"/>
            </a:br>
            <a:r>
              <a:rPr lang="en-US"/>
              <a:t>STYLE</a:t>
            </a:r>
            <a:endParaRPr lang="ro-RO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796897F0-3526-488A-8A3C-3D37E8528D74}"/>
              </a:ext>
            </a:extLst>
          </p:cNvPr>
          <p:cNvPicPr>
            <a:picLocks noChangeAspect="1"/>
          </p:cNvPicPr>
          <p:nvPr userDrawn="1"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4549" y="-37642"/>
            <a:ext cx="2800741" cy="1322572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667ADC8-6B8D-4F3D-A5FA-971FC7697C51}"/>
              </a:ext>
            </a:extLst>
          </p:cNvPr>
          <p:cNvGrpSpPr/>
          <p:nvPr userDrawn="1"/>
        </p:nvGrpSpPr>
        <p:grpSpPr>
          <a:xfrm>
            <a:off x="5539587" y="171486"/>
            <a:ext cx="5338591" cy="828131"/>
            <a:chOff x="5539587" y="171486"/>
            <a:chExt cx="5338591" cy="82813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DF4942F-363F-4072-98B6-1771EDE63C4B}"/>
                </a:ext>
              </a:extLst>
            </p:cNvPr>
            <p:cNvSpPr txBox="1"/>
            <p:nvPr userDrawn="1"/>
          </p:nvSpPr>
          <p:spPr>
            <a:xfrm>
              <a:off x="5539587" y="445619"/>
              <a:ext cx="442205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>
                  <a:solidFill>
                    <a:schemeClr val="bg1"/>
                  </a:solidFill>
                </a:rPr>
                <a:t>Extreme Light Infrastructure - Nuclear Physics (ELI-NP) – Phase II</a:t>
              </a:r>
              <a:endParaRPr lang="ro-RO" sz="1500" b="1">
                <a:solidFill>
                  <a:schemeClr val="bg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F838848-B440-4868-B148-EAAB97EDFFBA}"/>
                </a:ext>
              </a:extLst>
            </p:cNvPr>
            <p:cNvSpPr txBox="1"/>
            <p:nvPr userDrawn="1"/>
          </p:nvSpPr>
          <p:spPr>
            <a:xfrm>
              <a:off x="5548085" y="171486"/>
              <a:ext cx="533009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o-RO" sz="1500">
                  <a:solidFill>
                    <a:schemeClr val="bg1"/>
                  </a:solidFill>
                </a:rPr>
                <a:t>Competitiveness Operational Programme (COP)</a:t>
              </a:r>
            </a:p>
          </p:txBody>
        </p:sp>
      </p:grpSp>
      <p:pic>
        <p:nvPicPr>
          <p:cNvPr id="30" name="Graphic 29">
            <a:extLst>
              <a:ext uri="{FF2B5EF4-FFF2-40B4-BE49-F238E27FC236}">
                <a16:creationId xmlns:a16="http://schemas.microsoft.com/office/drawing/2014/main" id="{E8032C2B-8EB1-4CB1-9F0F-03433A6F717C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49093" y="2102740"/>
            <a:ext cx="4486522" cy="4518568"/>
          </a:xfrm>
          <a:prstGeom prst="rect">
            <a:avLst/>
          </a:prstGeom>
          <a:effectLst/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39A24A6-A4B2-414E-B151-118655BA5EB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5571" y="5584219"/>
            <a:ext cx="549243" cy="44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550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64AAAFA-0E9E-452E-AA92-E2485F15A96C}"/>
              </a:ext>
            </a:extLst>
          </p:cNvPr>
          <p:cNvCxnSpPr>
            <a:cxnSpLocks/>
          </p:cNvCxnSpPr>
          <p:nvPr userDrawn="1"/>
        </p:nvCxnSpPr>
        <p:spPr>
          <a:xfrm>
            <a:off x="788158" y="6538912"/>
            <a:ext cx="93443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8397DA89-8078-455C-9217-D5A4647F4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52670" y="6356349"/>
            <a:ext cx="1363554" cy="365125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o-RO"/>
              <a:t>TIMISOARA  202</a:t>
            </a:r>
            <a:r>
              <a:rPr lang="en-US"/>
              <a:t>5</a:t>
            </a:r>
            <a:endParaRPr lang="ro-RO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5C909AA-5C39-496F-91C0-FB994A43BC3F}"/>
              </a:ext>
            </a:extLst>
          </p:cNvPr>
          <p:cNvSpPr/>
          <p:nvPr userDrawn="1"/>
        </p:nvSpPr>
        <p:spPr>
          <a:xfrm>
            <a:off x="3279275" y="93442"/>
            <a:ext cx="8558498" cy="720841"/>
          </a:xfrm>
          <a:custGeom>
            <a:avLst/>
            <a:gdLst>
              <a:gd name="connsiteX0" fmla="*/ 1716142 w 8827850"/>
              <a:gd name="connsiteY0" fmla="*/ 0 h 6871135"/>
              <a:gd name="connsiteX1" fmla="*/ 7108620 w 8827850"/>
              <a:gd name="connsiteY1" fmla="*/ 0 h 6871135"/>
              <a:gd name="connsiteX2" fmla="*/ 7106978 w 8827850"/>
              <a:gd name="connsiteY2" fmla="*/ 6568 h 6871135"/>
              <a:gd name="connsiteX3" fmla="*/ 8827850 w 8827850"/>
              <a:gd name="connsiteY3" fmla="*/ 6568 h 6871135"/>
              <a:gd name="connsiteX4" fmla="*/ 8827850 w 8827850"/>
              <a:gd name="connsiteY4" fmla="*/ 6871135 h 6871135"/>
              <a:gd name="connsiteX5" fmla="*/ 4444795 w 8827850"/>
              <a:gd name="connsiteY5" fmla="*/ 6871135 h 6871135"/>
              <a:gd name="connsiteX6" fmla="*/ 4444795 w 8827850"/>
              <a:gd name="connsiteY6" fmla="*/ 6864567 h 6871135"/>
              <a:gd name="connsiteX7" fmla="*/ 0 w 8827850"/>
              <a:gd name="connsiteY7" fmla="*/ 6864567 h 6871135"/>
              <a:gd name="connsiteX0" fmla="*/ 1796949 w 8908657"/>
              <a:gd name="connsiteY0" fmla="*/ 0 h 6871135"/>
              <a:gd name="connsiteX1" fmla="*/ 7189427 w 8908657"/>
              <a:gd name="connsiteY1" fmla="*/ 0 h 6871135"/>
              <a:gd name="connsiteX2" fmla="*/ 7187785 w 8908657"/>
              <a:gd name="connsiteY2" fmla="*/ 6568 h 6871135"/>
              <a:gd name="connsiteX3" fmla="*/ 8908657 w 8908657"/>
              <a:gd name="connsiteY3" fmla="*/ 6568 h 6871135"/>
              <a:gd name="connsiteX4" fmla="*/ 8908657 w 8908657"/>
              <a:gd name="connsiteY4" fmla="*/ 6871135 h 6871135"/>
              <a:gd name="connsiteX5" fmla="*/ 4525602 w 8908657"/>
              <a:gd name="connsiteY5" fmla="*/ 6871135 h 6871135"/>
              <a:gd name="connsiteX6" fmla="*/ 4525602 w 8908657"/>
              <a:gd name="connsiteY6" fmla="*/ 6864567 h 6871135"/>
              <a:gd name="connsiteX7" fmla="*/ 0 w 8908657"/>
              <a:gd name="connsiteY7" fmla="*/ 6864567 h 6871135"/>
              <a:gd name="connsiteX8" fmla="*/ 1796949 w 8908657"/>
              <a:gd name="connsiteY8" fmla="*/ 0 h 6871135"/>
              <a:gd name="connsiteX0" fmla="*/ 1830973 w 8942681"/>
              <a:gd name="connsiteY0" fmla="*/ 0 h 6871135"/>
              <a:gd name="connsiteX1" fmla="*/ 7223451 w 8942681"/>
              <a:gd name="connsiteY1" fmla="*/ 0 h 6871135"/>
              <a:gd name="connsiteX2" fmla="*/ 7221809 w 8942681"/>
              <a:gd name="connsiteY2" fmla="*/ 6568 h 6871135"/>
              <a:gd name="connsiteX3" fmla="*/ 8942681 w 8942681"/>
              <a:gd name="connsiteY3" fmla="*/ 6568 h 6871135"/>
              <a:gd name="connsiteX4" fmla="*/ 8942681 w 8942681"/>
              <a:gd name="connsiteY4" fmla="*/ 6871135 h 6871135"/>
              <a:gd name="connsiteX5" fmla="*/ 4559626 w 8942681"/>
              <a:gd name="connsiteY5" fmla="*/ 6871135 h 6871135"/>
              <a:gd name="connsiteX6" fmla="*/ 4559626 w 8942681"/>
              <a:gd name="connsiteY6" fmla="*/ 6864567 h 6871135"/>
              <a:gd name="connsiteX7" fmla="*/ 0 w 8942681"/>
              <a:gd name="connsiteY7" fmla="*/ 6860313 h 6871135"/>
              <a:gd name="connsiteX8" fmla="*/ 1830973 w 8942681"/>
              <a:gd name="connsiteY8" fmla="*/ 0 h 6871135"/>
              <a:gd name="connsiteX0" fmla="*/ 1801202 w 8942681"/>
              <a:gd name="connsiteY0" fmla="*/ 8506 h 6871135"/>
              <a:gd name="connsiteX1" fmla="*/ 7223451 w 8942681"/>
              <a:gd name="connsiteY1" fmla="*/ 0 h 6871135"/>
              <a:gd name="connsiteX2" fmla="*/ 7221809 w 8942681"/>
              <a:gd name="connsiteY2" fmla="*/ 6568 h 6871135"/>
              <a:gd name="connsiteX3" fmla="*/ 8942681 w 8942681"/>
              <a:gd name="connsiteY3" fmla="*/ 6568 h 6871135"/>
              <a:gd name="connsiteX4" fmla="*/ 8942681 w 8942681"/>
              <a:gd name="connsiteY4" fmla="*/ 6871135 h 6871135"/>
              <a:gd name="connsiteX5" fmla="*/ 4559626 w 8942681"/>
              <a:gd name="connsiteY5" fmla="*/ 6871135 h 6871135"/>
              <a:gd name="connsiteX6" fmla="*/ 4559626 w 8942681"/>
              <a:gd name="connsiteY6" fmla="*/ 6864567 h 6871135"/>
              <a:gd name="connsiteX7" fmla="*/ 0 w 8942681"/>
              <a:gd name="connsiteY7" fmla="*/ 6860313 h 6871135"/>
              <a:gd name="connsiteX8" fmla="*/ 1801202 w 8942681"/>
              <a:gd name="connsiteY8" fmla="*/ 8506 h 6871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42681" h="6871135">
                <a:moveTo>
                  <a:pt x="1801202" y="8506"/>
                </a:moveTo>
                <a:lnTo>
                  <a:pt x="7223451" y="0"/>
                </a:lnTo>
                <a:lnTo>
                  <a:pt x="7221809" y="6568"/>
                </a:lnTo>
                <a:lnTo>
                  <a:pt x="8942681" y="6568"/>
                </a:lnTo>
                <a:lnTo>
                  <a:pt x="8942681" y="6871135"/>
                </a:lnTo>
                <a:lnTo>
                  <a:pt x="4559626" y="6871135"/>
                </a:lnTo>
                <a:lnTo>
                  <a:pt x="4559626" y="6864567"/>
                </a:lnTo>
                <a:lnTo>
                  <a:pt x="0" y="6860313"/>
                </a:lnTo>
                <a:cubicBezTo>
                  <a:pt x="572047" y="4572124"/>
                  <a:pt x="1229155" y="2296695"/>
                  <a:pt x="1801202" y="8506"/>
                </a:cubicBezTo>
                <a:close/>
              </a:path>
            </a:pathLst>
          </a:custGeom>
          <a:pattFill prst="divot">
            <a:fgClr>
              <a:srgbClr val="1A3491"/>
            </a:fgClr>
            <a:bgClr>
              <a:srgbClr val="16274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42037D3-5F1D-4C2A-9447-106F6D66321C}"/>
              </a:ext>
            </a:extLst>
          </p:cNvPr>
          <p:cNvSpPr/>
          <p:nvPr userDrawn="1"/>
        </p:nvSpPr>
        <p:spPr>
          <a:xfrm>
            <a:off x="354227" y="153513"/>
            <a:ext cx="8828049" cy="587352"/>
          </a:xfrm>
          <a:custGeom>
            <a:avLst/>
            <a:gdLst>
              <a:gd name="connsiteX0" fmla="*/ 0 w 6243438"/>
              <a:gd name="connsiteY0" fmla="*/ 0 h 5232876"/>
              <a:gd name="connsiteX1" fmla="*/ 2973065 w 6243438"/>
              <a:gd name="connsiteY1" fmla="*/ 0 h 5232876"/>
              <a:gd name="connsiteX2" fmla="*/ 2973065 w 6243438"/>
              <a:gd name="connsiteY2" fmla="*/ 1291 h 5232876"/>
              <a:gd name="connsiteX3" fmla="*/ 6243438 w 6243438"/>
              <a:gd name="connsiteY3" fmla="*/ 1291 h 5232876"/>
              <a:gd name="connsiteX4" fmla="*/ 4935542 w 6243438"/>
              <a:gd name="connsiteY4" fmla="*/ 5232876 h 5232876"/>
              <a:gd name="connsiteX5" fmla="*/ 368812 w 6243438"/>
              <a:gd name="connsiteY5" fmla="*/ 5232876 h 5232876"/>
              <a:gd name="connsiteX6" fmla="*/ 369135 w 6243438"/>
              <a:gd name="connsiteY6" fmla="*/ 5231585 h 5232876"/>
              <a:gd name="connsiteX7" fmla="*/ 0 w 6243438"/>
              <a:gd name="connsiteY7" fmla="*/ 5231585 h 5232876"/>
              <a:gd name="connsiteX0" fmla="*/ 0 w 6243438"/>
              <a:gd name="connsiteY0" fmla="*/ 0 h 5232876"/>
              <a:gd name="connsiteX1" fmla="*/ 2973065 w 6243438"/>
              <a:gd name="connsiteY1" fmla="*/ 0 h 5232876"/>
              <a:gd name="connsiteX2" fmla="*/ 2973065 w 6243438"/>
              <a:gd name="connsiteY2" fmla="*/ 1291 h 5232876"/>
              <a:gd name="connsiteX3" fmla="*/ 6243438 w 6243438"/>
              <a:gd name="connsiteY3" fmla="*/ 1291 h 5232876"/>
              <a:gd name="connsiteX4" fmla="*/ 5063132 w 6243438"/>
              <a:gd name="connsiteY4" fmla="*/ 5232876 h 5232876"/>
              <a:gd name="connsiteX5" fmla="*/ 368812 w 6243438"/>
              <a:gd name="connsiteY5" fmla="*/ 5232876 h 5232876"/>
              <a:gd name="connsiteX6" fmla="*/ 369135 w 6243438"/>
              <a:gd name="connsiteY6" fmla="*/ 5231585 h 5232876"/>
              <a:gd name="connsiteX7" fmla="*/ 0 w 6243438"/>
              <a:gd name="connsiteY7" fmla="*/ 5231585 h 5232876"/>
              <a:gd name="connsiteX8" fmla="*/ 0 w 6243438"/>
              <a:gd name="connsiteY8" fmla="*/ 0 h 5232876"/>
              <a:gd name="connsiteX0" fmla="*/ 0 w 6243438"/>
              <a:gd name="connsiteY0" fmla="*/ 0 h 5232876"/>
              <a:gd name="connsiteX1" fmla="*/ 2973065 w 6243438"/>
              <a:gd name="connsiteY1" fmla="*/ 0 h 5232876"/>
              <a:gd name="connsiteX2" fmla="*/ 2973065 w 6243438"/>
              <a:gd name="connsiteY2" fmla="*/ 1291 h 5232876"/>
              <a:gd name="connsiteX3" fmla="*/ 6243438 w 6243438"/>
              <a:gd name="connsiteY3" fmla="*/ 1291 h 5232876"/>
              <a:gd name="connsiteX4" fmla="*/ 5122675 w 6243438"/>
              <a:gd name="connsiteY4" fmla="*/ 5224369 h 5232876"/>
              <a:gd name="connsiteX5" fmla="*/ 368812 w 6243438"/>
              <a:gd name="connsiteY5" fmla="*/ 5232876 h 5232876"/>
              <a:gd name="connsiteX6" fmla="*/ 369135 w 6243438"/>
              <a:gd name="connsiteY6" fmla="*/ 5231585 h 5232876"/>
              <a:gd name="connsiteX7" fmla="*/ 0 w 6243438"/>
              <a:gd name="connsiteY7" fmla="*/ 5231585 h 5232876"/>
              <a:gd name="connsiteX8" fmla="*/ 0 w 6243438"/>
              <a:gd name="connsiteY8" fmla="*/ 0 h 5232876"/>
              <a:gd name="connsiteX0" fmla="*/ 0 w 5682637"/>
              <a:gd name="connsiteY0" fmla="*/ 118356 h 5351232"/>
              <a:gd name="connsiteX1" fmla="*/ 2973065 w 5682637"/>
              <a:gd name="connsiteY1" fmla="*/ 118356 h 5351232"/>
              <a:gd name="connsiteX2" fmla="*/ 2973065 w 5682637"/>
              <a:gd name="connsiteY2" fmla="*/ 119647 h 5351232"/>
              <a:gd name="connsiteX3" fmla="*/ 5682637 w 5682637"/>
              <a:gd name="connsiteY3" fmla="*/ 0 h 5351232"/>
              <a:gd name="connsiteX4" fmla="*/ 5122675 w 5682637"/>
              <a:gd name="connsiteY4" fmla="*/ 5342725 h 5351232"/>
              <a:gd name="connsiteX5" fmla="*/ 368812 w 5682637"/>
              <a:gd name="connsiteY5" fmla="*/ 5351232 h 5351232"/>
              <a:gd name="connsiteX6" fmla="*/ 369135 w 5682637"/>
              <a:gd name="connsiteY6" fmla="*/ 5349941 h 5351232"/>
              <a:gd name="connsiteX7" fmla="*/ 0 w 5682637"/>
              <a:gd name="connsiteY7" fmla="*/ 5349941 h 5351232"/>
              <a:gd name="connsiteX8" fmla="*/ 0 w 5682637"/>
              <a:gd name="connsiteY8" fmla="*/ 118356 h 5351232"/>
              <a:gd name="connsiteX0" fmla="*/ 0 w 5734939"/>
              <a:gd name="connsiteY0" fmla="*/ 152545 h 5385421"/>
              <a:gd name="connsiteX1" fmla="*/ 2973065 w 5734939"/>
              <a:gd name="connsiteY1" fmla="*/ 152545 h 5385421"/>
              <a:gd name="connsiteX2" fmla="*/ 2973065 w 5734939"/>
              <a:gd name="connsiteY2" fmla="*/ 153836 h 5385421"/>
              <a:gd name="connsiteX3" fmla="*/ 5734939 w 5734939"/>
              <a:gd name="connsiteY3" fmla="*/ 0 h 5385421"/>
              <a:gd name="connsiteX4" fmla="*/ 5122675 w 5734939"/>
              <a:gd name="connsiteY4" fmla="*/ 5376914 h 5385421"/>
              <a:gd name="connsiteX5" fmla="*/ 368812 w 5734939"/>
              <a:gd name="connsiteY5" fmla="*/ 5385421 h 5385421"/>
              <a:gd name="connsiteX6" fmla="*/ 369135 w 5734939"/>
              <a:gd name="connsiteY6" fmla="*/ 5384130 h 5385421"/>
              <a:gd name="connsiteX7" fmla="*/ 0 w 5734939"/>
              <a:gd name="connsiteY7" fmla="*/ 5384130 h 5385421"/>
              <a:gd name="connsiteX8" fmla="*/ 0 w 5734939"/>
              <a:gd name="connsiteY8" fmla="*/ 152545 h 5385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34939" h="5385421">
                <a:moveTo>
                  <a:pt x="0" y="152545"/>
                </a:moveTo>
                <a:lnTo>
                  <a:pt x="2973065" y="152545"/>
                </a:lnTo>
                <a:lnTo>
                  <a:pt x="2973065" y="153836"/>
                </a:lnTo>
                <a:lnTo>
                  <a:pt x="5734939" y="0"/>
                </a:lnTo>
                <a:lnTo>
                  <a:pt x="5122675" y="5376914"/>
                </a:lnTo>
                <a:lnTo>
                  <a:pt x="368812" y="5385421"/>
                </a:lnTo>
                <a:cubicBezTo>
                  <a:pt x="368920" y="5384991"/>
                  <a:pt x="369027" y="5384560"/>
                  <a:pt x="369135" y="5384130"/>
                </a:cubicBezTo>
                <a:lnTo>
                  <a:pt x="0" y="5384130"/>
                </a:lnTo>
                <a:lnTo>
                  <a:pt x="0" y="152545"/>
                </a:lnTo>
                <a:close/>
              </a:path>
            </a:pathLst>
          </a:custGeom>
          <a:solidFill>
            <a:srgbClr val="F96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592E57C-ED6A-4563-A56B-F8A0998B6C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2670" y="162188"/>
            <a:ext cx="702193" cy="5477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1FFFEB-FB34-4C4F-8455-CC1357F58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2360"/>
            <a:ext cx="7667297" cy="49515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0879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63764324-CEE6-281C-49A4-FD1011EBA2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1745" y="3430760"/>
            <a:ext cx="4880320" cy="82882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fr-FR" sz="1800" b="1" dirty="0">
                <a:latin typeface="Times New Roman"/>
                <a:ea typeface="Calibri"/>
                <a:cs typeface="Times New Roman"/>
              </a:rPr>
              <a:t>10</a:t>
            </a:r>
            <a:r>
              <a:rPr lang="fr-FR" sz="1800" b="1" baseline="30000" dirty="0">
                <a:latin typeface="Times New Roman"/>
                <a:ea typeface="Calibri"/>
                <a:cs typeface="Times New Roman"/>
              </a:rPr>
              <a:t>th</a:t>
            </a:r>
            <a:r>
              <a:rPr lang="fr-FR" sz="1800" b="1" dirty="0">
                <a:latin typeface="Times New Roman"/>
                <a:ea typeface="+mn-lt"/>
                <a:cs typeface="Times New Roman"/>
              </a:rPr>
              <a:t> Workshop on </a:t>
            </a:r>
            <a:r>
              <a:rPr lang="fr-FR" sz="1800" b="1" dirty="0" err="1">
                <a:latin typeface="Times New Roman"/>
                <a:ea typeface="+mn-lt"/>
                <a:cs typeface="Times New Roman"/>
              </a:rPr>
              <a:t>Nuclear</a:t>
            </a:r>
            <a:r>
              <a:rPr lang="fr-FR" sz="1800" b="1" dirty="0">
                <a:latin typeface="Times New Roman"/>
                <a:ea typeface="+mn-lt"/>
                <a:cs typeface="Times New Roman"/>
              </a:rPr>
              <a:t> Level </a:t>
            </a:r>
            <a:r>
              <a:rPr lang="fr-FR" sz="1800" b="1" dirty="0" err="1">
                <a:latin typeface="Times New Roman"/>
                <a:ea typeface="+mn-lt"/>
                <a:cs typeface="Times New Roman"/>
              </a:rPr>
              <a:t>Densities</a:t>
            </a:r>
            <a:r>
              <a:rPr lang="fr-FR" sz="1800" b="1" dirty="0">
                <a:latin typeface="Times New Roman"/>
                <a:ea typeface="+mn-lt"/>
                <a:cs typeface="Times New Roman"/>
              </a:rPr>
              <a:t> and Gamma Strength – 19 May 2026</a:t>
            </a:r>
            <a:endParaRPr lang="fr-FR" sz="1800" b="1" dirty="0"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fr-FR" sz="1800">
                <a:latin typeface="Times New Roman"/>
                <a:ea typeface="Calibri"/>
                <a:cs typeface="Times New Roman"/>
              </a:rPr>
              <a:t>TEODORA-MARIA SEBE</a:t>
            </a:r>
            <a:endParaRPr lang="fr-FR" sz="18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0F3BE8-73AB-F765-8755-D0E44590F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343" y="2437078"/>
            <a:ext cx="5812684" cy="632693"/>
          </a:xfrm>
        </p:spPr>
        <p:txBody>
          <a:bodyPr/>
          <a:lstStyle/>
          <a:p>
            <a:pPr algn="ctr"/>
            <a:r>
              <a:rPr lang="en-US" sz="2400" b="1">
                <a:latin typeface="Times New Roman"/>
                <a:ea typeface="+mn-lt"/>
                <a:cs typeface="Times New Roman"/>
              </a:rPr>
              <a:t>The electric dipole response of nuclei with Z&lt;50</a:t>
            </a:r>
            <a:endParaRPr lang="en-US" b="1">
              <a:latin typeface="Times New Roman"/>
              <a:cs typeface="Times New Roman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4C66EB-5468-4465-9C36-BAB501658F2B}"/>
              </a:ext>
            </a:extLst>
          </p:cNvPr>
          <p:cNvSpPr/>
          <p:nvPr/>
        </p:nvSpPr>
        <p:spPr>
          <a:xfrm>
            <a:off x="6389913" y="740229"/>
            <a:ext cx="1023257" cy="326572"/>
          </a:xfrm>
          <a:prstGeom prst="rect">
            <a:avLst/>
          </a:prstGeom>
          <a:solidFill>
            <a:srgbClr val="F96012"/>
          </a:solidFill>
          <a:ln>
            <a:solidFill>
              <a:srgbClr val="F96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FE2C28-A79E-413D-B0F5-E25F9491C851}"/>
              </a:ext>
            </a:extLst>
          </p:cNvPr>
          <p:cNvSpPr/>
          <p:nvPr/>
        </p:nvSpPr>
        <p:spPr>
          <a:xfrm>
            <a:off x="5529943" y="130628"/>
            <a:ext cx="4310743" cy="326572"/>
          </a:xfrm>
          <a:prstGeom prst="rect">
            <a:avLst/>
          </a:prstGeom>
          <a:solidFill>
            <a:srgbClr val="F96012"/>
          </a:solidFill>
          <a:ln>
            <a:solidFill>
              <a:srgbClr val="F96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logo of a university&#10;&#10;AI-generated content may be incorrect.">
            <a:extLst>
              <a:ext uri="{FF2B5EF4-FFF2-40B4-BE49-F238E27FC236}">
                <a16:creationId xmlns:a16="http://schemas.microsoft.com/office/drawing/2014/main" id="{6FD253E2-8F96-A310-B6C9-66B548586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052010" y="5502439"/>
            <a:ext cx="689812" cy="68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65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AF821-1BA7-AF42-5F60-9B2878267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FF7E45E-A5C3-6D5D-14AE-F0A848E56D54}"/>
              </a:ext>
            </a:extLst>
          </p:cNvPr>
          <p:cNvSpPr/>
          <p:nvPr/>
        </p:nvSpPr>
        <p:spPr>
          <a:xfrm>
            <a:off x="817001" y="222960"/>
            <a:ext cx="5657126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NRF Reactions:  Angular distribution 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D1054C92-BC2D-82A0-2DAF-67ECEA442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BA7C48-9BA9-0D9D-32FC-E6BA6A899A79}"/>
              </a:ext>
            </a:extLst>
          </p:cNvPr>
          <p:cNvSpPr txBox="1"/>
          <p:nvPr/>
        </p:nvSpPr>
        <p:spPr>
          <a:xfrm>
            <a:off x="11578675" y="6397834"/>
            <a:ext cx="49309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8</a:t>
            </a:r>
            <a:endParaRPr lang="en-US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BBEE4237-ED59-C679-2665-60DFEB67214F}"/>
              </a:ext>
            </a:extLst>
          </p:cNvPr>
          <p:cNvSpPr txBox="1"/>
          <p:nvPr/>
        </p:nvSpPr>
        <p:spPr>
          <a:xfrm>
            <a:off x="11239730" y="1087416"/>
            <a:ext cx="158337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ea typeface="Calibri"/>
                <a:cs typeface="Calibri"/>
              </a:rPr>
              <a:t>°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D9DFF8-A6B0-8A94-BC53-ADA5D9D98793}"/>
              </a:ext>
            </a:extLst>
          </p:cNvPr>
          <p:cNvSpPr txBox="1"/>
          <p:nvPr/>
        </p:nvSpPr>
        <p:spPr>
          <a:xfrm>
            <a:off x="1971269" y="2184415"/>
            <a:ext cx="9758651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/>
              <a:buChar char="•"/>
            </a:pPr>
            <a:r>
              <a:rPr lang="en-US" sz="1600" dirty="0">
                <a:latin typeface="Arial"/>
                <a:ea typeface="+mn-lt"/>
                <a:cs typeface="Arial"/>
              </a:rPr>
              <a:t>Depends on the spins of the states involved in the cascade</a:t>
            </a:r>
            <a:endParaRPr lang="en-US" sz="160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1600" dirty="0">
                <a:latin typeface="Arial"/>
                <a:ea typeface="+mn-lt"/>
                <a:cs typeface="Arial"/>
              </a:rPr>
              <a:t>Can be calculated from the theory of electromagnetism and yield for an unpolarized photon beam</a:t>
            </a:r>
            <a:endParaRPr lang="en-US" sz="1600">
              <a:latin typeface="Arial"/>
              <a:cs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C5E2F5C-BFC8-15E8-C905-9452E34AD6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8"/>
          <a:stretch>
            <a:fillRect/>
          </a:stretch>
        </p:blipFill>
        <p:spPr>
          <a:xfrm>
            <a:off x="7940318" y="2919573"/>
            <a:ext cx="4128986" cy="353602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74EE834-57D0-D4E5-E36A-F44532781548}"/>
              </a:ext>
            </a:extLst>
          </p:cNvPr>
          <p:cNvSpPr/>
          <p:nvPr/>
        </p:nvSpPr>
        <p:spPr>
          <a:xfrm>
            <a:off x="8048090" y="4717550"/>
            <a:ext cx="1917842" cy="17808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B055DEE8-C8D6-A09F-F575-4D5436B1583A}"/>
              </a:ext>
            </a:extLst>
          </p:cNvPr>
          <p:cNvSpPr txBox="1"/>
          <p:nvPr/>
        </p:nvSpPr>
        <p:spPr>
          <a:xfrm>
            <a:off x="7944079" y="5040581"/>
            <a:ext cx="2061412" cy="116955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000" dirty="0">
                <a:latin typeface="Times New Roman"/>
                <a:ea typeface="+mn-lt"/>
                <a:cs typeface="+mn-lt"/>
              </a:rPr>
              <a:t>3-D plots of the angular distribution of (γ⃗ , γ′ ) NRF intensity about a fully linearly polarized photon beam (</a:t>
            </a:r>
            <a:r>
              <a:rPr lang="en-US" sz="1000" dirty="0" err="1">
                <a:latin typeface="Times New Roman"/>
                <a:ea typeface="+mn-lt"/>
                <a:cs typeface="+mn-lt"/>
              </a:rPr>
              <a:t>Pγ</a:t>
            </a:r>
            <a:r>
              <a:rPr lang="en-US" sz="1000" dirty="0">
                <a:latin typeface="Times New Roman"/>
                <a:ea typeface="+mn-lt"/>
                <a:cs typeface="+mn-lt"/>
              </a:rPr>
              <a:t> = 1) entering from the left (A. </a:t>
            </a:r>
            <a:r>
              <a:rPr lang="en-US" sz="1000" dirty="0" err="1">
                <a:latin typeface="Times New Roman"/>
                <a:ea typeface="+mn-lt"/>
                <a:cs typeface="+mn-lt"/>
              </a:rPr>
              <a:t>Zilges</a:t>
            </a:r>
            <a:r>
              <a:rPr lang="en-US" sz="1000" dirty="0">
                <a:latin typeface="Times New Roman"/>
                <a:ea typeface="+mn-lt"/>
                <a:cs typeface="+mn-lt"/>
              </a:rPr>
              <a:t>, , D.L. Balabanski, J. Isaak, N. </a:t>
            </a:r>
            <a:r>
              <a:rPr lang="en-US" sz="1000" dirty="0" err="1">
                <a:latin typeface="Times New Roman"/>
                <a:ea typeface="+mn-lt"/>
                <a:cs typeface="+mn-lt"/>
              </a:rPr>
              <a:t>Pietralla</a:t>
            </a:r>
            <a:r>
              <a:rPr lang="en-US" sz="1000" dirty="0">
                <a:latin typeface="Times New Roman"/>
                <a:ea typeface="+mn-lt"/>
                <a:cs typeface="+mn-lt"/>
              </a:rPr>
              <a:t>, Progress in Particle and Nuclear Physics </a:t>
            </a:r>
            <a:r>
              <a:rPr lang="en-US" sz="1000" b="1" dirty="0">
                <a:latin typeface="Times New Roman"/>
                <a:ea typeface="+mn-lt"/>
                <a:cs typeface="+mn-lt"/>
              </a:rPr>
              <a:t>122</a:t>
            </a:r>
            <a:r>
              <a:rPr lang="en-US" sz="1000" dirty="0">
                <a:latin typeface="Times New Roman"/>
                <a:ea typeface="+mn-lt"/>
                <a:cs typeface="+mn-lt"/>
              </a:rPr>
              <a:t> (2022) ))</a:t>
            </a:r>
            <a:endParaRPr lang="en-US" sz="1000">
              <a:latin typeface="Palatino Linotype"/>
            </a:endParaRPr>
          </a:p>
        </p:txBody>
      </p:sp>
      <p:pic>
        <p:nvPicPr>
          <p:cNvPr id="6" name="Picture 5" descr="A black and white symbol&#10;&#10;Description automatically generated">
            <a:extLst>
              <a:ext uri="{FF2B5EF4-FFF2-40B4-BE49-F238E27FC236}">
                <a16:creationId xmlns:a16="http://schemas.microsoft.com/office/drawing/2014/main" id="{6091869F-38F4-2892-78AA-56FC3EEDA0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060" y="1304627"/>
            <a:ext cx="10991850" cy="80962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A167AB6-14D0-D371-4379-3A8237CF7D7E}"/>
              </a:ext>
            </a:extLst>
          </p:cNvPr>
          <p:cNvSpPr/>
          <p:nvPr/>
        </p:nvSpPr>
        <p:spPr>
          <a:xfrm>
            <a:off x="813371" y="1369887"/>
            <a:ext cx="1155842" cy="52226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282162-6C26-E612-3052-EA46A8CE7D8D}"/>
              </a:ext>
            </a:extLst>
          </p:cNvPr>
          <p:cNvSpPr/>
          <p:nvPr/>
        </p:nvSpPr>
        <p:spPr>
          <a:xfrm>
            <a:off x="2431550" y="1344201"/>
            <a:ext cx="693506" cy="5393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1E65B72-0660-E764-2D15-9B5FDB1617B6}"/>
              </a:ext>
            </a:extLst>
          </p:cNvPr>
          <p:cNvSpPr/>
          <p:nvPr/>
        </p:nvSpPr>
        <p:spPr>
          <a:xfrm>
            <a:off x="3544584" y="1626742"/>
            <a:ext cx="410965" cy="265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7DBE64-C507-D3A4-185D-563A642D6175}"/>
              </a:ext>
            </a:extLst>
          </p:cNvPr>
          <p:cNvSpPr txBox="1"/>
          <p:nvPr/>
        </p:nvSpPr>
        <p:spPr>
          <a:xfrm>
            <a:off x="3467528" y="1601055"/>
            <a:ext cx="42808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1" i="1" dirty="0" err="1">
                <a:latin typeface="Times New Roman"/>
                <a:cs typeface="Times New Roman"/>
              </a:rPr>
              <a:t>rel</a:t>
            </a:r>
            <a:endParaRPr lang="en-US" sz="1600" b="1" i="1">
              <a:latin typeface="Times New Roman"/>
              <a:cs typeface="Times New Roman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65CF939-DEEB-DF31-15C1-52A080AD3F8C}"/>
              </a:ext>
            </a:extLst>
          </p:cNvPr>
          <p:cNvSpPr/>
          <p:nvPr/>
        </p:nvSpPr>
        <p:spPr>
          <a:xfrm>
            <a:off x="3287729" y="1301392"/>
            <a:ext cx="2405865" cy="607887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A574CE9-1AC4-3260-EDE6-8003AC9FC61E}"/>
              </a:ext>
            </a:extLst>
          </p:cNvPr>
          <p:cNvSpPr/>
          <p:nvPr/>
        </p:nvSpPr>
        <p:spPr>
          <a:xfrm>
            <a:off x="5916202" y="1369885"/>
            <a:ext cx="1352763" cy="57363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A graph of energy&#10;&#10;AI-generated content may be incorrect.">
            <a:extLst>
              <a:ext uri="{FF2B5EF4-FFF2-40B4-BE49-F238E27FC236}">
                <a16:creationId xmlns:a16="http://schemas.microsoft.com/office/drawing/2014/main" id="{483FF8FF-29C9-028F-B4A5-0CEB019F33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94" y="2843036"/>
            <a:ext cx="7876854" cy="3363747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2A25D627-43D5-D1C6-2EB1-A083DF2CFA5E}"/>
              </a:ext>
            </a:extLst>
          </p:cNvPr>
          <p:cNvSpPr/>
          <p:nvPr/>
        </p:nvSpPr>
        <p:spPr>
          <a:xfrm>
            <a:off x="8647414" y="1344201"/>
            <a:ext cx="3082246" cy="6935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87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71895-0028-885F-B79D-5E2B54F2B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ABD35E4-B8F1-0475-40D6-A69764008951}"/>
              </a:ext>
            </a:extLst>
          </p:cNvPr>
          <p:cNvSpPr/>
          <p:nvPr/>
        </p:nvSpPr>
        <p:spPr>
          <a:xfrm>
            <a:off x="817001" y="222960"/>
            <a:ext cx="4099199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Single-Escape calibrations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7B6B01D2-63D2-88E6-C96F-BA805B7DB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A90AF6-B8F8-2535-2C99-E49BEC5AA558}"/>
              </a:ext>
            </a:extLst>
          </p:cNvPr>
          <p:cNvSpPr txBox="1"/>
          <p:nvPr/>
        </p:nvSpPr>
        <p:spPr>
          <a:xfrm>
            <a:off x="11586958" y="6346463"/>
            <a:ext cx="5427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9</a:t>
            </a:r>
            <a:endParaRPr lang="en-US" dirty="0"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585C66-7BA1-0493-ABA5-9FC874DBB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431" y="1656080"/>
            <a:ext cx="6091767" cy="4622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64CC0CF-A8CF-E7A4-88F3-A34618B6096E}"/>
              </a:ext>
            </a:extLst>
          </p:cNvPr>
          <p:cNvSpPr txBox="1"/>
          <p:nvPr/>
        </p:nvSpPr>
        <p:spPr>
          <a:xfrm>
            <a:off x="5806153" y="1178559"/>
            <a:ext cx="526299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/>
                <a:ea typeface="Calibri"/>
                <a:cs typeface="Arial"/>
              </a:rPr>
              <a:t>Example of width interpretation in case of a 2+ transition and a SE in a peak</a:t>
            </a:r>
            <a:endParaRPr lang="en-US"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4F04A-4B6A-AD10-8EF3-26B377EC8DB1}"/>
              </a:ext>
            </a:extLst>
          </p:cNvPr>
          <p:cNvSpPr txBox="1"/>
          <p:nvPr/>
        </p:nvSpPr>
        <p:spPr>
          <a:xfrm>
            <a:off x="9923124" y="1738045"/>
            <a:ext cx="136132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cs typeface="Arial"/>
              </a:rPr>
              <a:t>+ 2</a:t>
            </a:r>
            <a:r>
              <a:rPr lang="en-US" sz="1200" baseline="30000">
                <a:cs typeface="Arial"/>
              </a:rPr>
              <a:t>+</a:t>
            </a:r>
            <a:r>
              <a:rPr lang="en-US" sz="1200">
                <a:cs typeface="Arial"/>
              </a:rPr>
              <a:t> transition</a:t>
            </a:r>
            <a:endParaRPr lang="en-US" sz="12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524A48-0689-A92F-DCB2-50AEE23F3C6E}"/>
              </a:ext>
            </a:extLst>
          </p:cNvPr>
          <p:cNvSpPr txBox="1"/>
          <p:nvPr/>
        </p:nvSpPr>
        <p:spPr>
          <a:xfrm>
            <a:off x="111304" y="2482920"/>
            <a:ext cx="569359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Main issue:</a:t>
            </a:r>
            <a:r>
              <a:rPr lang="en-US" sz="1600" dirty="0">
                <a:latin typeface="Arial"/>
                <a:cs typeface="Arial"/>
              </a:rPr>
              <a:t> the first </a:t>
            </a:r>
            <a:r>
              <a:rPr lang="en-US" sz="1600">
                <a:latin typeface="Arial"/>
                <a:cs typeface="Arial"/>
              </a:rPr>
              <a:t>2+ level is situated at 511.82 keV</a:t>
            </a:r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7C5FF91-9A5F-9BFD-31BC-3B062D07A8A9}"/>
              </a:ext>
            </a:extLst>
          </p:cNvPr>
          <p:cNvSpPr/>
          <p:nvPr/>
        </p:nvSpPr>
        <p:spPr>
          <a:xfrm>
            <a:off x="419527" y="3005190"/>
            <a:ext cx="625011" cy="171235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D28BE3-7CF2-158B-EA2A-A9E509491AA1}"/>
              </a:ext>
            </a:extLst>
          </p:cNvPr>
          <p:cNvSpPr txBox="1"/>
          <p:nvPr/>
        </p:nvSpPr>
        <p:spPr>
          <a:xfrm>
            <a:off x="1044539" y="2825394"/>
            <a:ext cx="4032606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600">
                <a:latin typeface="Arial"/>
                <a:cs typeface="Arial"/>
              </a:rPr>
              <a:t>Makes it difficult to differentiate between a SE and a transition to the first 2+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5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D029B-A39F-1A09-66E6-F725CF8E5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34F0B22-705F-EE89-E6DE-3416A29B1B32}"/>
              </a:ext>
            </a:extLst>
          </p:cNvPr>
          <p:cNvSpPr/>
          <p:nvPr/>
        </p:nvSpPr>
        <p:spPr>
          <a:xfrm>
            <a:off x="817001" y="222960"/>
            <a:ext cx="4099199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Single-Escape calibrations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599392FF-A534-5A68-92B9-77574762A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C229A5-B927-1ADB-CD9A-CBFAC5290EEF}"/>
              </a:ext>
            </a:extLst>
          </p:cNvPr>
          <p:cNvSpPr txBox="1"/>
          <p:nvPr/>
        </p:nvSpPr>
        <p:spPr>
          <a:xfrm>
            <a:off x="11586958" y="6457766"/>
            <a:ext cx="5427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10</a:t>
            </a:r>
            <a:endParaRPr lang="en-US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1BD994-B66E-E52E-E853-6674DD054DAE}"/>
              </a:ext>
            </a:extLst>
          </p:cNvPr>
          <p:cNvSpPr txBox="1"/>
          <p:nvPr/>
        </p:nvSpPr>
        <p:spPr>
          <a:xfrm>
            <a:off x="7090424" y="2308717"/>
            <a:ext cx="510032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/>
                <a:ea typeface="Calibri"/>
                <a:cs typeface="Arial"/>
              </a:rPr>
              <a:t>SE calibration for the detector at 130 degrees</a:t>
            </a:r>
          </a:p>
        </p:txBody>
      </p:sp>
      <p:pic>
        <p:nvPicPr>
          <p:cNvPr id="8" name="Picture 7" descr="A graph of energy&#10;&#10;AI-generated content may be incorrect.">
            <a:extLst>
              <a:ext uri="{FF2B5EF4-FFF2-40B4-BE49-F238E27FC236}">
                <a16:creationId xmlns:a16="http://schemas.microsoft.com/office/drawing/2014/main" id="{A32C7086-CFC4-7571-20D0-6FA0522CB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090" y="3358132"/>
            <a:ext cx="8655978" cy="317260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EC7A2F3-B8C7-DBE3-2575-13AFADFDDAFB}"/>
              </a:ext>
            </a:extLst>
          </p:cNvPr>
          <p:cNvSpPr/>
          <p:nvPr/>
        </p:nvSpPr>
        <p:spPr>
          <a:xfrm>
            <a:off x="11121775" y="3433280"/>
            <a:ext cx="565077" cy="255997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062937E-4543-C3DF-1802-FFDA230C025D}"/>
              </a:ext>
            </a:extLst>
          </p:cNvPr>
          <p:cNvSpPr/>
          <p:nvPr/>
        </p:nvSpPr>
        <p:spPr>
          <a:xfrm>
            <a:off x="10128605" y="5085707"/>
            <a:ext cx="436651" cy="9075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58832D-7472-7DEC-363E-CFF82A963A25}"/>
              </a:ext>
            </a:extLst>
          </p:cNvPr>
          <p:cNvSpPr txBox="1"/>
          <p:nvPr/>
        </p:nvSpPr>
        <p:spPr>
          <a:xfrm>
            <a:off x="9837505" y="4914471"/>
            <a:ext cx="101885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1" baseline="30000">
                <a:solidFill>
                  <a:schemeClr val="accent6"/>
                </a:solidFill>
                <a:latin typeface="Arial"/>
                <a:cs typeface="Arial"/>
              </a:rPr>
              <a:t>11</a:t>
            </a:r>
            <a:r>
              <a:rPr lang="en-US" sz="1600" b="1">
                <a:solidFill>
                  <a:schemeClr val="accent6"/>
                </a:solidFill>
                <a:latin typeface="Arial"/>
                <a:cs typeface="Arial"/>
              </a:rPr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D46781-2D4F-3069-89AC-D54BCCFF5F60}"/>
              </a:ext>
            </a:extLst>
          </p:cNvPr>
          <p:cNvSpPr txBox="1"/>
          <p:nvPr/>
        </p:nvSpPr>
        <p:spPr>
          <a:xfrm>
            <a:off x="9837504" y="3604515"/>
            <a:ext cx="1575369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/>
                <a:cs typeface="Arial"/>
              </a:rPr>
              <a:t>(</a:t>
            </a:r>
            <a:r>
              <a:rPr lang="en-US" sz="1600" b="1" dirty="0" err="1">
                <a:solidFill>
                  <a:srgbClr val="C00000"/>
                </a:solidFill>
                <a:latin typeface="Arial"/>
                <a:cs typeface="Arial"/>
              </a:rPr>
              <a:t>n,gamma</a:t>
            </a:r>
            <a:r>
              <a:rPr lang="en-US" sz="1600" b="1" dirty="0">
                <a:solidFill>
                  <a:srgbClr val="C00000"/>
                </a:solidFill>
                <a:latin typeface="Arial"/>
                <a:cs typeface="Arial"/>
              </a:rPr>
              <a:t>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C4D1D08-3EFD-D1D0-B6A4-A0F9C0B19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16" y="958921"/>
            <a:ext cx="7049395" cy="5291191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4DFB7C8D-BFD0-37DD-B339-143BCCAD4BC8}"/>
              </a:ext>
            </a:extLst>
          </p:cNvPr>
          <p:cNvSpPr/>
          <p:nvPr/>
        </p:nvSpPr>
        <p:spPr>
          <a:xfrm>
            <a:off x="8022404" y="5445300"/>
            <a:ext cx="188358" cy="45377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602427-3250-691E-19CE-BBA55C3A6FD4}"/>
              </a:ext>
            </a:extLst>
          </p:cNvPr>
          <p:cNvSpPr txBox="1"/>
          <p:nvPr/>
        </p:nvSpPr>
        <p:spPr>
          <a:xfrm>
            <a:off x="7679931" y="5025773"/>
            <a:ext cx="2157570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/>
                <a:cs typeface="Arial"/>
              </a:rPr>
              <a:t>SE of the(</a:t>
            </a:r>
            <a:r>
              <a:rPr lang="en-US" sz="1600" b="1" dirty="0" err="1">
                <a:solidFill>
                  <a:srgbClr val="C00000"/>
                </a:solidFill>
                <a:latin typeface="Arial"/>
                <a:cs typeface="Arial"/>
              </a:rPr>
              <a:t>n,gamma</a:t>
            </a:r>
            <a:r>
              <a:rPr lang="en-US" sz="1600" b="1" dirty="0">
                <a:solidFill>
                  <a:srgbClr val="C00000"/>
                </a:solidFill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96337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D25FB-8D40-968F-3E82-87958743F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279E55-223B-840E-4517-A54513C884B1}"/>
              </a:ext>
            </a:extLst>
          </p:cNvPr>
          <p:cNvSpPr/>
          <p:nvPr/>
        </p:nvSpPr>
        <p:spPr>
          <a:xfrm>
            <a:off x="817001" y="222960"/>
            <a:ext cx="3913251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Integrated cross sections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F0AF6315-DBDE-521D-CB2D-28C238038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FE0321-FB80-02C8-49ED-3BE1286F10D0}"/>
              </a:ext>
            </a:extLst>
          </p:cNvPr>
          <p:cNvSpPr txBox="1"/>
          <p:nvPr/>
        </p:nvSpPr>
        <p:spPr>
          <a:xfrm>
            <a:off x="11586958" y="6346463"/>
            <a:ext cx="5427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11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5B03B2-0FDC-A6DD-7FD3-79A415B4454D}"/>
              </a:ext>
            </a:extLst>
          </p:cNvPr>
          <p:cNvSpPr txBox="1"/>
          <p:nvPr/>
        </p:nvSpPr>
        <p:spPr>
          <a:xfrm>
            <a:off x="513707" y="2705528"/>
            <a:ext cx="3039438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US" sz="1600" b="0" i="0" u="none" strike="noStrik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The integrated cross section for the excited state – </a:t>
            </a:r>
            <a:r>
              <a:rPr lang="en-US" sz="1600" b="0" i="0" u="none" strike="noStrik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g.s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transitions has been calculated, revealing the shape of the PDR.</a:t>
            </a:r>
            <a:r>
              <a:rPr lang="en-US" sz="1600" b="0" i="0" dirty="0">
                <a:latin typeface="Arial"/>
                <a:ea typeface="Arial"/>
                <a:cs typeface="Arial"/>
              </a:rPr>
              <a:t>​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2DCC2D-6957-3529-CDFA-E89BF9FC9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601" y="1264763"/>
            <a:ext cx="8567601" cy="508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041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5905A-34B2-4C5A-797E-EBDA8DE0C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6B75AAC-0648-CD55-E6D3-F62AFB043E6C}"/>
              </a:ext>
            </a:extLst>
          </p:cNvPr>
          <p:cNvSpPr/>
          <p:nvPr/>
        </p:nvSpPr>
        <p:spPr>
          <a:xfrm>
            <a:off x="817001" y="222960"/>
            <a:ext cx="2629246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Branching ratios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29DA2285-A15F-D490-BD77-A5B218B49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C08CEC-41B4-EBB9-029E-77076E223C54}"/>
              </a:ext>
            </a:extLst>
          </p:cNvPr>
          <p:cNvSpPr txBox="1"/>
          <p:nvPr/>
        </p:nvSpPr>
        <p:spPr>
          <a:xfrm>
            <a:off x="11586958" y="6346463"/>
            <a:ext cx="5427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12</a:t>
            </a:r>
          </a:p>
        </p:txBody>
      </p:sp>
      <p:pic>
        <p:nvPicPr>
          <p:cNvPr id="3" name="Picture 2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E6A5B144-CDCB-0F01-2C3D-31EE674B8B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32845" y="864552"/>
            <a:ext cx="2750185" cy="841375"/>
          </a:xfrm>
          <a:prstGeom prst="rect">
            <a:avLst/>
          </a:prstGeom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104F6B31-11CB-5C2F-24CB-3922BF11B39B}"/>
              </a:ext>
            </a:extLst>
          </p:cNvPr>
          <p:cNvSpPr txBox="1"/>
          <p:nvPr/>
        </p:nvSpPr>
        <p:spPr>
          <a:xfrm>
            <a:off x="327809" y="3198917"/>
            <a:ext cx="5385954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>
                <a:latin typeface="Arial"/>
                <a:cs typeface="Arial"/>
              </a:rPr>
              <a:t>Conditions for a peak to be obtained from a branching transition instead of a ground-state transition:</a:t>
            </a:r>
            <a:endParaRPr lang="en-US"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64F8A7-F66F-277C-CAF5-D8FE28D89D0A}"/>
              </a:ext>
            </a:extLst>
          </p:cNvPr>
          <p:cNvSpPr txBox="1"/>
          <p:nvPr/>
        </p:nvSpPr>
        <p:spPr>
          <a:xfrm>
            <a:off x="324096" y="1142999"/>
            <a:ext cx="3887932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latin typeface="Arial"/>
                <a:cs typeface="Arial"/>
              </a:rPr>
              <a:t>Branching ratios can be obtained from:</a:t>
            </a:r>
          </a:p>
        </p:txBody>
      </p:sp>
      <p:pic>
        <p:nvPicPr>
          <p:cNvPr id="14" name="Picture 13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130DAE9-41DD-BE5E-D971-232F7C3AC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852" y="1710871"/>
            <a:ext cx="5107132" cy="11049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5A994D7-90B7-3594-57EC-8DA970DC88A5}"/>
              </a:ext>
            </a:extLst>
          </p:cNvPr>
          <p:cNvSpPr/>
          <p:nvPr/>
        </p:nvSpPr>
        <p:spPr>
          <a:xfrm>
            <a:off x="328363" y="3861851"/>
            <a:ext cx="5266966" cy="4346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1.The photon emitted after such a branching transitions has the energy </a:t>
            </a:r>
            <a:r>
              <a:rPr lang="en-US" sz="1600" dirty="0" err="1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en-US" sz="1100" baseline="-25000" dirty="0" err="1">
                <a:solidFill>
                  <a:srgbClr val="000000"/>
                </a:solidFill>
                <a:latin typeface="Arial"/>
                <a:cs typeface="Arial"/>
              </a:rPr>
              <a:t>γ</a:t>
            </a:r>
            <a:r>
              <a:rPr lang="en-US" sz="1100" baseline="-25000" dirty="0">
                <a:solidFill>
                  <a:srgbClr val="000000"/>
                </a:solidFill>
                <a:latin typeface="Arial"/>
                <a:cs typeface="Arial"/>
              </a:rPr>
              <a:t>′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 ≈ E</a:t>
            </a:r>
            <a:r>
              <a:rPr lang="en-US" sz="1100" baseline="-25000" dirty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 − E</a:t>
            </a:r>
            <a:r>
              <a:rPr lang="en-US" sz="1100" baseline="-25000" dirty="0">
                <a:solidFill>
                  <a:srgbClr val="000000"/>
                </a:solidFill>
                <a:latin typeface="Arial"/>
                <a:cs typeface="Arial"/>
              </a:rPr>
              <a:t>f</a:t>
            </a:r>
            <a:endParaRPr lang="en-US" dirty="0">
              <a:latin typeface="Arial"/>
              <a:ea typeface="Calibri" panose="020F0502020204030204"/>
              <a:cs typeface="Arial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652C40-DB6A-E781-248D-17CE1FEB02A1}"/>
              </a:ext>
            </a:extLst>
          </p:cNvPr>
          <p:cNvSpPr/>
          <p:nvPr/>
        </p:nvSpPr>
        <p:spPr>
          <a:xfrm>
            <a:off x="332311" y="4547337"/>
            <a:ext cx="5257491" cy="4346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2. After looking into the angular distribution, checking if the transition is among the </a:t>
            </a:r>
            <a:r>
              <a:rPr lang="en-US" sz="1600" dirty="0" err="1">
                <a:solidFill>
                  <a:srgbClr val="000000"/>
                </a:solidFill>
                <a:latin typeface="Arial"/>
                <a:cs typeface="Arial"/>
              </a:rPr>
              <a:t>favoured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 ones</a:t>
            </a:r>
            <a:endParaRPr lang="en-US" dirty="0">
              <a:latin typeface="Arial"/>
              <a:ea typeface="Calibri" panose="020F0502020204030204"/>
              <a:cs typeface="Arial"/>
            </a:endParaRPr>
          </a:p>
        </p:txBody>
      </p:sp>
      <p:pic>
        <p:nvPicPr>
          <p:cNvPr id="20" name="Picture 19" descr="A group of math symbols&#10;&#10;Description automatically generated">
            <a:extLst>
              <a:ext uri="{FF2B5EF4-FFF2-40B4-BE49-F238E27FC236}">
                <a16:creationId xmlns:a16="http://schemas.microsoft.com/office/drawing/2014/main" id="{26FD3CB6-9D1D-238E-5D77-5F3DCC3D28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659" y="5229225"/>
            <a:ext cx="4381500" cy="1162050"/>
          </a:xfrm>
          <a:prstGeom prst="rect">
            <a:avLst/>
          </a:prstGeom>
        </p:spPr>
      </p:pic>
      <p:pic>
        <p:nvPicPr>
          <p:cNvPr id="2" name="Picture 1" descr="A graph of energy&#10;&#10;AI-generated content may be incorrect.">
            <a:extLst>
              <a:ext uri="{FF2B5EF4-FFF2-40B4-BE49-F238E27FC236}">
                <a16:creationId xmlns:a16="http://schemas.microsoft.com/office/drawing/2014/main" id="{88E7517F-52B4-88E4-AE82-155D5FB6B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806" y="1712359"/>
            <a:ext cx="6546612" cy="393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070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9472B-E03D-BD46-2AE8-27220964C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2F36421-BD6E-DAED-725B-41874561B850}"/>
              </a:ext>
            </a:extLst>
          </p:cNvPr>
          <p:cNvSpPr/>
          <p:nvPr/>
        </p:nvSpPr>
        <p:spPr>
          <a:xfrm>
            <a:off x="817001" y="222960"/>
            <a:ext cx="5965095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Branching to other 2</a:t>
            </a:r>
            <a:r>
              <a:rPr lang="en-US" sz="2400" b="1" baseline="30000">
                <a:solidFill>
                  <a:schemeClr val="bg1"/>
                </a:solidFill>
                <a:latin typeface="Arial"/>
                <a:ea typeface="Calibri"/>
                <a:cs typeface="Arial"/>
              </a:rPr>
              <a:t>+</a:t>
            </a:r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 states - examples</a:t>
            </a:r>
            <a:endParaRPr lang="en-US">
              <a:solidFill>
                <a:schemeClr val="bg1"/>
              </a:solidFill>
              <a:latin typeface="Arial"/>
              <a:ea typeface="Calibri"/>
              <a:cs typeface="Arial"/>
            </a:endParaRP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913CFFF1-D0A5-A4D8-FE91-7E3B5179A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3B3A33-677F-3561-F687-C26C28295E9B}"/>
              </a:ext>
            </a:extLst>
          </p:cNvPr>
          <p:cNvSpPr txBox="1"/>
          <p:nvPr/>
        </p:nvSpPr>
        <p:spPr>
          <a:xfrm>
            <a:off x="11586958" y="6346463"/>
            <a:ext cx="5427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13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E4F43E-F06E-98D1-943D-98647308000E}"/>
              </a:ext>
            </a:extLst>
          </p:cNvPr>
          <p:cNvSpPr/>
          <p:nvPr/>
        </p:nvSpPr>
        <p:spPr>
          <a:xfrm>
            <a:off x="4701801" y="1098542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F97093-DA6D-2559-901B-FFD5849591F0}"/>
              </a:ext>
            </a:extLst>
          </p:cNvPr>
          <p:cNvSpPr/>
          <p:nvPr/>
        </p:nvSpPr>
        <p:spPr>
          <a:xfrm>
            <a:off x="4701798" y="4869959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83E64E-0002-DC0D-D4F5-339DF2B905C3}"/>
              </a:ext>
            </a:extLst>
          </p:cNvPr>
          <p:cNvSpPr/>
          <p:nvPr/>
        </p:nvSpPr>
        <p:spPr>
          <a:xfrm>
            <a:off x="4701798" y="5622314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8F3C6B-5182-C902-FC38-C79F5BBD6D74}"/>
              </a:ext>
            </a:extLst>
          </p:cNvPr>
          <p:cNvSpPr/>
          <p:nvPr/>
        </p:nvSpPr>
        <p:spPr>
          <a:xfrm>
            <a:off x="4701795" y="6172110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5E751F-9D1F-43B3-F02C-FB2F19600BF5}"/>
              </a:ext>
            </a:extLst>
          </p:cNvPr>
          <p:cNvSpPr txBox="1"/>
          <p:nvPr/>
        </p:nvSpPr>
        <p:spPr>
          <a:xfrm>
            <a:off x="3888357" y="992443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6"/>
                </a:solidFill>
              </a:rPr>
              <a:t>5894</a:t>
            </a:r>
            <a:endParaRPr lang="en-US">
              <a:solidFill>
                <a:schemeClr val="accent6"/>
              </a:solidFill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A61396-8FE6-7E74-31ED-15CBBF7A9B32}"/>
              </a:ext>
            </a:extLst>
          </p:cNvPr>
          <p:cNvSpPr txBox="1"/>
          <p:nvPr/>
        </p:nvSpPr>
        <p:spPr>
          <a:xfrm>
            <a:off x="3907647" y="4715631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1128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185E92-1410-DB67-7F90-656EF186CDF7}"/>
              </a:ext>
            </a:extLst>
          </p:cNvPr>
          <p:cNvSpPr txBox="1"/>
          <p:nvPr/>
        </p:nvSpPr>
        <p:spPr>
          <a:xfrm>
            <a:off x="3888354" y="5439047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511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DF4AA5-DA11-43DA-27EA-2984EA013C2B}"/>
              </a:ext>
            </a:extLst>
          </p:cNvPr>
          <p:cNvSpPr txBox="1"/>
          <p:nvPr/>
        </p:nvSpPr>
        <p:spPr>
          <a:xfrm>
            <a:off x="3907644" y="5988844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376D0339-B169-04E4-F504-C72F41714E99}"/>
              </a:ext>
            </a:extLst>
          </p:cNvPr>
          <p:cNvSpPr/>
          <p:nvPr/>
        </p:nvSpPr>
        <p:spPr>
          <a:xfrm>
            <a:off x="5386636" y="1172492"/>
            <a:ext cx="195256" cy="3693496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61ECE2-DEE9-0DAC-2C76-4F8D9FDF26F9}"/>
              </a:ext>
            </a:extLst>
          </p:cNvPr>
          <p:cNvSpPr txBox="1"/>
          <p:nvPr/>
        </p:nvSpPr>
        <p:spPr>
          <a:xfrm>
            <a:off x="6798104" y="931353"/>
            <a:ext cx="32151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75EA8EC-A2A8-95A8-F5CC-ACE73462CD88}"/>
              </a:ext>
            </a:extLst>
          </p:cNvPr>
          <p:cNvSpPr txBox="1"/>
          <p:nvPr/>
        </p:nvSpPr>
        <p:spPr>
          <a:xfrm>
            <a:off x="6749876" y="4712414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BFCD1E-A2AC-B8D5-2A29-7E60667C9121}"/>
              </a:ext>
            </a:extLst>
          </p:cNvPr>
          <p:cNvSpPr txBox="1"/>
          <p:nvPr/>
        </p:nvSpPr>
        <p:spPr>
          <a:xfrm>
            <a:off x="6720939" y="5484059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5F5F8B-0886-C8C5-47F9-B4EF47F3CCED}"/>
              </a:ext>
            </a:extLst>
          </p:cNvPr>
          <p:cNvSpPr txBox="1"/>
          <p:nvPr/>
        </p:nvSpPr>
        <p:spPr>
          <a:xfrm>
            <a:off x="6720936" y="6033856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0</a:t>
            </a:r>
            <a:r>
              <a:rPr lang="en-US" baseline="30000"/>
              <a:t>+</a:t>
            </a: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E2CFF220-43F4-95B5-2A28-C79156D71964}"/>
              </a:ext>
            </a:extLst>
          </p:cNvPr>
          <p:cNvSpPr/>
          <p:nvPr/>
        </p:nvSpPr>
        <p:spPr>
          <a:xfrm>
            <a:off x="4708231" y="4908543"/>
            <a:ext cx="86809" cy="70734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54A4684E-DF54-5504-8E27-11DC6F4A42F7}"/>
              </a:ext>
            </a:extLst>
          </p:cNvPr>
          <p:cNvSpPr/>
          <p:nvPr/>
        </p:nvSpPr>
        <p:spPr>
          <a:xfrm>
            <a:off x="4695368" y="5673757"/>
            <a:ext cx="90025" cy="4887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DC3613F5-0123-4581-F578-8BAD00C664B6}"/>
              </a:ext>
            </a:extLst>
          </p:cNvPr>
          <p:cNvSpPr/>
          <p:nvPr/>
        </p:nvSpPr>
        <p:spPr>
          <a:xfrm>
            <a:off x="5061902" y="4927833"/>
            <a:ext cx="77164" cy="120891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A589A3-D37A-BB91-E192-3482D98D7D77}"/>
              </a:ext>
            </a:extLst>
          </p:cNvPr>
          <p:cNvSpPr txBox="1"/>
          <p:nvPr/>
        </p:nvSpPr>
        <p:spPr>
          <a:xfrm>
            <a:off x="4676257" y="2380320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6"/>
                </a:solidFill>
              </a:rPr>
              <a:t>4766</a:t>
            </a:r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33E8C5B-8BA1-0E34-DD5B-E0788C82FBB5}"/>
              </a:ext>
            </a:extLst>
          </p:cNvPr>
          <p:cNvSpPr/>
          <p:nvPr/>
        </p:nvSpPr>
        <p:spPr>
          <a:xfrm>
            <a:off x="8991260" y="1115666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47C0EA2-7648-996F-5DE1-78000BBDA78C}"/>
              </a:ext>
            </a:extLst>
          </p:cNvPr>
          <p:cNvSpPr/>
          <p:nvPr/>
        </p:nvSpPr>
        <p:spPr>
          <a:xfrm>
            <a:off x="8991259" y="3951463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2917551-FBC0-EF72-8665-9B7C156F42AF}"/>
              </a:ext>
            </a:extLst>
          </p:cNvPr>
          <p:cNvSpPr/>
          <p:nvPr/>
        </p:nvSpPr>
        <p:spPr>
          <a:xfrm>
            <a:off x="8991258" y="4887083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3464AC7-2792-E450-B7C6-004CF803DFD6}"/>
              </a:ext>
            </a:extLst>
          </p:cNvPr>
          <p:cNvSpPr/>
          <p:nvPr/>
        </p:nvSpPr>
        <p:spPr>
          <a:xfrm>
            <a:off x="8991257" y="5639437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6F30C6B-EBF0-97F0-3BE8-154AC7E621E3}"/>
              </a:ext>
            </a:extLst>
          </p:cNvPr>
          <p:cNvSpPr/>
          <p:nvPr/>
        </p:nvSpPr>
        <p:spPr>
          <a:xfrm>
            <a:off x="8991256" y="6189234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4" name="TextBox 8">
            <a:extLst>
              <a:ext uri="{FF2B5EF4-FFF2-40B4-BE49-F238E27FC236}">
                <a16:creationId xmlns:a16="http://schemas.microsoft.com/office/drawing/2014/main" id="{301EFCDE-10E4-034C-C289-D72088E800F7}"/>
              </a:ext>
            </a:extLst>
          </p:cNvPr>
          <p:cNvSpPr txBox="1"/>
          <p:nvPr/>
        </p:nvSpPr>
        <p:spPr>
          <a:xfrm>
            <a:off x="8186781" y="1009566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solidFill>
                  <a:schemeClr val="accent6"/>
                </a:solidFill>
              </a:rPr>
              <a:t>7233</a:t>
            </a:r>
            <a:endParaRPr lang="en-US">
              <a:solidFill>
                <a:schemeClr val="accent6"/>
              </a:solidFill>
              <a:cs typeface="Arial"/>
            </a:endParaRPr>
          </a:p>
        </p:txBody>
      </p:sp>
      <p:sp>
        <p:nvSpPr>
          <p:cNvPr id="55" name="TextBox 9">
            <a:extLst>
              <a:ext uri="{FF2B5EF4-FFF2-40B4-BE49-F238E27FC236}">
                <a16:creationId xmlns:a16="http://schemas.microsoft.com/office/drawing/2014/main" id="{4385CCCF-8E6C-0927-9DF5-D7B0EE1D149C}"/>
              </a:ext>
            </a:extLst>
          </p:cNvPr>
          <p:cNvSpPr txBox="1"/>
          <p:nvPr/>
        </p:nvSpPr>
        <p:spPr>
          <a:xfrm>
            <a:off x="8177815" y="3768198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1562</a:t>
            </a:r>
          </a:p>
        </p:txBody>
      </p:sp>
      <p:sp>
        <p:nvSpPr>
          <p:cNvPr id="56" name="TextBox 10">
            <a:extLst>
              <a:ext uri="{FF2B5EF4-FFF2-40B4-BE49-F238E27FC236}">
                <a16:creationId xmlns:a16="http://schemas.microsoft.com/office/drawing/2014/main" id="{E050ED2D-A25D-5266-D2CC-6A32086F4D64}"/>
              </a:ext>
            </a:extLst>
          </p:cNvPr>
          <p:cNvSpPr txBox="1"/>
          <p:nvPr/>
        </p:nvSpPr>
        <p:spPr>
          <a:xfrm>
            <a:off x="7638306" y="4732754"/>
            <a:ext cx="1312653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1128+1229+1133</a:t>
            </a:r>
          </a:p>
        </p:txBody>
      </p:sp>
      <p:sp>
        <p:nvSpPr>
          <p:cNvPr id="57" name="TextBox 11">
            <a:extLst>
              <a:ext uri="{FF2B5EF4-FFF2-40B4-BE49-F238E27FC236}">
                <a16:creationId xmlns:a16="http://schemas.microsoft.com/office/drawing/2014/main" id="{9C5EB832-2126-72F6-5347-06012CA79894}"/>
              </a:ext>
            </a:extLst>
          </p:cNvPr>
          <p:cNvSpPr txBox="1"/>
          <p:nvPr/>
        </p:nvSpPr>
        <p:spPr>
          <a:xfrm>
            <a:off x="8177814" y="5456171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511</a:t>
            </a:r>
          </a:p>
        </p:txBody>
      </p:sp>
      <p:sp>
        <p:nvSpPr>
          <p:cNvPr id="58" name="TextBox 12">
            <a:extLst>
              <a:ext uri="{FF2B5EF4-FFF2-40B4-BE49-F238E27FC236}">
                <a16:creationId xmlns:a16="http://schemas.microsoft.com/office/drawing/2014/main" id="{758F4517-6F1A-DD98-B970-56D87352EB18}"/>
              </a:ext>
            </a:extLst>
          </p:cNvPr>
          <p:cNvSpPr txBox="1"/>
          <p:nvPr/>
        </p:nvSpPr>
        <p:spPr>
          <a:xfrm>
            <a:off x="8197105" y="6005968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</a:p>
        </p:txBody>
      </p:sp>
      <p:sp>
        <p:nvSpPr>
          <p:cNvPr id="59" name="Arrow: Down 58">
            <a:extLst>
              <a:ext uri="{FF2B5EF4-FFF2-40B4-BE49-F238E27FC236}">
                <a16:creationId xmlns:a16="http://schemas.microsoft.com/office/drawing/2014/main" id="{45A3CD93-F906-9B31-F35A-51B29C5946C5}"/>
              </a:ext>
            </a:extLst>
          </p:cNvPr>
          <p:cNvSpPr/>
          <p:nvPr/>
        </p:nvSpPr>
        <p:spPr>
          <a:xfrm>
            <a:off x="9676095" y="1189616"/>
            <a:ext cx="141468" cy="2752202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0" name="Arrow: Down 59">
            <a:extLst>
              <a:ext uri="{FF2B5EF4-FFF2-40B4-BE49-F238E27FC236}">
                <a16:creationId xmlns:a16="http://schemas.microsoft.com/office/drawing/2014/main" id="{DC8BC5F3-C6C2-D43C-4C7E-EBF158D253C6}"/>
              </a:ext>
            </a:extLst>
          </p:cNvPr>
          <p:cNvSpPr/>
          <p:nvPr/>
        </p:nvSpPr>
        <p:spPr>
          <a:xfrm>
            <a:off x="9213107" y="4018984"/>
            <a:ext cx="64303" cy="86167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1" name="Arrow: Down 60">
            <a:extLst>
              <a:ext uri="{FF2B5EF4-FFF2-40B4-BE49-F238E27FC236}">
                <a16:creationId xmlns:a16="http://schemas.microsoft.com/office/drawing/2014/main" id="{80676A88-DADB-B37E-CC54-A0DDF1DFC312}"/>
              </a:ext>
            </a:extLst>
          </p:cNvPr>
          <p:cNvSpPr/>
          <p:nvPr/>
        </p:nvSpPr>
        <p:spPr>
          <a:xfrm>
            <a:off x="9788627" y="4022199"/>
            <a:ext cx="118961" cy="160437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2" name="Arrow: Down 61">
            <a:extLst>
              <a:ext uri="{FF2B5EF4-FFF2-40B4-BE49-F238E27FC236}">
                <a16:creationId xmlns:a16="http://schemas.microsoft.com/office/drawing/2014/main" id="{C41CE2B8-13F9-4607-7808-EB6BA442BAB4}"/>
              </a:ext>
            </a:extLst>
          </p:cNvPr>
          <p:cNvSpPr/>
          <p:nvPr/>
        </p:nvSpPr>
        <p:spPr>
          <a:xfrm>
            <a:off x="10473462" y="3990047"/>
            <a:ext cx="109316" cy="217989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3" name="TextBox 17">
            <a:extLst>
              <a:ext uri="{FF2B5EF4-FFF2-40B4-BE49-F238E27FC236}">
                <a16:creationId xmlns:a16="http://schemas.microsoft.com/office/drawing/2014/main" id="{B06606D7-CB22-EF35-F508-B0211986D160}"/>
              </a:ext>
            </a:extLst>
          </p:cNvPr>
          <p:cNvSpPr txBox="1"/>
          <p:nvPr/>
        </p:nvSpPr>
        <p:spPr>
          <a:xfrm>
            <a:off x="11087564" y="948477"/>
            <a:ext cx="321518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1</a:t>
            </a:r>
          </a:p>
        </p:txBody>
      </p:sp>
      <p:sp>
        <p:nvSpPr>
          <p:cNvPr id="64" name="TextBox 18">
            <a:extLst>
              <a:ext uri="{FF2B5EF4-FFF2-40B4-BE49-F238E27FC236}">
                <a16:creationId xmlns:a16="http://schemas.microsoft.com/office/drawing/2014/main" id="{DDB7BB33-0007-59D6-CA9B-3D15629AA1FB}"/>
              </a:ext>
            </a:extLst>
          </p:cNvPr>
          <p:cNvSpPr txBox="1"/>
          <p:nvPr/>
        </p:nvSpPr>
        <p:spPr>
          <a:xfrm>
            <a:off x="11039336" y="3764982"/>
            <a:ext cx="47584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65" name="TextBox 19">
            <a:extLst>
              <a:ext uri="{FF2B5EF4-FFF2-40B4-BE49-F238E27FC236}">
                <a16:creationId xmlns:a16="http://schemas.microsoft.com/office/drawing/2014/main" id="{0B841F82-D23D-4DEE-0535-3D3639AF0D25}"/>
              </a:ext>
            </a:extLst>
          </p:cNvPr>
          <p:cNvSpPr txBox="1"/>
          <p:nvPr/>
        </p:nvSpPr>
        <p:spPr>
          <a:xfrm>
            <a:off x="11013936" y="4729538"/>
            <a:ext cx="1584978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2</a:t>
            </a:r>
            <a:r>
              <a:rPr lang="en-US" baseline="30000"/>
              <a:t>+</a:t>
            </a:r>
            <a:r>
              <a:rPr lang="en-US"/>
              <a:t>+4</a:t>
            </a:r>
            <a:r>
              <a:rPr lang="en-US" baseline="30000"/>
              <a:t>+</a:t>
            </a:r>
            <a:r>
              <a:rPr lang="en-US"/>
              <a:t>+0</a:t>
            </a:r>
            <a:r>
              <a:rPr lang="en-US" baseline="30000"/>
              <a:t>+</a:t>
            </a:r>
            <a:endParaRPr lang="en-US" sz="1200" baseline="30000"/>
          </a:p>
        </p:txBody>
      </p:sp>
      <p:sp>
        <p:nvSpPr>
          <p:cNvPr id="66" name="TextBox 20">
            <a:extLst>
              <a:ext uri="{FF2B5EF4-FFF2-40B4-BE49-F238E27FC236}">
                <a16:creationId xmlns:a16="http://schemas.microsoft.com/office/drawing/2014/main" id="{BFEF2EEC-B82D-8DB6-E06B-5F1DC56F2B2F}"/>
              </a:ext>
            </a:extLst>
          </p:cNvPr>
          <p:cNvSpPr txBox="1"/>
          <p:nvPr/>
        </p:nvSpPr>
        <p:spPr>
          <a:xfrm>
            <a:off x="11010398" y="5501183"/>
            <a:ext cx="47584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67" name="TextBox 21">
            <a:extLst>
              <a:ext uri="{FF2B5EF4-FFF2-40B4-BE49-F238E27FC236}">
                <a16:creationId xmlns:a16="http://schemas.microsoft.com/office/drawing/2014/main" id="{040A3345-21D0-212C-8DF6-17E4142B648D}"/>
              </a:ext>
            </a:extLst>
          </p:cNvPr>
          <p:cNvSpPr txBox="1"/>
          <p:nvPr/>
        </p:nvSpPr>
        <p:spPr>
          <a:xfrm>
            <a:off x="11010397" y="6050980"/>
            <a:ext cx="47584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0</a:t>
            </a:r>
            <a:r>
              <a:rPr lang="en-US" baseline="30000"/>
              <a:t>+</a:t>
            </a:r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70E9C21C-D6A3-7117-F11C-48E890E7064F}"/>
              </a:ext>
            </a:extLst>
          </p:cNvPr>
          <p:cNvSpPr/>
          <p:nvPr/>
        </p:nvSpPr>
        <p:spPr>
          <a:xfrm>
            <a:off x="9814348" y="5719819"/>
            <a:ext cx="90025" cy="4887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9" name="Arrow: Down 68">
            <a:extLst>
              <a:ext uri="{FF2B5EF4-FFF2-40B4-BE49-F238E27FC236}">
                <a16:creationId xmlns:a16="http://schemas.microsoft.com/office/drawing/2014/main" id="{9F9ED69F-A3FF-339A-A6B4-86F208C3EAB3}"/>
              </a:ext>
            </a:extLst>
          </p:cNvPr>
          <p:cNvSpPr/>
          <p:nvPr/>
        </p:nvSpPr>
        <p:spPr>
          <a:xfrm>
            <a:off x="8997691" y="4925667"/>
            <a:ext cx="86809" cy="70734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0" name="Arrow: Down 69">
            <a:extLst>
              <a:ext uri="{FF2B5EF4-FFF2-40B4-BE49-F238E27FC236}">
                <a16:creationId xmlns:a16="http://schemas.microsoft.com/office/drawing/2014/main" id="{CAB31F8B-8151-4711-499F-F6C986B63689}"/>
              </a:ext>
            </a:extLst>
          </p:cNvPr>
          <p:cNvSpPr/>
          <p:nvPr/>
        </p:nvSpPr>
        <p:spPr>
          <a:xfrm>
            <a:off x="8984829" y="5690881"/>
            <a:ext cx="90025" cy="4887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1" name="Arrow: Down 70">
            <a:extLst>
              <a:ext uri="{FF2B5EF4-FFF2-40B4-BE49-F238E27FC236}">
                <a16:creationId xmlns:a16="http://schemas.microsoft.com/office/drawing/2014/main" id="{6B826354-30E5-974E-1E14-7B670946F39D}"/>
              </a:ext>
            </a:extLst>
          </p:cNvPr>
          <p:cNvSpPr/>
          <p:nvPr/>
        </p:nvSpPr>
        <p:spPr>
          <a:xfrm>
            <a:off x="9351361" y="4944957"/>
            <a:ext cx="77164" cy="120891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2" name="TextBox 26">
            <a:extLst>
              <a:ext uri="{FF2B5EF4-FFF2-40B4-BE49-F238E27FC236}">
                <a16:creationId xmlns:a16="http://schemas.microsoft.com/office/drawing/2014/main" id="{F04BF11D-08F0-767B-1287-8F8CAA940AB6}"/>
              </a:ext>
            </a:extLst>
          </p:cNvPr>
          <p:cNvSpPr txBox="1"/>
          <p:nvPr/>
        </p:nvSpPr>
        <p:spPr>
          <a:xfrm>
            <a:off x="8888662" y="2380320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solidFill>
                  <a:schemeClr val="accent6"/>
                </a:solidFill>
              </a:rPr>
              <a:t>5671</a:t>
            </a:r>
            <a:endParaRPr lang="en-US">
              <a:solidFill>
                <a:schemeClr val="accent6"/>
              </a:solidFill>
              <a:cs typeface="Arial"/>
            </a:endParaRPr>
          </a:p>
        </p:txBody>
      </p:sp>
      <p:sp>
        <p:nvSpPr>
          <p:cNvPr id="97" name="Arrow: Down 96">
            <a:extLst>
              <a:ext uri="{FF2B5EF4-FFF2-40B4-BE49-F238E27FC236}">
                <a16:creationId xmlns:a16="http://schemas.microsoft.com/office/drawing/2014/main" id="{15F18B08-1ED4-5857-C381-EEFE7B5C2553}"/>
              </a:ext>
            </a:extLst>
          </p:cNvPr>
          <p:cNvSpPr/>
          <p:nvPr/>
        </p:nvSpPr>
        <p:spPr>
          <a:xfrm>
            <a:off x="6259939" y="1163930"/>
            <a:ext cx="195256" cy="4969203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Arrow: Down 97">
            <a:extLst>
              <a:ext uri="{FF2B5EF4-FFF2-40B4-BE49-F238E27FC236}">
                <a16:creationId xmlns:a16="http://schemas.microsoft.com/office/drawing/2014/main" id="{12546772-6FCC-880D-394B-3B6165D75335}"/>
              </a:ext>
            </a:extLst>
          </p:cNvPr>
          <p:cNvSpPr/>
          <p:nvPr/>
        </p:nvSpPr>
        <p:spPr>
          <a:xfrm>
            <a:off x="10155556" y="1206738"/>
            <a:ext cx="195256" cy="4969203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852AD2-1E55-8831-7202-1891E2AC2849}"/>
              </a:ext>
            </a:extLst>
          </p:cNvPr>
          <p:cNvSpPr/>
          <p:nvPr/>
        </p:nvSpPr>
        <p:spPr>
          <a:xfrm>
            <a:off x="1056770" y="1106398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714BF5-ECB3-B73D-6B99-D9BAF3CD75BB}"/>
              </a:ext>
            </a:extLst>
          </p:cNvPr>
          <p:cNvSpPr/>
          <p:nvPr/>
        </p:nvSpPr>
        <p:spPr>
          <a:xfrm>
            <a:off x="1056767" y="5630170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4BEE61-DF3B-5402-B100-D7B8545958ED}"/>
              </a:ext>
            </a:extLst>
          </p:cNvPr>
          <p:cNvSpPr txBox="1"/>
          <p:nvPr/>
        </p:nvSpPr>
        <p:spPr>
          <a:xfrm>
            <a:off x="243326" y="1000299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6"/>
                </a:solidFill>
              </a:rPr>
              <a:t>4333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FE9325-D082-88DC-4C4F-674621D49271}"/>
              </a:ext>
            </a:extLst>
          </p:cNvPr>
          <p:cNvSpPr txBox="1"/>
          <p:nvPr/>
        </p:nvSpPr>
        <p:spPr>
          <a:xfrm>
            <a:off x="243323" y="5446903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511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743627-E59C-A7EF-BB6D-A3F4CDADDEBC}"/>
              </a:ext>
            </a:extLst>
          </p:cNvPr>
          <p:cNvSpPr txBox="1"/>
          <p:nvPr/>
        </p:nvSpPr>
        <p:spPr>
          <a:xfrm>
            <a:off x="262613" y="5996700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2DB71B27-AB96-4EE2-98BC-005B4C371743}"/>
              </a:ext>
            </a:extLst>
          </p:cNvPr>
          <p:cNvSpPr/>
          <p:nvPr/>
        </p:nvSpPr>
        <p:spPr>
          <a:xfrm>
            <a:off x="1741605" y="1180348"/>
            <a:ext cx="187401" cy="4431928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0F8ECC-F579-C53B-0E20-6678A34224B0}"/>
              </a:ext>
            </a:extLst>
          </p:cNvPr>
          <p:cNvSpPr txBox="1"/>
          <p:nvPr/>
        </p:nvSpPr>
        <p:spPr>
          <a:xfrm>
            <a:off x="3153073" y="939209"/>
            <a:ext cx="32151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E7CA1D-8663-347A-7FE1-8694DC7D843D}"/>
              </a:ext>
            </a:extLst>
          </p:cNvPr>
          <p:cNvSpPr txBox="1"/>
          <p:nvPr/>
        </p:nvSpPr>
        <p:spPr>
          <a:xfrm>
            <a:off x="3075908" y="5491915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92DF22-4CFC-8714-F8D2-BB5A588D3257}"/>
              </a:ext>
            </a:extLst>
          </p:cNvPr>
          <p:cNvSpPr txBox="1"/>
          <p:nvPr/>
        </p:nvSpPr>
        <p:spPr>
          <a:xfrm>
            <a:off x="3075905" y="6041712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0</a:t>
            </a:r>
            <a:r>
              <a:rPr lang="en-US" baseline="30000"/>
              <a:t>+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F605BAE6-313A-8CC1-3EE1-1584A7A70FC0}"/>
              </a:ext>
            </a:extLst>
          </p:cNvPr>
          <p:cNvSpPr/>
          <p:nvPr/>
        </p:nvSpPr>
        <p:spPr>
          <a:xfrm>
            <a:off x="1427409" y="5665902"/>
            <a:ext cx="90025" cy="4887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BC75512-B5EC-3A59-B341-2ABFED32868E}"/>
              </a:ext>
            </a:extLst>
          </p:cNvPr>
          <p:cNvSpPr txBox="1"/>
          <p:nvPr/>
        </p:nvSpPr>
        <p:spPr>
          <a:xfrm>
            <a:off x="1031226" y="2388176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6"/>
                </a:solidFill>
              </a:rPr>
              <a:t>3820</a:t>
            </a:r>
            <a:endParaRPr lang="en-US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4BDFC145-20D9-F267-0AAD-EE508F94A0EF}"/>
              </a:ext>
            </a:extLst>
          </p:cNvPr>
          <p:cNvSpPr/>
          <p:nvPr/>
        </p:nvSpPr>
        <p:spPr>
          <a:xfrm>
            <a:off x="2614908" y="1171786"/>
            <a:ext cx="195256" cy="4969203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56E4E6-2138-1618-B2E2-AA6DC095F989}"/>
              </a:ext>
            </a:extLst>
          </p:cNvPr>
          <p:cNvSpPr/>
          <p:nvPr/>
        </p:nvSpPr>
        <p:spPr>
          <a:xfrm>
            <a:off x="1033197" y="6187821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16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A1E4B-D1C6-147B-8C35-C16CBDFBB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1B2229-C9ED-B14C-2FA7-F061951CAA7C}"/>
              </a:ext>
            </a:extLst>
          </p:cNvPr>
          <p:cNvSpPr/>
          <p:nvPr/>
        </p:nvSpPr>
        <p:spPr>
          <a:xfrm>
            <a:off x="817001" y="222960"/>
            <a:ext cx="5965095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Branching to other 2</a:t>
            </a:r>
            <a:r>
              <a:rPr lang="en-US" sz="2400" b="1" baseline="30000">
                <a:solidFill>
                  <a:schemeClr val="bg1"/>
                </a:solidFill>
                <a:latin typeface="Arial"/>
                <a:ea typeface="Calibri"/>
                <a:cs typeface="Arial"/>
              </a:rPr>
              <a:t>+</a:t>
            </a:r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 states - examples</a:t>
            </a:r>
            <a:endParaRPr lang="en-US">
              <a:solidFill>
                <a:schemeClr val="bg1"/>
              </a:solidFill>
              <a:latin typeface="Arial"/>
              <a:ea typeface="Calibri"/>
              <a:cs typeface="Arial"/>
            </a:endParaRP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0A44B6EB-D372-DCD2-1B8C-7DE9392D3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9F2AED-72F0-056D-16EE-80271BD25041}"/>
              </a:ext>
            </a:extLst>
          </p:cNvPr>
          <p:cNvSpPr txBox="1"/>
          <p:nvPr/>
        </p:nvSpPr>
        <p:spPr>
          <a:xfrm>
            <a:off x="11586958" y="6346463"/>
            <a:ext cx="5427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13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2D1582-8C33-604D-6574-751DFEE88E45}"/>
              </a:ext>
            </a:extLst>
          </p:cNvPr>
          <p:cNvSpPr/>
          <p:nvPr/>
        </p:nvSpPr>
        <p:spPr>
          <a:xfrm>
            <a:off x="4701801" y="1098542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D5FD0B-BE12-3CB2-06BA-4F20D2439486}"/>
              </a:ext>
            </a:extLst>
          </p:cNvPr>
          <p:cNvSpPr/>
          <p:nvPr/>
        </p:nvSpPr>
        <p:spPr>
          <a:xfrm>
            <a:off x="4701798" y="4869959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8B344C-860F-891D-73AC-141704758E87}"/>
              </a:ext>
            </a:extLst>
          </p:cNvPr>
          <p:cNvSpPr/>
          <p:nvPr/>
        </p:nvSpPr>
        <p:spPr>
          <a:xfrm>
            <a:off x="4701798" y="5622314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78D4CC-97EA-D452-C38E-0F11DE7B10B4}"/>
              </a:ext>
            </a:extLst>
          </p:cNvPr>
          <p:cNvSpPr/>
          <p:nvPr/>
        </p:nvSpPr>
        <p:spPr>
          <a:xfrm>
            <a:off x="4701795" y="6172110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E04DB9-1AB3-BDDB-B68C-CC0D971AFF9F}"/>
              </a:ext>
            </a:extLst>
          </p:cNvPr>
          <p:cNvSpPr txBox="1"/>
          <p:nvPr/>
        </p:nvSpPr>
        <p:spPr>
          <a:xfrm>
            <a:off x="3888357" y="992443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6"/>
                </a:solidFill>
              </a:rPr>
              <a:t>5894</a:t>
            </a:r>
            <a:endParaRPr lang="en-US">
              <a:solidFill>
                <a:schemeClr val="accent6"/>
              </a:solidFill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A8A3CD-1206-E612-AC37-16AC544F3276}"/>
              </a:ext>
            </a:extLst>
          </p:cNvPr>
          <p:cNvSpPr txBox="1"/>
          <p:nvPr/>
        </p:nvSpPr>
        <p:spPr>
          <a:xfrm>
            <a:off x="3907647" y="4715631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1128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F464A7-9561-4F2B-4AE5-D8926176656D}"/>
              </a:ext>
            </a:extLst>
          </p:cNvPr>
          <p:cNvSpPr txBox="1"/>
          <p:nvPr/>
        </p:nvSpPr>
        <p:spPr>
          <a:xfrm>
            <a:off x="3888354" y="5439047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511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E1783D-FD5C-F021-059B-802499DFB9D5}"/>
              </a:ext>
            </a:extLst>
          </p:cNvPr>
          <p:cNvSpPr txBox="1"/>
          <p:nvPr/>
        </p:nvSpPr>
        <p:spPr>
          <a:xfrm>
            <a:off x="3907644" y="5988844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81E3C16B-BBA9-81AB-E1E7-5332C151CC78}"/>
              </a:ext>
            </a:extLst>
          </p:cNvPr>
          <p:cNvSpPr/>
          <p:nvPr/>
        </p:nvSpPr>
        <p:spPr>
          <a:xfrm>
            <a:off x="5386636" y="1172492"/>
            <a:ext cx="195256" cy="3693496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13BC95-8BF6-2C62-9A77-CD5A8EA26042}"/>
              </a:ext>
            </a:extLst>
          </p:cNvPr>
          <p:cNvSpPr txBox="1"/>
          <p:nvPr/>
        </p:nvSpPr>
        <p:spPr>
          <a:xfrm>
            <a:off x="6798104" y="931353"/>
            <a:ext cx="32151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8F1E35-A770-F060-A431-A99310FE3961}"/>
              </a:ext>
            </a:extLst>
          </p:cNvPr>
          <p:cNvSpPr txBox="1"/>
          <p:nvPr/>
        </p:nvSpPr>
        <p:spPr>
          <a:xfrm>
            <a:off x="6749876" y="4712414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C35C48-97C8-3880-D70B-E74321017C35}"/>
              </a:ext>
            </a:extLst>
          </p:cNvPr>
          <p:cNvSpPr txBox="1"/>
          <p:nvPr/>
        </p:nvSpPr>
        <p:spPr>
          <a:xfrm>
            <a:off x="6720939" y="5484059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F76A35-1A93-345C-2CBA-90F645C11BFE}"/>
              </a:ext>
            </a:extLst>
          </p:cNvPr>
          <p:cNvSpPr txBox="1"/>
          <p:nvPr/>
        </p:nvSpPr>
        <p:spPr>
          <a:xfrm>
            <a:off x="6720936" y="6033856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0</a:t>
            </a:r>
            <a:r>
              <a:rPr lang="en-US" baseline="30000"/>
              <a:t>+</a:t>
            </a: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D03CB3A4-FF7B-6EE2-1BA8-044FD1B7F2F8}"/>
              </a:ext>
            </a:extLst>
          </p:cNvPr>
          <p:cNvSpPr/>
          <p:nvPr/>
        </p:nvSpPr>
        <p:spPr>
          <a:xfrm>
            <a:off x="4708231" y="4908543"/>
            <a:ext cx="86809" cy="70734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818AD808-C0FF-005A-04B5-065F52996526}"/>
              </a:ext>
            </a:extLst>
          </p:cNvPr>
          <p:cNvSpPr/>
          <p:nvPr/>
        </p:nvSpPr>
        <p:spPr>
          <a:xfrm>
            <a:off x="4695368" y="5673757"/>
            <a:ext cx="90025" cy="4887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32AD5C8E-C5C4-B443-DA65-BC5BF63E3653}"/>
              </a:ext>
            </a:extLst>
          </p:cNvPr>
          <p:cNvSpPr/>
          <p:nvPr/>
        </p:nvSpPr>
        <p:spPr>
          <a:xfrm>
            <a:off x="5061902" y="4927833"/>
            <a:ext cx="77164" cy="120891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70291E-F0ED-7D78-FA50-1DCBCF5695F9}"/>
              </a:ext>
            </a:extLst>
          </p:cNvPr>
          <p:cNvSpPr txBox="1"/>
          <p:nvPr/>
        </p:nvSpPr>
        <p:spPr>
          <a:xfrm>
            <a:off x="4676257" y="2380320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6"/>
                </a:solidFill>
              </a:rPr>
              <a:t>4766</a:t>
            </a:r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758DD64-B13C-153F-EE13-6297BCD1657C}"/>
              </a:ext>
            </a:extLst>
          </p:cNvPr>
          <p:cNvSpPr/>
          <p:nvPr/>
        </p:nvSpPr>
        <p:spPr>
          <a:xfrm>
            <a:off x="8991260" y="1115666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9CF5E8-D017-ED31-247C-0AD7F36F2764}"/>
              </a:ext>
            </a:extLst>
          </p:cNvPr>
          <p:cNvSpPr/>
          <p:nvPr/>
        </p:nvSpPr>
        <p:spPr>
          <a:xfrm>
            <a:off x="8991259" y="3951463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F3D792D-6134-A1AF-8D5B-8623AC5EC8F8}"/>
              </a:ext>
            </a:extLst>
          </p:cNvPr>
          <p:cNvSpPr/>
          <p:nvPr/>
        </p:nvSpPr>
        <p:spPr>
          <a:xfrm>
            <a:off x="8991258" y="4887083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5C5B85E-064B-97AC-FA3A-3F9A307CA6E8}"/>
              </a:ext>
            </a:extLst>
          </p:cNvPr>
          <p:cNvSpPr/>
          <p:nvPr/>
        </p:nvSpPr>
        <p:spPr>
          <a:xfrm>
            <a:off x="8991257" y="5639437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8DD7746-7E33-9168-3363-F15ACA07CD62}"/>
              </a:ext>
            </a:extLst>
          </p:cNvPr>
          <p:cNvSpPr/>
          <p:nvPr/>
        </p:nvSpPr>
        <p:spPr>
          <a:xfrm>
            <a:off x="8991256" y="6189234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4" name="TextBox 8">
            <a:extLst>
              <a:ext uri="{FF2B5EF4-FFF2-40B4-BE49-F238E27FC236}">
                <a16:creationId xmlns:a16="http://schemas.microsoft.com/office/drawing/2014/main" id="{6AB788F7-60D3-CFE2-F2C6-48909075B297}"/>
              </a:ext>
            </a:extLst>
          </p:cNvPr>
          <p:cNvSpPr txBox="1"/>
          <p:nvPr/>
        </p:nvSpPr>
        <p:spPr>
          <a:xfrm>
            <a:off x="8186781" y="1009566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solidFill>
                  <a:schemeClr val="accent6"/>
                </a:solidFill>
              </a:rPr>
              <a:t>7233</a:t>
            </a:r>
            <a:endParaRPr lang="en-US">
              <a:solidFill>
                <a:schemeClr val="accent6"/>
              </a:solidFill>
              <a:cs typeface="Arial"/>
            </a:endParaRPr>
          </a:p>
        </p:txBody>
      </p:sp>
      <p:sp>
        <p:nvSpPr>
          <p:cNvPr id="55" name="TextBox 9">
            <a:extLst>
              <a:ext uri="{FF2B5EF4-FFF2-40B4-BE49-F238E27FC236}">
                <a16:creationId xmlns:a16="http://schemas.microsoft.com/office/drawing/2014/main" id="{17307B47-D76E-955D-D8F3-BC1880B1AFD1}"/>
              </a:ext>
            </a:extLst>
          </p:cNvPr>
          <p:cNvSpPr txBox="1"/>
          <p:nvPr/>
        </p:nvSpPr>
        <p:spPr>
          <a:xfrm>
            <a:off x="8177815" y="3768198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1562</a:t>
            </a:r>
          </a:p>
        </p:txBody>
      </p:sp>
      <p:sp>
        <p:nvSpPr>
          <p:cNvPr id="56" name="TextBox 10">
            <a:extLst>
              <a:ext uri="{FF2B5EF4-FFF2-40B4-BE49-F238E27FC236}">
                <a16:creationId xmlns:a16="http://schemas.microsoft.com/office/drawing/2014/main" id="{70029870-D36B-12E4-3916-5E2F12F8811D}"/>
              </a:ext>
            </a:extLst>
          </p:cNvPr>
          <p:cNvSpPr txBox="1"/>
          <p:nvPr/>
        </p:nvSpPr>
        <p:spPr>
          <a:xfrm>
            <a:off x="7638306" y="4732754"/>
            <a:ext cx="1312653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1128+1229+1133</a:t>
            </a:r>
          </a:p>
        </p:txBody>
      </p:sp>
      <p:sp>
        <p:nvSpPr>
          <p:cNvPr id="57" name="TextBox 11">
            <a:extLst>
              <a:ext uri="{FF2B5EF4-FFF2-40B4-BE49-F238E27FC236}">
                <a16:creationId xmlns:a16="http://schemas.microsoft.com/office/drawing/2014/main" id="{736848E9-41D1-8702-C16D-9C73D3B40088}"/>
              </a:ext>
            </a:extLst>
          </p:cNvPr>
          <p:cNvSpPr txBox="1"/>
          <p:nvPr/>
        </p:nvSpPr>
        <p:spPr>
          <a:xfrm>
            <a:off x="8177814" y="5456171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511</a:t>
            </a:r>
          </a:p>
        </p:txBody>
      </p:sp>
      <p:sp>
        <p:nvSpPr>
          <p:cNvPr id="58" name="TextBox 12">
            <a:extLst>
              <a:ext uri="{FF2B5EF4-FFF2-40B4-BE49-F238E27FC236}">
                <a16:creationId xmlns:a16="http://schemas.microsoft.com/office/drawing/2014/main" id="{7B1A023D-A96F-D11C-CFCE-5739A9493215}"/>
              </a:ext>
            </a:extLst>
          </p:cNvPr>
          <p:cNvSpPr txBox="1"/>
          <p:nvPr/>
        </p:nvSpPr>
        <p:spPr>
          <a:xfrm>
            <a:off x="8197105" y="6005968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</a:p>
        </p:txBody>
      </p:sp>
      <p:sp>
        <p:nvSpPr>
          <p:cNvPr id="59" name="Arrow: Down 58">
            <a:extLst>
              <a:ext uri="{FF2B5EF4-FFF2-40B4-BE49-F238E27FC236}">
                <a16:creationId xmlns:a16="http://schemas.microsoft.com/office/drawing/2014/main" id="{7362F957-A79E-6CA4-29F1-D5C2B568073D}"/>
              </a:ext>
            </a:extLst>
          </p:cNvPr>
          <p:cNvSpPr/>
          <p:nvPr/>
        </p:nvSpPr>
        <p:spPr>
          <a:xfrm>
            <a:off x="9676095" y="1189616"/>
            <a:ext cx="141468" cy="2752202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0" name="Arrow: Down 59">
            <a:extLst>
              <a:ext uri="{FF2B5EF4-FFF2-40B4-BE49-F238E27FC236}">
                <a16:creationId xmlns:a16="http://schemas.microsoft.com/office/drawing/2014/main" id="{B822708E-87E9-7911-353A-326FABF7CB12}"/>
              </a:ext>
            </a:extLst>
          </p:cNvPr>
          <p:cNvSpPr/>
          <p:nvPr/>
        </p:nvSpPr>
        <p:spPr>
          <a:xfrm>
            <a:off x="9213107" y="4018984"/>
            <a:ext cx="64303" cy="86167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1" name="Arrow: Down 60">
            <a:extLst>
              <a:ext uri="{FF2B5EF4-FFF2-40B4-BE49-F238E27FC236}">
                <a16:creationId xmlns:a16="http://schemas.microsoft.com/office/drawing/2014/main" id="{04DBE3E8-CF88-ABE0-6F27-B8EFAAD6CB0A}"/>
              </a:ext>
            </a:extLst>
          </p:cNvPr>
          <p:cNvSpPr/>
          <p:nvPr/>
        </p:nvSpPr>
        <p:spPr>
          <a:xfrm>
            <a:off x="9788627" y="4022199"/>
            <a:ext cx="118961" cy="160437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2" name="Arrow: Down 61">
            <a:extLst>
              <a:ext uri="{FF2B5EF4-FFF2-40B4-BE49-F238E27FC236}">
                <a16:creationId xmlns:a16="http://schemas.microsoft.com/office/drawing/2014/main" id="{32DA671F-DC1E-195B-7BEB-CD181B84F2E3}"/>
              </a:ext>
            </a:extLst>
          </p:cNvPr>
          <p:cNvSpPr/>
          <p:nvPr/>
        </p:nvSpPr>
        <p:spPr>
          <a:xfrm>
            <a:off x="10473462" y="3990047"/>
            <a:ext cx="109316" cy="217989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3" name="TextBox 17">
            <a:extLst>
              <a:ext uri="{FF2B5EF4-FFF2-40B4-BE49-F238E27FC236}">
                <a16:creationId xmlns:a16="http://schemas.microsoft.com/office/drawing/2014/main" id="{1491FC68-6998-C700-E13F-DBBB1C48EB5F}"/>
              </a:ext>
            </a:extLst>
          </p:cNvPr>
          <p:cNvSpPr txBox="1"/>
          <p:nvPr/>
        </p:nvSpPr>
        <p:spPr>
          <a:xfrm>
            <a:off x="11087564" y="948477"/>
            <a:ext cx="321518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1</a:t>
            </a:r>
          </a:p>
        </p:txBody>
      </p:sp>
      <p:sp>
        <p:nvSpPr>
          <p:cNvPr id="64" name="TextBox 18">
            <a:extLst>
              <a:ext uri="{FF2B5EF4-FFF2-40B4-BE49-F238E27FC236}">
                <a16:creationId xmlns:a16="http://schemas.microsoft.com/office/drawing/2014/main" id="{41DE9CB1-A5E8-5E90-D444-89180FEB4F3A}"/>
              </a:ext>
            </a:extLst>
          </p:cNvPr>
          <p:cNvSpPr txBox="1"/>
          <p:nvPr/>
        </p:nvSpPr>
        <p:spPr>
          <a:xfrm>
            <a:off x="11039336" y="3764982"/>
            <a:ext cx="47584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65" name="TextBox 19">
            <a:extLst>
              <a:ext uri="{FF2B5EF4-FFF2-40B4-BE49-F238E27FC236}">
                <a16:creationId xmlns:a16="http://schemas.microsoft.com/office/drawing/2014/main" id="{B3D7DD59-9766-85B7-F85B-80A759067ED5}"/>
              </a:ext>
            </a:extLst>
          </p:cNvPr>
          <p:cNvSpPr txBox="1"/>
          <p:nvPr/>
        </p:nvSpPr>
        <p:spPr>
          <a:xfrm>
            <a:off x="11013936" y="4729538"/>
            <a:ext cx="1584978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2</a:t>
            </a:r>
            <a:r>
              <a:rPr lang="en-US" baseline="30000"/>
              <a:t>+</a:t>
            </a:r>
            <a:r>
              <a:rPr lang="en-US"/>
              <a:t>+4</a:t>
            </a:r>
            <a:r>
              <a:rPr lang="en-US" baseline="30000"/>
              <a:t>+</a:t>
            </a:r>
            <a:r>
              <a:rPr lang="en-US"/>
              <a:t>+0</a:t>
            </a:r>
            <a:r>
              <a:rPr lang="en-US" baseline="30000"/>
              <a:t>+</a:t>
            </a:r>
            <a:endParaRPr lang="en-US" sz="1200" baseline="30000"/>
          </a:p>
        </p:txBody>
      </p:sp>
      <p:sp>
        <p:nvSpPr>
          <p:cNvPr id="66" name="TextBox 20">
            <a:extLst>
              <a:ext uri="{FF2B5EF4-FFF2-40B4-BE49-F238E27FC236}">
                <a16:creationId xmlns:a16="http://schemas.microsoft.com/office/drawing/2014/main" id="{AC18CBE3-D696-2991-ED9D-FC9F9EE4E022}"/>
              </a:ext>
            </a:extLst>
          </p:cNvPr>
          <p:cNvSpPr txBox="1"/>
          <p:nvPr/>
        </p:nvSpPr>
        <p:spPr>
          <a:xfrm>
            <a:off x="11010398" y="5501183"/>
            <a:ext cx="47584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67" name="TextBox 21">
            <a:extLst>
              <a:ext uri="{FF2B5EF4-FFF2-40B4-BE49-F238E27FC236}">
                <a16:creationId xmlns:a16="http://schemas.microsoft.com/office/drawing/2014/main" id="{53C45244-72D8-E199-FCC3-6D24F5C2D967}"/>
              </a:ext>
            </a:extLst>
          </p:cNvPr>
          <p:cNvSpPr txBox="1"/>
          <p:nvPr/>
        </p:nvSpPr>
        <p:spPr>
          <a:xfrm>
            <a:off x="11010397" y="6050980"/>
            <a:ext cx="47584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0</a:t>
            </a:r>
            <a:r>
              <a:rPr lang="en-US" baseline="30000"/>
              <a:t>+</a:t>
            </a:r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03398406-2D5B-C299-ABCB-D387D2C28E58}"/>
              </a:ext>
            </a:extLst>
          </p:cNvPr>
          <p:cNvSpPr/>
          <p:nvPr/>
        </p:nvSpPr>
        <p:spPr>
          <a:xfrm>
            <a:off x="9814348" y="5719819"/>
            <a:ext cx="90025" cy="4887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9" name="Arrow: Down 68">
            <a:extLst>
              <a:ext uri="{FF2B5EF4-FFF2-40B4-BE49-F238E27FC236}">
                <a16:creationId xmlns:a16="http://schemas.microsoft.com/office/drawing/2014/main" id="{36E4D69E-0978-A62F-636E-B6B7C3C52933}"/>
              </a:ext>
            </a:extLst>
          </p:cNvPr>
          <p:cNvSpPr/>
          <p:nvPr/>
        </p:nvSpPr>
        <p:spPr>
          <a:xfrm>
            <a:off x="8997691" y="4925667"/>
            <a:ext cx="86809" cy="70734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0" name="Arrow: Down 69">
            <a:extLst>
              <a:ext uri="{FF2B5EF4-FFF2-40B4-BE49-F238E27FC236}">
                <a16:creationId xmlns:a16="http://schemas.microsoft.com/office/drawing/2014/main" id="{AACFB991-D416-B769-7496-BF8FECAAB4A8}"/>
              </a:ext>
            </a:extLst>
          </p:cNvPr>
          <p:cNvSpPr/>
          <p:nvPr/>
        </p:nvSpPr>
        <p:spPr>
          <a:xfrm>
            <a:off x="8984829" y="5690881"/>
            <a:ext cx="90025" cy="4887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1" name="Arrow: Down 70">
            <a:extLst>
              <a:ext uri="{FF2B5EF4-FFF2-40B4-BE49-F238E27FC236}">
                <a16:creationId xmlns:a16="http://schemas.microsoft.com/office/drawing/2014/main" id="{6F03ED44-927A-C4E5-B98E-357428E1BD3A}"/>
              </a:ext>
            </a:extLst>
          </p:cNvPr>
          <p:cNvSpPr/>
          <p:nvPr/>
        </p:nvSpPr>
        <p:spPr>
          <a:xfrm>
            <a:off x="9351361" y="4944957"/>
            <a:ext cx="77164" cy="120891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2" name="TextBox 26">
            <a:extLst>
              <a:ext uri="{FF2B5EF4-FFF2-40B4-BE49-F238E27FC236}">
                <a16:creationId xmlns:a16="http://schemas.microsoft.com/office/drawing/2014/main" id="{9E492608-6729-7ACE-A992-60CB4FAD90FD}"/>
              </a:ext>
            </a:extLst>
          </p:cNvPr>
          <p:cNvSpPr txBox="1"/>
          <p:nvPr/>
        </p:nvSpPr>
        <p:spPr>
          <a:xfrm>
            <a:off x="8888662" y="2380320"/>
            <a:ext cx="78772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solidFill>
                  <a:schemeClr val="accent6"/>
                </a:solidFill>
              </a:rPr>
              <a:t>5671</a:t>
            </a:r>
            <a:endParaRPr lang="en-US">
              <a:solidFill>
                <a:schemeClr val="accent6"/>
              </a:solidFill>
              <a:cs typeface="Arial"/>
            </a:endParaRPr>
          </a:p>
        </p:txBody>
      </p:sp>
      <p:sp>
        <p:nvSpPr>
          <p:cNvPr id="97" name="Arrow: Down 96">
            <a:extLst>
              <a:ext uri="{FF2B5EF4-FFF2-40B4-BE49-F238E27FC236}">
                <a16:creationId xmlns:a16="http://schemas.microsoft.com/office/drawing/2014/main" id="{F84A4C21-40A3-A32D-0D4C-979D584F9929}"/>
              </a:ext>
            </a:extLst>
          </p:cNvPr>
          <p:cNvSpPr/>
          <p:nvPr/>
        </p:nvSpPr>
        <p:spPr>
          <a:xfrm>
            <a:off x="6259939" y="1163930"/>
            <a:ext cx="195256" cy="4969203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Arrow: Down 97">
            <a:extLst>
              <a:ext uri="{FF2B5EF4-FFF2-40B4-BE49-F238E27FC236}">
                <a16:creationId xmlns:a16="http://schemas.microsoft.com/office/drawing/2014/main" id="{4D4BD9CC-466E-4BE4-C1EA-171292A6CA9C}"/>
              </a:ext>
            </a:extLst>
          </p:cNvPr>
          <p:cNvSpPr/>
          <p:nvPr/>
        </p:nvSpPr>
        <p:spPr>
          <a:xfrm>
            <a:off x="10155556" y="1206738"/>
            <a:ext cx="195256" cy="4969203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9A0746-E6D2-BEF0-784A-15D63D92FFAD}"/>
              </a:ext>
            </a:extLst>
          </p:cNvPr>
          <p:cNvSpPr/>
          <p:nvPr/>
        </p:nvSpPr>
        <p:spPr>
          <a:xfrm>
            <a:off x="1056770" y="1106398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9E5400-2613-9E28-5505-7993DD32A5D7}"/>
              </a:ext>
            </a:extLst>
          </p:cNvPr>
          <p:cNvSpPr/>
          <p:nvPr/>
        </p:nvSpPr>
        <p:spPr>
          <a:xfrm>
            <a:off x="1056767" y="5630170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649EBE-3DD1-A74D-D04F-B3B71B83F39F}"/>
              </a:ext>
            </a:extLst>
          </p:cNvPr>
          <p:cNvSpPr txBox="1"/>
          <p:nvPr/>
        </p:nvSpPr>
        <p:spPr>
          <a:xfrm>
            <a:off x="243326" y="1000299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6"/>
                </a:solidFill>
              </a:rPr>
              <a:t>4333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CD5CAE-37EC-A8E7-FC3E-41E0A5910407}"/>
              </a:ext>
            </a:extLst>
          </p:cNvPr>
          <p:cNvSpPr txBox="1"/>
          <p:nvPr/>
        </p:nvSpPr>
        <p:spPr>
          <a:xfrm>
            <a:off x="243323" y="5446903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511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6B3ECC-4AB0-6EAA-C955-57D3E1615E80}"/>
              </a:ext>
            </a:extLst>
          </p:cNvPr>
          <p:cNvSpPr txBox="1"/>
          <p:nvPr/>
        </p:nvSpPr>
        <p:spPr>
          <a:xfrm>
            <a:off x="262613" y="5996700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6F1A9118-5E55-7F0A-8D3A-8AEFFFE02842}"/>
              </a:ext>
            </a:extLst>
          </p:cNvPr>
          <p:cNvSpPr/>
          <p:nvPr/>
        </p:nvSpPr>
        <p:spPr>
          <a:xfrm>
            <a:off x="1741605" y="1180348"/>
            <a:ext cx="187401" cy="4431928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FE3D4E-4CBB-B778-99A7-88524457CD9E}"/>
              </a:ext>
            </a:extLst>
          </p:cNvPr>
          <p:cNvSpPr txBox="1"/>
          <p:nvPr/>
        </p:nvSpPr>
        <p:spPr>
          <a:xfrm>
            <a:off x="3153073" y="939209"/>
            <a:ext cx="32151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03A41C-5303-D3E4-18E5-2068BF70C489}"/>
              </a:ext>
            </a:extLst>
          </p:cNvPr>
          <p:cNvSpPr txBox="1"/>
          <p:nvPr/>
        </p:nvSpPr>
        <p:spPr>
          <a:xfrm>
            <a:off x="3075908" y="5491915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2</a:t>
            </a:r>
            <a:r>
              <a:rPr lang="en-US" baseline="30000"/>
              <a:t>+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1970AA-E7C6-1F89-FED4-446CFCDD2678}"/>
              </a:ext>
            </a:extLst>
          </p:cNvPr>
          <p:cNvSpPr txBox="1"/>
          <p:nvPr/>
        </p:nvSpPr>
        <p:spPr>
          <a:xfrm>
            <a:off x="3075905" y="6041712"/>
            <a:ext cx="475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0</a:t>
            </a:r>
            <a:r>
              <a:rPr lang="en-US" baseline="30000"/>
              <a:t>+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B968EAFB-777A-3DD9-0173-AC022A5AAFE6}"/>
              </a:ext>
            </a:extLst>
          </p:cNvPr>
          <p:cNvSpPr/>
          <p:nvPr/>
        </p:nvSpPr>
        <p:spPr>
          <a:xfrm>
            <a:off x="1427409" y="5665902"/>
            <a:ext cx="90025" cy="4887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0FF9B0-4B4A-5EA6-4807-F8A3B53EDB1F}"/>
              </a:ext>
            </a:extLst>
          </p:cNvPr>
          <p:cNvSpPr txBox="1"/>
          <p:nvPr/>
        </p:nvSpPr>
        <p:spPr>
          <a:xfrm>
            <a:off x="1031226" y="2388176"/>
            <a:ext cx="7877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6"/>
                </a:solidFill>
              </a:rPr>
              <a:t>3820</a:t>
            </a:r>
            <a:endParaRPr lang="en-US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9416E0EA-BEBF-BD5E-C483-ECED24DF2646}"/>
              </a:ext>
            </a:extLst>
          </p:cNvPr>
          <p:cNvSpPr/>
          <p:nvPr/>
        </p:nvSpPr>
        <p:spPr>
          <a:xfrm>
            <a:off x="2614908" y="1171786"/>
            <a:ext cx="195256" cy="4969203"/>
          </a:xfrm>
          <a:prstGeom prst="downArrow">
            <a:avLst/>
          </a:prstGeom>
          <a:solidFill>
            <a:srgbClr val="ED7D31"/>
          </a:solidFill>
          <a:ln>
            <a:solidFill>
              <a:srgbClr val="FF700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0A64D3A-D82B-7480-368A-00D3355248F7}"/>
              </a:ext>
            </a:extLst>
          </p:cNvPr>
          <p:cNvSpPr/>
          <p:nvPr/>
        </p:nvSpPr>
        <p:spPr>
          <a:xfrm>
            <a:off x="1033197" y="6187821"/>
            <a:ext cx="2044860" cy="514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5F90E9-73C9-1B37-33C3-080E97551536}"/>
              </a:ext>
            </a:extLst>
          </p:cNvPr>
          <p:cNvSpPr/>
          <p:nvPr/>
        </p:nvSpPr>
        <p:spPr>
          <a:xfrm>
            <a:off x="2810830" y="1944411"/>
            <a:ext cx="6403605" cy="316106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3F62506-291C-345F-3C8D-4C4C428CEBF2}"/>
              </a:ext>
            </a:extLst>
          </p:cNvPr>
          <p:cNvSpPr txBox="1"/>
          <p:nvPr/>
        </p:nvSpPr>
        <p:spPr>
          <a:xfrm>
            <a:off x="2812948" y="1948646"/>
            <a:ext cx="6404397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>
                <a:latin typeface="Arial"/>
                <a:ea typeface="Calibri"/>
                <a:cs typeface="Arial"/>
              </a:rPr>
              <a:t>No. transitions to the 1</a:t>
            </a:r>
            <a:r>
              <a:rPr lang="en-US" sz="2400" b="1" baseline="30000">
                <a:latin typeface="Arial"/>
                <a:ea typeface="Calibri"/>
                <a:cs typeface="Arial"/>
              </a:rPr>
              <a:t>st</a:t>
            </a:r>
            <a:r>
              <a:rPr lang="en-US" sz="2400" b="1">
                <a:latin typeface="Arial"/>
                <a:ea typeface="Calibri"/>
                <a:cs typeface="Arial"/>
              </a:rPr>
              <a:t> 2</a:t>
            </a:r>
            <a:r>
              <a:rPr lang="en-US" sz="2400" b="1" baseline="30000">
                <a:latin typeface="Arial"/>
                <a:ea typeface="Calibri"/>
                <a:cs typeface="Arial"/>
              </a:rPr>
              <a:t>+</a:t>
            </a:r>
            <a:r>
              <a:rPr lang="en-US" sz="2400" b="1">
                <a:latin typeface="Arial"/>
                <a:ea typeface="Calibri"/>
                <a:cs typeface="Arial"/>
              </a:rPr>
              <a:t>: 5 (5.37% of the total no. transitions) </a:t>
            </a:r>
          </a:p>
          <a:p>
            <a:endParaRPr lang="en-US" sz="2400" b="1" dirty="0">
              <a:latin typeface="Arial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2400" b="1">
                <a:latin typeface="Arial"/>
                <a:ea typeface="Calibri"/>
                <a:cs typeface="Arial"/>
              </a:rPr>
              <a:t>No. transitions to the 2</a:t>
            </a:r>
            <a:r>
              <a:rPr lang="en-US" sz="2400" b="1" baseline="30000">
                <a:latin typeface="Arial"/>
                <a:ea typeface="Calibri"/>
                <a:cs typeface="Arial"/>
              </a:rPr>
              <a:t>nd</a:t>
            </a:r>
            <a:r>
              <a:rPr lang="en-US" sz="2400" b="1">
                <a:latin typeface="Arial"/>
                <a:ea typeface="Calibri"/>
                <a:cs typeface="Arial"/>
              </a:rPr>
              <a:t> 2</a:t>
            </a:r>
            <a:r>
              <a:rPr lang="en-US" sz="2400" b="1" baseline="30000">
                <a:latin typeface="Arial"/>
                <a:ea typeface="Calibri"/>
                <a:cs typeface="Arial"/>
              </a:rPr>
              <a:t>+</a:t>
            </a:r>
            <a:r>
              <a:rPr lang="en-US" sz="2400" b="1">
                <a:latin typeface="Arial"/>
                <a:ea typeface="Calibri"/>
                <a:cs typeface="Arial"/>
              </a:rPr>
              <a:t>: 3 (3.22% of the total no. transitions) </a:t>
            </a:r>
            <a:endParaRPr lang="en-US" sz="2400">
              <a:latin typeface="Arial"/>
              <a:ea typeface="Calibri"/>
              <a:cs typeface="Arial"/>
            </a:endParaRPr>
          </a:p>
          <a:p>
            <a:endParaRPr lang="en-US" sz="2400" b="1" dirty="0">
              <a:latin typeface="Arial"/>
              <a:ea typeface="Calibri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2400" b="1">
                <a:latin typeface="Arial"/>
                <a:ea typeface="Calibri"/>
                <a:cs typeface="Arial"/>
              </a:rPr>
              <a:t>No. transitions to the 3</a:t>
            </a:r>
            <a:r>
              <a:rPr lang="en-US" sz="2400" b="1" baseline="30000">
                <a:latin typeface="Arial"/>
                <a:ea typeface="Calibri"/>
                <a:cs typeface="Arial"/>
              </a:rPr>
              <a:t>rd</a:t>
            </a:r>
            <a:r>
              <a:rPr lang="en-US" sz="2400" b="1">
                <a:latin typeface="Arial"/>
                <a:ea typeface="Calibri"/>
                <a:cs typeface="Arial"/>
              </a:rPr>
              <a:t> 2</a:t>
            </a:r>
            <a:r>
              <a:rPr lang="en-US" sz="2400" b="1" baseline="30000">
                <a:latin typeface="Arial"/>
                <a:ea typeface="Calibri"/>
                <a:cs typeface="Arial"/>
              </a:rPr>
              <a:t>+</a:t>
            </a:r>
            <a:r>
              <a:rPr lang="en-US" sz="2400" b="1">
                <a:latin typeface="Arial"/>
                <a:ea typeface="Calibri"/>
                <a:cs typeface="Arial"/>
              </a:rPr>
              <a:t>: 2 (2.15% of the total no. transitions) </a:t>
            </a:r>
            <a:endParaRPr lang="en-US" sz="2400">
              <a:latin typeface="Arial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7406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87049-1600-287A-8901-925F4C4ED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550CD77-B68E-F5F7-11AE-53379875EF4F}"/>
              </a:ext>
            </a:extLst>
          </p:cNvPr>
          <p:cNvSpPr/>
          <p:nvPr/>
        </p:nvSpPr>
        <p:spPr>
          <a:xfrm>
            <a:off x="817001" y="222960"/>
            <a:ext cx="989373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B(E1)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073FB567-F2E2-2785-F6E8-CAC005D1A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8458FD-1DD0-E776-4D3A-5DD047FCD93D}"/>
              </a:ext>
            </a:extLst>
          </p:cNvPr>
          <p:cNvSpPr txBox="1"/>
          <p:nvPr/>
        </p:nvSpPr>
        <p:spPr>
          <a:xfrm>
            <a:off x="11586958" y="6346463"/>
            <a:ext cx="5427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90BD4-41E9-D2A4-F6F2-3CCB8A816FF9}"/>
              </a:ext>
            </a:extLst>
          </p:cNvPr>
          <p:cNvSpPr txBox="1"/>
          <p:nvPr/>
        </p:nvSpPr>
        <p:spPr>
          <a:xfrm>
            <a:off x="462336" y="1172966"/>
            <a:ext cx="2696965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600" dirty="0">
                <a:latin typeface="Arial"/>
                <a:ea typeface="Calibri"/>
                <a:cs typeface="Arial"/>
              </a:rPr>
              <a:t>The PDR shape can be observed after the final calculations of the reduced dipole transition strength.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4" name="Picture 3" descr="A diagram of a graph&#10;&#10;Description automatically generated">
            <a:extLst>
              <a:ext uri="{FF2B5EF4-FFF2-40B4-BE49-F238E27FC236}">
                <a16:creationId xmlns:a16="http://schemas.microsoft.com/office/drawing/2014/main" id="{98230EEE-1527-0E46-5E92-C46AD17F3F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65" b="-137"/>
          <a:stretch>
            <a:fillRect/>
          </a:stretch>
        </p:blipFill>
        <p:spPr>
          <a:xfrm>
            <a:off x="51371" y="2200114"/>
            <a:ext cx="8689529" cy="4135195"/>
          </a:xfrm>
          <a:prstGeom prst="rect">
            <a:avLst/>
          </a:prstGeom>
        </p:spPr>
      </p:pic>
      <p:pic>
        <p:nvPicPr>
          <p:cNvPr id="7" name="Picture 6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AF9A8ED5-8023-2D47-B074-F6437A21C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7047" y="1344201"/>
            <a:ext cx="8505300" cy="500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51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982C2-FD30-FBDE-7D94-8F9E37648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3984E2E-CDE8-FF02-A1DB-BDFF96DB7A3F}"/>
              </a:ext>
            </a:extLst>
          </p:cNvPr>
          <p:cNvSpPr/>
          <p:nvPr/>
        </p:nvSpPr>
        <p:spPr>
          <a:xfrm>
            <a:off x="817001" y="222960"/>
            <a:ext cx="3906839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Conclusions and Outlook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111130F1-71AC-2016-D0F0-3700D480E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D6493C-3A8C-E479-8BDD-B15C2591D48B}"/>
              </a:ext>
            </a:extLst>
          </p:cNvPr>
          <p:cNvSpPr txBox="1"/>
          <p:nvPr/>
        </p:nvSpPr>
        <p:spPr>
          <a:xfrm>
            <a:off x="11586958" y="6346463"/>
            <a:ext cx="5427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15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C36D22-7D93-A72B-D58A-FD94B25CFAF5}"/>
              </a:ext>
            </a:extLst>
          </p:cNvPr>
          <p:cNvSpPr txBox="1"/>
          <p:nvPr/>
        </p:nvSpPr>
        <p:spPr>
          <a:xfrm>
            <a:off x="276946" y="1117828"/>
            <a:ext cx="11304197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>
                <a:latin typeface="Arial"/>
                <a:ea typeface="Calibri"/>
                <a:cs typeface="Arial"/>
              </a:rPr>
              <a:t>72 new </a:t>
            </a:r>
            <a:r>
              <a:rPr lang="en-US" sz="1600" baseline="30000">
                <a:latin typeface="Arial"/>
                <a:ea typeface="Calibri"/>
                <a:cs typeface="Arial"/>
              </a:rPr>
              <a:t>106</a:t>
            </a:r>
            <a:r>
              <a:rPr lang="en-US" sz="1600">
                <a:latin typeface="Arial"/>
                <a:ea typeface="Calibri"/>
                <a:cs typeface="Arial"/>
              </a:rPr>
              <a:t>Pd dipole transitions have been uncovered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latin typeface="Arial"/>
                <a:ea typeface="Calibri"/>
                <a:cs typeface="Arial"/>
              </a:rPr>
              <a:t>Preliminary results for the integrated cross section and the reduced transition strength have been calculated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sz="1600">
                <a:latin typeface="Arial"/>
                <a:ea typeface="Calibri"/>
                <a:cs typeface="Arial"/>
              </a:rPr>
              <a:t>Another experiment at TU Darmstadt will take place this year, at a lower energy, reducing the effects from feeding</a:t>
            </a:r>
            <a:endParaRPr lang="en-US" sz="1600" dirty="0">
              <a:latin typeface="Arial"/>
              <a:ea typeface="Calibri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Arial"/>
              </a:rPr>
              <a:t>In order to determine the parities, another experiment at TUNL Labs is necessary</a:t>
            </a:r>
          </a:p>
        </p:txBody>
      </p:sp>
      <p:pic>
        <p:nvPicPr>
          <p:cNvPr id="3" name="Picture 2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12C8ACEA-8B18-FE49-573B-486DC5920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590" y="2560949"/>
            <a:ext cx="5448901" cy="3189404"/>
          </a:xfrm>
          <a:prstGeom prst="rect">
            <a:avLst/>
          </a:prstGeom>
        </p:spPr>
      </p:pic>
      <p:pic>
        <p:nvPicPr>
          <p:cNvPr id="8" name="Picture 7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EC72A896-DBC2-0150-6297-7970818116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5788" y="2559976"/>
            <a:ext cx="5448740" cy="317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014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85E09-D968-CDA0-8549-590A4026E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853B26-0329-19C1-82C8-84AEBD5DA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343" y="2437078"/>
            <a:ext cx="5812684" cy="1057850"/>
          </a:xfrm>
        </p:spPr>
        <p:txBody>
          <a:bodyPr/>
          <a:lstStyle/>
          <a:p>
            <a:pPr algn="ctr"/>
            <a:r>
              <a:rPr lang="en-US" sz="2400" b="1" i="1">
                <a:latin typeface="Times New Roman"/>
                <a:cs typeface="Times New Roman"/>
              </a:rPr>
              <a:t>Thank you for your attention!</a:t>
            </a:r>
            <a:br>
              <a:rPr lang="en-US" sz="2400" b="1" i="1" dirty="0">
                <a:latin typeface="Times New Roman"/>
                <a:cs typeface="Times New Roman"/>
              </a:rPr>
            </a:br>
            <a:endParaRPr lang="en-US" sz="2400" b="1" i="1">
              <a:latin typeface="Times New Roman"/>
              <a:cs typeface="Times New Roman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B7A590-2229-506C-DBC6-46A7E82A012F}"/>
              </a:ext>
            </a:extLst>
          </p:cNvPr>
          <p:cNvSpPr/>
          <p:nvPr/>
        </p:nvSpPr>
        <p:spPr>
          <a:xfrm>
            <a:off x="6389913" y="740229"/>
            <a:ext cx="1023257" cy="326572"/>
          </a:xfrm>
          <a:prstGeom prst="rect">
            <a:avLst/>
          </a:prstGeom>
          <a:solidFill>
            <a:srgbClr val="F96012"/>
          </a:solidFill>
          <a:ln>
            <a:solidFill>
              <a:srgbClr val="F96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05B25BC-6E89-194C-9B75-EEAADEA10562}"/>
              </a:ext>
            </a:extLst>
          </p:cNvPr>
          <p:cNvSpPr/>
          <p:nvPr/>
        </p:nvSpPr>
        <p:spPr>
          <a:xfrm>
            <a:off x="5529943" y="130628"/>
            <a:ext cx="4310743" cy="326572"/>
          </a:xfrm>
          <a:prstGeom prst="rect">
            <a:avLst/>
          </a:prstGeom>
          <a:solidFill>
            <a:srgbClr val="F96012"/>
          </a:solidFill>
          <a:ln>
            <a:solidFill>
              <a:srgbClr val="F96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BACE7B7D-FC3B-4F6D-A360-6F94A38E5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045646" y="5471401"/>
            <a:ext cx="689812" cy="68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64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90087-9C99-36B1-855A-A0090ABAF2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FB92E1A-A649-8CAE-E2B4-517FACA40255}"/>
              </a:ext>
            </a:extLst>
          </p:cNvPr>
          <p:cNvSpPr/>
          <p:nvPr/>
        </p:nvSpPr>
        <p:spPr>
          <a:xfrm>
            <a:off x="817001" y="222960"/>
            <a:ext cx="1741182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Objec</a:t>
            </a:r>
            <a:r>
              <a:rPr lang="en-US" sz="2400" b="1" dirty="0">
                <a:solidFill>
                  <a:schemeClr val="bg1"/>
                </a:solidFill>
                <a:latin typeface="Arial"/>
                <a:ea typeface="Calibri"/>
                <a:cs typeface="Arial"/>
              </a:rPr>
              <a:t>tives</a:t>
            </a:r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6" name="Picture 5" descr="A logo of a university&#10;&#10;AI-generated content may be incorrect.">
            <a:extLst>
              <a:ext uri="{FF2B5EF4-FFF2-40B4-BE49-F238E27FC236}">
                <a16:creationId xmlns:a16="http://schemas.microsoft.com/office/drawing/2014/main" id="{8DBF76FA-3F34-B2C5-4ED8-E8CCC44E2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E08F3D6-3F03-F012-F7F2-B7171F79E06F}"/>
              </a:ext>
            </a:extLst>
          </p:cNvPr>
          <p:cNvSpPr txBox="1"/>
          <p:nvPr/>
        </p:nvSpPr>
        <p:spPr>
          <a:xfrm>
            <a:off x="11793596" y="6346463"/>
            <a:ext cx="1700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B8EA8B-897A-C84C-510A-694F12C7BC5A}"/>
              </a:ext>
            </a:extLst>
          </p:cNvPr>
          <p:cNvSpPr txBox="1"/>
          <p:nvPr/>
        </p:nvSpPr>
        <p:spPr>
          <a:xfrm>
            <a:off x="149690" y="1083835"/>
            <a:ext cx="5453709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>
                <a:latin typeface="Arial"/>
                <a:cs typeface="Arial"/>
              </a:rPr>
              <a:t>Determination of the E1 strength</a:t>
            </a:r>
            <a:endParaRPr lang="en-US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</a:rPr>
              <a:t>Determination of the dependence of the E1 strength in </a:t>
            </a:r>
            <a:r>
              <a:rPr lang="en-US" sz="1600">
                <a:latin typeface="Arial"/>
                <a:cs typeface="Arial"/>
              </a:rPr>
              <a:t>the transition region from vibrational to rotational nuclei</a:t>
            </a:r>
          </a:p>
          <a:p>
            <a:pPr marL="285750" indent="-285750" algn="just">
              <a:buFont typeface="Arial,Sans-Serif" panose="020B0604020202020204" pitchFamily="34" charset="0"/>
              <a:buChar char="•"/>
            </a:pPr>
            <a:r>
              <a:rPr lang="en-US" sz="1600">
                <a:latin typeface="Arial"/>
                <a:cs typeface="Arial"/>
              </a:rPr>
              <a:t>The low-lying E1 states in the transitional Pd nuclei are expected to be weak and strongly fragmented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3789BB-CB41-872F-19BA-981D48073361}"/>
              </a:ext>
            </a:extLst>
          </p:cNvPr>
          <p:cNvSpPr txBox="1"/>
          <p:nvPr/>
        </p:nvSpPr>
        <p:spPr>
          <a:xfrm>
            <a:off x="6096365" y="6225207"/>
            <a:ext cx="6066311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>
                <a:latin typeface="Arial"/>
                <a:ea typeface="+mn-lt"/>
                <a:cs typeface="Arial"/>
              </a:rPr>
              <a:t> </a:t>
            </a:r>
            <a:r>
              <a:rPr lang="en-US" sz="1000" dirty="0">
                <a:latin typeface="Arial"/>
                <a:ea typeface="+mn-lt"/>
                <a:cs typeface="Arial"/>
              </a:rPr>
              <a:t>Position of the </a:t>
            </a:r>
            <a:r>
              <a:rPr lang="en-US" sz="1000" baseline="30000" dirty="0">
                <a:latin typeface="Arial"/>
                <a:ea typeface="+mn-lt"/>
                <a:cs typeface="Arial"/>
              </a:rPr>
              <a:t>106</a:t>
            </a:r>
            <a:r>
              <a:rPr lang="en-US" sz="1000" dirty="0">
                <a:latin typeface="Arial"/>
                <a:ea typeface="+mn-lt"/>
                <a:cs typeface="Arial"/>
              </a:rPr>
              <a:t>Pd nucleus in the nuclear chart (https://www.nndc.bnl.gov/nudat3/)</a:t>
            </a:r>
          </a:p>
        </p:txBody>
      </p:sp>
      <p:pic>
        <p:nvPicPr>
          <p:cNvPr id="16" name="Picture 15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7C0A256E-9E65-1EF7-4F97-9A0BE7267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2" y="2304682"/>
            <a:ext cx="5044894" cy="387023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A460C73-D443-99A9-90EF-172E622D6FC9}"/>
              </a:ext>
            </a:extLst>
          </p:cNvPr>
          <p:cNvSpPr txBox="1"/>
          <p:nvPr/>
        </p:nvSpPr>
        <p:spPr>
          <a:xfrm>
            <a:off x="113527" y="5995469"/>
            <a:ext cx="552251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>
                <a:latin typeface="Arial"/>
                <a:ea typeface="+mn-lt"/>
                <a:cs typeface="Arial"/>
              </a:rPr>
              <a:t> </a:t>
            </a:r>
            <a:r>
              <a:rPr lang="en-US" sz="1000" dirty="0">
                <a:latin typeface="Arial"/>
                <a:ea typeface="+mn-lt"/>
                <a:cs typeface="Arial"/>
              </a:rPr>
              <a:t>Potential energy surfaces of the lowest-lying band structures in </a:t>
            </a:r>
            <a:r>
              <a:rPr lang="en-US" sz="1000" baseline="30000" dirty="0">
                <a:latin typeface="Arial"/>
                <a:ea typeface="+mn-lt"/>
                <a:cs typeface="Arial"/>
              </a:rPr>
              <a:t>106</a:t>
            </a:r>
            <a:r>
              <a:rPr lang="en-US" sz="1000" dirty="0">
                <a:latin typeface="Arial"/>
                <a:ea typeface="+mn-lt"/>
                <a:cs typeface="Arial"/>
              </a:rPr>
              <a:t>Pd calculated within the tilted-axis cranking model (C.E. He et al., Phys. Rev. C 86, 047302 (2012))</a:t>
            </a:r>
            <a:endParaRPr lang="en-US" sz="1000">
              <a:latin typeface="Arial"/>
              <a:cs typeface="Arial"/>
            </a:endParaRPr>
          </a:p>
        </p:txBody>
      </p:sp>
      <p:pic>
        <p:nvPicPr>
          <p:cNvPr id="3" name="Picture 2" descr="A screenshot of a computer game&#10;&#10;AI-generated content may be incorrect.">
            <a:extLst>
              <a:ext uri="{FF2B5EF4-FFF2-40B4-BE49-F238E27FC236}">
                <a16:creationId xmlns:a16="http://schemas.microsoft.com/office/drawing/2014/main" id="{E5AF6FBB-52CF-3EF0-9139-753A646B0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0148" y="179798"/>
            <a:ext cx="5706310" cy="5993259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E5FE283-BD3E-F410-A449-71E0E7B2D589}"/>
              </a:ext>
            </a:extLst>
          </p:cNvPr>
          <p:cNvSpPr/>
          <p:nvPr/>
        </p:nvSpPr>
        <p:spPr>
          <a:xfrm>
            <a:off x="8776548" y="3696727"/>
            <a:ext cx="585626" cy="618664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443E03-FA8F-A721-F59B-C37E4E887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EDEB156-116E-BB8B-5D00-58E9E0C69D8E}"/>
              </a:ext>
            </a:extLst>
          </p:cNvPr>
          <p:cNvSpPr/>
          <p:nvPr/>
        </p:nvSpPr>
        <p:spPr>
          <a:xfrm>
            <a:off x="817001" y="222960"/>
            <a:ext cx="5118581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NRF Reactions: Checkpoint in </a:t>
            </a:r>
            <a:r>
              <a:rPr lang="en-US" sz="2400" b="1" baseline="30000">
                <a:solidFill>
                  <a:schemeClr val="bg1"/>
                </a:solidFill>
                <a:latin typeface="Arial"/>
                <a:ea typeface="Calibri"/>
                <a:cs typeface="Arial"/>
              </a:rPr>
              <a:t>11</a:t>
            </a:r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B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C1BAFA04-B456-A155-718B-234CFA122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71C1C9-0061-D254-1687-AB78F3F5FAC7}"/>
              </a:ext>
            </a:extLst>
          </p:cNvPr>
          <p:cNvSpPr txBox="1"/>
          <p:nvPr/>
        </p:nvSpPr>
        <p:spPr>
          <a:xfrm>
            <a:off x="11794302" y="6346463"/>
            <a:ext cx="1700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9</a:t>
            </a:r>
          </a:p>
        </p:txBody>
      </p:sp>
      <p:pic>
        <p:nvPicPr>
          <p:cNvPr id="5" name="Picture 4" descr="A graph of energy distribution&#10;&#10;AI-generated content may be incorrect.">
            <a:extLst>
              <a:ext uri="{FF2B5EF4-FFF2-40B4-BE49-F238E27FC236}">
                <a16:creationId xmlns:a16="http://schemas.microsoft.com/office/drawing/2014/main" id="{5C60C4AA-4298-9FC4-ED7F-D0FCAB1926F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70"/>
          <a:stretch>
            <a:fillRect/>
          </a:stretch>
        </p:blipFill>
        <p:spPr>
          <a:xfrm>
            <a:off x="4754843" y="1431628"/>
            <a:ext cx="6362700" cy="47163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DB7E2E-B1D8-FF19-8EF0-D38CD696B58B}"/>
              </a:ext>
            </a:extLst>
          </p:cNvPr>
          <p:cNvSpPr txBox="1"/>
          <p:nvPr/>
        </p:nvSpPr>
        <p:spPr>
          <a:xfrm>
            <a:off x="1208" y="2653552"/>
            <a:ext cx="4754515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600">
                <a:latin typeface="Arial"/>
                <a:ea typeface="Calibri"/>
                <a:cs typeface="Arial"/>
              </a:rPr>
              <a:t>The angular distributions for the </a:t>
            </a:r>
            <a:r>
              <a:rPr lang="en-US" sz="1600" baseline="30000">
                <a:latin typeface="Arial"/>
                <a:ea typeface="Calibri"/>
                <a:cs typeface="Arial"/>
              </a:rPr>
              <a:t>11</a:t>
            </a:r>
            <a:r>
              <a:rPr lang="en-US" sz="1600">
                <a:latin typeface="Arial"/>
                <a:ea typeface="Calibri"/>
                <a:cs typeface="Arial"/>
              </a:rPr>
              <a:t>B calibration points were calculated and compared to literature values</a:t>
            </a:r>
          </a:p>
          <a:p>
            <a:pPr marL="285750" indent="-285750" algn="just">
              <a:buFont typeface="Arial"/>
              <a:buChar char="•"/>
            </a:pPr>
            <a:endParaRPr lang="en-US" sz="1600" dirty="0">
              <a:latin typeface="Arial"/>
              <a:ea typeface="Calibri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>
                <a:latin typeface="Arial"/>
                <a:ea typeface="Calibri"/>
                <a:cs typeface="Arial"/>
              </a:rPr>
              <a:t>The results seem to agree</a:t>
            </a:r>
          </a:p>
        </p:txBody>
      </p:sp>
    </p:spTree>
    <p:extLst>
      <p:ext uri="{BB962C8B-B14F-4D97-AF65-F5344CB8AC3E}">
        <p14:creationId xmlns:p14="http://schemas.microsoft.com/office/powerpoint/2010/main" val="1183733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BE918-0013-70CC-2F92-5E9307069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181B5F7-3FC6-5518-BF13-84AB09A15FD3}"/>
              </a:ext>
            </a:extLst>
          </p:cNvPr>
          <p:cNvSpPr/>
          <p:nvPr/>
        </p:nvSpPr>
        <p:spPr>
          <a:xfrm>
            <a:off x="817001" y="222960"/>
            <a:ext cx="2906437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Investigation method</a:t>
            </a:r>
            <a:endParaRPr lang="en-US" sz="2400" b="1" dirty="0">
              <a:solidFill>
                <a:schemeClr val="bg1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6" name="Picture 5" descr="A logo of a university&#10;&#10;AI-generated content may be incorrect.">
            <a:extLst>
              <a:ext uri="{FF2B5EF4-FFF2-40B4-BE49-F238E27FC236}">
                <a16:creationId xmlns:a16="http://schemas.microsoft.com/office/drawing/2014/main" id="{8A7AA009-C7EC-58EA-7CC9-D0096C2C7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A91720D5-667B-2899-9197-B239CECCAF27}"/>
              </a:ext>
            </a:extLst>
          </p:cNvPr>
          <p:cNvSpPr txBox="1"/>
          <p:nvPr/>
        </p:nvSpPr>
        <p:spPr>
          <a:xfrm>
            <a:off x="11793596" y="6346463"/>
            <a:ext cx="1700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D8B7E98-17BF-96D3-F9B8-9C22FD387AA6}"/>
              </a:ext>
            </a:extLst>
          </p:cNvPr>
          <p:cNvSpPr/>
          <p:nvPr/>
        </p:nvSpPr>
        <p:spPr>
          <a:xfrm>
            <a:off x="5223655" y="2848576"/>
            <a:ext cx="418213" cy="1618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A2A919B-DD0E-5436-8E75-E8D9B34E44FE}"/>
              </a:ext>
            </a:extLst>
          </p:cNvPr>
          <p:cNvSpPr/>
          <p:nvPr/>
        </p:nvSpPr>
        <p:spPr>
          <a:xfrm>
            <a:off x="5284586" y="2297608"/>
            <a:ext cx="336467" cy="2572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7" name="Picture 36" descr="A diagram of a function&#10;&#10;AI-generated content may be incorrect.">
            <a:extLst>
              <a:ext uri="{FF2B5EF4-FFF2-40B4-BE49-F238E27FC236}">
                <a16:creationId xmlns:a16="http://schemas.microsoft.com/office/drawing/2014/main" id="{D2439706-8563-A7EB-182A-469159D4B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19" y="1712051"/>
            <a:ext cx="5972175" cy="3438525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D2A4FBD-C6C5-1BB2-AB27-2164BBA6CEF8}"/>
              </a:ext>
            </a:extLst>
          </p:cNvPr>
          <p:cNvSpPr/>
          <p:nvPr/>
        </p:nvSpPr>
        <p:spPr>
          <a:xfrm>
            <a:off x="5222696" y="1780853"/>
            <a:ext cx="890426" cy="15411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E999B-0C12-1565-C4F1-B6347B254F9B}"/>
              </a:ext>
            </a:extLst>
          </p:cNvPr>
          <p:cNvSpPr txBox="1"/>
          <p:nvPr/>
        </p:nvSpPr>
        <p:spPr>
          <a:xfrm>
            <a:off x="6224427" y="2208944"/>
            <a:ext cx="5351121" cy="31239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600" b="1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Spectroscopic quantities in NRF experiments:</a:t>
            </a:r>
          </a:p>
          <a:p>
            <a:pPr marL="285750" indent="-285750" algn="just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integrated photonuclear resonance cross sections </a:t>
            </a:r>
            <a:r>
              <a:rPr lang="en-US" sz="1600" dirty="0" err="1">
                <a:latin typeface="Arial"/>
                <a:cs typeface="Arial"/>
              </a:rPr>
              <a:t>I</a:t>
            </a:r>
            <a:r>
              <a:rPr lang="en-US" sz="1600" baseline="-25000" dirty="0" err="1">
                <a:latin typeface="Arial"/>
                <a:cs typeface="Arial"/>
              </a:rPr>
              <a:t>s,f</a:t>
            </a:r>
            <a:endParaRPr lang="en-US" sz="1600" baseline="-2500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l-GR" sz="1600">
                <a:latin typeface="Arial"/>
                <a:cs typeface="Arial"/>
              </a:rPr>
              <a:t>parity quantum numbers π of nuclear levels</a:t>
            </a: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l-GR" sz="1600">
                <a:latin typeface="Arial"/>
                <a:cs typeface="Arial"/>
              </a:rPr>
              <a:t>γ -</a:t>
            </a:r>
            <a:r>
              <a:rPr lang="en-US" sz="1600">
                <a:latin typeface="Arial"/>
                <a:cs typeface="Arial"/>
              </a:rPr>
              <a:t>ray transition energies E</a:t>
            </a:r>
            <a:r>
              <a:rPr lang="el-GR" sz="1600" baseline="-25000">
                <a:latin typeface="Arial"/>
                <a:cs typeface="Arial"/>
              </a:rPr>
              <a:t>γ</a:t>
            </a:r>
            <a:endParaRPr lang="en-US" sz="1600" baseline="-25000" dirty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l-GR" sz="1600">
                <a:latin typeface="Arial"/>
                <a:cs typeface="Arial"/>
              </a:rPr>
              <a:t>total level widths Γ</a:t>
            </a: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l-GR" sz="1600">
                <a:latin typeface="Arial"/>
                <a:cs typeface="Arial"/>
              </a:rPr>
              <a:t>level lifetimes τ</a:t>
            </a: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l-GR" sz="1600">
                <a:latin typeface="Arial"/>
                <a:cs typeface="Arial"/>
              </a:rPr>
              <a:t>spin quantum numbers J of nuclear levels</a:t>
            </a: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l-GR" sz="1600">
                <a:latin typeface="Arial"/>
                <a:cs typeface="Arial"/>
              </a:rPr>
              <a:t>decay transition strengths B(Π L; J </a:t>
            </a:r>
            <a:r>
              <a:rPr lang="el-GR" sz="1600" baseline="-25000">
                <a:latin typeface="Arial"/>
                <a:cs typeface="Arial"/>
              </a:rPr>
              <a:t>π</a:t>
            </a:r>
            <a:r>
              <a:rPr lang="el-GR" sz="1600">
                <a:latin typeface="Arial"/>
                <a:cs typeface="Arial"/>
              </a:rPr>
              <a:t> → J</a:t>
            </a:r>
            <a:r>
              <a:rPr lang="el-GR" sz="1600" baseline="-25000">
                <a:latin typeface="Arial"/>
                <a:cs typeface="Arial"/>
              </a:rPr>
              <a:t>f f</a:t>
            </a:r>
            <a:r>
              <a:rPr lang="el-GR" sz="1600">
                <a:latin typeface="Arial"/>
                <a:cs typeface="Arial"/>
              </a:rPr>
              <a:t> )</a:t>
            </a: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l-GR" sz="1600">
                <a:latin typeface="Arial"/>
                <a:cs typeface="Arial"/>
              </a:rPr>
              <a:t>multipole-mixing ratios δ of γ -ray transitions</a:t>
            </a:r>
            <a:endParaRPr lang="en-US" sz="1600">
              <a:latin typeface="Arial"/>
              <a:cs typeface="Arial"/>
            </a:endParaRPr>
          </a:p>
          <a:p>
            <a:pPr algn="just"/>
            <a:r>
              <a:rPr lang="el-GR" sz="3500">
                <a:latin typeface="Arial"/>
                <a:cs typeface="Arial"/>
              </a:rPr>
              <a:t>…</a:t>
            </a:r>
            <a:endParaRPr lang="el-GR" sz="3500" dirty="0">
              <a:latin typeface="Arial"/>
              <a:cs typeface="Arial"/>
            </a:endParaRPr>
          </a:p>
          <a:p>
            <a:endParaRPr lang="en-US" dirty="0">
              <a:latin typeface="Aptos" panose="020B00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657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4B835-83E3-8F56-5E5A-7E44FC2AB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0C3D9FA-1B3E-E6FC-1CCD-E61698726EA1}"/>
              </a:ext>
            </a:extLst>
          </p:cNvPr>
          <p:cNvSpPr/>
          <p:nvPr/>
        </p:nvSpPr>
        <p:spPr>
          <a:xfrm>
            <a:off x="817001" y="222960"/>
            <a:ext cx="3057247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Experimental Setup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631B39-1588-A514-9A43-80807723F18D}"/>
              </a:ext>
            </a:extLst>
          </p:cNvPr>
          <p:cNvSpPr txBox="1"/>
          <p:nvPr/>
        </p:nvSpPr>
        <p:spPr>
          <a:xfrm>
            <a:off x="9886925" y="525562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DBS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1344D4-D70A-1925-7CA6-81607F801EBD}"/>
              </a:ext>
            </a:extLst>
          </p:cNvPr>
          <p:cNvSpPr txBox="1"/>
          <p:nvPr/>
        </p:nvSpPr>
        <p:spPr>
          <a:xfrm>
            <a:off x="10224282" y="296377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6" name="Picture 5" descr="A logo of a university&#10;&#10;AI-generated content may be incorrect.">
            <a:extLst>
              <a:ext uri="{FF2B5EF4-FFF2-40B4-BE49-F238E27FC236}">
                <a16:creationId xmlns:a16="http://schemas.microsoft.com/office/drawing/2014/main" id="{4091CAF6-B674-F6DE-BC58-10E72C574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C122F36D-7BB5-F046-6F90-376F24F10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6" y="1156880"/>
            <a:ext cx="6419817" cy="53480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80F68E-309B-D19D-9CB7-459320487C45}"/>
              </a:ext>
            </a:extLst>
          </p:cNvPr>
          <p:cNvSpPr txBox="1"/>
          <p:nvPr/>
        </p:nvSpPr>
        <p:spPr>
          <a:xfrm>
            <a:off x="865964" y="5385399"/>
            <a:ext cx="451707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cs typeface="Arial"/>
              </a:rPr>
              <a:t> Schematic view of DHIPS (Romig, PhD thesis)</a:t>
            </a:r>
          </a:p>
        </p:txBody>
      </p:sp>
      <p:pic>
        <p:nvPicPr>
          <p:cNvPr id="12" name="Picture 11" descr="A metal object with a red string attached to it&#10;&#10;Description automatically generated">
            <a:extLst>
              <a:ext uri="{FF2B5EF4-FFF2-40B4-BE49-F238E27FC236}">
                <a16:creationId xmlns:a16="http://schemas.microsoft.com/office/drawing/2014/main" id="{1CC4B932-2838-BEBD-59D6-FE8F80959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018" y="3922819"/>
            <a:ext cx="3362325" cy="22955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AEC7E77-3144-0046-2FD6-FD75994D343F}"/>
              </a:ext>
            </a:extLst>
          </p:cNvPr>
          <p:cNvSpPr txBox="1"/>
          <p:nvPr/>
        </p:nvSpPr>
        <p:spPr>
          <a:xfrm>
            <a:off x="6811459" y="6255903"/>
            <a:ext cx="288662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Times New Roman"/>
                <a:cs typeface="Times New Roman"/>
              </a:rPr>
              <a:t> </a:t>
            </a:r>
            <a:r>
              <a:rPr lang="en-US" sz="1200" baseline="30000">
                <a:latin typeface="Times New Roman"/>
                <a:cs typeface="Times New Roman"/>
              </a:rPr>
              <a:t>106</a:t>
            </a:r>
            <a:r>
              <a:rPr lang="en-US" sz="1200">
                <a:latin typeface="Times New Roman"/>
                <a:cs typeface="Times New Roman"/>
              </a:rPr>
              <a:t>Pd target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366BE3-8497-A05E-39C2-851BE94810D4}"/>
              </a:ext>
            </a:extLst>
          </p:cNvPr>
          <p:cNvSpPr/>
          <p:nvPr/>
        </p:nvSpPr>
        <p:spPr>
          <a:xfrm>
            <a:off x="4852957" y="3657875"/>
            <a:ext cx="177209" cy="1240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C49F2D-AA72-8FC7-74B8-9C469CA4744C}"/>
              </a:ext>
            </a:extLst>
          </p:cNvPr>
          <p:cNvSpPr/>
          <p:nvPr/>
        </p:nvSpPr>
        <p:spPr>
          <a:xfrm>
            <a:off x="1299911" y="3604711"/>
            <a:ext cx="186069" cy="212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E8D8051-F3A9-BFCA-6BCD-DBDD1E8FEF41}"/>
              </a:ext>
            </a:extLst>
          </p:cNvPr>
          <p:cNvSpPr/>
          <p:nvPr/>
        </p:nvSpPr>
        <p:spPr>
          <a:xfrm>
            <a:off x="1317632" y="3649015"/>
            <a:ext cx="53162" cy="1594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8B07867-B106-D46E-5549-B61CEAA9270F}"/>
              </a:ext>
            </a:extLst>
          </p:cNvPr>
          <p:cNvSpPr/>
          <p:nvPr/>
        </p:nvSpPr>
        <p:spPr>
          <a:xfrm>
            <a:off x="1415097" y="3649015"/>
            <a:ext cx="53162" cy="1594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4D15F91-1B92-FA3E-DA5E-B868060156E0}"/>
              </a:ext>
            </a:extLst>
          </p:cNvPr>
          <p:cNvSpPr txBox="1"/>
          <p:nvPr/>
        </p:nvSpPr>
        <p:spPr>
          <a:xfrm>
            <a:off x="11793596" y="6346463"/>
            <a:ext cx="1700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3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E7E36C0E-2035-3904-FF4F-11D2C8C0B8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1510" y="1457708"/>
            <a:ext cx="4124325" cy="2143125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2FE468E2-58F6-50CD-D21A-A33652470DFF}"/>
              </a:ext>
            </a:extLst>
          </p:cNvPr>
          <p:cNvSpPr txBox="1"/>
          <p:nvPr/>
        </p:nvSpPr>
        <p:spPr>
          <a:xfrm>
            <a:off x="7979369" y="1533445"/>
            <a:ext cx="65017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cs typeface="Arial"/>
              </a:rPr>
              <a:t>130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B87F2E7F-9684-3702-B4CE-85670CCBFA77}"/>
              </a:ext>
            </a:extLst>
          </p:cNvPr>
          <p:cNvSpPr/>
          <p:nvPr/>
        </p:nvSpPr>
        <p:spPr>
          <a:xfrm rot="1380000">
            <a:off x="5479549" y="3891387"/>
            <a:ext cx="950359" cy="1712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0A3F3163-0707-49D6-2EF4-FA85033FBEE1}"/>
              </a:ext>
            </a:extLst>
          </p:cNvPr>
          <p:cNvSpPr txBox="1"/>
          <p:nvPr/>
        </p:nvSpPr>
        <p:spPr>
          <a:xfrm>
            <a:off x="253318" y="875143"/>
            <a:ext cx="11703519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/>
              <a:buChar char="•"/>
            </a:pPr>
            <a:r>
              <a:rPr lang="en-US" sz="1600">
                <a:latin typeface="Arial"/>
                <a:cs typeface="Arial"/>
              </a:rPr>
              <a:t>The NRF experiment has taken place at TU Darmstadt, at </a:t>
            </a:r>
            <a:r>
              <a:rPr lang="en-US" sz="1600" b="1">
                <a:latin typeface="Arial"/>
                <a:cs typeface="Arial"/>
              </a:rPr>
              <a:t>DHIPS</a:t>
            </a:r>
            <a:r>
              <a:rPr lang="en-US" sz="1600">
                <a:latin typeface="Arial"/>
                <a:cs typeface="Arial"/>
              </a:rPr>
              <a:t> (</a:t>
            </a:r>
            <a:r>
              <a:rPr lang="en-US" sz="1600" b="1">
                <a:latin typeface="Arial"/>
                <a:ea typeface="+mn-lt"/>
                <a:cs typeface="Arial"/>
              </a:rPr>
              <a:t>D</a:t>
            </a:r>
            <a:r>
              <a:rPr lang="en-US" sz="1600">
                <a:latin typeface="Arial"/>
                <a:ea typeface="+mn-lt"/>
                <a:cs typeface="Arial"/>
              </a:rPr>
              <a:t>armstadt </a:t>
            </a:r>
            <a:r>
              <a:rPr lang="en-US" sz="1600" b="1">
                <a:latin typeface="Arial"/>
                <a:ea typeface="+mn-lt"/>
                <a:cs typeface="Arial"/>
              </a:rPr>
              <a:t>H</a:t>
            </a:r>
            <a:r>
              <a:rPr lang="en-US" sz="1600">
                <a:latin typeface="Arial"/>
                <a:ea typeface="+mn-lt"/>
                <a:cs typeface="Arial"/>
              </a:rPr>
              <a:t>igh </a:t>
            </a:r>
            <a:r>
              <a:rPr lang="en-US" sz="1600" b="1">
                <a:latin typeface="Arial"/>
                <a:ea typeface="+mn-lt"/>
                <a:cs typeface="Arial"/>
              </a:rPr>
              <a:t>I</a:t>
            </a:r>
            <a:r>
              <a:rPr lang="en-US" sz="1600">
                <a:latin typeface="Arial"/>
                <a:ea typeface="+mn-lt"/>
                <a:cs typeface="Arial"/>
              </a:rPr>
              <a:t>ntensity </a:t>
            </a:r>
            <a:r>
              <a:rPr lang="en-US" sz="1600" b="1">
                <a:latin typeface="Arial"/>
                <a:ea typeface="+mn-lt"/>
                <a:cs typeface="Arial"/>
              </a:rPr>
              <a:t>P</a:t>
            </a:r>
            <a:r>
              <a:rPr lang="en-US" sz="1600">
                <a:latin typeface="Arial"/>
                <a:ea typeface="+mn-lt"/>
                <a:cs typeface="Arial"/>
              </a:rPr>
              <a:t>hoton </a:t>
            </a:r>
            <a:r>
              <a:rPr lang="en-US" sz="1600" b="1">
                <a:latin typeface="Arial"/>
                <a:ea typeface="+mn-lt"/>
                <a:cs typeface="Arial"/>
              </a:rPr>
              <a:t>S</a:t>
            </a:r>
            <a:r>
              <a:rPr lang="en-US" sz="1600">
                <a:latin typeface="Arial"/>
                <a:ea typeface="+mn-lt"/>
                <a:cs typeface="Arial"/>
              </a:rPr>
              <a:t>etup</a:t>
            </a:r>
            <a:r>
              <a:rPr lang="en-US" sz="1600" dirty="0">
                <a:latin typeface="Arial"/>
                <a:cs typeface="Arial"/>
              </a:rPr>
              <a:t>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66B2AF-D5DE-13D2-0164-3ADC4F0F9718}"/>
              </a:ext>
            </a:extLst>
          </p:cNvPr>
          <p:cNvSpPr txBox="1"/>
          <p:nvPr/>
        </p:nvSpPr>
        <p:spPr>
          <a:xfrm>
            <a:off x="813372" y="5864830"/>
            <a:ext cx="341615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ENDPOINT </a:t>
            </a:r>
            <a:r>
              <a:rPr lang="en-US" sz="1600" b="1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ENERGY: 8.7  MeV</a:t>
            </a:r>
            <a:endParaRPr lang="en-US" sz="1600" b="1" dirty="0">
              <a:solidFill>
                <a:schemeClr val="accent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2599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17001" y="222960"/>
            <a:ext cx="5881738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 baseline="30000">
                <a:solidFill>
                  <a:schemeClr val="bg1"/>
                </a:solidFill>
                <a:latin typeface="Arial"/>
                <a:ea typeface="Calibri"/>
                <a:cs typeface="Arial"/>
              </a:rPr>
              <a:t> 106</a:t>
            </a:r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Pd Spectra in the 3.5-7.5 MeV region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4BA51D-C2C8-A5E5-65A2-6333AF3CFBE6}"/>
              </a:ext>
            </a:extLst>
          </p:cNvPr>
          <p:cNvSpPr txBox="1"/>
          <p:nvPr/>
        </p:nvSpPr>
        <p:spPr>
          <a:xfrm>
            <a:off x="11785740" y="6346463"/>
            <a:ext cx="1700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4</a:t>
            </a:r>
          </a:p>
        </p:txBody>
      </p:sp>
      <p:pic>
        <p:nvPicPr>
          <p:cNvPr id="25" name="Picture 24" descr="A logo of a university&#10;&#10;AI-generated content may be incorrect.">
            <a:extLst>
              <a:ext uri="{FF2B5EF4-FFF2-40B4-BE49-F238E27FC236}">
                <a16:creationId xmlns:a16="http://schemas.microsoft.com/office/drawing/2014/main" id="{E43E8BA3-8DBB-017A-4CBA-603AC5846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39D0ED-638D-A127-4A4C-E60C31B5A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132" y="694644"/>
            <a:ext cx="8861463" cy="3251209"/>
          </a:xfrm>
          <a:prstGeom prst="rect">
            <a:avLst/>
          </a:prstGeom>
        </p:spPr>
      </p:pic>
      <p:pic>
        <p:nvPicPr>
          <p:cNvPr id="6" name="Picture 5" descr="A graph of energy&#10;&#10;AI-generated content may be incorrect.">
            <a:extLst>
              <a:ext uri="{FF2B5EF4-FFF2-40B4-BE49-F238E27FC236}">
                <a16:creationId xmlns:a16="http://schemas.microsoft.com/office/drawing/2014/main" id="{8A8B12C7-B691-D851-C592-0E1E79E66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131" y="3622778"/>
            <a:ext cx="8947082" cy="32512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D787C4-317D-0DFC-90DB-021E9CBD05AD}"/>
              </a:ext>
            </a:extLst>
          </p:cNvPr>
          <p:cNvSpPr txBox="1"/>
          <p:nvPr/>
        </p:nvSpPr>
        <p:spPr>
          <a:xfrm>
            <a:off x="7260404" y="1010292"/>
            <a:ext cx="88186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1" baseline="30000">
                <a:latin typeface="Arial"/>
                <a:cs typeface="Arial"/>
              </a:rPr>
              <a:t>11</a:t>
            </a:r>
            <a:r>
              <a:rPr lang="en-US" sz="1600" b="1">
                <a:latin typeface="Arial"/>
                <a:cs typeface="Arial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6AE0FA-D854-0B87-FFC5-0BBE184F4811}"/>
              </a:ext>
            </a:extLst>
          </p:cNvPr>
          <p:cNvSpPr txBox="1"/>
          <p:nvPr/>
        </p:nvSpPr>
        <p:spPr>
          <a:xfrm>
            <a:off x="9178246" y="1010291"/>
            <a:ext cx="88186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1" baseline="30000">
                <a:latin typeface="Arial"/>
                <a:cs typeface="Arial"/>
              </a:rPr>
              <a:t>11</a:t>
            </a:r>
            <a:r>
              <a:rPr lang="en-US" sz="1600" b="1">
                <a:latin typeface="Arial"/>
                <a:cs typeface="Arial"/>
              </a:rPr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1F2CA3-686A-503D-7E3A-EC39E19203F7}"/>
              </a:ext>
            </a:extLst>
          </p:cNvPr>
          <p:cNvSpPr txBox="1"/>
          <p:nvPr/>
        </p:nvSpPr>
        <p:spPr>
          <a:xfrm>
            <a:off x="8810088" y="4443571"/>
            <a:ext cx="88186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1" baseline="30000">
                <a:latin typeface="Arial"/>
                <a:cs typeface="Arial"/>
              </a:rPr>
              <a:t>11</a:t>
            </a:r>
            <a:r>
              <a:rPr lang="en-US" sz="1600" b="1">
                <a:latin typeface="Arial"/>
                <a:cs typeface="Arial"/>
              </a:rPr>
              <a:t>B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9D0A98CC-D767-E8A5-2F77-86B355747FDD}"/>
              </a:ext>
            </a:extLst>
          </p:cNvPr>
          <p:cNvSpPr/>
          <p:nvPr/>
        </p:nvSpPr>
        <p:spPr>
          <a:xfrm rot="1800000">
            <a:off x="7320337" y="1275707"/>
            <a:ext cx="111303" cy="34247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0017E938-F99F-1908-3514-C51EB0EDD538}"/>
              </a:ext>
            </a:extLst>
          </p:cNvPr>
          <p:cNvSpPr/>
          <p:nvPr/>
        </p:nvSpPr>
        <p:spPr>
          <a:xfrm rot="1800000">
            <a:off x="9255303" y="1275706"/>
            <a:ext cx="111303" cy="34247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3DBED01-521F-F80E-CD29-F5EEC6AD4F8B}"/>
              </a:ext>
            </a:extLst>
          </p:cNvPr>
          <p:cNvSpPr/>
          <p:nvPr/>
        </p:nvSpPr>
        <p:spPr>
          <a:xfrm rot="-1440000">
            <a:off x="9118314" y="4708986"/>
            <a:ext cx="111303" cy="34247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8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A33E8-AFBF-9419-5B47-5F48FADD0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F30847D-4FC9-12B3-E3DE-46C300B214A3}"/>
              </a:ext>
            </a:extLst>
          </p:cNvPr>
          <p:cNvSpPr/>
          <p:nvPr/>
        </p:nvSpPr>
        <p:spPr>
          <a:xfrm>
            <a:off x="817001" y="222960"/>
            <a:ext cx="5881738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 baseline="30000">
                <a:solidFill>
                  <a:schemeClr val="bg1"/>
                </a:solidFill>
                <a:latin typeface="Arial"/>
                <a:ea typeface="Calibri"/>
                <a:cs typeface="Arial"/>
              </a:rPr>
              <a:t> 106</a:t>
            </a:r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Pd Spectra in the 3.5-7.5 MeV region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EE2696-4D34-9428-7949-168CA1D4C1DD}"/>
              </a:ext>
            </a:extLst>
          </p:cNvPr>
          <p:cNvSpPr txBox="1"/>
          <p:nvPr/>
        </p:nvSpPr>
        <p:spPr>
          <a:xfrm>
            <a:off x="11785740" y="6346463"/>
            <a:ext cx="1700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4</a:t>
            </a:r>
          </a:p>
        </p:txBody>
      </p:sp>
      <p:pic>
        <p:nvPicPr>
          <p:cNvPr id="25" name="Picture 24" descr="A logo of a university&#10;&#10;AI-generated content may be incorrect.">
            <a:extLst>
              <a:ext uri="{FF2B5EF4-FFF2-40B4-BE49-F238E27FC236}">
                <a16:creationId xmlns:a16="http://schemas.microsoft.com/office/drawing/2014/main" id="{5547F9A0-FECD-1E9A-5438-9F5B0AF66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C5C56F-D86B-13A3-7AE2-ED11E342D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132" y="694644"/>
            <a:ext cx="8861463" cy="3251209"/>
          </a:xfrm>
          <a:prstGeom prst="rect">
            <a:avLst/>
          </a:prstGeom>
        </p:spPr>
      </p:pic>
      <p:pic>
        <p:nvPicPr>
          <p:cNvPr id="6" name="Picture 5" descr="A graph of energy&#10;&#10;AI-generated content may be incorrect.">
            <a:extLst>
              <a:ext uri="{FF2B5EF4-FFF2-40B4-BE49-F238E27FC236}">
                <a16:creationId xmlns:a16="http://schemas.microsoft.com/office/drawing/2014/main" id="{C9297D5D-D618-6319-60F5-AFE3FC5991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131" y="3622778"/>
            <a:ext cx="8947082" cy="3251209"/>
          </a:xfrm>
          <a:prstGeom prst="rect">
            <a:avLst/>
          </a:prstGeom>
        </p:spPr>
      </p:pic>
      <p:sp>
        <p:nvSpPr>
          <p:cNvPr id="8" name="Explosion: 14 Points 7">
            <a:extLst>
              <a:ext uri="{FF2B5EF4-FFF2-40B4-BE49-F238E27FC236}">
                <a16:creationId xmlns:a16="http://schemas.microsoft.com/office/drawing/2014/main" id="{0744BB9E-0160-815C-503B-19E379BE4C6F}"/>
              </a:ext>
            </a:extLst>
          </p:cNvPr>
          <p:cNvSpPr/>
          <p:nvPr/>
        </p:nvSpPr>
        <p:spPr>
          <a:xfrm>
            <a:off x="4520631" y="1053101"/>
            <a:ext cx="7517256" cy="4743233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Arial"/>
                <a:cs typeface="Arial"/>
              </a:rPr>
              <a:t>72 new </a:t>
            </a:r>
            <a:r>
              <a:rPr lang="en-US" sz="2800" b="1" baseline="30000">
                <a:solidFill>
                  <a:schemeClr val="bg1"/>
                </a:solidFill>
                <a:latin typeface="Arial"/>
                <a:cs typeface="Arial"/>
              </a:rPr>
              <a:t>106</a:t>
            </a:r>
            <a:r>
              <a:rPr lang="en-US" sz="2800" b="1">
                <a:solidFill>
                  <a:schemeClr val="bg1"/>
                </a:solidFill>
                <a:latin typeface="Arial"/>
                <a:cs typeface="Arial"/>
              </a:rPr>
              <a:t>Pd peaks associated to dipole transitions</a:t>
            </a:r>
            <a:endParaRPr lang="en-US" sz="280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65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0063E-DF95-7095-CCDE-3F31CCF8A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8BBFF29-323E-2FD5-C1AC-A0489F4F8890}"/>
              </a:ext>
            </a:extLst>
          </p:cNvPr>
          <p:cNvSpPr/>
          <p:nvPr/>
        </p:nvSpPr>
        <p:spPr>
          <a:xfrm>
            <a:off x="817001" y="222960"/>
            <a:ext cx="6112186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NRF Reactions: Number of Target Nuclei</a:t>
            </a:r>
          </a:p>
        </p:txBody>
      </p:sp>
      <p:pic>
        <p:nvPicPr>
          <p:cNvPr id="3" name="Picture 2" descr="A round container with glitter in it next to a circle&#10;&#10;AI-generated content may be incorrect.">
            <a:extLst>
              <a:ext uri="{FF2B5EF4-FFF2-40B4-BE49-F238E27FC236}">
                <a16:creationId xmlns:a16="http://schemas.microsoft.com/office/drawing/2014/main" id="{469E5B9B-B201-6FBA-B57E-C221D454D7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745" t="23106" r="28147" b="38889"/>
          <a:stretch/>
        </p:blipFill>
        <p:spPr>
          <a:xfrm>
            <a:off x="2741224" y="2544725"/>
            <a:ext cx="2680165" cy="2606406"/>
          </a:xfrm>
          <a:prstGeom prst="rect">
            <a:avLst/>
          </a:prstGeom>
        </p:spPr>
      </p:pic>
      <p:pic>
        <p:nvPicPr>
          <p:cNvPr id="7" name="Picture 6" descr="A pair of tweezers and round objects with writing on them&#10;&#10;AI-generated content may be incorrect.">
            <a:extLst>
              <a:ext uri="{FF2B5EF4-FFF2-40B4-BE49-F238E27FC236}">
                <a16:creationId xmlns:a16="http://schemas.microsoft.com/office/drawing/2014/main" id="{E9830320-D66F-CFA2-7B00-0FC7ECE4B1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842" t="16547" b="33333"/>
          <a:stretch/>
        </p:blipFill>
        <p:spPr>
          <a:xfrm>
            <a:off x="5090323" y="3429933"/>
            <a:ext cx="4104411" cy="2718506"/>
          </a:xfrm>
          <a:prstGeom prst="rect">
            <a:avLst/>
          </a:prstGeom>
        </p:spPr>
      </p:pic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E337E4D4-C728-117B-A736-964E0F2F5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5E07E0-544E-5498-B056-A0E73214B170}"/>
              </a:ext>
            </a:extLst>
          </p:cNvPr>
          <p:cNvSpPr txBox="1"/>
          <p:nvPr/>
        </p:nvSpPr>
        <p:spPr>
          <a:xfrm>
            <a:off x="11799595" y="6346463"/>
            <a:ext cx="1700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5</a:t>
            </a:r>
          </a:p>
        </p:txBody>
      </p:sp>
      <p:pic>
        <p:nvPicPr>
          <p:cNvPr id="18" name="Picture 17" descr="A black and white symbol&#10;&#10;Description automatically generated">
            <a:extLst>
              <a:ext uri="{FF2B5EF4-FFF2-40B4-BE49-F238E27FC236}">
                <a16:creationId xmlns:a16="http://schemas.microsoft.com/office/drawing/2014/main" id="{B8BA38D3-4BA3-CD99-1BF3-C0BA589ED8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060" y="1304627"/>
            <a:ext cx="10991850" cy="809625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E9F3242C-3D67-0C12-F819-9E6C821E5EDB}"/>
              </a:ext>
            </a:extLst>
          </p:cNvPr>
          <p:cNvSpPr/>
          <p:nvPr/>
        </p:nvSpPr>
        <p:spPr>
          <a:xfrm rot="5400000">
            <a:off x="2535732" y="2179329"/>
            <a:ext cx="646545" cy="103909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074AA7-84C8-9FB9-74F1-0BBD0F2E294D}"/>
              </a:ext>
            </a:extLst>
          </p:cNvPr>
          <p:cNvSpPr txBox="1"/>
          <p:nvPr/>
        </p:nvSpPr>
        <p:spPr>
          <a:xfrm>
            <a:off x="667820" y="881864"/>
            <a:ext cx="523981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highlight>
                  <a:srgbClr val="FFFF00"/>
                </a:highlight>
                <a:latin typeface="Arial"/>
                <a:cs typeface="Arial"/>
              </a:rPr>
              <a:t>Final goal: calculating the integrated cross section</a:t>
            </a:r>
            <a:endParaRPr lang="en-US" sz="1600" b="1" dirty="0">
              <a:highlight>
                <a:srgbClr val="FFFF00"/>
              </a:highlight>
              <a:latin typeface="Arial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369E59-9CF9-8E53-CD4B-9F50EC38F65B}"/>
              </a:ext>
            </a:extLst>
          </p:cNvPr>
          <p:cNvSpPr txBox="1"/>
          <p:nvPr/>
        </p:nvSpPr>
        <p:spPr>
          <a:xfrm>
            <a:off x="6301484" y="2465797"/>
            <a:ext cx="254285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baseline="30000">
                <a:latin typeface="Arial"/>
                <a:cs typeface="Arial"/>
              </a:rPr>
              <a:t>106</a:t>
            </a:r>
            <a:r>
              <a:rPr lang="en-US" sz="1600" b="1">
                <a:latin typeface="Arial"/>
                <a:cs typeface="Arial"/>
              </a:rPr>
              <a:t>Pd mass: 0.991(1)g</a:t>
            </a:r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B9267FA-21DA-6A67-A18E-8170550A43C9}"/>
              </a:ext>
            </a:extLst>
          </p:cNvPr>
          <p:cNvSpPr/>
          <p:nvPr/>
        </p:nvSpPr>
        <p:spPr>
          <a:xfrm rot="-5400000">
            <a:off x="1020292" y="2093710"/>
            <a:ext cx="500995" cy="12959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0D4A74-5951-D8B4-65EE-12FAD9F2551A}"/>
              </a:ext>
            </a:extLst>
          </p:cNvPr>
          <p:cNvSpPr txBox="1"/>
          <p:nvPr/>
        </p:nvSpPr>
        <p:spPr>
          <a:xfrm>
            <a:off x="496584" y="2465797"/>
            <a:ext cx="193496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/>
                <a:cs typeface="Arial"/>
              </a:rPr>
              <a:t>Number of counts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7503E22B-A9E5-7871-9AC5-B2EA332476E3}"/>
              </a:ext>
            </a:extLst>
          </p:cNvPr>
          <p:cNvSpPr/>
          <p:nvPr/>
        </p:nvSpPr>
        <p:spPr>
          <a:xfrm rot="-5400000">
            <a:off x="1020291" y="2949889"/>
            <a:ext cx="500995" cy="12959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44DC01-7A36-586A-BD72-26EE2F41607B}"/>
              </a:ext>
            </a:extLst>
          </p:cNvPr>
          <p:cNvSpPr txBox="1"/>
          <p:nvPr/>
        </p:nvSpPr>
        <p:spPr>
          <a:xfrm>
            <a:off x="881864" y="3339100"/>
            <a:ext cx="77912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/>
                <a:cs typeface="Arial"/>
              </a:rPr>
              <a:t>Fitting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BB010D-7C1B-3127-574F-CA7664D54C1C}"/>
              </a:ext>
            </a:extLst>
          </p:cNvPr>
          <p:cNvSpPr/>
          <p:nvPr/>
        </p:nvSpPr>
        <p:spPr>
          <a:xfrm>
            <a:off x="813371" y="1369887"/>
            <a:ext cx="1155842" cy="52226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74A4DB-3005-782C-E0F3-1820BCA4FAAF}"/>
              </a:ext>
            </a:extLst>
          </p:cNvPr>
          <p:cNvSpPr/>
          <p:nvPr/>
        </p:nvSpPr>
        <p:spPr>
          <a:xfrm>
            <a:off x="2431550" y="1369886"/>
            <a:ext cx="693506" cy="5393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F177F3-D290-5851-00E0-77ECCB4CBFF1}"/>
              </a:ext>
            </a:extLst>
          </p:cNvPr>
          <p:cNvSpPr/>
          <p:nvPr/>
        </p:nvSpPr>
        <p:spPr>
          <a:xfrm>
            <a:off x="3544584" y="1626742"/>
            <a:ext cx="410965" cy="265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0A928E-03F4-640F-C0C0-A47B8A5A3F42}"/>
              </a:ext>
            </a:extLst>
          </p:cNvPr>
          <p:cNvSpPr txBox="1"/>
          <p:nvPr/>
        </p:nvSpPr>
        <p:spPr>
          <a:xfrm>
            <a:off x="3467528" y="1601055"/>
            <a:ext cx="42808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1" i="1" dirty="0" err="1">
                <a:latin typeface="Times New Roman"/>
                <a:cs typeface="Times New Roman"/>
              </a:rPr>
              <a:t>rel</a:t>
            </a:r>
            <a:endParaRPr lang="en-US" sz="1600" b="1" i="1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0081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7D7E2-D8E8-665D-C30D-4173020D1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4E90D30-D922-0736-2F15-38F1FC248CF1}"/>
              </a:ext>
            </a:extLst>
          </p:cNvPr>
          <p:cNvSpPr/>
          <p:nvPr/>
        </p:nvSpPr>
        <p:spPr>
          <a:xfrm>
            <a:off x="817001" y="222960"/>
            <a:ext cx="5827236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NRF Reactions: Efficiency calibrations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1D253AB5-5032-9AF1-67D3-D65AA5CF4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pic>
        <p:nvPicPr>
          <p:cNvPr id="4" name="Picture 3" descr="A graph of energy&#10;&#10;AI-generated content may be incorrect.">
            <a:extLst>
              <a:ext uri="{FF2B5EF4-FFF2-40B4-BE49-F238E27FC236}">
                <a16:creationId xmlns:a16="http://schemas.microsoft.com/office/drawing/2014/main" id="{D59D00BF-F3F9-D151-FF31-3ED158FDF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217" y="2384541"/>
            <a:ext cx="5606065" cy="34793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C1A3DB-077D-67BA-ACA9-9221E19AC20C}"/>
              </a:ext>
            </a:extLst>
          </p:cNvPr>
          <p:cNvSpPr txBox="1"/>
          <p:nvPr/>
        </p:nvSpPr>
        <p:spPr>
          <a:xfrm>
            <a:off x="11785740" y="6346463"/>
            <a:ext cx="1700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47F5D7-0873-EC03-7DD5-3F20DF5EDAAD}"/>
              </a:ext>
            </a:extLst>
          </p:cNvPr>
          <p:cNvSpPr txBox="1"/>
          <p:nvPr/>
        </p:nvSpPr>
        <p:spPr>
          <a:xfrm>
            <a:off x="496582" y="4255213"/>
            <a:ext cx="3955549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600">
                <a:latin typeface="Arial"/>
                <a:ea typeface="Calibri"/>
                <a:cs typeface="Arial"/>
              </a:rPr>
              <a:t>A</a:t>
            </a:r>
            <a:r>
              <a:rPr lang="en-US" sz="1600" baseline="30000" dirty="0">
                <a:latin typeface="Arial"/>
                <a:ea typeface="Calibri"/>
                <a:cs typeface="Arial"/>
              </a:rPr>
              <a:t> </a:t>
            </a:r>
            <a:r>
              <a:rPr lang="en-US" sz="1600" b="1" baseline="30000">
                <a:latin typeface="Arial"/>
                <a:ea typeface="Calibri"/>
                <a:cs typeface="Arial"/>
              </a:rPr>
              <a:t>56</a:t>
            </a:r>
            <a:r>
              <a:rPr lang="en-US" sz="1600" b="1">
                <a:latin typeface="Arial"/>
                <a:ea typeface="Calibri"/>
                <a:cs typeface="Arial"/>
              </a:rPr>
              <a:t>Co</a:t>
            </a:r>
            <a:r>
              <a:rPr lang="en-US" sz="1600">
                <a:latin typeface="Arial"/>
                <a:ea typeface="Calibri"/>
                <a:cs typeface="Arial"/>
              </a:rPr>
              <a:t> source was used for calibrations</a:t>
            </a:r>
          </a:p>
          <a:p>
            <a:pPr marL="285750" indent="-285750" algn="just">
              <a:buFont typeface="Arial"/>
              <a:buChar char="•"/>
            </a:pPr>
            <a:endParaRPr lang="en-US" sz="1600" dirty="0">
              <a:latin typeface="Arial"/>
              <a:ea typeface="Calibri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Arial"/>
              </a:rPr>
              <a:t>GEANT4 simulations were used to determine the efficiency for the rest of the spectra</a:t>
            </a:r>
          </a:p>
        </p:txBody>
      </p:sp>
      <p:pic>
        <p:nvPicPr>
          <p:cNvPr id="29" name="Picture 28" descr="A black and white symbol&#10;&#10;Description automatically generated">
            <a:extLst>
              <a:ext uri="{FF2B5EF4-FFF2-40B4-BE49-F238E27FC236}">
                <a16:creationId xmlns:a16="http://schemas.microsoft.com/office/drawing/2014/main" id="{556D7E1B-193C-DC92-19CC-725F21DFF4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060" y="1304627"/>
            <a:ext cx="10991850" cy="809625"/>
          </a:xfrm>
          <a:prstGeom prst="rect">
            <a:avLst/>
          </a:prstGeom>
        </p:spPr>
      </p:pic>
      <p:sp>
        <p:nvSpPr>
          <p:cNvPr id="31" name="Arrow: Right 30">
            <a:extLst>
              <a:ext uri="{FF2B5EF4-FFF2-40B4-BE49-F238E27FC236}">
                <a16:creationId xmlns:a16="http://schemas.microsoft.com/office/drawing/2014/main" id="{2C177EBC-8F20-4F2B-EF7D-4CB3CA41058F}"/>
              </a:ext>
            </a:extLst>
          </p:cNvPr>
          <p:cNvSpPr/>
          <p:nvPr/>
        </p:nvSpPr>
        <p:spPr>
          <a:xfrm rot="16200000" flipV="1">
            <a:off x="2497204" y="2124845"/>
            <a:ext cx="535243" cy="11869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50EC5A03-F489-3FCF-FF44-E8B3D541916D}"/>
              </a:ext>
            </a:extLst>
          </p:cNvPr>
          <p:cNvSpPr/>
          <p:nvPr/>
        </p:nvSpPr>
        <p:spPr>
          <a:xfrm rot="-5400000">
            <a:off x="1020292" y="2093710"/>
            <a:ext cx="500995" cy="12959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9C5312-3DD2-CCDC-8256-019DCCACE2C7}"/>
              </a:ext>
            </a:extLst>
          </p:cNvPr>
          <p:cNvSpPr txBox="1"/>
          <p:nvPr/>
        </p:nvSpPr>
        <p:spPr>
          <a:xfrm>
            <a:off x="496584" y="2465797"/>
            <a:ext cx="193496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Number of counts</a:t>
            </a:r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21BBDC01-9780-5C0B-57F0-7A261A78C847}"/>
              </a:ext>
            </a:extLst>
          </p:cNvPr>
          <p:cNvSpPr/>
          <p:nvPr/>
        </p:nvSpPr>
        <p:spPr>
          <a:xfrm rot="-5400000">
            <a:off x="1020291" y="2949889"/>
            <a:ext cx="500995" cy="12959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FFF9B5-C080-C797-F850-7DF9AE3100CB}"/>
              </a:ext>
            </a:extLst>
          </p:cNvPr>
          <p:cNvSpPr txBox="1"/>
          <p:nvPr/>
        </p:nvSpPr>
        <p:spPr>
          <a:xfrm>
            <a:off x="881864" y="3262043"/>
            <a:ext cx="77912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Fitting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78FB46A-B736-2E6F-5EE8-6D3F8ADFD9CE}"/>
              </a:ext>
            </a:extLst>
          </p:cNvPr>
          <p:cNvSpPr/>
          <p:nvPr/>
        </p:nvSpPr>
        <p:spPr>
          <a:xfrm>
            <a:off x="813371" y="1369887"/>
            <a:ext cx="1155842" cy="52226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BB985CA-F967-EC20-664D-BA7CC850D204}"/>
              </a:ext>
            </a:extLst>
          </p:cNvPr>
          <p:cNvSpPr/>
          <p:nvPr/>
        </p:nvSpPr>
        <p:spPr>
          <a:xfrm>
            <a:off x="2431550" y="1369886"/>
            <a:ext cx="693506" cy="5393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CC446B4-1369-E7B8-2718-9EAA72B70311}"/>
              </a:ext>
            </a:extLst>
          </p:cNvPr>
          <p:cNvSpPr/>
          <p:nvPr/>
        </p:nvSpPr>
        <p:spPr>
          <a:xfrm>
            <a:off x="3544584" y="1626742"/>
            <a:ext cx="410965" cy="265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C210829-9188-4584-D167-92E52F7EA3BA}"/>
              </a:ext>
            </a:extLst>
          </p:cNvPr>
          <p:cNvSpPr txBox="1"/>
          <p:nvPr/>
        </p:nvSpPr>
        <p:spPr>
          <a:xfrm>
            <a:off x="3467528" y="1601055"/>
            <a:ext cx="42808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1" i="1" dirty="0" err="1">
                <a:latin typeface="Times New Roman"/>
                <a:cs typeface="Times New Roman"/>
              </a:rPr>
              <a:t>rel</a:t>
            </a:r>
            <a:endParaRPr lang="en-US" sz="1600" b="1" i="1">
              <a:latin typeface="Times New Roman"/>
              <a:cs typeface="Times New Roman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8FFC85-0119-8F0B-C183-8E12D911F587}"/>
              </a:ext>
            </a:extLst>
          </p:cNvPr>
          <p:cNvSpPr txBox="1"/>
          <p:nvPr/>
        </p:nvSpPr>
        <p:spPr>
          <a:xfrm>
            <a:off x="1840786" y="2491482"/>
            <a:ext cx="193496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latin typeface="Arial"/>
                <a:cs typeface="Arial"/>
              </a:rPr>
              <a:t>Number of target nuclei</a:t>
            </a:r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49ECE7EA-A24A-8A70-672F-3464E2DE1F63}"/>
              </a:ext>
            </a:extLst>
          </p:cNvPr>
          <p:cNvSpPr/>
          <p:nvPr/>
        </p:nvSpPr>
        <p:spPr>
          <a:xfrm rot="16200000" flipV="1">
            <a:off x="2480080" y="3135137"/>
            <a:ext cx="458187" cy="110134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0B8CF9-C0CD-E8EA-83C9-88625DB98820}"/>
              </a:ext>
            </a:extLst>
          </p:cNvPr>
          <p:cNvSpPr txBox="1"/>
          <p:nvPr/>
        </p:nvSpPr>
        <p:spPr>
          <a:xfrm>
            <a:off x="2320245" y="3433278"/>
            <a:ext cx="10445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Weighting</a:t>
            </a:r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866BCA-6E26-D076-2FD5-E7C06123700B}"/>
              </a:ext>
            </a:extLst>
          </p:cNvPr>
          <p:cNvSpPr/>
          <p:nvPr/>
        </p:nvSpPr>
        <p:spPr>
          <a:xfrm>
            <a:off x="3287729" y="1301392"/>
            <a:ext cx="2405865" cy="607887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B69718AF-2BEE-9D6A-AA14-1B3420B84C3E}"/>
              </a:ext>
            </a:extLst>
          </p:cNvPr>
          <p:cNvSpPr/>
          <p:nvPr/>
        </p:nvSpPr>
        <p:spPr>
          <a:xfrm rot="2880000" flipV="1">
            <a:off x="4269495" y="2124844"/>
            <a:ext cx="535243" cy="11869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EE49B3B-F042-DB53-A15A-38C6CECABE34}"/>
              </a:ext>
            </a:extLst>
          </p:cNvPr>
          <p:cNvSpPr/>
          <p:nvPr/>
        </p:nvSpPr>
        <p:spPr>
          <a:xfrm>
            <a:off x="4726111" y="3133617"/>
            <a:ext cx="119865" cy="17808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7E5C4D6-E8C4-0BFA-D3E1-446C991ED310}"/>
              </a:ext>
            </a:extLst>
          </p:cNvPr>
          <p:cNvSpPr txBox="1"/>
          <p:nvPr/>
        </p:nvSpPr>
        <p:spPr>
          <a:xfrm rot="16200000">
            <a:off x="3578830" y="3655887"/>
            <a:ext cx="22945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cs typeface="Arial"/>
              </a:rPr>
              <a:t>Relative efficiency (arb. u)</a:t>
            </a:r>
          </a:p>
        </p:txBody>
      </p:sp>
    </p:spTree>
    <p:extLst>
      <p:ext uri="{BB962C8B-B14F-4D97-AF65-F5344CB8AC3E}">
        <p14:creationId xmlns:p14="http://schemas.microsoft.com/office/powerpoint/2010/main" val="2188727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0FD5B5-5F5B-94FD-4EDF-22E570252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07230BF-8A99-D3F2-206A-650B55DBAEDA}"/>
              </a:ext>
            </a:extLst>
          </p:cNvPr>
          <p:cNvSpPr/>
          <p:nvPr/>
        </p:nvSpPr>
        <p:spPr>
          <a:xfrm>
            <a:off x="817001" y="222960"/>
            <a:ext cx="5977919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/>
                <a:ea typeface="Calibri"/>
                <a:cs typeface="Arial"/>
              </a:rPr>
              <a:t>NRF Reactions: </a:t>
            </a:r>
            <a:r>
              <a:rPr lang="en-US" sz="2400" b="1" dirty="0" err="1">
                <a:solidFill>
                  <a:schemeClr val="bg1"/>
                </a:solidFill>
                <a:latin typeface="Arial"/>
                <a:ea typeface="Calibri"/>
                <a:cs typeface="Arial"/>
              </a:rPr>
              <a:t>Photonflux</a:t>
            </a:r>
            <a:r>
              <a:rPr lang="en-US" sz="2400" b="1" dirty="0">
                <a:solidFill>
                  <a:schemeClr val="bg1"/>
                </a:solidFill>
                <a:latin typeface="Arial"/>
                <a:ea typeface="Calibri"/>
                <a:cs typeface="Arial"/>
              </a:rPr>
              <a:t> calibrations</a:t>
            </a:r>
          </a:p>
        </p:txBody>
      </p:sp>
      <p:pic>
        <p:nvPicPr>
          <p:cNvPr id="9" name="Picture 8" descr="A logo of a university&#10;&#10;AI-generated content may be incorrect.">
            <a:extLst>
              <a:ext uri="{FF2B5EF4-FFF2-40B4-BE49-F238E27FC236}">
                <a16:creationId xmlns:a16="http://schemas.microsoft.com/office/drawing/2014/main" id="{854E2802-D1D2-0921-557D-A9835BB23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21189" y="104271"/>
            <a:ext cx="689812" cy="689813"/>
          </a:xfrm>
          <a:prstGeom prst="rect">
            <a:avLst/>
          </a:prstGeom>
        </p:spPr>
      </p:pic>
      <p:pic>
        <p:nvPicPr>
          <p:cNvPr id="3" name="Picture 2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9A2F905E-8AB1-8BCA-848A-8176C113E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0984" y="2592359"/>
            <a:ext cx="5067449" cy="32732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03FFE8-25EF-1F89-F228-52F3F7730A4B}"/>
              </a:ext>
            </a:extLst>
          </p:cNvPr>
          <p:cNvSpPr txBox="1"/>
          <p:nvPr/>
        </p:nvSpPr>
        <p:spPr>
          <a:xfrm>
            <a:off x="7623940" y="5954922"/>
            <a:ext cx="349170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/>
                <a:ea typeface="Calibri"/>
                <a:cs typeface="Arial"/>
              </a:rPr>
              <a:t>Obtained from Schiff's formula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7705FA-3256-BADB-A862-F0782180908A}"/>
              </a:ext>
            </a:extLst>
          </p:cNvPr>
          <p:cNvSpPr txBox="1"/>
          <p:nvPr/>
        </p:nvSpPr>
        <p:spPr>
          <a:xfrm>
            <a:off x="11802864" y="6355025"/>
            <a:ext cx="1700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/>
                <a:ea typeface="Calibri"/>
                <a:cs typeface="Times New Roman"/>
              </a:rPr>
              <a:t>7</a:t>
            </a:r>
          </a:p>
        </p:txBody>
      </p:sp>
      <p:pic>
        <p:nvPicPr>
          <p:cNvPr id="5" name="Picture 4" descr="A black and white symbol&#10;&#10;Description automatically generated">
            <a:extLst>
              <a:ext uri="{FF2B5EF4-FFF2-40B4-BE49-F238E27FC236}">
                <a16:creationId xmlns:a16="http://schemas.microsoft.com/office/drawing/2014/main" id="{F882180C-E170-47E8-DC74-9C4A65F6A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060" y="1304627"/>
            <a:ext cx="10991850" cy="809625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0524E5DF-3F18-2061-CFC6-721FDB26BC62}"/>
              </a:ext>
            </a:extLst>
          </p:cNvPr>
          <p:cNvSpPr/>
          <p:nvPr/>
        </p:nvSpPr>
        <p:spPr>
          <a:xfrm rot="16200000" flipV="1">
            <a:off x="2497204" y="2124845"/>
            <a:ext cx="535243" cy="11869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2047A059-F591-743C-80BF-B3E11460F415}"/>
              </a:ext>
            </a:extLst>
          </p:cNvPr>
          <p:cNvSpPr/>
          <p:nvPr/>
        </p:nvSpPr>
        <p:spPr>
          <a:xfrm rot="-5400000">
            <a:off x="1020292" y="2093710"/>
            <a:ext cx="500995" cy="12959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8ECBF1-CD78-A92F-1908-C1942282BD8D}"/>
              </a:ext>
            </a:extLst>
          </p:cNvPr>
          <p:cNvSpPr txBox="1"/>
          <p:nvPr/>
        </p:nvSpPr>
        <p:spPr>
          <a:xfrm>
            <a:off x="496584" y="2465797"/>
            <a:ext cx="193496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Number of counts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4C8C0AE4-086A-A831-26BA-0D5223892FFE}"/>
              </a:ext>
            </a:extLst>
          </p:cNvPr>
          <p:cNvSpPr/>
          <p:nvPr/>
        </p:nvSpPr>
        <p:spPr>
          <a:xfrm rot="-5400000">
            <a:off x="1020291" y="2949889"/>
            <a:ext cx="500995" cy="12959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3A5118-5079-03EA-3B47-619D6D2A8976}"/>
              </a:ext>
            </a:extLst>
          </p:cNvPr>
          <p:cNvSpPr txBox="1"/>
          <p:nvPr/>
        </p:nvSpPr>
        <p:spPr>
          <a:xfrm>
            <a:off x="881864" y="3262043"/>
            <a:ext cx="77912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Fitting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9E1C792-9C77-0BD0-4CA4-E00F79637440}"/>
              </a:ext>
            </a:extLst>
          </p:cNvPr>
          <p:cNvSpPr/>
          <p:nvPr/>
        </p:nvSpPr>
        <p:spPr>
          <a:xfrm>
            <a:off x="813371" y="1369887"/>
            <a:ext cx="1155842" cy="52226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1005B42-D6D6-1689-0352-867BA1B0E739}"/>
              </a:ext>
            </a:extLst>
          </p:cNvPr>
          <p:cNvSpPr/>
          <p:nvPr/>
        </p:nvSpPr>
        <p:spPr>
          <a:xfrm>
            <a:off x="2431550" y="1344201"/>
            <a:ext cx="693506" cy="5393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14092D7-92EA-1987-4673-719BACA87EA2}"/>
              </a:ext>
            </a:extLst>
          </p:cNvPr>
          <p:cNvSpPr/>
          <p:nvPr/>
        </p:nvSpPr>
        <p:spPr>
          <a:xfrm>
            <a:off x="3544584" y="1626742"/>
            <a:ext cx="410965" cy="265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862D4D-3863-A84D-3CC6-5112AE04E926}"/>
              </a:ext>
            </a:extLst>
          </p:cNvPr>
          <p:cNvSpPr txBox="1"/>
          <p:nvPr/>
        </p:nvSpPr>
        <p:spPr>
          <a:xfrm>
            <a:off x="3467528" y="1601055"/>
            <a:ext cx="42808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1" i="1" dirty="0" err="1">
                <a:latin typeface="Times New Roman"/>
                <a:cs typeface="Times New Roman"/>
              </a:rPr>
              <a:t>rel</a:t>
            </a:r>
            <a:endParaRPr lang="en-US" sz="1600" b="1" i="1">
              <a:latin typeface="Times New Roman"/>
              <a:cs typeface="Times New Roman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00AC8F3-6B09-F1E3-9235-57CE95D52E45}"/>
              </a:ext>
            </a:extLst>
          </p:cNvPr>
          <p:cNvSpPr txBox="1"/>
          <p:nvPr/>
        </p:nvSpPr>
        <p:spPr>
          <a:xfrm>
            <a:off x="1840786" y="2491482"/>
            <a:ext cx="193496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latin typeface="Arial"/>
                <a:cs typeface="Arial"/>
              </a:rPr>
              <a:t>Number of target nuclei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AB1442D5-A3D9-7B76-8020-F23D5B7EF32D}"/>
              </a:ext>
            </a:extLst>
          </p:cNvPr>
          <p:cNvSpPr/>
          <p:nvPr/>
        </p:nvSpPr>
        <p:spPr>
          <a:xfrm rot="16200000" flipV="1">
            <a:off x="2480080" y="3135137"/>
            <a:ext cx="458187" cy="110134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9D7F3DA-019C-BF84-D824-9507CB27E7A2}"/>
              </a:ext>
            </a:extLst>
          </p:cNvPr>
          <p:cNvSpPr txBox="1"/>
          <p:nvPr/>
        </p:nvSpPr>
        <p:spPr>
          <a:xfrm>
            <a:off x="2320245" y="3433278"/>
            <a:ext cx="10445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Weighting</a:t>
            </a:r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016E6FB-03D9-84E4-B36D-B7F1DDA8E16C}"/>
              </a:ext>
            </a:extLst>
          </p:cNvPr>
          <p:cNvSpPr/>
          <p:nvPr/>
        </p:nvSpPr>
        <p:spPr>
          <a:xfrm>
            <a:off x="3287729" y="1301392"/>
            <a:ext cx="2405865" cy="607887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9DDA258C-C113-5D73-3834-EA51ACDE1441}"/>
              </a:ext>
            </a:extLst>
          </p:cNvPr>
          <p:cNvSpPr/>
          <p:nvPr/>
        </p:nvSpPr>
        <p:spPr>
          <a:xfrm rot="-5400000" flipV="1">
            <a:off x="4269495" y="2124844"/>
            <a:ext cx="535243" cy="11869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FD537FF-5837-AF9D-A25C-2CE0164F34FA}"/>
              </a:ext>
            </a:extLst>
          </p:cNvPr>
          <p:cNvSpPr txBox="1"/>
          <p:nvPr/>
        </p:nvSpPr>
        <p:spPr>
          <a:xfrm>
            <a:off x="3510336" y="2440111"/>
            <a:ext cx="193496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latin typeface="Arial"/>
                <a:cs typeface="Arial"/>
              </a:rPr>
              <a:t>Relative efficiency</a:t>
            </a: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D2E9A5C9-1905-6221-414C-6826501E7BA8}"/>
              </a:ext>
            </a:extLst>
          </p:cNvPr>
          <p:cNvSpPr/>
          <p:nvPr/>
        </p:nvSpPr>
        <p:spPr>
          <a:xfrm rot="-5400000" flipV="1">
            <a:off x="4260933" y="2963899"/>
            <a:ext cx="535243" cy="11869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F3269C6-35A5-3FA1-904A-4313BB78231E}"/>
              </a:ext>
            </a:extLst>
          </p:cNvPr>
          <p:cNvSpPr txBox="1"/>
          <p:nvPr/>
        </p:nvSpPr>
        <p:spPr>
          <a:xfrm>
            <a:off x="3544581" y="3296289"/>
            <a:ext cx="201202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GEANT4 Simulations</a:t>
            </a:r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E582586-D80C-73D5-68CB-BE2CAA590CDA}"/>
              </a:ext>
            </a:extLst>
          </p:cNvPr>
          <p:cNvSpPr/>
          <p:nvPr/>
        </p:nvSpPr>
        <p:spPr>
          <a:xfrm>
            <a:off x="5916202" y="1369885"/>
            <a:ext cx="1352763" cy="57363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E604EBCF-32B7-B3A7-B996-D48C128B2E45}"/>
              </a:ext>
            </a:extLst>
          </p:cNvPr>
          <p:cNvSpPr/>
          <p:nvPr/>
        </p:nvSpPr>
        <p:spPr>
          <a:xfrm rot="5400000" flipV="1">
            <a:off x="6264393" y="2227585"/>
            <a:ext cx="535243" cy="11869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804084C-E689-3152-20D4-3D591BD41A02}"/>
              </a:ext>
            </a:extLst>
          </p:cNvPr>
          <p:cNvSpPr/>
          <p:nvPr/>
        </p:nvSpPr>
        <p:spPr>
          <a:xfrm>
            <a:off x="5762089" y="3604516"/>
            <a:ext cx="196921" cy="950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1A89E26-30FC-25FD-594D-A08ED0368859}"/>
              </a:ext>
            </a:extLst>
          </p:cNvPr>
          <p:cNvSpPr txBox="1"/>
          <p:nvPr/>
        </p:nvSpPr>
        <p:spPr>
          <a:xfrm rot="16200000">
            <a:off x="4717549" y="3767190"/>
            <a:ext cx="22945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cs typeface="Arial"/>
              </a:rPr>
              <a:t>Photon flux (arb. u)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C3EF9A-C1E1-9A2C-B5CC-32DCC0F1A838}"/>
              </a:ext>
            </a:extLst>
          </p:cNvPr>
          <p:cNvSpPr/>
          <p:nvPr/>
        </p:nvSpPr>
        <p:spPr>
          <a:xfrm>
            <a:off x="8176516" y="5702157"/>
            <a:ext cx="761999" cy="145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82627F-E014-259F-4E86-918BF3178F6F}"/>
              </a:ext>
            </a:extLst>
          </p:cNvPr>
          <p:cNvSpPr txBox="1"/>
          <p:nvPr/>
        </p:nvSpPr>
        <p:spPr>
          <a:xfrm>
            <a:off x="7996717" y="5642223"/>
            <a:ext cx="22945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cs typeface="Arial"/>
              </a:rPr>
              <a:t>Energy (MeV)</a:t>
            </a:r>
          </a:p>
        </p:txBody>
      </p:sp>
    </p:spTree>
    <p:extLst>
      <p:ext uri="{BB962C8B-B14F-4D97-AF65-F5344CB8AC3E}">
        <p14:creationId xmlns:p14="http://schemas.microsoft.com/office/powerpoint/2010/main" val="462630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The electric dipole response of nuclei with Z&lt;50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700</cp:revision>
  <dcterms:created xsi:type="dcterms:W3CDTF">2026-05-18T07:56:15Z</dcterms:created>
  <dcterms:modified xsi:type="dcterms:W3CDTF">2026-05-19T08:47:17Z</dcterms:modified>
</cp:coreProperties>
</file>