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62" r:id="rId2"/>
    <p:sldId id="257" r:id="rId3"/>
    <p:sldId id="263" r:id="rId4"/>
    <p:sldId id="301" r:id="rId5"/>
    <p:sldId id="258" r:id="rId6"/>
    <p:sldId id="305" r:id="rId7"/>
    <p:sldId id="277" r:id="rId8"/>
    <p:sldId id="276" r:id="rId9"/>
    <p:sldId id="304" r:id="rId10"/>
    <p:sldId id="283" r:id="rId11"/>
    <p:sldId id="306" r:id="rId12"/>
    <p:sldId id="266" r:id="rId13"/>
    <p:sldId id="267" r:id="rId14"/>
    <p:sldId id="269" r:id="rId15"/>
    <p:sldId id="307" r:id="rId16"/>
    <p:sldId id="268" r:id="rId17"/>
    <p:sldId id="279" r:id="rId18"/>
    <p:sldId id="282" r:id="rId19"/>
    <p:sldId id="284" r:id="rId20"/>
    <p:sldId id="287" r:id="rId21"/>
    <p:sldId id="310" r:id="rId22"/>
    <p:sldId id="308" r:id="rId23"/>
    <p:sldId id="271" r:id="rId24"/>
    <p:sldId id="273" r:id="rId25"/>
    <p:sldId id="297" r:id="rId26"/>
    <p:sldId id="291" r:id="rId27"/>
    <p:sldId id="309" r:id="rId28"/>
    <p:sldId id="302" r:id="rId29"/>
    <p:sldId id="275" r:id="rId30"/>
    <p:sldId id="294" r:id="rId31"/>
    <p:sldId id="295" r:id="rId32"/>
    <p:sldId id="296" r:id="rId33"/>
    <p:sldId id="261" r:id="rId34"/>
    <p:sldId id="264" r:id="rId35"/>
    <p:sldId id="272" r:id="rId36"/>
    <p:sldId id="288" r:id="rId37"/>
    <p:sldId id="289" r:id="rId38"/>
    <p:sldId id="290" r:id="rId39"/>
    <p:sldId id="303" r:id="rId4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6"/>
    <p:restoredTop sz="94675"/>
  </p:normalViewPr>
  <p:slideViewPr>
    <p:cSldViewPr snapToGrid="0">
      <p:cViewPr>
        <p:scale>
          <a:sx n="125" d="100"/>
          <a:sy n="125" d="100"/>
        </p:scale>
        <p:origin x="31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uzukiyumaro/Desktop/PANDORA/data/1st%20experiment%20@%20RCNP/LaBr3%20calib%20&amp;%20efficiency%20(1st%20experiment%20@RCNP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P.P.+S.E.+D.E.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Sheet5!$B$17:$B$22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xVal>
          <c:yVal>
            <c:numRef>
              <c:f>Sheet5!$F$17:$F$22</c:f>
              <c:numCache>
                <c:formatCode>General</c:formatCode>
                <c:ptCount val="6"/>
                <c:pt idx="0">
                  <c:v>2.4155497663049811E-2</c:v>
                </c:pt>
                <c:pt idx="1">
                  <c:v>1.9403596483433455E-2</c:v>
                </c:pt>
                <c:pt idx="2">
                  <c:v>1.3859711773881039E-2</c:v>
                </c:pt>
                <c:pt idx="3">
                  <c:v>9.7017982417167276E-3</c:v>
                </c:pt>
                <c:pt idx="4">
                  <c:v>6.7318600044565047E-3</c:v>
                </c:pt>
                <c:pt idx="5">
                  <c:v>4.4351077676419324E-3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9A4-7F45-B310-523FC3DD36AD}"/>
            </c:ext>
          </c:extLst>
        </c:ser>
        <c:ser>
          <c:idx val="1"/>
          <c:order val="1"/>
          <c:tx>
            <c:v>P.P.+S.E.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Sheet5!$B$17:$B$22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xVal>
          <c:yVal>
            <c:numRef>
              <c:f>Sheet5!$G$17:$G$22</c:f>
              <c:numCache>
                <c:formatCode>General</c:formatCode>
                <c:ptCount val="6"/>
                <c:pt idx="0">
                  <c:v>1.8611612953497395E-2</c:v>
                </c:pt>
                <c:pt idx="1">
                  <c:v>1.3265724126428995E-2</c:v>
                </c:pt>
                <c:pt idx="2">
                  <c:v>8.7118188292966518E-3</c:v>
                </c:pt>
                <c:pt idx="3">
                  <c:v>5.3458888270684008E-3</c:v>
                </c:pt>
                <c:pt idx="4">
                  <c:v>3.3263308257314491E-3</c:v>
                </c:pt>
                <c:pt idx="5">
                  <c:v>2.0195580013369517E-3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9A4-7F45-B310-523FC3DD36AD}"/>
            </c:ext>
          </c:extLst>
        </c:ser>
        <c:ser>
          <c:idx val="2"/>
          <c:order val="2"/>
          <c:tx>
            <c:v>P.P.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Sheet5!$B$15:$B$22</c:f>
              <c:numCache>
                <c:formatCode>General</c:formatCode>
                <c:ptCount val="8"/>
                <c:pt idx="0">
                  <c:v>0.5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</c:numCache>
            </c:numRef>
          </c:xVal>
          <c:yVal>
            <c:numRef>
              <c:f>Sheet5!$H$15:$H$22</c:f>
              <c:numCache>
                <c:formatCode>General</c:formatCode>
                <c:ptCount val="8"/>
                <c:pt idx="0">
                  <c:v>1.7027645893625275E-2</c:v>
                </c:pt>
                <c:pt idx="1">
                  <c:v>1.7027645893625275E-2</c:v>
                </c:pt>
                <c:pt idx="2">
                  <c:v>8.7118188292966518E-3</c:v>
                </c:pt>
                <c:pt idx="3">
                  <c:v>4.9498970621003717E-3</c:v>
                </c:pt>
                <c:pt idx="4">
                  <c:v>2.8511407077698135E-3</c:v>
                </c:pt>
                <c:pt idx="5">
                  <c:v>1.6631654128657246E-3</c:v>
                </c:pt>
                <c:pt idx="6">
                  <c:v>9.820595771207136E-4</c:v>
                </c:pt>
                <c:pt idx="7">
                  <c:v>5.3458888270684014E-4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9A4-7F45-B310-523FC3DD36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6713983"/>
        <c:axId val="1283876783"/>
      </c:scatterChart>
      <c:valAx>
        <c:axId val="18867139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83876783"/>
        <c:crossesAt val="0.1"/>
        <c:crossBetween val="midCat"/>
      </c:valAx>
      <c:valAx>
        <c:axId val="1283876783"/>
        <c:scaling>
          <c:logBase val="10"/>
          <c:orientation val="minMax"/>
          <c:max val="0.1"/>
          <c:min val="1E-4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86713983"/>
        <c:crosses val="autoZero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1B901-3DEF-D242-9B7A-A36C57FA9D02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FFF54-FB11-5940-AD30-BF35887920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93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FFF54-FB11-5940-AD30-BF35887920C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157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FFF54-FB11-5940-AD30-BF35887920C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50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FFF54-FB11-5940-AD30-BF35887920C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630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DDD85-58E1-F949-80E7-FFB8D5D71B9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731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FFF54-FB11-5940-AD30-BF35887920C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0515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EFFF54-FB11-5940-AD30-BF35887920C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552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DDD85-58E1-F949-80E7-FFB8D5D71B9E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617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69D10-8577-A64F-B172-0117B945669E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3809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DDD85-58E1-F949-80E7-FFB8D5D71B9E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08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25C38-C6AD-8C69-6CD7-9BEC24B960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20B0BF-45BD-7A4B-E257-EBCF0B72E6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B7B2F1-4725-4DC5-7F9C-91EF5DEC9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555346-DB5A-6E5B-AEB9-D8A0700EA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BB1E70-7ABF-BA76-4C0B-5A5DC2942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35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DC7B9B-FC42-D1EB-1107-1C2B25D0F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30A7455-6BD2-AAE8-A1B5-44D0B3487E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FECCBA-B40D-2F73-773D-6DC7BC72E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E4F448-1A22-07A7-FD12-CCDC7DDEC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108879-6482-6DB3-3370-164A6DBA3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196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EF9DE9B-9DFA-C2B9-264F-152AADD0F5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28AAA22-ED75-C7A6-5BBA-71BB21A6C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206375-3605-9376-D5A2-B422A675D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BCD96D-4442-435D-BB18-0FF53EA62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83AA03-538E-934D-AE1F-E583C8610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80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5A5473-B260-D6D9-64DA-7BB068FEA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09BCF5-AA3F-FBA8-5AA1-4CB913833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E93511-7027-F045-4308-4F89902F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7ED3F7-775E-722C-6191-8548DC5D1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E27DE5-D733-B191-D143-1757B17A3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0287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76D1F5-520B-70EA-2534-502CBDAB9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DC38D5-2B52-9A69-0913-FDD9DBC12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104570-955A-2DAB-4510-F4A1582E8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F37EEA-DAC6-7284-DEAD-903273FE2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BC212F-BF33-8ADE-7A12-4302CD94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887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244CE5-2401-DDD9-18E8-1BCE3FC3F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D4A47D-52B9-697E-C5BD-D3C9742091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CA5A37-DBD7-4A19-7B7B-41E3CD41C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4682A7-28D2-0056-DF2B-6E816F031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171862-0245-A361-4E71-F605B2BD6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184B319-BA73-F160-BA12-8F7D63E1C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2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C6C568-71E6-B0C7-03C2-662B24247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A2D778-5D9D-790F-EC0E-A3F69C93D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A8CA130-D3B3-D92F-FBCE-0CCF1A69D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B9CB51A-C570-060E-2DED-3FE72B6448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692C890-042D-C76A-FD77-979C751BB2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8649E-02B7-299D-3BD7-47C5134CD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BA4469B-7D21-2526-D7A2-59A74A18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D13095E-2F14-FA4E-366E-990B6CB3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05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1063AC-9237-FA35-E621-F76826AA1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9D5189-2DD0-4A14-F505-8D6B98236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FCE8D9E-F718-2AF8-0FDF-F90E048B7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71A010-27B6-209A-7F9E-6AF2D70C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71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1013C1E-FF23-D785-37E6-DDEBC86D1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61BA22F-C340-EC52-1E4F-39507354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EFE3D7E-E312-E27C-F791-B0D60BA19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32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B71961-9C30-30B6-C830-7115E389A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FB291C-8341-8171-B727-61214482C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0304E9A-F3AA-5C7D-5096-DD4084A746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0D5F98-566C-EAA2-F9AC-7C7A07776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BCE9251-19DC-65B3-8F94-E1829A7F1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C61481-3E98-99F7-5CF2-DD7DAA46E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37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AE11C8-0922-2FE6-F464-D483044AA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23832C9-6334-9FC7-7373-E2C5A0B7EF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31DC3AE-0D3D-40E1-BB05-6E464BC11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9258D8-EB96-1388-CC20-4FB42121F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BED152-64C6-DDB5-A33F-813FD284F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66946C3-D810-4CEB-C4F0-C857E26C2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54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C512A3-62BA-9E15-9A2D-5C2AD3A43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BD290E-3564-F5A8-D521-927C8AEE39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1A3647-3638-3942-1779-613B7879B3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88ABE9-0341-854E-8332-BB64F9B0D6F1}" type="datetimeFigureOut">
              <a:rPr kumimoji="1" lang="ja-JP" altLang="en-US" smtClean="0"/>
              <a:t>2026/5/16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5B258-348F-17F6-E747-9CB3922590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0CDB56-15DB-C6F6-09D9-1CD8BA716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AF152-D1D0-0549-996F-3AD94AF5E7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95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NUL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DFA6F3E-F597-C6E7-3B5F-C1B5FFFF8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15190"/>
            <a:ext cx="4929611" cy="160431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5E00BCDE-788F-4399-2E92-FAA5B1208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6678" y="5445725"/>
            <a:ext cx="2654300" cy="87377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A909517-6ADE-C5C1-ABB3-32C4CA253EAD}"/>
              </a:ext>
            </a:extLst>
          </p:cNvPr>
          <p:cNvSpPr txBox="1"/>
          <p:nvPr/>
        </p:nvSpPr>
        <p:spPr>
          <a:xfrm>
            <a:off x="8332508" y="4145930"/>
            <a:ext cx="3294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University of Osaka</a:t>
            </a:r>
          </a:p>
          <a:p>
            <a:r>
              <a:rPr kumimoji="1"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Yumaro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Suzuki </a:t>
            </a:r>
            <a:endParaRPr kumimoji="1" lang="ja-JP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図 5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1F0A7FC5-0F24-6757-A5A2-600569180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9009" y="5424185"/>
            <a:ext cx="3053499" cy="89531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6B665D5-7B3B-1D50-E537-49A75859AA5C}"/>
              </a:ext>
            </a:extLst>
          </p:cNvPr>
          <p:cNvSpPr txBox="1"/>
          <p:nvPr/>
        </p:nvSpPr>
        <p:spPr>
          <a:xfrm>
            <a:off x="590505" y="1914423"/>
            <a:ext cx="1101099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ja-JP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measurement of gamma-decay in photo-nuclear reaction on </a:t>
            </a:r>
            <a:r>
              <a:rPr lang="en" altLang="ja-JP" sz="4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" altLang="ja-JP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ja-JP" altLang="en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" altLang="ja-JP" sz="4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" altLang="ja-JP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for the PANDORA project</a:t>
            </a:r>
          </a:p>
          <a:p>
            <a:r>
              <a:rPr kumimoji="1" lang="en-US" altLang="ja-JP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1" lang="ja-JP" altLang="en-US" sz="4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832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03E431-07E1-CF5F-F8EB-D859C3F08337}"/>
              </a:ext>
            </a:extLst>
          </p:cNvPr>
          <p:cNvSpPr txBox="1"/>
          <p:nvPr/>
        </p:nvSpPr>
        <p:spPr>
          <a:xfrm>
            <a:off x="571795" y="399306"/>
            <a:ext cx="2052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0 degree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51B1752F-88D5-47A9-A5DC-ED9FCEA4F090}"/>
                  </a:ext>
                </a:extLst>
              </p:cNvPr>
              <p:cNvSpPr txBox="1"/>
              <p:nvPr/>
            </p:nvSpPr>
            <p:spPr>
              <a:xfrm>
                <a:off x="571795" y="1577485"/>
                <a:ext cx="3723327" cy="619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</a:rPr>
                          <m:t>13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num>
                      <m:den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𝑒𝑓𝑓𝑖𝑐𝑖𝑒𝑛𝑐𝑦</m:t>
                        </m:r>
                      </m:den>
                    </m:f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[%]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51B1752F-88D5-47A9-A5DC-ED9FCEA4F0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95" y="1577485"/>
                <a:ext cx="3723327" cy="619785"/>
              </a:xfrm>
              <a:prstGeom prst="rect">
                <a:avLst/>
              </a:prstGeom>
              <a:blipFill>
                <a:blip r:embed="rId3"/>
                <a:stretch>
                  <a:fillRect l="-340" r="-680" b="-102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16AF6B-1F25-2383-EAD2-5ADC657EE4DB}"/>
              </a:ext>
            </a:extLst>
          </p:cNvPr>
          <p:cNvSpPr txBox="1"/>
          <p:nvPr/>
        </p:nvSpPr>
        <p:spPr>
          <a:xfrm>
            <a:off x="571795" y="1049950"/>
            <a:ext cx="1784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559192-A909-1FB6-C005-ECB1C57E87BA}"/>
              </a:ext>
            </a:extLst>
          </p:cNvPr>
          <p:cNvSpPr txBox="1"/>
          <p:nvPr/>
        </p:nvSpPr>
        <p:spPr>
          <a:xfrm>
            <a:off x="7662536" y="6458694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426BEE1-3A5D-ED22-4861-0642609B4C81}"/>
              </a:ext>
            </a:extLst>
          </p:cNvPr>
          <p:cNvSpPr txBox="1"/>
          <p:nvPr/>
        </p:nvSpPr>
        <p:spPr>
          <a:xfrm rot="16200000">
            <a:off x="5584555" y="4424522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472C88C-2F63-7BD2-97E5-CC8331EDF67A}"/>
              </a:ext>
            </a:extLst>
          </p:cNvPr>
          <p:cNvSpPr txBox="1"/>
          <p:nvPr/>
        </p:nvSpPr>
        <p:spPr>
          <a:xfrm>
            <a:off x="6820511" y="1121378"/>
            <a:ext cx="1879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: E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7.6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[%]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6DE3362-03B6-2680-2081-0DE7A342B45F}"/>
              </a:ext>
            </a:extLst>
          </p:cNvPr>
          <p:cNvSpPr txBox="1"/>
          <p:nvPr/>
        </p:nvSpPr>
        <p:spPr>
          <a:xfrm>
            <a:off x="6820511" y="1641602"/>
            <a:ext cx="3289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7.9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[%]    E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[%]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0966BEAF-7E77-E3CB-BCA3-3BE00062FE66}"/>
              </a:ext>
            </a:extLst>
          </p:cNvPr>
          <p:cNvCxnSpPr/>
          <p:nvPr/>
        </p:nvCxnSpPr>
        <p:spPr>
          <a:xfrm>
            <a:off x="6191734" y="1580270"/>
            <a:ext cx="457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フレーム 11">
            <a:extLst>
              <a:ext uri="{FF2B5EF4-FFF2-40B4-BE49-F238E27FC236}">
                <a16:creationId xmlns:a16="http://schemas.microsoft.com/office/drawing/2014/main" id="{9B7A120E-9CBF-7116-2C57-F5DBA10F93D9}"/>
              </a:ext>
            </a:extLst>
          </p:cNvPr>
          <p:cNvSpPr/>
          <p:nvPr/>
        </p:nvSpPr>
        <p:spPr>
          <a:xfrm>
            <a:off x="5955532" y="483043"/>
            <a:ext cx="4494754" cy="1712689"/>
          </a:xfrm>
          <a:prstGeom prst="frame">
            <a:avLst>
              <a:gd name="adj1" fmla="val 308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26548F5-A2CD-8DA0-1CE1-01A6B88B4091}"/>
              </a:ext>
            </a:extLst>
          </p:cNvPr>
          <p:cNvSpPr txBox="1"/>
          <p:nvPr/>
        </p:nvSpPr>
        <p:spPr>
          <a:xfrm>
            <a:off x="6066993" y="569535"/>
            <a:ext cx="1883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ratios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87F00C9-8871-139E-EF38-06DFC2C6C2CF}"/>
              </a:ext>
            </a:extLst>
          </p:cNvPr>
          <p:cNvSpPr txBox="1"/>
          <p:nvPr/>
        </p:nvSpPr>
        <p:spPr>
          <a:xfrm>
            <a:off x="2012512" y="6458694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223EF50-A711-F473-77B2-E96B61075D23}"/>
              </a:ext>
            </a:extLst>
          </p:cNvPr>
          <p:cNvSpPr txBox="1"/>
          <p:nvPr/>
        </p:nvSpPr>
        <p:spPr>
          <a:xfrm rot="16200000">
            <a:off x="11235" y="4424522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図 22" descr="グラフ&#10;&#10;中程度の精度で自動的に生成された説明">
            <a:extLst>
              <a:ext uri="{FF2B5EF4-FFF2-40B4-BE49-F238E27FC236}">
                <a16:creationId xmlns:a16="http://schemas.microsoft.com/office/drawing/2014/main" id="{AC18A291-E317-BEA6-7205-C22E545F2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835" y="2820148"/>
            <a:ext cx="3816036" cy="3638546"/>
          </a:xfrm>
          <a:prstGeom prst="rect">
            <a:avLst/>
          </a:prstGeom>
        </p:spPr>
      </p:pic>
      <p:pic>
        <p:nvPicPr>
          <p:cNvPr id="25" name="図 24" descr="グラフ&#10;&#10;自動的に生成された説明">
            <a:extLst>
              <a:ext uri="{FF2B5EF4-FFF2-40B4-BE49-F238E27FC236}">
                <a16:creationId xmlns:a16="http://schemas.microsoft.com/office/drawing/2014/main" id="{C43418DD-1201-D162-AC1D-779CFF4794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2661" y="2839395"/>
            <a:ext cx="3816035" cy="3651422"/>
          </a:xfrm>
          <a:prstGeom prst="rect">
            <a:avLst/>
          </a:prstGeom>
        </p:spPr>
      </p:pic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2579428A-C4AC-47DE-09DE-8D8FCE386692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2092411" y="3803886"/>
            <a:ext cx="2132668" cy="249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909A6A4-67B2-EA26-F085-363F99B85EF0}"/>
              </a:ext>
            </a:extLst>
          </p:cNvPr>
          <p:cNvSpPr txBox="1"/>
          <p:nvPr/>
        </p:nvSpPr>
        <p:spPr>
          <a:xfrm>
            <a:off x="4225079" y="3642303"/>
            <a:ext cx="18419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=0.95[MeV]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032D48F-0DDC-98C0-36C2-5818B153869E}"/>
              </a:ext>
            </a:extLst>
          </p:cNvPr>
          <p:cNvSpPr txBox="1"/>
          <p:nvPr/>
        </p:nvSpPr>
        <p:spPr>
          <a:xfrm>
            <a:off x="4225079" y="4916360"/>
            <a:ext cx="18419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=1.67[MeV]</a:t>
            </a:r>
            <a:endParaRPr kumimoji="1" lang="ja-JP" altLang="en-US" sz="1500"/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11B8A66B-1708-E844-02BB-56209A412AAE}"/>
              </a:ext>
            </a:extLst>
          </p:cNvPr>
          <p:cNvCxnSpPr>
            <a:cxnSpLocks/>
          </p:cNvCxnSpPr>
          <p:nvPr/>
        </p:nvCxnSpPr>
        <p:spPr>
          <a:xfrm flipH="1">
            <a:off x="2866768" y="5077943"/>
            <a:ext cx="1358311" cy="1870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E8FEB75D-9D05-90B0-D578-48B7387ED28B}"/>
              </a:ext>
            </a:extLst>
          </p:cNvPr>
          <p:cNvCxnSpPr>
            <a:cxnSpLocks/>
          </p:cNvCxnSpPr>
          <p:nvPr/>
        </p:nvCxnSpPr>
        <p:spPr>
          <a:xfrm flipH="1">
            <a:off x="8369643" y="3985829"/>
            <a:ext cx="1518929" cy="6685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DE9321F-1C5F-03A8-94A3-903DB97F4044}"/>
              </a:ext>
            </a:extLst>
          </p:cNvPr>
          <p:cNvSpPr txBox="1"/>
          <p:nvPr/>
        </p:nvSpPr>
        <p:spPr>
          <a:xfrm>
            <a:off x="9888572" y="3810129"/>
            <a:ext cx="18419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=4.44[MeV]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C743B40-ACFE-37F4-69D7-DDA2AECCEACA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42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870548-5501-A2EE-EAD0-1C74DE56211D}"/>
              </a:ext>
            </a:extLst>
          </p:cNvPr>
          <p:cNvSpPr txBox="1"/>
          <p:nvPr/>
        </p:nvSpPr>
        <p:spPr>
          <a:xfrm>
            <a:off x="571795" y="399306"/>
            <a:ext cx="2052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0 degree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FF1E7CC-E250-268A-DAA0-82F7B51C1080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6BF3A005-44D2-AE5B-E596-08C00DAC6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634" y="1288687"/>
            <a:ext cx="7323126" cy="549819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52D227D9-98EC-4A29-13EA-9A7A17F49646}"/>
                  </a:ext>
                </a:extLst>
              </p:cNvPr>
              <p:cNvSpPr txBox="1"/>
              <p:nvPr/>
            </p:nvSpPr>
            <p:spPr>
              <a:xfrm>
                <a:off x="396240" y="1585671"/>
                <a:ext cx="3821303" cy="8072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1" lang="ja-JP" altLang="en-US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kumimoji="1" lang="en-US" altLang="ja-JP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1" lang="en-US" altLang="ja-JP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1" lang="en-US" altLang="ja-JP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num>
                            <m:den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𝑑𝐸𝑑</m:t>
                              </m:r>
                              <m:r>
                                <m:rPr>
                                  <m:sty m:val="p"/>
                                </m:rPr>
                                <a:rPr kumimoji="1" lang="el-GR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kumimoji="1" lang="el-GR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 </m:t>
                          </m:r>
                          <m:f>
                            <m:f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𝑑𝑁</m:t>
                                  </m:r>
                                </m:num>
                                <m:den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m:rPr>
                                      <m:sty m:val="p"/>
                                    </m:rPr>
                                    <a:rPr kumimoji="1" lang="el-GR" altLang="ja-JP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kumimoji="1" lang="el-GR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∙ </m:t>
                              </m:r>
                              <m:sSub>
                                <m:sSubPr>
                                  <m:ctrlP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𝑎𝑏𝑠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kumimoji="1" lang="ja-JP" altLang="en-US" sz="2000"/>
              </a:p>
            </p:txBody>
          </p:sp>
        </mc:Choice>
        <mc:Fallback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52D227D9-98EC-4A29-13EA-9A7A17F496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" y="1585671"/>
                <a:ext cx="3821303" cy="807272"/>
              </a:xfrm>
              <a:prstGeom prst="rect">
                <a:avLst/>
              </a:prstGeom>
              <a:blipFill>
                <a:blip r:embed="rId3"/>
                <a:stretch>
                  <a:fillRect l="-27152" t="-152308" b="-2123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3435AE7B-561A-8361-58EB-423D1D83DF84}"/>
                  </a:ext>
                </a:extLst>
              </p:cNvPr>
              <p:cNvSpPr txBox="1"/>
              <p:nvPr/>
            </p:nvSpPr>
            <p:spPr>
              <a:xfrm>
                <a:off x="396240" y="2889953"/>
                <a:ext cx="3557769" cy="3327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d>
                            <m:d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𝑛𝑔</m:t>
                              </m:r>
                            </m:e>
                          </m:d>
                        </m:sub>
                      </m:sSub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𝐵𝑟𝑎𝑛𝑐h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𝑛𝑔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000"/>
              </a:p>
            </p:txBody>
          </p:sp>
        </mc:Choice>
        <mc:Fallback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3435AE7B-561A-8361-58EB-423D1D83DF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" y="2889953"/>
                <a:ext cx="3557769" cy="332720"/>
              </a:xfrm>
              <a:prstGeom prst="rect">
                <a:avLst/>
              </a:prstGeom>
              <a:blipFill>
                <a:blip r:embed="rId4"/>
                <a:stretch>
                  <a:fillRect l="-356" t="-7407" r="-1779" b="-296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9223C2AC-B0AA-3BD8-32F2-B35964F92F5F}"/>
                  </a:ext>
                </a:extLst>
              </p:cNvPr>
              <p:cNvSpPr txBox="1"/>
              <p:nvPr/>
            </p:nvSpPr>
            <p:spPr>
              <a:xfrm>
                <a:off x="396240" y="5191760"/>
                <a:ext cx="2108141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kumimoji="1" lang="en-US" altLang="ja-JP" b="0" i="1" baseline="30000" smtClean="0">
                            <a:latin typeface="Cambria Math" panose="02040503050406030204" pitchFamily="18" charset="0"/>
                          </a:rPr>
                          <m:t>13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kumimoji="1" lang="en-US" altLang="ja-JP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(p) = 17.53 MeV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ja-JP" i="1" baseline="30000">
                            <a:latin typeface="Cambria Math" panose="02040503050406030204" pitchFamily="18" charset="0"/>
                          </a:rPr>
                          <m:t>13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ja-JP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(n) = 4.95 MeV</a:t>
                </a:r>
              </a:p>
              <a:p>
                <a:endPara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ja-JP" i="1" baseline="30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ja-JP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ja-JP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(p) = 15.60 MeV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ja-JP" i="1" baseline="30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ja-JP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ja-JP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(n) = 18.72 MeV</a:t>
                </a:r>
                <a:endParaRPr kumimoji="1"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9223C2AC-B0AA-3BD8-32F2-B35964F92F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" y="5191760"/>
                <a:ext cx="2108141" cy="1477328"/>
              </a:xfrm>
              <a:prstGeom prst="rect">
                <a:avLst/>
              </a:prstGeom>
              <a:blipFill>
                <a:blip r:embed="rId5"/>
                <a:stretch>
                  <a:fillRect t="-1695" r="-1198" b="-50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図 12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1D672554-3864-4241-B4FE-ADFC28888F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4080" y="428344"/>
            <a:ext cx="5078344" cy="75982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273F30C8-548E-A3DB-AF48-5CAD770A80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2437" y="195588"/>
            <a:ext cx="2881630" cy="29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917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91C7E5B-97CF-379E-633E-426AC7C6B5B8}"/>
              </a:ext>
            </a:extLst>
          </p:cNvPr>
          <p:cNvSpPr txBox="1"/>
          <p:nvPr/>
        </p:nvSpPr>
        <p:spPr>
          <a:xfrm>
            <a:off x="4541728" y="2967335"/>
            <a:ext cx="31085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kumimoji="1" lang="ja-JP" altLang="en-US" sz="5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498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8CA8B4-091A-554E-D289-A67B2E462153}"/>
              </a:ext>
            </a:extLst>
          </p:cNvPr>
          <p:cNvSpPr txBox="1"/>
          <p:nvPr/>
        </p:nvSpPr>
        <p:spPr>
          <a:xfrm>
            <a:off x="571795" y="399306"/>
            <a:ext cx="1702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BF5B278-BDB2-56DC-BF6A-44D839C9A230}"/>
              </a:ext>
            </a:extLst>
          </p:cNvPr>
          <p:cNvSpPr txBox="1"/>
          <p:nvPr/>
        </p:nvSpPr>
        <p:spPr>
          <a:xfrm>
            <a:off x="563470" y="2667779"/>
            <a:ext cx="11065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simulation on the Geant4 was done.</a:t>
            </a:r>
            <a:endParaRPr kumimoji="1" lang="ja-JP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BBEA9F5-A100-B45D-A27C-4027FD8D99D7}"/>
              </a:ext>
            </a:extLst>
          </p:cNvPr>
          <p:cNvSpPr txBox="1"/>
          <p:nvPr/>
        </p:nvSpPr>
        <p:spPr>
          <a:xfrm>
            <a:off x="571795" y="1250506"/>
            <a:ext cx="11065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gamma-ray peaks appear in the analysis using the LaBr</a:t>
            </a:r>
            <a:r>
              <a:rPr lang="en-US" altLang="ja-JP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detectors.</a:t>
            </a:r>
            <a:endParaRPr kumimoji="1" lang="ja-JP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3E43C16-7063-E12B-A678-5FC539BB5979}"/>
              </a:ext>
            </a:extLst>
          </p:cNvPr>
          <p:cNvSpPr txBox="1"/>
          <p:nvPr/>
        </p:nvSpPr>
        <p:spPr>
          <a:xfrm>
            <a:off x="563470" y="3654165"/>
            <a:ext cx="11065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ratios and cross sections are roughly calculated</a:t>
            </a: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1" lang="ja-JP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3463D78-AD49-F73C-B00A-A0EAE4528EB1}"/>
              </a:ext>
            </a:extLst>
          </p:cNvPr>
          <p:cNvSpPr txBox="1"/>
          <p:nvPr/>
        </p:nvSpPr>
        <p:spPr>
          <a:xfrm>
            <a:off x="11592592" y="22828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9E677DB7-9AF6-0B4E-1FC9-1E2D1E6EA3EF}"/>
              </a:ext>
            </a:extLst>
          </p:cNvPr>
          <p:cNvCxnSpPr/>
          <p:nvPr/>
        </p:nvCxnSpPr>
        <p:spPr>
          <a:xfrm>
            <a:off x="935285" y="4727172"/>
            <a:ext cx="648393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0DB40C4-EA8F-7962-11EF-76B80FBB6B06}"/>
              </a:ext>
            </a:extLst>
          </p:cNvPr>
          <p:cNvSpPr txBox="1"/>
          <p:nvPr/>
        </p:nvSpPr>
        <p:spPr>
          <a:xfrm>
            <a:off x="2176075" y="4465562"/>
            <a:ext cx="7235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on finite angle data and MDA is needed</a:t>
            </a:r>
            <a:endParaRPr kumimoji="1" lang="ja-JP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917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365F26-140D-36DA-3001-19BDFE0DA574}"/>
              </a:ext>
            </a:extLst>
          </p:cNvPr>
          <p:cNvSpPr txBox="1"/>
          <p:nvPr/>
        </p:nvSpPr>
        <p:spPr>
          <a:xfrm>
            <a:off x="3622406" y="2767280"/>
            <a:ext cx="49471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kumimoji="1" lang="ja-JP" altLang="en-US" sz="8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142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59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6157A7-6BEF-614A-A93A-80AF404E4210}"/>
              </a:ext>
            </a:extLst>
          </p:cNvPr>
          <p:cNvSpPr txBox="1"/>
          <p:nvPr/>
        </p:nvSpPr>
        <p:spPr>
          <a:xfrm>
            <a:off x="3147116" y="2967335"/>
            <a:ext cx="58977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Backup</a:t>
            </a:r>
            <a:endParaRPr kumimoji="1" lang="ja-JP" altLang="en-US" sz="5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40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図 130" descr="グラフ&#10;&#10;自動的に生成された説明">
            <a:extLst>
              <a:ext uri="{FF2B5EF4-FFF2-40B4-BE49-F238E27FC236}">
                <a16:creationId xmlns:a16="http://schemas.microsoft.com/office/drawing/2014/main" id="{90CFEA01-BA65-1941-63D3-E28A427F8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59" y="2487266"/>
            <a:ext cx="4156479" cy="4314683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04DA8A0-67DF-432A-E1B0-D90BF6620E06}"/>
              </a:ext>
            </a:extLst>
          </p:cNvPr>
          <p:cNvSpPr txBox="1"/>
          <p:nvPr/>
        </p:nvSpPr>
        <p:spPr>
          <a:xfrm>
            <a:off x="571795" y="399306"/>
            <a:ext cx="2151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0 degree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DBF85AA8-AD17-BC6A-FAB8-27DB7C820A22}"/>
                  </a:ext>
                </a:extLst>
              </p:cNvPr>
              <p:cNvSpPr txBox="1"/>
              <p:nvPr/>
            </p:nvSpPr>
            <p:spPr>
              <a:xfrm>
                <a:off x="571795" y="1577485"/>
                <a:ext cx="3837141" cy="619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num>
                      <m:den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𝑒𝑓𝑓𝑖𝑐𝑖𝑒𝑛𝑐𝑦</m:t>
                        </m:r>
                      </m:den>
                    </m:f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[%]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DBF85AA8-AD17-BC6A-FAB8-27DB7C820A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95" y="1577485"/>
                <a:ext cx="3837141" cy="619785"/>
              </a:xfrm>
              <a:prstGeom prst="rect">
                <a:avLst/>
              </a:prstGeom>
              <a:blipFill>
                <a:blip r:embed="rId3"/>
                <a:stretch>
                  <a:fillRect l="-330" b="-102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C7903BA-94EE-98B4-2A13-D1B4541BEA09}"/>
              </a:ext>
            </a:extLst>
          </p:cNvPr>
          <p:cNvSpPr txBox="1"/>
          <p:nvPr/>
        </p:nvSpPr>
        <p:spPr>
          <a:xfrm>
            <a:off x="571795" y="1049950"/>
            <a:ext cx="1784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55E1E51-90C0-2D97-22EC-623B35C5CEA0}"/>
              </a:ext>
            </a:extLst>
          </p:cNvPr>
          <p:cNvSpPr txBox="1"/>
          <p:nvPr/>
        </p:nvSpPr>
        <p:spPr>
          <a:xfrm>
            <a:off x="6820511" y="1121378"/>
            <a:ext cx="2092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: E</a:t>
            </a:r>
            <a:r>
              <a:rPr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13.9[%]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E9CBE76-AF0F-A752-13BF-4C57437654C1}"/>
              </a:ext>
            </a:extLst>
          </p:cNvPr>
          <p:cNvSpPr txBox="1"/>
          <p:nvPr/>
        </p:nvSpPr>
        <p:spPr>
          <a:xfrm>
            <a:off x="6820511" y="1641602"/>
            <a:ext cx="3602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22.8[%]    E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8.4[%]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47BBD110-ED4B-7F6E-5928-B3E94622DA29}"/>
              </a:ext>
            </a:extLst>
          </p:cNvPr>
          <p:cNvCxnSpPr/>
          <p:nvPr/>
        </p:nvCxnSpPr>
        <p:spPr>
          <a:xfrm>
            <a:off x="6191734" y="1580270"/>
            <a:ext cx="457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フレーム 7">
            <a:extLst>
              <a:ext uri="{FF2B5EF4-FFF2-40B4-BE49-F238E27FC236}">
                <a16:creationId xmlns:a16="http://schemas.microsoft.com/office/drawing/2014/main" id="{973D7481-BB5E-CA89-3676-640CE68B7C75}"/>
              </a:ext>
            </a:extLst>
          </p:cNvPr>
          <p:cNvSpPr/>
          <p:nvPr/>
        </p:nvSpPr>
        <p:spPr>
          <a:xfrm>
            <a:off x="5955532" y="483043"/>
            <a:ext cx="4494754" cy="1712689"/>
          </a:xfrm>
          <a:prstGeom prst="frame">
            <a:avLst>
              <a:gd name="adj1" fmla="val 308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DEC77E0-BEDB-4218-AF38-52C25564D1F4}"/>
              </a:ext>
            </a:extLst>
          </p:cNvPr>
          <p:cNvSpPr txBox="1"/>
          <p:nvPr/>
        </p:nvSpPr>
        <p:spPr>
          <a:xfrm>
            <a:off x="6066993" y="569535"/>
            <a:ext cx="1883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ratios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D4B049D-B9CD-14FB-9141-DB2A35C62408}"/>
              </a:ext>
            </a:extLst>
          </p:cNvPr>
          <p:cNvSpPr txBox="1"/>
          <p:nvPr/>
        </p:nvSpPr>
        <p:spPr>
          <a:xfrm>
            <a:off x="2119590" y="6391900"/>
            <a:ext cx="1326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 [MeV]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B77CD5E-8F38-72C1-8EEF-5A9C86DBE61E}"/>
              </a:ext>
            </a:extLst>
          </p:cNvPr>
          <p:cNvSpPr txBox="1"/>
          <p:nvPr/>
        </p:nvSpPr>
        <p:spPr>
          <a:xfrm>
            <a:off x="6820511" y="6376512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A2C1CB1-7E92-F739-8A16-E45A07597E2F}"/>
              </a:ext>
            </a:extLst>
          </p:cNvPr>
          <p:cNvSpPr txBox="1"/>
          <p:nvPr/>
        </p:nvSpPr>
        <p:spPr>
          <a:xfrm rot="16200000">
            <a:off x="4679274" y="4351224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図 24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DB27079C-88A3-2583-2319-4EE2B6ED18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4988" y="2541213"/>
            <a:ext cx="4158130" cy="3917312"/>
          </a:xfrm>
          <a:prstGeom prst="rect">
            <a:avLst/>
          </a:prstGeom>
        </p:spPr>
      </p:pic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D4318DF-3FF3-32E3-3EC4-152ECF5E9A43}"/>
              </a:ext>
            </a:extLst>
          </p:cNvPr>
          <p:cNvCxnSpPr>
            <a:cxnSpLocks/>
          </p:cNvCxnSpPr>
          <p:nvPr/>
        </p:nvCxnSpPr>
        <p:spPr>
          <a:xfrm flipH="1">
            <a:off x="6890327" y="3071816"/>
            <a:ext cx="358400" cy="10404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C7545428-845E-46DF-A996-E5E2C64DC16E}"/>
              </a:ext>
            </a:extLst>
          </p:cNvPr>
          <p:cNvCxnSpPr>
            <a:cxnSpLocks/>
          </p:cNvCxnSpPr>
          <p:nvPr/>
        </p:nvCxnSpPr>
        <p:spPr>
          <a:xfrm flipH="1" flipV="1">
            <a:off x="7642162" y="4232505"/>
            <a:ext cx="2386506" cy="11042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CAFF6F2B-57A1-DDFB-4BEC-702FDA479974}"/>
              </a:ext>
            </a:extLst>
          </p:cNvPr>
          <p:cNvCxnSpPr>
            <a:cxnSpLocks/>
          </p:cNvCxnSpPr>
          <p:nvPr/>
        </p:nvCxnSpPr>
        <p:spPr>
          <a:xfrm flipV="1">
            <a:off x="7254988" y="3079814"/>
            <a:ext cx="2188130" cy="37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D111A992-FD85-3A0A-8753-F05C74A902AC}"/>
              </a:ext>
            </a:extLst>
          </p:cNvPr>
          <p:cNvCxnSpPr>
            <a:cxnSpLocks/>
          </p:cNvCxnSpPr>
          <p:nvPr/>
        </p:nvCxnSpPr>
        <p:spPr>
          <a:xfrm flipH="1" flipV="1">
            <a:off x="8394624" y="5480888"/>
            <a:ext cx="1603557" cy="6633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A00ECFD-3700-24CD-CB7C-B99BFF0CBC43}"/>
              </a:ext>
            </a:extLst>
          </p:cNvPr>
          <p:cNvSpPr txBox="1"/>
          <p:nvPr/>
        </p:nvSpPr>
        <p:spPr>
          <a:xfrm>
            <a:off x="10012878" y="3407348"/>
            <a:ext cx="19367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=1.13[MeV]</a:t>
            </a: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F35865FA-4774-A3AB-3EB6-73AAC1F0626A}"/>
              </a:ext>
            </a:extLst>
          </p:cNvPr>
          <p:cNvCxnSpPr>
            <a:cxnSpLocks/>
          </p:cNvCxnSpPr>
          <p:nvPr/>
        </p:nvCxnSpPr>
        <p:spPr>
          <a:xfrm flipH="1">
            <a:off x="6523983" y="2445372"/>
            <a:ext cx="602712" cy="5123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4F65778C-B4FE-0891-224A-9830AB0D53CD}"/>
              </a:ext>
            </a:extLst>
          </p:cNvPr>
          <p:cNvCxnSpPr>
            <a:cxnSpLocks/>
          </p:cNvCxnSpPr>
          <p:nvPr/>
        </p:nvCxnSpPr>
        <p:spPr>
          <a:xfrm>
            <a:off x="7126695" y="2445377"/>
            <a:ext cx="261196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9E1162-DB10-E48B-06D9-96B49A6A2530}"/>
              </a:ext>
            </a:extLst>
          </p:cNvPr>
          <p:cNvCxnSpPr>
            <a:cxnSpLocks/>
          </p:cNvCxnSpPr>
          <p:nvPr/>
        </p:nvCxnSpPr>
        <p:spPr>
          <a:xfrm flipH="1">
            <a:off x="6704031" y="2790859"/>
            <a:ext cx="523681" cy="8656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78EBB847-5514-BCE3-6BC1-BC0FB8B147AC}"/>
              </a:ext>
            </a:extLst>
          </p:cNvPr>
          <p:cNvCxnSpPr>
            <a:cxnSpLocks/>
          </p:cNvCxnSpPr>
          <p:nvPr/>
        </p:nvCxnSpPr>
        <p:spPr>
          <a:xfrm>
            <a:off x="7227712" y="2790859"/>
            <a:ext cx="2785166" cy="1623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6E03EC59-5604-0B2B-AF89-6BC81857FF71}"/>
              </a:ext>
            </a:extLst>
          </p:cNvPr>
          <p:cNvCxnSpPr>
            <a:cxnSpLocks/>
          </p:cNvCxnSpPr>
          <p:nvPr/>
        </p:nvCxnSpPr>
        <p:spPr>
          <a:xfrm flipH="1">
            <a:off x="7101939" y="3195896"/>
            <a:ext cx="188832" cy="12501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44B58846-C69A-B566-57EE-C4AFE0F70EE1}"/>
              </a:ext>
            </a:extLst>
          </p:cNvPr>
          <p:cNvCxnSpPr>
            <a:cxnSpLocks/>
          </p:cNvCxnSpPr>
          <p:nvPr/>
        </p:nvCxnSpPr>
        <p:spPr>
          <a:xfrm>
            <a:off x="7360883" y="3292558"/>
            <a:ext cx="0" cy="12889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7E293CB-A887-0A20-7380-DA169A6E5623}"/>
              </a:ext>
            </a:extLst>
          </p:cNvPr>
          <p:cNvSpPr txBox="1"/>
          <p:nvPr/>
        </p:nvSpPr>
        <p:spPr>
          <a:xfrm>
            <a:off x="9793772" y="2277604"/>
            <a:ext cx="19976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0.83[MeV]</a:t>
            </a:r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A4897BB1-4586-6A76-DC50-3AECB89E2780}"/>
              </a:ext>
            </a:extLst>
          </p:cNvPr>
          <p:cNvCxnSpPr>
            <a:cxnSpLocks/>
          </p:cNvCxnSpPr>
          <p:nvPr/>
        </p:nvCxnSpPr>
        <p:spPr>
          <a:xfrm>
            <a:off x="7290771" y="3216498"/>
            <a:ext cx="1355984" cy="1190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AD2B4C8B-3A6A-2FE4-3467-DBB0B60479AC}"/>
              </a:ext>
            </a:extLst>
          </p:cNvPr>
          <p:cNvCxnSpPr>
            <a:cxnSpLocks/>
          </p:cNvCxnSpPr>
          <p:nvPr/>
        </p:nvCxnSpPr>
        <p:spPr>
          <a:xfrm>
            <a:off x="7360883" y="3298802"/>
            <a:ext cx="961319" cy="1074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49944C02-E488-C1BA-A182-0DE9DD9A71A6}"/>
              </a:ext>
            </a:extLst>
          </p:cNvPr>
          <p:cNvCxnSpPr>
            <a:cxnSpLocks/>
          </p:cNvCxnSpPr>
          <p:nvPr/>
        </p:nvCxnSpPr>
        <p:spPr>
          <a:xfrm>
            <a:off x="8309288" y="3406122"/>
            <a:ext cx="1942364" cy="13661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021D1805-2BE1-6D7F-F80A-8961A009AB9F}"/>
              </a:ext>
            </a:extLst>
          </p:cNvPr>
          <p:cNvCxnSpPr>
            <a:cxnSpLocks/>
          </p:cNvCxnSpPr>
          <p:nvPr/>
        </p:nvCxnSpPr>
        <p:spPr>
          <a:xfrm>
            <a:off x="8619113" y="3324096"/>
            <a:ext cx="1252357" cy="7881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E68BD5A8-E433-9CDA-5B97-06616592F2E7}"/>
              </a:ext>
            </a:extLst>
          </p:cNvPr>
          <p:cNvCxnSpPr>
            <a:cxnSpLocks/>
          </p:cNvCxnSpPr>
          <p:nvPr/>
        </p:nvCxnSpPr>
        <p:spPr>
          <a:xfrm>
            <a:off x="9427870" y="3081280"/>
            <a:ext cx="576099" cy="3281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BEB55624-8D18-36F3-7932-28D11DA960C5}"/>
              </a:ext>
            </a:extLst>
          </p:cNvPr>
          <p:cNvSpPr txBox="1"/>
          <p:nvPr/>
        </p:nvSpPr>
        <p:spPr>
          <a:xfrm>
            <a:off x="10293303" y="2658062"/>
            <a:ext cx="19367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.00[MeV]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520AC72C-7066-15F2-031E-13C3C589065C}"/>
              </a:ext>
            </a:extLst>
          </p:cNvPr>
          <p:cNvSpPr txBox="1"/>
          <p:nvPr/>
        </p:nvSpPr>
        <p:spPr>
          <a:xfrm>
            <a:off x="10305117" y="3005668"/>
            <a:ext cx="18614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=1.01[MeV]</a:t>
            </a:r>
            <a:endParaRPr kumimoji="1" lang="ja-JP" altLang="en-US" sz="1500"/>
          </a:p>
        </p:txBody>
      </p:sp>
      <p:sp>
        <p:nvSpPr>
          <p:cNvPr id="105" name="左中かっこ 104">
            <a:extLst>
              <a:ext uri="{FF2B5EF4-FFF2-40B4-BE49-F238E27FC236}">
                <a16:creationId xmlns:a16="http://schemas.microsoft.com/office/drawing/2014/main" id="{4216F536-6A91-257F-A363-0AC985C87216}"/>
              </a:ext>
            </a:extLst>
          </p:cNvPr>
          <p:cNvSpPr/>
          <p:nvPr/>
        </p:nvSpPr>
        <p:spPr>
          <a:xfrm>
            <a:off x="10130151" y="2716730"/>
            <a:ext cx="163152" cy="517950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E704A41A-BA41-2845-6EFA-A9C5F57514E8}"/>
              </a:ext>
            </a:extLst>
          </p:cNvPr>
          <p:cNvSpPr txBox="1"/>
          <p:nvPr/>
        </p:nvSpPr>
        <p:spPr>
          <a:xfrm>
            <a:off x="10110244" y="3837569"/>
            <a:ext cx="20008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.41[MeV]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B49DA350-5A5D-DE89-6050-37168B5A4CDF}"/>
              </a:ext>
            </a:extLst>
          </p:cNvPr>
          <p:cNvSpPr txBox="1"/>
          <p:nvPr/>
        </p:nvSpPr>
        <p:spPr>
          <a:xfrm>
            <a:off x="10122058" y="4185175"/>
            <a:ext cx="18614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=1.34[MeV]</a:t>
            </a:r>
            <a:endParaRPr kumimoji="1" lang="ja-JP" altLang="en-US" sz="1500"/>
          </a:p>
        </p:txBody>
      </p:sp>
      <p:sp>
        <p:nvSpPr>
          <p:cNvPr id="110" name="左中かっこ 109">
            <a:extLst>
              <a:ext uri="{FF2B5EF4-FFF2-40B4-BE49-F238E27FC236}">
                <a16:creationId xmlns:a16="http://schemas.microsoft.com/office/drawing/2014/main" id="{682CA036-5758-1DEC-6E07-EEEC816F86A8}"/>
              </a:ext>
            </a:extLst>
          </p:cNvPr>
          <p:cNvSpPr/>
          <p:nvPr/>
        </p:nvSpPr>
        <p:spPr>
          <a:xfrm>
            <a:off x="9947092" y="3896237"/>
            <a:ext cx="163152" cy="517950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CFB811E1-1A45-1EB6-4285-2BA5C839D40D}"/>
              </a:ext>
            </a:extLst>
          </p:cNvPr>
          <p:cNvSpPr txBox="1"/>
          <p:nvPr/>
        </p:nvSpPr>
        <p:spPr>
          <a:xfrm>
            <a:off x="10237143" y="4744369"/>
            <a:ext cx="19976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1.62[MeV]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24512788-DA98-58AB-65DA-D821D28783EE}"/>
              </a:ext>
            </a:extLst>
          </p:cNvPr>
          <p:cNvSpPr txBox="1"/>
          <p:nvPr/>
        </p:nvSpPr>
        <p:spPr>
          <a:xfrm>
            <a:off x="10110244" y="5308067"/>
            <a:ext cx="19367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=1.81[MeV]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65C88414-B04A-1C1E-5021-D5180F27AC44}"/>
              </a:ext>
            </a:extLst>
          </p:cNvPr>
          <p:cNvSpPr txBox="1"/>
          <p:nvPr/>
        </p:nvSpPr>
        <p:spPr>
          <a:xfrm>
            <a:off x="10065255" y="6026250"/>
            <a:ext cx="20267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8~10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=2.5[MeV]</a:t>
            </a: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DD86D05A-1667-215B-B429-784B147B06A9}"/>
              </a:ext>
            </a:extLst>
          </p:cNvPr>
          <p:cNvCxnSpPr>
            <a:cxnSpLocks/>
          </p:cNvCxnSpPr>
          <p:nvPr/>
        </p:nvCxnSpPr>
        <p:spPr>
          <a:xfrm>
            <a:off x="10217246" y="5628018"/>
            <a:ext cx="1786864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778C89A7-5E2A-B588-306E-F7C23A46F8B6}"/>
              </a:ext>
            </a:extLst>
          </p:cNvPr>
          <p:cNvCxnSpPr>
            <a:cxnSpLocks/>
          </p:cNvCxnSpPr>
          <p:nvPr/>
        </p:nvCxnSpPr>
        <p:spPr>
          <a:xfrm>
            <a:off x="9899157" y="2600769"/>
            <a:ext cx="1786864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97ED4222-547A-ABF3-25E4-C59B47332100}"/>
              </a:ext>
            </a:extLst>
          </p:cNvPr>
          <p:cNvCxnSpPr>
            <a:cxnSpLocks/>
          </p:cNvCxnSpPr>
          <p:nvPr/>
        </p:nvCxnSpPr>
        <p:spPr>
          <a:xfrm>
            <a:off x="10130151" y="3730513"/>
            <a:ext cx="1786864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AF371B4B-20C3-7024-5202-8AEB0EC601B2}"/>
              </a:ext>
            </a:extLst>
          </p:cNvPr>
          <p:cNvSpPr txBox="1"/>
          <p:nvPr/>
        </p:nvSpPr>
        <p:spPr>
          <a:xfrm rot="16200000">
            <a:off x="-26352" y="4339063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A52E717E-89C7-EE51-F8AB-B41EE79F33F3}"/>
              </a:ext>
            </a:extLst>
          </p:cNvPr>
          <p:cNvSpPr txBox="1"/>
          <p:nvPr/>
        </p:nvSpPr>
        <p:spPr>
          <a:xfrm>
            <a:off x="2598281" y="2285297"/>
            <a:ext cx="1998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Analyzed by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Y.Sasagawa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4" name="直線矢印コネクタ 133">
            <a:extLst>
              <a:ext uri="{FF2B5EF4-FFF2-40B4-BE49-F238E27FC236}">
                <a16:creationId xmlns:a16="http://schemas.microsoft.com/office/drawing/2014/main" id="{1F0DA9CC-4B33-E4D4-3029-B9F7E73DC7CC}"/>
              </a:ext>
            </a:extLst>
          </p:cNvPr>
          <p:cNvCxnSpPr>
            <a:cxnSpLocks/>
          </p:cNvCxnSpPr>
          <p:nvPr/>
        </p:nvCxnSpPr>
        <p:spPr>
          <a:xfrm flipH="1">
            <a:off x="1793966" y="2953203"/>
            <a:ext cx="627017" cy="3708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D2D538BD-3852-93AE-6346-825529A6A01C}"/>
              </a:ext>
            </a:extLst>
          </p:cNvPr>
          <p:cNvSpPr txBox="1"/>
          <p:nvPr/>
        </p:nvSpPr>
        <p:spPr>
          <a:xfrm>
            <a:off x="2464845" y="2710482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1.81[MeV]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1" name="直線矢印コネクタ 140">
            <a:extLst>
              <a:ext uri="{FF2B5EF4-FFF2-40B4-BE49-F238E27FC236}">
                <a16:creationId xmlns:a16="http://schemas.microsoft.com/office/drawing/2014/main" id="{BE97F44B-2479-A5B3-5219-1185164EAA45}"/>
              </a:ext>
            </a:extLst>
          </p:cNvPr>
          <p:cNvCxnSpPr>
            <a:cxnSpLocks/>
          </p:cNvCxnSpPr>
          <p:nvPr/>
        </p:nvCxnSpPr>
        <p:spPr>
          <a:xfrm flipH="1">
            <a:off x="1847890" y="3526065"/>
            <a:ext cx="50807" cy="14863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コネクタ 144">
            <a:extLst>
              <a:ext uri="{FF2B5EF4-FFF2-40B4-BE49-F238E27FC236}">
                <a16:creationId xmlns:a16="http://schemas.microsoft.com/office/drawing/2014/main" id="{74F639F0-C1C7-29C1-073C-84AE75F7F9A3}"/>
              </a:ext>
            </a:extLst>
          </p:cNvPr>
          <p:cNvCxnSpPr>
            <a:cxnSpLocks/>
          </p:cNvCxnSpPr>
          <p:nvPr/>
        </p:nvCxnSpPr>
        <p:spPr>
          <a:xfrm flipV="1">
            <a:off x="1891416" y="3369810"/>
            <a:ext cx="831865" cy="1512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6ABE7C0E-CDFA-3FD3-D4BA-A9D66A30C29D}"/>
              </a:ext>
            </a:extLst>
          </p:cNvPr>
          <p:cNvSpPr txBox="1"/>
          <p:nvPr/>
        </p:nvSpPr>
        <p:spPr>
          <a:xfrm>
            <a:off x="2764264" y="3167848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2.94 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0" name="直線矢印コネクタ 149">
            <a:extLst>
              <a:ext uri="{FF2B5EF4-FFF2-40B4-BE49-F238E27FC236}">
                <a16:creationId xmlns:a16="http://schemas.microsoft.com/office/drawing/2014/main" id="{11DACBB8-873D-524E-EE3C-B412B4FD0C7C}"/>
              </a:ext>
            </a:extLst>
          </p:cNvPr>
          <p:cNvCxnSpPr>
            <a:cxnSpLocks/>
          </p:cNvCxnSpPr>
          <p:nvPr/>
        </p:nvCxnSpPr>
        <p:spPr>
          <a:xfrm flipH="1">
            <a:off x="2107474" y="4320946"/>
            <a:ext cx="372316" cy="1250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BA2D0B63-293E-D258-0051-D3A8379002D7}"/>
              </a:ext>
            </a:extLst>
          </p:cNvPr>
          <p:cNvSpPr txBox="1"/>
          <p:nvPr/>
        </p:nvSpPr>
        <p:spPr>
          <a:xfrm>
            <a:off x="2862379" y="3752385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4.32 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左中かっこ 154">
            <a:extLst>
              <a:ext uri="{FF2B5EF4-FFF2-40B4-BE49-F238E27FC236}">
                <a16:creationId xmlns:a16="http://schemas.microsoft.com/office/drawing/2014/main" id="{9005BA2F-FAA5-4DCD-ECE0-01EFDF52DF29}"/>
              </a:ext>
            </a:extLst>
          </p:cNvPr>
          <p:cNvSpPr/>
          <p:nvPr/>
        </p:nvSpPr>
        <p:spPr>
          <a:xfrm>
            <a:off x="2621198" y="3845613"/>
            <a:ext cx="165559" cy="926684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65E6912D-0D30-D22D-8F42-7556139CB469}"/>
              </a:ext>
            </a:extLst>
          </p:cNvPr>
          <p:cNvSpPr txBox="1"/>
          <p:nvPr/>
        </p:nvSpPr>
        <p:spPr>
          <a:xfrm>
            <a:off x="2863980" y="4101423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4.33 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F39D2A37-0BFC-8517-9B11-694C82B237AF}"/>
              </a:ext>
            </a:extLst>
          </p:cNvPr>
          <p:cNvSpPr txBox="1"/>
          <p:nvPr/>
        </p:nvSpPr>
        <p:spPr>
          <a:xfrm>
            <a:off x="2858687" y="4469648"/>
            <a:ext cx="181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4.35 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2FD4E302-A84D-AC81-89B1-6167CB275063}"/>
              </a:ext>
            </a:extLst>
          </p:cNvPr>
          <p:cNvSpPr txBox="1"/>
          <p:nvPr/>
        </p:nvSpPr>
        <p:spPr>
          <a:xfrm>
            <a:off x="11592592" y="22828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253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03E431-07E1-CF5F-F8EB-D859C3F08337}"/>
              </a:ext>
            </a:extLst>
          </p:cNvPr>
          <p:cNvSpPr txBox="1"/>
          <p:nvPr/>
        </p:nvSpPr>
        <p:spPr>
          <a:xfrm>
            <a:off x="571795" y="399306"/>
            <a:ext cx="2460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4.5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degrees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25E77357-E634-B728-B6CC-8B8058642E52}"/>
                  </a:ext>
                </a:extLst>
              </p:cNvPr>
              <p:cNvSpPr txBox="1"/>
              <p:nvPr/>
            </p:nvSpPr>
            <p:spPr>
              <a:xfrm>
                <a:off x="571795" y="1577485"/>
                <a:ext cx="3837141" cy="619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num>
                      <m:den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𝑒𝑓𝑓𝑖𝑐𝑖𝑒𝑛𝑐𝑦</m:t>
                        </m:r>
                      </m:den>
                    </m:f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[%]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25E77357-E634-B728-B6CC-8B8058642E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95" y="1577485"/>
                <a:ext cx="3837141" cy="619785"/>
              </a:xfrm>
              <a:prstGeom prst="rect">
                <a:avLst/>
              </a:prstGeom>
              <a:blipFill>
                <a:blip r:embed="rId2"/>
                <a:stretch>
                  <a:fillRect l="-330" b="-102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6BD7B3-EF3E-31E4-AB27-01E9DA6FDBF0}"/>
              </a:ext>
            </a:extLst>
          </p:cNvPr>
          <p:cNvSpPr txBox="1"/>
          <p:nvPr/>
        </p:nvSpPr>
        <p:spPr>
          <a:xfrm>
            <a:off x="571795" y="1049950"/>
            <a:ext cx="1784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3A2D9C-654E-387D-19A9-36E60C8D9881}"/>
              </a:ext>
            </a:extLst>
          </p:cNvPr>
          <p:cNvSpPr txBox="1"/>
          <p:nvPr/>
        </p:nvSpPr>
        <p:spPr>
          <a:xfrm>
            <a:off x="7455438" y="6506837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29CF0DA-356D-870B-FF42-1BB9DCDBBFB8}"/>
              </a:ext>
            </a:extLst>
          </p:cNvPr>
          <p:cNvSpPr txBox="1"/>
          <p:nvPr/>
        </p:nvSpPr>
        <p:spPr>
          <a:xfrm rot="16200000">
            <a:off x="5336643" y="4472665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図 16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4A1C16E9-EE10-2D13-91C9-88D00D560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756" y="2752894"/>
            <a:ext cx="3994870" cy="3778094"/>
          </a:xfrm>
          <a:prstGeom prst="rect">
            <a:avLst/>
          </a:prstGeom>
        </p:spPr>
      </p:pic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AA45016A-6A4F-6281-11A3-9466BD8F355B}"/>
              </a:ext>
            </a:extLst>
          </p:cNvPr>
          <p:cNvCxnSpPr>
            <a:cxnSpLocks/>
          </p:cNvCxnSpPr>
          <p:nvPr/>
        </p:nvCxnSpPr>
        <p:spPr>
          <a:xfrm flipH="1">
            <a:off x="6826661" y="3335421"/>
            <a:ext cx="3240715" cy="14482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E534B378-F1D5-7C8B-75F7-F5ACFF0D538A}"/>
              </a:ext>
            </a:extLst>
          </p:cNvPr>
          <p:cNvCxnSpPr>
            <a:cxnSpLocks/>
          </p:cNvCxnSpPr>
          <p:nvPr/>
        </p:nvCxnSpPr>
        <p:spPr>
          <a:xfrm flipH="1">
            <a:off x="8910247" y="4655534"/>
            <a:ext cx="1268590" cy="8242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5E3FED4-110A-4231-8A66-A21EA09AFB32}"/>
              </a:ext>
            </a:extLst>
          </p:cNvPr>
          <p:cNvSpPr txBox="1"/>
          <p:nvPr/>
        </p:nvSpPr>
        <p:spPr>
          <a:xfrm>
            <a:off x="10373354" y="2945498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: E</a:t>
            </a:r>
            <a:r>
              <a:rPr kumimoji="1"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=2.00[MeV]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2EB58DA-5C82-B176-CFF2-B1D38958FF17}"/>
              </a:ext>
            </a:extLst>
          </p:cNvPr>
          <p:cNvSpPr txBox="1"/>
          <p:nvPr/>
        </p:nvSpPr>
        <p:spPr>
          <a:xfrm>
            <a:off x="10373354" y="3335421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=2.13[MeV]</a:t>
            </a:r>
            <a:endParaRPr kumimoji="1" lang="ja-JP" altLang="en-US" sz="1600"/>
          </a:p>
        </p:txBody>
      </p:sp>
      <p:sp>
        <p:nvSpPr>
          <p:cNvPr id="22" name="左中かっこ 21">
            <a:extLst>
              <a:ext uri="{FF2B5EF4-FFF2-40B4-BE49-F238E27FC236}">
                <a16:creationId xmlns:a16="http://schemas.microsoft.com/office/drawing/2014/main" id="{4D6153F0-2A67-1276-40E7-A78146F4C6F8}"/>
              </a:ext>
            </a:extLst>
          </p:cNvPr>
          <p:cNvSpPr/>
          <p:nvPr/>
        </p:nvSpPr>
        <p:spPr>
          <a:xfrm>
            <a:off x="10178837" y="3033555"/>
            <a:ext cx="184975" cy="603731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05EB510-E33F-AFA6-A453-69DB0B05156B}"/>
              </a:ext>
            </a:extLst>
          </p:cNvPr>
          <p:cNvSpPr txBox="1"/>
          <p:nvPr/>
        </p:nvSpPr>
        <p:spPr>
          <a:xfrm>
            <a:off x="10427154" y="4265611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: E</a:t>
            </a:r>
            <a:r>
              <a:rPr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=4.32[MeV]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F7066DB-DBD5-91F6-8940-3286B4788400}"/>
              </a:ext>
            </a:extLst>
          </p:cNvPr>
          <p:cNvSpPr txBox="1"/>
          <p:nvPr/>
        </p:nvSpPr>
        <p:spPr>
          <a:xfrm>
            <a:off x="10427154" y="4655534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kumimoji="1"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=4.45[MeV]</a:t>
            </a:r>
            <a:endParaRPr kumimoji="1" lang="ja-JP" altLang="en-US" sz="1600"/>
          </a:p>
        </p:txBody>
      </p:sp>
      <p:sp>
        <p:nvSpPr>
          <p:cNvPr id="25" name="左中かっこ 24">
            <a:extLst>
              <a:ext uri="{FF2B5EF4-FFF2-40B4-BE49-F238E27FC236}">
                <a16:creationId xmlns:a16="http://schemas.microsoft.com/office/drawing/2014/main" id="{42A0FF29-68A4-BB9A-C025-834369B40542}"/>
              </a:ext>
            </a:extLst>
          </p:cNvPr>
          <p:cNvSpPr/>
          <p:nvPr/>
        </p:nvSpPr>
        <p:spPr>
          <a:xfrm>
            <a:off x="10232637" y="4353668"/>
            <a:ext cx="184975" cy="603731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92E97EB-D5AC-786D-7C95-815AA1B1726E}"/>
              </a:ext>
            </a:extLst>
          </p:cNvPr>
          <p:cNvSpPr txBox="1"/>
          <p:nvPr/>
        </p:nvSpPr>
        <p:spPr>
          <a:xfrm>
            <a:off x="6820511" y="1121378"/>
            <a:ext cx="2587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+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=15.7 [%]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E7A8FDA-4006-9833-57BB-7FAB3F63E14C}"/>
              </a:ext>
            </a:extLst>
          </p:cNvPr>
          <p:cNvSpPr txBox="1"/>
          <p:nvPr/>
        </p:nvSpPr>
        <p:spPr>
          <a:xfrm>
            <a:off x="6820511" y="1641602"/>
            <a:ext cx="2587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+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10.5[%]</a:t>
            </a: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CCA71E16-41CD-6D7D-E596-39191D5F6AB3}"/>
              </a:ext>
            </a:extLst>
          </p:cNvPr>
          <p:cNvCxnSpPr/>
          <p:nvPr/>
        </p:nvCxnSpPr>
        <p:spPr>
          <a:xfrm>
            <a:off x="6191734" y="1580270"/>
            <a:ext cx="457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フレーム 39">
            <a:extLst>
              <a:ext uri="{FF2B5EF4-FFF2-40B4-BE49-F238E27FC236}">
                <a16:creationId xmlns:a16="http://schemas.microsoft.com/office/drawing/2014/main" id="{0937F647-02D7-0799-2D3A-6410F30740A2}"/>
              </a:ext>
            </a:extLst>
          </p:cNvPr>
          <p:cNvSpPr/>
          <p:nvPr/>
        </p:nvSpPr>
        <p:spPr>
          <a:xfrm>
            <a:off x="5955532" y="483043"/>
            <a:ext cx="3836695" cy="1712689"/>
          </a:xfrm>
          <a:prstGeom prst="frame">
            <a:avLst>
              <a:gd name="adj1" fmla="val 308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378C21A-6B6C-1619-0C11-20B2CBF424DE}"/>
              </a:ext>
            </a:extLst>
          </p:cNvPr>
          <p:cNvSpPr txBox="1"/>
          <p:nvPr/>
        </p:nvSpPr>
        <p:spPr>
          <a:xfrm>
            <a:off x="6066993" y="569535"/>
            <a:ext cx="1883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ratios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1AE9B71-ADE7-F746-6067-68DA6DEBA648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D9A6F764-C045-263B-8B90-FA7EEC76B046}"/>
              </a:ext>
            </a:extLst>
          </p:cNvPr>
          <p:cNvGrpSpPr/>
          <p:nvPr/>
        </p:nvGrpSpPr>
        <p:grpSpPr>
          <a:xfrm>
            <a:off x="96835" y="2689010"/>
            <a:ext cx="5293936" cy="3972059"/>
            <a:chOff x="317692" y="2810497"/>
            <a:chExt cx="5548039" cy="4013828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F8D8A7AB-549A-6D0E-3B14-027944BF222E}"/>
                </a:ext>
              </a:extLst>
            </p:cNvPr>
            <p:cNvGrpSpPr/>
            <p:nvPr/>
          </p:nvGrpSpPr>
          <p:grpSpPr>
            <a:xfrm>
              <a:off x="317692" y="2810497"/>
              <a:ext cx="5523178" cy="4013828"/>
              <a:chOff x="4392693" y="2197895"/>
              <a:chExt cx="5523178" cy="4013828"/>
            </a:xfrm>
          </p:grpSpPr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105EC05B-837C-5F69-DB95-1EA39696FBCF}"/>
                  </a:ext>
                </a:extLst>
              </p:cNvPr>
              <p:cNvSpPr txBox="1"/>
              <p:nvPr/>
            </p:nvSpPr>
            <p:spPr>
              <a:xfrm>
                <a:off x="9029422" y="3261005"/>
                <a:ext cx="7793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4.3MeV</a:t>
                </a:r>
                <a:endParaRPr kumimoji="1"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56E45D98-6A16-4BB7-B8C9-23CBDD34FDB4}"/>
                  </a:ext>
                </a:extLst>
              </p:cNvPr>
              <p:cNvGrpSpPr/>
              <p:nvPr/>
            </p:nvGrpSpPr>
            <p:grpSpPr>
              <a:xfrm>
                <a:off x="4392693" y="2197895"/>
                <a:ext cx="5523178" cy="4013828"/>
                <a:chOff x="4392693" y="2197895"/>
                <a:chExt cx="5523178" cy="4013828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54C4D3A3-5402-B6C6-4737-902894605C21}"/>
                    </a:ext>
                  </a:extLst>
                </p:cNvPr>
                <p:cNvGrpSpPr/>
                <p:nvPr/>
              </p:nvGrpSpPr>
              <p:grpSpPr>
                <a:xfrm>
                  <a:off x="4392693" y="2197895"/>
                  <a:ext cx="5523178" cy="4013828"/>
                  <a:chOff x="3906203" y="2150831"/>
                  <a:chExt cx="5523178" cy="4013828"/>
                </a:xfrm>
              </p:grpSpPr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F5E4AC31-37C5-DBBB-5181-018221753E27}"/>
                      </a:ext>
                    </a:extLst>
                  </p:cNvPr>
                  <p:cNvGrpSpPr/>
                  <p:nvPr/>
                </p:nvGrpSpPr>
                <p:grpSpPr>
                  <a:xfrm>
                    <a:off x="3906203" y="2150831"/>
                    <a:ext cx="5523178" cy="4013828"/>
                    <a:chOff x="1947838" y="1405705"/>
                    <a:chExt cx="7390903" cy="5308866"/>
                  </a:xfrm>
                </p:grpSpPr>
                <p:grpSp>
                  <p:nvGrpSpPr>
                    <p:cNvPr id="58" name="グループ化 57">
                      <a:extLst>
                        <a:ext uri="{FF2B5EF4-FFF2-40B4-BE49-F238E27FC236}">
                          <a16:creationId xmlns:a16="http://schemas.microsoft.com/office/drawing/2014/main" id="{29C727E2-CA6F-B66F-4107-BA612937CB7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7838" y="1405705"/>
                      <a:ext cx="7390903" cy="5308866"/>
                      <a:chOff x="906010" y="45266"/>
                      <a:chExt cx="9588205" cy="6922035"/>
                    </a:xfrm>
                  </p:grpSpPr>
                  <p:sp>
                    <p:nvSpPr>
                      <p:cNvPr id="60" name="Rounded Rectangle 88">
                        <a:extLst>
                          <a:ext uri="{FF2B5EF4-FFF2-40B4-BE49-F238E27FC236}">
                            <a16:creationId xmlns:a16="http://schemas.microsoft.com/office/drawing/2014/main" id="{A1415BF0-0A10-6523-C541-87BD4B64BA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69040" y="556310"/>
                        <a:ext cx="1249173" cy="4318493"/>
                      </a:xfrm>
                      <a:prstGeom prst="roundRect">
                        <a:avLst/>
                      </a:prstGeom>
                      <a:solidFill>
                        <a:srgbClr val="00B0F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 altLang="ja-JP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61" name="TextBox 10">
                        <a:extLst>
                          <a:ext uri="{FF2B5EF4-FFF2-40B4-BE49-F238E27FC236}">
                            <a16:creationId xmlns:a16="http://schemas.microsoft.com/office/drawing/2014/main" id="{81F7D498-632E-D56C-8922-F0758B76B6C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07484" y="6377309"/>
                        <a:ext cx="2864066" cy="58999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6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12</a:t>
                        </a:r>
                        <a:r>
                          <a:rPr lang="en-JP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Ground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state</a:t>
                        </a:r>
                        <a:endParaRPr lang="en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cxnSp>
                    <p:nvCxnSpPr>
                      <p:cNvPr id="62" name="Straight Arrow Connector 15">
                        <a:extLst>
                          <a:ext uri="{FF2B5EF4-FFF2-40B4-BE49-F238E27FC236}">
                            <a16:creationId xmlns:a16="http://schemas.microsoft.com/office/drawing/2014/main" id="{65B68302-C636-5830-5937-3448009DF7E9}"/>
                          </a:ext>
                        </a:extLst>
                      </p:cNvPr>
                      <p:cNvCxnSpPr>
                        <a:cxnSpLocks/>
                        <a:endCxn id="60" idx="2"/>
                      </p:cNvCxnSpPr>
                      <p:nvPr/>
                    </p:nvCxnSpPr>
                    <p:spPr>
                      <a:xfrm flipH="1" flipV="1">
                        <a:off x="6093627" y="4874803"/>
                        <a:ext cx="28901" cy="1321883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Arrow Connector 17">
                        <a:extLst>
                          <a:ext uri="{FF2B5EF4-FFF2-40B4-BE49-F238E27FC236}">
                            <a16:creationId xmlns:a16="http://schemas.microsoft.com/office/drawing/2014/main" id="{BCB15131-3FD7-2C2B-73BF-27811D5A686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6744998" y="1098688"/>
                        <a:ext cx="1289526" cy="576479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Arrow Connector 21">
                        <a:extLst>
                          <a:ext uri="{FF2B5EF4-FFF2-40B4-BE49-F238E27FC236}">
                            <a16:creationId xmlns:a16="http://schemas.microsoft.com/office/drawing/2014/main" id="{1004EA6F-800B-8188-16E1-682231D3A822}"/>
                          </a:ext>
                        </a:extLst>
                      </p:cNvPr>
                      <p:cNvCxnSpPr>
                        <a:cxnSpLocks/>
                        <a:endCxn id="83" idx="1"/>
                      </p:cNvCxnSpPr>
                      <p:nvPr/>
                    </p:nvCxnSpPr>
                    <p:spPr>
                      <a:xfrm>
                        <a:off x="6767365" y="1488562"/>
                        <a:ext cx="1266939" cy="109099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5" name="TextBox 22">
                        <a:extLst>
                          <a:ext uri="{FF2B5EF4-FFF2-40B4-BE49-F238E27FC236}">
                            <a16:creationId xmlns:a16="http://schemas.microsoft.com/office/drawing/2014/main" id="{A38816F9-51A0-3D05-3EE7-CFFBB20913E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023515" y="45266"/>
                        <a:ext cx="1368967" cy="79616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Neutron decay</a:t>
                        </a:r>
                        <a:endParaRPr lang="en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66" name="TextBox 23">
                        <a:extLst>
                          <a:ext uri="{FF2B5EF4-FFF2-40B4-BE49-F238E27FC236}">
                            <a16:creationId xmlns:a16="http://schemas.microsoft.com/office/drawing/2014/main" id="{DA11D35D-ECAE-C872-F02F-CBB0622816A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274685" y="3745793"/>
                        <a:ext cx="2597252" cy="53635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11</a:t>
                        </a:r>
                        <a:r>
                          <a:rPr lang="en-JP" sz="1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Ground state</a:t>
                        </a:r>
                        <a:endParaRPr lang="en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pic>
                    <p:nvPicPr>
                      <p:cNvPr id="67" name="Picture 33">
                        <a:extLst>
                          <a:ext uri="{FF2B5EF4-FFF2-40B4-BE49-F238E27FC236}">
                            <a16:creationId xmlns:a16="http://schemas.microsoft.com/office/drawing/2014/main" id="{89C001DE-E9F5-C7E0-4BBB-249C6BAC5225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92687" y="2964015"/>
                        <a:ext cx="892760" cy="39370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68" name="TextBox 35">
                        <a:extLst>
                          <a:ext uri="{FF2B5EF4-FFF2-40B4-BE49-F238E27FC236}">
                            <a16:creationId xmlns:a16="http://schemas.microsoft.com/office/drawing/2014/main" id="{94AB5B00-71AC-C197-09DE-4B65FF9C975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813872" y="1041186"/>
                        <a:ext cx="2187293" cy="53077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11</a:t>
                        </a:r>
                        <a:r>
                          <a:rPr lang="en-JP" sz="1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Excitation</a:t>
                        </a:r>
                        <a:endParaRPr lang="en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cxnSp>
                    <p:nvCxnSpPr>
                      <p:cNvPr id="69" name="Curved Connector 41">
                        <a:extLst>
                          <a:ext uri="{FF2B5EF4-FFF2-40B4-BE49-F238E27FC236}">
                            <a16:creationId xmlns:a16="http://schemas.microsoft.com/office/drawing/2014/main" id="{97986BA0-6955-7160-4C6E-60FDC09F06D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7125301" y="584170"/>
                        <a:ext cx="1360743" cy="561437"/>
                      </a:xfrm>
                      <a:prstGeom prst="curvedConnector3">
                        <a:avLst>
                          <a:gd name="adj1" fmla="val 50000"/>
                        </a:avLst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70" name="TextBox 45">
                        <a:extLst>
                          <a:ext uri="{FF2B5EF4-FFF2-40B4-BE49-F238E27FC236}">
                            <a16:creationId xmlns:a16="http://schemas.microsoft.com/office/drawing/2014/main" id="{5E72F1C8-16AB-9394-37A9-C4BC8930A4A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643301" y="206660"/>
                        <a:ext cx="517017" cy="6369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n</a:t>
                        </a:r>
                      </a:p>
                    </p:txBody>
                  </p:sp>
                  <p:sp>
                    <p:nvSpPr>
                      <p:cNvPr id="71" name="TextBox 46">
                        <a:extLst>
                          <a:ext uri="{FF2B5EF4-FFF2-40B4-BE49-F238E27FC236}">
                            <a16:creationId xmlns:a16="http://schemas.microsoft.com/office/drawing/2014/main" id="{5C316699-C899-1B1C-1E24-14EE349044B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943596" y="2728446"/>
                        <a:ext cx="550619" cy="6369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𝛾</a:t>
                        </a:r>
                      </a:p>
                    </p:txBody>
                  </p:sp>
                  <p:sp>
                    <p:nvSpPr>
                      <p:cNvPr id="72" name="Rectangle 49">
                        <a:extLst>
                          <a:ext uri="{FF2B5EF4-FFF2-40B4-BE49-F238E27FC236}">
                            <a16:creationId xmlns:a16="http://schemas.microsoft.com/office/drawing/2014/main" id="{163BA838-55E9-8A6B-FD41-CF432F7224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990" y="2230520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cxnSp>
                    <p:nvCxnSpPr>
                      <p:cNvPr id="73" name="Straight Arrow Connector 51">
                        <a:extLst>
                          <a:ext uri="{FF2B5EF4-FFF2-40B4-BE49-F238E27FC236}">
                            <a16:creationId xmlns:a16="http://schemas.microsoft.com/office/drawing/2014/main" id="{C7B090EF-2215-AF22-8AD4-F6ABD2F1960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200923" y="1594059"/>
                        <a:ext cx="2228301" cy="754771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4" name="Straight Arrow Connector 53">
                        <a:extLst>
                          <a:ext uri="{FF2B5EF4-FFF2-40B4-BE49-F238E27FC236}">
                            <a16:creationId xmlns:a16="http://schemas.microsoft.com/office/drawing/2014/main" id="{13315385-37BE-38FB-10A3-3A4FCDF8209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146213" y="3820419"/>
                        <a:ext cx="1167034" cy="175183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Curved Connector 57">
                        <a:extLst>
                          <a:ext uri="{FF2B5EF4-FFF2-40B4-BE49-F238E27FC236}">
                            <a16:creationId xmlns:a16="http://schemas.microsoft.com/office/drawing/2014/main" id="{0F066256-189E-8A60-F411-7B7DE378ED2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rot="10800000">
                        <a:off x="3770376" y="1367656"/>
                        <a:ext cx="606205" cy="526031"/>
                      </a:xfrm>
                      <a:prstGeom prst="curvedConnector3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76" name="TextBox 58">
                        <a:extLst>
                          <a:ext uri="{FF2B5EF4-FFF2-40B4-BE49-F238E27FC236}">
                            <a16:creationId xmlns:a16="http://schemas.microsoft.com/office/drawing/2014/main" id="{F73A4372-1CC7-CB24-638C-8C2FD5F320C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058566" y="818656"/>
                        <a:ext cx="51031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p</a:t>
                        </a:r>
                      </a:p>
                    </p:txBody>
                  </p:sp>
                  <p:sp>
                    <p:nvSpPr>
                      <p:cNvPr id="77" name="TextBox 62">
                        <a:extLst>
                          <a:ext uri="{FF2B5EF4-FFF2-40B4-BE49-F238E27FC236}">
                            <a16:creationId xmlns:a16="http://schemas.microsoft.com/office/drawing/2014/main" id="{8DA466E6-E29C-7981-795C-96CEEE703C8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051704" y="743029"/>
                        <a:ext cx="1285310" cy="79616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Proton decay</a:t>
                        </a:r>
                        <a:endParaRPr lang="en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8" name="TextBox 64">
                        <a:extLst>
                          <a:ext uri="{FF2B5EF4-FFF2-40B4-BE49-F238E27FC236}">
                            <a16:creationId xmlns:a16="http://schemas.microsoft.com/office/drawing/2014/main" id="{0169F4A5-9CC5-13AF-D44D-40EAA392F87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259195" y="1653899"/>
                        <a:ext cx="2199643" cy="58999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11</a:t>
                        </a:r>
                        <a:r>
                          <a:rPr lang="en-JP" sz="1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B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Excitation</a:t>
                        </a:r>
                        <a:endParaRPr lang="en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9" name="TextBox 76">
                        <a:extLst>
                          <a:ext uri="{FF2B5EF4-FFF2-40B4-BE49-F238E27FC236}">
                            <a16:creationId xmlns:a16="http://schemas.microsoft.com/office/drawing/2014/main" id="{C0AD62A0-E9E1-FCF1-E903-6B897337BAC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571551" y="5282685"/>
                        <a:ext cx="2496205" cy="58385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LaBr</a:t>
                        </a:r>
                        <a:r>
                          <a:rPr lang="en-JP" sz="1600" baseline="-25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r>
                          <a:rPr lang="en-US" sz="16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detector</a:t>
                        </a:r>
                        <a:endParaRPr lang="en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0" name="Rectangle 94">
                        <a:extLst>
                          <a:ext uri="{FF2B5EF4-FFF2-40B4-BE49-F238E27FC236}">
                            <a16:creationId xmlns:a16="http://schemas.microsoft.com/office/drawing/2014/main" id="{E1133A75-89F2-A889-7FF6-2DC4C65A7C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44877" y="3881056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81" name="Rectangle 100">
                        <a:extLst>
                          <a:ext uri="{FF2B5EF4-FFF2-40B4-BE49-F238E27FC236}">
                            <a16:creationId xmlns:a16="http://schemas.microsoft.com/office/drawing/2014/main" id="{E713122A-5C06-6DA2-44AB-797E3023C3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58228" y="6232806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82" name="Rectangle 103">
                        <a:extLst>
                          <a:ext uri="{FF2B5EF4-FFF2-40B4-BE49-F238E27FC236}">
                            <a16:creationId xmlns:a16="http://schemas.microsoft.com/office/drawing/2014/main" id="{62DAF11B-FDDA-14C5-18F8-0009202C09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53391" y="1579999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83" name="Rectangle 105">
                        <a:extLst>
                          <a:ext uri="{FF2B5EF4-FFF2-40B4-BE49-F238E27FC236}">
                            <a16:creationId xmlns:a16="http://schemas.microsoft.com/office/drawing/2014/main" id="{DC44229F-8552-07CD-6AC5-73DA497FB7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34304" y="2514496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84" name="Rectangle 106">
                        <a:extLst>
                          <a:ext uri="{FF2B5EF4-FFF2-40B4-BE49-F238E27FC236}">
                            <a16:creationId xmlns:a16="http://schemas.microsoft.com/office/drawing/2014/main" id="{D24576A9-5F46-E513-301C-E4FEE0988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86495" y="3630382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pic>
                    <p:nvPicPr>
                      <p:cNvPr id="85" name="Picture 108">
                        <a:extLst>
                          <a:ext uri="{FF2B5EF4-FFF2-40B4-BE49-F238E27FC236}">
                            <a16:creationId xmlns:a16="http://schemas.microsoft.com/office/drawing/2014/main" id="{AA376C96-A22A-CF14-971A-E7B8E49EF6E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72981" y="3269315"/>
                        <a:ext cx="780628" cy="361067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86" name="TextBox 109">
                        <a:extLst>
                          <a:ext uri="{FF2B5EF4-FFF2-40B4-BE49-F238E27FC236}">
                            <a16:creationId xmlns:a16="http://schemas.microsoft.com/office/drawing/2014/main" id="{5D000CD7-D9F8-EF8D-64F4-0823C96E48E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355477" y="3074622"/>
                        <a:ext cx="61268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𝛾</a:t>
                        </a:r>
                      </a:p>
                    </p:txBody>
                  </p:sp>
                  <p:cxnSp>
                    <p:nvCxnSpPr>
                      <p:cNvPr id="87" name="Straight Arrow Connector 112">
                        <a:extLst>
                          <a:ext uri="{FF2B5EF4-FFF2-40B4-BE49-F238E27FC236}">
                            <a16:creationId xmlns:a16="http://schemas.microsoft.com/office/drawing/2014/main" id="{6E0CAF66-EA67-E81B-A198-F8F527BAABA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453189" y="2360645"/>
                        <a:ext cx="0" cy="1515011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88" name="TextBox 157">
                        <a:extLst>
                          <a:ext uri="{FF2B5EF4-FFF2-40B4-BE49-F238E27FC236}">
                            <a16:creationId xmlns:a16="http://schemas.microsoft.com/office/drawing/2014/main" id="{369D7BCD-E96A-2528-6586-7354705BAB5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61855" y="2464495"/>
                        <a:ext cx="1011090" cy="4012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JP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4.4MeV</a:t>
                        </a:r>
                      </a:p>
                    </p:txBody>
                  </p:sp>
                  <p:sp>
                    <p:nvSpPr>
                      <p:cNvPr id="89" name="TextBox 176">
                        <a:extLst>
                          <a:ext uri="{FF2B5EF4-FFF2-40B4-BE49-F238E27FC236}">
                            <a16:creationId xmlns:a16="http://schemas.microsoft.com/office/drawing/2014/main" id="{001F9581-C644-6EC5-F774-39B93705EBF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761547" y="3014946"/>
                        <a:ext cx="836405" cy="4012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JP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2MeV</a:t>
                        </a:r>
                      </a:p>
                    </p:txBody>
                  </p:sp>
                  <p:cxnSp>
                    <p:nvCxnSpPr>
                      <p:cNvPr id="90" name="Straight Arrow Connector 184">
                        <a:extLst>
                          <a:ext uri="{FF2B5EF4-FFF2-40B4-BE49-F238E27FC236}">
                            <a16:creationId xmlns:a16="http://schemas.microsoft.com/office/drawing/2014/main" id="{AA80FE3E-CAA9-A4B8-04EA-E58441C2858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969420" y="1713012"/>
                        <a:ext cx="0" cy="189039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91" name="Rectangle 94">
                        <a:extLst>
                          <a:ext uri="{FF2B5EF4-FFF2-40B4-BE49-F238E27FC236}">
                            <a16:creationId xmlns:a16="http://schemas.microsoft.com/office/drawing/2014/main" id="{AB9D1420-ADA7-F93A-E841-28B57C71DC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10613" y="2998977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92" name="テキスト ボックス 91">
                        <a:extLst>
                          <a:ext uri="{FF2B5EF4-FFF2-40B4-BE49-F238E27FC236}">
                            <a16:creationId xmlns:a16="http://schemas.microsoft.com/office/drawing/2014/main" id="{BBCEF011-9F5F-A48A-0E6F-90B0B631F62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06010" y="4085539"/>
                        <a:ext cx="2707919" cy="53635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JP" altLang="ja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</a:t>
                        </a:r>
                        <a:r>
                          <a:rPr lang="en-US" altLang="ja-JP" sz="14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</a:t>
                        </a:r>
                        <a:r>
                          <a:rPr lang="en-US" altLang="ja-JP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B Ground state</a:t>
                        </a:r>
                        <a:endParaRPr lang="en-JP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59" name="テキスト ボックス 58">
                      <a:extLst>
                        <a:ext uri="{FF2B5EF4-FFF2-40B4-BE49-F238E27FC236}">
                          <a16:creationId xmlns:a16="http://schemas.microsoft.com/office/drawing/2014/main" id="{A1B4C966-B369-6171-0A44-3340F42F4F3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97467" y="3907181"/>
                      <a:ext cx="779381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2.1MeV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cxnSp>
                <p:nvCxnSpPr>
                  <p:cNvPr id="56" name="Straight Arrow Connector 184">
                    <a:extLst>
                      <a:ext uri="{FF2B5EF4-FFF2-40B4-BE49-F238E27FC236}">
                        <a16:creationId xmlns:a16="http://schemas.microsoft.com/office/drawing/2014/main" id="{17653515-5BD8-AA76-198E-A6DDAD870DC8}"/>
                      </a:ext>
                    </a:extLst>
                  </p:cNvPr>
                  <p:cNvCxnSpPr>
                    <a:cxnSpLocks/>
                    <a:stCxn id="83" idx="2"/>
                  </p:cNvCxnSpPr>
                  <p:nvPr/>
                </p:nvCxnSpPr>
                <p:spPr>
                  <a:xfrm>
                    <a:off x="8442770" y="3658100"/>
                    <a:ext cx="6333" cy="550911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112">
                    <a:extLst>
                      <a:ext uri="{FF2B5EF4-FFF2-40B4-BE49-F238E27FC236}">
                        <a16:creationId xmlns:a16="http://schemas.microsoft.com/office/drawing/2014/main" id="{7CA4D74D-BC5D-3105-B324-6FD19D7EA00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670771" y="3938860"/>
                    <a:ext cx="852" cy="438016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B2E2F573-2FE2-E2BB-0742-EB43025CE823}"/>
                    </a:ext>
                  </a:extLst>
                </p:cNvPr>
                <p:cNvSpPr txBox="1"/>
                <p:nvPr/>
              </p:nvSpPr>
              <p:spPr>
                <a:xfrm>
                  <a:off x="7050816" y="3497001"/>
                  <a:ext cx="67839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baseline="30000" dirty="0"/>
                    <a:t>12</a:t>
                  </a:r>
                  <a:r>
                    <a:rPr kumimoji="1" lang="en-US" altLang="ja-JP" dirty="0"/>
                    <a:t>C </a:t>
                  </a:r>
                </a:p>
                <a:p>
                  <a:r>
                    <a:rPr kumimoji="1" lang="en-US" altLang="ja-JP" dirty="0"/>
                    <a:t>GDR</a:t>
                  </a:r>
                  <a:endParaRPr kumimoji="1" lang="ja-JP" altLang="en-US"/>
                </a:p>
              </p:txBody>
            </p:sp>
          </p:grpSp>
        </p:grpSp>
        <p:sp>
          <p:nvSpPr>
            <p:cNvPr id="45" name="Rounded Rectangle 75">
              <a:extLst>
                <a:ext uri="{FF2B5EF4-FFF2-40B4-BE49-F238E27FC236}">
                  <a16:creationId xmlns:a16="http://schemas.microsoft.com/office/drawing/2014/main" id="{6093A79F-7112-FE67-9ED9-B097F8A20E6F}"/>
                </a:ext>
              </a:extLst>
            </p:cNvPr>
            <p:cNvSpPr/>
            <p:nvPr/>
          </p:nvSpPr>
          <p:spPr>
            <a:xfrm>
              <a:off x="1717542" y="4605948"/>
              <a:ext cx="385243" cy="34866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69C63600-1A9D-E307-0E46-C950814B81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1454" y="3927415"/>
              <a:ext cx="661319" cy="10821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ounded Rectangle 75">
              <a:extLst>
                <a:ext uri="{FF2B5EF4-FFF2-40B4-BE49-F238E27FC236}">
                  <a16:creationId xmlns:a16="http://schemas.microsoft.com/office/drawing/2014/main" id="{274EA139-7FDD-0842-DB53-2FE7159C5121}"/>
                </a:ext>
              </a:extLst>
            </p:cNvPr>
            <p:cNvSpPr/>
            <p:nvPr/>
          </p:nvSpPr>
          <p:spPr>
            <a:xfrm>
              <a:off x="5513006" y="4358899"/>
              <a:ext cx="352725" cy="42117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85C8AA13-12FD-A1EB-98ED-96A1DEAC03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63011" y="4897939"/>
              <a:ext cx="367291" cy="95761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DCD5679D-3012-76F5-4D7F-7BE529A95B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92988" y="5009544"/>
              <a:ext cx="72148" cy="94492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76">
              <a:extLst>
                <a:ext uri="{FF2B5EF4-FFF2-40B4-BE49-F238E27FC236}">
                  <a16:creationId xmlns:a16="http://schemas.microsoft.com/office/drawing/2014/main" id="{C29E7D7B-4526-E49B-D9B4-183FC5C66ADF}"/>
                </a:ext>
              </a:extLst>
            </p:cNvPr>
            <p:cNvSpPr txBox="1"/>
            <p:nvPr/>
          </p:nvSpPr>
          <p:spPr>
            <a:xfrm>
              <a:off x="1035361" y="5973547"/>
              <a:ext cx="14379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JP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LaBr</a:t>
              </a:r>
              <a:r>
                <a:rPr lang="en-JP" sz="1600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detector</a:t>
              </a:r>
              <a:endParaRPr lang="en-JP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3307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03E431-07E1-CF5F-F8EB-D859C3F08337}"/>
              </a:ext>
            </a:extLst>
          </p:cNvPr>
          <p:cNvSpPr txBox="1"/>
          <p:nvPr/>
        </p:nvSpPr>
        <p:spPr>
          <a:xfrm>
            <a:off x="571795" y="399306"/>
            <a:ext cx="2460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4.5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degrees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870B79FA-C62B-7917-85DC-AD13130FF1BC}"/>
                  </a:ext>
                </a:extLst>
              </p:cNvPr>
              <p:cNvSpPr txBox="1"/>
              <p:nvPr/>
            </p:nvSpPr>
            <p:spPr>
              <a:xfrm>
                <a:off x="571795" y="1577485"/>
                <a:ext cx="3723327" cy="619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</a:rPr>
                          <m:t>13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num>
                      <m:den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𝑒𝑓𝑓𝑖𝑐𝑖𝑒𝑛𝑐𝑦</m:t>
                        </m:r>
                      </m:den>
                    </m:f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[%]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870B79FA-C62B-7917-85DC-AD13130FF1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95" y="1577485"/>
                <a:ext cx="3723327" cy="619785"/>
              </a:xfrm>
              <a:prstGeom prst="rect">
                <a:avLst/>
              </a:prstGeom>
              <a:blipFill>
                <a:blip r:embed="rId2"/>
                <a:stretch>
                  <a:fillRect l="-340" r="-680" b="-102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2DBA96D-FF9B-C2B9-09E4-4716D384351A}"/>
              </a:ext>
            </a:extLst>
          </p:cNvPr>
          <p:cNvSpPr txBox="1"/>
          <p:nvPr/>
        </p:nvSpPr>
        <p:spPr>
          <a:xfrm>
            <a:off x="571795" y="1049950"/>
            <a:ext cx="1784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6A0B8B7-6CFC-66E4-7E3C-BF7EB0DBEB79}"/>
              </a:ext>
            </a:extLst>
          </p:cNvPr>
          <p:cNvSpPr txBox="1"/>
          <p:nvPr/>
        </p:nvSpPr>
        <p:spPr>
          <a:xfrm>
            <a:off x="7662536" y="6458694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448BEAA-C3A6-5A99-939B-9E29DE78F858}"/>
              </a:ext>
            </a:extLst>
          </p:cNvPr>
          <p:cNvSpPr txBox="1"/>
          <p:nvPr/>
        </p:nvSpPr>
        <p:spPr>
          <a:xfrm rot="16200000">
            <a:off x="5606997" y="4424522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CCC8FF-F241-FCED-0797-FAF964BCA8DA}"/>
              </a:ext>
            </a:extLst>
          </p:cNvPr>
          <p:cNvSpPr txBox="1"/>
          <p:nvPr/>
        </p:nvSpPr>
        <p:spPr>
          <a:xfrm>
            <a:off x="2012512" y="6458694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314EA7A-8307-FDB4-E4A0-0090C139C7A0}"/>
              </a:ext>
            </a:extLst>
          </p:cNvPr>
          <p:cNvSpPr txBox="1"/>
          <p:nvPr/>
        </p:nvSpPr>
        <p:spPr>
          <a:xfrm rot="16200000">
            <a:off x="33677" y="4424522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図 20" descr="グラフ&#10;&#10;自動的に生成された説明">
            <a:extLst>
              <a:ext uri="{FF2B5EF4-FFF2-40B4-BE49-F238E27FC236}">
                <a16:creationId xmlns:a16="http://schemas.microsoft.com/office/drawing/2014/main" id="{F45A4DC6-D1C2-A95B-F7F4-C9A88F4C2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82" y="2863061"/>
            <a:ext cx="3757425" cy="3595340"/>
          </a:xfrm>
          <a:prstGeom prst="rect">
            <a:avLst/>
          </a:prstGeom>
        </p:spPr>
      </p:pic>
      <p:pic>
        <p:nvPicPr>
          <p:cNvPr id="23" name="図 22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9F457269-D05F-7C36-8341-B2F6B9901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7110" y="2862810"/>
            <a:ext cx="3757026" cy="3595591"/>
          </a:xfrm>
          <a:prstGeom prst="rect">
            <a:avLst/>
          </a:prstGeom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74972735-9815-3B98-FBA1-DFC65DB29C88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2092411" y="3803886"/>
            <a:ext cx="2132668" cy="249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7C47D09-4305-3427-A905-EFA0EAD97B35}"/>
              </a:ext>
            </a:extLst>
          </p:cNvPr>
          <p:cNvSpPr txBox="1"/>
          <p:nvPr/>
        </p:nvSpPr>
        <p:spPr>
          <a:xfrm>
            <a:off x="4225079" y="3642303"/>
            <a:ext cx="18419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=0.95[MeV]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4510E93-B213-4FF7-3D87-3E267E4DDDCD}"/>
              </a:ext>
            </a:extLst>
          </p:cNvPr>
          <p:cNvSpPr txBox="1"/>
          <p:nvPr/>
        </p:nvSpPr>
        <p:spPr>
          <a:xfrm>
            <a:off x="4225079" y="4916360"/>
            <a:ext cx="18419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=1.67[MeV]</a:t>
            </a:r>
            <a:endParaRPr kumimoji="1" lang="ja-JP" altLang="en-US" sz="1500"/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5E4239C6-895F-A4AA-D922-1B20F2297591}"/>
              </a:ext>
            </a:extLst>
          </p:cNvPr>
          <p:cNvCxnSpPr>
            <a:cxnSpLocks/>
          </p:cNvCxnSpPr>
          <p:nvPr/>
        </p:nvCxnSpPr>
        <p:spPr>
          <a:xfrm flipH="1">
            <a:off x="2791326" y="5077943"/>
            <a:ext cx="1433753" cy="5335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FCD0FB05-2252-C9C9-A593-E3AA396B7F66}"/>
              </a:ext>
            </a:extLst>
          </p:cNvPr>
          <p:cNvCxnSpPr>
            <a:cxnSpLocks/>
          </p:cNvCxnSpPr>
          <p:nvPr/>
        </p:nvCxnSpPr>
        <p:spPr>
          <a:xfrm flipH="1">
            <a:off x="8378951" y="3985829"/>
            <a:ext cx="1509621" cy="1474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D6B962F-4ABF-CC74-3BEA-5F6510D42AEB}"/>
              </a:ext>
            </a:extLst>
          </p:cNvPr>
          <p:cNvSpPr txBox="1"/>
          <p:nvPr/>
        </p:nvSpPr>
        <p:spPr>
          <a:xfrm>
            <a:off x="9888572" y="3810129"/>
            <a:ext cx="18419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=4.44[MeV]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B0FEFE4-B018-48CB-1F61-EDB06FEBDBAD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E246C5A-2067-42AF-BF7E-76B499B455F6}"/>
              </a:ext>
            </a:extLst>
          </p:cNvPr>
          <p:cNvSpPr txBox="1"/>
          <p:nvPr/>
        </p:nvSpPr>
        <p:spPr>
          <a:xfrm>
            <a:off x="6648934" y="984410"/>
            <a:ext cx="4421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 analysis has not been done yet</a:t>
            </a:r>
            <a:endParaRPr kumimoji="1" lang="ja-JP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278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8B5ED8F-9B4F-6D36-4A73-E705C76B69AD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EC86691-4CA6-229A-F92A-504E76C783CF}"/>
              </a:ext>
            </a:extLst>
          </p:cNvPr>
          <p:cNvSpPr txBox="1"/>
          <p:nvPr/>
        </p:nvSpPr>
        <p:spPr>
          <a:xfrm>
            <a:off x="366351" y="406678"/>
            <a:ext cx="311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PANDORA project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図 5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424D3FB5-EECB-EDB4-A9B5-D6A4DF5C01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61"/>
          <a:stretch/>
        </p:blipFill>
        <p:spPr>
          <a:xfrm>
            <a:off x="6516747" y="943140"/>
            <a:ext cx="5588444" cy="314291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2B582A-9FEC-CF5A-D65A-B929E7754419}"/>
              </a:ext>
            </a:extLst>
          </p:cNvPr>
          <p:cNvSpPr txBox="1"/>
          <p:nvPr/>
        </p:nvSpPr>
        <p:spPr>
          <a:xfrm>
            <a:off x="366351" y="1273630"/>
            <a:ext cx="55884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on photonuclear reaction of light nuclei to understand Ultra-high energy cosmic rays.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730D1D3-3EE2-AA23-622D-B9753D4F229D}"/>
              </a:ext>
            </a:extLst>
          </p:cNvPr>
          <p:cNvSpPr txBox="1"/>
          <p:nvPr/>
        </p:nvSpPr>
        <p:spPr>
          <a:xfrm>
            <a:off x="1683181" y="2252990"/>
            <a:ext cx="2954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PANDORA project</a:t>
            </a:r>
            <a:endParaRPr kumimoji="1" lang="ja-JP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5C79FCE-E8DF-4C69-49AA-DCF11642B49F}"/>
              </a:ext>
            </a:extLst>
          </p:cNvPr>
          <p:cNvCxnSpPr>
            <a:cxnSpLocks/>
          </p:cNvCxnSpPr>
          <p:nvPr/>
        </p:nvCxnSpPr>
        <p:spPr>
          <a:xfrm>
            <a:off x="468086" y="2514600"/>
            <a:ext cx="653143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F10A1BD-A70F-5C25-0B2F-FF00D7867F48}"/>
              </a:ext>
            </a:extLst>
          </p:cNvPr>
          <p:cNvSpPr txBox="1"/>
          <p:nvPr/>
        </p:nvSpPr>
        <p:spPr>
          <a:xfrm>
            <a:off x="366351" y="3373942"/>
            <a:ext cx="5827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Iso-Vector Giant Dipole Resonance (IVGDR) makes an  important role in photonuclear reaction of UHECRs.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B40D8378-8F49-91E8-AF0E-84B821190F29}"/>
              </a:ext>
            </a:extLst>
          </p:cNvPr>
          <p:cNvCxnSpPr/>
          <p:nvPr/>
        </p:nvCxnSpPr>
        <p:spPr>
          <a:xfrm>
            <a:off x="537274" y="4501440"/>
            <a:ext cx="55517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7117611-A4BA-E2E7-CC8C-CE810ADA41F9}"/>
              </a:ext>
            </a:extLst>
          </p:cNvPr>
          <p:cNvSpPr txBox="1"/>
          <p:nvPr/>
        </p:nvSpPr>
        <p:spPr>
          <a:xfrm>
            <a:off x="1495387" y="4279613"/>
            <a:ext cx="8481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uclei which is IVGDR decays immediately emitting particles and gamma-rays.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CE940C5F-4E05-0D67-F097-A5CE66748BBE}"/>
              </a:ext>
            </a:extLst>
          </p:cNvPr>
          <p:cNvGrpSpPr/>
          <p:nvPr/>
        </p:nvGrpSpPr>
        <p:grpSpPr>
          <a:xfrm>
            <a:off x="366351" y="5039116"/>
            <a:ext cx="3569677" cy="1818884"/>
            <a:chOff x="1012161" y="3641277"/>
            <a:chExt cx="4060938" cy="1950624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3E47D616-9308-91EB-E77F-18B0688A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78031" y="3853387"/>
              <a:ext cx="393700" cy="184150"/>
            </a:xfrm>
            <a:prstGeom prst="rect">
              <a:avLst/>
            </a:prstGeom>
          </p:spPr>
        </p:pic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96992084-820F-1003-34DE-6FCFFAC1947B}"/>
                </a:ext>
              </a:extLst>
            </p:cNvPr>
            <p:cNvGrpSpPr/>
            <p:nvPr/>
          </p:nvGrpSpPr>
          <p:grpSpPr>
            <a:xfrm>
              <a:off x="1012161" y="3641277"/>
              <a:ext cx="3423204" cy="1950624"/>
              <a:chOff x="1105786" y="3124698"/>
              <a:chExt cx="3423204" cy="1950624"/>
            </a:xfrm>
          </p:grpSpPr>
          <p:pic>
            <p:nvPicPr>
              <p:cNvPr id="27" name="図 26">
                <a:extLst>
                  <a:ext uri="{FF2B5EF4-FFF2-40B4-BE49-F238E27FC236}">
                    <a16:creationId xmlns:a16="http://schemas.microsoft.com/office/drawing/2014/main" id="{A79F4CEB-FCA8-C6EE-B39B-DB1EDF2585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5786" y="3124698"/>
                <a:ext cx="3423204" cy="1563934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テキスト ボックス 27">
                    <a:extLst>
                      <a:ext uri="{FF2B5EF4-FFF2-40B4-BE49-F238E27FC236}">
                        <a16:creationId xmlns:a16="http://schemas.microsoft.com/office/drawing/2014/main" id="{ED2B8245-2051-3B36-8D2E-B95E525443E0}"/>
                      </a:ext>
                    </a:extLst>
                  </p:cNvPr>
                  <p:cNvSpPr txBox="1"/>
                  <p:nvPr/>
                </p:nvSpPr>
                <p:spPr>
                  <a:xfrm>
                    <a:off x="1109835" y="4679240"/>
                    <a:ext cx="1443808" cy="39608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ja-JP" altLang="en-US"/>
                      <a:t>~&gt;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18</m:t>
                            </m:r>
                          </m:sup>
                        </m:sSup>
                      </m:oMath>
                    </a14:m>
                    <a:r>
                      <a:rPr lang="ja-JP" altLang="en-US"/>
                      <a:t>eV</a:t>
                    </a:r>
                  </a:p>
                </p:txBody>
              </p:sp>
            </mc:Choice>
            <mc:Fallback xmlns="">
              <p:sp>
                <p:nvSpPr>
                  <p:cNvPr id="32" name="テキスト ボックス 31">
                    <a:extLst>
                      <a:ext uri="{FF2B5EF4-FFF2-40B4-BE49-F238E27FC236}">
                        <a16:creationId xmlns:a16="http://schemas.microsoft.com/office/drawing/2014/main" id="{1324416C-319D-34CC-894B-AD94C322B8C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09835" y="4679240"/>
                    <a:ext cx="1443808" cy="39608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3960" t="-6667" r="-198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29" name="図 28">
                <a:extLst>
                  <a:ext uri="{FF2B5EF4-FFF2-40B4-BE49-F238E27FC236}">
                    <a16:creationId xmlns:a16="http://schemas.microsoft.com/office/drawing/2014/main" id="{AFA61F8D-956F-65AE-48DD-5B14A532AE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26759" y="4472786"/>
                <a:ext cx="326885" cy="206454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E201DEC6-93F8-FCA1-04EA-84C572E7F49B}"/>
                    </a:ext>
                  </a:extLst>
                </p:cNvPr>
                <p:cNvSpPr txBox="1"/>
                <p:nvPr/>
              </p:nvSpPr>
              <p:spPr>
                <a:xfrm>
                  <a:off x="3471731" y="3668722"/>
                  <a:ext cx="1601368" cy="3960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ja-JP" altLang="en-US"/>
                    <a:t>~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−4~0</m:t>
                          </m:r>
                        </m:sup>
                      </m:sSup>
                    </m:oMath>
                  </a14:m>
                  <a:r>
                    <a:rPr lang="ja-JP" altLang="en-US"/>
                    <a:t>eV</a:t>
                  </a:r>
                </a:p>
              </p:txBody>
            </p:sp>
          </mc:Choice>
          <mc:Fallback xmlns="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F55DE7CE-BD55-8E54-2AB0-193982BED9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71731" y="3668722"/>
                  <a:ext cx="1601368" cy="396082"/>
                </a:xfrm>
                <a:prstGeom prst="rect">
                  <a:avLst/>
                </a:prstGeom>
                <a:blipFill>
                  <a:blip r:embed="rId8"/>
                  <a:stretch>
                    <a:fillRect l="-3571" t="-6667" b="-2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左中かっこ 29">
            <a:extLst>
              <a:ext uri="{FF2B5EF4-FFF2-40B4-BE49-F238E27FC236}">
                <a16:creationId xmlns:a16="http://schemas.microsoft.com/office/drawing/2014/main" id="{84977063-445B-A6C3-A22B-BB4C7F1847CF}"/>
              </a:ext>
            </a:extLst>
          </p:cNvPr>
          <p:cNvSpPr/>
          <p:nvPr/>
        </p:nvSpPr>
        <p:spPr>
          <a:xfrm>
            <a:off x="4070154" y="5075591"/>
            <a:ext cx="423893" cy="1512242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D3515F6-4893-909E-D352-C83843392B0B}"/>
              </a:ext>
            </a:extLst>
          </p:cNvPr>
          <p:cNvSpPr txBox="1"/>
          <p:nvPr/>
        </p:nvSpPr>
        <p:spPr>
          <a:xfrm>
            <a:off x="4729671" y="5208559"/>
            <a:ext cx="4390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decay measurement (Si detector)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F04A1C5-8D3E-F5C2-230C-7A9C0DEABBDF}"/>
              </a:ext>
            </a:extLst>
          </p:cNvPr>
          <p:cNvSpPr txBox="1"/>
          <p:nvPr/>
        </p:nvSpPr>
        <p:spPr>
          <a:xfrm>
            <a:off x="4729671" y="6044694"/>
            <a:ext cx="4863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 decay measurement (LaBr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378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04DA8A0-67DF-432A-E1B0-D90BF6620E06}"/>
              </a:ext>
            </a:extLst>
          </p:cNvPr>
          <p:cNvSpPr txBox="1"/>
          <p:nvPr/>
        </p:nvSpPr>
        <p:spPr>
          <a:xfrm>
            <a:off x="571795" y="399306"/>
            <a:ext cx="2560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4.5 degrees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449AE4A2-8255-A1F1-080B-D8760C51FB8B}"/>
                  </a:ext>
                </a:extLst>
              </p:cNvPr>
              <p:cNvSpPr txBox="1"/>
              <p:nvPr/>
            </p:nvSpPr>
            <p:spPr>
              <a:xfrm>
                <a:off x="571795" y="1577485"/>
                <a:ext cx="3837141" cy="619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num>
                      <m:den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𝑒𝑓𝑓𝑖𝑐𝑖𝑒𝑛𝑐𝑦</m:t>
                        </m:r>
                      </m:den>
                    </m:f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[%]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449AE4A2-8255-A1F1-080B-D8760C51F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95" y="1577485"/>
                <a:ext cx="3837141" cy="619785"/>
              </a:xfrm>
              <a:prstGeom prst="rect">
                <a:avLst/>
              </a:prstGeom>
              <a:blipFill>
                <a:blip r:embed="rId2"/>
                <a:stretch>
                  <a:fillRect l="-330" b="-102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67B61C-1735-212D-F4A8-89FD204AEF80}"/>
              </a:ext>
            </a:extLst>
          </p:cNvPr>
          <p:cNvSpPr txBox="1"/>
          <p:nvPr/>
        </p:nvSpPr>
        <p:spPr>
          <a:xfrm>
            <a:off x="571795" y="1049950"/>
            <a:ext cx="1784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図 16" descr="グラフ&#10;&#10;自動的に生成された説明">
            <a:extLst>
              <a:ext uri="{FF2B5EF4-FFF2-40B4-BE49-F238E27FC236}">
                <a16:creationId xmlns:a16="http://schemas.microsoft.com/office/drawing/2014/main" id="{D6347C86-1A56-5D9B-B91D-091AF2215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59" y="2487266"/>
            <a:ext cx="4156479" cy="4314683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F2B8BB4-8995-99F3-2E18-6A9192EA8DFD}"/>
              </a:ext>
            </a:extLst>
          </p:cNvPr>
          <p:cNvSpPr txBox="1"/>
          <p:nvPr/>
        </p:nvSpPr>
        <p:spPr>
          <a:xfrm>
            <a:off x="2119590" y="6391900"/>
            <a:ext cx="1326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 [MeV]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88C21E4-27A6-DFC1-BD82-F5EFC080AC09}"/>
              </a:ext>
            </a:extLst>
          </p:cNvPr>
          <p:cNvSpPr txBox="1"/>
          <p:nvPr/>
        </p:nvSpPr>
        <p:spPr>
          <a:xfrm rot="16200000">
            <a:off x="-26352" y="4339063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6DBD67E-1644-0345-2FD7-601DEBAED3AD}"/>
              </a:ext>
            </a:extLst>
          </p:cNvPr>
          <p:cNvSpPr txBox="1"/>
          <p:nvPr/>
        </p:nvSpPr>
        <p:spPr>
          <a:xfrm>
            <a:off x="2598281" y="2285297"/>
            <a:ext cx="1998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Analyzed by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Y.Sasagawa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7C0C691-36D1-F0DC-1E28-437C50910193}"/>
              </a:ext>
            </a:extLst>
          </p:cNvPr>
          <p:cNvCxnSpPr>
            <a:cxnSpLocks/>
          </p:cNvCxnSpPr>
          <p:nvPr/>
        </p:nvCxnSpPr>
        <p:spPr>
          <a:xfrm flipH="1">
            <a:off x="1793966" y="2953203"/>
            <a:ext cx="627017" cy="3708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25884FA-4A1B-9E78-12E3-928A01585322}"/>
              </a:ext>
            </a:extLst>
          </p:cNvPr>
          <p:cNvSpPr txBox="1"/>
          <p:nvPr/>
        </p:nvSpPr>
        <p:spPr>
          <a:xfrm>
            <a:off x="2464845" y="2710482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1.81[MeV]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BFD69D1C-201C-8C69-B838-E084D6014F42}"/>
              </a:ext>
            </a:extLst>
          </p:cNvPr>
          <p:cNvCxnSpPr>
            <a:cxnSpLocks/>
          </p:cNvCxnSpPr>
          <p:nvPr/>
        </p:nvCxnSpPr>
        <p:spPr>
          <a:xfrm flipH="1">
            <a:off x="1847890" y="3526065"/>
            <a:ext cx="50807" cy="14863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1A705A4B-2928-BCFA-E8C3-E01F6276D072}"/>
              </a:ext>
            </a:extLst>
          </p:cNvPr>
          <p:cNvCxnSpPr>
            <a:cxnSpLocks/>
          </p:cNvCxnSpPr>
          <p:nvPr/>
        </p:nvCxnSpPr>
        <p:spPr>
          <a:xfrm flipV="1">
            <a:off x="1891416" y="3369810"/>
            <a:ext cx="831865" cy="1512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DECB829-E263-E99A-8A7E-4EB795A55C35}"/>
              </a:ext>
            </a:extLst>
          </p:cNvPr>
          <p:cNvSpPr txBox="1"/>
          <p:nvPr/>
        </p:nvSpPr>
        <p:spPr>
          <a:xfrm>
            <a:off x="2764264" y="3167848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2.94 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0814A4CF-B0E6-3D14-1E89-E891B34DDA7D}"/>
              </a:ext>
            </a:extLst>
          </p:cNvPr>
          <p:cNvCxnSpPr>
            <a:cxnSpLocks/>
          </p:cNvCxnSpPr>
          <p:nvPr/>
        </p:nvCxnSpPr>
        <p:spPr>
          <a:xfrm flipH="1">
            <a:off x="2107474" y="4320946"/>
            <a:ext cx="372316" cy="1250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6915714-E197-6D16-AD88-C96D06BD5F8B}"/>
              </a:ext>
            </a:extLst>
          </p:cNvPr>
          <p:cNvSpPr txBox="1"/>
          <p:nvPr/>
        </p:nvSpPr>
        <p:spPr>
          <a:xfrm>
            <a:off x="2862379" y="3752385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4.32 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左中かっこ 27">
            <a:extLst>
              <a:ext uri="{FF2B5EF4-FFF2-40B4-BE49-F238E27FC236}">
                <a16:creationId xmlns:a16="http://schemas.microsoft.com/office/drawing/2014/main" id="{E5B9C254-A663-ECD9-C173-C0E522D429D7}"/>
              </a:ext>
            </a:extLst>
          </p:cNvPr>
          <p:cNvSpPr/>
          <p:nvPr/>
        </p:nvSpPr>
        <p:spPr>
          <a:xfrm>
            <a:off x="2621198" y="3845613"/>
            <a:ext cx="165559" cy="926684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18D577C-B6B4-5B2F-726D-25A8654AB68B}"/>
              </a:ext>
            </a:extLst>
          </p:cNvPr>
          <p:cNvSpPr txBox="1"/>
          <p:nvPr/>
        </p:nvSpPr>
        <p:spPr>
          <a:xfrm>
            <a:off x="2863980" y="4101423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4.33 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E40BBAD-91AD-D144-A8DC-18AA2D8FFBD7}"/>
              </a:ext>
            </a:extLst>
          </p:cNvPr>
          <p:cNvSpPr txBox="1"/>
          <p:nvPr/>
        </p:nvSpPr>
        <p:spPr>
          <a:xfrm>
            <a:off x="2858687" y="4469648"/>
            <a:ext cx="181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4.35 [MeV]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1710264-D291-22C3-C2A9-B7F69A5894AB}"/>
              </a:ext>
            </a:extLst>
          </p:cNvPr>
          <p:cNvSpPr txBox="1"/>
          <p:nvPr/>
        </p:nvSpPr>
        <p:spPr>
          <a:xfrm>
            <a:off x="6820511" y="6376512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AEC8247-F486-0E00-5953-EE24B45C0479}"/>
              </a:ext>
            </a:extLst>
          </p:cNvPr>
          <p:cNvSpPr txBox="1"/>
          <p:nvPr/>
        </p:nvSpPr>
        <p:spPr>
          <a:xfrm rot="16200000">
            <a:off x="4701716" y="4351224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図 33" descr="グラフ&#10;&#10;中程度の精度で自動的に生成された説明">
            <a:extLst>
              <a:ext uri="{FF2B5EF4-FFF2-40B4-BE49-F238E27FC236}">
                <a16:creationId xmlns:a16="http://schemas.microsoft.com/office/drawing/2014/main" id="{77048DB2-92AA-9096-3D67-DB9F01DCB3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1257" y="2479673"/>
            <a:ext cx="4156479" cy="3979949"/>
          </a:xfrm>
          <a:prstGeom prst="rect">
            <a:avLst/>
          </a:prstGeom>
        </p:spPr>
      </p:pic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BC88494A-7C16-C360-BB99-79A6646BC928}"/>
              </a:ext>
            </a:extLst>
          </p:cNvPr>
          <p:cNvCxnSpPr>
            <a:cxnSpLocks/>
          </p:cNvCxnSpPr>
          <p:nvPr/>
        </p:nvCxnSpPr>
        <p:spPr>
          <a:xfrm flipH="1">
            <a:off x="6820511" y="2710482"/>
            <a:ext cx="109701" cy="158055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A572B864-49C3-644B-2AA2-874FF9B42FA8}"/>
              </a:ext>
            </a:extLst>
          </p:cNvPr>
          <p:cNvCxnSpPr>
            <a:cxnSpLocks/>
          </p:cNvCxnSpPr>
          <p:nvPr/>
        </p:nvCxnSpPr>
        <p:spPr>
          <a:xfrm flipH="1" flipV="1">
            <a:off x="7612720" y="4121717"/>
            <a:ext cx="2441364" cy="12836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2A1F0FA3-C61D-E2F6-7282-E326E115CC10}"/>
              </a:ext>
            </a:extLst>
          </p:cNvPr>
          <p:cNvCxnSpPr>
            <a:cxnSpLocks/>
          </p:cNvCxnSpPr>
          <p:nvPr/>
        </p:nvCxnSpPr>
        <p:spPr>
          <a:xfrm>
            <a:off x="6921287" y="2702030"/>
            <a:ext cx="1853687" cy="258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0373571B-5C0F-20B4-C021-220B82D193CC}"/>
              </a:ext>
            </a:extLst>
          </p:cNvPr>
          <p:cNvCxnSpPr>
            <a:cxnSpLocks/>
          </p:cNvCxnSpPr>
          <p:nvPr/>
        </p:nvCxnSpPr>
        <p:spPr>
          <a:xfrm flipH="1" flipV="1">
            <a:off x="8323811" y="5689261"/>
            <a:ext cx="1730273" cy="3527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241CC40-CF90-0A35-7A1F-42E0FD99BB09}"/>
              </a:ext>
            </a:extLst>
          </p:cNvPr>
          <p:cNvSpPr txBox="1"/>
          <p:nvPr/>
        </p:nvSpPr>
        <p:spPr>
          <a:xfrm>
            <a:off x="10012878" y="3407348"/>
            <a:ext cx="19367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=1.13[MeV]</a:t>
            </a: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72EE5BAA-E9ED-69C1-2BFE-B1B3722E3445}"/>
              </a:ext>
            </a:extLst>
          </p:cNvPr>
          <p:cNvCxnSpPr>
            <a:cxnSpLocks/>
          </p:cNvCxnSpPr>
          <p:nvPr/>
        </p:nvCxnSpPr>
        <p:spPr>
          <a:xfrm>
            <a:off x="6365966" y="2445377"/>
            <a:ext cx="69668" cy="17871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A566D004-F271-394F-CBDB-B5AC7CF8907D}"/>
              </a:ext>
            </a:extLst>
          </p:cNvPr>
          <p:cNvCxnSpPr>
            <a:cxnSpLocks/>
          </p:cNvCxnSpPr>
          <p:nvPr/>
        </p:nvCxnSpPr>
        <p:spPr>
          <a:xfrm>
            <a:off x="6365966" y="2445377"/>
            <a:ext cx="337269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A2DC2BE6-11E6-B063-B808-39DBD4A614A0}"/>
              </a:ext>
            </a:extLst>
          </p:cNvPr>
          <p:cNvCxnSpPr>
            <a:cxnSpLocks/>
          </p:cNvCxnSpPr>
          <p:nvPr/>
        </p:nvCxnSpPr>
        <p:spPr>
          <a:xfrm>
            <a:off x="6595946" y="2593074"/>
            <a:ext cx="52988" cy="16979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E5ED8E4C-1AF5-3004-9AB2-1B49DDCE405B}"/>
              </a:ext>
            </a:extLst>
          </p:cNvPr>
          <p:cNvCxnSpPr>
            <a:cxnSpLocks/>
          </p:cNvCxnSpPr>
          <p:nvPr/>
        </p:nvCxnSpPr>
        <p:spPr>
          <a:xfrm>
            <a:off x="9412493" y="2630779"/>
            <a:ext cx="616175" cy="3209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B16EED22-3CFF-AEAF-FD80-F93161C6DFA2}"/>
              </a:ext>
            </a:extLst>
          </p:cNvPr>
          <p:cNvCxnSpPr>
            <a:cxnSpLocks/>
          </p:cNvCxnSpPr>
          <p:nvPr/>
        </p:nvCxnSpPr>
        <p:spPr>
          <a:xfrm>
            <a:off x="7045176" y="2780021"/>
            <a:ext cx="0" cy="23381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2AA5497C-ED7A-4579-3E29-8450584BBE02}"/>
              </a:ext>
            </a:extLst>
          </p:cNvPr>
          <p:cNvCxnSpPr>
            <a:cxnSpLocks/>
          </p:cNvCxnSpPr>
          <p:nvPr/>
        </p:nvCxnSpPr>
        <p:spPr>
          <a:xfrm>
            <a:off x="7262693" y="2864338"/>
            <a:ext cx="0" cy="22538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3D0D34B-6612-F7E4-3B76-745F6E390BBC}"/>
              </a:ext>
            </a:extLst>
          </p:cNvPr>
          <p:cNvSpPr txBox="1"/>
          <p:nvPr/>
        </p:nvSpPr>
        <p:spPr>
          <a:xfrm>
            <a:off x="9793772" y="2277604"/>
            <a:ext cx="19976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0.83[MeV]</a:t>
            </a: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3238C518-F5EC-B489-D6BC-4BC505AE2394}"/>
              </a:ext>
            </a:extLst>
          </p:cNvPr>
          <p:cNvCxnSpPr>
            <a:cxnSpLocks/>
          </p:cNvCxnSpPr>
          <p:nvPr/>
        </p:nvCxnSpPr>
        <p:spPr>
          <a:xfrm>
            <a:off x="7044518" y="2787215"/>
            <a:ext cx="1545790" cy="19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EE89BD76-06FD-92C0-A6AD-2CF2DB58FF5E}"/>
              </a:ext>
            </a:extLst>
          </p:cNvPr>
          <p:cNvCxnSpPr>
            <a:cxnSpLocks/>
          </p:cNvCxnSpPr>
          <p:nvPr/>
        </p:nvCxnSpPr>
        <p:spPr>
          <a:xfrm>
            <a:off x="7251447" y="2864338"/>
            <a:ext cx="113193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09AF6FAB-7334-E4F7-D94F-143A77A7F6B4}"/>
              </a:ext>
            </a:extLst>
          </p:cNvPr>
          <p:cNvCxnSpPr>
            <a:cxnSpLocks/>
          </p:cNvCxnSpPr>
          <p:nvPr/>
        </p:nvCxnSpPr>
        <p:spPr>
          <a:xfrm>
            <a:off x="8383378" y="2864338"/>
            <a:ext cx="1853765" cy="19202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788F1831-44BA-0B30-E900-1E5E2F8DF459}"/>
              </a:ext>
            </a:extLst>
          </p:cNvPr>
          <p:cNvCxnSpPr>
            <a:cxnSpLocks/>
          </p:cNvCxnSpPr>
          <p:nvPr/>
        </p:nvCxnSpPr>
        <p:spPr>
          <a:xfrm>
            <a:off x="8586837" y="2787215"/>
            <a:ext cx="1284633" cy="13250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9E1A01AF-92D4-BD66-6228-82D8478BFD5E}"/>
              </a:ext>
            </a:extLst>
          </p:cNvPr>
          <p:cNvCxnSpPr>
            <a:cxnSpLocks/>
          </p:cNvCxnSpPr>
          <p:nvPr/>
        </p:nvCxnSpPr>
        <p:spPr>
          <a:xfrm>
            <a:off x="8748238" y="2721031"/>
            <a:ext cx="1255731" cy="6884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FB9FCB4-69B1-37E0-1E2E-C00A7B71E021}"/>
              </a:ext>
            </a:extLst>
          </p:cNvPr>
          <p:cNvSpPr txBox="1"/>
          <p:nvPr/>
        </p:nvSpPr>
        <p:spPr>
          <a:xfrm>
            <a:off x="10293303" y="2658062"/>
            <a:ext cx="19367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.00[MeV]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BBF3DFA-1EFE-DB93-8A24-A0F6BB9EB543}"/>
              </a:ext>
            </a:extLst>
          </p:cNvPr>
          <p:cNvSpPr txBox="1"/>
          <p:nvPr/>
        </p:nvSpPr>
        <p:spPr>
          <a:xfrm>
            <a:off x="10305117" y="3005668"/>
            <a:ext cx="18614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=1.01[MeV]</a:t>
            </a:r>
            <a:endParaRPr kumimoji="1" lang="ja-JP" altLang="en-US" sz="1500"/>
          </a:p>
        </p:txBody>
      </p:sp>
      <p:sp>
        <p:nvSpPr>
          <p:cNvPr id="54" name="左中かっこ 53">
            <a:extLst>
              <a:ext uri="{FF2B5EF4-FFF2-40B4-BE49-F238E27FC236}">
                <a16:creationId xmlns:a16="http://schemas.microsoft.com/office/drawing/2014/main" id="{E2784A13-0853-3A4F-194C-5A06B088F930}"/>
              </a:ext>
            </a:extLst>
          </p:cNvPr>
          <p:cNvSpPr/>
          <p:nvPr/>
        </p:nvSpPr>
        <p:spPr>
          <a:xfrm>
            <a:off x="10130151" y="2716730"/>
            <a:ext cx="163152" cy="517950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42CAD40-91CA-6C3A-49B7-CA3264AE6DB8}"/>
              </a:ext>
            </a:extLst>
          </p:cNvPr>
          <p:cNvSpPr txBox="1"/>
          <p:nvPr/>
        </p:nvSpPr>
        <p:spPr>
          <a:xfrm>
            <a:off x="10110244" y="3837569"/>
            <a:ext cx="20008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.41[MeV]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78339A1-9AF5-F442-3A1E-93C59ED1B3CD}"/>
              </a:ext>
            </a:extLst>
          </p:cNvPr>
          <p:cNvSpPr txBox="1"/>
          <p:nvPr/>
        </p:nvSpPr>
        <p:spPr>
          <a:xfrm>
            <a:off x="10122058" y="4185175"/>
            <a:ext cx="18614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=1.34[MeV]</a:t>
            </a:r>
            <a:endParaRPr kumimoji="1" lang="ja-JP" altLang="en-US" sz="1500"/>
          </a:p>
        </p:txBody>
      </p:sp>
      <p:sp>
        <p:nvSpPr>
          <p:cNvPr id="57" name="左中かっこ 56">
            <a:extLst>
              <a:ext uri="{FF2B5EF4-FFF2-40B4-BE49-F238E27FC236}">
                <a16:creationId xmlns:a16="http://schemas.microsoft.com/office/drawing/2014/main" id="{8766D871-D18A-1493-6E83-843471F1BD50}"/>
              </a:ext>
            </a:extLst>
          </p:cNvPr>
          <p:cNvSpPr/>
          <p:nvPr/>
        </p:nvSpPr>
        <p:spPr>
          <a:xfrm>
            <a:off x="9947092" y="3896237"/>
            <a:ext cx="163152" cy="517950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6AD7320-FD22-994E-DD46-DA99FEEBBBA7}"/>
              </a:ext>
            </a:extLst>
          </p:cNvPr>
          <p:cNvSpPr txBox="1"/>
          <p:nvPr/>
        </p:nvSpPr>
        <p:spPr>
          <a:xfrm>
            <a:off x="10237143" y="4744369"/>
            <a:ext cx="19976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1.62[MeV]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213FB47-143E-90B8-278A-4D487855DD00}"/>
              </a:ext>
            </a:extLst>
          </p:cNvPr>
          <p:cNvSpPr txBox="1"/>
          <p:nvPr/>
        </p:nvSpPr>
        <p:spPr>
          <a:xfrm>
            <a:off x="10110244" y="5308067"/>
            <a:ext cx="19367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=1.81[MeV]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CC749C2B-33C8-D0E3-5F50-90C08A9CDDE6}"/>
              </a:ext>
            </a:extLst>
          </p:cNvPr>
          <p:cNvSpPr txBox="1"/>
          <p:nvPr/>
        </p:nvSpPr>
        <p:spPr>
          <a:xfrm>
            <a:off x="10102408" y="5916768"/>
            <a:ext cx="20267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: E</a:t>
            </a:r>
            <a:r>
              <a:rPr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8~10</a:t>
            </a:r>
            <a:r>
              <a:rPr kumimoji="1" lang="en-US" altLang="ja-JP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=2.5[MeV]</a:t>
            </a:r>
          </a:p>
        </p:txBody>
      </p: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E1CC2891-D766-A1B9-12A2-6E294EBB9674}"/>
              </a:ext>
            </a:extLst>
          </p:cNvPr>
          <p:cNvCxnSpPr>
            <a:cxnSpLocks/>
          </p:cNvCxnSpPr>
          <p:nvPr/>
        </p:nvCxnSpPr>
        <p:spPr>
          <a:xfrm>
            <a:off x="10217246" y="5628018"/>
            <a:ext cx="1786864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8235E67E-3704-05DE-B413-65ACFF69900C}"/>
              </a:ext>
            </a:extLst>
          </p:cNvPr>
          <p:cNvCxnSpPr>
            <a:cxnSpLocks/>
          </p:cNvCxnSpPr>
          <p:nvPr/>
        </p:nvCxnSpPr>
        <p:spPr>
          <a:xfrm>
            <a:off x="9899157" y="2600769"/>
            <a:ext cx="1786864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AF1B9478-CBE0-870B-1EAD-4EB0FD14FF11}"/>
              </a:ext>
            </a:extLst>
          </p:cNvPr>
          <p:cNvCxnSpPr>
            <a:cxnSpLocks/>
          </p:cNvCxnSpPr>
          <p:nvPr/>
        </p:nvCxnSpPr>
        <p:spPr>
          <a:xfrm>
            <a:off x="10130151" y="3730513"/>
            <a:ext cx="1786864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C9E0394D-97A3-5242-5E11-6E1DB9B83E90}"/>
              </a:ext>
            </a:extLst>
          </p:cNvPr>
          <p:cNvCxnSpPr>
            <a:cxnSpLocks/>
          </p:cNvCxnSpPr>
          <p:nvPr/>
        </p:nvCxnSpPr>
        <p:spPr>
          <a:xfrm>
            <a:off x="6594696" y="2603450"/>
            <a:ext cx="2833040" cy="280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6B90EC34-4608-0FCD-625A-36CC4D3A0E08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09005114-0D57-7D58-1BA4-EB9AD5FC784B}"/>
              </a:ext>
            </a:extLst>
          </p:cNvPr>
          <p:cNvSpPr txBox="1"/>
          <p:nvPr/>
        </p:nvSpPr>
        <p:spPr>
          <a:xfrm>
            <a:off x="6648934" y="984410"/>
            <a:ext cx="4421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 analysis has not been done yet</a:t>
            </a:r>
            <a:endParaRPr kumimoji="1" lang="ja-JP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5264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ィカル ユーザー インターフェイス, アプリケーション, 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BB16078B-53F3-FD6A-FA4D-0FD017493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21" y="0"/>
            <a:ext cx="113849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0280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屋内, 電車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20033589-A181-18CA-C475-D3F1B435E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2716" y="1099457"/>
            <a:ext cx="4179306" cy="5758543"/>
          </a:xfrm>
          <a:prstGeom prst="rect">
            <a:avLst/>
          </a:prstGeom>
        </p:spPr>
      </p:pic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CF935C29-E932-2F05-7C1E-D86CB2E592D7}"/>
              </a:ext>
            </a:extLst>
          </p:cNvPr>
          <p:cNvCxnSpPr>
            <a:cxnSpLocks/>
          </p:cNvCxnSpPr>
          <p:nvPr/>
        </p:nvCxnSpPr>
        <p:spPr>
          <a:xfrm flipH="1" flipV="1">
            <a:off x="10445772" y="3722914"/>
            <a:ext cx="1367393" cy="25581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9EC22074-AEB4-6BFD-9438-DB7415F331FA}"/>
              </a:ext>
            </a:extLst>
          </p:cNvPr>
          <p:cNvCxnSpPr>
            <a:cxnSpLocks/>
          </p:cNvCxnSpPr>
          <p:nvPr/>
        </p:nvCxnSpPr>
        <p:spPr>
          <a:xfrm flipH="1" flipV="1">
            <a:off x="5900057" y="2917371"/>
            <a:ext cx="758909" cy="1143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85C3C8B-845D-510E-436F-6E7D0DDB06E6}"/>
              </a:ext>
            </a:extLst>
          </p:cNvPr>
          <p:cNvSpPr txBox="1"/>
          <p:nvPr/>
        </p:nvSpPr>
        <p:spPr>
          <a:xfrm>
            <a:off x="10776188" y="4071257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endParaRPr kumimoji="1" lang="ja-JP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6A21962-B8E0-DF7D-7073-91A977EF8285}"/>
              </a:ext>
            </a:extLst>
          </p:cNvPr>
          <p:cNvSpPr txBox="1"/>
          <p:nvPr/>
        </p:nvSpPr>
        <p:spPr>
          <a:xfrm>
            <a:off x="7866925" y="284888"/>
            <a:ext cx="1370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ELPIS</a:t>
            </a:r>
            <a:endParaRPr kumimoji="1" lang="ja-JP" altLang="en-US" sz="3200" b="1">
              <a:solidFill>
                <a:srgbClr val="FF95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21B04BB-A02D-F3C4-C54D-1AEFE9CDD701}"/>
              </a:ext>
            </a:extLst>
          </p:cNvPr>
          <p:cNvSpPr txBox="1"/>
          <p:nvPr/>
        </p:nvSpPr>
        <p:spPr>
          <a:xfrm>
            <a:off x="4872483" y="746454"/>
            <a:ext cx="7359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xpanded 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aBr</a:t>
            </a:r>
            <a:r>
              <a:rPr kumimoji="1"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array for 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ANDORA 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nvestigations with GR 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pectrometer)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図 10" descr="グラフ, 棒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1267CBFE-22F1-C8AC-BD34-7CC9E2870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86" y="1440557"/>
            <a:ext cx="5302873" cy="507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6726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07C9556-C850-B62B-95E5-6781F1CFE0FF}"/>
              </a:ext>
            </a:extLst>
          </p:cNvPr>
          <p:cNvSpPr txBox="1"/>
          <p:nvPr/>
        </p:nvSpPr>
        <p:spPr>
          <a:xfrm>
            <a:off x="580603" y="430083"/>
            <a:ext cx="2374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12C 0 degree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 descr="グラフ, 棒グラフ&#10;&#10;自動的に生成された説明">
            <a:extLst>
              <a:ext uri="{FF2B5EF4-FFF2-40B4-BE49-F238E27FC236}">
                <a16:creationId xmlns:a16="http://schemas.microsoft.com/office/drawing/2014/main" id="{9F3A697D-C057-1F44-754F-1E60BCFC3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33" y="1500021"/>
            <a:ext cx="5315923" cy="5068672"/>
          </a:xfrm>
          <a:prstGeom prst="rect">
            <a:avLst/>
          </a:prstGeom>
        </p:spPr>
      </p:pic>
      <p:pic>
        <p:nvPicPr>
          <p:cNvPr id="8" name="図 7" descr="グラフ&#10;&#10;自動的に生成された説明">
            <a:extLst>
              <a:ext uri="{FF2B5EF4-FFF2-40B4-BE49-F238E27FC236}">
                <a16:creationId xmlns:a16="http://schemas.microsoft.com/office/drawing/2014/main" id="{77D9518D-50C9-E8DE-565E-6612A8F44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14534"/>
            <a:ext cx="5315923" cy="495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02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CEAE53-1880-E0BE-2BE4-F59834901D51}"/>
              </a:ext>
            </a:extLst>
          </p:cNvPr>
          <p:cNvSpPr txBox="1"/>
          <p:nvPr/>
        </p:nvSpPr>
        <p:spPr>
          <a:xfrm>
            <a:off x="580603" y="430083"/>
            <a:ext cx="2374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13C 0 degree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 descr="グラフ&#10;&#10;自動的に生成された説明">
            <a:extLst>
              <a:ext uri="{FF2B5EF4-FFF2-40B4-BE49-F238E27FC236}">
                <a16:creationId xmlns:a16="http://schemas.microsoft.com/office/drawing/2014/main" id="{5B364C39-EA81-D079-AD75-24AE89206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09" y="1474454"/>
            <a:ext cx="5472723" cy="5178038"/>
          </a:xfrm>
          <a:prstGeom prst="rect">
            <a:avLst/>
          </a:prstGeom>
        </p:spPr>
      </p:pic>
      <p:pic>
        <p:nvPicPr>
          <p:cNvPr id="6" name="図 5" descr="グラフ&#10;&#10;自動的に生成された説明">
            <a:extLst>
              <a:ext uri="{FF2B5EF4-FFF2-40B4-BE49-F238E27FC236}">
                <a16:creationId xmlns:a16="http://schemas.microsoft.com/office/drawing/2014/main" id="{4E0F5A02-E8AA-495B-F6BF-393E219EE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9591" y="1552579"/>
            <a:ext cx="5472723" cy="502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07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&#10;&#10;自動的に生成された説明">
            <a:extLst>
              <a:ext uri="{FF2B5EF4-FFF2-40B4-BE49-F238E27FC236}">
                <a16:creationId xmlns:a16="http://schemas.microsoft.com/office/drawing/2014/main" id="{3059BD47-3156-61D0-7EC6-8503F2FCB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47" y="2838233"/>
            <a:ext cx="4120850" cy="3620461"/>
          </a:xfrm>
          <a:prstGeom prst="rect">
            <a:avLst/>
          </a:prstGeom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D721F8-6A64-D001-47CC-9CBA714C4C11}"/>
              </a:ext>
            </a:extLst>
          </p:cNvPr>
          <p:cNvCxnSpPr/>
          <p:nvPr/>
        </p:nvCxnSpPr>
        <p:spPr>
          <a:xfrm>
            <a:off x="2399773" y="4784390"/>
            <a:ext cx="0" cy="152146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45D3E26D-879D-F177-43B7-1644A37002BC}"/>
              </a:ext>
            </a:extLst>
          </p:cNvPr>
          <p:cNvCxnSpPr/>
          <p:nvPr/>
        </p:nvCxnSpPr>
        <p:spPr>
          <a:xfrm>
            <a:off x="3369259" y="4784390"/>
            <a:ext cx="0" cy="152146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8312F2-5DC1-965E-726B-A5C74E6A0F8F}"/>
              </a:ext>
            </a:extLst>
          </p:cNvPr>
          <p:cNvSpPr txBox="1"/>
          <p:nvPr/>
        </p:nvSpPr>
        <p:spPr>
          <a:xfrm>
            <a:off x="2648090" y="4339121"/>
            <a:ext cx="673429" cy="341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GDR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右中かっこ 7">
            <a:extLst>
              <a:ext uri="{FF2B5EF4-FFF2-40B4-BE49-F238E27FC236}">
                <a16:creationId xmlns:a16="http://schemas.microsoft.com/office/drawing/2014/main" id="{A3754285-564A-1D55-A685-8AD67E4C7630}"/>
              </a:ext>
            </a:extLst>
          </p:cNvPr>
          <p:cNvSpPr/>
          <p:nvPr/>
        </p:nvSpPr>
        <p:spPr>
          <a:xfrm rot="16200000">
            <a:off x="2823104" y="4218167"/>
            <a:ext cx="121900" cy="97040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A67232F-40AE-763B-F059-BB1D609D48C0}"/>
              </a:ext>
            </a:extLst>
          </p:cNvPr>
          <p:cNvSpPr txBox="1"/>
          <p:nvPr/>
        </p:nvSpPr>
        <p:spPr>
          <a:xfrm>
            <a:off x="1886674" y="6425488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GREX [MeV]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112A949-4F4D-7392-7751-C6BBC8B0227B}"/>
              </a:ext>
            </a:extLst>
          </p:cNvPr>
          <p:cNvSpPr txBox="1"/>
          <p:nvPr/>
        </p:nvSpPr>
        <p:spPr>
          <a:xfrm rot="16200000">
            <a:off x="-64758" y="4610431"/>
            <a:ext cx="965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F37278C-D63E-52F2-5A6D-95B07FE99159}"/>
              </a:ext>
            </a:extLst>
          </p:cNvPr>
          <p:cNvSpPr txBox="1"/>
          <p:nvPr/>
        </p:nvSpPr>
        <p:spPr>
          <a:xfrm>
            <a:off x="1508366" y="1991496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12C 0 degree</a:t>
            </a:r>
            <a:endParaRPr kumimoji="1" lang="ja-JP" altLang="en-US"/>
          </a:p>
        </p:txBody>
      </p:sp>
      <p:pic>
        <p:nvPicPr>
          <p:cNvPr id="12" name="図 11" descr="グラフ&#10;&#10;自動的に生成された説明">
            <a:extLst>
              <a:ext uri="{FF2B5EF4-FFF2-40B4-BE49-F238E27FC236}">
                <a16:creationId xmlns:a16="http://schemas.microsoft.com/office/drawing/2014/main" id="{5E95A026-7461-6DC2-E8CD-ED7B3211C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592" y="2849102"/>
            <a:ext cx="3994870" cy="3586635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D792B11-1F4B-84AA-854D-A730F67BD624}"/>
              </a:ext>
            </a:extLst>
          </p:cNvPr>
          <p:cNvSpPr txBox="1"/>
          <p:nvPr/>
        </p:nvSpPr>
        <p:spPr>
          <a:xfrm>
            <a:off x="8055432" y="6420559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GREX [MeV]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36131BA-B247-D497-E8F2-A7F72E68A9CF}"/>
              </a:ext>
            </a:extLst>
          </p:cNvPr>
          <p:cNvSpPr txBox="1"/>
          <p:nvPr/>
        </p:nvSpPr>
        <p:spPr>
          <a:xfrm rot="16200000">
            <a:off x="6104000" y="4607304"/>
            <a:ext cx="965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45A6D21-2D3B-7E9F-D719-F27C8B822E1D}"/>
              </a:ext>
            </a:extLst>
          </p:cNvPr>
          <p:cNvCxnSpPr/>
          <p:nvPr/>
        </p:nvCxnSpPr>
        <p:spPr>
          <a:xfrm>
            <a:off x="8551338" y="4782321"/>
            <a:ext cx="0" cy="152146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8F214D6-1583-FBB4-0708-5B729C0EF4BE}"/>
              </a:ext>
            </a:extLst>
          </p:cNvPr>
          <p:cNvCxnSpPr/>
          <p:nvPr/>
        </p:nvCxnSpPr>
        <p:spPr>
          <a:xfrm>
            <a:off x="9511184" y="4782321"/>
            <a:ext cx="0" cy="152146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FED07EC-25E9-7E34-FDCB-34BC4F6EBF56}"/>
              </a:ext>
            </a:extLst>
          </p:cNvPr>
          <p:cNvSpPr txBox="1"/>
          <p:nvPr/>
        </p:nvSpPr>
        <p:spPr>
          <a:xfrm>
            <a:off x="8799655" y="4337052"/>
            <a:ext cx="673429" cy="341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GDR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右中かっこ 17">
            <a:extLst>
              <a:ext uri="{FF2B5EF4-FFF2-40B4-BE49-F238E27FC236}">
                <a16:creationId xmlns:a16="http://schemas.microsoft.com/office/drawing/2014/main" id="{B66CE0F0-F062-FB70-B5E2-F620C0C969B1}"/>
              </a:ext>
            </a:extLst>
          </p:cNvPr>
          <p:cNvSpPr/>
          <p:nvPr/>
        </p:nvSpPr>
        <p:spPr>
          <a:xfrm rot="16200000">
            <a:off x="8969848" y="4220919"/>
            <a:ext cx="121900" cy="960764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61930C9-4CAC-3022-110C-36B28254E344}"/>
              </a:ext>
            </a:extLst>
          </p:cNvPr>
          <p:cNvSpPr txBox="1"/>
          <p:nvPr/>
        </p:nvSpPr>
        <p:spPr>
          <a:xfrm>
            <a:off x="7677124" y="201322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12C 0 degree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132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C23E3CB-7A50-AA7C-DFC0-FD2D92ABCA74}"/>
              </a:ext>
            </a:extLst>
          </p:cNvPr>
          <p:cNvSpPr txBox="1"/>
          <p:nvPr/>
        </p:nvSpPr>
        <p:spPr>
          <a:xfrm>
            <a:off x="580603" y="430083"/>
            <a:ext cx="1792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TDC data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 descr="グラフ&#10;&#10;自動的に生成された説明">
            <a:extLst>
              <a:ext uri="{FF2B5EF4-FFF2-40B4-BE49-F238E27FC236}">
                <a16:creationId xmlns:a16="http://schemas.microsoft.com/office/drawing/2014/main" id="{D7302125-F787-0980-9210-FBBB64740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88" y="1530926"/>
            <a:ext cx="5275214" cy="4896991"/>
          </a:xfrm>
          <a:prstGeom prst="rect">
            <a:avLst/>
          </a:prstGeom>
        </p:spPr>
      </p:pic>
      <p:pic>
        <p:nvPicPr>
          <p:cNvPr id="6" name="図 5" descr="グラフ, ヒストグラム&#10;&#10;自動的に生成された説明">
            <a:extLst>
              <a:ext uri="{FF2B5EF4-FFF2-40B4-BE49-F238E27FC236}">
                <a16:creationId xmlns:a16="http://schemas.microsoft.com/office/drawing/2014/main" id="{E69EE312-C8E6-2E46-2CA0-BE51F3499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113" y="1567744"/>
            <a:ext cx="5275214" cy="487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5428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734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834CFA-D5FB-5D17-1C93-B922EA2052C8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5FBED07-DA48-0965-BAC7-C55F03A62022}"/>
              </a:ext>
            </a:extLst>
          </p:cNvPr>
          <p:cNvSpPr txBox="1"/>
          <p:nvPr/>
        </p:nvSpPr>
        <p:spPr>
          <a:xfrm>
            <a:off x="571795" y="399306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GDR &amp; decays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D4AE9FE-893E-38EA-2A4E-C4C7BED1EC93}"/>
              </a:ext>
            </a:extLst>
          </p:cNvPr>
          <p:cNvGrpSpPr/>
          <p:nvPr/>
        </p:nvGrpSpPr>
        <p:grpSpPr>
          <a:xfrm>
            <a:off x="6046980" y="3106832"/>
            <a:ext cx="5683401" cy="3713933"/>
            <a:chOff x="4345677" y="2494230"/>
            <a:chExt cx="5686714" cy="3713933"/>
          </a:xfrm>
        </p:grpSpPr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FC86E303-B7FE-795B-3D75-8468766D8D65}"/>
                </a:ext>
              </a:extLst>
            </p:cNvPr>
            <p:cNvSpPr txBox="1"/>
            <p:nvPr/>
          </p:nvSpPr>
          <p:spPr>
            <a:xfrm>
              <a:off x="9072663" y="3278699"/>
              <a:ext cx="869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15.1</a:t>
              </a:r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MeV</a:t>
              </a:r>
              <a:endParaRPr kumimoji="1" lang="ja-JP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F32855EF-54D5-55D1-8040-2F5CB96440AC}"/>
                </a:ext>
              </a:extLst>
            </p:cNvPr>
            <p:cNvGrpSpPr/>
            <p:nvPr/>
          </p:nvGrpSpPr>
          <p:grpSpPr>
            <a:xfrm>
              <a:off x="4345677" y="2494230"/>
              <a:ext cx="5686714" cy="3713933"/>
              <a:chOff x="4345677" y="2494230"/>
              <a:chExt cx="5686714" cy="3713933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0A76BC99-0739-83BB-ADCE-4BFEB981F52E}"/>
                  </a:ext>
                </a:extLst>
              </p:cNvPr>
              <p:cNvGrpSpPr/>
              <p:nvPr/>
            </p:nvGrpSpPr>
            <p:grpSpPr>
              <a:xfrm>
                <a:off x="4345677" y="2494230"/>
                <a:ext cx="5686714" cy="3713933"/>
                <a:chOff x="3859187" y="2447166"/>
                <a:chExt cx="5686714" cy="3713933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200C6FE6-A3D0-5EAD-4A14-B795595E97CC}"/>
                    </a:ext>
                  </a:extLst>
                </p:cNvPr>
                <p:cNvGrpSpPr/>
                <p:nvPr/>
              </p:nvGrpSpPr>
              <p:grpSpPr>
                <a:xfrm>
                  <a:off x="3859187" y="2447166"/>
                  <a:ext cx="5686714" cy="3713933"/>
                  <a:chOff x="1884923" y="1797650"/>
                  <a:chExt cx="7609740" cy="4912212"/>
                </a:xfrm>
              </p:grpSpPr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F0322790-BCDA-96D7-9CD3-33941D6533CC}"/>
                      </a:ext>
                    </a:extLst>
                  </p:cNvPr>
                  <p:cNvGrpSpPr/>
                  <p:nvPr/>
                </p:nvGrpSpPr>
                <p:grpSpPr>
                  <a:xfrm>
                    <a:off x="1945862" y="1797650"/>
                    <a:ext cx="7548801" cy="4912212"/>
                    <a:chOff x="903446" y="556310"/>
                    <a:chExt cx="9793046" cy="6404851"/>
                  </a:xfrm>
                </p:grpSpPr>
                <p:sp>
                  <p:nvSpPr>
                    <p:cNvPr id="100" name="Rounded Rectangle 88">
                      <a:extLst>
                        <a:ext uri="{FF2B5EF4-FFF2-40B4-BE49-F238E27FC236}">
                          <a16:creationId xmlns:a16="http://schemas.microsoft.com/office/drawing/2014/main" id="{C3CF590E-FA42-388E-E4CB-02A7A828CA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9040" y="556310"/>
                      <a:ext cx="1249173" cy="4318493"/>
                    </a:xfrm>
                    <a:prstGeom prst="roundRect">
                      <a:avLst/>
                    </a:prstGeom>
                    <a:solidFill>
                      <a:srgbClr val="00B0F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 altLang="ja-JP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101" name="TextBox 10">
                      <a:extLst>
                        <a:ext uri="{FF2B5EF4-FFF2-40B4-BE49-F238E27FC236}">
                          <a16:creationId xmlns:a16="http://schemas.microsoft.com/office/drawing/2014/main" id="{DBD5E949-69DC-1E67-A7E2-D439CC751EC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07484" y="6377309"/>
                      <a:ext cx="2652031" cy="58385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sz="160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JP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state</a:t>
                      </a:r>
                      <a:endParaRPr lang="en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102" name="Straight Arrow Connector 15">
                      <a:extLst>
                        <a:ext uri="{FF2B5EF4-FFF2-40B4-BE49-F238E27FC236}">
                          <a16:creationId xmlns:a16="http://schemas.microsoft.com/office/drawing/2014/main" id="{F0C25612-0898-B0BA-90AC-FDA36B0D4E16}"/>
                        </a:ext>
                      </a:extLst>
                    </p:cNvPr>
                    <p:cNvCxnSpPr>
                      <a:cxnSpLocks/>
                      <a:endCxn id="100" idx="2"/>
                    </p:cNvCxnSpPr>
                    <p:nvPr/>
                  </p:nvCxnSpPr>
                  <p:spPr>
                    <a:xfrm flipH="1" flipV="1">
                      <a:off x="6093627" y="4874803"/>
                      <a:ext cx="28901" cy="1321883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Straight Arrow Connector 17">
                      <a:extLst>
                        <a:ext uri="{FF2B5EF4-FFF2-40B4-BE49-F238E27FC236}">
                          <a16:creationId xmlns:a16="http://schemas.microsoft.com/office/drawing/2014/main" id="{28E3771E-3866-F21F-935A-60D73B10BEF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744998" y="1098688"/>
                      <a:ext cx="1289526" cy="57647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Straight Arrow Connector 21">
                      <a:extLst>
                        <a:ext uri="{FF2B5EF4-FFF2-40B4-BE49-F238E27FC236}">
                          <a16:creationId xmlns:a16="http://schemas.microsoft.com/office/drawing/2014/main" id="{C9FEAE97-0221-A283-F9BE-144389A2B17A}"/>
                        </a:ext>
                      </a:extLst>
                    </p:cNvPr>
                    <p:cNvCxnSpPr>
                      <a:cxnSpLocks/>
                      <a:endCxn id="123" idx="1"/>
                    </p:cNvCxnSpPr>
                    <p:nvPr/>
                  </p:nvCxnSpPr>
                  <p:spPr>
                    <a:xfrm>
                      <a:off x="6767365" y="1488562"/>
                      <a:ext cx="1266939" cy="109099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6" name="TextBox 23">
                      <a:extLst>
                        <a:ext uri="{FF2B5EF4-FFF2-40B4-BE49-F238E27FC236}">
                          <a16:creationId xmlns:a16="http://schemas.microsoft.com/office/drawing/2014/main" id="{2F08A64B-35DF-40D8-1E83-F6903D01CF3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40135" y="3745789"/>
                      <a:ext cx="2422721" cy="5307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sz="140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JP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Ground state</a:t>
                      </a:r>
                      <a:endParaRPr lang="en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pic>
                  <p:nvPicPr>
                    <p:cNvPr id="107" name="Picture 33">
                      <a:extLst>
                        <a:ext uri="{FF2B5EF4-FFF2-40B4-BE49-F238E27FC236}">
                          <a16:creationId xmlns:a16="http://schemas.microsoft.com/office/drawing/2014/main" id="{D84224AB-842E-5298-89D7-9DA610539E8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9126574" y="2979055"/>
                      <a:ext cx="892761" cy="3937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08" name="TextBox 35">
                      <a:extLst>
                        <a:ext uri="{FF2B5EF4-FFF2-40B4-BE49-F238E27FC236}">
                          <a16:creationId xmlns:a16="http://schemas.microsoft.com/office/drawing/2014/main" id="{940C5D46-B2CE-59B2-7B7C-A6711606589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13872" y="1041186"/>
                      <a:ext cx="2187293" cy="5307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sz="140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JP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Excitation</a:t>
                      </a:r>
                      <a:endParaRPr lang="en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1" name="TextBox 46">
                      <a:extLst>
                        <a:ext uri="{FF2B5EF4-FFF2-40B4-BE49-F238E27FC236}">
                          <a16:creationId xmlns:a16="http://schemas.microsoft.com/office/drawing/2014/main" id="{A1F6661C-2ECF-2324-E61E-EEAD969C977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083806" y="2830279"/>
                      <a:ext cx="61268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dirty="0"/>
                        <a:t>𝛾</a:t>
                      </a:r>
                    </a:p>
                  </p:txBody>
                </p:sp>
                <p:sp>
                  <p:nvSpPr>
                    <p:cNvPr id="112" name="Rectangle 49">
                      <a:extLst>
                        <a:ext uri="{FF2B5EF4-FFF2-40B4-BE49-F238E27FC236}">
                          <a16:creationId xmlns:a16="http://schemas.microsoft.com/office/drawing/2014/main" id="{AC14D9C3-00DC-1B79-DC4B-9DAF14419F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4990" y="2230520"/>
                      <a:ext cx="1494320" cy="130126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cxnSp>
                  <p:nvCxnSpPr>
                    <p:cNvPr id="113" name="Straight Arrow Connector 51">
                      <a:extLst>
                        <a:ext uri="{FF2B5EF4-FFF2-40B4-BE49-F238E27FC236}">
                          <a16:creationId xmlns:a16="http://schemas.microsoft.com/office/drawing/2014/main" id="{9252D119-6AD4-C4DC-EECC-E804164DF4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200923" y="1594059"/>
                      <a:ext cx="2228301" cy="754771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Curved Connector 57">
                      <a:extLst>
                        <a:ext uri="{FF2B5EF4-FFF2-40B4-BE49-F238E27FC236}">
                          <a16:creationId xmlns:a16="http://schemas.microsoft.com/office/drawing/2014/main" id="{86AF0072-0ACC-0F25-AA6E-63013CB5DAA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>
                      <a:off x="3770376" y="1367656"/>
                      <a:ext cx="606205" cy="526031"/>
                    </a:xfrm>
                    <a:prstGeom prst="curvedConnector3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5" name="TextBox 58">
                      <a:extLst>
                        <a:ext uri="{FF2B5EF4-FFF2-40B4-BE49-F238E27FC236}">
                          <a16:creationId xmlns:a16="http://schemas.microsoft.com/office/drawing/2014/main" id="{391B8CEE-ECDB-73F6-7505-CF181A67FA1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104417" y="818655"/>
                      <a:ext cx="416315" cy="6369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dirty="0"/>
                        <a:t>p</a:t>
                      </a:r>
                    </a:p>
                  </p:txBody>
                </p:sp>
                <p:sp>
                  <p:nvSpPr>
                    <p:cNvPr id="116" name="TextBox 62">
                      <a:extLst>
                        <a:ext uri="{FF2B5EF4-FFF2-40B4-BE49-F238E27FC236}">
                          <a16:creationId xmlns:a16="http://schemas.microsoft.com/office/drawing/2014/main" id="{C5AF6F24-6E87-0311-62AF-AA5C1C31EC4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051704" y="743029"/>
                      <a:ext cx="1285310" cy="79616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Proton decay</a:t>
                      </a:r>
                      <a:endParaRPr lang="en-JP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TextBox 64">
                      <a:extLst>
                        <a:ext uri="{FF2B5EF4-FFF2-40B4-BE49-F238E27FC236}">
                          <a16:creationId xmlns:a16="http://schemas.microsoft.com/office/drawing/2014/main" id="{62CBB8EA-9CF3-3D09-AB7B-D4D03042F27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59194" y="1653898"/>
                      <a:ext cx="2140789" cy="58385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sz="140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JP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Excitation</a:t>
                      </a:r>
                      <a:endParaRPr lang="en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Rounded Rectangle 75">
                      <a:extLst>
                        <a:ext uri="{FF2B5EF4-FFF2-40B4-BE49-F238E27FC236}">
                          <a16:creationId xmlns:a16="http://schemas.microsoft.com/office/drawing/2014/main" id="{A8629B9F-9B93-259B-0CB5-1363DB1E91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74422" y="2834837"/>
                      <a:ext cx="612686" cy="726329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120" name="Rectangle 94">
                      <a:extLst>
                        <a:ext uri="{FF2B5EF4-FFF2-40B4-BE49-F238E27FC236}">
                          <a16:creationId xmlns:a16="http://schemas.microsoft.com/office/drawing/2014/main" id="{C84F02FB-D825-A094-2CB8-FB8FC4F874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44877" y="3881056"/>
                      <a:ext cx="1494320" cy="130126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121" name="Rectangle 100">
                      <a:extLst>
                        <a:ext uri="{FF2B5EF4-FFF2-40B4-BE49-F238E27FC236}">
                          <a16:creationId xmlns:a16="http://schemas.microsoft.com/office/drawing/2014/main" id="{A89F6814-BD03-A439-69B1-78D06A71A4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58228" y="6232806"/>
                      <a:ext cx="1494320" cy="130126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122" name="Rectangle 103">
                      <a:extLst>
                        <a:ext uri="{FF2B5EF4-FFF2-40B4-BE49-F238E27FC236}">
                          <a16:creationId xmlns:a16="http://schemas.microsoft.com/office/drawing/2014/main" id="{D1C991F6-45E1-AAD2-D4F3-347762D829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53391" y="1579999"/>
                      <a:ext cx="1494320" cy="13012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123" name="Rectangle 105">
                      <a:extLst>
                        <a:ext uri="{FF2B5EF4-FFF2-40B4-BE49-F238E27FC236}">
                          <a16:creationId xmlns:a16="http://schemas.microsoft.com/office/drawing/2014/main" id="{82DCE329-6B1C-8F0B-BE42-A6F50A1D3F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34304" y="2514496"/>
                      <a:ext cx="1494320" cy="13012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124" name="Rectangle 106">
                      <a:extLst>
                        <a:ext uri="{FF2B5EF4-FFF2-40B4-BE49-F238E27FC236}">
                          <a16:creationId xmlns:a16="http://schemas.microsoft.com/office/drawing/2014/main" id="{59D3E724-4C73-184B-D033-3F3454CA11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86495" y="3630382"/>
                      <a:ext cx="1494320" cy="13012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pic>
                  <p:nvPicPr>
                    <p:cNvPr id="125" name="Picture 108">
                      <a:extLst>
                        <a:ext uri="{FF2B5EF4-FFF2-40B4-BE49-F238E27FC236}">
                          <a16:creationId xmlns:a16="http://schemas.microsoft.com/office/drawing/2014/main" id="{32E1A5D3-71EC-7FF1-E376-DA11E88EEF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2472981" y="3269315"/>
                      <a:ext cx="780628" cy="361067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26" name="TextBox 109">
                      <a:extLst>
                        <a:ext uri="{FF2B5EF4-FFF2-40B4-BE49-F238E27FC236}">
                          <a16:creationId xmlns:a16="http://schemas.microsoft.com/office/drawing/2014/main" id="{3781E012-A6A6-18CA-33D9-957792193C7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68701" y="3046911"/>
                      <a:ext cx="61268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dirty="0"/>
                        <a:t>𝛾</a:t>
                      </a:r>
                    </a:p>
                  </p:txBody>
                </p:sp>
                <p:cxnSp>
                  <p:nvCxnSpPr>
                    <p:cNvPr id="127" name="Straight Arrow Connector 112">
                      <a:extLst>
                        <a:ext uri="{FF2B5EF4-FFF2-40B4-BE49-F238E27FC236}">
                          <a16:creationId xmlns:a16="http://schemas.microsoft.com/office/drawing/2014/main" id="{E7A3ADAB-17A7-3240-E69A-8D8E7B8604C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388893" y="2371597"/>
                      <a:ext cx="0" cy="1515011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8" name="TextBox 157">
                      <a:extLst>
                        <a:ext uri="{FF2B5EF4-FFF2-40B4-BE49-F238E27FC236}">
                          <a16:creationId xmlns:a16="http://schemas.microsoft.com/office/drawing/2014/main" id="{052E55D2-8109-FE78-89DA-9FCFEB6A5E5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315683" y="2460905"/>
                      <a:ext cx="1509718" cy="53077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1.67</a:t>
                      </a:r>
                      <a:r>
                        <a:rPr lang="en-JP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MeV</a:t>
                      </a:r>
                      <a:endParaRPr lang="en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TextBox 176">
                      <a:extLst>
                        <a:ext uri="{FF2B5EF4-FFF2-40B4-BE49-F238E27FC236}">
                          <a16:creationId xmlns:a16="http://schemas.microsoft.com/office/drawing/2014/main" id="{E508FCFB-A3F3-E435-79EB-49B8FA467F3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661013" y="2998977"/>
                      <a:ext cx="1353790" cy="53077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r>
                        <a:rPr lang="en-JP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MeV</a:t>
                      </a:r>
                      <a:endParaRPr lang="en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130" name="Straight Arrow Connector 184">
                      <a:extLst>
                        <a:ext uri="{FF2B5EF4-FFF2-40B4-BE49-F238E27FC236}">
                          <a16:creationId xmlns:a16="http://schemas.microsoft.com/office/drawing/2014/main" id="{0769ED32-C5F1-3BB9-7EA6-CC87AFDB307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103307" y="1728052"/>
                      <a:ext cx="0" cy="1890396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1" name="Rectangle 94">
                      <a:extLst>
                        <a:ext uri="{FF2B5EF4-FFF2-40B4-BE49-F238E27FC236}">
                          <a16:creationId xmlns:a16="http://schemas.microsoft.com/office/drawing/2014/main" id="{36041F6C-D7AA-DA0E-D9EA-CD57FD2CD9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10613" y="2998977"/>
                      <a:ext cx="1494320" cy="130126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132" name="テキスト ボックス 131">
                      <a:extLst>
                        <a:ext uri="{FF2B5EF4-FFF2-40B4-BE49-F238E27FC236}">
                          <a16:creationId xmlns:a16="http://schemas.microsoft.com/office/drawing/2014/main" id="{BB6FE226-DF5C-7C60-93F1-109D53EE650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3446" y="4085536"/>
                      <a:ext cx="2493973" cy="5307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JP" altLang="ja-JP" sz="140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ja-JP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 Ground state</a:t>
                      </a:r>
                      <a:endParaRPr lang="en-JP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99" name="テキスト ボックス 98">
                    <a:extLst>
                      <a:ext uri="{FF2B5EF4-FFF2-40B4-BE49-F238E27FC236}">
                        <a16:creationId xmlns:a16="http://schemas.microsoft.com/office/drawing/2014/main" id="{9BBEF107-EE01-1331-7A54-46CF39891240}"/>
                      </a:ext>
                    </a:extLst>
                  </p:cNvPr>
                  <p:cNvSpPr txBox="1"/>
                  <p:nvPr/>
                </p:nvSpPr>
                <p:spPr>
                  <a:xfrm>
                    <a:off x="1884923" y="3907181"/>
                    <a:ext cx="1163740" cy="40707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0.95</a:t>
                    </a:r>
                    <a:r>
                      <a: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MeV</a:t>
                    </a:r>
                    <a:endParaRPr kumimoji="1" lang="ja-JP" alt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cxnSp>
              <p:nvCxnSpPr>
                <p:cNvPr id="96" name="Straight Arrow Connector 184">
                  <a:extLst>
                    <a:ext uri="{FF2B5EF4-FFF2-40B4-BE49-F238E27FC236}">
                      <a16:creationId xmlns:a16="http://schemas.microsoft.com/office/drawing/2014/main" id="{F0BF31D2-A9F0-739E-F481-40AF3655C6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19894" y="3666821"/>
                  <a:ext cx="6333" cy="55091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Arrow Connector 112">
                  <a:extLst>
                    <a:ext uri="{FF2B5EF4-FFF2-40B4-BE49-F238E27FC236}">
                      <a16:creationId xmlns:a16="http://schemas.microsoft.com/office/drawing/2014/main" id="{93665343-0CC3-7486-E14A-3F34751040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70771" y="3938860"/>
                  <a:ext cx="852" cy="43801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3B49BC71-33DD-C782-813A-C15FFA217809}"/>
                  </a:ext>
                </a:extLst>
              </p:cNvPr>
              <p:cNvSpPr txBox="1"/>
              <p:nvPr/>
            </p:nvSpPr>
            <p:spPr>
              <a:xfrm>
                <a:off x="7050816" y="3497001"/>
                <a:ext cx="6783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aseline="30000" dirty="0"/>
                  <a:t>13</a:t>
                </a:r>
                <a:r>
                  <a:rPr kumimoji="1" lang="en-US" altLang="ja-JP" dirty="0"/>
                  <a:t>C </a:t>
                </a:r>
              </a:p>
              <a:p>
                <a:r>
                  <a:rPr kumimoji="1" lang="en-US" altLang="ja-JP" dirty="0"/>
                  <a:t>GDR</a:t>
                </a:r>
                <a:endParaRPr kumimoji="1" lang="ja-JP" altLang="en-US"/>
              </a:p>
            </p:txBody>
          </p:sp>
        </p:grpSp>
      </p:grp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E21F3B8D-9D33-E905-A937-EC00B71E1EC6}"/>
              </a:ext>
            </a:extLst>
          </p:cNvPr>
          <p:cNvSpPr txBox="1"/>
          <p:nvPr/>
        </p:nvSpPr>
        <p:spPr>
          <a:xfrm>
            <a:off x="2946175" y="2340323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aseline="30000" dirty="0"/>
              <a:t>12</a:t>
            </a:r>
            <a:r>
              <a:rPr kumimoji="1" lang="en-US" altLang="ja-JP" sz="2800" dirty="0"/>
              <a:t>C</a:t>
            </a:r>
            <a:endParaRPr kumimoji="1" lang="ja-JP" altLang="en-US" sz="2800"/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96AA7794-B6EE-A278-32B0-B120BBCEE0FB}"/>
              </a:ext>
            </a:extLst>
          </p:cNvPr>
          <p:cNvSpPr txBox="1"/>
          <p:nvPr/>
        </p:nvSpPr>
        <p:spPr>
          <a:xfrm>
            <a:off x="8711222" y="2340323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aseline="30000" dirty="0"/>
              <a:t>13</a:t>
            </a:r>
            <a:r>
              <a:rPr kumimoji="1" lang="en-US" altLang="ja-JP" sz="2800" dirty="0"/>
              <a:t>C</a:t>
            </a:r>
            <a:endParaRPr kumimoji="1" lang="ja-JP" altLang="en-US" sz="2800"/>
          </a:p>
        </p:txBody>
      </p: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82887499-9C7B-BA51-0051-20EAEED5EFB1}"/>
              </a:ext>
            </a:extLst>
          </p:cNvPr>
          <p:cNvCxnSpPr>
            <a:cxnSpLocks/>
          </p:cNvCxnSpPr>
          <p:nvPr/>
        </p:nvCxnSpPr>
        <p:spPr>
          <a:xfrm>
            <a:off x="5905775" y="2527610"/>
            <a:ext cx="70292" cy="42931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53">
            <a:extLst>
              <a:ext uri="{FF2B5EF4-FFF2-40B4-BE49-F238E27FC236}">
                <a16:creationId xmlns:a16="http://schemas.microsoft.com/office/drawing/2014/main" id="{B294BEB8-3D41-5E8B-383B-E73ABCAC3FCB}"/>
              </a:ext>
            </a:extLst>
          </p:cNvPr>
          <p:cNvCxnSpPr>
            <a:cxnSpLocks/>
          </p:cNvCxnSpPr>
          <p:nvPr/>
        </p:nvCxnSpPr>
        <p:spPr>
          <a:xfrm flipH="1">
            <a:off x="7375666" y="4976812"/>
            <a:ext cx="672257" cy="1015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138">
            <a:extLst>
              <a:ext uri="{FF2B5EF4-FFF2-40B4-BE49-F238E27FC236}">
                <a16:creationId xmlns:a16="http://schemas.microsoft.com/office/drawing/2014/main" id="{CF7E8284-C337-AE3F-DBF1-58C8F5F4A14A}"/>
              </a:ext>
            </a:extLst>
          </p:cNvPr>
          <p:cNvCxnSpPr>
            <a:cxnSpLocks/>
          </p:cNvCxnSpPr>
          <p:nvPr/>
        </p:nvCxnSpPr>
        <p:spPr>
          <a:xfrm flipV="1">
            <a:off x="8056101" y="3903273"/>
            <a:ext cx="661319" cy="10821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76">
            <a:extLst>
              <a:ext uri="{FF2B5EF4-FFF2-40B4-BE49-F238E27FC236}">
                <a16:creationId xmlns:a16="http://schemas.microsoft.com/office/drawing/2014/main" id="{B022B3E1-3D00-A771-9280-79048E401B5C}"/>
              </a:ext>
            </a:extLst>
          </p:cNvPr>
          <p:cNvSpPr txBox="1"/>
          <p:nvPr/>
        </p:nvSpPr>
        <p:spPr>
          <a:xfrm>
            <a:off x="10141542" y="5836060"/>
            <a:ext cx="1437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LaBr</a:t>
            </a:r>
            <a:r>
              <a:rPr lang="en-JP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endParaRPr lang="en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DA7E15C0-EE35-59BD-0D92-FCE55D3AF65D}"/>
              </a:ext>
            </a:extLst>
          </p:cNvPr>
          <p:cNvCxnSpPr>
            <a:cxnSpLocks/>
          </p:cNvCxnSpPr>
          <p:nvPr/>
        </p:nvCxnSpPr>
        <p:spPr>
          <a:xfrm flipV="1">
            <a:off x="11109740" y="4907587"/>
            <a:ext cx="438875" cy="9284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矢印コネクタ 144">
            <a:extLst>
              <a:ext uri="{FF2B5EF4-FFF2-40B4-BE49-F238E27FC236}">
                <a16:creationId xmlns:a16="http://schemas.microsoft.com/office/drawing/2014/main" id="{BE22FB87-5179-8AF3-8251-3463E65A4456}"/>
              </a:ext>
            </a:extLst>
          </p:cNvPr>
          <p:cNvCxnSpPr>
            <a:cxnSpLocks/>
          </p:cNvCxnSpPr>
          <p:nvPr/>
        </p:nvCxnSpPr>
        <p:spPr>
          <a:xfrm flipV="1">
            <a:off x="7581895" y="4996399"/>
            <a:ext cx="140099" cy="9978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21C0E51-F57C-FACC-E98D-CC220085F863}"/>
              </a:ext>
            </a:extLst>
          </p:cNvPr>
          <p:cNvGrpSpPr/>
          <p:nvPr/>
        </p:nvGrpSpPr>
        <p:grpSpPr>
          <a:xfrm>
            <a:off x="317692" y="2810497"/>
            <a:ext cx="5548039" cy="4010268"/>
            <a:chOff x="317692" y="2810497"/>
            <a:chExt cx="5548039" cy="4010268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67BDBBE1-7724-226A-180E-56D86CAAC981}"/>
                </a:ext>
              </a:extLst>
            </p:cNvPr>
            <p:cNvGrpSpPr/>
            <p:nvPr/>
          </p:nvGrpSpPr>
          <p:grpSpPr>
            <a:xfrm>
              <a:off x="317692" y="2810497"/>
              <a:ext cx="5523178" cy="4010268"/>
              <a:chOff x="4392693" y="2197895"/>
              <a:chExt cx="5523178" cy="4010268"/>
            </a:xfrm>
          </p:grpSpPr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09767C37-5A53-9E24-72F9-C2A005A86989}"/>
                  </a:ext>
                </a:extLst>
              </p:cNvPr>
              <p:cNvSpPr txBox="1"/>
              <p:nvPr/>
            </p:nvSpPr>
            <p:spPr>
              <a:xfrm>
                <a:off x="9029422" y="3261005"/>
                <a:ext cx="7793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4.3MeV</a:t>
                </a:r>
                <a:endParaRPr kumimoji="1"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7178588D-47C3-6BA7-F460-2772AFF750A4}"/>
                  </a:ext>
                </a:extLst>
              </p:cNvPr>
              <p:cNvGrpSpPr/>
              <p:nvPr/>
            </p:nvGrpSpPr>
            <p:grpSpPr>
              <a:xfrm>
                <a:off x="4392693" y="2197895"/>
                <a:ext cx="5523178" cy="4010268"/>
                <a:chOff x="4392693" y="2197895"/>
                <a:chExt cx="5523178" cy="4010268"/>
              </a:xfrm>
            </p:grpSpPr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1F84BC91-91B2-938D-C703-2B7EDA2CDCF5}"/>
                    </a:ext>
                  </a:extLst>
                </p:cNvPr>
                <p:cNvGrpSpPr/>
                <p:nvPr/>
              </p:nvGrpSpPr>
              <p:grpSpPr>
                <a:xfrm>
                  <a:off x="4392693" y="2197895"/>
                  <a:ext cx="5523178" cy="4010268"/>
                  <a:chOff x="3906203" y="2150831"/>
                  <a:chExt cx="5523178" cy="4010268"/>
                </a:xfrm>
              </p:grpSpPr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718DB945-0747-8476-879A-C98ADF416A34}"/>
                      </a:ext>
                    </a:extLst>
                  </p:cNvPr>
                  <p:cNvGrpSpPr/>
                  <p:nvPr/>
                </p:nvGrpSpPr>
                <p:grpSpPr>
                  <a:xfrm>
                    <a:off x="3906203" y="2150831"/>
                    <a:ext cx="5523178" cy="4010268"/>
                    <a:chOff x="1947838" y="1405705"/>
                    <a:chExt cx="7390903" cy="5304157"/>
                  </a:xfrm>
                </p:grpSpPr>
                <p:grpSp>
                  <p:nvGrpSpPr>
                    <p:cNvPr id="55" name="グループ化 54">
                      <a:extLst>
                        <a:ext uri="{FF2B5EF4-FFF2-40B4-BE49-F238E27FC236}">
                          <a16:creationId xmlns:a16="http://schemas.microsoft.com/office/drawing/2014/main" id="{6D81D49C-6CD3-6B57-28CC-ABE97D1CCA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7838" y="1405705"/>
                      <a:ext cx="7390903" cy="5304157"/>
                      <a:chOff x="906010" y="45266"/>
                      <a:chExt cx="9588205" cy="6915895"/>
                    </a:xfrm>
                  </p:grpSpPr>
                  <p:sp>
                    <p:nvSpPr>
                      <p:cNvPr id="57" name="Rounded Rectangle 88">
                        <a:extLst>
                          <a:ext uri="{FF2B5EF4-FFF2-40B4-BE49-F238E27FC236}">
                            <a16:creationId xmlns:a16="http://schemas.microsoft.com/office/drawing/2014/main" id="{5751C430-1733-17A6-FF02-24BE110920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69040" y="556310"/>
                        <a:ext cx="1249173" cy="4318493"/>
                      </a:xfrm>
                      <a:prstGeom prst="roundRect">
                        <a:avLst/>
                      </a:prstGeom>
                      <a:solidFill>
                        <a:srgbClr val="00B0F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 altLang="ja-JP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58" name="TextBox 10">
                        <a:extLst>
                          <a:ext uri="{FF2B5EF4-FFF2-40B4-BE49-F238E27FC236}">
                            <a16:creationId xmlns:a16="http://schemas.microsoft.com/office/drawing/2014/main" id="{8C406795-C29C-758B-A064-499FAA695FC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07484" y="6377309"/>
                        <a:ext cx="2652031" cy="58385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6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12</a:t>
                        </a:r>
                        <a:r>
                          <a:rPr lang="en-JP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Ground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state</a:t>
                        </a:r>
                        <a:endParaRPr lang="en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cxnSp>
                    <p:nvCxnSpPr>
                      <p:cNvPr id="59" name="Straight Arrow Connector 15">
                        <a:extLst>
                          <a:ext uri="{FF2B5EF4-FFF2-40B4-BE49-F238E27FC236}">
                            <a16:creationId xmlns:a16="http://schemas.microsoft.com/office/drawing/2014/main" id="{DCA7CC91-AF28-0398-B7AC-BE9AF705F5E0}"/>
                          </a:ext>
                        </a:extLst>
                      </p:cNvPr>
                      <p:cNvCxnSpPr>
                        <a:cxnSpLocks/>
                        <a:endCxn id="57" idx="2"/>
                      </p:cNvCxnSpPr>
                      <p:nvPr/>
                    </p:nvCxnSpPr>
                    <p:spPr>
                      <a:xfrm flipH="1" flipV="1">
                        <a:off x="6093627" y="4874803"/>
                        <a:ext cx="28901" cy="1321883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" name="Straight Arrow Connector 17">
                        <a:extLst>
                          <a:ext uri="{FF2B5EF4-FFF2-40B4-BE49-F238E27FC236}">
                            <a16:creationId xmlns:a16="http://schemas.microsoft.com/office/drawing/2014/main" id="{C1A57613-EAB9-4346-F08F-35723C387D2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6744998" y="1098688"/>
                        <a:ext cx="1289526" cy="576479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Arrow Connector 21">
                        <a:extLst>
                          <a:ext uri="{FF2B5EF4-FFF2-40B4-BE49-F238E27FC236}">
                            <a16:creationId xmlns:a16="http://schemas.microsoft.com/office/drawing/2014/main" id="{CDB3E525-7686-E713-8B10-9772BFFC907D}"/>
                          </a:ext>
                        </a:extLst>
                      </p:cNvPr>
                      <p:cNvCxnSpPr>
                        <a:cxnSpLocks/>
                        <a:endCxn id="80" idx="1"/>
                      </p:cNvCxnSpPr>
                      <p:nvPr/>
                    </p:nvCxnSpPr>
                    <p:spPr>
                      <a:xfrm>
                        <a:off x="6767365" y="1488562"/>
                        <a:ext cx="1266939" cy="109099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2" name="TextBox 22">
                        <a:extLst>
                          <a:ext uri="{FF2B5EF4-FFF2-40B4-BE49-F238E27FC236}">
                            <a16:creationId xmlns:a16="http://schemas.microsoft.com/office/drawing/2014/main" id="{A8D95258-8F6E-F223-6C93-AF151727EDA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023515" y="45266"/>
                        <a:ext cx="1368967" cy="79616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Neutron decay</a:t>
                        </a:r>
                        <a:endParaRPr lang="en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63" name="TextBox 23">
                        <a:extLst>
                          <a:ext uri="{FF2B5EF4-FFF2-40B4-BE49-F238E27FC236}">
                            <a16:creationId xmlns:a16="http://schemas.microsoft.com/office/drawing/2014/main" id="{1AD824A9-0F0C-66F2-AA41-EDFC006BEEE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274685" y="3745793"/>
                        <a:ext cx="2422721" cy="53077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11</a:t>
                        </a:r>
                        <a:r>
                          <a:rPr lang="en-JP" sz="1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Ground state</a:t>
                        </a:r>
                        <a:endParaRPr lang="en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pic>
                    <p:nvPicPr>
                      <p:cNvPr id="64" name="Picture 33">
                        <a:extLst>
                          <a:ext uri="{FF2B5EF4-FFF2-40B4-BE49-F238E27FC236}">
                            <a16:creationId xmlns:a16="http://schemas.microsoft.com/office/drawing/2014/main" id="{0A8CB852-858E-96C9-80C0-465AD5C8062F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992687" y="2964015"/>
                        <a:ext cx="892760" cy="39370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65" name="TextBox 35">
                        <a:extLst>
                          <a:ext uri="{FF2B5EF4-FFF2-40B4-BE49-F238E27FC236}">
                            <a16:creationId xmlns:a16="http://schemas.microsoft.com/office/drawing/2014/main" id="{94ABC703-1DC8-A150-C5C8-99A8EC89BF1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813872" y="1041186"/>
                        <a:ext cx="2187293" cy="53077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11</a:t>
                        </a:r>
                        <a:r>
                          <a:rPr lang="en-JP" sz="1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Excitation</a:t>
                        </a:r>
                        <a:endParaRPr lang="en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cxnSp>
                    <p:nvCxnSpPr>
                      <p:cNvPr id="66" name="Curved Connector 41">
                        <a:extLst>
                          <a:ext uri="{FF2B5EF4-FFF2-40B4-BE49-F238E27FC236}">
                            <a16:creationId xmlns:a16="http://schemas.microsoft.com/office/drawing/2014/main" id="{A59BCBB2-D75E-3164-BFA0-14E5CEBDB2C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7125301" y="584170"/>
                        <a:ext cx="1360743" cy="561437"/>
                      </a:xfrm>
                      <a:prstGeom prst="curvedConnector3">
                        <a:avLst>
                          <a:gd name="adj1" fmla="val 50000"/>
                        </a:avLst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7" name="TextBox 45">
                        <a:extLst>
                          <a:ext uri="{FF2B5EF4-FFF2-40B4-BE49-F238E27FC236}">
                            <a16:creationId xmlns:a16="http://schemas.microsoft.com/office/drawing/2014/main" id="{9A17155A-AE89-C9AC-80A3-C1157E8D9A2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643301" y="206660"/>
                        <a:ext cx="517017" cy="6369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n</a:t>
                        </a:r>
                      </a:p>
                    </p:txBody>
                  </p:sp>
                  <p:sp>
                    <p:nvSpPr>
                      <p:cNvPr id="68" name="TextBox 46">
                        <a:extLst>
                          <a:ext uri="{FF2B5EF4-FFF2-40B4-BE49-F238E27FC236}">
                            <a16:creationId xmlns:a16="http://schemas.microsoft.com/office/drawing/2014/main" id="{CF058570-1BFA-0816-2D99-3524AEC426C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943596" y="2728446"/>
                        <a:ext cx="550619" cy="6369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𝛾</a:t>
                        </a:r>
                      </a:p>
                    </p:txBody>
                  </p:sp>
                  <p:sp>
                    <p:nvSpPr>
                      <p:cNvPr id="69" name="Rectangle 49">
                        <a:extLst>
                          <a:ext uri="{FF2B5EF4-FFF2-40B4-BE49-F238E27FC236}">
                            <a16:creationId xmlns:a16="http://schemas.microsoft.com/office/drawing/2014/main" id="{9F5E64F3-BFBE-3C82-7BC3-12E2966D0A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990" y="2230520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cxnSp>
                    <p:nvCxnSpPr>
                      <p:cNvPr id="70" name="Straight Arrow Connector 51">
                        <a:extLst>
                          <a:ext uri="{FF2B5EF4-FFF2-40B4-BE49-F238E27FC236}">
                            <a16:creationId xmlns:a16="http://schemas.microsoft.com/office/drawing/2014/main" id="{858BB85F-5065-5462-FB1C-2CBEB689D0C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200923" y="1594059"/>
                        <a:ext cx="2228301" cy="754771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Arrow Connector 53">
                        <a:extLst>
                          <a:ext uri="{FF2B5EF4-FFF2-40B4-BE49-F238E27FC236}">
                            <a16:creationId xmlns:a16="http://schemas.microsoft.com/office/drawing/2014/main" id="{BDA51861-A813-6377-7140-225B4290120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146213" y="3820419"/>
                        <a:ext cx="1167034" cy="175183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2" name="Curved Connector 57">
                        <a:extLst>
                          <a:ext uri="{FF2B5EF4-FFF2-40B4-BE49-F238E27FC236}">
                            <a16:creationId xmlns:a16="http://schemas.microsoft.com/office/drawing/2014/main" id="{4CDB833F-A54A-97E7-E698-2C192672BB1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rot="10800000">
                        <a:off x="3770376" y="1367656"/>
                        <a:ext cx="606205" cy="526031"/>
                      </a:xfrm>
                      <a:prstGeom prst="curvedConnector3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73" name="TextBox 58">
                        <a:extLst>
                          <a:ext uri="{FF2B5EF4-FFF2-40B4-BE49-F238E27FC236}">
                            <a16:creationId xmlns:a16="http://schemas.microsoft.com/office/drawing/2014/main" id="{387945D4-1F4F-DAE1-8ED5-47FBC8D7009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058566" y="818656"/>
                        <a:ext cx="51031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p</a:t>
                        </a:r>
                      </a:p>
                    </p:txBody>
                  </p:sp>
                  <p:sp>
                    <p:nvSpPr>
                      <p:cNvPr id="74" name="TextBox 62">
                        <a:extLst>
                          <a:ext uri="{FF2B5EF4-FFF2-40B4-BE49-F238E27FC236}">
                            <a16:creationId xmlns:a16="http://schemas.microsoft.com/office/drawing/2014/main" id="{0DF9B99B-10C6-EFAC-071D-8798254DA99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051704" y="743029"/>
                        <a:ext cx="1285310" cy="79616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Proton decay</a:t>
                        </a:r>
                        <a:endParaRPr lang="en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5" name="TextBox 64">
                        <a:extLst>
                          <a:ext uri="{FF2B5EF4-FFF2-40B4-BE49-F238E27FC236}">
                            <a16:creationId xmlns:a16="http://schemas.microsoft.com/office/drawing/2014/main" id="{741C21DC-2B8C-65BC-CD7F-4853FEA06F8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259194" y="1653898"/>
                        <a:ext cx="2140789" cy="58385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11</a:t>
                        </a:r>
                        <a:r>
                          <a:rPr lang="en-JP" sz="1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B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Excitation</a:t>
                        </a:r>
                        <a:endParaRPr lang="en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6" name="TextBox 76">
                        <a:extLst>
                          <a:ext uri="{FF2B5EF4-FFF2-40B4-BE49-F238E27FC236}">
                            <a16:creationId xmlns:a16="http://schemas.microsoft.com/office/drawing/2014/main" id="{55B6CAE7-C07B-83CA-9DDF-CADAB7A97B6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571551" y="5282685"/>
                        <a:ext cx="2496205" cy="58385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LaBr</a:t>
                        </a:r>
                        <a:r>
                          <a:rPr lang="en-JP" sz="1600" baseline="-25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r>
                          <a:rPr lang="en-US" sz="16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detector</a:t>
                        </a:r>
                        <a:endParaRPr lang="en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7" name="Rectangle 94">
                        <a:extLst>
                          <a:ext uri="{FF2B5EF4-FFF2-40B4-BE49-F238E27FC236}">
                            <a16:creationId xmlns:a16="http://schemas.microsoft.com/office/drawing/2014/main" id="{08CB839B-961D-0DED-DD19-76FE2BDD33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44877" y="3881056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78" name="Rectangle 100">
                        <a:extLst>
                          <a:ext uri="{FF2B5EF4-FFF2-40B4-BE49-F238E27FC236}">
                            <a16:creationId xmlns:a16="http://schemas.microsoft.com/office/drawing/2014/main" id="{36CE11BE-0186-B665-F2AB-E4BEE9AB8F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58228" y="6232806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79" name="Rectangle 103">
                        <a:extLst>
                          <a:ext uri="{FF2B5EF4-FFF2-40B4-BE49-F238E27FC236}">
                            <a16:creationId xmlns:a16="http://schemas.microsoft.com/office/drawing/2014/main" id="{F3589E47-A594-9475-6980-CA5799DEFE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53391" y="1579999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80" name="Rectangle 105">
                        <a:extLst>
                          <a:ext uri="{FF2B5EF4-FFF2-40B4-BE49-F238E27FC236}">
                            <a16:creationId xmlns:a16="http://schemas.microsoft.com/office/drawing/2014/main" id="{8F33E292-AFEF-FD68-0CB1-5685A2B1EF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34304" y="2514496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81" name="Rectangle 106">
                        <a:extLst>
                          <a:ext uri="{FF2B5EF4-FFF2-40B4-BE49-F238E27FC236}">
                            <a16:creationId xmlns:a16="http://schemas.microsoft.com/office/drawing/2014/main" id="{EB6F2D91-8867-3F0E-FAC7-D2B0D7E424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86495" y="3630382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pic>
                    <p:nvPicPr>
                      <p:cNvPr id="82" name="Picture 108">
                        <a:extLst>
                          <a:ext uri="{FF2B5EF4-FFF2-40B4-BE49-F238E27FC236}">
                            <a16:creationId xmlns:a16="http://schemas.microsoft.com/office/drawing/2014/main" id="{CFD4F271-1D1D-379F-FBC7-F32157512BC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72981" y="3269315"/>
                        <a:ext cx="780628" cy="361067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83" name="TextBox 109">
                        <a:extLst>
                          <a:ext uri="{FF2B5EF4-FFF2-40B4-BE49-F238E27FC236}">
                            <a16:creationId xmlns:a16="http://schemas.microsoft.com/office/drawing/2014/main" id="{89923E68-6171-3417-40BC-D28C26D33DC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355477" y="3074622"/>
                        <a:ext cx="61268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𝛾</a:t>
                        </a:r>
                      </a:p>
                    </p:txBody>
                  </p:sp>
                  <p:cxnSp>
                    <p:nvCxnSpPr>
                      <p:cNvPr id="84" name="Straight Arrow Connector 112">
                        <a:extLst>
                          <a:ext uri="{FF2B5EF4-FFF2-40B4-BE49-F238E27FC236}">
                            <a16:creationId xmlns:a16="http://schemas.microsoft.com/office/drawing/2014/main" id="{ABBA4E9B-A453-69C8-1266-DB2BFC4A3CF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453189" y="2360645"/>
                        <a:ext cx="0" cy="1515011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85" name="TextBox 157">
                        <a:extLst>
                          <a:ext uri="{FF2B5EF4-FFF2-40B4-BE49-F238E27FC236}">
                            <a16:creationId xmlns:a16="http://schemas.microsoft.com/office/drawing/2014/main" id="{6E3CE095-FD19-F7CB-B3B7-6257F04801B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61855" y="2464495"/>
                        <a:ext cx="1011090" cy="4012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JP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4.4MeV</a:t>
                        </a:r>
                      </a:p>
                    </p:txBody>
                  </p:sp>
                  <p:sp>
                    <p:nvSpPr>
                      <p:cNvPr id="86" name="TextBox 176">
                        <a:extLst>
                          <a:ext uri="{FF2B5EF4-FFF2-40B4-BE49-F238E27FC236}">
                            <a16:creationId xmlns:a16="http://schemas.microsoft.com/office/drawing/2014/main" id="{5F57DC80-3C17-2BC4-7C15-5E4E6EF33DB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761547" y="3014946"/>
                        <a:ext cx="836405" cy="4012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JP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2MeV</a:t>
                        </a:r>
                      </a:p>
                    </p:txBody>
                  </p:sp>
                  <p:cxnSp>
                    <p:nvCxnSpPr>
                      <p:cNvPr id="87" name="Straight Arrow Connector 184">
                        <a:extLst>
                          <a:ext uri="{FF2B5EF4-FFF2-40B4-BE49-F238E27FC236}">
                            <a16:creationId xmlns:a16="http://schemas.microsoft.com/office/drawing/2014/main" id="{FD0CC647-00C2-4614-4319-818D9039021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969420" y="1713012"/>
                        <a:ext cx="0" cy="189039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88" name="Rectangle 94">
                        <a:extLst>
                          <a:ext uri="{FF2B5EF4-FFF2-40B4-BE49-F238E27FC236}">
                            <a16:creationId xmlns:a16="http://schemas.microsoft.com/office/drawing/2014/main" id="{57A70E22-AA65-5E5C-8123-04AFC06FE8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10613" y="2998977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89" name="テキスト ボックス 88">
                        <a:extLst>
                          <a:ext uri="{FF2B5EF4-FFF2-40B4-BE49-F238E27FC236}">
                            <a16:creationId xmlns:a16="http://schemas.microsoft.com/office/drawing/2014/main" id="{AB684AEC-E7F5-C9B3-D7B3-2E23D7E3DAD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06010" y="4085539"/>
                        <a:ext cx="2493973" cy="53077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JP" altLang="ja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</a:t>
                        </a:r>
                        <a:r>
                          <a:rPr lang="en-US" altLang="ja-JP" sz="14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</a:t>
                        </a:r>
                        <a:r>
                          <a:rPr lang="en-US" altLang="ja-JP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B Ground state</a:t>
                        </a:r>
                        <a:endParaRPr lang="en-JP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56" name="テキスト ボックス 55">
                      <a:extLst>
                        <a:ext uri="{FF2B5EF4-FFF2-40B4-BE49-F238E27FC236}">
                          <a16:creationId xmlns:a16="http://schemas.microsoft.com/office/drawing/2014/main" id="{7244CA81-568C-04CC-CC2C-77F9AC7203B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97467" y="3907181"/>
                      <a:ext cx="779381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2.1MeV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cxnSp>
                <p:nvCxnSpPr>
                  <p:cNvPr id="53" name="Straight Arrow Connector 184">
                    <a:extLst>
                      <a:ext uri="{FF2B5EF4-FFF2-40B4-BE49-F238E27FC236}">
                        <a16:creationId xmlns:a16="http://schemas.microsoft.com/office/drawing/2014/main" id="{E956458D-0BC4-875F-85C1-048CC58385DD}"/>
                      </a:ext>
                    </a:extLst>
                  </p:cNvPr>
                  <p:cNvCxnSpPr>
                    <a:cxnSpLocks/>
                    <a:stCxn id="80" idx="2"/>
                  </p:cNvCxnSpPr>
                  <p:nvPr/>
                </p:nvCxnSpPr>
                <p:spPr>
                  <a:xfrm>
                    <a:off x="8442770" y="3658100"/>
                    <a:ext cx="6333" cy="550911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Arrow Connector 112">
                    <a:extLst>
                      <a:ext uri="{FF2B5EF4-FFF2-40B4-BE49-F238E27FC236}">
                        <a16:creationId xmlns:a16="http://schemas.microsoft.com/office/drawing/2014/main" id="{00230D9A-8BC7-6640-0D6D-B567B1E105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670771" y="3938860"/>
                    <a:ext cx="852" cy="438016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1B9AB97F-8226-928B-4698-9BCDFEECBB95}"/>
                    </a:ext>
                  </a:extLst>
                </p:cNvPr>
                <p:cNvSpPr txBox="1"/>
                <p:nvPr/>
              </p:nvSpPr>
              <p:spPr>
                <a:xfrm>
                  <a:off x="7050816" y="3497001"/>
                  <a:ext cx="67839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baseline="30000" dirty="0"/>
                    <a:t>12</a:t>
                  </a:r>
                  <a:r>
                    <a:rPr kumimoji="1" lang="en-US" altLang="ja-JP" dirty="0"/>
                    <a:t>C </a:t>
                  </a:r>
                </a:p>
                <a:p>
                  <a:r>
                    <a:rPr kumimoji="1" lang="en-US" altLang="ja-JP" dirty="0"/>
                    <a:t>GDR</a:t>
                  </a:r>
                  <a:endParaRPr kumimoji="1" lang="ja-JP" altLang="en-US"/>
                </a:p>
              </p:txBody>
            </p:sp>
          </p:grpSp>
        </p:grpSp>
        <p:sp>
          <p:nvSpPr>
            <p:cNvPr id="136" name="Rounded Rectangle 75">
              <a:extLst>
                <a:ext uri="{FF2B5EF4-FFF2-40B4-BE49-F238E27FC236}">
                  <a16:creationId xmlns:a16="http://schemas.microsoft.com/office/drawing/2014/main" id="{2CC886FC-C9B4-4615-EA53-4A1F82720CE9}"/>
                </a:ext>
              </a:extLst>
            </p:cNvPr>
            <p:cNvSpPr/>
            <p:nvPr/>
          </p:nvSpPr>
          <p:spPr>
            <a:xfrm>
              <a:off x="1717542" y="4605948"/>
              <a:ext cx="385243" cy="34866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6E5B3E00-3694-9656-0922-B440DF6F62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1454" y="3927415"/>
              <a:ext cx="661319" cy="10821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Rounded Rectangle 75">
              <a:extLst>
                <a:ext uri="{FF2B5EF4-FFF2-40B4-BE49-F238E27FC236}">
                  <a16:creationId xmlns:a16="http://schemas.microsoft.com/office/drawing/2014/main" id="{CF208EA8-852E-87E0-A145-9C9CA95477E0}"/>
                </a:ext>
              </a:extLst>
            </p:cNvPr>
            <p:cNvSpPr/>
            <p:nvPr/>
          </p:nvSpPr>
          <p:spPr>
            <a:xfrm>
              <a:off x="5513006" y="4358899"/>
              <a:ext cx="352725" cy="42117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cxnSp>
          <p:nvCxnSpPr>
            <p:cNvPr id="143" name="直線矢印コネクタ 142">
              <a:extLst>
                <a:ext uri="{FF2B5EF4-FFF2-40B4-BE49-F238E27FC236}">
                  <a16:creationId xmlns:a16="http://schemas.microsoft.com/office/drawing/2014/main" id="{D34BCB03-C427-694A-C41D-826129EAAF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7158" y="4938180"/>
              <a:ext cx="438875" cy="92847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矢印コネクタ 143">
              <a:extLst>
                <a:ext uri="{FF2B5EF4-FFF2-40B4-BE49-F238E27FC236}">
                  <a16:creationId xmlns:a16="http://schemas.microsoft.com/office/drawing/2014/main" id="{5237B944-CEA7-779A-45D5-47C8DD4697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92988" y="5009544"/>
              <a:ext cx="72148" cy="94492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76">
              <a:extLst>
                <a:ext uri="{FF2B5EF4-FFF2-40B4-BE49-F238E27FC236}">
                  <a16:creationId xmlns:a16="http://schemas.microsoft.com/office/drawing/2014/main" id="{9E8EB174-E3C8-C696-88EF-090A62EC8905}"/>
                </a:ext>
              </a:extLst>
            </p:cNvPr>
            <p:cNvSpPr txBox="1"/>
            <p:nvPr/>
          </p:nvSpPr>
          <p:spPr>
            <a:xfrm>
              <a:off x="1035361" y="5973547"/>
              <a:ext cx="14379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JP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LaBr</a:t>
              </a:r>
              <a:r>
                <a:rPr lang="en-JP" sz="1600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detector</a:t>
              </a:r>
              <a:endParaRPr lang="en-JP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7" name="TextBox 76">
            <a:extLst>
              <a:ext uri="{FF2B5EF4-FFF2-40B4-BE49-F238E27FC236}">
                <a16:creationId xmlns:a16="http://schemas.microsoft.com/office/drawing/2014/main" id="{6DBD8F95-75B2-B637-677B-42BFDEF924AB}"/>
              </a:ext>
            </a:extLst>
          </p:cNvPr>
          <p:cNvSpPr txBox="1"/>
          <p:nvPr/>
        </p:nvSpPr>
        <p:spPr>
          <a:xfrm>
            <a:off x="6706108" y="5973547"/>
            <a:ext cx="1437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LaBr</a:t>
            </a:r>
            <a:r>
              <a:rPr lang="en-JP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endParaRPr lang="en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Rounded Rectangle 75">
            <a:extLst>
              <a:ext uri="{FF2B5EF4-FFF2-40B4-BE49-F238E27FC236}">
                <a16:creationId xmlns:a16="http://schemas.microsoft.com/office/drawing/2014/main" id="{1BB58D8B-9396-A7DA-A982-C3BD38BA5D00}"/>
              </a:ext>
            </a:extLst>
          </p:cNvPr>
          <p:cNvSpPr/>
          <p:nvPr/>
        </p:nvSpPr>
        <p:spPr>
          <a:xfrm>
            <a:off x="7487456" y="4575135"/>
            <a:ext cx="385243" cy="34866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E3EE3FF0-5B85-4CDE-07AE-EC6037B16233}"/>
              </a:ext>
            </a:extLst>
          </p:cNvPr>
          <p:cNvSpPr txBox="1"/>
          <p:nvPr/>
        </p:nvSpPr>
        <p:spPr>
          <a:xfrm>
            <a:off x="3714141" y="522416"/>
            <a:ext cx="19398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Targets : 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C, 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CA57E8D1-00BA-8AF1-AD5D-5F65954EE968}"/>
              </a:ext>
            </a:extLst>
          </p:cNvPr>
          <p:cNvSpPr txBox="1"/>
          <p:nvPr/>
        </p:nvSpPr>
        <p:spPr>
          <a:xfrm>
            <a:off x="6012863" y="556784"/>
            <a:ext cx="3278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Scattering angles : 0°, 4.5°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DFDC954B-A645-AA95-19AC-C30C06839817}"/>
              </a:ext>
            </a:extLst>
          </p:cNvPr>
          <p:cNvSpPr txBox="1"/>
          <p:nvPr/>
        </p:nvSpPr>
        <p:spPr>
          <a:xfrm>
            <a:off x="9341334" y="559895"/>
            <a:ext cx="22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GDR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~ 27 MeV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TextBox 22">
            <a:extLst>
              <a:ext uri="{FF2B5EF4-FFF2-40B4-BE49-F238E27FC236}">
                <a16:creationId xmlns:a16="http://schemas.microsoft.com/office/drawing/2014/main" id="{7BDA22E2-52D8-85BC-36E4-C4C1088DC031}"/>
              </a:ext>
            </a:extLst>
          </p:cNvPr>
          <p:cNvSpPr txBox="1"/>
          <p:nvPr/>
        </p:nvSpPr>
        <p:spPr>
          <a:xfrm>
            <a:off x="9718781" y="2832151"/>
            <a:ext cx="788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decay</a:t>
            </a:r>
            <a:endParaRPr lang="en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0" name="Curved Connector 41">
            <a:extLst>
              <a:ext uri="{FF2B5EF4-FFF2-40B4-BE49-F238E27FC236}">
                <a16:creationId xmlns:a16="http://schemas.microsoft.com/office/drawing/2014/main" id="{9E414612-174F-FFAB-E186-CE2B4359EBBC}"/>
              </a:ext>
            </a:extLst>
          </p:cNvPr>
          <p:cNvCxnSpPr>
            <a:cxnSpLocks/>
          </p:cNvCxnSpPr>
          <p:nvPr/>
        </p:nvCxnSpPr>
        <p:spPr>
          <a:xfrm flipV="1">
            <a:off x="9777414" y="3144641"/>
            <a:ext cx="783841" cy="32555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TextBox 45">
            <a:extLst>
              <a:ext uri="{FF2B5EF4-FFF2-40B4-BE49-F238E27FC236}">
                <a16:creationId xmlns:a16="http://schemas.microsoft.com/office/drawing/2014/main" id="{7258C302-9658-5A86-8A1E-9456E94388BB}"/>
              </a:ext>
            </a:extLst>
          </p:cNvPr>
          <p:cNvSpPr txBox="1"/>
          <p:nvPr/>
        </p:nvSpPr>
        <p:spPr>
          <a:xfrm>
            <a:off x="10651841" y="2925737"/>
            <a:ext cx="297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08753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310F04-6F1D-F9A4-0BF6-5050F29D12EA}"/>
              </a:ext>
            </a:extLst>
          </p:cNvPr>
          <p:cNvSpPr txBox="1"/>
          <p:nvPr/>
        </p:nvSpPr>
        <p:spPr>
          <a:xfrm>
            <a:off x="571795" y="399306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GDR &amp; decays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21BE01F-3404-72B5-E8FD-71F9976B8AD9}"/>
              </a:ext>
            </a:extLst>
          </p:cNvPr>
          <p:cNvSpPr txBox="1"/>
          <p:nvPr/>
        </p:nvSpPr>
        <p:spPr>
          <a:xfrm>
            <a:off x="3714141" y="522416"/>
            <a:ext cx="1555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Targets : 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7887A0-7E71-80F1-A9A2-134C89E70944}"/>
              </a:ext>
            </a:extLst>
          </p:cNvPr>
          <p:cNvSpPr txBox="1"/>
          <p:nvPr/>
        </p:nvSpPr>
        <p:spPr>
          <a:xfrm>
            <a:off x="5843324" y="522416"/>
            <a:ext cx="3278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Scattering angles : 0°, 4.5°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915355-DB79-D674-956F-3EE484948B96}"/>
              </a:ext>
            </a:extLst>
          </p:cNvPr>
          <p:cNvSpPr txBox="1"/>
          <p:nvPr/>
        </p:nvSpPr>
        <p:spPr>
          <a:xfrm>
            <a:off x="9321178" y="522416"/>
            <a:ext cx="22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GDR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~ 25 MeV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7883732-E833-6FC9-C4B4-AA155A57E3E6}"/>
              </a:ext>
            </a:extLst>
          </p:cNvPr>
          <p:cNvGrpSpPr/>
          <p:nvPr/>
        </p:nvGrpSpPr>
        <p:grpSpPr>
          <a:xfrm>
            <a:off x="3005358" y="2684991"/>
            <a:ext cx="5599555" cy="4010268"/>
            <a:chOff x="4316316" y="2197895"/>
            <a:chExt cx="5599555" cy="4010268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6B5E530-CEB0-4AD7-F689-28136FC19FE4}"/>
                </a:ext>
              </a:extLst>
            </p:cNvPr>
            <p:cNvSpPr txBox="1"/>
            <p:nvPr/>
          </p:nvSpPr>
          <p:spPr>
            <a:xfrm>
              <a:off x="9029422" y="3261005"/>
              <a:ext cx="8691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0.83MeV</a:t>
              </a:r>
              <a:endParaRPr kumimoji="1" lang="ja-JP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0885A41-9CE3-969D-8B4B-6EB5390917BD}"/>
                </a:ext>
              </a:extLst>
            </p:cNvPr>
            <p:cNvGrpSpPr/>
            <p:nvPr/>
          </p:nvGrpSpPr>
          <p:grpSpPr>
            <a:xfrm>
              <a:off x="4316316" y="2197895"/>
              <a:ext cx="5599555" cy="4010268"/>
              <a:chOff x="4316316" y="2197895"/>
              <a:chExt cx="5599555" cy="4010268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8222AF7F-BCD7-8F89-AEE1-19FB3410D634}"/>
                  </a:ext>
                </a:extLst>
              </p:cNvPr>
              <p:cNvGrpSpPr/>
              <p:nvPr/>
            </p:nvGrpSpPr>
            <p:grpSpPr>
              <a:xfrm>
                <a:off x="4316316" y="2197895"/>
                <a:ext cx="5599555" cy="4010268"/>
                <a:chOff x="3829826" y="2150831"/>
                <a:chExt cx="5599555" cy="4010268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94D586C0-58F5-68F2-1EE8-938E797CA8BC}"/>
                    </a:ext>
                  </a:extLst>
                </p:cNvPr>
                <p:cNvGrpSpPr/>
                <p:nvPr/>
              </p:nvGrpSpPr>
              <p:grpSpPr>
                <a:xfrm>
                  <a:off x="3829826" y="2150831"/>
                  <a:ext cx="5599555" cy="4010268"/>
                  <a:chOff x="1845633" y="1405705"/>
                  <a:chExt cx="7493108" cy="5304157"/>
                </a:xfrm>
              </p:grpSpPr>
              <p:grpSp>
                <p:nvGrpSpPr>
                  <p:cNvPr id="15" name="グループ化 14">
                    <a:extLst>
                      <a:ext uri="{FF2B5EF4-FFF2-40B4-BE49-F238E27FC236}">
                        <a16:creationId xmlns:a16="http://schemas.microsoft.com/office/drawing/2014/main" id="{F8257E98-77D4-70B4-AF4C-13336076BD0E}"/>
                      </a:ext>
                    </a:extLst>
                  </p:cNvPr>
                  <p:cNvGrpSpPr/>
                  <p:nvPr/>
                </p:nvGrpSpPr>
                <p:grpSpPr>
                  <a:xfrm>
                    <a:off x="1845633" y="1405705"/>
                    <a:ext cx="7493108" cy="5304157"/>
                    <a:chOff x="773420" y="45266"/>
                    <a:chExt cx="9720795" cy="6915895"/>
                  </a:xfrm>
                </p:grpSpPr>
                <p:sp>
                  <p:nvSpPr>
                    <p:cNvPr id="17" name="Rounded Rectangle 88">
                      <a:extLst>
                        <a:ext uri="{FF2B5EF4-FFF2-40B4-BE49-F238E27FC236}">
                          <a16:creationId xmlns:a16="http://schemas.microsoft.com/office/drawing/2014/main" id="{1ABDFF0D-95E4-DEDC-B2EA-F24871C4D0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9040" y="556310"/>
                      <a:ext cx="1249173" cy="4318493"/>
                    </a:xfrm>
                    <a:prstGeom prst="roundRect">
                      <a:avLst/>
                    </a:prstGeom>
                    <a:solidFill>
                      <a:srgbClr val="00B0F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 altLang="ja-JP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18" name="TextBox 10">
                      <a:extLst>
                        <a:ext uri="{FF2B5EF4-FFF2-40B4-BE49-F238E27FC236}">
                          <a16:creationId xmlns:a16="http://schemas.microsoft.com/office/drawing/2014/main" id="{383D5C4E-87E7-1E7E-5304-0EC2F88415E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07484" y="6377309"/>
                      <a:ext cx="2652031" cy="58385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sz="160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JP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state</a:t>
                      </a:r>
                      <a:endParaRPr lang="en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19" name="Straight Arrow Connector 15">
                      <a:extLst>
                        <a:ext uri="{FF2B5EF4-FFF2-40B4-BE49-F238E27FC236}">
                          <a16:creationId xmlns:a16="http://schemas.microsoft.com/office/drawing/2014/main" id="{81D1D73E-732F-D973-8005-4B692705DE5E}"/>
                        </a:ext>
                      </a:extLst>
                    </p:cNvPr>
                    <p:cNvCxnSpPr>
                      <a:cxnSpLocks/>
                      <a:endCxn id="17" idx="2"/>
                    </p:cNvCxnSpPr>
                    <p:nvPr/>
                  </p:nvCxnSpPr>
                  <p:spPr>
                    <a:xfrm flipH="1" flipV="1">
                      <a:off x="6093627" y="4874803"/>
                      <a:ext cx="28901" cy="1321883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Arrow Connector 17">
                      <a:extLst>
                        <a:ext uri="{FF2B5EF4-FFF2-40B4-BE49-F238E27FC236}">
                          <a16:creationId xmlns:a16="http://schemas.microsoft.com/office/drawing/2014/main" id="{233AC1C0-722D-3AFB-E42F-8672927C920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744998" y="1098688"/>
                      <a:ext cx="1289526" cy="57647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Arrow Connector 21">
                      <a:extLst>
                        <a:ext uri="{FF2B5EF4-FFF2-40B4-BE49-F238E27FC236}">
                          <a16:creationId xmlns:a16="http://schemas.microsoft.com/office/drawing/2014/main" id="{E6DDE885-1489-3597-8B9C-D85DA68E9E42}"/>
                        </a:ext>
                      </a:extLst>
                    </p:cNvPr>
                    <p:cNvCxnSpPr>
                      <a:cxnSpLocks/>
                      <a:endCxn id="40" idx="1"/>
                    </p:cNvCxnSpPr>
                    <p:nvPr/>
                  </p:nvCxnSpPr>
                  <p:spPr>
                    <a:xfrm>
                      <a:off x="6767365" y="1488562"/>
                      <a:ext cx="1266939" cy="109099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" name="TextBox 22">
                      <a:extLst>
                        <a:ext uri="{FF2B5EF4-FFF2-40B4-BE49-F238E27FC236}">
                          <a16:creationId xmlns:a16="http://schemas.microsoft.com/office/drawing/2014/main" id="{CA47C6BE-BDFD-F6B9-0545-6248D13EE28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023515" y="45266"/>
                      <a:ext cx="1368967" cy="79616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Neutron decay</a:t>
                      </a:r>
                      <a:endParaRPr lang="en-JP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" name="TextBox 23">
                      <a:extLst>
                        <a:ext uri="{FF2B5EF4-FFF2-40B4-BE49-F238E27FC236}">
                          <a16:creationId xmlns:a16="http://schemas.microsoft.com/office/drawing/2014/main" id="{976754B9-02E1-43A8-B78D-DB9CD412184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274685" y="3745793"/>
                      <a:ext cx="2422721" cy="9023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 Ground state</a:t>
                      </a:r>
                      <a:endParaRPr lang="en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pic>
                  <p:nvPicPr>
                    <p:cNvPr id="24" name="Picture 33">
                      <a:extLst>
                        <a:ext uri="{FF2B5EF4-FFF2-40B4-BE49-F238E27FC236}">
                          <a16:creationId xmlns:a16="http://schemas.microsoft.com/office/drawing/2014/main" id="{E1002404-4C12-C89D-EDF8-82668519C4C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8992687" y="2964015"/>
                      <a:ext cx="892760" cy="3937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5" name="TextBox 35">
                      <a:extLst>
                        <a:ext uri="{FF2B5EF4-FFF2-40B4-BE49-F238E27FC236}">
                          <a16:creationId xmlns:a16="http://schemas.microsoft.com/office/drawing/2014/main" id="{F80DDF76-C017-8602-40FD-41B58EFE86A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13871" y="1041187"/>
                      <a:ext cx="2187294" cy="5307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 Excitation</a:t>
                      </a:r>
                      <a:endParaRPr lang="en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26" name="Curved Connector 41">
                      <a:extLst>
                        <a:ext uri="{FF2B5EF4-FFF2-40B4-BE49-F238E27FC236}">
                          <a16:creationId xmlns:a16="http://schemas.microsoft.com/office/drawing/2014/main" id="{95E20900-97D1-F0D4-1D13-E2D6435BCA2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7125301" y="584170"/>
                      <a:ext cx="1360743" cy="561437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7" name="TextBox 45">
                      <a:extLst>
                        <a:ext uri="{FF2B5EF4-FFF2-40B4-BE49-F238E27FC236}">
                          <a16:creationId xmlns:a16="http://schemas.microsoft.com/office/drawing/2014/main" id="{C5DF21C0-827F-F966-C953-B3DC270832D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643301" y="206660"/>
                      <a:ext cx="517017" cy="6369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dirty="0"/>
                        <a:t>n</a:t>
                      </a:r>
                    </a:p>
                  </p:txBody>
                </p:sp>
                <p:sp>
                  <p:nvSpPr>
                    <p:cNvPr id="28" name="TextBox 46">
                      <a:extLst>
                        <a:ext uri="{FF2B5EF4-FFF2-40B4-BE49-F238E27FC236}">
                          <a16:creationId xmlns:a16="http://schemas.microsoft.com/office/drawing/2014/main" id="{7546287E-7929-CC20-C351-9086D73CCA4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943596" y="2728446"/>
                      <a:ext cx="550619" cy="6369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dirty="0"/>
                        <a:t>𝛾</a:t>
                      </a:r>
                    </a:p>
                  </p:txBody>
                </p:sp>
                <p:sp>
                  <p:nvSpPr>
                    <p:cNvPr id="29" name="Rectangle 49">
                      <a:extLst>
                        <a:ext uri="{FF2B5EF4-FFF2-40B4-BE49-F238E27FC236}">
                          <a16:creationId xmlns:a16="http://schemas.microsoft.com/office/drawing/2014/main" id="{2C452B67-4D8A-05EA-662A-40019B0663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4990" y="2230520"/>
                      <a:ext cx="1494320" cy="130126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cxnSp>
                  <p:nvCxnSpPr>
                    <p:cNvPr id="30" name="Straight Arrow Connector 51">
                      <a:extLst>
                        <a:ext uri="{FF2B5EF4-FFF2-40B4-BE49-F238E27FC236}">
                          <a16:creationId xmlns:a16="http://schemas.microsoft.com/office/drawing/2014/main" id="{5C407A7C-B2DA-9097-6AC0-A1CAA81232B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200923" y="1594059"/>
                      <a:ext cx="2228301" cy="754771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Arrow Connector 53">
                      <a:extLst>
                        <a:ext uri="{FF2B5EF4-FFF2-40B4-BE49-F238E27FC236}">
                          <a16:creationId xmlns:a16="http://schemas.microsoft.com/office/drawing/2014/main" id="{EF83EC92-EE68-15EE-3879-BDBA8AC47DD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46213" y="3820419"/>
                      <a:ext cx="1167034" cy="175183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Curved Connector 57">
                      <a:extLst>
                        <a:ext uri="{FF2B5EF4-FFF2-40B4-BE49-F238E27FC236}">
                          <a16:creationId xmlns:a16="http://schemas.microsoft.com/office/drawing/2014/main" id="{81FB461B-7BCE-B1F0-2048-890767D6102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>
                      <a:off x="3770376" y="1367656"/>
                      <a:ext cx="606205" cy="526031"/>
                    </a:xfrm>
                    <a:prstGeom prst="curvedConnector3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3" name="TextBox 58">
                      <a:extLst>
                        <a:ext uri="{FF2B5EF4-FFF2-40B4-BE49-F238E27FC236}">
                          <a16:creationId xmlns:a16="http://schemas.microsoft.com/office/drawing/2014/main" id="{8C5F72B5-BB47-0FF2-4218-6DB9D41AAB5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58566" y="818656"/>
                      <a:ext cx="51031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dirty="0"/>
                        <a:t>p</a:t>
                      </a:r>
                    </a:p>
                  </p:txBody>
                </p:sp>
                <p:sp>
                  <p:nvSpPr>
                    <p:cNvPr id="34" name="TextBox 62">
                      <a:extLst>
                        <a:ext uri="{FF2B5EF4-FFF2-40B4-BE49-F238E27FC236}">
                          <a16:creationId xmlns:a16="http://schemas.microsoft.com/office/drawing/2014/main" id="{5251635A-DB4A-7AB7-C8D5-47ACF361331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051704" y="743029"/>
                      <a:ext cx="1285310" cy="79616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Proton decay</a:t>
                      </a:r>
                      <a:endParaRPr lang="en-JP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5" name="TextBox 64">
                      <a:extLst>
                        <a:ext uri="{FF2B5EF4-FFF2-40B4-BE49-F238E27FC236}">
                          <a16:creationId xmlns:a16="http://schemas.microsoft.com/office/drawing/2014/main" id="{7684C056-BCFC-C482-9020-B3B5D9CEF7E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90286" y="1608690"/>
                      <a:ext cx="2309688" cy="58385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Excitation</a:t>
                      </a:r>
                      <a:endParaRPr lang="en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6" name="TextBox 76">
                      <a:extLst>
                        <a:ext uri="{FF2B5EF4-FFF2-40B4-BE49-F238E27FC236}">
                          <a16:creationId xmlns:a16="http://schemas.microsoft.com/office/drawing/2014/main" id="{0C68DA5B-B6C2-89EA-B52B-38AE6407EB7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571551" y="5282685"/>
                      <a:ext cx="2496205" cy="58385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LaBr</a:t>
                      </a:r>
                      <a:r>
                        <a:rPr lang="en-JP" sz="1600" baseline="-25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detector</a:t>
                      </a:r>
                      <a:endParaRPr lang="en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7" name="Rectangle 94">
                      <a:extLst>
                        <a:ext uri="{FF2B5EF4-FFF2-40B4-BE49-F238E27FC236}">
                          <a16:creationId xmlns:a16="http://schemas.microsoft.com/office/drawing/2014/main" id="{1AE5A23B-6DEC-BC37-7FB3-EE759E981D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44877" y="3881056"/>
                      <a:ext cx="1494320" cy="130126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38" name="Rectangle 100">
                      <a:extLst>
                        <a:ext uri="{FF2B5EF4-FFF2-40B4-BE49-F238E27FC236}">
                          <a16:creationId xmlns:a16="http://schemas.microsoft.com/office/drawing/2014/main" id="{C14F1C38-E6FE-03E9-75DB-BE8EDD3383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58228" y="6232806"/>
                      <a:ext cx="1494320" cy="130126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39" name="Rectangle 103">
                      <a:extLst>
                        <a:ext uri="{FF2B5EF4-FFF2-40B4-BE49-F238E27FC236}">
                          <a16:creationId xmlns:a16="http://schemas.microsoft.com/office/drawing/2014/main" id="{DE95DD47-5640-C2CB-5AB4-04871539BE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53391" y="1579999"/>
                      <a:ext cx="1494320" cy="13012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40" name="Rectangle 105">
                      <a:extLst>
                        <a:ext uri="{FF2B5EF4-FFF2-40B4-BE49-F238E27FC236}">
                          <a16:creationId xmlns:a16="http://schemas.microsoft.com/office/drawing/2014/main" id="{4731A72F-6DAE-22B6-FA48-14D01E621D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34304" y="2514496"/>
                      <a:ext cx="1494320" cy="13012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41" name="Rectangle 106">
                      <a:extLst>
                        <a:ext uri="{FF2B5EF4-FFF2-40B4-BE49-F238E27FC236}">
                          <a16:creationId xmlns:a16="http://schemas.microsoft.com/office/drawing/2014/main" id="{502D20DE-CE82-2E87-36B4-8901E61368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86495" y="3630382"/>
                      <a:ext cx="1494320" cy="13012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pic>
                  <p:nvPicPr>
                    <p:cNvPr id="42" name="Picture 108">
                      <a:extLst>
                        <a:ext uri="{FF2B5EF4-FFF2-40B4-BE49-F238E27FC236}">
                          <a16:creationId xmlns:a16="http://schemas.microsoft.com/office/drawing/2014/main" id="{8E65FC53-6255-9AF9-B65A-F0BB038800E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2472981" y="3269315"/>
                      <a:ext cx="780628" cy="361067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3" name="TextBox 109">
                      <a:extLst>
                        <a:ext uri="{FF2B5EF4-FFF2-40B4-BE49-F238E27FC236}">
                          <a16:creationId xmlns:a16="http://schemas.microsoft.com/office/drawing/2014/main" id="{14187512-89EC-709A-7D79-E5297DB2D8F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55477" y="3074622"/>
                      <a:ext cx="61268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JP" dirty="0"/>
                        <a:t>𝛾</a:t>
                      </a:r>
                    </a:p>
                  </p:txBody>
                </p:sp>
                <p:cxnSp>
                  <p:nvCxnSpPr>
                    <p:cNvPr id="44" name="Straight Arrow Connector 112">
                      <a:extLst>
                        <a:ext uri="{FF2B5EF4-FFF2-40B4-BE49-F238E27FC236}">
                          <a16:creationId xmlns:a16="http://schemas.microsoft.com/office/drawing/2014/main" id="{075312B7-9F58-025A-7A60-4F6B6C676F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53189" y="2360644"/>
                      <a:ext cx="19792" cy="623801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5" name="TextBox 157">
                      <a:extLst>
                        <a:ext uri="{FF2B5EF4-FFF2-40B4-BE49-F238E27FC236}">
                          <a16:creationId xmlns:a16="http://schemas.microsoft.com/office/drawing/2014/main" id="{50E7AF0E-69EC-49B5-3556-C562DD5F14A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42570" y="2478979"/>
                      <a:ext cx="1508838" cy="53077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1.13</a:t>
                      </a:r>
                      <a:r>
                        <a:rPr lang="en-JP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MeV</a:t>
                      </a:r>
                      <a:endParaRPr lang="en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47" name="Straight Arrow Connector 184">
                      <a:extLst>
                        <a:ext uri="{FF2B5EF4-FFF2-40B4-BE49-F238E27FC236}">
                          <a16:creationId xmlns:a16="http://schemas.microsoft.com/office/drawing/2014/main" id="{3BA58A47-BE17-AD59-57EE-2AE9D526D69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969420" y="1713012"/>
                      <a:ext cx="0" cy="1890397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8" name="Rectangle 94">
                      <a:extLst>
                        <a:ext uri="{FF2B5EF4-FFF2-40B4-BE49-F238E27FC236}">
                          <a16:creationId xmlns:a16="http://schemas.microsoft.com/office/drawing/2014/main" id="{8C792C4E-2A5C-AB4A-4310-7BAD4F5EFA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10613" y="2998977"/>
                      <a:ext cx="1494320" cy="130126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JP"/>
                    </a:p>
                  </p:txBody>
                </p:sp>
                <p:sp>
                  <p:nvSpPr>
                    <p:cNvPr id="49" name="テキスト ボックス 48">
                      <a:extLst>
                        <a:ext uri="{FF2B5EF4-FFF2-40B4-BE49-F238E27FC236}">
                          <a16:creationId xmlns:a16="http://schemas.microsoft.com/office/drawing/2014/main" id="{90B66B2F-92BB-33C9-874B-60E6B3CDFE4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73420" y="4087580"/>
                      <a:ext cx="2662873" cy="5307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altLang="ja-JP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 Ground state</a:t>
                      </a:r>
                      <a:endParaRPr lang="en-JP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16" name="テキスト ボックス 15">
                    <a:extLst>
                      <a:ext uri="{FF2B5EF4-FFF2-40B4-BE49-F238E27FC236}">
                        <a16:creationId xmlns:a16="http://schemas.microsoft.com/office/drawing/2014/main" id="{4840AA8A-C2C7-D6AF-5E91-598038D7F77E}"/>
                      </a:ext>
                    </a:extLst>
                  </p:cNvPr>
                  <p:cNvSpPr txBox="1"/>
                  <p:nvPr/>
                </p:nvSpPr>
                <p:spPr>
                  <a:xfrm>
                    <a:off x="1997467" y="3907181"/>
                    <a:ext cx="1042938" cy="40707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1.8</a:t>
                    </a:r>
                    <a:r>
                      <a: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MeV</a:t>
                    </a:r>
                    <a:endParaRPr kumimoji="1" lang="ja-JP" alt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cxnSp>
              <p:nvCxnSpPr>
                <p:cNvPr id="13" name="Straight Arrow Connector 184">
                  <a:extLst>
                    <a:ext uri="{FF2B5EF4-FFF2-40B4-BE49-F238E27FC236}">
                      <a16:creationId xmlns:a16="http://schemas.microsoft.com/office/drawing/2014/main" id="{A62E5F9F-65FF-EABF-3D37-F4E62431258F}"/>
                    </a:ext>
                  </a:extLst>
                </p:cNvPr>
                <p:cNvCxnSpPr>
                  <a:cxnSpLocks/>
                  <a:stCxn id="40" idx="2"/>
                </p:cNvCxnSpPr>
                <p:nvPr/>
              </p:nvCxnSpPr>
              <p:spPr>
                <a:xfrm>
                  <a:off x="8442770" y="3658100"/>
                  <a:ext cx="6333" cy="55091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12">
                  <a:extLst>
                    <a:ext uri="{FF2B5EF4-FFF2-40B4-BE49-F238E27FC236}">
                      <a16:creationId xmlns:a16="http://schemas.microsoft.com/office/drawing/2014/main" id="{4B55B179-85E6-558D-FA03-58E334857F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70771" y="3938860"/>
                  <a:ext cx="852" cy="43801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67239D9D-A8B7-FCA7-6058-A42E62173C48}"/>
                  </a:ext>
                </a:extLst>
              </p:cNvPr>
              <p:cNvSpPr txBox="1"/>
              <p:nvPr/>
            </p:nvSpPr>
            <p:spPr>
              <a:xfrm>
                <a:off x="7050816" y="3497001"/>
                <a:ext cx="6783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aseline="30000" dirty="0"/>
                  <a:t>27</a:t>
                </a:r>
                <a:r>
                  <a:rPr kumimoji="1" lang="en-US" altLang="ja-JP" dirty="0"/>
                  <a:t>Al </a:t>
                </a:r>
              </a:p>
              <a:p>
                <a:r>
                  <a:rPr kumimoji="1" lang="en-US" altLang="ja-JP" dirty="0"/>
                  <a:t>GDR</a:t>
                </a:r>
                <a:endParaRPr kumimoji="1" lang="ja-JP" altLang="en-US"/>
              </a:p>
            </p:txBody>
          </p:sp>
        </p:grpSp>
      </p:grpSp>
      <p:sp>
        <p:nvSpPr>
          <p:cNvPr id="50" name="Rounded Rectangle 75">
            <a:extLst>
              <a:ext uri="{FF2B5EF4-FFF2-40B4-BE49-F238E27FC236}">
                <a16:creationId xmlns:a16="http://schemas.microsoft.com/office/drawing/2014/main" id="{BC4640B5-B86D-D41B-FB69-C238962FBD49}"/>
              </a:ext>
            </a:extLst>
          </p:cNvPr>
          <p:cNvSpPr/>
          <p:nvPr/>
        </p:nvSpPr>
        <p:spPr>
          <a:xfrm>
            <a:off x="4451590" y="4478434"/>
            <a:ext cx="385243" cy="34866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1" name="Rounded Rectangle 75">
            <a:extLst>
              <a:ext uri="{FF2B5EF4-FFF2-40B4-BE49-F238E27FC236}">
                <a16:creationId xmlns:a16="http://schemas.microsoft.com/office/drawing/2014/main" id="{393553F7-DBAE-34E9-8E48-537453FC157F}"/>
              </a:ext>
            </a:extLst>
          </p:cNvPr>
          <p:cNvSpPr/>
          <p:nvPr/>
        </p:nvSpPr>
        <p:spPr>
          <a:xfrm>
            <a:off x="8247054" y="4231385"/>
            <a:ext cx="352725" cy="42117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826F1B1E-F0EC-5C5E-3173-7A27B19E7664}"/>
              </a:ext>
            </a:extLst>
          </p:cNvPr>
          <p:cNvCxnSpPr>
            <a:cxnSpLocks/>
          </p:cNvCxnSpPr>
          <p:nvPr/>
        </p:nvCxnSpPr>
        <p:spPr>
          <a:xfrm flipV="1">
            <a:off x="7901206" y="4810666"/>
            <a:ext cx="438875" cy="9284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901A1623-D415-81DE-32C1-110010BA4AA1}"/>
              </a:ext>
            </a:extLst>
          </p:cNvPr>
          <p:cNvCxnSpPr>
            <a:cxnSpLocks/>
          </p:cNvCxnSpPr>
          <p:nvPr/>
        </p:nvCxnSpPr>
        <p:spPr>
          <a:xfrm flipV="1">
            <a:off x="4627036" y="4882030"/>
            <a:ext cx="72148" cy="9449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76">
            <a:extLst>
              <a:ext uri="{FF2B5EF4-FFF2-40B4-BE49-F238E27FC236}">
                <a16:creationId xmlns:a16="http://schemas.microsoft.com/office/drawing/2014/main" id="{B5FDA9CD-C3DB-D967-1EBF-76AB69A15263}"/>
              </a:ext>
            </a:extLst>
          </p:cNvPr>
          <p:cNvSpPr txBox="1"/>
          <p:nvPr/>
        </p:nvSpPr>
        <p:spPr>
          <a:xfrm>
            <a:off x="3769409" y="5846033"/>
            <a:ext cx="1437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LaBr</a:t>
            </a:r>
            <a:r>
              <a:rPr lang="en-JP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endParaRPr lang="en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5F368222-D79C-5B42-13DE-221ED04988F5}"/>
              </a:ext>
            </a:extLst>
          </p:cNvPr>
          <p:cNvCxnSpPr>
            <a:cxnSpLocks/>
          </p:cNvCxnSpPr>
          <p:nvPr/>
        </p:nvCxnSpPr>
        <p:spPr>
          <a:xfrm flipV="1">
            <a:off x="5035475" y="3801909"/>
            <a:ext cx="661319" cy="10821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75A92208-E4BB-3601-D3C8-26B9A8812187}"/>
              </a:ext>
            </a:extLst>
          </p:cNvPr>
          <p:cNvSpPr txBox="1"/>
          <p:nvPr/>
        </p:nvSpPr>
        <p:spPr>
          <a:xfrm>
            <a:off x="5652012" y="2283638"/>
            <a:ext cx="777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aseline="30000" dirty="0"/>
              <a:t>27</a:t>
            </a:r>
            <a:r>
              <a:rPr kumimoji="1" lang="en-US" altLang="ja-JP" sz="2800" dirty="0"/>
              <a:t>Al</a:t>
            </a:r>
            <a:endParaRPr kumimoji="1" lang="ja-JP" altLang="en-US" sz="280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6929B305-0D22-3DC5-236E-664279FA750A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078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EBAD8E4-80A1-6B6B-FE62-27779C04A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98" y="2706889"/>
            <a:ext cx="3234535" cy="390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2B2D9A-58BB-6881-5284-935108327C72}"/>
              </a:ext>
            </a:extLst>
          </p:cNvPr>
          <p:cNvSpPr txBox="1"/>
          <p:nvPr/>
        </p:nvSpPr>
        <p:spPr>
          <a:xfrm>
            <a:off x="930439" y="1786537"/>
            <a:ext cx="51655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GR is a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spectrometer</a:t>
            </a:r>
            <a:r>
              <a:rPr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that uses a magnetic field to separate the protons scattered after irradiation of a target by energy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2A233C-497B-8C01-B1EA-0564D8E70E9D}"/>
              </a:ext>
            </a:extLst>
          </p:cNvPr>
          <p:cNvSpPr txBox="1"/>
          <p:nvPr/>
        </p:nvSpPr>
        <p:spPr>
          <a:xfrm>
            <a:off x="571795" y="1275515"/>
            <a:ext cx="52996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Grand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</a:t>
            </a:r>
            <a:r>
              <a:rPr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den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spectrometer (GR)</a:t>
            </a:r>
            <a:r>
              <a:rPr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図 10" descr="飛行機の模型&#10;&#10;低い精度で自動的に生成された説明">
            <a:extLst>
              <a:ext uri="{FF2B5EF4-FFF2-40B4-BE49-F238E27FC236}">
                <a16:creationId xmlns:a16="http://schemas.microsoft.com/office/drawing/2014/main" id="{7315605D-FC36-C33C-306B-83D4EF57B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441188" y="3239077"/>
            <a:ext cx="2762417" cy="2389173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5D669716-699D-5CE5-8CCF-2D89C5D8F5B5}"/>
              </a:ext>
            </a:extLst>
          </p:cNvPr>
          <p:cNvCxnSpPr>
            <a:cxnSpLocks/>
          </p:cNvCxnSpPr>
          <p:nvPr/>
        </p:nvCxnSpPr>
        <p:spPr>
          <a:xfrm flipH="1">
            <a:off x="4635818" y="4362140"/>
            <a:ext cx="4773159" cy="56019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D684AB70-F68A-1545-946A-84B5D9D541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692" y="5482350"/>
            <a:ext cx="3054476" cy="1323439"/>
          </a:xfrm>
          <a:prstGeom prst="rect">
            <a:avLst/>
          </a:prstGeom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026327D-F484-2631-6227-F713B3F8FF45}"/>
              </a:ext>
            </a:extLst>
          </p:cNvPr>
          <p:cNvGrpSpPr/>
          <p:nvPr/>
        </p:nvGrpSpPr>
        <p:grpSpPr>
          <a:xfrm>
            <a:off x="5139018" y="4936446"/>
            <a:ext cx="4573547" cy="1869343"/>
            <a:chOff x="3274779" y="929098"/>
            <a:chExt cx="4844318" cy="231149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7D8FA5D2-613F-A0DF-FBF3-BAAC54B475F7}"/>
                </a:ext>
              </a:extLst>
            </p:cNvPr>
            <p:cNvGrpSpPr/>
            <p:nvPr/>
          </p:nvGrpSpPr>
          <p:grpSpPr>
            <a:xfrm>
              <a:off x="3274779" y="929098"/>
              <a:ext cx="4844318" cy="2311494"/>
              <a:chOff x="3274779" y="929098"/>
              <a:chExt cx="4844318" cy="231149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FCD9DB99-8F3D-4C42-B8DC-97EE1C289FB0}"/>
                  </a:ext>
                </a:extLst>
              </p:cNvPr>
              <p:cNvGrpSpPr/>
              <p:nvPr/>
            </p:nvGrpSpPr>
            <p:grpSpPr>
              <a:xfrm>
                <a:off x="5576835" y="1782280"/>
                <a:ext cx="2542262" cy="1401186"/>
                <a:chOff x="4572000" y="1762183"/>
                <a:chExt cx="2542262" cy="1401186"/>
              </a:xfrm>
            </p:grpSpPr>
            <p:sp>
              <p:nvSpPr>
                <p:cNvPr id="21" name="正方形/長方形 20">
                  <a:extLst>
                    <a:ext uri="{FF2B5EF4-FFF2-40B4-BE49-F238E27FC236}">
                      <a16:creationId xmlns:a16="http://schemas.microsoft.com/office/drawing/2014/main" id="{0EB887EA-B03F-0C9B-A68F-4FB62549C9FD}"/>
                    </a:ext>
                  </a:extLst>
                </p:cNvPr>
                <p:cNvSpPr/>
                <p:nvPr/>
              </p:nvSpPr>
              <p:spPr>
                <a:xfrm>
                  <a:off x="4572000" y="2150347"/>
                  <a:ext cx="1708220" cy="542611"/>
                </a:xfrm>
                <a:prstGeom prst="rect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2" name="直線コネクタ 21">
                  <a:extLst>
                    <a:ext uri="{FF2B5EF4-FFF2-40B4-BE49-F238E27FC236}">
                      <a16:creationId xmlns:a16="http://schemas.microsoft.com/office/drawing/2014/main" id="{B7D68197-5A5F-E0FD-8E4B-2148D3B9E759}"/>
                    </a:ext>
                  </a:extLst>
                </p:cNvPr>
                <p:cNvCxnSpPr/>
                <p:nvPr/>
              </p:nvCxnSpPr>
              <p:spPr>
                <a:xfrm>
                  <a:off x="4572000" y="2697982"/>
                  <a:ext cx="0" cy="311499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03155569-3BA5-4F79-3F34-16D9224F8ED9}"/>
                    </a:ext>
                  </a:extLst>
                </p:cNvPr>
                <p:cNvCxnSpPr/>
                <p:nvPr/>
              </p:nvCxnSpPr>
              <p:spPr>
                <a:xfrm>
                  <a:off x="6280220" y="2697982"/>
                  <a:ext cx="0" cy="311499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91748E55-166A-5C24-C47B-81D19F21AB98}"/>
                    </a:ext>
                  </a:extLst>
                </p:cNvPr>
                <p:cNvSpPr txBox="1"/>
                <p:nvPr/>
              </p:nvSpPr>
              <p:spPr>
                <a:xfrm>
                  <a:off x="5059663" y="2855592"/>
                  <a:ext cx="73289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203mm</a:t>
                  </a:r>
                  <a:endParaRPr kumimoji="1"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5" name="直線矢印コネクタ 24">
                  <a:extLst>
                    <a:ext uri="{FF2B5EF4-FFF2-40B4-BE49-F238E27FC236}">
                      <a16:creationId xmlns:a16="http://schemas.microsoft.com/office/drawing/2014/main" id="{7963481D-86D0-DCCC-13C2-07E6A2BAAEF0}"/>
                    </a:ext>
                  </a:extLst>
                </p:cNvPr>
                <p:cNvCxnSpPr/>
                <p:nvPr/>
              </p:nvCxnSpPr>
              <p:spPr>
                <a:xfrm>
                  <a:off x="4572000" y="2853731"/>
                  <a:ext cx="1708220" cy="0"/>
                </a:xfrm>
                <a:prstGeom prst="straightConnector1">
                  <a:avLst/>
                </a:prstGeom>
                <a:ln w="12700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45D9DAD9-66DE-8C60-8DBD-DC0341C8B1E9}"/>
                    </a:ext>
                  </a:extLst>
                </p:cNvPr>
                <p:cNvCxnSpPr/>
                <p:nvPr/>
              </p:nvCxnSpPr>
              <p:spPr>
                <a:xfrm>
                  <a:off x="6280220" y="2150347"/>
                  <a:ext cx="381837" cy="0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51B09DC6-587C-764A-A452-E973E2B28D83}"/>
                    </a:ext>
                  </a:extLst>
                </p:cNvPr>
                <p:cNvCxnSpPr/>
                <p:nvPr/>
              </p:nvCxnSpPr>
              <p:spPr>
                <a:xfrm>
                  <a:off x="6280220" y="2692958"/>
                  <a:ext cx="381837" cy="0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矢印コネクタ 27">
                  <a:extLst>
                    <a:ext uri="{FF2B5EF4-FFF2-40B4-BE49-F238E27FC236}">
                      <a16:creationId xmlns:a16="http://schemas.microsoft.com/office/drawing/2014/main" id="{AF4B4C47-8B13-4C9E-4DE4-196F2AF6AA59}"/>
                    </a:ext>
                  </a:extLst>
                </p:cNvPr>
                <p:cNvCxnSpPr/>
                <p:nvPr/>
              </p:nvCxnSpPr>
              <p:spPr>
                <a:xfrm>
                  <a:off x="6471138" y="2150347"/>
                  <a:ext cx="0" cy="542611"/>
                </a:xfrm>
                <a:prstGeom prst="straightConnector1">
                  <a:avLst/>
                </a:prstGeom>
                <a:ln w="12700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3CEE7ACF-073F-DA52-E6F8-A540830583A4}"/>
                    </a:ext>
                  </a:extLst>
                </p:cNvPr>
                <p:cNvSpPr txBox="1"/>
                <p:nvPr/>
              </p:nvSpPr>
              <p:spPr>
                <a:xfrm>
                  <a:off x="6471137" y="2267763"/>
                  <a:ext cx="643125" cy="307777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r>
                    <a:rPr lang="en-US" altLang="ja-JP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89mm</a:t>
                  </a:r>
                  <a:endParaRPr kumimoji="1"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F78BE9B9-2E16-E65C-DF42-CA9C8E485DF1}"/>
                    </a:ext>
                  </a:extLst>
                </p:cNvPr>
                <p:cNvSpPr txBox="1"/>
                <p:nvPr/>
              </p:nvSpPr>
              <p:spPr>
                <a:xfrm>
                  <a:off x="5119775" y="1762183"/>
                  <a:ext cx="603504" cy="3182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LaBr</a:t>
                  </a:r>
                  <a:r>
                    <a:rPr kumimoji="1" lang="en-US" altLang="ja-JP" sz="1400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</a:t>
                  </a:r>
                  <a:endParaRPr kumimoji="1" lang="ja-JP" altLang="en-US" sz="1400" baseline="-25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BF9403E0-1094-4339-51D1-747F01C1C907}"/>
                  </a:ext>
                </a:extLst>
              </p:cNvPr>
              <p:cNvSpPr/>
              <p:nvPr/>
            </p:nvSpPr>
            <p:spPr>
              <a:xfrm>
                <a:off x="3711166" y="2183655"/>
                <a:ext cx="70339" cy="542611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右大かっこ 15">
                <a:extLst>
                  <a:ext uri="{FF2B5EF4-FFF2-40B4-BE49-F238E27FC236}">
                    <a16:creationId xmlns:a16="http://schemas.microsoft.com/office/drawing/2014/main" id="{FE1680EA-7F97-7CD2-B268-6BC65A7B98E3}"/>
                  </a:ext>
                </a:extLst>
              </p:cNvPr>
              <p:cNvSpPr/>
              <p:nvPr/>
            </p:nvSpPr>
            <p:spPr>
              <a:xfrm>
                <a:off x="4595448" y="1642904"/>
                <a:ext cx="241160" cy="1597688"/>
              </a:xfrm>
              <a:prstGeom prst="rightBracket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A905FCEF-8784-9173-EF89-4D826C5EDA6D}"/>
                  </a:ext>
                </a:extLst>
              </p:cNvPr>
              <p:cNvCxnSpPr>
                <a:cxnSpLocks/>
                <a:stCxn id="15" idx="3"/>
              </p:cNvCxnSpPr>
              <p:nvPr/>
            </p:nvCxnSpPr>
            <p:spPr>
              <a:xfrm>
                <a:off x="3781505" y="2454961"/>
                <a:ext cx="1795330" cy="6884"/>
              </a:xfrm>
              <a:prstGeom prst="straightConnector1">
                <a:avLst/>
              </a:prstGeom>
              <a:ln w="127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DC266AD9-D18E-A0F2-86CD-52A1FAF53C97}"/>
                  </a:ext>
                </a:extLst>
              </p:cNvPr>
              <p:cNvSpPr txBox="1"/>
              <p:nvPr/>
            </p:nvSpPr>
            <p:spPr>
              <a:xfrm>
                <a:off x="3274779" y="2864921"/>
                <a:ext cx="1363759" cy="342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220mm ~ 270mm</a:t>
                </a:r>
                <a:endParaRPr kumimoji="1"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9" name="直線矢印コネクタ 18">
                <a:extLst>
                  <a:ext uri="{FF2B5EF4-FFF2-40B4-BE49-F238E27FC236}">
                    <a16:creationId xmlns:a16="http://schemas.microsoft.com/office/drawing/2014/main" id="{B9BA25CC-1698-9E0E-1916-7AE7918D3808}"/>
                  </a:ext>
                </a:extLst>
              </p:cNvPr>
              <p:cNvCxnSpPr/>
              <p:nvPr/>
            </p:nvCxnSpPr>
            <p:spPr>
              <a:xfrm flipH="1">
                <a:off x="4836608" y="1245996"/>
                <a:ext cx="157423" cy="30145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FBA5C1FB-F619-7B7D-8187-BF1E70CC2A1C}"/>
                  </a:ext>
                </a:extLst>
              </p:cNvPr>
              <p:cNvSpPr txBox="1"/>
              <p:nvPr/>
            </p:nvSpPr>
            <p:spPr>
              <a:xfrm>
                <a:off x="4374384" y="929098"/>
                <a:ext cx="15760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Scattering chamber</a:t>
                </a:r>
                <a:endParaRPr kumimoji="1"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4A8D81A3-11B6-07C5-B96E-EF4D634D939C}"/>
                </a:ext>
              </a:extLst>
            </p:cNvPr>
            <p:cNvCxnSpPr/>
            <p:nvPr/>
          </p:nvCxnSpPr>
          <p:spPr>
            <a:xfrm>
              <a:off x="3746335" y="1803326"/>
              <a:ext cx="0" cy="3114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EE98593-2EB2-F42E-8B2F-5055FE856A02}"/>
                </a:ext>
              </a:extLst>
            </p:cNvPr>
            <p:cNvSpPr txBox="1"/>
            <p:nvPr/>
          </p:nvSpPr>
          <p:spPr>
            <a:xfrm>
              <a:off x="3427882" y="1449772"/>
              <a:ext cx="636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</a:t>
              </a:r>
              <a:endParaRPr kumimoji="1" lang="ja-JP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4C0BD1B-03FB-216B-76CF-30228C53FD47}"/>
              </a:ext>
            </a:extLst>
          </p:cNvPr>
          <p:cNvSpPr txBox="1"/>
          <p:nvPr/>
        </p:nvSpPr>
        <p:spPr>
          <a:xfrm>
            <a:off x="6619741" y="2124142"/>
            <a:ext cx="52790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placed </a:t>
            </a:r>
            <a:r>
              <a:rPr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eight La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ja-JP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detectors around the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scattering chamber to detect the 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ray.</a:t>
            </a:r>
            <a:endParaRPr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FC69FB0-2509-06A0-A4E5-606770CDDEFB}"/>
              </a:ext>
            </a:extLst>
          </p:cNvPr>
          <p:cNvSpPr txBox="1"/>
          <p:nvPr/>
        </p:nvSpPr>
        <p:spPr>
          <a:xfrm>
            <a:off x="6310500" y="1270736"/>
            <a:ext cx="1989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LaBr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DE44EC4-E024-A460-D981-5A8A48DCF5E1}"/>
              </a:ext>
            </a:extLst>
          </p:cNvPr>
          <p:cNvSpPr txBox="1"/>
          <p:nvPr/>
        </p:nvSpPr>
        <p:spPr>
          <a:xfrm>
            <a:off x="6619741" y="1724032"/>
            <a:ext cx="4492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LaBr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 is an inorganic scintillator.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8A4CEEC-7554-6E2F-D8FB-EBD5B6979AE3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170F422-04E7-8908-F9A9-473BFCA5FEFD}"/>
              </a:ext>
            </a:extLst>
          </p:cNvPr>
          <p:cNvSpPr txBox="1"/>
          <p:nvPr/>
        </p:nvSpPr>
        <p:spPr>
          <a:xfrm>
            <a:off x="571795" y="399306"/>
            <a:ext cx="454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 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decay measurement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98DB0CF9-B4FB-7BE7-EFBA-ECE8F9F001E5}"/>
              </a:ext>
            </a:extLst>
          </p:cNvPr>
          <p:cNvCxnSpPr>
            <a:cxnSpLocks/>
          </p:cNvCxnSpPr>
          <p:nvPr/>
        </p:nvCxnSpPr>
        <p:spPr>
          <a:xfrm flipV="1">
            <a:off x="5841631" y="6221713"/>
            <a:ext cx="156608" cy="2677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371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DBE18E-ACC6-BAE6-8864-4B0045411C58}"/>
              </a:ext>
            </a:extLst>
          </p:cNvPr>
          <p:cNvSpPr txBox="1"/>
          <p:nvPr/>
        </p:nvSpPr>
        <p:spPr>
          <a:xfrm>
            <a:off x="9321178" y="522416"/>
            <a:ext cx="22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GDR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~ 25 MeV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 descr="テーブル&#10;&#10;自動的に生成された説明">
            <a:extLst>
              <a:ext uri="{FF2B5EF4-FFF2-40B4-BE49-F238E27FC236}">
                <a16:creationId xmlns:a16="http://schemas.microsoft.com/office/drawing/2014/main" id="{A177BCB3-0243-96FD-8E64-1D80D1CD9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03" y="1198335"/>
            <a:ext cx="11039602" cy="546372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8EE9DF2-6FA3-30B2-FB95-ED1D82DD8EDC}"/>
              </a:ext>
            </a:extLst>
          </p:cNvPr>
          <p:cNvSpPr txBox="1"/>
          <p:nvPr/>
        </p:nvSpPr>
        <p:spPr>
          <a:xfrm>
            <a:off x="580603" y="430083"/>
            <a:ext cx="3695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 decay (</a:t>
            </a:r>
            <a:r>
              <a:rPr kumimoji="1" lang="en-US" altLang="ja-JP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Mg)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DA015C-7D56-76B4-8B9D-E8387385FFDB}"/>
              </a:ext>
            </a:extLst>
          </p:cNvPr>
          <p:cNvSpPr txBox="1"/>
          <p:nvPr/>
        </p:nvSpPr>
        <p:spPr>
          <a:xfrm>
            <a:off x="4637315" y="614748"/>
            <a:ext cx="1810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S(p) = 8.3 MeV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16A6D47B-B3DF-095B-C245-CB1BCFAAEE9A}"/>
              </a:ext>
            </a:extLst>
          </p:cNvPr>
          <p:cNvCxnSpPr>
            <a:cxnSpLocks/>
          </p:cNvCxnSpPr>
          <p:nvPr/>
        </p:nvCxnSpPr>
        <p:spPr>
          <a:xfrm>
            <a:off x="6596743" y="2688673"/>
            <a:ext cx="968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235E57D-B065-FF25-3559-90FF88723AB5}"/>
              </a:ext>
            </a:extLst>
          </p:cNvPr>
          <p:cNvCxnSpPr>
            <a:cxnSpLocks/>
          </p:cNvCxnSpPr>
          <p:nvPr/>
        </p:nvCxnSpPr>
        <p:spPr>
          <a:xfrm>
            <a:off x="6596743" y="6339812"/>
            <a:ext cx="968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B3CDFE1-B98C-D1D3-D65E-A3B214806CD2}"/>
              </a:ext>
            </a:extLst>
          </p:cNvPr>
          <p:cNvCxnSpPr>
            <a:cxnSpLocks/>
          </p:cNvCxnSpPr>
          <p:nvPr/>
        </p:nvCxnSpPr>
        <p:spPr>
          <a:xfrm>
            <a:off x="6596743" y="4218213"/>
            <a:ext cx="968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216F5DC-1936-0CD8-339B-FB856E02B615}"/>
              </a:ext>
            </a:extLst>
          </p:cNvPr>
          <p:cNvCxnSpPr>
            <a:cxnSpLocks/>
          </p:cNvCxnSpPr>
          <p:nvPr/>
        </p:nvCxnSpPr>
        <p:spPr>
          <a:xfrm>
            <a:off x="6596743" y="2955470"/>
            <a:ext cx="968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397B8AF-4B3F-A069-C630-E8C11FA4673F}"/>
              </a:ext>
            </a:extLst>
          </p:cNvPr>
          <p:cNvCxnSpPr>
            <a:cxnSpLocks/>
          </p:cNvCxnSpPr>
          <p:nvPr/>
        </p:nvCxnSpPr>
        <p:spPr>
          <a:xfrm>
            <a:off x="6596743" y="5535179"/>
            <a:ext cx="968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16C6EA5D-8548-ED07-D1B9-69B252C69D4E}"/>
              </a:ext>
            </a:extLst>
          </p:cNvPr>
          <p:cNvCxnSpPr>
            <a:cxnSpLocks/>
          </p:cNvCxnSpPr>
          <p:nvPr/>
        </p:nvCxnSpPr>
        <p:spPr>
          <a:xfrm>
            <a:off x="6596743" y="5092356"/>
            <a:ext cx="968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5DD17892-4E7A-A596-6ABC-4833827A4979}"/>
              </a:ext>
            </a:extLst>
          </p:cNvPr>
          <p:cNvCxnSpPr>
            <a:cxnSpLocks/>
          </p:cNvCxnSpPr>
          <p:nvPr/>
        </p:nvCxnSpPr>
        <p:spPr>
          <a:xfrm>
            <a:off x="6596743" y="4484027"/>
            <a:ext cx="968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BE17A0D-484C-75C6-344D-D7D0AE2CB9A9}"/>
              </a:ext>
            </a:extLst>
          </p:cNvPr>
          <p:cNvCxnSpPr>
            <a:cxnSpLocks/>
          </p:cNvCxnSpPr>
          <p:nvPr/>
        </p:nvCxnSpPr>
        <p:spPr>
          <a:xfrm>
            <a:off x="6596743" y="4668324"/>
            <a:ext cx="968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CB899B0A-48E6-F7A7-2A99-57F1A14C2CCE}"/>
              </a:ext>
            </a:extLst>
          </p:cNvPr>
          <p:cNvCxnSpPr>
            <a:cxnSpLocks/>
          </p:cNvCxnSpPr>
          <p:nvPr/>
        </p:nvCxnSpPr>
        <p:spPr>
          <a:xfrm>
            <a:off x="6596743" y="6171060"/>
            <a:ext cx="9688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3436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DBE18E-ACC6-BAE6-8864-4B0045411C58}"/>
              </a:ext>
            </a:extLst>
          </p:cNvPr>
          <p:cNvSpPr txBox="1"/>
          <p:nvPr/>
        </p:nvSpPr>
        <p:spPr>
          <a:xfrm>
            <a:off x="9321178" y="522416"/>
            <a:ext cx="22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GDR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~ 25 MeV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6E80EAA-5FB5-65C3-33BA-A6EEB91B61E6}"/>
              </a:ext>
            </a:extLst>
          </p:cNvPr>
          <p:cNvSpPr txBox="1"/>
          <p:nvPr/>
        </p:nvSpPr>
        <p:spPr>
          <a:xfrm>
            <a:off x="580603" y="430083"/>
            <a:ext cx="3397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 decay (</a:t>
            </a:r>
            <a:r>
              <a:rPr kumimoji="1" lang="en-US" altLang="ja-JP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kumimoji="1"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Al)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C933997-EC83-3BB1-2AC6-F1DC8A97F2B2}"/>
              </a:ext>
            </a:extLst>
          </p:cNvPr>
          <p:cNvSpPr txBox="1"/>
          <p:nvPr/>
        </p:nvSpPr>
        <p:spPr>
          <a:xfrm>
            <a:off x="4637315" y="614748"/>
            <a:ext cx="1938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S(n) = 13.1 MeV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図 5" descr="テーブル&#10;&#10;自動的に生成された説明">
            <a:extLst>
              <a:ext uri="{FF2B5EF4-FFF2-40B4-BE49-F238E27FC236}">
                <a16:creationId xmlns:a16="http://schemas.microsoft.com/office/drawing/2014/main" id="{24CC4E1B-2E4E-86C0-BED4-B4AE540CD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112" y="1195203"/>
            <a:ext cx="9883776" cy="5662797"/>
          </a:xfrm>
          <a:prstGeom prst="rect">
            <a:avLst/>
          </a:prstGeom>
        </p:spPr>
      </p:pic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AF8FC67-859B-1648-E894-D7D11A02471B}"/>
              </a:ext>
            </a:extLst>
          </p:cNvPr>
          <p:cNvCxnSpPr>
            <a:cxnSpLocks/>
          </p:cNvCxnSpPr>
          <p:nvPr/>
        </p:nvCxnSpPr>
        <p:spPr>
          <a:xfrm>
            <a:off x="6646934" y="3925997"/>
            <a:ext cx="8164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D393AD7-8DB8-4BCD-1ACE-E6B510CB04D5}"/>
              </a:ext>
            </a:extLst>
          </p:cNvPr>
          <p:cNvCxnSpPr>
            <a:cxnSpLocks/>
          </p:cNvCxnSpPr>
          <p:nvPr/>
        </p:nvCxnSpPr>
        <p:spPr>
          <a:xfrm>
            <a:off x="6646934" y="3499556"/>
            <a:ext cx="8164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B7883714-3449-7FFA-9175-56DF688E4B57}"/>
              </a:ext>
            </a:extLst>
          </p:cNvPr>
          <p:cNvCxnSpPr>
            <a:cxnSpLocks/>
          </p:cNvCxnSpPr>
          <p:nvPr/>
        </p:nvCxnSpPr>
        <p:spPr>
          <a:xfrm>
            <a:off x="6646934" y="3065401"/>
            <a:ext cx="8164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FA2A1E0-0525-154B-7AA2-75CF36B51FBA}"/>
              </a:ext>
            </a:extLst>
          </p:cNvPr>
          <p:cNvCxnSpPr>
            <a:cxnSpLocks/>
          </p:cNvCxnSpPr>
          <p:nvPr/>
        </p:nvCxnSpPr>
        <p:spPr>
          <a:xfrm>
            <a:off x="6646934" y="5872243"/>
            <a:ext cx="8164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38BD9FE-306F-66B2-7F75-B8089B94D2AC}"/>
              </a:ext>
            </a:extLst>
          </p:cNvPr>
          <p:cNvCxnSpPr>
            <a:cxnSpLocks/>
          </p:cNvCxnSpPr>
          <p:nvPr/>
        </p:nvCxnSpPr>
        <p:spPr>
          <a:xfrm>
            <a:off x="6575666" y="4934074"/>
            <a:ext cx="8164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7918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&#10;&#10;自動的に生成された説明">
            <a:extLst>
              <a:ext uri="{FF2B5EF4-FFF2-40B4-BE49-F238E27FC236}">
                <a16:creationId xmlns:a16="http://schemas.microsoft.com/office/drawing/2014/main" id="{3ADE821D-7D3A-2F3B-9E37-68FB75D81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377" y="2045603"/>
            <a:ext cx="4456575" cy="425480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6329265-1A61-FF4E-90E1-B1969C43F0F3}"/>
              </a:ext>
            </a:extLst>
          </p:cNvPr>
          <p:cNvSpPr txBox="1"/>
          <p:nvPr/>
        </p:nvSpPr>
        <p:spPr>
          <a:xfrm>
            <a:off x="580603" y="430083"/>
            <a:ext cx="2031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Calibration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0558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BB61F1E-25C7-2913-9398-D0D1CEABA75D}"/>
              </a:ext>
            </a:extLst>
          </p:cNvPr>
          <p:cNvSpPr txBox="1"/>
          <p:nvPr/>
        </p:nvSpPr>
        <p:spPr>
          <a:xfrm>
            <a:off x="1290838" y="2967335"/>
            <a:ext cx="96103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LaBr</a:t>
            </a:r>
            <a:r>
              <a:rPr lang="en-US" altLang="ja-JP" sz="5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ja-JP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setup</a:t>
            </a:r>
            <a:r>
              <a:rPr kumimoji="1" lang="en-US" altLang="ja-JP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altLang="ja-JP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experiment</a:t>
            </a:r>
            <a:endParaRPr kumimoji="1" lang="ja-JP" altLang="en-US" sz="5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7914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A60BCA-DED6-A473-68C5-9F81A153A2D9}"/>
              </a:ext>
            </a:extLst>
          </p:cNvPr>
          <p:cNvSpPr txBox="1"/>
          <p:nvPr/>
        </p:nvSpPr>
        <p:spPr>
          <a:xfrm>
            <a:off x="11592592" y="228289"/>
            <a:ext cx="431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68EBDCC-2F94-7694-BD1C-A2F105E6BCD5}"/>
              </a:ext>
            </a:extLst>
          </p:cNvPr>
          <p:cNvSpPr txBox="1"/>
          <p:nvPr/>
        </p:nvSpPr>
        <p:spPr>
          <a:xfrm>
            <a:off x="366351" y="406678"/>
            <a:ext cx="4294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PANDORA experiment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D28DC5-407B-A767-6C0D-DE38490453D7}"/>
              </a:ext>
            </a:extLst>
          </p:cNvPr>
          <p:cNvSpPr txBox="1"/>
          <p:nvPr/>
        </p:nvSpPr>
        <p:spPr>
          <a:xfrm>
            <a:off x="366351" y="1208315"/>
            <a:ext cx="45672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LaBr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detectors will be 16.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図 5" descr="屋内, 電車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E4EC1351-2F12-EEE1-CAD2-484608DFC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716" y="1099457"/>
            <a:ext cx="4179306" cy="5758543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C3A8B2D7-52B9-DFDD-F91F-87F6410ADC9B}"/>
              </a:ext>
            </a:extLst>
          </p:cNvPr>
          <p:cNvCxnSpPr>
            <a:cxnSpLocks/>
          </p:cNvCxnSpPr>
          <p:nvPr/>
        </p:nvCxnSpPr>
        <p:spPr>
          <a:xfrm flipH="1" flipV="1">
            <a:off x="10445772" y="3722914"/>
            <a:ext cx="1367393" cy="25581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5AD4C5E-5602-69CD-AD59-835187AA0A2E}"/>
              </a:ext>
            </a:extLst>
          </p:cNvPr>
          <p:cNvCxnSpPr>
            <a:cxnSpLocks/>
          </p:cNvCxnSpPr>
          <p:nvPr/>
        </p:nvCxnSpPr>
        <p:spPr>
          <a:xfrm flipH="1" flipV="1">
            <a:off x="5900057" y="2917371"/>
            <a:ext cx="758909" cy="1143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A25DF5A-CB41-E2A9-223E-47FBE4A3D971}"/>
              </a:ext>
            </a:extLst>
          </p:cNvPr>
          <p:cNvSpPr txBox="1"/>
          <p:nvPr/>
        </p:nvSpPr>
        <p:spPr>
          <a:xfrm>
            <a:off x="10776188" y="4071257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endParaRPr kumimoji="1" lang="ja-JP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723DE3B-BFB6-99B1-66ED-F7A632ADAB68}"/>
              </a:ext>
            </a:extLst>
          </p:cNvPr>
          <p:cNvSpPr txBox="1"/>
          <p:nvPr/>
        </p:nvSpPr>
        <p:spPr>
          <a:xfrm>
            <a:off x="7866925" y="284888"/>
            <a:ext cx="1370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ELPIS</a:t>
            </a:r>
            <a:endParaRPr kumimoji="1" lang="ja-JP" altLang="en-US" sz="3200" b="1">
              <a:solidFill>
                <a:srgbClr val="FF951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28404DE9-BBAB-AA9D-22E5-AE2885EDFF18}"/>
                  </a:ext>
                </a:extLst>
              </p:cNvPr>
              <p:cNvSpPr txBox="1"/>
              <p:nvPr/>
            </p:nvSpPr>
            <p:spPr>
              <a:xfrm>
                <a:off x="366351" y="1774372"/>
                <a:ext cx="33443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Angles : 45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90</a:t>
                </a: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112.5</a:t>
                </a: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135</a:t>
                </a: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28404DE9-BBAB-AA9D-22E5-AE2885EDFF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351" y="1774372"/>
                <a:ext cx="3344313" cy="400110"/>
              </a:xfrm>
              <a:prstGeom prst="rect">
                <a:avLst/>
              </a:prstGeom>
              <a:blipFill>
                <a:blip r:embed="rId4"/>
                <a:stretch>
                  <a:fillRect l="-1509" t="-6061" b="-242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図 18" descr="ダイアグラム&#10;&#10;自動的に生成された説明">
            <a:extLst>
              <a:ext uri="{FF2B5EF4-FFF2-40B4-BE49-F238E27FC236}">
                <a16:creationId xmlns:a16="http://schemas.microsoft.com/office/drawing/2014/main" id="{F6578728-B221-E65F-0CCD-3CC9996D23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890" y="3265466"/>
            <a:ext cx="2305036" cy="3592534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0261E03-2B69-6D6E-D245-E50096BB860F}"/>
              </a:ext>
            </a:extLst>
          </p:cNvPr>
          <p:cNvSpPr txBox="1"/>
          <p:nvPr/>
        </p:nvSpPr>
        <p:spPr>
          <a:xfrm>
            <a:off x="366351" y="2340429"/>
            <a:ext cx="2879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detectors for each angle.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2B4EE9D-6A00-AEAA-6900-7D29BB7811B9}"/>
              </a:ext>
            </a:extLst>
          </p:cNvPr>
          <p:cNvSpPr txBox="1"/>
          <p:nvPr/>
        </p:nvSpPr>
        <p:spPr>
          <a:xfrm>
            <a:off x="2510393" y="4661623"/>
            <a:ext cx="2162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E2, M2 gamma ray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A0F53EE-6705-FE5C-1615-E4D1110D5332}"/>
              </a:ext>
            </a:extLst>
          </p:cNvPr>
          <p:cNvSpPr txBox="1"/>
          <p:nvPr/>
        </p:nvSpPr>
        <p:spPr>
          <a:xfrm>
            <a:off x="2510393" y="6257835"/>
            <a:ext cx="2162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E1, M1 gamma ray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0A875C4E-CD7E-261E-CE0D-0D3ED189E6A1}"/>
              </a:ext>
            </a:extLst>
          </p:cNvPr>
          <p:cNvCxnSpPr>
            <a:cxnSpLocks/>
          </p:cNvCxnSpPr>
          <p:nvPr/>
        </p:nvCxnSpPr>
        <p:spPr>
          <a:xfrm flipH="1" flipV="1">
            <a:off x="1758950" y="3336925"/>
            <a:ext cx="24833" cy="15815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39E5FD13-A20F-AF3C-5EA9-D67B98E14ECC}"/>
              </a:ext>
            </a:extLst>
          </p:cNvPr>
          <p:cNvCxnSpPr>
            <a:cxnSpLocks/>
          </p:cNvCxnSpPr>
          <p:nvPr/>
        </p:nvCxnSpPr>
        <p:spPr>
          <a:xfrm flipH="1" flipV="1">
            <a:off x="1798635" y="5456330"/>
            <a:ext cx="14745" cy="9949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FD17B20-FF39-53BC-7F4E-D3E60469D065}"/>
              </a:ext>
            </a:extLst>
          </p:cNvPr>
          <p:cNvSpPr txBox="1"/>
          <p:nvPr/>
        </p:nvSpPr>
        <p:spPr>
          <a:xfrm>
            <a:off x="1798635" y="3124507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endParaRPr kumimoji="1"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EF2EC5A-F45C-25CA-E446-1EA11C41C40F}"/>
              </a:ext>
            </a:extLst>
          </p:cNvPr>
          <p:cNvSpPr txBox="1"/>
          <p:nvPr/>
        </p:nvSpPr>
        <p:spPr>
          <a:xfrm>
            <a:off x="1836015" y="529045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endParaRPr kumimoji="1"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C49A7C8-DAFC-1BF8-040C-12E9096D5A0D}"/>
              </a:ext>
            </a:extLst>
          </p:cNvPr>
          <p:cNvSpPr txBox="1"/>
          <p:nvPr/>
        </p:nvSpPr>
        <p:spPr>
          <a:xfrm>
            <a:off x="4872483" y="746454"/>
            <a:ext cx="7359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xpanded 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aBr</a:t>
            </a:r>
            <a:r>
              <a:rPr kumimoji="1"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array for 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ANDORA 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nvestigations with GR </a:t>
            </a:r>
            <a:r>
              <a:rPr kumimoji="1" lang="en-US" altLang="ja-JP" b="1" dirty="0">
                <a:solidFill>
                  <a:srgbClr val="FF95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pectrometer)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69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7E4E49D-38D4-FC01-1595-A65113B6FFCB}"/>
              </a:ext>
            </a:extLst>
          </p:cNvPr>
          <p:cNvSpPr txBox="1"/>
          <p:nvPr/>
        </p:nvSpPr>
        <p:spPr>
          <a:xfrm>
            <a:off x="580603" y="430083"/>
            <a:ext cx="2842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12C 4.5 degrees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1FEBAE53-8D65-0D15-9114-28911ED2F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080" y="1476433"/>
            <a:ext cx="5333094" cy="5021824"/>
          </a:xfrm>
          <a:prstGeom prst="rect">
            <a:avLst/>
          </a:prstGeom>
        </p:spPr>
      </p:pic>
      <p:pic>
        <p:nvPicPr>
          <p:cNvPr id="6" name="図 5" descr="ダイアグラム&#10;&#10;自動的に生成された説明">
            <a:extLst>
              <a:ext uri="{FF2B5EF4-FFF2-40B4-BE49-F238E27FC236}">
                <a16:creationId xmlns:a16="http://schemas.microsoft.com/office/drawing/2014/main" id="{2779CE78-6618-54F4-D876-6CF491A07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048" y="1549644"/>
            <a:ext cx="5333093" cy="487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0215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8DE94B5-8E93-BBB7-6B8F-9A7CDE379863}"/>
              </a:ext>
            </a:extLst>
          </p:cNvPr>
          <p:cNvSpPr txBox="1"/>
          <p:nvPr/>
        </p:nvSpPr>
        <p:spPr>
          <a:xfrm>
            <a:off x="580603" y="430083"/>
            <a:ext cx="2842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13C 4.5 degrees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52BC8DBF-3753-E9D2-B967-34A9F5878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96" y="1534464"/>
            <a:ext cx="5353568" cy="5104565"/>
          </a:xfrm>
          <a:prstGeom prst="rect">
            <a:avLst/>
          </a:prstGeom>
        </p:spPr>
      </p:pic>
      <p:pic>
        <p:nvPicPr>
          <p:cNvPr id="6" name="図 5" descr="ダイアグラム&#10;&#10;中程度の精度で自動的に生成された説明">
            <a:extLst>
              <a:ext uri="{FF2B5EF4-FFF2-40B4-BE49-F238E27FC236}">
                <a16:creationId xmlns:a16="http://schemas.microsoft.com/office/drawing/2014/main" id="{9EFAA096-9114-E5EA-75B8-1517249AF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6505" y="1638832"/>
            <a:ext cx="5353568" cy="489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2380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5A19B9D-F59D-D2DC-45DF-858BAB072B34}"/>
              </a:ext>
            </a:extLst>
          </p:cNvPr>
          <p:cNvSpPr txBox="1"/>
          <p:nvPr/>
        </p:nvSpPr>
        <p:spPr>
          <a:xfrm>
            <a:off x="580603" y="430083"/>
            <a:ext cx="2510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27Al 0 degree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 descr="グラフ&#10;&#10;自動的に生成された説明">
            <a:extLst>
              <a:ext uri="{FF2B5EF4-FFF2-40B4-BE49-F238E27FC236}">
                <a16:creationId xmlns:a16="http://schemas.microsoft.com/office/drawing/2014/main" id="{7CDF955C-F3AD-0601-72BB-469675EBD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41" y="1471581"/>
            <a:ext cx="5482771" cy="518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8826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84C297E-C2A5-0C7D-E61C-BDD976834EA6}"/>
              </a:ext>
            </a:extLst>
          </p:cNvPr>
          <p:cNvSpPr txBox="1"/>
          <p:nvPr/>
        </p:nvSpPr>
        <p:spPr>
          <a:xfrm>
            <a:off x="580603" y="430083"/>
            <a:ext cx="2978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27Al 4.5 degrees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 descr="テーブル&#10;&#10;中程度の精度で自動的に生成された説明">
            <a:extLst>
              <a:ext uri="{FF2B5EF4-FFF2-40B4-BE49-F238E27FC236}">
                <a16:creationId xmlns:a16="http://schemas.microsoft.com/office/drawing/2014/main" id="{55F5B7CB-7F4B-0A64-09BB-170149AED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63" y="1548861"/>
            <a:ext cx="5415084" cy="506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548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56C64-5D6D-8D37-E0AC-61DBE0666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FAF091-AA11-C425-900B-6908BC521758}"/>
              </a:ext>
            </a:extLst>
          </p:cNvPr>
          <p:cNvSpPr txBox="1"/>
          <p:nvPr/>
        </p:nvSpPr>
        <p:spPr>
          <a:xfrm>
            <a:off x="571795" y="399306"/>
            <a:ext cx="4780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ratios &amp; Efficiency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2E19A794-19D1-AD07-9DF9-E4C7171EDA03}"/>
                  </a:ext>
                </a:extLst>
              </p:cNvPr>
              <p:cNvSpPr txBox="1"/>
              <p:nvPr/>
            </p:nvSpPr>
            <p:spPr>
              <a:xfrm>
                <a:off x="589545" y="1454339"/>
                <a:ext cx="3672737" cy="619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num>
                      <m:den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𝑒𝑓𝑓𝑖𝑐𝑖𝑒𝑛𝑐𝑦</m:t>
                        </m:r>
                      </m:den>
                    </m:f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[%]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4B103B6D-0B7F-A401-98A5-5F28F1B70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545" y="1454339"/>
                <a:ext cx="3672737" cy="619785"/>
              </a:xfrm>
              <a:prstGeom prst="rect">
                <a:avLst/>
              </a:prstGeom>
              <a:blipFill>
                <a:blip r:embed="rId2"/>
                <a:stretch>
                  <a:fillRect r="-690" b="-8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87A73BF-DE83-EE29-E6AC-5165C976362F}"/>
              </a:ext>
            </a:extLst>
          </p:cNvPr>
          <p:cNvSpPr txBox="1"/>
          <p:nvPr/>
        </p:nvSpPr>
        <p:spPr>
          <a:xfrm>
            <a:off x="571795" y="1049950"/>
            <a:ext cx="1784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825A6AE-5476-AE33-5DAE-6C5A5CFF24E9}"/>
              </a:ext>
            </a:extLst>
          </p:cNvPr>
          <p:cNvCxnSpPr>
            <a:cxnSpLocks/>
          </p:cNvCxnSpPr>
          <p:nvPr/>
        </p:nvCxnSpPr>
        <p:spPr>
          <a:xfrm>
            <a:off x="5425440" y="2461399"/>
            <a:ext cx="0" cy="8669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7DE94551-09D2-3680-42B8-018CEB5FEF6B}"/>
                  </a:ext>
                </a:extLst>
              </p:cNvPr>
              <p:cNvSpPr txBox="1"/>
              <p:nvPr/>
            </p:nvSpPr>
            <p:spPr>
              <a:xfrm>
                <a:off x="743414" y="2713920"/>
                <a:ext cx="3675622" cy="5252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𝑁𝑢𝑚𝑏𝑒𝑟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 15.1 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𝑀𝑒𝑉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ja-JP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𝑟𝑎𝑦</m:t>
                        </m:r>
                      </m:num>
                      <m:den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𝑁𝑢𝑚𝑏𝑒𝑟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𝑜𝑓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15.1 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𝑀𝑒𝑉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𝑒𝑥𝑐𝑖𝑡𝑒𝑑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𝑠𝑡𝑎𝑡𝑒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0.873</m:t>
                        </m:r>
                      </m:den>
                    </m:f>
                  </m:oMath>
                </a14:m>
                <a:r>
                  <a:rPr kumimoji="1" lang="en-US" altLang="ja-JP" sz="2000" dirty="0">
                    <a:cs typeface="Times New Roman" panose="02020603050405020304" pitchFamily="18" charset="0"/>
                  </a:rPr>
                  <a:t> </a:t>
                </a:r>
                <a:endParaRPr kumimoji="1" lang="ja-JP" altLang="en-US" sz="20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78D15EB5-85A2-3C03-6072-5EA4E8ECE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14" y="2713920"/>
                <a:ext cx="3675622" cy="525272"/>
              </a:xfrm>
              <a:prstGeom prst="rect">
                <a:avLst/>
              </a:prstGeom>
              <a:blipFill>
                <a:blip r:embed="rId3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C0509C-C339-9BBE-8D87-8B8BBE9DB64E}"/>
              </a:ext>
            </a:extLst>
          </p:cNvPr>
          <p:cNvSpPr txBox="1"/>
          <p:nvPr/>
        </p:nvSpPr>
        <p:spPr>
          <a:xfrm>
            <a:off x="785123" y="2261344"/>
            <a:ext cx="3495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@ 15.1 MeV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C51086A-FA56-9D99-C51D-717C024FDCDE}"/>
              </a:ext>
            </a:extLst>
          </p:cNvPr>
          <p:cNvCxnSpPr>
            <a:cxnSpLocks/>
          </p:cNvCxnSpPr>
          <p:nvPr/>
        </p:nvCxnSpPr>
        <p:spPr>
          <a:xfrm>
            <a:off x="531848" y="3316087"/>
            <a:ext cx="48935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CC590F1-D9D4-D19B-7B8C-48AC16ABFDB2}"/>
              </a:ext>
            </a:extLst>
          </p:cNvPr>
          <p:cNvCxnSpPr>
            <a:cxnSpLocks/>
          </p:cNvCxnSpPr>
          <p:nvPr/>
        </p:nvCxnSpPr>
        <p:spPr>
          <a:xfrm>
            <a:off x="537380" y="2461399"/>
            <a:ext cx="0" cy="8669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DF35A44-37AF-D15C-A9B1-C6F989A0A6C3}"/>
              </a:ext>
            </a:extLst>
          </p:cNvPr>
          <p:cNvCxnSpPr/>
          <p:nvPr/>
        </p:nvCxnSpPr>
        <p:spPr>
          <a:xfrm>
            <a:off x="548542" y="2466981"/>
            <a:ext cx="18000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C28E98E-6EFE-BD59-96CE-5D8774524347}"/>
              </a:ext>
            </a:extLst>
          </p:cNvPr>
          <p:cNvCxnSpPr>
            <a:cxnSpLocks/>
          </p:cNvCxnSpPr>
          <p:nvPr/>
        </p:nvCxnSpPr>
        <p:spPr>
          <a:xfrm>
            <a:off x="4262282" y="2461399"/>
            <a:ext cx="116315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BF3AEEA-ED19-419C-80A7-0934378F2242}"/>
              </a:ext>
            </a:extLst>
          </p:cNvPr>
          <p:cNvSpPr txBox="1"/>
          <p:nvPr/>
        </p:nvSpPr>
        <p:spPr>
          <a:xfrm>
            <a:off x="4294144" y="2776501"/>
            <a:ext cx="970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0.014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362CC5E-5B12-DF05-9A0A-AB5AD5B9E0AD}"/>
              </a:ext>
            </a:extLst>
          </p:cNvPr>
          <p:cNvGrpSpPr/>
          <p:nvPr/>
        </p:nvGrpSpPr>
        <p:grpSpPr>
          <a:xfrm>
            <a:off x="531848" y="3857929"/>
            <a:ext cx="3357279" cy="3000071"/>
            <a:chOff x="5052361" y="428344"/>
            <a:chExt cx="3357279" cy="3000071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4382C7E-4B02-BBE7-B3C5-00227B77191B}"/>
                </a:ext>
              </a:extLst>
            </p:cNvPr>
            <p:cNvSpPr txBox="1"/>
            <p:nvPr/>
          </p:nvSpPr>
          <p:spPr>
            <a:xfrm>
              <a:off x="6254191" y="3120638"/>
              <a:ext cx="1207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GREX [MeV]</a:t>
              </a:r>
              <a:endParaRPr kumimoji="1" lang="ja-JP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88AB8096-5D58-603A-CE49-2E44299C1AEF}"/>
                </a:ext>
              </a:extLst>
            </p:cNvPr>
            <p:cNvSpPr txBox="1"/>
            <p:nvPr/>
          </p:nvSpPr>
          <p:spPr>
            <a:xfrm rot="16200000">
              <a:off x="4723585" y="1634524"/>
              <a:ext cx="965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E-</a:t>
              </a:r>
              <a:r>
                <a:rPr kumimoji="1" lang="en-US" altLang="ja-JP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[MeV]</a:t>
              </a:r>
              <a:endParaRPr kumimoji="1" lang="ja-JP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2" name="図 21" descr="グラフ, 折れ線グラフ&#10;&#10;自動的に生成された説明">
              <a:extLst>
                <a:ext uri="{FF2B5EF4-FFF2-40B4-BE49-F238E27FC236}">
                  <a16:creationId xmlns:a16="http://schemas.microsoft.com/office/drawing/2014/main" id="{1B356186-8504-90A6-6B84-8E89C1732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97961" y="428344"/>
              <a:ext cx="3111679" cy="2754513"/>
            </a:xfrm>
            <a:prstGeom prst="rect">
              <a:avLst/>
            </a:prstGeom>
          </p:spPr>
        </p:pic>
      </p:grp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0137BCC7-48C1-0F79-9031-BD71ED732553}"/>
              </a:ext>
            </a:extLst>
          </p:cNvPr>
          <p:cNvCxnSpPr>
            <a:cxnSpLocks/>
          </p:cNvCxnSpPr>
          <p:nvPr/>
        </p:nvCxnSpPr>
        <p:spPr>
          <a:xfrm>
            <a:off x="2124820" y="4916536"/>
            <a:ext cx="0" cy="15009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9E73B02-926E-AF86-7A8D-8BACB1285901}"/>
              </a:ext>
            </a:extLst>
          </p:cNvPr>
          <p:cNvCxnSpPr>
            <a:cxnSpLocks/>
          </p:cNvCxnSpPr>
          <p:nvPr/>
        </p:nvCxnSpPr>
        <p:spPr>
          <a:xfrm>
            <a:off x="2232770" y="4916536"/>
            <a:ext cx="0" cy="15009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右中かっこ 24">
            <a:extLst>
              <a:ext uri="{FF2B5EF4-FFF2-40B4-BE49-F238E27FC236}">
                <a16:creationId xmlns:a16="http://schemas.microsoft.com/office/drawing/2014/main" id="{CD92036B-C5B6-20DF-6956-13B2131C2BB5}"/>
              </a:ext>
            </a:extLst>
          </p:cNvPr>
          <p:cNvSpPr/>
          <p:nvPr/>
        </p:nvSpPr>
        <p:spPr>
          <a:xfrm rot="16200000">
            <a:off x="2134157" y="4817277"/>
            <a:ext cx="89277" cy="107949"/>
          </a:xfrm>
          <a:prstGeom prst="rightBrace">
            <a:avLst>
              <a:gd name="adj1" fmla="val 39706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AB65B31-0AF9-1436-8CD9-74AB8A55B417}"/>
              </a:ext>
            </a:extLst>
          </p:cNvPr>
          <p:cNvSpPr txBox="1"/>
          <p:nvPr/>
        </p:nvSpPr>
        <p:spPr>
          <a:xfrm>
            <a:off x="1737007" y="4573477"/>
            <a:ext cx="883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14.4 ~ 15.8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D3775C8-DD46-9F0E-6B64-0E6A89BF2A46}"/>
              </a:ext>
            </a:extLst>
          </p:cNvPr>
          <p:cNvGrpSpPr/>
          <p:nvPr/>
        </p:nvGrpSpPr>
        <p:grpSpPr>
          <a:xfrm>
            <a:off x="4134727" y="3857929"/>
            <a:ext cx="3217083" cy="2993991"/>
            <a:chOff x="8398420" y="406678"/>
            <a:chExt cx="3217083" cy="2993991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1D74416D-E6C4-E966-DF64-6A1625283751}"/>
                </a:ext>
              </a:extLst>
            </p:cNvPr>
            <p:cNvSpPr txBox="1"/>
            <p:nvPr/>
          </p:nvSpPr>
          <p:spPr>
            <a:xfrm>
              <a:off x="9645089" y="3092892"/>
              <a:ext cx="965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E-</a:t>
              </a:r>
              <a:r>
                <a:rPr kumimoji="1" lang="en-US" altLang="ja-JP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[MeV]</a:t>
              </a:r>
              <a:endParaRPr kumimoji="1" lang="ja-JP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E646E887-BA29-F95C-9240-B7CFBC328FAF}"/>
                </a:ext>
              </a:extLst>
            </p:cNvPr>
            <p:cNvSpPr txBox="1"/>
            <p:nvPr/>
          </p:nvSpPr>
          <p:spPr>
            <a:xfrm rot="16200000">
              <a:off x="8225136" y="1538344"/>
              <a:ext cx="654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counts</a:t>
              </a:r>
              <a:endParaRPr kumimoji="1" lang="ja-JP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0" name="図 29" descr="グラフ&#10;&#10;自動的に生成された説明">
              <a:extLst>
                <a:ext uri="{FF2B5EF4-FFF2-40B4-BE49-F238E27FC236}">
                  <a16:creationId xmlns:a16="http://schemas.microsoft.com/office/drawing/2014/main" id="{AB2209EE-8F19-6548-A8C7-4B05804EA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16478" y="406678"/>
              <a:ext cx="2999025" cy="2754513"/>
            </a:xfrm>
            <a:prstGeom prst="rect">
              <a:avLst/>
            </a:prstGeom>
          </p:spPr>
        </p:pic>
      </p:grpSp>
      <p:graphicFrame>
        <p:nvGraphicFramePr>
          <p:cNvPr id="39" name="グラフ 38">
            <a:extLst>
              <a:ext uri="{FF2B5EF4-FFF2-40B4-BE49-F238E27FC236}">
                <a16:creationId xmlns:a16="http://schemas.microsoft.com/office/drawing/2014/main" id="{EA015F5D-43C4-4A89-E035-325A3FDA3B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2901701"/>
              </p:ext>
            </p:extLst>
          </p:nvPr>
        </p:nvGraphicFramePr>
        <p:xfrm>
          <a:off x="7810006" y="3943517"/>
          <a:ext cx="4172708" cy="2754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012B865-EAB8-F7DE-5359-5053FD528893}"/>
              </a:ext>
            </a:extLst>
          </p:cNvPr>
          <p:cNvSpPr txBox="1"/>
          <p:nvPr/>
        </p:nvSpPr>
        <p:spPr>
          <a:xfrm>
            <a:off x="9586594" y="6544142"/>
            <a:ext cx="1232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[MeV]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AB22C6E-45D7-37A2-DED0-AB6388BF8F16}"/>
              </a:ext>
            </a:extLst>
          </p:cNvPr>
          <p:cNvSpPr txBox="1"/>
          <p:nvPr/>
        </p:nvSpPr>
        <p:spPr>
          <a:xfrm rot="10800000">
            <a:off x="7609951" y="4614608"/>
            <a:ext cx="400110" cy="83606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BA7EEE1-34E2-34D2-1DE6-A69E01AB0CEF}"/>
              </a:ext>
            </a:extLst>
          </p:cNvPr>
          <p:cNvSpPr txBox="1"/>
          <p:nvPr/>
        </p:nvSpPr>
        <p:spPr>
          <a:xfrm>
            <a:off x="5731469" y="1049950"/>
            <a:ext cx="5888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was roughly calculated using the results of  another thesis.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75E44DC8-2C2D-1E4D-5F9D-93998B6B637A}"/>
              </a:ext>
            </a:extLst>
          </p:cNvPr>
          <p:cNvCxnSpPr>
            <a:cxnSpLocks/>
          </p:cNvCxnSpPr>
          <p:nvPr/>
        </p:nvCxnSpPr>
        <p:spPr>
          <a:xfrm>
            <a:off x="7512969" y="3176611"/>
            <a:ext cx="1162868" cy="6933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C407409-5AC7-DEB4-AF61-EF2942FC9531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88374FBE-F90B-0686-1395-909238735AE6}"/>
              </a:ext>
            </a:extLst>
          </p:cNvPr>
          <p:cNvCxnSpPr>
            <a:cxnSpLocks/>
          </p:cNvCxnSpPr>
          <p:nvPr/>
        </p:nvCxnSpPr>
        <p:spPr>
          <a:xfrm>
            <a:off x="7527600" y="1870607"/>
            <a:ext cx="0" cy="13282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30E7F0D3-5587-1DAB-71E3-D672E20E6A83}"/>
              </a:ext>
            </a:extLst>
          </p:cNvPr>
          <p:cNvSpPr txBox="1"/>
          <p:nvPr/>
        </p:nvSpPr>
        <p:spPr>
          <a:xfrm>
            <a:off x="7810005" y="2498852"/>
            <a:ext cx="3730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Renormalized multiplying by ratio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085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27EBBD9-D35B-1032-8691-63600D18F0D8}"/>
              </a:ext>
            </a:extLst>
          </p:cNvPr>
          <p:cNvSpPr txBox="1"/>
          <p:nvPr/>
        </p:nvSpPr>
        <p:spPr>
          <a:xfrm>
            <a:off x="571795" y="399306"/>
            <a:ext cx="454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 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decay measurement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B47711E-9D83-3D51-CF9E-11CAB992B952}"/>
              </a:ext>
            </a:extLst>
          </p:cNvPr>
          <p:cNvSpPr txBox="1"/>
          <p:nvPr/>
        </p:nvSpPr>
        <p:spPr>
          <a:xfrm>
            <a:off x="573433" y="1174126"/>
            <a:ext cx="2815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 ray measurement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7F0CBFE-9948-7DC7-E84D-7FE935FA6E72}"/>
              </a:ext>
            </a:extLst>
          </p:cNvPr>
          <p:cNvSpPr txBox="1"/>
          <p:nvPr/>
        </p:nvSpPr>
        <p:spPr>
          <a:xfrm>
            <a:off x="571795" y="1857000"/>
            <a:ext cx="5522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decay branching ratios can be calculated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4B13032-75CE-479E-5B97-9444B0ED7434}"/>
              </a:ext>
            </a:extLst>
          </p:cNvPr>
          <p:cNvSpPr txBox="1"/>
          <p:nvPr/>
        </p:nvSpPr>
        <p:spPr>
          <a:xfrm>
            <a:off x="571795" y="2464608"/>
            <a:ext cx="5991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 the proton decay result with the Si detectors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0B08A8-93EC-27EF-A572-35190B05FBBF}"/>
              </a:ext>
            </a:extLst>
          </p:cNvPr>
          <p:cNvSpPr txBox="1"/>
          <p:nvPr/>
        </p:nvSpPr>
        <p:spPr>
          <a:xfrm>
            <a:off x="573448" y="3076921"/>
            <a:ext cx="5521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Comprehensive study of gamma decay of Giant Resonance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165B385-615F-1C91-98CC-C0F15A7F5712}"/>
              </a:ext>
            </a:extLst>
          </p:cNvPr>
          <p:cNvSpPr txBox="1"/>
          <p:nvPr/>
        </p:nvSpPr>
        <p:spPr>
          <a:xfrm>
            <a:off x="571795" y="4389001"/>
            <a:ext cx="3100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many gamma rays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729E29A-894D-DC1C-5FAC-BFE01B52EE00}"/>
              </a:ext>
            </a:extLst>
          </p:cNvPr>
          <p:cNvSpPr txBox="1"/>
          <p:nvPr/>
        </p:nvSpPr>
        <p:spPr>
          <a:xfrm>
            <a:off x="1496395" y="5012267"/>
            <a:ext cx="2654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decay from GDR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62C5CCF-AEAF-822B-D513-344EB1468387}"/>
              </a:ext>
            </a:extLst>
          </p:cNvPr>
          <p:cNvSpPr txBox="1"/>
          <p:nvPr/>
        </p:nvSpPr>
        <p:spPr>
          <a:xfrm>
            <a:off x="1496395" y="5503154"/>
            <a:ext cx="3781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 decay after particle decays</a:t>
            </a:r>
            <a:endParaRPr kumimoji="1" lang="ja-JP" altLang="en-US" sz="2000"/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92AF097C-3D83-0402-FC7A-94E9EE4091E9}"/>
              </a:ext>
            </a:extLst>
          </p:cNvPr>
          <p:cNvCxnSpPr>
            <a:cxnSpLocks/>
          </p:cNvCxnSpPr>
          <p:nvPr/>
        </p:nvCxnSpPr>
        <p:spPr>
          <a:xfrm>
            <a:off x="717630" y="5205001"/>
            <a:ext cx="55558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B29593B-401E-D7A1-DE18-B63C4D184C96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C74A158-0F0F-65C3-3194-296412C53835}"/>
              </a:ext>
            </a:extLst>
          </p:cNvPr>
          <p:cNvGrpSpPr/>
          <p:nvPr/>
        </p:nvGrpSpPr>
        <p:grpSpPr>
          <a:xfrm>
            <a:off x="6786023" y="1374181"/>
            <a:ext cx="5131403" cy="4888726"/>
            <a:chOff x="6907522" y="1742739"/>
            <a:chExt cx="5131403" cy="4888726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F802FD5-58C6-3484-B441-618514E0C60A}"/>
                </a:ext>
              </a:extLst>
            </p:cNvPr>
            <p:cNvGrpSpPr/>
            <p:nvPr/>
          </p:nvGrpSpPr>
          <p:grpSpPr>
            <a:xfrm>
              <a:off x="6907522" y="1742739"/>
              <a:ext cx="5131403" cy="4888726"/>
              <a:chOff x="3886529" y="2157231"/>
              <a:chExt cx="5131403" cy="4888726"/>
            </a:xfrm>
          </p:grpSpPr>
          <p:sp>
            <p:nvSpPr>
              <p:cNvPr id="5" name="角丸四角形 4">
                <a:extLst>
                  <a:ext uri="{FF2B5EF4-FFF2-40B4-BE49-F238E27FC236}">
                    <a16:creationId xmlns:a16="http://schemas.microsoft.com/office/drawing/2014/main" id="{F3C90073-ABFA-0FCF-AAE8-435D7628898E}"/>
                  </a:ext>
                </a:extLst>
              </p:cNvPr>
              <p:cNvSpPr/>
              <p:nvPr/>
            </p:nvSpPr>
            <p:spPr>
              <a:xfrm>
                <a:off x="4745619" y="2157231"/>
                <a:ext cx="1655180" cy="1038828"/>
              </a:xfrm>
              <a:prstGeom prst="round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highlight>
                    <a:srgbClr val="FFFF00"/>
                  </a:highlight>
                </a:endParaRP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AE41412-97FA-A045-F2AE-C465C7125740}"/>
                  </a:ext>
                </a:extLst>
              </p:cNvPr>
              <p:cNvSpPr txBox="1"/>
              <p:nvPr/>
            </p:nvSpPr>
            <p:spPr>
              <a:xfrm>
                <a:off x="5193939" y="2476590"/>
                <a:ext cx="7585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GDR</a:t>
                </a:r>
                <a:endParaRPr kumimoji="1" lang="ja-JP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" name="直線矢印コネクタ 7">
                <a:extLst>
                  <a:ext uri="{FF2B5EF4-FFF2-40B4-BE49-F238E27FC236}">
                    <a16:creationId xmlns:a16="http://schemas.microsoft.com/office/drawing/2014/main" id="{D23BA999-21B3-23A9-6BF7-1C50BEECD1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78995" y="3287210"/>
                <a:ext cx="0" cy="858363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矢印コネクタ 8">
                <a:extLst>
                  <a:ext uri="{FF2B5EF4-FFF2-40B4-BE49-F238E27FC236}">
                    <a16:creationId xmlns:a16="http://schemas.microsoft.com/office/drawing/2014/main" id="{AEA62633-6E79-65B0-7186-4483339FE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96436" y="3256826"/>
                <a:ext cx="934511" cy="88874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角丸四角形 11">
                <a:extLst>
                  <a:ext uri="{FF2B5EF4-FFF2-40B4-BE49-F238E27FC236}">
                    <a16:creationId xmlns:a16="http://schemas.microsoft.com/office/drawing/2014/main" id="{D8605FC1-3792-BD3A-002F-D5C27C72DF9F}"/>
                  </a:ext>
                </a:extLst>
              </p:cNvPr>
              <p:cNvSpPr/>
              <p:nvPr/>
            </p:nvSpPr>
            <p:spPr>
              <a:xfrm>
                <a:off x="4668695" y="4231510"/>
                <a:ext cx="1827741" cy="571983"/>
              </a:xfrm>
              <a:prstGeom prst="roundRect">
                <a:avLst/>
              </a:prstGeom>
              <a:solidFill>
                <a:srgbClr val="00B0F0">
                  <a:alpha val="7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highlight>
                    <a:srgbClr val="FFFF00"/>
                  </a:highlight>
                </a:endParaRPr>
              </a:p>
            </p:txBody>
          </p:sp>
          <p:sp>
            <p:nvSpPr>
              <p:cNvPr id="13" name="角丸四角形 12">
                <a:extLst>
                  <a:ext uri="{FF2B5EF4-FFF2-40B4-BE49-F238E27FC236}">
                    <a16:creationId xmlns:a16="http://schemas.microsoft.com/office/drawing/2014/main" id="{D8401457-5AC5-DE2B-AF30-C0AA5029D360}"/>
                  </a:ext>
                </a:extLst>
              </p:cNvPr>
              <p:cNvSpPr/>
              <p:nvPr/>
            </p:nvSpPr>
            <p:spPr>
              <a:xfrm>
                <a:off x="6686836" y="4231511"/>
                <a:ext cx="1827744" cy="571983"/>
              </a:xfrm>
              <a:prstGeom prst="roundRect">
                <a:avLst/>
              </a:prstGeom>
              <a:solidFill>
                <a:srgbClr val="FF0000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highlight>
                    <a:srgbClr val="FFFF00"/>
                  </a:highlight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EE22E9AC-3655-F583-53EC-105C58ECA200}"/>
                  </a:ext>
                </a:extLst>
              </p:cNvPr>
              <p:cNvSpPr txBox="1"/>
              <p:nvPr/>
            </p:nvSpPr>
            <p:spPr>
              <a:xfrm>
                <a:off x="4606797" y="4328886"/>
                <a:ext cx="198483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Daughter nucleus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D987800-EB35-A355-9571-DC9281875D8B}"/>
                  </a:ext>
                </a:extLst>
              </p:cNvPr>
              <p:cNvSpPr txBox="1"/>
              <p:nvPr/>
            </p:nvSpPr>
            <p:spPr>
              <a:xfrm>
                <a:off x="6623391" y="4328520"/>
                <a:ext cx="198483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Daughter nucleus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3" name="Picture 108">
                <a:extLst>
                  <a:ext uri="{FF2B5EF4-FFF2-40B4-BE49-F238E27FC236}">
                    <a16:creationId xmlns:a16="http://schemas.microsoft.com/office/drawing/2014/main" id="{A50B9F30-0A8A-D4BC-48F2-8EE90B27D6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9848894">
                <a:off x="4552783" y="6297551"/>
                <a:ext cx="655428" cy="305170"/>
              </a:xfrm>
              <a:prstGeom prst="rect">
                <a:avLst/>
              </a:prstGeom>
            </p:spPr>
          </p:pic>
          <p:pic>
            <p:nvPicPr>
              <p:cNvPr id="24" name="Picture 108">
                <a:extLst>
                  <a:ext uri="{FF2B5EF4-FFF2-40B4-BE49-F238E27FC236}">
                    <a16:creationId xmlns:a16="http://schemas.microsoft.com/office/drawing/2014/main" id="{FFB1D939-0D22-447A-C1AB-248528CDE9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86884">
                <a:off x="7845623" y="6313637"/>
                <a:ext cx="690940" cy="321704"/>
              </a:xfrm>
              <a:prstGeom prst="rect">
                <a:avLst/>
              </a:prstGeom>
            </p:spPr>
          </p:pic>
          <p:pic>
            <p:nvPicPr>
              <p:cNvPr id="25" name="Picture 108">
                <a:extLst>
                  <a:ext uri="{FF2B5EF4-FFF2-40B4-BE49-F238E27FC236}">
                    <a16:creationId xmlns:a16="http://schemas.microsoft.com/office/drawing/2014/main" id="{E0E7834E-8402-551B-36FB-BB4040041A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4310" y="2292178"/>
                <a:ext cx="1228476" cy="571983"/>
              </a:xfrm>
              <a:prstGeom prst="rect">
                <a:avLst/>
              </a:prstGeom>
            </p:spPr>
          </p:pic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1AC34E6B-832C-9B74-1E75-48C09825B754}"/>
                  </a:ext>
                </a:extLst>
              </p:cNvPr>
              <p:cNvSpPr txBox="1"/>
              <p:nvPr/>
            </p:nvSpPr>
            <p:spPr>
              <a:xfrm>
                <a:off x="7782786" y="2217830"/>
                <a:ext cx="5671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3600" dirty="0" err="1"/>
                  <a:t>γ</a:t>
                </a:r>
                <a:endParaRPr kumimoji="1" lang="ja-JP" altLang="en-US" sz="3600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A519776B-3B96-4F34-A010-FC24FB4F6114}"/>
                  </a:ext>
                </a:extLst>
              </p:cNvPr>
              <p:cNvSpPr txBox="1"/>
              <p:nvPr/>
            </p:nvSpPr>
            <p:spPr>
              <a:xfrm>
                <a:off x="8438171" y="6399626"/>
                <a:ext cx="57976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3600" dirty="0" err="1"/>
                  <a:t>γ</a:t>
                </a:r>
                <a:endParaRPr kumimoji="1" lang="ja-JP" altLang="en-US" sz="3600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23483FB6-412D-AC6D-F9DB-59E834DEA3A2}"/>
                  </a:ext>
                </a:extLst>
              </p:cNvPr>
              <p:cNvSpPr txBox="1"/>
              <p:nvPr/>
            </p:nvSpPr>
            <p:spPr>
              <a:xfrm>
                <a:off x="3971439" y="6294130"/>
                <a:ext cx="4777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3600" dirty="0" err="1"/>
                  <a:t>γ</a:t>
                </a:r>
                <a:endParaRPr kumimoji="1" lang="ja-JP" altLang="en-US" sz="360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8CF22980-6D6E-2151-DD22-9D2EA8D204E3}"/>
                  </a:ext>
                </a:extLst>
              </p:cNvPr>
              <p:cNvSpPr txBox="1"/>
              <p:nvPr/>
            </p:nvSpPr>
            <p:spPr>
              <a:xfrm>
                <a:off x="7301572" y="3661614"/>
                <a:ext cx="152958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Proton decay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2DB08F98-CF3E-F396-CCF4-DD99BEC143A3}"/>
                  </a:ext>
                </a:extLst>
              </p:cNvPr>
              <p:cNvSpPr txBox="1"/>
              <p:nvPr/>
            </p:nvSpPr>
            <p:spPr>
              <a:xfrm>
                <a:off x="3886529" y="3690431"/>
                <a:ext cx="168668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Neutron</a:t>
                </a:r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40B08FA9-D15B-829E-8FAD-89E91E137A26}"/>
                </a:ext>
              </a:extLst>
            </p:cNvPr>
            <p:cNvCxnSpPr/>
            <p:nvPr/>
          </p:nvCxnSpPr>
          <p:spPr>
            <a:xfrm>
              <a:off x="8025944" y="5212322"/>
              <a:ext cx="1188529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9D919D2F-6BBA-4F2F-F103-EA99FB728488}"/>
                </a:ext>
              </a:extLst>
            </p:cNvPr>
            <p:cNvCxnSpPr/>
            <p:nvPr/>
          </p:nvCxnSpPr>
          <p:spPr>
            <a:xfrm>
              <a:off x="8025944" y="5703209"/>
              <a:ext cx="1188529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64FCDB27-7B56-B1A8-E12C-9A6BB309CEE5}"/>
                </a:ext>
              </a:extLst>
            </p:cNvPr>
            <p:cNvCxnSpPr/>
            <p:nvPr/>
          </p:nvCxnSpPr>
          <p:spPr>
            <a:xfrm>
              <a:off x="8025944" y="6240744"/>
              <a:ext cx="1188529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8FF2BAAC-2914-C1A9-7C4A-97D8003E76C5}"/>
                </a:ext>
              </a:extLst>
            </p:cNvPr>
            <p:cNvCxnSpPr/>
            <p:nvPr/>
          </p:nvCxnSpPr>
          <p:spPr>
            <a:xfrm>
              <a:off x="9984684" y="5217393"/>
              <a:ext cx="11885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62102875-35CE-D0C2-00A4-70DCBA56136D}"/>
                </a:ext>
              </a:extLst>
            </p:cNvPr>
            <p:cNvCxnSpPr/>
            <p:nvPr/>
          </p:nvCxnSpPr>
          <p:spPr>
            <a:xfrm>
              <a:off x="9984683" y="5727404"/>
              <a:ext cx="11885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AACDE53F-D3CF-B110-1DE3-CE62552464E5}"/>
                </a:ext>
              </a:extLst>
            </p:cNvPr>
            <p:cNvCxnSpPr/>
            <p:nvPr/>
          </p:nvCxnSpPr>
          <p:spPr>
            <a:xfrm>
              <a:off x="9980738" y="6240744"/>
              <a:ext cx="11885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E86D19CA-F9BD-F2F2-FD3A-792A85B740B3}"/>
                </a:ext>
              </a:extLst>
            </p:cNvPr>
            <p:cNvCxnSpPr>
              <a:cxnSpLocks/>
            </p:cNvCxnSpPr>
            <p:nvPr/>
          </p:nvCxnSpPr>
          <p:spPr>
            <a:xfrm>
              <a:off x="8310824" y="5205001"/>
              <a:ext cx="0" cy="103574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1ECE3259-47E2-D3B8-2B66-D2DFE16F35EC}"/>
                </a:ext>
              </a:extLst>
            </p:cNvPr>
            <p:cNvCxnSpPr>
              <a:cxnSpLocks/>
            </p:cNvCxnSpPr>
            <p:nvPr/>
          </p:nvCxnSpPr>
          <p:spPr>
            <a:xfrm>
              <a:off x="10247993" y="5212322"/>
              <a:ext cx="0" cy="102842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7F307DD8-7A1F-099A-B5D1-BFF6B9FC9869}"/>
                </a:ext>
              </a:extLst>
            </p:cNvPr>
            <p:cNvCxnSpPr>
              <a:cxnSpLocks/>
            </p:cNvCxnSpPr>
            <p:nvPr/>
          </p:nvCxnSpPr>
          <p:spPr>
            <a:xfrm>
              <a:off x="8789148" y="5703614"/>
              <a:ext cx="0" cy="51787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>
              <a:extLst>
                <a:ext uri="{FF2B5EF4-FFF2-40B4-BE49-F238E27FC236}">
                  <a16:creationId xmlns:a16="http://schemas.microsoft.com/office/drawing/2014/main" id="{F3D9DF56-870B-C263-37D6-FB21EBBD1CAC}"/>
                </a:ext>
              </a:extLst>
            </p:cNvPr>
            <p:cNvCxnSpPr>
              <a:cxnSpLocks/>
            </p:cNvCxnSpPr>
            <p:nvPr/>
          </p:nvCxnSpPr>
          <p:spPr>
            <a:xfrm>
              <a:off x="10803779" y="5722872"/>
              <a:ext cx="0" cy="49861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円/楕円 48">
            <a:extLst>
              <a:ext uri="{FF2B5EF4-FFF2-40B4-BE49-F238E27FC236}">
                <a16:creationId xmlns:a16="http://schemas.microsoft.com/office/drawing/2014/main" id="{9A27C308-DFF0-0D82-F520-940A2D653A36}"/>
              </a:ext>
            </a:extLst>
          </p:cNvPr>
          <p:cNvSpPr/>
          <p:nvPr/>
        </p:nvSpPr>
        <p:spPr>
          <a:xfrm>
            <a:off x="8519678" y="4433565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4" name="円/楕円 53">
            <a:extLst>
              <a:ext uri="{FF2B5EF4-FFF2-40B4-BE49-F238E27FC236}">
                <a16:creationId xmlns:a16="http://schemas.microsoft.com/office/drawing/2014/main" id="{D5AA6296-0C1B-36B0-5F44-3BEF3510A976}"/>
              </a:ext>
            </a:extLst>
          </p:cNvPr>
          <p:cNvSpPr/>
          <p:nvPr/>
        </p:nvSpPr>
        <p:spPr>
          <a:xfrm>
            <a:off x="8519678" y="4623065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5" name="円/楕円 54">
            <a:extLst>
              <a:ext uri="{FF2B5EF4-FFF2-40B4-BE49-F238E27FC236}">
                <a16:creationId xmlns:a16="http://schemas.microsoft.com/office/drawing/2014/main" id="{DD938890-8AC2-DF16-94F6-577146AF7901}"/>
              </a:ext>
            </a:extLst>
          </p:cNvPr>
          <p:cNvSpPr/>
          <p:nvPr/>
        </p:nvSpPr>
        <p:spPr>
          <a:xfrm>
            <a:off x="8522304" y="4243026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6" name="円/楕円 55">
            <a:extLst>
              <a:ext uri="{FF2B5EF4-FFF2-40B4-BE49-F238E27FC236}">
                <a16:creationId xmlns:a16="http://schemas.microsoft.com/office/drawing/2014/main" id="{E53453BC-D5E3-2888-17D8-D9DB319C9B49}"/>
              </a:ext>
            </a:extLst>
          </p:cNvPr>
          <p:cNvSpPr/>
          <p:nvPr/>
        </p:nvSpPr>
        <p:spPr>
          <a:xfrm>
            <a:off x="10492444" y="4617076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7" name="円/楕円 56">
            <a:extLst>
              <a:ext uri="{FF2B5EF4-FFF2-40B4-BE49-F238E27FC236}">
                <a16:creationId xmlns:a16="http://schemas.microsoft.com/office/drawing/2014/main" id="{A559A3BE-CC8B-C142-C74B-D5B2F4758A6F}"/>
              </a:ext>
            </a:extLst>
          </p:cNvPr>
          <p:cNvSpPr/>
          <p:nvPr/>
        </p:nvSpPr>
        <p:spPr>
          <a:xfrm>
            <a:off x="10487135" y="4245541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8" name="円/楕円 57">
            <a:extLst>
              <a:ext uri="{FF2B5EF4-FFF2-40B4-BE49-F238E27FC236}">
                <a16:creationId xmlns:a16="http://schemas.microsoft.com/office/drawing/2014/main" id="{160E50F5-EA0A-AA13-F892-86B800DA4E19}"/>
              </a:ext>
            </a:extLst>
          </p:cNvPr>
          <p:cNvSpPr/>
          <p:nvPr/>
        </p:nvSpPr>
        <p:spPr>
          <a:xfrm>
            <a:off x="10487136" y="4429130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802676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80496E-201B-3CAF-2AC1-8CEAC5614364}"/>
              </a:ext>
            </a:extLst>
          </p:cNvPr>
          <p:cNvSpPr txBox="1"/>
          <p:nvPr/>
        </p:nvSpPr>
        <p:spPr>
          <a:xfrm>
            <a:off x="3294271" y="2967335"/>
            <a:ext cx="56034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</a:t>
            </a:r>
            <a:endParaRPr kumimoji="1" lang="ja-JP" altLang="en-US" sz="5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19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2DEEC7-5A6A-ED13-576D-C548724E1A1A}"/>
              </a:ext>
            </a:extLst>
          </p:cNvPr>
          <p:cNvSpPr txBox="1"/>
          <p:nvPr/>
        </p:nvSpPr>
        <p:spPr>
          <a:xfrm>
            <a:off x="571795" y="399306"/>
            <a:ext cx="2029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 analysis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 descr="グラフ, 折れ線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F5939842-F2E1-3524-A698-FB822A837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6046" y="2533409"/>
            <a:ext cx="4359509" cy="3995542"/>
          </a:xfrm>
          <a:prstGeom prst="rect">
            <a:avLst/>
          </a:prstGeom>
        </p:spPr>
      </p:pic>
      <p:pic>
        <p:nvPicPr>
          <p:cNvPr id="13" name="図 12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2EB0F4F5-6862-E4F1-6695-79A810159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147" y="1033033"/>
            <a:ext cx="3229622" cy="3000752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F76396C-5C8A-C458-9AB5-190E3107DD38}"/>
              </a:ext>
            </a:extLst>
          </p:cNvPr>
          <p:cNvSpPr txBox="1"/>
          <p:nvPr/>
        </p:nvSpPr>
        <p:spPr>
          <a:xfrm>
            <a:off x="9471259" y="6486217"/>
            <a:ext cx="1701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E</a:t>
            </a:r>
            <a:r>
              <a:rPr kumimoji="1"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energy [MeV]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724D665-A909-78C6-F8FA-AAE73EE09974}"/>
              </a:ext>
            </a:extLst>
          </p:cNvPr>
          <p:cNvSpPr txBox="1"/>
          <p:nvPr/>
        </p:nvSpPr>
        <p:spPr>
          <a:xfrm rot="16200000">
            <a:off x="7234948" y="4418715"/>
            <a:ext cx="69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640AABB-3845-412C-7118-A13C0F462421}"/>
              </a:ext>
            </a:extLst>
          </p:cNvPr>
          <p:cNvGrpSpPr/>
          <p:nvPr/>
        </p:nvGrpSpPr>
        <p:grpSpPr>
          <a:xfrm>
            <a:off x="9855658" y="3198167"/>
            <a:ext cx="2100256" cy="461665"/>
            <a:chOff x="3459851" y="5043241"/>
            <a:chExt cx="2100256" cy="461665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3AAEB79E-BDB4-3227-A4C6-CFBC7ECA4C53}"/>
                </a:ext>
              </a:extLst>
            </p:cNvPr>
            <p:cNvSpPr txBox="1"/>
            <p:nvPr/>
          </p:nvSpPr>
          <p:spPr>
            <a:xfrm>
              <a:off x="3459852" y="5043241"/>
              <a:ext cx="21002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Black : Before B.G subtraction</a:t>
              </a: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Red</a:t>
              </a:r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: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B.G</a:t>
              </a:r>
              <a:endParaRPr kumimoji="1" lang="ja-JP" altLang="en-US" sz="1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フレーム 18">
              <a:extLst>
                <a:ext uri="{FF2B5EF4-FFF2-40B4-BE49-F238E27FC236}">
                  <a16:creationId xmlns:a16="http://schemas.microsoft.com/office/drawing/2014/main" id="{9570A2EC-98E2-5EF2-2414-A4556E5F9677}"/>
                </a:ext>
              </a:extLst>
            </p:cNvPr>
            <p:cNvSpPr/>
            <p:nvPr/>
          </p:nvSpPr>
          <p:spPr>
            <a:xfrm>
              <a:off x="3459851" y="5043241"/>
              <a:ext cx="2100255" cy="461665"/>
            </a:xfrm>
            <a:prstGeom prst="frame">
              <a:avLst>
                <a:gd name="adj1" fmla="val 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7C07056-6CD7-3B91-2CA5-B31FACE1AEBE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DFC3611-F62A-2728-96A6-49DB703BFE71}"/>
              </a:ext>
            </a:extLst>
          </p:cNvPr>
          <p:cNvGrpSpPr/>
          <p:nvPr/>
        </p:nvGrpSpPr>
        <p:grpSpPr>
          <a:xfrm>
            <a:off x="4468825" y="1019204"/>
            <a:ext cx="2336970" cy="1703672"/>
            <a:chOff x="548935" y="4919814"/>
            <a:chExt cx="2336970" cy="1703672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B76AEF60-90FF-E9EA-61D7-946D3A18C2B2}"/>
                </a:ext>
              </a:extLst>
            </p:cNvPr>
            <p:cNvSpPr/>
            <p:nvPr/>
          </p:nvSpPr>
          <p:spPr>
            <a:xfrm>
              <a:off x="548935" y="4919814"/>
              <a:ext cx="45719" cy="170367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FFFF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1FD5EDEA-AA01-4043-F01D-FE203D8DE6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4654" y="5404295"/>
              <a:ext cx="2291251" cy="2807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E2EA253C-A199-ACC8-F830-7F9EFBC1412A}"/>
                </a:ext>
              </a:extLst>
            </p:cNvPr>
            <p:cNvCxnSpPr>
              <a:cxnSpLocks/>
            </p:cNvCxnSpPr>
            <p:nvPr/>
          </p:nvCxnSpPr>
          <p:spPr>
            <a:xfrm>
              <a:off x="594653" y="5686618"/>
              <a:ext cx="2268393" cy="1676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図 31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8A0D9D13-0E48-F478-0F46-8234B4ECCC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1679" y="3054545"/>
            <a:ext cx="3814554" cy="3484988"/>
          </a:xfrm>
          <a:prstGeom prst="rect">
            <a:avLst/>
          </a:prstGeom>
        </p:spPr>
      </p:pic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75883166-59C5-3F77-CD96-1D769E99BCA2}"/>
              </a:ext>
            </a:extLst>
          </p:cNvPr>
          <p:cNvCxnSpPr>
            <a:cxnSpLocks/>
          </p:cNvCxnSpPr>
          <p:nvPr/>
        </p:nvCxnSpPr>
        <p:spPr>
          <a:xfrm>
            <a:off x="4241785" y="5505007"/>
            <a:ext cx="0" cy="8529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78D44B34-054C-D54D-CFE4-DCEAEE8793AE}"/>
              </a:ext>
            </a:extLst>
          </p:cNvPr>
          <p:cNvCxnSpPr>
            <a:cxnSpLocks/>
          </p:cNvCxnSpPr>
          <p:nvPr/>
        </p:nvCxnSpPr>
        <p:spPr>
          <a:xfrm>
            <a:off x="6374791" y="5657568"/>
            <a:ext cx="0" cy="7003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07E94EB-5616-87BB-A00D-0AF5F62932E3}"/>
              </a:ext>
            </a:extLst>
          </p:cNvPr>
          <p:cNvSpPr txBox="1"/>
          <p:nvPr/>
        </p:nvSpPr>
        <p:spPr>
          <a:xfrm>
            <a:off x="4999890" y="6486217"/>
            <a:ext cx="750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[mm]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779C0C2-DB6A-E9F7-5B1E-AB2B0EFD8109}"/>
              </a:ext>
            </a:extLst>
          </p:cNvPr>
          <p:cNvSpPr txBox="1"/>
          <p:nvPr/>
        </p:nvSpPr>
        <p:spPr>
          <a:xfrm rot="16200000">
            <a:off x="2677722" y="4643150"/>
            <a:ext cx="69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1EB3D5C-80A7-045F-58AA-E00E742D49C6}"/>
              </a:ext>
            </a:extLst>
          </p:cNvPr>
          <p:cNvSpPr txBox="1"/>
          <p:nvPr/>
        </p:nvSpPr>
        <p:spPr>
          <a:xfrm>
            <a:off x="4629500" y="187485"/>
            <a:ext cx="2241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point of true event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82263357-8415-0E96-4730-D015126788AA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4560263" y="526039"/>
            <a:ext cx="1189897" cy="11580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396854A1-7A5D-8D45-189F-66B355805A6A}"/>
              </a:ext>
            </a:extLst>
          </p:cNvPr>
          <p:cNvCxnSpPr>
            <a:cxnSpLocks/>
          </p:cNvCxnSpPr>
          <p:nvPr/>
        </p:nvCxnSpPr>
        <p:spPr>
          <a:xfrm>
            <a:off x="6767186" y="1033033"/>
            <a:ext cx="1162510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272C645-0E19-4F10-4E35-FA25F4F68169}"/>
              </a:ext>
            </a:extLst>
          </p:cNvPr>
          <p:cNvSpPr txBox="1"/>
          <p:nvPr/>
        </p:nvSpPr>
        <p:spPr>
          <a:xfrm>
            <a:off x="8215787" y="846662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Focal plane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9AC5E7EC-2B96-A6FA-0C17-D7BE51E3C9EB}"/>
              </a:ext>
            </a:extLst>
          </p:cNvPr>
          <p:cNvCxnSpPr>
            <a:cxnSpLocks/>
          </p:cNvCxnSpPr>
          <p:nvPr/>
        </p:nvCxnSpPr>
        <p:spPr>
          <a:xfrm flipV="1">
            <a:off x="648797" y="4068257"/>
            <a:ext cx="0" cy="9048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88458CD-4992-63E7-6551-44F6D5A5E0B6}"/>
              </a:ext>
            </a:extLst>
          </p:cNvPr>
          <p:cNvSpPr txBox="1"/>
          <p:nvPr/>
        </p:nvSpPr>
        <p:spPr>
          <a:xfrm>
            <a:off x="425884" y="5135675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 ID by PS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788FBD-5680-3750-42F1-34EF975DF6F6}"/>
              </a:ext>
            </a:extLst>
          </p:cNvPr>
          <p:cNvSpPr txBox="1"/>
          <p:nvPr/>
        </p:nvSpPr>
        <p:spPr>
          <a:xfrm>
            <a:off x="3504628" y="495743"/>
            <a:ext cx="1581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ertical focal plane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E5E0AC36-3FB6-1FBC-E8BD-23B8284B6A55}"/>
              </a:ext>
            </a:extLst>
          </p:cNvPr>
          <p:cNvCxnSpPr/>
          <p:nvPr/>
        </p:nvCxnSpPr>
        <p:spPr>
          <a:xfrm>
            <a:off x="4172962" y="789077"/>
            <a:ext cx="202420" cy="258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789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3E655F4-A6D3-F977-D238-97761BEAE0DB}"/>
              </a:ext>
            </a:extLst>
          </p:cNvPr>
          <p:cNvSpPr txBox="1"/>
          <p:nvPr/>
        </p:nvSpPr>
        <p:spPr>
          <a:xfrm>
            <a:off x="571795" y="399306"/>
            <a:ext cx="4780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 &amp; Efficiency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4B103B6D-0B7F-A401-98A5-5F28F1B70A53}"/>
                  </a:ext>
                </a:extLst>
              </p:cNvPr>
              <p:cNvSpPr txBox="1"/>
              <p:nvPr/>
            </p:nvSpPr>
            <p:spPr>
              <a:xfrm>
                <a:off x="589545" y="1454339"/>
                <a:ext cx="3672737" cy="619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num>
                      <m:den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𝑒𝑓𝑓𝑖𝑐𝑖𝑒𝑛𝑐𝑦</m:t>
                        </m:r>
                      </m:den>
                    </m:f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[%]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4B103B6D-0B7F-A401-98A5-5F28F1B70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545" y="1454339"/>
                <a:ext cx="3672737" cy="619785"/>
              </a:xfrm>
              <a:prstGeom prst="rect">
                <a:avLst/>
              </a:prstGeom>
              <a:blipFill>
                <a:blip r:embed="rId2"/>
                <a:stretch>
                  <a:fillRect r="-690" b="-8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321A84D-A4B8-0280-335B-A4B3C8AE978E}"/>
              </a:ext>
            </a:extLst>
          </p:cNvPr>
          <p:cNvSpPr txBox="1"/>
          <p:nvPr/>
        </p:nvSpPr>
        <p:spPr>
          <a:xfrm>
            <a:off x="571795" y="1049950"/>
            <a:ext cx="1784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95FE907-BC19-F23D-9005-FB96F5B2565C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AB836B03-E002-ED32-F21B-37971AE4A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891" y="2498852"/>
            <a:ext cx="4564119" cy="3591305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E44B993-A8E7-2888-B7D0-22B9217A50D3}"/>
              </a:ext>
            </a:extLst>
          </p:cNvPr>
          <p:cNvSpPr txBox="1"/>
          <p:nvPr/>
        </p:nvSpPr>
        <p:spPr>
          <a:xfrm>
            <a:off x="589545" y="6145553"/>
            <a:ext cx="425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for full energy peak up to 5 MeV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図 16" descr="レゴ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3CDD8C3D-268C-B0B4-0CFB-51C01E1C4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324841"/>
            <a:ext cx="47752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1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03E431-07E1-CF5F-F8EB-D859C3F08337}"/>
              </a:ext>
            </a:extLst>
          </p:cNvPr>
          <p:cNvSpPr txBox="1"/>
          <p:nvPr/>
        </p:nvSpPr>
        <p:spPr>
          <a:xfrm>
            <a:off x="571795" y="399306"/>
            <a:ext cx="2052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0 degree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DAB2087D-5AD0-0B31-C3B3-E846620FC0FB}"/>
                  </a:ext>
                </a:extLst>
              </p:cNvPr>
              <p:cNvSpPr txBox="1"/>
              <p:nvPr/>
            </p:nvSpPr>
            <p:spPr>
              <a:xfrm>
                <a:off x="571795" y="1577485"/>
                <a:ext cx="3837141" cy="619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num>
                      <m:den>
                        <m:r>
                          <a:rPr kumimoji="1" lang="en-US" altLang="ja-JP" sz="20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𝑐𝑜𝑢𝑛𝑡𝑠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𝑒𝑓𝑓𝑖𝑐𝑖𝑒𝑛𝑐𝑦</m:t>
                        </m:r>
                      </m:den>
                    </m:f>
                  </m:oMath>
                </a14:m>
                <a:r>
                  <a:rPr kumimoji="1"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[%]</a:t>
                </a:r>
                <a:endParaRPr kumimoji="1" lang="ja-JP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DAB2087D-5AD0-0B31-C3B3-E846620FC0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95" y="1577485"/>
                <a:ext cx="3837141" cy="619785"/>
              </a:xfrm>
              <a:prstGeom prst="rect">
                <a:avLst/>
              </a:prstGeom>
              <a:blipFill>
                <a:blip r:embed="rId3"/>
                <a:stretch>
                  <a:fillRect l="-330" b="-102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7ED31CD-7809-E301-DD54-50A793FF081C}"/>
              </a:ext>
            </a:extLst>
          </p:cNvPr>
          <p:cNvSpPr txBox="1"/>
          <p:nvPr/>
        </p:nvSpPr>
        <p:spPr>
          <a:xfrm>
            <a:off x="571795" y="1049950"/>
            <a:ext cx="1784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図 21" descr="グラフ&#10;&#10;自動的に生成された説明">
            <a:extLst>
              <a:ext uri="{FF2B5EF4-FFF2-40B4-BE49-F238E27FC236}">
                <a16:creationId xmlns:a16="http://schemas.microsoft.com/office/drawing/2014/main" id="{7FD127A4-FC91-462B-56A9-EBA6B0EC86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098" y="2779162"/>
            <a:ext cx="3973780" cy="3788234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A0FBAA8-0D38-7072-EEFD-524126F340D6}"/>
              </a:ext>
            </a:extLst>
          </p:cNvPr>
          <p:cNvSpPr txBox="1"/>
          <p:nvPr/>
        </p:nvSpPr>
        <p:spPr>
          <a:xfrm>
            <a:off x="7400637" y="6529290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CF49025-A3EC-3C73-7F56-E98C842BB18B}"/>
              </a:ext>
            </a:extLst>
          </p:cNvPr>
          <p:cNvSpPr txBox="1"/>
          <p:nvPr/>
        </p:nvSpPr>
        <p:spPr>
          <a:xfrm rot="16200000">
            <a:off x="5259400" y="4504002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428E7D8B-9545-BA0D-398C-75560D13E97F}"/>
              </a:ext>
            </a:extLst>
          </p:cNvPr>
          <p:cNvCxnSpPr>
            <a:cxnSpLocks/>
          </p:cNvCxnSpPr>
          <p:nvPr/>
        </p:nvCxnSpPr>
        <p:spPr>
          <a:xfrm flipH="1">
            <a:off x="6850589" y="3366758"/>
            <a:ext cx="3161986" cy="4481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288BEADB-ADCF-79A4-33BB-E0014E85F568}"/>
              </a:ext>
            </a:extLst>
          </p:cNvPr>
          <p:cNvCxnSpPr>
            <a:cxnSpLocks/>
          </p:cNvCxnSpPr>
          <p:nvPr/>
        </p:nvCxnSpPr>
        <p:spPr>
          <a:xfrm flipH="1">
            <a:off x="8774616" y="4686871"/>
            <a:ext cx="1237959" cy="16927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0AFA93C-C9F0-BE10-AD43-FC11DE95AD10}"/>
              </a:ext>
            </a:extLst>
          </p:cNvPr>
          <p:cNvSpPr txBox="1"/>
          <p:nvPr/>
        </p:nvSpPr>
        <p:spPr>
          <a:xfrm>
            <a:off x="10318553" y="2976835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: E</a:t>
            </a:r>
            <a:r>
              <a:rPr kumimoji="1"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=2.00[MeV]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13F7CFD-5EC3-7E71-ECD4-59D64E8CF480}"/>
              </a:ext>
            </a:extLst>
          </p:cNvPr>
          <p:cNvSpPr txBox="1"/>
          <p:nvPr/>
        </p:nvSpPr>
        <p:spPr>
          <a:xfrm>
            <a:off x="10318553" y="3366758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=2.13[MeV]</a:t>
            </a:r>
            <a:endParaRPr kumimoji="1" lang="ja-JP" altLang="en-US" sz="1600"/>
          </a:p>
        </p:txBody>
      </p:sp>
      <p:sp>
        <p:nvSpPr>
          <p:cNvPr id="38" name="左中かっこ 37">
            <a:extLst>
              <a:ext uri="{FF2B5EF4-FFF2-40B4-BE49-F238E27FC236}">
                <a16:creationId xmlns:a16="http://schemas.microsoft.com/office/drawing/2014/main" id="{4D8CA933-9AB9-0A04-CC61-EF94E556A3EA}"/>
              </a:ext>
            </a:extLst>
          </p:cNvPr>
          <p:cNvSpPr/>
          <p:nvPr/>
        </p:nvSpPr>
        <p:spPr>
          <a:xfrm>
            <a:off x="10124036" y="3064892"/>
            <a:ext cx="184975" cy="603731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7F9A52D-0342-D9EE-88A3-7940E10DD3DE}"/>
              </a:ext>
            </a:extLst>
          </p:cNvPr>
          <p:cNvSpPr txBox="1"/>
          <p:nvPr/>
        </p:nvSpPr>
        <p:spPr>
          <a:xfrm>
            <a:off x="10372353" y="4296948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: E</a:t>
            </a:r>
            <a:r>
              <a:rPr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=4.32[MeV]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8E677A2-1D9E-9A20-4914-BF15764A4D2E}"/>
              </a:ext>
            </a:extLst>
          </p:cNvPr>
          <p:cNvSpPr txBox="1"/>
          <p:nvPr/>
        </p:nvSpPr>
        <p:spPr>
          <a:xfrm>
            <a:off x="10372353" y="4686871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kumimoji="1"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=4.45[MeV]</a:t>
            </a:r>
            <a:endParaRPr kumimoji="1" lang="ja-JP" altLang="en-US" sz="1600"/>
          </a:p>
        </p:txBody>
      </p:sp>
      <p:sp>
        <p:nvSpPr>
          <p:cNvPr id="41" name="左中かっこ 40">
            <a:extLst>
              <a:ext uri="{FF2B5EF4-FFF2-40B4-BE49-F238E27FC236}">
                <a16:creationId xmlns:a16="http://schemas.microsoft.com/office/drawing/2014/main" id="{9198D6A2-D00E-3D28-FD97-683C1AB73664}"/>
              </a:ext>
            </a:extLst>
          </p:cNvPr>
          <p:cNvSpPr/>
          <p:nvPr/>
        </p:nvSpPr>
        <p:spPr>
          <a:xfrm>
            <a:off x="10177836" y="4385005"/>
            <a:ext cx="184975" cy="603731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BE4B19E-E7B7-C07E-42E8-37D1DBCA6A60}"/>
              </a:ext>
            </a:extLst>
          </p:cNvPr>
          <p:cNvSpPr txBox="1"/>
          <p:nvPr/>
        </p:nvSpPr>
        <p:spPr>
          <a:xfrm>
            <a:off x="6820511" y="1121378"/>
            <a:ext cx="2578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+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=11.0 [%]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7C70FD6-D7AC-1ABA-88E6-5FD1E15F79FD}"/>
              </a:ext>
            </a:extLst>
          </p:cNvPr>
          <p:cNvSpPr txBox="1"/>
          <p:nvPr/>
        </p:nvSpPr>
        <p:spPr>
          <a:xfrm>
            <a:off x="6820511" y="1641602"/>
            <a:ext cx="2459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+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=7.2 [%]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183F39A3-AFEF-AFCD-029B-3AD7CC931168}"/>
              </a:ext>
            </a:extLst>
          </p:cNvPr>
          <p:cNvCxnSpPr/>
          <p:nvPr/>
        </p:nvCxnSpPr>
        <p:spPr>
          <a:xfrm>
            <a:off x="6191734" y="1580270"/>
            <a:ext cx="457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フレーム 45">
            <a:extLst>
              <a:ext uri="{FF2B5EF4-FFF2-40B4-BE49-F238E27FC236}">
                <a16:creationId xmlns:a16="http://schemas.microsoft.com/office/drawing/2014/main" id="{C0B9664A-C5FA-4273-1931-FAF27CF8B6A9}"/>
              </a:ext>
            </a:extLst>
          </p:cNvPr>
          <p:cNvSpPr/>
          <p:nvPr/>
        </p:nvSpPr>
        <p:spPr>
          <a:xfrm>
            <a:off x="5955532" y="483043"/>
            <a:ext cx="3836695" cy="1712689"/>
          </a:xfrm>
          <a:prstGeom prst="frame">
            <a:avLst>
              <a:gd name="adj1" fmla="val 308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698A350-FCDA-511B-FB05-1192A1EBD1F9}"/>
              </a:ext>
            </a:extLst>
          </p:cNvPr>
          <p:cNvSpPr txBox="1"/>
          <p:nvPr/>
        </p:nvSpPr>
        <p:spPr>
          <a:xfrm>
            <a:off x="6066993" y="569535"/>
            <a:ext cx="1883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Branching ratios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63AF866-AFC6-A0A3-7AFE-757B42E43F9E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5A40137C-CD3D-B73A-CE3E-2B012D90347B}"/>
              </a:ext>
            </a:extLst>
          </p:cNvPr>
          <p:cNvGrpSpPr/>
          <p:nvPr/>
        </p:nvGrpSpPr>
        <p:grpSpPr>
          <a:xfrm>
            <a:off x="96835" y="2689010"/>
            <a:ext cx="5293936" cy="3972059"/>
            <a:chOff x="317692" y="2810497"/>
            <a:chExt cx="5548039" cy="4013828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4E03B14F-21CA-CAE7-74C4-3850D041C0CD}"/>
                </a:ext>
              </a:extLst>
            </p:cNvPr>
            <p:cNvGrpSpPr/>
            <p:nvPr/>
          </p:nvGrpSpPr>
          <p:grpSpPr>
            <a:xfrm>
              <a:off x="317692" y="2810497"/>
              <a:ext cx="5523178" cy="4013828"/>
              <a:chOff x="4392693" y="2197895"/>
              <a:chExt cx="5523178" cy="4013828"/>
            </a:xfrm>
          </p:grpSpPr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33981747-61C9-358B-4652-4BF2D73F7F1C}"/>
                  </a:ext>
                </a:extLst>
              </p:cNvPr>
              <p:cNvSpPr txBox="1"/>
              <p:nvPr/>
            </p:nvSpPr>
            <p:spPr>
              <a:xfrm>
                <a:off x="9029422" y="3261005"/>
                <a:ext cx="7793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4.3MeV</a:t>
                </a:r>
                <a:endParaRPr kumimoji="1"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D87FC639-135B-75AA-E442-4F9B63167F18}"/>
                  </a:ext>
                </a:extLst>
              </p:cNvPr>
              <p:cNvGrpSpPr/>
              <p:nvPr/>
            </p:nvGrpSpPr>
            <p:grpSpPr>
              <a:xfrm>
                <a:off x="4392693" y="2197895"/>
                <a:ext cx="5523178" cy="4013828"/>
                <a:chOff x="4392693" y="2197895"/>
                <a:chExt cx="5523178" cy="4013828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99F83D5A-9446-59E7-3323-E0EEB9A2EDFA}"/>
                    </a:ext>
                  </a:extLst>
                </p:cNvPr>
                <p:cNvGrpSpPr/>
                <p:nvPr/>
              </p:nvGrpSpPr>
              <p:grpSpPr>
                <a:xfrm>
                  <a:off x="4392693" y="2197895"/>
                  <a:ext cx="5523178" cy="4013828"/>
                  <a:chOff x="3906203" y="2150831"/>
                  <a:chExt cx="5523178" cy="4013828"/>
                </a:xfrm>
              </p:grpSpPr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83A5A613-1F54-B4B4-B971-AE2EF31179B6}"/>
                      </a:ext>
                    </a:extLst>
                  </p:cNvPr>
                  <p:cNvGrpSpPr/>
                  <p:nvPr/>
                </p:nvGrpSpPr>
                <p:grpSpPr>
                  <a:xfrm>
                    <a:off x="3906203" y="2150831"/>
                    <a:ext cx="5523178" cy="4013828"/>
                    <a:chOff x="1947838" y="1405705"/>
                    <a:chExt cx="7390903" cy="5308866"/>
                  </a:xfrm>
                </p:grpSpPr>
                <p:grpSp>
                  <p:nvGrpSpPr>
                    <p:cNvPr id="108" name="グループ化 107">
                      <a:extLst>
                        <a:ext uri="{FF2B5EF4-FFF2-40B4-BE49-F238E27FC236}">
                          <a16:creationId xmlns:a16="http://schemas.microsoft.com/office/drawing/2014/main" id="{3A88E51A-2F69-2D25-7525-88A220EE5EF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7838" y="1405705"/>
                      <a:ext cx="7390903" cy="5308866"/>
                      <a:chOff x="906010" y="45266"/>
                      <a:chExt cx="9588205" cy="6922035"/>
                    </a:xfrm>
                  </p:grpSpPr>
                  <p:sp>
                    <p:nvSpPr>
                      <p:cNvPr id="110" name="Rounded Rectangle 88">
                        <a:extLst>
                          <a:ext uri="{FF2B5EF4-FFF2-40B4-BE49-F238E27FC236}">
                            <a16:creationId xmlns:a16="http://schemas.microsoft.com/office/drawing/2014/main" id="{89A6D326-E83B-6AC5-5C0B-26DEE77318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69040" y="556310"/>
                        <a:ext cx="1249173" cy="4318493"/>
                      </a:xfrm>
                      <a:prstGeom prst="roundRect">
                        <a:avLst/>
                      </a:prstGeom>
                      <a:solidFill>
                        <a:srgbClr val="00B0F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 altLang="ja-JP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111" name="TextBox 10">
                        <a:extLst>
                          <a:ext uri="{FF2B5EF4-FFF2-40B4-BE49-F238E27FC236}">
                            <a16:creationId xmlns:a16="http://schemas.microsoft.com/office/drawing/2014/main" id="{0054DD4E-A6EF-B3CF-01D9-CF83C229D5E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07484" y="6377309"/>
                        <a:ext cx="2864066" cy="58999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6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12</a:t>
                        </a:r>
                        <a:r>
                          <a:rPr lang="en-JP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Ground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state</a:t>
                        </a:r>
                        <a:endParaRPr lang="en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cxnSp>
                    <p:nvCxnSpPr>
                      <p:cNvPr id="112" name="Straight Arrow Connector 15">
                        <a:extLst>
                          <a:ext uri="{FF2B5EF4-FFF2-40B4-BE49-F238E27FC236}">
                            <a16:creationId xmlns:a16="http://schemas.microsoft.com/office/drawing/2014/main" id="{603AD332-41E4-75F8-A42D-CD1F06F9CF84}"/>
                          </a:ext>
                        </a:extLst>
                      </p:cNvPr>
                      <p:cNvCxnSpPr>
                        <a:cxnSpLocks/>
                        <a:endCxn id="110" idx="2"/>
                      </p:cNvCxnSpPr>
                      <p:nvPr/>
                    </p:nvCxnSpPr>
                    <p:spPr>
                      <a:xfrm flipH="1" flipV="1">
                        <a:off x="6093627" y="4874803"/>
                        <a:ext cx="28901" cy="1321883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Arrow Connector 17">
                        <a:extLst>
                          <a:ext uri="{FF2B5EF4-FFF2-40B4-BE49-F238E27FC236}">
                            <a16:creationId xmlns:a16="http://schemas.microsoft.com/office/drawing/2014/main" id="{3826692F-712E-364D-B6F9-C84822D20C1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6744998" y="1098688"/>
                        <a:ext cx="1289526" cy="576479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Arrow Connector 21">
                        <a:extLst>
                          <a:ext uri="{FF2B5EF4-FFF2-40B4-BE49-F238E27FC236}">
                            <a16:creationId xmlns:a16="http://schemas.microsoft.com/office/drawing/2014/main" id="{4B87A4C1-BE56-BACA-6304-22F53A7D7E7F}"/>
                          </a:ext>
                        </a:extLst>
                      </p:cNvPr>
                      <p:cNvCxnSpPr>
                        <a:cxnSpLocks/>
                        <a:endCxn id="133" idx="1"/>
                      </p:cNvCxnSpPr>
                      <p:nvPr/>
                    </p:nvCxnSpPr>
                    <p:spPr>
                      <a:xfrm>
                        <a:off x="6767365" y="1488562"/>
                        <a:ext cx="1266939" cy="109099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5" name="TextBox 22">
                        <a:extLst>
                          <a:ext uri="{FF2B5EF4-FFF2-40B4-BE49-F238E27FC236}">
                            <a16:creationId xmlns:a16="http://schemas.microsoft.com/office/drawing/2014/main" id="{45ECE406-87C2-A8CC-EFE9-647800E3CF0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023515" y="45266"/>
                        <a:ext cx="1368967" cy="79616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Neutron decay</a:t>
                        </a:r>
                        <a:endParaRPr lang="en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6" name="TextBox 23">
                        <a:extLst>
                          <a:ext uri="{FF2B5EF4-FFF2-40B4-BE49-F238E27FC236}">
                            <a16:creationId xmlns:a16="http://schemas.microsoft.com/office/drawing/2014/main" id="{B9CEA097-8992-C454-973E-6BF1B107BF6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274685" y="3745793"/>
                        <a:ext cx="2597252" cy="53635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11</a:t>
                        </a:r>
                        <a:r>
                          <a:rPr lang="en-JP" sz="1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Ground state</a:t>
                        </a:r>
                        <a:endParaRPr lang="en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pic>
                    <p:nvPicPr>
                      <p:cNvPr id="117" name="Picture 33">
                        <a:extLst>
                          <a:ext uri="{FF2B5EF4-FFF2-40B4-BE49-F238E27FC236}">
                            <a16:creationId xmlns:a16="http://schemas.microsoft.com/office/drawing/2014/main" id="{C81E835F-3D28-6058-ED95-DD8C06DF7D35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92687" y="2964015"/>
                        <a:ext cx="892760" cy="39370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18" name="TextBox 35">
                        <a:extLst>
                          <a:ext uri="{FF2B5EF4-FFF2-40B4-BE49-F238E27FC236}">
                            <a16:creationId xmlns:a16="http://schemas.microsoft.com/office/drawing/2014/main" id="{87B85E02-476B-7AFB-4A57-69EDF02EFB1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813872" y="1041186"/>
                        <a:ext cx="2187293" cy="53077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11</a:t>
                        </a:r>
                        <a:r>
                          <a:rPr lang="en-JP" sz="1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Excitation</a:t>
                        </a:r>
                        <a:endParaRPr lang="en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cxnSp>
                    <p:nvCxnSpPr>
                      <p:cNvPr id="119" name="Curved Connector 41">
                        <a:extLst>
                          <a:ext uri="{FF2B5EF4-FFF2-40B4-BE49-F238E27FC236}">
                            <a16:creationId xmlns:a16="http://schemas.microsoft.com/office/drawing/2014/main" id="{7D73C447-A466-9154-CB2A-1B44619A26E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7125301" y="584170"/>
                        <a:ext cx="1360743" cy="561437"/>
                      </a:xfrm>
                      <a:prstGeom prst="curvedConnector3">
                        <a:avLst>
                          <a:gd name="adj1" fmla="val 50000"/>
                        </a:avLst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0" name="TextBox 45">
                        <a:extLst>
                          <a:ext uri="{FF2B5EF4-FFF2-40B4-BE49-F238E27FC236}">
                            <a16:creationId xmlns:a16="http://schemas.microsoft.com/office/drawing/2014/main" id="{5662B4FD-ECE1-9075-A934-420997AEF43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643301" y="206660"/>
                        <a:ext cx="517017" cy="6369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n</a:t>
                        </a:r>
                      </a:p>
                    </p:txBody>
                  </p:sp>
                  <p:sp>
                    <p:nvSpPr>
                      <p:cNvPr id="121" name="TextBox 46">
                        <a:extLst>
                          <a:ext uri="{FF2B5EF4-FFF2-40B4-BE49-F238E27FC236}">
                            <a16:creationId xmlns:a16="http://schemas.microsoft.com/office/drawing/2014/main" id="{F722C696-7E91-4F38-B150-9E80EF03C92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943596" y="2728446"/>
                        <a:ext cx="550619" cy="6369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𝛾</a:t>
                        </a:r>
                      </a:p>
                    </p:txBody>
                  </p:sp>
                  <p:sp>
                    <p:nvSpPr>
                      <p:cNvPr id="122" name="Rectangle 49">
                        <a:extLst>
                          <a:ext uri="{FF2B5EF4-FFF2-40B4-BE49-F238E27FC236}">
                            <a16:creationId xmlns:a16="http://schemas.microsoft.com/office/drawing/2014/main" id="{00C6BD24-DBC1-BFCD-F245-DCC30C2DC0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990" y="2230520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cxnSp>
                    <p:nvCxnSpPr>
                      <p:cNvPr id="123" name="Straight Arrow Connector 51">
                        <a:extLst>
                          <a:ext uri="{FF2B5EF4-FFF2-40B4-BE49-F238E27FC236}">
                            <a16:creationId xmlns:a16="http://schemas.microsoft.com/office/drawing/2014/main" id="{BE791D4E-3C82-C325-C364-9CBB909AE2C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200923" y="1594059"/>
                        <a:ext cx="2228301" cy="754771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4" name="Straight Arrow Connector 53">
                        <a:extLst>
                          <a:ext uri="{FF2B5EF4-FFF2-40B4-BE49-F238E27FC236}">
                            <a16:creationId xmlns:a16="http://schemas.microsoft.com/office/drawing/2014/main" id="{87AC42A6-F226-C865-C3B4-4B1667034C4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146213" y="3820419"/>
                        <a:ext cx="1167034" cy="175183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5" name="Curved Connector 57">
                        <a:extLst>
                          <a:ext uri="{FF2B5EF4-FFF2-40B4-BE49-F238E27FC236}">
                            <a16:creationId xmlns:a16="http://schemas.microsoft.com/office/drawing/2014/main" id="{EB81EA65-E25B-DA93-564B-2B0C1D74ABD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rot="10800000">
                        <a:off x="3770376" y="1367656"/>
                        <a:ext cx="606205" cy="526031"/>
                      </a:xfrm>
                      <a:prstGeom prst="curvedConnector3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26" name="TextBox 58">
                        <a:extLst>
                          <a:ext uri="{FF2B5EF4-FFF2-40B4-BE49-F238E27FC236}">
                            <a16:creationId xmlns:a16="http://schemas.microsoft.com/office/drawing/2014/main" id="{8D521BEC-5092-CDE6-1ABB-8073AA0ECB8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058566" y="818656"/>
                        <a:ext cx="51031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p</a:t>
                        </a:r>
                      </a:p>
                    </p:txBody>
                  </p:sp>
                  <p:sp>
                    <p:nvSpPr>
                      <p:cNvPr id="127" name="TextBox 62">
                        <a:extLst>
                          <a:ext uri="{FF2B5EF4-FFF2-40B4-BE49-F238E27FC236}">
                            <a16:creationId xmlns:a16="http://schemas.microsoft.com/office/drawing/2014/main" id="{C411F9F8-6116-9AB1-3C78-67F8EA38AB1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051704" y="743029"/>
                        <a:ext cx="1285310" cy="79616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Proton decay</a:t>
                        </a:r>
                        <a:endParaRPr lang="en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28" name="TextBox 64">
                        <a:extLst>
                          <a:ext uri="{FF2B5EF4-FFF2-40B4-BE49-F238E27FC236}">
                            <a16:creationId xmlns:a16="http://schemas.microsoft.com/office/drawing/2014/main" id="{B6969CC2-5A72-166B-B10D-EC5DE23AFB6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259195" y="1653899"/>
                        <a:ext cx="2199643" cy="58999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11</a:t>
                        </a:r>
                        <a:r>
                          <a:rPr lang="en-JP" sz="1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B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Excitation</a:t>
                        </a:r>
                        <a:endParaRPr lang="en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29" name="TextBox 76">
                        <a:extLst>
                          <a:ext uri="{FF2B5EF4-FFF2-40B4-BE49-F238E27FC236}">
                            <a16:creationId xmlns:a16="http://schemas.microsoft.com/office/drawing/2014/main" id="{3CC180F3-140F-551F-7AAF-F2076375235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571551" y="5282685"/>
                        <a:ext cx="2496205" cy="58385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LaBr</a:t>
                        </a:r>
                        <a:r>
                          <a:rPr lang="en-JP" sz="1600" baseline="-25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r>
                          <a:rPr lang="en-US" sz="16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</a:t>
                        </a:r>
                        <a:r>
                          <a: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detector</a:t>
                        </a:r>
                        <a:endParaRPr lang="en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30" name="Rectangle 94">
                        <a:extLst>
                          <a:ext uri="{FF2B5EF4-FFF2-40B4-BE49-F238E27FC236}">
                            <a16:creationId xmlns:a16="http://schemas.microsoft.com/office/drawing/2014/main" id="{7B456333-50CD-2FBD-64D4-57873D8C25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44877" y="3881056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131" name="Rectangle 100">
                        <a:extLst>
                          <a:ext uri="{FF2B5EF4-FFF2-40B4-BE49-F238E27FC236}">
                            <a16:creationId xmlns:a16="http://schemas.microsoft.com/office/drawing/2014/main" id="{C5284F4E-307B-6EEB-5248-81BB1208D3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58228" y="6232806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132" name="Rectangle 103">
                        <a:extLst>
                          <a:ext uri="{FF2B5EF4-FFF2-40B4-BE49-F238E27FC236}">
                            <a16:creationId xmlns:a16="http://schemas.microsoft.com/office/drawing/2014/main" id="{8E0D50C0-8BB4-D255-DE42-B9D18619EE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53391" y="1579999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133" name="Rectangle 105">
                        <a:extLst>
                          <a:ext uri="{FF2B5EF4-FFF2-40B4-BE49-F238E27FC236}">
                            <a16:creationId xmlns:a16="http://schemas.microsoft.com/office/drawing/2014/main" id="{14B227E2-8800-11D4-EB3B-B7AA9D39B3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034304" y="2514496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134" name="Rectangle 106">
                        <a:extLst>
                          <a:ext uri="{FF2B5EF4-FFF2-40B4-BE49-F238E27FC236}">
                            <a16:creationId xmlns:a16="http://schemas.microsoft.com/office/drawing/2014/main" id="{D84F595F-8B3C-0CEE-DE81-013A76F60C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86495" y="3630382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pic>
                    <p:nvPicPr>
                      <p:cNvPr id="135" name="Picture 108">
                        <a:extLst>
                          <a:ext uri="{FF2B5EF4-FFF2-40B4-BE49-F238E27FC236}">
                            <a16:creationId xmlns:a16="http://schemas.microsoft.com/office/drawing/2014/main" id="{409FAEB9-80FA-33C2-55A5-EC6319FFA51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72981" y="3269315"/>
                        <a:ext cx="780628" cy="361067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36" name="TextBox 109">
                        <a:extLst>
                          <a:ext uri="{FF2B5EF4-FFF2-40B4-BE49-F238E27FC236}">
                            <a16:creationId xmlns:a16="http://schemas.microsoft.com/office/drawing/2014/main" id="{EB4857AA-960E-28C6-A3BF-AEAD3CC7B7C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355477" y="3074622"/>
                        <a:ext cx="61268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JP" dirty="0"/>
                          <a:t>𝛾</a:t>
                        </a:r>
                      </a:p>
                    </p:txBody>
                  </p:sp>
                  <p:cxnSp>
                    <p:nvCxnSpPr>
                      <p:cNvPr id="137" name="Straight Arrow Connector 112">
                        <a:extLst>
                          <a:ext uri="{FF2B5EF4-FFF2-40B4-BE49-F238E27FC236}">
                            <a16:creationId xmlns:a16="http://schemas.microsoft.com/office/drawing/2014/main" id="{D6CAE382-6949-6800-CD77-8C856A5A957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453189" y="2360645"/>
                        <a:ext cx="0" cy="1515011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38" name="TextBox 157">
                        <a:extLst>
                          <a:ext uri="{FF2B5EF4-FFF2-40B4-BE49-F238E27FC236}">
                            <a16:creationId xmlns:a16="http://schemas.microsoft.com/office/drawing/2014/main" id="{D8339AE2-A418-904B-A1EE-9EF43B88186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61855" y="2464495"/>
                        <a:ext cx="1011090" cy="4012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JP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4.4MeV</a:t>
                        </a:r>
                      </a:p>
                    </p:txBody>
                  </p:sp>
                  <p:sp>
                    <p:nvSpPr>
                      <p:cNvPr id="139" name="TextBox 176">
                        <a:extLst>
                          <a:ext uri="{FF2B5EF4-FFF2-40B4-BE49-F238E27FC236}">
                            <a16:creationId xmlns:a16="http://schemas.microsoft.com/office/drawing/2014/main" id="{E845E4A5-238C-9A05-F348-70D84AE6CD6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761547" y="3014946"/>
                        <a:ext cx="836405" cy="4012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JP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2MeV</a:t>
                        </a:r>
                      </a:p>
                    </p:txBody>
                  </p:sp>
                  <p:cxnSp>
                    <p:nvCxnSpPr>
                      <p:cNvPr id="140" name="Straight Arrow Connector 184">
                        <a:extLst>
                          <a:ext uri="{FF2B5EF4-FFF2-40B4-BE49-F238E27FC236}">
                            <a16:creationId xmlns:a16="http://schemas.microsoft.com/office/drawing/2014/main" id="{BFDBD7C0-538E-9284-DA65-F3856BFC71C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969420" y="1713012"/>
                        <a:ext cx="0" cy="189039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41" name="Rectangle 94">
                        <a:extLst>
                          <a:ext uri="{FF2B5EF4-FFF2-40B4-BE49-F238E27FC236}">
                            <a16:creationId xmlns:a16="http://schemas.microsoft.com/office/drawing/2014/main" id="{81996BDF-F1E7-A8CA-C666-227456F4C8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10613" y="2998977"/>
                        <a:ext cx="1494320" cy="1301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JP"/>
                      </a:p>
                    </p:txBody>
                  </p:sp>
                  <p:sp>
                    <p:nvSpPr>
                      <p:cNvPr id="142" name="テキスト ボックス 141">
                        <a:extLst>
                          <a:ext uri="{FF2B5EF4-FFF2-40B4-BE49-F238E27FC236}">
                            <a16:creationId xmlns:a16="http://schemas.microsoft.com/office/drawing/2014/main" id="{15C35365-456A-060B-2B00-69410C569A5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06010" y="4085539"/>
                        <a:ext cx="2707919" cy="53635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JP" altLang="ja-JP" sz="1400" baseline="300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</a:t>
                        </a:r>
                        <a:r>
                          <a:rPr lang="en-US" altLang="ja-JP" sz="14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</a:t>
                        </a:r>
                        <a:r>
                          <a:rPr lang="en-US" altLang="ja-JP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B Ground state</a:t>
                        </a:r>
                        <a:endParaRPr lang="en-JP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109" name="テキスト ボックス 108">
                      <a:extLst>
                        <a:ext uri="{FF2B5EF4-FFF2-40B4-BE49-F238E27FC236}">
                          <a16:creationId xmlns:a16="http://schemas.microsoft.com/office/drawing/2014/main" id="{D3D452CE-4793-82E3-65C8-B2E4E35FDBF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997467" y="3907181"/>
                      <a:ext cx="779381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2.1MeV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cxnSp>
                <p:nvCxnSpPr>
                  <p:cNvPr id="106" name="Straight Arrow Connector 184">
                    <a:extLst>
                      <a:ext uri="{FF2B5EF4-FFF2-40B4-BE49-F238E27FC236}">
                        <a16:creationId xmlns:a16="http://schemas.microsoft.com/office/drawing/2014/main" id="{450A5E15-034B-5505-BD4B-A6FE25139C0F}"/>
                      </a:ext>
                    </a:extLst>
                  </p:cNvPr>
                  <p:cNvCxnSpPr>
                    <a:cxnSpLocks/>
                    <a:stCxn id="133" idx="2"/>
                  </p:cNvCxnSpPr>
                  <p:nvPr/>
                </p:nvCxnSpPr>
                <p:spPr>
                  <a:xfrm>
                    <a:off x="8442770" y="3658100"/>
                    <a:ext cx="6333" cy="550911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Arrow Connector 112">
                    <a:extLst>
                      <a:ext uri="{FF2B5EF4-FFF2-40B4-BE49-F238E27FC236}">
                        <a16:creationId xmlns:a16="http://schemas.microsoft.com/office/drawing/2014/main" id="{18D6BC13-A170-529E-AA56-F91103B64F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670771" y="3938860"/>
                    <a:ext cx="852" cy="438016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4" name="テキスト ボックス 103">
                  <a:extLst>
                    <a:ext uri="{FF2B5EF4-FFF2-40B4-BE49-F238E27FC236}">
                      <a16:creationId xmlns:a16="http://schemas.microsoft.com/office/drawing/2014/main" id="{9E18CC64-00C6-2C12-8EF6-80F6A5F7E671}"/>
                    </a:ext>
                  </a:extLst>
                </p:cNvPr>
                <p:cNvSpPr txBox="1"/>
                <p:nvPr/>
              </p:nvSpPr>
              <p:spPr>
                <a:xfrm>
                  <a:off x="7050816" y="3497001"/>
                  <a:ext cx="67839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baseline="30000" dirty="0"/>
                    <a:t>12</a:t>
                  </a:r>
                  <a:r>
                    <a:rPr kumimoji="1" lang="en-US" altLang="ja-JP" dirty="0"/>
                    <a:t>C </a:t>
                  </a:r>
                </a:p>
                <a:p>
                  <a:r>
                    <a:rPr kumimoji="1" lang="en-US" altLang="ja-JP" dirty="0"/>
                    <a:t>GDR</a:t>
                  </a:r>
                  <a:endParaRPr kumimoji="1" lang="ja-JP" altLang="en-US"/>
                </a:p>
              </p:txBody>
            </p:sp>
          </p:grpSp>
        </p:grpSp>
        <p:sp>
          <p:nvSpPr>
            <p:cNvPr id="95" name="Rounded Rectangle 75">
              <a:extLst>
                <a:ext uri="{FF2B5EF4-FFF2-40B4-BE49-F238E27FC236}">
                  <a16:creationId xmlns:a16="http://schemas.microsoft.com/office/drawing/2014/main" id="{49463232-8E07-FE20-2098-243E973B2171}"/>
                </a:ext>
              </a:extLst>
            </p:cNvPr>
            <p:cNvSpPr/>
            <p:nvPr/>
          </p:nvSpPr>
          <p:spPr>
            <a:xfrm>
              <a:off x="1717542" y="4605948"/>
              <a:ext cx="385243" cy="34866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44C78E1D-465F-63F2-62F9-22DBA4015D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1454" y="3927415"/>
              <a:ext cx="661319" cy="10821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ounded Rectangle 75">
              <a:extLst>
                <a:ext uri="{FF2B5EF4-FFF2-40B4-BE49-F238E27FC236}">
                  <a16:creationId xmlns:a16="http://schemas.microsoft.com/office/drawing/2014/main" id="{BFCDBFA1-2575-A600-A725-5D1EE80EB2D9}"/>
                </a:ext>
              </a:extLst>
            </p:cNvPr>
            <p:cNvSpPr/>
            <p:nvPr/>
          </p:nvSpPr>
          <p:spPr>
            <a:xfrm>
              <a:off x="5513006" y="4358899"/>
              <a:ext cx="352725" cy="42117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cxnSp>
          <p:nvCxnSpPr>
            <p:cNvPr id="98" name="直線矢印コネクタ 97">
              <a:extLst>
                <a:ext uri="{FF2B5EF4-FFF2-40B4-BE49-F238E27FC236}">
                  <a16:creationId xmlns:a16="http://schemas.microsoft.com/office/drawing/2014/main" id="{21205424-CB26-BB0D-D0B4-8160FDC121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63011" y="4897939"/>
              <a:ext cx="367291" cy="95761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矢印コネクタ 98">
              <a:extLst>
                <a:ext uri="{FF2B5EF4-FFF2-40B4-BE49-F238E27FC236}">
                  <a16:creationId xmlns:a16="http://schemas.microsoft.com/office/drawing/2014/main" id="{CC8AB688-0F1D-3150-14FA-52D970331B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92988" y="5009544"/>
              <a:ext cx="72148" cy="94492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76">
              <a:extLst>
                <a:ext uri="{FF2B5EF4-FFF2-40B4-BE49-F238E27FC236}">
                  <a16:creationId xmlns:a16="http://schemas.microsoft.com/office/drawing/2014/main" id="{E7E99A0A-1D8A-46C1-278C-281791C58757}"/>
                </a:ext>
              </a:extLst>
            </p:cNvPr>
            <p:cNvSpPr txBox="1"/>
            <p:nvPr/>
          </p:nvSpPr>
          <p:spPr>
            <a:xfrm>
              <a:off x="1035361" y="5973547"/>
              <a:ext cx="14379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JP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LaBr</a:t>
              </a:r>
              <a:r>
                <a:rPr lang="en-JP" sz="1600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detector</a:t>
              </a:r>
              <a:endParaRPr lang="en-JP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148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281621-A676-7A25-6F45-9B6E1B246684}"/>
              </a:ext>
            </a:extLst>
          </p:cNvPr>
          <p:cNvSpPr txBox="1"/>
          <p:nvPr/>
        </p:nvSpPr>
        <p:spPr>
          <a:xfrm>
            <a:off x="571795" y="399306"/>
            <a:ext cx="2052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0 degree</a:t>
            </a:r>
            <a:endParaRPr kumimoji="1"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E65F6D-3BF5-0878-CD07-36DCC4C97BEF}"/>
              </a:ext>
            </a:extLst>
          </p:cNvPr>
          <p:cNvSpPr txBox="1"/>
          <p:nvPr/>
        </p:nvSpPr>
        <p:spPr>
          <a:xfrm>
            <a:off x="11592592" y="2282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図 15" descr="グラフ&#10;&#10;自動的に生成された説明">
            <a:extLst>
              <a:ext uri="{FF2B5EF4-FFF2-40B4-BE49-F238E27FC236}">
                <a16:creationId xmlns:a16="http://schemas.microsoft.com/office/drawing/2014/main" id="{8F511101-7DCF-4B9D-8093-CCD781C75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73" y="1298705"/>
            <a:ext cx="3973780" cy="3788234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1EDFCC4-F54B-EB79-7830-DA47B8503608}"/>
              </a:ext>
            </a:extLst>
          </p:cNvPr>
          <p:cNvSpPr txBox="1"/>
          <p:nvPr/>
        </p:nvSpPr>
        <p:spPr>
          <a:xfrm>
            <a:off x="2110512" y="5048833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[MeV]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B606D42-4703-BE5A-935B-FE72F1303125}"/>
              </a:ext>
            </a:extLst>
          </p:cNvPr>
          <p:cNvSpPr txBox="1"/>
          <p:nvPr/>
        </p:nvSpPr>
        <p:spPr>
          <a:xfrm rot="16200000">
            <a:off x="-30725" y="3023545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3FD808B6-C8C9-7392-327C-A003700D3F0D}"/>
              </a:ext>
            </a:extLst>
          </p:cNvPr>
          <p:cNvCxnSpPr>
            <a:cxnSpLocks/>
          </p:cNvCxnSpPr>
          <p:nvPr/>
        </p:nvCxnSpPr>
        <p:spPr>
          <a:xfrm flipH="1">
            <a:off x="1560464" y="1886301"/>
            <a:ext cx="3161986" cy="4481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37E2897-7ABA-5DB6-EF3E-3FFE89CF0251}"/>
              </a:ext>
            </a:extLst>
          </p:cNvPr>
          <p:cNvSpPr txBox="1"/>
          <p:nvPr/>
        </p:nvSpPr>
        <p:spPr>
          <a:xfrm>
            <a:off x="5028428" y="1496378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: E</a:t>
            </a:r>
            <a:r>
              <a:rPr kumimoji="1"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=2.00[MeV]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0941D4C-DB90-1A2C-3234-8EB916B92C3F}"/>
              </a:ext>
            </a:extLst>
          </p:cNvPr>
          <p:cNvSpPr txBox="1"/>
          <p:nvPr/>
        </p:nvSpPr>
        <p:spPr>
          <a:xfrm>
            <a:off x="5028428" y="1886301"/>
            <a:ext cx="184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: E</a:t>
            </a:r>
            <a:r>
              <a:rPr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=2.13[MeV]</a:t>
            </a:r>
            <a:endParaRPr kumimoji="1" lang="ja-JP" altLang="en-US" sz="1600"/>
          </a:p>
        </p:txBody>
      </p:sp>
      <p:sp>
        <p:nvSpPr>
          <p:cNvPr id="22" name="左中かっこ 21">
            <a:extLst>
              <a:ext uri="{FF2B5EF4-FFF2-40B4-BE49-F238E27FC236}">
                <a16:creationId xmlns:a16="http://schemas.microsoft.com/office/drawing/2014/main" id="{5D9902E0-9A45-5B2A-7997-7835A313DD5B}"/>
              </a:ext>
            </a:extLst>
          </p:cNvPr>
          <p:cNvSpPr/>
          <p:nvPr/>
        </p:nvSpPr>
        <p:spPr>
          <a:xfrm>
            <a:off x="4833911" y="1584435"/>
            <a:ext cx="184975" cy="603731"/>
          </a:xfrm>
          <a:prstGeom prst="leftBrace">
            <a:avLst>
              <a:gd name="adj1" fmla="val 41717"/>
              <a:gd name="adj2" fmla="val 49280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1327197-31C9-BA6C-5F13-53C314CE09D3}"/>
              </a:ext>
            </a:extLst>
          </p:cNvPr>
          <p:cNvSpPr txBox="1"/>
          <p:nvPr/>
        </p:nvSpPr>
        <p:spPr>
          <a:xfrm>
            <a:off x="7217953" y="120105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E398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DD3FE93-5AE8-AEC8-D57B-DE807D048461}"/>
              </a:ext>
            </a:extLst>
          </p:cNvPr>
          <p:cNvSpPr txBox="1"/>
          <p:nvPr/>
        </p:nvSpPr>
        <p:spPr>
          <a:xfrm>
            <a:off x="7217953" y="1609214"/>
            <a:ext cx="41601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392 MeV 0deg (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p,p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ta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Gamma-decay measurement from GDR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NaI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scintillator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図 26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010234C5-E77C-8005-B70E-A6035A8F1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0561" y="2793494"/>
            <a:ext cx="5325904" cy="4064506"/>
          </a:xfrm>
          <a:prstGeom prst="rect">
            <a:avLst/>
          </a:prstGeom>
        </p:spPr>
      </p:pic>
      <p:pic>
        <p:nvPicPr>
          <p:cNvPr id="3" name="図 2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50BF359B-2717-B17A-AE8D-1ACBC645F2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8959" y="285371"/>
            <a:ext cx="5729107" cy="75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519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46470</TotalTime>
  <Words>1327</Words>
  <Application>Microsoft Macintosh PowerPoint</Application>
  <PresentationFormat>ワイド画面</PresentationFormat>
  <Paragraphs>363</Paragraphs>
  <Slides>39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39</vt:i4>
      </vt:variant>
    </vt:vector>
  </HeadingPairs>
  <TitlesOfParts>
    <vt:vector size="45" baseType="lpstr">
      <vt:lpstr>游ゴシック</vt:lpstr>
      <vt:lpstr>游ゴシック Light</vt:lpstr>
      <vt:lpstr>Arial</vt:lpstr>
      <vt:lpstr>Cambria Math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SUZUKI Yumaro</dc:creator>
  <cp:lastModifiedBy>SUZUKI Yumaro</cp:lastModifiedBy>
  <cp:revision>23</cp:revision>
  <dcterms:created xsi:type="dcterms:W3CDTF">2026-03-23T05:23:27Z</dcterms:created>
  <dcterms:modified xsi:type="dcterms:W3CDTF">2026-05-22T06:59:41Z</dcterms:modified>
</cp:coreProperties>
</file>