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5" r:id="rId1"/>
    <p:sldMasterId id="2147484060" r:id="rId2"/>
    <p:sldMasterId id="2147484074" r:id="rId3"/>
    <p:sldMasterId id="2147484106" r:id="rId4"/>
    <p:sldMasterId id="2147484131" r:id="rId5"/>
    <p:sldMasterId id="2147484145" r:id="rId6"/>
    <p:sldMasterId id="2147484169" r:id="rId7"/>
    <p:sldMasterId id="2147484195" r:id="rId8"/>
  </p:sldMasterIdLst>
  <p:notesMasterIdLst>
    <p:notesMasterId r:id="rId39"/>
  </p:notesMasterIdLst>
  <p:sldIdLst>
    <p:sldId id="1449" r:id="rId9"/>
    <p:sldId id="298" r:id="rId10"/>
    <p:sldId id="1456" r:id="rId11"/>
    <p:sldId id="1458" r:id="rId12"/>
    <p:sldId id="1460" r:id="rId13"/>
    <p:sldId id="1468" r:id="rId14"/>
    <p:sldId id="1469" r:id="rId15"/>
    <p:sldId id="1470" r:id="rId16"/>
    <p:sldId id="1471" r:id="rId17"/>
    <p:sldId id="1474" r:id="rId18"/>
    <p:sldId id="1478" r:id="rId19"/>
    <p:sldId id="1477" r:id="rId20"/>
    <p:sldId id="1479" r:id="rId21"/>
    <p:sldId id="1489" r:id="rId22"/>
    <p:sldId id="1110" r:id="rId23"/>
    <p:sldId id="1384" r:id="rId24"/>
    <p:sldId id="1388" r:id="rId25"/>
    <p:sldId id="1387" r:id="rId26"/>
    <p:sldId id="1453" r:id="rId27"/>
    <p:sldId id="1448" r:id="rId28"/>
    <p:sldId id="1450" r:id="rId29"/>
    <p:sldId id="1490" r:id="rId30"/>
    <p:sldId id="1230" r:id="rId31"/>
    <p:sldId id="1015" r:id="rId32"/>
    <p:sldId id="1462" r:id="rId33"/>
    <p:sldId id="1463" r:id="rId34"/>
    <p:sldId id="1466" r:id="rId35"/>
    <p:sldId id="1480" r:id="rId36"/>
    <p:sldId id="1276" r:id="rId37"/>
    <p:sldId id="1173" r:id="rId38"/>
  </p:sldIdLst>
  <p:sldSz cx="9144000" cy="6858000" type="screen4x3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5E00"/>
    <a:srgbClr val="009300"/>
    <a:srgbClr val="1CFFFF"/>
    <a:srgbClr val="660000"/>
    <a:srgbClr val="A400FF"/>
    <a:srgbClr val="00DA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3060"/>
  </p:normalViewPr>
  <p:slideViewPr>
    <p:cSldViewPr snapToGrid="0" snapToObjects="1">
      <p:cViewPr varScale="1">
        <p:scale>
          <a:sx n="144" d="100"/>
          <a:sy n="144" d="100"/>
        </p:scale>
        <p:origin x="1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D45E3-18A3-1C40-9945-4F2146875121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ACB29-4789-8E4A-90E1-1927A8A50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60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52EF3A-B81B-B145-B0F9-8AAF837E8B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4937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484E9-8840-5C11-EF9C-C16FF06F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63CF5D-BD21-4067-1B88-E097A17DBE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1386CB-103A-D74E-AD7D-33AD719098A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6066" name="Rectangle 2">
            <a:extLst>
              <a:ext uri="{FF2B5EF4-FFF2-40B4-BE49-F238E27FC236}">
                <a16:creationId xmlns:a16="http://schemas.microsoft.com/office/drawing/2014/main" id="{CCF2BE5A-80D5-4E1F-589E-2BFAA751AA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1CF6F582-2C2F-C6C1-B250-9A171EA3D8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92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marL="0" marR="0" lvl="0" indent="0" algn="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7C8ED4-279A-6C4C-9FB5-B0497674698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9512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ACB29-4789-8E4A-90E1-1927A8A50D4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82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1386CB-103A-D74E-AD7D-33AD719098A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70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ACB29-4789-8E4A-90E1-1927A8A50D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34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BE"/>
              <a:t>Sn(74Ge)=10.195MeV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ACB29-4789-8E4A-90E1-1927A8A50D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0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BE"/>
              <a:t>Sn(74Ge)=10.195MeV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ACB29-4789-8E4A-90E1-1927A8A50D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4D551-54A3-242E-9136-55B97DA64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A6502CF-9345-917D-B552-F52A67E679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1386CB-103A-D74E-AD7D-33AD719098A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6066" name="Rectangle 2">
            <a:extLst>
              <a:ext uri="{FF2B5EF4-FFF2-40B4-BE49-F238E27FC236}">
                <a16:creationId xmlns:a16="http://schemas.microsoft.com/office/drawing/2014/main" id="{27B945CA-7729-8259-EDFD-2384304A5C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A613807E-11D9-A304-073C-1FD8F57C2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91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5740EA-77CE-584F-AB57-FF1A705AC70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+mn-cs"/>
            </a:endParaRPr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516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52EF3A-B81B-B145-B0F9-8AAF837E8B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6803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Distribution of the core drivers in the $(N,Z)$ plane for the three astrophysical sites considered in this work (''averaged-layer'' method): the W7 SNIa model, the $25\,M_\odot$ model at solar metallicity (M25z14), and the rotating $25\,M_\odot$ model at low metallicity (M25z01S4). Each p-nuclide is shown as a colored square. The driver reactions are shown as circles connected to the corresponding p-nucleus, with the sign along the connecting line indicating whether the reaction is correlated or anti-correlated with the final abundance. The colored outer ring around each driver indicates in which astrophysical site(s) the reaction is identified as a core driver. Grey circles and grey connecting lines indicate the branching regions for temperatures between $T=1.5$ and $3.4~10^9$~K derived independently from the photodisintegration-rate analysis</a:t>
            </a:r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ACB29-4789-8E4A-90E1-1927A8A50D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2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51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CB097-9621-694B-8AA6-E5F0F2EA5A49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51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AD110-1BD8-1349-BF6A-76551253FB73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96881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803" y="0"/>
            <a:ext cx="2293739" cy="457120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0" y="4571207"/>
            <a:ext cx="2295525" cy="2286794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2295525" y="0"/>
            <a:ext cx="4576763" cy="457120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2295525" y="4571207"/>
            <a:ext cx="4576763" cy="2286794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4"/>
          </p:nvPr>
        </p:nvSpPr>
        <p:spPr>
          <a:xfrm>
            <a:off x="6872287" y="0"/>
            <a:ext cx="2271713" cy="2286794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6872287" y="2286794"/>
            <a:ext cx="2271713" cy="4571206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5660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125861" y="1828800"/>
            <a:ext cx="3189089" cy="21336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20703" y="3968080"/>
            <a:ext cx="3189089" cy="21336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556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13209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012790" y="-19033"/>
            <a:ext cx="5142283" cy="6860461"/>
          </a:xfrm>
          <a:custGeom>
            <a:avLst/>
            <a:gdLst>
              <a:gd name="connsiteX0" fmla="*/ 1814900 w 13692188"/>
              <a:gd name="connsiteY0" fmla="*/ 5247005 h 13714412"/>
              <a:gd name="connsiteX1" fmla="*/ 5235893 w 13692188"/>
              <a:gd name="connsiteY1" fmla="*/ 5247005 h 13714412"/>
              <a:gd name="connsiteX2" fmla="*/ 5235893 w 13692188"/>
              <a:gd name="connsiteY2" fmla="*/ 1817845 h 13714412"/>
              <a:gd name="connsiteX3" fmla="*/ 8456295 w 13692188"/>
              <a:gd name="connsiteY3" fmla="*/ 1817845 h 13714412"/>
              <a:gd name="connsiteX4" fmla="*/ 8456295 w 13692188"/>
              <a:gd name="connsiteY4" fmla="*/ 5247005 h 13714412"/>
              <a:gd name="connsiteX5" fmla="*/ 11877288 w 13692188"/>
              <a:gd name="connsiteY5" fmla="*/ 5247005 h 13714412"/>
              <a:gd name="connsiteX6" fmla="*/ 11877288 w 13692188"/>
              <a:gd name="connsiteY6" fmla="*/ 8467407 h 13714412"/>
              <a:gd name="connsiteX7" fmla="*/ 8456295 w 13692188"/>
              <a:gd name="connsiteY7" fmla="*/ 8467407 h 13714412"/>
              <a:gd name="connsiteX8" fmla="*/ 8456295 w 13692188"/>
              <a:gd name="connsiteY8" fmla="*/ 11896567 h 13714412"/>
              <a:gd name="connsiteX9" fmla="*/ 5235893 w 13692188"/>
              <a:gd name="connsiteY9" fmla="*/ 11896567 h 13714412"/>
              <a:gd name="connsiteX10" fmla="*/ 5235893 w 13692188"/>
              <a:gd name="connsiteY10" fmla="*/ 8467407 h 13714412"/>
              <a:gd name="connsiteX11" fmla="*/ 1814900 w 13692188"/>
              <a:gd name="connsiteY11" fmla="*/ 8467407 h 13714412"/>
              <a:gd name="connsiteX12" fmla="*/ 1814900 w 13692188"/>
              <a:gd name="connsiteY12" fmla="*/ 5247005 h 13714412"/>
              <a:gd name="connsiteX0" fmla="*/ 1791087 w 11853475"/>
              <a:gd name="connsiteY0" fmla="*/ 5242560 h 11892122"/>
              <a:gd name="connsiteX1" fmla="*/ 0 w 11853475"/>
              <a:gd name="connsiteY1" fmla="*/ 0 h 11892122"/>
              <a:gd name="connsiteX2" fmla="*/ 5212080 w 11853475"/>
              <a:gd name="connsiteY2" fmla="*/ 1813400 h 11892122"/>
              <a:gd name="connsiteX3" fmla="*/ 8432482 w 11853475"/>
              <a:gd name="connsiteY3" fmla="*/ 1813400 h 11892122"/>
              <a:gd name="connsiteX4" fmla="*/ 8432482 w 11853475"/>
              <a:gd name="connsiteY4" fmla="*/ 5242560 h 11892122"/>
              <a:gd name="connsiteX5" fmla="*/ 11853475 w 11853475"/>
              <a:gd name="connsiteY5" fmla="*/ 5242560 h 11892122"/>
              <a:gd name="connsiteX6" fmla="*/ 11853475 w 11853475"/>
              <a:gd name="connsiteY6" fmla="*/ 8462962 h 11892122"/>
              <a:gd name="connsiteX7" fmla="*/ 8432482 w 11853475"/>
              <a:gd name="connsiteY7" fmla="*/ 8462962 h 11892122"/>
              <a:gd name="connsiteX8" fmla="*/ 8432482 w 11853475"/>
              <a:gd name="connsiteY8" fmla="*/ 11892122 h 11892122"/>
              <a:gd name="connsiteX9" fmla="*/ 5212080 w 11853475"/>
              <a:gd name="connsiteY9" fmla="*/ 11892122 h 11892122"/>
              <a:gd name="connsiteX10" fmla="*/ 5212080 w 11853475"/>
              <a:gd name="connsiteY10" fmla="*/ 8462962 h 11892122"/>
              <a:gd name="connsiteX11" fmla="*/ 1791087 w 11853475"/>
              <a:gd name="connsiteY11" fmla="*/ 8462962 h 11892122"/>
              <a:gd name="connsiteX12" fmla="*/ 1791087 w 11853475"/>
              <a:gd name="connsiteY12" fmla="*/ 5242560 h 11892122"/>
              <a:gd name="connsiteX0" fmla="*/ 0 w 11860708"/>
              <a:gd name="connsiteY0" fmla="*/ 6766560 h 11892122"/>
              <a:gd name="connsiteX1" fmla="*/ 7233 w 11860708"/>
              <a:gd name="connsiteY1" fmla="*/ 0 h 11892122"/>
              <a:gd name="connsiteX2" fmla="*/ 5219313 w 11860708"/>
              <a:gd name="connsiteY2" fmla="*/ 1813400 h 11892122"/>
              <a:gd name="connsiteX3" fmla="*/ 8439715 w 11860708"/>
              <a:gd name="connsiteY3" fmla="*/ 1813400 h 11892122"/>
              <a:gd name="connsiteX4" fmla="*/ 8439715 w 11860708"/>
              <a:gd name="connsiteY4" fmla="*/ 5242560 h 11892122"/>
              <a:gd name="connsiteX5" fmla="*/ 11860708 w 11860708"/>
              <a:gd name="connsiteY5" fmla="*/ 5242560 h 11892122"/>
              <a:gd name="connsiteX6" fmla="*/ 11860708 w 11860708"/>
              <a:gd name="connsiteY6" fmla="*/ 8462962 h 11892122"/>
              <a:gd name="connsiteX7" fmla="*/ 8439715 w 11860708"/>
              <a:gd name="connsiteY7" fmla="*/ 8462962 h 11892122"/>
              <a:gd name="connsiteX8" fmla="*/ 8439715 w 11860708"/>
              <a:gd name="connsiteY8" fmla="*/ 11892122 h 11892122"/>
              <a:gd name="connsiteX9" fmla="*/ 5219313 w 11860708"/>
              <a:gd name="connsiteY9" fmla="*/ 11892122 h 11892122"/>
              <a:gd name="connsiteX10" fmla="*/ 5219313 w 11860708"/>
              <a:gd name="connsiteY10" fmla="*/ 8462962 h 11892122"/>
              <a:gd name="connsiteX11" fmla="*/ 1798320 w 11860708"/>
              <a:gd name="connsiteY11" fmla="*/ 8462962 h 11892122"/>
              <a:gd name="connsiteX12" fmla="*/ 0 w 11860708"/>
              <a:gd name="connsiteY12" fmla="*/ 6766560 h 11892122"/>
              <a:gd name="connsiteX0" fmla="*/ 0 w 11860708"/>
              <a:gd name="connsiteY0" fmla="*/ 6766560 h 11892122"/>
              <a:gd name="connsiteX1" fmla="*/ 7233 w 11860708"/>
              <a:gd name="connsiteY1" fmla="*/ 0 h 11892122"/>
              <a:gd name="connsiteX2" fmla="*/ 5219313 w 11860708"/>
              <a:gd name="connsiteY2" fmla="*/ 1813400 h 11892122"/>
              <a:gd name="connsiteX3" fmla="*/ 8439715 w 11860708"/>
              <a:gd name="connsiteY3" fmla="*/ 1813400 h 11892122"/>
              <a:gd name="connsiteX4" fmla="*/ 8439715 w 11860708"/>
              <a:gd name="connsiteY4" fmla="*/ 5242560 h 11892122"/>
              <a:gd name="connsiteX5" fmla="*/ 11860708 w 11860708"/>
              <a:gd name="connsiteY5" fmla="*/ 5242560 h 11892122"/>
              <a:gd name="connsiteX6" fmla="*/ 11860708 w 11860708"/>
              <a:gd name="connsiteY6" fmla="*/ 8462962 h 11892122"/>
              <a:gd name="connsiteX7" fmla="*/ 8439715 w 11860708"/>
              <a:gd name="connsiteY7" fmla="*/ 8462962 h 11892122"/>
              <a:gd name="connsiteX8" fmla="*/ 8439715 w 11860708"/>
              <a:gd name="connsiteY8" fmla="*/ 11892122 h 11892122"/>
              <a:gd name="connsiteX9" fmla="*/ 5219313 w 11860708"/>
              <a:gd name="connsiteY9" fmla="*/ 11892122 h 11892122"/>
              <a:gd name="connsiteX10" fmla="*/ 5219313 w 11860708"/>
              <a:gd name="connsiteY10" fmla="*/ 8462962 h 11892122"/>
              <a:gd name="connsiteX11" fmla="*/ 6888480 w 11860708"/>
              <a:gd name="connsiteY11" fmla="*/ 6847522 h 11892122"/>
              <a:gd name="connsiteX12" fmla="*/ 0 w 11860708"/>
              <a:gd name="connsiteY12" fmla="*/ 6766560 h 11892122"/>
              <a:gd name="connsiteX0" fmla="*/ 0 w 13072675"/>
              <a:gd name="connsiteY0" fmla="*/ 6766560 h 11892122"/>
              <a:gd name="connsiteX1" fmla="*/ 7233 w 13072675"/>
              <a:gd name="connsiteY1" fmla="*/ 0 h 11892122"/>
              <a:gd name="connsiteX2" fmla="*/ 5219313 w 13072675"/>
              <a:gd name="connsiteY2" fmla="*/ 1813400 h 11892122"/>
              <a:gd name="connsiteX3" fmla="*/ 8439715 w 13072675"/>
              <a:gd name="connsiteY3" fmla="*/ 1813400 h 11892122"/>
              <a:gd name="connsiteX4" fmla="*/ 8439715 w 13072675"/>
              <a:gd name="connsiteY4" fmla="*/ 5242560 h 11892122"/>
              <a:gd name="connsiteX5" fmla="*/ 11860708 w 13072675"/>
              <a:gd name="connsiteY5" fmla="*/ 5242560 h 11892122"/>
              <a:gd name="connsiteX6" fmla="*/ 11860708 w 13072675"/>
              <a:gd name="connsiteY6" fmla="*/ 8462962 h 11892122"/>
              <a:gd name="connsiteX7" fmla="*/ 8439715 w 13072675"/>
              <a:gd name="connsiteY7" fmla="*/ 8462962 h 11892122"/>
              <a:gd name="connsiteX8" fmla="*/ 13072675 w 13072675"/>
              <a:gd name="connsiteY8" fmla="*/ 9636602 h 11892122"/>
              <a:gd name="connsiteX9" fmla="*/ 5219313 w 13072675"/>
              <a:gd name="connsiteY9" fmla="*/ 11892122 h 11892122"/>
              <a:gd name="connsiteX10" fmla="*/ 5219313 w 13072675"/>
              <a:gd name="connsiteY10" fmla="*/ 8462962 h 11892122"/>
              <a:gd name="connsiteX11" fmla="*/ 6888480 w 13072675"/>
              <a:gd name="connsiteY11" fmla="*/ 6847522 h 11892122"/>
              <a:gd name="connsiteX12" fmla="*/ 0 w 13072675"/>
              <a:gd name="connsiteY12" fmla="*/ 6766560 h 11892122"/>
              <a:gd name="connsiteX0" fmla="*/ 0 w 13072675"/>
              <a:gd name="connsiteY0" fmla="*/ 6766560 h 12471242"/>
              <a:gd name="connsiteX1" fmla="*/ 7233 w 13072675"/>
              <a:gd name="connsiteY1" fmla="*/ 0 h 12471242"/>
              <a:gd name="connsiteX2" fmla="*/ 5219313 w 13072675"/>
              <a:gd name="connsiteY2" fmla="*/ 1813400 h 12471242"/>
              <a:gd name="connsiteX3" fmla="*/ 8439715 w 13072675"/>
              <a:gd name="connsiteY3" fmla="*/ 1813400 h 12471242"/>
              <a:gd name="connsiteX4" fmla="*/ 8439715 w 13072675"/>
              <a:gd name="connsiteY4" fmla="*/ 5242560 h 12471242"/>
              <a:gd name="connsiteX5" fmla="*/ 11860708 w 13072675"/>
              <a:gd name="connsiteY5" fmla="*/ 5242560 h 12471242"/>
              <a:gd name="connsiteX6" fmla="*/ 11860708 w 13072675"/>
              <a:gd name="connsiteY6" fmla="*/ 8462962 h 12471242"/>
              <a:gd name="connsiteX7" fmla="*/ 8439715 w 13072675"/>
              <a:gd name="connsiteY7" fmla="*/ 8462962 h 12471242"/>
              <a:gd name="connsiteX8" fmla="*/ 13072675 w 13072675"/>
              <a:gd name="connsiteY8" fmla="*/ 9636602 h 12471242"/>
              <a:gd name="connsiteX9" fmla="*/ 8053953 w 13072675"/>
              <a:gd name="connsiteY9" fmla="*/ 12471242 h 12471242"/>
              <a:gd name="connsiteX10" fmla="*/ 5219313 w 13072675"/>
              <a:gd name="connsiteY10" fmla="*/ 8462962 h 12471242"/>
              <a:gd name="connsiteX11" fmla="*/ 6888480 w 13072675"/>
              <a:gd name="connsiteY11" fmla="*/ 6847522 h 12471242"/>
              <a:gd name="connsiteX12" fmla="*/ 0 w 13072675"/>
              <a:gd name="connsiteY12" fmla="*/ 6766560 h 12471242"/>
              <a:gd name="connsiteX0" fmla="*/ 0 w 13072675"/>
              <a:gd name="connsiteY0" fmla="*/ 6766560 h 9636602"/>
              <a:gd name="connsiteX1" fmla="*/ 7233 w 13072675"/>
              <a:gd name="connsiteY1" fmla="*/ 0 h 9636602"/>
              <a:gd name="connsiteX2" fmla="*/ 5219313 w 13072675"/>
              <a:gd name="connsiteY2" fmla="*/ 1813400 h 9636602"/>
              <a:gd name="connsiteX3" fmla="*/ 8439715 w 13072675"/>
              <a:gd name="connsiteY3" fmla="*/ 1813400 h 9636602"/>
              <a:gd name="connsiteX4" fmla="*/ 8439715 w 13072675"/>
              <a:gd name="connsiteY4" fmla="*/ 5242560 h 9636602"/>
              <a:gd name="connsiteX5" fmla="*/ 11860708 w 13072675"/>
              <a:gd name="connsiteY5" fmla="*/ 5242560 h 9636602"/>
              <a:gd name="connsiteX6" fmla="*/ 11860708 w 13072675"/>
              <a:gd name="connsiteY6" fmla="*/ 8462962 h 9636602"/>
              <a:gd name="connsiteX7" fmla="*/ 8439715 w 13072675"/>
              <a:gd name="connsiteY7" fmla="*/ 8462962 h 9636602"/>
              <a:gd name="connsiteX8" fmla="*/ 13072675 w 13072675"/>
              <a:gd name="connsiteY8" fmla="*/ 9636602 h 9636602"/>
              <a:gd name="connsiteX9" fmla="*/ 5219313 w 13072675"/>
              <a:gd name="connsiteY9" fmla="*/ 8462962 h 9636602"/>
              <a:gd name="connsiteX10" fmla="*/ 6888480 w 13072675"/>
              <a:gd name="connsiteY10" fmla="*/ 6847522 h 9636602"/>
              <a:gd name="connsiteX11" fmla="*/ 0 w 13072675"/>
              <a:gd name="connsiteY11" fmla="*/ 6766560 h 9636602"/>
              <a:gd name="connsiteX0" fmla="*/ 0 w 13072675"/>
              <a:gd name="connsiteY0" fmla="*/ 6766560 h 13766482"/>
              <a:gd name="connsiteX1" fmla="*/ 7233 w 13072675"/>
              <a:gd name="connsiteY1" fmla="*/ 0 h 13766482"/>
              <a:gd name="connsiteX2" fmla="*/ 5219313 w 13072675"/>
              <a:gd name="connsiteY2" fmla="*/ 1813400 h 13766482"/>
              <a:gd name="connsiteX3" fmla="*/ 8439715 w 13072675"/>
              <a:gd name="connsiteY3" fmla="*/ 1813400 h 13766482"/>
              <a:gd name="connsiteX4" fmla="*/ 8439715 w 13072675"/>
              <a:gd name="connsiteY4" fmla="*/ 5242560 h 13766482"/>
              <a:gd name="connsiteX5" fmla="*/ 11860708 w 13072675"/>
              <a:gd name="connsiteY5" fmla="*/ 5242560 h 13766482"/>
              <a:gd name="connsiteX6" fmla="*/ 11860708 w 13072675"/>
              <a:gd name="connsiteY6" fmla="*/ 8462962 h 13766482"/>
              <a:gd name="connsiteX7" fmla="*/ 8439715 w 13072675"/>
              <a:gd name="connsiteY7" fmla="*/ 8462962 h 13766482"/>
              <a:gd name="connsiteX8" fmla="*/ 13072675 w 13072675"/>
              <a:gd name="connsiteY8" fmla="*/ 9636602 h 13766482"/>
              <a:gd name="connsiteX9" fmla="*/ 6865233 w 13072675"/>
              <a:gd name="connsiteY9" fmla="*/ 13766482 h 13766482"/>
              <a:gd name="connsiteX10" fmla="*/ 6888480 w 13072675"/>
              <a:gd name="connsiteY10" fmla="*/ 6847522 h 13766482"/>
              <a:gd name="connsiteX11" fmla="*/ 0 w 1307267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5219313 w 13743235"/>
              <a:gd name="connsiteY2" fmla="*/ 1813400 h 13766482"/>
              <a:gd name="connsiteX3" fmla="*/ 8439715 w 13743235"/>
              <a:gd name="connsiteY3" fmla="*/ 181340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11860708 w 13743235"/>
              <a:gd name="connsiteY6" fmla="*/ 8462962 h 13766482"/>
              <a:gd name="connsiteX7" fmla="*/ 8439715 w 13743235"/>
              <a:gd name="connsiteY7" fmla="*/ 846296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5219313 w 13743235"/>
              <a:gd name="connsiteY2" fmla="*/ 1813400 h 13766482"/>
              <a:gd name="connsiteX3" fmla="*/ 8439715 w 13743235"/>
              <a:gd name="connsiteY3" fmla="*/ 181340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10367188 w 13743235"/>
              <a:gd name="connsiteY6" fmla="*/ 6664642 h 13766482"/>
              <a:gd name="connsiteX7" fmla="*/ 8439715 w 13743235"/>
              <a:gd name="connsiteY7" fmla="*/ 846296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5219313 w 13743235"/>
              <a:gd name="connsiteY2" fmla="*/ 1813400 h 13766482"/>
              <a:gd name="connsiteX3" fmla="*/ 8439715 w 13743235"/>
              <a:gd name="connsiteY3" fmla="*/ 181340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10367188 w 13743235"/>
              <a:gd name="connsiteY6" fmla="*/ 6664642 h 13766482"/>
              <a:gd name="connsiteX7" fmla="*/ 13682275 w 13743235"/>
              <a:gd name="connsiteY7" fmla="*/ 690848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5219313 w 13743235"/>
              <a:gd name="connsiteY2" fmla="*/ 1813400 h 13766482"/>
              <a:gd name="connsiteX3" fmla="*/ 8439715 w 13743235"/>
              <a:gd name="connsiteY3" fmla="*/ 181340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6770548 w 13743235"/>
              <a:gd name="connsiteY6" fmla="*/ 6847522 h 13766482"/>
              <a:gd name="connsiteX7" fmla="*/ 13682275 w 13743235"/>
              <a:gd name="connsiteY7" fmla="*/ 690848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8439715 w 13743235"/>
              <a:gd name="connsiteY3" fmla="*/ 181340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6770548 w 13743235"/>
              <a:gd name="connsiteY6" fmla="*/ 6847522 h 13766482"/>
              <a:gd name="connsiteX7" fmla="*/ 13682275 w 13743235"/>
              <a:gd name="connsiteY7" fmla="*/ 690848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8439715 w 13743235"/>
              <a:gd name="connsiteY4" fmla="*/ 5242560 h 13766482"/>
              <a:gd name="connsiteX5" fmla="*/ 11860708 w 13743235"/>
              <a:gd name="connsiteY5" fmla="*/ 5242560 h 13766482"/>
              <a:gd name="connsiteX6" fmla="*/ 6770548 w 13743235"/>
              <a:gd name="connsiteY6" fmla="*/ 6847522 h 13766482"/>
              <a:gd name="connsiteX7" fmla="*/ 13682275 w 13743235"/>
              <a:gd name="connsiteY7" fmla="*/ 6908482 h 13766482"/>
              <a:gd name="connsiteX8" fmla="*/ 13743235 w 13743235"/>
              <a:gd name="connsiteY8" fmla="*/ 13690442 h 13766482"/>
              <a:gd name="connsiteX9" fmla="*/ 6865233 w 13743235"/>
              <a:gd name="connsiteY9" fmla="*/ 13766482 h 13766482"/>
              <a:gd name="connsiteX10" fmla="*/ 6888480 w 13743235"/>
              <a:gd name="connsiteY10" fmla="*/ 6847522 h 13766482"/>
              <a:gd name="connsiteX11" fmla="*/ 0 w 13743235"/>
              <a:gd name="connsiteY11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11860708 w 13743235"/>
              <a:gd name="connsiteY4" fmla="*/ 5242560 h 13766482"/>
              <a:gd name="connsiteX5" fmla="*/ 6770548 w 13743235"/>
              <a:gd name="connsiteY5" fmla="*/ 6847522 h 13766482"/>
              <a:gd name="connsiteX6" fmla="*/ 13682275 w 13743235"/>
              <a:gd name="connsiteY6" fmla="*/ 6908482 h 13766482"/>
              <a:gd name="connsiteX7" fmla="*/ 13743235 w 13743235"/>
              <a:gd name="connsiteY7" fmla="*/ 13690442 h 13766482"/>
              <a:gd name="connsiteX8" fmla="*/ 6865233 w 13743235"/>
              <a:gd name="connsiteY8" fmla="*/ 13766482 h 13766482"/>
              <a:gd name="connsiteX9" fmla="*/ 6888480 w 13743235"/>
              <a:gd name="connsiteY9" fmla="*/ 6847522 h 13766482"/>
              <a:gd name="connsiteX10" fmla="*/ 0 w 13743235"/>
              <a:gd name="connsiteY10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6770548 w 13743235"/>
              <a:gd name="connsiteY4" fmla="*/ 6847522 h 13766482"/>
              <a:gd name="connsiteX5" fmla="*/ 13682275 w 13743235"/>
              <a:gd name="connsiteY5" fmla="*/ 6908482 h 13766482"/>
              <a:gd name="connsiteX6" fmla="*/ 13743235 w 13743235"/>
              <a:gd name="connsiteY6" fmla="*/ 13690442 h 13766482"/>
              <a:gd name="connsiteX7" fmla="*/ 6865233 w 13743235"/>
              <a:gd name="connsiteY7" fmla="*/ 13766482 h 13766482"/>
              <a:gd name="connsiteX8" fmla="*/ 6888480 w 13743235"/>
              <a:gd name="connsiteY8" fmla="*/ 6847522 h 13766482"/>
              <a:gd name="connsiteX9" fmla="*/ 0 w 13743235"/>
              <a:gd name="connsiteY9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6770548 w 13743235"/>
              <a:gd name="connsiteY4" fmla="*/ 6847522 h 13766482"/>
              <a:gd name="connsiteX5" fmla="*/ 13682275 w 13743235"/>
              <a:gd name="connsiteY5" fmla="*/ 6908482 h 13766482"/>
              <a:gd name="connsiteX6" fmla="*/ 13743235 w 13743235"/>
              <a:gd name="connsiteY6" fmla="*/ 13690442 h 13766482"/>
              <a:gd name="connsiteX7" fmla="*/ 6865233 w 13743235"/>
              <a:gd name="connsiteY7" fmla="*/ 13766482 h 13766482"/>
              <a:gd name="connsiteX8" fmla="*/ 6278880 w 13743235"/>
              <a:gd name="connsiteY8" fmla="*/ 7548562 h 13766482"/>
              <a:gd name="connsiteX9" fmla="*/ 0 w 13743235"/>
              <a:gd name="connsiteY9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8873668 w 13743235"/>
              <a:gd name="connsiteY4" fmla="*/ 5201602 h 13766482"/>
              <a:gd name="connsiteX5" fmla="*/ 13682275 w 13743235"/>
              <a:gd name="connsiteY5" fmla="*/ 6908482 h 13766482"/>
              <a:gd name="connsiteX6" fmla="*/ 13743235 w 13743235"/>
              <a:gd name="connsiteY6" fmla="*/ 13690442 h 13766482"/>
              <a:gd name="connsiteX7" fmla="*/ 6865233 w 13743235"/>
              <a:gd name="connsiteY7" fmla="*/ 13766482 h 13766482"/>
              <a:gd name="connsiteX8" fmla="*/ 6278880 w 13743235"/>
              <a:gd name="connsiteY8" fmla="*/ 7548562 h 13766482"/>
              <a:gd name="connsiteX9" fmla="*/ 0 w 13743235"/>
              <a:gd name="connsiteY9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6763315 w 13743235"/>
              <a:gd name="connsiteY3" fmla="*/ 6781640 h 13766482"/>
              <a:gd name="connsiteX4" fmla="*/ 13682275 w 13743235"/>
              <a:gd name="connsiteY4" fmla="*/ 6908482 h 13766482"/>
              <a:gd name="connsiteX5" fmla="*/ 13743235 w 13743235"/>
              <a:gd name="connsiteY5" fmla="*/ 13690442 h 13766482"/>
              <a:gd name="connsiteX6" fmla="*/ 6865233 w 13743235"/>
              <a:gd name="connsiteY6" fmla="*/ 13766482 h 13766482"/>
              <a:gd name="connsiteX7" fmla="*/ 6278880 w 13743235"/>
              <a:gd name="connsiteY7" fmla="*/ 7548562 h 13766482"/>
              <a:gd name="connsiteX8" fmla="*/ 0 w 13743235"/>
              <a:gd name="connsiteY8" fmla="*/ 6766560 h 13766482"/>
              <a:gd name="connsiteX0" fmla="*/ 0 w 13743235"/>
              <a:gd name="connsiteY0" fmla="*/ 6766560 h 13766482"/>
              <a:gd name="connsiteX1" fmla="*/ 7233 w 13743235"/>
              <a:gd name="connsiteY1" fmla="*/ 0 h 13766482"/>
              <a:gd name="connsiteX2" fmla="*/ 6956673 w 13743235"/>
              <a:gd name="connsiteY2" fmla="*/ 15080 h 13766482"/>
              <a:gd name="connsiteX3" fmla="*/ 8470195 w 13743235"/>
              <a:gd name="connsiteY3" fmla="*/ 5806280 h 13766482"/>
              <a:gd name="connsiteX4" fmla="*/ 13682275 w 13743235"/>
              <a:gd name="connsiteY4" fmla="*/ 6908482 h 13766482"/>
              <a:gd name="connsiteX5" fmla="*/ 13743235 w 13743235"/>
              <a:gd name="connsiteY5" fmla="*/ 13690442 h 13766482"/>
              <a:gd name="connsiteX6" fmla="*/ 6865233 w 13743235"/>
              <a:gd name="connsiteY6" fmla="*/ 13766482 h 13766482"/>
              <a:gd name="connsiteX7" fmla="*/ 6278880 w 13743235"/>
              <a:gd name="connsiteY7" fmla="*/ 7548562 h 13766482"/>
              <a:gd name="connsiteX8" fmla="*/ 0 w 13743235"/>
              <a:gd name="connsiteY8" fmla="*/ 6766560 h 13766482"/>
              <a:gd name="connsiteX0" fmla="*/ 0 w 13750855"/>
              <a:gd name="connsiteY0" fmla="*/ 6858000 h 13766482"/>
              <a:gd name="connsiteX1" fmla="*/ 14853 w 13750855"/>
              <a:gd name="connsiteY1" fmla="*/ 0 h 13766482"/>
              <a:gd name="connsiteX2" fmla="*/ 6964293 w 13750855"/>
              <a:gd name="connsiteY2" fmla="*/ 15080 h 13766482"/>
              <a:gd name="connsiteX3" fmla="*/ 8477815 w 13750855"/>
              <a:gd name="connsiteY3" fmla="*/ 5806280 h 13766482"/>
              <a:gd name="connsiteX4" fmla="*/ 13689895 w 13750855"/>
              <a:gd name="connsiteY4" fmla="*/ 6908482 h 13766482"/>
              <a:gd name="connsiteX5" fmla="*/ 13750855 w 13750855"/>
              <a:gd name="connsiteY5" fmla="*/ 13690442 h 13766482"/>
              <a:gd name="connsiteX6" fmla="*/ 6872853 w 13750855"/>
              <a:gd name="connsiteY6" fmla="*/ 13766482 h 13766482"/>
              <a:gd name="connsiteX7" fmla="*/ 6286500 w 13750855"/>
              <a:gd name="connsiteY7" fmla="*/ 7548562 h 13766482"/>
              <a:gd name="connsiteX8" fmla="*/ 0 w 13750855"/>
              <a:gd name="connsiteY8" fmla="*/ 6858000 h 13766482"/>
              <a:gd name="connsiteX0" fmla="*/ 0 w 13750855"/>
              <a:gd name="connsiteY0" fmla="*/ 6858000 h 13766482"/>
              <a:gd name="connsiteX1" fmla="*/ 14853 w 13750855"/>
              <a:gd name="connsiteY1" fmla="*/ 0 h 13766482"/>
              <a:gd name="connsiteX2" fmla="*/ 6964293 w 13750855"/>
              <a:gd name="connsiteY2" fmla="*/ 15080 h 13766482"/>
              <a:gd name="connsiteX3" fmla="*/ 8477815 w 13750855"/>
              <a:gd name="connsiteY3" fmla="*/ 5806280 h 13766482"/>
              <a:gd name="connsiteX4" fmla="*/ 13689895 w 13750855"/>
              <a:gd name="connsiteY4" fmla="*/ 6908482 h 13766482"/>
              <a:gd name="connsiteX5" fmla="*/ 13750855 w 13750855"/>
              <a:gd name="connsiteY5" fmla="*/ 13690442 h 13766482"/>
              <a:gd name="connsiteX6" fmla="*/ 6872853 w 13750855"/>
              <a:gd name="connsiteY6" fmla="*/ 13766482 h 13766482"/>
              <a:gd name="connsiteX7" fmla="*/ 6842760 w 13750855"/>
              <a:gd name="connsiteY7" fmla="*/ 6839902 h 13766482"/>
              <a:gd name="connsiteX8" fmla="*/ 0 w 13750855"/>
              <a:gd name="connsiteY8" fmla="*/ 6858000 h 13766482"/>
              <a:gd name="connsiteX0" fmla="*/ 0 w 13750855"/>
              <a:gd name="connsiteY0" fmla="*/ 6858000 h 13697902"/>
              <a:gd name="connsiteX1" fmla="*/ 14853 w 13750855"/>
              <a:gd name="connsiteY1" fmla="*/ 0 h 13697902"/>
              <a:gd name="connsiteX2" fmla="*/ 6964293 w 13750855"/>
              <a:gd name="connsiteY2" fmla="*/ 15080 h 13697902"/>
              <a:gd name="connsiteX3" fmla="*/ 8477815 w 13750855"/>
              <a:gd name="connsiteY3" fmla="*/ 5806280 h 13697902"/>
              <a:gd name="connsiteX4" fmla="*/ 13689895 w 13750855"/>
              <a:gd name="connsiteY4" fmla="*/ 6908482 h 13697902"/>
              <a:gd name="connsiteX5" fmla="*/ 13750855 w 13750855"/>
              <a:gd name="connsiteY5" fmla="*/ 13690442 h 13697902"/>
              <a:gd name="connsiteX6" fmla="*/ 6842373 w 13750855"/>
              <a:gd name="connsiteY6" fmla="*/ 13697902 h 13697902"/>
              <a:gd name="connsiteX7" fmla="*/ 6842760 w 13750855"/>
              <a:gd name="connsiteY7" fmla="*/ 6839902 h 13697902"/>
              <a:gd name="connsiteX8" fmla="*/ 0 w 13750855"/>
              <a:gd name="connsiteY8" fmla="*/ 6858000 h 13697902"/>
              <a:gd name="connsiteX0" fmla="*/ 0 w 13697515"/>
              <a:gd name="connsiteY0" fmla="*/ 6858000 h 13705682"/>
              <a:gd name="connsiteX1" fmla="*/ 14853 w 13697515"/>
              <a:gd name="connsiteY1" fmla="*/ 0 h 13705682"/>
              <a:gd name="connsiteX2" fmla="*/ 6964293 w 13697515"/>
              <a:gd name="connsiteY2" fmla="*/ 15080 h 13705682"/>
              <a:gd name="connsiteX3" fmla="*/ 8477815 w 13697515"/>
              <a:gd name="connsiteY3" fmla="*/ 5806280 h 13705682"/>
              <a:gd name="connsiteX4" fmla="*/ 13689895 w 13697515"/>
              <a:gd name="connsiteY4" fmla="*/ 6908482 h 13705682"/>
              <a:gd name="connsiteX5" fmla="*/ 13697515 w 13697515"/>
              <a:gd name="connsiteY5" fmla="*/ 13705682 h 13705682"/>
              <a:gd name="connsiteX6" fmla="*/ 6842373 w 13697515"/>
              <a:gd name="connsiteY6" fmla="*/ 13697902 h 13705682"/>
              <a:gd name="connsiteX7" fmla="*/ 6842760 w 13697515"/>
              <a:gd name="connsiteY7" fmla="*/ 6839902 h 13705682"/>
              <a:gd name="connsiteX8" fmla="*/ 0 w 13697515"/>
              <a:gd name="connsiteY8" fmla="*/ 6858000 h 13705682"/>
              <a:gd name="connsiteX0" fmla="*/ 0 w 13697515"/>
              <a:gd name="connsiteY0" fmla="*/ 6858000 h 13705682"/>
              <a:gd name="connsiteX1" fmla="*/ 14853 w 13697515"/>
              <a:gd name="connsiteY1" fmla="*/ 0 h 13705682"/>
              <a:gd name="connsiteX2" fmla="*/ 6964293 w 13697515"/>
              <a:gd name="connsiteY2" fmla="*/ 15080 h 13705682"/>
              <a:gd name="connsiteX3" fmla="*/ 6839515 w 13697515"/>
              <a:gd name="connsiteY3" fmla="*/ 6842600 h 13705682"/>
              <a:gd name="connsiteX4" fmla="*/ 13689895 w 13697515"/>
              <a:gd name="connsiteY4" fmla="*/ 6908482 h 13705682"/>
              <a:gd name="connsiteX5" fmla="*/ 13697515 w 13697515"/>
              <a:gd name="connsiteY5" fmla="*/ 13705682 h 13705682"/>
              <a:gd name="connsiteX6" fmla="*/ 6842373 w 13697515"/>
              <a:gd name="connsiteY6" fmla="*/ 13697902 h 13705682"/>
              <a:gd name="connsiteX7" fmla="*/ 6842760 w 13697515"/>
              <a:gd name="connsiteY7" fmla="*/ 6839902 h 13705682"/>
              <a:gd name="connsiteX8" fmla="*/ 0 w 13697515"/>
              <a:gd name="connsiteY8" fmla="*/ 6858000 h 13705682"/>
              <a:gd name="connsiteX0" fmla="*/ 0 w 13712755"/>
              <a:gd name="connsiteY0" fmla="*/ 6858000 h 13705682"/>
              <a:gd name="connsiteX1" fmla="*/ 14853 w 13712755"/>
              <a:gd name="connsiteY1" fmla="*/ 0 h 13705682"/>
              <a:gd name="connsiteX2" fmla="*/ 6964293 w 13712755"/>
              <a:gd name="connsiteY2" fmla="*/ 15080 h 13705682"/>
              <a:gd name="connsiteX3" fmla="*/ 6839515 w 13712755"/>
              <a:gd name="connsiteY3" fmla="*/ 6842600 h 13705682"/>
              <a:gd name="connsiteX4" fmla="*/ 13712755 w 13712755"/>
              <a:gd name="connsiteY4" fmla="*/ 6862762 h 13705682"/>
              <a:gd name="connsiteX5" fmla="*/ 13697515 w 13712755"/>
              <a:gd name="connsiteY5" fmla="*/ 13705682 h 13705682"/>
              <a:gd name="connsiteX6" fmla="*/ 6842373 w 13712755"/>
              <a:gd name="connsiteY6" fmla="*/ 13697902 h 13705682"/>
              <a:gd name="connsiteX7" fmla="*/ 6842760 w 13712755"/>
              <a:gd name="connsiteY7" fmla="*/ 6839902 h 13705682"/>
              <a:gd name="connsiteX8" fmla="*/ 0 w 13712755"/>
              <a:gd name="connsiteY8" fmla="*/ 6858000 h 13705682"/>
              <a:gd name="connsiteX0" fmla="*/ 0 w 13712755"/>
              <a:gd name="connsiteY0" fmla="*/ 6858000 h 13705682"/>
              <a:gd name="connsiteX1" fmla="*/ 14853 w 13712755"/>
              <a:gd name="connsiteY1" fmla="*/ 0 h 13705682"/>
              <a:gd name="connsiteX2" fmla="*/ 6964293 w 13712755"/>
              <a:gd name="connsiteY2" fmla="*/ 15080 h 13705682"/>
              <a:gd name="connsiteX3" fmla="*/ 6839515 w 13712755"/>
              <a:gd name="connsiteY3" fmla="*/ 6842600 h 13705682"/>
              <a:gd name="connsiteX4" fmla="*/ 13712755 w 13712755"/>
              <a:gd name="connsiteY4" fmla="*/ 6839902 h 13705682"/>
              <a:gd name="connsiteX5" fmla="*/ 13697515 w 13712755"/>
              <a:gd name="connsiteY5" fmla="*/ 13705682 h 13705682"/>
              <a:gd name="connsiteX6" fmla="*/ 6842373 w 13712755"/>
              <a:gd name="connsiteY6" fmla="*/ 13697902 h 13705682"/>
              <a:gd name="connsiteX7" fmla="*/ 6842760 w 13712755"/>
              <a:gd name="connsiteY7" fmla="*/ 6839902 h 13705682"/>
              <a:gd name="connsiteX8" fmla="*/ 0 w 13712755"/>
              <a:gd name="connsiteY8" fmla="*/ 6858000 h 13705682"/>
              <a:gd name="connsiteX0" fmla="*/ 0 w 13712755"/>
              <a:gd name="connsiteY0" fmla="*/ 6888640 h 13736322"/>
              <a:gd name="connsiteX1" fmla="*/ 14853 w 13712755"/>
              <a:gd name="connsiteY1" fmla="*/ 30640 h 13736322"/>
              <a:gd name="connsiteX2" fmla="*/ 6849993 w 13712755"/>
              <a:gd name="connsiteY2" fmla="*/ 0 h 13736322"/>
              <a:gd name="connsiteX3" fmla="*/ 6839515 w 13712755"/>
              <a:gd name="connsiteY3" fmla="*/ 6873240 h 13736322"/>
              <a:gd name="connsiteX4" fmla="*/ 13712755 w 13712755"/>
              <a:gd name="connsiteY4" fmla="*/ 6870542 h 13736322"/>
              <a:gd name="connsiteX5" fmla="*/ 13697515 w 13712755"/>
              <a:gd name="connsiteY5" fmla="*/ 13736322 h 13736322"/>
              <a:gd name="connsiteX6" fmla="*/ 6842373 w 13712755"/>
              <a:gd name="connsiteY6" fmla="*/ 13728542 h 13736322"/>
              <a:gd name="connsiteX7" fmla="*/ 6842760 w 13712755"/>
              <a:gd name="connsiteY7" fmla="*/ 6870542 h 13736322"/>
              <a:gd name="connsiteX8" fmla="*/ 0 w 13712755"/>
              <a:gd name="connsiteY8" fmla="*/ 6888640 h 13736322"/>
              <a:gd name="connsiteX0" fmla="*/ 0 w 13712755"/>
              <a:gd name="connsiteY0" fmla="*/ 6858000 h 13705682"/>
              <a:gd name="connsiteX1" fmla="*/ 14853 w 13712755"/>
              <a:gd name="connsiteY1" fmla="*/ 0 h 13705682"/>
              <a:gd name="connsiteX2" fmla="*/ 6842373 w 13712755"/>
              <a:gd name="connsiteY2" fmla="*/ 7460 h 13705682"/>
              <a:gd name="connsiteX3" fmla="*/ 6839515 w 13712755"/>
              <a:gd name="connsiteY3" fmla="*/ 6842600 h 13705682"/>
              <a:gd name="connsiteX4" fmla="*/ 13712755 w 13712755"/>
              <a:gd name="connsiteY4" fmla="*/ 6839902 h 13705682"/>
              <a:gd name="connsiteX5" fmla="*/ 13697515 w 13712755"/>
              <a:gd name="connsiteY5" fmla="*/ 13705682 h 13705682"/>
              <a:gd name="connsiteX6" fmla="*/ 6842373 w 13712755"/>
              <a:gd name="connsiteY6" fmla="*/ 13697902 h 13705682"/>
              <a:gd name="connsiteX7" fmla="*/ 6842760 w 13712755"/>
              <a:gd name="connsiteY7" fmla="*/ 6839902 h 13705682"/>
              <a:gd name="connsiteX8" fmla="*/ 0 w 13712755"/>
              <a:gd name="connsiteY8" fmla="*/ 6858000 h 13705682"/>
              <a:gd name="connsiteX0" fmla="*/ 0 w 13712755"/>
              <a:gd name="connsiteY0" fmla="*/ 6873240 h 13720922"/>
              <a:gd name="connsiteX1" fmla="*/ 7233 w 13712755"/>
              <a:gd name="connsiteY1" fmla="*/ 0 h 13720922"/>
              <a:gd name="connsiteX2" fmla="*/ 6842373 w 13712755"/>
              <a:gd name="connsiteY2" fmla="*/ 22700 h 13720922"/>
              <a:gd name="connsiteX3" fmla="*/ 6839515 w 13712755"/>
              <a:gd name="connsiteY3" fmla="*/ 6857840 h 13720922"/>
              <a:gd name="connsiteX4" fmla="*/ 13712755 w 13712755"/>
              <a:gd name="connsiteY4" fmla="*/ 6855142 h 13720922"/>
              <a:gd name="connsiteX5" fmla="*/ 13697515 w 13712755"/>
              <a:gd name="connsiteY5" fmla="*/ 13720922 h 13720922"/>
              <a:gd name="connsiteX6" fmla="*/ 6842373 w 13712755"/>
              <a:gd name="connsiteY6" fmla="*/ 13713142 h 13720922"/>
              <a:gd name="connsiteX7" fmla="*/ 6842760 w 13712755"/>
              <a:gd name="connsiteY7" fmla="*/ 6855142 h 13720922"/>
              <a:gd name="connsiteX8" fmla="*/ 0 w 13712755"/>
              <a:gd name="connsiteY8" fmla="*/ 6873240 h 1372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2755" h="13720922">
                <a:moveTo>
                  <a:pt x="0" y="6873240"/>
                </a:moveTo>
                <a:lnTo>
                  <a:pt x="7233" y="0"/>
                </a:lnTo>
                <a:lnTo>
                  <a:pt x="6842373" y="22700"/>
                </a:lnTo>
                <a:cubicBezTo>
                  <a:pt x="6838880" y="2313780"/>
                  <a:pt x="6843008" y="4566760"/>
                  <a:pt x="6839515" y="6857840"/>
                </a:cubicBezTo>
                <a:lnTo>
                  <a:pt x="13712755" y="6855142"/>
                </a:lnTo>
                <a:lnTo>
                  <a:pt x="13697515" y="13720922"/>
                </a:lnTo>
                <a:lnTo>
                  <a:pt x="6842373" y="13713142"/>
                </a:lnTo>
                <a:lnTo>
                  <a:pt x="6842760" y="6855142"/>
                </a:lnTo>
                <a:lnTo>
                  <a:pt x="0" y="687324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6947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86383" y="2155032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2945607" y="2155032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300067" y="2155032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7654707" y="2155032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479359" y="4225834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117748" y="4225834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1772869" y="4225834"/>
            <a:ext cx="926306" cy="12350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4452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0378" y="1753394"/>
            <a:ext cx="1393031" cy="18573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838668" y="1753394"/>
            <a:ext cx="1393031" cy="18573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81983" y="4257807"/>
            <a:ext cx="1393031" cy="185737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7434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953345" y="3677444"/>
            <a:ext cx="1254919" cy="167322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936927" y="1672980"/>
            <a:ext cx="1254919" cy="1673225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6A264-ADBA-9048-8FF4-092F51370AF5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72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46064FD-C6E6-7B4E-99B9-892F407EE361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9648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9C90C6-4C56-6249-A9D7-39CC21BB948A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957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89596" indent="0" algn="ctr">
              <a:buNone/>
              <a:defRPr/>
            </a:lvl2pPr>
            <a:lvl3pPr marL="779192" indent="0" algn="ctr">
              <a:buNone/>
              <a:defRPr/>
            </a:lvl3pPr>
            <a:lvl4pPr marL="1168789" indent="0" algn="ctr">
              <a:buNone/>
              <a:defRPr/>
            </a:lvl4pPr>
            <a:lvl5pPr marL="1558384" indent="0" algn="ctr">
              <a:buNone/>
              <a:defRPr/>
            </a:lvl5pPr>
            <a:lvl6pPr marL="1947980" indent="0" algn="ctr">
              <a:buNone/>
              <a:defRPr/>
            </a:lvl6pPr>
            <a:lvl7pPr marL="2337576" indent="0" algn="ctr">
              <a:buNone/>
              <a:defRPr/>
            </a:lvl7pPr>
            <a:lvl8pPr marL="2727172" indent="0" algn="ctr">
              <a:buNone/>
              <a:defRPr/>
            </a:lvl8pPr>
            <a:lvl9pPr marL="3116769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80A5D-BD6F-1E44-BAAD-C0682AB5866C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68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AA404-6116-F544-B179-348124013BA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2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6"/>
            <a:ext cx="7772400" cy="1362075"/>
          </a:xfrm>
        </p:spPr>
        <p:txBody>
          <a:bodyPr anchor="t"/>
          <a:lstStyle>
            <a:lvl1pPr algn="l">
              <a:defRPr sz="3409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704"/>
            </a:lvl1pPr>
            <a:lvl2pPr marL="389596" indent="0">
              <a:buNone/>
              <a:defRPr sz="1533"/>
            </a:lvl2pPr>
            <a:lvl3pPr marL="779192" indent="0">
              <a:buNone/>
              <a:defRPr sz="1363"/>
            </a:lvl3pPr>
            <a:lvl4pPr marL="1168789" indent="0">
              <a:buNone/>
              <a:defRPr sz="1194"/>
            </a:lvl4pPr>
            <a:lvl5pPr marL="1558384" indent="0">
              <a:buNone/>
              <a:defRPr sz="1194"/>
            </a:lvl5pPr>
            <a:lvl6pPr marL="1947980" indent="0">
              <a:buNone/>
              <a:defRPr sz="1194"/>
            </a:lvl6pPr>
            <a:lvl7pPr marL="2337576" indent="0">
              <a:buNone/>
              <a:defRPr sz="1194"/>
            </a:lvl7pPr>
            <a:lvl8pPr marL="2727172" indent="0">
              <a:buNone/>
              <a:defRPr sz="1194"/>
            </a:lvl8pPr>
            <a:lvl9pPr marL="3116769" indent="0">
              <a:buNone/>
              <a:defRPr sz="1194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81E5F-C928-9148-B41F-B3776968F1C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28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1219200"/>
            <a:ext cx="3815862" cy="4114800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3"/>
            </a:lvl4pPr>
            <a:lvl5pPr>
              <a:defRPr sz="1533"/>
            </a:lvl5pPr>
            <a:lvl6pPr>
              <a:defRPr sz="1533"/>
            </a:lvl6pPr>
            <a:lvl7pPr>
              <a:defRPr sz="1533"/>
            </a:lvl7pPr>
            <a:lvl8pPr>
              <a:defRPr sz="1533"/>
            </a:lvl8pPr>
            <a:lvl9pPr>
              <a:defRPr sz="153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9" y="1219200"/>
            <a:ext cx="3815862" cy="4114800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3"/>
            </a:lvl4pPr>
            <a:lvl5pPr>
              <a:defRPr sz="1533"/>
            </a:lvl5pPr>
            <a:lvl6pPr>
              <a:defRPr sz="1533"/>
            </a:lvl6pPr>
            <a:lvl7pPr>
              <a:defRPr sz="1533"/>
            </a:lvl7pPr>
            <a:lvl8pPr>
              <a:defRPr sz="1533"/>
            </a:lvl8pPr>
            <a:lvl9pPr>
              <a:defRPr sz="153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84C50-F93C-5A47-8ED9-34EBDFCE243A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57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96" indent="0">
              <a:buNone/>
              <a:defRPr sz="1704" b="1"/>
            </a:lvl2pPr>
            <a:lvl3pPr marL="779192" indent="0">
              <a:buNone/>
              <a:defRPr sz="1533" b="1"/>
            </a:lvl3pPr>
            <a:lvl4pPr marL="1168789" indent="0">
              <a:buNone/>
              <a:defRPr sz="1363" b="1"/>
            </a:lvl4pPr>
            <a:lvl5pPr marL="1558384" indent="0">
              <a:buNone/>
              <a:defRPr sz="1363" b="1"/>
            </a:lvl5pPr>
            <a:lvl6pPr marL="1947980" indent="0">
              <a:buNone/>
              <a:defRPr sz="1363" b="1"/>
            </a:lvl6pPr>
            <a:lvl7pPr marL="2337576" indent="0">
              <a:buNone/>
              <a:defRPr sz="1363" b="1"/>
            </a:lvl7pPr>
            <a:lvl8pPr marL="2727172" indent="0">
              <a:buNone/>
              <a:defRPr sz="1363" b="1"/>
            </a:lvl8pPr>
            <a:lvl9pPr marL="3116769" indent="0">
              <a:buNone/>
              <a:defRPr sz="1363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3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1531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96" indent="0">
              <a:buNone/>
              <a:defRPr sz="1704" b="1"/>
            </a:lvl2pPr>
            <a:lvl3pPr marL="779192" indent="0">
              <a:buNone/>
              <a:defRPr sz="1533" b="1"/>
            </a:lvl3pPr>
            <a:lvl4pPr marL="1168789" indent="0">
              <a:buNone/>
              <a:defRPr sz="1363" b="1"/>
            </a:lvl4pPr>
            <a:lvl5pPr marL="1558384" indent="0">
              <a:buNone/>
              <a:defRPr sz="1363" b="1"/>
            </a:lvl5pPr>
            <a:lvl6pPr marL="1947980" indent="0">
              <a:buNone/>
              <a:defRPr sz="1363" b="1"/>
            </a:lvl6pPr>
            <a:lvl7pPr marL="2337576" indent="0">
              <a:buNone/>
              <a:defRPr sz="1363" b="1"/>
            </a:lvl7pPr>
            <a:lvl8pPr marL="2727172" indent="0">
              <a:buNone/>
              <a:defRPr sz="1363" b="1"/>
            </a:lvl8pPr>
            <a:lvl9pPr marL="3116769" indent="0">
              <a:buNone/>
              <a:defRPr sz="1363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1531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3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531A0-10A8-C449-BA84-B96941B7FAC3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69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222A2-191B-5848-86C6-28587E680A9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2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EAEF8-C0A2-8641-9465-2F955D7D55B5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5735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63AAC-89B7-1E48-A8BB-A683BEA1B1F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10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435" cy="1162050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6"/>
            <a:ext cx="5111262" cy="5853113"/>
          </a:xfrm>
        </p:spPr>
        <p:txBody>
          <a:bodyPr/>
          <a:lstStyle>
            <a:lvl1pPr>
              <a:defRPr sz="2727"/>
            </a:lvl1pPr>
            <a:lvl2pPr>
              <a:defRPr sz="2386"/>
            </a:lvl2pPr>
            <a:lvl3pPr>
              <a:defRPr sz="2045"/>
            </a:lvl3pPr>
            <a:lvl4pPr>
              <a:defRPr sz="1704"/>
            </a:lvl4pPr>
            <a:lvl5pPr>
              <a:defRPr sz="1704"/>
            </a:lvl5pPr>
            <a:lvl6pPr>
              <a:defRPr sz="1704"/>
            </a:lvl6pPr>
            <a:lvl7pPr>
              <a:defRPr sz="1704"/>
            </a:lvl7pPr>
            <a:lvl8pPr>
              <a:defRPr sz="1704"/>
            </a:lvl8pPr>
            <a:lvl9pPr>
              <a:defRPr sz="1704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435" cy="4691063"/>
          </a:xfrm>
        </p:spPr>
        <p:txBody>
          <a:bodyPr/>
          <a:lstStyle>
            <a:lvl1pPr marL="0" indent="0">
              <a:buNone/>
              <a:defRPr sz="1194"/>
            </a:lvl1pPr>
            <a:lvl2pPr marL="389596" indent="0">
              <a:buNone/>
              <a:defRPr sz="1023"/>
            </a:lvl2pPr>
            <a:lvl3pPr marL="779192" indent="0">
              <a:buNone/>
              <a:defRPr sz="852"/>
            </a:lvl3pPr>
            <a:lvl4pPr marL="1168789" indent="0">
              <a:buNone/>
              <a:defRPr sz="767"/>
            </a:lvl4pPr>
            <a:lvl5pPr marL="1558384" indent="0">
              <a:buNone/>
              <a:defRPr sz="767"/>
            </a:lvl5pPr>
            <a:lvl6pPr marL="1947980" indent="0">
              <a:buNone/>
              <a:defRPr sz="767"/>
            </a:lvl6pPr>
            <a:lvl7pPr marL="2337576" indent="0">
              <a:buNone/>
              <a:defRPr sz="767"/>
            </a:lvl7pPr>
            <a:lvl8pPr marL="2727172" indent="0">
              <a:buNone/>
              <a:defRPr sz="767"/>
            </a:lvl8pPr>
            <a:lvl9pPr marL="3116769" indent="0">
              <a:buNone/>
              <a:defRPr sz="767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C023-7520-5246-B6BD-9C8B02BFCEB6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11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7" y="4800600"/>
            <a:ext cx="5486400" cy="566738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</p:spPr>
        <p:txBody>
          <a:bodyPr/>
          <a:lstStyle>
            <a:lvl1pPr marL="0" indent="0">
              <a:buNone/>
              <a:defRPr sz="2727"/>
            </a:lvl1pPr>
            <a:lvl2pPr marL="389596" indent="0">
              <a:buNone/>
              <a:defRPr sz="2386"/>
            </a:lvl2pPr>
            <a:lvl3pPr marL="779192" indent="0">
              <a:buNone/>
              <a:defRPr sz="2045"/>
            </a:lvl3pPr>
            <a:lvl4pPr marL="1168789" indent="0">
              <a:buNone/>
              <a:defRPr sz="1704"/>
            </a:lvl4pPr>
            <a:lvl5pPr marL="1558384" indent="0">
              <a:buNone/>
              <a:defRPr sz="1704"/>
            </a:lvl5pPr>
            <a:lvl6pPr marL="1947980" indent="0">
              <a:buNone/>
              <a:defRPr sz="1704"/>
            </a:lvl6pPr>
            <a:lvl7pPr marL="2337576" indent="0">
              <a:buNone/>
              <a:defRPr sz="1704"/>
            </a:lvl7pPr>
            <a:lvl8pPr marL="2727172" indent="0">
              <a:buNone/>
              <a:defRPr sz="1704"/>
            </a:lvl8pPr>
            <a:lvl9pPr marL="3116769" indent="0">
              <a:buNone/>
              <a:defRPr sz="1704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7" y="5367338"/>
            <a:ext cx="5486400" cy="804862"/>
          </a:xfrm>
        </p:spPr>
        <p:txBody>
          <a:bodyPr/>
          <a:lstStyle>
            <a:lvl1pPr marL="0" indent="0">
              <a:buNone/>
              <a:defRPr sz="1194"/>
            </a:lvl1pPr>
            <a:lvl2pPr marL="389596" indent="0">
              <a:buNone/>
              <a:defRPr sz="1023"/>
            </a:lvl2pPr>
            <a:lvl3pPr marL="779192" indent="0">
              <a:buNone/>
              <a:defRPr sz="852"/>
            </a:lvl3pPr>
            <a:lvl4pPr marL="1168789" indent="0">
              <a:buNone/>
              <a:defRPr sz="767"/>
            </a:lvl4pPr>
            <a:lvl5pPr marL="1558384" indent="0">
              <a:buNone/>
              <a:defRPr sz="767"/>
            </a:lvl5pPr>
            <a:lvl6pPr marL="1947980" indent="0">
              <a:buNone/>
              <a:defRPr sz="767"/>
            </a:lvl6pPr>
            <a:lvl7pPr marL="2337576" indent="0">
              <a:buNone/>
              <a:defRPr sz="767"/>
            </a:lvl7pPr>
            <a:lvl8pPr marL="2727172" indent="0">
              <a:buNone/>
              <a:defRPr sz="767"/>
            </a:lvl8pPr>
            <a:lvl9pPr marL="3116769" indent="0">
              <a:buNone/>
              <a:defRPr sz="767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9DC90-4061-9346-BCBD-4F6F8889C3E1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41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228EB-9107-784F-842C-E0812F7995C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58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1054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3" y="228600"/>
            <a:ext cx="5688623" cy="5105400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F44D-1EA5-404B-A0F1-EB40EFFC349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448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0" y="33528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15DA-0714-6B4C-B470-DF2615A75EAD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612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1054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1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26A0D-7FD7-6543-88E2-B5A371B3AE4B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725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486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3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8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26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E0AC3-A0A1-A247-A2B4-E44163F0DBD8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7812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54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695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579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24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7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613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478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93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E1904-661A-DB40-8E36-4F2A7CE0352E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45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97FD7-1008-4E44-8C43-649C6F13A02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2CBDE-A24D-A245-B563-EBD5308404F5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01964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9F041-E10A-2448-BB65-597BF7776BA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64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3" y="1219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219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DA262-E5D2-AF4D-BC32-3B0D604B2DB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350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6C5A5-FB83-1B47-BCD3-5F5DB00F828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310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0DE78-A6EF-A543-8111-2E05A227B886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326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417CC-5558-A04F-9215-B97AF20048B2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082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7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B13C3-9821-594E-9C88-DCAC0602C65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21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BA234-6EBC-F04B-8ABC-0605FB92139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461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2E2FA-77C9-3542-BCF7-C440784C0D2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21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1054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4" y="228600"/>
            <a:ext cx="5688623" cy="5105400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9D6F7-832B-2F46-8A99-A3828BE2D699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98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re. Texte et clip multi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3" y="1219200"/>
            <a:ext cx="3815862" cy="41148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'élément multimédia 3"/>
          <p:cNvSpPr>
            <a:spLocks noGrp="1"/>
          </p:cNvSpPr>
          <p:nvPr>
            <p:ph type="media" sz="half" idx="2"/>
          </p:nvPr>
        </p:nvSpPr>
        <p:spPr>
          <a:xfrm>
            <a:off x="4642338" y="1219200"/>
            <a:ext cx="3815862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728396-FE4D-8D45-B9CE-68A530B83619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29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543B0-5AA5-2848-9DC2-D2AA9887F5FF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8598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52" indent="0" algn="ctr">
              <a:buNone/>
              <a:defRPr/>
            </a:lvl2pPr>
            <a:lvl3pPr marL="844104" indent="0" algn="ctr">
              <a:buNone/>
              <a:defRPr/>
            </a:lvl3pPr>
            <a:lvl4pPr marL="1266156" indent="0" algn="ctr">
              <a:buNone/>
              <a:defRPr/>
            </a:lvl4pPr>
            <a:lvl5pPr marL="1688207" indent="0" algn="ctr">
              <a:buNone/>
              <a:defRPr/>
            </a:lvl5pPr>
            <a:lvl6pPr marL="2110259" indent="0" algn="ctr">
              <a:buNone/>
              <a:defRPr/>
            </a:lvl6pPr>
            <a:lvl7pPr marL="2532311" indent="0" algn="ctr">
              <a:buNone/>
              <a:defRPr/>
            </a:lvl7pPr>
            <a:lvl8pPr marL="2954363" indent="0" algn="ctr">
              <a:buNone/>
              <a:defRPr/>
            </a:lvl8pPr>
            <a:lvl9pPr marL="3376415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80A5D-BD6F-1E44-BAAD-C0682AB586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867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AA404-6116-F544-B179-348124013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6866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4"/>
            <a:ext cx="7772400" cy="1362075"/>
          </a:xfrm>
        </p:spPr>
        <p:txBody>
          <a:bodyPr anchor="t"/>
          <a:lstStyle>
            <a:lvl1pPr algn="l">
              <a:defRPr sz="3693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52" indent="0">
              <a:buNone/>
              <a:defRPr sz="1661"/>
            </a:lvl2pPr>
            <a:lvl3pPr marL="844104" indent="0">
              <a:buNone/>
              <a:defRPr sz="1477"/>
            </a:lvl3pPr>
            <a:lvl4pPr marL="1266156" indent="0">
              <a:buNone/>
              <a:defRPr sz="1293"/>
            </a:lvl4pPr>
            <a:lvl5pPr marL="1688207" indent="0">
              <a:buNone/>
              <a:defRPr sz="1293"/>
            </a:lvl5pPr>
            <a:lvl6pPr marL="2110259" indent="0">
              <a:buNone/>
              <a:defRPr sz="1293"/>
            </a:lvl6pPr>
            <a:lvl7pPr marL="2532311" indent="0">
              <a:buNone/>
              <a:defRPr sz="1293"/>
            </a:lvl7pPr>
            <a:lvl8pPr marL="2954363" indent="0">
              <a:buNone/>
              <a:defRPr sz="1293"/>
            </a:lvl8pPr>
            <a:lvl9pPr marL="3376415" indent="0">
              <a:buNone/>
              <a:defRPr sz="1293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81E5F-C928-9148-B41F-B3776968F1C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16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1"/>
            </a:lvl4pPr>
            <a:lvl5pPr>
              <a:defRPr sz="1661"/>
            </a:lvl5pPr>
            <a:lvl6pPr>
              <a:defRPr sz="1661"/>
            </a:lvl6pPr>
            <a:lvl7pPr>
              <a:defRPr sz="1661"/>
            </a:lvl7pPr>
            <a:lvl8pPr>
              <a:defRPr sz="1661"/>
            </a:lvl8pPr>
            <a:lvl9pPr>
              <a:defRPr sz="1661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9" y="1219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1"/>
            </a:lvl4pPr>
            <a:lvl5pPr>
              <a:defRPr sz="1661"/>
            </a:lvl5pPr>
            <a:lvl6pPr>
              <a:defRPr sz="1661"/>
            </a:lvl6pPr>
            <a:lvl7pPr>
              <a:defRPr sz="1661"/>
            </a:lvl7pPr>
            <a:lvl8pPr>
              <a:defRPr sz="1661"/>
            </a:lvl8pPr>
            <a:lvl9pPr>
              <a:defRPr sz="1661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84C50-F93C-5A47-8ED9-34EBDFCE243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1550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52" indent="0">
              <a:buNone/>
              <a:defRPr sz="1846" b="1"/>
            </a:lvl2pPr>
            <a:lvl3pPr marL="844104" indent="0">
              <a:buNone/>
              <a:defRPr sz="1661" b="1"/>
            </a:lvl3pPr>
            <a:lvl4pPr marL="1266156" indent="0">
              <a:buNone/>
              <a:defRPr sz="1477" b="1"/>
            </a:lvl4pPr>
            <a:lvl5pPr marL="1688207" indent="0">
              <a:buNone/>
              <a:defRPr sz="1477" b="1"/>
            </a:lvl5pPr>
            <a:lvl6pPr marL="2110259" indent="0">
              <a:buNone/>
              <a:defRPr sz="1477" b="1"/>
            </a:lvl6pPr>
            <a:lvl7pPr marL="2532311" indent="0">
              <a:buNone/>
              <a:defRPr sz="1477" b="1"/>
            </a:lvl7pPr>
            <a:lvl8pPr marL="2954363" indent="0">
              <a:buNone/>
              <a:defRPr sz="1477" b="1"/>
            </a:lvl8pPr>
            <a:lvl9pPr marL="3376415" indent="0">
              <a:buNone/>
              <a:defRPr sz="1477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1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52" indent="0">
              <a:buNone/>
              <a:defRPr sz="1846" b="1"/>
            </a:lvl2pPr>
            <a:lvl3pPr marL="844104" indent="0">
              <a:buNone/>
              <a:defRPr sz="1661" b="1"/>
            </a:lvl3pPr>
            <a:lvl4pPr marL="1266156" indent="0">
              <a:buNone/>
              <a:defRPr sz="1477" b="1"/>
            </a:lvl4pPr>
            <a:lvl5pPr marL="1688207" indent="0">
              <a:buNone/>
              <a:defRPr sz="1477" b="1"/>
            </a:lvl5pPr>
            <a:lvl6pPr marL="2110259" indent="0">
              <a:buNone/>
              <a:defRPr sz="1477" b="1"/>
            </a:lvl6pPr>
            <a:lvl7pPr marL="2532311" indent="0">
              <a:buNone/>
              <a:defRPr sz="1477" b="1"/>
            </a:lvl7pPr>
            <a:lvl8pPr marL="2954363" indent="0">
              <a:buNone/>
              <a:defRPr sz="1477" b="1"/>
            </a:lvl8pPr>
            <a:lvl9pPr marL="3376415" indent="0">
              <a:buNone/>
              <a:defRPr sz="1477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1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531A0-10A8-C449-BA84-B96941B7FAC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3441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222A2-191B-5848-86C6-28587E680A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715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63AAC-89B7-1E48-A8BB-A683BEA1B1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0370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4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293"/>
            </a:lvl1pPr>
            <a:lvl2pPr marL="422052" indent="0">
              <a:buNone/>
              <a:defRPr sz="1108"/>
            </a:lvl2pPr>
            <a:lvl3pPr marL="844104" indent="0">
              <a:buNone/>
              <a:defRPr sz="923"/>
            </a:lvl3pPr>
            <a:lvl4pPr marL="1266156" indent="0">
              <a:buNone/>
              <a:defRPr sz="831"/>
            </a:lvl4pPr>
            <a:lvl5pPr marL="1688207" indent="0">
              <a:buNone/>
              <a:defRPr sz="831"/>
            </a:lvl5pPr>
            <a:lvl6pPr marL="2110259" indent="0">
              <a:buNone/>
              <a:defRPr sz="831"/>
            </a:lvl6pPr>
            <a:lvl7pPr marL="2532311" indent="0">
              <a:buNone/>
              <a:defRPr sz="831"/>
            </a:lvl7pPr>
            <a:lvl8pPr marL="2954363" indent="0">
              <a:buNone/>
              <a:defRPr sz="831"/>
            </a:lvl8pPr>
            <a:lvl9pPr marL="3376415" indent="0">
              <a:buNone/>
              <a:defRPr sz="83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C023-7520-5246-B6BD-9C8B02BFCEB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2137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7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52" indent="0">
              <a:buNone/>
              <a:defRPr sz="2585"/>
            </a:lvl2pPr>
            <a:lvl3pPr marL="844104" indent="0">
              <a:buNone/>
              <a:defRPr sz="2215"/>
            </a:lvl3pPr>
            <a:lvl4pPr marL="1266156" indent="0">
              <a:buNone/>
              <a:defRPr sz="1846"/>
            </a:lvl4pPr>
            <a:lvl5pPr marL="1688207" indent="0">
              <a:buNone/>
              <a:defRPr sz="1846"/>
            </a:lvl5pPr>
            <a:lvl6pPr marL="2110259" indent="0">
              <a:buNone/>
              <a:defRPr sz="1846"/>
            </a:lvl6pPr>
            <a:lvl7pPr marL="2532311" indent="0">
              <a:buNone/>
              <a:defRPr sz="1846"/>
            </a:lvl7pPr>
            <a:lvl8pPr marL="2954363" indent="0">
              <a:buNone/>
              <a:defRPr sz="1846"/>
            </a:lvl8pPr>
            <a:lvl9pPr marL="3376415" indent="0">
              <a:buNone/>
              <a:defRPr sz="1846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7" y="5367338"/>
            <a:ext cx="5486400" cy="804862"/>
          </a:xfrm>
        </p:spPr>
        <p:txBody>
          <a:bodyPr/>
          <a:lstStyle>
            <a:lvl1pPr marL="0" indent="0">
              <a:buNone/>
              <a:defRPr sz="1293"/>
            </a:lvl1pPr>
            <a:lvl2pPr marL="422052" indent="0">
              <a:buNone/>
              <a:defRPr sz="1108"/>
            </a:lvl2pPr>
            <a:lvl3pPr marL="844104" indent="0">
              <a:buNone/>
              <a:defRPr sz="923"/>
            </a:lvl3pPr>
            <a:lvl4pPr marL="1266156" indent="0">
              <a:buNone/>
              <a:defRPr sz="831"/>
            </a:lvl4pPr>
            <a:lvl5pPr marL="1688207" indent="0">
              <a:buNone/>
              <a:defRPr sz="831"/>
            </a:lvl5pPr>
            <a:lvl6pPr marL="2110259" indent="0">
              <a:buNone/>
              <a:defRPr sz="831"/>
            </a:lvl6pPr>
            <a:lvl7pPr marL="2532311" indent="0">
              <a:buNone/>
              <a:defRPr sz="831"/>
            </a:lvl7pPr>
            <a:lvl8pPr marL="2954363" indent="0">
              <a:buNone/>
              <a:defRPr sz="831"/>
            </a:lvl8pPr>
            <a:lvl9pPr marL="3376415" indent="0">
              <a:buNone/>
              <a:defRPr sz="83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9DC90-4061-9346-BCBD-4F6F8889C3E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3934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228EB-9107-784F-842C-E0812F7995C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80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754E6-3EE1-0A4B-8868-F01075A58294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52236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1054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2" y="228600"/>
            <a:ext cx="5688623" cy="5105400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F44D-1EA5-404B-A0F1-EB40EFFC34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90483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0" y="3352800"/>
            <a:ext cx="7772400" cy="19812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15DA-0714-6B4C-B470-DF2615A75EA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1320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1054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1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26A0D-7FD7-6543-88E2-B5A371B3AE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2784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52" indent="0" algn="ctr">
              <a:buNone/>
              <a:defRPr sz="1846"/>
            </a:lvl2pPr>
            <a:lvl3pPr marL="844104" indent="0" algn="ctr">
              <a:buNone/>
              <a:defRPr sz="1661"/>
            </a:lvl3pPr>
            <a:lvl4pPr marL="1266156" indent="0" algn="ctr">
              <a:buNone/>
              <a:defRPr sz="1477"/>
            </a:lvl4pPr>
            <a:lvl5pPr marL="1688207" indent="0" algn="ctr">
              <a:buNone/>
              <a:defRPr sz="1477"/>
            </a:lvl5pPr>
            <a:lvl6pPr marL="2110259" indent="0" algn="ctr">
              <a:buNone/>
              <a:defRPr sz="1477"/>
            </a:lvl6pPr>
            <a:lvl7pPr marL="2532311" indent="0" algn="ctr">
              <a:buNone/>
              <a:defRPr sz="1477"/>
            </a:lvl7pPr>
            <a:lvl8pPr marL="2954363" indent="0" algn="ctr">
              <a:buNone/>
              <a:defRPr sz="1477"/>
            </a:lvl8pPr>
            <a:lvl9pPr marL="3376415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529C9-741B-0847-81F0-85AD938FD169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695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D6FCD-AC47-0B4B-A07B-55CB46293E57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670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6"/>
            <a:ext cx="7886700" cy="1500187"/>
          </a:xfrm>
        </p:spPr>
        <p:txBody>
          <a:bodyPr/>
          <a:lstStyle>
            <a:lvl1pPr marL="0" indent="0">
              <a:buNone/>
              <a:defRPr sz="2215"/>
            </a:lvl1pPr>
            <a:lvl2pPr marL="422052" indent="0">
              <a:buNone/>
              <a:defRPr sz="1846"/>
            </a:lvl2pPr>
            <a:lvl3pPr marL="844104" indent="0">
              <a:buNone/>
              <a:defRPr sz="1661"/>
            </a:lvl3pPr>
            <a:lvl4pPr marL="1266156" indent="0">
              <a:buNone/>
              <a:defRPr sz="1477"/>
            </a:lvl4pPr>
            <a:lvl5pPr marL="1688207" indent="0">
              <a:buNone/>
              <a:defRPr sz="1477"/>
            </a:lvl5pPr>
            <a:lvl6pPr marL="2110259" indent="0">
              <a:buNone/>
              <a:defRPr sz="1477"/>
            </a:lvl6pPr>
            <a:lvl7pPr marL="2532311" indent="0">
              <a:buNone/>
              <a:defRPr sz="1477"/>
            </a:lvl7pPr>
            <a:lvl8pPr marL="2954363" indent="0">
              <a:buNone/>
              <a:defRPr sz="1477"/>
            </a:lvl8pPr>
            <a:lvl9pPr marL="3376415" indent="0">
              <a:buNone/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D80FD-F04D-EF48-8FF4-81096A7835A5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37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409A6-762A-9C4B-A68C-B5D7D6AF7937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6104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8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52" indent="0">
              <a:buNone/>
              <a:defRPr sz="1846" b="1"/>
            </a:lvl2pPr>
            <a:lvl3pPr marL="844104" indent="0">
              <a:buNone/>
              <a:defRPr sz="1661" b="1"/>
            </a:lvl3pPr>
            <a:lvl4pPr marL="1266156" indent="0">
              <a:buNone/>
              <a:defRPr sz="1477" b="1"/>
            </a:lvl4pPr>
            <a:lvl5pPr marL="1688207" indent="0">
              <a:buNone/>
              <a:defRPr sz="1477" b="1"/>
            </a:lvl5pPr>
            <a:lvl6pPr marL="2110259" indent="0">
              <a:buNone/>
              <a:defRPr sz="1477" b="1"/>
            </a:lvl6pPr>
            <a:lvl7pPr marL="2532311" indent="0">
              <a:buNone/>
              <a:defRPr sz="1477" b="1"/>
            </a:lvl7pPr>
            <a:lvl8pPr marL="2954363" indent="0">
              <a:buNone/>
              <a:defRPr sz="1477" b="1"/>
            </a:lvl8pPr>
            <a:lvl9pPr marL="3376415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788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52" indent="0">
              <a:buNone/>
              <a:defRPr sz="1846" b="1"/>
            </a:lvl2pPr>
            <a:lvl3pPr marL="844104" indent="0">
              <a:buNone/>
              <a:defRPr sz="1661" b="1"/>
            </a:lvl3pPr>
            <a:lvl4pPr marL="1266156" indent="0">
              <a:buNone/>
              <a:defRPr sz="1477" b="1"/>
            </a:lvl4pPr>
            <a:lvl5pPr marL="1688207" indent="0">
              <a:buNone/>
              <a:defRPr sz="1477" b="1"/>
            </a:lvl5pPr>
            <a:lvl6pPr marL="2110259" indent="0">
              <a:buNone/>
              <a:defRPr sz="1477" b="1"/>
            </a:lvl6pPr>
            <a:lvl7pPr marL="2532311" indent="0">
              <a:buNone/>
              <a:defRPr sz="1477" b="1"/>
            </a:lvl7pPr>
            <a:lvl8pPr marL="2954363" indent="0">
              <a:buNone/>
              <a:defRPr sz="1477" b="1"/>
            </a:lvl8pPr>
            <a:lvl9pPr marL="3376415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C233D-577D-214E-BCAC-07C5BED27933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077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6F84B-879B-4447-98CE-7882B0379CE1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6845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87D88-DAF2-E64D-B292-570E5D88157C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A8900-E1B2-3D4B-921F-3D528D1531BF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5729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8"/>
            <a:ext cx="4629151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52" indent="0">
              <a:buNone/>
              <a:defRPr sz="1293"/>
            </a:lvl2pPr>
            <a:lvl3pPr marL="844104" indent="0">
              <a:buNone/>
              <a:defRPr sz="1108"/>
            </a:lvl3pPr>
            <a:lvl4pPr marL="1266156" indent="0">
              <a:buNone/>
              <a:defRPr sz="923"/>
            </a:lvl4pPr>
            <a:lvl5pPr marL="1688207" indent="0">
              <a:buNone/>
              <a:defRPr sz="923"/>
            </a:lvl5pPr>
            <a:lvl6pPr marL="2110259" indent="0">
              <a:buNone/>
              <a:defRPr sz="923"/>
            </a:lvl6pPr>
            <a:lvl7pPr marL="2532311" indent="0">
              <a:buNone/>
              <a:defRPr sz="923"/>
            </a:lvl7pPr>
            <a:lvl8pPr marL="2954363" indent="0">
              <a:buNone/>
              <a:defRPr sz="923"/>
            </a:lvl8pPr>
            <a:lvl9pPr marL="3376415" indent="0">
              <a:buNone/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9D21C-E4C8-EA45-AB9F-4B8568017011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333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8"/>
            <a:ext cx="4629151" cy="4873625"/>
          </a:xfrm>
        </p:spPr>
        <p:txBody>
          <a:bodyPr/>
          <a:lstStyle>
            <a:lvl1pPr marL="0" indent="0">
              <a:buNone/>
              <a:defRPr sz="2954"/>
            </a:lvl1pPr>
            <a:lvl2pPr marL="422052" indent="0">
              <a:buNone/>
              <a:defRPr sz="2585"/>
            </a:lvl2pPr>
            <a:lvl3pPr marL="844104" indent="0">
              <a:buNone/>
              <a:defRPr sz="2215"/>
            </a:lvl3pPr>
            <a:lvl4pPr marL="1266156" indent="0">
              <a:buNone/>
              <a:defRPr sz="1846"/>
            </a:lvl4pPr>
            <a:lvl5pPr marL="1688207" indent="0">
              <a:buNone/>
              <a:defRPr sz="1846"/>
            </a:lvl5pPr>
            <a:lvl6pPr marL="2110259" indent="0">
              <a:buNone/>
              <a:defRPr sz="1846"/>
            </a:lvl6pPr>
            <a:lvl7pPr marL="2532311" indent="0">
              <a:buNone/>
              <a:defRPr sz="1846"/>
            </a:lvl7pPr>
            <a:lvl8pPr marL="2954363" indent="0">
              <a:buNone/>
              <a:defRPr sz="1846"/>
            </a:lvl8pPr>
            <a:lvl9pPr marL="3376415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52" indent="0">
              <a:buNone/>
              <a:defRPr sz="1293"/>
            </a:lvl2pPr>
            <a:lvl3pPr marL="844104" indent="0">
              <a:buNone/>
              <a:defRPr sz="1108"/>
            </a:lvl3pPr>
            <a:lvl4pPr marL="1266156" indent="0">
              <a:buNone/>
              <a:defRPr sz="923"/>
            </a:lvl4pPr>
            <a:lvl5pPr marL="1688207" indent="0">
              <a:buNone/>
              <a:defRPr sz="923"/>
            </a:lvl5pPr>
            <a:lvl6pPr marL="2110259" indent="0">
              <a:buNone/>
              <a:defRPr sz="923"/>
            </a:lvl6pPr>
            <a:lvl7pPr marL="2532311" indent="0">
              <a:buNone/>
              <a:defRPr sz="923"/>
            </a:lvl7pPr>
            <a:lvl8pPr marL="2954363" indent="0">
              <a:buNone/>
              <a:defRPr sz="923"/>
            </a:lvl8pPr>
            <a:lvl9pPr marL="3376415" indent="0">
              <a:buNone/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24EF8-8A42-CB48-A0ED-0944DB8B2618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141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B6A82-61C4-5849-9E43-6B3DBF5C9153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168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C084B-E6FC-8A4F-BB5D-8729C1AE53FC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476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46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89586" indent="0" algn="ctr">
              <a:buNone/>
              <a:defRPr/>
            </a:lvl2pPr>
            <a:lvl3pPr marL="779173" indent="0" algn="ctr">
              <a:buNone/>
              <a:defRPr/>
            </a:lvl3pPr>
            <a:lvl4pPr marL="1168759" indent="0" algn="ctr">
              <a:buNone/>
              <a:defRPr/>
            </a:lvl4pPr>
            <a:lvl5pPr marL="1558345" indent="0" algn="ctr">
              <a:buNone/>
              <a:defRPr/>
            </a:lvl5pPr>
            <a:lvl6pPr marL="1947932" indent="0" algn="ctr">
              <a:buNone/>
              <a:defRPr/>
            </a:lvl6pPr>
            <a:lvl7pPr marL="2337518" indent="0" algn="ctr">
              <a:buNone/>
              <a:defRPr/>
            </a:lvl7pPr>
            <a:lvl8pPr marL="2727104" indent="0" algn="ctr">
              <a:buNone/>
              <a:defRPr/>
            </a:lvl8pPr>
            <a:lvl9pPr marL="3116691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E1904-661A-DB40-8E36-4F2A7CE0352E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693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97FD7-1008-4E44-8C43-649C6F13A02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422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21"/>
            <a:ext cx="7772400" cy="1362075"/>
          </a:xfrm>
        </p:spPr>
        <p:txBody>
          <a:bodyPr anchor="t"/>
          <a:lstStyle>
            <a:lvl1pPr algn="l">
              <a:defRPr sz="3408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704"/>
            </a:lvl1pPr>
            <a:lvl2pPr marL="389586" indent="0">
              <a:buNone/>
              <a:defRPr sz="1534"/>
            </a:lvl2pPr>
            <a:lvl3pPr marL="779173" indent="0">
              <a:buNone/>
              <a:defRPr sz="1363"/>
            </a:lvl3pPr>
            <a:lvl4pPr marL="1168759" indent="0">
              <a:buNone/>
              <a:defRPr sz="1193"/>
            </a:lvl4pPr>
            <a:lvl5pPr marL="1558345" indent="0">
              <a:buNone/>
              <a:defRPr sz="1193"/>
            </a:lvl5pPr>
            <a:lvl6pPr marL="1947932" indent="0">
              <a:buNone/>
              <a:defRPr sz="1193"/>
            </a:lvl6pPr>
            <a:lvl7pPr marL="2337518" indent="0">
              <a:buNone/>
              <a:defRPr sz="1193"/>
            </a:lvl7pPr>
            <a:lvl8pPr marL="2727104" indent="0">
              <a:buNone/>
              <a:defRPr sz="1193"/>
            </a:lvl8pPr>
            <a:lvl9pPr marL="3116691" indent="0">
              <a:buNone/>
              <a:defRPr sz="1193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9F041-E10A-2448-BB65-597BF7776BA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208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3" y="1219200"/>
            <a:ext cx="3815862" cy="4114800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219200"/>
            <a:ext cx="3815862" cy="4114800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DA262-E5D2-AF4D-BC32-3B0D604B2DB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2058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80" y="1535113"/>
            <a:ext cx="4041531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80" y="2174875"/>
            <a:ext cx="4041531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6C5A5-FB83-1B47-BCD3-5F5DB00F828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1794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0DE78-A6EF-A543-8111-2E05A227B886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76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382A4-38CC-894A-B268-A8873EC269C6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0660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417CC-5558-A04F-9215-B97AF20048B2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8897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71"/>
            <a:ext cx="5111262" cy="5853113"/>
          </a:xfrm>
        </p:spPr>
        <p:txBody>
          <a:bodyPr/>
          <a:lstStyle>
            <a:lvl1pPr>
              <a:defRPr sz="2727"/>
            </a:lvl1pPr>
            <a:lvl2pPr>
              <a:defRPr sz="2386"/>
            </a:lvl2pPr>
            <a:lvl3pPr>
              <a:defRPr sz="2045"/>
            </a:lvl3pPr>
            <a:lvl4pPr>
              <a:defRPr sz="1704"/>
            </a:lvl4pPr>
            <a:lvl5pPr>
              <a:defRPr sz="1704"/>
            </a:lvl5pPr>
            <a:lvl6pPr>
              <a:defRPr sz="1704"/>
            </a:lvl6pPr>
            <a:lvl7pPr>
              <a:defRPr sz="1704"/>
            </a:lvl7pPr>
            <a:lvl8pPr>
              <a:defRPr sz="1704"/>
            </a:lvl8pPr>
            <a:lvl9pPr>
              <a:defRPr sz="1704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B13C3-9821-594E-9C88-DCAC0602C65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591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727"/>
            </a:lvl1pPr>
            <a:lvl2pPr marL="389586" indent="0">
              <a:buNone/>
              <a:defRPr sz="2386"/>
            </a:lvl2pPr>
            <a:lvl3pPr marL="779173" indent="0">
              <a:buNone/>
              <a:defRPr sz="2045"/>
            </a:lvl3pPr>
            <a:lvl4pPr marL="1168759" indent="0">
              <a:buNone/>
              <a:defRPr sz="1704"/>
            </a:lvl4pPr>
            <a:lvl5pPr marL="1558345" indent="0">
              <a:buNone/>
              <a:defRPr sz="1704"/>
            </a:lvl5pPr>
            <a:lvl6pPr marL="1947932" indent="0">
              <a:buNone/>
              <a:defRPr sz="1704"/>
            </a:lvl6pPr>
            <a:lvl7pPr marL="2337518" indent="0">
              <a:buNone/>
              <a:defRPr sz="1704"/>
            </a:lvl7pPr>
            <a:lvl8pPr marL="2727104" indent="0">
              <a:buNone/>
              <a:defRPr sz="1704"/>
            </a:lvl8pPr>
            <a:lvl9pPr marL="3116691" indent="0">
              <a:buNone/>
              <a:defRPr sz="170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BA234-6EBC-F04B-8ABC-0605FB92139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5469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2E2FA-77C9-3542-BCF7-C440784C0D2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6703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1054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11" y="228600"/>
            <a:ext cx="5688623" cy="5105400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9D6F7-832B-2F46-8A99-A3828BE2D699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5684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re. Texte et clip multi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3" y="1219200"/>
            <a:ext cx="3815862" cy="4114800"/>
          </a:xfr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'élément multimédia 3"/>
          <p:cNvSpPr>
            <a:spLocks noGrp="1"/>
          </p:cNvSpPr>
          <p:nvPr>
            <p:ph type="media" sz="half" idx="2"/>
          </p:nvPr>
        </p:nvSpPr>
        <p:spPr>
          <a:xfrm>
            <a:off x="4642338" y="1219200"/>
            <a:ext cx="3815862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728396-FE4D-8D45-B9CE-68A530B83619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279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7056"/>
      </p:ext>
    </p:extLst>
  </p:cSld>
  <p:clrMapOvr>
    <a:masterClrMapping/>
  </p:clrMapOvr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660025"/>
      </p:ext>
    </p:extLst>
  </p:cSld>
  <p:clrMapOvr>
    <a:masterClrMapping/>
  </p:clrMapOvr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24764"/>
      </p:ext>
    </p:extLst>
  </p:cSld>
  <p:clrMapOvr>
    <a:masterClrMapping/>
  </p:clrMapOvr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51968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105F0-1AA0-D64D-95A9-72899D1F6D54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13674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89601"/>
      </p:ext>
    </p:extLst>
  </p:cSld>
  <p:clrMapOvr>
    <a:masterClrMapping/>
  </p:clrMapOvr>
  <p:hf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58758"/>
      </p:ext>
    </p:extLst>
  </p:cSld>
  <p:clrMapOvr>
    <a:masterClrMapping/>
  </p:clrMapOvr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31553"/>
      </p:ext>
    </p:extLst>
  </p:cSld>
  <p:clrMapOvr>
    <a:masterClrMapping/>
  </p:clrMapOvr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772198"/>
      </p:ext>
    </p:extLst>
  </p:cSld>
  <p:clrMapOvr>
    <a:masterClrMapping/>
  </p:clrMapOvr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185876"/>
      </p:ext>
    </p:extLst>
  </p:cSld>
  <p:clrMapOvr>
    <a:masterClrMapping/>
  </p:clrMapOvr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01386"/>
      </p:ext>
    </p:extLst>
  </p:cSld>
  <p:clrMapOvr>
    <a:masterClrMapping/>
  </p:clrMapOvr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28012"/>
      </p:ext>
    </p:extLst>
  </p:cSld>
  <p:clrMapOvr>
    <a:masterClrMapping/>
  </p:clrMapOvr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3179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Images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772279" y="3356992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48853" y="3368970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717131" y="3356992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85891" y="3356992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40863" y="6301161"/>
            <a:ext cx="257225" cy="1933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263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526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789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051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314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577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840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103" algn="l" defTabSz="1828526" rtl="0" eaLnBrk="1" latinLnBrk="0" hangingPunct="1"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913B61-BB4D-AD42-BE2D-7D251B7C8B2F}" type="slidenum">
              <a:rPr lang="en-US" sz="900" baseline="0" smtClean="0">
                <a:solidFill>
                  <a:schemeClr val="accent1"/>
                </a:solidFill>
                <a:latin typeface="Poppins Light" charset="0"/>
              </a:rPr>
              <a:pPr/>
              <a:t>‹#›</a:t>
            </a:fld>
            <a:endParaRPr lang="en-US" sz="900" baseline="0" dirty="0">
              <a:solidFill>
                <a:schemeClr val="accent1"/>
              </a:solidFill>
              <a:latin typeface="Poppins Light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7442964" y="6295994"/>
            <a:ext cx="1159791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50" dirty="0" err="1">
                <a:solidFill>
                  <a:schemeClr val="accent2"/>
                </a:solidFill>
                <a:latin typeface="Poppins Light" charset="0"/>
                <a:ea typeface="Poppins Light" charset="0"/>
                <a:cs typeface="Poppins Light" charset="0"/>
              </a:rPr>
              <a:t>www.yourwebsite.com</a:t>
            </a:r>
            <a:endParaRPr lang="en-US" sz="750" dirty="0">
              <a:solidFill>
                <a:schemeClr val="accent2"/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185408" y="3368970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7655061" y="3356992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772279" y="332656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248853" y="344634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717131" y="332656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85891" y="332656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85408" y="344634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55061" y="332656"/>
            <a:ext cx="1223278" cy="2670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0532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6"/>
          <p:cNvSpPr>
            <a:spLocks noGrp="1"/>
          </p:cNvSpPr>
          <p:nvPr>
            <p:ph type="pic" sz="quarter" idx="13"/>
          </p:nvPr>
        </p:nvSpPr>
        <p:spPr>
          <a:xfrm>
            <a:off x="4788099" y="4229894"/>
            <a:ext cx="1322785" cy="1768475"/>
          </a:xfrm>
        </p:spPr>
      </p:sp>
      <p:sp>
        <p:nvSpPr>
          <p:cNvPr id="7" name="Picture Placeholder 47"/>
          <p:cNvSpPr>
            <a:spLocks noGrp="1"/>
          </p:cNvSpPr>
          <p:nvPr>
            <p:ph type="pic" sz="quarter" idx="14"/>
          </p:nvPr>
        </p:nvSpPr>
        <p:spPr>
          <a:xfrm>
            <a:off x="4788099" y="2014538"/>
            <a:ext cx="1322785" cy="1769269"/>
          </a:xfrm>
        </p:spPr>
      </p:sp>
      <p:sp>
        <p:nvSpPr>
          <p:cNvPr id="8" name="Picture Placeholder 48"/>
          <p:cNvSpPr>
            <a:spLocks noGrp="1"/>
          </p:cNvSpPr>
          <p:nvPr>
            <p:ph type="pic" sz="quarter" idx="16"/>
          </p:nvPr>
        </p:nvSpPr>
        <p:spPr>
          <a:xfrm>
            <a:off x="586978" y="4229895"/>
            <a:ext cx="1334096" cy="1768475"/>
          </a:xfrm>
        </p:spPr>
      </p:sp>
      <p:sp>
        <p:nvSpPr>
          <p:cNvPr id="9" name="Picture Placeholder 49"/>
          <p:cNvSpPr>
            <a:spLocks noGrp="1"/>
          </p:cNvSpPr>
          <p:nvPr>
            <p:ph type="pic" sz="quarter" idx="17"/>
          </p:nvPr>
        </p:nvSpPr>
        <p:spPr>
          <a:xfrm>
            <a:off x="586979" y="2014538"/>
            <a:ext cx="1341834" cy="1769269"/>
          </a:xfrm>
        </p:spPr>
      </p:sp>
    </p:spTree>
    <p:extLst>
      <p:ext uri="{BB962C8B-B14F-4D97-AF65-F5344CB8AC3E}">
        <p14:creationId xmlns:p14="http://schemas.microsoft.com/office/powerpoint/2010/main" val="332775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88.xml"/><Relationship Id="rId21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20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Relationship Id="rId22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92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 b="0">
                <a:solidFill>
                  <a:schemeClr val="tx1"/>
                </a:solidFill>
                <a:latin typeface="+mn-lt"/>
              </a:defRPr>
            </a:lvl1pPr>
          </a:lstStyle>
          <a:p>
            <a:fld id="{E700C2D5-1CA6-5A44-8D01-48357CBE3A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3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8" r:id="rId12"/>
    <p:sldLayoutId id="2147484059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844083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266124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688165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16531" indent="-316531" algn="l" rtl="0" fontAlgn="base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fontAlgn="base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  <a:ea typeface="+mn-ea"/>
        </a:defRPr>
      </a:lvl2pPr>
      <a:lvl3pPr marL="1055103" indent="-211021" algn="l" rtl="0" fontAlgn="base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  <a:ea typeface="+mn-ea"/>
        </a:defRPr>
      </a:lvl3pPr>
      <a:lvl4pPr marL="1477145" indent="-211021" algn="l" rtl="0" fontAlgn="base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1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94" smtClean="0">
                <a:cs typeface="+mn-cs"/>
              </a:defRPr>
            </a:lvl1pPr>
          </a:lstStyle>
          <a:p>
            <a:pPr defTabSz="779192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94" smtClean="0">
                <a:cs typeface="+mn-cs"/>
              </a:defRPr>
            </a:lvl1pPr>
          </a:lstStyle>
          <a:p>
            <a:pPr defTabSz="779192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94" smtClean="0">
                <a:cs typeface="+mn-cs"/>
              </a:defRPr>
            </a:lvl1pPr>
          </a:lstStyle>
          <a:p>
            <a:pPr defTabSz="779192">
              <a:defRPr/>
            </a:pPr>
            <a:fld id="{49634ECE-5755-6B4F-9826-BF1AFE7F9A0D}" type="slidenum">
              <a:rPr lang="fr-FR">
                <a:solidFill>
                  <a:srgbClr val="000000"/>
                </a:solidFill>
              </a:rPr>
              <a:pPr defTabSz="779192"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9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72" r:id="rId12"/>
    <p:sldLayoutId id="21474840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389596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6pPr>
      <a:lvl7pPr marL="779192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7pPr>
      <a:lvl8pPr marL="1168789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8pPr>
      <a:lvl9pPr marL="1558384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292197" indent="-292197" algn="l" rtl="0" eaLnBrk="0" fontAlgn="base" hangingPunct="0">
        <a:spcBef>
          <a:spcPct val="20000"/>
        </a:spcBef>
        <a:spcAft>
          <a:spcPct val="0"/>
        </a:spcAft>
        <a:buChar char="•"/>
        <a:defRPr sz="2727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3093" indent="-243497" algn="l" rtl="0" eaLnBrk="0" fontAlgn="base" hangingPunct="0">
        <a:spcBef>
          <a:spcPct val="20000"/>
        </a:spcBef>
        <a:spcAft>
          <a:spcPct val="0"/>
        </a:spcAft>
        <a:buChar char="–"/>
        <a:defRPr sz="2386">
          <a:solidFill>
            <a:schemeClr val="tx1"/>
          </a:solidFill>
          <a:latin typeface="+mn-lt"/>
          <a:ea typeface="+mn-ea"/>
        </a:defRPr>
      </a:lvl2pPr>
      <a:lvl3pPr marL="973990" indent="-194798" algn="l" rtl="0" eaLnBrk="0" fontAlgn="base" hangingPunct="0">
        <a:spcBef>
          <a:spcPct val="20000"/>
        </a:spcBef>
        <a:spcAft>
          <a:spcPct val="0"/>
        </a:spcAft>
        <a:buChar char="•"/>
        <a:defRPr sz="2045">
          <a:solidFill>
            <a:schemeClr val="tx1"/>
          </a:solidFill>
          <a:latin typeface="+mn-lt"/>
          <a:ea typeface="+mn-ea"/>
        </a:defRPr>
      </a:lvl3pPr>
      <a:lvl4pPr marL="1363586" indent="-194798" algn="l" rtl="0" eaLnBrk="0" fontAlgn="base" hangingPunct="0">
        <a:spcBef>
          <a:spcPct val="20000"/>
        </a:spcBef>
        <a:spcAft>
          <a:spcPct val="0"/>
        </a:spcAft>
        <a:buChar char="–"/>
        <a:defRPr sz="1704">
          <a:solidFill>
            <a:schemeClr val="tx1"/>
          </a:solidFill>
          <a:latin typeface="+mn-lt"/>
          <a:ea typeface="+mn-ea"/>
        </a:defRPr>
      </a:lvl4pPr>
      <a:lvl5pPr marL="1753182" indent="-194798" algn="l" rtl="0" eaLnBrk="0" fontAlgn="base" hangingPunct="0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5pPr>
      <a:lvl6pPr marL="2142778" indent="-194798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6pPr>
      <a:lvl7pPr marL="2532373" indent="-194798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7pPr>
      <a:lvl8pPr marL="2921970" indent="-194798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8pPr>
      <a:lvl9pPr marL="3311566" indent="-194798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1pPr>
      <a:lvl2pPr marL="389596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2pPr>
      <a:lvl3pPr marL="779192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3pPr>
      <a:lvl4pPr marL="1168789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4pPr>
      <a:lvl5pPr marL="1558384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5pPr>
      <a:lvl6pPr marL="1947980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6pPr>
      <a:lvl7pPr marL="2337576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7pPr>
      <a:lvl8pPr marL="2727172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8pPr>
      <a:lvl9pPr marL="3116769" algn="l" defTabSz="389596" rtl="0" eaLnBrk="1" latinLnBrk="0" hangingPunct="1">
        <a:defRPr sz="15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BE625-28E7-4346-BA69-619D2034AD33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D219A-3415-F148-805E-6756F1A26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6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D47DD52-F904-3044-881F-01C2130C9B4B}" type="slidenum">
              <a:rPr lang="fr-FR">
                <a:solidFill>
                  <a:srgbClr val="000000"/>
                </a:solidFill>
                <a:latin typeface="Times" charset="0"/>
                <a:ea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78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1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3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93" smtClean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3" smtClean="0">
                <a:cs typeface="+mn-cs"/>
              </a:defRPr>
            </a:lvl1pPr>
          </a:lstStyle>
          <a:p>
            <a:pPr>
              <a:defRPr/>
            </a:pPr>
            <a:fld id="{49634ECE-5755-6B4F-9826-BF1AFE7F9A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98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  <p:sldLayoutId id="2147484143" r:id="rId12"/>
    <p:sldLayoutId id="214748414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22052" algn="ctr" rtl="0" fontAlgn="base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</a:defRPr>
      </a:lvl6pPr>
      <a:lvl7pPr marL="844104" algn="ctr" rtl="0" fontAlgn="base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</a:defRPr>
      </a:lvl7pPr>
      <a:lvl8pPr marL="1266156" algn="ctr" rtl="0" fontAlgn="base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</a:defRPr>
      </a:lvl8pPr>
      <a:lvl9pPr marL="1688207" algn="ctr" rtl="0" fontAlgn="base">
        <a:spcBef>
          <a:spcPct val="0"/>
        </a:spcBef>
        <a:spcAft>
          <a:spcPct val="0"/>
        </a:spcAft>
        <a:defRPr sz="3323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16539" indent="-316539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34" indent="-263782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  <a:ea typeface="+mn-ea"/>
        </a:defRPr>
      </a:lvl2pPr>
      <a:lvl3pPr marL="1055129" indent="-211026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  <a:ea typeface="+mn-ea"/>
        </a:defRPr>
      </a:lvl3pPr>
      <a:lvl4pPr marL="1477181" indent="-211026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233" indent="-211026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85" indent="-211026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336" indent="-211026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88" indent="-211026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440" indent="-211026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22052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44104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66156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688207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10259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32311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2954363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376415" algn="l" defTabSz="422052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Click to edit Master text styles</a:t>
            </a:r>
          </a:p>
          <a:p>
            <a:pPr lvl="1"/>
            <a:r>
              <a:rPr lang="fr-FR" altLang="en-US"/>
              <a:t>Second level</a:t>
            </a:r>
          </a:p>
          <a:p>
            <a:pPr lvl="2"/>
            <a:r>
              <a:rPr lang="fr-FR" altLang="en-US"/>
              <a:t>Third level</a:t>
            </a:r>
          </a:p>
          <a:p>
            <a:pPr lvl="3"/>
            <a:r>
              <a:rPr lang="fr-FR" altLang="en-US"/>
              <a:t>Fourth level</a:t>
            </a:r>
          </a:p>
          <a:p>
            <a:pPr lvl="4"/>
            <a:r>
              <a:rPr lang="fr-F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1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3"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93"/>
            </a:lvl1pPr>
          </a:lstStyle>
          <a:p>
            <a:endParaRPr lang="fr-FR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3"/>
            </a:lvl1pPr>
          </a:lstStyle>
          <a:p>
            <a:fld id="{524992F4-496B-C840-8EAC-3EBBD83256D2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62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5pPr>
      <a:lvl6pPr marL="422052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6pPr>
      <a:lvl7pPr marL="844104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7pPr>
      <a:lvl8pPr marL="1266156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8pPr>
      <a:lvl9pPr marL="1688207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" charset="0"/>
        </a:defRPr>
      </a:lvl9pPr>
    </p:titleStyle>
    <p:bodyStyle>
      <a:lvl1pPr marL="316539" indent="-316539" algn="l" rtl="0" fontAlgn="base">
        <a:spcBef>
          <a:spcPct val="20000"/>
        </a:spcBef>
        <a:spcAft>
          <a:spcPct val="0"/>
        </a:spcAft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63782" algn="l" rtl="0" fontAlgn="base">
        <a:spcBef>
          <a:spcPct val="20000"/>
        </a:spcBef>
        <a:spcAft>
          <a:spcPct val="0"/>
        </a:spcAft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29" indent="-211026" algn="l" rtl="0" fontAlgn="base">
        <a:spcBef>
          <a:spcPct val="20000"/>
        </a:spcBef>
        <a:spcAft>
          <a:spcPct val="0"/>
        </a:spcAft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81" indent="-211026" algn="l" rtl="0" fontAlgn="base">
        <a:spcBef>
          <a:spcPct val="20000"/>
        </a:spcBef>
        <a:spcAft>
          <a:spcPct val="0"/>
        </a:spcAft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233" indent="-211026" algn="l" rtl="0" fontAlgn="base">
        <a:spcBef>
          <a:spcPct val="20000"/>
        </a:spcBef>
        <a:spcAft>
          <a:spcPct val="0"/>
        </a:spcAft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85" indent="-211026" algn="l" defTabSz="844104" rtl="0" eaLnBrk="1" latinLnBrk="0" hangingPunct="1">
        <a:lnSpc>
          <a:spcPct val="90000"/>
        </a:lnSpc>
        <a:spcBef>
          <a:spcPts val="462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6" indent="-211026" algn="l" defTabSz="844104" rtl="0" eaLnBrk="1" latinLnBrk="0" hangingPunct="1">
        <a:lnSpc>
          <a:spcPct val="90000"/>
        </a:lnSpc>
        <a:spcBef>
          <a:spcPts val="462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165388" indent="-211026" algn="l" defTabSz="844104" rtl="0" eaLnBrk="1" latinLnBrk="0" hangingPunct="1">
        <a:lnSpc>
          <a:spcPct val="90000"/>
        </a:lnSpc>
        <a:spcBef>
          <a:spcPts val="462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587440" indent="-211026" algn="l" defTabSz="844104" rtl="0" eaLnBrk="1" latinLnBrk="0" hangingPunct="1">
        <a:lnSpc>
          <a:spcPct val="90000"/>
        </a:lnSpc>
        <a:spcBef>
          <a:spcPts val="462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22052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44104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66156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688207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10259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32311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2954363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376415" algn="l" defTabSz="844104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93"/>
            </a:lvl1pPr>
          </a:lstStyle>
          <a:p>
            <a:endParaRPr lang="fr-FR">
              <a:solidFill>
                <a:srgbClr val="000000"/>
              </a:solidFill>
              <a:latin typeface="Times"/>
              <a:ea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93"/>
            </a:lvl1pPr>
          </a:lstStyle>
          <a:p>
            <a:endParaRPr lang="fr-FR">
              <a:solidFill>
                <a:srgbClr val="000000"/>
              </a:solidFill>
              <a:latin typeface="Times"/>
              <a:ea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93"/>
            </a:lvl1pPr>
          </a:lstStyle>
          <a:p>
            <a:fld id="{BD47DD52-F904-3044-881F-01C2130C9B4B}" type="slidenum">
              <a:rPr lang="fr-FR">
                <a:solidFill>
                  <a:srgbClr val="000000"/>
                </a:solidFill>
                <a:latin typeface="Times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5684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5pPr>
      <a:lvl6pPr marL="389586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6pPr>
      <a:lvl7pPr marL="779173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7pPr>
      <a:lvl8pPr marL="1168759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8pPr>
      <a:lvl9pPr marL="1558345" algn="ctr" rtl="0" fontAlgn="base">
        <a:spcBef>
          <a:spcPct val="0"/>
        </a:spcBef>
        <a:spcAft>
          <a:spcPct val="0"/>
        </a:spcAft>
        <a:defRPr sz="3067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292190" indent="-292190" algn="l" rtl="0" fontAlgn="base">
        <a:spcBef>
          <a:spcPct val="20000"/>
        </a:spcBef>
        <a:spcAft>
          <a:spcPct val="0"/>
        </a:spcAft>
        <a:buChar char="•"/>
        <a:defRPr sz="2727">
          <a:solidFill>
            <a:schemeClr val="tx1"/>
          </a:solidFill>
          <a:latin typeface="+mn-lt"/>
          <a:ea typeface="+mn-ea"/>
          <a:cs typeface="+mn-cs"/>
        </a:defRPr>
      </a:lvl1pPr>
      <a:lvl2pPr marL="633078" indent="-243492" algn="l" rtl="0" fontAlgn="base">
        <a:spcBef>
          <a:spcPct val="20000"/>
        </a:spcBef>
        <a:spcAft>
          <a:spcPct val="0"/>
        </a:spcAft>
        <a:buChar char="–"/>
        <a:defRPr sz="2386">
          <a:solidFill>
            <a:schemeClr val="tx1"/>
          </a:solidFill>
          <a:latin typeface="+mn-lt"/>
          <a:ea typeface="+mn-ea"/>
        </a:defRPr>
      </a:lvl2pPr>
      <a:lvl3pPr marL="973966" indent="-194793" algn="l" rtl="0" fontAlgn="base">
        <a:spcBef>
          <a:spcPct val="20000"/>
        </a:spcBef>
        <a:spcAft>
          <a:spcPct val="0"/>
        </a:spcAft>
        <a:buChar char="•"/>
        <a:defRPr sz="2045">
          <a:solidFill>
            <a:schemeClr val="tx1"/>
          </a:solidFill>
          <a:latin typeface="+mn-lt"/>
          <a:ea typeface="+mn-ea"/>
        </a:defRPr>
      </a:lvl3pPr>
      <a:lvl4pPr marL="1363553" indent="-194793" algn="l" rtl="0" fontAlgn="base">
        <a:spcBef>
          <a:spcPct val="20000"/>
        </a:spcBef>
        <a:spcAft>
          <a:spcPct val="0"/>
        </a:spcAft>
        <a:buChar char="–"/>
        <a:defRPr sz="1704">
          <a:solidFill>
            <a:schemeClr val="tx1"/>
          </a:solidFill>
          <a:latin typeface="+mn-lt"/>
          <a:ea typeface="+mn-ea"/>
        </a:defRPr>
      </a:lvl4pPr>
      <a:lvl5pPr marL="1753139" indent="-194793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5pPr>
      <a:lvl6pPr marL="2142725" indent="-194793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6pPr>
      <a:lvl7pPr marL="2532312" indent="-194793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7pPr>
      <a:lvl8pPr marL="2921898" indent="-194793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8pPr>
      <a:lvl9pPr marL="3311484" indent="-194793" algn="l" rtl="0" fontAlgn="base">
        <a:spcBef>
          <a:spcPct val="20000"/>
        </a:spcBef>
        <a:spcAft>
          <a:spcPct val="0"/>
        </a:spcAft>
        <a:buChar char="»"/>
        <a:defRPr sz="170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86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173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759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345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932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518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7104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691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5/18/26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222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14" r:id="rId19"/>
    <p:sldLayoutId id="2147484215" r:id="rId20"/>
    <p:sldLayoutId id="2147484216" r:id="rId2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50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10" Type="http://schemas.openxmlformats.org/officeDocument/2006/relationships/image" Target="../media/image56.emf"/><Relationship Id="rId4" Type="http://schemas.openxmlformats.org/officeDocument/2006/relationships/image" Target="../media/image51.emf"/><Relationship Id="rId9" Type="http://schemas.openxmlformats.org/officeDocument/2006/relationships/image" Target="../media/image5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emf"/><Relationship Id="rId7" Type="http://schemas.openxmlformats.org/officeDocument/2006/relationships/oleObject" Target="../embeddings/oleObject2.bin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A6F2D-746C-9880-95E6-E0911EA6A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0C7000D-93E9-188E-EED5-FCD8FCA359C8}"/>
              </a:ext>
            </a:extLst>
          </p:cNvPr>
          <p:cNvSpPr/>
          <p:nvPr/>
        </p:nvSpPr>
        <p:spPr>
          <a:xfrm>
            <a:off x="1" y="0"/>
            <a:ext cx="921536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1D8A8-B113-EAC4-C01C-C819C2449E12}"/>
              </a:ext>
            </a:extLst>
          </p:cNvPr>
          <p:cNvSpPr txBox="1"/>
          <p:nvPr/>
        </p:nvSpPr>
        <p:spPr>
          <a:xfrm>
            <a:off x="3274341" y="2553525"/>
            <a:ext cx="298112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marL="0" marR="0" lvl="0" indent="0" algn="ctr" defTabSz="685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S. Goriely (IAA-ULB)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197481-2717-92D9-9A77-8EBF29628808}"/>
              </a:ext>
            </a:extLst>
          </p:cNvPr>
          <p:cNvSpPr txBox="1"/>
          <p:nvPr/>
        </p:nvSpPr>
        <p:spPr>
          <a:xfrm>
            <a:off x="1504226" y="1506946"/>
            <a:ext cx="652135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Some aspects and applications of Photon Strength Functions</a:t>
            </a:r>
            <a:endParaRPr kumimoji="0" lang="en-BE" sz="32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8E8B6F-0705-6222-8558-705AADA776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18" y="78284"/>
            <a:ext cx="2053013" cy="1134000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DE70300C-B1B2-2CA2-4D59-AC51B1CFD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0178" y="78284"/>
            <a:ext cx="1148421" cy="11325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0A8BD6-49F9-40F0-3ECF-AF7ED47ECD20}"/>
              </a:ext>
            </a:extLst>
          </p:cNvPr>
          <p:cNvSpPr txBox="1"/>
          <p:nvPr/>
        </p:nvSpPr>
        <p:spPr>
          <a:xfrm>
            <a:off x="333829" y="6161444"/>
            <a:ext cx="881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6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In collaboration with </a:t>
            </a:r>
          </a:p>
          <a:p>
            <a:pPr lvl="0" defTabSz="914400">
              <a:defRPr/>
            </a:pPr>
            <a:r>
              <a:rPr lang="en-BE" sz="1600">
                <a:solidFill>
                  <a:srgbClr val="FEFFFF"/>
                </a:solidFill>
                <a:latin typeface="Times" pitchFamily="2" charset="0"/>
              </a:rPr>
              <a:t>S. Hilaire, S. Péru, A Koning, W. Ryssens, S. Martinet, A. Choplin</a:t>
            </a:r>
          </a:p>
        </p:txBody>
      </p:sp>
      <p:pic>
        <p:nvPicPr>
          <p:cNvPr id="2" name="Picture 1" descr="logoiaa2">
            <a:extLst>
              <a:ext uri="{FF2B5EF4-FFF2-40B4-BE49-F238E27FC236}">
                <a16:creationId xmlns:a16="http://schemas.microsoft.com/office/drawing/2014/main" id="{DA9CBF9B-6148-003A-6EF7-0921E2F53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2236" y="78284"/>
            <a:ext cx="1195856" cy="11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B6D7B4-56D8-2DF9-6011-2F972152F3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108" y="3015640"/>
            <a:ext cx="3367908" cy="26219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3CC1C1-2539-A2C3-D11B-65C14D6035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9464" y="3269806"/>
            <a:ext cx="4844535" cy="21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03963"/>
      </p:ext>
    </p:extLst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79A6A-40D8-6E63-E0D6-28362C8B3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9CB7A00A-F961-CE0E-4BBE-F60A0BCEE8B8}"/>
              </a:ext>
            </a:extLst>
          </p:cNvPr>
          <p:cNvSpPr txBox="1"/>
          <p:nvPr/>
        </p:nvSpPr>
        <p:spPr>
          <a:xfrm>
            <a:off x="516749" y="62250"/>
            <a:ext cx="8110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Application to radiative neutron captures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47E812-F294-FDC3-7356-764A3F6D46E8}"/>
              </a:ext>
            </a:extLst>
          </p:cNvPr>
          <p:cNvSpPr txBox="1"/>
          <p:nvPr/>
        </p:nvSpPr>
        <p:spPr>
          <a:xfrm>
            <a:off x="1471694" y="483099"/>
            <a:ext cx="620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in TALYS (v.2.22) of a (</a:t>
            </a:r>
            <a:r>
              <a:rPr lang="en-BE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BE" sz="2000" dirty="0">
                <a:solidFill>
                  <a:srgbClr val="FF0000"/>
                </a:solidFill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)-dependent PSF 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9E1BAC-C1EA-0492-A366-B279AE935E07}"/>
              </a:ext>
            </a:extLst>
          </p:cNvPr>
          <p:cNvSpPr txBox="1"/>
          <p:nvPr/>
        </p:nvSpPr>
        <p:spPr>
          <a:xfrm>
            <a:off x="391006" y="2514280"/>
            <a:ext cx="3746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E" sz="2000" dirty="0">
                <a:solidFill>
                  <a:srgbClr val="FF0000"/>
                </a:solidFill>
                <a:latin typeface="Times" pitchFamily="2" charset="0"/>
              </a:rPr>
              <a:t>Photoabsorption PSF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E" sz="2000" dirty="0">
                <a:solidFill>
                  <a:srgbClr val="0000FF"/>
                </a:solidFill>
                <a:latin typeface="Times" pitchFamily="2" charset="0"/>
              </a:rPr>
              <a:t>U-dependent de-excitation PSF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BE" sz="2000" dirty="0">
                <a:latin typeface="Times" pitchFamily="2" charset="0"/>
              </a:rPr>
              <a:t>(</a:t>
            </a:r>
            <a:r>
              <a:rPr lang="en-BE" sz="2000" i="1" dirty="0">
                <a:latin typeface="Times" pitchFamily="2" charset="0"/>
              </a:rPr>
              <a:t>U,J</a:t>
            </a:r>
            <a:r>
              <a:rPr lang="en-BE" sz="2000" dirty="0">
                <a:latin typeface="Times" pitchFamily="2" charset="0"/>
              </a:rPr>
              <a:t>,</a:t>
            </a:r>
            <a:r>
              <a:rPr lang="en-BE" sz="2000" dirty="0">
                <a:latin typeface="Symbol" pitchFamily="2" charset="2"/>
              </a:rPr>
              <a:t>p</a:t>
            </a:r>
            <a:r>
              <a:rPr lang="en-BE" sz="2000" dirty="0">
                <a:latin typeface="Times" pitchFamily="2" charset="0"/>
              </a:rPr>
              <a:t>)-dependent de-exc PSF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6EE6A4-65D5-6FB4-9DA7-29B94452A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57" y="3531384"/>
            <a:ext cx="4159527" cy="3276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F48EAF-C65E-8512-3239-6BEC55AA5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027" y="1341365"/>
            <a:ext cx="4438650" cy="308239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9A697D1-788E-9D4D-120C-C6BCF05FFFAA}"/>
              </a:ext>
            </a:extLst>
          </p:cNvPr>
          <p:cNvGrpSpPr/>
          <p:nvPr/>
        </p:nvGrpSpPr>
        <p:grpSpPr>
          <a:xfrm>
            <a:off x="4654550" y="1600200"/>
            <a:ext cx="3808979" cy="5257403"/>
            <a:chOff x="4654550" y="1600200"/>
            <a:chExt cx="3808979" cy="525740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7B4DF-02C6-5831-70CA-69526639B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4550" y="4245961"/>
              <a:ext cx="3808979" cy="2611642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11BEBA-872D-8524-6D88-A485F43DECD1}"/>
                </a:ext>
              </a:extLst>
            </p:cNvPr>
            <p:cNvSpPr/>
            <p:nvPr/>
          </p:nvSpPr>
          <p:spPr>
            <a:xfrm>
              <a:off x="5562600" y="1600200"/>
              <a:ext cx="1752600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CFB638-515D-F2DB-4A34-13283C6661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0350" y="2514600"/>
              <a:ext cx="222250" cy="18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D768F6-0705-2452-E0F0-1C8BE4704974}"/>
                </a:ext>
              </a:extLst>
            </p:cNvPr>
            <p:cNvCxnSpPr>
              <a:cxnSpLocks/>
            </p:cNvCxnSpPr>
            <p:nvPr/>
          </p:nvCxnSpPr>
          <p:spPr>
            <a:xfrm>
              <a:off x="7315199" y="2514599"/>
              <a:ext cx="1098000" cy="18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03951AF-1A8A-8326-283B-DE96D12C1459}"/>
              </a:ext>
            </a:extLst>
          </p:cNvPr>
          <p:cNvGrpSpPr/>
          <p:nvPr/>
        </p:nvGrpSpPr>
        <p:grpSpPr>
          <a:xfrm>
            <a:off x="2571199" y="929898"/>
            <a:ext cx="5842000" cy="508417"/>
            <a:chOff x="1650998" y="921848"/>
            <a:chExt cx="5842000" cy="50841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900700F-46BE-9A03-F1D5-0065EDAB8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0998" y="921848"/>
              <a:ext cx="5842000" cy="508417"/>
            </a:xfrm>
            <a:prstGeom prst="rect">
              <a:avLst/>
            </a:prstGeom>
          </p:spPr>
        </p:pic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BCCF7A5B-DBA7-2226-F5E3-4A866735E0A4}"/>
                </a:ext>
              </a:extLst>
            </p:cNvPr>
            <p:cNvSpPr/>
            <p:nvPr/>
          </p:nvSpPr>
          <p:spPr>
            <a:xfrm>
              <a:off x="3879542" y="1012054"/>
              <a:ext cx="1683058" cy="329311"/>
            </a:xfrm>
            <a:prstGeom prst="roundRect">
              <a:avLst/>
            </a:prstGeom>
            <a:noFill/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DC37FC7C-160F-EB4E-95A7-71FEC337A8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857" y="813706"/>
            <a:ext cx="2197726" cy="178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5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387A0-4765-5335-7997-5AB48EAD4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36D04B-1184-7DBC-4AD4-ACBF1C302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0" y="1202251"/>
            <a:ext cx="4451073" cy="308151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26732A8-0C4C-AA11-861A-36C96A3FFD92}"/>
              </a:ext>
            </a:extLst>
          </p:cNvPr>
          <p:cNvSpPr txBox="1"/>
          <p:nvPr/>
        </p:nvSpPr>
        <p:spPr>
          <a:xfrm>
            <a:off x="516750" y="327039"/>
            <a:ext cx="8110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Application to radiative neutron captures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3D155-A3E3-F30B-F49A-36747B98CF9C}"/>
              </a:ext>
            </a:extLst>
          </p:cNvPr>
          <p:cNvSpPr txBox="1"/>
          <p:nvPr/>
        </p:nvSpPr>
        <p:spPr>
          <a:xfrm>
            <a:off x="1471695" y="838200"/>
            <a:ext cx="620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in TALYS (v.2.22) of a (</a:t>
            </a:r>
            <a:r>
              <a:rPr lang="en-BE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BE" sz="2000" dirty="0">
                <a:solidFill>
                  <a:srgbClr val="FF0000"/>
                </a:solidFill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)-dependent PSF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1D1C25-D717-6C44-8146-444AAA7D1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299" y="1202251"/>
            <a:ext cx="4451072" cy="30815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9206A6B-1D49-31BB-60E7-8E2327C0A136}"/>
              </a:ext>
            </a:extLst>
          </p:cNvPr>
          <p:cNvSpPr/>
          <p:nvPr/>
        </p:nvSpPr>
        <p:spPr>
          <a:xfrm>
            <a:off x="2165350" y="3905250"/>
            <a:ext cx="971550" cy="365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311D6A-AA52-C608-C8D9-B371D3CD44F0}"/>
              </a:ext>
            </a:extLst>
          </p:cNvPr>
          <p:cNvSpPr/>
          <p:nvPr/>
        </p:nvSpPr>
        <p:spPr>
          <a:xfrm>
            <a:off x="6514069" y="3905249"/>
            <a:ext cx="1195741" cy="365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9653BF-994E-DD62-5181-3CA36C94F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057" y="3825272"/>
            <a:ext cx="4502150" cy="30869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573945-5B36-2E4D-6278-E667DA3B63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2299" y="3786450"/>
            <a:ext cx="4438651" cy="312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29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73034-BE86-614A-1F34-8AF6B9307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EFF8451-FF7E-F465-EB22-A5CBDF845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720" y="1146207"/>
            <a:ext cx="4438651" cy="31203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53A899-BFB8-0489-8F4E-FA877EFCE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4" y="1195703"/>
            <a:ext cx="4451072" cy="308151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9DD6709-95CF-E599-51A3-1B0083E0787B}"/>
              </a:ext>
            </a:extLst>
          </p:cNvPr>
          <p:cNvSpPr txBox="1"/>
          <p:nvPr/>
        </p:nvSpPr>
        <p:spPr>
          <a:xfrm>
            <a:off x="516750" y="327039"/>
            <a:ext cx="8110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Application to radiative neutron captures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5F2DF-B461-285B-E9FF-E4DF26FB678F}"/>
              </a:ext>
            </a:extLst>
          </p:cNvPr>
          <p:cNvSpPr txBox="1"/>
          <p:nvPr/>
        </p:nvSpPr>
        <p:spPr>
          <a:xfrm>
            <a:off x="1471695" y="838200"/>
            <a:ext cx="620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in TALYS (v.2.22) of a (</a:t>
            </a:r>
            <a:r>
              <a:rPr lang="en-BE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BE" sz="2000" dirty="0">
                <a:solidFill>
                  <a:srgbClr val="FF0000"/>
                </a:solidFill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BE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)-dependent PSF 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561DFF-9501-0CCA-D65D-D8EC28ACC9CA}"/>
              </a:ext>
            </a:extLst>
          </p:cNvPr>
          <p:cNvSpPr/>
          <p:nvPr/>
        </p:nvSpPr>
        <p:spPr>
          <a:xfrm>
            <a:off x="2165350" y="3905250"/>
            <a:ext cx="971550" cy="365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D47D98-0210-68EA-158B-3E7D72EB7414}"/>
              </a:ext>
            </a:extLst>
          </p:cNvPr>
          <p:cNvSpPr/>
          <p:nvPr/>
        </p:nvSpPr>
        <p:spPr>
          <a:xfrm>
            <a:off x="6550024" y="3911599"/>
            <a:ext cx="971550" cy="365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BD29C8-FE9D-5838-087C-9FF5B3633F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24" y="3835947"/>
            <a:ext cx="4451072" cy="30815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3770EF-DCF7-5DA7-B0F3-A185101657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2299" y="3835209"/>
            <a:ext cx="4454491" cy="308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93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76D1A-FAB1-2631-2793-D57B2E08A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A3D6A0B-AD8F-13B9-37A7-7C494E30F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279" y="224057"/>
            <a:ext cx="4025891" cy="31874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90EA01D-2996-90F9-D4B6-CE2029C26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9225" y="274651"/>
            <a:ext cx="4007979" cy="314799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F78D93F-623E-835E-59D4-96153EACFE8F}"/>
              </a:ext>
            </a:extLst>
          </p:cNvPr>
          <p:cNvGrpSpPr/>
          <p:nvPr/>
        </p:nvGrpSpPr>
        <p:grpSpPr>
          <a:xfrm>
            <a:off x="312379" y="3296790"/>
            <a:ext cx="7923375" cy="3561210"/>
            <a:chOff x="312379" y="3296790"/>
            <a:chExt cx="7923375" cy="356121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792131E-6621-AAFC-6BC4-F0DAF53746D5}"/>
                </a:ext>
              </a:extLst>
            </p:cNvPr>
            <p:cNvGrpSpPr/>
            <p:nvPr/>
          </p:nvGrpSpPr>
          <p:grpSpPr>
            <a:xfrm>
              <a:off x="312379" y="3296790"/>
              <a:ext cx="7923375" cy="3561210"/>
              <a:chOff x="312379" y="3296790"/>
              <a:chExt cx="7923375" cy="356121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A047ADF-BEE2-5D4B-4B22-64663C45BF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2379" y="3296790"/>
                <a:ext cx="4569553" cy="356121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70582AB-1AE5-22D3-5511-97F2C39E36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26527" y="3296790"/>
                <a:ext cx="3609227" cy="3561210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5473CA3-83B5-6389-7776-D048428F4387}"/>
                </a:ext>
              </a:extLst>
            </p:cNvPr>
            <p:cNvGrpSpPr/>
            <p:nvPr/>
          </p:nvGrpSpPr>
          <p:grpSpPr>
            <a:xfrm>
              <a:off x="1772339" y="3875313"/>
              <a:ext cx="5714353" cy="1604143"/>
              <a:chOff x="1772339" y="3875313"/>
              <a:chExt cx="5714353" cy="1604143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BD82995-1073-43D0-C19D-4062DD436520}"/>
                  </a:ext>
                </a:extLst>
              </p:cNvPr>
              <p:cNvSpPr txBox="1"/>
              <p:nvPr/>
            </p:nvSpPr>
            <p:spPr>
              <a:xfrm>
                <a:off x="1772339" y="4015528"/>
                <a:ext cx="514885" cy="308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E" i="1">
                    <a:solidFill>
                      <a:srgbClr val="1CFFFF"/>
                    </a:solidFill>
                  </a:rPr>
                  <a:t>J</a:t>
                </a:r>
                <a:r>
                  <a:rPr lang="en-BE">
                    <a:solidFill>
                      <a:srgbClr val="1CFFFF"/>
                    </a:solidFill>
                  </a:rPr>
                  <a:t>=1</a:t>
                </a:r>
                <a:r>
                  <a:rPr lang="en-BE" baseline="30000">
                    <a:solidFill>
                      <a:srgbClr val="1CFFFF"/>
                    </a:solidFill>
                  </a:rPr>
                  <a:t>–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938B7B-09A1-4B6E-83EF-86C028133674}"/>
                  </a:ext>
                </a:extLst>
              </p:cNvPr>
              <p:cNvSpPr txBox="1"/>
              <p:nvPr/>
            </p:nvSpPr>
            <p:spPr>
              <a:xfrm>
                <a:off x="2518417" y="5171038"/>
                <a:ext cx="514885" cy="308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E" i="1">
                    <a:solidFill>
                      <a:schemeClr val="bg2"/>
                    </a:solidFill>
                  </a:rPr>
                  <a:t>J</a:t>
                </a:r>
                <a:r>
                  <a:rPr lang="en-BE">
                    <a:solidFill>
                      <a:schemeClr val="bg2"/>
                    </a:solidFill>
                  </a:rPr>
                  <a:t>=3</a:t>
                </a:r>
                <a:r>
                  <a:rPr lang="en-BE" baseline="30000">
                    <a:solidFill>
                      <a:schemeClr val="bg2"/>
                    </a:solidFill>
                  </a:rPr>
                  <a:t>–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99F3B0-409E-762E-A0C3-83C2B7128DD3}"/>
                  </a:ext>
                </a:extLst>
              </p:cNvPr>
              <p:cNvSpPr txBox="1"/>
              <p:nvPr/>
            </p:nvSpPr>
            <p:spPr>
              <a:xfrm>
                <a:off x="6963792" y="3875313"/>
                <a:ext cx="522900" cy="308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E" i="1">
                    <a:solidFill>
                      <a:srgbClr val="1CFFFF"/>
                    </a:solidFill>
                  </a:rPr>
                  <a:t>J</a:t>
                </a:r>
                <a:r>
                  <a:rPr lang="en-BE">
                    <a:solidFill>
                      <a:srgbClr val="1CFFFF"/>
                    </a:solidFill>
                  </a:rPr>
                  <a:t>=1</a:t>
                </a:r>
                <a:r>
                  <a:rPr lang="en-BE" baseline="30000">
                    <a:solidFill>
                      <a:srgbClr val="1CFFFF"/>
                    </a:solidFill>
                  </a:rPr>
                  <a:t>+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D73132D-54A1-841A-BFCC-4907ECDCCADD}"/>
                  </a:ext>
                </a:extLst>
              </p:cNvPr>
              <p:cNvSpPr txBox="1"/>
              <p:nvPr/>
            </p:nvSpPr>
            <p:spPr>
              <a:xfrm>
                <a:off x="6043957" y="4563713"/>
                <a:ext cx="514885" cy="308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E" i="1">
                    <a:solidFill>
                      <a:srgbClr val="1CFFFF"/>
                    </a:solidFill>
                  </a:rPr>
                  <a:t>J</a:t>
                </a:r>
                <a:r>
                  <a:rPr lang="en-BE">
                    <a:solidFill>
                      <a:srgbClr val="1CFFFF"/>
                    </a:solidFill>
                  </a:rPr>
                  <a:t>=1</a:t>
                </a:r>
                <a:r>
                  <a:rPr lang="en-BE" baseline="30000">
                    <a:solidFill>
                      <a:srgbClr val="1CFFFF"/>
                    </a:solidFill>
                  </a:rPr>
                  <a:t>–</a:t>
                </a:r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E617017-FF58-41C4-DA15-9A6AD5434E35}"/>
              </a:ext>
            </a:extLst>
          </p:cNvPr>
          <p:cNvSpPr txBox="1"/>
          <p:nvPr/>
        </p:nvSpPr>
        <p:spPr>
          <a:xfrm>
            <a:off x="1240959" y="2227756"/>
            <a:ext cx="6771135" cy="1754326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BE" sz="3600"/>
              <a:t>... To be followed ...</a:t>
            </a:r>
          </a:p>
          <a:p>
            <a:pPr algn="ctr"/>
            <a:r>
              <a:rPr lang="en-BE" sz="3600"/>
              <a:t>multi-phonon excitations ?</a:t>
            </a:r>
          </a:p>
          <a:p>
            <a:pPr algn="ctr"/>
            <a:r>
              <a:rPr lang="en-BE" sz="3600"/>
              <a:t>(similar issue with spherical nuclei)</a:t>
            </a:r>
          </a:p>
        </p:txBody>
      </p:sp>
    </p:spTree>
    <p:extLst>
      <p:ext uri="{BB962C8B-B14F-4D97-AF65-F5344CB8AC3E}">
        <p14:creationId xmlns:p14="http://schemas.microsoft.com/office/powerpoint/2010/main" val="44121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772A9-8E73-07CB-1030-EC0591B03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FB81B0-9811-46BC-FD4A-3485E60C2B4C}"/>
              </a:ext>
            </a:extLst>
          </p:cNvPr>
          <p:cNvSpPr txBox="1"/>
          <p:nvPr/>
        </p:nvSpPr>
        <p:spPr>
          <a:xfrm>
            <a:off x="756271" y="1150878"/>
            <a:ext cx="7269143" cy="4679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defTabSz="914400">
              <a:buFont typeface="+mj-lt"/>
              <a:buAutoNum type="arabicPeriod"/>
            </a:pPr>
            <a:r>
              <a:rPr lang="fr-FR" sz="2400" b="1" kern="0" dirty="0" err="1">
                <a:solidFill>
                  <a:srgbClr val="0000FF">
                    <a:alpha val="2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De-excitation E1 &amp; M1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PSF 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the radiative n-capture cross section</a:t>
            </a:r>
          </a:p>
          <a:p>
            <a:pPr marL="699516" lvl="1" indent="-342900" algn="l" defTabSz="914400">
              <a:buFont typeface="Arial" panose="020B0604020202020204" pitchFamily="34" charset="0"/>
              <a:buChar char="•"/>
            </a:pPr>
            <a:endParaRPr lang="fr-FR" sz="1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the NLD and PSF uncertainties on the p-process in SN explosions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vs Model uncertainties</a:t>
            </a:r>
          </a:p>
          <a:p>
            <a:pPr marL="712800" lvl="2" defTabSz="914400"/>
            <a:endParaRPr lang="fr-FR" sz="10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>
                    <a:alpha val="2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comments on the Oslo method and its application to radiative n-capture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importance of the resonance parameters </a:t>
            </a:r>
            <a:endParaRPr lang="fr-FR" sz="2400" b="1" kern="0" dirty="0">
              <a:solidFill>
                <a:srgbClr val="0000FF">
                  <a:alpha val="2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defTabSz="914400"/>
            <a:endParaRPr lang="fr-FR" sz="1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BE"/>
          </a:p>
          <a:p>
            <a:endParaRPr lang="en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E62092-728C-EDD0-7E5C-48D610C1D016}"/>
              </a:ext>
            </a:extLst>
          </p:cNvPr>
          <p:cNvSpPr txBox="1"/>
          <p:nvPr/>
        </p:nvSpPr>
        <p:spPr>
          <a:xfrm>
            <a:off x="3618857" y="375514"/>
            <a:ext cx="221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342635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94" y="749318"/>
            <a:ext cx="8440615" cy="5964568"/>
          </a:xfrm>
          <a:prstGeom prst="rect">
            <a:avLst/>
          </a:prstGeom>
          <a:ln>
            <a:noFill/>
          </a:ln>
        </p:spPr>
      </p:pic>
      <p:sp>
        <p:nvSpPr>
          <p:cNvPr id="393219" name="Text Box 3"/>
          <p:cNvSpPr txBox="1">
            <a:spLocks noChangeArrowheads="1"/>
          </p:cNvSpPr>
          <p:nvPr/>
        </p:nvSpPr>
        <p:spPr bwMode="auto">
          <a:xfrm>
            <a:off x="2806823" y="80453"/>
            <a:ext cx="3834383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844104">
              <a:defRPr/>
            </a:pPr>
            <a:r>
              <a:rPr lang="en-US" altLang="en-US" sz="2215" b="1" dirty="0">
                <a:solidFill>
                  <a:srgbClr val="00B050"/>
                </a:solidFill>
                <a:latin typeface="Times"/>
                <a:ea typeface="ＭＳ Ｐゴシック" charset="-128"/>
              </a:rPr>
              <a:t>The p-process nucleosynthesis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FA85EA1-E17F-9D41-AA7C-FDF1E24B9222}"/>
              </a:ext>
            </a:extLst>
          </p:cNvPr>
          <p:cNvGrpSpPr/>
          <p:nvPr/>
        </p:nvGrpSpPr>
        <p:grpSpPr>
          <a:xfrm>
            <a:off x="3475413" y="2064493"/>
            <a:ext cx="2108805" cy="1260810"/>
            <a:chOff x="3384029" y="1715588"/>
            <a:chExt cx="2284539" cy="1365878"/>
          </a:xfrm>
        </p:grpSpPr>
        <p:sp>
          <p:nvSpPr>
            <p:cNvPr id="10" name="Right Arrow 9"/>
            <p:cNvSpPr/>
            <p:nvPr/>
          </p:nvSpPr>
          <p:spPr bwMode="auto">
            <a:xfrm rot="10800000">
              <a:off x="5034956" y="1961994"/>
              <a:ext cx="316806" cy="139941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 rot="10800000">
              <a:off x="5351762" y="1715588"/>
              <a:ext cx="316806" cy="139941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 rot="10800000">
              <a:off x="4681726" y="2218024"/>
              <a:ext cx="316806" cy="139941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 rot="10800000">
              <a:off x="4350443" y="2463061"/>
              <a:ext cx="316806" cy="139941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 rot="5400000">
              <a:off x="4189309" y="2585753"/>
              <a:ext cx="177368" cy="144900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" name="Right Arrow 1"/>
            <p:cNvSpPr/>
            <p:nvPr/>
          </p:nvSpPr>
          <p:spPr bwMode="auto">
            <a:xfrm rot="8621688">
              <a:off x="4087043" y="2053526"/>
              <a:ext cx="1384191" cy="154713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 rot="8621688">
              <a:off x="3384029" y="2917262"/>
              <a:ext cx="882121" cy="164204"/>
            </a:xfrm>
            <a:prstGeom prst="rightArrow">
              <a:avLst/>
            </a:prstGeom>
            <a:solidFill>
              <a:srgbClr val="00AB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56F9460-C3F9-5E4D-88C6-1178D697442F}"/>
              </a:ext>
            </a:extLst>
          </p:cNvPr>
          <p:cNvSpPr txBox="1"/>
          <p:nvPr/>
        </p:nvSpPr>
        <p:spPr>
          <a:xfrm>
            <a:off x="4696547" y="3745123"/>
            <a:ext cx="3181815" cy="1512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104">
              <a:defRPr/>
            </a:pPr>
            <a:r>
              <a:rPr lang="en-US" sz="1846" dirty="0">
                <a:solidFill>
                  <a:srgbClr val="00AB00"/>
                </a:solidFill>
                <a:latin typeface="Times"/>
                <a:ea typeface="ＭＳ Ｐゴシック" charset="0"/>
              </a:rPr>
              <a:t>The </a:t>
            </a:r>
            <a:r>
              <a:rPr lang="en-US" sz="1846" i="1" dirty="0">
                <a:solidFill>
                  <a:srgbClr val="00AB00"/>
                </a:solidFill>
                <a:latin typeface="Times"/>
                <a:ea typeface="ＭＳ Ｐゴシック" charset="0"/>
              </a:rPr>
              <a:t>p</a:t>
            </a:r>
            <a:r>
              <a:rPr lang="en-US" sz="1846" dirty="0">
                <a:solidFill>
                  <a:srgbClr val="00AB00"/>
                </a:solidFill>
                <a:latin typeface="Times"/>
                <a:ea typeface="ＭＳ Ｐゴシック" charset="0"/>
              </a:rPr>
              <a:t>-process nucleosynthesis</a:t>
            </a:r>
          </a:p>
          <a:p>
            <a:pPr marL="263782" indent="-263782" defTabSz="844104">
              <a:buFont typeface="Arial" charset="0"/>
              <a:buChar char="•"/>
              <a:defRPr/>
            </a:pPr>
            <a:r>
              <a:rPr lang="en-US" sz="1846" dirty="0">
                <a:solidFill>
                  <a:srgbClr val="000000"/>
                </a:solidFill>
                <a:ea typeface="ＭＳ Ｐゴシック" charset="0"/>
              </a:rPr>
              <a:t>SNII &amp; SNIa </a:t>
            </a:r>
          </a:p>
          <a:p>
            <a:pPr marL="263782" indent="-263782" defTabSz="844104">
              <a:buFont typeface="Arial" charset="0"/>
              <a:buChar char="•"/>
              <a:defRPr/>
            </a:pPr>
            <a:r>
              <a:rPr lang="en-US" sz="1846" dirty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 ~ 1s &amp; </a:t>
            </a:r>
            <a:r>
              <a:rPr lang="en-US" sz="1846" i="1" dirty="0">
                <a:solidFill>
                  <a:srgbClr val="000000"/>
                </a:solidFill>
                <a:latin typeface="Times"/>
                <a:ea typeface="ＭＳ Ｐゴシック" charset="0"/>
              </a:rPr>
              <a:t>T ~ 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2-3 10</a:t>
            </a:r>
            <a:r>
              <a:rPr lang="en-US" sz="1846" baseline="30000" dirty="0">
                <a:solidFill>
                  <a:srgbClr val="000000"/>
                </a:solidFill>
                <a:latin typeface="Times"/>
                <a:ea typeface="ＭＳ Ｐゴシック" charset="0"/>
              </a:rPr>
              <a:t>9 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K</a:t>
            </a:r>
            <a:endParaRPr lang="en-US" sz="1846" baseline="30000" dirty="0">
              <a:solidFill>
                <a:srgbClr val="000000"/>
              </a:solidFill>
              <a:latin typeface="Times"/>
              <a:ea typeface="ＭＳ Ｐゴシック" charset="0"/>
            </a:endParaRPr>
          </a:p>
          <a:p>
            <a:pPr marL="263782" indent="-263782" defTabSz="844104">
              <a:buFont typeface="Arial" charset="0"/>
              <a:buChar char="•"/>
              <a:defRPr/>
            </a:pP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Photodisintegrations (</a:t>
            </a:r>
            <a:r>
              <a:rPr lang="en-US" sz="1846" dirty="0" err="1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846" dirty="0" err="1">
                <a:solidFill>
                  <a:srgbClr val="000000"/>
                </a:solidFill>
                <a:latin typeface="Times"/>
                <a:ea typeface="ＭＳ Ｐゴシック" charset="0"/>
              </a:rPr>
              <a:t>,n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), (</a:t>
            </a:r>
            <a:r>
              <a:rPr lang="en-US" sz="1846" dirty="0" err="1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846" dirty="0" err="1">
                <a:solidFill>
                  <a:srgbClr val="000000"/>
                </a:solidFill>
                <a:latin typeface="Times"/>
                <a:ea typeface="ＭＳ Ｐゴシック" charset="0"/>
              </a:rPr>
              <a:t>,p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), (</a:t>
            </a:r>
            <a:r>
              <a:rPr lang="en-US" sz="1846" dirty="0" err="1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846" dirty="0" err="1">
                <a:solidFill>
                  <a:srgbClr val="000000"/>
                </a:solidFill>
                <a:latin typeface="Times"/>
                <a:ea typeface="ＭＳ Ｐゴシック" charset="0"/>
              </a:rPr>
              <a:t>,</a:t>
            </a:r>
            <a:r>
              <a:rPr lang="en-US" sz="1846" dirty="0" err="1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sz="1846" dirty="0">
                <a:solidFill>
                  <a:srgbClr val="000000"/>
                </a:solidFill>
                <a:latin typeface="Times"/>
                <a:ea typeface="ＭＳ Ｐゴシック" charset="0"/>
              </a:rPr>
              <a:t>) for ~2000 nuclei</a:t>
            </a: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D8588E5A-7583-E74F-9162-521AC69D9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8664" y="2319338"/>
            <a:ext cx="1227118" cy="30226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779446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fr-BE" sz="1364" b="1" dirty="0">
                <a:solidFill>
                  <a:srgbClr val="000000"/>
                </a:solidFill>
                <a:latin typeface="Times" charset="0"/>
                <a:ea typeface="ＭＳ Ｐゴシック" charset="0"/>
                <a:cs typeface="Arial" charset="0"/>
              </a:rPr>
              <a:t>Neutron drip</a:t>
            </a:r>
            <a:endParaRPr lang="en-US" sz="1364" b="1" dirty="0">
              <a:solidFill>
                <a:srgbClr val="000000"/>
              </a:solidFill>
              <a:latin typeface="Times" charset="0"/>
              <a:ea typeface="ＭＳ Ｐゴシック" charset="0"/>
              <a:cs typeface="Arial" charset="0"/>
            </a:endParaRP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id="{1B11BCD4-F08E-454D-AC2A-11F344314AF2}"/>
              </a:ext>
            </a:extLst>
          </p:cNvPr>
          <p:cNvSpPr txBox="1">
            <a:spLocks noChangeArrowheads="1"/>
          </p:cNvSpPr>
          <p:nvPr/>
        </p:nvSpPr>
        <p:spPr bwMode="auto">
          <a:xfrm rot="19589549">
            <a:off x="4734639" y="1428484"/>
            <a:ext cx="1227118" cy="30226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779446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fr-BE" sz="1364" b="1" dirty="0">
                <a:solidFill>
                  <a:srgbClr val="000000"/>
                </a:solidFill>
                <a:latin typeface="Times" charset="0"/>
                <a:ea typeface="ＭＳ Ｐゴシック" charset="0"/>
                <a:cs typeface="Arial" charset="0"/>
              </a:rPr>
              <a:t>Proton drip</a:t>
            </a:r>
            <a:endParaRPr lang="en-US" sz="1364" b="1" dirty="0">
              <a:solidFill>
                <a:srgbClr val="000000"/>
              </a:solidFill>
              <a:latin typeface="Times" charset="0"/>
              <a:ea typeface="ＭＳ Ｐゴシック" charset="0"/>
              <a:cs typeface="Arial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FA4E0-63C4-6B43-99F9-77C656216101}"/>
              </a:ext>
            </a:extLst>
          </p:cNvPr>
          <p:cNvGrpSpPr/>
          <p:nvPr/>
        </p:nvGrpSpPr>
        <p:grpSpPr>
          <a:xfrm>
            <a:off x="2839915" y="2251866"/>
            <a:ext cx="2546579" cy="1980030"/>
            <a:chOff x="2695575" y="1918573"/>
            <a:chExt cx="2758794" cy="214503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5D67689-576A-3346-BD39-54FFF5463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50" y="31940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1185641-B0CD-E145-8C5D-C5A739E32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5875" y="31051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9E62EB-27C8-AD46-B560-94806D347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25" y="301942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013E1C5-C671-8F42-A12B-72092750D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725" y="301942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4FF5669-DBA7-574E-A98C-B9656D50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5" y="293687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BAC54D-B91E-3B47-8524-69B0DF85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9075" y="293687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1759616-7A65-054D-9E79-CC99D24C6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5" y="28511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C2FF1D-8835-FB49-AA62-EC0CFB668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425" y="28511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2AD3C8-770C-E942-BBDE-4B4DF38EE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9175" y="327342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D01069-4030-F949-A3A2-EB1D4667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75" y="327342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D14F0E-4F04-5A47-B426-26C8F747D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975" y="344467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ABC95AD-7E1C-5F43-AD1C-8516EDEBC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475" y="3444676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2B59DCC-82F3-D34F-8827-E3F2A1DBF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300" y="353040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C11141-A8FC-1E4E-B51A-C4EF8CAA6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800" y="353040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8CBA439-75B2-E84A-BEC2-D45DAD1C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78440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6FBF6BB-BE6F-9846-9D9C-90514B07A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2275" y="378440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A4431FD-DEBD-294B-B0BE-2D5DEF642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0" y="3698378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2C6A960-15E6-5F4B-98E0-A84C0A5C3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300" y="357168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4EB792B-345F-AA49-B988-F5DC882F7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2568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604EB38-8D22-1444-BA6A-BC2EF036C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5" y="387013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3F2C15F-944B-7040-94A4-13B892293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575" y="4038406"/>
              <a:ext cx="25200" cy="252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F04A1BD-D91A-FF47-9849-612FAA9B1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288" y="3358424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1B11238-8EC1-5446-9B59-CAAC064EE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250" y="3317249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A451398-A3DE-574C-AEFD-5F19390FD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700" y="3231852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B831CD0-59C3-6D4D-B159-4D7331BAE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080" y="2682480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173DB75-4AB1-FE43-AEEE-AAC629524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326" y="242531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4B3ABEC-D1DF-1B4E-ACEC-31571F620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354" y="234219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896808-DE32-AE42-9274-B5D88FDE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201" y="2170313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0483622-1505-6E40-9279-C2B977B76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294" y="2091360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6BE12C7-82BB-7942-A7AB-A84DEADC9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169" y="1918573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6AC9A70-6EC7-B440-ADCB-C92352BA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469" y="2003525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7B8DB77-83B2-2847-9D11-BB1061432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194" y="2256530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76F873-FDDC-7E43-B539-FB93DEDA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075" y="25082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20E86F0-3976-4049-AD6E-FF5F7E0A1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575" y="2508251"/>
              <a:ext cx="25200" cy="25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FA6494B-F037-BA44-A458-01480BD43CF3}"/>
              </a:ext>
            </a:extLst>
          </p:cNvPr>
          <p:cNvGrpSpPr/>
          <p:nvPr/>
        </p:nvGrpSpPr>
        <p:grpSpPr>
          <a:xfrm>
            <a:off x="1943398" y="1341900"/>
            <a:ext cx="2091038" cy="2655528"/>
            <a:chOff x="1724346" y="932779"/>
            <a:chExt cx="2265291" cy="287682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15692CA-6708-1547-A148-E00E8B1F696C}"/>
                </a:ext>
              </a:extLst>
            </p:cNvPr>
            <p:cNvGrpSpPr/>
            <p:nvPr/>
          </p:nvGrpSpPr>
          <p:grpSpPr>
            <a:xfrm>
              <a:off x="1724346" y="932779"/>
              <a:ext cx="2265291" cy="2876822"/>
              <a:chOff x="1724346" y="932779"/>
              <a:chExt cx="2265291" cy="2876822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AB1A9788-28F6-394D-89A5-DD2BF03F6D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4346" y="932779"/>
                <a:ext cx="2265291" cy="165407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6B2DF950-6443-E941-8BAD-3A2D85F851C2}"/>
                  </a:ext>
                </a:extLst>
              </p:cNvPr>
              <p:cNvCxnSpPr/>
              <p:nvPr/>
            </p:nvCxnSpPr>
            <p:spPr bwMode="auto">
              <a:xfrm>
                <a:off x="2103120" y="2218024"/>
                <a:ext cx="444137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589E9BE8-D5C2-AA44-B2CC-5C8DA3E8A133}"/>
                  </a:ext>
                </a:extLst>
              </p:cNvPr>
              <p:cNvCxnSpPr/>
              <p:nvPr/>
            </p:nvCxnSpPr>
            <p:spPr bwMode="auto">
              <a:xfrm flipH="1" flipV="1">
                <a:off x="2403566" y="2059577"/>
                <a:ext cx="131989" cy="1601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D16C87B4-ECF1-E444-8934-83B9D73E8F24}"/>
                  </a:ext>
                </a:extLst>
              </p:cNvPr>
              <p:cNvCxnSpPr/>
              <p:nvPr/>
            </p:nvCxnSpPr>
            <p:spPr bwMode="auto">
              <a:xfrm>
                <a:off x="2403566" y="2066713"/>
                <a:ext cx="182880" cy="16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5BCA0BBE-011B-384C-9C28-C58A2DEC7A9E}"/>
                  </a:ext>
                </a:extLst>
              </p:cNvPr>
              <p:cNvCxnSpPr/>
              <p:nvPr/>
            </p:nvCxnSpPr>
            <p:spPr bwMode="auto">
              <a:xfrm flipH="1" flipV="1">
                <a:off x="2419026" y="1906573"/>
                <a:ext cx="131989" cy="1601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6A167FB4-7EFE-4044-9D29-3FA3BE1F2303}"/>
                  </a:ext>
                </a:extLst>
              </p:cNvPr>
              <p:cNvCxnSpPr/>
              <p:nvPr/>
            </p:nvCxnSpPr>
            <p:spPr bwMode="auto">
              <a:xfrm flipV="1">
                <a:off x="2419026" y="1906573"/>
                <a:ext cx="728065" cy="1321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2E263662-4884-DC41-8A83-4351F017E7CB}"/>
                  </a:ext>
                </a:extLst>
              </p:cNvPr>
              <p:cNvCxnSpPr/>
              <p:nvPr/>
            </p:nvCxnSpPr>
            <p:spPr bwMode="auto">
              <a:xfrm flipH="1" flipV="1">
                <a:off x="2856991" y="1615796"/>
                <a:ext cx="290101" cy="281346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DE52ACA2-C5E7-554F-9418-3BB2794CF232}"/>
                  </a:ext>
                </a:extLst>
              </p:cNvPr>
              <p:cNvCxnSpPr/>
              <p:nvPr/>
            </p:nvCxnSpPr>
            <p:spPr bwMode="auto">
              <a:xfrm flipV="1">
                <a:off x="2856991" y="1599715"/>
                <a:ext cx="602248" cy="16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2DE0A1A8-AA08-2947-9647-B8B793C28B2C}"/>
                  </a:ext>
                </a:extLst>
              </p:cNvPr>
              <p:cNvCxnSpPr/>
              <p:nvPr/>
            </p:nvCxnSpPr>
            <p:spPr bwMode="auto">
              <a:xfrm flipH="1" flipV="1">
                <a:off x="3158115" y="1310640"/>
                <a:ext cx="289423" cy="29076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C627752E-FD89-FF42-A70F-FA0FE440F679}"/>
                  </a:ext>
                </a:extLst>
              </p:cNvPr>
              <p:cNvCxnSpPr/>
              <p:nvPr/>
            </p:nvCxnSpPr>
            <p:spPr bwMode="auto">
              <a:xfrm flipV="1">
                <a:off x="3159466" y="1303989"/>
                <a:ext cx="602248" cy="16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0271C027-5647-2F42-98A6-3DC1D387A8AB}"/>
                  </a:ext>
                </a:extLst>
              </p:cNvPr>
              <p:cNvCxnSpPr/>
              <p:nvPr/>
            </p:nvCxnSpPr>
            <p:spPr bwMode="auto">
              <a:xfrm flipH="1" flipV="1">
                <a:off x="3615713" y="1138975"/>
                <a:ext cx="131989" cy="1601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3F613998-9B73-5B49-B2DE-DD7591C89DB6}"/>
                  </a:ext>
                </a:extLst>
              </p:cNvPr>
              <p:cNvCxnSpPr/>
              <p:nvPr/>
            </p:nvCxnSpPr>
            <p:spPr bwMode="auto">
              <a:xfrm>
                <a:off x="3618989" y="1149423"/>
                <a:ext cx="182880" cy="16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00DB91E6-DC28-5E4A-8588-F9118515DD3F}"/>
                  </a:ext>
                </a:extLst>
              </p:cNvPr>
              <p:cNvCxnSpPr/>
              <p:nvPr/>
            </p:nvCxnSpPr>
            <p:spPr bwMode="auto">
              <a:xfrm flipH="1" flipV="1">
                <a:off x="3634449" y="989283"/>
                <a:ext cx="131989" cy="1601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CD7F9B6F-85B0-C242-9E7B-50B9ABDAB5A0}"/>
                  </a:ext>
                </a:extLst>
              </p:cNvPr>
              <p:cNvCxnSpPr/>
              <p:nvPr/>
            </p:nvCxnSpPr>
            <p:spPr bwMode="auto">
              <a:xfrm>
                <a:off x="2087660" y="2376472"/>
                <a:ext cx="182880" cy="16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562F438B-3E90-5847-B5CA-A38C461CC55C}"/>
                  </a:ext>
                </a:extLst>
              </p:cNvPr>
              <p:cNvCxnSpPr/>
              <p:nvPr/>
            </p:nvCxnSpPr>
            <p:spPr bwMode="auto">
              <a:xfrm flipH="1" flipV="1">
                <a:off x="2103120" y="2216332"/>
                <a:ext cx="131989" cy="1601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5DB57301-36EB-6E45-ACEE-84A6E939B49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724346" y="2593988"/>
                <a:ext cx="1363912" cy="121282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28256B1-DB6E-2B41-ADF3-7DF1453CBE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514971" y="2596778"/>
                <a:ext cx="474241" cy="121282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444A0AEA-DACA-B64E-B326-CCC7620EA37D}"/>
                  </a:ext>
                </a:extLst>
              </p:cNvPr>
              <p:cNvSpPr/>
              <p:nvPr/>
            </p:nvSpPr>
            <p:spPr bwMode="auto">
              <a:xfrm>
                <a:off x="3088258" y="3444676"/>
                <a:ext cx="432617" cy="3649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410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BE" sz="2215">
                  <a:solidFill>
                    <a:srgbClr val="000000"/>
                  </a:solidFill>
                  <a:latin typeface="Times" charset="0"/>
                  <a:ea typeface="ＭＳ Ｐゴシック" charset="0"/>
                </a:endParaRP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6F798B6-9ED4-C94C-A4B2-1F783D24B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817" y="1535835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701B0302-874A-8849-9866-B6EF23AFE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941" y="1530293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B345289-33B9-CD49-936B-FD1F1B27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505" y="935569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81467A7D-38F8-2D4F-849B-C3C16E514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759" y="1235086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7169DAF-F1A1-2347-B1CC-3D53FA9CC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883" y="1229544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08F6A472-BAAE-074A-9020-6B433F8EB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9367" y="2131129"/>
              <a:ext cx="131989" cy="139142"/>
            </a:xfrm>
            <a:prstGeom prst="rect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10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BE" sz="2215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F949EE8-A2F0-0721-3BFB-AE61CA76F786}"/>
              </a:ext>
            </a:extLst>
          </p:cNvPr>
          <p:cNvSpPr txBox="1"/>
          <p:nvPr/>
        </p:nvSpPr>
        <p:spPr>
          <a:xfrm>
            <a:off x="919355" y="851706"/>
            <a:ext cx="7188699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35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62">
                <a:solidFill>
                  <a:srgbClr val="000000"/>
                </a:solidFill>
                <a:latin typeface="Times" charset="0"/>
                <a:ea typeface="ＭＳ Ｐゴシック" charset="0"/>
              </a:rPr>
              <a:t>N</a:t>
            </a:r>
            <a:r>
              <a:rPr lang="en-BE" sz="1662">
                <a:solidFill>
                  <a:srgbClr val="000000"/>
                </a:solidFill>
                <a:latin typeface="Times" charset="0"/>
                <a:ea typeface="ＭＳ Ｐゴシック" charset="0"/>
              </a:rPr>
              <a:t>eutron capture s-, i- and r-processes cannot synthesize neutron-deficient isotopes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BD3B73-A2BA-E6C9-ED81-48A128891913}"/>
              </a:ext>
            </a:extLst>
          </p:cNvPr>
          <p:cNvSpPr txBox="1"/>
          <p:nvPr/>
        </p:nvSpPr>
        <p:spPr>
          <a:xfrm>
            <a:off x="1091151" y="547434"/>
            <a:ext cx="7061550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35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BE" sz="1662">
                <a:solidFill>
                  <a:srgbClr val="000000"/>
                </a:solidFill>
                <a:latin typeface="Times" charset="0"/>
                <a:ea typeface="ＭＳ Ｐゴシック" charset="0"/>
              </a:rPr>
              <a:t>P-process responsible for 35 stable n-deficient nuclei: the p-nuclei (no p-element)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F659406-3F94-5993-D020-183B16EE2652}"/>
              </a:ext>
            </a:extLst>
          </p:cNvPr>
          <p:cNvGrpSpPr/>
          <p:nvPr/>
        </p:nvGrpSpPr>
        <p:grpSpPr>
          <a:xfrm>
            <a:off x="545894" y="6018785"/>
            <a:ext cx="8314414" cy="745972"/>
            <a:chOff x="545894" y="6018785"/>
            <a:chExt cx="8314414" cy="745972"/>
          </a:xfrm>
        </p:grpSpPr>
        <p:sp>
          <p:nvSpPr>
            <p:cNvPr id="53" name="Text Box 16">
              <a:extLst>
                <a:ext uri="{FF2B5EF4-FFF2-40B4-BE49-F238E27FC236}">
                  <a16:creationId xmlns:a16="http://schemas.microsoft.com/office/drawing/2014/main" id="{C8865051-89CE-AF98-D3BE-FC6B55FDAF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340" y="6018785"/>
              <a:ext cx="6240811" cy="376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4435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847">
                  <a:solidFill>
                    <a:srgbClr val="FF0000"/>
                  </a:solidFill>
                  <a:latin typeface="Times" charset="0"/>
                  <a:ea typeface="ＭＳ Ｐゴシック" charset="0"/>
                </a:rPr>
                <a:t>Many nuclear masses and </a:t>
              </a:r>
              <a:r>
                <a:rPr lang="fr-FR" sz="1847">
                  <a:solidFill>
                    <a:srgbClr val="FF0000"/>
                  </a:solidFill>
                  <a:latin typeface="Symbol" charset="0"/>
                  <a:ea typeface="ＭＳ Ｐゴシック" charset="0"/>
                </a:rPr>
                <a:t>b</a:t>
              </a:r>
              <a:r>
                <a:rPr lang="fr-FR" sz="1847" baseline="30000">
                  <a:solidFill>
                    <a:srgbClr val="FF0000"/>
                  </a:solidFill>
                  <a:latin typeface="Times" charset="0"/>
                  <a:ea typeface="ＭＳ Ｐゴシック" charset="0"/>
                </a:rPr>
                <a:t>+</a:t>
              </a:r>
              <a:r>
                <a:rPr lang="fr-FR" sz="1847">
                  <a:solidFill>
                    <a:srgbClr val="FF0000"/>
                  </a:solidFill>
                  <a:latin typeface="Times" charset="0"/>
                  <a:ea typeface="ＭＳ Ｐゴシック" charset="0"/>
                </a:rPr>
                <a:t>-decay rates known experimentally</a:t>
              </a:r>
            </a:p>
          </p:txBody>
        </p:sp>
        <p:sp>
          <p:nvSpPr>
            <p:cNvPr id="54" name="AutoShape 17">
              <a:extLst>
                <a:ext uri="{FF2B5EF4-FFF2-40B4-BE49-F238E27FC236}">
                  <a16:creationId xmlns:a16="http://schemas.microsoft.com/office/drawing/2014/main" id="{147EA036-7AFE-E2D6-4FAF-BE2AB30E9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94" y="6051033"/>
              <a:ext cx="281444" cy="281444"/>
            </a:xfrm>
            <a:prstGeom prst="smileyFace">
              <a:avLst>
                <a:gd name="adj" fmla="val 465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35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6" name="Text Box 18">
              <a:extLst>
                <a:ext uri="{FF2B5EF4-FFF2-40B4-BE49-F238E27FC236}">
                  <a16:creationId xmlns:a16="http://schemas.microsoft.com/office/drawing/2014/main" id="{1AEC9864-8E79-4206-2A05-9E31CAEAE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340" y="6388179"/>
              <a:ext cx="8032968" cy="376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4435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847">
                  <a:solidFill>
                    <a:srgbClr val="0000FF"/>
                  </a:solidFill>
                  <a:latin typeface="Times" charset="0"/>
                  <a:ea typeface="ＭＳ Ｐゴシック" charset="0"/>
                </a:rPr>
                <a:t>Almost no n-, p- and </a:t>
              </a:r>
              <a:r>
                <a:rPr lang="fr-FR" sz="1847">
                  <a:solidFill>
                    <a:srgbClr val="0000FF"/>
                  </a:solidFill>
                  <a:latin typeface="Symbol" charset="0"/>
                  <a:ea typeface="ＭＳ Ｐゴシック" charset="0"/>
                </a:rPr>
                <a:t>a</a:t>
              </a:r>
              <a:r>
                <a:rPr lang="fr-FR" sz="1847">
                  <a:solidFill>
                    <a:srgbClr val="0000FF"/>
                  </a:solidFill>
                  <a:latin typeface="Times" charset="0"/>
                  <a:ea typeface="ＭＳ Ｐゴシック" charset="0"/>
                </a:rPr>
                <a:t>-capture photorates and reverse rates known experimentally</a:t>
              </a:r>
            </a:p>
          </p:txBody>
        </p:sp>
        <p:sp>
          <p:nvSpPr>
            <p:cNvPr id="57" name="AutoShape 19">
              <a:extLst>
                <a:ext uri="{FF2B5EF4-FFF2-40B4-BE49-F238E27FC236}">
                  <a16:creationId xmlns:a16="http://schemas.microsoft.com/office/drawing/2014/main" id="{D821F260-0D41-6D4E-6584-A4BC5DAE9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94" y="6420428"/>
              <a:ext cx="281444" cy="281444"/>
            </a:xfrm>
            <a:prstGeom prst="smileyFace">
              <a:avLst>
                <a:gd name="adj" fmla="val -4653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35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06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B14B65F-0705-2171-44E8-A5924F01F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449" y="968004"/>
            <a:ext cx="3927918" cy="28658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DE824B5-C3CE-794A-8BE0-4273418242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97" y="978320"/>
            <a:ext cx="3899639" cy="28452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F1F07E-146E-662C-1756-1BAEC3774435}"/>
              </a:ext>
            </a:extLst>
          </p:cNvPr>
          <p:cNvSpPr txBox="1"/>
          <p:nvPr/>
        </p:nvSpPr>
        <p:spPr>
          <a:xfrm>
            <a:off x="1933745" y="166671"/>
            <a:ext cx="5279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Quantification of nuclear uncertainties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22A7E-409F-DD7A-FD88-869D3109CC0B}"/>
              </a:ext>
            </a:extLst>
          </p:cNvPr>
          <p:cNvSpPr txBox="1"/>
          <p:nvPr/>
        </p:nvSpPr>
        <p:spPr>
          <a:xfrm>
            <a:off x="5503394" y="1205007"/>
            <a:ext cx="122661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Model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(Systematic)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3A8EDD-A1E8-F8B1-2EB2-810DEA1EBD3D}"/>
              </a:ext>
            </a:extLst>
          </p:cNvPr>
          <p:cNvSpPr txBox="1"/>
          <p:nvPr/>
        </p:nvSpPr>
        <p:spPr>
          <a:xfrm>
            <a:off x="729258" y="644178"/>
            <a:ext cx="7685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Two types of uncertainties affecting theoretical</a:t>
            </a:r>
            <a:r>
              <a:rPr kumimoji="0" lang="en-BE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 inputs, e.g (n,</a:t>
            </a:r>
            <a:r>
              <a:rPr kumimoji="0" lang="en-BE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2" charset="2"/>
                <a:ea typeface="ＭＳ Ｐゴシック"/>
              </a:rPr>
              <a:t>g</a:t>
            </a:r>
            <a:r>
              <a:rPr kumimoji="0" lang="en-BE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) rates</a:t>
            </a:r>
            <a:endParaRPr kumimoji="0" lang="en-BE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"/>
              <a:ea typeface="ＭＳ Ｐゴシック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718869-FD63-2DB4-562B-ED4F598FF83E}"/>
              </a:ext>
            </a:extLst>
          </p:cNvPr>
          <p:cNvSpPr txBox="1"/>
          <p:nvPr/>
        </p:nvSpPr>
        <p:spPr>
          <a:xfrm>
            <a:off x="1030680" y="1194679"/>
            <a:ext cx="1236236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Parameter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(Statistical)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AAB966-2C1E-8BEE-743C-A881C8A396A2}"/>
              </a:ext>
            </a:extLst>
          </p:cNvPr>
          <p:cNvGrpSpPr/>
          <p:nvPr/>
        </p:nvGrpSpPr>
        <p:grpSpPr>
          <a:xfrm>
            <a:off x="36850" y="3739826"/>
            <a:ext cx="8949362" cy="1266463"/>
            <a:chOff x="36850" y="4132232"/>
            <a:chExt cx="8949362" cy="126646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7B402C0-BCC3-E3BC-8899-586D6ADE3B7F}"/>
                </a:ext>
              </a:extLst>
            </p:cNvPr>
            <p:cNvSpPr txBox="1"/>
            <p:nvPr/>
          </p:nvSpPr>
          <p:spPr>
            <a:xfrm>
              <a:off x="157168" y="4132232"/>
              <a:ext cx="882904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en-BE" sz="2000" b="1">
                  <a:solidFill>
                    <a:srgbClr val="0000FF"/>
                  </a:solidFill>
                </a:rPr>
                <a:t>Parameter or Model variations must be constrained by experimental data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3EFFCC3-D4A2-3AC3-1EF4-EF0EDD09A7EB}"/>
                </a:ext>
              </a:extLst>
            </p:cNvPr>
            <p:cNvSpPr txBox="1"/>
            <p:nvPr/>
          </p:nvSpPr>
          <p:spPr>
            <a:xfrm>
              <a:off x="453769" y="4596633"/>
              <a:ext cx="4219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Only NLD/PSF </a:t>
              </a:r>
              <a:r>
                <a:rPr kumimoji="0" lang="en-BE" sz="16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parameters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 s.t. (n,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g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) with </a:t>
              </a:r>
              <a:r>
                <a:rPr kumimoji="0" lang="en-BE" sz="16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f</a:t>
              </a:r>
              <a:r>
                <a:rPr kumimoji="0" lang="en-BE" sz="1600" b="0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rms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≤ 2 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A7111CF-897E-0A01-CCF5-7B7B8461D1E5}"/>
                </a:ext>
              </a:extLst>
            </p:cNvPr>
            <p:cNvSpPr txBox="1"/>
            <p:nvPr/>
          </p:nvSpPr>
          <p:spPr>
            <a:xfrm>
              <a:off x="5130457" y="4596633"/>
              <a:ext cx="38138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Only NLD/PSF </a:t>
              </a:r>
              <a:r>
                <a:rPr kumimoji="0" lang="en-BE" sz="16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models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 s.t. (n,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g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) with </a:t>
              </a:r>
              <a:r>
                <a:rPr kumimoji="0" lang="en-BE" sz="16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f</a:t>
              </a:r>
              <a:r>
                <a:rPr kumimoji="0" lang="en-BE" sz="1600" b="0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rms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≤ 2</a:t>
              </a:r>
            </a:p>
          </p:txBody>
        </p:sp>
        <p:sp>
          <p:nvSpPr>
            <p:cNvPr id="7" name="Up-down Arrow 6">
              <a:extLst>
                <a:ext uri="{FF2B5EF4-FFF2-40B4-BE49-F238E27FC236}">
                  <a16:creationId xmlns:a16="http://schemas.microsoft.com/office/drawing/2014/main" id="{C71D471E-F90E-99AE-F490-318C4DCC3A40}"/>
                </a:ext>
              </a:extLst>
            </p:cNvPr>
            <p:cNvSpPr/>
            <p:nvPr/>
          </p:nvSpPr>
          <p:spPr bwMode="auto">
            <a:xfrm rot="5400000">
              <a:off x="4763869" y="4532415"/>
              <a:ext cx="108577" cy="503999"/>
            </a:xfrm>
            <a:prstGeom prst="up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24AC9A-9BC0-9132-11C4-AE454C0BFB1D}"/>
                </a:ext>
              </a:extLst>
            </p:cNvPr>
            <p:cNvSpPr txBox="1"/>
            <p:nvPr/>
          </p:nvSpPr>
          <p:spPr>
            <a:xfrm>
              <a:off x="1054021" y="5060141"/>
              <a:ext cx="29979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Uncorrelated p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arameter variations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71E7A9-B679-595C-C539-9D3FA9533F08}"/>
                </a:ext>
              </a:extLst>
            </p:cNvPr>
            <p:cNvSpPr txBox="1"/>
            <p:nvPr/>
          </p:nvSpPr>
          <p:spPr>
            <a:xfrm>
              <a:off x="5608374" y="5060141"/>
              <a:ext cx="26420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>
                  <a:solidFill>
                    <a:srgbClr val="000000"/>
                  </a:solidFill>
                  <a:latin typeface="Times"/>
                  <a:ea typeface="ＭＳ Ｐゴシック"/>
                </a:rPr>
                <a:t>R</a:t>
              </a:r>
              <a:r>
                <a: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ates</a:t>
              </a:r>
              <a:r>
                <a:rPr kumimoji="0" lang="en-B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 correlated by the model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D8D12E-8E12-270E-3D86-733564291C8B}"/>
                </a:ext>
              </a:extLst>
            </p:cNvPr>
            <p:cNvSpPr txBox="1"/>
            <p:nvPr/>
          </p:nvSpPr>
          <p:spPr>
            <a:xfrm>
              <a:off x="36850" y="4569417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e.g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0D16D8C-BC27-5820-BFEB-D1ED7B4FC161}"/>
              </a:ext>
            </a:extLst>
          </p:cNvPr>
          <p:cNvGrpSpPr/>
          <p:nvPr/>
        </p:nvGrpSpPr>
        <p:grpSpPr>
          <a:xfrm>
            <a:off x="444541" y="5729393"/>
            <a:ext cx="8629285" cy="960740"/>
            <a:chOff x="444541" y="5729393"/>
            <a:chExt cx="8629285" cy="96074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03D5AB8-866B-8677-A53F-FCF7E58C611B}"/>
                </a:ext>
              </a:extLst>
            </p:cNvPr>
            <p:cNvSpPr txBox="1"/>
            <p:nvPr/>
          </p:nvSpPr>
          <p:spPr>
            <a:xfrm>
              <a:off x="444541" y="6320801"/>
              <a:ext cx="86292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800">
                  <a:solidFill>
                    <a:srgbClr val="FF0000"/>
                  </a:solidFill>
                  <a:latin typeface="Times"/>
                  <a:ea typeface="ＭＳ Ｐゴシック"/>
                </a:rPr>
                <a:t>2. Propagation of uncertainties to </a:t>
              </a: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astrophysical simulations taking correlations into account</a:t>
              </a: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endParaRPr>
            </a:p>
          </p:txBody>
        </p:sp>
        <p:sp>
          <p:nvSpPr>
            <p:cNvPr id="23" name="Down Arrow 22">
              <a:extLst>
                <a:ext uri="{FF2B5EF4-FFF2-40B4-BE49-F238E27FC236}">
                  <a16:creationId xmlns:a16="http://schemas.microsoft.com/office/drawing/2014/main" id="{EAE87158-64FB-D092-5FA2-A28747FD823B}"/>
                </a:ext>
              </a:extLst>
            </p:cNvPr>
            <p:cNvSpPr/>
            <p:nvPr/>
          </p:nvSpPr>
          <p:spPr bwMode="auto">
            <a:xfrm>
              <a:off x="4614581" y="5729393"/>
              <a:ext cx="389568" cy="548604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372B4F1-F357-2A82-1D18-55619E35636D}"/>
              </a:ext>
            </a:extLst>
          </p:cNvPr>
          <p:cNvGrpSpPr/>
          <p:nvPr/>
        </p:nvGrpSpPr>
        <p:grpSpPr>
          <a:xfrm>
            <a:off x="1166665" y="4680497"/>
            <a:ext cx="6848991" cy="1357314"/>
            <a:chOff x="1166665" y="4680497"/>
            <a:chExt cx="6848991" cy="135731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2F4741-CFB9-1677-4AB7-E1F40D87BA73}"/>
                </a:ext>
              </a:extLst>
            </p:cNvPr>
            <p:cNvSpPr txBox="1"/>
            <p:nvPr/>
          </p:nvSpPr>
          <p:spPr>
            <a:xfrm>
              <a:off x="1194188" y="5729393"/>
              <a:ext cx="2702984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E"/>
                <a:t>(Backward-Forward Monte Carlo)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822BAB-3FEF-AE6B-81C1-5986F11F71D1}"/>
                </a:ext>
              </a:extLst>
            </p:cNvPr>
            <p:cNvSpPr txBox="1"/>
            <p:nvPr/>
          </p:nvSpPr>
          <p:spPr>
            <a:xfrm>
              <a:off x="1166665" y="5234371"/>
              <a:ext cx="684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1. Quantification of uncertainties affecting experimentally unkown rates</a:t>
              </a: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endParaRP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id="{1C2C2E4F-4798-F61E-DA85-7488E20DB61E}"/>
                </a:ext>
              </a:extLst>
            </p:cNvPr>
            <p:cNvSpPr/>
            <p:nvPr/>
          </p:nvSpPr>
          <p:spPr bwMode="auto">
            <a:xfrm>
              <a:off x="4614581" y="4680497"/>
              <a:ext cx="389568" cy="548604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12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88CE8-9358-0F35-BAA1-541732DA9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F5DD570A-2757-DB09-3BAC-1C4333CF684B}"/>
              </a:ext>
            </a:extLst>
          </p:cNvPr>
          <p:cNvSpPr txBox="1"/>
          <p:nvPr/>
        </p:nvSpPr>
        <p:spPr>
          <a:xfrm>
            <a:off x="579560" y="151752"/>
            <a:ext cx="798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Impact of NLD/PSF uncertainties on the (n,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ＭＳ Ｐゴシック" charset="0"/>
                <a:cs typeface="+mn-cs"/>
              </a:rPr>
              <a:t>g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), (p,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ＭＳ Ｐゴシック" charset="0"/>
                <a:cs typeface="+mn-cs"/>
              </a:rPr>
              <a:t>g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), (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ＭＳ Ｐゴシック" charset="0"/>
                <a:cs typeface="+mn-cs"/>
              </a:rPr>
              <a:t>a,g</a:t>
            </a: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) rates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24A90B8-3D3F-7824-4BAA-3B47948F9536}"/>
              </a:ext>
            </a:extLst>
          </p:cNvPr>
          <p:cNvGrpSpPr/>
          <p:nvPr/>
        </p:nvGrpSpPr>
        <p:grpSpPr>
          <a:xfrm>
            <a:off x="389315" y="669770"/>
            <a:ext cx="4307719" cy="5511495"/>
            <a:chOff x="4596311" y="676735"/>
            <a:chExt cx="4307719" cy="551149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7811BBC-1B1C-4B54-F476-1EB6D3076C8A}"/>
                </a:ext>
              </a:extLst>
            </p:cNvPr>
            <p:cNvSpPr txBox="1"/>
            <p:nvPr/>
          </p:nvSpPr>
          <p:spPr>
            <a:xfrm>
              <a:off x="4596311" y="676735"/>
              <a:ext cx="43077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000" b="0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“Uncorrelated” parameter</a:t>
              </a:r>
              <a:r>
                <a:rPr kumimoji="0" lang="en-BE" sz="20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 uncertainties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46EE878-4281-2362-8ADE-93A6FB8864E4}"/>
                </a:ext>
              </a:extLst>
            </p:cNvPr>
            <p:cNvGrpSpPr/>
            <p:nvPr/>
          </p:nvGrpSpPr>
          <p:grpSpPr>
            <a:xfrm>
              <a:off x="4832196" y="1130488"/>
              <a:ext cx="3434575" cy="5057742"/>
              <a:chOff x="4832196" y="1130488"/>
              <a:chExt cx="3434575" cy="505774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ACAE008-F6E7-5093-448A-49277893EB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32196" y="1130488"/>
                <a:ext cx="3434575" cy="1798076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ACD77AF-1A8D-3D70-26DC-22EF35F809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35398" y="2761159"/>
                <a:ext cx="3431373" cy="17964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7B29E6A4-0B2D-1C86-C9E8-9507DB9A8D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2196" y="4391830"/>
                <a:ext cx="3431372" cy="1796400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1E8D838-83BA-F226-1B33-9EA70B62C1A8}"/>
                </a:ext>
              </a:extLst>
            </p:cNvPr>
            <p:cNvSpPr txBox="1"/>
            <p:nvPr/>
          </p:nvSpPr>
          <p:spPr>
            <a:xfrm>
              <a:off x="5142777" y="949778"/>
              <a:ext cx="3417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[... though (n,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g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), (p,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g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), (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a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,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/>
                  <a:cs typeface="+mn-cs"/>
                </a:rPr>
                <a:t>g</a:t>
              </a:r>
              <a:r>
                <a:rPr kumimoji="0" lang="en-BE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ＭＳ Ｐゴシック"/>
                  <a:cs typeface="+mn-cs"/>
                </a:rPr>
                <a:t>) are correlated ...]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F69E537-DF4F-B46A-F381-AB4B00EACA8E}"/>
              </a:ext>
            </a:extLst>
          </p:cNvPr>
          <p:cNvGrpSpPr/>
          <p:nvPr/>
        </p:nvGrpSpPr>
        <p:grpSpPr>
          <a:xfrm>
            <a:off x="4505831" y="669770"/>
            <a:ext cx="4280423" cy="5551727"/>
            <a:chOff x="291576" y="676735"/>
            <a:chExt cx="4280423" cy="555172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0BFC0A-20D9-CD2F-3B1A-5C50176F3F81}"/>
                </a:ext>
              </a:extLst>
            </p:cNvPr>
            <p:cNvSpPr txBox="1"/>
            <p:nvPr/>
          </p:nvSpPr>
          <p:spPr>
            <a:xfrm>
              <a:off x="756735" y="676735"/>
              <a:ext cx="33603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0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Correlated model</a:t>
              </a:r>
              <a:r>
                <a:rPr kumimoji="0" lang="en-BE" sz="20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 uncertainties</a:t>
              </a:r>
            </a:p>
          </p:txBody>
        </p:sp>
        <p:pic>
          <p:nvPicPr>
            <p:cNvPr id="27" name="Picture 26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2750E2DE-B136-296F-0FDE-290BB769D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576" y="1090256"/>
              <a:ext cx="4280423" cy="51382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124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94BA9-3F28-9AEE-F814-6A1D941C0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4646E60-1CDC-4443-F689-329231916375}"/>
              </a:ext>
            </a:extLst>
          </p:cNvPr>
          <p:cNvGrpSpPr/>
          <p:nvPr/>
        </p:nvGrpSpPr>
        <p:grpSpPr>
          <a:xfrm>
            <a:off x="4461267" y="1395010"/>
            <a:ext cx="4310602" cy="3658755"/>
            <a:chOff x="89051" y="1395010"/>
            <a:chExt cx="4310602" cy="36587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3CFFD40-6D03-8E75-2C81-0E83C7874EFB}"/>
                </a:ext>
              </a:extLst>
            </p:cNvPr>
            <p:cNvSpPr txBox="1"/>
            <p:nvPr/>
          </p:nvSpPr>
          <p:spPr>
            <a:xfrm>
              <a:off x="829349" y="1395010"/>
              <a:ext cx="33603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000" b="0" i="1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Correlated model</a:t>
              </a:r>
              <a:r>
                <a:rPr kumimoji="0" lang="en-BE" sz="20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 uncertainties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04EAB5-10FF-FB57-E4F0-A8BE5E4D4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051" y="1804234"/>
              <a:ext cx="4310602" cy="324953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EBF91E6-E0E6-C93F-53EF-CD70B395A481}"/>
              </a:ext>
            </a:extLst>
          </p:cNvPr>
          <p:cNvSpPr txBox="1"/>
          <p:nvPr/>
        </p:nvSpPr>
        <p:spPr>
          <a:xfrm>
            <a:off x="323887" y="247698"/>
            <a:ext cx="8496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Impact of NLD/PSF uncertainties on the p-process nucleosynthesis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7AE766-F086-2E8D-63E9-D3CF66CF6B2F}"/>
              </a:ext>
            </a:extLst>
          </p:cNvPr>
          <p:cNvCxnSpPr>
            <a:cxnSpLocks/>
          </p:cNvCxnSpPr>
          <p:nvPr/>
        </p:nvCxnSpPr>
        <p:spPr bwMode="auto">
          <a:xfrm>
            <a:off x="4591066" y="673495"/>
            <a:ext cx="2825646" cy="7345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B724B38D-12AF-4A72-EC66-26A9DE03BFF9}"/>
              </a:ext>
            </a:extLst>
          </p:cNvPr>
          <p:cNvGrpSpPr/>
          <p:nvPr/>
        </p:nvGrpSpPr>
        <p:grpSpPr>
          <a:xfrm>
            <a:off x="82296" y="673495"/>
            <a:ext cx="4516267" cy="4366058"/>
            <a:chOff x="82296" y="673495"/>
            <a:chExt cx="4516267" cy="43660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21C6835-9510-55A1-DB2F-2A52EBBD33C2}"/>
                </a:ext>
              </a:extLst>
            </p:cNvPr>
            <p:cNvGrpSpPr/>
            <p:nvPr/>
          </p:nvGrpSpPr>
          <p:grpSpPr>
            <a:xfrm>
              <a:off x="82296" y="1376350"/>
              <a:ext cx="4350470" cy="3663203"/>
              <a:chOff x="4397064" y="1376350"/>
              <a:chExt cx="4350470" cy="366320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EEC9144-9CA1-59AB-231C-349F1BB01F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97064" y="1799497"/>
                <a:ext cx="4291653" cy="3240056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55543E-6B17-F480-100E-435E3C0AC3D1}"/>
                  </a:ext>
                </a:extLst>
              </p:cNvPr>
              <p:cNvSpPr txBox="1"/>
              <p:nvPr/>
            </p:nvSpPr>
            <p:spPr>
              <a:xfrm>
                <a:off x="4689885" y="1376350"/>
                <a:ext cx="40576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84408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BE" sz="2000" b="0" i="1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" charset="0"/>
                    <a:ea typeface="ＭＳ Ｐゴシック" charset="0"/>
                    <a:cs typeface="+mn-cs"/>
                  </a:rPr>
                  <a:t>Uncorrelated parameter</a:t>
                </a:r>
                <a:r>
                  <a:rPr kumimoji="0" lang="en-BE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" charset="0"/>
                    <a:ea typeface="ＭＳ Ｐゴシック" charset="0"/>
                    <a:cs typeface="+mn-cs"/>
                  </a:rPr>
                  <a:t> uncertainties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B43753-7F01-F0AD-35A2-0A9FBE423C3A}"/>
                  </a:ext>
                </a:extLst>
              </p:cNvPr>
              <p:cNvSpPr txBox="1"/>
              <p:nvPr/>
            </p:nvSpPr>
            <p:spPr>
              <a:xfrm>
                <a:off x="4889074" y="1630220"/>
                <a:ext cx="38090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ＭＳ Ｐゴシック"/>
                    <a:cs typeface="+mn-cs"/>
                  </a:rPr>
                  <a:t>H</a:t>
                </a:r>
                <a:r>
                  <a:rPr kumimoji="0" lang="en-BE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ＭＳ Ｐゴシック"/>
                    <a:cs typeface="+mn-cs"/>
                  </a:rPr>
                  <a:t>ighly dominated by (</a:t>
                </a:r>
                <a:r>
                  <a:rPr kumimoji="0" lang="en-BE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2" charset="2"/>
                    <a:ea typeface="ＭＳ Ｐゴシック"/>
                    <a:cs typeface="+mn-cs"/>
                  </a:rPr>
                  <a:t>g</a:t>
                </a:r>
                <a:r>
                  <a:rPr kumimoji="0" lang="en-BE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ＭＳ Ｐゴシック"/>
                    <a:cs typeface="+mn-cs"/>
                  </a:rPr>
                  <a:t>,n) parameter uncertainties</a:t>
                </a:r>
              </a:p>
            </p:txBody>
          </p: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21BE0D7-4AC4-B7EE-1F4A-FC1B7FC84BC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72917" y="673495"/>
              <a:ext cx="2825646" cy="73451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8D312F0-220F-34C8-B484-841405FCF989}"/>
              </a:ext>
            </a:extLst>
          </p:cNvPr>
          <p:cNvSpPr txBox="1"/>
          <p:nvPr/>
        </p:nvSpPr>
        <p:spPr>
          <a:xfrm>
            <a:off x="739090" y="815833"/>
            <a:ext cx="78614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Overproduction of p-nuclei in the core of an exploding 25</a:t>
            </a:r>
            <a:r>
              <a:rPr kumimoji="0" lang="en-BE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M</a:t>
            </a:r>
            <a:r>
              <a:rPr kumimoji="0" lang="en-BE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o</a:t>
            </a:r>
            <a:r>
              <a:rPr kumimoji="0" lang="en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 Z=0.001 </a:t>
            </a:r>
            <a:r>
              <a:rPr kumimoji="0" lang="en-BE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v/v</a:t>
            </a:r>
            <a:r>
              <a:rPr kumimoji="0" lang="en-BE" sz="1800" b="0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c</a:t>
            </a:r>
            <a:r>
              <a:rPr kumimoji="0" lang="en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=0.4 star</a:t>
            </a:r>
            <a:endParaRPr kumimoji="0" lang="en-B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ＭＳ Ｐゴシック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87683B-5AEC-8632-BC44-DAD52DF53A4A}"/>
              </a:ext>
            </a:extLst>
          </p:cNvPr>
          <p:cNvGrpSpPr/>
          <p:nvPr/>
        </p:nvGrpSpPr>
        <p:grpSpPr>
          <a:xfrm>
            <a:off x="715011" y="5013931"/>
            <a:ext cx="8305485" cy="1773120"/>
            <a:chOff x="715011" y="5013931"/>
            <a:chExt cx="8305485" cy="177312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0989727-B300-CF54-6F0F-EDFC0E31BA01}"/>
                </a:ext>
              </a:extLst>
            </p:cNvPr>
            <p:cNvSpPr txBox="1"/>
            <p:nvPr/>
          </p:nvSpPr>
          <p:spPr>
            <a:xfrm>
              <a:off x="715011" y="5013931"/>
              <a:ext cx="6915676" cy="1114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2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Reduction of the model &amp; parameter uncertainties through </a:t>
              </a:r>
            </a:p>
            <a:p>
              <a:pPr marL="738572" marR="0" lvl="1" indent="-316531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BE" sz="22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More experimental constraints</a:t>
              </a:r>
            </a:p>
            <a:p>
              <a:pPr marL="738572" marR="0" lvl="1" indent="-316531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2215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I</a:t>
              </a:r>
              <a:r>
                <a:rPr kumimoji="0" lang="en-BE" sz="2215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mproved nuclear models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47E8DA-FD5D-4B4D-8766-A424082A4391}"/>
                </a:ext>
              </a:extLst>
            </p:cNvPr>
            <p:cNvSpPr txBox="1"/>
            <p:nvPr/>
          </p:nvSpPr>
          <p:spPr>
            <a:xfrm>
              <a:off x="1513313" y="6042167"/>
              <a:ext cx="7507183" cy="744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584100" marR="0" lvl="1" indent="-342900" algn="l" defTabSz="844104" rtl="0" eaLnBrk="0" fontAlgn="base" latinLnBrk="0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Their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reliability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, 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i.e.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 their physical robustness</a:t>
              </a:r>
            </a:p>
            <a:p>
              <a:pPr marL="584100" marR="0" lvl="1" indent="-342900" algn="l" defTabSz="844104" rtl="0" eaLnBrk="0" fontAlgn="base" latinLnBrk="0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Their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accuracy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, 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i.e.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" charset="0"/>
                  <a:ea typeface="ＭＳ Ｐゴシック" charset="0"/>
                  <a:cs typeface="+mn-cs"/>
                </a:rPr>
                <a:t> their capacity to reproduce experimental data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C020979-B6F8-1C32-A538-235C39DA483B}"/>
              </a:ext>
            </a:extLst>
          </p:cNvPr>
          <p:cNvSpPr txBox="1"/>
          <p:nvPr/>
        </p:nvSpPr>
        <p:spPr>
          <a:xfrm>
            <a:off x="7416712" y="1111495"/>
            <a:ext cx="17272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(Choplin et al. 2022)</a:t>
            </a:r>
          </a:p>
        </p:txBody>
      </p:sp>
    </p:spTree>
    <p:extLst>
      <p:ext uri="{BB962C8B-B14F-4D97-AF65-F5344CB8AC3E}">
        <p14:creationId xmlns:p14="http://schemas.microsoft.com/office/powerpoint/2010/main" val="136332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D068B-C8BC-9650-01AD-5DC73E49F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F2F16EE-A194-0BCB-9CF8-CD4146606CBC}"/>
              </a:ext>
            </a:extLst>
          </p:cNvPr>
          <p:cNvSpPr txBox="1"/>
          <p:nvPr/>
        </p:nvSpPr>
        <p:spPr>
          <a:xfrm>
            <a:off x="323887" y="247698"/>
            <a:ext cx="8496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+mn-cs"/>
              </a:rPr>
              <a:t>Impact of NLD/PSF uncertainties on the p-process nucleosynthesis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1DE11C-36C3-2ACF-7415-4C849354170F}"/>
              </a:ext>
            </a:extLst>
          </p:cNvPr>
          <p:cNvSpPr txBox="1"/>
          <p:nvPr/>
        </p:nvSpPr>
        <p:spPr>
          <a:xfrm>
            <a:off x="705781" y="5157491"/>
            <a:ext cx="7732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400"/>
              <a:t>Similar parameter uncertainties for three different SN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18552D-CA79-CAB4-5392-711E1E410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1209507"/>
            <a:ext cx="7772400" cy="339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6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58185D-3531-3CDA-12E7-6E56089ECEE0}"/>
              </a:ext>
            </a:extLst>
          </p:cNvPr>
          <p:cNvSpPr txBox="1"/>
          <p:nvPr/>
        </p:nvSpPr>
        <p:spPr>
          <a:xfrm>
            <a:off x="756271" y="1150878"/>
            <a:ext cx="7233632" cy="4679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defTabSz="914400">
              <a:buFont typeface="+mj-lt"/>
              <a:buAutoNum type="arabicPeriod"/>
            </a:pPr>
            <a:r>
              <a:rPr lang="fr-FR" sz="2400" b="1" kern="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De-excitation E1 &amp; M1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PSF 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the radiative n-capture cross section</a:t>
            </a:r>
          </a:p>
          <a:p>
            <a:pPr marL="699516" lvl="1" indent="-342900" algn="l" defTabSz="914400">
              <a:buFont typeface="Arial" panose="020B0604020202020204" pitchFamily="34" charset="0"/>
              <a:buChar char="•"/>
            </a:pPr>
            <a:endParaRPr lang="fr-FR" sz="1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the NLD and PSF uncertainties on the p-process in SN explosions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vs Model uncertainties</a:t>
            </a:r>
          </a:p>
          <a:p>
            <a:pPr marL="712800" lvl="2" defTabSz="914400"/>
            <a:endParaRPr lang="fr-FR" sz="10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comments on the Oslo method and its application to radiative n-capture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importance of the resonance parameters </a:t>
            </a:r>
            <a:endParaRPr lang="fr-FR" sz="24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defTabSz="914400"/>
            <a:endParaRPr lang="fr-FR" sz="1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BE"/>
          </a:p>
          <a:p>
            <a:endParaRPr lang="en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FFD3B0-A1E5-D6C4-3CB9-08470CAD4068}"/>
              </a:ext>
            </a:extLst>
          </p:cNvPr>
          <p:cNvSpPr txBox="1"/>
          <p:nvPr/>
        </p:nvSpPr>
        <p:spPr>
          <a:xfrm>
            <a:off x="3618857" y="375514"/>
            <a:ext cx="221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75341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59FE-D7CB-CC99-3516-A1C9F4240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sz="2800"/>
              <a:t>Main (</a:t>
            </a:r>
            <a:r>
              <a:rPr lang="en-BE" sz="2800">
                <a:latin typeface="Symbol" pitchFamily="2" charset="2"/>
              </a:rPr>
              <a:t>g</a:t>
            </a:r>
            <a:r>
              <a:rPr lang="en-BE" sz="2800"/>
              <a:t>,n) uncertainty drivers for p-process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0D3BD4-D73C-A5FE-3CD4-526913053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4487"/>
            <a:ext cx="9147143" cy="5275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E1FE75-8B3C-C8A3-2E24-CF6C27AB7803}"/>
              </a:ext>
            </a:extLst>
          </p:cNvPr>
          <p:cNvSpPr txBox="1"/>
          <p:nvPr/>
        </p:nvSpPr>
        <p:spPr>
          <a:xfrm>
            <a:off x="5213056" y="4121539"/>
            <a:ext cx="34215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BE" sz="1800">
                <a:solidFill>
                  <a:srgbClr val="0000FF"/>
                </a:solidFill>
              </a:rPr>
              <a:t>Main drivers: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1800">
                <a:solidFill>
                  <a:srgbClr val="0000FF"/>
                </a:solidFill>
              </a:rPr>
              <a:t>Stable or close-to-stable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rgbClr val="0000FF"/>
                </a:solidFill>
              </a:rPr>
              <a:t>Photodisintegration of p-nuclei </a:t>
            </a:r>
            <a:endParaRPr lang="en-BE" sz="1800">
              <a:solidFill>
                <a:srgbClr val="0000FF"/>
              </a:solidFill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A63963D7-2517-52FD-3255-B53AEBE5A179}"/>
              </a:ext>
            </a:extLst>
          </p:cNvPr>
          <p:cNvSpPr/>
          <p:nvPr/>
        </p:nvSpPr>
        <p:spPr bwMode="auto">
          <a:xfrm>
            <a:off x="4394200" y="4260850"/>
            <a:ext cx="711200" cy="15875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E11C5B-D6CC-D587-8280-3C049B544414}"/>
              </a:ext>
            </a:extLst>
          </p:cNvPr>
          <p:cNvSpPr txBox="1"/>
          <p:nvPr/>
        </p:nvSpPr>
        <p:spPr>
          <a:xfrm>
            <a:off x="264623" y="6320982"/>
            <a:ext cx="294279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/>
              <a:t>Martinet et al., A&amp;A submitted (2026)</a:t>
            </a:r>
          </a:p>
        </p:txBody>
      </p:sp>
    </p:spTree>
    <p:extLst>
      <p:ext uri="{BB962C8B-B14F-4D97-AF65-F5344CB8AC3E}">
        <p14:creationId xmlns:p14="http://schemas.microsoft.com/office/powerpoint/2010/main" val="849322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C6059-43B6-E1A8-74AD-14CFB61B6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E5F6-FA6F-B9C2-7F48-DF597F4F3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sz="2800"/>
              <a:t>List of main (</a:t>
            </a:r>
            <a:r>
              <a:rPr lang="en-BE" sz="2800">
                <a:latin typeface="Symbol" pitchFamily="2" charset="2"/>
              </a:rPr>
              <a:t>g</a:t>
            </a:r>
            <a:r>
              <a:rPr lang="en-BE" sz="2800"/>
              <a:t>,n) uncertainty drivers for p-process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43A83-18CA-EE27-0EE5-50E254C6F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412" y="838200"/>
            <a:ext cx="4479281" cy="5775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FFAD09-F759-2F50-FE8C-433F687A2DEB}"/>
              </a:ext>
            </a:extLst>
          </p:cNvPr>
          <p:cNvSpPr txBox="1"/>
          <p:nvPr/>
        </p:nvSpPr>
        <p:spPr>
          <a:xfrm>
            <a:off x="380706" y="3061089"/>
            <a:ext cx="3421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1800">
                <a:solidFill>
                  <a:srgbClr val="0000FF"/>
                </a:solidFill>
              </a:rPr>
              <a:t>Main drivers: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1800">
                <a:solidFill>
                  <a:srgbClr val="0000FF"/>
                </a:solidFill>
              </a:rPr>
              <a:t>Stable or close-to-stable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rgbClr val="0000FF"/>
                </a:solidFill>
              </a:rPr>
              <a:t>Photodisintegration of p-nuclei </a:t>
            </a:r>
            <a:endParaRPr lang="en-BE" sz="1800">
              <a:solidFill>
                <a:srgbClr val="0000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B037D4-73F8-7EE9-2506-27DD69783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76" y="838200"/>
            <a:ext cx="3421584" cy="19734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160D34-AE04-005C-76E3-AA6792CE2759}"/>
              </a:ext>
            </a:extLst>
          </p:cNvPr>
          <p:cNvSpPr txBox="1"/>
          <p:nvPr/>
        </p:nvSpPr>
        <p:spPr>
          <a:xfrm>
            <a:off x="371155" y="4233884"/>
            <a:ext cx="294279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/>
              <a:t>Martinet et al., A&amp;A submitted (2026)</a:t>
            </a:r>
          </a:p>
        </p:txBody>
      </p:sp>
    </p:spTree>
    <p:extLst>
      <p:ext uri="{BB962C8B-B14F-4D97-AF65-F5344CB8AC3E}">
        <p14:creationId xmlns:p14="http://schemas.microsoft.com/office/powerpoint/2010/main" val="3640838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6A319-ED2D-7380-2ACA-0C8B83B97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958A1-AEF8-A06E-80C6-5353E9534757}"/>
              </a:ext>
            </a:extLst>
          </p:cNvPr>
          <p:cNvSpPr txBox="1"/>
          <p:nvPr/>
        </p:nvSpPr>
        <p:spPr>
          <a:xfrm>
            <a:off x="756271" y="1150878"/>
            <a:ext cx="7233632" cy="4679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defTabSz="914400">
              <a:buFont typeface="+mj-lt"/>
              <a:buAutoNum type="arabicPeriod"/>
            </a:pPr>
            <a:r>
              <a:rPr lang="fr-FR" sz="2400" b="1" kern="0" dirty="0" err="1">
                <a:solidFill>
                  <a:srgbClr val="0000FF">
                    <a:alpha val="2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De-excitation E1 &amp; M1 QRPA PSF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 and Parity-dependent PSF </a:t>
            </a:r>
          </a:p>
          <a:p>
            <a:pPr marL="1056132" lvl="2" indent="-3429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the radiative n-capture cross section</a:t>
            </a:r>
          </a:p>
          <a:p>
            <a:pPr marL="699516" lvl="1" indent="-342900" algn="l" defTabSz="914400">
              <a:buFont typeface="Arial" panose="020B0604020202020204" pitchFamily="34" charset="0"/>
              <a:buChar char="•"/>
            </a:pPr>
            <a:endParaRPr lang="fr-FR" sz="1000" kern="0" dirty="0">
              <a:solidFill>
                <a:schemeClr val="tx1">
                  <a:alpha val="2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>
                    <a:alpha val="2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the NLD and PSF uncertainties on the p-process in SN explosions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solidFill>
                  <a:schemeClr val="tx1">
                    <a:alpha val="2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 vs Model uncertainties</a:t>
            </a:r>
          </a:p>
          <a:p>
            <a:pPr marL="712800" lvl="2" defTabSz="914400"/>
            <a:endParaRPr lang="fr-FR" sz="10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fr-FR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comments on the Oslo method and its application to radiative n-capture</a:t>
            </a:r>
          </a:p>
          <a:p>
            <a:pPr marL="1054800" lvl="2" indent="-342000" defTabSz="914400">
              <a:buFont typeface="Arial" panose="020B0604020202020204" pitchFamily="34" charset="0"/>
              <a:buChar char="•"/>
            </a:pPr>
            <a:r>
              <a:rPr lang="fr-FR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importance of the resonance parameters </a:t>
            </a:r>
            <a:endParaRPr lang="fr-FR" sz="24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defTabSz="914400"/>
            <a:endParaRPr lang="fr-FR" sz="1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BE"/>
          </a:p>
          <a:p>
            <a:endParaRPr lang="en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331D7C-702D-DBFC-FE36-507E77B59504}"/>
              </a:ext>
            </a:extLst>
          </p:cNvPr>
          <p:cNvSpPr txBox="1"/>
          <p:nvPr/>
        </p:nvSpPr>
        <p:spPr>
          <a:xfrm>
            <a:off x="3618857" y="375514"/>
            <a:ext cx="221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97834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C00EE83-F410-2D22-1B1E-6AD115C32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010" y="4953909"/>
            <a:ext cx="4890096" cy="523763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1EB2F557-CFD9-4029-159E-8D070BE7829F}"/>
              </a:ext>
            </a:extLst>
          </p:cNvPr>
          <p:cNvSpPr/>
          <p:nvPr/>
        </p:nvSpPr>
        <p:spPr bwMode="auto">
          <a:xfrm>
            <a:off x="3858358" y="1305034"/>
            <a:ext cx="1557703" cy="288269"/>
          </a:xfrm>
          <a:prstGeom prst="rect">
            <a:avLst/>
          </a:prstGeom>
          <a:solidFill>
            <a:srgbClr val="00DA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1600" b="0" i="1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792774" y="1360726"/>
            <a:ext cx="452368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 i="1">
                <a:solidFill>
                  <a:srgbClr val="0000FF"/>
                </a:solidFill>
                <a:latin typeface="Times" charset="0"/>
                <a:ea typeface="ＭＳ Ｐゴシック"/>
              </a:rPr>
              <a:t>E</a:t>
            </a:r>
            <a:r>
              <a:rPr lang="fr-FR" sz="2215" i="1" baseline="-25000">
                <a:solidFill>
                  <a:srgbClr val="0000FF"/>
                </a:solidFill>
                <a:latin typeface="Times" charset="0"/>
                <a:ea typeface="ＭＳ Ｐゴシック"/>
              </a:rPr>
              <a:t>n</a:t>
            </a:r>
            <a:endParaRPr lang="fr-FR" sz="2215" i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66" name="Line 6"/>
          <p:cNvSpPr>
            <a:spLocks noChangeShapeType="1"/>
          </p:cNvSpPr>
          <p:nvPr/>
        </p:nvSpPr>
        <p:spPr bwMode="auto">
          <a:xfrm>
            <a:off x="1260231" y="1727065"/>
            <a:ext cx="1559169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67" name="Line 7"/>
          <p:cNvSpPr>
            <a:spLocks noChangeShapeType="1"/>
          </p:cNvSpPr>
          <p:nvPr/>
        </p:nvSpPr>
        <p:spPr bwMode="auto">
          <a:xfrm>
            <a:off x="1260231" y="1317734"/>
            <a:ext cx="1559169" cy="0"/>
          </a:xfrm>
          <a:prstGeom prst="line">
            <a:avLst/>
          </a:prstGeom>
          <a:noFill/>
          <a:ln w="2222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68" name="Line 8"/>
          <p:cNvSpPr>
            <a:spLocks noChangeShapeType="1"/>
          </p:cNvSpPr>
          <p:nvPr/>
        </p:nvSpPr>
        <p:spPr bwMode="auto">
          <a:xfrm>
            <a:off x="3858358" y="2149096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69" name="Line 9"/>
          <p:cNvSpPr>
            <a:spLocks noChangeShapeType="1"/>
          </p:cNvSpPr>
          <p:nvPr/>
        </p:nvSpPr>
        <p:spPr bwMode="auto">
          <a:xfrm>
            <a:off x="3858358" y="1938080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0" name="Line 10"/>
          <p:cNvSpPr>
            <a:spLocks noChangeShapeType="1"/>
          </p:cNvSpPr>
          <p:nvPr/>
        </p:nvSpPr>
        <p:spPr bwMode="auto">
          <a:xfrm>
            <a:off x="3858358" y="1656726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1" name="Line 11"/>
          <p:cNvSpPr>
            <a:spLocks noChangeShapeType="1"/>
          </p:cNvSpPr>
          <p:nvPr/>
        </p:nvSpPr>
        <p:spPr bwMode="auto">
          <a:xfrm>
            <a:off x="3858358" y="2500788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2" name="Line 12"/>
          <p:cNvSpPr>
            <a:spLocks noChangeShapeType="1"/>
          </p:cNvSpPr>
          <p:nvPr/>
        </p:nvSpPr>
        <p:spPr bwMode="auto">
          <a:xfrm>
            <a:off x="3858358" y="2782142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3" name="Line 13"/>
          <p:cNvSpPr>
            <a:spLocks noChangeShapeType="1"/>
          </p:cNvSpPr>
          <p:nvPr/>
        </p:nvSpPr>
        <p:spPr bwMode="auto">
          <a:xfrm flipH="1">
            <a:off x="2819400" y="1305034"/>
            <a:ext cx="1038958" cy="281354"/>
          </a:xfrm>
          <a:prstGeom prst="line">
            <a:avLst/>
          </a:prstGeom>
          <a:noFill/>
          <a:ln w="22225">
            <a:solidFill>
              <a:srgbClr val="0000FF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4" name="Line 14"/>
          <p:cNvSpPr>
            <a:spLocks noChangeShapeType="1"/>
          </p:cNvSpPr>
          <p:nvPr/>
        </p:nvSpPr>
        <p:spPr bwMode="auto">
          <a:xfrm>
            <a:off x="5416062" y="1305034"/>
            <a:ext cx="974481" cy="773723"/>
          </a:xfrm>
          <a:prstGeom prst="line">
            <a:avLst/>
          </a:prstGeom>
          <a:noFill/>
          <a:ln w="22225">
            <a:solidFill>
              <a:srgbClr val="FF00FF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6390548" y="3126920"/>
            <a:ext cx="1928733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46" b="1">
                <a:solidFill>
                  <a:srgbClr val="FF00FF"/>
                </a:solidFill>
                <a:latin typeface="Times" charset="0"/>
                <a:ea typeface="ＭＳ Ｐゴシック"/>
              </a:rPr>
              <a:t>Residual Nucleus</a:t>
            </a:r>
          </a:p>
        </p:txBody>
      </p:sp>
      <p:sp>
        <p:nvSpPr>
          <p:cNvPr id="194576" name="Text Box 16"/>
          <p:cNvSpPr txBox="1">
            <a:spLocks noChangeArrowheads="1"/>
          </p:cNvSpPr>
          <p:nvPr/>
        </p:nvSpPr>
        <p:spPr bwMode="auto">
          <a:xfrm>
            <a:off x="1390654" y="3126920"/>
            <a:ext cx="1711431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46" b="1">
                <a:solidFill>
                  <a:srgbClr val="0000FF"/>
                </a:solidFill>
                <a:latin typeface="Times" charset="0"/>
                <a:ea typeface="ＭＳ Ｐゴシック"/>
              </a:rPr>
              <a:t>Target Nucleus</a:t>
            </a:r>
          </a:p>
        </p:txBody>
      </p:sp>
      <p:sp>
        <p:nvSpPr>
          <p:cNvPr id="194577" name="Line 17"/>
          <p:cNvSpPr>
            <a:spLocks noChangeShapeType="1"/>
          </p:cNvSpPr>
          <p:nvPr/>
        </p:nvSpPr>
        <p:spPr bwMode="auto">
          <a:xfrm flipV="1">
            <a:off x="1195754" y="1797403"/>
            <a:ext cx="0" cy="105507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8" name="Line 18"/>
          <p:cNvSpPr>
            <a:spLocks noChangeShapeType="1"/>
          </p:cNvSpPr>
          <p:nvPr/>
        </p:nvSpPr>
        <p:spPr bwMode="auto">
          <a:xfrm flipV="1">
            <a:off x="1195754" y="1305034"/>
            <a:ext cx="0" cy="422031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79" name="Text Box 19"/>
          <p:cNvSpPr txBox="1">
            <a:spLocks noChangeArrowheads="1"/>
          </p:cNvSpPr>
          <p:nvPr/>
        </p:nvSpPr>
        <p:spPr bwMode="auto">
          <a:xfrm>
            <a:off x="792779" y="2134449"/>
            <a:ext cx="437940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>
                <a:solidFill>
                  <a:srgbClr val="0000FF"/>
                </a:solidFill>
                <a:latin typeface="Times" charset="0"/>
                <a:ea typeface="ＭＳ Ｐゴシック"/>
              </a:rPr>
              <a:t>S</a:t>
            </a:r>
            <a:r>
              <a:rPr lang="fr-FR" sz="2215" baseline="-25000">
                <a:solidFill>
                  <a:srgbClr val="0000FF"/>
                </a:solidFill>
                <a:latin typeface="Times" charset="0"/>
                <a:ea typeface="ＭＳ Ｐゴシック"/>
              </a:rPr>
              <a:t>n</a:t>
            </a:r>
            <a:endParaRPr lang="fr-FR" sz="2215">
              <a:solidFill>
                <a:srgbClr val="0000FF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0" name="Text Box 20"/>
          <p:cNvSpPr txBox="1">
            <a:spLocks noChangeArrowheads="1"/>
          </p:cNvSpPr>
          <p:nvPr/>
        </p:nvSpPr>
        <p:spPr bwMode="auto">
          <a:xfrm>
            <a:off x="1521072" y="2820757"/>
            <a:ext cx="1457450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 i="1">
                <a:solidFill>
                  <a:srgbClr val="0000FF"/>
                </a:solidFill>
                <a:latin typeface="Times" charset="0"/>
                <a:ea typeface="ＭＳ Ｐゴシック"/>
              </a:rPr>
              <a:t>n</a:t>
            </a:r>
            <a:r>
              <a:rPr lang="fr-FR" sz="2215">
                <a:solidFill>
                  <a:srgbClr val="0000FF"/>
                </a:solidFill>
                <a:latin typeface="Times" charset="0"/>
                <a:ea typeface="ＭＳ Ｐゴシック"/>
              </a:rPr>
              <a:t> + (</a:t>
            </a:r>
            <a:r>
              <a:rPr lang="fr-FR" sz="2215" i="1">
                <a:solidFill>
                  <a:srgbClr val="0000FF"/>
                </a:solidFill>
                <a:latin typeface="Times" charset="0"/>
                <a:ea typeface="ＭＳ Ｐゴシック"/>
              </a:rPr>
              <a:t>Z</a:t>
            </a:r>
            <a:r>
              <a:rPr lang="fr-FR" sz="2215">
                <a:solidFill>
                  <a:srgbClr val="0000FF"/>
                </a:solidFill>
                <a:latin typeface="Times" charset="0"/>
                <a:ea typeface="ＭＳ Ｐゴシック"/>
              </a:rPr>
              <a:t>,</a:t>
            </a:r>
            <a:r>
              <a:rPr lang="fr-FR" sz="2215" i="1">
                <a:solidFill>
                  <a:srgbClr val="0000FF"/>
                </a:solidFill>
                <a:latin typeface="Times" charset="0"/>
                <a:ea typeface="ＭＳ Ｐゴシック"/>
              </a:rPr>
              <a:t>A</a:t>
            </a:r>
            <a:r>
              <a:rPr lang="fr-FR" sz="2215">
                <a:solidFill>
                  <a:srgbClr val="0000FF"/>
                </a:solidFill>
                <a:latin typeface="Times" charset="0"/>
                <a:ea typeface="ＭＳ Ｐゴシック"/>
              </a:rPr>
              <a:t>-1)</a:t>
            </a:r>
          </a:p>
        </p:txBody>
      </p:sp>
      <p:sp>
        <p:nvSpPr>
          <p:cNvPr id="194581" name="Text Box 21"/>
          <p:cNvSpPr txBox="1">
            <a:spLocks noChangeArrowheads="1"/>
          </p:cNvSpPr>
          <p:nvPr/>
        </p:nvSpPr>
        <p:spPr bwMode="auto">
          <a:xfrm>
            <a:off x="4261344" y="2820757"/>
            <a:ext cx="776175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(</a:t>
            </a:r>
            <a:r>
              <a:rPr lang="fr-FR" sz="2215" i="1">
                <a:solidFill>
                  <a:srgbClr val="00CA00"/>
                </a:solidFill>
                <a:latin typeface="Times" charset="0"/>
                <a:ea typeface="ＭＳ Ｐゴシック"/>
              </a:rPr>
              <a:t>Z,A</a:t>
            </a: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)</a:t>
            </a:r>
          </a:p>
        </p:txBody>
      </p:sp>
      <p:sp>
        <p:nvSpPr>
          <p:cNvPr id="194582" name="Text Box 22"/>
          <p:cNvSpPr txBox="1">
            <a:spLocks noChangeArrowheads="1"/>
          </p:cNvSpPr>
          <p:nvPr/>
        </p:nvSpPr>
        <p:spPr bwMode="auto">
          <a:xfrm>
            <a:off x="4117736" y="883006"/>
            <a:ext cx="1157689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(</a:t>
            </a:r>
            <a:r>
              <a:rPr lang="fr-FR" sz="2215" i="1">
                <a:solidFill>
                  <a:srgbClr val="00CA00"/>
                </a:solidFill>
                <a:latin typeface="Times" charset="0"/>
                <a:ea typeface="ＭＳ Ｐゴシック"/>
              </a:rPr>
              <a:t>E</a:t>
            </a:r>
            <a:r>
              <a:rPr lang="fr-FR" sz="2215" baseline="-25000">
                <a:solidFill>
                  <a:srgbClr val="00CA00"/>
                </a:solidFill>
                <a:latin typeface="Times" charset="0"/>
                <a:ea typeface="ＭＳ Ｐゴシック"/>
              </a:rPr>
              <a:t>f</a:t>
            </a: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,</a:t>
            </a:r>
            <a:r>
              <a:rPr lang="fr-FR" sz="2215" i="1">
                <a:solidFill>
                  <a:srgbClr val="00CA00"/>
                </a:solidFill>
                <a:latin typeface="Times" charset="0"/>
                <a:ea typeface="ＭＳ Ｐゴシック"/>
              </a:rPr>
              <a:t>J</a:t>
            </a:r>
            <a:r>
              <a:rPr lang="fr-FR" sz="2215" baseline="-25000">
                <a:solidFill>
                  <a:srgbClr val="00CA00"/>
                </a:solidFill>
                <a:latin typeface="Times" charset="0"/>
                <a:ea typeface="ＭＳ Ｐゴシック"/>
              </a:rPr>
              <a:t>f</a:t>
            </a: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,</a:t>
            </a:r>
            <a:r>
              <a:rPr lang="fr-FR" sz="2215" i="1">
                <a:solidFill>
                  <a:srgbClr val="00CA00"/>
                </a:solidFill>
                <a:latin typeface="Symbol" charset="0"/>
                <a:ea typeface="ＭＳ Ｐゴシック"/>
              </a:rPr>
              <a:t>p</a:t>
            </a:r>
            <a:r>
              <a:rPr lang="fr-FR" sz="2215" baseline="-25000">
                <a:solidFill>
                  <a:srgbClr val="00CA00"/>
                </a:solidFill>
                <a:latin typeface="Times" charset="0"/>
                <a:ea typeface="ＭＳ Ｐゴシック"/>
              </a:rPr>
              <a:t>f</a:t>
            </a:r>
            <a:r>
              <a:rPr lang="fr-FR" sz="2215">
                <a:solidFill>
                  <a:srgbClr val="00CA00"/>
                </a:solidFill>
                <a:latin typeface="Times" charset="0"/>
                <a:ea typeface="ＭＳ Ｐゴシック"/>
              </a:rPr>
              <a:t>)</a:t>
            </a:r>
            <a:endParaRPr lang="fr-FR" sz="2215" baseline="-25000">
              <a:solidFill>
                <a:srgbClr val="00CA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3" name="Line 23"/>
          <p:cNvSpPr>
            <a:spLocks noChangeShapeType="1"/>
          </p:cNvSpPr>
          <p:nvPr/>
        </p:nvSpPr>
        <p:spPr bwMode="auto">
          <a:xfrm>
            <a:off x="3858358" y="1516050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>
            <a:off x="3858358" y="1586388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5" name="Line 25"/>
          <p:cNvSpPr>
            <a:spLocks noChangeShapeType="1"/>
          </p:cNvSpPr>
          <p:nvPr/>
        </p:nvSpPr>
        <p:spPr bwMode="auto">
          <a:xfrm>
            <a:off x="3858358" y="1727065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>
            <a:off x="3858358" y="1867742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>
            <a:off x="3858358" y="1445711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8" name="Line 28"/>
          <p:cNvSpPr>
            <a:spLocks noChangeShapeType="1"/>
          </p:cNvSpPr>
          <p:nvPr/>
        </p:nvSpPr>
        <p:spPr bwMode="auto">
          <a:xfrm>
            <a:off x="1260231" y="1586388"/>
            <a:ext cx="1559169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>
            <a:off x="1260231" y="1445711"/>
            <a:ext cx="1559169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>
            <a:off x="3858358" y="1375373"/>
            <a:ext cx="1557703" cy="0"/>
          </a:xfrm>
          <a:prstGeom prst="line">
            <a:avLst/>
          </a:prstGeom>
          <a:noFill/>
          <a:ln w="22225">
            <a:solidFill>
              <a:srgbClr val="00CA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1" name="Line 31"/>
          <p:cNvSpPr>
            <a:spLocks noChangeShapeType="1"/>
          </p:cNvSpPr>
          <p:nvPr/>
        </p:nvSpPr>
        <p:spPr bwMode="auto">
          <a:xfrm>
            <a:off x="3858358" y="1305034"/>
            <a:ext cx="1557703" cy="0"/>
          </a:xfrm>
          <a:prstGeom prst="line">
            <a:avLst/>
          </a:prstGeom>
          <a:noFill/>
          <a:ln w="22225">
            <a:noFill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2" name="Line 32"/>
          <p:cNvSpPr>
            <a:spLocks noChangeShapeType="1"/>
          </p:cNvSpPr>
          <p:nvPr/>
        </p:nvSpPr>
        <p:spPr bwMode="auto">
          <a:xfrm flipH="1">
            <a:off x="2819400" y="1305034"/>
            <a:ext cx="1038958" cy="140677"/>
          </a:xfrm>
          <a:prstGeom prst="line">
            <a:avLst/>
          </a:prstGeom>
          <a:noFill/>
          <a:ln w="22225">
            <a:solidFill>
              <a:srgbClr val="0000FF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3" name="Line 33"/>
          <p:cNvSpPr>
            <a:spLocks noChangeShapeType="1"/>
          </p:cNvSpPr>
          <p:nvPr/>
        </p:nvSpPr>
        <p:spPr bwMode="auto">
          <a:xfrm>
            <a:off x="6390543" y="2078757"/>
            <a:ext cx="1557703" cy="0"/>
          </a:xfrm>
          <a:prstGeom prst="line">
            <a:avLst/>
          </a:prstGeom>
          <a:noFill/>
          <a:ln w="222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4" name="Line 34"/>
          <p:cNvSpPr>
            <a:spLocks noChangeShapeType="1"/>
          </p:cNvSpPr>
          <p:nvPr/>
        </p:nvSpPr>
        <p:spPr bwMode="auto">
          <a:xfrm>
            <a:off x="6390543" y="1867742"/>
            <a:ext cx="1557703" cy="0"/>
          </a:xfrm>
          <a:prstGeom prst="line">
            <a:avLst/>
          </a:prstGeom>
          <a:noFill/>
          <a:ln w="222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5" name="Line 35"/>
          <p:cNvSpPr>
            <a:spLocks noChangeShapeType="1"/>
          </p:cNvSpPr>
          <p:nvPr/>
        </p:nvSpPr>
        <p:spPr bwMode="auto">
          <a:xfrm>
            <a:off x="6390543" y="1586388"/>
            <a:ext cx="1557703" cy="0"/>
          </a:xfrm>
          <a:prstGeom prst="line">
            <a:avLst/>
          </a:prstGeom>
          <a:noFill/>
          <a:ln w="222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6" name="Line 36"/>
          <p:cNvSpPr>
            <a:spLocks noChangeShapeType="1"/>
          </p:cNvSpPr>
          <p:nvPr/>
        </p:nvSpPr>
        <p:spPr bwMode="auto">
          <a:xfrm>
            <a:off x="5416062" y="1305034"/>
            <a:ext cx="974481" cy="562708"/>
          </a:xfrm>
          <a:prstGeom prst="line">
            <a:avLst/>
          </a:prstGeom>
          <a:noFill/>
          <a:ln w="22225">
            <a:solidFill>
              <a:srgbClr val="FF00FF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7" name="Line 37"/>
          <p:cNvSpPr>
            <a:spLocks noChangeShapeType="1"/>
          </p:cNvSpPr>
          <p:nvPr/>
        </p:nvSpPr>
        <p:spPr bwMode="auto">
          <a:xfrm>
            <a:off x="5416062" y="1305034"/>
            <a:ext cx="974481" cy="281354"/>
          </a:xfrm>
          <a:prstGeom prst="line">
            <a:avLst/>
          </a:prstGeom>
          <a:noFill/>
          <a:ln w="22225">
            <a:solidFill>
              <a:srgbClr val="FF00FF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598" name="Text Box 38"/>
          <p:cNvSpPr txBox="1">
            <a:spLocks noChangeArrowheads="1"/>
          </p:cNvSpPr>
          <p:nvPr/>
        </p:nvSpPr>
        <p:spPr bwMode="auto">
          <a:xfrm>
            <a:off x="3579442" y="3126920"/>
            <a:ext cx="2178802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46" b="1">
                <a:solidFill>
                  <a:srgbClr val="00CA00"/>
                </a:solidFill>
                <a:latin typeface="Times" charset="0"/>
                <a:ea typeface="ＭＳ Ｐゴシック"/>
              </a:rPr>
              <a:t>Compound Nucleus</a:t>
            </a:r>
          </a:p>
        </p:txBody>
      </p:sp>
      <p:sp>
        <p:nvSpPr>
          <p:cNvPr id="194599" name="Text Box 39"/>
          <p:cNvSpPr txBox="1">
            <a:spLocks noChangeArrowheads="1"/>
          </p:cNvSpPr>
          <p:nvPr/>
        </p:nvSpPr>
        <p:spPr bwMode="auto">
          <a:xfrm>
            <a:off x="6455024" y="2820757"/>
            <a:ext cx="1731564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>
                <a:solidFill>
                  <a:srgbClr val="FF00FF"/>
                </a:solidFill>
                <a:latin typeface="Symbol" charset="0"/>
                <a:ea typeface="ＭＳ Ｐゴシック"/>
              </a:rPr>
              <a:t>a</a:t>
            </a:r>
            <a:r>
              <a:rPr lang="fr-FR" sz="2215">
                <a:solidFill>
                  <a:srgbClr val="FF00FF"/>
                </a:solidFill>
                <a:latin typeface="Times" charset="0"/>
                <a:ea typeface="ＭＳ Ｐゴシック"/>
              </a:rPr>
              <a:t> + (</a:t>
            </a:r>
            <a:r>
              <a:rPr lang="fr-FR" sz="2215" i="1">
                <a:solidFill>
                  <a:srgbClr val="FF00FF"/>
                </a:solidFill>
                <a:latin typeface="Times" charset="0"/>
                <a:ea typeface="ＭＳ Ｐゴシック"/>
              </a:rPr>
              <a:t>Z</a:t>
            </a:r>
            <a:r>
              <a:rPr lang="fr-FR" sz="2215">
                <a:solidFill>
                  <a:srgbClr val="FF00FF"/>
                </a:solidFill>
                <a:latin typeface="Times" charset="0"/>
                <a:ea typeface="ＭＳ Ｐゴシック"/>
              </a:rPr>
              <a:t>-2,</a:t>
            </a:r>
            <a:r>
              <a:rPr lang="fr-FR" sz="2215" i="1">
                <a:solidFill>
                  <a:srgbClr val="FF00FF"/>
                </a:solidFill>
                <a:latin typeface="Times" charset="0"/>
                <a:ea typeface="ＭＳ Ｐゴシック"/>
              </a:rPr>
              <a:t>A</a:t>
            </a:r>
            <a:r>
              <a:rPr lang="fr-FR" sz="2215">
                <a:solidFill>
                  <a:srgbClr val="FF00FF"/>
                </a:solidFill>
                <a:latin typeface="Times" charset="0"/>
                <a:ea typeface="ＭＳ Ｐゴシック"/>
              </a:rPr>
              <a:t>-2)</a:t>
            </a:r>
          </a:p>
        </p:txBody>
      </p:sp>
      <p:sp>
        <p:nvSpPr>
          <p:cNvPr id="194600" name="AutoShape 40" descr="blanc)"/>
          <p:cNvSpPr>
            <a:spLocks noChangeArrowheads="1"/>
          </p:cNvSpPr>
          <p:nvPr/>
        </p:nvSpPr>
        <p:spPr bwMode="auto">
          <a:xfrm>
            <a:off x="3922840" y="1305034"/>
            <a:ext cx="130419" cy="1477108"/>
          </a:xfrm>
          <a:prstGeom prst="downArrow">
            <a:avLst>
              <a:gd name="adj1" fmla="val 50000"/>
              <a:gd name="adj2" fmla="val 247177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1" name="AutoShape 41" descr="blanc)"/>
          <p:cNvSpPr>
            <a:spLocks noChangeArrowheads="1"/>
          </p:cNvSpPr>
          <p:nvPr/>
        </p:nvSpPr>
        <p:spPr bwMode="auto">
          <a:xfrm>
            <a:off x="4117731" y="1305034"/>
            <a:ext cx="128954" cy="1195754"/>
          </a:xfrm>
          <a:prstGeom prst="downArrow">
            <a:avLst>
              <a:gd name="adj1" fmla="val 50000"/>
              <a:gd name="adj2" fmla="val 202369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2" name="AutoShape 42" descr="blanc)"/>
          <p:cNvSpPr>
            <a:spLocks noChangeArrowheads="1"/>
          </p:cNvSpPr>
          <p:nvPr/>
        </p:nvSpPr>
        <p:spPr bwMode="auto">
          <a:xfrm>
            <a:off x="4312627" y="1305034"/>
            <a:ext cx="128954" cy="844062"/>
          </a:xfrm>
          <a:prstGeom prst="downArrow">
            <a:avLst>
              <a:gd name="adj1" fmla="val 50000"/>
              <a:gd name="adj2" fmla="val 142848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3" name="AutoShape 43" descr="blanc)"/>
          <p:cNvSpPr>
            <a:spLocks noChangeArrowheads="1"/>
          </p:cNvSpPr>
          <p:nvPr/>
        </p:nvSpPr>
        <p:spPr bwMode="auto">
          <a:xfrm>
            <a:off x="4507523" y="1305034"/>
            <a:ext cx="128954" cy="633046"/>
          </a:xfrm>
          <a:prstGeom prst="downArrow">
            <a:avLst>
              <a:gd name="adj1" fmla="val 50000"/>
              <a:gd name="adj2" fmla="val 107136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4" name="AutoShape 44" descr="blanc)"/>
          <p:cNvSpPr>
            <a:spLocks noChangeArrowheads="1"/>
          </p:cNvSpPr>
          <p:nvPr/>
        </p:nvSpPr>
        <p:spPr bwMode="auto">
          <a:xfrm>
            <a:off x="4702420" y="1305034"/>
            <a:ext cx="128954" cy="562708"/>
          </a:xfrm>
          <a:prstGeom prst="downArrow">
            <a:avLst>
              <a:gd name="adj1" fmla="val 50000"/>
              <a:gd name="adj2" fmla="val 95232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5" name="AutoShape 45" descr="blanc)"/>
          <p:cNvSpPr>
            <a:spLocks noChangeArrowheads="1"/>
          </p:cNvSpPr>
          <p:nvPr/>
        </p:nvSpPr>
        <p:spPr bwMode="auto">
          <a:xfrm>
            <a:off x="4897315" y="1305034"/>
            <a:ext cx="128954" cy="422031"/>
          </a:xfrm>
          <a:prstGeom prst="downArrow">
            <a:avLst>
              <a:gd name="adj1" fmla="val 50000"/>
              <a:gd name="adj2" fmla="val 71424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6" name="AutoShape 46" descr="blanc)"/>
          <p:cNvSpPr>
            <a:spLocks noChangeArrowheads="1"/>
          </p:cNvSpPr>
          <p:nvPr/>
        </p:nvSpPr>
        <p:spPr bwMode="auto">
          <a:xfrm>
            <a:off x="5090746" y="1305034"/>
            <a:ext cx="130420" cy="351692"/>
          </a:xfrm>
          <a:prstGeom prst="downArrow">
            <a:avLst>
              <a:gd name="adj1" fmla="val 50000"/>
              <a:gd name="adj2" fmla="val 58851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7" name="AutoShape 47" descr="blanc)"/>
          <p:cNvSpPr>
            <a:spLocks noChangeArrowheads="1"/>
          </p:cNvSpPr>
          <p:nvPr/>
        </p:nvSpPr>
        <p:spPr bwMode="auto">
          <a:xfrm>
            <a:off x="5285648" y="1305034"/>
            <a:ext cx="130419" cy="281354"/>
          </a:xfrm>
          <a:prstGeom prst="downArrow">
            <a:avLst>
              <a:gd name="adj1" fmla="val 50000"/>
              <a:gd name="adj2" fmla="val 47081"/>
            </a:avLst>
          </a:prstGeom>
          <a:pattFill prst="dk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00C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8" name="Line 48"/>
          <p:cNvSpPr>
            <a:spLocks noChangeShapeType="1"/>
          </p:cNvSpPr>
          <p:nvPr/>
        </p:nvSpPr>
        <p:spPr bwMode="auto">
          <a:xfrm flipV="1">
            <a:off x="2819400" y="1305034"/>
            <a:ext cx="1038958" cy="42203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09" name="Line 49"/>
          <p:cNvSpPr>
            <a:spLocks noChangeShapeType="1"/>
          </p:cNvSpPr>
          <p:nvPr/>
        </p:nvSpPr>
        <p:spPr bwMode="auto">
          <a:xfrm flipV="1">
            <a:off x="7948246" y="2149096"/>
            <a:ext cx="0" cy="633046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77" b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194610" name="Text Box 50"/>
          <p:cNvSpPr txBox="1">
            <a:spLocks noChangeArrowheads="1"/>
          </p:cNvSpPr>
          <p:nvPr/>
        </p:nvSpPr>
        <p:spPr bwMode="auto">
          <a:xfrm>
            <a:off x="7948250" y="2289780"/>
            <a:ext cx="463588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215">
                <a:solidFill>
                  <a:srgbClr val="FF00FF"/>
                </a:solidFill>
                <a:latin typeface="Times" charset="0"/>
                <a:ea typeface="ＭＳ Ｐゴシック"/>
              </a:rPr>
              <a:t>S</a:t>
            </a:r>
            <a:r>
              <a:rPr lang="fr-FR" sz="2215" baseline="-25000">
                <a:solidFill>
                  <a:srgbClr val="FF00FF"/>
                </a:solidFill>
                <a:latin typeface="Symbol" charset="0"/>
                <a:ea typeface="ＭＳ Ｐゴシック"/>
              </a:rPr>
              <a:t>a</a:t>
            </a:r>
            <a:endParaRPr lang="fr-FR" sz="2215">
              <a:solidFill>
                <a:srgbClr val="FF00FF"/>
              </a:solidFill>
              <a:latin typeface="Times" charset="0"/>
              <a:ea typeface="ＭＳ Ｐゴシック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65150" y="321968"/>
            <a:ext cx="8542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22041"/>
            <a:r>
              <a:rPr lang="fr-FR" sz="2400" b="1" dirty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Hauser-</a:t>
            </a:r>
            <a:r>
              <a:rPr lang="fr-FR" sz="2400" b="1" dirty="0" err="1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Feshbach</a:t>
            </a:r>
            <a:r>
              <a:rPr lang="fr-FR" sz="2400" b="1" dirty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 model for radiative neutron capture </a:t>
            </a:r>
            <a:r>
              <a:rPr lang="fr-FR" sz="2400" b="1" dirty="0" err="1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reactions</a:t>
            </a:r>
            <a:endParaRPr lang="fr-FR" sz="2400" b="1" dirty="0">
              <a:solidFill>
                <a:srgbClr val="000000"/>
              </a:solidFill>
              <a:latin typeface="Times" charset="0"/>
              <a:ea typeface="Times" charset="0"/>
              <a:cs typeface="Times" charset="0"/>
            </a:endParaRPr>
          </a:p>
        </p:txBody>
      </p:sp>
      <p:grpSp>
        <p:nvGrpSpPr>
          <p:cNvPr id="23" name="Grouper 22"/>
          <p:cNvGrpSpPr/>
          <p:nvPr/>
        </p:nvGrpSpPr>
        <p:grpSpPr>
          <a:xfrm>
            <a:off x="1431190" y="3645112"/>
            <a:ext cx="6713829" cy="719245"/>
            <a:chOff x="949325" y="3912994"/>
            <a:chExt cx="7273315" cy="779182"/>
          </a:xfrm>
        </p:grpSpPr>
        <p:graphicFrame>
          <p:nvGraphicFramePr>
            <p:cNvPr id="3" name="Objet 2"/>
            <p:cNvGraphicFramePr>
              <a:graphicFrameLocks noChangeAspect="1"/>
            </p:cNvGraphicFramePr>
            <p:nvPr/>
          </p:nvGraphicFramePr>
          <p:xfrm>
            <a:off x="949325" y="3912994"/>
            <a:ext cx="3731871" cy="779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…quation" r:id="rId4" imgW="2311400" imgH="482600" progId="Equation.3">
                    <p:embed/>
                  </p:oleObj>
                </mc:Choice>
                <mc:Fallback>
                  <p:oleObj name="…quation" r:id="rId4" imgW="2311400" imgH="482600" progId="Equation.3">
                    <p:embed/>
                    <p:pic>
                      <p:nvPicPr>
                        <p:cNvPr id="3" name="Objet 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49325" y="3912994"/>
                          <a:ext cx="3731871" cy="7791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4808163" y="4025770"/>
              <a:ext cx="3414477" cy="40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since </a:t>
              </a:r>
              <a:r>
                <a:rPr lang="fr-FR" sz="1846" i="1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T</a:t>
              </a:r>
              <a:r>
                <a:rPr lang="fr-FR" sz="1846" i="1" baseline="-25000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n</a:t>
              </a:r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(</a:t>
              </a:r>
              <a:r>
                <a:rPr lang="fr-FR" sz="1846" i="1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J</a:t>
              </a:r>
              <a:r>
                <a:rPr lang="fr-FR" sz="1846" i="1" baseline="30000">
                  <a:solidFill>
                    <a:srgbClr val="000000"/>
                  </a:solidFill>
                  <a:latin typeface="Symbol" charset="2"/>
                  <a:ea typeface="ＭＳ Ｐゴシック"/>
                  <a:cs typeface="Symbol" charset="2"/>
                </a:rPr>
                <a:t>p</a:t>
              </a:r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) &gt;&gt; </a:t>
              </a:r>
              <a:r>
                <a:rPr lang="fr-FR" sz="1846" i="1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T</a:t>
              </a:r>
              <a:r>
                <a:rPr lang="fr-FR" sz="1846" baseline="-25000">
                  <a:solidFill>
                    <a:srgbClr val="000000"/>
                  </a:solidFill>
                  <a:latin typeface="Symbol" charset="2"/>
                  <a:ea typeface="ＭＳ Ｐゴシック"/>
                  <a:cs typeface="Symbol" charset="2"/>
                </a:rPr>
                <a:t>g</a:t>
              </a:r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(</a:t>
              </a:r>
              <a:r>
                <a:rPr lang="fr-FR" sz="1846" i="1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J</a:t>
              </a:r>
              <a:r>
                <a:rPr lang="fr-FR" sz="1846" i="1" baseline="30000">
                  <a:solidFill>
                    <a:srgbClr val="000000"/>
                  </a:solidFill>
                  <a:latin typeface="Symbol" charset="2"/>
                  <a:ea typeface="ＭＳ Ｐゴシック"/>
                  <a:cs typeface="Symbol" charset="2"/>
                </a:rPr>
                <a:t>p</a:t>
              </a:r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): </a:t>
              </a:r>
              <a:r>
                <a:rPr lang="fr-FR" sz="1846" i="1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E</a:t>
              </a:r>
              <a:r>
                <a:rPr lang="fr-FR" sz="1846" i="1" baseline="-25000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n</a:t>
              </a:r>
              <a:r>
                <a:rPr lang="fr-FR" sz="1846">
                  <a:solidFill>
                    <a:srgbClr val="000000"/>
                  </a:solidFill>
                  <a:latin typeface="Times"/>
                  <a:ea typeface="ＭＳ Ｐゴシック"/>
                  <a:cs typeface="Times"/>
                </a:rPr>
                <a:t>~ keV</a:t>
              </a:r>
            </a:p>
          </p:txBody>
        </p:sp>
      </p:grpSp>
      <p:sp>
        <p:nvSpPr>
          <p:cNvPr id="5" name="Flèche courbée vers la droite 4"/>
          <p:cNvSpPr/>
          <p:nvPr/>
        </p:nvSpPr>
        <p:spPr bwMode="auto">
          <a:xfrm>
            <a:off x="288144" y="4671042"/>
            <a:ext cx="514867" cy="652593"/>
          </a:xfrm>
          <a:prstGeom prst="curved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77" i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grpSp>
        <p:nvGrpSpPr>
          <p:cNvPr id="22" name="Grouper 21"/>
          <p:cNvGrpSpPr/>
          <p:nvPr/>
        </p:nvGrpSpPr>
        <p:grpSpPr>
          <a:xfrm>
            <a:off x="7572847" y="4540022"/>
            <a:ext cx="1344078" cy="1760111"/>
            <a:chOff x="7612294" y="4817790"/>
            <a:chExt cx="1456085" cy="1906787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12294" y="4911289"/>
              <a:ext cx="1456085" cy="1813288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>
              <a:off x="8325533" y="5757807"/>
              <a:ext cx="472700" cy="377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fr-FR" sz="1662" b="1" i="1">
                  <a:solidFill>
                    <a:srgbClr val="00FF00"/>
                  </a:solidFill>
                  <a:latin typeface="Times"/>
                  <a:ea typeface="ＭＳ Ｐゴシック"/>
                  <a:cs typeface="Times"/>
                </a:rPr>
                <a:t>f</a:t>
              </a:r>
              <a:r>
                <a:rPr lang="fr-FR" sz="1662" b="1" i="1" baseline="-25000">
                  <a:solidFill>
                    <a:srgbClr val="00FF00"/>
                  </a:solidFill>
                  <a:latin typeface="Times"/>
                  <a:ea typeface="ＭＳ Ｐゴシック"/>
                  <a:cs typeface="Times"/>
                </a:rPr>
                <a:t>XL</a:t>
              </a:r>
              <a:endParaRPr lang="fr-FR" sz="1662" b="1" i="1">
                <a:solidFill>
                  <a:srgbClr val="00FF00"/>
                </a:solidFill>
                <a:latin typeface="Times"/>
                <a:ea typeface="ＭＳ Ｐゴシック"/>
                <a:cs typeface="Times"/>
              </a:endParaRPr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8151266" y="4817790"/>
              <a:ext cx="326827" cy="377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fr-FR" sz="1662" b="1" i="1">
                  <a:solidFill>
                    <a:srgbClr val="FF0000"/>
                  </a:solidFill>
                  <a:latin typeface="Symbol" charset="2"/>
                  <a:ea typeface="ＭＳ Ｐゴシック"/>
                  <a:cs typeface="Symbol" charset="2"/>
                </a:rPr>
                <a:t>r</a:t>
              </a:r>
            </a:p>
          </p:txBody>
        </p:sp>
      </p:grpSp>
      <p:sp>
        <p:nvSpPr>
          <p:cNvPr id="64" name="Text Box 22"/>
          <p:cNvSpPr txBox="1">
            <a:spLocks noChangeArrowheads="1"/>
          </p:cNvSpPr>
          <p:nvPr/>
        </p:nvSpPr>
        <p:spPr bwMode="auto">
          <a:xfrm>
            <a:off x="6411546" y="4441678"/>
            <a:ext cx="1172958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77">
                <a:solidFill>
                  <a:srgbClr val="000000"/>
                </a:solidFill>
                <a:latin typeface="Times" charset="0"/>
                <a:ea typeface="ＭＳ Ｐゴシック"/>
              </a:rPr>
              <a:t>(</a:t>
            </a:r>
            <a:r>
              <a:rPr lang="fr-FR" sz="1477" i="1">
                <a:solidFill>
                  <a:srgbClr val="000000"/>
                </a:solidFill>
                <a:latin typeface="Times" charset="0"/>
                <a:ea typeface="ＭＳ Ｐゴシック"/>
              </a:rPr>
              <a:t>U</a:t>
            </a:r>
            <a:r>
              <a:rPr lang="fr-FR" sz="1477">
                <a:solidFill>
                  <a:srgbClr val="000000"/>
                </a:solidFill>
                <a:latin typeface="Times" charset="0"/>
                <a:ea typeface="ＭＳ Ｐゴシック"/>
              </a:rPr>
              <a:t>,</a:t>
            </a:r>
            <a:r>
              <a:rPr lang="fr-FR" sz="1477" i="1">
                <a:solidFill>
                  <a:srgbClr val="000000"/>
                </a:solidFill>
                <a:latin typeface="Times" charset="0"/>
                <a:ea typeface="ＭＳ Ｐゴシック"/>
              </a:rPr>
              <a:t>J</a:t>
            </a:r>
            <a:r>
              <a:rPr lang="fr-FR" sz="1477">
                <a:solidFill>
                  <a:srgbClr val="000000"/>
                </a:solidFill>
                <a:latin typeface="Times" charset="0"/>
                <a:ea typeface="ＭＳ Ｐゴシック"/>
              </a:rPr>
              <a:t>,</a:t>
            </a:r>
            <a:r>
              <a:rPr lang="fr-FR" sz="1477" i="1">
                <a:solidFill>
                  <a:srgbClr val="000000"/>
                </a:solidFill>
                <a:latin typeface="Symbol" charset="0"/>
                <a:ea typeface="ＭＳ Ｐゴシック"/>
              </a:rPr>
              <a:t>p</a:t>
            </a:r>
            <a:r>
              <a:rPr lang="fr-FR" sz="1477">
                <a:solidFill>
                  <a:srgbClr val="000000"/>
                </a:solidFill>
                <a:latin typeface="Times" charset="0"/>
                <a:ea typeface="ＭＳ Ｐゴシック"/>
              </a:rPr>
              <a:t>)</a:t>
            </a:r>
            <a:endParaRPr lang="fr-FR" sz="1477" baseline="-25000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453841" y="4740258"/>
            <a:ext cx="1038957" cy="1477108"/>
            <a:chOff x="6025930" y="4849530"/>
            <a:chExt cx="1125537" cy="1600200"/>
          </a:xfrm>
        </p:grpSpPr>
        <p:sp>
          <p:nvSpPr>
            <p:cNvPr id="8" name="Rectangle 7"/>
            <p:cNvSpPr/>
            <p:nvPr/>
          </p:nvSpPr>
          <p:spPr bwMode="auto">
            <a:xfrm>
              <a:off x="6025930" y="4849530"/>
              <a:ext cx="1125537" cy="304800"/>
            </a:xfrm>
            <a:prstGeom prst="rect">
              <a:avLst/>
            </a:prstGeom>
            <a:solidFill>
              <a:srgbClr val="FF0000">
                <a:alpha val="7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77" i="1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8" name="Line 8"/>
            <p:cNvSpPr>
              <a:spLocks noChangeShapeType="1"/>
            </p:cNvSpPr>
            <p:nvPr/>
          </p:nvSpPr>
          <p:spPr bwMode="auto">
            <a:xfrm>
              <a:off x="6025930" y="57639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59" name="Line 9"/>
            <p:cNvSpPr>
              <a:spLocks noChangeShapeType="1"/>
            </p:cNvSpPr>
            <p:nvPr/>
          </p:nvSpPr>
          <p:spPr bwMode="auto">
            <a:xfrm>
              <a:off x="6025930" y="55353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0" name="Line 10"/>
            <p:cNvSpPr>
              <a:spLocks noChangeShapeType="1"/>
            </p:cNvSpPr>
            <p:nvPr/>
          </p:nvSpPr>
          <p:spPr bwMode="auto">
            <a:xfrm>
              <a:off x="6025930" y="52305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1" name="Line 11"/>
            <p:cNvSpPr>
              <a:spLocks noChangeShapeType="1"/>
            </p:cNvSpPr>
            <p:nvPr/>
          </p:nvSpPr>
          <p:spPr bwMode="auto">
            <a:xfrm>
              <a:off x="6025930" y="61449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6025930" y="64497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>
              <a:off x="6025930" y="50781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6" name="Line 24"/>
            <p:cNvSpPr>
              <a:spLocks noChangeShapeType="1"/>
            </p:cNvSpPr>
            <p:nvPr/>
          </p:nvSpPr>
          <p:spPr bwMode="auto">
            <a:xfrm>
              <a:off x="6025930" y="51543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7" name="Line 25"/>
            <p:cNvSpPr>
              <a:spLocks noChangeShapeType="1"/>
            </p:cNvSpPr>
            <p:nvPr/>
          </p:nvSpPr>
          <p:spPr bwMode="auto">
            <a:xfrm>
              <a:off x="6025930" y="53067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8" name="Line 26"/>
            <p:cNvSpPr>
              <a:spLocks noChangeShapeType="1"/>
            </p:cNvSpPr>
            <p:nvPr/>
          </p:nvSpPr>
          <p:spPr bwMode="auto">
            <a:xfrm>
              <a:off x="6025930" y="54591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69" name="Line 27"/>
            <p:cNvSpPr>
              <a:spLocks noChangeShapeType="1"/>
            </p:cNvSpPr>
            <p:nvPr/>
          </p:nvSpPr>
          <p:spPr bwMode="auto">
            <a:xfrm>
              <a:off x="6025930" y="50019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0" name="Line 30"/>
            <p:cNvSpPr>
              <a:spLocks noChangeShapeType="1"/>
            </p:cNvSpPr>
            <p:nvPr/>
          </p:nvSpPr>
          <p:spPr bwMode="auto">
            <a:xfrm>
              <a:off x="6025930" y="49257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>
              <a:off x="6025930" y="4849530"/>
              <a:ext cx="1125537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2" name="AutoShape 40" descr="blanc)"/>
            <p:cNvSpPr>
              <a:spLocks noChangeArrowheads="1"/>
            </p:cNvSpPr>
            <p:nvPr/>
          </p:nvSpPr>
          <p:spPr bwMode="auto">
            <a:xfrm>
              <a:off x="6072519" y="4849530"/>
              <a:ext cx="94236" cy="1600200"/>
            </a:xfrm>
            <a:prstGeom prst="downArrow">
              <a:avLst>
                <a:gd name="adj1" fmla="val 50000"/>
                <a:gd name="adj2" fmla="val 247177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3" name="AutoShape 41" descr="blanc)"/>
            <p:cNvSpPr>
              <a:spLocks noChangeArrowheads="1"/>
            </p:cNvSpPr>
            <p:nvPr/>
          </p:nvSpPr>
          <p:spPr bwMode="auto">
            <a:xfrm>
              <a:off x="6213343" y="4849530"/>
              <a:ext cx="93177" cy="1295400"/>
            </a:xfrm>
            <a:prstGeom prst="downArrow">
              <a:avLst>
                <a:gd name="adj1" fmla="val 50000"/>
                <a:gd name="adj2" fmla="val 202369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4" name="AutoShape 42" descr="blanc)"/>
            <p:cNvSpPr>
              <a:spLocks noChangeArrowheads="1"/>
            </p:cNvSpPr>
            <p:nvPr/>
          </p:nvSpPr>
          <p:spPr bwMode="auto">
            <a:xfrm>
              <a:off x="6354168" y="4849530"/>
              <a:ext cx="93177" cy="914400"/>
            </a:xfrm>
            <a:prstGeom prst="downArrow">
              <a:avLst>
                <a:gd name="adj1" fmla="val 50000"/>
                <a:gd name="adj2" fmla="val 142848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5" name="AutoShape 43" descr="blanc)"/>
            <p:cNvSpPr>
              <a:spLocks noChangeArrowheads="1"/>
            </p:cNvSpPr>
            <p:nvPr/>
          </p:nvSpPr>
          <p:spPr bwMode="auto">
            <a:xfrm>
              <a:off x="6494992" y="4849530"/>
              <a:ext cx="93177" cy="685800"/>
            </a:xfrm>
            <a:prstGeom prst="downArrow">
              <a:avLst>
                <a:gd name="adj1" fmla="val 50000"/>
                <a:gd name="adj2" fmla="val 107136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6" name="AutoShape 44" descr="blanc)"/>
            <p:cNvSpPr>
              <a:spLocks noChangeArrowheads="1"/>
            </p:cNvSpPr>
            <p:nvPr/>
          </p:nvSpPr>
          <p:spPr bwMode="auto">
            <a:xfrm>
              <a:off x="6635817" y="4849530"/>
              <a:ext cx="93177" cy="609600"/>
            </a:xfrm>
            <a:prstGeom prst="downArrow">
              <a:avLst>
                <a:gd name="adj1" fmla="val 50000"/>
                <a:gd name="adj2" fmla="val 95232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7" name="AutoShape 45" descr="blanc)"/>
            <p:cNvSpPr>
              <a:spLocks noChangeArrowheads="1"/>
            </p:cNvSpPr>
            <p:nvPr/>
          </p:nvSpPr>
          <p:spPr bwMode="auto">
            <a:xfrm>
              <a:off x="6776641" y="4849530"/>
              <a:ext cx="93177" cy="457200"/>
            </a:xfrm>
            <a:prstGeom prst="downArrow">
              <a:avLst>
                <a:gd name="adj1" fmla="val 50000"/>
                <a:gd name="adj2" fmla="val 71424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8" name="AutoShape 46" descr="blanc)"/>
            <p:cNvSpPr>
              <a:spLocks noChangeArrowheads="1"/>
            </p:cNvSpPr>
            <p:nvPr/>
          </p:nvSpPr>
          <p:spPr bwMode="auto">
            <a:xfrm>
              <a:off x="6916407" y="4849530"/>
              <a:ext cx="94236" cy="381000"/>
            </a:xfrm>
            <a:prstGeom prst="downArrow">
              <a:avLst>
                <a:gd name="adj1" fmla="val 50000"/>
                <a:gd name="adj2" fmla="val 58851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  <p:sp>
          <p:nvSpPr>
            <p:cNvPr id="79" name="AutoShape 47" descr="blanc)"/>
            <p:cNvSpPr>
              <a:spLocks noChangeArrowheads="1"/>
            </p:cNvSpPr>
            <p:nvPr/>
          </p:nvSpPr>
          <p:spPr bwMode="auto">
            <a:xfrm>
              <a:off x="7057231" y="4849530"/>
              <a:ext cx="94236" cy="304800"/>
            </a:xfrm>
            <a:prstGeom prst="downArrow">
              <a:avLst>
                <a:gd name="adj1" fmla="val 50000"/>
                <a:gd name="adj2" fmla="val 47081"/>
              </a:avLst>
            </a:prstGeom>
            <a:pattFill prst="dkUpDiag">
              <a:fgClr>
                <a:srgbClr val="00FF00"/>
              </a:fgClr>
              <a:bgClr>
                <a:schemeClr val="bg1"/>
              </a:bgClr>
            </a:pattFill>
            <a:ln w="9525">
              <a:solidFill>
                <a:srgbClr val="00CA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477" b="1">
                <a:solidFill>
                  <a:srgbClr val="000000"/>
                </a:solidFill>
                <a:latin typeface="Times" charset="0"/>
                <a:ea typeface="ＭＳ Ｐゴシック"/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6773349" y="6173174"/>
            <a:ext cx="457176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fr-FR" sz="1662">
                <a:solidFill>
                  <a:srgbClr val="000000"/>
                </a:solidFill>
                <a:latin typeface="Times"/>
                <a:ea typeface="ＭＳ Ｐゴシック"/>
                <a:cs typeface="Times"/>
              </a:rPr>
              <a:t>GS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337779" y="3594502"/>
            <a:ext cx="6790029" cy="76985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77" i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814158" y="4496987"/>
            <a:ext cx="681597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fr-FR" sz="1662" i="1">
                <a:solidFill>
                  <a:srgbClr val="0000FF"/>
                </a:solidFill>
                <a:latin typeface="Times"/>
                <a:ea typeface="ＭＳ Ｐゴシック"/>
                <a:cs typeface="Times"/>
              </a:rPr>
              <a:t>S</a:t>
            </a:r>
            <a:r>
              <a:rPr lang="fr-FR" sz="1662" i="1" baseline="-25000">
                <a:solidFill>
                  <a:srgbClr val="0000FF"/>
                </a:solidFill>
                <a:latin typeface="Times"/>
                <a:ea typeface="ＭＳ Ｐゴシック"/>
                <a:cs typeface="Times"/>
              </a:rPr>
              <a:t>n</a:t>
            </a:r>
            <a:r>
              <a:rPr lang="fr-FR" sz="1662">
                <a:solidFill>
                  <a:srgbClr val="0000FF"/>
                </a:solidFill>
                <a:latin typeface="Times"/>
                <a:ea typeface="ＭＳ Ｐゴシック"/>
                <a:cs typeface="Times"/>
              </a:rPr>
              <a:t>+</a:t>
            </a:r>
            <a:r>
              <a:rPr lang="fr-FR" sz="1662" i="1">
                <a:solidFill>
                  <a:srgbClr val="0000FF"/>
                </a:solidFill>
                <a:latin typeface="Times"/>
                <a:ea typeface="ＭＳ Ｐゴシック"/>
                <a:cs typeface="Times"/>
              </a:rPr>
              <a:t>E</a:t>
            </a:r>
            <a:r>
              <a:rPr lang="fr-FR" sz="1662" i="1" baseline="-25000">
                <a:solidFill>
                  <a:srgbClr val="0000FF"/>
                </a:solidFill>
                <a:latin typeface="Times"/>
                <a:ea typeface="ＭＳ Ｐゴシック"/>
                <a:cs typeface="Times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514118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13">
            <a:extLst>
              <a:ext uri="{FF2B5EF4-FFF2-40B4-BE49-F238E27FC236}">
                <a16:creationId xmlns:a16="http://schemas.microsoft.com/office/drawing/2014/main" id="{A3D2DA3C-C431-02F6-BE7F-8AC8E95DC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868" y="1258469"/>
            <a:ext cx="2954764" cy="572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8356F1-0AD1-CC4D-ACC4-0847C41F718C}"/>
              </a:ext>
            </a:extLst>
          </p:cNvPr>
          <p:cNvSpPr txBox="1"/>
          <p:nvPr/>
        </p:nvSpPr>
        <p:spPr>
          <a:xfrm>
            <a:off x="440632" y="187335"/>
            <a:ext cx="3270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Resonance parameters: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34E237-E1AE-4328-36D5-382664FF3E67}"/>
              </a:ext>
            </a:extLst>
          </p:cNvPr>
          <p:cNvSpPr txBox="1"/>
          <p:nvPr/>
        </p:nvSpPr>
        <p:spPr>
          <a:xfrm>
            <a:off x="535684" y="201435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Times" pitchFamily="2" charset="0"/>
              </a:rPr>
              <a:t>Total radiative width: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&lt;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G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&gt;</a:t>
            </a:r>
            <a:endParaRPr lang="en-BE" sz="2000">
              <a:solidFill>
                <a:srgbClr val="0000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3B1F6F-AEA9-454B-4286-A4A1481E21DB}"/>
              </a:ext>
            </a:extLst>
          </p:cNvPr>
          <p:cNvSpPr txBox="1"/>
          <p:nvPr/>
        </p:nvSpPr>
        <p:spPr>
          <a:xfrm>
            <a:off x="539009" y="6490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Times" pitchFamily="2" charset="0"/>
              </a:rPr>
              <a:t>S-wave resonance spacing: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D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" pitchFamily="2" charset="0"/>
                <a:ea typeface="+mn-ea"/>
                <a:cs typeface="+mn-cs"/>
              </a:rPr>
              <a:t>0</a:t>
            </a:r>
            <a:endParaRPr lang="en-BE" sz="2000" baseline="-25000">
              <a:solidFill>
                <a:srgbClr val="0000FF"/>
              </a:solidFill>
            </a:endParaRPr>
          </a:p>
        </p:txBody>
      </p:sp>
      <p:sp>
        <p:nvSpPr>
          <p:cNvPr id="21" name="Flèche courbée vers la droite 4">
            <a:extLst>
              <a:ext uri="{FF2B5EF4-FFF2-40B4-BE49-F238E27FC236}">
                <a16:creationId xmlns:a16="http://schemas.microsoft.com/office/drawing/2014/main" id="{64BEEA4D-E1E8-EDDB-6A3C-5EA2E05B0E5D}"/>
              </a:ext>
            </a:extLst>
          </p:cNvPr>
          <p:cNvSpPr/>
          <p:nvPr/>
        </p:nvSpPr>
        <p:spPr bwMode="auto">
          <a:xfrm>
            <a:off x="764375" y="3890647"/>
            <a:ext cx="514867" cy="652593"/>
          </a:xfrm>
          <a:prstGeom prst="curved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77" i="1">
              <a:solidFill>
                <a:srgbClr val="000000"/>
              </a:solidFill>
              <a:latin typeface="Times" charset="0"/>
              <a:ea typeface="ＭＳ Ｐゴシック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06256B-A661-BB65-3857-637FCD43D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4768" y="4156300"/>
            <a:ext cx="5200351" cy="6359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3426900-AFF3-BB8C-EBDD-D1F9CFCE0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5966" y="3283070"/>
            <a:ext cx="2776361" cy="2878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F5A384-231B-FD3E-865F-A40CC13F3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224" y="2569012"/>
            <a:ext cx="4920218" cy="5506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6476E18-4D66-5445-2575-AF91642CCC10}"/>
              </a:ext>
            </a:extLst>
          </p:cNvPr>
          <p:cNvSpPr txBox="1"/>
          <p:nvPr/>
        </p:nvSpPr>
        <p:spPr>
          <a:xfrm>
            <a:off x="1918574" y="322910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BE" sz="1800" dirty="0">
                <a:latin typeface="Times" pitchFamily="2" charset="0"/>
              </a:rPr>
              <a:t>where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BC6A6B9-F011-39F4-AF89-80E74BDA17B4}"/>
              </a:ext>
            </a:extLst>
          </p:cNvPr>
          <p:cNvGrpSpPr/>
          <p:nvPr/>
        </p:nvGrpSpPr>
        <p:grpSpPr>
          <a:xfrm>
            <a:off x="6082388" y="2304787"/>
            <a:ext cx="3138007" cy="2079605"/>
            <a:chOff x="6067504" y="2445285"/>
            <a:chExt cx="3138007" cy="2079605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7EB03312-84B0-904B-8E57-5769FDA14799}"/>
                </a:ext>
              </a:extLst>
            </p:cNvPr>
            <p:cNvGrpSpPr/>
            <p:nvPr/>
          </p:nvGrpSpPr>
          <p:grpSpPr>
            <a:xfrm>
              <a:off x="6700132" y="2445285"/>
              <a:ext cx="2505379" cy="2079605"/>
              <a:chOff x="6700132" y="2445285"/>
              <a:chExt cx="2505379" cy="2079605"/>
            </a:xfrm>
          </p:grpSpPr>
          <p:grpSp>
            <p:nvGrpSpPr>
              <p:cNvPr id="29" name="Grouper 21">
                <a:extLst>
                  <a:ext uri="{FF2B5EF4-FFF2-40B4-BE49-F238E27FC236}">
                    <a16:creationId xmlns:a16="http://schemas.microsoft.com/office/drawing/2014/main" id="{4DC93D43-3528-34C0-9C71-F53A7AB29879}"/>
                  </a:ext>
                </a:extLst>
              </p:cNvPr>
              <p:cNvGrpSpPr/>
              <p:nvPr/>
            </p:nvGrpSpPr>
            <p:grpSpPr>
              <a:xfrm>
                <a:off x="7861433" y="2543629"/>
                <a:ext cx="1344078" cy="1760111"/>
                <a:chOff x="7612294" y="4817790"/>
                <a:chExt cx="1456085" cy="1906787"/>
              </a:xfrm>
            </p:grpSpPr>
            <p:pic>
              <p:nvPicPr>
                <p:cNvPr id="30" name="Image 19">
                  <a:extLst>
                    <a:ext uri="{FF2B5EF4-FFF2-40B4-BE49-F238E27FC236}">
                      <a16:creationId xmlns:a16="http://schemas.microsoft.com/office/drawing/2014/main" id="{8197096C-ECE3-07F2-C5A7-5AC72F0CC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612294" y="4911289"/>
                  <a:ext cx="1456085" cy="1813288"/>
                </a:xfrm>
                <a:prstGeom prst="rect">
                  <a:avLst/>
                </a:prstGeom>
              </p:spPr>
            </p:pic>
            <p:sp>
              <p:nvSpPr>
                <p:cNvPr id="31" name="ZoneTexte 18">
                  <a:extLst>
                    <a:ext uri="{FF2B5EF4-FFF2-40B4-BE49-F238E27FC236}">
                      <a16:creationId xmlns:a16="http://schemas.microsoft.com/office/drawing/2014/main" id="{B8B5BE71-0615-F4D6-233E-DDF3BF058777}"/>
                    </a:ext>
                  </a:extLst>
                </p:cNvPr>
                <p:cNvSpPr txBox="1"/>
                <p:nvPr/>
              </p:nvSpPr>
              <p:spPr>
                <a:xfrm>
                  <a:off x="8325533" y="5757807"/>
                  <a:ext cx="472700" cy="3771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2041"/>
                  <a:r>
                    <a:rPr lang="fr-FR" sz="1662" b="1" i="1">
                      <a:solidFill>
                        <a:srgbClr val="00FF00"/>
                      </a:solidFill>
                      <a:latin typeface="Times"/>
                      <a:ea typeface="ＭＳ Ｐゴシック"/>
                      <a:cs typeface="Times"/>
                    </a:rPr>
                    <a:t>f</a:t>
                  </a:r>
                  <a:r>
                    <a:rPr lang="fr-FR" sz="1662" b="1" i="1" baseline="-25000">
                      <a:solidFill>
                        <a:srgbClr val="00FF00"/>
                      </a:solidFill>
                      <a:latin typeface="Times"/>
                      <a:ea typeface="ＭＳ Ｐゴシック"/>
                      <a:cs typeface="Times"/>
                    </a:rPr>
                    <a:t>XL</a:t>
                  </a:r>
                  <a:endParaRPr lang="fr-FR" sz="1662" b="1" i="1">
                    <a:solidFill>
                      <a:srgbClr val="00FF00"/>
                    </a:solidFill>
                    <a:latin typeface="Times"/>
                    <a:ea typeface="ＭＳ Ｐゴシック"/>
                    <a:cs typeface="Times"/>
                  </a:endParaRPr>
                </a:p>
              </p:txBody>
            </p:sp>
            <p:sp>
              <p:nvSpPr>
                <p:cNvPr id="32" name="ZoneTexte 93">
                  <a:extLst>
                    <a:ext uri="{FF2B5EF4-FFF2-40B4-BE49-F238E27FC236}">
                      <a16:creationId xmlns:a16="http://schemas.microsoft.com/office/drawing/2014/main" id="{C05204D3-D451-20CD-B946-145525A2D778}"/>
                    </a:ext>
                  </a:extLst>
                </p:cNvPr>
                <p:cNvSpPr txBox="1"/>
                <p:nvPr/>
              </p:nvSpPr>
              <p:spPr>
                <a:xfrm>
                  <a:off x="8151266" y="4817790"/>
                  <a:ext cx="326827" cy="3771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2041"/>
                  <a:r>
                    <a:rPr lang="fr-FR" sz="1662" b="1" i="1">
                      <a:solidFill>
                        <a:srgbClr val="FF0000"/>
                      </a:solidFill>
                      <a:latin typeface="Symbol" charset="2"/>
                      <a:ea typeface="ＭＳ Ｐゴシック"/>
                      <a:cs typeface="Symbol" charset="2"/>
                    </a:rPr>
                    <a:t>r</a:t>
                  </a:r>
                </a:p>
              </p:txBody>
            </p:sp>
          </p:grpSp>
          <p:sp>
            <p:nvSpPr>
              <p:cNvPr id="33" name="Text Box 22">
                <a:extLst>
                  <a:ext uri="{FF2B5EF4-FFF2-40B4-BE49-F238E27FC236}">
                    <a16:creationId xmlns:a16="http://schemas.microsoft.com/office/drawing/2014/main" id="{B2145866-3153-63F8-E317-07BB97E529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00132" y="2445285"/>
                <a:ext cx="1172958" cy="3196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844083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477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(</a:t>
                </a:r>
                <a:r>
                  <a:rPr lang="fr-FR" sz="1477" i="1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U</a:t>
                </a:r>
                <a:r>
                  <a:rPr lang="fr-FR" sz="1477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,</a:t>
                </a:r>
                <a:r>
                  <a:rPr lang="fr-FR" sz="1477" i="1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J</a:t>
                </a:r>
                <a:r>
                  <a:rPr lang="fr-FR" sz="1477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,</a:t>
                </a:r>
                <a:r>
                  <a:rPr lang="fr-FR" sz="1477" i="1">
                    <a:solidFill>
                      <a:srgbClr val="000000"/>
                    </a:solidFill>
                    <a:latin typeface="Symbol" charset="0"/>
                    <a:ea typeface="ＭＳ Ｐゴシック"/>
                  </a:rPr>
                  <a:t>p</a:t>
                </a:r>
                <a:r>
                  <a:rPr lang="fr-FR" sz="1477">
                    <a:solidFill>
                      <a:srgbClr val="000000"/>
                    </a:solidFill>
                    <a:latin typeface="Times" charset="0"/>
                    <a:ea typeface="ＭＳ Ｐゴシック"/>
                  </a:rPr>
                  <a:t>)</a:t>
                </a:r>
                <a:endParaRPr lang="fr-FR" sz="1477" baseline="-25000">
                  <a:solidFill>
                    <a:srgbClr val="000000"/>
                  </a:solidFill>
                  <a:latin typeface="Times" charset="0"/>
                  <a:ea typeface="ＭＳ Ｐゴシック"/>
                </a:endParaRP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9D6C2DC-182C-DC42-32A3-044779676C11}"/>
                  </a:ext>
                </a:extLst>
              </p:cNvPr>
              <p:cNvGrpSpPr/>
              <p:nvPr/>
            </p:nvGrpSpPr>
            <p:grpSpPr>
              <a:xfrm>
                <a:off x="6742427" y="2743865"/>
                <a:ext cx="1038957" cy="1477108"/>
                <a:chOff x="6025930" y="4849530"/>
                <a:chExt cx="1125537" cy="1600200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216B1D1-2A91-0D70-2B99-73DF63A33238}"/>
                    </a:ext>
                  </a:extLst>
                </p:cNvPr>
                <p:cNvSpPr/>
                <p:nvPr/>
              </p:nvSpPr>
              <p:spPr bwMode="auto">
                <a:xfrm>
                  <a:off x="6025930" y="4849530"/>
                  <a:ext cx="1125537" cy="304800"/>
                </a:xfrm>
                <a:prstGeom prst="rect">
                  <a:avLst/>
                </a:prstGeom>
                <a:solidFill>
                  <a:srgbClr val="FF0000">
                    <a:alpha val="76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84406" tIns="42203" rIns="84406" bIns="42203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77" i="1">
                    <a:solidFill>
                      <a:srgbClr val="000000"/>
                    </a:solidFill>
                    <a:latin typeface="Times" charset="0"/>
                    <a:ea typeface="ＭＳ Ｐゴシック" charset="0"/>
                  </a:endParaRPr>
                </a:p>
              </p:txBody>
            </p:sp>
            <p:sp>
              <p:nvSpPr>
                <p:cNvPr id="36" name="Line 8">
                  <a:extLst>
                    <a:ext uri="{FF2B5EF4-FFF2-40B4-BE49-F238E27FC236}">
                      <a16:creationId xmlns:a16="http://schemas.microsoft.com/office/drawing/2014/main" id="{71230E4F-F5E9-EEE4-96AA-CD320E5B5A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7639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37" name="Line 9">
                  <a:extLst>
                    <a:ext uri="{FF2B5EF4-FFF2-40B4-BE49-F238E27FC236}">
                      <a16:creationId xmlns:a16="http://schemas.microsoft.com/office/drawing/2014/main" id="{717AF31E-940A-7776-E61A-C7906D9B89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5353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38" name="Line 10">
                  <a:extLst>
                    <a:ext uri="{FF2B5EF4-FFF2-40B4-BE49-F238E27FC236}">
                      <a16:creationId xmlns:a16="http://schemas.microsoft.com/office/drawing/2014/main" id="{FA99168B-8C4D-E84F-A40B-CCCCD5D318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2305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39" name="Line 11">
                  <a:extLst>
                    <a:ext uri="{FF2B5EF4-FFF2-40B4-BE49-F238E27FC236}">
                      <a16:creationId xmlns:a16="http://schemas.microsoft.com/office/drawing/2014/main" id="{D82A2C63-103E-414C-6F36-8FC599BFCD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61449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4" name="Line 12">
                  <a:extLst>
                    <a:ext uri="{FF2B5EF4-FFF2-40B4-BE49-F238E27FC236}">
                      <a16:creationId xmlns:a16="http://schemas.microsoft.com/office/drawing/2014/main" id="{D6A4B627-BC45-685B-9188-35FB5B6749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64497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5" name="Line 23">
                  <a:extLst>
                    <a:ext uri="{FF2B5EF4-FFF2-40B4-BE49-F238E27FC236}">
                      <a16:creationId xmlns:a16="http://schemas.microsoft.com/office/drawing/2014/main" id="{E0197B80-C992-5239-E68F-3D7F6923F9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0781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6" name="Line 24">
                  <a:extLst>
                    <a:ext uri="{FF2B5EF4-FFF2-40B4-BE49-F238E27FC236}">
                      <a16:creationId xmlns:a16="http://schemas.microsoft.com/office/drawing/2014/main" id="{8D02B575-4AFF-5368-6577-3A154F0522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1543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7" name="Line 25">
                  <a:extLst>
                    <a:ext uri="{FF2B5EF4-FFF2-40B4-BE49-F238E27FC236}">
                      <a16:creationId xmlns:a16="http://schemas.microsoft.com/office/drawing/2014/main" id="{CB649E0F-A2D1-8FBD-DDFF-01FEB57490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3067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8" name="Line 26">
                  <a:extLst>
                    <a:ext uri="{FF2B5EF4-FFF2-40B4-BE49-F238E27FC236}">
                      <a16:creationId xmlns:a16="http://schemas.microsoft.com/office/drawing/2014/main" id="{C88EDD6E-AB9A-E9DA-7A95-A5E734791E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4591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49" name="Line 27">
                  <a:extLst>
                    <a:ext uri="{FF2B5EF4-FFF2-40B4-BE49-F238E27FC236}">
                      <a16:creationId xmlns:a16="http://schemas.microsoft.com/office/drawing/2014/main" id="{BA79BD20-8B24-A380-38CD-24CD461DAE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50019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0" name="Line 30">
                  <a:extLst>
                    <a:ext uri="{FF2B5EF4-FFF2-40B4-BE49-F238E27FC236}">
                      <a16:creationId xmlns:a16="http://schemas.microsoft.com/office/drawing/2014/main" id="{0E9E6D78-30CE-471E-7102-B3346FE83D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49257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1" name="Line 31">
                  <a:extLst>
                    <a:ext uri="{FF2B5EF4-FFF2-40B4-BE49-F238E27FC236}">
                      <a16:creationId xmlns:a16="http://schemas.microsoft.com/office/drawing/2014/main" id="{B6FB574B-EFE7-15B7-E30D-A02B6ADFF9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25930" y="4849530"/>
                  <a:ext cx="1125537" cy="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2" name="AutoShape 40" descr="blanc)">
                  <a:extLst>
                    <a:ext uri="{FF2B5EF4-FFF2-40B4-BE49-F238E27FC236}">
                      <a16:creationId xmlns:a16="http://schemas.microsoft.com/office/drawing/2014/main" id="{02248895-05F8-DB43-10F1-F9B14857B2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2519" y="4849530"/>
                  <a:ext cx="94236" cy="1600200"/>
                </a:xfrm>
                <a:prstGeom prst="downArrow">
                  <a:avLst>
                    <a:gd name="adj1" fmla="val 50000"/>
                    <a:gd name="adj2" fmla="val 247177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3" name="AutoShape 41" descr="blanc)">
                  <a:extLst>
                    <a:ext uri="{FF2B5EF4-FFF2-40B4-BE49-F238E27FC236}">
                      <a16:creationId xmlns:a16="http://schemas.microsoft.com/office/drawing/2014/main" id="{CD2C4640-7361-5870-8E4B-8C1EC3876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13343" y="4849530"/>
                  <a:ext cx="93177" cy="1295400"/>
                </a:xfrm>
                <a:prstGeom prst="downArrow">
                  <a:avLst>
                    <a:gd name="adj1" fmla="val 50000"/>
                    <a:gd name="adj2" fmla="val 202369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4" name="AutoShape 42" descr="blanc)">
                  <a:extLst>
                    <a:ext uri="{FF2B5EF4-FFF2-40B4-BE49-F238E27FC236}">
                      <a16:creationId xmlns:a16="http://schemas.microsoft.com/office/drawing/2014/main" id="{6F2A4996-F89B-7C96-0277-3CF2A77F7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4168" y="4849530"/>
                  <a:ext cx="93177" cy="914400"/>
                </a:xfrm>
                <a:prstGeom prst="downArrow">
                  <a:avLst>
                    <a:gd name="adj1" fmla="val 50000"/>
                    <a:gd name="adj2" fmla="val 142848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5" name="AutoShape 43" descr="blanc)">
                  <a:extLst>
                    <a:ext uri="{FF2B5EF4-FFF2-40B4-BE49-F238E27FC236}">
                      <a16:creationId xmlns:a16="http://schemas.microsoft.com/office/drawing/2014/main" id="{46506F94-BC3B-8963-3F05-9C421D7B12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94992" y="4849530"/>
                  <a:ext cx="93177" cy="685800"/>
                </a:xfrm>
                <a:prstGeom prst="downArrow">
                  <a:avLst>
                    <a:gd name="adj1" fmla="val 50000"/>
                    <a:gd name="adj2" fmla="val 107136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6" name="AutoShape 44" descr="blanc)">
                  <a:extLst>
                    <a:ext uri="{FF2B5EF4-FFF2-40B4-BE49-F238E27FC236}">
                      <a16:creationId xmlns:a16="http://schemas.microsoft.com/office/drawing/2014/main" id="{A4EEE023-EF50-749E-A384-679DDE0E91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35817" y="4849530"/>
                  <a:ext cx="93177" cy="609600"/>
                </a:xfrm>
                <a:prstGeom prst="downArrow">
                  <a:avLst>
                    <a:gd name="adj1" fmla="val 50000"/>
                    <a:gd name="adj2" fmla="val 95232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7" name="AutoShape 45" descr="blanc)">
                  <a:extLst>
                    <a:ext uri="{FF2B5EF4-FFF2-40B4-BE49-F238E27FC236}">
                      <a16:creationId xmlns:a16="http://schemas.microsoft.com/office/drawing/2014/main" id="{08CEEC92-EA51-CD7E-48D0-3E7467D261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76641" y="4849530"/>
                  <a:ext cx="93177" cy="457200"/>
                </a:xfrm>
                <a:prstGeom prst="downArrow">
                  <a:avLst>
                    <a:gd name="adj1" fmla="val 50000"/>
                    <a:gd name="adj2" fmla="val 71424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8" name="AutoShape 46" descr="blanc)">
                  <a:extLst>
                    <a:ext uri="{FF2B5EF4-FFF2-40B4-BE49-F238E27FC236}">
                      <a16:creationId xmlns:a16="http://schemas.microsoft.com/office/drawing/2014/main" id="{F7595F96-9441-4E30-DB42-27D2506A2F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16407" y="4849530"/>
                  <a:ext cx="94236" cy="381000"/>
                </a:xfrm>
                <a:prstGeom prst="downArrow">
                  <a:avLst>
                    <a:gd name="adj1" fmla="val 50000"/>
                    <a:gd name="adj2" fmla="val 58851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  <p:sp>
              <p:nvSpPr>
                <p:cNvPr id="59" name="AutoShape 47" descr="blanc)">
                  <a:extLst>
                    <a:ext uri="{FF2B5EF4-FFF2-40B4-BE49-F238E27FC236}">
                      <a16:creationId xmlns:a16="http://schemas.microsoft.com/office/drawing/2014/main" id="{6C290E09-4106-981D-EB44-4EDEBC5C7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7231" y="4849530"/>
                  <a:ext cx="94236" cy="304800"/>
                </a:xfrm>
                <a:prstGeom prst="downArrow">
                  <a:avLst>
                    <a:gd name="adj1" fmla="val 50000"/>
                    <a:gd name="adj2" fmla="val 47081"/>
                  </a:avLst>
                </a:prstGeom>
                <a:pattFill prst="dkUpDiag">
                  <a:fgClr>
                    <a:srgbClr val="00FF00"/>
                  </a:fgClr>
                  <a:bgClr>
                    <a:schemeClr val="bg1"/>
                  </a:bgClr>
                </a:pattFill>
                <a:ln w="9525">
                  <a:solidFill>
                    <a:srgbClr val="00CA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477" b="1">
                    <a:solidFill>
                      <a:srgbClr val="000000"/>
                    </a:solidFill>
                    <a:latin typeface="Times" charset="0"/>
                    <a:ea typeface="ＭＳ Ｐゴシック"/>
                  </a:endParaRPr>
                </a:p>
              </p:txBody>
            </p:sp>
          </p:grpSp>
          <p:sp>
            <p:nvSpPr>
              <p:cNvPr id="60" name="ZoneTexte 23">
                <a:extLst>
                  <a:ext uri="{FF2B5EF4-FFF2-40B4-BE49-F238E27FC236}">
                    <a16:creationId xmlns:a16="http://schemas.microsoft.com/office/drawing/2014/main" id="{1607EBC0-DED0-73AC-6E6C-79B84B83FA11}"/>
                  </a:ext>
                </a:extLst>
              </p:cNvPr>
              <p:cNvSpPr txBox="1"/>
              <p:nvPr/>
            </p:nvSpPr>
            <p:spPr>
              <a:xfrm>
                <a:off x="7061935" y="4176781"/>
                <a:ext cx="457176" cy="348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2041"/>
                <a:r>
                  <a:rPr lang="fr-FR" sz="1662">
                    <a:solidFill>
                      <a:srgbClr val="000000"/>
                    </a:solidFill>
                    <a:latin typeface="Times"/>
                    <a:ea typeface="ＭＳ Ｐゴシック"/>
                    <a:cs typeface="Times"/>
                  </a:rPr>
                  <a:t>GS</a:t>
                </a:r>
              </a:p>
            </p:txBody>
          </p:sp>
        </p:grpSp>
        <p:sp>
          <p:nvSpPr>
            <p:cNvPr id="61" name="ZoneTexte 6">
              <a:extLst>
                <a:ext uri="{FF2B5EF4-FFF2-40B4-BE49-F238E27FC236}">
                  <a16:creationId xmlns:a16="http://schemas.microsoft.com/office/drawing/2014/main" id="{BF7D17BB-CEBD-EA88-1CB3-60126A6C1202}"/>
                </a:ext>
              </a:extLst>
            </p:cNvPr>
            <p:cNvSpPr txBox="1"/>
            <p:nvPr/>
          </p:nvSpPr>
          <p:spPr>
            <a:xfrm>
              <a:off x="6067504" y="2525131"/>
              <a:ext cx="681597" cy="348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/>
              <a:r>
                <a:rPr lang="fr-FR" sz="1662" i="1">
                  <a:solidFill>
                    <a:srgbClr val="0000FF"/>
                  </a:solidFill>
                  <a:latin typeface="Times"/>
                  <a:ea typeface="ＭＳ Ｐゴシック"/>
                  <a:cs typeface="Times"/>
                </a:rPr>
                <a:t>S</a:t>
              </a:r>
              <a:r>
                <a:rPr lang="fr-FR" sz="1662" i="1" baseline="-25000">
                  <a:solidFill>
                    <a:srgbClr val="0000FF"/>
                  </a:solidFill>
                  <a:latin typeface="Times"/>
                  <a:ea typeface="ＭＳ Ｐゴシック"/>
                  <a:cs typeface="Times"/>
                </a:rPr>
                <a:t>n</a:t>
              </a:r>
              <a:r>
                <a:rPr lang="fr-FR" sz="1662">
                  <a:solidFill>
                    <a:srgbClr val="0000FF"/>
                  </a:solidFill>
                  <a:latin typeface="Times"/>
                  <a:ea typeface="ＭＳ Ｐゴシック"/>
                  <a:cs typeface="Times"/>
                </a:rPr>
                <a:t>+</a:t>
              </a:r>
              <a:r>
                <a:rPr lang="fr-FR" sz="1662" i="1">
                  <a:solidFill>
                    <a:srgbClr val="0000FF"/>
                  </a:solidFill>
                  <a:latin typeface="Times"/>
                  <a:ea typeface="ＭＳ Ｐゴシック"/>
                  <a:cs typeface="Times"/>
                </a:rPr>
                <a:t>E</a:t>
              </a:r>
              <a:r>
                <a:rPr lang="fr-FR" sz="1662" i="1" baseline="-25000">
                  <a:solidFill>
                    <a:srgbClr val="0000FF"/>
                  </a:solidFill>
                  <a:latin typeface="Times"/>
                  <a:ea typeface="ＭＳ Ｐゴシック"/>
                  <a:cs typeface="Times"/>
                </a:rPr>
                <a:t>n</a:t>
              </a:r>
            </a:p>
          </p:txBody>
        </p:sp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32151C21-54C9-42AA-BE0C-F38865D4CA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7811" y="1097552"/>
            <a:ext cx="2547163" cy="758915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BC7A23DF-D3A9-8FC0-C413-28F80F5F94C0}"/>
              </a:ext>
            </a:extLst>
          </p:cNvPr>
          <p:cNvSpPr txBox="1"/>
          <p:nvPr/>
        </p:nvSpPr>
        <p:spPr>
          <a:xfrm>
            <a:off x="6828925" y="1696441"/>
            <a:ext cx="146386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charset="0"/>
                <a:ea typeface="Times" charset="0"/>
                <a:cs typeface="Times" charset="0"/>
              </a:rPr>
              <a:t>D</a:t>
            </a:r>
            <a:r>
              <a:rPr lang="en-US" sz="1800" baseline="-25000" dirty="0">
                <a:latin typeface="Times" charset="0"/>
                <a:ea typeface="Times" charset="0"/>
                <a:cs typeface="Times" charset="0"/>
              </a:rPr>
              <a:t>0</a:t>
            </a:r>
            <a:r>
              <a:rPr lang="en-US" sz="1800" dirty="0">
                <a:latin typeface="Times" charset="0"/>
                <a:ea typeface="Times" charset="0"/>
                <a:cs typeface="Times" charset="0"/>
              </a:rPr>
              <a:t>=</a:t>
            </a:r>
            <a:r>
              <a:rPr lang="en-US" sz="1800" i="1" dirty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1800" i="1" dirty="0">
                <a:latin typeface="Times" charset="0"/>
                <a:ea typeface="Times" charset="0"/>
                <a:cs typeface="Times" charset="0"/>
              </a:rPr>
              <a:t>E</a:t>
            </a:r>
            <a:r>
              <a:rPr lang="en-US" sz="1800" dirty="0">
                <a:latin typeface="Times" charset="0"/>
                <a:ea typeface="Times" charset="0"/>
                <a:cs typeface="Times" charset="0"/>
              </a:rPr>
              <a:t>/(</a:t>
            </a:r>
            <a:r>
              <a:rPr lang="en-US" sz="1800" i="1" dirty="0">
                <a:latin typeface="Times" charset="0"/>
                <a:ea typeface="Times" charset="0"/>
                <a:cs typeface="Times" charset="0"/>
              </a:rPr>
              <a:t>N</a:t>
            </a:r>
            <a:r>
              <a:rPr lang="en-US" sz="1800" i="1" baseline="-25000" dirty="0">
                <a:latin typeface="Times" charset="0"/>
                <a:ea typeface="Times" charset="0"/>
                <a:cs typeface="Times" charset="0"/>
              </a:rPr>
              <a:t>r</a:t>
            </a:r>
            <a:r>
              <a:rPr lang="en-US" sz="1800" dirty="0">
                <a:latin typeface="Times" charset="0"/>
                <a:ea typeface="Times" charset="0"/>
                <a:cs typeface="Times" charset="0"/>
              </a:rPr>
              <a:t>-1)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B13974-2969-037C-A422-25C2E2AC7C7A}"/>
              </a:ext>
            </a:extLst>
          </p:cNvPr>
          <p:cNvGrpSpPr/>
          <p:nvPr/>
        </p:nvGrpSpPr>
        <p:grpSpPr>
          <a:xfrm>
            <a:off x="255521" y="5006536"/>
            <a:ext cx="2463321" cy="908094"/>
            <a:chOff x="255521" y="5006536"/>
            <a:chExt cx="2463321" cy="90809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C2EAFA5-7970-F2E1-9D5C-EB866E22E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59480" y="5191994"/>
              <a:ext cx="1405489" cy="534086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771F249-7496-6151-B148-C06B5074EEBB}"/>
                </a:ext>
              </a:extLst>
            </p:cNvPr>
            <p:cNvGrpSpPr/>
            <p:nvPr/>
          </p:nvGrpSpPr>
          <p:grpSpPr>
            <a:xfrm>
              <a:off x="255521" y="5006536"/>
              <a:ext cx="2463321" cy="908094"/>
              <a:chOff x="2765166" y="5036480"/>
              <a:chExt cx="2463321" cy="908094"/>
            </a:xfrm>
          </p:grpSpPr>
          <p:sp>
            <p:nvSpPr>
              <p:cNvPr id="27" name="Right Arrow 26">
                <a:extLst>
                  <a:ext uri="{FF2B5EF4-FFF2-40B4-BE49-F238E27FC236}">
                    <a16:creationId xmlns:a16="http://schemas.microsoft.com/office/drawing/2014/main" id="{F7489475-7902-F10D-F6A4-526407FDF5B5}"/>
                  </a:ext>
                </a:extLst>
              </p:cNvPr>
              <p:cNvSpPr/>
              <p:nvPr/>
            </p:nvSpPr>
            <p:spPr>
              <a:xfrm>
                <a:off x="2765166" y="5439843"/>
                <a:ext cx="600466" cy="18918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E748350F-441C-037B-DABE-54CDEE220025}"/>
                  </a:ext>
                </a:extLst>
              </p:cNvPr>
              <p:cNvSpPr/>
              <p:nvPr/>
            </p:nvSpPr>
            <p:spPr>
              <a:xfrm>
                <a:off x="3557408" y="5036480"/>
                <a:ext cx="1671079" cy="908094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2E138D4-C1EB-9F8B-EB95-18A8BD85CD26}"/>
              </a:ext>
            </a:extLst>
          </p:cNvPr>
          <p:cNvGrpSpPr/>
          <p:nvPr/>
        </p:nvGrpSpPr>
        <p:grpSpPr>
          <a:xfrm>
            <a:off x="2860302" y="5006536"/>
            <a:ext cx="2663883" cy="908094"/>
            <a:chOff x="2860302" y="5006536"/>
            <a:chExt cx="2663883" cy="90809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61BF671-27A0-B28F-A133-D77F262E1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56576" y="5099140"/>
              <a:ext cx="1759107" cy="642751"/>
            </a:xfrm>
            <a:prstGeom prst="rect">
              <a:avLst/>
            </a:prstGeom>
          </p:spPr>
        </p:pic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3532C5D2-EAC4-9494-B111-16F6B078FA63}"/>
                </a:ext>
              </a:extLst>
            </p:cNvPr>
            <p:cNvSpPr/>
            <p:nvPr/>
          </p:nvSpPr>
          <p:spPr>
            <a:xfrm>
              <a:off x="2860302" y="5364443"/>
              <a:ext cx="600466" cy="189187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0E3857A8-C4E9-36A4-C187-C6EFD724A116}"/>
                </a:ext>
              </a:extLst>
            </p:cNvPr>
            <p:cNvSpPr/>
            <p:nvPr/>
          </p:nvSpPr>
          <p:spPr>
            <a:xfrm>
              <a:off x="3526199" y="5006536"/>
              <a:ext cx="1997986" cy="90809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6DB5526-C675-E44A-7048-334C29BDCBA3}"/>
              </a:ext>
            </a:extLst>
          </p:cNvPr>
          <p:cNvGrpSpPr/>
          <p:nvPr/>
        </p:nvGrpSpPr>
        <p:grpSpPr>
          <a:xfrm>
            <a:off x="5488761" y="4881083"/>
            <a:ext cx="3573529" cy="1669271"/>
            <a:chOff x="5314950" y="4911311"/>
            <a:chExt cx="3573529" cy="166927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99F46F34-95FD-DDDA-8BBC-6F67A329143E}"/>
                </a:ext>
              </a:extLst>
            </p:cNvPr>
            <p:cNvCxnSpPr/>
            <p:nvPr/>
          </p:nvCxnSpPr>
          <p:spPr>
            <a:xfrm flipV="1">
              <a:off x="5314950" y="5136356"/>
              <a:ext cx="714375" cy="17859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6BE5019-352E-6C1A-AE35-6274C74F4564}"/>
                </a:ext>
              </a:extLst>
            </p:cNvPr>
            <p:cNvCxnSpPr>
              <a:cxnSpLocks/>
            </p:cNvCxnSpPr>
            <p:nvPr/>
          </p:nvCxnSpPr>
          <p:spPr>
            <a:xfrm>
              <a:off x="5314950" y="5679692"/>
              <a:ext cx="767438" cy="1027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B574F4C-C978-DCDA-6DF9-AB67E0C84111}"/>
                </a:ext>
              </a:extLst>
            </p:cNvPr>
            <p:cNvSpPr txBox="1"/>
            <p:nvPr/>
          </p:nvSpPr>
          <p:spPr>
            <a:xfrm>
              <a:off x="6171474" y="4911311"/>
              <a:ext cx="2539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E" sz="2000" dirty="0">
                  <a:latin typeface="Times" pitchFamily="2" charset="0"/>
                </a:rPr>
                <a:t>Used to normalise PSF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DF8EC7-C368-E488-99E0-61659D43B566}"/>
                </a:ext>
              </a:extLst>
            </p:cNvPr>
            <p:cNvSpPr txBox="1"/>
            <p:nvPr/>
          </p:nvSpPr>
          <p:spPr>
            <a:xfrm>
              <a:off x="6088924" y="5564919"/>
              <a:ext cx="27995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BE" sz="2000" dirty="0">
                  <a:latin typeface="Times" pitchFamily="2" charset="0"/>
                </a:rPr>
                <a:t>Used to normalise NLD</a:t>
              </a:r>
            </a:p>
            <a:p>
              <a:pPr algn="ctr"/>
              <a:r>
                <a:rPr lang="en-BE" sz="2000" dirty="0">
                  <a:latin typeface="Times" pitchFamily="2" charset="0"/>
                </a:rPr>
                <a:t>(or fixed by the Shape Method)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047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239A9-3372-6F0A-1891-CC1C07698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18ED8A-E09A-CEB2-F1A2-2F6BA30C5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863" y="1435315"/>
            <a:ext cx="4903469" cy="472342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94D393D-CF29-A5C5-E68B-192C06BDE0B1}"/>
              </a:ext>
            </a:extLst>
          </p:cNvPr>
          <p:cNvCxnSpPr/>
          <p:nvPr/>
        </p:nvCxnSpPr>
        <p:spPr bwMode="auto">
          <a:xfrm flipV="1">
            <a:off x="3082315" y="1986246"/>
            <a:ext cx="3179206" cy="29854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9FD7D61-F62D-E18B-E982-7B2C3D722CD6}"/>
              </a:ext>
            </a:extLst>
          </p:cNvPr>
          <p:cNvSpPr txBox="1"/>
          <p:nvPr/>
        </p:nvSpPr>
        <p:spPr>
          <a:xfrm rot="16200000">
            <a:off x="4155673" y="478700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1800"/>
              <a:t>Exp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AF72E2-087B-35E6-7F0E-68107394EFAD}"/>
              </a:ext>
            </a:extLst>
          </p:cNvPr>
          <p:cNvSpPr txBox="1"/>
          <p:nvPr/>
        </p:nvSpPr>
        <p:spPr>
          <a:xfrm>
            <a:off x="278559" y="1522400"/>
            <a:ext cx="204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>
                <a:solidFill>
                  <a:srgbClr val="0000FF"/>
                </a:solidFill>
              </a:rPr>
              <a:t>3 x12 different sets of (NLD,PSF)</a:t>
            </a:r>
          </a:p>
          <a:p>
            <a:pPr algn="ctr"/>
            <a:r>
              <a:rPr lang="en-GB" sz="1800">
                <a:solidFill>
                  <a:srgbClr val="0000FF"/>
                </a:solidFill>
              </a:rPr>
              <a:t>with different</a:t>
            </a:r>
          </a:p>
          <a:p>
            <a:pPr algn="ctr"/>
            <a:r>
              <a:rPr lang="en-GB" sz="1800">
                <a:solidFill>
                  <a:srgbClr val="0000FF"/>
                </a:solidFill>
              </a:rPr>
              <a:t>&lt;</a:t>
            </a:r>
            <a:r>
              <a:rPr lang="en-GB" sz="1800">
                <a:solidFill>
                  <a:srgbClr val="0000FF"/>
                </a:solidFill>
                <a:latin typeface="Symbol" pitchFamily="2" charset="2"/>
              </a:rPr>
              <a:t>G</a:t>
            </a:r>
            <a:r>
              <a:rPr lang="en-GB" sz="1800">
                <a:solidFill>
                  <a:srgbClr val="0000FF"/>
                </a:solidFill>
              </a:rPr>
              <a:t>&gt;</a:t>
            </a:r>
            <a:r>
              <a:rPr lang="en-GB" sz="1800" baseline="-25000">
                <a:solidFill>
                  <a:srgbClr val="0000FF"/>
                </a:solidFill>
              </a:rPr>
              <a:t>0</a:t>
            </a:r>
            <a:r>
              <a:rPr lang="en-GB" sz="1800">
                <a:solidFill>
                  <a:srgbClr val="0000FF"/>
                </a:solidFill>
              </a:rPr>
              <a:t> and </a:t>
            </a:r>
            <a:r>
              <a:rPr lang="en-GB" sz="1800" i="1">
                <a:solidFill>
                  <a:srgbClr val="0000FF"/>
                </a:solidFill>
              </a:rPr>
              <a:t>D</a:t>
            </a:r>
            <a:r>
              <a:rPr lang="en-GB" sz="1800" baseline="-25000">
                <a:solidFill>
                  <a:srgbClr val="0000FF"/>
                </a:solidFill>
              </a:rPr>
              <a:t>0</a:t>
            </a:r>
            <a:endParaRPr lang="en-BE" sz="180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1AD987-11A3-A1A3-A304-F15CDE187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338" y="526526"/>
            <a:ext cx="2357701" cy="8614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FC9B792-CA48-50B2-98A3-90D1C6DF3DC5}"/>
              </a:ext>
            </a:extLst>
          </p:cNvPr>
          <p:cNvSpPr/>
          <p:nvPr/>
        </p:nvSpPr>
        <p:spPr bwMode="auto">
          <a:xfrm>
            <a:off x="4249288" y="5681709"/>
            <a:ext cx="1086192" cy="4660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57E76-F3E6-2424-AE39-6C86DAAB5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4871" y="5805713"/>
            <a:ext cx="1254279" cy="34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36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69FB3-3246-9995-46DB-290DA151A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00D195-9132-6576-E636-B3E06BD00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668" y="1435315"/>
            <a:ext cx="4902664" cy="47124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EEF7AB-C691-31CA-1A0A-FFB4BD43CE10}"/>
              </a:ext>
            </a:extLst>
          </p:cNvPr>
          <p:cNvSpPr txBox="1"/>
          <p:nvPr/>
        </p:nvSpPr>
        <p:spPr>
          <a:xfrm rot="16200000">
            <a:off x="4155673" y="478700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1800"/>
              <a:t>Exp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E7FFAC-7D68-5F9B-E107-03B6ACDDAFA0}"/>
              </a:ext>
            </a:extLst>
          </p:cNvPr>
          <p:cNvSpPr txBox="1"/>
          <p:nvPr/>
        </p:nvSpPr>
        <p:spPr>
          <a:xfrm>
            <a:off x="230851" y="2828835"/>
            <a:ext cx="204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>
                <a:solidFill>
                  <a:srgbClr val="009300"/>
                </a:solidFill>
              </a:rPr>
              <a:t>24 different sets of (NLD,PSF)</a:t>
            </a:r>
          </a:p>
          <a:p>
            <a:pPr algn="ctr"/>
            <a:r>
              <a:rPr lang="en-GB" sz="1800">
                <a:solidFill>
                  <a:srgbClr val="009300"/>
                </a:solidFill>
              </a:rPr>
              <a:t>constrained on</a:t>
            </a:r>
          </a:p>
          <a:p>
            <a:pPr algn="ctr"/>
            <a:r>
              <a:rPr lang="en-GB" sz="1800">
                <a:solidFill>
                  <a:srgbClr val="009300"/>
                </a:solidFill>
              </a:rPr>
              <a:t>&lt;</a:t>
            </a:r>
            <a:r>
              <a:rPr lang="en-GB" sz="1800">
                <a:solidFill>
                  <a:srgbClr val="009300"/>
                </a:solidFill>
                <a:latin typeface="Symbol" pitchFamily="2" charset="2"/>
              </a:rPr>
              <a:t>G</a:t>
            </a:r>
            <a:r>
              <a:rPr lang="en-GB" sz="1800" baseline="-25000">
                <a:solidFill>
                  <a:srgbClr val="009300"/>
                </a:solidFill>
                <a:latin typeface="Symbol" pitchFamily="2" charset="2"/>
              </a:rPr>
              <a:t>g</a:t>
            </a:r>
            <a:r>
              <a:rPr lang="en-GB" sz="1800">
                <a:solidFill>
                  <a:srgbClr val="009300"/>
                </a:solidFill>
              </a:rPr>
              <a:t>&gt;</a:t>
            </a:r>
            <a:r>
              <a:rPr lang="en-GB" sz="1800" baseline="-25000">
                <a:solidFill>
                  <a:srgbClr val="009300"/>
                </a:solidFill>
              </a:rPr>
              <a:t>0</a:t>
            </a:r>
            <a:r>
              <a:rPr lang="en-GB" sz="1800">
                <a:solidFill>
                  <a:srgbClr val="009300"/>
                </a:solidFill>
              </a:rPr>
              <a:t>/</a:t>
            </a:r>
            <a:r>
              <a:rPr lang="en-GB" sz="1800" i="1">
                <a:solidFill>
                  <a:srgbClr val="009300"/>
                </a:solidFill>
              </a:rPr>
              <a:t>D</a:t>
            </a:r>
            <a:r>
              <a:rPr lang="en-GB" sz="1800" baseline="-25000">
                <a:solidFill>
                  <a:srgbClr val="009300"/>
                </a:solidFill>
              </a:rPr>
              <a:t>0</a:t>
            </a:r>
            <a:endParaRPr lang="en-BE" sz="1800">
              <a:solidFill>
                <a:srgbClr val="0093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F2A20C-E35E-0B58-E047-B3022F6F3FB3}"/>
              </a:ext>
            </a:extLst>
          </p:cNvPr>
          <p:cNvSpPr txBox="1"/>
          <p:nvPr/>
        </p:nvSpPr>
        <p:spPr>
          <a:xfrm>
            <a:off x="278559" y="1522400"/>
            <a:ext cx="204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>
                <a:solidFill>
                  <a:srgbClr val="0000FF"/>
                </a:solidFill>
              </a:rPr>
              <a:t>3 x12 different sets of (NLD,PSF)</a:t>
            </a:r>
          </a:p>
          <a:p>
            <a:pPr algn="ctr"/>
            <a:r>
              <a:rPr lang="en-GB" sz="1800">
                <a:solidFill>
                  <a:srgbClr val="0000FF"/>
                </a:solidFill>
              </a:rPr>
              <a:t>with different</a:t>
            </a:r>
          </a:p>
          <a:p>
            <a:pPr algn="ctr"/>
            <a:r>
              <a:rPr lang="en-GB" sz="1800">
                <a:solidFill>
                  <a:srgbClr val="0000FF"/>
                </a:solidFill>
              </a:rPr>
              <a:t>&lt;</a:t>
            </a:r>
            <a:r>
              <a:rPr lang="en-GB" sz="1800">
                <a:solidFill>
                  <a:srgbClr val="0000FF"/>
                </a:solidFill>
                <a:latin typeface="Symbol" pitchFamily="2" charset="2"/>
              </a:rPr>
              <a:t>G</a:t>
            </a:r>
            <a:r>
              <a:rPr lang="en-GB" sz="1800" baseline="-25000">
                <a:solidFill>
                  <a:srgbClr val="0000FF"/>
                </a:solidFill>
                <a:latin typeface="Symbol" pitchFamily="2" charset="2"/>
              </a:rPr>
              <a:t>g</a:t>
            </a:r>
            <a:r>
              <a:rPr lang="en-GB" sz="1800">
                <a:solidFill>
                  <a:srgbClr val="0000FF"/>
                </a:solidFill>
              </a:rPr>
              <a:t>&gt;</a:t>
            </a:r>
            <a:r>
              <a:rPr lang="en-GB" sz="1800" baseline="-25000">
                <a:solidFill>
                  <a:srgbClr val="0000FF"/>
                </a:solidFill>
              </a:rPr>
              <a:t>0</a:t>
            </a:r>
            <a:r>
              <a:rPr lang="en-GB" sz="1800">
                <a:solidFill>
                  <a:srgbClr val="0000FF"/>
                </a:solidFill>
              </a:rPr>
              <a:t> and </a:t>
            </a:r>
            <a:r>
              <a:rPr lang="en-GB" sz="1800" i="1">
                <a:solidFill>
                  <a:srgbClr val="0000FF"/>
                </a:solidFill>
              </a:rPr>
              <a:t>D</a:t>
            </a:r>
            <a:r>
              <a:rPr lang="en-GB" sz="1800" baseline="-25000">
                <a:solidFill>
                  <a:srgbClr val="0000FF"/>
                </a:solidFill>
              </a:rPr>
              <a:t>0</a:t>
            </a:r>
            <a:endParaRPr lang="en-BE" sz="1800">
              <a:solidFill>
                <a:srgbClr val="0000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093BA5-6C10-1632-FDA3-2DC0482BE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338" y="526526"/>
            <a:ext cx="2357701" cy="86146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45E8B72-4457-A97A-E21A-D78F1310393B}"/>
              </a:ext>
            </a:extLst>
          </p:cNvPr>
          <p:cNvSpPr/>
          <p:nvPr/>
        </p:nvSpPr>
        <p:spPr bwMode="auto">
          <a:xfrm>
            <a:off x="4249288" y="5681709"/>
            <a:ext cx="1086192" cy="4660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B9EE2A-C3D7-A87E-285C-ED51BA5BE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4871" y="5805713"/>
            <a:ext cx="1254279" cy="34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33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F8462-0702-21CB-1E8C-126527D6B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52831C-60EA-A845-A93B-332FE0947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147" y="1474016"/>
            <a:ext cx="4751614" cy="46460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F5C77B-4FE9-2ECD-DB27-CF6E4AFB6E4C}"/>
              </a:ext>
            </a:extLst>
          </p:cNvPr>
          <p:cNvSpPr txBox="1"/>
          <p:nvPr/>
        </p:nvSpPr>
        <p:spPr>
          <a:xfrm>
            <a:off x="4338203" y="2967335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>
                <a:latin typeface="Times New Roman" panose="02020603050405020304" pitchFamily="18" charset="0"/>
                <a:cs typeface="Times New Roman" panose="02020603050405020304" pitchFamily="18" charset="0"/>
              </a:rPr>
              <a:t>±15%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7747B8-B2B6-C605-DD6C-6C0E2C0E34C1}"/>
              </a:ext>
            </a:extLst>
          </p:cNvPr>
          <p:cNvSpPr txBox="1"/>
          <p:nvPr/>
        </p:nvSpPr>
        <p:spPr>
          <a:xfrm>
            <a:off x="230851" y="2828835"/>
            <a:ext cx="204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>
                <a:solidFill>
                  <a:srgbClr val="009300"/>
                </a:solidFill>
              </a:rPr>
              <a:t>24 different sets of (NLD,PSF)</a:t>
            </a:r>
          </a:p>
          <a:p>
            <a:pPr algn="ctr"/>
            <a:r>
              <a:rPr lang="en-GB" sz="1800">
                <a:solidFill>
                  <a:srgbClr val="009300"/>
                </a:solidFill>
              </a:rPr>
              <a:t>constrained on</a:t>
            </a:r>
          </a:p>
          <a:p>
            <a:pPr algn="ctr"/>
            <a:r>
              <a:rPr lang="en-GB" sz="1800">
                <a:solidFill>
                  <a:srgbClr val="009300"/>
                </a:solidFill>
              </a:rPr>
              <a:t>&lt;</a:t>
            </a:r>
            <a:r>
              <a:rPr lang="en-GB" sz="1800">
                <a:solidFill>
                  <a:srgbClr val="009300"/>
                </a:solidFill>
                <a:latin typeface="Symbol" pitchFamily="2" charset="2"/>
              </a:rPr>
              <a:t>G</a:t>
            </a:r>
            <a:r>
              <a:rPr lang="en-GB" sz="1800" baseline="-25000">
                <a:solidFill>
                  <a:srgbClr val="009300"/>
                </a:solidFill>
                <a:latin typeface="Symbol" pitchFamily="2" charset="2"/>
              </a:rPr>
              <a:t>g</a:t>
            </a:r>
            <a:r>
              <a:rPr lang="en-GB" sz="1800">
                <a:solidFill>
                  <a:srgbClr val="009300"/>
                </a:solidFill>
              </a:rPr>
              <a:t>&gt;</a:t>
            </a:r>
            <a:r>
              <a:rPr lang="en-GB" sz="1800" baseline="-25000">
                <a:solidFill>
                  <a:srgbClr val="009300"/>
                </a:solidFill>
              </a:rPr>
              <a:t>0</a:t>
            </a:r>
            <a:r>
              <a:rPr lang="en-GB" sz="1800">
                <a:solidFill>
                  <a:srgbClr val="009300"/>
                </a:solidFill>
              </a:rPr>
              <a:t>/</a:t>
            </a:r>
            <a:r>
              <a:rPr lang="en-GB" sz="1800" i="1">
                <a:solidFill>
                  <a:srgbClr val="009300"/>
                </a:solidFill>
              </a:rPr>
              <a:t>D</a:t>
            </a:r>
            <a:r>
              <a:rPr lang="en-GB" sz="1800" baseline="-25000">
                <a:solidFill>
                  <a:srgbClr val="009300"/>
                </a:solidFill>
              </a:rPr>
              <a:t>0</a:t>
            </a:r>
            <a:endParaRPr lang="en-BE" sz="1800">
              <a:solidFill>
                <a:srgbClr val="0093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098CD6-6AFE-A755-B494-51A4A9B17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338" y="526526"/>
            <a:ext cx="2357701" cy="8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257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E4D1E-821C-B9A5-166B-825CDD9BF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93C9D7-2BE9-AC04-8528-E9C88317B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439" y="323283"/>
            <a:ext cx="2048983" cy="7486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BC2704-D86A-0906-1466-4393CAB1E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01" y="2281483"/>
            <a:ext cx="3369997" cy="4102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DC6592-ABCC-DFD4-69CA-1694729E26E5}"/>
              </a:ext>
            </a:extLst>
          </p:cNvPr>
          <p:cNvSpPr txBox="1"/>
          <p:nvPr/>
        </p:nvSpPr>
        <p:spPr>
          <a:xfrm>
            <a:off x="394057" y="1208475"/>
            <a:ext cx="8355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/>
              <a:t>Any systematic on &lt;</a:t>
            </a:r>
            <a:r>
              <a:rPr lang="en-BE" sz="1800">
                <a:latin typeface="Symbol" pitchFamily="2" charset="2"/>
              </a:rPr>
              <a:t>G</a:t>
            </a:r>
            <a:r>
              <a:rPr lang="en-BE" sz="1800" baseline="-25000">
                <a:latin typeface="Symbol" pitchFamily="2" charset="2"/>
              </a:rPr>
              <a:t>g</a:t>
            </a:r>
            <a:r>
              <a:rPr lang="en-BE" sz="1800"/>
              <a:t>&gt;</a:t>
            </a:r>
            <a:r>
              <a:rPr lang="en-BE" sz="1800" baseline="-25000"/>
              <a:t>0</a:t>
            </a:r>
            <a:r>
              <a:rPr lang="en-BE" sz="1800"/>
              <a:t> or </a:t>
            </a:r>
            <a:r>
              <a:rPr lang="en-BE" sz="1800" i="1"/>
              <a:t>D</a:t>
            </a:r>
            <a:r>
              <a:rPr lang="en-BE" sz="1800" i="1" baseline="-25000"/>
              <a:t>0</a:t>
            </a:r>
            <a:r>
              <a:rPr lang="en-BE" sz="1800"/>
              <a:t> essentially sets the radiative neutron capture cross section, </a:t>
            </a:r>
            <a:r>
              <a:rPr lang="en-GB" sz="1800"/>
              <a:t>r</a:t>
            </a:r>
            <a:r>
              <a:rPr lang="en-BE" sz="1800"/>
              <a:t>elatively independently from the detailed NLD and PSF 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0E55C-6668-C603-94BE-9DEEE3775346}"/>
              </a:ext>
            </a:extLst>
          </p:cNvPr>
          <p:cNvSpPr txBox="1"/>
          <p:nvPr/>
        </p:nvSpPr>
        <p:spPr>
          <a:xfrm>
            <a:off x="268499" y="6247985"/>
            <a:ext cx="17508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/>
              <a:t>Markova et al. (2022)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10D0F6-9C32-733E-5427-17FE24128027}"/>
              </a:ext>
            </a:extLst>
          </p:cNvPr>
          <p:cNvGrpSpPr/>
          <p:nvPr/>
        </p:nvGrpSpPr>
        <p:grpSpPr>
          <a:xfrm>
            <a:off x="1682749" y="3100634"/>
            <a:ext cx="3134607" cy="2167582"/>
            <a:chOff x="1682749" y="3100634"/>
            <a:chExt cx="3134607" cy="216758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69376C-C963-10DF-E7A9-9043D5CD19F5}"/>
                </a:ext>
              </a:extLst>
            </p:cNvPr>
            <p:cNvSpPr/>
            <p:nvPr/>
          </p:nvSpPr>
          <p:spPr bwMode="auto">
            <a:xfrm>
              <a:off x="2235200" y="3100634"/>
              <a:ext cx="336550" cy="55245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AD198D1-B422-880C-6C7A-46264DF337F5}"/>
                </a:ext>
              </a:extLst>
            </p:cNvPr>
            <p:cNvSpPr/>
            <p:nvPr/>
          </p:nvSpPr>
          <p:spPr bwMode="auto">
            <a:xfrm>
              <a:off x="1682749" y="4884984"/>
              <a:ext cx="336550" cy="3048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7CD2D4-1ABA-586E-B8FD-8BB83E6DA0BD}"/>
                </a:ext>
              </a:extLst>
            </p:cNvPr>
            <p:cNvSpPr txBox="1"/>
            <p:nvPr/>
          </p:nvSpPr>
          <p:spPr>
            <a:xfrm>
              <a:off x="4015533" y="3106984"/>
              <a:ext cx="8018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E" sz="2400"/>
                <a:t>&lt;</a:t>
              </a:r>
              <a:r>
                <a:rPr lang="en-BE" sz="2400">
                  <a:latin typeface="Symbol" pitchFamily="2" charset="2"/>
                </a:rPr>
                <a:t>G</a:t>
              </a:r>
              <a:r>
                <a:rPr lang="en-BE" sz="2400" baseline="-25000">
                  <a:latin typeface="Symbol" pitchFamily="2" charset="2"/>
                </a:rPr>
                <a:t>g</a:t>
              </a:r>
              <a:r>
                <a:rPr lang="en-BE" sz="2400"/>
                <a:t>&gt;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8BFBE4-E095-D588-5170-9BE94A5B3FAF}"/>
                </a:ext>
              </a:extLst>
            </p:cNvPr>
            <p:cNvSpPr txBox="1"/>
            <p:nvPr/>
          </p:nvSpPr>
          <p:spPr>
            <a:xfrm>
              <a:off x="4118926" y="4806551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E" sz="2400" i="1"/>
                <a:t>D</a:t>
              </a:r>
              <a:r>
                <a:rPr lang="en-BE" sz="2400" i="1" baseline="-25000"/>
                <a:t>0</a:t>
              </a:r>
              <a:endParaRPr lang="en-BE" sz="240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51F3E2B-AD98-0A5A-3167-D2C53E26AE54}"/>
                </a:ext>
              </a:extLst>
            </p:cNvPr>
            <p:cNvCxnSpPr/>
            <p:nvPr/>
          </p:nvCxnSpPr>
          <p:spPr bwMode="auto">
            <a:xfrm>
              <a:off x="3098800" y="3380034"/>
              <a:ext cx="916733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F00EE71-2B7E-6509-FE49-424A3D552E33}"/>
                </a:ext>
              </a:extLst>
            </p:cNvPr>
            <p:cNvCxnSpPr/>
            <p:nvPr/>
          </p:nvCxnSpPr>
          <p:spPr bwMode="auto">
            <a:xfrm>
              <a:off x="3098799" y="5037384"/>
              <a:ext cx="916733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7A0593B-24F9-48CF-CB85-7FFE59276814}"/>
              </a:ext>
            </a:extLst>
          </p:cNvPr>
          <p:cNvGrpSpPr/>
          <p:nvPr/>
        </p:nvGrpSpPr>
        <p:grpSpPr>
          <a:xfrm>
            <a:off x="4573645" y="3481634"/>
            <a:ext cx="2290308" cy="1550757"/>
            <a:chOff x="4573645" y="3481634"/>
            <a:chExt cx="2290308" cy="155075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122CD0-C63B-18B2-5CC4-6464623D1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50654" y="3812008"/>
              <a:ext cx="1513299" cy="552936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D6E297-930F-63BE-2634-45F45E989E4F}"/>
                </a:ext>
              </a:extLst>
            </p:cNvPr>
            <p:cNvGrpSpPr/>
            <p:nvPr/>
          </p:nvGrpSpPr>
          <p:grpSpPr>
            <a:xfrm>
              <a:off x="4573645" y="3481634"/>
              <a:ext cx="709555" cy="1550757"/>
              <a:chOff x="4573645" y="3481634"/>
              <a:chExt cx="709555" cy="1550757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1B2813EB-CD10-7AFE-467A-08C949D783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73645" y="3481634"/>
                <a:ext cx="709555" cy="62571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3FD6D09B-54D3-BAB2-4F20-F37A1555BF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629002" y="4267855"/>
                <a:ext cx="654198" cy="76453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95CB92-7CF3-7528-CDCE-6341EB242223}"/>
              </a:ext>
            </a:extLst>
          </p:cNvPr>
          <p:cNvGrpSpPr/>
          <p:nvPr/>
        </p:nvGrpSpPr>
        <p:grpSpPr>
          <a:xfrm>
            <a:off x="6908800" y="2717582"/>
            <a:ext cx="2073372" cy="3100546"/>
            <a:chOff x="6908800" y="2717582"/>
            <a:chExt cx="2073372" cy="310054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ED8568F-0997-53C9-D1BA-4508833E8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08800" y="2717582"/>
              <a:ext cx="2073372" cy="3100546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CD5ECA2-F24D-AF2B-8B19-201112C8B9E7}"/>
                </a:ext>
              </a:extLst>
            </p:cNvPr>
            <p:cNvSpPr/>
            <p:nvPr/>
          </p:nvSpPr>
          <p:spPr bwMode="auto">
            <a:xfrm>
              <a:off x="7315200" y="3932808"/>
              <a:ext cx="594804" cy="23969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2E48B1A-3A3C-2849-6B45-C4BB5EFDFB3F}"/>
                </a:ext>
              </a:extLst>
            </p:cNvPr>
            <p:cNvSpPr/>
            <p:nvPr/>
          </p:nvSpPr>
          <p:spPr bwMode="auto">
            <a:xfrm>
              <a:off x="7238700" y="5294850"/>
              <a:ext cx="594804" cy="23969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026B6B5-DDD6-F31D-73AB-4BF1B3023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1407" y="2015316"/>
            <a:ext cx="2161878" cy="454108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6E50CF0-B3AA-E13D-DAC9-2624BBBAB325}"/>
              </a:ext>
            </a:extLst>
          </p:cNvPr>
          <p:cNvGrpSpPr/>
          <p:nvPr/>
        </p:nvGrpSpPr>
        <p:grpSpPr>
          <a:xfrm>
            <a:off x="7372350" y="2275691"/>
            <a:ext cx="1581235" cy="1992601"/>
            <a:chOff x="7372350" y="2275691"/>
            <a:chExt cx="1581235" cy="1992601"/>
          </a:xfrm>
        </p:grpSpPr>
        <p:sp>
          <p:nvSpPr>
            <p:cNvPr id="24" name="Multiply 23">
              <a:extLst>
                <a:ext uri="{FF2B5EF4-FFF2-40B4-BE49-F238E27FC236}">
                  <a16:creationId xmlns:a16="http://schemas.microsoft.com/office/drawing/2014/main" id="{32D3ED02-F12F-AC30-25DA-FD47E74D528B}"/>
                </a:ext>
              </a:extLst>
            </p:cNvPr>
            <p:cNvSpPr/>
            <p:nvPr/>
          </p:nvSpPr>
          <p:spPr bwMode="auto">
            <a:xfrm>
              <a:off x="7372350" y="2275691"/>
              <a:ext cx="1581235" cy="912567"/>
            </a:xfrm>
            <a:prstGeom prst="mathMultiply">
              <a:avLst>
                <a:gd name="adj1" fmla="val 8907"/>
              </a:avLst>
            </a:prstGeom>
            <a:solidFill>
              <a:srgbClr val="009300">
                <a:alpha val="53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Multiply 24">
              <a:extLst>
                <a:ext uri="{FF2B5EF4-FFF2-40B4-BE49-F238E27FC236}">
                  <a16:creationId xmlns:a16="http://schemas.microsoft.com/office/drawing/2014/main" id="{66867C4E-0C22-5225-C9F8-DBD8C733D34F}"/>
                </a:ext>
              </a:extLst>
            </p:cNvPr>
            <p:cNvSpPr/>
            <p:nvPr/>
          </p:nvSpPr>
          <p:spPr bwMode="auto">
            <a:xfrm>
              <a:off x="7372350" y="3355725"/>
              <a:ext cx="1581235" cy="912567"/>
            </a:xfrm>
            <a:prstGeom prst="mathMultiply">
              <a:avLst>
                <a:gd name="adj1" fmla="val 8907"/>
              </a:avLst>
            </a:prstGeom>
            <a:solidFill>
              <a:srgbClr val="0000FF">
                <a:alpha val="53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B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085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CD2F0B-C224-A4B9-9922-5459D5897558}"/>
              </a:ext>
            </a:extLst>
          </p:cNvPr>
          <p:cNvSpPr txBox="1"/>
          <p:nvPr/>
        </p:nvSpPr>
        <p:spPr>
          <a:xfrm>
            <a:off x="3551528" y="141240"/>
            <a:ext cx="204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BE" sz="2800" b="1">
                <a:latin typeface="Times" charset="0"/>
                <a:ea typeface="ＭＳ Ｐゴシック" charset="0"/>
              </a:rPr>
              <a:t>Conclusions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83D5F-8ADC-1790-AA54-56D2659D5334}"/>
              </a:ext>
            </a:extLst>
          </p:cNvPr>
          <p:cNvSpPr txBox="1"/>
          <p:nvPr/>
        </p:nvSpPr>
        <p:spPr>
          <a:xfrm>
            <a:off x="218285" y="837733"/>
            <a:ext cx="870742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BE" sz="2000" b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D1M+QRPA calculation of the (</a:t>
            </a:r>
            <a:r>
              <a:rPr lang="en-BE" sz="2000" b="1" i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J</a:t>
            </a:r>
            <a:r>
              <a:rPr lang="en-BE" sz="2000" b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,</a:t>
            </a:r>
            <a:r>
              <a:rPr lang="en-BE" sz="2000" b="1">
                <a:solidFill>
                  <a:srgbClr val="0000FF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p</a:t>
            </a:r>
            <a:r>
              <a:rPr lang="en-BE" sz="2000" b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)-dependent de-excitation PSF</a:t>
            </a:r>
          </a:p>
          <a:p>
            <a:pPr marL="673147" lvl="1" indent="-316531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Complex (</a:t>
            </a:r>
            <a:r>
              <a:rPr lang="en-BE" sz="2000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J</a:t>
            </a: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,</a:t>
            </a:r>
            <a:r>
              <a:rPr lang="en-BE" sz="200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p</a:t>
            </a: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) dependence </a:t>
            </a:r>
            <a:endParaRPr lang="en-BE" sz="2000" i="1" baseline="-25000">
              <a:solidFill>
                <a:srgbClr val="FF0000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673147" lvl="1" indent="-316531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Extra low-energy M1 strength similar to the SM predictions</a:t>
            </a:r>
          </a:p>
          <a:p>
            <a:pPr marL="673147" lvl="1" indent="-316531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Light and spherical nuclei still under investigation (contribution from multi-phonon excitations ?)</a:t>
            </a:r>
          </a:p>
          <a:p>
            <a:pPr marL="457200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BE" sz="2000" b="1">
              <a:solidFill>
                <a:srgbClr val="000000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457200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BE" sz="2000" b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NLD and PSF impact on the p-process</a:t>
            </a:r>
          </a:p>
          <a:p>
            <a:pPr marL="813816" lvl="1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Photoneutron parameter uncertainties dominate</a:t>
            </a:r>
          </a:p>
          <a:p>
            <a:pPr marL="1478173" lvl="3" indent="-342900" defTabSz="844083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BE" sz="2000">
                <a:latin typeface="Times" charset="0"/>
                <a:ea typeface="ＭＳ Ｐゴシック" charset="0"/>
              </a:rPr>
              <a:t>More experimental constraints</a:t>
            </a:r>
          </a:p>
          <a:p>
            <a:pPr marL="1478173" lvl="3" indent="-342900" defTabSz="844083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GB" sz="2000">
                <a:latin typeface="Times" charset="0"/>
                <a:ea typeface="ＭＳ Ｐゴシック" charset="0"/>
              </a:rPr>
              <a:t>I</a:t>
            </a:r>
            <a:r>
              <a:rPr lang="en-BE" sz="2000">
                <a:latin typeface="Times" charset="0"/>
                <a:ea typeface="ＭＳ Ｐゴシック" charset="0"/>
              </a:rPr>
              <a:t>mproved nuclear models</a:t>
            </a:r>
          </a:p>
          <a:p>
            <a:pPr lvl="1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BE" sz="2000">
              <a:solidFill>
                <a:srgbClr val="FF0000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457200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BE" sz="2000" b="1">
                <a:solidFill>
                  <a:srgbClr val="0000FF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Normalisation of the PSF within the Oslo approach for n-capture application</a:t>
            </a:r>
            <a:endParaRPr lang="en-BE" sz="2000" b="1">
              <a:solidFill>
                <a:srgbClr val="000000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813816" lvl="1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key quantity to estimate (n,</a:t>
            </a:r>
            <a:r>
              <a:rPr lang="en-BE" sz="200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g</a:t>
            </a: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) cross section remains &lt;</a:t>
            </a:r>
            <a:r>
              <a:rPr lang="en-BE" sz="200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G</a:t>
            </a:r>
            <a:r>
              <a:rPr lang="en-BE" sz="2000" baseline="-2500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g</a:t>
            </a: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&gt;/</a:t>
            </a:r>
            <a:r>
              <a:rPr lang="en-BE" sz="2000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D</a:t>
            </a:r>
          </a:p>
          <a:p>
            <a:pPr marL="813816" lvl="1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More work is needed to constrain (n,</a:t>
            </a:r>
            <a:r>
              <a:rPr lang="en-BE" sz="200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Times New Roman" panose="02020603050405020304" pitchFamily="18" charset="0"/>
              </a:rPr>
              <a:t>g</a:t>
            </a:r>
            <a:r>
              <a:rPr lang="en-BE" sz="2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) cross section when resonance parameters are not available, even within the Shape Method</a:t>
            </a:r>
          </a:p>
          <a:p>
            <a:pPr marL="813816" lvl="1" indent="-457200" defTabSz="84408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BE" sz="2000">
              <a:solidFill>
                <a:srgbClr val="0000FF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4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A4E3C-5BF0-4CD2-D65F-08EA78B5E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D5D9DB0-4FF3-E824-779B-218662E59FC1}"/>
              </a:ext>
            </a:extLst>
          </p:cNvPr>
          <p:cNvSpPr txBox="1"/>
          <p:nvPr/>
        </p:nvSpPr>
        <p:spPr>
          <a:xfrm>
            <a:off x="647682" y="60022"/>
            <a:ext cx="798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2400" dirty="0" err="1">
                <a:solidFill>
                  <a:srgbClr val="0000FF"/>
                </a:solidFill>
                <a:latin typeface="Times"/>
                <a:cs typeface="Times"/>
              </a:rPr>
              <a:t>From the photoabsorption PSF to </a:t>
            </a:r>
            <a:r>
              <a:rPr lang="fr-FR" sz="2400" dirty="0">
                <a:solidFill>
                  <a:srgbClr val="0000FF"/>
                </a:solidFill>
                <a:latin typeface="Times"/>
                <a:cs typeface="Times"/>
              </a:rPr>
              <a:t>the de-excitation </a:t>
            </a:r>
            <a:r>
              <a:rPr lang="fr-FR" sz="2400" dirty="0" err="1">
                <a:solidFill>
                  <a:srgbClr val="0000FF"/>
                </a:solidFill>
                <a:latin typeface="Times"/>
                <a:cs typeface="Times"/>
              </a:rPr>
              <a:t>PSF</a:t>
            </a:r>
            <a:endParaRPr lang="fr-FR" sz="2400" dirty="0">
              <a:solidFill>
                <a:srgbClr val="0000FF"/>
              </a:solidFill>
              <a:latin typeface="Times"/>
              <a:cs typeface="Times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518DB9B-C80A-57F6-116E-D25C06480B58}"/>
              </a:ext>
            </a:extLst>
          </p:cNvPr>
          <p:cNvGrpSpPr/>
          <p:nvPr/>
        </p:nvGrpSpPr>
        <p:grpSpPr>
          <a:xfrm>
            <a:off x="2429330" y="947124"/>
            <a:ext cx="1686370" cy="1843966"/>
            <a:chOff x="1438073" y="3277703"/>
            <a:chExt cx="1687512" cy="2059096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D3FCB9E-4ECB-F7B9-BD1B-F14E6060FF0A}"/>
                </a:ext>
              </a:extLst>
            </p:cNvPr>
            <p:cNvGrpSpPr/>
            <p:nvPr/>
          </p:nvGrpSpPr>
          <p:grpSpPr>
            <a:xfrm>
              <a:off x="1438073" y="3277703"/>
              <a:ext cx="1687512" cy="1602968"/>
              <a:chOff x="6259455" y="3277703"/>
              <a:chExt cx="1687512" cy="1602968"/>
            </a:xfrm>
          </p:grpSpPr>
          <p:sp>
            <p:nvSpPr>
              <p:cNvPr id="73" name="Line 8">
                <a:extLst>
                  <a:ext uri="{FF2B5EF4-FFF2-40B4-BE49-F238E27FC236}">
                    <a16:creationId xmlns:a16="http://schemas.microsoft.com/office/drawing/2014/main" id="{F35F50BB-953B-0FE5-0F20-5E8AA30999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192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4" name="Line 9">
                <a:extLst>
                  <a:ext uri="{FF2B5EF4-FFF2-40B4-BE49-F238E27FC236}">
                    <a16:creationId xmlns:a16="http://schemas.microsoft.com/office/drawing/2014/main" id="{41943CD3-1B38-6936-6EEB-279E314C6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9635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5" name="Line 10">
                <a:extLst>
                  <a:ext uri="{FF2B5EF4-FFF2-40B4-BE49-F238E27FC236}">
                    <a16:creationId xmlns:a16="http://schemas.microsoft.com/office/drawing/2014/main" id="{5C5B937A-E4A2-235C-7951-D6D79C0CB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6587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6" name="Line 11">
                <a:extLst>
                  <a:ext uri="{FF2B5EF4-FFF2-40B4-BE49-F238E27FC236}">
                    <a16:creationId xmlns:a16="http://schemas.microsoft.com/office/drawing/2014/main" id="{5777AC61-1F39-4F8A-60D0-A457B9ABAA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573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7" name="Line 12">
                <a:extLst>
                  <a:ext uri="{FF2B5EF4-FFF2-40B4-BE49-F238E27FC236}">
                    <a16:creationId xmlns:a16="http://schemas.microsoft.com/office/drawing/2014/main" id="{536D590F-5C28-10C2-DE5E-83E75C972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877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8" name="Line 23">
                <a:extLst>
                  <a:ext uri="{FF2B5EF4-FFF2-40B4-BE49-F238E27FC236}">
                    <a16:creationId xmlns:a16="http://schemas.microsoft.com/office/drawing/2014/main" id="{9EDF10C7-34A6-4C66-B4CC-169332119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5063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9" name="Line 24">
                <a:extLst>
                  <a:ext uri="{FF2B5EF4-FFF2-40B4-BE49-F238E27FC236}">
                    <a16:creationId xmlns:a16="http://schemas.microsoft.com/office/drawing/2014/main" id="{E6DD1725-F13B-4351-1D3B-05BC19532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5825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0" name="Line 25">
                <a:extLst>
                  <a:ext uri="{FF2B5EF4-FFF2-40B4-BE49-F238E27FC236}">
                    <a16:creationId xmlns:a16="http://schemas.microsoft.com/office/drawing/2014/main" id="{31459971-563B-FA9E-5371-2E9939B63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734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1" name="Line 26">
                <a:extLst>
                  <a:ext uri="{FF2B5EF4-FFF2-40B4-BE49-F238E27FC236}">
                    <a16:creationId xmlns:a16="http://schemas.microsoft.com/office/drawing/2014/main" id="{42A527AE-3F52-7E6E-08AD-219B4969E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8873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2" name="Line 27">
                <a:extLst>
                  <a:ext uri="{FF2B5EF4-FFF2-40B4-BE49-F238E27FC236}">
                    <a16:creationId xmlns:a16="http://schemas.microsoft.com/office/drawing/2014/main" id="{91E46682-7684-F9C7-6F1D-D12AA7671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430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3" name="Line 30">
                <a:extLst>
                  <a:ext uri="{FF2B5EF4-FFF2-40B4-BE49-F238E27FC236}">
                    <a16:creationId xmlns:a16="http://schemas.microsoft.com/office/drawing/2014/main" id="{A4B6C241-F593-493C-41C7-C7A6C90B7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353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4" name="Line 31">
                <a:extLst>
                  <a:ext uri="{FF2B5EF4-FFF2-40B4-BE49-F238E27FC236}">
                    <a16:creationId xmlns:a16="http://schemas.microsoft.com/office/drawing/2014/main" id="{F2CA5CDA-5120-33C2-8930-76F16B5C2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2777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5" name="AutoShape 40" descr="blanc)">
                <a:extLst>
                  <a:ext uri="{FF2B5EF4-FFF2-40B4-BE49-F238E27FC236}">
                    <a16:creationId xmlns:a16="http://schemas.microsoft.com/office/drawing/2014/main" id="{E2D5E0F6-8BC5-B280-3143-AD1C16CED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712744" y="3277703"/>
                <a:ext cx="141287" cy="1600200"/>
              </a:xfrm>
              <a:prstGeom prst="downArrow">
                <a:avLst>
                  <a:gd name="adj1" fmla="val 50000"/>
                  <a:gd name="adj2" fmla="val 247177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6" name="AutoShape 41" descr="blanc)">
                <a:extLst>
                  <a:ext uri="{FF2B5EF4-FFF2-40B4-BE49-F238E27FC236}">
                    <a16:creationId xmlns:a16="http://schemas.microsoft.com/office/drawing/2014/main" id="{C551642D-3EEB-8B47-8A5F-D6D9D1A0F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501605" y="3358369"/>
                <a:ext cx="154622" cy="1519534"/>
              </a:xfrm>
              <a:prstGeom prst="downArrow">
                <a:avLst>
                  <a:gd name="adj1" fmla="val 50000"/>
                  <a:gd name="adj2" fmla="val 202369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7" name="AutoShape 42" descr="blanc)">
                <a:extLst>
                  <a:ext uri="{FF2B5EF4-FFF2-40B4-BE49-F238E27FC236}">
                    <a16:creationId xmlns:a16="http://schemas.microsoft.com/office/drawing/2014/main" id="{CD65DCCE-FB67-41F6-6FD9-42EAA8CE3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305445" y="3506303"/>
                <a:ext cx="154800" cy="1371600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8" name="AutoShape 42" descr="blanc)">
                <a:extLst>
                  <a:ext uri="{FF2B5EF4-FFF2-40B4-BE49-F238E27FC236}">
                    <a16:creationId xmlns:a16="http://schemas.microsoft.com/office/drawing/2014/main" id="{2F44869C-8DCE-7193-FD60-A4D1C6EB1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099273" y="3658703"/>
                <a:ext cx="154800" cy="1221968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9" name="AutoShape 42" descr="blanc)">
                <a:extLst>
                  <a:ext uri="{FF2B5EF4-FFF2-40B4-BE49-F238E27FC236}">
                    <a16:creationId xmlns:a16="http://schemas.microsoft.com/office/drawing/2014/main" id="{8911EB59-AA51-8E0B-EFBD-85A0DC523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02539" y="3887302"/>
                <a:ext cx="155374" cy="9878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0" name="AutoShape 42" descr="blanc)">
                <a:extLst>
                  <a:ext uri="{FF2B5EF4-FFF2-40B4-BE49-F238E27FC236}">
                    <a16:creationId xmlns:a16="http://schemas.microsoft.com/office/drawing/2014/main" id="{4A968575-D3DC-4A16-E037-D40BE57DD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674774" y="3963503"/>
                <a:ext cx="155878" cy="9116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1" name="AutoShape 42" descr="blanc)">
                <a:extLst>
                  <a:ext uri="{FF2B5EF4-FFF2-40B4-BE49-F238E27FC236}">
                    <a16:creationId xmlns:a16="http://schemas.microsoft.com/office/drawing/2014/main" id="{C28ABC0E-FF36-2D23-2DAE-DBF6A32B0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463457" y="4192103"/>
                <a:ext cx="154800" cy="6830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2" name="AutoShape 42" descr="blanc)">
                <a:extLst>
                  <a:ext uri="{FF2B5EF4-FFF2-40B4-BE49-F238E27FC236}">
                    <a16:creationId xmlns:a16="http://schemas.microsoft.com/office/drawing/2014/main" id="{6D55C2C5-2E1E-1251-09D2-E6D79C803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265598" y="4573103"/>
                <a:ext cx="154800" cy="3020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72" name="Text Box 22">
              <a:extLst>
                <a:ext uri="{FF2B5EF4-FFF2-40B4-BE49-F238E27FC236}">
                  <a16:creationId xmlns:a16="http://schemas.microsoft.com/office/drawing/2014/main" id="{8FA1CAD2-9A23-F8FC-35DD-B0246F44E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179" y="4875134"/>
              <a:ext cx="134363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(</a:t>
              </a:r>
              <a:r>
                <a:rPr lang="fr-FR" sz="2400" i="1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E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i="1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J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i="1">
                  <a:solidFill>
                    <a:srgbClr val="00CA00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p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)</a:t>
              </a:r>
              <a:endParaRPr lang="fr-FR" sz="2400" baseline="-25000" dirty="0">
                <a:solidFill>
                  <a:srgbClr val="00CA00"/>
                </a:solidFill>
                <a:latin typeface="Times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D7986A0-C900-43C2-FD81-46B055769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57" y="2855850"/>
            <a:ext cx="4401312" cy="31101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81EEEA-A6EB-BECA-F5F8-EB78A56E84D2}"/>
              </a:ext>
            </a:extLst>
          </p:cNvPr>
          <p:cNvSpPr txBox="1"/>
          <p:nvPr/>
        </p:nvSpPr>
        <p:spPr>
          <a:xfrm>
            <a:off x="124584" y="2285343"/>
            <a:ext cx="187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b="1">
                <a:solidFill>
                  <a:srgbClr val="FF0000"/>
                </a:solidFill>
              </a:rPr>
              <a:t>D1M+QRPA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1BE39D-DF96-E0A3-1244-85E304D3F4BD}"/>
              </a:ext>
            </a:extLst>
          </p:cNvPr>
          <p:cNvGrpSpPr/>
          <p:nvPr/>
        </p:nvGrpSpPr>
        <p:grpSpPr>
          <a:xfrm>
            <a:off x="5616184" y="521687"/>
            <a:ext cx="2236997" cy="5421553"/>
            <a:chOff x="5415554" y="735484"/>
            <a:chExt cx="2265663" cy="5883218"/>
          </a:xfrm>
        </p:grpSpPr>
        <p:sp>
          <p:nvSpPr>
            <p:cNvPr id="48" name="Text Box 22">
              <a:extLst>
                <a:ext uri="{FF2B5EF4-FFF2-40B4-BE49-F238E27FC236}">
                  <a16:creationId xmlns:a16="http://schemas.microsoft.com/office/drawing/2014/main" id="{2112578F-2220-D87F-ECC4-1061CEBFD2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5422" y="735484"/>
              <a:ext cx="67037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400" dirty="0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(</a:t>
              </a:r>
              <a:r>
                <a:rPr lang="fr-FR" sz="2400" i="1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U</a:t>
              </a:r>
              <a:r>
                <a:rPr lang="fr-FR" sz="2400" i="1" baseline="-25000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i</a:t>
              </a:r>
              <a:r>
                <a:rPr lang="fr-FR" sz="2400" dirty="0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)</a:t>
              </a:r>
              <a:endParaRPr lang="fr-FR" sz="2400" baseline="-25000" dirty="0">
                <a:solidFill>
                  <a:srgbClr val="FF0000"/>
                </a:solidFill>
                <a:latin typeface="Times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46429E2-62BD-7AC8-3A51-71FFFF670B4B}"/>
                </a:ext>
              </a:extLst>
            </p:cNvPr>
            <p:cNvGrpSpPr/>
            <p:nvPr/>
          </p:nvGrpSpPr>
          <p:grpSpPr>
            <a:xfrm>
              <a:off x="5745111" y="1206211"/>
              <a:ext cx="1687516" cy="1600200"/>
              <a:chOff x="3724073" y="3277703"/>
              <a:chExt cx="1687516" cy="1600200"/>
            </a:xfrm>
            <a:solidFill>
              <a:srgbClr val="FF0000"/>
            </a:solidFill>
          </p:grpSpPr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8BD67E82-A718-5A21-E15B-6E6C9375B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192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1" name="Line 9">
                <a:extLst>
                  <a:ext uri="{FF2B5EF4-FFF2-40B4-BE49-F238E27FC236}">
                    <a16:creationId xmlns:a16="http://schemas.microsoft.com/office/drawing/2014/main" id="{F4C7F292-91E6-2F4C-D50B-D99B34EE8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9635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2" name="Line 10">
                <a:extLst>
                  <a:ext uri="{FF2B5EF4-FFF2-40B4-BE49-F238E27FC236}">
                    <a16:creationId xmlns:a16="http://schemas.microsoft.com/office/drawing/2014/main" id="{7B1F9F22-CE46-851D-1909-96378CED4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6587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23B7CA28-E469-DF33-5DAB-CDBB7C5BE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573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4" name="Line 12">
                <a:extLst>
                  <a:ext uri="{FF2B5EF4-FFF2-40B4-BE49-F238E27FC236}">
                    <a16:creationId xmlns:a16="http://schemas.microsoft.com/office/drawing/2014/main" id="{42C15A65-EDEF-C984-9213-5BA15CB38C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877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5" name="Line 23">
                <a:extLst>
                  <a:ext uri="{FF2B5EF4-FFF2-40B4-BE49-F238E27FC236}">
                    <a16:creationId xmlns:a16="http://schemas.microsoft.com/office/drawing/2014/main" id="{9B94BE48-C5D3-8CF6-CE70-61C384A4C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5063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6" name="Line 24">
                <a:extLst>
                  <a:ext uri="{FF2B5EF4-FFF2-40B4-BE49-F238E27FC236}">
                    <a16:creationId xmlns:a16="http://schemas.microsoft.com/office/drawing/2014/main" id="{CB1EACB9-7E4B-C082-C4CE-95403A755C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5825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7" name="Line 25">
                <a:extLst>
                  <a:ext uri="{FF2B5EF4-FFF2-40B4-BE49-F238E27FC236}">
                    <a16:creationId xmlns:a16="http://schemas.microsoft.com/office/drawing/2014/main" id="{994045E0-2360-1A13-14A6-F9B0B3E12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734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8" name="Line 26">
                <a:extLst>
                  <a:ext uri="{FF2B5EF4-FFF2-40B4-BE49-F238E27FC236}">
                    <a16:creationId xmlns:a16="http://schemas.microsoft.com/office/drawing/2014/main" id="{D097E5C0-40FB-7B51-69BB-DEE6E685F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8873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Line 27">
                <a:extLst>
                  <a:ext uri="{FF2B5EF4-FFF2-40B4-BE49-F238E27FC236}">
                    <a16:creationId xmlns:a16="http://schemas.microsoft.com/office/drawing/2014/main" id="{63BC35BF-0085-904B-83F6-1CEC887CC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430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" name="Line 30">
                <a:extLst>
                  <a:ext uri="{FF2B5EF4-FFF2-40B4-BE49-F238E27FC236}">
                    <a16:creationId xmlns:a16="http://schemas.microsoft.com/office/drawing/2014/main" id="{DD3D1F4A-71CC-1D4A-ABFE-2758449D0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353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1" name="Line 31">
                <a:extLst>
                  <a:ext uri="{FF2B5EF4-FFF2-40B4-BE49-F238E27FC236}">
                    <a16:creationId xmlns:a16="http://schemas.microsoft.com/office/drawing/2014/main" id="{F215623C-F381-5B68-8163-EE4AFDED4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2777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2" name="AutoShape 40" descr="blanc)">
                <a:extLst>
                  <a:ext uri="{FF2B5EF4-FFF2-40B4-BE49-F238E27FC236}">
                    <a16:creationId xmlns:a16="http://schemas.microsoft.com/office/drawing/2014/main" id="{77F8A788-7541-029E-61E3-D6C948D13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3927" y="3277703"/>
                <a:ext cx="141287" cy="1600200"/>
              </a:xfrm>
              <a:prstGeom prst="downArrow">
                <a:avLst>
                  <a:gd name="adj1" fmla="val 50000"/>
                  <a:gd name="adj2" fmla="val 247177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3" name="AutoShape 41" descr="blanc)">
                <a:extLst>
                  <a:ext uri="{FF2B5EF4-FFF2-40B4-BE49-F238E27FC236}">
                    <a16:creationId xmlns:a16="http://schemas.microsoft.com/office/drawing/2014/main" id="{CE3DF56F-A0BD-3272-A0A9-C63827308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060" y="3277703"/>
                <a:ext cx="139700" cy="1295400"/>
              </a:xfrm>
              <a:prstGeom prst="downArrow">
                <a:avLst>
                  <a:gd name="adj1" fmla="val 50000"/>
                  <a:gd name="adj2" fmla="val 202369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" name="AutoShape 42" descr="blanc)">
                <a:extLst>
                  <a:ext uri="{FF2B5EF4-FFF2-40B4-BE49-F238E27FC236}">
                    <a16:creationId xmlns:a16="http://schemas.microsoft.com/office/drawing/2014/main" id="{5F37F2FE-7882-EE74-CE7B-73E641ABF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198" y="3277703"/>
                <a:ext cx="139700" cy="914400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5" name="AutoShape 43" descr="blanc)">
                <a:extLst>
                  <a:ext uri="{FF2B5EF4-FFF2-40B4-BE49-F238E27FC236}">
                    <a16:creationId xmlns:a16="http://schemas.microsoft.com/office/drawing/2014/main" id="{218AF8BD-0BC0-3D9E-7C3D-F97B7AFA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335" y="3277703"/>
                <a:ext cx="139700" cy="685800"/>
              </a:xfrm>
              <a:prstGeom prst="downArrow">
                <a:avLst>
                  <a:gd name="adj1" fmla="val 50000"/>
                  <a:gd name="adj2" fmla="val 107136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6" name="AutoShape 44" descr="blanc)">
                <a:extLst>
                  <a:ext uri="{FF2B5EF4-FFF2-40B4-BE49-F238E27FC236}">
                    <a16:creationId xmlns:a16="http://schemas.microsoft.com/office/drawing/2014/main" id="{4D1BEAD3-4FDE-9D64-E3E6-05A651BC5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8473" y="3277703"/>
                <a:ext cx="139700" cy="609600"/>
              </a:xfrm>
              <a:prstGeom prst="downArrow">
                <a:avLst>
                  <a:gd name="adj1" fmla="val 50000"/>
                  <a:gd name="adj2" fmla="val 95232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7" name="AutoShape 45" descr="blanc)">
                <a:extLst>
                  <a:ext uri="{FF2B5EF4-FFF2-40B4-BE49-F238E27FC236}">
                    <a16:creationId xmlns:a16="http://schemas.microsoft.com/office/drawing/2014/main" id="{573AF530-929C-D863-F044-D3EACF199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610" y="3277703"/>
                <a:ext cx="139700" cy="457200"/>
              </a:xfrm>
              <a:prstGeom prst="downArrow">
                <a:avLst>
                  <a:gd name="adj1" fmla="val 50000"/>
                  <a:gd name="adj2" fmla="val 71424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8" name="AutoShape 46" descr="blanc)">
                <a:extLst>
                  <a:ext uri="{FF2B5EF4-FFF2-40B4-BE49-F238E27FC236}">
                    <a16:creationId xmlns:a16="http://schemas.microsoft.com/office/drawing/2014/main" id="{62D329DF-26F6-5653-8DB3-2711072A9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160" y="3277703"/>
                <a:ext cx="141288" cy="381000"/>
              </a:xfrm>
              <a:prstGeom prst="downArrow">
                <a:avLst>
                  <a:gd name="adj1" fmla="val 50000"/>
                  <a:gd name="adj2" fmla="val 58851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9" name="AutoShape 47" descr="blanc)">
                <a:extLst>
                  <a:ext uri="{FF2B5EF4-FFF2-40B4-BE49-F238E27FC236}">
                    <a16:creationId xmlns:a16="http://schemas.microsoft.com/office/drawing/2014/main" id="{D9384C7B-7890-73BE-FC8C-74DF2DA6D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0302" y="3277703"/>
                <a:ext cx="141287" cy="304800"/>
              </a:xfrm>
              <a:prstGeom prst="downArrow">
                <a:avLst>
                  <a:gd name="adj1" fmla="val 50000"/>
                  <a:gd name="adj2" fmla="val 47081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672DF18-09B5-F71D-20A0-A53F37A91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5554" y="4839175"/>
              <a:ext cx="2265663" cy="177952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45D4D2D-B39F-CEED-E664-A5C26CA2B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15554" y="3111211"/>
              <a:ext cx="2265663" cy="1779527"/>
            </a:xfrm>
            <a:prstGeom prst="rect">
              <a:avLst/>
            </a:prstGeom>
          </p:spPr>
        </p:pic>
      </p:grpSp>
      <p:graphicFrame>
        <p:nvGraphicFramePr>
          <p:cNvPr id="8" name="Objet 3">
            <a:extLst>
              <a:ext uri="{FF2B5EF4-FFF2-40B4-BE49-F238E27FC236}">
                <a16:creationId xmlns:a16="http://schemas.microsoft.com/office/drawing/2014/main" id="{9B05657F-C54F-9285-9ABF-037DDC453F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881697"/>
              </p:ext>
            </p:extLst>
          </p:nvPr>
        </p:nvGraphicFramePr>
        <p:xfrm>
          <a:off x="647682" y="6030801"/>
          <a:ext cx="3468018" cy="588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…quation" r:id="rId5" imgW="1905000" imgH="317500" progId="Equation.3">
                  <p:embed/>
                </p:oleObj>
              </mc:Choice>
              <mc:Fallback>
                <p:oleObj name="…quation" r:id="rId5" imgW="1905000" imgH="317500" progId="Equation.3">
                  <p:embed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C1CDB830-4FAE-0AFE-E556-83486253F6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7682" y="6030801"/>
                        <a:ext cx="3468018" cy="5888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10">
            <a:extLst>
              <a:ext uri="{FF2B5EF4-FFF2-40B4-BE49-F238E27FC236}">
                <a16:creationId xmlns:a16="http://schemas.microsoft.com/office/drawing/2014/main" id="{FFA77258-FCFB-FB8F-1316-54FE08FC1F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025052"/>
              </p:ext>
            </p:extLst>
          </p:nvPr>
        </p:nvGraphicFramePr>
        <p:xfrm>
          <a:off x="5078443" y="6030801"/>
          <a:ext cx="3543528" cy="830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…quation" r:id="rId7" imgW="2260600" imgH="520700" progId="Equation.3">
                  <p:embed/>
                </p:oleObj>
              </mc:Choice>
              <mc:Fallback>
                <p:oleObj name="…quation" r:id="rId7" imgW="2260600" imgH="520700" progId="Equation.3">
                  <p:embed/>
                  <p:pic>
                    <p:nvPicPr>
                      <p:cNvPr id="55" name="Objet 10">
                        <a:extLst>
                          <a:ext uri="{FF2B5EF4-FFF2-40B4-BE49-F238E27FC236}">
                            <a16:creationId xmlns:a16="http://schemas.microsoft.com/office/drawing/2014/main" id="{B15E2A7C-2EE8-68F5-6B48-5AE531A710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78443" y="6030801"/>
                        <a:ext cx="3543528" cy="830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AC287F2-F94B-C999-F658-9BC577390996}"/>
              </a:ext>
            </a:extLst>
          </p:cNvPr>
          <p:cNvSpPr txBox="1"/>
          <p:nvPr/>
        </p:nvSpPr>
        <p:spPr>
          <a:xfrm>
            <a:off x="4297092" y="6125171"/>
            <a:ext cx="78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1701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16EB21-DCBA-FB49-91C8-F7A1584356A5}"/>
              </a:ext>
            </a:extLst>
          </p:cNvPr>
          <p:cNvSpPr txBox="1"/>
          <p:nvPr/>
        </p:nvSpPr>
        <p:spPr>
          <a:xfrm>
            <a:off x="1581517" y="1661747"/>
            <a:ext cx="5980967" cy="1967655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srgbClr val="FF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pPr algn="ctr" defTabSz="844083">
              <a:defRPr/>
            </a:pPr>
            <a:r>
              <a:rPr lang="en-BE" sz="4062" b="1">
                <a:solidFill>
                  <a:srgbClr val="000000"/>
                </a:solidFill>
                <a:latin typeface="Times"/>
                <a:ea typeface="ＭＳ Ｐゴシック"/>
              </a:rPr>
              <a:t>THANK YOU </a:t>
            </a:r>
          </a:p>
          <a:p>
            <a:pPr algn="ctr" defTabSz="844083">
              <a:defRPr/>
            </a:pPr>
            <a:r>
              <a:rPr lang="en-BE" sz="4062" b="1">
                <a:solidFill>
                  <a:srgbClr val="000000"/>
                </a:solidFill>
                <a:latin typeface="Times"/>
                <a:ea typeface="ＭＳ Ｐゴシック"/>
              </a:rPr>
              <a:t>FOR </a:t>
            </a:r>
          </a:p>
          <a:p>
            <a:pPr algn="ctr" defTabSz="844083">
              <a:defRPr/>
            </a:pPr>
            <a:r>
              <a:rPr lang="en-BE" sz="4062" b="1">
                <a:solidFill>
                  <a:srgbClr val="000000"/>
                </a:solidFill>
                <a:latin typeface="Times"/>
                <a:ea typeface="ＭＳ Ｐゴシック"/>
              </a:rPr>
              <a:t>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02722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7B730-BC8B-1931-1C3A-4B95862C7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289871-585D-5AC2-C5B1-991DDB0D9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462598"/>
            <a:ext cx="4025891" cy="31620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0A59C9-CFEB-8222-D892-3B49637D2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05" y="1448529"/>
            <a:ext cx="4025891" cy="31620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67391C-5D3D-E0AA-7B1B-5C854D7DC7C4}"/>
              </a:ext>
            </a:extLst>
          </p:cNvPr>
          <p:cNvSpPr txBox="1"/>
          <p:nvPr/>
        </p:nvSpPr>
        <p:spPr>
          <a:xfrm>
            <a:off x="1546026" y="970319"/>
            <a:ext cx="2335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i="1" dirty="0">
                <a:solidFill>
                  <a:srgbClr val="0000FF"/>
                </a:solidFill>
                <a:latin typeface="Times" pitchFamily="2" charset="0"/>
              </a:rPr>
              <a:t>f</a:t>
            </a:r>
            <a:r>
              <a:rPr lang="en-BE" sz="2000" baseline="-25000" dirty="0">
                <a:solidFill>
                  <a:srgbClr val="0000FF"/>
                </a:solidFill>
                <a:latin typeface="Times" pitchFamily="2" charset="0"/>
              </a:rPr>
              <a:t>E1</a:t>
            </a:r>
            <a:r>
              <a:rPr lang="en-BE" sz="2000" dirty="0">
                <a:solidFill>
                  <a:srgbClr val="0000FF"/>
                </a:solidFill>
                <a:latin typeface="Times" pitchFamily="2" charset="0"/>
              </a:rPr>
              <a:t> de-excitation PSF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072114-8D7D-43F3-F13D-7A31AC3093B7}"/>
              </a:ext>
            </a:extLst>
          </p:cNvPr>
          <p:cNvSpPr txBox="1"/>
          <p:nvPr/>
        </p:nvSpPr>
        <p:spPr>
          <a:xfrm>
            <a:off x="1739169" y="289637"/>
            <a:ext cx="5468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b="1" dirty="0">
                <a:latin typeface="Times" pitchFamily="2" charset="0"/>
              </a:rPr>
              <a:t>Smooth de-excitation PSF at an initial energy </a:t>
            </a:r>
            <a:r>
              <a:rPr lang="en-BE" sz="2000" b="1" i="1" dirty="0">
                <a:latin typeface="Times" pitchFamily="2" charset="0"/>
              </a:rPr>
              <a:t>U</a:t>
            </a:r>
            <a:r>
              <a:rPr lang="en-BE" sz="2000" b="1" i="1" baseline="-25000" dirty="0">
                <a:latin typeface="Times" pitchFamily="2" charset="0"/>
              </a:rPr>
              <a:t>i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2EDBD5A-A88F-FFAC-BD5B-C9624BA02B59}"/>
              </a:ext>
            </a:extLst>
          </p:cNvPr>
          <p:cNvSpPr txBox="1"/>
          <p:nvPr/>
        </p:nvSpPr>
        <p:spPr>
          <a:xfrm>
            <a:off x="5687438" y="970319"/>
            <a:ext cx="2383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i="1" dirty="0">
                <a:solidFill>
                  <a:srgbClr val="0000FF"/>
                </a:solidFill>
                <a:latin typeface="Times" pitchFamily="2" charset="0"/>
              </a:rPr>
              <a:t>f</a:t>
            </a:r>
            <a:r>
              <a:rPr lang="en-BE" sz="2000" baseline="-25000" dirty="0">
                <a:solidFill>
                  <a:srgbClr val="0000FF"/>
                </a:solidFill>
                <a:latin typeface="Times" pitchFamily="2" charset="0"/>
              </a:rPr>
              <a:t>M1</a:t>
            </a:r>
            <a:r>
              <a:rPr lang="en-BE" sz="2000" dirty="0">
                <a:solidFill>
                  <a:srgbClr val="0000FF"/>
                </a:solidFill>
                <a:latin typeface="Times" pitchFamily="2" charset="0"/>
              </a:rPr>
              <a:t> de-excitation PSF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6BEC538-C7E4-3691-C50F-90B85CF24C40}"/>
              </a:ext>
            </a:extLst>
          </p:cNvPr>
          <p:cNvSpPr txBox="1"/>
          <p:nvPr/>
        </p:nvSpPr>
        <p:spPr>
          <a:xfrm>
            <a:off x="1155679" y="4661992"/>
            <a:ext cx="281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000" dirty="0">
                <a:latin typeface="Times" pitchFamily="2" charset="0"/>
              </a:rPr>
              <a:t>Negligible low-energy E1 enhancement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925D7E-CBD7-6593-59F1-74272830B75F}"/>
              </a:ext>
            </a:extLst>
          </p:cNvPr>
          <p:cNvSpPr txBox="1"/>
          <p:nvPr/>
        </p:nvSpPr>
        <p:spPr>
          <a:xfrm>
            <a:off x="5562579" y="4661992"/>
            <a:ext cx="281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000" dirty="0">
                <a:latin typeface="Times" pitchFamily="2" charset="0"/>
              </a:rPr>
              <a:t>Significant low-energy M1 enhancement</a:t>
            </a:r>
          </a:p>
        </p:txBody>
      </p:sp>
    </p:spTree>
    <p:extLst>
      <p:ext uri="{BB962C8B-B14F-4D97-AF65-F5344CB8AC3E}">
        <p14:creationId xmlns:p14="http://schemas.microsoft.com/office/powerpoint/2010/main" val="72961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061C8-3800-2808-32EE-01FB5F5CD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F9055A9-827E-A876-7601-D5364CBEA3A9}"/>
              </a:ext>
            </a:extLst>
          </p:cNvPr>
          <p:cNvSpPr txBox="1"/>
          <p:nvPr/>
        </p:nvSpPr>
        <p:spPr>
          <a:xfrm>
            <a:off x="647682" y="134581"/>
            <a:ext cx="7988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2400" dirty="0" err="1">
                <a:solidFill>
                  <a:srgbClr val="0000FF"/>
                </a:solidFill>
                <a:latin typeface="Times"/>
                <a:cs typeface="Times"/>
              </a:rPr>
              <a:t>What about </a:t>
            </a:r>
            <a:r>
              <a:rPr lang="fr-FR" sz="2400" dirty="0">
                <a:solidFill>
                  <a:srgbClr val="0000FF"/>
                </a:solidFill>
                <a:latin typeface="Times"/>
                <a:cs typeface="Times"/>
              </a:rPr>
              <a:t>the Spin- and Parity-dependent </a:t>
            </a:r>
          </a:p>
          <a:p>
            <a:pPr algn="ctr" defTabSz="457200"/>
            <a:r>
              <a:rPr lang="fr-FR" sz="2400" dirty="0">
                <a:solidFill>
                  <a:srgbClr val="0000FF"/>
                </a:solidFill>
                <a:latin typeface="Times"/>
                <a:cs typeface="Times"/>
              </a:rPr>
              <a:t>de-excitation </a:t>
            </a:r>
            <a:r>
              <a:rPr lang="fr-FR" sz="2400" dirty="0" err="1">
                <a:solidFill>
                  <a:srgbClr val="0000FF"/>
                </a:solidFill>
                <a:latin typeface="Times"/>
                <a:cs typeface="Times"/>
              </a:rPr>
              <a:t>strength</a:t>
            </a:r>
            <a:r>
              <a:rPr lang="fr-FR" sz="2400" dirty="0">
                <a:solidFill>
                  <a:srgbClr val="0000FF"/>
                </a:solidFill>
                <a:latin typeface="Times"/>
                <a:cs typeface="Times"/>
              </a:rPr>
              <a:t> </a:t>
            </a:r>
            <a:r>
              <a:rPr lang="fr-FR" sz="2400" dirty="0" err="1">
                <a:solidFill>
                  <a:srgbClr val="0000FF"/>
                </a:solidFill>
                <a:latin typeface="Times"/>
                <a:cs typeface="Times"/>
              </a:rPr>
              <a:t>function ?</a:t>
            </a:r>
            <a:endParaRPr lang="fr-FR" sz="2400" dirty="0">
              <a:solidFill>
                <a:srgbClr val="0000FF"/>
              </a:solidFill>
              <a:latin typeface="Times"/>
              <a:cs typeface="Time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5C127B-920C-8973-A672-C590D6FDC1C4}"/>
              </a:ext>
            </a:extLst>
          </p:cNvPr>
          <p:cNvGrpSpPr/>
          <p:nvPr/>
        </p:nvGrpSpPr>
        <p:grpSpPr>
          <a:xfrm>
            <a:off x="5078361" y="898896"/>
            <a:ext cx="1687516" cy="2070927"/>
            <a:chOff x="5078361" y="1256184"/>
            <a:chExt cx="1687516" cy="2070927"/>
          </a:xfrm>
        </p:grpSpPr>
        <p:sp>
          <p:nvSpPr>
            <p:cNvPr id="48" name="Text Box 22">
              <a:extLst>
                <a:ext uri="{FF2B5EF4-FFF2-40B4-BE49-F238E27FC236}">
                  <a16:creationId xmlns:a16="http://schemas.microsoft.com/office/drawing/2014/main" id="{DCF3A2DF-040B-E2CD-A6DB-2668D3A0C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5887" y="1256184"/>
              <a:ext cx="12618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400" b="1" dirty="0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(</a:t>
              </a:r>
              <a:r>
                <a:rPr lang="fr-FR" sz="2400" b="1" i="1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U</a:t>
              </a:r>
              <a:r>
                <a:rPr lang="fr-FR" sz="2400" b="1" i="1" baseline="-25000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i</a:t>
              </a:r>
              <a:r>
                <a:rPr lang="fr-FR" sz="2400" b="1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b="1" i="1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J</a:t>
              </a:r>
              <a:r>
                <a:rPr lang="fr-FR" sz="2400" b="1" i="1" baseline="-25000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i</a:t>
              </a:r>
              <a:r>
                <a:rPr lang="fr-FR" sz="2400" b="1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b="1" i="1" dirty="0" err="1">
                  <a:solidFill>
                    <a:srgbClr val="FF0000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p</a:t>
              </a:r>
              <a:r>
                <a:rPr lang="fr-FR" sz="2400" b="1" i="1" baseline="-25000" dirty="0" err="1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i</a:t>
              </a:r>
              <a:r>
                <a:rPr lang="fr-FR" sz="2400" b="1" dirty="0">
                  <a:solidFill>
                    <a:srgbClr val="FF00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)</a:t>
              </a:r>
              <a:endParaRPr lang="fr-FR" sz="2400" b="1" baseline="-25000" dirty="0">
                <a:solidFill>
                  <a:srgbClr val="FF0000"/>
                </a:solidFill>
                <a:latin typeface="Times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48B65F4-13C3-C564-3152-9E6D0D3B1554}"/>
                </a:ext>
              </a:extLst>
            </p:cNvPr>
            <p:cNvGrpSpPr/>
            <p:nvPr/>
          </p:nvGrpSpPr>
          <p:grpSpPr>
            <a:xfrm>
              <a:off x="5078361" y="1726911"/>
              <a:ext cx="1687516" cy="1600200"/>
              <a:chOff x="3724073" y="3277703"/>
              <a:chExt cx="1687516" cy="1600200"/>
            </a:xfrm>
            <a:solidFill>
              <a:srgbClr val="FF0000"/>
            </a:solidFill>
          </p:grpSpPr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A6858B45-610A-11A4-4247-84EC61F60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192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1" name="Line 9">
                <a:extLst>
                  <a:ext uri="{FF2B5EF4-FFF2-40B4-BE49-F238E27FC236}">
                    <a16:creationId xmlns:a16="http://schemas.microsoft.com/office/drawing/2014/main" id="{0FB39369-D0C9-B7B1-A335-43DEB4952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9635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2" name="Line 10">
                <a:extLst>
                  <a:ext uri="{FF2B5EF4-FFF2-40B4-BE49-F238E27FC236}">
                    <a16:creationId xmlns:a16="http://schemas.microsoft.com/office/drawing/2014/main" id="{AC91C168-939F-56E0-C713-F8405D37A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6587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E7538D4A-1B14-4905-4F59-FAFC6A4F24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573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4" name="Line 12">
                <a:extLst>
                  <a:ext uri="{FF2B5EF4-FFF2-40B4-BE49-F238E27FC236}">
                    <a16:creationId xmlns:a16="http://schemas.microsoft.com/office/drawing/2014/main" id="{5529673B-C15B-4155-2860-7301F5ADF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4877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5" name="Line 23">
                <a:extLst>
                  <a:ext uri="{FF2B5EF4-FFF2-40B4-BE49-F238E27FC236}">
                    <a16:creationId xmlns:a16="http://schemas.microsoft.com/office/drawing/2014/main" id="{50880D20-E058-882D-3F9A-6AB270065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5063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6" name="Line 24">
                <a:extLst>
                  <a:ext uri="{FF2B5EF4-FFF2-40B4-BE49-F238E27FC236}">
                    <a16:creationId xmlns:a16="http://schemas.microsoft.com/office/drawing/2014/main" id="{E1642C42-23A7-7BE3-1D95-52CF38F10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5825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7" name="Line 25">
                <a:extLst>
                  <a:ext uri="{FF2B5EF4-FFF2-40B4-BE49-F238E27FC236}">
                    <a16:creationId xmlns:a16="http://schemas.microsoft.com/office/drawing/2014/main" id="{B573DE3F-DF0A-D442-E841-54DDBD7F6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734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8" name="Line 26">
                <a:extLst>
                  <a:ext uri="{FF2B5EF4-FFF2-40B4-BE49-F238E27FC236}">
                    <a16:creationId xmlns:a16="http://schemas.microsoft.com/office/drawing/2014/main" id="{E39BD975-B2AA-7E7E-A47B-E186C01065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8873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Line 27">
                <a:extLst>
                  <a:ext uri="{FF2B5EF4-FFF2-40B4-BE49-F238E27FC236}">
                    <a16:creationId xmlns:a16="http://schemas.microsoft.com/office/drawing/2014/main" id="{EFCBB76E-6CBB-A562-A388-CB279B13C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4301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" name="Line 30">
                <a:extLst>
                  <a:ext uri="{FF2B5EF4-FFF2-40B4-BE49-F238E27FC236}">
                    <a16:creationId xmlns:a16="http://schemas.microsoft.com/office/drawing/2014/main" id="{60B57682-E12F-F2A4-3AB1-5AF4D6464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3539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1" name="Line 31">
                <a:extLst>
                  <a:ext uri="{FF2B5EF4-FFF2-40B4-BE49-F238E27FC236}">
                    <a16:creationId xmlns:a16="http://schemas.microsoft.com/office/drawing/2014/main" id="{22E45B99-42F1-A93E-FEDC-964566B66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4073" y="3277703"/>
                <a:ext cx="1687512" cy="0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2" name="AutoShape 40" descr="blanc)">
                <a:extLst>
                  <a:ext uri="{FF2B5EF4-FFF2-40B4-BE49-F238E27FC236}">
                    <a16:creationId xmlns:a16="http://schemas.microsoft.com/office/drawing/2014/main" id="{023C5F8C-737B-7E61-C44D-0405C7696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3927" y="3277703"/>
                <a:ext cx="141287" cy="1600200"/>
              </a:xfrm>
              <a:prstGeom prst="downArrow">
                <a:avLst>
                  <a:gd name="adj1" fmla="val 50000"/>
                  <a:gd name="adj2" fmla="val 247177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3" name="AutoShape 41" descr="blanc)">
                <a:extLst>
                  <a:ext uri="{FF2B5EF4-FFF2-40B4-BE49-F238E27FC236}">
                    <a16:creationId xmlns:a16="http://schemas.microsoft.com/office/drawing/2014/main" id="{AA15C699-D5F1-5516-B239-A1587606C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060" y="3277703"/>
                <a:ext cx="139700" cy="1295400"/>
              </a:xfrm>
              <a:prstGeom prst="downArrow">
                <a:avLst>
                  <a:gd name="adj1" fmla="val 50000"/>
                  <a:gd name="adj2" fmla="val 202369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" name="AutoShape 42" descr="blanc)">
                <a:extLst>
                  <a:ext uri="{FF2B5EF4-FFF2-40B4-BE49-F238E27FC236}">
                    <a16:creationId xmlns:a16="http://schemas.microsoft.com/office/drawing/2014/main" id="{1DB74F83-D0AD-5A51-BEAB-6D297B323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6198" y="3277703"/>
                <a:ext cx="139700" cy="914400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5" name="AutoShape 43" descr="blanc)">
                <a:extLst>
                  <a:ext uri="{FF2B5EF4-FFF2-40B4-BE49-F238E27FC236}">
                    <a16:creationId xmlns:a16="http://schemas.microsoft.com/office/drawing/2014/main" id="{9E3EE0D9-9503-0479-6991-60F43EF35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335" y="3277703"/>
                <a:ext cx="139700" cy="685800"/>
              </a:xfrm>
              <a:prstGeom prst="downArrow">
                <a:avLst>
                  <a:gd name="adj1" fmla="val 50000"/>
                  <a:gd name="adj2" fmla="val 107136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6" name="AutoShape 44" descr="blanc)">
                <a:extLst>
                  <a:ext uri="{FF2B5EF4-FFF2-40B4-BE49-F238E27FC236}">
                    <a16:creationId xmlns:a16="http://schemas.microsoft.com/office/drawing/2014/main" id="{2BD5CFC1-C850-8C97-7840-3E67890C6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8473" y="3277703"/>
                <a:ext cx="139700" cy="609600"/>
              </a:xfrm>
              <a:prstGeom prst="downArrow">
                <a:avLst>
                  <a:gd name="adj1" fmla="val 50000"/>
                  <a:gd name="adj2" fmla="val 95232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7" name="AutoShape 45" descr="blanc)">
                <a:extLst>
                  <a:ext uri="{FF2B5EF4-FFF2-40B4-BE49-F238E27FC236}">
                    <a16:creationId xmlns:a16="http://schemas.microsoft.com/office/drawing/2014/main" id="{E64A45A2-D3C3-58AC-E311-157643DE1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610" y="3277703"/>
                <a:ext cx="139700" cy="457200"/>
              </a:xfrm>
              <a:prstGeom prst="downArrow">
                <a:avLst>
                  <a:gd name="adj1" fmla="val 50000"/>
                  <a:gd name="adj2" fmla="val 71424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8" name="AutoShape 46" descr="blanc)">
                <a:extLst>
                  <a:ext uri="{FF2B5EF4-FFF2-40B4-BE49-F238E27FC236}">
                    <a16:creationId xmlns:a16="http://schemas.microsoft.com/office/drawing/2014/main" id="{0DFAFCA6-C351-E40F-AA16-544A498C7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160" y="3277703"/>
                <a:ext cx="141288" cy="381000"/>
              </a:xfrm>
              <a:prstGeom prst="downArrow">
                <a:avLst>
                  <a:gd name="adj1" fmla="val 50000"/>
                  <a:gd name="adj2" fmla="val 58851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9" name="AutoShape 47" descr="blanc)">
                <a:extLst>
                  <a:ext uri="{FF2B5EF4-FFF2-40B4-BE49-F238E27FC236}">
                    <a16:creationId xmlns:a16="http://schemas.microsoft.com/office/drawing/2014/main" id="{6873149A-072B-09A2-8A6A-B9BDC3AA1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0302" y="3277703"/>
                <a:ext cx="141287" cy="304800"/>
              </a:xfrm>
              <a:prstGeom prst="downArrow">
                <a:avLst>
                  <a:gd name="adj1" fmla="val 50000"/>
                  <a:gd name="adj2" fmla="val 47081"/>
                </a:avLst>
              </a:prstGeom>
              <a:grp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388D791-AB03-1A48-C0F2-AB3C60F8D258}"/>
              </a:ext>
            </a:extLst>
          </p:cNvPr>
          <p:cNvGrpSpPr/>
          <p:nvPr/>
        </p:nvGrpSpPr>
        <p:grpSpPr>
          <a:xfrm>
            <a:off x="2335162" y="1360561"/>
            <a:ext cx="1687512" cy="2059096"/>
            <a:chOff x="1438073" y="3277703"/>
            <a:chExt cx="1687512" cy="2059096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B236F1E-B6E0-37BE-1857-25FB289F340B}"/>
                </a:ext>
              </a:extLst>
            </p:cNvPr>
            <p:cNvGrpSpPr/>
            <p:nvPr/>
          </p:nvGrpSpPr>
          <p:grpSpPr>
            <a:xfrm>
              <a:off x="1438073" y="3277703"/>
              <a:ext cx="1687512" cy="1602968"/>
              <a:chOff x="6259455" y="3277703"/>
              <a:chExt cx="1687512" cy="1602968"/>
            </a:xfrm>
          </p:grpSpPr>
          <p:sp>
            <p:nvSpPr>
              <p:cNvPr id="73" name="Line 8">
                <a:extLst>
                  <a:ext uri="{FF2B5EF4-FFF2-40B4-BE49-F238E27FC236}">
                    <a16:creationId xmlns:a16="http://schemas.microsoft.com/office/drawing/2014/main" id="{D0C146B0-E825-BF0C-C99C-CBB2B83748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192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4" name="Line 9">
                <a:extLst>
                  <a:ext uri="{FF2B5EF4-FFF2-40B4-BE49-F238E27FC236}">
                    <a16:creationId xmlns:a16="http://schemas.microsoft.com/office/drawing/2014/main" id="{19656744-2B3C-22A8-2B81-7FE8AA4EB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9635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5" name="Line 10">
                <a:extLst>
                  <a:ext uri="{FF2B5EF4-FFF2-40B4-BE49-F238E27FC236}">
                    <a16:creationId xmlns:a16="http://schemas.microsoft.com/office/drawing/2014/main" id="{61011614-6ADA-1AF2-0774-9AE3DF59C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6587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6" name="Line 11">
                <a:extLst>
                  <a:ext uri="{FF2B5EF4-FFF2-40B4-BE49-F238E27FC236}">
                    <a16:creationId xmlns:a16="http://schemas.microsoft.com/office/drawing/2014/main" id="{458D470D-B1C1-D0A6-4A91-CC93F2A0B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573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7" name="Line 12">
                <a:extLst>
                  <a:ext uri="{FF2B5EF4-FFF2-40B4-BE49-F238E27FC236}">
                    <a16:creationId xmlns:a16="http://schemas.microsoft.com/office/drawing/2014/main" id="{DB259817-63FF-1BAA-BBB6-339A5DB43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4877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8" name="Line 23">
                <a:extLst>
                  <a:ext uri="{FF2B5EF4-FFF2-40B4-BE49-F238E27FC236}">
                    <a16:creationId xmlns:a16="http://schemas.microsoft.com/office/drawing/2014/main" id="{4E7CF69A-800A-8456-C67D-CDB507639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5063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9" name="Line 24">
                <a:extLst>
                  <a:ext uri="{FF2B5EF4-FFF2-40B4-BE49-F238E27FC236}">
                    <a16:creationId xmlns:a16="http://schemas.microsoft.com/office/drawing/2014/main" id="{66F68C7A-7FCC-4195-603A-1D908A2DE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5825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0" name="Line 25">
                <a:extLst>
                  <a:ext uri="{FF2B5EF4-FFF2-40B4-BE49-F238E27FC236}">
                    <a16:creationId xmlns:a16="http://schemas.microsoft.com/office/drawing/2014/main" id="{92B85402-754B-67D9-DB77-44ECBD60CA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734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1" name="Line 26">
                <a:extLst>
                  <a:ext uri="{FF2B5EF4-FFF2-40B4-BE49-F238E27FC236}">
                    <a16:creationId xmlns:a16="http://schemas.microsoft.com/office/drawing/2014/main" id="{CDB4FB61-D066-C25B-A114-59306962D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8873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2" name="Line 27">
                <a:extLst>
                  <a:ext uri="{FF2B5EF4-FFF2-40B4-BE49-F238E27FC236}">
                    <a16:creationId xmlns:a16="http://schemas.microsoft.com/office/drawing/2014/main" id="{11E31D99-082C-929E-E334-3863B24BE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4301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3" name="Line 30">
                <a:extLst>
                  <a:ext uri="{FF2B5EF4-FFF2-40B4-BE49-F238E27FC236}">
                    <a16:creationId xmlns:a16="http://schemas.microsoft.com/office/drawing/2014/main" id="{DEA0168B-8606-DF77-AA00-65D44262C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3539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4" name="Line 31">
                <a:extLst>
                  <a:ext uri="{FF2B5EF4-FFF2-40B4-BE49-F238E27FC236}">
                    <a16:creationId xmlns:a16="http://schemas.microsoft.com/office/drawing/2014/main" id="{8F75717D-C79A-19F1-282C-6C859D284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455" y="3277703"/>
                <a:ext cx="1687512" cy="0"/>
              </a:xfrm>
              <a:prstGeom prst="line">
                <a:avLst/>
              </a:prstGeom>
              <a:noFill/>
              <a:ln w="22225">
                <a:solidFill>
                  <a:srgbClr val="00C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5" name="AutoShape 40" descr="blanc)">
                <a:extLst>
                  <a:ext uri="{FF2B5EF4-FFF2-40B4-BE49-F238E27FC236}">
                    <a16:creationId xmlns:a16="http://schemas.microsoft.com/office/drawing/2014/main" id="{69CA6013-5B40-8F5F-665F-D1C09A3CC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712744" y="3277703"/>
                <a:ext cx="141287" cy="1600200"/>
              </a:xfrm>
              <a:prstGeom prst="downArrow">
                <a:avLst>
                  <a:gd name="adj1" fmla="val 50000"/>
                  <a:gd name="adj2" fmla="val 247177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6" name="AutoShape 41" descr="blanc)">
                <a:extLst>
                  <a:ext uri="{FF2B5EF4-FFF2-40B4-BE49-F238E27FC236}">
                    <a16:creationId xmlns:a16="http://schemas.microsoft.com/office/drawing/2014/main" id="{FBF94F14-939E-58A5-18E3-0CB6085C7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501605" y="3358369"/>
                <a:ext cx="154622" cy="1519534"/>
              </a:xfrm>
              <a:prstGeom prst="downArrow">
                <a:avLst>
                  <a:gd name="adj1" fmla="val 50000"/>
                  <a:gd name="adj2" fmla="val 202369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7" name="AutoShape 42" descr="blanc)">
                <a:extLst>
                  <a:ext uri="{FF2B5EF4-FFF2-40B4-BE49-F238E27FC236}">
                    <a16:creationId xmlns:a16="http://schemas.microsoft.com/office/drawing/2014/main" id="{1AAF464F-5274-CD81-D46A-7E0C0E572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305445" y="3506303"/>
                <a:ext cx="154800" cy="1371600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8" name="AutoShape 42" descr="blanc)">
                <a:extLst>
                  <a:ext uri="{FF2B5EF4-FFF2-40B4-BE49-F238E27FC236}">
                    <a16:creationId xmlns:a16="http://schemas.microsoft.com/office/drawing/2014/main" id="{06D6EA26-4BFE-AEF1-EB1D-354DD64A9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099273" y="3658703"/>
                <a:ext cx="154800" cy="1221968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9" name="AutoShape 42" descr="blanc)">
                <a:extLst>
                  <a:ext uri="{FF2B5EF4-FFF2-40B4-BE49-F238E27FC236}">
                    <a16:creationId xmlns:a16="http://schemas.microsoft.com/office/drawing/2014/main" id="{1D78936B-8021-DBC2-D30A-367DEF851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02539" y="3887302"/>
                <a:ext cx="155374" cy="9878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0" name="AutoShape 42" descr="blanc)">
                <a:extLst>
                  <a:ext uri="{FF2B5EF4-FFF2-40B4-BE49-F238E27FC236}">
                    <a16:creationId xmlns:a16="http://schemas.microsoft.com/office/drawing/2014/main" id="{E6014BB1-F982-92BD-300E-B1935A943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674774" y="3963503"/>
                <a:ext cx="155878" cy="9116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1" name="AutoShape 42" descr="blanc)">
                <a:extLst>
                  <a:ext uri="{FF2B5EF4-FFF2-40B4-BE49-F238E27FC236}">
                    <a16:creationId xmlns:a16="http://schemas.microsoft.com/office/drawing/2014/main" id="{32693A39-EE2D-B217-0361-90333C5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463457" y="4192103"/>
                <a:ext cx="154800" cy="6830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2" name="AutoShape 42" descr="blanc)">
                <a:extLst>
                  <a:ext uri="{FF2B5EF4-FFF2-40B4-BE49-F238E27FC236}">
                    <a16:creationId xmlns:a16="http://schemas.microsoft.com/office/drawing/2014/main" id="{707142CD-C59B-FE0A-E0E6-95F217DDE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265598" y="4573103"/>
                <a:ext cx="154800" cy="302032"/>
              </a:xfrm>
              <a:prstGeom prst="downArrow">
                <a:avLst>
                  <a:gd name="adj1" fmla="val 50000"/>
                  <a:gd name="adj2" fmla="val 142848"/>
                </a:avLst>
              </a:prstGeom>
              <a:pattFill prst="dkUpDiag">
                <a:fgClr>
                  <a:srgbClr val="00FF00"/>
                </a:fgClr>
                <a:bgClr>
                  <a:schemeClr val="bg1"/>
                </a:bgClr>
              </a:pattFill>
              <a:ln w="9525">
                <a:solidFill>
                  <a:srgbClr val="00CA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1600" b="1">
                  <a:solidFill>
                    <a:srgbClr val="000000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72" name="Text Box 22">
              <a:extLst>
                <a:ext uri="{FF2B5EF4-FFF2-40B4-BE49-F238E27FC236}">
                  <a16:creationId xmlns:a16="http://schemas.microsoft.com/office/drawing/2014/main" id="{B911A9AB-F720-93BD-E609-5EE69218B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179" y="4875134"/>
              <a:ext cx="134363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(</a:t>
              </a:r>
              <a:r>
                <a:rPr lang="fr-FR" sz="2400" i="1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E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i="1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J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,</a:t>
              </a:r>
              <a:r>
                <a:rPr lang="fr-FR" sz="2400" i="1">
                  <a:solidFill>
                    <a:srgbClr val="00CA00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p</a:t>
              </a:r>
              <a:r>
                <a:rPr lang="fr-FR" sz="2400" baseline="-250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0</a:t>
              </a:r>
              <a:r>
                <a:rPr lang="fr-FR" sz="2400">
                  <a:solidFill>
                    <a:srgbClr val="00CA00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)</a:t>
              </a:r>
              <a:endParaRPr lang="fr-FR" sz="2400" baseline="-25000" dirty="0">
                <a:solidFill>
                  <a:srgbClr val="00CA00"/>
                </a:solidFill>
                <a:latin typeface="Times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8E6548C-EEB1-145D-28F9-38E1710A9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41" y="4077689"/>
            <a:ext cx="7772400" cy="676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30F7CC-F5AB-5DF2-14FF-B3A2A36EE675}"/>
              </a:ext>
            </a:extLst>
          </p:cNvPr>
          <p:cNvSpPr txBox="1"/>
          <p:nvPr/>
        </p:nvSpPr>
        <p:spPr>
          <a:xfrm>
            <a:off x="436708" y="3632157"/>
            <a:ext cx="5985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1800"/>
              <a:t>For deformed even-even nuclei, the (</a:t>
            </a:r>
            <a:r>
              <a:rPr lang="en-BE" sz="1800" i="1"/>
              <a:t>J</a:t>
            </a:r>
            <a:r>
              <a:rPr lang="en-BE" sz="1800"/>
              <a:t>,</a:t>
            </a:r>
            <a:r>
              <a:rPr lang="en-BE" sz="1800">
                <a:latin typeface="Symbol" pitchFamily="2" charset="2"/>
              </a:rPr>
              <a:t>p</a:t>
            </a:r>
            <a:r>
              <a:rPr lang="en-BE" sz="1800"/>
              <a:t>)-dependent PSF reads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FCEBE2-0D14-8D64-7679-7B4880E0B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165" y="4772550"/>
            <a:ext cx="4096591" cy="6599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4558B7-2B30-4136-51D0-5FE3500D298A}"/>
              </a:ext>
            </a:extLst>
          </p:cNvPr>
          <p:cNvSpPr txBox="1"/>
          <p:nvPr/>
        </p:nvSpPr>
        <p:spPr>
          <a:xfrm>
            <a:off x="489948" y="4985702"/>
            <a:ext cx="334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T</a:t>
            </a:r>
            <a:r>
              <a:rPr lang="en-BE" sz="1800"/>
              <a:t>he mean (</a:t>
            </a:r>
            <a:r>
              <a:rPr lang="en-BE" sz="1800" i="1"/>
              <a:t>J</a:t>
            </a:r>
            <a:r>
              <a:rPr lang="en-BE" sz="1800"/>
              <a:t>,</a:t>
            </a:r>
            <a:r>
              <a:rPr lang="en-BE" sz="1800">
                <a:latin typeface="Symbol" pitchFamily="2" charset="2"/>
              </a:rPr>
              <a:t>p</a:t>
            </a:r>
            <a:r>
              <a:rPr lang="en-BE" sz="1800"/>
              <a:t>)-independent PSF: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BF0893-DE79-D74C-537E-DBE2307AA3FA}"/>
              </a:ext>
            </a:extLst>
          </p:cNvPr>
          <p:cNvSpPr txBox="1"/>
          <p:nvPr/>
        </p:nvSpPr>
        <p:spPr>
          <a:xfrm>
            <a:off x="489948" y="5602483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T</a:t>
            </a:r>
            <a:r>
              <a:rPr lang="en-BE" sz="1800"/>
              <a:t>he reciprocity theorem implies: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ED2834-4C04-A102-74E5-E6DACAB8E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4165" y="5580841"/>
            <a:ext cx="3275256" cy="3257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F090B6-9477-A5F2-9253-6D043561678B}"/>
              </a:ext>
            </a:extLst>
          </p:cNvPr>
          <p:cNvSpPr txBox="1"/>
          <p:nvPr/>
        </p:nvSpPr>
        <p:spPr>
          <a:xfrm>
            <a:off x="436708" y="6187822"/>
            <a:ext cx="8340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1800">
                <a:solidFill>
                  <a:srgbClr val="0000FF"/>
                </a:solidFill>
              </a:rPr>
              <a:t>Note: (J,</a:t>
            </a:r>
            <a:r>
              <a:rPr lang="en-BE" sz="1800">
                <a:solidFill>
                  <a:srgbClr val="0000FF"/>
                </a:solidFill>
                <a:latin typeface="Symbol" pitchFamily="2" charset="2"/>
              </a:rPr>
              <a:t>p</a:t>
            </a:r>
            <a:r>
              <a:rPr lang="en-BE" sz="1800">
                <a:solidFill>
                  <a:srgbClr val="0000FF"/>
                </a:solidFill>
              </a:rPr>
              <a:t>)-dependent PSF can be of particular relevance in the analysis of experiments with limited numbers of initially populated spin and parities (e.g the </a:t>
            </a:r>
            <a:r>
              <a:rPr lang="en-BE" sz="1800">
                <a:solidFill>
                  <a:srgbClr val="0000FF"/>
                </a:solidFill>
                <a:latin typeface="Symbol" pitchFamily="2" charset="2"/>
              </a:rPr>
              <a:t>b</a:t>
            </a:r>
            <a:r>
              <a:rPr lang="en-BE" sz="1800">
                <a:solidFill>
                  <a:srgbClr val="0000FF"/>
                </a:solidFill>
              </a:rPr>
              <a:t>-Oslo)</a:t>
            </a:r>
          </a:p>
        </p:txBody>
      </p:sp>
    </p:spTree>
    <p:extLst>
      <p:ext uri="{BB962C8B-B14F-4D97-AF65-F5344CB8AC3E}">
        <p14:creationId xmlns:p14="http://schemas.microsoft.com/office/powerpoint/2010/main" val="101547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15920-D1FC-1A50-CAB6-C50374B6F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0AE464-D0D5-9D49-04E6-C05FCB524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968" y="1308296"/>
            <a:ext cx="6432550" cy="5067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ECEFEF-D2B9-CB30-62CF-DD7C481F9D66}"/>
              </a:ext>
            </a:extLst>
          </p:cNvPr>
          <p:cNvSpPr txBox="1"/>
          <p:nvPr/>
        </p:nvSpPr>
        <p:spPr>
          <a:xfrm>
            <a:off x="3292548" y="926204"/>
            <a:ext cx="2361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latin typeface="Times" pitchFamily="2" charset="0"/>
              </a:rPr>
              <a:t>E1 de-excitation PSF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6816BC5-1CB5-52DF-FE9D-16492E0ECD6F}"/>
              </a:ext>
            </a:extLst>
          </p:cNvPr>
          <p:cNvSpPr txBox="1"/>
          <p:nvPr/>
        </p:nvSpPr>
        <p:spPr>
          <a:xfrm>
            <a:off x="895995" y="289637"/>
            <a:ext cx="7154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b="1" i="1" dirty="0">
                <a:latin typeface="Times" pitchFamily="2" charset="0"/>
              </a:rPr>
              <a:t>Smooth</a:t>
            </a:r>
            <a:r>
              <a:rPr lang="en-BE" sz="2000" b="1" dirty="0">
                <a:latin typeface="Times" pitchFamily="2" charset="0"/>
              </a:rPr>
              <a:t> (</a:t>
            </a:r>
            <a:r>
              <a:rPr lang="en-BE" sz="2000" b="1" i="1" dirty="0">
                <a:latin typeface="Times" pitchFamily="2" charset="0"/>
              </a:rPr>
              <a:t>J</a:t>
            </a:r>
            <a:r>
              <a:rPr lang="en-BE" sz="2000" b="1" dirty="0">
                <a:latin typeface="Times" pitchFamily="2" charset="0"/>
              </a:rPr>
              <a:t>,</a:t>
            </a:r>
            <a:r>
              <a:rPr lang="en-BE" sz="2000" b="1" dirty="0">
                <a:latin typeface="Symbol" pitchFamily="2" charset="2"/>
              </a:rPr>
              <a:t>p</a:t>
            </a:r>
            <a:r>
              <a:rPr lang="en-BE" sz="2000" b="1" dirty="0">
                <a:latin typeface="Times" pitchFamily="2" charset="0"/>
              </a:rPr>
              <a:t>)-dependent de-excitation PSF at an initial energy </a:t>
            </a:r>
            <a:r>
              <a:rPr lang="en-BE" sz="2000" b="1" i="1" dirty="0">
                <a:latin typeface="Times" pitchFamily="2" charset="0"/>
              </a:rPr>
              <a:t>U</a:t>
            </a:r>
            <a:r>
              <a:rPr lang="en-BE" sz="2000" b="1" i="1" baseline="-25000" dirty="0">
                <a:latin typeface="Times" pitchFamily="2" charset="0"/>
              </a:rPr>
              <a:t>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1F3D83-6363-CF8C-FE1E-9291288FC0D4}"/>
              </a:ext>
            </a:extLst>
          </p:cNvPr>
          <p:cNvSpPr txBox="1"/>
          <p:nvPr/>
        </p:nvSpPr>
        <p:spPr>
          <a:xfrm>
            <a:off x="4353174" y="2241319"/>
            <a:ext cx="514885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i="1">
                <a:solidFill>
                  <a:srgbClr val="1CFFFF"/>
                </a:solidFill>
              </a:rPr>
              <a:t>J</a:t>
            </a:r>
            <a:r>
              <a:rPr lang="en-BE">
                <a:solidFill>
                  <a:srgbClr val="1CFFFF"/>
                </a:solidFill>
              </a:rPr>
              <a:t>=1</a:t>
            </a:r>
            <a:r>
              <a:rPr lang="en-BE" baseline="30000">
                <a:solidFill>
                  <a:srgbClr val="1CFFFF"/>
                </a:solidFill>
              </a:rPr>
              <a:t>–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599176-B176-E1B1-F919-1127C1D47CF7}"/>
              </a:ext>
            </a:extLst>
          </p:cNvPr>
          <p:cNvSpPr txBox="1"/>
          <p:nvPr/>
        </p:nvSpPr>
        <p:spPr>
          <a:xfrm>
            <a:off x="4487088" y="2796901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i="1"/>
              <a:t>J</a:t>
            </a:r>
            <a:r>
              <a:rPr lang="en-BE"/>
              <a:t>=0</a:t>
            </a:r>
            <a:r>
              <a:rPr lang="en-BE" baseline="3000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27F1A6-BB29-27DC-C66B-A69F04759E56}"/>
              </a:ext>
            </a:extLst>
          </p:cNvPr>
          <p:cNvSpPr txBox="1"/>
          <p:nvPr/>
        </p:nvSpPr>
        <p:spPr>
          <a:xfrm>
            <a:off x="5414426" y="2530201"/>
            <a:ext cx="514885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i="1">
                <a:solidFill>
                  <a:srgbClr val="A400FF"/>
                </a:solidFill>
              </a:rPr>
              <a:t>J</a:t>
            </a:r>
            <a:r>
              <a:rPr lang="en-BE">
                <a:solidFill>
                  <a:srgbClr val="A400FF"/>
                </a:solidFill>
              </a:rPr>
              <a:t>=7</a:t>
            </a:r>
            <a:r>
              <a:rPr lang="en-BE" baseline="30000">
                <a:solidFill>
                  <a:srgbClr val="A400FF"/>
                </a:solidFill>
              </a:rPr>
              <a:t>–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B3AEA0-BA2D-04F0-7554-8039A0AF9D06}"/>
              </a:ext>
            </a:extLst>
          </p:cNvPr>
          <p:cNvSpPr txBox="1"/>
          <p:nvPr/>
        </p:nvSpPr>
        <p:spPr>
          <a:xfrm>
            <a:off x="5266318" y="3327314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i="1">
                <a:solidFill>
                  <a:srgbClr val="00FF00"/>
                </a:solidFill>
              </a:rPr>
              <a:t>J</a:t>
            </a:r>
            <a:r>
              <a:rPr lang="en-BE">
                <a:solidFill>
                  <a:srgbClr val="00FF00"/>
                </a:solidFill>
              </a:rPr>
              <a:t>=2</a:t>
            </a:r>
            <a:r>
              <a:rPr lang="en-BE" baseline="30000">
                <a:solidFill>
                  <a:srgbClr val="00FF00"/>
                </a:solidFill>
              </a:rPr>
              <a:t>+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1EC383-22AD-5DDE-D011-3475C0A88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5" y="813968"/>
            <a:ext cx="1841827" cy="144663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56F74DF-967F-9DDE-E2B0-B5929967379B}"/>
              </a:ext>
            </a:extLst>
          </p:cNvPr>
          <p:cNvSpPr/>
          <p:nvPr/>
        </p:nvSpPr>
        <p:spPr bwMode="auto">
          <a:xfrm>
            <a:off x="381000" y="1126259"/>
            <a:ext cx="469900" cy="880341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  <a:ea typeface="ＭＳ Ｐゴシック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0D7AAA2-BCAC-4768-2845-1184393F8DF5}"/>
              </a:ext>
            </a:extLst>
          </p:cNvPr>
          <p:cNvGrpSpPr/>
          <p:nvPr/>
        </p:nvGrpSpPr>
        <p:grpSpPr>
          <a:xfrm>
            <a:off x="19103" y="4240887"/>
            <a:ext cx="1989924" cy="1974006"/>
            <a:chOff x="19103" y="4240887"/>
            <a:chExt cx="1989924" cy="19740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3068B2-37B1-82B6-AE81-26F9884A71E3}"/>
                </a:ext>
              </a:extLst>
            </p:cNvPr>
            <p:cNvGrpSpPr/>
            <p:nvPr/>
          </p:nvGrpSpPr>
          <p:grpSpPr>
            <a:xfrm>
              <a:off x="19103" y="4240887"/>
              <a:ext cx="1748773" cy="1974006"/>
              <a:chOff x="4724623" y="1353105"/>
              <a:chExt cx="2393401" cy="1974006"/>
            </a:xfrm>
            <a:solidFill>
              <a:srgbClr val="0000FF"/>
            </a:solidFill>
          </p:grpSpPr>
          <p:sp>
            <p:nvSpPr>
              <p:cNvPr id="7" name="Text Box 22">
                <a:extLst>
                  <a:ext uri="{FF2B5EF4-FFF2-40B4-BE49-F238E27FC236}">
                    <a16:creationId xmlns:a16="http://schemas.microsoft.com/office/drawing/2014/main" id="{17B5E4A4-DA0E-8FED-2DBD-F698C6255E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4623" y="1353105"/>
                <a:ext cx="2393401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(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U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 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=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7MeV,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J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Symbol" charset="0"/>
                    <a:ea typeface="ＭＳ Ｐゴシック" charset="0"/>
                    <a:cs typeface="ＭＳ Ｐゴシック" charset="0"/>
                  </a:rPr>
                  <a:t>p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)</a:t>
                </a:r>
                <a:endParaRPr lang="fr-FR" sz="1800" b="1" baseline="-25000" dirty="0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E5F9287-822B-D9F7-50CE-5ACDCFA6CA28}"/>
                  </a:ext>
                </a:extLst>
              </p:cNvPr>
              <p:cNvGrpSpPr/>
              <p:nvPr/>
            </p:nvGrpSpPr>
            <p:grpSpPr>
              <a:xfrm>
                <a:off x="5078361" y="1726911"/>
                <a:ext cx="1687516" cy="1600200"/>
                <a:chOff x="3724073" y="3277703"/>
                <a:chExt cx="1687516" cy="1600200"/>
              </a:xfrm>
              <a:grpFill/>
            </p:grpSpPr>
            <p:sp>
              <p:nvSpPr>
                <p:cNvPr id="9" name="Line 8">
                  <a:extLst>
                    <a:ext uri="{FF2B5EF4-FFF2-40B4-BE49-F238E27FC236}">
                      <a16:creationId xmlns:a16="http://schemas.microsoft.com/office/drawing/2014/main" id="{02CDB166-FBFF-8935-EBE0-06875A49BA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192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" name="Line 9">
                  <a:extLst>
                    <a:ext uri="{FF2B5EF4-FFF2-40B4-BE49-F238E27FC236}">
                      <a16:creationId xmlns:a16="http://schemas.microsoft.com/office/drawing/2014/main" id="{C3A95602-09D4-C733-B7B6-05E463A845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963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4" name="Line 10">
                  <a:extLst>
                    <a:ext uri="{FF2B5EF4-FFF2-40B4-BE49-F238E27FC236}">
                      <a16:creationId xmlns:a16="http://schemas.microsoft.com/office/drawing/2014/main" id="{D3C828AE-BFBF-3D24-80A1-8E38CB0B48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658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5" name="Line 11">
                  <a:extLst>
                    <a:ext uri="{FF2B5EF4-FFF2-40B4-BE49-F238E27FC236}">
                      <a16:creationId xmlns:a16="http://schemas.microsoft.com/office/drawing/2014/main" id="{B67FCFA5-FDCF-4B6A-AF34-E06FDEF004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573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6" name="Line 12">
                  <a:extLst>
                    <a:ext uri="{FF2B5EF4-FFF2-40B4-BE49-F238E27FC236}">
                      <a16:creationId xmlns:a16="http://schemas.microsoft.com/office/drawing/2014/main" id="{FF232D40-BA7D-B37A-C9C4-E0FCF2740B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877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8" name="Line 23">
                  <a:extLst>
                    <a:ext uri="{FF2B5EF4-FFF2-40B4-BE49-F238E27FC236}">
                      <a16:creationId xmlns:a16="http://schemas.microsoft.com/office/drawing/2014/main" id="{6FF178E3-F698-D09F-0B79-3302F3799D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06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9" name="Line 24">
                  <a:extLst>
                    <a:ext uri="{FF2B5EF4-FFF2-40B4-BE49-F238E27FC236}">
                      <a16:creationId xmlns:a16="http://schemas.microsoft.com/office/drawing/2014/main" id="{F7095BBC-389C-3ECC-0003-4A653B34F4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82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0" name="Line 25">
                  <a:extLst>
                    <a:ext uri="{FF2B5EF4-FFF2-40B4-BE49-F238E27FC236}">
                      <a16:creationId xmlns:a16="http://schemas.microsoft.com/office/drawing/2014/main" id="{CBABBF89-B4BF-3A4B-476D-EBE1E1CD2B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734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1" name="Line 26">
                  <a:extLst>
                    <a:ext uri="{FF2B5EF4-FFF2-40B4-BE49-F238E27FC236}">
                      <a16:creationId xmlns:a16="http://schemas.microsoft.com/office/drawing/2014/main" id="{B7B927B0-CD20-5A35-054C-9C074C349E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887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2" name="Line 27">
                  <a:extLst>
                    <a:ext uri="{FF2B5EF4-FFF2-40B4-BE49-F238E27FC236}">
                      <a16:creationId xmlns:a16="http://schemas.microsoft.com/office/drawing/2014/main" id="{B803D195-3A04-EB95-041D-4758C20497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430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3" name="Line 30">
                  <a:extLst>
                    <a:ext uri="{FF2B5EF4-FFF2-40B4-BE49-F238E27FC236}">
                      <a16:creationId xmlns:a16="http://schemas.microsoft.com/office/drawing/2014/main" id="{8055B319-89C5-A8F9-AD19-E8FC8DF3D9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353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4" name="Line 31">
                  <a:extLst>
                    <a:ext uri="{FF2B5EF4-FFF2-40B4-BE49-F238E27FC236}">
                      <a16:creationId xmlns:a16="http://schemas.microsoft.com/office/drawing/2014/main" id="{123BB62E-5FF8-CFC8-E91A-A7B9771A03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277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5" name="AutoShape 40" descr="blanc)">
                  <a:extLst>
                    <a:ext uri="{FF2B5EF4-FFF2-40B4-BE49-F238E27FC236}">
                      <a16:creationId xmlns:a16="http://schemas.microsoft.com/office/drawing/2014/main" id="{06615551-A639-C979-2CBB-F46406E971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3927" y="3277703"/>
                  <a:ext cx="141287" cy="1600200"/>
                </a:xfrm>
                <a:prstGeom prst="downArrow">
                  <a:avLst>
                    <a:gd name="adj1" fmla="val 50000"/>
                    <a:gd name="adj2" fmla="val 247177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6" name="AutoShape 41" descr="blanc)">
                  <a:extLst>
                    <a:ext uri="{FF2B5EF4-FFF2-40B4-BE49-F238E27FC236}">
                      <a16:creationId xmlns:a16="http://schemas.microsoft.com/office/drawing/2014/main" id="{7EA6C488-6E1D-BF3F-0649-1FACBE8CE1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05060" y="3277703"/>
                  <a:ext cx="139700" cy="1295400"/>
                </a:xfrm>
                <a:prstGeom prst="downArrow">
                  <a:avLst>
                    <a:gd name="adj1" fmla="val 50000"/>
                    <a:gd name="adj2" fmla="val 202369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7" name="AutoShape 42" descr="blanc)">
                  <a:extLst>
                    <a:ext uri="{FF2B5EF4-FFF2-40B4-BE49-F238E27FC236}">
                      <a16:creationId xmlns:a16="http://schemas.microsoft.com/office/drawing/2014/main" id="{56FCF855-B522-F119-D63A-C07E1F875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6198" y="3277703"/>
                  <a:ext cx="139700" cy="914400"/>
                </a:xfrm>
                <a:prstGeom prst="downArrow">
                  <a:avLst>
                    <a:gd name="adj1" fmla="val 50000"/>
                    <a:gd name="adj2" fmla="val 142848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8" name="AutoShape 43" descr="blanc)">
                  <a:extLst>
                    <a:ext uri="{FF2B5EF4-FFF2-40B4-BE49-F238E27FC236}">
                      <a16:creationId xmlns:a16="http://schemas.microsoft.com/office/drawing/2014/main" id="{C18BE7F8-CE65-6239-E8E9-4807ADB500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7335" y="3277703"/>
                  <a:ext cx="139700" cy="685800"/>
                </a:xfrm>
                <a:prstGeom prst="downArrow">
                  <a:avLst>
                    <a:gd name="adj1" fmla="val 50000"/>
                    <a:gd name="adj2" fmla="val 107136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9" name="AutoShape 44" descr="blanc)">
                  <a:extLst>
                    <a:ext uri="{FF2B5EF4-FFF2-40B4-BE49-F238E27FC236}">
                      <a16:creationId xmlns:a16="http://schemas.microsoft.com/office/drawing/2014/main" id="{EAB8190C-FB97-4D35-4AF5-1509174A6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8473" y="3277703"/>
                  <a:ext cx="139700" cy="609600"/>
                </a:xfrm>
                <a:prstGeom prst="downArrow">
                  <a:avLst>
                    <a:gd name="adj1" fmla="val 50000"/>
                    <a:gd name="adj2" fmla="val 95232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0" name="AutoShape 45" descr="blanc)">
                  <a:extLst>
                    <a:ext uri="{FF2B5EF4-FFF2-40B4-BE49-F238E27FC236}">
                      <a16:creationId xmlns:a16="http://schemas.microsoft.com/office/drawing/2014/main" id="{E9C2E2CF-8DD9-317C-F7D8-2D921ECE9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610" y="3277703"/>
                  <a:ext cx="139700" cy="457200"/>
                </a:xfrm>
                <a:prstGeom prst="downArrow">
                  <a:avLst>
                    <a:gd name="adj1" fmla="val 50000"/>
                    <a:gd name="adj2" fmla="val 71424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1" name="AutoShape 46" descr="blanc)">
                  <a:extLst>
                    <a:ext uri="{FF2B5EF4-FFF2-40B4-BE49-F238E27FC236}">
                      <a16:creationId xmlns:a16="http://schemas.microsoft.com/office/drawing/2014/main" id="{CC4347AC-9B79-1D5B-6873-A960577F5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160" y="3277703"/>
                  <a:ext cx="141288" cy="381000"/>
                </a:xfrm>
                <a:prstGeom prst="downArrow">
                  <a:avLst>
                    <a:gd name="adj1" fmla="val 50000"/>
                    <a:gd name="adj2" fmla="val 5885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2" name="AutoShape 47" descr="blanc)">
                  <a:extLst>
                    <a:ext uri="{FF2B5EF4-FFF2-40B4-BE49-F238E27FC236}">
                      <a16:creationId xmlns:a16="http://schemas.microsoft.com/office/drawing/2014/main" id="{800A7FA0-1BF5-E90F-F56F-D29615D91E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70302" y="3277703"/>
                  <a:ext cx="141287" cy="304800"/>
                </a:xfrm>
                <a:prstGeom prst="downArrow">
                  <a:avLst>
                    <a:gd name="adj1" fmla="val 50000"/>
                    <a:gd name="adj2" fmla="val 4708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05CFED9-054D-EFBE-C2A3-AAA01C24E85A}"/>
                </a:ext>
              </a:extLst>
            </p:cNvPr>
            <p:cNvSpPr txBox="1"/>
            <p:nvPr/>
          </p:nvSpPr>
          <p:spPr>
            <a:xfrm>
              <a:off x="1486127" y="4597401"/>
              <a:ext cx="522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1" dirty="0" err="1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E1</a:t>
              </a:r>
              <a:endParaRPr lang="en-BE" sz="1800"/>
            </a:p>
          </p:txBody>
        </p:sp>
      </p:grpSp>
    </p:spTree>
    <p:extLst>
      <p:ext uri="{BB962C8B-B14F-4D97-AF65-F5344CB8AC3E}">
        <p14:creationId xmlns:p14="http://schemas.microsoft.com/office/powerpoint/2010/main" val="70465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341E6-7FF3-EB41-E862-5FCF4C860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89F15B-5531-36B0-8404-8A9704BFD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724" y="1308296"/>
            <a:ext cx="5089614" cy="5067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7EA772-C225-B643-B1DE-F63E708CF3A9}"/>
              </a:ext>
            </a:extLst>
          </p:cNvPr>
          <p:cNvSpPr txBox="1"/>
          <p:nvPr/>
        </p:nvSpPr>
        <p:spPr>
          <a:xfrm>
            <a:off x="3292548" y="926204"/>
            <a:ext cx="2361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latin typeface="Times" pitchFamily="2" charset="0"/>
              </a:rPr>
              <a:t>E1 de-excitation PSF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959EE28-291C-BDE4-3FC1-432665A340AF}"/>
              </a:ext>
            </a:extLst>
          </p:cNvPr>
          <p:cNvSpPr txBox="1"/>
          <p:nvPr/>
        </p:nvSpPr>
        <p:spPr>
          <a:xfrm>
            <a:off x="1497922" y="289637"/>
            <a:ext cx="5950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b="1" dirty="0">
                <a:latin typeface="Symbol" pitchFamily="2" charset="2"/>
              </a:rPr>
              <a:t>p</a:t>
            </a:r>
            <a:r>
              <a:rPr lang="en-BE" sz="2000" b="1" dirty="0">
                <a:latin typeface="Times" pitchFamily="2" charset="0"/>
              </a:rPr>
              <a:t>-dependent de-excitation PSF at an initial energy </a:t>
            </a:r>
            <a:r>
              <a:rPr lang="en-BE" sz="2000" b="1" i="1" dirty="0">
                <a:latin typeface="Times" pitchFamily="2" charset="0"/>
              </a:rPr>
              <a:t>U</a:t>
            </a:r>
            <a:r>
              <a:rPr lang="en-BE" sz="2000" b="1" i="1" baseline="-25000" dirty="0">
                <a:latin typeface="Times" pitchFamily="2" charset="0"/>
              </a:rPr>
              <a:t>i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A1E106-5DFA-A889-237F-D97865916F57}"/>
              </a:ext>
            </a:extLst>
          </p:cNvPr>
          <p:cNvGrpSpPr/>
          <p:nvPr/>
        </p:nvGrpSpPr>
        <p:grpSpPr>
          <a:xfrm>
            <a:off x="178907" y="4240887"/>
            <a:ext cx="1830120" cy="1974006"/>
            <a:chOff x="178907" y="4240887"/>
            <a:chExt cx="1830120" cy="19740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299B5D3-841C-C4B4-B999-9550577879BD}"/>
                </a:ext>
              </a:extLst>
            </p:cNvPr>
            <p:cNvGrpSpPr/>
            <p:nvPr/>
          </p:nvGrpSpPr>
          <p:grpSpPr>
            <a:xfrm>
              <a:off x="178907" y="4240887"/>
              <a:ext cx="1748773" cy="1974006"/>
              <a:chOff x="4943341" y="1353105"/>
              <a:chExt cx="2393401" cy="1974006"/>
            </a:xfrm>
            <a:solidFill>
              <a:srgbClr val="0000FF"/>
            </a:solidFill>
          </p:grpSpPr>
          <p:sp>
            <p:nvSpPr>
              <p:cNvPr id="7" name="Text Box 22">
                <a:extLst>
                  <a:ext uri="{FF2B5EF4-FFF2-40B4-BE49-F238E27FC236}">
                    <a16:creationId xmlns:a16="http://schemas.microsoft.com/office/drawing/2014/main" id="{D5AED947-E9A7-D123-3155-8696BCD553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3341" y="1353105"/>
                <a:ext cx="2393401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(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U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 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=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7MeV,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Symbol" charset="0"/>
                    <a:ea typeface="ＭＳ Ｐゴシック" charset="0"/>
                    <a:cs typeface="ＭＳ Ｐゴシック" charset="0"/>
                  </a:rPr>
                  <a:t>p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)</a:t>
                </a:r>
                <a:endParaRPr lang="fr-FR" sz="1800" b="1" baseline="-25000" dirty="0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B8BFC08-413D-5F0B-1EC9-F653BA153E0B}"/>
                  </a:ext>
                </a:extLst>
              </p:cNvPr>
              <p:cNvGrpSpPr/>
              <p:nvPr/>
            </p:nvGrpSpPr>
            <p:grpSpPr>
              <a:xfrm>
                <a:off x="5078361" y="1726911"/>
                <a:ext cx="1687516" cy="1600200"/>
                <a:chOff x="3724073" y="3277703"/>
                <a:chExt cx="1687516" cy="1600200"/>
              </a:xfrm>
              <a:grpFill/>
            </p:grpSpPr>
            <p:sp>
              <p:nvSpPr>
                <p:cNvPr id="9" name="Line 8">
                  <a:extLst>
                    <a:ext uri="{FF2B5EF4-FFF2-40B4-BE49-F238E27FC236}">
                      <a16:creationId xmlns:a16="http://schemas.microsoft.com/office/drawing/2014/main" id="{ADF731AA-05F0-A617-FF8C-9A7A44002C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192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0" name="Line 9">
                  <a:extLst>
                    <a:ext uri="{FF2B5EF4-FFF2-40B4-BE49-F238E27FC236}">
                      <a16:creationId xmlns:a16="http://schemas.microsoft.com/office/drawing/2014/main" id="{EFC9BF47-5E17-3D24-8B5C-97F3AC0999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963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" name="Line 10">
                  <a:extLst>
                    <a:ext uri="{FF2B5EF4-FFF2-40B4-BE49-F238E27FC236}">
                      <a16:creationId xmlns:a16="http://schemas.microsoft.com/office/drawing/2014/main" id="{BAA2B005-BDDD-B7D7-B2D6-FBBE9B1ED9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658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2" name="Line 11">
                  <a:extLst>
                    <a:ext uri="{FF2B5EF4-FFF2-40B4-BE49-F238E27FC236}">
                      <a16:creationId xmlns:a16="http://schemas.microsoft.com/office/drawing/2014/main" id="{07FFC32F-5B33-EF51-71B7-3FFD09954A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573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3" name="Line 12">
                  <a:extLst>
                    <a:ext uri="{FF2B5EF4-FFF2-40B4-BE49-F238E27FC236}">
                      <a16:creationId xmlns:a16="http://schemas.microsoft.com/office/drawing/2014/main" id="{5B037907-DA63-C435-AABD-ED180D6B71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877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4" name="Line 23">
                  <a:extLst>
                    <a:ext uri="{FF2B5EF4-FFF2-40B4-BE49-F238E27FC236}">
                      <a16:creationId xmlns:a16="http://schemas.microsoft.com/office/drawing/2014/main" id="{89DDDCF4-91DC-9C79-D784-3198B106E4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06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5" name="Line 24">
                  <a:extLst>
                    <a:ext uri="{FF2B5EF4-FFF2-40B4-BE49-F238E27FC236}">
                      <a16:creationId xmlns:a16="http://schemas.microsoft.com/office/drawing/2014/main" id="{D008063D-5F8A-F8D5-E070-1F26788D85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82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6" name="Line 25">
                  <a:extLst>
                    <a:ext uri="{FF2B5EF4-FFF2-40B4-BE49-F238E27FC236}">
                      <a16:creationId xmlns:a16="http://schemas.microsoft.com/office/drawing/2014/main" id="{02561EC6-EC77-180C-F84E-270D4810A2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734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7" name="Line 26">
                  <a:extLst>
                    <a:ext uri="{FF2B5EF4-FFF2-40B4-BE49-F238E27FC236}">
                      <a16:creationId xmlns:a16="http://schemas.microsoft.com/office/drawing/2014/main" id="{77EC68A7-EC39-55E6-BCA5-86815A7289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887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8" name="Line 27">
                  <a:extLst>
                    <a:ext uri="{FF2B5EF4-FFF2-40B4-BE49-F238E27FC236}">
                      <a16:creationId xmlns:a16="http://schemas.microsoft.com/office/drawing/2014/main" id="{675C238D-EBD1-3484-022E-CA85AAE7EA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430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9" name="Line 30">
                  <a:extLst>
                    <a:ext uri="{FF2B5EF4-FFF2-40B4-BE49-F238E27FC236}">
                      <a16:creationId xmlns:a16="http://schemas.microsoft.com/office/drawing/2014/main" id="{6961CDEB-50CC-0F67-332E-8FDFD99E90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353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0" name="Line 31">
                  <a:extLst>
                    <a:ext uri="{FF2B5EF4-FFF2-40B4-BE49-F238E27FC236}">
                      <a16:creationId xmlns:a16="http://schemas.microsoft.com/office/drawing/2014/main" id="{CC71E9B4-43C0-408F-F9D3-C5AE22DE87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277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1" name="AutoShape 40" descr="blanc)">
                  <a:extLst>
                    <a:ext uri="{FF2B5EF4-FFF2-40B4-BE49-F238E27FC236}">
                      <a16:creationId xmlns:a16="http://schemas.microsoft.com/office/drawing/2014/main" id="{DED7E89C-FBFB-30C7-F7BF-C6BD879468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3927" y="3277703"/>
                  <a:ext cx="141287" cy="1600200"/>
                </a:xfrm>
                <a:prstGeom prst="downArrow">
                  <a:avLst>
                    <a:gd name="adj1" fmla="val 50000"/>
                    <a:gd name="adj2" fmla="val 247177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2" name="AutoShape 41" descr="blanc)">
                  <a:extLst>
                    <a:ext uri="{FF2B5EF4-FFF2-40B4-BE49-F238E27FC236}">
                      <a16:creationId xmlns:a16="http://schemas.microsoft.com/office/drawing/2014/main" id="{C812AE89-C0A8-7942-5873-6724EBFD0C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05060" y="3277703"/>
                  <a:ext cx="139700" cy="1295400"/>
                </a:xfrm>
                <a:prstGeom prst="downArrow">
                  <a:avLst>
                    <a:gd name="adj1" fmla="val 50000"/>
                    <a:gd name="adj2" fmla="val 202369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3" name="AutoShape 42" descr="blanc)">
                  <a:extLst>
                    <a:ext uri="{FF2B5EF4-FFF2-40B4-BE49-F238E27FC236}">
                      <a16:creationId xmlns:a16="http://schemas.microsoft.com/office/drawing/2014/main" id="{EC3FE32E-98AA-6CB1-70CE-22E0CE0106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6198" y="3277703"/>
                  <a:ext cx="139700" cy="914400"/>
                </a:xfrm>
                <a:prstGeom prst="downArrow">
                  <a:avLst>
                    <a:gd name="adj1" fmla="val 50000"/>
                    <a:gd name="adj2" fmla="val 142848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4" name="AutoShape 43" descr="blanc)">
                  <a:extLst>
                    <a:ext uri="{FF2B5EF4-FFF2-40B4-BE49-F238E27FC236}">
                      <a16:creationId xmlns:a16="http://schemas.microsoft.com/office/drawing/2014/main" id="{5BA8ABC4-E45B-C2BD-9EF1-9358C83E0C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7335" y="3277703"/>
                  <a:ext cx="139700" cy="685800"/>
                </a:xfrm>
                <a:prstGeom prst="downArrow">
                  <a:avLst>
                    <a:gd name="adj1" fmla="val 50000"/>
                    <a:gd name="adj2" fmla="val 107136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5" name="AutoShape 44" descr="blanc)">
                  <a:extLst>
                    <a:ext uri="{FF2B5EF4-FFF2-40B4-BE49-F238E27FC236}">
                      <a16:creationId xmlns:a16="http://schemas.microsoft.com/office/drawing/2014/main" id="{BD904853-DC6A-A420-F3CA-7B06403701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8473" y="3277703"/>
                  <a:ext cx="139700" cy="609600"/>
                </a:xfrm>
                <a:prstGeom prst="downArrow">
                  <a:avLst>
                    <a:gd name="adj1" fmla="val 50000"/>
                    <a:gd name="adj2" fmla="val 95232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6" name="AutoShape 45" descr="blanc)">
                  <a:extLst>
                    <a:ext uri="{FF2B5EF4-FFF2-40B4-BE49-F238E27FC236}">
                      <a16:creationId xmlns:a16="http://schemas.microsoft.com/office/drawing/2014/main" id="{67D6A8F0-F9C6-46FC-6DDB-BEB9839025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610" y="3277703"/>
                  <a:ext cx="139700" cy="457200"/>
                </a:xfrm>
                <a:prstGeom prst="downArrow">
                  <a:avLst>
                    <a:gd name="adj1" fmla="val 50000"/>
                    <a:gd name="adj2" fmla="val 71424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7" name="AutoShape 46" descr="blanc)">
                  <a:extLst>
                    <a:ext uri="{FF2B5EF4-FFF2-40B4-BE49-F238E27FC236}">
                      <a16:creationId xmlns:a16="http://schemas.microsoft.com/office/drawing/2014/main" id="{555FA8FB-7674-3DB6-CC25-9DD276498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160" y="3277703"/>
                  <a:ext cx="141288" cy="381000"/>
                </a:xfrm>
                <a:prstGeom prst="downArrow">
                  <a:avLst>
                    <a:gd name="adj1" fmla="val 50000"/>
                    <a:gd name="adj2" fmla="val 5885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8" name="AutoShape 47" descr="blanc)">
                  <a:extLst>
                    <a:ext uri="{FF2B5EF4-FFF2-40B4-BE49-F238E27FC236}">
                      <a16:creationId xmlns:a16="http://schemas.microsoft.com/office/drawing/2014/main" id="{5C9DB253-9FB1-2C9C-FC03-AF87A0A75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70302" y="3277703"/>
                  <a:ext cx="141287" cy="304800"/>
                </a:xfrm>
                <a:prstGeom prst="downArrow">
                  <a:avLst>
                    <a:gd name="adj1" fmla="val 50000"/>
                    <a:gd name="adj2" fmla="val 4708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630B4FF-542B-B6CB-6211-3BDA5C5A1C66}"/>
                </a:ext>
              </a:extLst>
            </p:cNvPr>
            <p:cNvSpPr txBox="1"/>
            <p:nvPr/>
          </p:nvSpPr>
          <p:spPr>
            <a:xfrm>
              <a:off x="1486127" y="4597401"/>
              <a:ext cx="522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1" dirty="0" err="1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E1</a:t>
              </a:r>
              <a:endParaRPr lang="en-BE" sz="1800"/>
            </a:p>
          </p:txBody>
        </p:sp>
      </p:grpSp>
    </p:spTree>
    <p:extLst>
      <p:ext uri="{BB962C8B-B14F-4D97-AF65-F5344CB8AC3E}">
        <p14:creationId xmlns:p14="http://schemas.microsoft.com/office/powerpoint/2010/main" val="309398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F2324-32D3-6BD2-399B-F8E3E36DB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A10AF76-BE29-749C-EBC0-BEB78E24F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265" y="1366400"/>
            <a:ext cx="6427200" cy="5008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041284-DE39-9269-D067-4D338AAEBEBE}"/>
              </a:ext>
            </a:extLst>
          </p:cNvPr>
          <p:cNvSpPr txBox="1"/>
          <p:nvPr/>
        </p:nvSpPr>
        <p:spPr>
          <a:xfrm>
            <a:off x="3257282" y="926204"/>
            <a:ext cx="2432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M1 de-excitation PSF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73EA88C-FE6C-9E9E-47A3-6126145B32B0}"/>
              </a:ext>
            </a:extLst>
          </p:cNvPr>
          <p:cNvSpPr txBox="1"/>
          <p:nvPr/>
        </p:nvSpPr>
        <p:spPr>
          <a:xfrm>
            <a:off x="895995" y="289637"/>
            <a:ext cx="7154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Smooth (</a:t>
            </a:r>
            <a:r>
              <a:rPr kumimoji="0" lang="en-BE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J</a:t>
            </a: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,</a:t>
            </a: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ＭＳ Ｐゴシック"/>
                <a:cs typeface="+mn-cs"/>
              </a:rPr>
              <a:t>p</a:t>
            </a: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)-dependent de-excitation PSF at an initial energy </a:t>
            </a:r>
            <a:r>
              <a:rPr kumimoji="0" lang="en-BE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U</a:t>
            </a:r>
            <a:r>
              <a:rPr kumimoji="0" lang="en-BE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B671AA-B509-54A5-D9FD-1C18CF710AE9}"/>
              </a:ext>
            </a:extLst>
          </p:cNvPr>
          <p:cNvSpPr txBox="1"/>
          <p:nvPr/>
        </p:nvSpPr>
        <p:spPr>
          <a:xfrm>
            <a:off x="4956726" y="2057036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4" b="0" i="1" u="none" strike="noStrike" kern="1200" cap="none" spc="0" normalizeH="0" baseline="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J</a:t>
            </a:r>
            <a:r>
              <a:rPr kumimoji="0" lang="en-BE" sz="1404" b="0" i="0" u="none" strike="noStrike" kern="1200" cap="none" spc="0" normalizeH="0" baseline="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=1</a:t>
            </a:r>
            <a:r>
              <a:rPr kumimoji="0" lang="en-BE" sz="1404" b="0" i="0" u="none" strike="noStrike" kern="1200" cap="none" spc="0" normalizeH="0" baseline="3000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2F235F-743B-70DC-7C5D-633337309C14}"/>
              </a:ext>
            </a:extLst>
          </p:cNvPr>
          <p:cNvSpPr txBox="1"/>
          <p:nvPr/>
        </p:nvSpPr>
        <p:spPr>
          <a:xfrm>
            <a:off x="5448841" y="3191846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4" b="0" i="1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J</a:t>
            </a:r>
            <a:r>
              <a:rPr kumimoji="0" lang="en-BE" sz="1404" b="0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=2</a:t>
            </a:r>
            <a:r>
              <a:rPr kumimoji="0" lang="en-BE" sz="1404" b="0" i="0" u="none" strike="noStrike" kern="1200" cap="none" spc="0" normalizeH="0" baseline="3000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+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E89B74-1586-A1AE-0218-1258D1643128}"/>
              </a:ext>
            </a:extLst>
          </p:cNvPr>
          <p:cNvSpPr txBox="1"/>
          <p:nvPr/>
        </p:nvSpPr>
        <p:spPr>
          <a:xfrm>
            <a:off x="5660716" y="3573241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4" b="0" i="1" u="none" strike="noStrike" kern="1200" cap="none" spc="0" normalizeH="0" baseline="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J</a:t>
            </a:r>
            <a:r>
              <a:rPr kumimoji="0" lang="en-BE" sz="1404" b="0" i="0" u="none" strike="noStrike" kern="1200" cap="none" spc="0" normalizeH="0" baseline="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=1</a:t>
            </a:r>
            <a:r>
              <a:rPr kumimoji="0" lang="en-BE" sz="1404" b="0" i="0" u="none" strike="noStrike" kern="1200" cap="none" spc="0" normalizeH="0" baseline="30000" noProof="0">
                <a:ln>
                  <a:noFill/>
                </a:ln>
                <a:solidFill>
                  <a:srgbClr val="1CFFFF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–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4E1CB5-6D82-2B7B-D2C1-D246198E5DEE}"/>
              </a:ext>
            </a:extLst>
          </p:cNvPr>
          <p:cNvSpPr txBox="1"/>
          <p:nvPr/>
        </p:nvSpPr>
        <p:spPr>
          <a:xfrm>
            <a:off x="5379850" y="2132776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4" b="0" i="1" u="none" strike="noStrike" kern="1200" cap="none" spc="0" normalizeH="0" baseline="0" noProof="0">
                <a:ln>
                  <a:noFill/>
                </a:ln>
                <a:solidFill>
                  <a:srgbClr val="665E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J</a:t>
            </a:r>
            <a:r>
              <a:rPr kumimoji="0" lang="en-BE" sz="1404" b="0" i="0" u="none" strike="noStrike" kern="1200" cap="none" spc="0" normalizeH="0" baseline="0" noProof="0">
                <a:ln>
                  <a:noFill/>
                </a:ln>
                <a:solidFill>
                  <a:srgbClr val="665E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=8</a:t>
            </a:r>
            <a:r>
              <a:rPr kumimoji="0" lang="en-BE" sz="1404" b="0" i="0" u="none" strike="noStrike" kern="1200" cap="none" spc="0" normalizeH="0" baseline="30000" noProof="0">
                <a:ln>
                  <a:noFill/>
                </a:ln>
                <a:solidFill>
                  <a:srgbClr val="665E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74F16-20A2-A16E-F20C-1C45562ADDE7}"/>
              </a:ext>
            </a:extLst>
          </p:cNvPr>
          <p:cNvSpPr txBox="1"/>
          <p:nvPr/>
        </p:nvSpPr>
        <p:spPr>
          <a:xfrm>
            <a:off x="5187391" y="2438431"/>
            <a:ext cx="52290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404" b="0" i="1" u="none" strike="noStrike" kern="1200" cap="none" spc="0" normalizeH="0" baseline="0" noProof="0">
                <a:ln>
                  <a:noFill/>
                </a:ln>
                <a:solidFill>
                  <a:srgbClr val="0093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J</a:t>
            </a:r>
            <a:r>
              <a:rPr kumimoji="0" lang="en-BE" sz="1404" b="0" i="0" u="none" strike="noStrike" kern="1200" cap="none" spc="0" normalizeH="0" baseline="0" noProof="0">
                <a:ln>
                  <a:noFill/>
                </a:ln>
                <a:solidFill>
                  <a:srgbClr val="0093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=6</a:t>
            </a:r>
            <a:r>
              <a:rPr kumimoji="0" lang="en-BE" sz="1404" b="0" i="0" u="none" strike="noStrike" kern="1200" cap="none" spc="0" normalizeH="0" baseline="30000" noProof="0">
                <a:ln>
                  <a:noFill/>
                </a:ln>
                <a:solidFill>
                  <a:srgbClr val="009300"/>
                </a:solidFill>
                <a:effectLst/>
                <a:uLnTx/>
                <a:uFillTx/>
                <a:latin typeface="Times"/>
                <a:ea typeface="ＭＳ Ｐゴシック"/>
                <a:cs typeface="+mn-cs"/>
              </a:rPr>
              <a:t>+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E9FA9D-69C8-8C6E-7382-129BC746F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5" y="813967"/>
            <a:ext cx="1841828" cy="14466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3EAB66-8959-5636-ECFD-5A32F060C7FD}"/>
              </a:ext>
            </a:extLst>
          </p:cNvPr>
          <p:cNvSpPr/>
          <p:nvPr/>
        </p:nvSpPr>
        <p:spPr bwMode="auto">
          <a:xfrm>
            <a:off x="381000" y="876301"/>
            <a:ext cx="755650" cy="1130300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  <a:ea typeface="ＭＳ Ｐゴシック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FFE5DE2-D7BC-CE9C-3358-A2126FC5AE05}"/>
              </a:ext>
            </a:extLst>
          </p:cNvPr>
          <p:cNvGrpSpPr/>
          <p:nvPr/>
        </p:nvGrpSpPr>
        <p:grpSpPr>
          <a:xfrm>
            <a:off x="19103" y="4240887"/>
            <a:ext cx="1989924" cy="1974006"/>
            <a:chOff x="19103" y="4240887"/>
            <a:chExt cx="1989924" cy="197400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4D13C07-FE5D-38F0-06BB-AC0C192139C2}"/>
                </a:ext>
              </a:extLst>
            </p:cNvPr>
            <p:cNvGrpSpPr/>
            <p:nvPr/>
          </p:nvGrpSpPr>
          <p:grpSpPr>
            <a:xfrm>
              <a:off x="19103" y="4240887"/>
              <a:ext cx="1748773" cy="1974006"/>
              <a:chOff x="4724623" y="1353105"/>
              <a:chExt cx="2393401" cy="1974006"/>
            </a:xfrm>
            <a:solidFill>
              <a:srgbClr val="0000FF"/>
            </a:solidFill>
          </p:grpSpPr>
          <p:sp>
            <p:nvSpPr>
              <p:cNvPr id="13" name="Text Box 22">
                <a:extLst>
                  <a:ext uri="{FF2B5EF4-FFF2-40B4-BE49-F238E27FC236}">
                    <a16:creationId xmlns:a16="http://schemas.microsoft.com/office/drawing/2014/main" id="{52DB7F5E-1008-E7EA-772B-EB6E1F0CD0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4623" y="1353105"/>
                <a:ext cx="2393401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(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U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 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=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7MeV,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J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Symbol" charset="0"/>
                    <a:ea typeface="ＭＳ Ｐゴシック" charset="0"/>
                    <a:cs typeface="ＭＳ Ｐゴシック" charset="0"/>
                  </a:rPr>
                  <a:t>p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)</a:t>
                </a:r>
                <a:endParaRPr lang="fr-FR" sz="1800" b="1" baseline="-25000" dirty="0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310CFA0-8385-E6A7-FBF5-579040C47220}"/>
                  </a:ext>
                </a:extLst>
              </p:cNvPr>
              <p:cNvGrpSpPr/>
              <p:nvPr/>
            </p:nvGrpSpPr>
            <p:grpSpPr>
              <a:xfrm>
                <a:off x="5078361" y="1726911"/>
                <a:ext cx="1687516" cy="1600200"/>
                <a:chOff x="3724073" y="3277703"/>
                <a:chExt cx="1687516" cy="1600200"/>
              </a:xfrm>
              <a:grpFill/>
            </p:grpSpPr>
            <p:sp>
              <p:nvSpPr>
                <p:cNvPr id="15" name="Line 8">
                  <a:extLst>
                    <a:ext uri="{FF2B5EF4-FFF2-40B4-BE49-F238E27FC236}">
                      <a16:creationId xmlns:a16="http://schemas.microsoft.com/office/drawing/2014/main" id="{649FAB4E-9E05-5BF2-0529-958ABA50F4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192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6" name="Line 9">
                  <a:extLst>
                    <a:ext uri="{FF2B5EF4-FFF2-40B4-BE49-F238E27FC236}">
                      <a16:creationId xmlns:a16="http://schemas.microsoft.com/office/drawing/2014/main" id="{EACDBEAD-C95A-B341-1E7A-E8F5D5DC86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963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8" name="Line 10">
                  <a:extLst>
                    <a:ext uri="{FF2B5EF4-FFF2-40B4-BE49-F238E27FC236}">
                      <a16:creationId xmlns:a16="http://schemas.microsoft.com/office/drawing/2014/main" id="{92F00250-A0D3-CF1A-AEB6-99E83CC263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658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9" name="Line 11">
                  <a:extLst>
                    <a:ext uri="{FF2B5EF4-FFF2-40B4-BE49-F238E27FC236}">
                      <a16:creationId xmlns:a16="http://schemas.microsoft.com/office/drawing/2014/main" id="{67D9E584-96FA-FFB6-240F-42FBA9224E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573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0" name="Line 12">
                  <a:extLst>
                    <a:ext uri="{FF2B5EF4-FFF2-40B4-BE49-F238E27FC236}">
                      <a16:creationId xmlns:a16="http://schemas.microsoft.com/office/drawing/2014/main" id="{AD9B80D2-B2C4-DB4D-3DC0-B7D9B022CF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877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1" name="Line 23">
                  <a:extLst>
                    <a:ext uri="{FF2B5EF4-FFF2-40B4-BE49-F238E27FC236}">
                      <a16:creationId xmlns:a16="http://schemas.microsoft.com/office/drawing/2014/main" id="{13069F0A-B6F8-C6C7-DF61-9C7E166B8A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06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2" name="Line 24">
                  <a:extLst>
                    <a:ext uri="{FF2B5EF4-FFF2-40B4-BE49-F238E27FC236}">
                      <a16:creationId xmlns:a16="http://schemas.microsoft.com/office/drawing/2014/main" id="{4516BADE-B55B-E13E-F891-70817DC4E9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82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3" name="Line 25">
                  <a:extLst>
                    <a:ext uri="{FF2B5EF4-FFF2-40B4-BE49-F238E27FC236}">
                      <a16:creationId xmlns:a16="http://schemas.microsoft.com/office/drawing/2014/main" id="{E8292D32-8A89-5735-9121-648F1CE78C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734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4" name="Line 26">
                  <a:extLst>
                    <a:ext uri="{FF2B5EF4-FFF2-40B4-BE49-F238E27FC236}">
                      <a16:creationId xmlns:a16="http://schemas.microsoft.com/office/drawing/2014/main" id="{F3554DAF-3D8E-E10B-194D-F69E106EC4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887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5" name="Line 27">
                  <a:extLst>
                    <a:ext uri="{FF2B5EF4-FFF2-40B4-BE49-F238E27FC236}">
                      <a16:creationId xmlns:a16="http://schemas.microsoft.com/office/drawing/2014/main" id="{4094F73C-D6C4-8841-8C95-324AD52AAF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430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6" name="Line 30">
                  <a:extLst>
                    <a:ext uri="{FF2B5EF4-FFF2-40B4-BE49-F238E27FC236}">
                      <a16:creationId xmlns:a16="http://schemas.microsoft.com/office/drawing/2014/main" id="{E79EE6E4-BB77-FD06-5C6A-A88521003A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353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7" name="Line 31">
                  <a:extLst>
                    <a:ext uri="{FF2B5EF4-FFF2-40B4-BE49-F238E27FC236}">
                      <a16:creationId xmlns:a16="http://schemas.microsoft.com/office/drawing/2014/main" id="{38F41916-1195-9B23-2748-0E77C53DA4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277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8" name="AutoShape 40" descr="blanc)">
                  <a:extLst>
                    <a:ext uri="{FF2B5EF4-FFF2-40B4-BE49-F238E27FC236}">
                      <a16:creationId xmlns:a16="http://schemas.microsoft.com/office/drawing/2014/main" id="{EE446A06-BBD4-0888-0CA7-97C7490A0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3927" y="3277703"/>
                  <a:ext cx="141287" cy="1600200"/>
                </a:xfrm>
                <a:prstGeom prst="downArrow">
                  <a:avLst>
                    <a:gd name="adj1" fmla="val 50000"/>
                    <a:gd name="adj2" fmla="val 247177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9" name="AutoShape 41" descr="blanc)">
                  <a:extLst>
                    <a:ext uri="{FF2B5EF4-FFF2-40B4-BE49-F238E27FC236}">
                      <a16:creationId xmlns:a16="http://schemas.microsoft.com/office/drawing/2014/main" id="{894A3F33-BD4B-5E2C-FD5D-F4B4A7CA8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05060" y="3277703"/>
                  <a:ext cx="139700" cy="1295400"/>
                </a:xfrm>
                <a:prstGeom prst="downArrow">
                  <a:avLst>
                    <a:gd name="adj1" fmla="val 50000"/>
                    <a:gd name="adj2" fmla="val 202369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0" name="AutoShape 42" descr="blanc)">
                  <a:extLst>
                    <a:ext uri="{FF2B5EF4-FFF2-40B4-BE49-F238E27FC236}">
                      <a16:creationId xmlns:a16="http://schemas.microsoft.com/office/drawing/2014/main" id="{87B7A99A-DD2A-E935-1C72-E1BEEAA9F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6198" y="3277703"/>
                  <a:ext cx="139700" cy="914400"/>
                </a:xfrm>
                <a:prstGeom prst="downArrow">
                  <a:avLst>
                    <a:gd name="adj1" fmla="val 50000"/>
                    <a:gd name="adj2" fmla="val 142848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1" name="AutoShape 43" descr="blanc)">
                  <a:extLst>
                    <a:ext uri="{FF2B5EF4-FFF2-40B4-BE49-F238E27FC236}">
                      <a16:creationId xmlns:a16="http://schemas.microsoft.com/office/drawing/2014/main" id="{F98EB5BB-8A89-011E-8164-096DCE41E0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7335" y="3277703"/>
                  <a:ext cx="139700" cy="685800"/>
                </a:xfrm>
                <a:prstGeom prst="downArrow">
                  <a:avLst>
                    <a:gd name="adj1" fmla="val 50000"/>
                    <a:gd name="adj2" fmla="val 107136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2" name="AutoShape 44" descr="blanc)">
                  <a:extLst>
                    <a:ext uri="{FF2B5EF4-FFF2-40B4-BE49-F238E27FC236}">
                      <a16:creationId xmlns:a16="http://schemas.microsoft.com/office/drawing/2014/main" id="{B4494DF0-B938-5D08-C212-357492B03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8473" y="3277703"/>
                  <a:ext cx="139700" cy="609600"/>
                </a:xfrm>
                <a:prstGeom prst="downArrow">
                  <a:avLst>
                    <a:gd name="adj1" fmla="val 50000"/>
                    <a:gd name="adj2" fmla="val 95232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3" name="AutoShape 45" descr="blanc)">
                  <a:extLst>
                    <a:ext uri="{FF2B5EF4-FFF2-40B4-BE49-F238E27FC236}">
                      <a16:creationId xmlns:a16="http://schemas.microsoft.com/office/drawing/2014/main" id="{F1E1C380-4253-FC05-AE4E-4E74AE0BA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610" y="3277703"/>
                  <a:ext cx="139700" cy="457200"/>
                </a:xfrm>
                <a:prstGeom prst="downArrow">
                  <a:avLst>
                    <a:gd name="adj1" fmla="val 50000"/>
                    <a:gd name="adj2" fmla="val 71424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4" name="AutoShape 46" descr="blanc)">
                  <a:extLst>
                    <a:ext uri="{FF2B5EF4-FFF2-40B4-BE49-F238E27FC236}">
                      <a16:creationId xmlns:a16="http://schemas.microsoft.com/office/drawing/2014/main" id="{BD9DC14A-A93D-0EDF-B3AF-6F561FE28D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160" y="3277703"/>
                  <a:ext cx="141288" cy="381000"/>
                </a:xfrm>
                <a:prstGeom prst="downArrow">
                  <a:avLst>
                    <a:gd name="adj1" fmla="val 50000"/>
                    <a:gd name="adj2" fmla="val 5885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5" name="AutoShape 47" descr="blanc)">
                  <a:extLst>
                    <a:ext uri="{FF2B5EF4-FFF2-40B4-BE49-F238E27FC236}">
                      <a16:creationId xmlns:a16="http://schemas.microsoft.com/office/drawing/2014/main" id="{0ECA3E68-8A78-DF6D-4BD8-9BAAADE27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70302" y="3277703"/>
                  <a:ext cx="141287" cy="304800"/>
                </a:xfrm>
                <a:prstGeom prst="downArrow">
                  <a:avLst>
                    <a:gd name="adj1" fmla="val 50000"/>
                    <a:gd name="adj2" fmla="val 4708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67C544-8B7F-FB7E-818D-F91C1A83F365}"/>
                </a:ext>
              </a:extLst>
            </p:cNvPr>
            <p:cNvSpPr txBox="1"/>
            <p:nvPr/>
          </p:nvSpPr>
          <p:spPr>
            <a:xfrm>
              <a:off x="1486127" y="4597401"/>
              <a:ext cx="522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1" dirty="0" err="1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M1</a:t>
              </a:r>
              <a:endParaRPr lang="en-BE" sz="1800"/>
            </a:p>
          </p:txBody>
        </p:sp>
      </p:grpSp>
    </p:spTree>
    <p:extLst>
      <p:ext uri="{BB962C8B-B14F-4D97-AF65-F5344CB8AC3E}">
        <p14:creationId xmlns:p14="http://schemas.microsoft.com/office/powerpoint/2010/main" val="190315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41885-5642-310C-153B-C5ADBFB29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5ACA40-205B-4230-8194-998E3EE43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594" y="1356095"/>
            <a:ext cx="5089614" cy="5021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671C31-75B3-0F0B-CE4B-74D0A2F9C0EF}"/>
              </a:ext>
            </a:extLst>
          </p:cNvPr>
          <p:cNvSpPr txBox="1"/>
          <p:nvPr/>
        </p:nvSpPr>
        <p:spPr>
          <a:xfrm>
            <a:off x="3257282" y="926204"/>
            <a:ext cx="2432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M1 de-excitation PSF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D44DF6C-41C7-A166-B372-143251106F99}"/>
              </a:ext>
            </a:extLst>
          </p:cNvPr>
          <p:cNvSpPr txBox="1"/>
          <p:nvPr/>
        </p:nvSpPr>
        <p:spPr>
          <a:xfrm>
            <a:off x="1392925" y="289637"/>
            <a:ext cx="6160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ＭＳ Ｐゴシック"/>
                <a:cs typeface="+mn-cs"/>
              </a:rPr>
              <a:t>p</a:t>
            </a:r>
            <a:r>
              <a:rPr kumimoji="0" lang="en-B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-dependent de-excitation PSF at an initial energy </a:t>
            </a:r>
            <a:r>
              <a:rPr kumimoji="0" lang="en-BE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U</a:t>
            </a:r>
            <a:r>
              <a:rPr kumimoji="0" lang="en-BE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/>
                <a:cs typeface="+mn-cs"/>
              </a:rPr>
              <a:t>i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260DD86-CAF9-5620-FDC7-A686C6EC9078}"/>
              </a:ext>
            </a:extLst>
          </p:cNvPr>
          <p:cNvGrpSpPr/>
          <p:nvPr/>
        </p:nvGrpSpPr>
        <p:grpSpPr>
          <a:xfrm>
            <a:off x="19103" y="4240887"/>
            <a:ext cx="1989924" cy="1974006"/>
            <a:chOff x="19103" y="4240887"/>
            <a:chExt cx="1989924" cy="19740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712CDA6-00AA-D64B-139D-A83A60A48912}"/>
                </a:ext>
              </a:extLst>
            </p:cNvPr>
            <p:cNvGrpSpPr/>
            <p:nvPr/>
          </p:nvGrpSpPr>
          <p:grpSpPr>
            <a:xfrm>
              <a:off x="19103" y="4240887"/>
              <a:ext cx="1748773" cy="1974006"/>
              <a:chOff x="4724623" y="1353105"/>
              <a:chExt cx="2393401" cy="1974006"/>
            </a:xfrm>
            <a:solidFill>
              <a:srgbClr val="0000FF"/>
            </a:solidFill>
          </p:grpSpPr>
          <p:sp>
            <p:nvSpPr>
              <p:cNvPr id="7" name="Text Box 22">
                <a:extLst>
                  <a:ext uri="{FF2B5EF4-FFF2-40B4-BE49-F238E27FC236}">
                    <a16:creationId xmlns:a16="http://schemas.microsoft.com/office/drawing/2014/main" id="{2E947B72-4BDC-AC14-7224-51456E7E11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4623" y="1353105"/>
                <a:ext cx="2393401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(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U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 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=</a:t>
                </a:r>
                <a:r>
                  <a:rPr lang="fr-FR" sz="1800" b="1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7MeV,</a:t>
                </a:r>
                <a:r>
                  <a:rPr lang="fr-FR" sz="1800" b="1" i="1" dirty="0" err="1">
                    <a:solidFill>
                      <a:srgbClr val="0000FF"/>
                    </a:solidFill>
                    <a:latin typeface="Symbol" charset="0"/>
                    <a:ea typeface="ＭＳ Ｐゴシック" charset="0"/>
                    <a:cs typeface="ＭＳ Ｐゴシック" charset="0"/>
                  </a:rPr>
                  <a:t>p</a:t>
                </a:r>
                <a:r>
                  <a:rPr lang="fr-FR" sz="1800" b="1" i="1" baseline="-25000" dirty="0" err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i</a:t>
                </a:r>
                <a:r>
                  <a:rPr lang="fr-FR" sz="1800" b="1" dirty="0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rPr>
                  <a:t>)</a:t>
                </a:r>
                <a:endParaRPr lang="fr-FR" sz="1800" b="1" baseline="-25000" dirty="0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9E11072-8DE8-EE27-AF68-5B9FF6AF393A}"/>
                  </a:ext>
                </a:extLst>
              </p:cNvPr>
              <p:cNvGrpSpPr/>
              <p:nvPr/>
            </p:nvGrpSpPr>
            <p:grpSpPr>
              <a:xfrm>
                <a:off x="5078361" y="1726911"/>
                <a:ext cx="1687516" cy="1600200"/>
                <a:chOff x="3724073" y="3277703"/>
                <a:chExt cx="1687516" cy="1600200"/>
              </a:xfrm>
              <a:grpFill/>
            </p:grpSpPr>
            <p:sp>
              <p:nvSpPr>
                <p:cNvPr id="9" name="Line 8">
                  <a:extLst>
                    <a:ext uri="{FF2B5EF4-FFF2-40B4-BE49-F238E27FC236}">
                      <a16:creationId xmlns:a16="http://schemas.microsoft.com/office/drawing/2014/main" id="{D17A32ED-6B93-1F23-F3A0-65E070E9E4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192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0" name="Line 9">
                  <a:extLst>
                    <a:ext uri="{FF2B5EF4-FFF2-40B4-BE49-F238E27FC236}">
                      <a16:creationId xmlns:a16="http://schemas.microsoft.com/office/drawing/2014/main" id="{15DEDF0D-E8AD-C4C5-1684-A340817BEB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963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" name="Line 10">
                  <a:extLst>
                    <a:ext uri="{FF2B5EF4-FFF2-40B4-BE49-F238E27FC236}">
                      <a16:creationId xmlns:a16="http://schemas.microsoft.com/office/drawing/2014/main" id="{D3EAC666-8741-07BE-FA20-16F9D99127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658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2" name="Line 11">
                  <a:extLst>
                    <a:ext uri="{FF2B5EF4-FFF2-40B4-BE49-F238E27FC236}">
                      <a16:creationId xmlns:a16="http://schemas.microsoft.com/office/drawing/2014/main" id="{FDF0B5BA-4260-0545-DDF9-61B5A5EB25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573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3" name="Line 12">
                  <a:extLst>
                    <a:ext uri="{FF2B5EF4-FFF2-40B4-BE49-F238E27FC236}">
                      <a16:creationId xmlns:a16="http://schemas.microsoft.com/office/drawing/2014/main" id="{D741E405-4F99-B8BD-B289-2FE6BEA673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4877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4" name="Line 23">
                  <a:extLst>
                    <a:ext uri="{FF2B5EF4-FFF2-40B4-BE49-F238E27FC236}">
                      <a16:creationId xmlns:a16="http://schemas.microsoft.com/office/drawing/2014/main" id="{0B42F95A-2727-3E4C-B278-F29CDD7E25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06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5" name="Line 24">
                  <a:extLst>
                    <a:ext uri="{FF2B5EF4-FFF2-40B4-BE49-F238E27FC236}">
                      <a16:creationId xmlns:a16="http://schemas.microsoft.com/office/drawing/2014/main" id="{F74E796A-50EA-D1F6-5C8D-16EEB943D9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5825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6" name="Line 25">
                  <a:extLst>
                    <a:ext uri="{FF2B5EF4-FFF2-40B4-BE49-F238E27FC236}">
                      <a16:creationId xmlns:a16="http://schemas.microsoft.com/office/drawing/2014/main" id="{7F2C87B8-1C6A-45A6-AF54-FA6B529C07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734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7" name="Line 26">
                  <a:extLst>
                    <a:ext uri="{FF2B5EF4-FFF2-40B4-BE49-F238E27FC236}">
                      <a16:creationId xmlns:a16="http://schemas.microsoft.com/office/drawing/2014/main" id="{D8FE2741-7A7E-70D9-550C-EB448A8EB3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8873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8" name="Line 27">
                  <a:extLst>
                    <a:ext uri="{FF2B5EF4-FFF2-40B4-BE49-F238E27FC236}">
                      <a16:creationId xmlns:a16="http://schemas.microsoft.com/office/drawing/2014/main" id="{BC66D73D-294D-3792-46A3-DF4421B97F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4301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9" name="Line 30">
                  <a:extLst>
                    <a:ext uri="{FF2B5EF4-FFF2-40B4-BE49-F238E27FC236}">
                      <a16:creationId xmlns:a16="http://schemas.microsoft.com/office/drawing/2014/main" id="{E7A49186-30E1-7B5C-8FD9-8F5C705B5E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3539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0" name="Line 31">
                  <a:extLst>
                    <a:ext uri="{FF2B5EF4-FFF2-40B4-BE49-F238E27FC236}">
                      <a16:creationId xmlns:a16="http://schemas.microsoft.com/office/drawing/2014/main" id="{C8073FE0-D76B-C517-E489-BF780740643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24073" y="3277703"/>
                  <a:ext cx="1687512" cy="0"/>
                </a:xfrm>
                <a:prstGeom prst="line">
                  <a:avLst/>
                </a:prstGeom>
                <a:grpFill/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1" name="AutoShape 40" descr="blanc)">
                  <a:extLst>
                    <a:ext uri="{FF2B5EF4-FFF2-40B4-BE49-F238E27FC236}">
                      <a16:creationId xmlns:a16="http://schemas.microsoft.com/office/drawing/2014/main" id="{FD828D22-DD97-BA51-5F6A-CE488D12BE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3927" y="3277703"/>
                  <a:ext cx="141287" cy="1600200"/>
                </a:xfrm>
                <a:prstGeom prst="downArrow">
                  <a:avLst>
                    <a:gd name="adj1" fmla="val 50000"/>
                    <a:gd name="adj2" fmla="val 247177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2" name="AutoShape 41" descr="blanc)">
                  <a:extLst>
                    <a:ext uri="{FF2B5EF4-FFF2-40B4-BE49-F238E27FC236}">
                      <a16:creationId xmlns:a16="http://schemas.microsoft.com/office/drawing/2014/main" id="{B0CA4F7A-5D53-AA73-B06F-25260329AC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05060" y="3277703"/>
                  <a:ext cx="139700" cy="1295400"/>
                </a:xfrm>
                <a:prstGeom prst="downArrow">
                  <a:avLst>
                    <a:gd name="adj1" fmla="val 50000"/>
                    <a:gd name="adj2" fmla="val 202369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3" name="AutoShape 42" descr="blanc)">
                  <a:extLst>
                    <a:ext uri="{FF2B5EF4-FFF2-40B4-BE49-F238E27FC236}">
                      <a16:creationId xmlns:a16="http://schemas.microsoft.com/office/drawing/2014/main" id="{7348A885-7739-6446-B08F-BE142D5542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6198" y="3277703"/>
                  <a:ext cx="139700" cy="914400"/>
                </a:xfrm>
                <a:prstGeom prst="downArrow">
                  <a:avLst>
                    <a:gd name="adj1" fmla="val 50000"/>
                    <a:gd name="adj2" fmla="val 142848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4" name="AutoShape 43" descr="blanc)">
                  <a:extLst>
                    <a:ext uri="{FF2B5EF4-FFF2-40B4-BE49-F238E27FC236}">
                      <a16:creationId xmlns:a16="http://schemas.microsoft.com/office/drawing/2014/main" id="{CC68C068-CA61-44A5-A525-21FDC18667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7335" y="3277703"/>
                  <a:ext cx="139700" cy="685800"/>
                </a:xfrm>
                <a:prstGeom prst="downArrow">
                  <a:avLst>
                    <a:gd name="adj1" fmla="val 50000"/>
                    <a:gd name="adj2" fmla="val 107136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5" name="AutoShape 44" descr="blanc)">
                  <a:extLst>
                    <a:ext uri="{FF2B5EF4-FFF2-40B4-BE49-F238E27FC236}">
                      <a16:creationId xmlns:a16="http://schemas.microsoft.com/office/drawing/2014/main" id="{42655AC5-5F89-70E3-3F33-40250516E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8473" y="3277703"/>
                  <a:ext cx="139700" cy="609600"/>
                </a:xfrm>
                <a:prstGeom prst="downArrow">
                  <a:avLst>
                    <a:gd name="adj1" fmla="val 50000"/>
                    <a:gd name="adj2" fmla="val 95232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6" name="AutoShape 45" descr="blanc)">
                  <a:extLst>
                    <a:ext uri="{FF2B5EF4-FFF2-40B4-BE49-F238E27FC236}">
                      <a16:creationId xmlns:a16="http://schemas.microsoft.com/office/drawing/2014/main" id="{2D475B96-F315-8A1B-F644-323226810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610" y="3277703"/>
                  <a:ext cx="139700" cy="457200"/>
                </a:xfrm>
                <a:prstGeom prst="downArrow">
                  <a:avLst>
                    <a:gd name="adj1" fmla="val 50000"/>
                    <a:gd name="adj2" fmla="val 71424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7" name="AutoShape 46" descr="blanc)">
                  <a:extLst>
                    <a:ext uri="{FF2B5EF4-FFF2-40B4-BE49-F238E27FC236}">
                      <a16:creationId xmlns:a16="http://schemas.microsoft.com/office/drawing/2014/main" id="{F82EBC08-C729-F71F-C507-B581B0DDA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160" y="3277703"/>
                  <a:ext cx="141288" cy="381000"/>
                </a:xfrm>
                <a:prstGeom prst="downArrow">
                  <a:avLst>
                    <a:gd name="adj1" fmla="val 50000"/>
                    <a:gd name="adj2" fmla="val 5885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8" name="AutoShape 47" descr="blanc)">
                  <a:extLst>
                    <a:ext uri="{FF2B5EF4-FFF2-40B4-BE49-F238E27FC236}">
                      <a16:creationId xmlns:a16="http://schemas.microsoft.com/office/drawing/2014/main" id="{E8A983C6-6EA6-6EC3-DE6F-39009C9E88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70302" y="3277703"/>
                  <a:ext cx="141287" cy="304800"/>
                </a:xfrm>
                <a:prstGeom prst="downArrow">
                  <a:avLst>
                    <a:gd name="adj1" fmla="val 50000"/>
                    <a:gd name="adj2" fmla="val 47081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1600" b="1">
                    <a:solidFill>
                      <a:srgbClr val="0000FF"/>
                    </a:solidFill>
                    <a:latin typeface="Times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D91DE75-BCFD-1B21-24F9-E77D2DF7A7AF}"/>
                </a:ext>
              </a:extLst>
            </p:cNvPr>
            <p:cNvSpPr txBox="1"/>
            <p:nvPr/>
          </p:nvSpPr>
          <p:spPr>
            <a:xfrm>
              <a:off x="1486127" y="4597401"/>
              <a:ext cx="522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1" dirty="0" err="1">
                  <a:solidFill>
                    <a:srgbClr val="0000FF"/>
                  </a:solidFill>
                  <a:latin typeface="Times" charset="0"/>
                  <a:ea typeface="ＭＳ Ｐゴシック" charset="0"/>
                  <a:cs typeface="ＭＳ Ｐゴシック" charset="0"/>
                </a:rPr>
                <a:t>E1</a:t>
              </a:r>
              <a:endParaRPr lang="en-BE" sz="1800"/>
            </a:p>
          </p:txBody>
        </p:sp>
      </p:grpSp>
    </p:spTree>
    <p:extLst>
      <p:ext uri="{BB962C8B-B14F-4D97-AF65-F5344CB8AC3E}">
        <p14:creationId xmlns:p14="http://schemas.microsoft.com/office/powerpoint/2010/main" val="1176063272"/>
      </p:ext>
    </p:extLst>
  </p:cSld>
  <p:clrMapOvr>
    <a:masterClrMapping/>
  </p:clrMapOvr>
</p:sld>
</file>

<file path=ppt/theme/theme1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4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000" dirty="0" smtClean="0">
            <a:latin typeface="Times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Theme">
  <a:themeElements>
    <a:clrScheme name="Custom 4">
      <a:dk1>
        <a:srgbClr val="233348"/>
      </a:dk1>
      <a:lt1>
        <a:srgbClr val="FEFFFF"/>
      </a:lt1>
      <a:dk2>
        <a:srgbClr val="44546A"/>
      </a:dk2>
      <a:lt2>
        <a:srgbClr val="E7E6E6"/>
      </a:lt2>
      <a:accent1>
        <a:srgbClr val="233348"/>
      </a:accent1>
      <a:accent2>
        <a:srgbClr val="0B8A6D"/>
      </a:accent2>
      <a:accent3>
        <a:srgbClr val="80B880"/>
      </a:accent3>
      <a:accent4>
        <a:srgbClr val="BCD2B4"/>
      </a:accent4>
      <a:accent5>
        <a:srgbClr val="EAE0C7"/>
      </a:accent5>
      <a:accent6>
        <a:srgbClr val="E6845D"/>
      </a:accent6>
      <a:hlink>
        <a:srgbClr val="7C7C9A"/>
      </a:hlink>
      <a:folHlink>
        <a:srgbClr val="3E3F6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lva Presentation copy" id="{2CE6D99D-4354-164C-A0D4-5C6349E03835}" vid="{9FCE6EC9-2138-9C47-B942-04D28298E417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56244</TotalTime>
  <Words>1556</Words>
  <Application>Microsoft Macintosh PowerPoint</Application>
  <PresentationFormat>On-screen Show (4:3)</PresentationFormat>
  <Paragraphs>233</Paragraphs>
  <Slides>30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ＭＳ Ｐゴシック</vt:lpstr>
      <vt:lpstr>Arial</vt:lpstr>
      <vt:lpstr>Calibri</vt:lpstr>
      <vt:lpstr>Calibri Light</vt:lpstr>
      <vt:lpstr>Poppins Light</vt:lpstr>
      <vt:lpstr>Symbol</vt:lpstr>
      <vt:lpstr>Times</vt:lpstr>
      <vt:lpstr>Times New Roman</vt:lpstr>
      <vt:lpstr>Wingdings</vt:lpstr>
      <vt:lpstr>11_Blank Presentation</vt:lpstr>
      <vt:lpstr>34_Nouvelle présentation</vt:lpstr>
      <vt:lpstr>Office Theme</vt:lpstr>
      <vt:lpstr>2_Nouvelle présentation</vt:lpstr>
      <vt:lpstr>4_Nouvelle présentation</vt:lpstr>
      <vt:lpstr>7_Nouvelle présentation</vt:lpstr>
      <vt:lpstr>6_Nouvelle présentation</vt:lpstr>
      <vt:lpstr>2_Office Theme</vt:lpstr>
      <vt:lpstr>…quation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(g,n) uncertainty drivers for p-process</vt:lpstr>
      <vt:lpstr>List of main (g,n) uncertainty drivers for p-process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GORIELY</dc:creator>
  <cp:lastModifiedBy>GORIELY Stéphane</cp:lastModifiedBy>
  <cp:revision>442</cp:revision>
  <cp:lastPrinted>2017-11-20T06:12:13Z</cp:lastPrinted>
  <dcterms:created xsi:type="dcterms:W3CDTF">2017-11-07T15:23:12Z</dcterms:created>
  <dcterms:modified xsi:type="dcterms:W3CDTF">2026-05-18T08:46:11Z</dcterms:modified>
</cp:coreProperties>
</file>