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10" r:id="rId5"/>
  </p:sldMasterIdLst>
  <p:notesMasterIdLst>
    <p:notesMasterId r:id="rId29"/>
  </p:notesMasterIdLst>
  <p:handoutMasterIdLst>
    <p:handoutMasterId r:id="rId30"/>
  </p:handoutMasterIdLst>
  <p:sldIdLst>
    <p:sldId id="564" r:id="rId6"/>
    <p:sldId id="635" r:id="rId7"/>
    <p:sldId id="640" r:id="rId8"/>
    <p:sldId id="620" r:id="rId9"/>
    <p:sldId id="621" r:id="rId10"/>
    <p:sldId id="624" r:id="rId11"/>
    <p:sldId id="614" r:id="rId12"/>
    <p:sldId id="615" r:id="rId13"/>
    <p:sldId id="625" r:id="rId14"/>
    <p:sldId id="626" r:id="rId15"/>
    <p:sldId id="627" r:id="rId16"/>
    <p:sldId id="628" r:id="rId17"/>
    <p:sldId id="629" r:id="rId18"/>
    <p:sldId id="630" r:id="rId19"/>
    <p:sldId id="632" r:id="rId20"/>
    <p:sldId id="641" r:id="rId21"/>
    <p:sldId id="634" r:id="rId22"/>
    <p:sldId id="622" r:id="rId23"/>
    <p:sldId id="638" r:id="rId24"/>
    <p:sldId id="642" r:id="rId25"/>
    <p:sldId id="610" r:id="rId26"/>
    <p:sldId id="612" r:id="rId27"/>
    <p:sldId id="565" r:id="rId28"/>
  </p:sldIdLst>
  <p:sldSz cx="12192000" cy="6858000"/>
  <p:notesSz cx="7010400" cy="9296400"/>
  <p:defaultTextStyle>
    <a:defPPr>
      <a:defRPr lang="en-US"/>
    </a:defPPr>
    <a:lvl1pPr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12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254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379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50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5633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2759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199886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012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7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64308"/>
    <a:srgbClr val="FFAE1A"/>
    <a:srgbClr val="E7E9DE"/>
    <a:srgbClr val="0F0C8F"/>
    <a:srgbClr val="CC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6" autoAdjust="0"/>
    <p:restoredTop sz="94660"/>
  </p:normalViewPr>
  <p:slideViewPr>
    <p:cSldViewPr snapToObjects="1">
      <p:cViewPr>
        <p:scale>
          <a:sx n="60" d="100"/>
          <a:sy n="60" d="100"/>
        </p:scale>
        <p:origin x="20" y="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3" d="100"/>
          <a:sy n="73" d="100"/>
        </p:scale>
        <p:origin x="2982" y="54"/>
      </p:cViewPr>
      <p:guideLst>
        <p:guide orient="horz" pos="2927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intranet.nscl.msu.edu\files\user\liddick\My%20Documents\msoffice\excel\spinpac4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Sheet1!$I$1:$AC$1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xVal>
          <c:yVal>
            <c:numRef>
              <c:f>Sheet1!$I$2:$AC$2</c:f>
              <c:numCache>
                <c:formatCode>General</c:formatCode>
                <c:ptCount val="21"/>
                <c:pt idx="0">
                  <c:v>5.0022573363431147E-2</c:v>
                </c:pt>
                <c:pt idx="1">
                  <c:v>5.8103837471783291E-2</c:v>
                </c:pt>
                <c:pt idx="2">
                  <c:v>0.12866817155756208</c:v>
                </c:pt>
                <c:pt idx="3">
                  <c:v>0.1200902934537246</c:v>
                </c:pt>
                <c:pt idx="4">
                  <c:v>0.14988713318284425</c:v>
                </c:pt>
                <c:pt idx="5">
                  <c:v>0.12279909706546276</c:v>
                </c:pt>
                <c:pt idx="6">
                  <c:v>0.11512415349887133</c:v>
                </c:pt>
                <c:pt idx="7">
                  <c:v>8.7404063205417604E-2</c:v>
                </c:pt>
                <c:pt idx="8">
                  <c:v>6.1805869074492099E-2</c:v>
                </c:pt>
                <c:pt idx="9">
                  <c:v>4.1444695259593677E-2</c:v>
                </c:pt>
                <c:pt idx="10">
                  <c:v>2.7810383747178331E-2</c:v>
                </c:pt>
                <c:pt idx="11">
                  <c:v>1.8103837471783298E-2</c:v>
                </c:pt>
                <c:pt idx="12">
                  <c:v>1.0627539503386005E-2</c:v>
                </c:pt>
                <c:pt idx="13">
                  <c:v>4.7855530474040639E-3</c:v>
                </c:pt>
                <c:pt idx="14">
                  <c:v>2.6546275395033861E-3</c:v>
                </c:pt>
                <c:pt idx="15">
                  <c:v>5.0564334085778781E-4</c:v>
                </c:pt>
                <c:pt idx="16">
                  <c:v>4.514672686230248E-4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F29-4DD8-B36C-D0977A5B49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1512216"/>
        <c:axId val="181512608"/>
      </c:scatterChart>
      <c:valAx>
        <c:axId val="181512216"/>
        <c:scaling>
          <c:orientation val="minMax"/>
          <c:max val="1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Spin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1512608"/>
        <c:crosses val="autoZero"/>
        <c:crossBetween val="midCat"/>
      </c:valAx>
      <c:valAx>
        <c:axId val="18151260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Percentage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15122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83" y="0"/>
            <a:ext cx="3037628" cy="466412"/>
          </a:xfrm>
          <a:prstGeom prst="rect">
            <a:avLst/>
          </a:prstGeom>
        </p:spPr>
        <p:txBody>
          <a:bodyPr vert="horz" lIns="91637" tIns="45818" rIns="91637" bIns="45818" rtlCol="0"/>
          <a:lstStyle>
            <a:lvl1pPr algn="r">
              <a:defRPr sz="1200"/>
            </a:lvl1pPr>
          </a:lstStyle>
          <a:p>
            <a:r>
              <a:rPr lang="en-US" sz="900" dirty="0" smtClean="0"/>
              <a:t>3 May 2023</a:t>
            </a:r>
            <a:endParaRPr lang="en-US" sz="900" dirty="0"/>
          </a:p>
        </p:txBody>
      </p: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628" cy="466412"/>
          </a:xfrm>
          <a:prstGeom prst="rect">
            <a:avLst/>
          </a:prstGeom>
        </p:spPr>
        <p:txBody>
          <a:bodyPr vert="horz" lIns="91637" tIns="45818" rIns="91637" bIns="45818" rtlCol="0"/>
          <a:lstStyle>
            <a:lvl1pPr algn="l">
              <a:defRPr sz="1200"/>
            </a:lvl1pPr>
          </a:lstStyle>
          <a:p>
            <a:r>
              <a:rPr lang="en-US" sz="900" dirty="0" smtClean="0"/>
              <a:t>FRIB PowerPoint Template 16x9 Status</a:t>
            </a:r>
            <a:endParaRPr lang="en-US" sz="900" dirty="0"/>
          </a:p>
          <a:p>
            <a:r>
              <a:rPr lang="en-US" sz="900" dirty="0"/>
              <a:t>Alex Parsons, FRIB Creative Director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795131" y="8505419"/>
            <a:ext cx="4770781" cy="708286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>
              <a:defRPr sz="1200"/>
            </a:lvl1pPr>
          </a:lstStyle>
          <a:p>
            <a:r>
              <a:rPr lang="en-US" sz="900" dirty="0"/>
              <a:t>Facility for Rare Isotope Beams</a:t>
            </a:r>
          </a:p>
          <a:p>
            <a:r>
              <a:rPr lang="en-US" sz="900" dirty="0"/>
              <a:t>U.S. Department of Energy Office of Science | Michigan State University</a:t>
            </a:r>
          </a:p>
          <a:p>
            <a:r>
              <a:rPr lang="en-US" sz="900" dirty="0"/>
              <a:t>640 South Shaw Lane • East Lansing, MI </a:t>
            </a:r>
            <a:r>
              <a:rPr lang="en-US" sz="900" dirty="0" smtClean="0"/>
              <a:t>48824, USA</a:t>
            </a:r>
          </a:p>
          <a:p>
            <a:r>
              <a:rPr lang="en-US" sz="900" dirty="0" smtClean="0"/>
              <a:t>frib.msu.edu</a:t>
            </a:r>
            <a:endParaRPr lang="en-US" sz="9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8" y="8458200"/>
            <a:ext cx="648443" cy="75550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F6D33-7C2E-44BB-B6EF-2876F56DBD42}" type="slidenum">
              <a:rPr lang="en-US" sz="900" smtClean="0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8025710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74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74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5/15/2026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599" tIns="46299" rIns="92599" bIns="4629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832"/>
            <a:ext cx="5608320" cy="418266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063"/>
            <a:ext cx="3037840" cy="464740"/>
          </a:xfrm>
          <a:prstGeom prst="rect">
            <a:avLst/>
          </a:prstGeom>
        </p:spPr>
        <p:txBody>
          <a:bodyPr vert="horz" wrap="square" lIns="92599" tIns="46299" rIns="92599" bIns="4629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30063"/>
            <a:ext cx="3037840" cy="464740"/>
          </a:xfrm>
          <a:prstGeom prst="rect">
            <a:avLst/>
          </a:prstGeom>
        </p:spPr>
        <p:txBody>
          <a:bodyPr vert="horz" wrap="square" lIns="92599" tIns="46299" rIns="92599" bIns="4629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1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831" indent="-285705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2817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599942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7070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5633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59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86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12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790192-7E63-437C-BEE3-4BD42C026799}" type="slidenum">
              <a:rPr lang="en-US"/>
              <a:pPr/>
              <a:t>4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780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85948-FCB2-43B9-949A-4CE2114D2D3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203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790192-7E63-437C-BEE3-4BD42C026799}" type="slidenum">
              <a:rPr lang="en-US"/>
              <a:pPr/>
              <a:t>7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67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790192-7E63-437C-BEE3-4BD42C026799}" type="slidenum">
              <a:rPr lang="en-US"/>
              <a:pPr/>
              <a:t>8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23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179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50703" y="1238250"/>
            <a:ext cx="9986635" cy="4473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032000" y="4071938"/>
            <a:ext cx="8128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77" indent="0" algn="ctr">
              <a:buNone/>
              <a:defRPr/>
            </a:lvl2pPr>
            <a:lvl3pPr marL="864551" indent="0" algn="ctr">
              <a:buNone/>
              <a:defRPr/>
            </a:lvl3pPr>
            <a:lvl4pPr marL="1296827" indent="0" algn="ctr">
              <a:buNone/>
              <a:defRPr/>
            </a:lvl4pPr>
            <a:lvl5pPr marL="1729104" indent="0" algn="ctr">
              <a:buNone/>
              <a:defRPr/>
            </a:lvl5pPr>
            <a:lvl6pPr marL="2161379" indent="0" algn="ctr">
              <a:buNone/>
              <a:defRPr/>
            </a:lvl6pPr>
            <a:lvl7pPr marL="2593655" indent="0" algn="ctr">
              <a:buNone/>
              <a:defRPr/>
            </a:lvl7pPr>
            <a:lvl8pPr marL="3025929" indent="0" algn="ctr">
              <a:buNone/>
              <a:defRPr/>
            </a:lvl8pPr>
            <a:lvl9pPr marL="345820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255" y="3147284"/>
            <a:ext cx="12001499" cy="478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387154"/>
            <a:ext cx="12192000" cy="425885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1100" kern="120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Energy, Office of Science, Office of Nuclear Physics and used resources of</a:t>
            </a:r>
          </a:p>
          <a:p>
            <a:pPr algn="ctr"/>
            <a:r>
              <a:rPr lang="en-US" sz="1100" kern="120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the</a:t>
            </a:r>
            <a:r>
              <a:rPr lang="en-US" sz="1100" kern="1200" baseline="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Facility for Rare Isotope Beams (FRIB) Operations, which is a DOE Office of Science User Facility under Award Number DE-SC0023633.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4015216" y="415245"/>
            <a:ext cx="36576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546592"/>
            <a:ext cx="1600200" cy="2043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5642530"/>
            <a:ext cx="3200400" cy="7013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083" y="5642961"/>
            <a:ext cx="2651760" cy="62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41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26126"/>
            <a:ext cx="10363200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6D6EB-CBE9-4B00-9301-2EF0342C57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28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93746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sv-SE" dirty="0" smtClean="0"/>
              <a:t>SN Liddick, 11 Nov 2024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frib.msu.edu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98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sv-SE" smtClean="0"/>
              <a:t>SN Liddick, 7 Dec 2023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10200"/>
            <a:ext cx="12192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07095"/>
            <a:ext cx="12192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10200"/>
            <a:ext cx="12089496" cy="584200"/>
          </a:xfrm>
        </p:spPr>
        <p:txBody>
          <a:bodyPr anchor="ctr"/>
          <a:lstStyle>
            <a:lvl1pPr marL="137112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 smtClean="0"/>
              <a:t>Add takeaway message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935527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0"/>
            <a:ext cx="589764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6192767" y="1071570"/>
            <a:ext cx="589763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sv-SE" smtClean="0"/>
              <a:t>SN Liddick, 7 Dec 2023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569056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2" y="1067105"/>
            <a:ext cx="11988805" cy="243333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101602" y="3581407"/>
            <a:ext cx="11988805" cy="243333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sv-SE" smtClean="0"/>
              <a:t>SN Liddick, 7 Dec 2023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2456740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5"/>
            <a:ext cx="5892800" cy="243333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6167379" y="1067105"/>
            <a:ext cx="5923033" cy="243333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101613" y="3581407"/>
            <a:ext cx="5892799" cy="243333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6167379" y="3581407"/>
            <a:ext cx="5923033" cy="243333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sv-SE" smtClean="0"/>
              <a:t>SN Liddick, 7 Dec 2023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1178028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sv-SE" smtClean="0"/>
              <a:t>SN Liddick, 7 Dec 2023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3309516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16079" y="6063452"/>
            <a:ext cx="12192000" cy="822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2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sv-SE" smtClean="0"/>
              <a:t>SN Liddick, 7 Dec 2023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893770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0798" y="79927"/>
            <a:ext cx="11990413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798" y="1067100"/>
            <a:ext cx="11990413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520912" y="6356450"/>
            <a:ext cx="5655095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sv-SE" smtClean="0"/>
              <a:t>SN Liddick, 7 Dec 2023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176000" y="6356450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2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425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1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80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162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241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323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95" indent="-180195" algn="l" defTabSz="803370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94" indent="-15166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641" indent="-160673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90" indent="-13364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3087" indent="-18019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507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590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67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75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2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41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23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0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8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6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4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76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18" Type="http://schemas.openxmlformats.org/officeDocument/2006/relationships/image" Target="../media/image61.jp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17" Type="http://schemas.openxmlformats.org/officeDocument/2006/relationships/image" Target="../media/image6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10" Type="http://schemas.openxmlformats.org/officeDocument/2006/relationships/image" Target="../media/image53.jpg"/><Relationship Id="rId19" Type="http://schemas.openxmlformats.org/officeDocument/2006/relationships/image" Target="../media/image62.png"/><Relationship Id="rId4" Type="http://schemas.openxmlformats.org/officeDocument/2006/relationships/image" Target="../media/image47.jpeg"/><Relationship Id="rId9" Type="http://schemas.openxmlformats.org/officeDocument/2006/relationships/image" Target="../media/image52.tiff"/><Relationship Id="rId1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tmp"/><Relationship Id="rId5" Type="http://schemas.openxmlformats.org/officeDocument/2006/relationships/image" Target="../media/image64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1491640" y="31711"/>
            <a:ext cx="9208720" cy="557441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176000" y="6356350"/>
            <a:ext cx="10160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35AD4620-7552-4207-8973-898801ED212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type="subTitle" idx="1"/>
          </p:nvPr>
        </p:nvSpPr>
        <p:spPr>
          <a:xfrm>
            <a:off x="2032000" y="4071938"/>
            <a:ext cx="8128000" cy="1143000"/>
          </a:xfrm>
        </p:spPr>
        <p:txBody>
          <a:bodyPr/>
          <a:lstStyle/>
          <a:p>
            <a:r>
              <a:rPr lang="en-US" sz="2400" dirty="0" smtClean="0"/>
              <a:t>S.N. Liddick</a:t>
            </a:r>
          </a:p>
          <a:p>
            <a:r>
              <a:rPr lang="en-US" sz="2400" dirty="0" smtClean="0"/>
              <a:t>FRIB/MSU</a:t>
            </a:r>
          </a:p>
          <a:p>
            <a:r>
              <a:rPr lang="en-US" sz="2400" dirty="0" smtClean="0"/>
              <a:t>5</a:t>
            </a:r>
            <a:r>
              <a:rPr lang="en-US" sz="2400" dirty="0" smtClean="0"/>
              <a:t>/19/2026</a:t>
            </a:r>
            <a:endParaRPr lang="en-US" sz="24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5255" y="2930623"/>
            <a:ext cx="12001499" cy="911935"/>
          </a:xfrm>
        </p:spPr>
        <p:txBody>
          <a:bodyPr/>
          <a:lstStyle/>
          <a:p>
            <a:r>
              <a:rPr lang="en-US" dirty="0"/>
              <a:t>Determining the electric or magnetic nature of the low-energy enhancement in </a:t>
            </a:r>
            <a:r>
              <a:rPr lang="en-US" dirty="0" smtClean="0"/>
              <a:t>nuclei (and isomers)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A006AE-DB8A-8159-6ACD-05DDD3118B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9213E5-E5C8-E28B-F46F-D04CD72C2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Oslo </a:t>
            </a:r>
            <a:r>
              <a:rPr lang="en-US" dirty="0" smtClean="0"/>
              <a:t>Method To Get </a:t>
            </a:r>
            <a:r>
              <a:rPr lang="en-US" dirty="0" smtClean="0"/>
              <a:t>Functional </a:t>
            </a:r>
            <a:r>
              <a:rPr lang="en-US" dirty="0" smtClean="0"/>
              <a:t>Form of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9CE5342-40EA-12FB-C135-7E96B7BDDFFE}"/>
                  </a:ext>
                </a:extLst>
              </p:cNvPr>
              <p:cNvSpPr txBox="1"/>
              <p:nvPr/>
            </p:nvSpPr>
            <p:spPr>
              <a:xfrm>
                <a:off x="221657" y="1279662"/>
                <a:ext cx="3207343" cy="4708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/>
                  <a:t>Oslo Method Steps: 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Create raw E</a:t>
                </a:r>
                <a:r>
                  <a:rPr lang="en-US" sz="2000" baseline="-25000" dirty="0"/>
                  <a:t>x</a:t>
                </a:r>
                <a:r>
                  <a:rPr lang="en-US" sz="2000" dirty="0"/>
                  <a:t> vs E</a:t>
                </a:r>
                <a14:m>
                  <m:oMath xmlns:m="http://schemas.openxmlformats.org/officeDocument/2006/math">
                    <m:r>
                      <a:rPr lang="en-US" sz="2000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endParaRPr lang="en-US" sz="2000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Generate a response function for </a:t>
                </a:r>
                <a:r>
                  <a:rPr lang="en-US" sz="2000" dirty="0" err="1"/>
                  <a:t>SuN</a:t>
                </a:r>
                <a:r>
                  <a:rPr lang="en-US" sz="2000" dirty="0"/>
                  <a:t>++ and unfold the matrix to account for detector response 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Use an iterative subtraction procedure to extract the first-generation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000" dirty="0"/>
                  <a:t>-rays 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 smtClean="0"/>
                  <a:t>Extract </a:t>
                </a:r>
                <a:r>
                  <a:rPr lang="en-US" sz="2000" dirty="0"/>
                  <a:t>functional form of the NLD and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000" dirty="0"/>
                  <a:t>SF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Normalize the NLD and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000" dirty="0"/>
                  <a:t>SF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9CE5342-40EA-12FB-C135-7E96B7BDDF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657" y="1279662"/>
                <a:ext cx="3207343" cy="4708981"/>
              </a:xfrm>
              <a:prstGeom prst="rect">
                <a:avLst/>
              </a:prstGeom>
              <a:blipFill>
                <a:blip r:embed="rId2"/>
                <a:stretch>
                  <a:fillRect l="-1708" t="-648" r="-2657" b="-15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97536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70</a:t>
            </a:r>
            <a:r>
              <a:rPr lang="en-US" dirty="0" smtClean="0"/>
              <a:t>Cu</a:t>
            </a:r>
            <a:r>
              <a:rPr lang="en-US" baseline="30000" dirty="0" smtClean="0"/>
              <a:t>m2</a:t>
            </a:r>
            <a:endParaRPr lang="en-US" baseline="30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099" y="1524000"/>
            <a:ext cx="8781901" cy="3886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058400" y="1524000"/>
            <a:ext cx="1600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934200" y="1490328"/>
            <a:ext cx="1752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114800" y="1524000"/>
            <a:ext cx="1600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58000" y="6087897"/>
            <a:ext cx="52758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M. </a:t>
            </a:r>
            <a:r>
              <a:rPr lang="en-US" sz="1000" dirty="0" err="1" smtClean="0"/>
              <a:t>Guttormsen</a:t>
            </a:r>
            <a:r>
              <a:rPr lang="en-US" sz="1000" dirty="0"/>
              <a:t>, </a:t>
            </a:r>
            <a:r>
              <a:rPr lang="en-US" sz="1000" i="1" dirty="0" smtClean="0"/>
              <a:t>et</a:t>
            </a:r>
            <a:r>
              <a:rPr lang="en-US" sz="1000" i="1" dirty="0"/>
              <a:t>. al</a:t>
            </a:r>
            <a:r>
              <a:rPr lang="en-US" sz="1000" dirty="0" smtClean="0"/>
              <a:t>., </a:t>
            </a:r>
            <a:r>
              <a:rPr lang="en-US" sz="1000" dirty="0" err="1"/>
              <a:t>Nucl</a:t>
            </a:r>
            <a:r>
              <a:rPr lang="en-US" sz="1000" dirty="0"/>
              <a:t>. Inst. </a:t>
            </a:r>
            <a:r>
              <a:rPr lang="en-US" sz="1000" dirty="0" smtClean="0"/>
              <a:t>And Meth</a:t>
            </a:r>
            <a:r>
              <a:rPr lang="en-US" sz="1000" dirty="0"/>
              <a:t>. in Phys. Res. A, 255, 518-523 (</a:t>
            </a:r>
            <a:r>
              <a:rPr lang="en-US" sz="1000" dirty="0" smtClean="0"/>
              <a:t>1987)</a:t>
            </a:r>
          </a:p>
          <a:p>
            <a:pPr algn="r"/>
            <a:r>
              <a:rPr lang="en-US" sz="1000" dirty="0" smtClean="0"/>
              <a:t>M. </a:t>
            </a:r>
            <a:r>
              <a:rPr lang="en-US" sz="1000" dirty="0" err="1" smtClean="0"/>
              <a:t>Guttormsen</a:t>
            </a:r>
            <a:r>
              <a:rPr lang="en-US" sz="1000" dirty="0" smtClean="0"/>
              <a:t>, </a:t>
            </a:r>
            <a:r>
              <a:rPr lang="en-US" sz="1000" i="1" dirty="0"/>
              <a:t>et. </a:t>
            </a:r>
            <a:r>
              <a:rPr lang="en-US" sz="1000" i="1" dirty="0" smtClean="0"/>
              <a:t>al.</a:t>
            </a:r>
            <a:r>
              <a:rPr lang="en-US" sz="1000" dirty="0" smtClean="0"/>
              <a:t>, </a:t>
            </a:r>
            <a:r>
              <a:rPr lang="en-US" sz="1000" dirty="0" err="1" smtClean="0"/>
              <a:t>Nucl</a:t>
            </a:r>
            <a:r>
              <a:rPr lang="en-US" sz="1000" dirty="0"/>
              <a:t>. Inst. and Meth. in Phys. Res. A, 374, 371-376 (1996</a:t>
            </a:r>
            <a:r>
              <a:rPr lang="en-US" sz="1000" dirty="0" smtClean="0"/>
              <a:t>).</a:t>
            </a:r>
          </a:p>
          <a:p>
            <a:pPr algn="r"/>
            <a:r>
              <a:rPr lang="en-US" sz="1000" dirty="0" smtClean="0"/>
              <a:t>A. Schiller</a:t>
            </a:r>
            <a:r>
              <a:rPr lang="en-US" sz="1000" dirty="0"/>
              <a:t>, A. </a:t>
            </a:r>
            <a:r>
              <a:rPr lang="en-US" sz="1000" i="1" dirty="0"/>
              <a:t>et </a:t>
            </a:r>
            <a:r>
              <a:rPr lang="en-US" sz="1000" i="1" dirty="0" smtClean="0"/>
              <a:t>al.</a:t>
            </a:r>
            <a:r>
              <a:rPr lang="en-US" sz="1000" dirty="0" smtClean="0"/>
              <a:t>, </a:t>
            </a:r>
            <a:r>
              <a:rPr lang="en-US" sz="1000" dirty="0" err="1" smtClean="0"/>
              <a:t>Nucl</a:t>
            </a:r>
            <a:r>
              <a:rPr lang="en-US" sz="1000" dirty="0"/>
              <a:t>. Inst. and Meth. in Phys. Res. A, 447, 498-511 (2000</a:t>
            </a:r>
            <a:r>
              <a:rPr lang="en-US" sz="1000" dirty="0" smtClean="0"/>
              <a:t>).</a:t>
            </a:r>
          </a:p>
          <a:p>
            <a:pPr algn="r"/>
            <a:r>
              <a:rPr lang="en-US" sz="1000" dirty="0" smtClean="0"/>
              <a:t>A. </a:t>
            </a:r>
            <a:r>
              <a:rPr lang="en-US" sz="1000" dirty="0" err="1" smtClean="0"/>
              <a:t>Spryou</a:t>
            </a:r>
            <a:r>
              <a:rPr lang="en-US" sz="1000" dirty="0"/>
              <a:t>, </a:t>
            </a:r>
            <a:r>
              <a:rPr lang="en-US" sz="1000" i="1" dirty="0" smtClean="0"/>
              <a:t>et </a:t>
            </a:r>
            <a:r>
              <a:rPr lang="en-US" sz="1000" i="1" dirty="0"/>
              <a:t>al</a:t>
            </a:r>
            <a:r>
              <a:rPr lang="en-US" sz="1000" i="1" dirty="0" smtClean="0"/>
              <a:t>.</a:t>
            </a:r>
            <a:r>
              <a:rPr lang="en-US" sz="1000" dirty="0" smtClean="0"/>
              <a:t>, </a:t>
            </a:r>
            <a:r>
              <a:rPr lang="en-US" sz="1000" dirty="0"/>
              <a:t>Phys. Rev. Lett. 113 232502 (2014).</a:t>
            </a: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337876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600" y="1067100"/>
            <a:ext cx="8214364" cy="4937460"/>
          </a:xfrm>
        </p:spPr>
        <p:txBody>
          <a:bodyPr/>
          <a:lstStyle/>
          <a:p>
            <a:r>
              <a:rPr lang="en-US" dirty="0" smtClean="0"/>
              <a:t>Use shape method to extract model independent slope of the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r>
              <a:rPr lang="en-US" dirty="0" smtClean="0"/>
              <a:t> following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 decay</a:t>
            </a:r>
          </a:p>
          <a:p>
            <a:r>
              <a:rPr lang="en-US" dirty="0" smtClean="0"/>
              <a:t>Requires similar known spin and parity states</a:t>
            </a:r>
          </a:p>
          <a:p>
            <a:pPr lvl="1"/>
            <a:r>
              <a:rPr lang="en-US" dirty="0" smtClean="0"/>
              <a:t>Two 2</a:t>
            </a:r>
            <a:r>
              <a:rPr lang="en-US" baseline="30000" dirty="0" smtClean="0"/>
              <a:t>+</a:t>
            </a:r>
            <a:r>
              <a:rPr lang="en-US" dirty="0" smtClean="0"/>
              <a:t> states following the decay of </a:t>
            </a:r>
            <a:r>
              <a:rPr lang="en-US" baseline="30000" dirty="0" smtClean="0"/>
              <a:t>70</a:t>
            </a:r>
            <a:r>
              <a:rPr lang="en-US" dirty="0" smtClean="0"/>
              <a:t>Cu</a:t>
            </a:r>
            <a:r>
              <a:rPr lang="en-US" baseline="30000" dirty="0" smtClean="0"/>
              <a:t>m2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Two 4</a:t>
            </a:r>
            <a:r>
              <a:rPr lang="en-US" baseline="30000" dirty="0" smtClean="0"/>
              <a:t>+</a:t>
            </a:r>
            <a:r>
              <a:rPr lang="en-US" dirty="0" smtClean="0"/>
              <a:t> states following the decay of </a:t>
            </a:r>
            <a:r>
              <a:rPr lang="en-US" baseline="30000" dirty="0" smtClean="0"/>
              <a:t>70</a:t>
            </a:r>
            <a:r>
              <a:rPr lang="en-US" dirty="0" smtClean="0"/>
              <a:t>Cu</a:t>
            </a:r>
            <a:r>
              <a:rPr lang="en-US" baseline="30000" dirty="0" smtClean="0"/>
              <a:t>gs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“Diagonals observed in the E</a:t>
            </a:r>
            <a:r>
              <a:rPr lang="en-US" baseline="-25000" dirty="0" smtClean="0"/>
              <a:t>x</a:t>
            </a:r>
            <a:r>
              <a:rPr lang="en-US" dirty="0" smtClean="0"/>
              <a:t> vs </a:t>
            </a:r>
            <a:r>
              <a:rPr lang="en-US" dirty="0" err="1" smtClean="0"/>
              <a:t>E</a:t>
            </a:r>
            <a:r>
              <a:rPr lang="en-US" baseline="-25000" dirty="0" err="1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 matrix corresponding to all four states.</a:t>
            </a:r>
          </a:p>
          <a:p>
            <a:pPr marL="0" indent="0" algn="r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F2EA47-12A3-5A87-753C-BF20C3AD0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Shape Method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18CB89-6EBD-AEA8-BB23-C831262BCF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9D2A01-75BF-44C0-FE79-809A06F62798}"/>
              </a:ext>
            </a:extLst>
          </p:cNvPr>
          <p:cNvSpPr txBox="1"/>
          <p:nvPr/>
        </p:nvSpPr>
        <p:spPr>
          <a:xfrm>
            <a:off x="1905000" y="4343400"/>
            <a:ext cx="3429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Need a  level scheme</a:t>
            </a:r>
            <a:endParaRPr lang="en-US" sz="2200" dirty="0"/>
          </a:p>
        </p:txBody>
      </p:sp>
      <p:pic>
        <p:nvPicPr>
          <p:cNvPr id="6" name="Picture 5" descr="A diagram of a graph&#10;&#10;AI-generated content may be incorrect.">
            <a:extLst>
              <a:ext uri="{FF2B5EF4-FFF2-40B4-BE49-F238E27FC236}">
                <a16:creationId xmlns:a16="http://schemas.microsoft.com/office/drawing/2014/main" id="{35568BE4-AD62-12F1-DFFE-D4DBC67DEB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16" r="1568"/>
          <a:stretch>
            <a:fillRect/>
          </a:stretch>
        </p:blipFill>
        <p:spPr>
          <a:xfrm>
            <a:off x="217535" y="3465047"/>
            <a:ext cx="4419600" cy="2594120"/>
          </a:xfrm>
          <a:prstGeom prst="rect">
            <a:avLst/>
          </a:prstGeom>
        </p:spPr>
      </p:pic>
      <p:pic>
        <p:nvPicPr>
          <p:cNvPr id="8" name="Picture 7" descr="A diagram of a graph&#10;&#10;AI-generated content may be incorrect.">
            <a:extLst>
              <a:ext uri="{FF2B5EF4-FFF2-40B4-BE49-F238E27FC236}">
                <a16:creationId xmlns:a16="http://schemas.microsoft.com/office/drawing/2014/main" id="{EBCE60B2-8C64-FF04-BCCB-996F2DC2839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 r="1441"/>
          <a:stretch>
            <a:fillRect/>
          </a:stretch>
        </p:blipFill>
        <p:spPr>
          <a:xfrm>
            <a:off x="4846627" y="3503789"/>
            <a:ext cx="4433043" cy="254630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866084C-CA5E-FF45-6D2D-45E9DBD13F76}"/>
              </a:ext>
            </a:extLst>
          </p:cNvPr>
          <p:cNvCxnSpPr/>
          <p:nvPr/>
        </p:nvCxnSpPr>
        <p:spPr>
          <a:xfrm>
            <a:off x="9771291" y="5597944"/>
            <a:ext cx="1691087" cy="1282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1A083AA-9B71-4CB1-A069-016B1C0B27A9}"/>
              </a:ext>
            </a:extLst>
          </p:cNvPr>
          <p:cNvCxnSpPr/>
          <p:nvPr/>
        </p:nvCxnSpPr>
        <p:spPr>
          <a:xfrm>
            <a:off x="9771291" y="5228853"/>
            <a:ext cx="1691087" cy="1282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A451B5D-767D-333E-EAAD-51D68EF75910}"/>
              </a:ext>
            </a:extLst>
          </p:cNvPr>
          <p:cNvCxnSpPr/>
          <p:nvPr/>
        </p:nvCxnSpPr>
        <p:spPr>
          <a:xfrm>
            <a:off x="9771291" y="4735927"/>
            <a:ext cx="1691087" cy="1282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9F99CB3-E303-4DD7-00F0-6BD8FB330953}"/>
              </a:ext>
            </a:extLst>
          </p:cNvPr>
          <p:cNvCxnSpPr/>
          <p:nvPr/>
        </p:nvCxnSpPr>
        <p:spPr>
          <a:xfrm>
            <a:off x="9771290" y="4501500"/>
            <a:ext cx="1691087" cy="1282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D35EF9E-5FCD-08DE-864E-08FAB78690CD}"/>
              </a:ext>
            </a:extLst>
          </p:cNvPr>
          <p:cNvCxnSpPr/>
          <p:nvPr/>
        </p:nvCxnSpPr>
        <p:spPr>
          <a:xfrm>
            <a:off x="9771274" y="4315846"/>
            <a:ext cx="1691087" cy="1282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2CBCB5-A476-7F96-7900-58565F6C3F70}"/>
              </a:ext>
            </a:extLst>
          </p:cNvPr>
          <p:cNvCxnSpPr/>
          <p:nvPr/>
        </p:nvCxnSpPr>
        <p:spPr>
          <a:xfrm>
            <a:off x="9768116" y="4160469"/>
            <a:ext cx="1691087" cy="1282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5DCDB88-B512-62F4-E766-CE66A7733483}"/>
              </a:ext>
            </a:extLst>
          </p:cNvPr>
          <p:cNvSpPr txBox="1"/>
          <p:nvPr/>
        </p:nvSpPr>
        <p:spPr>
          <a:xfrm>
            <a:off x="11454324" y="5412593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4D7FEE-0E80-2583-E25F-A64AE23E4CD1}"/>
              </a:ext>
            </a:extLst>
          </p:cNvPr>
          <p:cNvSpPr txBox="1"/>
          <p:nvPr/>
        </p:nvSpPr>
        <p:spPr>
          <a:xfrm>
            <a:off x="11439101" y="5043261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885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5D81F70-ABA8-A728-BC3C-99942AE2F187}"/>
              </a:ext>
            </a:extLst>
          </p:cNvPr>
          <p:cNvSpPr txBox="1"/>
          <p:nvPr/>
        </p:nvSpPr>
        <p:spPr>
          <a:xfrm>
            <a:off x="11413403" y="399921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2375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A03D701-EB1C-5C98-7636-C86E96733BDE}"/>
              </a:ext>
            </a:extLst>
          </p:cNvPr>
          <p:cNvSpPr txBox="1"/>
          <p:nvPr/>
        </p:nvSpPr>
        <p:spPr>
          <a:xfrm>
            <a:off x="11417404" y="4511111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1787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131D4F-D4AB-4B4F-7CBA-55E22335159E}"/>
              </a:ext>
            </a:extLst>
          </p:cNvPr>
          <p:cNvSpPr txBox="1"/>
          <p:nvPr/>
        </p:nvSpPr>
        <p:spPr>
          <a:xfrm>
            <a:off x="11409576" y="433356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1957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22F3015-ABFE-1EC5-EBA5-09D7CE1CBFE1}"/>
              </a:ext>
            </a:extLst>
          </p:cNvPr>
          <p:cNvSpPr txBox="1"/>
          <p:nvPr/>
        </p:nvSpPr>
        <p:spPr>
          <a:xfrm>
            <a:off x="11413403" y="417020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2141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0CA9213-779A-7D95-DFEC-D4BC8A312403}"/>
              </a:ext>
            </a:extLst>
          </p:cNvPr>
          <p:cNvSpPr txBox="1"/>
          <p:nvPr/>
        </p:nvSpPr>
        <p:spPr>
          <a:xfrm>
            <a:off x="10416213" y="571739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848CE4F-6BEC-401B-D64F-BD5994AB2F9D}"/>
              </a:ext>
            </a:extLst>
          </p:cNvPr>
          <p:cNvSpPr txBox="1"/>
          <p:nvPr/>
        </p:nvSpPr>
        <p:spPr>
          <a:xfrm>
            <a:off x="9502645" y="5428667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1CBEBF9-CA90-DA9F-D66E-87E2AB6927E7}"/>
              </a:ext>
            </a:extLst>
          </p:cNvPr>
          <p:cNvSpPr txBox="1"/>
          <p:nvPr/>
        </p:nvSpPr>
        <p:spPr>
          <a:xfrm>
            <a:off x="9489162" y="5056687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A4EB469-9F57-B1ED-2314-C20B816F3A7E}"/>
              </a:ext>
            </a:extLst>
          </p:cNvPr>
          <p:cNvSpPr txBox="1"/>
          <p:nvPr/>
        </p:nvSpPr>
        <p:spPr>
          <a:xfrm>
            <a:off x="9498687" y="4525267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83E1BC7-0D54-D318-E5F2-A55B8B1C6C98}"/>
              </a:ext>
            </a:extLst>
          </p:cNvPr>
          <p:cNvCxnSpPr>
            <a:cxnSpLocks/>
          </p:cNvCxnSpPr>
          <p:nvPr/>
        </p:nvCxnSpPr>
        <p:spPr>
          <a:xfrm>
            <a:off x="8498216" y="1311670"/>
            <a:ext cx="749295" cy="6545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58CC65F-6321-C72B-B736-9C05B412A9E2}"/>
              </a:ext>
            </a:extLst>
          </p:cNvPr>
          <p:cNvCxnSpPr/>
          <p:nvPr/>
        </p:nvCxnSpPr>
        <p:spPr>
          <a:xfrm>
            <a:off x="9775410" y="5047615"/>
            <a:ext cx="1691087" cy="1282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A184A89-5E3B-0E66-D490-1141142A7AB3}"/>
              </a:ext>
            </a:extLst>
          </p:cNvPr>
          <p:cNvSpPr txBox="1"/>
          <p:nvPr/>
        </p:nvSpPr>
        <p:spPr>
          <a:xfrm>
            <a:off x="11424170" y="486202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1071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83BE934-5A61-04DE-F116-417F49304E50}"/>
              </a:ext>
            </a:extLst>
          </p:cNvPr>
          <p:cNvSpPr txBox="1"/>
          <p:nvPr/>
        </p:nvSpPr>
        <p:spPr>
          <a:xfrm>
            <a:off x="9493281" y="4875449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0CC6D74-ACF7-2096-74B5-A644944D8BDB}"/>
              </a:ext>
            </a:extLst>
          </p:cNvPr>
          <p:cNvCxnSpPr/>
          <p:nvPr/>
        </p:nvCxnSpPr>
        <p:spPr>
          <a:xfrm>
            <a:off x="9775407" y="4789471"/>
            <a:ext cx="1691087" cy="1282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13240ED-5494-EE09-DF94-AC6B54EFFF46}"/>
              </a:ext>
            </a:extLst>
          </p:cNvPr>
          <p:cNvSpPr txBox="1"/>
          <p:nvPr/>
        </p:nvSpPr>
        <p:spPr>
          <a:xfrm>
            <a:off x="11421520" y="468822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1759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BE3CE38-5100-B2BA-8D95-7557BB2E2272}"/>
              </a:ext>
            </a:extLst>
          </p:cNvPr>
          <p:cNvSpPr txBox="1"/>
          <p:nvPr/>
        </p:nvSpPr>
        <p:spPr>
          <a:xfrm>
            <a:off x="9502645" y="4667922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CA51F8A-FA59-3AFF-CD1D-6CA793B6255F}"/>
              </a:ext>
            </a:extLst>
          </p:cNvPr>
          <p:cNvCxnSpPr/>
          <p:nvPr/>
        </p:nvCxnSpPr>
        <p:spPr>
          <a:xfrm>
            <a:off x="9766942" y="4002342"/>
            <a:ext cx="1691087" cy="1282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914C986-2531-759B-0F02-FAFFA0B4F102}"/>
              </a:ext>
            </a:extLst>
          </p:cNvPr>
          <p:cNvCxnSpPr/>
          <p:nvPr/>
        </p:nvCxnSpPr>
        <p:spPr>
          <a:xfrm>
            <a:off x="9768100" y="3797638"/>
            <a:ext cx="1691087" cy="1282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97BBD5D-6914-26BC-D4FE-FB659E9208DA}"/>
              </a:ext>
            </a:extLst>
          </p:cNvPr>
          <p:cNvCxnSpPr/>
          <p:nvPr/>
        </p:nvCxnSpPr>
        <p:spPr>
          <a:xfrm>
            <a:off x="9764942" y="3696236"/>
            <a:ext cx="1691087" cy="1282"/>
          </a:xfrm>
          <a:prstGeom prst="line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759306F-3494-D4D7-A496-03FF64A71D81}"/>
              </a:ext>
            </a:extLst>
          </p:cNvPr>
          <p:cNvSpPr txBox="1"/>
          <p:nvPr/>
        </p:nvSpPr>
        <p:spPr>
          <a:xfrm>
            <a:off x="11403878" y="349682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2693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5E7AB2F-EF81-330B-11D2-2E24D7DBF453}"/>
              </a:ext>
            </a:extLst>
          </p:cNvPr>
          <p:cNvSpPr txBox="1"/>
          <p:nvPr/>
        </p:nvSpPr>
        <p:spPr>
          <a:xfrm>
            <a:off x="11412751" y="384070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2538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350794A-9DB4-705C-3645-FE3DDB6ADA49}"/>
              </a:ext>
            </a:extLst>
          </p:cNvPr>
          <p:cNvSpPr txBox="1"/>
          <p:nvPr/>
        </p:nvSpPr>
        <p:spPr>
          <a:xfrm>
            <a:off x="11403878" y="364877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2665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D00E548-E941-266E-6E53-A1B9107C2DC9}"/>
              </a:ext>
            </a:extLst>
          </p:cNvPr>
          <p:cNvSpPr txBox="1"/>
          <p:nvPr/>
        </p:nvSpPr>
        <p:spPr>
          <a:xfrm>
            <a:off x="9499205" y="4328447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A6F299F-9C77-452A-A262-F2A3EFDE1FC3}"/>
              </a:ext>
            </a:extLst>
          </p:cNvPr>
          <p:cNvSpPr txBox="1"/>
          <p:nvPr/>
        </p:nvSpPr>
        <p:spPr>
          <a:xfrm>
            <a:off x="9503324" y="4147209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179CCB1-D3B9-93E5-2D32-FBDC93BCAF27}"/>
              </a:ext>
            </a:extLst>
          </p:cNvPr>
          <p:cNvSpPr txBox="1"/>
          <p:nvPr/>
        </p:nvSpPr>
        <p:spPr>
          <a:xfrm>
            <a:off x="9118949" y="3976429"/>
            <a:ext cx="7296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(1,2,3)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0850C0D-239C-549C-CBFC-8CCABB4B6EF8}"/>
              </a:ext>
            </a:extLst>
          </p:cNvPr>
          <p:cNvSpPr txBox="1"/>
          <p:nvPr/>
        </p:nvSpPr>
        <p:spPr>
          <a:xfrm>
            <a:off x="9507203" y="3831233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07A2C0A-A657-50FA-B82B-31314FF066DF}"/>
              </a:ext>
            </a:extLst>
          </p:cNvPr>
          <p:cNvSpPr txBox="1"/>
          <p:nvPr/>
        </p:nvSpPr>
        <p:spPr>
          <a:xfrm>
            <a:off x="9515750" y="3644365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3B4C8F7-26B3-EC61-DEB8-C46A38859A09}"/>
              </a:ext>
            </a:extLst>
          </p:cNvPr>
          <p:cNvSpPr txBox="1"/>
          <p:nvPr/>
        </p:nvSpPr>
        <p:spPr>
          <a:xfrm>
            <a:off x="9507203" y="3491671"/>
            <a:ext cx="341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FB41170E-F32C-DB0E-768D-C715F6B7BF47}"/>
              </a:ext>
            </a:extLst>
          </p:cNvPr>
          <p:cNvCxnSpPr>
            <a:cxnSpLocks/>
          </p:cNvCxnSpPr>
          <p:nvPr/>
        </p:nvCxnSpPr>
        <p:spPr>
          <a:xfrm>
            <a:off x="9257522" y="1318065"/>
            <a:ext cx="402520" cy="6439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A6C70317-90AA-E416-8C4A-CFEAF65253F5}"/>
              </a:ext>
            </a:extLst>
          </p:cNvPr>
          <p:cNvSpPr txBox="1"/>
          <p:nvPr/>
        </p:nvSpPr>
        <p:spPr>
          <a:xfrm>
            <a:off x="9352998" y="1301773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155913A-1324-6D21-1D0A-82AC7DFDBDA3}"/>
              </a:ext>
            </a:extLst>
          </p:cNvPr>
          <p:cNvSpPr txBox="1"/>
          <p:nvPr/>
        </p:nvSpPr>
        <p:spPr>
          <a:xfrm>
            <a:off x="8552044" y="132724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57D2E57-6ADE-8235-6761-49B6C55B5DD4}"/>
              </a:ext>
            </a:extLst>
          </p:cNvPr>
          <p:cNvSpPr txBox="1"/>
          <p:nvPr/>
        </p:nvSpPr>
        <p:spPr>
          <a:xfrm>
            <a:off x="8237535" y="1137312"/>
            <a:ext cx="314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858000" y="6087897"/>
            <a:ext cx="5275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M. </a:t>
            </a:r>
            <a:r>
              <a:rPr lang="en-US" sz="1000" dirty="0" err="1" smtClean="0"/>
              <a:t>Wiedeking</a:t>
            </a:r>
            <a:r>
              <a:rPr lang="en-US" sz="1000" dirty="0" smtClean="0"/>
              <a:t>, </a:t>
            </a:r>
            <a:r>
              <a:rPr lang="en-US" sz="1000" i="1" dirty="0"/>
              <a:t>et al</a:t>
            </a:r>
            <a:r>
              <a:rPr lang="en-US" sz="1000" i="1" dirty="0" smtClean="0"/>
              <a:t>.</a:t>
            </a:r>
            <a:r>
              <a:rPr lang="en-US" sz="1000" dirty="0" smtClean="0"/>
              <a:t>, </a:t>
            </a:r>
            <a:r>
              <a:rPr lang="en-US" sz="1000" dirty="0"/>
              <a:t>Phys. Rev. C, 104 014311 (2021</a:t>
            </a:r>
            <a:r>
              <a:rPr lang="en-US" sz="1000" dirty="0" smtClean="0"/>
              <a:t>).</a:t>
            </a:r>
          </a:p>
          <a:p>
            <a:pPr algn="r"/>
            <a:r>
              <a:rPr lang="en-US" sz="1000" dirty="0" smtClean="0"/>
              <a:t>D. </a:t>
            </a:r>
            <a:r>
              <a:rPr lang="en-US" sz="1000" dirty="0" err="1" smtClean="0"/>
              <a:t>Mücher</a:t>
            </a:r>
            <a:r>
              <a:rPr lang="en-US" sz="1000" dirty="0"/>
              <a:t>, </a:t>
            </a:r>
            <a:r>
              <a:rPr lang="en-US" sz="1000" i="1" dirty="0" smtClean="0"/>
              <a:t>et </a:t>
            </a:r>
            <a:r>
              <a:rPr lang="en-US" sz="1000" i="1" dirty="0"/>
              <a:t>al</a:t>
            </a:r>
            <a:r>
              <a:rPr lang="en-US" sz="1000" dirty="0" smtClean="0"/>
              <a:t>., </a:t>
            </a:r>
            <a:r>
              <a:rPr lang="en-US" sz="1000" dirty="0"/>
              <a:t>Phys. Rev. C, 107 L011602 (2023).</a:t>
            </a: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1385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C3134-C855-5216-6AA8-FC7AF2BBF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1600" y="1371600"/>
            <a:ext cx="5918200" cy="4632960"/>
          </a:xfrm>
        </p:spPr>
        <p:txBody>
          <a:bodyPr/>
          <a:lstStyle/>
          <a:p>
            <a:r>
              <a:rPr lang="en-US" dirty="0" smtClean="0"/>
              <a:t>Functional form of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r>
              <a:rPr lang="en-US" dirty="0" smtClean="0"/>
              <a:t> from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-Oslo method matched to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r>
              <a:rPr lang="en-US" dirty="0" smtClean="0"/>
              <a:t> slope from Shape Method</a:t>
            </a:r>
          </a:p>
          <a:p>
            <a:r>
              <a:rPr lang="en-US" dirty="0" smtClean="0"/>
              <a:t> Shapes between the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r>
              <a:rPr lang="en-US" dirty="0" smtClean="0"/>
              <a:t> extracted following the decay of </a:t>
            </a:r>
            <a:r>
              <a:rPr lang="en-US" baseline="30000" dirty="0" smtClean="0"/>
              <a:t>70</a:t>
            </a:r>
            <a:r>
              <a:rPr lang="en-US" dirty="0" smtClean="0"/>
              <a:t>Cu</a:t>
            </a:r>
            <a:r>
              <a:rPr lang="en-US" baseline="30000" dirty="0" smtClean="0"/>
              <a:t>m2</a:t>
            </a:r>
            <a:r>
              <a:rPr lang="en-US" dirty="0" smtClean="0"/>
              <a:t> and </a:t>
            </a:r>
            <a:r>
              <a:rPr lang="en-US" baseline="30000" dirty="0" smtClean="0"/>
              <a:t>70</a:t>
            </a:r>
            <a:r>
              <a:rPr lang="en-US" dirty="0" smtClean="0"/>
              <a:t>Cu</a:t>
            </a:r>
            <a:r>
              <a:rPr lang="en-US" baseline="30000" dirty="0" smtClean="0"/>
              <a:t>gs</a:t>
            </a:r>
            <a:r>
              <a:rPr lang="en-US" dirty="0" smtClean="0"/>
              <a:t> are different.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E6A440C-84DF-789D-7DA5-BD356D8B43E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baseline="30000" dirty="0">
                    <a:ea typeface="Cambria Math" panose="02040503050406030204" pitchFamily="18" charset="0"/>
                  </a:rPr>
                  <a:t>70</a:t>
                </a:r>
                <a:r>
                  <a:rPr lang="en-US" dirty="0">
                    <a:ea typeface="Cambria Math" panose="02040503050406030204" pitchFamily="18" charset="0"/>
                  </a:rPr>
                  <a:t>Zn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dirty="0"/>
                  <a:t>-ray Strength Function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dirty="0"/>
                  <a:t>SF)</a:t>
                </a:r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E6A440C-84DF-789D-7DA5-BD356D8B43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28205" b="-43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1AEE1-8519-7F16-284B-B69C501C0B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47800"/>
            <a:ext cx="5649488" cy="44260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0" y="6087897"/>
            <a:ext cx="52758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E. </a:t>
            </a:r>
            <a:r>
              <a:rPr lang="en-US" sz="1000" dirty="0" err="1" smtClean="0"/>
              <a:t>Ronning</a:t>
            </a:r>
            <a:r>
              <a:rPr lang="en-US" sz="1000" dirty="0" smtClean="0"/>
              <a:t>, </a:t>
            </a:r>
            <a:r>
              <a:rPr lang="en-US" sz="1000" i="1" dirty="0" smtClean="0"/>
              <a:t>et </a:t>
            </a:r>
            <a:r>
              <a:rPr lang="en-US" sz="1000" i="1" dirty="0"/>
              <a:t>al</a:t>
            </a:r>
            <a:r>
              <a:rPr lang="en-US" sz="1000" i="1" dirty="0" smtClean="0"/>
              <a:t>.</a:t>
            </a:r>
            <a:r>
              <a:rPr lang="en-US" sz="1000" dirty="0" smtClean="0"/>
              <a:t>, Nature, (submitted)</a:t>
            </a:r>
          </a:p>
        </p:txBody>
      </p:sp>
    </p:spTree>
    <p:extLst>
      <p:ext uri="{BB962C8B-B14F-4D97-AF65-F5344CB8AC3E}">
        <p14:creationId xmlns:p14="http://schemas.microsoft.com/office/powerpoint/2010/main" val="18627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C3134-C855-5216-6AA8-FC7AF2BBF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1600" y="1371600"/>
            <a:ext cx="3784600" cy="4632960"/>
          </a:xfrm>
        </p:spPr>
        <p:txBody>
          <a:bodyPr/>
          <a:lstStyle/>
          <a:p>
            <a:r>
              <a:rPr lang="en-US" dirty="0" smtClean="0"/>
              <a:t>Match the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r>
              <a:rPr lang="en-US" dirty="0" smtClean="0"/>
              <a:t> extrapolation to tail of GDR. </a:t>
            </a:r>
          </a:p>
          <a:p>
            <a:r>
              <a:rPr lang="en-US" dirty="0" smtClean="0"/>
              <a:t>GDR data taken from:</a:t>
            </a:r>
            <a:endParaRPr lang="en-US" dirty="0"/>
          </a:p>
          <a:p>
            <a:pPr lvl="1"/>
            <a:r>
              <a:rPr lang="en-US" baseline="30000" dirty="0"/>
              <a:t>70</a:t>
            </a:r>
            <a:r>
              <a:rPr lang="en-US" dirty="0"/>
              <a:t>Zn(𝛾,n)</a:t>
            </a:r>
            <a:r>
              <a:rPr lang="en-US" baseline="30000" dirty="0"/>
              <a:t>69</a:t>
            </a:r>
            <a:r>
              <a:rPr lang="en-US" dirty="0"/>
              <a:t>Zn </a:t>
            </a:r>
          </a:p>
          <a:p>
            <a:pPr lvl="1"/>
            <a:r>
              <a:rPr lang="en-US" baseline="30000" dirty="0"/>
              <a:t>68</a:t>
            </a:r>
            <a:r>
              <a:rPr lang="en-US" dirty="0"/>
              <a:t>Zn(𝛾,n)</a:t>
            </a:r>
            <a:r>
              <a:rPr lang="en-US" baseline="30000" dirty="0"/>
              <a:t>67</a:t>
            </a:r>
            <a:r>
              <a:rPr lang="en-US" dirty="0"/>
              <a:t>Zn </a:t>
            </a:r>
          </a:p>
          <a:p>
            <a:r>
              <a:rPr lang="en-US" dirty="0" smtClean="0"/>
              <a:t>Shapes between the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r>
              <a:rPr lang="en-US" dirty="0" smtClean="0"/>
              <a:t> extracted following the decay of </a:t>
            </a:r>
            <a:r>
              <a:rPr lang="en-US" baseline="30000" dirty="0" smtClean="0"/>
              <a:t>70</a:t>
            </a:r>
            <a:r>
              <a:rPr lang="en-US" dirty="0" smtClean="0"/>
              <a:t>Cu</a:t>
            </a:r>
            <a:r>
              <a:rPr lang="en-US" baseline="30000" dirty="0" smtClean="0"/>
              <a:t>m2</a:t>
            </a:r>
            <a:r>
              <a:rPr lang="en-US" dirty="0" smtClean="0"/>
              <a:t> and </a:t>
            </a:r>
            <a:r>
              <a:rPr lang="en-US" baseline="30000" dirty="0" smtClean="0"/>
              <a:t>70</a:t>
            </a:r>
            <a:r>
              <a:rPr lang="en-US" dirty="0" smtClean="0"/>
              <a:t>Cu</a:t>
            </a:r>
            <a:r>
              <a:rPr lang="en-US" baseline="30000" dirty="0" smtClean="0"/>
              <a:t>gs</a:t>
            </a:r>
            <a:r>
              <a:rPr lang="en-US" dirty="0" smtClean="0"/>
              <a:t> are different.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E6A440C-84DF-789D-7DA5-BD356D8B43E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1600" y="72675"/>
                <a:ext cx="11988800" cy="911948"/>
              </a:xfrm>
            </p:spPr>
            <p:txBody>
              <a:bodyPr/>
              <a:lstStyle/>
              <a:p>
                <a:r>
                  <a:rPr lang="en-US" baseline="30000" dirty="0">
                    <a:ea typeface="Cambria Math" panose="02040503050406030204" pitchFamily="18" charset="0"/>
                  </a:rPr>
                  <a:t>70</a:t>
                </a:r>
                <a:r>
                  <a:rPr lang="en-US" dirty="0">
                    <a:ea typeface="Cambria Math" panose="02040503050406030204" pitchFamily="18" charset="0"/>
                  </a:rPr>
                  <a:t>Zn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dirty="0"/>
                  <a:t>-ray Strength Function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dirty="0"/>
                  <a:t>SF</a:t>
                </a:r>
                <a:r>
                  <a:rPr lang="en-US" dirty="0" smtClean="0"/>
                  <a:t>) Extracted from </a:t>
                </a:r>
                <a:r>
                  <a:rPr lang="en-US" baseline="30000" dirty="0" smtClean="0"/>
                  <a:t>70</a:t>
                </a:r>
                <a:r>
                  <a:rPr lang="en-US" dirty="0" smtClean="0"/>
                  <a:t>Cu</a:t>
                </a:r>
                <a:r>
                  <a:rPr lang="en-US" baseline="30000" dirty="0" smtClean="0"/>
                  <a:t>gs</a:t>
                </a:r>
                <a:r>
                  <a:rPr lang="en-US" dirty="0" smtClean="0"/>
                  <a:t> and </a:t>
                </a:r>
                <a:r>
                  <a:rPr lang="en-US" baseline="30000" dirty="0" smtClean="0"/>
                  <a:t>70</a:t>
                </a:r>
                <a:r>
                  <a:rPr lang="en-US" dirty="0" smtClean="0"/>
                  <a:t>Cu</a:t>
                </a:r>
                <a:r>
                  <a:rPr lang="en-US" baseline="30000" dirty="0" smtClean="0"/>
                  <a:t>m2</a:t>
                </a:r>
                <a:r>
                  <a:rPr lang="en-US" dirty="0" smtClean="0"/>
                  <a:t> are Different</a:t>
                </a:r>
                <a:endParaRPr lang="en-US" dirty="0"/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E6A440C-84DF-789D-7DA5-BD356D8B43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1600" y="72675"/>
                <a:ext cx="11988800" cy="911948"/>
              </a:xfrm>
              <a:blipFill>
                <a:blip r:embed="rId2"/>
                <a:stretch>
                  <a:fillRect l="-356" t="-17333" r="-1882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1AEE1-8519-7F16-284B-B69C501C0B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1068233"/>
            <a:ext cx="7100887" cy="492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00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C3134-C855-5216-6AA8-FC7AF2BBF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1600" y="1371600"/>
            <a:ext cx="5918200" cy="4632960"/>
          </a:xfrm>
        </p:spPr>
        <p:txBody>
          <a:bodyPr/>
          <a:lstStyle/>
          <a:p>
            <a:r>
              <a:rPr lang="en-US" dirty="0" smtClean="0"/>
              <a:t>Model the </a:t>
            </a:r>
            <a:r>
              <a:rPr lang="en-US" dirty="0" err="1">
                <a:latin typeface="Symbol" panose="05050102010706020507" pitchFamily="18" charset="2"/>
              </a:rPr>
              <a:t>g</a:t>
            </a:r>
            <a:r>
              <a:rPr lang="en-US" dirty="0" err="1"/>
              <a:t>SF</a:t>
            </a:r>
            <a:r>
              <a:rPr lang="en-US" dirty="0"/>
              <a:t> </a:t>
            </a:r>
            <a:r>
              <a:rPr lang="en-US" dirty="0" smtClean="0"/>
              <a:t>with three components taken from TALYS (</a:t>
            </a:r>
            <a:r>
              <a:rPr lang="en-US" sz="1200" dirty="0" smtClean="0"/>
              <a:t>option 8, model 2 for M1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E1</a:t>
            </a:r>
          </a:p>
          <a:p>
            <a:pPr lvl="1"/>
            <a:r>
              <a:rPr lang="en-US" dirty="0" smtClean="0"/>
              <a:t>M1</a:t>
            </a:r>
          </a:p>
          <a:p>
            <a:pPr lvl="1"/>
            <a:r>
              <a:rPr lang="en-US" dirty="0" smtClean="0"/>
              <a:t>M1</a:t>
            </a:r>
            <a:r>
              <a:rPr lang="en-US" dirty="0"/>
              <a:t> exponential </a:t>
            </a:r>
            <a:r>
              <a:rPr lang="en-US" dirty="0" err="1"/>
              <a:t>upbend</a:t>
            </a:r>
            <a:r>
              <a:rPr lang="en-US" dirty="0" smtClean="0"/>
              <a:t> </a:t>
            </a:r>
          </a:p>
          <a:p>
            <a:r>
              <a:rPr lang="en-US" dirty="0" smtClean="0"/>
              <a:t>Constrain M1 component to be an order of magnitude less than E1 (based on data from neighboring nuclei).</a:t>
            </a:r>
          </a:p>
          <a:p>
            <a:r>
              <a:rPr lang="en-US" dirty="0" smtClean="0"/>
              <a:t>Fit three components to experimental data allowing relative amplitudes of E1 and exponential </a:t>
            </a:r>
            <a:r>
              <a:rPr lang="en-US" dirty="0" err="1" smtClean="0"/>
              <a:t>upbend</a:t>
            </a:r>
            <a:r>
              <a:rPr lang="en-US" dirty="0" smtClean="0"/>
              <a:t> to vary.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E6A440C-84DF-789D-7DA5-BD356D8B43E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1600" y="72675"/>
                <a:ext cx="11988800" cy="911948"/>
              </a:xfrm>
            </p:spPr>
            <p:txBody>
              <a:bodyPr/>
              <a:lstStyle/>
              <a:p>
                <a:r>
                  <a:rPr lang="en-US" dirty="0" smtClean="0"/>
                  <a:t>Model the Strength </a:t>
                </a:r>
                <a:r>
                  <a:rPr lang="en-US" dirty="0"/>
                  <a:t>Function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dirty="0"/>
                  <a:t>SF</a:t>
                </a:r>
                <a:r>
                  <a:rPr lang="en-US" dirty="0" smtClean="0"/>
                  <a:t>) from </a:t>
                </a:r>
                <a:r>
                  <a:rPr lang="en-US" baseline="30000" dirty="0" smtClean="0"/>
                  <a:t>70</a:t>
                </a:r>
                <a:r>
                  <a:rPr lang="en-US" dirty="0" smtClean="0"/>
                  <a:t>Cu</a:t>
                </a:r>
                <a:r>
                  <a:rPr lang="en-US" baseline="30000" dirty="0" smtClean="0"/>
                  <a:t>gs</a:t>
                </a:r>
                <a:r>
                  <a:rPr lang="en-US" dirty="0" smtClean="0"/>
                  <a:t> Using Three Components</a:t>
                </a:r>
                <a:endParaRPr lang="en-US" dirty="0"/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E6A440C-84DF-789D-7DA5-BD356D8B43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1600" y="72675"/>
                <a:ext cx="11988800" cy="911948"/>
              </a:xfrm>
              <a:blipFill>
                <a:blip r:embed="rId2"/>
                <a:stretch>
                  <a:fillRect t="-17333" r="-509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1AEE1-8519-7F16-284B-B69C501C0B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447800"/>
            <a:ext cx="6373195" cy="430053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915400" y="2209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70</a:t>
            </a:r>
            <a:r>
              <a:rPr lang="en-US" dirty="0" smtClean="0"/>
              <a:t>Cu</a:t>
            </a:r>
            <a:r>
              <a:rPr lang="en-US" baseline="30000" dirty="0" smtClean="0"/>
              <a:t>gs </a:t>
            </a:r>
            <a:r>
              <a:rPr lang="en-US" dirty="0" smtClean="0"/>
              <a:t>6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8458200" y="5521484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(MeV)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5022625" y="3122414"/>
            <a:ext cx="205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L</a:t>
            </a:r>
            <a:r>
              <a:rPr lang="en-US" baseline="-25000" dirty="0" smtClean="0"/>
              <a:t>=1</a:t>
            </a:r>
            <a:r>
              <a:rPr lang="en-US" dirty="0" smtClean="0"/>
              <a:t> (</a:t>
            </a:r>
            <a:r>
              <a:rPr lang="en-US" dirty="0" err="1" smtClean="0"/>
              <a:t>E</a:t>
            </a:r>
            <a:r>
              <a:rPr lang="en-US" baseline="-25000" dirty="0" err="1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) (MeV</a:t>
            </a:r>
            <a:r>
              <a:rPr lang="en-US" baseline="30000" dirty="0" smtClean="0"/>
              <a:t>-3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87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C3134-C855-5216-6AA8-FC7AF2BBF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1600" y="1371600"/>
            <a:ext cx="4473190" cy="4632960"/>
          </a:xfrm>
        </p:spPr>
        <p:txBody>
          <a:bodyPr/>
          <a:lstStyle/>
          <a:p>
            <a:r>
              <a:rPr lang="en-US" dirty="0" smtClean="0"/>
              <a:t>In decay of </a:t>
            </a:r>
            <a:r>
              <a:rPr lang="en-US" baseline="30000" dirty="0" smtClean="0"/>
              <a:t>70</a:t>
            </a:r>
            <a:r>
              <a:rPr lang="en-US" dirty="0" smtClean="0"/>
              <a:t>Cu</a:t>
            </a:r>
            <a:r>
              <a:rPr lang="en-US" baseline="30000" dirty="0" smtClean="0"/>
              <a:t>m2</a:t>
            </a:r>
            <a:r>
              <a:rPr lang="en-US" dirty="0" smtClean="0"/>
              <a:t> state (</a:t>
            </a:r>
            <a:r>
              <a:rPr lang="en-US" dirty="0" err="1" smtClean="0"/>
              <a:t>Q</a:t>
            </a:r>
            <a:r>
              <a:rPr lang="en-US" baseline="-25000" dirty="0" err="1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 = 6.58 MeV) positive parity states from spin 0-2 are populated. </a:t>
            </a:r>
          </a:p>
          <a:p>
            <a:r>
              <a:rPr lang="en-US" dirty="0" smtClean="0"/>
              <a:t>Below ~3 MeV in </a:t>
            </a:r>
            <a:r>
              <a:rPr lang="en-US" baseline="30000" dirty="0" smtClean="0"/>
              <a:t>70</a:t>
            </a:r>
            <a:r>
              <a:rPr lang="en-US" dirty="0" smtClean="0"/>
              <a:t>Zn only positive parity states are present. </a:t>
            </a:r>
          </a:p>
          <a:p>
            <a:r>
              <a:rPr lang="en-US" dirty="0" smtClean="0"/>
              <a:t>In the decay of the 1+ state:</a:t>
            </a:r>
          </a:p>
          <a:p>
            <a:pPr lvl="1"/>
            <a:r>
              <a:rPr lang="en-US" dirty="0" smtClean="0"/>
              <a:t>high-energy transitions between the initial population and the low-energy level scheme must proceed through M1 transitions.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E6A440C-84DF-789D-7DA5-BD356D8B43E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1600" y="72675"/>
                <a:ext cx="11988800" cy="911948"/>
              </a:xfrm>
            </p:spPr>
            <p:txBody>
              <a:bodyPr/>
              <a:lstStyle/>
              <a:p>
                <a:r>
                  <a:rPr lang="en-US" dirty="0" smtClean="0"/>
                  <a:t>The Strength </a:t>
                </a:r>
                <a:r>
                  <a:rPr lang="en-US" dirty="0"/>
                  <a:t>Function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dirty="0"/>
                  <a:t>SF) from </a:t>
                </a:r>
                <a:r>
                  <a:rPr lang="en-US" baseline="30000" dirty="0" smtClean="0"/>
                  <a:t>70</a:t>
                </a:r>
                <a:r>
                  <a:rPr lang="en-US" dirty="0" smtClean="0"/>
                  <a:t>Cu</a:t>
                </a:r>
                <a:r>
                  <a:rPr lang="en-US" baseline="30000" dirty="0" smtClean="0"/>
                  <a:t>m2</a:t>
                </a:r>
                <a:r>
                  <a:rPr lang="en-US" dirty="0" smtClean="0"/>
                  <a:t> Lacks High-Energy E1 transitions</a:t>
                </a:r>
                <a:endParaRPr lang="en-US" dirty="0"/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E6A440C-84DF-789D-7DA5-BD356D8B43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1600" y="72675"/>
                <a:ext cx="11988800" cy="911948"/>
              </a:xfrm>
              <a:blipFill>
                <a:blip r:embed="rId2"/>
                <a:stretch>
                  <a:fillRect l="-560" t="-17333" r="-1475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1AEE1-8519-7F16-284B-B69C501C0B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4800600" y="1105361"/>
            <a:ext cx="7295364" cy="4968464"/>
            <a:chOff x="4800600" y="1105361"/>
            <a:chExt cx="7295364" cy="496846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B93386D-0A46-352E-9784-E75328F99C50}"/>
                </a:ext>
              </a:extLst>
            </p:cNvPr>
            <p:cNvCxnSpPr/>
            <p:nvPr/>
          </p:nvCxnSpPr>
          <p:spPr>
            <a:xfrm>
              <a:off x="6361607" y="5565993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E396727-10B0-4636-9556-33735ADBF9E4}"/>
                </a:ext>
              </a:extLst>
            </p:cNvPr>
            <p:cNvCxnSpPr/>
            <p:nvPr/>
          </p:nvCxnSpPr>
          <p:spPr>
            <a:xfrm>
              <a:off x="6361607" y="5196902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C005517-54D5-CE92-DF08-AEF655CBA49A}"/>
                </a:ext>
              </a:extLst>
            </p:cNvPr>
            <p:cNvCxnSpPr/>
            <p:nvPr/>
          </p:nvCxnSpPr>
          <p:spPr>
            <a:xfrm>
              <a:off x="6361607" y="4703976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D2BE419-BB90-CCF7-C844-02F2E55915C8}"/>
                </a:ext>
              </a:extLst>
            </p:cNvPr>
            <p:cNvCxnSpPr/>
            <p:nvPr/>
          </p:nvCxnSpPr>
          <p:spPr>
            <a:xfrm>
              <a:off x="6361606" y="4469549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E18B4AD-016A-921E-C4AA-0C3B1B2FB476}"/>
                </a:ext>
              </a:extLst>
            </p:cNvPr>
            <p:cNvCxnSpPr/>
            <p:nvPr/>
          </p:nvCxnSpPr>
          <p:spPr>
            <a:xfrm>
              <a:off x="6361590" y="4283895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68C8812-2610-750B-D1B9-8D69CB6E6601}"/>
                </a:ext>
              </a:extLst>
            </p:cNvPr>
            <p:cNvCxnSpPr/>
            <p:nvPr/>
          </p:nvCxnSpPr>
          <p:spPr>
            <a:xfrm>
              <a:off x="6358432" y="4128518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8BDCB2-439D-D208-F9A1-08C9A034FA3A}"/>
                </a:ext>
              </a:extLst>
            </p:cNvPr>
            <p:cNvSpPr/>
            <p:nvPr/>
          </p:nvSpPr>
          <p:spPr>
            <a:xfrm>
              <a:off x="6361926" y="1263449"/>
              <a:ext cx="1693419" cy="2146500"/>
            </a:xfrm>
            <a:prstGeom prst="rect">
              <a:avLst/>
            </a:prstGeom>
            <a:gradFill>
              <a:gsLst>
                <a:gs pos="100000">
                  <a:srgbClr val="0000FF"/>
                </a:gs>
                <a:gs pos="18000">
                  <a:srgbClr val="000E4B"/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5D929EF-93EB-9686-F5DC-B3726E70705E}"/>
                </a:ext>
              </a:extLst>
            </p:cNvPr>
            <p:cNvSpPr txBox="1"/>
            <p:nvPr/>
          </p:nvSpPr>
          <p:spPr>
            <a:xfrm>
              <a:off x="8044640" y="5380642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55DA711-056A-F286-A40E-FA4732FD4730}"/>
                </a:ext>
              </a:extLst>
            </p:cNvPr>
            <p:cNvSpPr txBox="1"/>
            <p:nvPr/>
          </p:nvSpPr>
          <p:spPr>
            <a:xfrm>
              <a:off x="8029417" y="5011310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885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0C7ACE6-C5F8-C176-0392-DCB22C2720EF}"/>
                </a:ext>
              </a:extLst>
            </p:cNvPr>
            <p:cNvSpPr txBox="1"/>
            <p:nvPr/>
          </p:nvSpPr>
          <p:spPr>
            <a:xfrm>
              <a:off x="8003719" y="396726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2375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2FF109A-BBF9-6F8C-1601-25CDC0C146B0}"/>
                </a:ext>
              </a:extLst>
            </p:cNvPr>
            <p:cNvSpPr txBox="1"/>
            <p:nvPr/>
          </p:nvSpPr>
          <p:spPr>
            <a:xfrm>
              <a:off x="8007720" y="4479160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1787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DCDBA94-D145-227A-5236-DD4F64AD848A}"/>
                </a:ext>
              </a:extLst>
            </p:cNvPr>
            <p:cNvSpPr txBox="1"/>
            <p:nvPr/>
          </p:nvSpPr>
          <p:spPr>
            <a:xfrm>
              <a:off x="7999892" y="4301617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1957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611A11D-CB0A-2C2A-9EBA-90C8B37FD055}"/>
                </a:ext>
              </a:extLst>
            </p:cNvPr>
            <p:cNvSpPr txBox="1"/>
            <p:nvPr/>
          </p:nvSpPr>
          <p:spPr>
            <a:xfrm>
              <a:off x="8003719" y="4138257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2141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2556320-C244-2C59-687D-ACC4D94F9A14}"/>
                </a:ext>
              </a:extLst>
            </p:cNvPr>
            <p:cNvSpPr txBox="1"/>
            <p:nvPr/>
          </p:nvSpPr>
          <p:spPr>
            <a:xfrm>
              <a:off x="7006529" y="5685442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70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A9E25F7-A077-C285-AF22-E3F5451122F5}"/>
                </a:ext>
              </a:extLst>
            </p:cNvPr>
            <p:cNvSpPr txBox="1"/>
            <p:nvPr/>
          </p:nvSpPr>
          <p:spPr>
            <a:xfrm>
              <a:off x="6092961" y="539671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E3C4DD8-155C-5AF2-F8BD-594635C72BBB}"/>
                </a:ext>
              </a:extLst>
            </p:cNvPr>
            <p:cNvSpPr txBox="1"/>
            <p:nvPr/>
          </p:nvSpPr>
          <p:spPr>
            <a:xfrm>
              <a:off x="6079478" y="502473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4E40DBF-1C0D-8CB5-3CCD-033EA61D2845}"/>
                </a:ext>
              </a:extLst>
            </p:cNvPr>
            <p:cNvSpPr txBox="1"/>
            <p:nvPr/>
          </p:nvSpPr>
          <p:spPr>
            <a:xfrm>
              <a:off x="6089003" y="449331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E7B8DB6-B097-BA7A-DA6B-ABECD2CAC4E3}"/>
                </a:ext>
              </a:extLst>
            </p:cNvPr>
            <p:cNvCxnSpPr>
              <a:cxnSpLocks/>
            </p:cNvCxnSpPr>
            <p:nvPr/>
          </p:nvCxnSpPr>
          <p:spPr>
            <a:xfrm>
              <a:off x="5088532" y="1279719"/>
              <a:ext cx="749295" cy="6545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22792216-DE38-5F17-1DF9-0ED79784BE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44352" y="1942329"/>
              <a:ext cx="1" cy="182880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150C5BF-9CFD-8648-A4CC-3A0D03FA29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50906" y="1942329"/>
              <a:ext cx="7774" cy="1825168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C2477FD-4C9E-94ED-6FEF-3D8F117319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55046" y="1942329"/>
              <a:ext cx="8420" cy="2024511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D6487C33-8006-B615-A673-9C957C97D0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9186" y="1942328"/>
              <a:ext cx="7773" cy="2339869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685F7A69-2367-B054-9F40-2DA322CF1F03}"/>
                </a:ext>
              </a:extLst>
            </p:cNvPr>
            <p:cNvCxnSpPr>
              <a:cxnSpLocks/>
            </p:cNvCxnSpPr>
            <p:nvPr/>
          </p:nvCxnSpPr>
          <p:spPr>
            <a:xfrm>
              <a:off x="7663326" y="1942327"/>
              <a:ext cx="0" cy="2527222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B7B97197-4BAF-689B-8592-C6D73CBB85DB}"/>
                </a:ext>
              </a:extLst>
            </p:cNvPr>
            <p:cNvCxnSpPr>
              <a:cxnSpLocks/>
            </p:cNvCxnSpPr>
            <p:nvPr/>
          </p:nvCxnSpPr>
          <p:spPr>
            <a:xfrm>
              <a:off x="7767466" y="1942326"/>
              <a:ext cx="0" cy="3055060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4BB3D102-7C2C-6400-2BEB-AA3C230AACDE}"/>
                </a:ext>
              </a:extLst>
            </p:cNvPr>
            <p:cNvCxnSpPr>
              <a:cxnSpLocks/>
            </p:cNvCxnSpPr>
            <p:nvPr/>
          </p:nvCxnSpPr>
          <p:spPr>
            <a:xfrm>
              <a:off x="7871606" y="1942325"/>
              <a:ext cx="0" cy="3246882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5F156D83-D35D-F506-A08D-4ABA1625CAFE}"/>
                </a:ext>
              </a:extLst>
            </p:cNvPr>
            <p:cNvCxnSpPr>
              <a:cxnSpLocks/>
            </p:cNvCxnSpPr>
            <p:nvPr/>
          </p:nvCxnSpPr>
          <p:spPr>
            <a:xfrm>
              <a:off x="7972382" y="1942325"/>
              <a:ext cx="4067" cy="3608279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1F05D29-2401-B670-BAB1-72882A9EE6EA}"/>
                </a:ext>
              </a:extLst>
            </p:cNvPr>
            <p:cNvCxnSpPr/>
            <p:nvPr/>
          </p:nvCxnSpPr>
          <p:spPr>
            <a:xfrm>
              <a:off x="6365726" y="5015664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EA6D56B-AFAF-13AD-2954-C228C7E5BCA3}"/>
                </a:ext>
              </a:extLst>
            </p:cNvPr>
            <p:cNvSpPr txBox="1"/>
            <p:nvPr/>
          </p:nvSpPr>
          <p:spPr>
            <a:xfrm>
              <a:off x="8014486" y="4830072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1071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46A7FB8-BC9C-204F-CDA3-4958C400843F}"/>
                </a:ext>
              </a:extLst>
            </p:cNvPr>
            <p:cNvSpPr txBox="1"/>
            <p:nvPr/>
          </p:nvSpPr>
          <p:spPr>
            <a:xfrm>
              <a:off x="6083597" y="4843498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79CCC66-ACCA-AB04-A2C6-6324A233105D}"/>
                </a:ext>
              </a:extLst>
            </p:cNvPr>
            <p:cNvCxnSpPr/>
            <p:nvPr/>
          </p:nvCxnSpPr>
          <p:spPr>
            <a:xfrm>
              <a:off x="6365723" y="4757520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F5734F5-EE23-998E-E6D8-4001E4E84F41}"/>
                </a:ext>
              </a:extLst>
            </p:cNvPr>
            <p:cNvSpPr txBox="1"/>
            <p:nvPr/>
          </p:nvSpPr>
          <p:spPr>
            <a:xfrm>
              <a:off x="8011836" y="465627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1759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D69E3A9-D13A-7E44-496B-8CD60D11507E}"/>
                </a:ext>
              </a:extLst>
            </p:cNvPr>
            <p:cNvSpPr txBox="1"/>
            <p:nvPr/>
          </p:nvSpPr>
          <p:spPr>
            <a:xfrm>
              <a:off x="6092961" y="4635971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D1CA0D9F-48E5-BAE2-7AE5-B87864ABE9C0}"/>
                </a:ext>
              </a:extLst>
            </p:cNvPr>
            <p:cNvCxnSpPr/>
            <p:nvPr/>
          </p:nvCxnSpPr>
          <p:spPr>
            <a:xfrm>
              <a:off x="6357258" y="3970391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451A59D-2C42-D760-2306-33CED6CCC0A8}"/>
                </a:ext>
              </a:extLst>
            </p:cNvPr>
            <p:cNvCxnSpPr/>
            <p:nvPr/>
          </p:nvCxnSpPr>
          <p:spPr>
            <a:xfrm>
              <a:off x="6358416" y="3765687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1CE24BC2-5040-9012-2848-38959FCA5D12}"/>
                </a:ext>
              </a:extLst>
            </p:cNvPr>
            <p:cNvCxnSpPr/>
            <p:nvPr/>
          </p:nvCxnSpPr>
          <p:spPr>
            <a:xfrm>
              <a:off x="6355258" y="3664285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66223E6-99BD-CD75-9ED9-7C0C52E67FD8}"/>
                </a:ext>
              </a:extLst>
            </p:cNvPr>
            <p:cNvSpPr txBox="1"/>
            <p:nvPr/>
          </p:nvSpPr>
          <p:spPr>
            <a:xfrm>
              <a:off x="7994194" y="3464876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2693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C53A775-C40F-37FF-C9A8-CFE5F476B184}"/>
                </a:ext>
              </a:extLst>
            </p:cNvPr>
            <p:cNvSpPr txBox="1"/>
            <p:nvPr/>
          </p:nvSpPr>
          <p:spPr>
            <a:xfrm>
              <a:off x="8003067" y="380875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2538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41304E4-EA1E-2294-A097-B7655746B9A0}"/>
                </a:ext>
              </a:extLst>
            </p:cNvPr>
            <p:cNvSpPr txBox="1"/>
            <p:nvPr/>
          </p:nvSpPr>
          <p:spPr>
            <a:xfrm>
              <a:off x="7994194" y="3616819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2665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38C8418-399F-A071-C832-4E9A659E81B5}"/>
                </a:ext>
              </a:extLst>
            </p:cNvPr>
            <p:cNvSpPr txBox="1"/>
            <p:nvPr/>
          </p:nvSpPr>
          <p:spPr>
            <a:xfrm>
              <a:off x="6089521" y="4296496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5D8C0E0-5DDA-8130-FA24-6EE81512C593}"/>
                </a:ext>
              </a:extLst>
            </p:cNvPr>
            <p:cNvSpPr txBox="1"/>
            <p:nvPr/>
          </p:nvSpPr>
          <p:spPr>
            <a:xfrm>
              <a:off x="6093640" y="4115258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205C096-0DEF-C32C-3E55-CF617A907808}"/>
                </a:ext>
              </a:extLst>
            </p:cNvPr>
            <p:cNvSpPr txBox="1"/>
            <p:nvPr/>
          </p:nvSpPr>
          <p:spPr>
            <a:xfrm>
              <a:off x="5709265" y="3944478"/>
              <a:ext cx="7296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(1,2,3)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EAAE8AD-04EF-3A94-E4F1-B287313C5F9A}"/>
                </a:ext>
              </a:extLst>
            </p:cNvPr>
            <p:cNvSpPr txBox="1"/>
            <p:nvPr/>
          </p:nvSpPr>
          <p:spPr>
            <a:xfrm>
              <a:off x="6097519" y="3799282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C09696C-9059-88DF-A64B-80E2AEA365E4}"/>
                </a:ext>
              </a:extLst>
            </p:cNvPr>
            <p:cNvSpPr txBox="1"/>
            <p:nvPr/>
          </p:nvSpPr>
          <p:spPr>
            <a:xfrm>
              <a:off x="6106066" y="3612414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59BBEB6-BD31-5EF1-2503-D1726924E307}"/>
                </a:ext>
              </a:extLst>
            </p:cNvPr>
            <p:cNvSpPr txBox="1"/>
            <p:nvPr/>
          </p:nvSpPr>
          <p:spPr>
            <a:xfrm>
              <a:off x="6097519" y="3459720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C39C56E2-DB48-5BC0-0D5F-4DAD947818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16528" y="1942329"/>
              <a:ext cx="1" cy="182880"/>
            </a:xfrm>
            <a:prstGeom prst="straightConnector1">
              <a:avLst/>
            </a:prstGeom>
            <a:ln w="12700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8C362865-DA2E-C6C1-8B63-70F09E9C5A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53370" y="1942329"/>
              <a:ext cx="1" cy="1463040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6EE0968B-5F11-03A6-C4B8-A7464249E2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37796" y="1942329"/>
              <a:ext cx="1" cy="1280160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48E022D7-A587-0A44-AD77-367C74E6E5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20190" y="1934585"/>
              <a:ext cx="1" cy="1097280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FB155542-860F-34F6-43DC-F0352C25D7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04616" y="1934585"/>
              <a:ext cx="1" cy="914400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5B3358A8-3EAB-090D-105F-9E7F2FA4A0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92842" y="1940935"/>
              <a:ext cx="1" cy="731520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D2DDEE53-D355-97DB-B5AD-B32B8F3065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77268" y="1940935"/>
              <a:ext cx="1" cy="548640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5E542471-A420-F1EF-8088-F1197AB3F3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59662" y="1933191"/>
              <a:ext cx="1" cy="365760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3F7580AE-D984-60AD-0D89-8DF4D8F74C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24795" y="1939154"/>
              <a:ext cx="1" cy="1463040"/>
            </a:xfrm>
            <a:prstGeom prst="straightConnector1">
              <a:avLst/>
            </a:prstGeom>
            <a:ln w="12700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4546171B-562B-0EAC-D6A3-4EFCC77808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09221" y="1939154"/>
              <a:ext cx="1" cy="1280160"/>
            </a:xfrm>
            <a:prstGeom prst="straightConnector1">
              <a:avLst/>
            </a:prstGeom>
            <a:ln w="12700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8068DBC7-5F2E-71B7-AC3E-7FB7D4D3F8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91615" y="1931410"/>
              <a:ext cx="1" cy="1097280"/>
            </a:xfrm>
            <a:prstGeom prst="straightConnector1">
              <a:avLst/>
            </a:prstGeom>
            <a:ln w="12700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9DBBADFC-2F81-3BC6-5ABC-9E3CAB1181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6041" y="1931410"/>
              <a:ext cx="1" cy="914400"/>
            </a:xfrm>
            <a:prstGeom prst="straightConnector1">
              <a:avLst/>
            </a:prstGeom>
            <a:ln w="12700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A1E98642-978B-3156-4036-CEF8D2DA61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64267" y="1937760"/>
              <a:ext cx="1" cy="731520"/>
            </a:xfrm>
            <a:prstGeom prst="straightConnector1">
              <a:avLst/>
            </a:prstGeom>
            <a:ln w="12700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36364A7E-7A50-CBC5-3AD2-7FC773D72B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48693" y="1937760"/>
              <a:ext cx="1" cy="548640"/>
            </a:xfrm>
            <a:prstGeom prst="straightConnector1">
              <a:avLst/>
            </a:prstGeom>
            <a:ln w="12700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3153709-95D0-7BDD-80F7-ABEAF0E34D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1087" y="1930016"/>
              <a:ext cx="1" cy="365760"/>
            </a:xfrm>
            <a:prstGeom prst="straightConnector1">
              <a:avLst/>
            </a:prstGeom>
            <a:ln w="12700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D4326C0A-7822-B819-6361-E8131FA831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26645" y="1302032"/>
              <a:ext cx="1" cy="182880"/>
            </a:xfrm>
            <a:prstGeom prst="straightConnector1">
              <a:avLst/>
            </a:prstGeom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ED7CC276-8F93-5AE8-2982-483EF9ADA1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34518" y="1302032"/>
              <a:ext cx="1" cy="182880"/>
            </a:xfrm>
            <a:prstGeom prst="straightConnector1">
              <a:avLst/>
            </a:prstGeom>
            <a:ln w="12700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3FB49F6-2959-E331-641F-5A219D1CE53C}"/>
                </a:ext>
              </a:extLst>
            </p:cNvPr>
            <p:cNvSpPr txBox="1"/>
            <p:nvPr/>
          </p:nvSpPr>
          <p:spPr>
            <a:xfrm>
              <a:off x="6801855" y="1307179"/>
              <a:ext cx="3561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solidFill>
                    <a:srgbClr val="FFAE0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E1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72325FF-C2B2-8F88-554E-B70BF8AFD375}"/>
                </a:ext>
              </a:extLst>
            </p:cNvPr>
            <p:cNvSpPr txBox="1"/>
            <p:nvPr/>
          </p:nvSpPr>
          <p:spPr>
            <a:xfrm>
              <a:off x="7191246" y="1307178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M1</a:t>
              </a:r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1AA5C751-B3DE-2074-0BEC-26904B39C601}"/>
                </a:ext>
              </a:extLst>
            </p:cNvPr>
            <p:cNvCxnSpPr>
              <a:cxnSpLocks/>
            </p:cNvCxnSpPr>
            <p:nvPr/>
          </p:nvCxnSpPr>
          <p:spPr>
            <a:xfrm>
              <a:off x="5847838" y="1286114"/>
              <a:ext cx="402520" cy="64390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B040893-2AF0-2933-8697-2166F9B7192A}"/>
                </a:ext>
              </a:extLst>
            </p:cNvPr>
            <p:cNvSpPr txBox="1"/>
            <p:nvPr/>
          </p:nvSpPr>
          <p:spPr>
            <a:xfrm>
              <a:off x="5943314" y="1269822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β</a:t>
              </a:r>
              <a:r>
                <a:rPr lang="en-US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650AC61E-BC12-9D63-1D24-0B97C177AF93}"/>
                </a:ext>
              </a:extLst>
            </p:cNvPr>
            <p:cNvSpPr txBox="1"/>
            <p:nvPr/>
          </p:nvSpPr>
          <p:spPr>
            <a:xfrm>
              <a:off x="5142360" y="1295297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70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4E3104A-AB53-3A19-677C-2D283C09116F}"/>
                </a:ext>
              </a:extLst>
            </p:cNvPr>
            <p:cNvSpPr txBox="1"/>
            <p:nvPr/>
          </p:nvSpPr>
          <p:spPr>
            <a:xfrm>
              <a:off x="4800600" y="1105361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DCBC957-69AC-7BB5-573D-1BFE922F9512}"/>
                </a:ext>
              </a:extLst>
            </p:cNvPr>
            <p:cNvSpPr txBox="1"/>
            <p:nvPr/>
          </p:nvSpPr>
          <p:spPr>
            <a:xfrm>
              <a:off x="5661872" y="1866106"/>
              <a:ext cx="7457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,1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,2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866084C-CA5E-FF45-6D2D-45E9DBD13F76}"/>
                </a:ext>
              </a:extLst>
            </p:cNvPr>
            <p:cNvCxnSpPr/>
            <p:nvPr/>
          </p:nvCxnSpPr>
          <p:spPr>
            <a:xfrm>
              <a:off x="9899346" y="5585044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E1A083AA-9B71-4CB1-A069-016B1C0B27A9}"/>
                </a:ext>
              </a:extLst>
            </p:cNvPr>
            <p:cNvCxnSpPr/>
            <p:nvPr/>
          </p:nvCxnSpPr>
          <p:spPr>
            <a:xfrm>
              <a:off x="9899346" y="5215953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BA451B5D-767D-333E-EAAD-51D68EF75910}"/>
                </a:ext>
              </a:extLst>
            </p:cNvPr>
            <p:cNvCxnSpPr/>
            <p:nvPr/>
          </p:nvCxnSpPr>
          <p:spPr>
            <a:xfrm>
              <a:off x="9899346" y="4723027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69F99CB3-E303-4DD7-00F0-6BD8FB330953}"/>
                </a:ext>
              </a:extLst>
            </p:cNvPr>
            <p:cNvCxnSpPr/>
            <p:nvPr/>
          </p:nvCxnSpPr>
          <p:spPr>
            <a:xfrm>
              <a:off x="9899345" y="4488600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6D35EF9E-5FCD-08DE-864E-08FAB78690CD}"/>
                </a:ext>
              </a:extLst>
            </p:cNvPr>
            <p:cNvCxnSpPr/>
            <p:nvPr/>
          </p:nvCxnSpPr>
          <p:spPr>
            <a:xfrm>
              <a:off x="9899329" y="4302946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BD2CBCB5-A476-7F96-7900-58565F6C3F70}"/>
                </a:ext>
              </a:extLst>
            </p:cNvPr>
            <p:cNvCxnSpPr/>
            <p:nvPr/>
          </p:nvCxnSpPr>
          <p:spPr>
            <a:xfrm>
              <a:off x="9896171" y="4147569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C20E1705-5528-1431-9698-C03E3C00A266}"/>
                </a:ext>
              </a:extLst>
            </p:cNvPr>
            <p:cNvSpPr/>
            <p:nvPr/>
          </p:nvSpPr>
          <p:spPr>
            <a:xfrm>
              <a:off x="9899665" y="1282500"/>
              <a:ext cx="1693419" cy="2146500"/>
            </a:xfrm>
            <a:prstGeom prst="rect">
              <a:avLst/>
            </a:prstGeom>
            <a:gradFill>
              <a:gsLst>
                <a:gs pos="100000">
                  <a:srgbClr val="0000FF"/>
                </a:gs>
                <a:gs pos="18000">
                  <a:srgbClr val="000E4B"/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F5DCDB88-B512-62F4-E766-CE66A7733483}"/>
                </a:ext>
              </a:extLst>
            </p:cNvPr>
            <p:cNvSpPr txBox="1"/>
            <p:nvPr/>
          </p:nvSpPr>
          <p:spPr>
            <a:xfrm>
              <a:off x="11582379" y="5399693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F44D7FEE-0E80-2583-E25F-A64AE23E4CD1}"/>
                </a:ext>
              </a:extLst>
            </p:cNvPr>
            <p:cNvSpPr txBox="1"/>
            <p:nvPr/>
          </p:nvSpPr>
          <p:spPr>
            <a:xfrm>
              <a:off x="11567156" y="5030361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885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85D81F70-ABA8-A728-BC3C-99942AE2F187}"/>
                </a:ext>
              </a:extLst>
            </p:cNvPr>
            <p:cNvSpPr txBox="1"/>
            <p:nvPr/>
          </p:nvSpPr>
          <p:spPr>
            <a:xfrm>
              <a:off x="11541458" y="398631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2375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8A03D701-EB1C-5C98-7636-C86E96733BDE}"/>
                </a:ext>
              </a:extLst>
            </p:cNvPr>
            <p:cNvSpPr txBox="1"/>
            <p:nvPr/>
          </p:nvSpPr>
          <p:spPr>
            <a:xfrm>
              <a:off x="11545459" y="4498211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1787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D131D4F-D4AB-4B4F-7CBA-55E22335159E}"/>
                </a:ext>
              </a:extLst>
            </p:cNvPr>
            <p:cNvSpPr txBox="1"/>
            <p:nvPr/>
          </p:nvSpPr>
          <p:spPr>
            <a:xfrm>
              <a:off x="11537631" y="4320668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1957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F22F3015-ABFE-1EC5-EBA5-09D7CE1CBFE1}"/>
                </a:ext>
              </a:extLst>
            </p:cNvPr>
            <p:cNvSpPr txBox="1"/>
            <p:nvPr/>
          </p:nvSpPr>
          <p:spPr>
            <a:xfrm>
              <a:off x="11541458" y="4157308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2141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10CA9213-779A-7D95-DFEC-D4BC8A312403}"/>
                </a:ext>
              </a:extLst>
            </p:cNvPr>
            <p:cNvSpPr txBox="1"/>
            <p:nvPr/>
          </p:nvSpPr>
          <p:spPr>
            <a:xfrm>
              <a:off x="10544268" y="5704493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70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Zn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848CE4F-6BEC-401B-D64F-BD5994AB2F9D}"/>
                </a:ext>
              </a:extLst>
            </p:cNvPr>
            <p:cNvSpPr txBox="1"/>
            <p:nvPr/>
          </p:nvSpPr>
          <p:spPr>
            <a:xfrm>
              <a:off x="9630700" y="5415767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51CBEBF9-CA90-DA9F-D66E-87E2AB6927E7}"/>
                </a:ext>
              </a:extLst>
            </p:cNvPr>
            <p:cNvSpPr txBox="1"/>
            <p:nvPr/>
          </p:nvSpPr>
          <p:spPr>
            <a:xfrm>
              <a:off x="9617217" y="5043787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5A4EB469-9F57-B1ED-2314-C20B816F3A7E}"/>
                </a:ext>
              </a:extLst>
            </p:cNvPr>
            <p:cNvSpPr txBox="1"/>
            <p:nvPr/>
          </p:nvSpPr>
          <p:spPr>
            <a:xfrm>
              <a:off x="9626742" y="4512367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983E1BC7-0D54-D318-E5F2-A55B8B1C6C98}"/>
                </a:ext>
              </a:extLst>
            </p:cNvPr>
            <p:cNvCxnSpPr>
              <a:cxnSpLocks/>
            </p:cNvCxnSpPr>
            <p:nvPr/>
          </p:nvCxnSpPr>
          <p:spPr>
            <a:xfrm>
              <a:off x="8626271" y="1298770"/>
              <a:ext cx="749295" cy="6545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B17FCF68-1AD1-4A33-AD94-B2C3C58EA4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82091" y="1961380"/>
              <a:ext cx="1" cy="182880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5903EEE4-62B4-B563-5090-2495D0220155}"/>
                </a:ext>
              </a:extLst>
            </p:cNvPr>
            <p:cNvCxnSpPr>
              <a:cxnSpLocks/>
            </p:cNvCxnSpPr>
            <p:nvPr/>
          </p:nvCxnSpPr>
          <p:spPr>
            <a:xfrm>
              <a:off x="10982679" y="1961380"/>
              <a:ext cx="0" cy="1702905"/>
            </a:xfrm>
            <a:prstGeom prst="straightConnector1">
              <a:avLst/>
            </a:prstGeom>
            <a:ln w="25400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E963C9BD-FC4F-5315-042E-9D2E7D83502A}"/>
                </a:ext>
              </a:extLst>
            </p:cNvPr>
            <p:cNvCxnSpPr>
              <a:cxnSpLocks/>
            </p:cNvCxnSpPr>
            <p:nvPr/>
          </p:nvCxnSpPr>
          <p:spPr>
            <a:xfrm>
              <a:off x="11201065" y="1961378"/>
              <a:ext cx="0" cy="2742598"/>
            </a:xfrm>
            <a:prstGeom prst="straightConnector1">
              <a:avLst/>
            </a:prstGeom>
            <a:ln w="25400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58CC65F-6321-C72B-B736-9C05B412A9E2}"/>
                </a:ext>
              </a:extLst>
            </p:cNvPr>
            <p:cNvCxnSpPr/>
            <p:nvPr/>
          </p:nvCxnSpPr>
          <p:spPr>
            <a:xfrm>
              <a:off x="9903465" y="5034715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BA184A89-5E3B-0E66-D490-1141142A7AB3}"/>
                </a:ext>
              </a:extLst>
            </p:cNvPr>
            <p:cNvSpPr txBox="1"/>
            <p:nvPr/>
          </p:nvSpPr>
          <p:spPr>
            <a:xfrm>
              <a:off x="11552225" y="4849123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1071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E83BE934-5A61-04DE-F116-417F49304E50}"/>
                </a:ext>
              </a:extLst>
            </p:cNvPr>
            <p:cNvSpPr txBox="1"/>
            <p:nvPr/>
          </p:nvSpPr>
          <p:spPr>
            <a:xfrm>
              <a:off x="9621336" y="4862549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D0CC6D74-ACF7-2096-74B5-A644944D8BDB}"/>
                </a:ext>
              </a:extLst>
            </p:cNvPr>
            <p:cNvCxnSpPr/>
            <p:nvPr/>
          </p:nvCxnSpPr>
          <p:spPr>
            <a:xfrm>
              <a:off x="9903462" y="4776571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413240ED-5494-EE09-DF94-AC6B54EFFF46}"/>
                </a:ext>
              </a:extLst>
            </p:cNvPr>
            <p:cNvSpPr txBox="1"/>
            <p:nvPr/>
          </p:nvSpPr>
          <p:spPr>
            <a:xfrm>
              <a:off x="11549575" y="467532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1759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7BE3CE38-5100-B2BA-8D95-7557BB2E2272}"/>
                </a:ext>
              </a:extLst>
            </p:cNvPr>
            <p:cNvSpPr txBox="1"/>
            <p:nvPr/>
          </p:nvSpPr>
          <p:spPr>
            <a:xfrm>
              <a:off x="9630700" y="4655022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1CA51F8A-FA59-3AFF-CD1D-6CA793B6255F}"/>
                </a:ext>
              </a:extLst>
            </p:cNvPr>
            <p:cNvCxnSpPr/>
            <p:nvPr/>
          </p:nvCxnSpPr>
          <p:spPr>
            <a:xfrm>
              <a:off x="9894997" y="3989442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6914C986-2531-759B-0F02-FAFFA0B4F102}"/>
                </a:ext>
              </a:extLst>
            </p:cNvPr>
            <p:cNvCxnSpPr/>
            <p:nvPr/>
          </p:nvCxnSpPr>
          <p:spPr>
            <a:xfrm>
              <a:off x="9896155" y="3784738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C97BBD5D-6914-26BC-D4FE-FB659E9208DA}"/>
                </a:ext>
              </a:extLst>
            </p:cNvPr>
            <p:cNvCxnSpPr/>
            <p:nvPr/>
          </p:nvCxnSpPr>
          <p:spPr>
            <a:xfrm>
              <a:off x="9892997" y="3683336"/>
              <a:ext cx="1691087" cy="1282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3759306F-3494-D4D7-A496-03FF64A71D81}"/>
                </a:ext>
              </a:extLst>
            </p:cNvPr>
            <p:cNvSpPr txBox="1"/>
            <p:nvPr/>
          </p:nvSpPr>
          <p:spPr>
            <a:xfrm>
              <a:off x="11531933" y="3483927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2693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85E7AB2F-EF81-330B-11D2-2E24D7DBF453}"/>
                </a:ext>
              </a:extLst>
            </p:cNvPr>
            <p:cNvSpPr txBox="1"/>
            <p:nvPr/>
          </p:nvSpPr>
          <p:spPr>
            <a:xfrm>
              <a:off x="11540806" y="382780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2538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E350794A-9DB4-705C-3645-FE3DDB6ADA49}"/>
                </a:ext>
              </a:extLst>
            </p:cNvPr>
            <p:cNvSpPr txBox="1"/>
            <p:nvPr/>
          </p:nvSpPr>
          <p:spPr>
            <a:xfrm>
              <a:off x="11531933" y="3635870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2665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6D00E548-E941-266E-6E53-A1B9107C2DC9}"/>
                </a:ext>
              </a:extLst>
            </p:cNvPr>
            <p:cNvSpPr txBox="1"/>
            <p:nvPr/>
          </p:nvSpPr>
          <p:spPr>
            <a:xfrm>
              <a:off x="9627260" y="4315547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4A6F299F-9C77-452A-A262-F2A3EFDE1FC3}"/>
                </a:ext>
              </a:extLst>
            </p:cNvPr>
            <p:cNvSpPr txBox="1"/>
            <p:nvPr/>
          </p:nvSpPr>
          <p:spPr>
            <a:xfrm>
              <a:off x="9631379" y="4134309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5179CCB1-D3B9-93E5-2D32-FBDC93BCAF27}"/>
                </a:ext>
              </a:extLst>
            </p:cNvPr>
            <p:cNvSpPr txBox="1"/>
            <p:nvPr/>
          </p:nvSpPr>
          <p:spPr>
            <a:xfrm>
              <a:off x="9247004" y="3963529"/>
              <a:ext cx="7296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(1,2,3)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D0850C0D-239C-549C-CBFC-8CCABB4B6EF8}"/>
                </a:ext>
              </a:extLst>
            </p:cNvPr>
            <p:cNvSpPr txBox="1"/>
            <p:nvPr/>
          </p:nvSpPr>
          <p:spPr>
            <a:xfrm>
              <a:off x="9635258" y="3818333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707A2C0A-A657-50FA-B82B-31314FF066DF}"/>
                </a:ext>
              </a:extLst>
            </p:cNvPr>
            <p:cNvSpPr txBox="1"/>
            <p:nvPr/>
          </p:nvSpPr>
          <p:spPr>
            <a:xfrm>
              <a:off x="9643805" y="3631465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73B4C8F7-26B3-EC61-DEB8-C46A38859A09}"/>
                </a:ext>
              </a:extLst>
            </p:cNvPr>
            <p:cNvSpPr txBox="1"/>
            <p:nvPr/>
          </p:nvSpPr>
          <p:spPr>
            <a:xfrm>
              <a:off x="9635258" y="3478771"/>
              <a:ext cx="3417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E5071A6A-1879-A9A3-8648-25C769E24A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54267" y="1961380"/>
              <a:ext cx="1" cy="182880"/>
            </a:xfrm>
            <a:prstGeom prst="straightConnector1">
              <a:avLst/>
            </a:prstGeom>
            <a:ln w="9525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8990A21F-F8E2-1C9B-5118-C7025666BA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791109" y="1961380"/>
              <a:ext cx="1" cy="1463040"/>
            </a:xfrm>
            <a:prstGeom prst="straightConnector1">
              <a:avLst/>
            </a:prstGeom>
            <a:ln w="127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0EF63BF2-EC22-6741-7587-3D05509178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75535" y="1961380"/>
              <a:ext cx="1" cy="1280160"/>
            </a:xfrm>
            <a:prstGeom prst="straightConnector1">
              <a:avLst/>
            </a:prstGeom>
            <a:ln w="127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DF84C8D1-2E4B-0CD7-1FE1-259BAD02F3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57929" y="1953636"/>
              <a:ext cx="1" cy="1097280"/>
            </a:xfrm>
            <a:prstGeom prst="straightConnector1">
              <a:avLst/>
            </a:prstGeom>
            <a:ln w="127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FCD837E8-A0F2-4A17-DC54-BCA5994365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42355" y="1953636"/>
              <a:ext cx="1" cy="914400"/>
            </a:xfrm>
            <a:prstGeom prst="straightConnector1">
              <a:avLst/>
            </a:prstGeom>
            <a:ln w="127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DE6B9F48-79F3-310C-4101-3A7DE3B9FA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30581" y="1959986"/>
              <a:ext cx="1" cy="731520"/>
            </a:xfrm>
            <a:prstGeom prst="straightConnector1">
              <a:avLst/>
            </a:prstGeom>
            <a:ln w="1587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EECDECAB-A010-77F9-E742-B69D7015AF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15007" y="1959986"/>
              <a:ext cx="1" cy="548640"/>
            </a:xfrm>
            <a:prstGeom prst="straightConnector1">
              <a:avLst/>
            </a:prstGeom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16E6C06F-87D2-B6D3-E421-F19FF084F8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97401" y="1952242"/>
              <a:ext cx="1" cy="365760"/>
            </a:xfrm>
            <a:prstGeom prst="straightConnector1">
              <a:avLst/>
            </a:prstGeom>
            <a:ln w="2222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F749078A-959D-170E-3000-F679EC73E4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762534" y="1958205"/>
              <a:ext cx="1" cy="1463040"/>
            </a:xfrm>
            <a:prstGeom prst="straightConnector1">
              <a:avLst/>
            </a:prstGeom>
            <a:ln w="22225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11CC3BD9-DD7F-9D2C-2A07-A0BCC81F24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46960" y="1958205"/>
              <a:ext cx="1" cy="1280160"/>
            </a:xfrm>
            <a:prstGeom prst="straightConnector1">
              <a:avLst/>
            </a:prstGeom>
            <a:ln w="22225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D0A75549-0EF3-181A-CA89-555DFCAE09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29354" y="1950461"/>
              <a:ext cx="1" cy="1097280"/>
            </a:xfrm>
            <a:prstGeom prst="straightConnector1">
              <a:avLst/>
            </a:prstGeom>
            <a:ln w="22225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D9DE0F15-4CA0-3B00-B2E0-A3EB48B3E1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13780" y="1950461"/>
              <a:ext cx="1" cy="914400"/>
            </a:xfrm>
            <a:prstGeom prst="straightConnector1">
              <a:avLst/>
            </a:prstGeom>
            <a:ln w="19050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070F2ECA-6EDB-2D0A-0088-FA38D036BA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02006" y="1956811"/>
              <a:ext cx="1" cy="731520"/>
            </a:xfrm>
            <a:prstGeom prst="straightConnector1">
              <a:avLst/>
            </a:prstGeom>
            <a:ln w="15875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290B99B9-2FC7-3579-315D-042ECF9610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86432" y="1956811"/>
              <a:ext cx="1" cy="548640"/>
            </a:xfrm>
            <a:prstGeom prst="straightConnector1">
              <a:avLst/>
            </a:prstGeom>
            <a:ln w="15875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8B9B5FEE-652D-5768-8F98-5BAB0ACD4A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68826" y="1949067"/>
              <a:ext cx="1" cy="365760"/>
            </a:xfrm>
            <a:prstGeom prst="straightConnector1">
              <a:avLst/>
            </a:prstGeom>
            <a:ln w="12700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CAF37FE6-2317-2534-F5A1-A3F5FDA4B2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764384" y="1321083"/>
              <a:ext cx="1" cy="182880"/>
            </a:xfrm>
            <a:prstGeom prst="straightConnector1">
              <a:avLst/>
            </a:prstGeom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B8E7438A-9A1E-8555-B593-3F2005A2C4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72257" y="1321083"/>
              <a:ext cx="1" cy="182880"/>
            </a:xfrm>
            <a:prstGeom prst="straightConnector1">
              <a:avLst/>
            </a:prstGeom>
            <a:ln w="12700" cap="flat" cmpd="sng" algn="ctr">
              <a:solidFill>
                <a:srgbClr val="FFAE04"/>
              </a:solidFill>
              <a:prstDash val="sysDot"/>
              <a:round/>
              <a:headEnd type="none" w="med" len="med"/>
              <a:tailEnd type="stealth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2696AB7D-DFC2-9F59-F90B-767A01936DC2}"/>
                </a:ext>
              </a:extLst>
            </p:cNvPr>
            <p:cNvSpPr txBox="1"/>
            <p:nvPr/>
          </p:nvSpPr>
          <p:spPr>
            <a:xfrm>
              <a:off x="10339594" y="1326230"/>
              <a:ext cx="3561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solidFill>
                    <a:srgbClr val="FFAE0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E1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A552D976-4F26-C2A0-F96B-4C4F5E1193B1}"/>
                </a:ext>
              </a:extLst>
            </p:cNvPr>
            <p:cNvSpPr txBox="1"/>
            <p:nvPr/>
          </p:nvSpPr>
          <p:spPr>
            <a:xfrm>
              <a:off x="10728985" y="1326229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M1</a:t>
              </a:r>
            </a:p>
          </p:txBody>
        </p: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FB41170E-F32C-DB0E-768D-C715F6B7BF47}"/>
                </a:ext>
              </a:extLst>
            </p:cNvPr>
            <p:cNvCxnSpPr>
              <a:cxnSpLocks/>
            </p:cNvCxnSpPr>
            <p:nvPr/>
          </p:nvCxnSpPr>
          <p:spPr>
            <a:xfrm>
              <a:off x="9385577" y="1305165"/>
              <a:ext cx="402520" cy="64390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A6C70317-90AA-E416-8C4A-CFEAF65253F5}"/>
                </a:ext>
              </a:extLst>
            </p:cNvPr>
            <p:cNvSpPr txBox="1"/>
            <p:nvPr/>
          </p:nvSpPr>
          <p:spPr>
            <a:xfrm>
              <a:off x="9481053" y="1288873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β</a:t>
              </a:r>
              <a:r>
                <a:rPr lang="en-US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7155913A-1324-6D21-1D0A-82AC7DFDBDA3}"/>
                </a:ext>
              </a:extLst>
            </p:cNvPr>
            <p:cNvSpPr txBox="1"/>
            <p:nvPr/>
          </p:nvSpPr>
          <p:spPr>
            <a:xfrm>
              <a:off x="8680099" y="1314348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70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C57D2E57-6ADE-8235-6761-49B6C55B5DD4}"/>
                </a:ext>
              </a:extLst>
            </p:cNvPr>
            <p:cNvSpPr txBox="1"/>
            <p:nvPr/>
          </p:nvSpPr>
          <p:spPr>
            <a:xfrm>
              <a:off x="8365590" y="1124412"/>
              <a:ext cx="314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6B0EFD06-638D-1B66-2B37-BD01FF53F9F4}"/>
                </a:ext>
              </a:extLst>
            </p:cNvPr>
            <p:cNvSpPr txBox="1"/>
            <p:nvPr/>
          </p:nvSpPr>
          <p:spPr>
            <a:xfrm>
              <a:off x="9281365" y="1885157"/>
              <a:ext cx="6639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,6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,7</a:t>
              </a:r>
              <a:r>
                <a: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</a:p>
          </p:txBody>
        </p:sp>
      </p:grpSp>
      <p:pic>
        <p:nvPicPr>
          <p:cNvPr id="139" name="Picture 13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5"/>
          <a:stretch/>
        </p:blipFill>
        <p:spPr>
          <a:xfrm>
            <a:off x="6718743" y="1512475"/>
            <a:ext cx="4512913" cy="404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36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C3134-C855-5216-6AA8-FC7AF2BBF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317" y="1524000"/>
            <a:ext cx="6274294" cy="418215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1600" y="1371600"/>
            <a:ext cx="5689600" cy="4632960"/>
          </a:xfrm>
        </p:spPr>
        <p:txBody>
          <a:bodyPr/>
          <a:lstStyle/>
          <a:p>
            <a:r>
              <a:rPr lang="en-US" dirty="0" smtClean="0"/>
              <a:t>Use parity asymmetry from TALYS and reduce E1 strength by a weighted factor to account for the absence of states which allow E1 transitions.</a:t>
            </a:r>
          </a:p>
          <a:p>
            <a:r>
              <a:rPr lang="en-US" dirty="0" smtClean="0"/>
              <a:t>The </a:t>
            </a:r>
            <a:r>
              <a:rPr lang="en-US" baseline="30000" dirty="0" smtClean="0"/>
              <a:t>70</a:t>
            </a:r>
            <a:r>
              <a:rPr lang="en-US" dirty="0" smtClean="0"/>
              <a:t>Cu</a:t>
            </a:r>
            <a:r>
              <a:rPr lang="en-US" baseline="30000" dirty="0" smtClean="0"/>
              <a:t>m2</a:t>
            </a:r>
            <a:r>
              <a:rPr lang="en-US" dirty="0" smtClean="0"/>
              <a:t> data </a:t>
            </a:r>
            <a:r>
              <a:rPr lang="en-US" dirty="0" smtClean="0"/>
              <a:t>lies </a:t>
            </a:r>
            <a:r>
              <a:rPr lang="en-US" dirty="0" smtClean="0"/>
              <a:t>along the reduced curve.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E6A440C-84DF-789D-7DA5-BD356D8B43E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1600" y="72675"/>
                <a:ext cx="11988800" cy="911948"/>
              </a:xfrm>
            </p:spPr>
            <p:txBody>
              <a:bodyPr/>
              <a:lstStyle/>
              <a:p>
                <a:r>
                  <a:rPr lang="en-US" dirty="0" smtClean="0">
                    <a:ea typeface="Cambria Math" panose="02040503050406030204" pitchFamily="18" charset="0"/>
                  </a:rPr>
                  <a:t>Modifying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dirty="0" smtClean="0"/>
                  <a:t>SF </a:t>
                </a:r>
                <a:r>
                  <a:rPr lang="en-US" dirty="0"/>
                  <a:t>from </a:t>
                </a:r>
                <a:r>
                  <a:rPr lang="en-US" baseline="30000" dirty="0" smtClean="0"/>
                  <a:t>70</a:t>
                </a:r>
                <a:r>
                  <a:rPr lang="en-US" dirty="0" smtClean="0"/>
                  <a:t>Cu</a:t>
                </a:r>
                <a:r>
                  <a:rPr lang="en-US" baseline="30000" dirty="0" smtClean="0"/>
                  <a:t>gs</a:t>
                </a:r>
                <a:r>
                  <a:rPr lang="en-US" dirty="0" smtClean="0"/>
                  <a:t> to Account for Lack of High-Energy </a:t>
                </a:r>
                <a:r>
                  <a:rPr lang="en-US" dirty="0"/>
                  <a:t>E1 </a:t>
                </a:r>
                <a:r>
                  <a:rPr lang="en-US" dirty="0" smtClean="0"/>
                  <a:t>transitions Matches Shape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dirty="0"/>
                  <a:t>SF from </a:t>
                </a:r>
                <a:r>
                  <a:rPr lang="en-US" baseline="30000" dirty="0" smtClean="0"/>
                  <a:t>70</a:t>
                </a:r>
                <a:r>
                  <a:rPr lang="en-US" dirty="0" smtClean="0"/>
                  <a:t>Cu</a:t>
                </a:r>
                <a:r>
                  <a:rPr lang="en-US" baseline="30000" dirty="0" smtClean="0"/>
                  <a:t>m2</a:t>
                </a:r>
                <a:endParaRPr lang="en-US" dirty="0"/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E6A440C-84DF-789D-7DA5-BD356D8B43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1600" y="72675"/>
                <a:ext cx="11988800" cy="911948"/>
              </a:xfrm>
              <a:blipFill>
                <a:blip r:embed="rId3"/>
                <a:stretch>
                  <a:fillRect t="-17333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1AEE1-8519-7F16-284B-B69C501C0B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5"/>
          <a:stretch/>
        </p:blipFill>
        <p:spPr>
          <a:xfrm>
            <a:off x="381000" y="3519229"/>
            <a:ext cx="2514600" cy="225659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64174" y="3124200"/>
            <a:ext cx="152400" cy="1828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9008" y="1773555"/>
            <a:ext cx="6022992" cy="382905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00B730B-3F4B-C51E-95A4-D08A162D1E13}"/>
              </a:ext>
            </a:extLst>
          </p:cNvPr>
          <p:cNvGrpSpPr/>
          <p:nvPr/>
        </p:nvGrpSpPr>
        <p:grpSpPr>
          <a:xfrm>
            <a:off x="3077252" y="3683119"/>
            <a:ext cx="2606957" cy="1965372"/>
            <a:chOff x="132805" y="1297818"/>
            <a:chExt cx="3249737" cy="240652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341DCD1-59EF-78A5-0F37-62ED1E19FD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2805" y="1297818"/>
              <a:ext cx="3249737" cy="2406521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A4CE81A-8835-E65A-B763-3A6A8D42DDE0}"/>
                </a:ext>
              </a:extLst>
            </p:cNvPr>
            <p:cNvSpPr txBox="1"/>
            <p:nvPr/>
          </p:nvSpPr>
          <p:spPr>
            <a:xfrm>
              <a:off x="2147698" y="1389015"/>
              <a:ext cx="1130528" cy="449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kern="0" baseline="30000" dirty="0"/>
                <a:t>70</a:t>
              </a:r>
              <a:r>
                <a:rPr lang="en-US" kern="0" dirty="0"/>
                <a:t>Cu</a:t>
              </a:r>
              <a:r>
                <a:rPr lang="en-US" kern="0" baseline="30000" dirty="0"/>
                <a:t>m2</a:t>
              </a:r>
              <a:endParaRPr lang="en-US" baseline="300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458200" y="5521484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(MeV)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5022625" y="3122414"/>
            <a:ext cx="205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L</a:t>
            </a:r>
            <a:r>
              <a:rPr lang="en-US" baseline="-25000" dirty="0" smtClean="0"/>
              <a:t>=1</a:t>
            </a:r>
            <a:r>
              <a:rPr lang="en-US" dirty="0" smtClean="0"/>
              <a:t> (</a:t>
            </a:r>
            <a:r>
              <a:rPr lang="en-US" dirty="0" err="1" smtClean="0"/>
              <a:t>E</a:t>
            </a:r>
            <a:r>
              <a:rPr lang="en-US" baseline="-25000" dirty="0" err="1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) (MeV</a:t>
            </a:r>
            <a:r>
              <a:rPr lang="en-US" baseline="30000" dirty="0" smtClean="0"/>
              <a:t>-3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26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C3134-C855-5216-6AA8-FC7AF2BBF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1600" y="1371600"/>
            <a:ext cx="5308600" cy="4632960"/>
          </a:xfrm>
        </p:spPr>
        <p:txBody>
          <a:bodyPr/>
          <a:lstStyle/>
          <a:p>
            <a:r>
              <a:rPr lang="en-US" dirty="0" smtClean="0"/>
              <a:t>Performed identical analysis assuming an E1 </a:t>
            </a:r>
            <a:r>
              <a:rPr lang="en-US" dirty="0" err="1" smtClean="0"/>
              <a:t>upbend</a:t>
            </a:r>
            <a:r>
              <a:rPr lang="en-US" dirty="0" smtClean="0"/>
              <a:t> instead of an M1 </a:t>
            </a:r>
            <a:r>
              <a:rPr lang="en-US" dirty="0" err="1" smtClean="0"/>
              <a:t>upbend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curves to not match</a:t>
            </a:r>
          </a:p>
          <a:p>
            <a:r>
              <a:rPr lang="en-US" dirty="0" smtClean="0"/>
              <a:t>Demonstrates </a:t>
            </a:r>
            <a:r>
              <a:rPr lang="en-US" dirty="0" smtClean="0"/>
              <a:t>that the </a:t>
            </a:r>
            <a:r>
              <a:rPr lang="en-US" dirty="0" err="1" smtClean="0"/>
              <a:t>upbend</a:t>
            </a:r>
            <a:r>
              <a:rPr lang="en-US" dirty="0" smtClean="0"/>
              <a:t> is M1.</a:t>
            </a:r>
          </a:p>
          <a:p>
            <a:endParaRPr 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E6A440C-84DF-789D-7DA5-BD356D8B43E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2148" y="72675"/>
                <a:ext cx="11988800" cy="911948"/>
              </a:xfrm>
            </p:spPr>
            <p:txBody>
              <a:bodyPr/>
              <a:lstStyle/>
              <a:p>
                <a:r>
                  <a:rPr lang="en-US" dirty="0">
                    <a:ea typeface="Cambria Math" panose="02040503050406030204" pitchFamily="18" charset="0"/>
                  </a:rPr>
                  <a:t>Modifying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dirty="0"/>
                  <a:t>SF from </a:t>
                </a:r>
                <a:r>
                  <a:rPr lang="en-US" baseline="30000" dirty="0"/>
                  <a:t>70</a:t>
                </a:r>
                <a:r>
                  <a:rPr lang="en-US" dirty="0"/>
                  <a:t>Cu</a:t>
                </a:r>
                <a:r>
                  <a:rPr lang="en-US" baseline="30000" dirty="0"/>
                  <a:t>gs</a:t>
                </a:r>
                <a:r>
                  <a:rPr lang="en-US" dirty="0"/>
                  <a:t> </a:t>
                </a:r>
                <a:r>
                  <a:rPr lang="en-US" dirty="0" smtClean="0"/>
                  <a:t>Assuming an E1 LEE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Does </a:t>
                </a:r>
                <a:r>
                  <a:rPr lang="en-US" dirty="0" smtClean="0"/>
                  <a:t>Not Match </a:t>
                </a:r>
                <a:r>
                  <a:rPr lang="en-US" dirty="0"/>
                  <a:t>Shape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US" dirty="0"/>
                  <a:t>SF from </a:t>
                </a:r>
                <a:r>
                  <a:rPr lang="en-US" baseline="30000" dirty="0"/>
                  <a:t>70</a:t>
                </a:r>
                <a:r>
                  <a:rPr lang="en-US" dirty="0"/>
                  <a:t>Cu</a:t>
                </a:r>
                <a:r>
                  <a:rPr lang="en-US" baseline="30000" dirty="0"/>
                  <a:t>m2</a:t>
                </a:r>
                <a:endParaRPr lang="en-US" dirty="0"/>
              </a:p>
            </p:txBody>
          </p:sp>
        </mc:Choice>
        <mc:Fallback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3E6A440C-84DF-789D-7DA5-BD356D8B43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2148" y="72675"/>
                <a:ext cx="11988800" cy="911948"/>
              </a:xfrm>
              <a:blipFill>
                <a:blip r:embed="rId2"/>
                <a:stretch>
                  <a:fillRect t="-17333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1AEE1-8519-7F16-284B-B69C501C0B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5"/>
          <a:stretch/>
        </p:blipFill>
        <p:spPr>
          <a:xfrm>
            <a:off x="6002215" y="1733553"/>
            <a:ext cx="6131809" cy="39090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58200" y="5521484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(MeV)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5022625" y="3122414"/>
            <a:ext cx="205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L</a:t>
            </a:r>
            <a:r>
              <a:rPr lang="en-US" baseline="-25000" dirty="0" smtClean="0"/>
              <a:t>=1</a:t>
            </a:r>
            <a:r>
              <a:rPr lang="en-US" dirty="0" smtClean="0"/>
              <a:t> (</a:t>
            </a:r>
            <a:r>
              <a:rPr lang="en-US" dirty="0" err="1" smtClean="0"/>
              <a:t>E</a:t>
            </a:r>
            <a:r>
              <a:rPr lang="en-US" baseline="-25000" dirty="0" err="1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) (MeV</a:t>
            </a:r>
            <a:r>
              <a:rPr lang="en-US" baseline="30000" dirty="0" smtClean="0"/>
              <a:t>-3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18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1" y="-66389"/>
            <a:ext cx="10820400" cy="1182919"/>
          </a:xfrm>
        </p:spPr>
        <p:txBody>
          <a:bodyPr/>
          <a:lstStyle/>
          <a:p>
            <a:r>
              <a:rPr lang="en-US" sz="2800" dirty="0" smtClean="0"/>
              <a:t>A </a:t>
            </a:r>
            <a:r>
              <a:rPr lang="en-US" sz="2800" dirty="0" smtClean="0"/>
              <a:t>Wealth of Isomeric States Exist to Perform Future Studies:</a:t>
            </a:r>
            <a:br>
              <a:rPr lang="en-US" sz="2800" dirty="0" smtClean="0"/>
            </a:br>
            <a:r>
              <a:rPr lang="en-US" sz="2800" dirty="0" smtClean="0"/>
              <a:t>nuclear </a:t>
            </a:r>
            <a:r>
              <a:rPr lang="en-US" sz="2800" dirty="0"/>
              <a:t>isomeric skyline</a:t>
            </a:r>
          </a:p>
        </p:txBody>
      </p:sp>
      <p:sp>
        <p:nvSpPr>
          <p:cNvPr id="9" name="object 2"/>
          <p:cNvSpPr txBox="1"/>
          <p:nvPr/>
        </p:nvSpPr>
        <p:spPr>
          <a:xfrm>
            <a:off x="1752600" y="5010652"/>
            <a:ext cx="8153400" cy="932948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Nuclear chart up to Z=51 (Sb)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Nuclei with known half-lives between 1-500 </a:t>
            </a:r>
            <a:r>
              <a:rPr lang="en-US" sz="2000" dirty="0" err="1"/>
              <a:t>ms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Height represents decay energy and color represents half-life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022" y="1223420"/>
            <a:ext cx="8874579" cy="350098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486400" y="1524000"/>
            <a:ext cx="6858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445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7C3134-C855-5216-6AA8-FC7AF2BBF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1600" y="1082040"/>
            <a:ext cx="10642600" cy="4632960"/>
          </a:xfrm>
        </p:spPr>
        <p:txBody>
          <a:bodyPr/>
          <a:lstStyle/>
          <a:p>
            <a:r>
              <a:rPr lang="en-US" dirty="0" smtClean="0"/>
              <a:t>The LEE is M1</a:t>
            </a:r>
          </a:p>
          <a:p>
            <a:r>
              <a:rPr lang="en-US" dirty="0" smtClean="0"/>
              <a:t>Isomeric states offer an important mechanism to prepare specific, known sets of spins and parities. Enables explorations of:</a:t>
            </a:r>
          </a:p>
          <a:p>
            <a:pPr lvl="1"/>
            <a:r>
              <a:rPr lang="en-US" dirty="0" smtClean="0"/>
              <a:t>Strength functions from well defined set of initial states</a:t>
            </a:r>
          </a:p>
          <a:p>
            <a:pPr lvl="1"/>
            <a:r>
              <a:rPr lang="en-US" dirty="0" smtClean="0"/>
              <a:t>Partial level densities</a:t>
            </a:r>
          </a:p>
          <a:p>
            <a:pPr lvl="2"/>
            <a:r>
              <a:rPr lang="en-US" dirty="0" smtClean="0"/>
              <a:t>Spin cutoff parameters</a:t>
            </a:r>
          </a:p>
          <a:p>
            <a:pPr lvl="1"/>
            <a:r>
              <a:rPr lang="en-US" dirty="0" smtClean="0"/>
              <a:t>Isomer decays</a:t>
            </a:r>
          </a:p>
          <a:p>
            <a:r>
              <a:rPr lang="en-US" dirty="0" smtClean="0"/>
              <a:t> Questions/Discussion:</a:t>
            </a:r>
          </a:p>
          <a:p>
            <a:pPr lvl="1"/>
            <a:r>
              <a:rPr lang="en-US" dirty="0" smtClean="0"/>
              <a:t>In </a:t>
            </a:r>
            <a:r>
              <a:rPr lang="en-US" baseline="30000" dirty="0" smtClean="0"/>
              <a:t>70</a:t>
            </a:r>
            <a:r>
              <a:rPr lang="en-US" dirty="0" smtClean="0"/>
              <a:t>Cu, is the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r>
              <a:rPr lang="en-US" dirty="0" smtClean="0"/>
              <a:t> modified, or do we just not have the available states for transitions to occur? (philosophical)</a:t>
            </a:r>
          </a:p>
          <a:p>
            <a:pPr lvl="1"/>
            <a:r>
              <a:rPr lang="en-US" dirty="0" smtClean="0"/>
              <a:t>Where do we expect the LEE enhancement?</a:t>
            </a:r>
          </a:p>
          <a:p>
            <a:pPr lvl="2"/>
            <a:r>
              <a:rPr lang="en-US" dirty="0" smtClean="0"/>
              <a:t>Related to </a:t>
            </a:r>
            <a:r>
              <a:rPr lang="en-US" dirty="0" smtClean="0"/>
              <a:t>deformation?</a:t>
            </a:r>
            <a:endParaRPr lang="en-US" dirty="0" smtClean="0"/>
          </a:p>
          <a:p>
            <a:pPr lvl="1"/>
            <a:r>
              <a:rPr lang="en-US" dirty="0" smtClean="0"/>
              <a:t>How well can we constrain spin cutoff parameters? (future work)</a:t>
            </a:r>
          </a:p>
          <a:p>
            <a:pPr lvl="1"/>
            <a:endParaRPr lang="en-US" dirty="0" smtClean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6A440C-84DF-789D-7DA5-BD356D8B4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 smtClean="0">
                <a:ea typeface="Cambria Math" panose="02040503050406030204" pitchFamily="18" charset="0"/>
              </a:rPr>
              <a:t>Summary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1AEE1-8519-7F16-284B-B69C501C0B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75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316396"/>
            <a:ext cx="11988800" cy="424506"/>
          </a:xfrm>
        </p:spPr>
        <p:txBody>
          <a:bodyPr/>
          <a:lstStyle/>
          <a:p>
            <a:r>
              <a:rPr lang="en-US" sz="2800" dirty="0" smtClean="0"/>
              <a:t>The Low-Energy Enhancement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5486400" y="1524000"/>
            <a:ext cx="6858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457200" y="5562600"/>
            <a:ext cx="10972800" cy="152400"/>
          </a:xfrm>
          <a:prstGeom prst="roundRect">
            <a:avLst/>
          </a:prstGeom>
          <a:gradFill flip="none" rotWithShape="1">
            <a:gsLst>
              <a:gs pos="2000">
                <a:srgbClr val="00B0F0"/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54152" y="5562600"/>
            <a:ext cx="155448" cy="15240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1280339" y="5562600"/>
            <a:ext cx="155448" cy="15240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4817687" y="5562600"/>
            <a:ext cx="155448" cy="15240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422762" y="5562600"/>
            <a:ext cx="155448" cy="15240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11130277" y="5140394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grpSp>
        <p:nvGrpSpPr>
          <p:cNvPr id="67" name="Group 66"/>
          <p:cNvGrpSpPr/>
          <p:nvPr/>
        </p:nvGrpSpPr>
        <p:grpSpPr>
          <a:xfrm>
            <a:off x="3649899" y="1232212"/>
            <a:ext cx="5126315" cy="4330388"/>
            <a:chOff x="3649899" y="1232212"/>
            <a:chExt cx="5126315" cy="433038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03731" y="1679977"/>
              <a:ext cx="3746637" cy="2763798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4737498" y="1232212"/>
              <a:ext cx="3276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Observation in </a:t>
              </a:r>
              <a:r>
                <a:rPr lang="en-US" sz="2000" baseline="30000" dirty="0" smtClean="0"/>
                <a:t>95</a:t>
              </a:r>
              <a:r>
                <a:rPr lang="en-US" sz="2000" dirty="0" smtClean="0"/>
                <a:t>Mo</a:t>
              </a:r>
              <a:endParaRPr lang="en-US" sz="20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737498" y="4327987"/>
              <a:ext cx="40387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M. </a:t>
              </a:r>
              <a:r>
                <a:rPr lang="en-US" sz="1400" dirty="0" err="1" smtClean="0"/>
                <a:t>Weideking</a:t>
              </a:r>
              <a:r>
                <a:rPr lang="en-US" sz="1400" dirty="0" smtClean="0"/>
                <a:t> et al., PRL 108, 162503 (2012)</a:t>
              </a:r>
              <a:endParaRPr lang="en-US" sz="14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649899" y="4916269"/>
              <a:ext cx="16079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LEE confirmed</a:t>
              </a:r>
              <a:endParaRPr lang="en-US" dirty="0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05740" y="1560492"/>
            <a:ext cx="4418806" cy="4002108"/>
            <a:chOff x="205740" y="1560492"/>
            <a:chExt cx="4418806" cy="4002108"/>
          </a:xfrm>
        </p:grpSpPr>
        <p:sp>
          <p:nvSpPr>
            <p:cNvPr id="17" name="TextBox 16"/>
            <p:cNvSpPr txBox="1"/>
            <p:nvPr/>
          </p:nvSpPr>
          <p:spPr>
            <a:xfrm>
              <a:off x="466952" y="3883223"/>
              <a:ext cx="40387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A. </a:t>
              </a:r>
              <a:r>
                <a:rPr lang="en-US" sz="1400" dirty="0" err="1" smtClean="0"/>
                <a:t>Voinov</a:t>
              </a:r>
              <a:r>
                <a:rPr lang="en-US" sz="1400" dirty="0" smtClean="0"/>
                <a:t> et al., PRL 93, 142504 (2004)</a:t>
              </a:r>
              <a:endParaRPr lang="en-US" sz="1400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5740" y="1850337"/>
              <a:ext cx="4418806" cy="2047339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04800" y="1560492"/>
              <a:ext cx="3276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First Observation in </a:t>
              </a:r>
              <a:r>
                <a:rPr lang="en-US" sz="2000" baseline="30000" dirty="0" smtClean="0"/>
                <a:t>56,57</a:t>
              </a:r>
              <a:r>
                <a:rPr lang="en-US" sz="2000" dirty="0" smtClean="0"/>
                <a:t>Fe</a:t>
              </a:r>
              <a:endParaRPr lang="en-US" sz="20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05740" y="4916269"/>
              <a:ext cx="1519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LEE observed</a:t>
              </a:r>
              <a:endParaRPr lang="en-US" dirty="0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57613" y="5718092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2004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1049000" y="5715000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2025</a:t>
            </a:r>
            <a:endParaRPr lang="en-US" dirty="0"/>
          </a:p>
        </p:txBody>
      </p:sp>
      <p:sp>
        <p:nvSpPr>
          <p:cNvPr id="48" name="Oval 47"/>
          <p:cNvSpPr/>
          <p:nvPr/>
        </p:nvSpPr>
        <p:spPr>
          <a:xfrm>
            <a:off x="5529071" y="5562600"/>
            <a:ext cx="155448" cy="15240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6508922" y="5562600"/>
            <a:ext cx="155448" cy="15240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546416" y="5715000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7224643" y="5715000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5257800" y="5715000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6248400" y="5715000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54" name="Oval 53"/>
          <p:cNvSpPr/>
          <p:nvPr/>
        </p:nvSpPr>
        <p:spPr>
          <a:xfrm>
            <a:off x="2971800" y="5562600"/>
            <a:ext cx="155448" cy="15240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2773681" y="5726668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3611881" y="5726668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60" name="Oval 59"/>
          <p:cNvSpPr/>
          <p:nvPr/>
        </p:nvSpPr>
        <p:spPr>
          <a:xfrm>
            <a:off x="3886200" y="5562600"/>
            <a:ext cx="155448" cy="15240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6172200" y="3728444"/>
            <a:ext cx="5943600" cy="1910356"/>
            <a:chOff x="6172200" y="3728444"/>
            <a:chExt cx="5943600" cy="1910356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69137" y="3728444"/>
              <a:ext cx="1951942" cy="1910356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10821079" y="4114800"/>
              <a:ext cx="129472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A. </a:t>
              </a:r>
              <a:r>
                <a:rPr lang="en-US" sz="1100" dirty="0" err="1" smtClean="0"/>
                <a:t>Spyrou</a:t>
              </a:r>
              <a:r>
                <a:rPr lang="en-US" sz="1100" dirty="0" smtClean="0"/>
                <a:t>, S.N. Liddick, A.C. Larsen, M. </a:t>
              </a:r>
              <a:r>
                <a:rPr lang="en-US" sz="1100" dirty="0" err="1" smtClean="0"/>
                <a:t>Guttormsen</a:t>
              </a:r>
              <a:r>
                <a:rPr lang="en-US" sz="1100" dirty="0" smtClean="0"/>
                <a:t> et al., PRL 113, 232502 (2014)</a:t>
              </a:r>
              <a:endParaRPr lang="en-US" sz="11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172200" y="5180017"/>
              <a:ext cx="8077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Symbol" panose="05050102010706020507" pitchFamily="18" charset="2"/>
                </a:rPr>
                <a:t>b</a:t>
              </a:r>
              <a:r>
                <a:rPr lang="en-US" dirty="0" err="1" smtClean="0"/>
                <a:t>Oslo</a:t>
              </a:r>
              <a:endParaRPr lang="en-US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0787683" y="3790527"/>
              <a:ext cx="8709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latin typeface="Symbol" panose="05050102010706020507" pitchFamily="18" charset="2"/>
                </a:rPr>
                <a:t>b</a:t>
              </a:r>
              <a:r>
                <a:rPr lang="en-US" sz="2000" dirty="0" err="1" smtClean="0"/>
                <a:t>Oslo</a:t>
              </a:r>
              <a:endParaRPr lang="en-US" sz="2000" dirty="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676400" y="1032329"/>
            <a:ext cx="10597183" cy="4541939"/>
            <a:chOff x="1676400" y="1032329"/>
            <a:chExt cx="10597183" cy="454193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44976" y="1358334"/>
              <a:ext cx="2320845" cy="1701702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8996983" y="1032329"/>
              <a:ext cx="3276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Impact on (</a:t>
              </a:r>
              <a:r>
                <a:rPr lang="en-US" sz="2000" dirty="0" err="1" smtClean="0"/>
                <a:t>n,</a:t>
              </a:r>
              <a:r>
                <a:rPr lang="en-US" sz="2000" dirty="0" err="1" smtClean="0">
                  <a:latin typeface="Symbol" panose="05050102010706020507" pitchFamily="18" charset="2"/>
                </a:rPr>
                <a:t>g</a:t>
              </a:r>
              <a:r>
                <a:rPr lang="en-US" sz="2000" dirty="0" smtClean="0"/>
                <a:t>)</a:t>
              </a:r>
              <a:endParaRPr lang="en-US" sz="20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676400" y="4927937"/>
              <a:ext cx="18597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Impact on (</a:t>
              </a:r>
              <a:r>
                <a:rPr lang="en-US" dirty="0" err="1" smtClean="0"/>
                <a:t>n,g</a:t>
              </a:r>
              <a:r>
                <a:rPr lang="en-US" dirty="0" smtClean="0"/>
                <a:t>) demonstrated</a:t>
              </a:r>
              <a:endParaRPr lang="en-US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9278842" y="3058180"/>
              <a:ext cx="21967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A.C. Larsen S. </a:t>
              </a:r>
              <a:r>
                <a:rPr lang="en-US" sz="1400" dirty="0" err="1" smtClean="0"/>
                <a:t>Goriely</a:t>
              </a:r>
              <a:r>
                <a:rPr lang="en-US" sz="1400" dirty="0" smtClean="0"/>
                <a:t>, PRC 82, 014318 (2010)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88094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Acknowledgements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2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181601" y="6356450"/>
            <a:ext cx="4724401" cy="364628"/>
          </a:xfrm>
        </p:spPr>
        <p:txBody>
          <a:bodyPr/>
          <a:lstStyle/>
          <a:p>
            <a:pPr>
              <a:defRPr/>
            </a:pPr>
            <a:r>
              <a:rPr lang="en-US"/>
              <a:t>E. K. Ronning, July 11, 2025, Ph.D Defense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353AA34-AD33-3BD6-FD62-3271551A4F5D}"/>
              </a:ext>
            </a:extLst>
          </p:cNvPr>
          <p:cNvSpPr txBox="1"/>
          <p:nvPr/>
        </p:nvSpPr>
        <p:spPr>
          <a:xfrm>
            <a:off x="5089941" y="2957552"/>
            <a:ext cx="3152072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50" dirty="0"/>
              <a:t>G. W. Misch, M. Mumpower, T. Sprouse, A. Gross, S. Cupp</a:t>
            </a:r>
          </a:p>
        </p:txBody>
      </p:sp>
      <p:pic>
        <p:nvPicPr>
          <p:cNvPr id="37" name="Picture 36" descr="https://upload.wikimedia.org/wikipedia/commons/e/e2/NNSA_Logo.png">
            <a:extLst>
              <a:ext uri="{FF2B5EF4-FFF2-40B4-BE49-F238E27FC236}">
                <a16:creationId xmlns:a16="http://schemas.microsoft.com/office/drawing/2014/main" id="{96791F46-8826-3EC6-07D8-7A089257F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3770" y="5669190"/>
            <a:ext cx="2307521" cy="88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649040C5-07E7-E663-9D13-D0E964A6EAD4}"/>
              </a:ext>
            </a:extLst>
          </p:cNvPr>
          <p:cNvSpPr txBox="1"/>
          <p:nvPr/>
        </p:nvSpPr>
        <p:spPr>
          <a:xfrm>
            <a:off x="6681638" y="5674962"/>
            <a:ext cx="539115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This work is supported by the US Department of Energy National Nuclear Security Administration through Grant No. DOE-DE-NA0003906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262BDC2-07F7-D0BB-6AF9-2F2F79ECA029}"/>
              </a:ext>
            </a:extLst>
          </p:cNvPr>
          <p:cNvSpPr txBox="1"/>
          <p:nvPr/>
        </p:nvSpPr>
        <p:spPr>
          <a:xfrm>
            <a:off x="5693134" y="4443628"/>
            <a:ext cx="1505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K. Childers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89516A6-04CB-0E79-5C56-ADE152C8063B}"/>
              </a:ext>
            </a:extLst>
          </p:cNvPr>
          <p:cNvSpPr txBox="1"/>
          <p:nvPr/>
        </p:nvSpPr>
        <p:spPr>
          <a:xfrm>
            <a:off x="19760773" y="4239949"/>
            <a:ext cx="1505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R. Sandler</a:t>
            </a:r>
          </a:p>
        </p:txBody>
      </p:sp>
      <p:pic>
        <p:nvPicPr>
          <p:cNvPr id="52" name="Picture 5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8D88E0AD-1E78-1094-AA70-C3D7636DC6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4443629"/>
            <a:ext cx="914398" cy="512347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EFD8C877-E179-BD91-1899-33D603483F24}"/>
              </a:ext>
            </a:extLst>
          </p:cNvPr>
          <p:cNvSpPr txBox="1"/>
          <p:nvPr/>
        </p:nvSpPr>
        <p:spPr>
          <a:xfrm>
            <a:off x="17183655" y="1858603"/>
            <a:ext cx="46038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P. A. DeYoung</a:t>
            </a:r>
          </a:p>
        </p:txBody>
      </p:sp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CAF2448C-36D1-BD69-33BB-199BFA56DB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3800" y="2966675"/>
            <a:ext cx="1391158" cy="5580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90EA19B-4ECE-EEE6-FE36-304F98DA564F}"/>
              </a:ext>
            </a:extLst>
          </p:cNvPr>
          <p:cNvSpPr txBox="1"/>
          <p:nvPr/>
        </p:nvSpPr>
        <p:spPr>
          <a:xfrm>
            <a:off x="9645310" y="3899186"/>
            <a:ext cx="42501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C. Robin, J. E. Larsson</a:t>
            </a:r>
          </a:p>
        </p:txBody>
      </p:sp>
      <p:pic>
        <p:nvPicPr>
          <p:cNvPr id="56" name="Picture 4" descr="Image result for lawrence livermore national laboratory logo">
            <a:extLst>
              <a:ext uri="{FF2B5EF4-FFF2-40B4-BE49-F238E27FC236}">
                <a16:creationId xmlns:a16="http://schemas.microsoft.com/office/drawing/2014/main" id="{E08A6552-BD6A-2147-AA18-5C04EE682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188" y="5153782"/>
            <a:ext cx="1157683" cy="44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16" descr="https://hope.edu/offices/public-affairs-marketing/resources/logos/vertical/vert_4color.png">
            <a:extLst>
              <a:ext uri="{FF2B5EF4-FFF2-40B4-BE49-F238E27FC236}">
                <a16:creationId xmlns:a16="http://schemas.microsoft.com/office/drawing/2014/main" id="{5FF995EE-D7A5-D01C-9AA4-2C735DEA6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907" y="1773913"/>
            <a:ext cx="1021841" cy="40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B78DDCB9-FAF6-2245-746D-1EED2F92617A}"/>
              </a:ext>
            </a:extLst>
          </p:cNvPr>
          <p:cNvSpPr txBox="1"/>
          <p:nvPr/>
        </p:nvSpPr>
        <p:spPr>
          <a:xfrm>
            <a:off x="4820622" y="2290356"/>
            <a:ext cx="20390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S. Lyons, E. Good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657911F-5B9A-C54C-D65B-8AA04B904EDF}"/>
              </a:ext>
            </a:extLst>
          </p:cNvPr>
          <p:cNvSpPr txBox="1"/>
          <p:nvPr/>
        </p:nvSpPr>
        <p:spPr>
          <a:xfrm>
            <a:off x="6395567" y="5217592"/>
            <a:ext cx="422364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dirty="0"/>
              <a:t>A. Sweet, D. </a:t>
            </a:r>
            <a:r>
              <a:rPr lang="en-US" sz="1700" dirty="0" err="1"/>
              <a:t>Bleuel</a:t>
            </a:r>
            <a:r>
              <a:rPr lang="en-US" sz="1700" dirty="0"/>
              <a:t>, </a:t>
            </a:r>
            <a:r>
              <a:rPr lang="en-US" sz="1700" dirty="0">
                <a:latin typeface="+mn-lt"/>
              </a:rPr>
              <a:t>T. </a:t>
            </a:r>
            <a:r>
              <a:rPr lang="en-US" sz="1700" dirty="0" err="1">
                <a:latin typeface="+mn-lt"/>
              </a:rPr>
              <a:t>Ogunbeku</a:t>
            </a:r>
            <a:r>
              <a:rPr lang="en-US" sz="1700" dirty="0">
                <a:latin typeface="+mn-lt"/>
              </a:rPr>
              <a:t>, R. Jain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D03A4D3-32A1-4B2E-32A4-A6A7D44F395D}"/>
              </a:ext>
            </a:extLst>
          </p:cNvPr>
          <p:cNvSpPr txBox="1"/>
          <p:nvPr/>
        </p:nvSpPr>
        <p:spPr>
          <a:xfrm>
            <a:off x="9624685" y="1840468"/>
            <a:ext cx="17291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P. A. DeYoung</a:t>
            </a:r>
          </a:p>
        </p:txBody>
      </p:sp>
      <p:pic>
        <p:nvPicPr>
          <p:cNvPr id="61" name="Picture 2" descr="New Member: Pacific Northwest National Laboratory — The REMADE Institute">
            <a:extLst>
              <a:ext uri="{FF2B5EF4-FFF2-40B4-BE49-F238E27FC236}">
                <a16:creationId xmlns:a16="http://schemas.microsoft.com/office/drawing/2014/main" id="{F20429D1-26C2-94C3-602C-36D93429C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043" y="2098680"/>
            <a:ext cx="805088" cy="768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66090D39-0D30-4633-4D65-B2A0509302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800" y="1011407"/>
            <a:ext cx="754284" cy="754284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215A1530-F7B7-C09F-0520-161F9C2B9F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410" y="1011408"/>
            <a:ext cx="818009" cy="818009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383B64F7-0EA4-3D50-52A4-FFF063FF9532}"/>
              </a:ext>
            </a:extLst>
          </p:cNvPr>
          <p:cNvSpPr txBox="1"/>
          <p:nvPr/>
        </p:nvSpPr>
        <p:spPr>
          <a:xfrm>
            <a:off x="2101703" y="1065384"/>
            <a:ext cx="1912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Michigan State University/FRIB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93F7395-2E70-4BDB-2C13-595F2A46E7C3}"/>
              </a:ext>
            </a:extLst>
          </p:cNvPr>
          <p:cNvSpPr txBox="1"/>
          <p:nvPr/>
        </p:nvSpPr>
        <p:spPr>
          <a:xfrm>
            <a:off x="317096" y="1572713"/>
            <a:ext cx="172911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700" b="1" dirty="0"/>
              <a:t>Beta-Group</a:t>
            </a:r>
          </a:p>
          <a:p>
            <a:r>
              <a:rPr lang="en-US" sz="1700" dirty="0" smtClean="0"/>
              <a:t>S.N. </a:t>
            </a:r>
            <a:r>
              <a:rPr lang="en-US" sz="1700" dirty="0"/>
              <a:t>Liddick</a:t>
            </a:r>
          </a:p>
          <a:p>
            <a:r>
              <a:rPr lang="en-US" sz="1700" dirty="0"/>
              <a:t>M. </a:t>
            </a:r>
            <a:r>
              <a:rPr lang="en-US" sz="1700" dirty="0" err="1"/>
              <a:t>Mogannam</a:t>
            </a:r>
            <a:endParaRPr lang="en-US" sz="1700" dirty="0"/>
          </a:p>
          <a:p>
            <a:r>
              <a:rPr lang="en-US" sz="1700" dirty="0"/>
              <a:t>A. Hartley </a:t>
            </a:r>
          </a:p>
          <a:p>
            <a:r>
              <a:rPr lang="en-US" sz="1700" dirty="0">
                <a:latin typeface="+mn-lt"/>
              </a:rPr>
              <a:t>A. </a:t>
            </a:r>
            <a:r>
              <a:rPr lang="en-US" sz="1700" dirty="0" err="1">
                <a:latin typeface="+mn-lt"/>
              </a:rPr>
              <a:t>Doetsch</a:t>
            </a:r>
            <a:endParaRPr lang="en-US" sz="1700" dirty="0">
              <a:latin typeface="+mn-lt"/>
            </a:endParaRPr>
          </a:p>
          <a:p>
            <a:r>
              <a:rPr lang="en-US" sz="1700" dirty="0">
                <a:latin typeface="+mn-lt"/>
              </a:rPr>
              <a:t>J. Berkman</a:t>
            </a:r>
          </a:p>
          <a:p>
            <a:r>
              <a:rPr lang="en-US" sz="1700" dirty="0">
                <a:latin typeface="+mn-lt"/>
              </a:rPr>
              <a:t>D. Scriven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26CBAF3-2CAC-57DC-1F85-81A842DDF60D}"/>
              </a:ext>
            </a:extLst>
          </p:cNvPr>
          <p:cNvSpPr txBox="1"/>
          <p:nvPr/>
        </p:nvSpPr>
        <p:spPr>
          <a:xfrm>
            <a:off x="1793386" y="1594212"/>
            <a:ext cx="2045424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700" b="1" dirty="0" err="1">
                <a:latin typeface="+mn-lt"/>
              </a:rPr>
              <a:t>SuN</a:t>
            </a:r>
            <a:r>
              <a:rPr lang="en-US" sz="1700" b="1" dirty="0">
                <a:latin typeface="+mn-lt"/>
              </a:rPr>
              <a:t>-Group</a:t>
            </a:r>
          </a:p>
          <a:p>
            <a:r>
              <a:rPr lang="en-US" sz="1700" dirty="0">
                <a:latin typeface="+mn-lt"/>
              </a:rPr>
              <a:t>A. Spyrou</a:t>
            </a:r>
          </a:p>
          <a:p>
            <a:r>
              <a:rPr lang="en-US" sz="1700" dirty="0">
                <a:latin typeface="+mn-lt"/>
              </a:rPr>
              <a:t>C. Harris</a:t>
            </a:r>
          </a:p>
          <a:p>
            <a:r>
              <a:rPr lang="en-US" sz="1700" dirty="0">
                <a:latin typeface="+mn-lt"/>
              </a:rPr>
              <a:t>J. Owens-Fryar</a:t>
            </a:r>
          </a:p>
          <a:p>
            <a:r>
              <a:rPr lang="en-US" sz="1700" dirty="0">
                <a:latin typeface="+mn-lt"/>
              </a:rPr>
              <a:t>H. Berg</a:t>
            </a:r>
          </a:p>
          <a:p>
            <a:r>
              <a:rPr lang="en-US" sz="1700" dirty="0">
                <a:latin typeface="+mn-lt"/>
              </a:rPr>
              <a:t>A. </a:t>
            </a:r>
            <a:r>
              <a:rPr lang="en-US" sz="1700" dirty="0" err="1">
                <a:latin typeface="+mn-lt"/>
              </a:rPr>
              <a:t>Tsantiri</a:t>
            </a:r>
            <a:endParaRPr lang="en-US" sz="1700" dirty="0">
              <a:latin typeface="+mn-lt"/>
            </a:endParaRPr>
          </a:p>
          <a:p>
            <a:r>
              <a:rPr lang="en-US" sz="1700" dirty="0">
                <a:latin typeface="+mn-lt"/>
              </a:rPr>
              <a:t>K. Bosmpotinis</a:t>
            </a:r>
          </a:p>
          <a:p>
            <a:r>
              <a:rPr lang="en-US" sz="1700" dirty="0">
                <a:latin typeface="+mn-lt"/>
              </a:rPr>
              <a:t>S. Uthayakumaar</a:t>
            </a:r>
          </a:p>
          <a:p>
            <a:r>
              <a:rPr lang="en-US" sz="1700" dirty="0">
                <a:latin typeface="+mn-lt"/>
              </a:rPr>
              <a:t>K. Taft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F578D45-362F-7235-3436-FFC28EADCE2A}"/>
              </a:ext>
            </a:extLst>
          </p:cNvPr>
          <p:cNvSpPr txBox="1"/>
          <p:nvPr/>
        </p:nvSpPr>
        <p:spPr>
          <a:xfrm>
            <a:off x="228600" y="4321067"/>
            <a:ext cx="381462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/>
              <a:t>R. Ringle, S. Campbell, C. Ireland, H. Erington, F. Maier, I. </a:t>
            </a:r>
            <a:r>
              <a:rPr lang="en-US" sz="1700" dirty="0" err="1"/>
              <a:t>Yandow</a:t>
            </a:r>
            <a:r>
              <a:rPr lang="en-US" sz="1700" dirty="0"/>
              <a:t>, A. Hamaker, D. Puentes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87D88B5-82BD-B7E3-500B-81007997178C}"/>
              </a:ext>
            </a:extLst>
          </p:cNvPr>
          <p:cNvSpPr txBox="1"/>
          <p:nvPr/>
        </p:nvSpPr>
        <p:spPr>
          <a:xfrm>
            <a:off x="8001444" y="2401858"/>
            <a:ext cx="182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 C. </a:t>
            </a:r>
            <a:r>
              <a:rPr lang="en-US" dirty="0" smtClean="0"/>
              <a:t>Larsen, M. </a:t>
            </a:r>
            <a:r>
              <a:rPr lang="en-US" dirty="0" err="1" smtClean="0"/>
              <a:t>Guttormsen</a:t>
            </a:r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F3871F1-EBC1-F1FC-2C4A-F36DF674B834}"/>
              </a:ext>
            </a:extLst>
          </p:cNvPr>
          <p:cNvSpPr txBox="1"/>
          <p:nvPr/>
        </p:nvSpPr>
        <p:spPr>
          <a:xfrm>
            <a:off x="9166567" y="4543424"/>
            <a:ext cx="18062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M. Wiedeking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0DC4577-5679-D7C8-3A59-704C59492174}"/>
              </a:ext>
            </a:extLst>
          </p:cNvPr>
          <p:cNvSpPr txBox="1"/>
          <p:nvPr/>
        </p:nvSpPr>
        <p:spPr>
          <a:xfrm>
            <a:off x="5615787" y="1696935"/>
            <a:ext cx="2671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B. Greaves, R. Coleman</a:t>
            </a:r>
          </a:p>
        </p:txBody>
      </p:sp>
      <p:pic>
        <p:nvPicPr>
          <p:cNvPr id="76" name="Picture 75" descr="A black text on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5EF2A94C-CEB2-5606-E086-3E819201F27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67200" y="1618489"/>
            <a:ext cx="1458768" cy="535586"/>
          </a:xfrm>
          <a:prstGeom prst="rect">
            <a:avLst/>
          </a:prstGeom>
        </p:spPr>
      </p:pic>
      <p:pic>
        <p:nvPicPr>
          <p:cNvPr id="78" name="Picture 77" descr="A red circle with a person playing a harp&#10;&#10;Description automatically generated with low confidence">
            <a:extLst>
              <a:ext uri="{FF2B5EF4-FFF2-40B4-BE49-F238E27FC236}">
                <a16:creationId xmlns:a16="http://schemas.microsoft.com/office/drawing/2014/main" id="{47D019C8-C945-09BF-C8BD-493E73B7DBE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91369" y="2340520"/>
            <a:ext cx="527524" cy="527524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2F712897-B846-FCC3-FAEC-D0DA1DD1A7ED}"/>
              </a:ext>
            </a:extLst>
          </p:cNvPr>
          <p:cNvSpPr txBox="1"/>
          <p:nvPr/>
        </p:nvSpPr>
        <p:spPr>
          <a:xfrm>
            <a:off x="247377" y="3871046"/>
            <a:ext cx="1711522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700" b="1" dirty="0"/>
              <a:t>LEBIT Group</a:t>
            </a:r>
            <a:endParaRPr lang="en-US" sz="1700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210BE7D-6480-25D6-3D3A-47767F32F338}"/>
              </a:ext>
            </a:extLst>
          </p:cNvPr>
          <p:cNvSpPr txBox="1"/>
          <p:nvPr/>
        </p:nvSpPr>
        <p:spPr>
          <a:xfrm>
            <a:off x="238575" y="5222350"/>
            <a:ext cx="3786407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dirty="0"/>
              <a:t>A. Chester, R. Lubna, M. K. Smith, C. Sumithrarachchi, S. Schwartz, B. A. Brown, J. Huffman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899C8DE-8DDA-6BD1-D2A9-83FBB35F0E1F}"/>
              </a:ext>
            </a:extLst>
          </p:cNvPr>
          <p:cNvSpPr txBox="1"/>
          <p:nvPr/>
        </p:nvSpPr>
        <p:spPr>
          <a:xfrm>
            <a:off x="5332305" y="3809834"/>
            <a:ext cx="1505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A. Richard</a:t>
            </a:r>
          </a:p>
        </p:txBody>
      </p:sp>
      <p:pic>
        <p:nvPicPr>
          <p:cNvPr id="85" name="Picture 84" descr="A logo of a cougar&#10;&#10;Description automatically generated">
            <a:extLst>
              <a:ext uri="{FF2B5EF4-FFF2-40B4-BE49-F238E27FC236}">
                <a16:creationId xmlns:a16="http://schemas.microsoft.com/office/drawing/2014/main" id="{34BB1468-8F6A-9DFB-C5E0-8FCBA235E5E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19600" y="3705425"/>
            <a:ext cx="1181940" cy="664841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8198106F-7B06-5D9E-419F-1B6758084E0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4" t="19519" r="12071" b="13203"/>
          <a:stretch/>
        </p:blipFill>
        <p:spPr>
          <a:xfrm>
            <a:off x="9910344" y="2344455"/>
            <a:ext cx="679113" cy="578100"/>
          </a:xfrm>
          <a:prstGeom prst="rect">
            <a:avLst/>
          </a:prstGeom>
        </p:spPr>
      </p:pic>
      <p:sp>
        <p:nvSpPr>
          <p:cNvPr id="89" name="TextBox 88">
            <a:extLst>
              <a:ext uri="{FF2B5EF4-FFF2-40B4-BE49-F238E27FC236}">
                <a16:creationId xmlns:a16="http://schemas.microsoft.com/office/drawing/2014/main" id="{33767BC5-A1FF-3A0B-C498-82EFB3A0A68F}"/>
              </a:ext>
            </a:extLst>
          </p:cNvPr>
          <p:cNvSpPr txBox="1"/>
          <p:nvPr/>
        </p:nvSpPr>
        <p:spPr>
          <a:xfrm>
            <a:off x="10456931" y="2371833"/>
            <a:ext cx="15052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H. Arora</a:t>
            </a:r>
          </a:p>
        </p:txBody>
      </p:sp>
      <p:pic>
        <p:nvPicPr>
          <p:cNvPr id="90" name="Picture 89" descr="A black and yellow logo&#10;&#10;Description automatically generated">
            <a:extLst>
              <a:ext uri="{FF2B5EF4-FFF2-40B4-BE49-F238E27FC236}">
                <a16:creationId xmlns:a16="http://schemas.microsoft.com/office/drawing/2014/main" id="{D0794601-B978-DD47-6D78-A0908AFDD15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73284" y="3852234"/>
            <a:ext cx="519711" cy="519711"/>
          </a:xfrm>
          <a:prstGeom prst="rect">
            <a:avLst/>
          </a:prstGeom>
        </p:spPr>
      </p:pic>
      <p:pic>
        <p:nvPicPr>
          <p:cNvPr id="91" name="Picture 90" descr="A person standing next to a white background&#10;&#10;Description automatically generated">
            <a:extLst>
              <a:ext uri="{FF2B5EF4-FFF2-40B4-BE49-F238E27FC236}">
                <a16:creationId xmlns:a16="http://schemas.microsoft.com/office/drawing/2014/main" id="{E1CB7AA3-B52D-66FD-918C-9808DF01462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338670" y="3880997"/>
            <a:ext cx="1033142" cy="389546"/>
          </a:xfrm>
          <a:prstGeom prst="rect">
            <a:avLst/>
          </a:prstGeom>
        </p:spPr>
      </p:pic>
      <p:pic>
        <p:nvPicPr>
          <p:cNvPr id="92" name="Picture 91" descr="A green and white sign&#10;&#10;Description automatically generated">
            <a:extLst>
              <a:ext uri="{FF2B5EF4-FFF2-40B4-BE49-F238E27FC236}">
                <a16:creationId xmlns:a16="http://schemas.microsoft.com/office/drawing/2014/main" id="{310CCFD7-7CBD-DDA6-E424-027544B8D26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487061" y="3887349"/>
            <a:ext cx="1075654" cy="418310"/>
          </a:xfrm>
          <a:prstGeom prst="rect">
            <a:avLst/>
          </a:prstGeom>
        </p:spPr>
      </p:pic>
      <p:pic>
        <p:nvPicPr>
          <p:cNvPr id="94" name="Picture 93" descr="A blue and white logo&#10;&#10;AI-generated content may be incorrect.">
            <a:extLst>
              <a:ext uri="{FF2B5EF4-FFF2-40B4-BE49-F238E27FC236}">
                <a16:creationId xmlns:a16="http://schemas.microsoft.com/office/drawing/2014/main" id="{7A00F93F-4593-0209-EA83-51B786A0DCA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401910" y="4451343"/>
            <a:ext cx="661110" cy="501657"/>
          </a:xfrm>
          <a:prstGeom prst="rect">
            <a:avLst/>
          </a:prstGeom>
        </p:spPr>
      </p:pic>
      <p:pic>
        <p:nvPicPr>
          <p:cNvPr id="96" name="Picture 95" descr="A maroon and white logo with a white letter m&#10;&#10;AI-generated content may be incorrect.">
            <a:extLst>
              <a:ext uri="{FF2B5EF4-FFF2-40B4-BE49-F238E27FC236}">
                <a16:creationId xmlns:a16="http://schemas.microsoft.com/office/drawing/2014/main" id="{0F8BDA49-403F-6569-ABF5-59F027BF4AFE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999895" y="3246157"/>
            <a:ext cx="790354" cy="481313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1C056D05-DD76-3597-EF3D-70CD960DA9FC}"/>
              </a:ext>
            </a:extLst>
          </p:cNvPr>
          <p:cNvSpPr txBox="1"/>
          <p:nvPr/>
        </p:nvSpPr>
        <p:spPr>
          <a:xfrm>
            <a:off x="9699967" y="3163669"/>
            <a:ext cx="18062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B. Crider</a:t>
            </a:r>
          </a:p>
          <a:p>
            <a:r>
              <a:rPr lang="en-US" dirty="0"/>
              <a:t>T. Gaballah</a:t>
            </a:r>
          </a:p>
        </p:txBody>
      </p:sp>
    </p:spTree>
    <p:extLst>
      <p:ext uri="{BB962C8B-B14F-4D97-AF65-F5344CB8AC3E}">
        <p14:creationId xmlns:p14="http://schemas.microsoft.com/office/powerpoint/2010/main" val="94811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1447800" y="750182"/>
            <a:ext cx="9208720" cy="5574418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8021" y="3330825"/>
            <a:ext cx="11988800" cy="478624"/>
          </a:xfrm>
        </p:spPr>
        <p:txBody>
          <a:bodyPr/>
          <a:lstStyle/>
          <a:p>
            <a:r>
              <a:rPr lang="en-US" dirty="0" smtClean="0"/>
              <a:t>Thanks</a:t>
            </a:r>
            <a:br>
              <a:rPr lang="en-US" dirty="0" smtClean="0"/>
            </a:br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13357" y="4196175"/>
            <a:ext cx="3604392" cy="279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26" y="1048538"/>
            <a:ext cx="4459900" cy="17594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29800" y="963850"/>
            <a:ext cx="2458799" cy="1844098"/>
          </a:xfrm>
          <a:prstGeom prst="rect">
            <a:avLst/>
          </a:prstGeom>
        </p:spPr>
      </p:pic>
      <p:pic>
        <p:nvPicPr>
          <p:cNvPr id="8" name="Picture 7" descr="FRIB_E21062Paper_Resubmission_v1 (002).pdf - Adobe Acrobat Pro 201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8" t="24444" r="19079" b="5555"/>
          <a:stretch/>
        </p:blipFill>
        <p:spPr>
          <a:xfrm>
            <a:off x="-304800" y="3581400"/>
            <a:ext cx="2775555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97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447800" y="914400"/>
            <a:ext cx="3008208" cy="2819400"/>
            <a:chOff x="-4135523" y="1121888"/>
            <a:chExt cx="3449723" cy="3105884"/>
          </a:xfrm>
        </p:grpSpPr>
        <p:pic>
          <p:nvPicPr>
            <p:cNvPr id="49" name="Picture 48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595" b="9094"/>
            <a:stretch/>
          </p:blipFill>
          <p:spPr>
            <a:xfrm>
              <a:off x="-4135523" y="1121888"/>
              <a:ext cx="3314364" cy="3105884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-1143000" y="1428750"/>
              <a:ext cx="457200" cy="4452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Nuclear level densities and </a:t>
            </a:r>
            <a:r>
              <a:rPr lang="en-US" sz="2800" dirty="0">
                <a:latin typeface="Symbol" panose="05050102010706020507" pitchFamily="18" charset="2"/>
              </a:rPr>
              <a:t>g</a:t>
            </a:r>
            <a:r>
              <a:rPr lang="en-US" sz="2800" dirty="0"/>
              <a:t>-ray strength functions are the dominate uncertainties in (</a:t>
            </a:r>
            <a:r>
              <a:rPr lang="en-US" sz="2800" dirty="0" err="1"/>
              <a:t>n,</a:t>
            </a:r>
            <a:r>
              <a:rPr lang="en-US" sz="2800" dirty="0" err="1">
                <a:latin typeface="Symbol" panose="05050102010706020507" pitchFamily="18" charset="2"/>
              </a:rPr>
              <a:t>g</a:t>
            </a:r>
            <a:r>
              <a:rPr lang="en-US" sz="2800" dirty="0"/>
              <a:t>) calculations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381500" y="913118"/>
            <a:ext cx="3429000" cy="3093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63" b="1" u="sng" dirty="0">
                <a:solidFill>
                  <a:srgbClr val="000000"/>
                </a:solidFill>
                <a:latin typeface="Calibri"/>
                <a:cs typeface="Calibri"/>
              </a:rPr>
              <a:t>Hauser – </a:t>
            </a:r>
            <a:r>
              <a:rPr lang="en-US" sz="2063" b="1" u="sng" dirty="0" err="1">
                <a:solidFill>
                  <a:srgbClr val="000000"/>
                </a:solidFill>
                <a:latin typeface="Calibri"/>
                <a:cs typeface="Calibri"/>
              </a:rPr>
              <a:t>Feshbach</a:t>
            </a:r>
            <a:endParaRPr lang="en-US" sz="2063" b="1" u="sng" dirty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563" b="1" u="sng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</a:p>
          <a:p>
            <a:pPr>
              <a:buFont typeface="Arial"/>
              <a:buChar char="•"/>
            </a:pPr>
            <a:r>
              <a:rPr lang="en-US" sz="2063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2063" dirty="0">
                <a:solidFill>
                  <a:schemeClr val="tx2"/>
                </a:solidFill>
                <a:latin typeface="Calibri"/>
                <a:cs typeface="Calibri"/>
              </a:rPr>
              <a:t>Nuclear Level Density</a:t>
            </a:r>
          </a:p>
          <a:p>
            <a:pPr marL="0" lvl="2"/>
            <a:r>
              <a:rPr lang="en-US" sz="1500" dirty="0">
                <a:solidFill>
                  <a:srgbClr val="000000"/>
                </a:solidFill>
                <a:latin typeface="Calibri"/>
                <a:cs typeface="Calibri"/>
              </a:rPr>
              <a:t>Constant </a:t>
            </a:r>
            <a:r>
              <a:rPr lang="en-US" sz="1500" dirty="0" err="1">
                <a:solidFill>
                  <a:srgbClr val="000000"/>
                </a:solidFill>
                <a:latin typeface="Calibri"/>
                <a:cs typeface="Calibri"/>
              </a:rPr>
              <a:t>T+Fermi</a:t>
            </a:r>
            <a:r>
              <a:rPr lang="en-US" sz="1500" dirty="0">
                <a:solidFill>
                  <a:srgbClr val="000000"/>
                </a:solidFill>
                <a:latin typeface="Calibri"/>
                <a:cs typeface="Calibri"/>
              </a:rPr>
              <a:t> gas, back-shifted Fermi gas, </a:t>
            </a:r>
            <a:r>
              <a:rPr lang="en-US" sz="1500" dirty="0" err="1">
                <a:solidFill>
                  <a:srgbClr val="000000"/>
                </a:solidFill>
                <a:latin typeface="Calibri"/>
                <a:cs typeface="Calibri"/>
              </a:rPr>
              <a:t>superfluid</a:t>
            </a:r>
            <a:r>
              <a:rPr lang="en-US" sz="1500" dirty="0">
                <a:solidFill>
                  <a:srgbClr val="000000"/>
                </a:solidFill>
                <a:latin typeface="Calibri"/>
                <a:cs typeface="Calibri"/>
              </a:rPr>
              <a:t>, microscopic</a:t>
            </a:r>
            <a:endParaRPr lang="en-US" sz="563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0" lvl="2"/>
            <a:r>
              <a:rPr lang="en-US" sz="563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</a:p>
          <a:p>
            <a:pPr>
              <a:buFont typeface="Arial"/>
              <a:buChar char="•"/>
            </a:pPr>
            <a:r>
              <a:rPr lang="en-US" sz="2063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l-GR" sz="2063" dirty="0">
                <a:solidFill>
                  <a:srgbClr val="FF0000"/>
                </a:solidFill>
                <a:latin typeface="Calibri"/>
                <a:cs typeface="Calibri"/>
              </a:rPr>
              <a:t>γ</a:t>
            </a:r>
            <a:r>
              <a:rPr lang="en-US" sz="2063" dirty="0">
                <a:solidFill>
                  <a:srgbClr val="FF0000"/>
                </a:solidFill>
                <a:latin typeface="Calibri"/>
                <a:cs typeface="Calibri"/>
              </a:rPr>
              <a:t>-ray strength function</a:t>
            </a:r>
          </a:p>
          <a:p>
            <a:pPr marL="0" lvl="2"/>
            <a:r>
              <a:rPr lang="en-US" sz="1500" dirty="0">
                <a:solidFill>
                  <a:srgbClr val="000000"/>
                </a:solidFill>
                <a:latin typeface="Calibri"/>
                <a:cs typeface="Calibri"/>
              </a:rPr>
              <a:t>Generalized </a:t>
            </a:r>
            <a:r>
              <a:rPr lang="en-US" sz="1500" dirty="0" err="1">
                <a:solidFill>
                  <a:srgbClr val="000000"/>
                </a:solidFill>
                <a:latin typeface="Calibri"/>
                <a:cs typeface="Calibri"/>
              </a:rPr>
              <a:t>Lorentzian</a:t>
            </a:r>
            <a:r>
              <a:rPr lang="en-US" sz="1500" dirty="0">
                <a:solidFill>
                  <a:srgbClr val="000000"/>
                </a:solidFill>
                <a:latin typeface="Calibri"/>
                <a:cs typeface="Calibri"/>
              </a:rPr>
              <a:t>, Brink-Axel, various tables</a:t>
            </a:r>
          </a:p>
          <a:p>
            <a:pPr marL="0" lvl="2"/>
            <a:r>
              <a:rPr lang="en-US" sz="563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</a:p>
          <a:p>
            <a:pPr>
              <a:buFont typeface="Arial"/>
              <a:buChar char="•"/>
            </a:pPr>
            <a:r>
              <a:rPr lang="en-US" sz="2063" dirty="0">
                <a:solidFill>
                  <a:schemeClr val="accent1"/>
                </a:solidFill>
                <a:latin typeface="Calibri"/>
                <a:cs typeface="Calibri"/>
              </a:rPr>
              <a:t> Optical model potential</a:t>
            </a:r>
          </a:p>
          <a:p>
            <a:pPr marL="0" lvl="2"/>
            <a:r>
              <a:rPr lang="en-US" sz="1500" dirty="0">
                <a:solidFill>
                  <a:srgbClr val="000000"/>
                </a:solidFill>
                <a:latin typeface="Calibri"/>
                <a:cs typeface="Calibri"/>
              </a:rPr>
              <a:t>Phenomenological, Semi-microscopic</a:t>
            </a:r>
          </a:p>
          <a:p>
            <a:endParaRPr lang="en-US" sz="2063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376" y="1000125"/>
            <a:ext cx="2500313" cy="1747726"/>
          </a:xfrm>
          <a:prstGeom prst="rect">
            <a:avLst/>
          </a:prstGeom>
          <a:solidFill>
            <a:schemeClr val="bg1"/>
          </a:solidFill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938" y="3214688"/>
            <a:ext cx="2509380" cy="1727324"/>
          </a:xfrm>
          <a:prstGeom prst="rect">
            <a:avLst/>
          </a:prstGeom>
          <a:solidFill>
            <a:schemeClr val="bg1"/>
          </a:solidFill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7" name="TextBox 56"/>
          <p:cNvSpPr txBox="1"/>
          <p:nvPr/>
        </p:nvSpPr>
        <p:spPr>
          <a:xfrm>
            <a:off x="8382000" y="2040045"/>
            <a:ext cx="1309974" cy="323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Level density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322584" y="4286252"/>
            <a:ext cx="1768433" cy="323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l-GR" sz="1500" dirty="0">
                <a:solidFill>
                  <a:schemeClr val="tx1"/>
                </a:solidFill>
              </a:rPr>
              <a:t>γ</a:t>
            </a:r>
            <a:r>
              <a:rPr lang="en-US" sz="1500" dirty="0">
                <a:solidFill>
                  <a:schemeClr val="tx1"/>
                </a:solidFill>
              </a:rPr>
              <a:t>-strength function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1809750" y="3943721"/>
            <a:ext cx="2876214" cy="2088281"/>
            <a:chOff x="228600" y="4572000"/>
            <a:chExt cx="3067962" cy="2227500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4572000"/>
              <a:ext cx="3067962" cy="2227500"/>
            </a:xfrm>
            <a:prstGeom prst="rect">
              <a:avLst/>
            </a:prstGeom>
            <a:solidFill>
              <a:schemeClr val="bg1"/>
            </a:solidFill>
            <a:ln w="38100" cap="flat" cmpd="dbl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1270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9" name="TextBox 58"/>
            <p:cNvSpPr txBox="1"/>
            <p:nvPr/>
          </p:nvSpPr>
          <p:spPr>
            <a:xfrm>
              <a:off x="990600" y="5791200"/>
              <a:ext cx="562890" cy="344709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500" dirty="0"/>
                <a:t>ALL</a:t>
              </a:r>
            </a:p>
          </p:txBody>
        </p:sp>
      </p:grpSp>
      <p:pic>
        <p:nvPicPr>
          <p:cNvPr id="56" name="Picture 5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438" y="3886200"/>
            <a:ext cx="2628746" cy="1860052"/>
          </a:xfrm>
          <a:prstGeom prst="rect">
            <a:avLst/>
          </a:prstGeom>
          <a:solidFill>
            <a:schemeClr val="bg1"/>
          </a:solidFill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0" name="TextBox 59"/>
          <p:cNvSpPr txBox="1"/>
          <p:nvPr/>
        </p:nvSpPr>
        <p:spPr>
          <a:xfrm>
            <a:off x="5723930" y="4814889"/>
            <a:ext cx="622286" cy="323165"/>
          </a:xfrm>
          <a:prstGeom prst="rect">
            <a:avLst/>
          </a:prstGeom>
          <a:solidFill>
            <a:schemeClr val="bg1"/>
          </a:solidFill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OMP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7024688" y="1428751"/>
            <a:ext cx="857250" cy="1489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16200000" flipH="1">
            <a:off x="7024687" y="2428876"/>
            <a:ext cx="928688" cy="7858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5400000">
            <a:off x="6203157" y="4179095"/>
            <a:ext cx="785813" cy="1489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1364129" y="5746252"/>
            <a:ext cx="842988" cy="352084"/>
          </a:xfrm>
          <a:prstGeom prst="rect">
            <a:avLst/>
          </a:prstGeom>
          <a:noFill/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688" dirty="0">
                <a:solidFill>
                  <a:srgbClr val="000000"/>
                </a:solidFill>
                <a:latin typeface="Times"/>
                <a:cs typeface="Times"/>
              </a:rPr>
              <a:t>TALYS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8340809" y="5214939"/>
            <a:ext cx="1678665" cy="453073"/>
          </a:xfrm>
          <a:prstGeom prst="rect">
            <a:avLst/>
          </a:prstGeom>
          <a:noFill/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2344" baseline="30000" dirty="0">
                <a:solidFill>
                  <a:srgbClr val="000000"/>
                </a:solidFill>
                <a:latin typeface="Times"/>
                <a:cs typeface="Times"/>
              </a:rPr>
              <a:t>95</a:t>
            </a:r>
            <a:r>
              <a:rPr lang="en-US" sz="2344" dirty="0">
                <a:solidFill>
                  <a:srgbClr val="000000"/>
                </a:solidFill>
                <a:latin typeface="Times"/>
                <a:cs typeface="Times"/>
              </a:rPr>
              <a:t>Sr(n,</a:t>
            </a:r>
            <a:r>
              <a:rPr lang="el-GR" sz="2344" dirty="0">
                <a:solidFill>
                  <a:srgbClr val="000000"/>
                </a:solidFill>
                <a:latin typeface="Times"/>
                <a:cs typeface="Times"/>
              </a:rPr>
              <a:t>γ</a:t>
            </a:r>
            <a:r>
              <a:rPr lang="en-US" sz="2344" dirty="0">
                <a:solidFill>
                  <a:srgbClr val="000000"/>
                </a:solidFill>
                <a:latin typeface="Times"/>
                <a:cs typeface="Times"/>
              </a:rPr>
              <a:t>)</a:t>
            </a:r>
            <a:r>
              <a:rPr lang="en-US" sz="2344" baseline="30000" dirty="0">
                <a:solidFill>
                  <a:srgbClr val="000000"/>
                </a:solidFill>
                <a:latin typeface="Times"/>
                <a:cs typeface="Times"/>
              </a:rPr>
              <a:t>96</a:t>
            </a:r>
            <a:r>
              <a:rPr lang="en-US" sz="2344" dirty="0">
                <a:solidFill>
                  <a:srgbClr val="000000"/>
                </a:solidFill>
                <a:latin typeface="Times"/>
                <a:cs typeface="Times"/>
              </a:rPr>
              <a:t>Sr</a:t>
            </a:r>
          </a:p>
        </p:txBody>
      </p:sp>
    </p:spTree>
    <p:extLst>
      <p:ext uri="{BB962C8B-B14F-4D97-AF65-F5344CB8AC3E}">
        <p14:creationId xmlns:p14="http://schemas.microsoft.com/office/powerpoint/2010/main" val="46368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1600" y="304800"/>
            <a:ext cx="11988800" cy="478624"/>
          </a:xfrm>
        </p:spPr>
        <p:txBody>
          <a:bodyPr/>
          <a:lstStyle/>
          <a:p>
            <a:r>
              <a:rPr lang="en-US" dirty="0" smtClean="0"/>
              <a:t>Nuclear Science Challenges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Slide </a:t>
            </a:r>
            <a:fld id="{35AD4620-7552-4207-8973-898801ED212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1111798"/>
            <a:ext cx="5791200" cy="4709160"/>
          </a:xfrm>
        </p:spPr>
        <p:txBody>
          <a:bodyPr/>
          <a:lstStyle/>
          <a:p>
            <a:r>
              <a:rPr lang="en-US" sz="2400" dirty="0"/>
              <a:t>Comprehensive and predictive model of atomic nuclei.</a:t>
            </a:r>
          </a:p>
          <a:p>
            <a:r>
              <a:rPr lang="en-US" sz="2400" dirty="0"/>
              <a:t>Evolving structure of atomic nuclei as a function of protons and neutrons from first principles.</a:t>
            </a:r>
          </a:p>
          <a:p>
            <a:pPr lvl="1"/>
            <a:r>
              <a:rPr lang="en-US" sz="2200" dirty="0"/>
              <a:t>Understanding the origin of the elements.</a:t>
            </a:r>
          </a:p>
          <a:p>
            <a:pPr lvl="1"/>
            <a:r>
              <a:rPr lang="en-US" sz="2200" dirty="0"/>
              <a:t>Explosive nucleosynthesis</a:t>
            </a:r>
          </a:p>
          <a:p>
            <a:r>
              <a:rPr lang="en-US" sz="2400" dirty="0"/>
              <a:t>Use of atomic nuclei to test fundamental symmetries.</a:t>
            </a:r>
          </a:p>
          <a:p>
            <a:r>
              <a:rPr lang="en-US" sz="2400" dirty="0"/>
              <a:t>Search for new applications of isotopes and solutions to societal problems.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1024636"/>
            <a:ext cx="3773459" cy="48834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329346" y="5872803"/>
            <a:ext cx="25939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A. </a:t>
            </a:r>
            <a:r>
              <a:rPr lang="en-US" sz="1000" dirty="0" err="1" smtClean="0"/>
              <a:t>Sproles</a:t>
            </a:r>
            <a:r>
              <a:rPr lang="en-US" sz="1000" dirty="0" smtClean="0"/>
              <a:t>, Oak Ridge National Laboratory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9601200" y="6119024"/>
            <a:ext cx="26340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2015 Long Range Plan for Nuclear Science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4481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316396"/>
            <a:ext cx="11988800" cy="424506"/>
          </a:xfrm>
        </p:spPr>
        <p:txBody>
          <a:bodyPr/>
          <a:lstStyle/>
          <a:p>
            <a:r>
              <a:rPr lang="en-US" sz="2800" dirty="0" smtClean="0"/>
              <a:t>Characteristics of the Low-Energy Enhancement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5396986" y="1524000"/>
            <a:ext cx="6858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457200" y="5562600"/>
            <a:ext cx="10972800" cy="152400"/>
          </a:xfrm>
          <a:prstGeom prst="roundRect">
            <a:avLst/>
          </a:prstGeom>
          <a:gradFill flip="none" rotWithShape="1">
            <a:gsLst>
              <a:gs pos="2000">
                <a:srgbClr val="00B0F0"/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54152" y="5562600"/>
            <a:ext cx="155448" cy="15240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1280339" y="5562600"/>
            <a:ext cx="155448" cy="15240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817687" y="5562600"/>
            <a:ext cx="155448" cy="15240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422762" y="5562600"/>
            <a:ext cx="155448" cy="15240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130277" y="5140394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649899" y="4916269"/>
            <a:ext cx="1607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LEE confirmed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5740" y="4916269"/>
            <a:ext cx="1519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LEE observed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172200" y="5180017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Symbol" panose="05050102010706020507" pitchFamily="18" charset="2"/>
              </a:rPr>
              <a:t>b</a:t>
            </a:r>
            <a:r>
              <a:rPr lang="en-US" dirty="0" err="1" smtClean="0"/>
              <a:t>Oslo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57613" y="5718092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2004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1049000" y="5715000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2025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529071" y="5562600"/>
            <a:ext cx="155448" cy="15240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508922" y="5562600"/>
            <a:ext cx="155448" cy="15240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546416" y="5715000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224643" y="5715000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257800" y="5715000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248400" y="5715000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2971800" y="5562600"/>
            <a:ext cx="155448" cy="15240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676400" y="4927937"/>
            <a:ext cx="1859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Impact on (</a:t>
            </a:r>
            <a:r>
              <a:rPr lang="en-US" dirty="0" err="1" smtClean="0"/>
              <a:t>n,g</a:t>
            </a:r>
            <a:r>
              <a:rPr lang="en-US" dirty="0" smtClean="0"/>
              <a:t>) demonstrated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773681" y="5726668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5181600" y="1039865"/>
            <a:ext cx="6629400" cy="4592271"/>
            <a:chOff x="5181600" y="1039865"/>
            <a:chExt cx="6629400" cy="4592271"/>
          </a:xfrm>
        </p:grpSpPr>
        <p:sp>
          <p:nvSpPr>
            <p:cNvPr id="31" name="TextBox 30"/>
            <p:cNvSpPr txBox="1"/>
            <p:nvPr/>
          </p:nvSpPr>
          <p:spPr>
            <a:xfrm>
              <a:off x="5181600" y="4985805"/>
              <a:ext cx="1295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E1/M1 theory</a:t>
              </a:r>
              <a:endParaRPr lang="en-US" dirty="0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37006" y="1409197"/>
              <a:ext cx="2430994" cy="1713373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8153400" y="1039865"/>
              <a:ext cx="3276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Theory – E1</a:t>
              </a:r>
              <a:endParaRPr lang="en-US" sz="20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34400" y="3105090"/>
              <a:ext cx="3276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Theory – M1</a:t>
              </a:r>
              <a:endParaRPr lang="en-US" sz="2000" dirty="0"/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10340198" y="1882135"/>
              <a:ext cx="174546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E. </a:t>
              </a:r>
              <a:r>
                <a:rPr lang="en-US" sz="1400" dirty="0" err="1" smtClean="0"/>
                <a:t>Litvinova</a:t>
              </a:r>
              <a:r>
                <a:rPr lang="en-US" sz="1400" dirty="0" smtClean="0"/>
                <a:t> et al., PRL 88, 031302(R) (2013)</a:t>
              </a:r>
              <a:endParaRPr lang="en-US" sz="1400" dirty="0"/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95253" y="3505200"/>
              <a:ext cx="2300955" cy="1994161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 rot="16200000">
              <a:off x="10340335" y="3856201"/>
              <a:ext cx="174546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R. </a:t>
              </a:r>
              <a:r>
                <a:rPr lang="en-US" sz="1400" dirty="0" err="1" smtClean="0"/>
                <a:t>Schwengner</a:t>
              </a:r>
              <a:r>
                <a:rPr lang="en-US" sz="1400" dirty="0" smtClean="0"/>
                <a:t> et al., PRL 111, 232504 (2013)</a:t>
              </a:r>
              <a:endParaRPr lang="en-US" sz="1400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648084" y="1232212"/>
            <a:ext cx="4221053" cy="4351702"/>
            <a:chOff x="4648084" y="1232212"/>
            <a:chExt cx="4221053" cy="4351702"/>
          </a:xfrm>
        </p:grpSpPr>
        <p:sp>
          <p:nvSpPr>
            <p:cNvPr id="33" name="TextBox 32"/>
            <p:cNvSpPr txBox="1"/>
            <p:nvPr/>
          </p:nvSpPr>
          <p:spPr>
            <a:xfrm>
              <a:off x="4648084" y="1232212"/>
              <a:ext cx="3276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Suggestion of M1?</a:t>
              </a:r>
              <a:endParaRPr lang="en-US" sz="20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48084" y="4035623"/>
              <a:ext cx="40387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M</a:t>
              </a:r>
              <a:r>
                <a:rPr lang="en-US" sz="1400" dirty="0" smtClean="0"/>
                <a:t>. Jones et al., PRL 97, 024327 (2017)</a:t>
              </a:r>
              <a:endParaRPr lang="en-US" sz="1400" dirty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73162" y="1601390"/>
              <a:ext cx="3170686" cy="2481262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7099441" y="4660584"/>
              <a:ext cx="17696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Exp</a:t>
              </a:r>
              <a:r>
                <a:rPr lang="en-US" dirty="0" smtClean="0"/>
                <a:t> measurement attempts</a:t>
              </a:r>
              <a:endParaRPr lang="en-US" dirty="0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611881" y="5726668"/>
            <a:ext cx="80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43" name="Oval 42"/>
          <p:cNvSpPr/>
          <p:nvPr/>
        </p:nvSpPr>
        <p:spPr>
          <a:xfrm>
            <a:off x="3886200" y="5562600"/>
            <a:ext cx="155448" cy="152400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154719" y="1123890"/>
            <a:ext cx="5872782" cy="3981510"/>
            <a:chOff x="154719" y="1123890"/>
            <a:chExt cx="5872782" cy="3981510"/>
          </a:xfrm>
        </p:grpSpPr>
        <p:sp>
          <p:nvSpPr>
            <p:cNvPr id="17" name="TextBox 16"/>
            <p:cNvSpPr txBox="1"/>
            <p:nvPr/>
          </p:nvSpPr>
          <p:spPr>
            <a:xfrm>
              <a:off x="154719" y="4510988"/>
              <a:ext cx="40387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A.C. Larsen et al., PRL 111, 242504 (2013)</a:t>
              </a:r>
              <a:endParaRPr lang="en-US" sz="14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04800" y="1123890"/>
              <a:ext cx="3276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Dipole confirmed</a:t>
              </a:r>
              <a:endParaRPr lang="en-US" sz="2000" dirty="0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8600" y="1529054"/>
              <a:ext cx="3726976" cy="3038610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4419600" y="4459069"/>
              <a:ext cx="16079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Dipole demonstrated</a:t>
              </a:r>
              <a:endParaRPr lang="en-US" dirty="0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8474925" y="5764692"/>
            <a:ext cx="2453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Many other studies</a:t>
            </a:r>
            <a:endParaRPr lang="en-US" dirty="0"/>
          </a:p>
        </p:txBody>
      </p:sp>
      <p:sp>
        <p:nvSpPr>
          <p:cNvPr id="7" name="AutoShape 2" descr="blob:https://outlook.office.com/dfabfca8-a4c5-4967-851b-b758ebc1607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blob:https://outlook.office.com/dfabfca8-a4c5-4967-851b-b758ebc1607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6633" y="3463069"/>
            <a:ext cx="3543767" cy="151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28600" y="130119"/>
            <a:ext cx="11658600" cy="803713"/>
          </a:xfrm>
        </p:spPr>
        <p:txBody>
          <a:bodyPr/>
          <a:lstStyle/>
          <a:p>
            <a:r>
              <a:rPr lang="en-US" sz="2800" dirty="0" smtClean="0"/>
              <a:t>Isomeric States Contain Fingerprints of Underlying Nuclear Structure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1600" y="1067100"/>
            <a:ext cx="5765800" cy="5027414"/>
          </a:xfrm>
        </p:spPr>
        <p:txBody>
          <a:bodyPr/>
          <a:lstStyle/>
          <a:p>
            <a:r>
              <a:rPr lang="en-US" sz="2400" dirty="0"/>
              <a:t>Half-life greater than a fraction of nanoseconds.</a:t>
            </a:r>
          </a:p>
          <a:p>
            <a:r>
              <a:rPr lang="en-US" sz="2400" dirty="0"/>
              <a:t>Wide range of excitation energies and half-lives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Wide range of spins and parities within a single nucleus</a:t>
            </a:r>
            <a:endParaRPr lang="en-US" sz="2400" dirty="0"/>
          </a:p>
          <a:p>
            <a:r>
              <a:rPr lang="en-US" sz="2400" dirty="0"/>
              <a:t>Sometimes simple configurations.</a:t>
            </a:r>
          </a:p>
          <a:p>
            <a:pPr lvl="1"/>
            <a:r>
              <a:rPr lang="en-US" dirty="0"/>
              <a:t>Many can be related to a few single-particle shell-model states.</a:t>
            </a:r>
          </a:p>
          <a:p>
            <a:r>
              <a:rPr lang="en-US" sz="2400" dirty="0" smtClean="0"/>
              <a:t>Energies, half-lives, </a:t>
            </a:r>
            <a:r>
              <a:rPr lang="en-US" sz="2400" dirty="0" err="1" smtClean="0"/>
              <a:t>J</a:t>
            </a:r>
            <a:r>
              <a:rPr lang="en-US" sz="2400" baseline="30000" dirty="0" err="1" smtClean="0">
                <a:latin typeface="Symbol" panose="05050102010706020507" pitchFamily="18" charset="2"/>
              </a:rPr>
              <a:t>p</a:t>
            </a:r>
            <a:r>
              <a:rPr lang="en-US" sz="2400" dirty="0" smtClean="0"/>
              <a:t> </a:t>
            </a:r>
            <a:r>
              <a:rPr lang="en-US" sz="2400" dirty="0"/>
              <a:t>can inform nuclear models.</a:t>
            </a:r>
          </a:p>
          <a:p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3266" y="3580807"/>
            <a:ext cx="4648200" cy="22233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34400" y="6087897"/>
            <a:ext cx="35994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P. Walker, G. </a:t>
            </a:r>
            <a:r>
              <a:rPr lang="en-US" sz="1000" dirty="0" err="1" smtClean="0"/>
              <a:t>Dracoulis</a:t>
            </a:r>
            <a:r>
              <a:rPr lang="en-US" sz="1000" dirty="0" smtClean="0"/>
              <a:t> Nature </a:t>
            </a:r>
            <a:r>
              <a:rPr lang="en-US" sz="1000" b="1" dirty="0" smtClean="0"/>
              <a:t>399</a:t>
            </a:r>
            <a:r>
              <a:rPr lang="en-US" sz="1000" dirty="0" smtClean="0"/>
              <a:t>, 35 (1999)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1913" y="1405502"/>
            <a:ext cx="2020131" cy="1884044"/>
          </a:xfrm>
          <a:prstGeom prst="rect">
            <a:avLst/>
          </a:prstGeom>
        </p:spPr>
      </p:pic>
      <p:sp>
        <p:nvSpPr>
          <p:cNvPr id="12" name="TextBox 63"/>
          <p:cNvSpPr txBox="1">
            <a:spLocks noChangeArrowheads="1"/>
          </p:cNvSpPr>
          <p:nvPr/>
        </p:nvSpPr>
        <p:spPr bwMode="auto">
          <a:xfrm>
            <a:off x="9372600" y="6298426"/>
            <a:ext cx="3048000" cy="256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493" tIns="43247" rIns="86493" bIns="43247">
            <a:spAutoFit/>
          </a:bodyPr>
          <a:lstStyle/>
          <a:p>
            <a:r>
              <a:rPr lang="fr-FR" sz="1100" dirty="0" smtClean="0"/>
              <a:t>A. </a:t>
            </a:r>
            <a:r>
              <a:rPr lang="fr-FR" sz="1100" dirty="0" err="1" smtClean="0"/>
              <a:t>Andreyev</a:t>
            </a:r>
            <a:r>
              <a:rPr lang="fr-FR" sz="1100" dirty="0" smtClean="0"/>
              <a:t> </a:t>
            </a:r>
            <a:r>
              <a:rPr lang="fr-FR" sz="1100" i="1" dirty="0" smtClean="0"/>
              <a:t>et al.</a:t>
            </a:r>
            <a:r>
              <a:rPr lang="fr-FR" sz="1100" dirty="0" smtClean="0"/>
              <a:t>, Nature 405, 430 (2000)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8230849" y="2543751"/>
            <a:ext cx="1143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230849" y="1857951"/>
            <a:ext cx="1143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222829" y="2217672"/>
            <a:ext cx="62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8194883" y="1531012"/>
            <a:ext cx="60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8431594" y="2616495"/>
            <a:ext cx="824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180</a:t>
            </a:r>
            <a:r>
              <a:rPr lang="en-US" dirty="0" smtClean="0"/>
              <a:t>Ta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427811" y="2358311"/>
            <a:ext cx="480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9427811" y="1673285"/>
            <a:ext cx="480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77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8802349" y="1857951"/>
            <a:ext cx="0" cy="665805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ultiply 20"/>
          <p:cNvSpPr/>
          <p:nvPr/>
        </p:nvSpPr>
        <p:spPr>
          <a:xfrm>
            <a:off x="8426366" y="1848340"/>
            <a:ext cx="762000" cy="685026"/>
          </a:xfrm>
          <a:prstGeom prst="mathMultiply">
            <a:avLst>
              <a:gd name="adj1" fmla="val 811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10096462" y="2729346"/>
            <a:ext cx="1143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0096462" y="1647422"/>
            <a:ext cx="1143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979748" y="2381319"/>
            <a:ext cx="62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9/2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sp>
        <p:nvSpPr>
          <p:cNvPr id="25" name="TextBox 24"/>
          <p:cNvSpPr txBox="1"/>
          <p:nvPr/>
        </p:nvSpPr>
        <p:spPr>
          <a:xfrm>
            <a:off x="9997597" y="1307293"/>
            <a:ext cx="60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1/2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26" name="TextBox 25"/>
          <p:cNvSpPr txBox="1"/>
          <p:nvPr/>
        </p:nvSpPr>
        <p:spPr>
          <a:xfrm>
            <a:off x="10297207" y="2802090"/>
            <a:ext cx="824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99m</a:t>
            </a:r>
            <a:r>
              <a:rPr lang="en-US" dirty="0" smtClean="0"/>
              <a:t>Tc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1293424" y="2543906"/>
            <a:ext cx="480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1293424" y="1477093"/>
            <a:ext cx="907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142.7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10827853" y="1647422"/>
            <a:ext cx="0" cy="1061929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097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445" y="154593"/>
            <a:ext cx="10210799" cy="695350"/>
          </a:xfrm>
        </p:spPr>
        <p:txBody>
          <a:bodyPr/>
          <a:lstStyle/>
          <a:p>
            <a:r>
              <a:rPr lang="en-US" sz="2400" dirty="0"/>
              <a:t>Isomeric States Contain Fingerprints of Underlying Nuclear </a:t>
            </a:r>
            <a:r>
              <a:rPr lang="en-US" sz="2400" dirty="0" smtClean="0"/>
              <a:t>Structure (and they’re everywhere)</a:t>
            </a:r>
            <a:endParaRPr lang="en-US" sz="2400" dirty="0"/>
          </a:p>
        </p:txBody>
      </p:sp>
      <p:sp>
        <p:nvSpPr>
          <p:cNvPr id="32" name="Content Placeholder 1"/>
          <p:cNvSpPr>
            <a:spLocks noGrp="1"/>
          </p:cNvSpPr>
          <p:nvPr>
            <p:ph idx="1"/>
          </p:nvPr>
        </p:nvSpPr>
        <p:spPr>
          <a:xfrm>
            <a:off x="7924800" y="1635920"/>
            <a:ext cx="3749484" cy="1130234"/>
          </a:xfrm>
        </p:spPr>
        <p:txBody>
          <a:bodyPr/>
          <a:lstStyle/>
          <a:p>
            <a:r>
              <a:rPr lang="en-US" sz="2000" dirty="0"/>
              <a:t>Wide variety of isomeric states in mass 70-80 isotopes.</a:t>
            </a:r>
          </a:p>
          <a:p>
            <a:r>
              <a:rPr lang="en-US" sz="2000" dirty="0"/>
              <a:t>Focus on mass </a:t>
            </a:r>
            <a:r>
              <a:rPr lang="en-US" sz="2000" dirty="0" smtClean="0"/>
              <a:t>70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8629244" y="6045746"/>
            <a:ext cx="3599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/>
              <a:t>J.M. </a:t>
            </a:r>
            <a:r>
              <a:rPr lang="en-US" sz="800" dirty="0" err="1"/>
              <a:t>Daugas</a:t>
            </a:r>
            <a:r>
              <a:rPr lang="en-US" sz="800" dirty="0"/>
              <a:t>, et al., Physics Letters B </a:t>
            </a:r>
            <a:r>
              <a:rPr lang="en-US" sz="800" b="1" dirty="0"/>
              <a:t>476</a:t>
            </a:r>
            <a:r>
              <a:rPr lang="en-US" sz="800" dirty="0"/>
              <a:t>, 213 (2000)</a:t>
            </a:r>
          </a:p>
          <a:p>
            <a:pPr algn="r"/>
            <a:r>
              <a:rPr lang="en-US" sz="800" dirty="0">
                <a:latin typeface="Arial"/>
                <a:cs typeface="Arial"/>
              </a:rPr>
              <a:t>B. P. Crider et al., Phys. Lett. B </a:t>
            </a:r>
            <a:r>
              <a:rPr lang="en-US" sz="800" b="1" dirty="0">
                <a:latin typeface="Arial"/>
                <a:cs typeface="Arial"/>
              </a:rPr>
              <a:t>763</a:t>
            </a:r>
            <a:r>
              <a:rPr lang="en-US" sz="800" dirty="0">
                <a:latin typeface="Arial"/>
                <a:cs typeface="Arial"/>
              </a:rPr>
              <a:t> (2016) 108-113</a:t>
            </a:r>
          </a:p>
          <a:p>
            <a:pPr algn="r"/>
            <a:r>
              <a:rPr lang="en-US" sz="800" dirty="0">
                <a:latin typeface="Arial"/>
                <a:cs typeface="Arial"/>
              </a:rPr>
              <a:t>R. Grzywacz et al., Phys. Rev. Lett. </a:t>
            </a:r>
            <a:r>
              <a:rPr lang="en-US" sz="800" b="1" dirty="0">
                <a:latin typeface="Arial"/>
                <a:cs typeface="Arial"/>
              </a:rPr>
              <a:t>81</a:t>
            </a:r>
            <a:r>
              <a:rPr lang="en-US" sz="800" dirty="0">
                <a:latin typeface="Arial"/>
                <a:cs typeface="Arial"/>
              </a:rPr>
              <a:t> 766 (1998);</a:t>
            </a:r>
          </a:p>
          <a:p>
            <a:pPr algn="r"/>
            <a:r>
              <a:rPr lang="en-US" sz="800" dirty="0">
                <a:latin typeface="Arial"/>
                <a:cs typeface="Arial"/>
              </a:rPr>
              <a:t>C. </a:t>
            </a:r>
            <a:r>
              <a:rPr lang="en-US" sz="800" dirty="0" err="1">
                <a:latin typeface="Arial"/>
                <a:cs typeface="Arial"/>
              </a:rPr>
              <a:t>Mazzocchi</a:t>
            </a:r>
            <a:r>
              <a:rPr lang="en-US" sz="800" dirty="0">
                <a:latin typeface="Arial"/>
                <a:cs typeface="Arial"/>
              </a:rPr>
              <a:t> et al., Phys. Lett. B </a:t>
            </a:r>
            <a:r>
              <a:rPr lang="en-US" sz="800" b="1" dirty="0">
                <a:latin typeface="Arial"/>
                <a:cs typeface="Arial"/>
              </a:rPr>
              <a:t>622</a:t>
            </a:r>
            <a:r>
              <a:rPr lang="en-US" sz="800" dirty="0">
                <a:latin typeface="Arial"/>
                <a:cs typeface="Arial"/>
              </a:rPr>
              <a:t> 45 (2005); </a:t>
            </a:r>
          </a:p>
          <a:p>
            <a:pPr algn="r"/>
            <a:r>
              <a:rPr lang="en-US" sz="800" dirty="0">
                <a:latin typeface="Arial"/>
                <a:cs typeface="Arial"/>
              </a:rPr>
              <a:t>A. L. Morales et al., Phys. Lett. B </a:t>
            </a:r>
            <a:r>
              <a:rPr lang="en-US" sz="800" b="1" dirty="0">
                <a:latin typeface="Arial"/>
                <a:cs typeface="Arial"/>
              </a:rPr>
              <a:t>781</a:t>
            </a:r>
            <a:r>
              <a:rPr lang="en-US" sz="800" dirty="0">
                <a:latin typeface="Arial"/>
                <a:cs typeface="Arial"/>
              </a:rPr>
              <a:t> 706 (2018);</a:t>
            </a:r>
            <a:endParaRPr lang="en-US" sz="8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192580"/>
            <a:ext cx="3459594" cy="177922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808" y="1143645"/>
            <a:ext cx="2561569" cy="208283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441840" y="3397184"/>
            <a:ext cx="5760244" cy="2527826"/>
            <a:chOff x="1406815" y="2951513"/>
            <a:chExt cx="7477629" cy="315771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86200" y="2951513"/>
              <a:ext cx="4998244" cy="314385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06815" y="2951513"/>
              <a:ext cx="2507095" cy="3157713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8433" y="3226482"/>
            <a:ext cx="2497663" cy="2852332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5595213" y="3543246"/>
            <a:ext cx="4989890" cy="2197548"/>
            <a:chOff x="3277573" y="3727462"/>
            <a:chExt cx="4989890" cy="2197548"/>
          </a:xfrm>
        </p:grpSpPr>
        <p:sp>
          <p:nvSpPr>
            <p:cNvPr id="9" name="Oval 8"/>
            <p:cNvSpPr/>
            <p:nvPr/>
          </p:nvSpPr>
          <p:spPr>
            <a:xfrm>
              <a:off x="4232718" y="5742130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760470" y="5742130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717504" y="5229225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4717504" y="5742130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7613667" y="5742130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4232718" y="5229225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3277573" y="5229225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3277573" y="5742130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5199447" y="5742130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6618063" y="5229225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7135880" y="5229225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5199447" y="5229225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3277573" y="4730628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4232718" y="4730628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5199447" y="4730628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4717504" y="4730628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7135880" y="4730628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7613667" y="4730628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8084583" y="4730628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199447" y="4227195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6618063" y="4227195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7135880" y="4227195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8084583" y="4227195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4717504" y="4227195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4232718" y="4227195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3277573" y="4227195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3277573" y="3727462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4232718" y="3727462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5199447" y="3727462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142862" y="3727462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7135880" y="3727462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8084583" y="3727462"/>
              <a:ext cx="182880" cy="1828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2743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839450474"/>
              </p:ext>
            </p:extLst>
          </p:nvPr>
        </p:nvGraphicFramePr>
        <p:xfrm>
          <a:off x="6858000" y="351917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1" y="1282294"/>
            <a:ext cx="6004768" cy="4722265"/>
          </a:xfrm>
        </p:spPr>
        <p:txBody>
          <a:bodyPr/>
          <a:lstStyle/>
          <a:p>
            <a:r>
              <a:rPr lang="en-US" sz="2000" baseline="30000" dirty="0"/>
              <a:t>70</a:t>
            </a:r>
            <a:r>
              <a:rPr lang="en-US" sz="2000" dirty="0"/>
              <a:t>Cu has three different isomeric </a:t>
            </a:r>
            <a:r>
              <a:rPr lang="en-US" sz="2000" dirty="0" smtClean="0"/>
              <a:t>states:</a:t>
            </a:r>
          </a:p>
          <a:p>
            <a:pPr lvl="1"/>
            <a:r>
              <a:rPr lang="en-US" sz="1800" dirty="0" smtClean="0"/>
              <a:t>6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 ground state  (t</a:t>
            </a:r>
            <a:r>
              <a:rPr lang="en-US" sz="1800" baseline="-25000" dirty="0" smtClean="0"/>
              <a:t>1/2</a:t>
            </a:r>
            <a:r>
              <a:rPr lang="en-US" sz="1800" dirty="0" smtClean="0"/>
              <a:t> = 44.5 s)</a:t>
            </a:r>
          </a:p>
          <a:p>
            <a:pPr lvl="1"/>
            <a:r>
              <a:rPr lang="en-US" sz="1800" dirty="0" smtClean="0"/>
              <a:t>3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 101-keV state (t</a:t>
            </a:r>
            <a:r>
              <a:rPr lang="en-US" sz="1800" baseline="-25000" dirty="0" smtClean="0"/>
              <a:t>1/2</a:t>
            </a:r>
            <a:r>
              <a:rPr lang="en-US" sz="1800" dirty="0" smtClean="0"/>
              <a:t> = 33 s)</a:t>
            </a:r>
          </a:p>
          <a:p>
            <a:pPr lvl="1"/>
            <a:r>
              <a:rPr lang="en-US" sz="1800" dirty="0" smtClean="0"/>
              <a:t>1</a:t>
            </a:r>
            <a:r>
              <a:rPr lang="en-US" sz="1800" baseline="30000" dirty="0" smtClean="0"/>
              <a:t>+</a:t>
            </a:r>
            <a:r>
              <a:rPr lang="en-US" sz="1800" dirty="0" smtClean="0"/>
              <a:t> 243-keV state (t</a:t>
            </a:r>
            <a:r>
              <a:rPr lang="en-US" sz="1800" baseline="-25000" dirty="0" smtClean="0"/>
              <a:t>1/2</a:t>
            </a:r>
            <a:r>
              <a:rPr lang="en-US" sz="1800" dirty="0" smtClean="0"/>
              <a:t> = 6.4 s)</a:t>
            </a:r>
            <a:endParaRPr lang="en-US" sz="1800" dirty="0"/>
          </a:p>
          <a:p>
            <a:r>
              <a:rPr lang="en-US" sz="2000" dirty="0" smtClean="0"/>
              <a:t>All three states undergo </a:t>
            </a:r>
            <a:r>
              <a:rPr lang="en-US" sz="2000" dirty="0" smtClean="0">
                <a:latin typeface="Symbol" panose="05050102010706020507" pitchFamily="18" charset="2"/>
              </a:rPr>
              <a:t>b</a:t>
            </a:r>
            <a:r>
              <a:rPr lang="en-US" sz="2000" dirty="0" smtClean="0"/>
              <a:t> decay to high energy states in </a:t>
            </a:r>
            <a:r>
              <a:rPr lang="en-US" sz="2000" baseline="30000" dirty="0" smtClean="0"/>
              <a:t>70</a:t>
            </a:r>
            <a:r>
              <a:rPr lang="en-US" sz="2000" dirty="0" smtClean="0"/>
              <a:t>Zn (</a:t>
            </a:r>
            <a:r>
              <a:rPr lang="en-US" sz="2000" dirty="0" err="1" smtClean="0"/>
              <a:t>Q</a:t>
            </a:r>
            <a:r>
              <a:rPr lang="en-US" sz="2000" baseline="-25000" dirty="0" err="1" smtClean="0">
                <a:latin typeface="Symbol" panose="05050102010706020507" pitchFamily="18" charset="2"/>
              </a:rPr>
              <a:t>b</a:t>
            </a:r>
            <a:r>
              <a:rPr lang="en-US" sz="2000" dirty="0" smtClean="0"/>
              <a:t> = 6.58 MeV).  The three states are separable.</a:t>
            </a:r>
          </a:p>
          <a:p>
            <a:r>
              <a:rPr lang="en-US" sz="2000" dirty="0" smtClean="0"/>
              <a:t>Within the allowed approximation, </a:t>
            </a:r>
            <a:r>
              <a:rPr lang="en-US" sz="2000" dirty="0" smtClean="0">
                <a:latin typeface="Symbol" panose="05050102010706020507" pitchFamily="18" charset="2"/>
              </a:rPr>
              <a:t>b</a:t>
            </a:r>
            <a:r>
              <a:rPr lang="en-US" sz="2000" dirty="0" smtClean="0"/>
              <a:t> decay will populate within </a:t>
            </a:r>
            <a:r>
              <a:rPr lang="en-US" sz="2000" dirty="0" smtClean="0">
                <a:latin typeface="Symbol" panose="05050102010706020507" pitchFamily="18" charset="2"/>
              </a:rPr>
              <a:t>D</a:t>
            </a:r>
            <a:r>
              <a:rPr lang="en-US" sz="2000" dirty="0" smtClean="0"/>
              <a:t>J=1 and same parity as the parent </a:t>
            </a:r>
            <a:r>
              <a:rPr lang="en-US" sz="2000" dirty="0" err="1" smtClean="0"/>
              <a:t>J</a:t>
            </a:r>
            <a:r>
              <a:rPr lang="en-US" sz="2000" baseline="30000" dirty="0" err="1" smtClean="0">
                <a:latin typeface="Symbol" panose="05050102010706020507" pitchFamily="18" charset="2"/>
              </a:rPr>
              <a:t>p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Offers the ability for multiple studies on </a:t>
            </a:r>
            <a:r>
              <a:rPr lang="en-US" sz="2000" dirty="0" err="1" smtClean="0">
                <a:latin typeface="Symbol" panose="05050102010706020507" pitchFamily="18" charset="2"/>
              </a:rPr>
              <a:t>g</a:t>
            </a:r>
            <a:r>
              <a:rPr lang="en-US" sz="2000" dirty="0" err="1" smtClean="0"/>
              <a:t>SF</a:t>
            </a:r>
            <a:r>
              <a:rPr lang="en-US" sz="2000" dirty="0" smtClean="0"/>
              <a:t> and NLD as a function of spin in child nucleus</a:t>
            </a:r>
            <a:endParaRPr lang="en-US" sz="1800" dirty="0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01600" y="316396"/>
            <a:ext cx="11988800" cy="424506"/>
          </a:xfrm>
        </p:spPr>
        <p:txBody>
          <a:bodyPr/>
          <a:lstStyle/>
          <a:p>
            <a:r>
              <a:rPr lang="en-US" sz="2800" dirty="0" smtClean="0"/>
              <a:t>Isomeric States in </a:t>
            </a:r>
            <a:r>
              <a:rPr lang="en-US" sz="2800" baseline="30000" dirty="0"/>
              <a:t>70</a:t>
            </a:r>
            <a:r>
              <a:rPr lang="en-US" sz="2800" dirty="0"/>
              <a:t>Cu </a:t>
            </a:r>
            <a:r>
              <a:rPr lang="en-US" sz="2800" dirty="0" smtClean="0"/>
              <a:t>Lead to Specific Spin Ranges in </a:t>
            </a:r>
            <a:r>
              <a:rPr lang="en-US" sz="2800" baseline="30000" dirty="0" smtClean="0"/>
              <a:t>70</a:t>
            </a:r>
            <a:r>
              <a:rPr lang="en-US" sz="2800" dirty="0" smtClean="0"/>
              <a:t>Zn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7777529" y="3625281"/>
            <a:ext cx="948104" cy="2085975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520355" y="3672271"/>
            <a:ext cx="752475" cy="2085975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530004" y="3670707"/>
            <a:ext cx="971551" cy="2076450"/>
          </a:xfrm>
          <a:prstGeom prst="rect">
            <a:avLst/>
          </a:prstGeom>
          <a:solidFill>
            <a:srgbClr val="C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963633" y="256589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18" name="TextBox 17"/>
          <p:cNvSpPr txBox="1"/>
          <p:nvPr/>
        </p:nvSpPr>
        <p:spPr>
          <a:xfrm>
            <a:off x="7963633" y="195380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7963633" y="143901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9290551" y="256589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9034071" y="196291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101</a:t>
            </a:r>
            <a:endParaRPr lang="en-US" baseline="30000" dirty="0"/>
          </a:p>
        </p:txBody>
      </p:sp>
      <p:sp>
        <p:nvSpPr>
          <p:cNvPr id="22" name="TextBox 21"/>
          <p:cNvSpPr txBox="1"/>
          <p:nvPr/>
        </p:nvSpPr>
        <p:spPr>
          <a:xfrm>
            <a:off x="9034071" y="143901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243</a:t>
            </a:r>
            <a:endParaRPr lang="en-US" baseline="30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8725633" y="1752600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8878033" y="2286000"/>
            <a:ext cx="0" cy="6217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9487633" y="1752600"/>
            <a:ext cx="685800" cy="394978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9487633" y="2272022"/>
            <a:ext cx="685800" cy="394978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9487633" y="2881622"/>
            <a:ext cx="685800" cy="394978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8039834" y="2895600"/>
            <a:ext cx="146172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039834" y="2286000"/>
            <a:ext cx="146172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039834" y="1752600"/>
            <a:ext cx="146172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880476" y="168590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93%</a:t>
            </a:r>
            <a:endParaRPr lang="en-US" baseline="30000" dirty="0"/>
          </a:p>
        </p:txBody>
      </p:sp>
      <p:sp>
        <p:nvSpPr>
          <p:cNvPr id="31" name="TextBox 30"/>
          <p:cNvSpPr txBox="1"/>
          <p:nvPr/>
        </p:nvSpPr>
        <p:spPr>
          <a:xfrm>
            <a:off x="9916463" y="229550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52%</a:t>
            </a:r>
            <a:endParaRPr lang="en-US" baseline="30000" dirty="0"/>
          </a:p>
        </p:txBody>
      </p:sp>
      <p:sp>
        <p:nvSpPr>
          <p:cNvPr id="32" name="TextBox 31"/>
          <p:cNvSpPr txBox="1"/>
          <p:nvPr/>
        </p:nvSpPr>
        <p:spPr>
          <a:xfrm>
            <a:off x="9992663" y="2893433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100%</a:t>
            </a:r>
            <a:endParaRPr lang="en-US" baseline="30000" dirty="0"/>
          </a:p>
        </p:txBody>
      </p:sp>
      <p:sp>
        <p:nvSpPr>
          <p:cNvPr id="33" name="TextBox 32"/>
          <p:cNvSpPr txBox="1"/>
          <p:nvPr/>
        </p:nvSpPr>
        <p:spPr>
          <a:xfrm>
            <a:off x="8392463" y="2969634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aseline="30000" dirty="0"/>
              <a:t>70</a:t>
            </a:r>
            <a:r>
              <a:rPr lang="en-US" sz="2400" dirty="0"/>
              <a:t>Cu</a:t>
            </a:r>
            <a:endParaRPr lang="en-US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342793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067100"/>
            <a:ext cx="9372600" cy="1435906"/>
          </a:xfrm>
        </p:spPr>
        <p:txBody>
          <a:bodyPr/>
          <a:lstStyle/>
          <a:p>
            <a:r>
              <a:rPr lang="en-US" sz="2000" dirty="0"/>
              <a:t>Measure beta decay of nucleus using TAS.</a:t>
            </a:r>
          </a:p>
          <a:p>
            <a:r>
              <a:rPr lang="en-US" sz="2000" dirty="0"/>
              <a:t>Extract critical nuclear data for structure, astrophysics, and stockpile stewardship</a:t>
            </a:r>
          </a:p>
          <a:p>
            <a:endParaRPr lang="en-US" sz="20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28600" y="130119"/>
            <a:ext cx="11658600" cy="803713"/>
          </a:xfrm>
        </p:spPr>
        <p:txBody>
          <a:bodyPr/>
          <a:lstStyle/>
          <a:p>
            <a:r>
              <a:rPr lang="en-US" sz="2800" dirty="0"/>
              <a:t>Using beta decay and total absorption spectroscopy to infer </a:t>
            </a:r>
            <a:r>
              <a:rPr lang="en-US" sz="2800" dirty="0" smtClean="0"/>
              <a:t>   critical </a:t>
            </a:r>
            <a:r>
              <a:rPr lang="en-US" sz="2800" dirty="0"/>
              <a:t>nuclear data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2758" b="9476"/>
          <a:stretch/>
        </p:blipFill>
        <p:spPr>
          <a:xfrm>
            <a:off x="953941" y="3164866"/>
            <a:ext cx="3105806" cy="2667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7234" y="1038224"/>
            <a:ext cx="1431038" cy="1429694"/>
          </a:xfrm>
          <a:prstGeom prst="rect">
            <a:avLst/>
          </a:prstGeom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226267" y="3733801"/>
            <a:ext cx="384676" cy="371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5226267" y="3352801"/>
            <a:ext cx="384676" cy="371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13" name="TextBox 12"/>
          <p:cNvSpPr txBox="1"/>
          <p:nvPr/>
        </p:nvSpPr>
        <p:spPr>
          <a:xfrm>
            <a:off x="5224105" y="3048001"/>
            <a:ext cx="425310" cy="371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5925816" y="3733801"/>
            <a:ext cx="330496" cy="371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5654918" y="3361909"/>
            <a:ext cx="601395" cy="371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101</a:t>
            </a:r>
            <a:endParaRPr lang="en-US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5654918" y="3048001"/>
            <a:ext cx="601395" cy="371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243</a:t>
            </a:r>
            <a:endParaRPr lang="en-US" baseline="300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635867" y="3368040"/>
            <a:ext cx="0" cy="3200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788267" y="3684997"/>
            <a:ext cx="0" cy="3657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169267" y="3361588"/>
            <a:ext cx="685800" cy="394978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169267" y="3671019"/>
            <a:ext cx="685800" cy="394978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169267" y="4019338"/>
            <a:ext cx="685800" cy="394978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240771" y="4033316"/>
            <a:ext cx="914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240771" y="3684997"/>
            <a:ext cx="914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240771" y="3361588"/>
            <a:ext cx="914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525777" y="3294889"/>
            <a:ext cx="682664" cy="371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93%</a:t>
            </a:r>
            <a:endParaRPr lang="en-US" baseline="30000" dirty="0"/>
          </a:p>
        </p:txBody>
      </p:sp>
      <p:sp>
        <p:nvSpPr>
          <p:cNvPr id="26" name="TextBox 25"/>
          <p:cNvSpPr txBox="1"/>
          <p:nvPr/>
        </p:nvSpPr>
        <p:spPr>
          <a:xfrm>
            <a:off x="6561764" y="3694498"/>
            <a:ext cx="682664" cy="371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52%</a:t>
            </a:r>
            <a:endParaRPr lang="en-US" baseline="30000" dirty="0"/>
          </a:p>
        </p:txBody>
      </p:sp>
      <p:sp>
        <p:nvSpPr>
          <p:cNvPr id="27" name="TextBox 26"/>
          <p:cNvSpPr txBox="1"/>
          <p:nvPr/>
        </p:nvSpPr>
        <p:spPr>
          <a:xfrm>
            <a:off x="6630755" y="4031149"/>
            <a:ext cx="818113" cy="371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100%</a:t>
            </a:r>
            <a:endParaRPr lang="en-US" baseline="30000" dirty="0"/>
          </a:p>
        </p:txBody>
      </p:sp>
      <p:sp>
        <p:nvSpPr>
          <p:cNvPr id="28" name="TextBox 27"/>
          <p:cNvSpPr txBox="1"/>
          <p:nvPr/>
        </p:nvSpPr>
        <p:spPr>
          <a:xfrm>
            <a:off x="5434438" y="4087896"/>
            <a:ext cx="851976" cy="464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 dirty="0"/>
              <a:t>70</a:t>
            </a:r>
            <a:r>
              <a:rPr lang="en-US" sz="2400" dirty="0"/>
              <a:t>Cu</a:t>
            </a:r>
            <a:endParaRPr lang="en-US" sz="2400" baseline="30000" dirty="0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685800" y="1905000"/>
            <a:ext cx="2625902" cy="843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sz="1600" kern="0" dirty="0" err="1"/>
              <a:t>I</a:t>
            </a:r>
            <a:r>
              <a:rPr lang="en-US" sz="1600" kern="0" baseline="-25000" dirty="0" err="1">
                <a:latin typeface="Symbol" panose="05050102010706020507" pitchFamily="18" charset="2"/>
              </a:rPr>
              <a:t>b</a:t>
            </a:r>
            <a:endParaRPr lang="en-US" sz="1600" kern="0" baseline="-25000" dirty="0">
              <a:latin typeface="Symbol" panose="05050102010706020507" pitchFamily="18" charset="2"/>
            </a:endParaRPr>
          </a:p>
          <a:p>
            <a:pPr lvl="1"/>
            <a:r>
              <a:rPr lang="en-US" sz="1600" kern="0" dirty="0"/>
              <a:t>avg. e</a:t>
            </a:r>
            <a:r>
              <a:rPr lang="en-US" sz="1600" kern="0" baseline="30000" dirty="0"/>
              <a:t>-</a:t>
            </a:r>
            <a:r>
              <a:rPr lang="en-US" sz="1600" kern="0" dirty="0"/>
              <a:t>/</a:t>
            </a:r>
            <a:r>
              <a:rPr lang="en-US" sz="1600" kern="0" dirty="0">
                <a:latin typeface="Symbol" panose="05050102010706020507" pitchFamily="18" charset="2"/>
              </a:rPr>
              <a:t>g</a:t>
            </a:r>
            <a:r>
              <a:rPr lang="en-US" sz="1600" kern="0" dirty="0"/>
              <a:t> energy</a:t>
            </a:r>
          </a:p>
          <a:p>
            <a:pPr lvl="1"/>
            <a:r>
              <a:rPr lang="en-US" sz="1600" kern="0" dirty="0"/>
              <a:t>n/</a:t>
            </a:r>
            <a:r>
              <a:rPr lang="en-US" sz="1600" kern="0" dirty="0">
                <a:latin typeface="Symbol" panose="05050102010706020507" pitchFamily="18" charset="2"/>
              </a:rPr>
              <a:t>g</a:t>
            </a:r>
            <a:r>
              <a:rPr lang="en-US" sz="1600" kern="0" dirty="0"/>
              <a:t> competition </a:t>
            </a:r>
          </a:p>
        </p:txBody>
      </p:sp>
      <p:sp>
        <p:nvSpPr>
          <p:cNvPr id="30" name="Content Placeholder 2"/>
          <p:cNvSpPr txBox="1">
            <a:spLocks/>
          </p:cNvSpPr>
          <p:nvPr/>
        </p:nvSpPr>
        <p:spPr bwMode="auto">
          <a:xfrm>
            <a:off x="4038600" y="1908519"/>
            <a:ext cx="3065927" cy="990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sz="1600" kern="0" dirty="0"/>
              <a:t>nuclear level density,</a:t>
            </a:r>
          </a:p>
          <a:p>
            <a:pPr lvl="1"/>
            <a:r>
              <a:rPr lang="en-US" sz="1600" kern="0" dirty="0"/>
              <a:t> </a:t>
            </a:r>
            <a:r>
              <a:rPr lang="en-US" sz="1600" kern="0" dirty="0">
                <a:latin typeface="Symbol" panose="05050102010706020507" pitchFamily="18" charset="2"/>
              </a:rPr>
              <a:t>g</a:t>
            </a:r>
            <a:r>
              <a:rPr lang="en-US" sz="1600" kern="0" dirty="0"/>
              <a:t>-ray strength function, </a:t>
            </a:r>
          </a:p>
          <a:p>
            <a:pPr lvl="1"/>
            <a:r>
              <a:rPr lang="en-US" sz="1600" kern="0" dirty="0" err="1"/>
              <a:t>gBA</a:t>
            </a:r>
            <a:r>
              <a:rPr lang="en-US" sz="1600" kern="0" dirty="0"/>
              <a:t> </a:t>
            </a:r>
            <a:r>
              <a:rPr lang="en-US" sz="1600" kern="0" dirty="0" smtClean="0"/>
              <a:t>tests</a:t>
            </a:r>
          </a:p>
          <a:p>
            <a:pPr lvl="1"/>
            <a:r>
              <a:rPr lang="en-US" sz="1600" kern="0" dirty="0" smtClean="0"/>
              <a:t>Spin cutoff studies</a:t>
            </a:r>
            <a:endParaRPr lang="en-US" sz="1600" kern="0" dirty="0"/>
          </a:p>
        </p:txBody>
      </p:sp>
      <p:sp>
        <p:nvSpPr>
          <p:cNvPr id="31" name="Content Placeholder 2"/>
          <p:cNvSpPr txBox="1">
            <a:spLocks/>
          </p:cNvSpPr>
          <p:nvPr/>
        </p:nvSpPr>
        <p:spPr bwMode="auto">
          <a:xfrm>
            <a:off x="7719713" y="1905000"/>
            <a:ext cx="2182449" cy="133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sz="1600" kern="0" dirty="0"/>
              <a:t>neutron capture cross section </a:t>
            </a:r>
          </a:p>
        </p:txBody>
      </p:sp>
      <p:pic>
        <p:nvPicPr>
          <p:cNvPr id="33" name="Picture 2" descr="clean6minus_matrix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793" y="4495801"/>
            <a:ext cx="2315580" cy="1602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rot="16200000">
            <a:off x="10133303" y="200945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SuN</a:t>
            </a:r>
            <a:endParaRPr lang="en-US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107"/>
          <a:stretch/>
        </p:blipFill>
        <p:spPr>
          <a:xfrm>
            <a:off x="8153400" y="3306725"/>
            <a:ext cx="2678046" cy="2179675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678268DA-5405-24D0-C230-22E19BEA2100}"/>
              </a:ext>
            </a:extLst>
          </p:cNvPr>
          <p:cNvGrpSpPr/>
          <p:nvPr/>
        </p:nvGrpSpPr>
        <p:grpSpPr>
          <a:xfrm>
            <a:off x="609600" y="4515133"/>
            <a:ext cx="1602319" cy="1466280"/>
            <a:chOff x="-18384458" y="1163104"/>
            <a:chExt cx="4232060" cy="3454637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6A7ECBA3-B960-7E15-EAED-A5A69BA6D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r="3718"/>
            <a:stretch/>
          </p:blipFill>
          <p:spPr>
            <a:xfrm>
              <a:off x="-18384458" y="1163104"/>
              <a:ext cx="4232060" cy="3454637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045C497-B1D2-8C43-86F6-AB8B02A95C2A}"/>
                </a:ext>
              </a:extLst>
            </p:cNvPr>
            <p:cNvSpPr txBox="1"/>
            <p:nvPr/>
          </p:nvSpPr>
          <p:spPr>
            <a:xfrm>
              <a:off x="-17477551" y="1192828"/>
              <a:ext cx="904432" cy="761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/>
                <a:t>6</a:t>
              </a:r>
              <a:r>
                <a:rPr lang="en-US" sz="1500" baseline="30000" dirty="0"/>
                <a:t>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290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1067100"/>
            <a:ext cx="6026225" cy="2122082"/>
          </a:xfrm>
        </p:spPr>
        <p:txBody>
          <a:bodyPr/>
          <a:lstStyle/>
          <a:p>
            <a:r>
              <a:rPr lang="en-US" sz="2000" dirty="0"/>
              <a:t>Measure beta decay of nucleus.</a:t>
            </a:r>
          </a:p>
          <a:p>
            <a:pPr lvl="1"/>
            <a:r>
              <a:rPr lang="en-US" sz="1600" dirty="0"/>
              <a:t>Extract level densities and gamma-ray strength function</a:t>
            </a:r>
          </a:p>
          <a:p>
            <a:r>
              <a:rPr lang="en-US" sz="2000" dirty="0"/>
              <a:t>Need total excitation energy of the daughter isotope.</a:t>
            </a:r>
          </a:p>
          <a:p>
            <a:pPr lvl="1"/>
            <a:r>
              <a:rPr lang="en-US" sz="1600" dirty="0"/>
              <a:t>Can’t use beta-decay electron (three body process)</a:t>
            </a:r>
          </a:p>
          <a:p>
            <a:r>
              <a:rPr lang="en-US" sz="2000" dirty="0"/>
              <a:t>Instead, measure total emitted photon energy.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Using beta decay total absorption spectroscopy to infer neutron capture cross sections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2758" b="9476"/>
          <a:stretch/>
        </p:blipFill>
        <p:spPr>
          <a:xfrm>
            <a:off x="1231266" y="3189182"/>
            <a:ext cx="3390798" cy="2911727"/>
          </a:xfrm>
          <a:prstGeom prst="rect">
            <a:avLst/>
          </a:prstGeom>
        </p:spPr>
      </p:pic>
      <p:sp>
        <p:nvSpPr>
          <p:cNvPr id="6" name="Content Placeholder 5"/>
          <p:cNvSpPr txBox="1">
            <a:spLocks/>
          </p:cNvSpPr>
          <p:nvPr/>
        </p:nvSpPr>
        <p:spPr bwMode="auto">
          <a:xfrm>
            <a:off x="4724400" y="4594162"/>
            <a:ext cx="7086599" cy="990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Require high detection efficiency.</a:t>
            </a:r>
          </a:p>
          <a:p>
            <a:r>
              <a:rPr lang="en-US" sz="2000" kern="0" dirty="0"/>
              <a:t>Extract nuclear level density and </a:t>
            </a:r>
            <a:r>
              <a:rPr lang="en-US" sz="2000" kern="0" dirty="0">
                <a:latin typeface="Symbol" panose="05050102010706020507" pitchFamily="18" charset="2"/>
              </a:rPr>
              <a:t>g</a:t>
            </a:r>
            <a:r>
              <a:rPr lang="en-US" sz="2000" kern="0" dirty="0"/>
              <a:t>-ray strength function.</a:t>
            </a:r>
          </a:p>
          <a:p>
            <a:r>
              <a:rPr lang="en-US" sz="2000" kern="0" dirty="0"/>
              <a:t>Insert both quantities into a statistical reaction model to constrain (</a:t>
            </a:r>
            <a:r>
              <a:rPr lang="en-US" sz="2000" kern="0" dirty="0" err="1"/>
              <a:t>n,</a:t>
            </a:r>
            <a:r>
              <a:rPr lang="en-US" sz="2000" kern="0" dirty="0" err="1">
                <a:latin typeface="Symbol" panose="05050102010706020507" pitchFamily="18" charset="2"/>
              </a:rPr>
              <a:t>g</a:t>
            </a:r>
            <a:r>
              <a:rPr lang="en-US" sz="2000" kern="0" dirty="0"/>
              <a:t>) rate.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96"/>
          <a:stretch/>
        </p:blipFill>
        <p:spPr>
          <a:xfrm>
            <a:off x="8838293" y="2891171"/>
            <a:ext cx="2492050" cy="22705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1025" y="1631797"/>
            <a:ext cx="2272723" cy="2270589"/>
          </a:xfrm>
          <a:prstGeom prst="rect">
            <a:avLst/>
          </a:prstGeom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97" r="32241"/>
          <a:stretch/>
        </p:blipFill>
        <p:spPr>
          <a:xfrm>
            <a:off x="8808421" y="1073495"/>
            <a:ext cx="2662119" cy="227058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683FD4-D566-27A6-E39D-E6A0C458A5F1}"/>
              </a:ext>
            </a:extLst>
          </p:cNvPr>
          <p:cNvSpPr txBox="1"/>
          <p:nvPr/>
        </p:nvSpPr>
        <p:spPr>
          <a:xfrm>
            <a:off x="9448800" y="6096000"/>
            <a:ext cx="2743204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hangingPunct="0">
              <a:lnSpc>
                <a:spcPct val="90000"/>
              </a:lnSpc>
              <a:defRPr/>
            </a:pPr>
            <a:r>
              <a:rPr lang="en-US" sz="1100" dirty="0">
                <a:latin typeface="Arial"/>
                <a:ea typeface="+mn-ea"/>
                <a:cs typeface="Arial"/>
              </a:rPr>
              <a:t>Simon et al., NIM A</a:t>
            </a:r>
            <a:r>
              <a:rPr lang="en-US" sz="1100" i="1" dirty="0">
                <a:latin typeface="Arial"/>
                <a:ea typeface="+mn-ea"/>
                <a:cs typeface="Arial"/>
              </a:rPr>
              <a:t> </a:t>
            </a:r>
            <a:r>
              <a:rPr lang="en-US" sz="1100" dirty="0">
                <a:latin typeface="Arial"/>
                <a:ea typeface="+mn-ea"/>
                <a:cs typeface="Arial"/>
              </a:rPr>
              <a:t>703 (2013): 16-21</a:t>
            </a:r>
          </a:p>
        </p:txBody>
      </p:sp>
    </p:spTree>
    <p:extLst>
      <p:ext uri="{BB962C8B-B14F-4D97-AF65-F5344CB8AC3E}">
        <p14:creationId xmlns:p14="http://schemas.microsoft.com/office/powerpoint/2010/main" val="358485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5EA1BA-E0A7-E477-AFF6-D1A05270E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Isomers Produced, Isolated, and Delivered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86A22D-3CB7-6302-4DAD-2063963C40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BD4B8-E084-6AEE-A763-65A0CC3268ED}"/>
              </a:ext>
            </a:extLst>
          </p:cNvPr>
          <p:cNvSpPr txBox="1"/>
          <p:nvPr/>
        </p:nvSpPr>
        <p:spPr>
          <a:xfrm>
            <a:off x="4710534" y="1088550"/>
            <a:ext cx="25763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Gotham Book"/>
              </a:rPr>
              <a:t>Beam containing </a:t>
            </a:r>
            <a:r>
              <a:rPr lang="en-US" sz="1600" baseline="30000" dirty="0" smtClean="0">
                <a:latin typeface="Gotham Book"/>
              </a:rPr>
              <a:t>70</a:t>
            </a:r>
            <a:r>
              <a:rPr lang="en-US" sz="1600" dirty="0" smtClean="0">
                <a:latin typeface="Gotham Book"/>
              </a:rPr>
              <a:t>Cu ions produced, separated (ARIS), thermalized (Gas Cell) and isomers isolated and delivered (LEBIT) </a:t>
            </a:r>
            <a:r>
              <a:rPr lang="en-US" sz="1600" dirty="0">
                <a:latin typeface="Gotham Book"/>
              </a:rPr>
              <a:t>to experimental end-station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0DD617-1D22-F9C4-A9C0-7365D05F8F41}"/>
              </a:ext>
            </a:extLst>
          </p:cNvPr>
          <p:cNvSpPr txBox="1"/>
          <p:nvPr/>
        </p:nvSpPr>
        <p:spPr>
          <a:xfrm>
            <a:off x="7922591" y="6356630"/>
            <a:ext cx="2745409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hangingPunct="0">
              <a:lnSpc>
                <a:spcPct val="90000"/>
              </a:lnSpc>
              <a:defRPr/>
            </a:pPr>
            <a:r>
              <a:rPr lang="en-US" sz="1100" dirty="0">
                <a:latin typeface="Arial"/>
                <a:ea typeface="+mn-ea"/>
                <a:cs typeface="Arial"/>
              </a:rPr>
              <a:t>Ringle </a:t>
            </a:r>
            <a:r>
              <a:rPr lang="en-US" sz="1100" i="1" dirty="0">
                <a:latin typeface="Arial"/>
                <a:ea typeface="+mn-ea"/>
                <a:cs typeface="Arial"/>
              </a:rPr>
              <a:t>et al</a:t>
            </a:r>
            <a:r>
              <a:rPr lang="en-US" sz="1100" dirty="0">
                <a:latin typeface="Arial"/>
                <a:ea typeface="+mn-ea"/>
                <a:cs typeface="Arial"/>
              </a:rPr>
              <a:t>., </a:t>
            </a:r>
            <a:r>
              <a:rPr lang="en-US" sz="1100" i="1" dirty="0">
                <a:latin typeface="Arial"/>
                <a:ea typeface="+mn-ea"/>
                <a:cs typeface="Arial"/>
              </a:rPr>
              <a:t>NIM A</a:t>
            </a:r>
            <a:r>
              <a:rPr lang="en-US" sz="1100" dirty="0">
                <a:latin typeface="Arial"/>
                <a:ea typeface="+mn-ea"/>
                <a:cs typeface="Arial"/>
              </a:rPr>
              <a:t> 604 (2009): </a:t>
            </a:r>
            <a:r>
              <a:rPr lang="en-US" sz="1100" dirty="0" smtClean="0">
                <a:latin typeface="Arial"/>
                <a:ea typeface="+mn-ea"/>
                <a:cs typeface="Arial"/>
              </a:rPr>
              <a:t>536-547</a:t>
            </a:r>
            <a:endParaRPr lang="en-US" sz="1100" dirty="0">
              <a:latin typeface="Arial"/>
              <a:ea typeface="+mn-ea"/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59371D-B82E-03AF-5792-1E2500FEF430}"/>
              </a:ext>
            </a:extLst>
          </p:cNvPr>
          <p:cNvSpPr txBox="1"/>
          <p:nvPr/>
        </p:nvSpPr>
        <p:spPr>
          <a:xfrm>
            <a:off x="7752191" y="6553645"/>
            <a:ext cx="2915809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hangingPunct="0">
              <a:lnSpc>
                <a:spcPct val="90000"/>
              </a:lnSpc>
              <a:defRPr/>
            </a:pPr>
            <a:r>
              <a:rPr lang="en-US" sz="1100" dirty="0">
                <a:latin typeface="Arial"/>
                <a:ea typeface="+mn-ea"/>
                <a:cs typeface="Arial"/>
              </a:rPr>
              <a:t>Cooper </a:t>
            </a:r>
            <a:r>
              <a:rPr lang="en-US" sz="1100" i="1" dirty="0">
                <a:latin typeface="Arial"/>
                <a:ea typeface="+mn-ea"/>
                <a:cs typeface="Arial"/>
              </a:rPr>
              <a:t>et al.</a:t>
            </a:r>
            <a:r>
              <a:rPr lang="en-US" sz="1100" dirty="0">
                <a:latin typeface="Arial"/>
                <a:ea typeface="+mn-ea"/>
                <a:cs typeface="Arial"/>
              </a:rPr>
              <a:t>, </a:t>
            </a:r>
            <a:r>
              <a:rPr lang="en-US" sz="1100" i="1" dirty="0">
                <a:latin typeface="Arial"/>
                <a:ea typeface="+mn-ea"/>
                <a:cs typeface="Arial"/>
              </a:rPr>
              <a:t>NIM A</a:t>
            </a:r>
            <a:r>
              <a:rPr lang="en-US" sz="1100" dirty="0">
                <a:latin typeface="Arial"/>
                <a:ea typeface="+mn-ea"/>
                <a:cs typeface="Arial"/>
              </a:rPr>
              <a:t> 763 (2014): </a:t>
            </a:r>
            <a:r>
              <a:rPr lang="en-US" sz="1100" dirty="0" smtClean="0">
                <a:latin typeface="Arial"/>
                <a:ea typeface="+mn-ea"/>
                <a:cs typeface="Arial"/>
              </a:rPr>
              <a:t>543-546</a:t>
            </a:r>
          </a:p>
          <a:p>
            <a:pPr lvl="0" algn="r" eaLnBrk="0" hangingPunct="0">
              <a:lnSpc>
                <a:spcPct val="90000"/>
              </a:lnSpc>
              <a:defRPr/>
            </a:pPr>
            <a:r>
              <a:rPr lang="en-US" sz="1100" dirty="0" smtClean="0">
                <a:latin typeface="Arial"/>
                <a:ea typeface="+mn-ea"/>
                <a:cs typeface="Arial"/>
              </a:rPr>
              <a:t>E. </a:t>
            </a:r>
            <a:r>
              <a:rPr lang="en-US" sz="1100" dirty="0" err="1" smtClean="0">
                <a:latin typeface="Arial"/>
                <a:ea typeface="+mn-ea"/>
                <a:cs typeface="Arial"/>
              </a:rPr>
              <a:t>Ronning</a:t>
            </a:r>
            <a:r>
              <a:rPr lang="en-US" sz="1100" dirty="0" smtClean="0">
                <a:latin typeface="Arial"/>
                <a:ea typeface="+mn-ea"/>
                <a:cs typeface="Arial"/>
              </a:rPr>
              <a:t>, et al</a:t>
            </a:r>
            <a:r>
              <a:rPr lang="en-US" sz="1100" i="1" dirty="0" smtClean="0">
                <a:latin typeface="Arial"/>
                <a:ea typeface="+mn-ea"/>
                <a:cs typeface="Arial"/>
              </a:rPr>
              <a:t>.</a:t>
            </a:r>
            <a:r>
              <a:rPr lang="en-US" sz="1100" dirty="0" smtClean="0">
                <a:latin typeface="Arial"/>
                <a:ea typeface="+mn-ea"/>
                <a:cs typeface="Arial"/>
              </a:rPr>
              <a:t>, Phys. Rev. C (accepted)</a:t>
            </a:r>
            <a:endParaRPr lang="en-US" sz="1100" dirty="0">
              <a:latin typeface="Arial"/>
              <a:ea typeface="+mn-ea"/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683FD4-D566-27A6-E39D-E6A0C458A5F1}"/>
              </a:ext>
            </a:extLst>
          </p:cNvPr>
          <p:cNvSpPr txBox="1"/>
          <p:nvPr/>
        </p:nvSpPr>
        <p:spPr>
          <a:xfrm>
            <a:off x="7924796" y="6169968"/>
            <a:ext cx="2743204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hangingPunct="0">
              <a:lnSpc>
                <a:spcPct val="90000"/>
              </a:lnSpc>
              <a:defRPr/>
            </a:pPr>
            <a:r>
              <a:rPr lang="en-US" sz="1100" dirty="0">
                <a:latin typeface="Arial"/>
                <a:ea typeface="+mn-ea"/>
                <a:cs typeface="Arial"/>
              </a:rPr>
              <a:t>Simon </a:t>
            </a:r>
            <a:r>
              <a:rPr lang="en-US" sz="1100" i="1" dirty="0">
                <a:latin typeface="Arial"/>
                <a:ea typeface="+mn-ea"/>
                <a:cs typeface="Arial"/>
              </a:rPr>
              <a:t>et al</a:t>
            </a:r>
            <a:r>
              <a:rPr lang="en-US" sz="1100" dirty="0">
                <a:latin typeface="Arial"/>
                <a:ea typeface="+mn-ea"/>
                <a:cs typeface="Arial"/>
              </a:rPr>
              <a:t>., NIM A</a:t>
            </a:r>
            <a:r>
              <a:rPr lang="en-US" sz="1100" i="1" dirty="0">
                <a:latin typeface="Arial"/>
                <a:ea typeface="+mn-ea"/>
                <a:cs typeface="Arial"/>
              </a:rPr>
              <a:t> </a:t>
            </a:r>
            <a:r>
              <a:rPr lang="en-US" sz="1100" dirty="0">
                <a:latin typeface="Arial"/>
                <a:ea typeface="+mn-ea"/>
                <a:cs typeface="Arial"/>
              </a:rPr>
              <a:t>703 (2013): 16-21</a:t>
            </a:r>
          </a:p>
        </p:txBody>
      </p:sp>
      <p:sp>
        <p:nvSpPr>
          <p:cNvPr id="19" name="Right Arrow 9">
            <a:extLst>
              <a:ext uri="{FF2B5EF4-FFF2-40B4-BE49-F238E27FC236}">
                <a16:creationId xmlns:a16="http://schemas.microsoft.com/office/drawing/2014/main" id="{F945A4C4-CEEC-3053-5D0F-0BB83DEDABFA}"/>
              </a:ext>
            </a:extLst>
          </p:cNvPr>
          <p:cNvSpPr/>
          <p:nvPr/>
        </p:nvSpPr>
        <p:spPr>
          <a:xfrm>
            <a:off x="7255945" y="1720570"/>
            <a:ext cx="292650" cy="87739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Content Placeholder 3">
            <a:extLst>
              <a:ext uri="{FF2B5EF4-FFF2-40B4-BE49-F238E27FC236}">
                <a16:creationId xmlns:a16="http://schemas.microsoft.com/office/drawing/2014/main" id="{EDC871ED-09BA-36F4-D63F-DBFDCE2919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591664" y="1120913"/>
            <a:ext cx="4524136" cy="253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 descr="A machine with many wires&#10;&#10;Description automatically generated">
            <a:extLst>
              <a:ext uri="{FF2B5EF4-FFF2-40B4-BE49-F238E27FC236}">
                <a16:creationId xmlns:a16="http://schemas.microsoft.com/office/drawing/2014/main" id="{D49227A3-876B-2B86-59CB-A1A2C42B77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889" t="36173" r="40000"/>
          <a:stretch/>
        </p:blipFill>
        <p:spPr>
          <a:xfrm rot="5400000">
            <a:off x="9967226" y="2910574"/>
            <a:ext cx="1784508" cy="205936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0F5CB5B-9A02-B58F-6B0D-82EAD28E4223}"/>
              </a:ext>
            </a:extLst>
          </p:cNvPr>
          <p:cNvSpPr txBox="1"/>
          <p:nvPr/>
        </p:nvSpPr>
        <p:spPr>
          <a:xfrm>
            <a:off x="9677400" y="4876800"/>
            <a:ext cx="2608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SuN</a:t>
            </a:r>
            <a:r>
              <a:rPr lang="en-US" dirty="0"/>
              <a:t> was upgraded to </a:t>
            </a:r>
            <a:r>
              <a:rPr lang="en-US" dirty="0" err="1"/>
              <a:t>SuN</a:t>
            </a:r>
            <a:r>
              <a:rPr lang="en-US" dirty="0" smtClean="0"/>
              <a:t>++, 12 </a:t>
            </a:r>
            <a:r>
              <a:rPr lang="en-US" dirty="0" err="1"/>
              <a:t>NaI</a:t>
            </a:r>
            <a:r>
              <a:rPr lang="en-US" dirty="0"/>
              <a:t> and 8 CeBr</a:t>
            </a:r>
            <a:r>
              <a:rPr lang="en-US" baseline="-25000" dirty="0"/>
              <a:t>3</a:t>
            </a:r>
            <a:r>
              <a:rPr lang="en-US" dirty="0"/>
              <a:t> detectors added</a:t>
            </a:r>
          </a:p>
        </p:txBody>
      </p:sp>
      <p:pic>
        <p:nvPicPr>
          <p:cNvPr id="28" name="Content Placeholder 6">
            <a:extLst>
              <a:ext uri="{FF2B5EF4-FFF2-40B4-BE49-F238E27FC236}">
                <a16:creationId xmlns:a16="http://schemas.microsoft.com/office/drawing/2014/main" id="{FDEADA07-9488-2933-C773-79D1E54F3A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3708529"/>
            <a:ext cx="4483570" cy="23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B3230CC-8082-8D67-2054-FFA75906C7A5}"/>
              </a:ext>
            </a:extLst>
          </p:cNvPr>
          <p:cNvSpPr txBox="1"/>
          <p:nvPr/>
        </p:nvSpPr>
        <p:spPr>
          <a:xfrm>
            <a:off x="5883125" y="4532869"/>
            <a:ext cx="762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</a:t>
            </a:r>
            <a:r>
              <a:rPr lang="en-US" sz="1400" baseline="30000" dirty="0"/>
              <a:t>+</a:t>
            </a:r>
          </a:p>
          <a:p>
            <a:pPr algn="ctr"/>
            <a:r>
              <a:rPr lang="en-US" sz="1400" dirty="0"/>
              <a:t>11%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C7BDB93-9445-8326-5456-99280630DD5F}"/>
              </a:ext>
            </a:extLst>
          </p:cNvPr>
          <p:cNvSpPr txBox="1"/>
          <p:nvPr/>
        </p:nvSpPr>
        <p:spPr>
          <a:xfrm>
            <a:off x="6546451" y="4800637"/>
            <a:ext cx="62030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3</a:t>
            </a:r>
            <a:r>
              <a:rPr lang="en-US" sz="1400" baseline="30000" dirty="0"/>
              <a:t>-</a:t>
            </a:r>
          </a:p>
          <a:p>
            <a:pPr algn="ctr"/>
            <a:r>
              <a:rPr lang="en-US" sz="1400" dirty="0"/>
              <a:t>17%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C00623D-E7C4-2A37-5746-FE21FB38ACF2}"/>
              </a:ext>
            </a:extLst>
          </p:cNvPr>
          <p:cNvSpPr txBox="1"/>
          <p:nvPr/>
        </p:nvSpPr>
        <p:spPr>
          <a:xfrm>
            <a:off x="7069147" y="3833845"/>
            <a:ext cx="62030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6</a:t>
            </a:r>
            <a:r>
              <a:rPr lang="en-US" sz="1400" baseline="30000" dirty="0"/>
              <a:t>-</a:t>
            </a:r>
          </a:p>
          <a:p>
            <a:pPr algn="ctr"/>
            <a:r>
              <a:rPr lang="en-US" sz="1400" dirty="0"/>
              <a:t>72%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CA9EA4D-8D0D-F846-0CDD-057754AE427A}"/>
              </a:ext>
            </a:extLst>
          </p:cNvPr>
          <p:cNvGrpSpPr/>
          <p:nvPr/>
        </p:nvGrpSpPr>
        <p:grpSpPr>
          <a:xfrm>
            <a:off x="152400" y="1174879"/>
            <a:ext cx="6070798" cy="2848721"/>
            <a:chOff x="76200" y="1099344"/>
            <a:chExt cx="6070798" cy="2848721"/>
          </a:xfrm>
        </p:grpSpPr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A69C0CC-5D53-DD26-8337-44FFC3AF54AA}"/>
                </a:ext>
              </a:extLst>
            </p:cNvPr>
            <p:cNvCxnSpPr>
              <a:cxnSpLocks/>
              <a:endCxn id="35" idx="3"/>
            </p:cNvCxnSpPr>
            <p:nvPr/>
          </p:nvCxnSpPr>
          <p:spPr>
            <a:xfrm flipH="1" flipV="1">
              <a:off x="3325937" y="2302605"/>
              <a:ext cx="2821061" cy="16454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700B730B-3F4B-C51E-95A4-D08A162D1E13}"/>
                </a:ext>
              </a:extLst>
            </p:cNvPr>
            <p:cNvGrpSpPr/>
            <p:nvPr/>
          </p:nvGrpSpPr>
          <p:grpSpPr>
            <a:xfrm>
              <a:off x="76200" y="1099344"/>
              <a:ext cx="3249737" cy="2406521"/>
              <a:chOff x="76200" y="1099344"/>
              <a:chExt cx="3249737" cy="2406521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341DCD1-59EF-78A5-0F37-62ED1E19FD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6200" y="1099344"/>
                <a:ext cx="3249737" cy="2406521"/>
              </a:xfrm>
              <a:prstGeom prst="rect">
                <a:avLst/>
              </a:prstGeom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A4CE81A-8835-E65A-B763-3A6A8D42DDE0}"/>
                  </a:ext>
                </a:extLst>
              </p:cNvPr>
              <p:cNvSpPr txBox="1"/>
              <p:nvPr/>
            </p:nvSpPr>
            <p:spPr>
              <a:xfrm>
                <a:off x="2209800" y="1190541"/>
                <a:ext cx="10118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kern="0" baseline="30000" dirty="0"/>
                  <a:t>70</a:t>
                </a:r>
                <a:r>
                  <a:rPr lang="en-US" kern="0" dirty="0"/>
                  <a:t>Cu</a:t>
                </a:r>
                <a:r>
                  <a:rPr lang="en-US" kern="0" baseline="30000" dirty="0"/>
                  <a:t>m2</a:t>
                </a:r>
                <a:endParaRPr lang="en-US" baseline="30000" dirty="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27C4F57-038F-C9E0-1C35-270DA3370ECC}"/>
              </a:ext>
            </a:extLst>
          </p:cNvPr>
          <p:cNvGrpSpPr/>
          <p:nvPr/>
        </p:nvGrpSpPr>
        <p:grpSpPr>
          <a:xfrm>
            <a:off x="304800" y="3736074"/>
            <a:ext cx="8840980" cy="2406522"/>
            <a:chOff x="50356" y="3681558"/>
            <a:chExt cx="8840980" cy="2406522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66DE2875-6E43-7A4C-0A59-89C90661D861}"/>
                </a:ext>
              </a:extLst>
            </p:cNvPr>
            <p:cNvGrpSpPr/>
            <p:nvPr/>
          </p:nvGrpSpPr>
          <p:grpSpPr>
            <a:xfrm>
              <a:off x="50356" y="3681558"/>
              <a:ext cx="6951146" cy="2406522"/>
              <a:chOff x="50356" y="3681558"/>
              <a:chExt cx="6951146" cy="2406522"/>
            </a:xfrm>
          </p:grpSpPr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8D75FF92-43F2-8F5B-B1B1-25980A5AD9C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66430" y="5352868"/>
                <a:ext cx="3635072" cy="28007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0571F99C-580E-04DC-D297-30109D9CC6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356" y="3681558"/>
                <a:ext cx="3316074" cy="2406522"/>
              </a:xfrm>
              <a:prstGeom prst="rect">
                <a:avLst/>
              </a:prstGeom>
            </p:spPr>
          </p:pic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955AAB9-5578-6001-3FA2-F2F86AF4604F}"/>
                </a:ext>
              </a:extLst>
            </p:cNvPr>
            <p:cNvSpPr txBox="1"/>
            <p:nvPr/>
          </p:nvSpPr>
          <p:spPr>
            <a:xfrm>
              <a:off x="2257926" y="3775258"/>
              <a:ext cx="663341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kern="0" baseline="30000" dirty="0"/>
                <a:t>70</a:t>
              </a:r>
              <a:r>
                <a:rPr lang="en-US" sz="1800" kern="0" dirty="0"/>
                <a:t>Cu</a:t>
              </a:r>
              <a:r>
                <a:rPr lang="en-US" sz="1800" kern="0" baseline="30000" dirty="0"/>
                <a:t>gs</a:t>
              </a:r>
              <a:r>
                <a:rPr lang="en-US" sz="1800" kern="0" dirty="0"/>
                <a:t>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2425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1_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-PowerPoint-Template-16x9-v5" id="{386E0BD5-C86C-4D62-9771-31771216E89C}" vid="{4ACF4385-ADC6-4C4F-9B7B-D66EF0FAE7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p:Policy xmlns:p="office.server.policy" id="" local="true">
  <p:Name>Controlled Document</p:Name>
  <p:Description/>
  <p:Statement/>
  <p:PolicyItems>
    <p:PolicyItem featureId="Microsoft.Office.RecordsManagement.PolicyFeatures.PolicyAudit" staticId="0x0101005B1FD2F7289FF44494593DF6B04CC580|8138272" UniqueId="d2e935fd-7aec-4982-a92c-0eafd6a3e49f">
      <p:Name>Auditing</p:Name>
      <p:Description>Audits user actions on documents and list items to the Audit Log.</p:Description>
      <p:CustomData>
        <Audit>
          <Update/>
          <View/>
          <CheckInOut/>
          <MoveCopy/>
          <DeleteRestore/>
        </Audit>
      </p:CustomData>
    </p:PolicyItem>
  </p:PolicyItems>
</p:Policy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Controlled Document" ma:contentTypeID="0x010100A77CE2F963BD5C4AB895E5E1F954079C" ma:contentTypeVersion="16" ma:contentTypeDescription="Create a new document." ma:contentTypeScope="" ma:versionID="afdac9f8058ac176136f3d7adb595399">
  <xsd:schema xmlns:xsd="http://www.w3.org/2001/XMLSchema" xmlns:xs="http://www.w3.org/2001/XMLSchema" xmlns:p="http://schemas.microsoft.com/office/2006/metadata/properties" xmlns:ns1="http://schemas.microsoft.com/sharepoint/v3" xmlns:ns3="6819902c-d263-4340-a3b4-c7375668d2ad" xmlns:ns4="51b9806a-5185-426e-8026-9f8401f8c974" xmlns:ns5="27e6a43e-a4c4-4f52-b0e1-49827a209077" targetNamespace="http://schemas.microsoft.com/office/2006/metadata/properties" ma:root="true" ma:fieldsID="c30e777042fe99c0ff3ef036ff66f7c5" ns1:_="" ns3:_="" ns4:_="" ns5:_="">
    <xsd:import namespace="http://schemas.microsoft.com/sharepoint/v3"/>
    <xsd:import namespace="6819902c-d263-4340-a3b4-c7375668d2ad"/>
    <xsd:import namespace="51b9806a-5185-426e-8026-9f8401f8c974"/>
    <xsd:import namespace="27e6a43e-a4c4-4f52-b0e1-49827a209077"/>
    <xsd:element name="properties">
      <xsd:complexType>
        <xsd:sequence>
          <xsd:element name="documentManagement">
            <xsd:complexType>
              <xsd:all>
                <xsd:element ref="ns3:Filtered_x0020_Document_x0020_Number0" minOccurs="0"/>
                <xsd:element ref="ns4:WBS_x0020_Abbreviation" minOccurs="0"/>
                <xsd:element ref="ns4:Identifier" minOccurs="0"/>
                <xsd:element ref="ns4:Formatted_x0020_Sequence_x0020_Number" minOccurs="0"/>
                <xsd:element ref="ns4:Formatted_x0020_Revision" minOccurs="0"/>
                <xsd:element ref="ns4:InternalSigners" minOccurs="0"/>
                <xsd:element ref="ns4:ExternalSigners" minOccurs="0"/>
                <xsd:element ref="ns4:AuthorizingDoc" minOccurs="0"/>
                <xsd:element ref="ns4:AuthorizedDocs" minOccurs="0"/>
                <xsd:element ref="ns4:AuthorizingComm_x0026_Boards" minOccurs="0"/>
                <xsd:element ref="ns4:Author1" minOccurs="0"/>
                <xsd:element ref="ns4:Revision_x0020_History" minOccurs="0"/>
                <xsd:element ref="ns5:Document_x0020_Number" minOccurs="0"/>
                <xsd:element ref="ns3:k249c3db22e246c8be4b953e603e4d6b" minOccurs="0"/>
                <xsd:element ref="ns3:e9dd64bcc98445289e39b91f109bdcd5" minOccurs="0"/>
                <xsd:element ref="ns3:af7f2bdd3e3f4144927c8f46bf137639" minOccurs="0"/>
                <xsd:element ref="ns3:i71e836a5a224468bea9b04c4fae55f7" minOccurs="0"/>
                <xsd:element ref="ns5:TaxCatchAll" minOccurs="0"/>
                <xsd:element ref="ns1:_dlc_Exempt" minOccurs="0"/>
                <xsd:element ref="ns3:adda98769e204859847d571c1cc4aba8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31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19902c-d263-4340-a3b4-c7375668d2ad" elementFormDefault="qualified">
    <xsd:import namespace="http://schemas.microsoft.com/office/2006/documentManagement/types"/>
    <xsd:import namespace="http://schemas.microsoft.com/office/infopath/2007/PartnerControls"/>
    <xsd:element name="Filtered_x0020_Document_x0020_Number0" ma:index="3" nillable="true" ma:displayName="Filtered Document Number" ma:list="9fecad60-3c5f-4b1e-97fe-bd29726213cb" ma:internalName="Filtered_x0020_Document_x0020_Number0" ma:showField="03f48824-29a8-4910-b16b-2538dd33bf46" ma:web="27e6a43e-a4c4-4f52-b0e1-49827a209077">
      <xsd:simpleType>
        <xsd:restriction base="dms:Unknown"/>
      </xsd:simpleType>
    </xsd:element>
    <xsd:element name="k249c3db22e246c8be4b953e603e4d6b" ma:index="24" nillable="true" ma:taxonomy="true" ma:internalName="k249c3db22e246c8be4b953e603e4d6b" ma:taxonomyFieldName="Author_" ma:displayName="Author_" ma:indexed="true" ma:default="" ma:fieldId="{4249c3db-22e2-46c8-be4b-953e603e4d6b}" ma:sspId="e79ac590-b2ba-4d84-8233-e7113f930f2a" ma:termSetId="9a961305-3498-445e-9205-fc8019e3f968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e9dd64bcc98445289e39b91f109bdcd5" ma:index="26" nillable="true" ma:taxonomy="true" ma:internalName="e9dd64bcc98445289e39b91f109bdcd5" ma:taxonomyFieldName="Subcategory_" ma:displayName="Subcategory_" ma:indexed="true" ma:default="" ma:fieldId="{e9dd64bc-c984-4528-9e39-b91f109bdcd5}" ma:sspId="e79ac590-b2ba-4d84-8233-e7113f930f2a" ma:termSetId="df4988c2-6ea7-4775-a660-7ca64affa0f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f7f2bdd3e3f4144927c8f46bf137639" ma:index="27" nillable="true" ma:taxonomy="true" ma:internalName="af7f2bdd3e3f4144927c8f46bf137639" ma:taxonomyFieldName="_x0057_BS0" ma:displayName="WBS" ma:indexed="true" ma:default="" ma:fieldId="{af7f2bdd-3e3f-4144-927c-8f46bf137639}" ma:sspId="e79ac590-b2ba-4d84-8233-e7113f930f2a" ma:termSetId="5af71c37-dbbc-4bcd-b94e-7a1ec876d16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71e836a5a224468bea9b04c4fae55f7" ma:index="28" nillable="true" ma:taxonomy="true" ma:internalName="i71e836a5a224468bea9b04c4fae55f7" ma:taxonomyFieldName="Tags10" ma:displayName="Tags" ma:default="" ma:fieldId="{271e836a-5a22-4468-bea9-b04c4fae55f7}" ma:taxonomyMulti="true" ma:sspId="e79ac590-b2ba-4d84-8233-e7113f930f2a" ma:termSetId="15758f5a-2859-4efe-a184-c420225ff4a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dda98769e204859847d571c1cc4aba8" ma:index="32" nillable="true" ma:displayName="EC Keywords_0" ma:hidden="true" ma:internalName="adda98769e204859847d571c1cc4aba8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b9806a-5185-426e-8026-9f8401f8c974" elementFormDefault="qualified">
    <xsd:import namespace="http://schemas.microsoft.com/office/2006/documentManagement/types"/>
    <xsd:import namespace="http://schemas.microsoft.com/office/infopath/2007/PartnerControls"/>
    <xsd:element name="WBS_x0020_Abbreviation" ma:index="4" nillable="true" ma:displayName="WBS Abbreviation" ma:indexed="true" ma:internalName="WBS_x0020_Abbreviation">
      <xsd:simpleType>
        <xsd:restriction base="dms:Text">
          <xsd:maxLength value="255"/>
        </xsd:restriction>
      </xsd:simpleType>
    </xsd:element>
    <xsd:element name="Identifier" ma:index="5" nillable="true" ma:displayName="Identifier" ma:internalName="Identifier">
      <xsd:simpleType>
        <xsd:restriction base="dms:Text">
          <xsd:maxLength value="255"/>
        </xsd:restriction>
      </xsd:simpleType>
    </xsd:element>
    <xsd:element name="Formatted_x0020_Sequence_x0020_Number" ma:index="6" nillable="true" ma:displayName="Formatted Sequence Number" ma:indexed="true" ma:internalName="Formatted_x0020_Sequence_x0020_Number">
      <xsd:simpleType>
        <xsd:restriction base="dms:Text">
          <xsd:maxLength value="255"/>
        </xsd:restriction>
      </xsd:simpleType>
    </xsd:element>
    <xsd:element name="Formatted_x0020_Revision" ma:index="7" nillable="true" ma:displayName="Formatted Revision" ma:internalName="Formatted_x0020_Revision">
      <xsd:simpleType>
        <xsd:restriction base="dms:Text">
          <xsd:maxLength value="255"/>
        </xsd:restriction>
      </xsd:simpleType>
    </xsd:element>
    <xsd:element name="InternalSigners" ma:index="8" nillable="true" ma:displayName="Internal Signers" ma:list="UserInfo" ma:SharePointGroup="0" ma:internalName="InternalSigners" ma:showField="Titl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Signers" ma:index="9" nillable="true" ma:displayName="External Signers" ma:internalName="ExternalSigners">
      <xsd:simpleType>
        <xsd:restriction base="dms:Note">
          <xsd:maxLength value="255"/>
        </xsd:restriction>
      </xsd:simpleType>
    </xsd:element>
    <xsd:element name="AuthorizingDoc" ma:index="10" nillable="true" ma:displayName="Authorizing Doc" ma:internalName="AuthorizingDoc">
      <xsd:simpleType>
        <xsd:restriction base="dms:Note">
          <xsd:maxLength value="255"/>
        </xsd:restriction>
      </xsd:simpleType>
    </xsd:element>
    <xsd:element name="AuthorizedDocs" ma:index="11" nillable="true" ma:displayName="Authorized Docs" ma:internalName="AuthorizedDocs">
      <xsd:simpleType>
        <xsd:restriction base="dms:Note">
          <xsd:maxLength value="255"/>
        </xsd:restriction>
      </xsd:simpleType>
    </xsd:element>
    <xsd:element name="AuthorizingComm_x0026_Boards" ma:index="12" nillable="true" ma:displayName="Authorizing Comm &amp; Board" ma:internalName="AuthorizingComm_x0026_Boards">
      <xsd:simpleType>
        <xsd:restriction base="dms:Note">
          <xsd:maxLength value="255"/>
        </xsd:restriction>
      </xsd:simpleType>
    </xsd:element>
    <xsd:element name="Author1" ma:index="16" nillable="true" ma:displayName="Author1" ma:internalName="Author1">
      <xsd:simpleType>
        <xsd:restriction base="dms:Text">
          <xsd:maxLength value="255"/>
        </xsd:restriction>
      </xsd:simpleType>
    </xsd:element>
    <xsd:element name="Revision_x0020_History" ma:index="18" nillable="true" ma:displayName="Revision History" ma:internalName="Revision_x0020_Histo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e6a43e-a4c4-4f52-b0e1-49827a209077" elementFormDefault="qualified">
    <xsd:import namespace="http://schemas.microsoft.com/office/2006/documentManagement/types"/>
    <xsd:import namespace="http://schemas.microsoft.com/office/infopath/2007/PartnerControls"/>
    <xsd:element name="Document_x0020_Number" ma:index="19" nillable="true" ma:displayName="Document Number" ma:hidden="true" ma:list="{9fecad60-3c5f-4b1e-97fe-bd29726213cb}" ma:internalName="Document_x0020_Number" ma:readOnly="false" ma:showField="Document_x0020_Number" ma:web="27e6a43e-a4c4-4f52-b0e1-49827a209077">
      <xsd:simpleType>
        <xsd:restriction base="dms:Lookup"/>
      </xsd:simpleType>
    </xsd:element>
    <xsd:element name="TaxCatchAll" ma:index="29" nillable="true" ma:displayName="Taxonomy Catch All Column" ma:hidden="true" ma:list="{aa28423a-96a4-4fb2-8cce-b1b4f3e5b10f}" ma:internalName="TaxCatchAll" ma:showField="CatchAllData" ma:web="27e6a43e-a4c4-4f52-b0e1-49827a2090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3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>
  <documentManagement>
    <TaxCatchAll xmlns="27e6a43e-a4c4-4f52-b0e1-49827a209077">
      <Value>447</Value>
      <Value>283</Value>
      <Value>471</Value>
    </TaxCatchAll>
    <Document_x0020_Number xmlns="27e6a43e-a4c4-4f52-b0e1-49827a209077">45183</Document_x0020_Number>
    <AuthorizedDocs xmlns="51b9806a-5185-426e-8026-9f8401f8c974" xsi:nil="true"/>
    <Formatted_x0020_Sequence_x0020_Number xmlns="51b9806a-5185-426e-8026-9f8401f8c974">000454</Formatted_x0020_Sequence_x0020_Number>
    <Author1 xmlns="51b9806a-5185-426e-8026-9f8401f8c974">Parsons, Alex|61354939-8ef1-40bf-a344-a283b52ba8e0</Author1>
    <af7f2bdd3e3f4144927c8f46bf137639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S10000 Management and Administration</TermName>
          <TermId xmlns="http://schemas.microsoft.com/office/infopath/2007/PartnerControls">26ad7ea8-87d4-42ac-9781-b7fff1d89416</TermId>
        </TermInfo>
      </Terms>
    </af7f2bdd3e3f4144927c8f46bf137639>
    <WBS_x0020_Abbreviation xmlns="51b9806a-5185-426e-8026-9f8401f8c974">S10000</WBS_x0020_Abbreviation>
    <InternalSigners xmlns="51b9806a-5185-426e-8026-9f8401f8c974">
      <UserInfo>
        <DisplayName>King, Karen</DisplayName>
        <AccountId>18</AccountId>
        <AccountType/>
      </UserInfo>
    </InternalSigners>
    <k249c3db22e246c8be4b953e603e4d6b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Parsons, Alex</TermName>
          <TermId xmlns="http://schemas.microsoft.com/office/infopath/2007/PartnerControls">61354939-8ef1-40bf-a344-a283b52ba8e0</TermId>
        </TermInfo>
      </Terms>
    </k249c3db22e246c8be4b953e603e4d6b>
    <ExternalSigners xmlns="51b9806a-5185-426e-8026-9f8401f8c974" xsi:nil="true"/>
    <AuthorizingDoc xmlns="51b9806a-5185-426e-8026-9f8401f8c974" xsi:nil="true"/>
    <i71e836a5a224468bea9b04c4fae55f7 xmlns="6819902c-d263-4340-a3b4-c7375668d2ad">
      <Terms xmlns="http://schemas.microsoft.com/office/infopath/2007/PartnerControls"/>
    </i71e836a5a224468bea9b04c4fae55f7>
    <e9dd64bcc98445289e39b91f109bdcd5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FM</TermName>
          <TermId xmlns="http://schemas.microsoft.com/office/infopath/2007/PartnerControls">6b363047-e12c-44ec-9837-aeed4884c22d</TermId>
        </TermInfo>
      </Terms>
    </e9dd64bcc98445289e39b91f109bdcd5>
    <Filtered_x0020_Document_x0020_Number0 xmlns="6819902c-d263-4340-a3b4-c7375668d2ad">45183</Filtered_x0020_Document_x0020_Number0>
    <Identifier xmlns="51b9806a-5185-426e-8026-9f8401f8c974">FM</Identifier>
    <Formatted_x0020_Revision xmlns="51b9806a-5185-426e-8026-9f8401f8c974">003</Formatted_x0020_Revision>
    <Revision_x0020_History xmlns="51b9806a-5185-426e-8026-9f8401f8c974">Updated CA instructions on slide 3, Revised notes on text color on slide 9
</Revision_x0020_History>
    <adda98769e204859847d571c1cc4aba8 xmlns="6819902c-d263-4340-a3b4-c7375668d2ad" xsi:nil="true"/>
    <AuthorizingComm_x0026_Boards xmlns="51b9806a-5185-426e-8026-9f8401f8c974" xsi:nil="true"/>
  </documentManagement>
</p:properties>
</file>

<file path=customXml/itemProps1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27942A-61A9-4118-A144-DE7F84F21C4A}">
  <ds:schemaRefs>
    <ds:schemaRef ds:uri="office.server.policy"/>
  </ds:schemaRefs>
</ds:datastoreItem>
</file>

<file path=customXml/itemProps3.xml><?xml version="1.0" encoding="utf-8"?>
<ds:datastoreItem xmlns:ds="http://schemas.openxmlformats.org/officeDocument/2006/customXml" ds:itemID="{087279E9-029E-40B5-9EA9-88D004C7ED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819902c-d263-4340-a3b4-c7375668d2ad"/>
    <ds:schemaRef ds:uri="51b9806a-5185-426e-8026-9f8401f8c974"/>
    <ds:schemaRef ds:uri="27e6a43e-a4c4-4f52-b0e1-49827a209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4BA702D-F6E6-4314-8945-369A109C75F9}">
  <ds:schemaRefs>
    <ds:schemaRef ds:uri="http://schemas.microsoft.com/office/2006/documentManagement/types"/>
    <ds:schemaRef ds:uri="27e6a43e-a4c4-4f52-b0e1-49827a209077"/>
    <ds:schemaRef ds:uri="http://www.w3.org/XML/1998/namespace"/>
    <ds:schemaRef ds:uri="http://purl.org/dc/elements/1.1/"/>
    <ds:schemaRef ds:uri="http://purl.org/dc/dcmitype/"/>
    <ds:schemaRef ds:uri="http://purl.org/dc/terms/"/>
    <ds:schemaRef ds:uri="http://schemas.microsoft.com/office/2006/metadata/properties"/>
    <ds:schemaRef ds:uri="http://schemas.microsoft.com/sharepoint/v3"/>
    <ds:schemaRef ds:uri="http://schemas.microsoft.com/office/infopath/2007/PartnerControls"/>
    <ds:schemaRef ds:uri="http://schemas.openxmlformats.org/package/2006/metadata/core-properties"/>
    <ds:schemaRef ds:uri="51b9806a-5185-426e-8026-9f8401f8c974"/>
    <ds:schemaRef ds:uri="6819902c-d263-4340-a3b4-c7375668d2a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82970</TotalTime>
  <Words>2170</Words>
  <Application>Microsoft Office PowerPoint</Application>
  <PresentationFormat>Widescreen</PresentationFormat>
  <Paragraphs>386</Paragraphs>
  <Slides>23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ＭＳ Ｐゴシック</vt:lpstr>
      <vt:lpstr>Arial</vt:lpstr>
      <vt:lpstr>Calibri</vt:lpstr>
      <vt:lpstr>Cambria Math</vt:lpstr>
      <vt:lpstr>Gotham Book</vt:lpstr>
      <vt:lpstr>Helvetica</vt:lpstr>
      <vt:lpstr>Lucida Grande</vt:lpstr>
      <vt:lpstr>Symbol</vt:lpstr>
      <vt:lpstr>Times</vt:lpstr>
      <vt:lpstr>Times New Roman</vt:lpstr>
      <vt:lpstr>Wingdings</vt:lpstr>
      <vt:lpstr>ヒラギノ角ゴ Pro W3</vt:lpstr>
      <vt:lpstr>1_FRIB3</vt:lpstr>
      <vt:lpstr>Determining the electric or magnetic nature of the low-energy enhancement in nuclei (and isomers)</vt:lpstr>
      <vt:lpstr>The Low-Energy Enhancement</vt:lpstr>
      <vt:lpstr>Characteristics of the Low-Energy Enhancement</vt:lpstr>
      <vt:lpstr>Isomeric States Contain Fingerprints of Underlying Nuclear Structure</vt:lpstr>
      <vt:lpstr>Isomeric States Contain Fingerprints of Underlying Nuclear Structure (and they’re everywhere)</vt:lpstr>
      <vt:lpstr>Isomeric States in 70Cu Lead to Specific Spin Ranges in 70Zn</vt:lpstr>
      <vt:lpstr>Using beta decay and total absorption spectroscopy to infer    critical nuclear data </vt:lpstr>
      <vt:lpstr>Using beta decay total absorption spectroscopy to infer neutron capture cross sections</vt:lpstr>
      <vt:lpstr>Isomers Produced, Isolated, and Delivered</vt:lpstr>
      <vt:lpstr> Oslo Method To Get Functional Form of gSF</vt:lpstr>
      <vt:lpstr>The Shape Method</vt:lpstr>
      <vt:lpstr>70Zn γ-ray Strength Function (γSF)</vt:lpstr>
      <vt:lpstr>70Zn γ-ray Strength Function (γSF) Extracted from 70Cugs and 70Cum2 are Different</vt:lpstr>
      <vt:lpstr>Model the Strength Function (γSF) from 70Cugs Using Three Components</vt:lpstr>
      <vt:lpstr>The Strength Function (γSF) from 70Cum2 Lacks High-Energy E1 transitions</vt:lpstr>
      <vt:lpstr>Modifying γSF from 70Cugs to Account for Lack of High-Energy E1 transitions Matches Shape of γSF from 70Cum2</vt:lpstr>
      <vt:lpstr>Modifying γSF from 70Cugs Assuming an E1 LEE  Does Not Match Shape of γSF from 70Cum2</vt:lpstr>
      <vt:lpstr>A Wealth of Isomeric States Exist to Perform Future Studies: nuclear isomeric skyline</vt:lpstr>
      <vt:lpstr>Summary</vt:lpstr>
      <vt:lpstr>Acknowledgements</vt:lpstr>
      <vt:lpstr>Thanks Questions?</vt:lpstr>
      <vt:lpstr>Nuclear level densities and g-ray strength functions are the dominate uncertainties in (n,g) calculations</vt:lpstr>
      <vt:lpstr>Nuclear Science Challenges</vt:lpstr>
    </vt:vector>
  </TitlesOfParts>
  <Company>MSU FRIB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subject>Slides</dc:subject>
  <dc:creator>Liddick, Sean</dc:creator>
  <cp:lastModifiedBy>Sean Liddick</cp:lastModifiedBy>
  <cp:revision>294</cp:revision>
  <cp:lastPrinted>2023-04-27T17:51:02Z</cp:lastPrinted>
  <dcterms:created xsi:type="dcterms:W3CDTF">2023-05-16T14:40:51Z</dcterms:created>
  <dcterms:modified xsi:type="dcterms:W3CDTF">2026-05-18T19:55:35Z</dcterms:modified>
  <cp:category>31 October 2023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0x010100A77CE2F963BD5C4AB895E5E1F954079C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Order">
    <vt:r8>5600</vt:r8>
  </property>
  <property fmtid="{D5CDD505-2E9C-101B-9397-08002B2CF9AE}" pid="7" name="Author_">
    <vt:lpwstr>447;#Parsons, Alex|61354939-8ef1-40bf-a344-a283b52ba8e0</vt:lpwstr>
  </property>
  <property fmtid="{D5CDD505-2E9C-101B-9397-08002B2CF9AE}" pid="8" name="Subcategory_">
    <vt:lpwstr>283;#FM|6b363047-e12c-44ec-9837-aeed4884c22d</vt:lpwstr>
  </property>
  <property fmtid="{D5CDD505-2E9C-101B-9397-08002B2CF9AE}" pid="9" name="ECKeywords">
    <vt:lpwstr/>
  </property>
  <property fmtid="{D5CDD505-2E9C-101B-9397-08002B2CF9AE}" pid="10" name="WBS0">
    <vt:lpwstr>471;#S10000 Management and Administration|26ad7ea8-87d4-42ac-9781-b7fff1d89416</vt:lpwstr>
  </property>
  <property fmtid="{D5CDD505-2E9C-101B-9397-08002B2CF9AE}" pid="11" name="Tags10">
    <vt:lpwstr/>
  </property>
  <property fmtid="{D5CDD505-2E9C-101B-9397-08002B2CF9AE}" pid="12" name="WorkflowChangePath">
    <vt:lpwstr>141c4800-5459-4a0f-8f70-37b212b6aaa7,4;141c4800-5459-4a0f-8f70-37b212b6aaa7,4;141c4800-5459-4a0f-8f70-37b212b6aaa7,4;141c4800-5459-4a0f-8f70-37b212b6aaa7,6;141c4800-5459-4a0f-8f70-37b212b6aaa7,6;141c4800-5459-4a0f-8f70-37b212b6aaa7,6;141c4800-5459-4a0f-8f</vt:lpwstr>
  </property>
  <property fmtid="{D5CDD505-2E9C-101B-9397-08002B2CF9AE}" pid="13" name="DNS">
    <vt:lpwstr>44668;#S10000-FM-000454-R002</vt:lpwstr>
  </property>
  <property fmtid="{D5CDD505-2E9C-101B-9397-08002B2CF9AE}" pid="14" name="Archive Document Workflow">
    <vt:lpwstr>, </vt:lpwstr>
  </property>
  <property fmtid="{D5CDD505-2E9C-101B-9397-08002B2CF9AE}" pid="15" name="Submission Date">
    <vt:filetime>2023-08-09T16:57:02Z</vt:filetime>
  </property>
  <property fmtid="{D5CDD505-2E9C-101B-9397-08002B2CF9AE}" pid="16" name="Subcategory">
    <vt:lpwstr>20</vt:lpwstr>
  </property>
</Properties>
</file>