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75.jpg" ContentType="image/pn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36"/>
  </p:notesMasterIdLst>
  <p:handoutMasterIdLst>
    <p:handoutMasterId r:id="rId37"/>
  </p:handoutMasterIdLst>
  <p:sldIdLst>
    <p:sldId id="516" r:id="rId6"/>
    <p:sldId id="702" r:id="rId7"/>
    <p:sldId id="727" r:id="rId8"/>
    <p:sldId id="614" r:id="rId9"/>
    <p:sldId id="728" r:id="rId10"/>
    <p:sldId id="710" r:id="rId11"/>
    <p:sldId id="730" r:id="rId12"/>
    <p:sldId id="545" r:id="rId13"/>
    <p:sldId id="711" r:id="rId14"/>
    <p:sldId id="675" r:id="rId15"/>
    <p:sldId id="713" r:id="rId16"/>
    <p:sldId id="714" r:id="rId17"/>
    <p:sldId id="731" r:id="rId18"/>
    <p:sldId id="735" r:id="rId19"/>
    <p:sldId id="736" r:id="rId20"/>
    <p:sldId id="701" r:id="rId21"/>
    <p:sldId id="536" r:id="rId22"/>
    <p:sldId id="496" r:id="rId23"/>
    <p:sldId id="738" r:id="rId24"/>
    <p:sldId id="739" r:id="rId25"/>
    <p:sldId id="570" r:id="rId26"/>
    <p:sldId id="608" r:id="rId27"/>
    <p:sldId id="607" r:id="rId28"/>
    <p:sldId id="606" r:id="rId29"/>
    <p:sldId id="709" r:id="rId30"/>
    <p:sldId id="740" r:id="rId31"/>
    <p:sldId id="741" r:id="rId32"/>
    <p:sldId id="733" r:id="rId33"/>
    <p:sldId id="550" r:id="rId34"/>
    <p:sldId id="721" r:id="rId35"/>
  </p:sldIdLst>
  <p:sldSz cx="12192000" cy="6858000"/>
  <p:notesSz cx="6950075" cy="9236075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339933"/>
    <a:srgbClr val="00FFFF"/>
    <a:srgbClr val="99FFCC"/>
    <a:srgbClr val="F27599"/>
    <a:srgbClr val="F15086"/>
    <a:srgbClr val="FEFEFE"/>
    <a:srgbClr val="857FBC"/>
    <a:srgbClr val="8882BD"/>
    <a:srgbClr val="87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38" autoAdjust="0"/>
    <p:restoredTop sz="94660"/>
  </p:normalViewPr>
  <p:slideViewPr>
    <p:cSldViewPr snapToObjects="1">
      <p:cViewPr>
        <p:scale>
          <a:sx n="93" d="100"/>
          <a:sy n="93" d="100"/>
        </p:scale>
        <p:origin x="1064" y="9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08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54B45C-D98F-4863-A502-A8B9913A43E6}" type="doc">
      <dgm:prSet loTypeId="urn:microsoft.com/office/officeart/2005/8/layout/list1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6B5D9E6-D55F-4560-81C3-C0465FFA56A7}">
      <dgm:prSet phldrT="[Text]" custT="1"/>
      <dgm:spPr/>
      <dgm:t>
        <a:bodyPr/>
        <a:lstStyle/>
        <a:p>
          <a:r>
            <a:rPr lang="en-US" sz="2400" dirty="0"/>
            <a:t>Supernovae Study of </a:t>
          </a:r>
          <a:r>
            <a:rPr lang="en-US" sz="2400" baseline="30000" dirty="0"/>
            <a:t>92</a:t>
          </a:r>
          <a:r>
            <a:rPr lang="en-US" sz="2400" dirty="0"/>
            <a:t>Nb </a:t>
          </a:r>
        </a:p>
      </dgm:t>
    </dgm:pt>
    <dgm:pt modelId="{04F1DD04-0CBA-4705-820D-468CE0DF5B28}" type="parTrans" cxnId="{FF46937E-593A-4EEE-82AD-E15D4E212310}">
      <dgm:prSet/>
      <dgm:spPr/>
      <dgm:t>
        <a:bodyPr/>
        <a:lstStyle/>
        <a:p>
          <a:endParaRPr lang="en-US"/>
        </a:p>
      </dgm:t>
    </dgm:pt>
    <dgm:pt modelId="{A095759C-BDB0-4B61-89CE-A8B975312D3B}" type="sibTrans" cxnId="{FF46937E-593A-4EEE-82AD-E15D4E212310}">
      <dgm:prSet/>
      <dgm:spPr/>
      <dgm:t>
        <a:bodyPr/>
        <a:lstStyle/>
        <a:p>
          <a:endParaRPr lang="en-US"/>
        </a:p>
      </dgm:t>
    </dgm:pt>
    <dgm:pt modelId="{61AD7FD5-37B0-4ED5-8FF9-59211581141A}">
      <dgm:prSet custT="1"/>
      <dgm:spPr/>
      <dgm:t>
        <a:bodyPr/>
        <a:lstStyle/>
        <a:p>
          <a:pPr algn="l"/>
          <a:r>
            <a:rPr lang="en-US" sz="2400" dirty="0"/>
            <a:t>Neutrino Study of </a:t>
          </a:r>
          <a:r>
            <a:rPr lang="en-US" sz="2400" baseline="30000" dirty="0"/>
            <a:t>92</a:t>
          </a:r>
          <a:r>
            <a:rPr lang="en-US" sz="2400" dirty="0"/>
            <a:t>Nb</a:t>
          </a:r>
        </a:p>
      </dgm:t>
    </dgm:pt>
    <dgm:pt modelId="{ABBA5C99-C27A-4586-9E8A-BCB54495E649}" type="parTrans" cxnId="{860B37C2-E12E-4507-A35D-DBA9349BC179}">
      <dgm:prSet/>
      <dgm:spPr/>
      <dgm:t>
        <a:bodyPr/>
        <a:lstStyle/>
        <a:p>
          <a:endParaRPr lang="en-US"/>
        </a:p>
      </dgm:t>
    </dgm:pt>
    <dgm:pt modelId="{1AB74EE8-A226-4012-83B6-63A3E09EAF90}" type="sibTrans" cxnId="{860B37C2-E12E-4507-A35D-DBA9349BC179}">
      <dgm:prSet/>
      <dgm:spPr/>
      <dgm:t>
        <a:bodyPr/>
        <a:lstStyle/>
        <a:p>
          <a:endParaRPr lang="en-US"/>
        </a:p>
      </dgm:t>
    </dgm:pt>
    <dgm:pt modelId="{C73D9C16-F4E7-4810-AF0C-24D35302AF16}">
      <dgm:prSet custT="1"/>
      <dgm:spPr/>
      <dgm:t>
        <a:bodyPr/>
        <a:lstStyle/>
        <a:p>
          <a:pPr algn="l"/>
          <a:r>
            <a:rPr lang="en-US" sz="2400" dirty="0"/>
            <a:t>Charge-Exchange Oslo Method</a:t>
          </a:r>
        </a:p>
      </dgm:t>
    </dgm:pt>
    <dgm:pt modelId="{2AA3170D-341D-403D-BF25-7D0BEB50ED63}" type="parTrans" cxnId="{7DE23198-8D41-4DDA-9CFC-D0845C715CB0}">
      <dgm:prSet/>
      <dgm:spPr/>
      <dgm:t>
        <a:bodyPr/>
        <a:lstStyle/>
        <a:p>
          <a:endParaRPr lang="en-US"/>
        </a:p>
      </dgm:t>
    </dgm:pt>
    <dgm:pt modelId="{E4B4DF92-FE49-4D74-B1BE-BBC5FDEFD2DC}" type="sibTrans" cxnId="{7DE23198-8D41-4DDA-9CFC-D0845C715CB0}">
      <dgm:prSet/>
      <dgm:spPr/>
      <dgm:t>
        <a:bodyPr/>
        <a:lstStyle/>
        <a:p>
          <a:endParaRPr lang="en-US"/>
        </a:p>
      </dgm:t>
    </dgm:pt>
    <dgm:pt modelId="{5EC27A92-B6A9-4D70-A9E6-531791449C23}" type="pres">
      <dgm:prSet presAssocID="{7A54B45C-D98F-4863-A502-A8B9913A43E6}" presName="linear" presStyleCnt="0">
        <dgm:presLayoutVars>
          <dgm:dir/>
          <dgm:animLvl val="lvl"/>
          <dgm:resizeHandles val="exact"/>
        </dgm:presLayoutVars>
      </dgm:prSet>
      <dgm:spPr/>
    </dgm:pt>
    <dgm:pt modelId="{6105E5CE-443D-43A7-8500-683A6E31C743}" type="pres">
      <dgm:prSet presAssocID="{A6B5D9E6-D55F-4560-81C3-C0465FFA56A7}" presName="parentLin" presStyleCnt="0"/>
      <dgm:spPr/>
    </dgm:pt>
    <dgm:pt modelId="{52F7E274-8E05-478B-AF5C-7F2456435E87}" type="pres">
      <dgm:prSet presAssocID="{A6B5D9E6-D55F-4560-81C3-C0465FFA56A7}" presName="parentLeftMargin" presStyleLbl="node1" presStyleIdx="0" presStyleCnt="3"/>
      <dgm:spPr/>
    </dgm:pt>
    <dgm:pt modelId="{832DABAA-3786-48E6-B061-A1E3F000D219}" type="pres">
      <dgm:prSet presAssocID="{A6B5D9E6-D55F-4560-81C3-C0465FFA56A7}" presName="parentText" presStyleLbl="node1" presStyleIdx="0" presStyleCnt="3" custScaleX="110203">
        <dgm:presLayoutVars>
          <dgm:chMax val="0"/>
          <dgm:bulletEnabled val="1"/>
        </dgm:presLayoutVars>
      </dgm:prSet>
      <dgm:spPr/>
    </dgm:pt>
    <dgm:pt modelId="{38325F70-8BE0-4D73-AFB9-F8BF03D94598}" type="pres">
      <dgm:prSet presAssocID="{A6B5D9E6-D55F-4560-81C3-C0465FFA56A7}" presName="negativeSpace" presStyleCnt="0"/>
      <dgm:spPr/>
    </dgm:pt>
    <dgm:pt modelId="{F4325797-F8E0-4A3D-94BD-F5263B0DE968}" type="pres">
      <dgm:prSet presAssocID="{A6B5D9E6-D55F-4560-81C3-C0465FFA56A7}" presName="childText" presStyleLbl="conFgAcc1" presStyleIdx="0" presStyleCnt="3">
        <dgm:presLayoutVars>
          <dgm:bulletEnabled val="1"/>
        </dgm:presLayoutVars>
      </dgm:prSet>
      <dgm:spPr/>
    </dgm:pt>
    <dgm:pt modelId="{8421F99A-7BF4-4241-8C66-1ACF021BD9E3}" type="pres">
      <dgm:prSet presAssocID="{A095759C-BDB0-4B61-89CE-A8B975312D3B}" presName="spaceBetweenRectangles" presStyleCnt="0"/>
      <dgm:spPr/>
    </dgm:pt>
    <dgm:pt modelId="{72B72198-49D4-40E1-84EB-DB8649B3C48E}" type="pres">
      <dgm:prSet presAssocID="{61AD7FD5-37B0-4ED5-8FF9-59211581141A}" presName="parentLin" presStyleCnt="0"/>
      <dgm:spPr/>
    </dgm:pt>
    <dgm:pt modelId="{63676C47-05BA-4DBD-9A56-6C70D000A215}" type="pres">
      <dgm:prSet presAssocID="{61AD7FD5-37B0-4ED5-8FF9-59211581141A}" presName="parentLeftMargin" presStyleLbl="node1" presStyleIdx="0" presStyleCnt="3"/>
      <dgm:spPr/>
    </dgm:pt>
    <dgm:pt modelId="{6A78C67C-748F-4079-819C-8479CAC7F853}" type="pres">
      <dgm:prSet presAssocID="{61AD7FD5-37B0-4ED5-8FF9-59211581141A}" presName="parentText" presStyleLbl="node1" presStyleIdx="1" presStyleCnt="3" custScaleX="110202">
        <dgm:presLayoutVars>
          <dgm:chMax val="0"/>
          <dgm:bulletEnabled val="1"/>
        </dgm:presLayoutVars>
      </dgm:prSet>
      <dgm:spPr/>
    </dgm:pt>
    <dgm:pt modelId="{718C5E5C-9938-4C35-9286-4F5A4A0EC973}" type="pres">
      <dgm:prSet presAssocID="{61AD7FD5-37B0-4ED5-8FF9-59211581141A}" presName="negativeSpace" presStyleCnt="0"/>
      <dgm:spPr/>
    </dgm:pt>
    <dgm:pt modelId="{29E819CF-3AA6-4E8F-A0C2-D1BACEB4E88B}" type="pres">
      <dgm:prSet presAssocID="{61AD7FD5-37B0-4ED5-8FF9-59211581141A}" presName="childText" presStyleLbl="conFgAcc1" presStyleIdx="1" presStyleCnt="3">
        <dgm:presLayoutVars>
          <dgm:bulletEnabled val="1"/>
        </dgm:presLayoutVars>
      </dgm:prSet>
      <dgm:spPr/>
    </dgm:pt>
    <dgm:pt modelId="{D0C489AE-0BE9-4281-80A0-98FFF64DD22D}" type="pres">
      <dgm:prSet presAssocID="{1AB74EE8-A226-4012-83B6-63A3E09EAF90}" presName="spaceBetweenRectangles" presStyleCnt="0"/>
      <dgm:spPr/>
    </dgm:pt>
    <dgm:pt modelId="{022636BE-0009-486D-BC9A-AB12BB98902C}" type="pres">
      <dgm:prSet presAssocID="{C73D9C16-F4E7-4810-AF0C-24D35302AF16}" presName="parentLin" presStyleCnt="0"/>
      <dgm:spPr/>
    </dgm:pt>
    <dgm:pt modelId="{6BE3DF73-9AC8-4ABA-8068-D0FD3BF561A0}" type="pres">
      <dgm:prSet presAssocID="{C73D9C16-F4E7-4810-AF0C-24D35302AF16}" presName="parentLeftMargin" presStyleLbl="node1" presStyleIdx="1" presStyleCnt="3"/>
      <dgm:spPr/>
    </dgm:pt>
    <dgm:pt modelId="{2783B9F1-9766-4C78-A007-2219C6382CF5}" type="pres">
      <dgm:prSet presAssocID="{C73D9C16-F4E7-4810-AF0C-24D35302AF16}" presName="parentText" presStyleLbl="node1" presStyleIdx="2" presStyleCnt="3" custScaleX="110715">
        <dgm:presLayoutVars>
          <dgm:chMax val="0"/>
          <dgm:bulletEnabled val="1"/>
        </dgm:presLayoutVars>
      </dgm:prSet>
      <dgm:spPr/>
    </dgm:pt>
    <dgm:pt modelId="{15343C98-DCC6-461E-A19F-CC6B5968E4A3}" type="pres">
      <dgm:prSet presAssocID="{C73D9C16-F4E7-4810-AF0C-24D35302AF16}" presName="negativeSpace" presStyleCnt="0"/>
      <dgm:spPr/>
    </dgm:pt>
    <dgm:pt modelId="{20B8993D-60AE-48B5-8F8A-FBD1D6846587}" type="pres">
      <dgm:prSet presAssocID="{C73D9C16-F4E7-4810-AF0C-24D35302AF1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2043B10-B81A-4786-8934-F5A0EAB96516}" type="presOf" srcId="{C73D9C16-F4E7-4810-AF0C-24D35302AF16}" destId="{6BE3DF73-9AC8-4ABA-8068-D0FD3BF561A0}" srcOrd="0" destOrd="0" presId="urn:microsoft.com/office/officeart/2005/8/layout/list1"/>
    <dgm:cxn modelId="{3CEFF110-7F27-48D1-AA3F-A63933879F96}" type="presOf" srcId="{A6B5D9E6-D55F-4560-81C3-C0465FFA56A7}" destId="{832DABAA-3786-48E6-B061-A1E3F000D219}" srcOrd="1" destOrd="0" presId="urn:microsoft.com/office/officeart/2005/8/layout/list1"/>
    <dgm:cxn modelId="{799A8635-BA21-4AB9-AAC3-3B4A14379795}" type="presOf" srcId="{7A54B45C-D98F-4863-A502-A8B9913A43E6}" destId="{5EC27A92-B6A9-4D70-A9E6-531791449C23}" srcOrd="0" destOrd="0" presId="urn:microsoft.com/office/officeart/2005/8/layout/list1"/>
    <dgm:cxn modelId="{FF46937E-593A-4EEE-82AD-E15D4E212310}" srcId="{7A54B45C-D98F-4863-A502-A8B9913A43E6}" destId="{A6B5D9E6-D55F-4560-81C3-C0465FFA56A7}" srcOrd="0" destOrd="0" parTransId="{04F1DD04-0CBA-4705-820D-468CE0DF5B28}" sibTransId="{A095759C-BDB0-4B61-89CE-A8B975312D3B}"/>
    <dgm:cxn modelId="{7DE23198-8D41-4DDA-9CFC-D0845C715CB0}" srcId="{7A54B45C-D98F-4863-A502-A8B9913A43E6}" destId="{C73D9C16-F4E7-4810-AF0C-24D35302AF16}" srcOrd="2" destOrd="0" parTransId="{2AA3170D-341D-403D-BF25-7D0BEB50ED63}" sibTransId="{E4B4DF92-FE49-4D74-B1BE-BBC5FDEFD2DC}"/>
    <dgm:cxn modelId="{EDFEDCAD-C354-4640-BFF1-6CA85FD621B3}" type="presOf" srcId="{61AD7FD5-37B0-4ED5-8FF9-59211581141A}" destId="{6A78C67C-748F-4079-819C-8479CAC7F853}" srcOrd="1" destOrd="0" presId="urn:microsoft.com/office/officeart/2005/8/layout/list1"/>
    <dgm:cxn modelId="{860B37C2-E12E-4507-A35D-DBA9349BC179}" srcId="{7A54B45C-D98F-4863-A502-A8B9913A43E6}" destId="{61AD7FD5-37B0-4ED5-8FF9-59211581141A}" srcOrd="1" destOrd="0" parTransId="{ABBA5C99-C27A-4586-9E8A-BCB54495E649}" sibTransId="{1AB74EE8-A226-4012-83B6-63A3E09EAF90}"/>
    <dgm:cxn modelId="{45D56FC4-CFDB-43F1-BA06-670E1D627F33}" type="presOf" srcId="{C73D9C16-F4E7-4810-AF0C-24D35302AF16}" destId="{2783B9F1-9766-4C78-A007-2219C6382CF5}" srcOrd="1" destOrd="0" presId="urn:microsoft.com/office/officeart/2005/8/layout/list1"/>
    <dgm:cxn modelId="{E44AB2EF-9019-4A02-834A-2FDFB4EDCCE3}" type="presOf" srcId="{A6B5D9E6-D55F-4560-81C3-C0465FFA56A7}" destId="{52F7E274-8E05-478B-AF5C-7F2456435E87}" srcOrd="0" destOrd="0" presId="urn:microsoft.com/office/officeart/2005/8/layout/list1"/>
    <dgm:cxn modelId="{8B1BAEF5-0E00-4692-9273-DBA49B778ECC}" type="presOf" srcId="{61AD7FD5-37B0-4ED5-8FF9-59211581141A}" destId="{63676C47-05BA-4DBD-9A56-6C70D000A215}" srcOrd="0" destOrd="0" presId="urn:microsoft.com/office/officeart/2005/8/layout/list1"/>
    <dgm:cxn modelId="{CC42B12B-BBD6-4DD5-9A3A-DFECD2B597D9}" type="presParOf" srcId="{5EC27A92-B6A9-4D70-A9E6-531791449C23}" destId="{6105E5CE-443D-43A7-8500-683A6E31C743}" srcOrd="0" destOrd="0" presId="urn:microsoft.com/office/officeart/2005/8/layout/list1"/>
    <dgm:cxn modelId="{A1D9F1EB-A58E-485B-9D07-468EA516C9E5}" type="presParOf" srcId="{6105E5CE-443D-43A7-8500-683A6E31C743}" destId="{52F7E274-8E05-478B-AF5C-7F2456435E87}" srcOrd="0" destOrd="0" presId="urn:microsoft.com/office/officeart/2005/8/layout/list1"/>
    <dgm:cxn modelId="{A9512B67-2120-4C6A-A2AB-ACDDE76E4005}" type="presParOf" srcId="{6105E5CE-443D-43A7-8500-683A6E31C743}" destId="{832DABAA-3786-48E6-B061-A1E3F000D219}" srcOrd="1" destOrd="0" presId="urn:microsoft.com/office/officeart/2005/8/layout/list1"/>
    <dgm:cxn modelId="{26370A82-5586-4578-9B46-31BE84D035AF}" type="presParOf" srcId="{5EC27A92-B6A9-4D70-A9E6-531791449C23}" destId="{38325F70-8BE0-4D73-AFB9-F8BF03D94598}" srcOrd="1" destOrd="0" presId="urn:microsoft.com/office/officeart/2005/8/layout/list1"/>
    <dgm:cxn modelId="{9E0DC7BB-AAF9-47E3-BE3C-2292B4391E7B}" type="presParOf" srcId="{5EC27A92-B6A9-4D70-A9E6-531791449C23}" destId="{F4325797-F8E0-4A3D-94BD-F5263B0DE968}" srcOrd="2" destOrd="0" presId="urn:microsoft.com/office/officeart/2005/8/layout/list1"/>
    <dgm:cxn modelId="{7540D752-AFDA-4F0F-9EC7-AB0CF7B34DF5}" type="presParOf" srcId="{5EC27A92-B6A9-4D70-A9E6-531791449C23}" destId="{8421F99A-7BF4-4241-8C66-1ACF021BD9E3}" srcOrd="3" destOrd="0" presId="urn:microsoft.com/office/officeart/2005/8/layout/list1"/>
    <dgm:cxn modelId="{AE5B6A19-F6B2-4E49-8F75-5F91C6CB3C1A}" type="presParOf" srcId="{5EC27A92-B6A9-4D70-A9E6-531791449C23}" destId="{72B72198-49D4-40E1-84EB-DB8649B3C48E}" srcOrd="4" destOrd="0" presId="urn:microsoft.com/office/officeart/2005/8/layout/list1"/>
    <dgm:cxn modelId="{C663A29D-879D-408B-8BC4-A5FAA0DBF296}" type="presParOf" srcId="{72B72198-49D4-40E1-84EB-DB8649B3C48E}" destId="{63676C47-05BA-4DBD-9A56-6C70D000A215}" srcOrd="0" destOrd="0" presId="urn:microsoft.com/office/officeart/2005/8/layout/list1"/>
    <dgm:cxn modelId="{AC6F8767-F5F7-48D0-B708-032B4772F787}" type="presParOf" srcId="{72B72198-49D4-40E1-84EB-DB8649B3C48E}" destId="{6A78C67C-748F-4079-819C-8479CAC7F853}" srcOrd="1" destOrd="0" presId="urn:microsoft.com/office/officeart/2005/8/layout/list1"/>
    <dgm:cxn modelId="{A7B9AD9D-1337-464A-AB6A-0D05AEE08654}" type="presParOf" srcId="{5EC27A92-B6A9-4D70-A9E6-531791449C23}" destId="{718C5E5C-9938-4C35-9286-4F5A4A0EC973}" srcOrd="5" destOrd="0" presId="urn:microsoft.com/office/officeart/2005/8/layout/list1"/>
    <dgm:cxn modelId="{72DF06B0-CD66-4A4D-AA20-DF3B6772C80C}" type="presParOf" srcId="{5EC27A92-B6A9-4D70-A9E6-531791449C23}" destId="{29E819CF-3AA6-4E8F-A0C2-D1BACEB4E88B}" srcOrd="6" destOrd="0" presId="urn:microsoft.com/office/officeart/2005/8/layout/list1"/>
    <dgm:cxn modelId="{26D0C965-D320-4360-A9C8-B14D557504CF}" type="presParOf" srcId="{5EC27A92-B6A9-4D70-A9E6-531791449C23}" destId="{D0C489AE-0BE9-4281-80A0-98FFF64DD22D}" srcOrd="7" destOrd="0" presId="urn:microsoft.com/office/officeart/2005/8/layout/list1"/>
    <dgm:cxn modelId="{6760947B-69A7-4D8E-8918-CB2DC309C946}" type="presParOf" srcId="{5EC27A92-B6A9-4D70-A9E6-531791449C23}" destId="{022636BE-0009-486D-BC9A-AB12BB98902C}" srcOrd="8" destOrd="0" presId="urn:microsoft.com/office/officeart/2005/8/layout/list1"/>
    <dgm:cxn modelId="{466569FD-2BC2-43E5-AB41-F8687E088AE5}" type="presParOf" srcId="{022636BE-0009-486D-BC9A-AB12BB98902C}" destId="{6BE3DF73-9AC8-4ABA-8068-D0FD3BF561A0}" srcOrd="0" destOrd="0" presId="urn:microsoft.com/office/officeart/2005/8/layout/list1"/>
    <dgm:cxn modelId="{1AB7FB8E-E93E-4263-9D29-BBF6ADF06D9F}" type="presParOf" srcId="{022636BE-0009-486D-BC9A-AB12BB98902C}" destId="{2783B9F1-9766-4C78-A007-2219C6382CF5}" srcOrd="1" destOrd="0" presId="urn:microsoft.com/office/officeart/2005/8/layout/list1"/>
    <dgm:cxn modelId="{F4112DB0-A84D-4440-973E-B6FC3479A3B5}" type="presParOf" srcId="{5EC27A92-B6A9-4D70-A9E6-531791449C23}" destId="{15343C98-DCC6-461E-A19F-CC6B5968E4A3}" srcOrd="9" destOrd="0" presId="urn:microsoft.com/office/officeart/2005/8/layout/list1"/>
    <dgm:cxn modelId="{97979403-C5E6-4B45-A5BB-8DF535AC1CF8}" type="presParOf" srcId="{5EC27A92-B6A9-4D70-A9E6-531791449C23}" destId="{20B8993D-60AE-48B5-8F8A-FBD1D684658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25797-F8E0-4A3D-94BD-F5263B0DE968}">
      <dsp:nvSpPr>
        <dsp:cNvPr id="0" name=""/>
        <dsp:cNvSpPr/>
      </dsp:nvSpPr>
      <dsp:spPr>
        <a:xfrm>
          <a:off x="0" y="541099"/>
          <a:ext cx="609600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2DABAA-3786-48E6-B061-A1E3F000D219}">
      <dsp:nvSpPr>
        <dsp:cNvPr id="0" name=""/>
        <dsp:cNvSpPr/>
      </dsp:nvSpPr>
      <dsp:spPr>
        <a:xfrm>
          <a:off x="304800" y="24499"/>
          <a:ext cx="4702582" cy="1033200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Supernovae Study of </a:t>
          </a:r>
          <a:r>
            <a:rPr lang="en-US" sz="2400" kern="1200" baseline="30000" dirty="0"/>
            <a:t>92</a:t>
          </a:r>
          <a:r>
            <a:rPr lang="en-US" sz="2400" kern="1200" dirty="0"/>
            <a:t>Nb </a:t>
          </a:r>
        </a:p>
      </dsp:txBody>
      <dsp:txXfrm>
        <a:off x="355237" y="74936"/>
        <a:ext cx="4601708" cy="932326"/>
      </dsp:txXfrm>
    </dsp:sp>
    <dsp:sp modelId="{29E819CF-3AA6-4E8F-A0C2-D1BACEB4E88B}">
      <dsp:nvSpPr>
        <dsp:cNvPr id="0" name=""/>
        <dsp:cNvSpPr/>
      </dsp:nvSpPr>
      <dsp:spPr>
        <a:xfrm>
          <a:off x="0" y="2128700"/>
          <a:ext cx="609600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86791"/>
              <a:satOff val="-10022"/>
              <a:lumOff val="1566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8C67C-748F-4079-819C-8479CAC7F853}">
      <dsp:nvSpPr>
        <dsp:cNvPr id="0" name=""/>
        <dsp:cNvSpPr/>
      </dsp:nvSpPr>
      <dsp:spPr>
        <a:xfrm>
          <a:off x="304800" y="1612099"/>
          <a:ext cx="4702539" cy="1033200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86791"/>
                <a:satOff val="-10022"/>
                <a:lumOff val="1566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86791"/>
                <a:satOff val="-10022"/>
                <a:lumOff val="1566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86791"/>
                <a:satOff val="-10022"/>
                <a:lumOff val="1566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Neutrino Study of </a:t>
          </a:r>
          <a:r>
            <a:rPr lang="en-US" sz="2400" kern="1200" baseline="30000" dirty="0"/>
            <a:t>92</a:t>
          </a:r>
          <a:r>
            <a:rPr lang="en-US" sz="2400" kern="1200" dirty="0"/>
            <a:t>Nb</a:t>
          </a:r>
        </a:p>
      </dsp:txBody>
      <dsp:txXfrm>
        <a:off x="355237" y="1662536"/>
        <a:ext cx="4601665" cy="932326"/>
      </dsp:txXfrm>
    </dsp:sp>
    <dsp:sp modelId="{20B8993D-60AE-48B5-8F8A-FBD1D6846587}">
      <dsp:nvSpPr>
        <dsp:cNvPr id="0" name=""/>
        <dsp:cNvSpPr/>
      </dsp:nvSpPr>
      <dsp:spPr>
        <a:xfrm>
          <a:off x="0" y="3716300"/>
          <a:ext cx="609600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173582"/>
              <a:satOff val="-20043"/>
              <a:lumOff val="3132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83B9F1-9766-4C78-A007-2219C6382CF5}">
      <dsp:nvSpPr>
        <dsp:cNvPr id="0" name=""/>
        <dsp:cNvSpPr/>
      </dsp:nvSpPr>
      <dsp:spPr>
        <a:xfrm>
          <a:off x="304800" y="3199700"/>
          <a:ext cx="4724430" cy="1033200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173582"/>
                <a:satOff val="-20043"/>
                <a:lumOff val="31321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173582"/>
                <a:satOff val="-20043"/>
                <a:lumOff val="31321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173582"/>
                <a:satOff val="-20043"/>
                <a:lumOff val="3132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Charge-Exchange Oslo Method</a:t>
          </a:r>
        </a:p>
      </dsp:txBody>
      <dsp:txXfrm>
        <a:off x="355237" y="3250137"/>
        <a:ext cx="4623556" cy="93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1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88289" y="8450227"/>
            <a:ext cx="4729728" cy="703690"/>
          </a:xfrm>
          <a:prstGeom prst="rect">
            <a:avLst/>
          </a:prstGeom>
        </p:spPr>
        <p:txBody>
          <a:bodyPr vert="horz" lIns="94149" tIns="47074" rIns="94149" bIns="47074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" y="8403314"/>
            <a:ext cx="642863" cy="7506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14T20:56:27.41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0,'14842'0'0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14T20:56:31.5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97,'56'-3,"-1"-3,99-23,-44 7,8 5,160-3,124 22,-153 1,93-3,-313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914" tIns="45956" rIns="91914" bIns="4595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78"/>
            <a:ext cx="5560060" cy="4155519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B674C-1900-D189-3BE2-2535F31FB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404101AB-F5E1-2EC2-33B6-0E324ED990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22D20036-E814-E44F-D368-90F2352640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49178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7869D-7F88-AD0F-7464-C28DAAF01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507EF3D4-37D9-EB0D-07D0-76B0A27C02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9217A760-6C33-BC2C-5615-B724DE7FD3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42857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9C05C-F73C-8043-507F-C79D65E1F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FF56803B-4337-33FF-C53C-93F19DD91D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BAC9788D-2A3A-519B-FE08-C20A7511401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91042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1FE8F1-62E4-650E-B818-984317129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FCE7D220-8975-1ECC-2F67-A8E2BACB8C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021136DA-814C-9184-1C13-6E81466DB6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809907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0E0B3-A9D8-03F7-C017-B17DC28A7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B283DD55-424F-EEA3-BCCF-2726E68E42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9292605C-B978-20DA-BAC7-0CAF6403EA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02246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7B168-A883-85AF-0ED1-00C511CD0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C38C505D-E3B1-F2EA-6ED5-F80F870D84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1BE65F9C-25C1-85B7-5EA5-1FA8A477CF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204125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50253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79512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94AAA-C875-5165-F866-8E610C095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3412FD4B-C734-3CDF-99D7-DF4E06869F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1E5FCBAB-0453-C530-F0F9-64E37E3A83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006893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F6F0C-BEBF-6197-7351-9F59861BC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EAE9985C-A0BD-2DC1-D5A5-C35286007F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CE00D459-93E1-C6BC-0425-B6F2537F5C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52590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6A794-3493-8CF5-D85A-EF28C687C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3F828FA1-8B7D-042F-0BBE-8BF585337E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6CFD6E61-4F4C-3314-3B11-8E063891E8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27026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BB8FE-3ED8-8AB2-C150-5FC4DEBC6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F9429DFA-D232-CE9D-590D-976EAE5D035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9575" y="695325"/>
            <a:ext cx="6178550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28045F3E-049E-A1D7-3E55-5417D242F7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9754006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FE5A3-CAFA-638F-C54F-433004F8B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A0C4B472-2E87-82E0-855A-8D821194774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5325"/>
            <a:ext cx="6181725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F5926BF3-3EAE-B1B4-DE9E-C525F3475E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686340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E2553-C523-A2B9-3B27-21C4006ED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E3E5B1E1-B009-F8E7-5AD2-4FA9222732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5325"/>
            <a:ext cx="6181725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DBA55705-FD22-DBB9-41AE-A070B41866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154463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ECB5-29A9-DD44-92A6-36FD1360E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8EA3DC35-5626-91BA-EC25-31755690C2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5325"/>
            <a:ext cx="6181725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6612A2C3-7776-F5CE-AC71-66E40F8FA4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331869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A9798-6564-DC1E-FFC3-175720F76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0B3F8C09-5481-5DDD-C73A-55D10FD8F4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5325"/>
            <a:ext cx="6181725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915D14D6-771E-F5F0-706A-752215EEB6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240201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0549E-A365-FD48-BBC0-E39CEC380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70EBF714-126C-A73B-EC91-8C9C52F9FC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5325"/>
            <a:ext cx="6181725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783D69C8-6EC6-D1C5-0BAF-656AB4A67B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066281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07563-1C77-935A-B684-6CEFA9D9D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CF088012-5605-19C4-2299-7DD6811488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CFC2AAA1-57FE-B0DA-ECEC-27394D5F56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76124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8AB71-FA6C-E530-4F6F-4D864067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AFFA41C1-1EF1-DC30-AF8A-A7957DE6FA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1B88461F-55F2-72BD-A7BD-E74543D4E4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863370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0250265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02502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5717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EFE05-C107-7ECF-8866-07DBB9386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000E38D9-947F-6B5A-1CA7-3030AE659C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7CD3A01E-2AD4-6A74-A0F7-B89CEEBB87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774772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5560D-0DC2-BE15-E089-3F9565B9F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E34C793F-53F7-4D96-BCBB-56F75F9277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6656DB6B-8DD7-D6EC-89C4-4DFD6B9C36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787351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45259-A20C-1882-2D0C-CFC512F2C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2F5A50E6-FB58-F1EB-EEB1-BF1D53BE7C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B5F28784-23CA-AFDC-1159-B1B359C2EC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22281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32069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7D5AC-0812-D406-8993-D8732ABD2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57C7D966-B7DB-4D98-3C51-D0845A6F63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4D44DCE1-ED7C-7D77-D2C5-20D7C47B87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06279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05D3B-2DF3-63AE-85C6-215EE6870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AFDA7004-048D-D43D-64E5-45DC64B1EC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623ADCA9-ECE7-6D71-243E-A3FD26AA59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1290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6D52DA-7EC2-A93A-E527-24C0D964EA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3488"/>
          <a:stretch/>
        </p:blipFill>
        <p:spPr>
          <a:xfrm>
            <a:off x="2819400" y="5636776"/>
            <a:ext cx="3048000" cy="639434"/>
          </a:xfrm>
          <a:prstGeom prst="rect">
            <a:avLst/>
          </a:prstGeom>
        </p:spPr>
      </p:pic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5E56C48-E97E-EB04-E105-6EE91E71CE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19800" y="5695162"/>
            <a:ext cx="3474189" cy="6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Presenter, 12 Month 2025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A. Presenter, 12 Month 2025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49.jp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45.jpg"/><Relationship Id="rId10" Type="http://schemas.openxmlformats.org/officeDocument/2006/relationships/image" Target="../media/image25.svg"/><Relationship Id="rId4" Type="http://schemas.openxmlformats.org/officeDocument/2006/relationships/image" Target="../media/image44.jp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6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11" Type="http://schemas.openxmlformats.org/officeDocument/2006/relationships/image" Target="../media/image78.png"/><Relationship Id="rId5" Type="http://schemas.openxmlformats.org/officeDocument/2006/relationships/image" Target="../media/image52.jpg"/><Relationship Id="rId10" Type="http://schemas.openxmlformats.org/officeDocument/2006/relationships/image" Target="../media/image77.png"/><Relationship Id="rId4" Type="http://schemas.openxmlformats.org/officeDocument/2006/relationships/image" Target="../media/image51.png"/><Relationship Id="rId9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2.jpg"/><Relationship Id="rId7" Type="http://schemas.openxmlformats.org/officeDocument/2006/relationships/image" Target="../media/image5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105.pn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8.gif"/><Relationship Id="rId4" Type="http://schemas.openxmlformats.org/officeDocument/2006/relationships/image" Target="../media/image10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g"/><Relationship Id="rId3" Type="http://schemas.openxmlformats.org/officeDocument/2006/relationships/image" Target="../media/image115.png"/><Relationship Id="rId7" Type="http://schemas.openxmlformats.org/officeDocument/2006/relationships/image" Target="../media/image73.jpg"/><Relationship Id="rId12" Type="http://schemas.openxmlformats.org/officeDocument/2006/relationships/image" Target="../media/image7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g"/><Relationship Id="rId11" Type="http://schemas.openxmlformats.org/officeDocument/2006/relationships/image" Target="../media/image123.png"/><Relationship Id="rId5" Type="http://schemas.openxmlformats.org/officeDocument/2006/relationships/image" Target="../media/image71.jpg"/><Relationship Id="rId10" Type="http://schemas.openxmlformats.org/officeDocument/2006/relationships/image" Target="../media/image122.png"/><Relationship Id="rId4" Type="http://schemas.openxmlformats.org/officeDocument/2006/relationships/image" Target="../media/image70.png"/><Relationship Id="rId9" Type="http://schemas.openxmlformats.org/officeDocument/2006/relationships/image" Target="../media/image121.png"/><Relationship Id="rId14" Type="http://schemas.openxmlformats.org/officeDocument/2006/relationships/image" Target="../media/image1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81.png"/><Relationship Id="rId18" Type="http://schemas.openxmlformats.org/officeDocument/2006/relationships/image" Target="../media/image85.jpeg"/><Relationship Id="rId26" Type="http://schemas.openxmlformats.org/officeDocument/2006/relationships/image" Target="../media/image90.jpeg"/><Relationship Id="rId3" Type="http://schemas.openxmlformats.org/officeDocument/2006/relationships/image" Target="../media/image6.png"/><Relationship Id="rId21" Type="http://schemas.openxmlformats.org/officeDocument/2006/relationships/hyperlink" Target="https://pixabay.com/en/norway-flag-country-europe-1460580/" TargetMode="External"/><Relationship Id="rId7" Type="http://schemas.openxmlformats.org/officeDocument/2006/relationships/image" Target="../media/image79.png"/><Relationship Id="rId12" Type="http://schemas.openxmlformats.org/officeDocument/2006/relationships/image" Target="../media/image12.png"/><Relationship Id="rId17" Type="http://schemas.openxmlformats.org/officeDocument/2006/relationships/image" Target="../media/image84.jpeg"/><Relationship Id="rId25" Type="http://schemas.openxmlformats.org/officeDocument/2006/relationships/hyperlink" Target="https://www.publicdomainpictures.net/en/view-image.php?image=37966&amp;picture=japan-flag" TargetMode="External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1.png"/><Relationship Id="rId20" Type="http://schemas.openxmlformats.org/officeDocument/2006/relationships/image" Target="../media/image87.jpg"/><Relationship Id="rId29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11" Type="http://schemas.openxmlformats.org/officeDocument/2006/relationships/image" Target="../media/image80.png"/><Relationship Id="rId24" Type="http://schemas.openxmlformats.org/officeDocument/2006/relationships/image" Target="../media/image89.jpg"/><Relationship Id="rId5" Type="http://schemas.openxmlformats.org/officeDocument/2006/relationships/image" Target="../media/image8.png"/><Relationship Id="rId15" Type="http://schemas.openxmlformats.org/officeDocument/2006/relationships/image" Target="../media/image83.jpeg"/><Relationship Id="rId23" Type="http://schemas.openxmlformats.org/officeDocument/2006/relationships/hyperlink" Target="http://www.goodfreephotos.com/other-photos/american-flag.jpg.php" TargetMode="External"/><Relationship Id="rId28" Type="http://schemas.openxmlformats.org/officeDocument/2006/relationships/hyperlink" Target="https://pixabay.com/pl/illustrations/flaga-niemcy-bander%C4%85-flaga-niemiec-1060305/" TargetMode="External"/><Relationship Id="rId10" Type="http://schemas.openxmlformats.org/officeDocument/2006/relationships/image" Target="../media/image10.svg"/><Relationship Id="rId19" Type="http://schemas.openxmlformats.org/officeDocument/2006/relationships/image" Target="../media/image86.jpeg"/><Relationship Id="rId4" Type="http://schemas.openxmlformats.org/officeDocument/2006/relationships/image" Target="../media/image7.jpg"/><Relationship Id="rId9" Type="http://schemas.openxmlformats.org/officeDocument/2006/relationships/image" Target="../media/image9.png"/><Relationship Id="rId14" Type="http://schemas.openxmlformats.org/officeDocument/2006/relationships/image" Target="../media/image82.svg"/><Relationship Id="rId22" Type="http://schemas.openxmlformats.org/officeDocument/2006/relationships/image" Target="../media/image88.jpg"/><Relationship Id="rId27" Type="http://schemas.openxmlformats.org/officeDocument/2006/relationships/image" Target="../media/image9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1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144.png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7.jpg"/><Relationship Id="rId4" Type="http://schemas.openxmlformats.org/officeDocument/2006/relationships/image" Target="../media/image9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0.jpg"/><Relationship Id="rId4" Type="http://schemas.openxmlformats.org/officeDocument/2006/relationships/image" Target="../media/image9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9.jpg"/><Relationship Id="rId4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88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39.gif"/><Relationship Id="rId10" Type="http://schemas.openxmlformats.org/officeDocument/2006/relationships/image" Target="../media/image930.png"/><Relationship Id="rId4" Type="http://schemas.openxmlformats.org/officeDocument/2006/relationships/image" Target="../media/image38.png"/><Relationship Id="rId9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112.jpg"/><Relationship Id="rId4" Type="http://schemas.openxmlformats.org/officeDocument/2006/relationships/image" Target="../media/image1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2.png"/><Relationship Id="rId5" Type="http://schemas.openxmlformats.org/officeDocument/2006/relationships/image" Target="../media/image17.svg"/><Relationship Id="rId10" Type="http://schemas.openxmlformats.org/officeDocument/2006/relationships/image" Target="../media/image21.sv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00.png"/><Relationship Id="rId7" Type="http://schemas.openxmlformats.org/officeDocument/2006/relationships/image" Target="../media/image58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0.png"/><Relationship Id="rId5" Type="http://schemas.openxmlformats.org/officeDocument/2006/relationships/image" Target="../media/image1020.png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6.jpg"/><Relationship Id="rId10" Type="http://schemas.openxmlformats.org/officeDocument/2006/relationships/image" Target="../media/image34.png"/><Relationship Id="rId4" Type="http://schemas.openxmlformats.org/officeDocument/2006/relationships/image" Target="../media/image25.svg"/><Relationship Id="rId9" Type="http://schemas.openxmlformats.org/officeDocument/2006/relationships/hyperlink" Target="https://openclipart.org/detail/118939/radioactive-sign-01-by-anonymou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svg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13" Type="http://schemas.openxmlformats.org/officeDocument/2006/relationships/image" Target="../media/image37.svg"/><Relationship Id="rId3" Type="http://schemas.microsoft.com/office/2007/relationships/media" Target="../media/media2.mp4"/><Relationship Id="rId7" Type="http://schemas.openxmlformats.org/officeDocument/2006/relationships/image" Target="../media/image37.png"/><Relationship Id="rId12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4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5.png"/><Relationship Id="rId4" Type="http://schemas.openxmlformats.org/officeDocument/2006/relationships/video" Target="../media/media2.mp4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360759" y="3202435"/>
            <a:ext cx="11470481" cy="1020298"/>
          </a:xfrm>
        </p:spPr>
        <p:txBody>
          <a:bodyPr/>
          <a:lstStyle/>
          <a:p>
            <a:r>
              <a:rPr lang="en-US" sz="3600" dirty="0"/>
              <a:t>Oslo Studies Near </a:t>
            </a:r>
            <a:r>
              <a:rPr lang="en-US" sz="3600" baseline="30000" dirty="0"/>
              <a:t>92</a:t>
            </a:r>
            <a:r>
              <a:rPr lang="en-US" sz="3600" dirty="0"/>
              <a:t>Nb and the Implications for </a:t>
            </a:r>
            <a:br>
              <a:rPr lang="en-US" sz="3600" dirty="0"/>
            </a:br>
            <a:r>
              <a:rPr lang="en-US" sz="3600" dirty="0"/>
              <a:t>Stellar Production of the Cosmochrornometer </a:t>
            </a:r>
            <a:r>
              <a:rPr lang="en-US" sz="3600" baseline="30000" dirty="0"/>
              <a:t>92</a:t>
            </a:r>
            <a:r>
              <a:rPr lang="en-US" sz="3600" dirty="0"/>
              <a:t>Nb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B64D1E-FC40-DF68-DD42-EF351EEBC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24" y="1282481"/>
            <a:ext cx="868883" cy="9939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FBEE12-780D-5CE4-52FF-0817D98FE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82481"/>
            <a:ext cx="835074" cy="10701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051" y="358624"/>
            <a:ext cx="2378656" cy="2378656"/>
          </a:xfrm>
          <a:prstGeom prst="rect">
            <a:avLst/>
          </a:prstGeom>
        </p:spPr>
      </p:pic>
      <p:sp>
        <p:nvSpPr>
          <p:cNvPr id="9" name="Subtitle 6"/>
          <p:cNvSpPr txBox="1">
            <a:spLocks/>
          </p:cNvSpPr>
          <p:nvPr/>
        </p:nvSpPr>
        <p:spPr bwMode="auto">
          <a:xfrm>
            <a:off x="9461363" y="92657"/>
            <a:ext cx="32255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ctr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432235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864469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None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296702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None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728938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None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161172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593406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025640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457874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sz="1600" kern="0" dirty="0">
                <a:latin typeface="Arial" pitchFamily="34" charset="0"/>
                <a:ea typeface="ＭＳ Ｐゴシック"/>
                <a:cs typeface="ＭＳ Ｐゴシック"/>
              </a:rPr>
              <a:t>Oslo Workshop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Arial" pitchFamily="34" charset="0"/>
                <a:ea typeface="ＭＳ Ｐゴシック"/>
                <a:cs typeface="ＭＳ Ｐゴシック"/>
              </a:rPr>
              <a:t>05/21/2026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Arial" pitchFamily="34" charset="0"/>
                <a:ea typeface="ＭＳ Ｐゴシック"/>
                <a:cs typeface="ＭＳ Ｐゴシック"/>
              </a:rPr>
              <a:t>@Oslo, Norway</a:t>
            </a:r>
          </a:p>
          <a:p>
            <a:endParaRPr lang="en-US" sz="1000" kern="0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Subtitle 6">
            <a:extLst>
              <a:ext uri="{FF2B5EF4-FFF2-40B4-BE49-F238E27FC236}">
                <a16:creationId xmlns:a16="http://schemas.microsoft.com/office/drawing/2014/main" id="{E6D392B8-1325-5A52-CEB3-D14123ACFE74}"/>
              </a:ext>
            </a:extLst>
          </p:cNvPr>
          <p:cNvSpPr txBox="1">
            <a:spLocks/>
          </p:cNvSpPr>
          <p:nvPr/>
        </p:nvSpPr>
        <p:spPr bwMode="auto">
          <a:xfrm>
            <a:off x="3048000" y="4450211"/>
            <a:ext cx="6096000" cy="71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ctr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432235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864469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None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296702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None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728938" indent="0" algn="ctr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None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161172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593406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025640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457874" indent="0" algn="ctr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None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2400" b="1" kern="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Neshad D. Pathirana </a:t>
            </a:r>
          </a:p>
          <a:p>
            <a:pPr>
              <a:spcAft>
                <a:spcPts val="600"/>
              </a:spcAft>
            </a:pPr>
            <a:r>
              <a:rPr lang="en-US" sz="1600" b="1" kern="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(Ph.D. Candidate)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C3F708F-994C-0E38-97FF-9CA242A715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7876" y="0"/>
            <a:ext cx="1154549" cy="11339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DE4383-7AAF-47FF-0257-A6A13040B9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4602" y="1398212"/>
            <a:ext cx="1016883" cy="878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88B48A-9B68-B7C4-2A68-9F3920983D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75313" y="204549"/>
            <a:ext cx="1419756" cy="907825"/>
          </a:xfrm>
          <a:prstGeom prst="rect">
            <a:avLst/>
          </a:prstGeom>
        </p:spPr>
      </p:pic>
      <p:pic>
        <p:nvPicPr>
          <p:cNvPr id="5" name="Picture 4" descr="A logo of a university&#10;&#10;AI-generated content may be incorrect.">
            <a:extLst>
              <a:ext uri="{FF2B5EF4-FFF2-40B4-BE49-F238E27FC236}">
                <a16:creationId xmlns:a16="http://schemas.microsoft.com/office/drawing/2014/main" id="{625DAD64-A2F2-BBF8-0C02-D53CAF8869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066" y="56242"/>
            <a:ext cx="685800" cy="10561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0D45D14-2AC7-1A36-8C54-F09F6F612D93}"/>
              </a:ext>
            </a:extLst>
          </p:cNvPr>
          <p:cNvSpPr/>
          <p:nvPr/>
        </p:nvSpPr>
        <p:spPr>
          <a:xfrm>
            <a:off x="1235467" y="6409190"/>
            <a:ext cx="9601200" cy="4382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52D5D7-E76E-9A58-4563-A65DB1EE8650}"/>
              </a:ext>
            </a:extLst>
          </p:cNvPr>
          <p:cNvSpPr/>
          <p:nvPr/>
        </p:nvSpPr>
        <p:spPr>
          <a:xfrm>
            <a:off x="5869756" y="5470569"/>
            <a:ext cx="3883843" cy="12600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9D3773-E380-8630-BB24-F279A1FEAD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9756" y="5573150"/>
            <a:ext cx="2760482" cy="7913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C4376-EC6F-7E5A-1DD6-AAD42BA66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62127FA0-49A0-0C82-87B4-5DEDA203B4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kern="1200" dirty="0">
                    <a:latin typeface="Arial" pitchFamily="34" charset="0"/>
                    <a:ea typeface="ＭＳ Ｐゴシック"/>
                    <a:cs typeface="ＭＳ Ｐゴシック"/>
                  </a:rPr>
                  <a:t>Experimentally Extracted NLD and</a:t>
                </a:r>
                <a:r>
                  <a:rPr lang="el-GR" kern="1200" dirty="0">
                    <a:ea typeface="Cambria Math" panose="02040503050406030204" pitchFamily="18" charset="0"/>
                    <a:cs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kern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kern="1200" dirty="0">
                    <a:latin typeface="Arial" pitchFamily="34" charset="0"/>
                    <a:ea typeface="ＭＳ Ｐゴシック"/>
                    <a:cs typeface="ＭＳ Ｐゴシック"/>
                  </a:rPr>
                  <a:t>SF of </a:t>
                </a:r>
                <a:r>
                  <a:rPr lang="en-US" kern="1200" baseline="30000" dirty="0"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kern="1200" dirty="0">
                    <a:latin typeface="Arial" pitchFamily="34" charset="0"/>
                    <a:ea typeface="ＭＳ Ｐゴシック"/>
                    <a:cs typeface="ＭＳ Ｐゴシック"/>
                  </a:rPr>
                  <a:t>Nb</a:t>
                </a:r>
                <a:endParaRPr lang="en-US" dirty="0">
                  <a:solidFill>
                    <a:srgbClr val="064308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62127FA0-49A0-0C82-87B4-5DEDA203B4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32911" b="-45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8AD8D-240C-568B-E1DE-67F7D1FCE0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97CB4-9780-8898-AE26-A49A9B5152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FC5412-B187-EE9B-0007-B3F4CE02805C}"/>
              </a:ext>
            </a:extLst>
          </p:cNvPr>
          <p:cNvSpPr txBox="1"/>
          <p:nvPr/>
        </p:nvSpPr>
        <p:spPr>
          <a:xfrm>
            <a:off x="5181600" y="1019959"/>
            <a:ext cx="2245127" cy="288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Nuclear Level Density of </a:t>
            </a:r>
            <a:r>
              <a:rPr lang="en-US" sz="1100" baseline="30000" dirty="0"/>
              <a:t>92</a:t>
            </a:r>
            <a:r>
              <a:rPr lang="en-US" sz="1100" dirty="0"/>
              <a:t>Nb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00D7D8-4487-1133-8F2B-67F8DC4671AC}"/>
              </a:ext>
            </a:extLst>
          </p:cNvPr>
          <p:cNvGrpSpPr/>
          <p:nvPr/>
        </p:nvGrpSpPr>
        <p:grpSpPr>
          <a:xfrm>
            <a:off x="26714" y="2583866"/>
            <a:ext cx="3645348" cy="3416420"/>
            <a:chOff x="37970" y="2633711"/>
            <a:chExt cx="3645348" cy="3416420"/>
          </a:xfrm>
        </p:grpSpPr>
        <p:pic>
          <p:nvPicPr>
            <p:cNvPr id="10243" name="Picture 10242" descr="A diagram of a graph&#10;&#10;AI-generated content may be incorrect.">
              <a:extLst>
                <a:ext uri="{FF2B5EF4-FFF2-40B4-BE49-F238E27FC236}">
                  <a16:creationId xmlns:a16="http://schemas.microsoft.com/office/drawing/2014/main" id="{F6659E44-636F-2D60-5A25-EE8FF149C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122"/>
            <a:stretch>
              <a:fillRect/>
            </a:stretch>
          </p:blipFill>
          <p:spPr>
            <a:xfrm>
              <a:off x="37970" y="2801751"/>
              <a:ext cx="3645348" cy="32483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E185E29-AAE8-C500-6C92-5216DFEB2E4B}"/>
                    </a:ext>
                  </a:extLst>
                </p:cNvPr>
                <p:cNvSpPr txBox="1"/>
                <p:nvPr/>
              </p:nvSpPr>
              <p:spPr>
                <a:xfrm>
                  <a:off x="665445" y="2633711"/>
                  <a:ext cx="23903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aseline="30000" dirty="0"/>
                    <a:t>92</a:t>
                  </a:r>
                  <a:r>
                    <a:rPr lang="en-US" sz="1100" dirty="0"/>
                    <a:t>Nb Particle-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a14:m>
                  <a:r>
                    <a:rPr lang="en-US" sz="1100" dirty="0"/>
                    <a:t> Coincidence Matrix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E185E29-AAE8-C500-6C92-5216DFEB2E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445" y="2633711"/>
                  <a:ext cx="2390398" cy="261610"/>
                </a:xfrm>
                <a:prstGeom prst="rect">
                  <a:avLst/>
                </a:prstGeom>
                <a:blipFill>
                  <a:blip r:embed="rId6"/>
                  <a:stretch>
                    <a:fillRect t="-2326" b="-139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66735D7-A46D-739C-507A-1F55706119F4}"/>
              </a:ext>
            </a:extLst>
          </p:cNvPr>
          <p:cNvGrpSpPr/>
          <p:nvPr/>
        </p:nvGrpSpPr>
        <p:grpSpPr>
          <a:xfrm>
            <a:off x="4789666" y="5185879"/>
            <a:ext cx="2904919" cy="705096"/>
            <a:chOff x="5041415" y="5160131"/>
            <a:chExt cx="2904919" cy="70509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22BEBA-133B-896E-8742-468FE420A7EF}"/>
                </a:ext>
              </a:extLst>
            </p:cNvPr>
            <p:cNvSpPr txBox="1"/>
            <p:nvPr/>
          </p:nvSpPr>
          <p:spPr>
            <a:xfrm>
              <a:off x="5041415" y="5211942"/>
              <a:ext cx="29049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NLD: Number of levels per MeV as a function of E</a:t>
              </a:r>
              <a:r>
                <a:rPr lang="en-US" baseline="-25000" dirty="0"/>
                <a:t>x</a:t>
              </a:r>
              <a:r>
                <a:rPr lang="en-US" dirty="0"/>
                <a:t> 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63418A6-B971-064D-F2AD-2FC017D605C4}"/>
                </a:ext>
              </a:extLst>
            </p:cNvPr>
            <p:cNvSpPr/>
            <p:nvPr/>
          </p:nvSpPr>
          <p:spPr>
            <a:xfrm>
              <a:off x="5075880" y="5160131"/>
              <a:ext cx="2835987" cy="70509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CDC767-02D9-7442-C8B2-49044BE8A514}"/>
              </a:ext>
            </a:extLst>
          </p:cNvPr>
          <p:cNvGrpSpPr/>
          <p:nvPr/>
        </p:nvGrpSpPr>
        <p:grpSpPr>
          <a:xfrm>
            <a:off x="8553131" y="5209387"/>
            <a:ext cx="3554686" cy="705096"/>
            <a:chOff x="8737132" y="5142620"/>
            <a:chExt cx="3376654" cy="7050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05F7CFC-9FC2-39C4-CC6D-0645FC3CB6DE}"/>
                    </a:ext>
                  </a:extLst>
                </p:cNvPr>
                <p:cNvSpPr txBox="1"/>
                <p:nvPr/>
              </p:nvSpPr>
              <p:spPr>
                <a:xfrm>
                  <a:off x="8737132" y="5172003"/>
                  <a:ext cx="337665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γ</m:t>
                      </m:r>
                    </m:oMath>
                  </a14:m>
                  <a:r>
                    <a:rPr lang="en-US" dirty="0"/>
                    <a:t>SF: Probability to emit any</a:t>
                  </a:r>
                  <a14:m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a14:m>
                  <a:r>
                    <a:rPr lang="en-US" dirty="0"/>
                    <a:t>-ray with different multipolarity 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05F7CFC-9FC2-39C4-CC6D-0645FC3CB6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7132" y="5172003"/>
                  <a:ext cx="3376654" cy="646331"/>
                </a:xfrm>
                <a:prstGeom prst="rect">
                  <a:avLst/>
                </a:prstGeom>
                <a:blipFill>
                  <a:blip r:embed="rId7"/>
                  <a:stretch>
                    <a:fillRect t="-5660" r="-2573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ABE14A0-AC66-6DA7-2F21-B13EB726F9D7}"/>
                </a:ext>
              </a:extLst>
            </p:cNvPr>
            <p:cNvSpPr/>
            <p:nvPr/>
          </p:nvSpPr>
          <p:spPr>
            <a:xfrm>
              <a:off x="8769873" y="5142620"/>
              <a:ext cx="3299009" cy="70509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2EA72A-4EB9-EF76-2810-C59A84BF25C1}"/>
              </a:ext>
            </a:extLst>
          </p:cNvPr>
          <p:cNvGrpSpPr/>
          <p:nvPr/>
        </p:nvGrpSpPr>
        <p:grpSpPr>
          <a:xfrm>
            <a:off x="80375" y="1261448"/>
            <a:ext cx="3544575" cy="1231230"/>
            <a:chOff x="80375" y="1261448"/>
            <a:chExt cx="3544575" cy="12312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52" name="TextBox 10251">
                  <a:extLst>
                    <a:ext uri="{FF2B5EF4-FFF2-40B4-BE49-F238E27FC236}">
                      <a16:creationId xmlns:a16="http://schemas.microsoft.com/office/drawing/2014/main" id="{8CB4B8D9-E1BF-B940-0907-A9CAC428BF2C}"/>
                    </a:ext>
                  </a:extLst>
                </p:cNvPr>
                <p:cNvSpPr txBox="1"/>
                <p:nvPr/>
              </p:nvSpPr>
              <p:spPr>
                <a:xfrm>
                  <a:off x="80375" y="1292349"/>
                  <a:ext cx="3538026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  <a:latin typeface="+mn-lt"/>
                    </a:rPr>
                    <a:t>Measured excitation energies in </a:t>
                  </a:r>
                  <a:r>
                    <a:rPr lang="en-US" baseline="30000" dirty="0">
                      <a:solidFill>
                        <a:srgbClr val="000000"/>
                      </a:solidFill>
                      <a:latin typeface="+mn-lt"/>
                    </a:rPr>
                    <a:t>92</a:t>
                  </a:r>
                  <a:r>
                    <a:rPr lang="en-US" dirty="0">
                      <a:solidFill>
                        <a:srgbClr val="000000"/>
                      </a:solidFill>
                      <a:latin typeface="+mn-lt"/>
                    </a:rPr>
                    <a:t>Nb, combined with coincident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γ</m:t>
                      </m:r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+mn-lt"/>
                    </a:rPr>
                    <a:t>-rays detected at each excitation energy</a:t>
                  </a: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0252" name="TextBox 10251">
                  <a:extLst>
                    <a:ext uri="{FF2B5EF4-FFF2-40B4-BE49-F238E27FC236}">
                      <a16:creationId xmlns:a16="http://schemas.microsoft.com/office/drawing/2014/main" id="{8CB4B8D9-E1BF-B940-0907-A9CAC428BF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75" y="1292349"/>
                  <a:ext cx="3538026" cy="1200329"/>
                </a:xfrm>
                <a:prstGeom prst="rect">
                  <a:avLst/>
                </a:prstGeom>
                <a:blipFill>
                  <a:blip r:embed="rId8"/>
                  <a:stretch>
                    <a:fillRect t="-2538" r="-1377" b="-71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F2DD3F8-E7D5-443E-19B6-24A113FC949D}"/>
                </a:ext>
              </a:extLst>
            </p:cNvPr>
            <p:cNvSpPr/>
            <p:nvPr/>
          </p:nvSpPr>
          <p:spPr>
            <a:xfrm>
              <a:off x="80375" y="1261448"/>
              <a:ext cx="3544575" cy="120032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DF29A54-04E3-F2C6-C0E7-E58EB77B24A3}"/>
              </a:ext>
            </a:extLst>
          </p:cNvPr>
          <p:cNvSpPr txBox="1"/>
          <p:nvPr/>
        </p:nvSpPr>
        <p:spPr>
          <a:xfrm>
            <a:off x="3350655" y="5773311"/>
            <a:ext cx="158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Oslo Method</a:t>
            </a:r>
          </a:p>
        </p:txBody>
      </p:sp>
      <p:pic>
        <p:nvPicPr>
          <p:cNvPr id="27" name="Graphic 26" descr="Arrow: Slight curve with solid fill">
            <a:extLst>
              <a:ext uri="{FF2B5EF4-FFF2-40B4-BE49-F238E27FC236}">
                <a16:creationId xmlns:a16="http://schemas.microsoft.com/office/drawing/2014/main" id="{EBA4FAEC-CFFE-7FF9-E650-331EFC0043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06806" y="5153397"/>
            <a:ext cx="914400" cy="914400"/>
          </a:xfrm>
          <a:prstGeom prst="rect">
            <a:avLst/>
          </a:prstGeom>
        </p:spPr>
      </p:pic>
      <p:pic>
        <p:nvPicPr>
          <p:cNvPr id="21" name="Picture 20" descr="A graph of a graph showing the number of different numbers and colors&#10;&#10;Description automatically generated with medium confidence">
            <a:extLst>
              <a:ext uri="{FF2B5EF4-FFF2-40B4-BE49-F238E27FC236}">
                <a16:creationId xmlns:a16="http://schemas.microsoft.com/office/drawing/2014/main" id="{C2ABC2A9-DE21-DC0F-122D-E4A89D238C7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6559" r="7550"/>
          <a:stretch/>
        </p:blipFill>
        <p:spPr>
          <a:xfrm>
            <a:off x="8023175" y="1191084"/>
            <a:ext cx="4038600" cy="39176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3965949-6657-077F-6D1B-40611EDC2785}"/>
                  </a:ext>
                </a:extLst>
              </p:cNvPr>
              <p:cNvSpPr txBox="1"/>
              <p:nvPr/>
            </p:nvSpPr>
            <p:spPr>
              <a:xfrm>
                <a:off x="9241571" y="1018752"/>
                <a:ext cx="2345716" cy="2880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1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100" dirty="0"/>
                  <a:t>-ray Strength Function of </a:t>
                </a:r>
                <a:r>
                  <a:rPr lang="en-US" sz="1100" baseline="30000" dirty="0"/>
                  <a:t>92</a:t>
                </a:r>
                <a:r>
                  <a:rPr lang="en-US" sz="1100" dirty="0"/>
                  <a:t>Nb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3965949-6657-077F-6D1B-40611EDC27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1571" y="1018752"/>
                <a:ext cx="2345716" cy="288008"/>
              </a:xfrm>
              <a:prstGeom prst="rect">
                <a:avLst/>
              </a:prstGeom>
              <a:blipFill>
                <a:blip r:embed="rId12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graph of excitation energy&#10;&#10;Description automatically generated">
            <a:extLst>
              <a:ext uri="{FF2B5EF4-FFF2-40B4-BE49-F238E27FC236}">
                <a16:creationId xmlns:a16="http://schemas.microsoft.com/office/drawing/2014/main" id="{E7A5A202-36D6-95BF-42E9-E691FCF068E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7452" r="7763"/>
          <a:stretch/>
        </p:blipFill>
        <p:spPr>
          <a:xfrm>
            <a:off x="3921595" y="1216367"/>
            <a:ext cx="4088292" cy="393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9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4C020-0278-0A5D-1B9D-A4B2BF774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73511116-DF7F-DD4A-1596-8319A69E3FF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600200" y="289333"/>
                <a:ext cx="8991600" cy="478624"/>
              </a:xfrm>
            </p:spPr>
            <p:txBody>
              <a:bodyPr/>
              <a:lstStyle/>
              <a:p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Constrained </a:t>
                </a:r>
                <a:r>
                  <a:rPr lang="en-US" baseline="30000" dirty="0">
                    <a:latin typeface="Arial" pitchFamily="34" charset="0"/>
                    <a:ea typeface="ＭＳ Ｐゴシック"/>
                    <a:cs typeface="ＭＳ Ｐゴシック"/>
                  </a:rPr>
                  <a:t>91</a:t>
                </a:r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Nb(n,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)</a:t>
                </a:r>
                <a:r>
                  <a:rPr lang="en-US" baseline="30000" dirty="0"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Nb Reaction Rate</a:t>
                </a:r>
                <a:endParaRPr lang="en-US" dirty="0">
                  <a:solidFill>
                    <a:srgbClr val="064308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73511116-DF7F-DD4A-1596-8319A69E3F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00200" y="289333"/>
                <a:ext cx="8991600" cy="478624"/>
              </a:xfrm>
              <a:blipFill>
                <a:blip r:embed="rId3"/>
                <a:stretch>
                  <a:fillRect t="-32911" b="-45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2E9FA-9DF0-8B82-A79B-46DB0F2145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10340-7E70-A911-FC6E-7B4EF31D6D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11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DC7C45-B4A3-D0A9-7C61-537B0A05AC0B}"/>
                  </a:ext>
                </a:extLst>
              </p:cNvPr>
              <p:cNvSpPr txBox="1"/>
              <p:nvPr/>
            </p:nvSpPr>
            <p:spPr>
              <a:xfrm>
                <a:off x="111101" y="1452090"/>
                <a:ext cx="3639262" cy="4154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kern="0" dirty="0">
                    <a:ea typeface="ＭＳ Ｐゴシック"/>
                    <a:cs typeface="ＭＳ Ｐゴシック"/>
                  </a:rPr>
                  <a:t>The reaction rate was constrained by propagating the extracted  NLD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kern="0" dirty="0">
                    <a:ea typeface="ＭＳ Ｐゴシック"/>
                    <a:cs typeface="ＭＳ Ｐゴシック"/>
                  </a:rPr>
                  <a:t>SF of </a:t>
                </a:r>
                <a:r>
                  <a:rPr lang="en-US" kern="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kern="0" dirty="0">
                    <a:ea typeface="ＭＳ Ｐゴシック"/>
                    <a:cs typeface="ＭＳ Ｐゴシック"/>
                  </a:rPr>
                  <a:t>Nb through Hauser-</a:t>
                </a:r>
                <a:r>
                  <a:rPr lang="en-US" kern="0" dirty="0" err="1">
                    <a:ea typeface="ＭＳ Ｐゴシック"/>
                    <a:cs typeface="ＭＳ Ｐゴシック"/>
                  </a:rPr>
                  <a:t>Feshbach</a:t>
                </a:r>
                <a:r>
                  <a:rPr lang="en-US" kern="0" dirty="0">
                    <a:ea typeface="ＭＳ Ｐゴシック"/>
                    <a:cs typeface="ＭＳ Ｐゴシック"/>
                  </a:rPr>
                  <a:t> calculations using TALYS (v1.96)</a:t>
                </a:r>
                <a:r>
                  <a:rPr lang="en-US" kern="0" baseline="30000" dirty="0" err="1">
                    <a:ea typeface="ＭＳ Ｐゴシック"/>
                    <a:cs typeface="ＭＳ Ｐゴシック"/>
                  </a:rPr>
                  <a:t>i</a:t>
                </a:r>
                <a:r>
                  <a:rPr lang="en-US" kern="0" dirty="0">
                    <a:ea typeface="ＭＳ Ｐゴシック"/>
                    <a:cs typeface="ＭＳ Ｐゴシック"/>
                  </a:rPr>
                  <a:t> </a:t>
                </a:r>
              </a:p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kern="0" dirty="0">
                    <a:ea typeface="ＭＳ Ｐゴシック"/>
                    <a:cs typeface="ＭＳ Ｐゴシック"/>
                  </a:rPr>
                  <a:t>The experimentally constrained rate is significantly lower than the recommended NON-</a:t>
                </a:r>
                <a:r>
                  <a:rPr lang="en-US" kern="0" dirty="0" err="1">
                    <a:ea typeface="ＭＳ Ｐゴシック"/>
                    <a:cs typeface="ＭＳ Ｐゴシック"/>
                  </a:rPr>
                  <a:t>SMOKER</a:t>
                </a:r>
                <a:r>
                  <a:rPr lang="en-US" kern="0" baseline="30000" dirty="0" err="1">
                    <a:ea typeface="ＭＳ Ｐゴシック"/>
                    <a:cs typeface="ＭＳ Ｐゴシック"/>
                  </a:rPr>
                  <a:t>ii</a:t>
                </a:r>
                <a:r>
                  <a:rPr lang="en-US" kern="0" dirty="0">
                    <a:ea typeface="ＭＳ Ｐゴシック"/>
                    <a:cs typeface="ＭＳ Ｐゴシック"/>
                  </a:rPr>
                  <a:t> rate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kern="0" dirty="0">
                    <a:ea typeface="ＭＳ Ｐゴシック"/>
                    <a:cs typeface="ＭＳ Ｐゴシック"/>
                  </a:rPr>
                  <a:t>This NON-SMOKER rate is widely used in supernovae simulations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DC7C45-B4A3-D0A9-7C61-537B0A05A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01" y="1452090"/>
                <a:ext cx="3639262" cy="4154984"/>
              </a:xfrm>
              <a:prstGeom prst="rect">
                <a:avLst/>
              </a:prstGeom>
              <a:blipFill>
                <a:blip r:embed="rId4"/>
                <a:stretch>
                  <a:fillRect l="-1042" t="-610" r="-2083" b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46733A3-1BA1-8DBC-A588-8455C27F08F1}"/>
              </a:ext>
            </a:extLst>
          </p:cNvPr>
          <p:cNvSpPr txBox="1"/>
          <p:nvPr/>
        </p:nvSpPr>
        <p:spPr>
          <a:xfrm>
            <a:off x="6182560" y="6144532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AutoNum type="romanLcPeriod"/>
            </a:pPr>
            <a:r>
              <a:rPr lang="en-US" sz="800" dirty="0"/>
              <a:t>A. </a:t>
            </a:r>
            <a:r>
              <a:rPr lang="en-US" sz="800" dirty="0" err="1"/>
              <a:t>Koning</a:t>
            </a:r>
            <a:r>
              <a:rPr lang="en-US" sz="800" dirty="0"/>
              <a:t> et al., Eur. Phys. J. A (2023) 59:131</a:t>
            </a:r>
          </a:p>
          <a:p>
            <a:pPr marL="171450" indent="-171450">
              <a:buFontTx/>
              <a:buAutoNum type="romanLcPeriod"/>
            </a:pPr>
            <a:r>
              <a:rPr lang="da-DK" sz="800" dirty="0"/>
              <a:t>R.H. Cyburt et al., (2010), ApJS, 189, 240</a:t>
            </a:r>
            <a:endParaRPr lang="en-US" sz="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7B580A-5A54-D2CB-5916-254565B269C1}"/>
              </a:ext>
            </a:extLst>
          </p:cNvPr>
          <p:cNvGrpSpPr/>
          <p:nvPr/>
        </p:nvGrpSpPr>
        <p:grpSpPr>
          <a:xfrm>
            <a:off x="9831738" y="1057653"/>
            <a:ext cx="2201341" cy="2322271"/>
            <a:chOff x="594093" y="2306710"/>
            <a:chExt cx="3605638" cy="380371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865AD38-B7B2-3F65-32A7-25A05FD99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4161" t="7778" r="8425" b="2222"/>
            <a:stretch>
              <a:fillRect/>
            </a:stretch>
          </p:blipFill>
          <p:spPr>
            <a:xfrm>
              <a:off x="594093" y="2548759"/>
              <a:ext cx="3605638" cy="356166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E43DFEE-67D9-B287-EF75-992046E50C34}"/>
                </a:ext>
              </a:extLst>
            </p:cNvPr>
            <p:cNvSpPr txBox="1"/>
            <p:nvPr/>
          </p:nvSpPr>
          <p:spPr>
            <a:xfrm>
              <a:off x="1446807" y="2306710"/>
              <a:ext cx="2402563" cy="352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Nuclear Level Density of </a:t>
              </a:r>
              <a:r>
                <a:rPr lang="en-US" sz="700" baseline="30000" dirty="0"/>
                <a:t>92</a:t>
              </a:r>
              <a:r>
                <a:rPr lang="en-US" sz="700" dirty="0"/>
                <a:t>Nb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D36374-B727-E4DB-7BEF-3E97351C256F}"/>
              </a:ext>
            </a:extLst>
          </p:cNvPr>
          <p:cNvGrpSpPr/>
          <p:nvPr/>
        </p:nvGrpSpPr>
        <p:grpSpPr>
          <a:xfrm>
            <a:off x="9837948" y="3566036"/>
            <a:ext cx="2242951" cy="2391912"/>
            <a:chOff x="5139989" y="2345864"/>
            <a:chExt cx="3554383" cy="379043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4607735-24E5-210C-E970-344DD4909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4160" t="8889" r="7358" b="436"/>
            <a:stretch>
              <a:fillRect/>
            </a:stretch>
          </p:blipFill>
          <p:spPr>
            <a:xfrm>
              <a:off x="5139989" y="2641542"/>
              <a:ext cx="3554383" cy="34947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7FDFC57-F63C-8694-A315-5A165CB620FF}"/>
                    </a:ext>
                  </a:extLst>
                </p:cNvPr>
                <p:cNvSpPr txBox="1"/>
                <p:nvPr/>
              </p:nvSpPr>
              <p:spPr>
                <a:xfrm>
                  <a:off x="5915865" y="2345864"/>
                  <a:ext cx="2398042" cy="3361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7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a14:m>
                  <a:r>
                    <a:rPr lang="en-US" sz="700" dirty="0"/>
                    <a:t>-ray Strength Function of </a:t>
                  </a:r>
                  <a:r>
                    <a:rPr lang="en-US" sz="700" baseline="30000" dirty="0"/>
                    <a:t>92</a:t>
                  </a:r>
                  <a:r>
                    <a:rPr lang="en-US" sz="700" dirty="0"/>
                    <a:t>Nb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7FDFC57-F63C-8694-A315-5A165CB620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5865" y="2345864"/>
                  <a:ext cx="2398042" cy="33618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1C5E8D-6C46-318B-D511-A8F9527ED8B7}"/>
              </a:ext>
            </a:extLst>
          </p:cNvPr>
          <p:cNvGrpSpPr/>
          <p:nvPr/>
        </p:nvGrpSpPr>
        <p:grpSpPr>
          <a:xfrm>
            <a:off x="4082863" y="1038254"/>
            <a:ext cx="4827373" cy="5055562"/>
            <a:chOff x="3710771" y="1287354"/>
            <a:chExt cx="4524392" cy="473825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A6076CA-0295-4AC2-9FEE-CB3F2C9A05A7}"/>
                </a:ext>
              </a:extLst>
            </p:cNvPr>
            <p:cNvGrpSpPr/>
            <p:nvPr/>
          </p:nvGrpSpPr>
          <p:grpSpPr>
            <a:xfrm>
              <a:off x="3710771" y="1415547"/>
              <a:ext cx="4524392" cy="4610066"/>
              <a:chOff x="3710771" y="1415547"/>
              <a:chExt cx="4524392" cy="4610066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3EA5F90A-B517-8763-649E-13C742AA1833}"/>
                  </a:ext>
                </a:extLst>
              </p:cNvPr>
              <p:cNvGrpSpPr/>
              <p:nvPr/>
            </p:nvGrpSpPr>
            <p:grpSpPr>
              <a:xfrm>
                <a:off x="3710771" y="1415547"/>
                <a:ext cx="4524392" cy="4610066"/>
                <a:chOff x="7382549" y="1369291"/>
                <a:chExt cx="4524392" cy="4610066"/>
              </a:xfrm>
            </p:grpSpPr>
            <p:pic>
              <p:nvPicPr>
                <p:cNvPr id="2" name="Picture 1" descr="A graph of reaction rates&#10;&#10;AI-generated content may be incorrect.">
                  <a:extLst>
                    <a:ext uri="{FF2B5EF4-FFF2-40B4-BE49-F238E27FC236}">
                      <a16:creationId xmlns:a16="http://schemas.microsoft.com/office/drawing/2014/main" id="{C2E15230-68A5-1C81-F27A-E4E9CAEFC2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 l="2606" t="6857" r="9689"/>
                <a:stretch>
                  <a:fillRect/>
                </a:stretch>
              </p:blipFill>
              <p:spPr>
                <a:xfrm>
                  <a:off x="7382549" y="1369291"/>
                  <a:ext cx="4524392" cy="4610066"/>
                </a:xfrm>
                <a:prstGeom prst="rect">
                  <a:avLst/>
                </a:prstGeom>
              </p:spPr>
            </p:pic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C3CDEAEA-5BCF-F5E4-2328-09C15C7EF2A3}"/>
                    </a:ext>
                  </a:extLst>
                </p:cNvPr>
                <p:cNvSpPr/>
                <p:nvPr/>
              </p:nvSpPr>
              <p:spPr>
                <a:xfrm>
                  <a:off x="10506750" y="3240391"/>
                  <a:ext cx="362195" cy="1981200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621DB651-4FF4-60B1-3752-4F0D7D79AF42}"/>
                    </a:ext>
                  </a:extLst>
                </p:cNvPr>
                <p:cNvSpPr/>
                <p:nvPr/>
              </p:nvSpPr>
              <p:spPr>
                <a:xfrm>
                  <a:off x="11497349" y="3381136"/>
                  <a:ext cx="219690" cy="1981200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AA7EEEB-F1E6-C8C0-781B-F45D314A7DD1}"/>
                    </a:ext>
                  </a:extLst>
                </p:cNvPr>
                <p:cNvSpPr txBox="1"/>
                <p:nvPr/>
              </p:nvSpPr>
              <p:spPr>
                <a:xfrm>
                  <a:off x="9894555" y="5125789"/>
                  <a:ext cx="67037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19-34%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C458FD0-4D6B-8293-2FCB-4EACED39F8A3}"/>
                    </a:ext>
                  </a:extLst>
                </p:cNvPr>
                <p:cNvSpPr txBox="1"/>
                <p:nvPr/>
              </p:nvSpPr>
              <p:spPr>
                <a:xfrm>
                  <a:off x="10895322" y="5165209"/>
                  <a:ext cx="67037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19-48%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D4D403F8-9DCF-A0FF-664E-D934C0EC8831}"/>
                      </a:ext>
                    </a:extLst>
                  </p:cNvPr>
                  <p:cNvSpPr txBox="1"/>
                  <p:nvPr/>
                </p:nvSpPr>
                <p:spPr>
                  <a:xfrm>
                    <a:off x="6617562" y="3051896"/>
                    <a:ext cx="797013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a14:m>
                    <a:r>
                      <a:rPr lang="en-US" sz="1100" dirty="0"/>
                      <a:t>-process</a:t>
                    </a:r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D4D403F8-9DCF-A0FF-664E-D934C0EC883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17562" y="3051896"/>
                    <a:ext cx="797013" cy="2616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2174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99DC81E-0990-65DA-A521-1E50EC070EBC}"/>
                      </a:ext>
                    </a:extLst>
                  </p:cNvPr>
                  <p:cNvSpPr txBox="1"/>
                  <p:nvPr/>
                </p:nvSpPr>
                <p:spPr>
                  <a:xfrm>
                    <a:off x="7382027" y="3182701"/>
                    <a:ext cx="806631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oMath>
                    </a14:m>
                    <a:r>
                      <a:rPr lang="en-US" sz="1100" dirty="0"/>
                      <a:t>-process</a:t>
                    </a:r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99DC81E-0990-65DA-A521-1E50EC070E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82027" y="3182701"/>
                    <a:ext cx="806631" cy="2616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2174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46" name="TextBox 10245">
                  <a:extLst>
                    <a:ext uri="{FF2B5EF4-FFF2-40B4-BE49-F238E27FC236}">
                      <a16:creationId xmlns:a16="http://schemas.microsoft.com/office/drawing/2014/main" id="{47DAD42A-495C-AA58-F48A-180DBBA158B4}"/>
                    </a:ext>
                  </a:extLst>
                </p:cNvPr>
                <p:cNvSpPr txBox="1"/>
                <p:nvPr/>
              </p:nvSpPr>
              <p:spPr>
                <a:xfrm>
                  <a:off x="5157421" y="1287354"/>
                  <a:ext cx="213071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aseline="30000" dirty="0"/>
                    <a:t>91</a:t>
                  </a:r>
                  <a:r>
                    <a:rPr lang="en-US" sz="1200" dirty="0"/>
                    <a:t>Nb(n,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a14:m>
                  <a:r>
                    <a:rPr lang="en-US" sz="1200" dirty="0"/>
                    <a:t>)</a:t>
                  </a:r>
                  <a:r>
                    <a:rPr lang="en-US" sz="1200" baseline="30000" dirty="0"/>
                    <a:t>92</a:t>
                  </a:r>
                  <a:r>
                    <a:rPr lang="en-US" sz="1200" dirty="0"/>
                    <a:t>Nb Reaction Rate</a:t>
                  </a:r>
                </a:p>
              </p:txBody>
            </p:sp>
          </mc:Choice>
          <mc:Fallback xmlns="">
            <p:sp>
              <p:nvSpPr>
                <p:cNvPr id="10246" name="TextBox 10245">
                  <a:extLst>
                    <a:ext uri="{FF2B5EF4-FFF2-40B4-BE49-F238E27FC236}">
                      <a16:creationId xmlns:a16="http://schemas.microsoft.com/office/drawing/2014/main" id="{47DAD42A-495C-AA58-F48A-180DBBA158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7421" y="1287354"/>
                  <a:ext cx="2130711" cy="276999"/>
                </a:xfrm>
                <a:prstGeom prst="rect">
                  <a:avLst/>
                </a:prstGeom>
                <a:blipFill>
                  <a:blip r:embed="rId11"/>
                  <a:stretch>
                    <a:fillRect t="-2041" b="-61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B9EAF28-C101-5F16-3A6E-0F7BAC372B28}"/>
              </a:ext>
            </a:extLst>
          </p:cNvPr>
          <p:cNvGrpSpPr/>
          <p:nvPr/>
        </p:nvGrpSpPr>
        <p:grpSpPr>
          <a:xfrm>
            <a:off x="8858385" y="1782181"/>
            <a:ext cx="793987" cy="3567710"/>
            <a:chOff x="8770792" y="1806766"/>
            <a:chExt cx="793987" cy="3567710"/>
          </a:xfrm>
        </p:grpSpPr>
        <p:sp>
          <p:nvSpPr>
            <p:cNvPr id="19" name="Left Brace 18">
              <a:extLst>
                <a:ext uri="{FF2B5EF4-FFF2-40B4-BE49-F238E27FC236}">
                  <a16:creationId xmlns:a16="http://schemas.microsoft.com/office/drawing/2014/main" id="{F9826474-B19D-3B65-9A72-5EE98D5A3A5F}"/>
                </a:ext>
              </a:extLst>
            </p:cNvPr>
            <p:cNvSpPr/>
            <p:nvPr/>
          </p:nvSpPr>
          <p:spPr>
            <a:xfrm>
              <a:off x="8770792" y="1806766"/>
              <a:ext cx="713912" cy="3567710"/>
            </a:xfrm>
            <a:prstGeom prst="leftBrace">
              <a:avLst>
                <a:gd name="adj1" fmla="val 19110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2E99182-6898-6F4E-3E90-BBF380A8FC07}"/>
                </a:ext>
              </a:extLst>
            </p:cNvPr>
            <p:cNvGrpSpPr/>
            <p:nvPr/>
          </p:nvGrpSpPr>
          <p:grpSpPr>
            <a:xfrm rot="16200000">
              <a:off x="8443482" y="3412183"/>
              <a:ext cx="1885719" cy="356874"/>
              <a:chOff x="5023351" y="4540299"/>
              <a:chExt cx="1009511" cy="356874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A58BAA-6A38-B88C-F353-E631899A05EE}"/>
                  </a:ext>
                </a:extLst>
              </p:cNvPr>
              <p:cNvSpPr txBox="1"/>
              <p:nvPr/>
            </p:nvSpPr>
            <p:spPr>
              <a:xfrm>
                <a:off x="5023351" y="4540299"/>
                <a:ext cx="1009511" cy="33855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Hauser-</a:t>
                </a:r>
                <a:r>
                  <a:rPr lang="en-US" sz="1600" dirty="0" err="1"/>
                  <a:t>Feshbach</a:t>
                </a:r>
                <a:endParaRPr lang="en-US" sz="1600" dirty="0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A420D904-7FA2-3A0E-8254-E5D285BFDB70}"/>
                  </a:ext>
                </a:extLst>
              </p:cNvPr>
              <p:cNvSpPr/>
              <p:nvPr/>
            </p:nvSpPr>
            <p:spPr>
              <a:xfrm>
                <a:off x="5062381" y="4540301"/>
                <a:ext cx="970481" cy="35687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308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D21BF-77D5-9E88-B242-D7EAA1B52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ass fraction&#10;&#10;Description automatically generated">
            <a:extLst>
              <a:ext uri="{FF2B5EF4-FFF2-40B4-BE49-F238E27FC236}">
                <a16:creationId xmlns:a16="http://schemas.microsoft.com/office/drawing/2014/main" id="{A0A3E00E-1680-A547-33EE-E5E09B72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390" y="1156582"/>
            <a:ext cx="3700218" cy="4895807"/>
          </a:xfrm>
          <a:prstGeom prst="rect">
            <a:avLst/>
          </a:prstGeom>
        </p:spPr>
      </p:pic>
      <p:sp>
        <p:nvSpPr>
          <p:cNvPr id="10244" name="Title 4">
            <a:extLst>
              <a:ext uri="{FF2B5EF4-FFF2-40B4-BE49-F238E27FC236}">
                <a16:creationId xmlns:a16="http://schemas.microsoft.com/office/drawing/2014/main" id="{B56BDB94-8685-6F25-CEB2-E951ABEC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60" y="298800"/>
            <a:ext cx="10820400" cy="478624"/>
          </a:xfrm>
        </p:spPr>
        <p:txBody>
          <a:bodyPr/>
          <a:lstStyle/>
          <a:p>
            <a:r>
              <a:rPr lang="en-US" dirty="0" err="1">
                <a:latin typeface="Arial" pitchFamily="34" charset="0"/>
                <a:ea typeface="ＭＳ Ｐゴシック"/>
                <a:cs typeface="ＭＳ Ｐゴシック"/>
              </a:rPr>
              <a:t>CCSNe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 and SNe Ia Simulations and Impact on GCE</a:t>
            </a:r>
            <a:endParaRPr lang="en-US" dirty="0">
              <a:solidFill>
                <a:srgbClr val="064308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B1AE0-256B-4D33-96E9-0CC25A3B76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C4C57-F2D5-9952-B4F0-130AFA840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452401-4261-103A-0169-BF3528258006}"/>
                  </a:ext>
                </a:extLst>
              </p:cNvPr>
              <p:cNvSpPr txBox="1"/>
              <p:nvPr/>
            </p:nvSpPr>
            <p:spPr>
              <a:xfrm>
                <a:off x="152698" y="1142091"/>
                <a:ext cx="8205600" cy="48963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000" kern="0" dirty="0">
                    <a:ea typeface="ＭＳ Ｐゴシック"/>
                    <a:cs typeface="ＭＳ Ｐゴシック"/>
                  </a:rPr>
                  <a:t>The astrophysical impact of the improved 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91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Nb(n,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l-GR" sz="2000" kern="0" dirty="0">
                    <a:ea typeface="ＭＳ Ｐゴシック"/>
                    <a:cs typeface="ＭＳ Ｐゴシック"/>
                  </a:rPr>
                  <a:t>)</a:t>
                </a:r>
                <a:r>
                  <a:rPr lang="el-GR" sz="2000" kern="0" baseline="30000" dirty="0">
                    <a:ea typeface="ＭＳ Ｐゴシック"/>
                    <a:cs typeface="ＭＳ Ｐゴシック"/>
                  </a:rPr>
                  <a:t>9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2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Nb reaction rate was evaluated using </a:t>
                </a:r>
                <a:r>
                  <a:rPr lang="en-US" sz="2000" kern="0" dirty="0" err="1">
                    <a:ea typeface="ＭＳ Ｐゴシック"/>
                    <a:cs typeface="ＭＳ Ｐゴシック"/>
                  </a:rPr>
                  <a:t>NuGrid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 one-zone </a:t>
                </a:r>
                <a:r>
                  <a:rPr lang="en-US" sz="2000" kern="0" dirty="0" err="1">
                    <a:ea typeface="ＭＳ Ｐゴシック"/>
                    <a:cs typeface="ＭＳ Ｐゴシック"/>
                  </a:rPr>
                  <a:t>PPN</a:t>
                </a:r>
                <a:r>
                  <a:rPr lang="en-US" sz="2000" kern="0" baseline="30000" dirty="0" err="1">
                    <a:ea typeface="ＭＳ Ｐゴシック"/>
                    <a:cs typeface="ＭＳ Ｐゴシック"/>
                  </a:rPr>
                  <a:t>i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 simulations for both </a:t>
                </a:r>
                <a:r>
                  <a:rPr lang="en-US" sz="2000" kern="0" dirty="0" err="1">
                    <a:ea typeface="ＭＳ Ｐゴシック"/>
                    <a:cs typeface="ＭＳ Ｐゴシック"/>
                  </a:rPr>
                  <a:t>CCSNe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 (Ritter 2018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ii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) and SNe Ia (Travaglio 2014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iii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) scenarios: </a:t>
                </a:r>
              </a:p>
              <a:p>
                <a:pPr marL="630238" lvl="1" indent="-284163"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n-US" sz="1700" kern="0" dirty="0">
                    <a:ea typeface="ＭＳ Ｐゴシック"/>
                    <a:cs typeface="ＭＳ Ｐゴシック"/>
                  </a:rPr>
                  <a:t>15</a:t>
                </a:r>
                <a:r>
                  <a:rPr lang="en-US" sz="1700" dirty="0"/>
                  <a:t>𝑀</a:t>
                </a:r>
                <a:r>
                  <a:rPr lang="en-US" sz="1700" baseline="-25000" dirty="0"/>
                  <a:t>⨀</a:t>
                </a:r>
                <a:r>
                  <a:rPr lang="en-US" sz="1700" kern="0" dirty="0">
                    <a:ea typeface="ＭＳ Ｐゴシック"/>
                    <a:cs typeface="ＭＳ Ｐゴシック"/>
                  </a:rPr>
                  <a:t> </a:t>
                </a:r>
                <a:r>
                  <a:rPr lang="en-US" sz="1700" kern="0" dirty="0" err="1">
                    <a:ea typeface="ＭＳ Ｐゴシック"/>
                    <a:cs typeface="ＭＳ Ｐゴシック"/>
                  </a:rPr>
                  <a:t>CCSNe</a:t>
                </a:r>
                <a:r>
                  <a:rPr lang="en-US" sz="1700" kern="0" dirty="0">
                    <a:ea typeface="ＭＳ Ｐゴシック"/>
                    <a:cs typeface="ＭＳ Ｐゴシック"/>
                  </a:rPr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US" sz="1700" kern="0" dirty="0">
                    <a:ea typeface="ＭＳ Ｐゴシック"/>
                    <a:cs typeface="ＭＳ Ｐゴシック"/>
                  </a:rPr>
                  <a:t>-process </a:t>
                </a:r>
              </a:p>
              <a:p>
                <a:pPr marL="630238" lvl="1" indent="-284163"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n-US" sz="1700" kern="0" dirty="0">
                    <a:ea typeface="ＭＳ Ｐゴシック"/>
                    <a:cs typeface="ＭＳ Ｐゴシック"/>
                  </a:rPr>
                  <a:t>20</a:t>
                </a:r>
                <a:r>
                  <a:rPr lang="en-US" sz="1700" dirty="0"/>
                  <a:t>𝑀</a:t>
                </a:r>
                <a:r>
                  <a:rPr lang="en-US" sz="1700" baseline="-25000" dirty="0"/>
                  <a:t>⨀</a:t>
                </a:r>
                <a:r>
                  <a:rPr lang="en-US" sz="1700" dirty="0">
                    <a:ea typeface="ＭＳ Ｐゴシック"/>
                    <a:cs typeface="ＭＳ Ｐゴシック"/>
                  </a:rPr>
                  <a:t> </a:t>
                </a:r>
                <a:r>
                  <a:rPr lang="en-US" sz="1700" dirty="0" err="1">
                    <a:ea typeface="ＭＳ Ｐゴシック"/>
                    <a:cs typeface="ＭＳ Ｐゴシック"/>
                  </a:rPr>
                  <a:t>CCSNe</a:t>
                </a:r>
                <a:r>
                  <a:rPr lang="en-US" sz="1700" dirty="0">
                    <a:ea typeface="ＭＳ Ｐゴシック"/>
                    <a:cs typeface="ＭＳ Ｐゴシック"/>
                  </a:rPr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700" kern="0" dirty="0">
                    <a:ea typeface="ＭＳ Ｐゴシック"/>
                    <a:cs typeface="ＭＳ Ｐゴシック"/>
                  </a:rPr>
                  <a:t>-process</a:t>
                </a:r>
                <a:endParaRPr lang="en-US" sz="1700" kern="0" baseline="30000" dirty="0">
                  <a:ea typeface="ＭＳ Ｐゴシック"/>
                  <a:cs typeface="ＭＳ Ｐゴシック"/>
                </a:endParaRPr>
              </a:p>
              <a:p>
                <a:pPr marL="630238" lvl="1" indent="-284163">
                  <a:spcAft>
                    <a:spcPts val="800"/>
                  </a:spcAft>
                  <a:buFont typeface="Wingdings" panose="05000000000000000000" pitchFamily="2" charset="2"/>
                  <a:buChar char="Ø"/>
                  <a:tabLst>
                    <a:tab pos="2058988" algn="l"/>
                    <a:tab pos="2112963" algn="l"/>
                    <a:tab pos="2343150" algn="l"/>
                  </a:tabLst>
                </a:pPr>
                <a:r>
                  <a:rPr lang="en-US" sz="1700" kern="0" dirty="0">
                    <a:ea typeface="ＭＳ Ｐゴシック"/>
                    <a:cs typeface="ＭＳ Ｐゴシック"/>
                  </a:rPr>
                  <a:t>SNe Ia           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700" kern="0" dirty="0">
                    <a:ea typeface="ＭＳ Ｐゴシック"/>
                    <a:cs typeface="ＭＳ Ｐゴシック"/>
                  </a:rPr>
                  <a:t>-process</a:t>
                </a:r>
                <a:endParaRPr lang="en-US" sz="1700" kern="0" baseline="30000" dirty="0">
                  <a:ea typeface="ＭＳ Ｐゴシック"/>
                  <a:cs typeface="ＭＳ Ｐゴシック"/>
                </a:endParaRPr>
              </a:p>
              <a:p>
                <a:pPr marL="285750" indent="-285750"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kern="0" dirty="0">
                    <a:ea typeface="ＭＳ Ｐゴシック"/>
                    <a:cs typeface="ＭＳ Ｐゴシック"/>
                  </a:rPr>
                  <a:t>This shifts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kern="0" dirty="0">
                    <a:ea typeface="ＭＳ Ｐゴシック"/>
                    <a:cs typeface="ＭＳ Ｐゴシック"/>
                  </a:rPr>
                  <a:t>-process predictions in the direction needed to ease the long-standing ESS 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Nb/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Mo discrepancy and aligning with timescales from other SLRs</a:t>
                </a:r>
                <a:endParaRPr lang="en-US" sz="1700" kern="0" dirty="0">
                  <a:ea typeface="ＭＳ Ｐゴシック"/>
                  <a:cs typeface="ＭＳ Ｐゴシック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By removing the dominant nuclear uncertainty in the </a:t>
                </a:r>
                <a:r>
                  <a:rPr lang="en-US" sz="2000" kern="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sz="2000" kern="0" dirty="0">
                    <a:ea typeface="ＭＳ Ｐゴシック"/>
                    <a:cs typeface="ＭＳ Ｐゴシック"/>
                  </a:rPr>
                  <a:t>Nb production network, </a:t>
                </a:r>
                <a:r>
                  <a:rPr lang="en-US" sz="2000" dirty="0"/>
                  <a:t>this work implies that resolving the remaining discrepancy will require improved astrophysical models and revised GCE calculations</a:t>
                </a:r>
                <a:endParaRPr lang="en-US" sz="2000" kern="0" dirty="0">
                  <a:ea typeface="ＭＳ Ｐゴシック"/>
                  <a:cs typeface="ＭＳ Ｐゴシック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452401-4261-103A-0169-BF35282580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98" y="1142091"/>
                <a:ext cx="8205600" cy="4896340"/>
              </a:xfrm>
              <a:prstGeom prst="rect">
                <a:avLst/>
              </a:prstGeom>
              <a:blipFill>
                <a:blip r:embed="rId4"/>
                <a:stretch>
                  <a:fillRect l="-618" t="-517" r="-1236" b="-1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B682D3B-9481-FAE6-6A5D-5B398B16118B}"/>
              </a:ext>
            </a:extLst>
          </p:cNvPr>
          <p:cNvSpPr txBox="1"/>
          <p:nvPr/>
        </p:nvSpPr>
        <p:spPr>
          <a:xfrm>
            <a:off x="6182560" y="6293836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AutoNum type="romanLcPeriod"/>
            </a:pPr>
            <a:r>
              <a:rPr lang="en-US" sz="800" dirty="0"/>
              <a:t>F. Herwig et al., </a:t>
            </a:r>
            <a:r>
              <a:rPr lang="en-US" sz="800" dirty="0" err="1"/>
              <a:t>PoS</a:t>
            </a:r>
            <a:r>
              <a:rPr lang="en-US" sz="800" dirty="0"/>
              <a:t> NIC X 053 (2009) 023.</a:t>
            </a:r>
          </a:p>
          <a:p>
            <a:pPr marL="171450" indent="-171450">
              <a:buFontTx/>
              <a:buAutoNum type="romanLcPeriod"/>
            </a:pPr>
            <a:r>
              <a:rPr lang="da-DK" sz="800" dirty="0"/>
              <a:t>Ritter et al., MNRAS 480 (2018) 538–571</a:t>
            </a:r>
          </a:p>
          <a:p>
            <a:pPr marL="171450" indent="-171450">
              <a:buFontTx/>
              <a:buAutoNum type="romanLcPeriod"/>
            </a:pPr>
            <a:r>
              <a:rPr lang="it-IT" sz="800" dirty="0"/>
              <a:t>C. Travaglio et al., Ap.J. 795: 141 (2014)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58C644-2A22-E032-3E2A-F75EFAD4CFDB}"/>
              </a:ext>
            </a:extLst>
          </p:cNvPr>
          <p:cNvGrpSpPr/>
          <p:nvPr/>
        </p:nvGrpSpPr>
        <p:grpSpPr>
          <a:xfrm>
            <a:off x="8414390" y="972758"/>
            <a:ext cx="3541927" cy="4579145"/>
            <a:chOff x="8414390" y="1034127"/>
            <a:chExt cx="3541927" cy="457914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032C21-E918-FD96-91BE-85F573B5345E}"/>
                </a:ext>
              </a:extLst>
            </p:cNvPr>
            <p:cNvSpPr txBox="1"/>
            <p:nvPr/>
          </p:nvSpPr>
          <p:spPr>
            <a:xfrm>
              <a:off x="9518120" y="1034127"/>
              <a:ext cx="2320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Resulted </a:t>
              </a:r>
              <a:r>
                <a:rPr lang="en-US" sz="1200" baseline="30000" dirty="0"/>
                <a:t>92</a:t>
              </a:r>
              <a:r>
                <a:rPr lang="en-US" sz="1200" dirty="0"/>
                <a:t>Nb Mass Fractions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C783DD-3DD7-390C-535C-DD5565CA61FD}"/>
                </a:ext>
              </a:extLst>
            </p:cNvPr>
            <p:cNvSpPr txBox="1"/>
            <p:nvPr/>
          </p:nvSpPr>
          <p:spPr>
            <a:xfrm>
              <a:off x="9004734" y="2227421"/>
              <a:ext cx="12192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(a) 15𝑀</a:t>
              </a:r>
              <a:r>
                <a:rPr lang="en-US" sz="1000" baseline="-25000" dirty="0"/>
                <a:t>⨀</a:t>
              </a:r>
              <a:r>
                <a:rPr lang="en-US" sz="1000" kern="0" dirty="0">
                  <a:ea typeface="ＭＳ Ｐゴシック"/>
                  <a:cs typeface="ＭＳ Ｐゴシック"/>
                </a:rPr>
                <a:t> </a:t>
              </a:r>
              <a:r>
                <a:rPr lang="en-US" sz="1000" kern="0" dirty="0" err="1">
                  <a:ea typeface="ＭＳ Ｐゴシック"/>
                  <a:cs typeface="ＭＳ Ｐゴシック"/>
                </a:rPr>
                <a:t>CCSNe</a:t>
              </a:r>
              <a:endParaRPr lang="en-US" sz="1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B747FD-21AB-8866-BE82-B204E9174D38}"/>
                </a:ext>
              </a:extLst>
            </p:cNvPr>
            <p:cNvSpPr txBox="1"/>
            <p:nvPr/>
          </p:nvSpPr>
          <p:spPr>
            <a:xfrm>
              <a:off x="10737117" y="3810000"/>
              <a:ext cx="12192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(b) 20𝑀</a:t>
              </a:r>
              <a:r>
                <a:rPr lang="en-US" sz="1000" baseline="-25000" dirty="0"/>
                <a:t>⨀</a:t>
              </a:r>
              <a:r>
                <a:rPr lang="en-US" sz="1000" kern="0" dirty="0">
                  <a:ea typeface="ＭＳ Ｐゴシック"/>
                  <a:cs typeface="ＭＳ Ｐゴシック"/>
                </a:rPr>
                <a:t> </a:t>
              </a:r>
              <a:r>
                <a:rPr lang="en-US" sz="1000" kern="0" dirty="0" err="1">
                  <a:ea typeface="ＭＳ Ｐゴシック"/>
                  <a:cs typeface="ＭＳ Ｐゴシック"/>
                </a:rPr>
                <a:t>CCSNe</a:t>
              </a:r>
              <a:endParaRPr lang="en-US" sz="10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122660-2495-A59D-8C4D-C3CD4274B89D}"/>
                </a:ext>
              </a:extLst>
            </p:cNvPr>
            <p:cNvSpPr txBox="1"/>
            <p:nvPr/>
          </p:nvSpPr>
          <p:spPr>
            <a:xfrm>
              <a:off x="8984536" y="5367051"/>
              <a:ext cx="12192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(c) Sne Ia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1EDAA6-1673-786F-2155-61B7A4055E46}"/>
                </a:ext>
              </a:extLst>
            </p:cNvPr>
            <p:cNvSpPr txBox="1"/>
            <p:nvPr/>
          </p:nvSpPr>
          <p:spPr>
            <a:xfrm rot="16200000">
              <a:off x="7867894" y="3435700"/>
              <a:ext cx="13392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aseline="30000" dirty="0"/>
                <a:t>92</a:t>
              </a:r>
              <a:r>
                <a:rPr lang="en-US" sz="1000" dirty="0"/>
                <a:t>Nb Mass Fraction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B06584B-CE7A-6ABD-8FCC-222F83DD9348}"/>
              </a:ext>
            </a:extLst>
          </p:cNvPr>
          <p:cNvSpPr txBox="1"/>
          <p:nvPr/>
        </p:nvSpPr>
        <p:spPr>
          <a:xfrm>
            <a:off x="10058400" y="5762131"/>
            <a:ext cx="83151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Time (sec)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42E18D7A-5490-F6A5-E329-1CB6A951B069}"/>
              </a:ext>
            </a:extLst>
          </p:cNvPr>
          <p:cNvSpPr/>
          <p:nvPr/>
        </p:nvSpPr>
        <p:spPr>
          <a:xfrm>
            <a:off x="3458112" y="2804845"/>
            <a:ext cx="196211" cy="478624"/>
          </a:xfrm>
          <a:prstGeom prst="rightBrace">
            <a:avLst>
              <a:gd name="adj1" fmla="val 27226"/>
              <a:gd name="adj2" fmla="val 50000"/>
            </a:avLst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A994F9-EA1A-BAB3-6ECB-903D12773D8C}"/>
              </a:ext>
            </a:extLst>
          </p:cNvPr>
          <p:cNvGrpSpPr/>
          <p:nvPr/>
        </p:nvGrpSpPr>
        <p:grpSpPr>
          <a:xfrm>
            <a:off x="3839112" y="2837157"/>
            <a:ext cx="4519186" cy="414000"/>
            <a:chOff x="3839112" y="2775512"/>
            <a:chExt cx="4519186" cy="41400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05F7083-CF3F-53F4-EDD4-2ADCE48E6B91}"/>
                </a:ext>
              </a:extLst>
            </p:cNvPr>
            <p:cNvSpPr txBox="1"/>
            <p:nvPr/>
          </p:nvSpPr>
          <p:spPr>
            <a:xfrm>
              <a:off x="3839112" y="2797846"/>
              <a:ext cx="4519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50-90% enhancement in </a:t>
              </a:r>
              <a:r>
                <a:rPr lang="en-US" baseline="30000" dirty="0">
                  <a:solidFill>
                    <a:srgbClr val="FF0000"/>
                  </a:solidFill>
                </a:rPr>
                <a:t>92</a:t>
              </a:r>
              <a:r>
                <a:rPr lang="en-US" dirty="0">
                  <a:solidFill>
                    <a:srgbClr val="FF0000"/>
                  </a:solidFill>
                </a:rPr>
                <a:t>Nb abundance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5AA04333-6A36-5914-3532-494EA76420E2}"/>
                </a:ext>
              </a:extLst>
            </p:cNvPr>
            <p:cNvSpPr/>
            <p:nvPr/>
          </p:nvSpPr>
          <p:spPr>
            <a:xfrm>
              <a:off x="3862164" y="2775512"/>
              <a:ext cx="4410893" cy="41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172196C-8854-3B6D-4B1A-5B5D525DF6F5}"/>
              </a:ext>
            </a:extLst>
          </p:cNvPr>
          <p:cNvGrpSpPr/>
          <p:nvPr/>
        </p:nvGrpSpPr>
        <p:grpSpPr>
          <a:xfrm>
            <a:off x="3845961" y="2274185"/>
            <a:ext cx="3325406" cy="414000"/>
            <a:chOff x="3845961" y="2212540"/>
            <a:chExt cx="3325406" cy="41400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D80889F-749D-9166-14C6-C2A4B2913E1E}"/>
                </a:ext>
              </a:extLst>
            </p:cNvPr>
            <p:cNvSpPr txBox="1"/>
            <p:nvPr/>
          </p:nvSpPr>
          <p:spPr>
            <a:xfrm>
              <a:off x="3873294" y="2234874"/>
              <a:ext cx="3252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no-change in </a:t>
              </a:r>
              <a:r>
                <a:rPr lang="en-US" baseline="30000" dirty="0"/>
                <a:t>92</a:t>
              </a:r>
              <a:r>
                <a:rPr lang="en-US" dirty="0"/>
                <a:t>Nb abundance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C2CDB5A9-BFC5-60BE-6C4A-5F12C8AF78B3}"/>
                </a:ext>
              </a:extLst>
            </p:cNvPr>
            <p:cNvSpPr/>
            <p:nvPr/>
          </p:nvSpPr>
          <p:spPr>
            <a:xfrm>
              <a:off x="3845961" y="2212540"/>
              <a:ext cx="3325406" cy="41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510305E-A8BF-DE5E-221E-3431999AFA62}"/>
              </a:ext>
            </a:extLst>
          </p:cNvPr>
          <p:cNvCxnSpPr/>
          <p:nvPr/>
        </p:nvCxnSpPr>
        <p:spPr>
          <a:xfrm>
            <a:off x="3458112" y="2496624"/>
            <a:ext cx="19621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01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EAE61-8B44-C2E9-6B56-95F61D866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6CEE9456-6CA1-76EA-A490-200B0CBAE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948" y="53856"/>
            <a:ext cx="10214277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Experimental Study of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Production via Charged-Current Neutrino Reaction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FD4C7-5D67-A761-BCBB-B3CE0EC969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CF6C7-90FD-4073-8628-CE9C368117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C870B4-CCC4-CD84-75B6-FE610CB99702}"/>
              </a:ext>
            </a:extLst>
          </p:cNvPr>
          <p:cNvSpPr txBox="1"/>
          <p:nvPr/>
        </p:nvSpPr>
        <p:spPr>
          <a:xfrm>
            <a:off x="6172200" y="6141111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sz="800" dirty="0"/>
              <a:t>T. Hayakawa et al., </a:t>
            </a:r>
            <a:r>
              <a:rPr lang="en-US" sz="800" dirty="0" err="1"/>
              <a:t>Ap.J.Lett</a:t>
            </a:r>
            <a:r>
              <a:rPr lang="en-US" sz="800" dirty="0"/>
              <a:t>. 779, L9 (2013)</a:t>
            </a:r>
          </a:p>
          <a:p>
            <a:pPr marL="171450" indent="-171450">
              <a:buFontTx/>
              <a:buAutoNum type="romanLcPeriod"/>
            </a:pPr>
            <a:r>
              <a:rPr lang="en-US" sz="800" dirty="0"/>
              <a:t>Z. </a:t>
            </a:r>
            <a:r>
              <a:rPr lang="en-US" sz="800" dirty="0" err="1"/>
              <a:t>Xiong</a:t>
            </a:r>
            <a:r>
              <a:rPr lang="en-US" sz="800" dirty="0"/>
              <a:t> et al., Phys. Rev. Lett. 132, 152701 (2024)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5E076E7-CC53-5195-4562-EA0ED91321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" t="2850" r="3122" b="3604"/>
          <a:stretch>
            <a:fillRect/>
          </a:stretch>
        </p:blipFill>
        <p:spPr>
          <a:xfrm>
            <a:off x="22457" y="1380095"/>
            <a:ext cx="5072554" cy="456752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38D1C9-1084-C299-10D0-F0E6F7C87448}"/>
              </a:ext>
            </a:extLst>
          </p:cNvPr>
          <p:cNvSpPr/>
          <p:nvPr/>
        </p:nvSpPr>
        <p:spPr>
          <a:xfrm>
            <a:off x="8243531" y="3916343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8E73A28-574E-F919-3CAC-DB9A0458B811}"/>
              </a:ext>
            </a:extLst>
          </p:cNvPr>
          <p:cNvSpPr/>
          <p:nvPr/>
        </p:nvSpPr>
        <p:spPr>
          <a:xfrm>
            <a:off x="8170735" y="1400126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pic>
        <p:nvPicPr>
          <p:cNvPr id="52" name="Graphic 51" descr="Arrow: Straight with solid fill">
            <a:extLst>
              <a:ext uri="{FF2B5EF4-FFF2-40B4-BE49-F238E27FC236}">
                <a16:creationId xmlns:a16="http://schemas.microsoft.com/office/drawing/2014/main" id="{406F7212-FB01-438A-D4E9-2D28613D7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3823475" y="2341623"/>
            <a:ext cx="623845" cy="914400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BAF6BDC-80A5-5374-0B66-3DB1FDD26A07}"/>
              </a:ext>
            </a:extLst>
          </p:cNvPr>
          <p:cNvCxnSpPr/>
          <p:nvPr/>
        </p:nvCxnSpPr>
        <p:spPr>
          <a:xfrm flipH="1" flipV="1">
            <a:off x="288798" y="4132023"/>
            <a:ext cx="11091" cy="1413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FB9DC36-BD06-69B5-A939-1B82C85C3EBF}"/>
              </a:ext>
            </a:extLst>
          </p:cNvPr>
          <p:cNvCxnSpPr/>
          <p:nvPr/>
        </p:nvCxnSpPr>
        <p:spPr>
          <a:xfrm flipV="1">
            <a:off x="286490" y="5536432"/>
            <a:ext cx="1525988" cy="4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B404F42-0422-C78A-9E97-75C36E29E27C}"/>
              </a:ext>
            </a:extLst>
          </p:cNvPr>
          <p:cNvSpPr txBox="1"/>
          <p:nvPr/>
        </p:nvSpPr>
        <p:spPr>
          <a:xfrm>
            <a:off x="525893" y="5536441"/>
            <a:ext cx="1446392" cy="3003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Neutron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FB24C-82E9-5458-4DB2-E988429C4FE3}"/>
              </a:ext>
            </a:extLst>
          </p:cNvPr>
          <p:cNvSpPr txBox="1"/>
          <p:nvPr/>
        </p:nvSpPr>
        <p:spPr>
          <a:xfrm rot="16200000">
            <a:off x="-600205" y="4467014"/>
            <a:ext cx="1459413" cy="3003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Proton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88F41E1-48DD-E348-54C7-5C0ABE7446A2}"/>
              </a:ext>
            </a:extLst>
          </p:cNvPr>
          <p:cNvSpPr/>
          <p:nvPr/>
        </p:nvSpPr>
        <p:spPr>
          <a:xfrm>
            <a:off x="2835882" y="4069752"/>
            <a:ext cx="192913" cy="1929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1F114E-757A-E3A2-24EC-35FDBBF5C8F7}"/>
              </a:ext>
            </a:extLst>
          </p:cNvPr>
          <p:cNvSpPr txBox="1"/>
          <p:nvPr/>
        </p:nvSpPr>
        <p:spPr>
          <a:xfrm>
            <a:off x="2816565" y="4025766"/>
            <a:ext cx="1458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E032A1E-2534-B403-303F-845649050081}"/>
              </a:ext>
            </a:extLst>
          </p:cNvPr>
          <p:cNvSpPr/>
          <p:nvPr/>
        </p:nvSpPr>
        <p:spPr>
          <a:xfrm>
            <a:off x="1683593" y="3566138"/>
            <a:ext cx="192913" cy="1929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E09E43-6F28-F63C-7697-AF319655A9B2}"/>
              </a:ext>
            </a:extLst>
          </p:cNvPr>
          <p:cNvSpPr txBox="1"/>
          <p:nvPr/>
        </p:nvSpPr>
        <p:spPr>
          <a:xfrm>
            <a:off x="1664207" y="3524094"/>
            <a:ext cx="1458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F543793-03FA-19D0-9E14-B9C763132691}"/>
                  </a:ext>
                </a:extLst>
              </p:cNvPr>
              <p:cNvSpPr txBox="1"/>
              <p:nvPr/>
            </p:nvSpPr>
            <p:spPr>
              <a:xfrm>
                <a:off x="5165717" y="1133692"/>
                <a:ext cx="6942143" cy="23391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4625" indent="-174625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kern="0" dirty="0">
                    <a:sym typeface="Symbol" panose="05050102010706020507" pitchFamily="18" charset="2"/>
                  </a:rPr>
                  <a:t>The first experimental extraction of CC 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𝛎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e>
                      <m:sup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)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Nb</a:t>
                </a:r>
                <a:r>
                  <a:rPr lang="en-US" baseline="30000" dirty="0">
                    <a:sym typeface="Symbol" panose="05050102010706020507" pitchFamily="18" charset="2"/>
                  </a:rPr>
                  <a:t>i,ii</a:t>
                </a:r>
                <a:r>
                  <a:rPr lang="en-US" kern="0" dirty="0">
                    <a:sym typeface="Symbol" panose="05050102010706020507" pitchFamily="18" charset="2"/>
                  </a:rPr>
                  <a:t> cross sections is currently in progress </a:t>
                </a:r>
              </a:p>
              <a:p>
                <a:pPr marL="174625" indent="-174625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kern="0" dirty="0">
                    <a:sym typeface="Symbol" panose="05050102010706020507" pitchFamily="18" charset="2"/>
                  </a:rPr>
                  <a:t>The main nuclear input at supernovae energies is the Gamow-Teller strength distribution, which is extracted using Multipole Decomposition Analysis applied to the experimental data obtained from </a:t>
                </a:r>
                <a:r>
                  <a:rPr lang="en-US" kern="0" baseline="30000" dirty="0">
                    <a:sym typeface="Symbol" panose="05050102010706020507" pitchFamily="18" charset="2"/>
                  </a:rPr>
                  <a:t>92</a:t>
                </a:r>
                <a:r>
                  <a:rPr lang="en-US" kern="0" dirty="0">
                    <a:sym typeface="Symbol" panose="05050102010706020507" pitchFamily="18" charset="2"/>
                  </a:rPr>
                  <a:t>Zr(</a:t>
                </a:r>
                <a:r>
                  <a:rPr lang="en-US" kern="0" baseline="30000" dirty="0">
                    <a:sym typeface="Symbol" panose="05050102010706020507" pitchFamily="18" charset="2"/>
                  </a:rPr>
                  <a:t>3</a:t>
                </a:r>
                <a:r>
                  <a:rPr lang="en-US" kern="0" dirty="0">
                    <a:sym typeface="Symbol" panose="05050102010706020507" pitchFamily="18" charset="2"/>
                  </a:rPr>
                  <a:t>He,t) experiment performed at RCNP</a:t>
                </a:r>
              </a:p>
              <a:p>
                <a:pPr marL="174625" indent="-174625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F543793-03FA-19D0-9E14-B9C763132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717" y="1133692"/>
                <a:ext cx="6942143" cy="2339102"/>
              </a:xfrm>
              <a:prstGeom prst="rect">
                <a:avLst/>
              </a:prstGeom>
              <a:blipFill>
                <a:blip r:embed="rId6"/>
                <a:stretch>
                  <a:fillRect l="-547" t="-1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10B2B4A9-22EB-27B8-5360-38B1FA11063C}"/>
              </a:ext>
            </a:extLst>
          </p:cNvPr>
          <p:cNvGrpSpPr/>
          <p:nvPr/>
        </p:nvGrpSpPr>
        <p:grpSpPr>
          <a:xfrm>
            <a:off x="4469514" y="3506765"/>
            <a:ext cx="3502672" cy="2278807"/>
            <a:chOff x="5368852" y="3281063"/>
            <a:chExt cx="3608442" cy="234762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0C6BEA5-A709-34D4-6031-C0037CD14018}"/>
                </a:ext>
              </a:extLst>
            </p:cNvPr>
            <p:cNvGrpSpPr/>
            <p:nvPr/>
          </p:nvGrpSpPr>
          <p:grpSpPr>
            <a:xfrm>
              <a:off x="5368852" y="3281063"/>
              <a:ext cx="3608442" cy="2347620"/>
              <a:chOff x="4645025" y="2074813"/>
              <a:chExt cx="4541083" cy="3021112"/>
            </a:xfrm>
          </p:grpSpPr>
          <p:pic>
            <p:nvPicPr>
              <p:cNvPr id="24" name="Picture 2" descr="http://www.rcnp.osaka-u.ac.jp/Divisions/plan/yoran/image/G-raiden.gif">
                <a:extLst>
                  <a:ext uri="{FF2B5EF4-FFF2-40B4-BE49-F238E27FC236}">
                    <a16:creationId xmlns:a16="http://schemas.microsoft.com/office/drawing/2014/main" id="{E8193F4A-665B-CFD9-1C99-45DEDBC664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5025" y="2074813"/>
                <a:ext cx="4422775" cy="3021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2E0DB4B-6774-354C-0A83-66BFE208A1C3}"/>
                  </a:ext>
                </a:extLst>
              </p:cNvPr>
              <p:cNvSpPr txBox="1"/>
              <p:nvPr/>
            </p:nvSpPr>
            <p:spPr>
              <a:xfrm>
                <a:off x="8192201" y="3510451"/>
                <a:ext cx="993907" cy="77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Beam</a:t>
                </a:r>
              </a:p>
              <a:p>
                <a:r>
                  <a:rPr lang="en-US" sz="1600" baseline="30000" dirty="0">
                    <a:highlight>
                      <a:srgbClr val="E6E6DC"/>
                    </a:highlight>
                  </a:rPr>
                  <a:t>3</a:t>
                </a:r>
                <a:r>
                  <a:rPr lang="en-US" sz="1600" dirty="0">
                    <a:highlight>
                      <a:srgbClr val="E6E6DC"/>
                    </a:highlight>
                  </a:rPr>
                  <a:t>He</a:t>
                </a:r>
                <a:endParaRPr lang="en-US" sz="1600" baseline="30000" dirty="0">
                  <a:highlight>
                    <a:srgbClr val="E6E6DC"/>
                  </a:highlight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048A735-AEB7-AC87-986F-C551EB8D545A}"/>
                  </a:ext>
                </a:extLst>
              </p:cNvPr>
              <p:cNvSpPr txBox="1"/>
              <p:nvPr/>
            </p:nvSpPr>
            <p:spPr>
              <a:xfrm>
                <a:off x="7837258" y="2795279"/>
                <a:ext cx="1001942" cy="435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Target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F6289A25-D742-50BD-D8F1-FF8EBC6731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73901" y="3017855"/>
                <a:ext cx="25535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78DC419-9A48-F420-E7E1-39C83E075D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7869" y="464732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D252FBF-3456-BA3D-4E61-6C7328F4ED68}"/>
                </a:ext>
              </a:extLst>
            </p:cNvPr>
            <p:cNvSpPr txBox="1"/>
            <p:nvPr/>
          </p:nvSpPr>
          <p:spPr>
            <a:xfrm>
              <a:off x="6107247" y="4454873"/>
              <a:ext cx="13726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highlight>
                    <a:srgbClr val="E6E6DC"/>
                  </a:highlight>
                </a:rPr>
                <a:t>Focal Plane of GR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0E6A8E8-31EA-8DC4-E79C-495A447EEA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5791" y="465427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99E8822-9E46-F487-E7AC-ED1ED8034E1D}"/>
              </a:ext>
            </a:extLst>
          </p:cNvPr>
          <p:cNvGrpSpPr/>
          <p:nvPr/>
        </p:nvGrpSpPr>
        <p:grpSpPr>
          <a:xfrm>
            <a:off x="8499201" y="3333791"/>
            <a:ext cx="3608659" cy="2707938"/>
            <a:chOff x="6934201" y="1041176"/>
            <a:chExt cx="5149810" cy="3864417"/>
          </a:xfrm>
        </p:grpSpPr>
        <p:pic>
          <p:nvPicPr>
            <p:cNvPr id="36" name="Picture 35" descr="A red graph with black text&#10;&#10;AI-generated content may be incorrect.">
              <a:extLst>
                <a:ext uri="{FF2B5EF4-FFF2-40B4-BE49-F238E27FC236}">
                  <a16:creationId xmlns:a16="http://schemas.microsoft.com/office/drawing/2014/main" id="{3837F0B0-ED73-1FC1-5B61-D61E6F430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8800" r="7046"/>
            <a:stretch>
              <a:fillRect/>
            </a:stretch>
          </p:blipFill>
          <p:spPr>
            <a:xfrm>
              <a:off x="6934201" y="1271242"/>
              <a:ext cx="5149810" cy="3634351"/>
            </a:xfrm>
            <a:prstGeom prst="rect">
              <a:avLst/>
            </a:prstGeom>
          </p:spPr>
        </p:pic>
        <p:sp>
          <p:nvSpPr>
            <p:cNvPr id="37" name="Content Placeholder 1">
              <a:extLst>
                <a:ext uri="{FF2B5EF4-FFF2-40B4-BE49-F238E27FC236}">
                  <a16:creationId xmlns:a16="http://schemas.microsoft.com/office/drawing/2014/main" id="{54C64F07-8DA3-9A19-81E3-66945E2328E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204604" y="1041176"/>
              <a:ext cx="4609005" cy="28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180195" indent="-180195" algn="l" defTabSz="803370" rtl="0" eaLnBrk="1" fontAlgn="base" hangingPunct="1">
                <a:lnSpc>
                  <a:spcPct val="90000"/>
                </a:lnSpc>
                <a:spcBef>
                  <a:spcPts val="1206"/>
                </a:spcBef>
                <a:spcAft>
                  <a:spcPct val="0"/>
                </a:spcAft>
                <a:buSzPct val="100000"/>
                <a:buFont typeface="Wingdings" pitchFamily="2" charset="2"/>
                <a:buChar char="§"/>
                <a:defRPr sz="2200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1pPr>
              <a:lvl2pPr marL="363394" indent="-15166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/>
                </a:defRPr>
              </a:lvl2pPr>
              <a:lvl3pPr marL="591641" indent="-160673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Lucida Grande" charset="0"/>
                <a:buChar char="»"/>
                <a:defRPr sz="1800">
                  <a:solidFill>
                    <a:schemeClr val="tx1"/>
                  </a:solidFill>
                  <a:latin typeface="Arial" charset="0"/>
                  <a:ea typeface="ヒラギノ角ゴ Pro W3" pitchFamily="-111" charset="-128"/>
                  <a:cs typeface="ヒラギノ角ゴ Pro W3" pitchFamily="-111" charset="-128"/>
                </a:defRPr>
              </a:lvl3pPr>
              <a:lvl4pPr marL="728290" indent="-13364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4pPr>
              <a:lvl5pPr marL="1003087" indent="-18019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Lucida Grande" charset="0"/>
                <a:buChar char="»"/>
                <a:defRPr sz="14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5pPr>
              <a:lvl6pPr marL="2223507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6pPr>
              <a:lvl7pPr marL="2680590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7pPr>
              <a:lvl8pPr marL="3137672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8pPr>
              <a:lvl9pPr marL="3594752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9pPr>
            </a:lstStyle>
            <a:p>
              <a:pPr marL="211709" lvl="1" indent="0" algn="ctr">
                <a:spcAft>
                  <a:spcPts val="800"/>
                </a:spcAft>
                <a:buFont typeface="Arial" pitchFamily="34" charset="0"/>
                <a:buNone/>
              </a:pPr>
              <a:r>
                <a:rPr lang="en-US" sz="1200" kern="0" dirty="0">
                  <a:sym typeface="Symbol" panose="05050102010706020507" pitchFamily="18" charset="2"/>
                </a:rPr>
                <a:t>B(GT) distribution 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0E0658D-8363-6A41-30DC-6EE87E4793B9}"/>
                </a:ext>
              </a:extLst>
            </p:cNvPr>
            <p:cNvGrpSpPr/>
            <p:nvPr/>
          </p:nvGrpSpPr>
          <p:grpSpPr>
            <a:xfrm>
              <a:off x="7701957" y="1921029"/>
              <a:ext cx="2204045" cy="396956"/>
              <a:chOff x="2645627" y="2989650"/>
              <a:chExt cx="1840566" cy="445975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1CFC23C-2FD7-6AB3-28F1-A26F0B92810D}"/>
                  </a:ext>
                </a:extLst>
              </p:cNvPr>
              <p:cNvSpPr txBox="1"/>
              <p:nvPr/>
            </p:nvSpPr>
            <p:spPr>
              <a:xfrm>
                <a:off x="3052998" y="3124420"/>
                <a:ext cx="1433195" cy="31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1+ state at 1.089 MeV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548659C-5166-635E-2690-617CF693FD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45627" y="2989650"/>
                <a:ext cx="407370" cy="2463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Graphic 41" descr="Arrow: Straight with solid fill">
            <a:extLst>
              <a:ext uri="{FF2B5EF4-FFF2-40B4-BE49-F238E27FC236}">
                <a16:creationId xmlns:a16="http://schemas.microsoft.com/office/drawing/2014/main" id="{7B352F94-5C5C-38B3-5B17-EC5F2EC75D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947024" y="4302918"/>
            <a:ext cx="468705" cy="687003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022476E-A403-7C85-FA60-068A5643E402}"/>
              </a:ext>
            </a:extLst>
          </p:cNvPr>
          <p:cNvSpPr/>
          <p:nvPr/>
        </p:nvSpPr>
        <p:spPr>
          <a:xfrm>
            <a:off x="6162146" y="5756514"/>
            <a:ext cx="1752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https://www.rcnp.osaka-u.ac.jp/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9E80EF9-8557-ED38-6F9A-34BD5ED824E9}"/>
              </a:ext>
            </a:extLst>
          </p:cNvPr>
          <p:cNvGrpSpPr/>
          <p:nvPr/>
        </p:nvGrpSpPr>
        <p:grpSpPr>
          <a:xfrm>
            <a:off x="10744200" y="965367"/>
            <a:ext cx="212230" cy="276999"/>
            <a:chOff x="10363200" y="2209800"/>
            <a:chExt cx="212230" cy="27699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C8F3DD8-0CA0-D599-D7AC-FB33692F3F49}"/>
                </a:ext>
              </a:extLst>
            </p:cNvPr>
            <p:cNvSpPr/>
            <p:nvPr/>
          </p:nvSpPr>
          <p:spPr>
            <a:xfrm>
              <a:off x="10382517" y="2253786"/>
              <a:ext cx="192913" cy="19291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194347-659E-EA5E-6C37-CC4118F74E93}"/>
                </a:ext>
              </a:extLst>
            </p:cNvPr>
            <p:cNvSpPr txBox="1"/>
            <p:nvPr/>
          </p:nvSpPr>
          <p:spPr>
            <a:xfrm>
              <a:off x="10363200" y="2209800"/>
              <a:ext cx="14580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61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0DDB9-3727-25A0-066A-EE2EA22BC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D9D8DA0D-253A-169B-D95C-B10626176ED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81000" y="289331"/>
                <a:ext cx="11734800" cy="478624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It is Planned to Run a </a:t>
                </a:r>
                <a:r>
                  <a:rPr lang="en-US" kern="1200" baseline="30000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kern="1200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Zr(</a:t>
                </a:r>
                <a:r>
                  <a:rPr lang="en-US" kern="1200" baseline="30000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3</a:t>
                </a:r>
                <a:r>
                  <a:rPr lang="en-US" kern="1200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He,t+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kern="1200" dirty="0">
                        <a:solidFill>
                          <a:srgbClr val="3D5B3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kern="1200" dirty="0">
                    <a:solidFill>
                      <a:srgbClr val="3D5B3E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) Experiment at RCNP</a:t>
                </a:r>
                <a:endParaRPr lang="en-US" dirty="0">
                  <a:solidFill>
                    <a:srgbClr val="064308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D9D8DA0D-253A-169B-D95C-B10626176E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89331"/>
                <a:ext cx="11734800" cy="478624"/>
              </a:xfrm>
              <a:blipFill>
                <a:blip r:embed="rId3"/>
                <a:stretch>
                  <a:fillRect t="-32911" b="-45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D0524-6FFC-0192-C105-40B2CD912B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51952" y="6491705"/>
            <a:ext cx="4241321" cy="364628"/>
          </a:xfrm>
        </p:spPr>
        <p:txBody>
          <a:bodyPr/>
          <a:lstStyle/>
          <a:p>
            <a:r>
              <a:rPr lang="en-US" dirty="0"/>
              <a:t>Neshad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54B4B-8742-BBFA-19A7-14C6C8FE1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893269" y="6491705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F9CDB7FC-E02C-4F86-8038-800D084A9867}"/>
                  </a:ext>
                </a:extLst>
              </p:cNvPr>
              <p:cNvSpPr/>
              <p:nvPr/>
            </p:nvSpPr>
            <p:spPr>
              <a:xfrm>
                <a:off x="429013" y="1209305"/>
                <a:ext cx="3914352" cy="1282264"/>
              </a:xfrm>
              <a:custGeom>
                <a:avLst/>
                <a:gdLst>
                  <a:gd name="connsiteX0" fmla="*/ 0 w 4713657"/>
                  <a:gd name="connsiteY0" fmla="*/ 129430 h 1294296"/>
                  <a:gd name="connsiteX1" fmla="*/ 129430 w 4713657"/>
                  <a:gd name="connsiteY1" fmla="*/ 0 h 1294296"/>
                  <a:gd name="connsiteX2" fmla="*/ 4584227 w 4713657"/>
                  <a:gd name="connsiteY2" fmla="*/ 0 h 1294296"/>
                  <a:gd name="connsiteX3" fmla="*/ 4713657 w 4713657"/>
                  <a:gd name="connsiteY3" fmla="*/ 129430 h 1294296"/>
                  <a:gd name="connsiteX4" fmla="*/ 4713657 w 4713657"/>
                  <a:gd name="connsiteY4" fmla="*/ 1164866 h 1294296"/>
                  <a:gd name="connsiteX5" fmla="*/ 4584227 w 4713657"/>
                  <a:gd name="connsiteY5" fmla="*/ 1294296 h 1294296"/>
                  <a:gd name="connsiteX6" fmla="*/ 129430 w 4713657"/>
                  <a:gd name="connsiteY6" fmla="*/ 1294296 h 1294296"/>
                  <a:gd name="connsiteX7" fmla="*/ 0 w 4713657"/>
                  <a:gd name="connsiteY7" fmla="*/ 1164866 h 1294296"/>
                  <a:gd name="connsiteX8" fmla="*/ 0 w 4713657"/>
                  <a:gd name="connsiteY8" fmla="*/ 129430 h 12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13657" h="1294296">
                    <a:moveTo>
                      <a:pt x="0" y="129430"/>
                    </a:moveTo>
                    <a:cubicBezTo>
                      <a:pt x="0" y="57948"/>
                      <a:pt x="57948" y="0"/>
                      <a:pt x="129430" y="0"/>
                    </a:cubicBezTo>
                    <a:lnTo>
                      <a:pt x="4584227" y="0"/>
                    </a:lnTo>
                    <a:cubicBezTo>
                      <a:pt x="4655709" y="0"/>
                      <a:pt x="4713657" y="57948"/>
                      <a:pt x="4713657" y="129430"/>
                    </a:cubicBezTo>
                    <a:lnTo>
                      <a:pt x="4713657" y="1164866"/>
                    </a:lnTo>
                    <a:cubicBezTo>
                      <a:pt x="4713657" y="1236348"/>
                      <a:pt x="4655709" y="1294296"/>
                      <a:pt x="4584227" y="1294296"/>
                    </a:cubicBezTo>
                    <a:lnTo>
                      <a:pt x="129430" y="1294296"/>
                    </a:lnTo>
                    <a:cubicBezTo>
                      <a:pt x="57948" y="1294296"/>
                      <a:pt x="0" y="1236348"/>
                      <a:pt x="0" y="1164866"/>
                    </a:cubicBezTo>
                    <a:lnTo>
                      <a:pt x="0" y="129430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spcFirstLastPara="0" vert="horz" wrap="square" lIns="98869" tIns="98869" rIns="98869" bIns="98869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kern="12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The goal is to constrain both the </a:t>
                </a:r>
                <a:r>
                  <a:rPr lang="en-US" kern="1200" baseline="300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kern="12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Nb(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kern="12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,n)</a:t>
                </a:r>
                <a:r>
                  <a:rPr lang="en-US" kern="1200" baseline="300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91</a:t>
                </a:r>
                <a:r>
                  <a:rPr lang="en-US" kern="12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Nb and </a:t>
                </a:r>
                <a:r>
                  <a:rPr lang="en-US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)</a:t>
                </a:r>
                <a:r>
                  <a:rPr lang="en-US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Nb reactions in a single experiment</a:t>
                </a:r>
                <a:r>
                  <a:rPr lang="en-US" kern="120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  </a:t>
                </a:r>
                <a:endParaRPr lang="en-US" kern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F9CDB7FC-E02C-4F86-8038-800D084A98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13" y="1209305"/>
                <a:ext cx="3914352" cy="1282264"/>
              </a:xfrm>
              <a:custGeom>
                <a:avLst/>
                <a:gdLst>
                  <a:gd name="connsiteX0" fmla="*/ 0 w 4713657"/>
                  <a:gd name="connsiteY0" fmla="*/ 129430 h 1294296"/>
                  <a:gd name="connsiteX1" fmla="*/ 129430 w 4713657"/>
                  <a:gd name="connsiteY1" fmla="*/ 0 h 1294296"/>
                  <a:gd name="connsiteX2" fmla="*/ 4584227 w 4713657"/>
                  <a:gd name="connsiteY2" fmla="*/ 0 h 1294296"/>
                  <a:gd name="connsiteX3" fmla="*/ 4713657 w 4713657"/>
                  <a:gd name="connsiteY3" fmla="*/ 129430 h 1294296"/>
                  <a:gd name="connsiteX4" fmla="*/ 4713657 w 4713657"/>
                  <a:gd name="connsiteY4" fmla="*/ 1164866 h 1294296"/>
                  <a:gd name="connsiteX5" fmla="*/ 4584227 w 4713657"/>
                  <a:gd name="connsiteY5" fmla="*/ 1294296 h 1294296"/>
                  <a:gd name="connsiteX6" fmla="*/ 129430 w 4713657"/>
                  <a:gd name="connsiteY6" fmla="*/ 1294296 h 1294296"/>
                  <a:gd name="connsiteX7" fmla="*/ 0 w 4713657"/>
                  <a:gd name="connsiteY7" fmla="*/ 1164866 h 1294296"/>
                  <a:gd name="connsiteX8" fmla="*/ 0 w 4713657"/>
                  <a:gd name="connsiteY8" fmla="*/ 129430 h 12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13657" h="1294296">
                    <a:moveTo>
                      <a:pt x="0" y="129430"/>
                    </a:moveTo>
                    <a:cubicBezTo>
                      <a:pt x="0" y="57948"/>
                      <a:pt x="57948" y="0"/>
                      <a:pt x="129430" y="0"/>
                    </a:cubicBezTo>
                    <a:lnTo>
                      <a:pt x="4584227" y="0"/>
                    </a:lnTo>
                    <a:cubicBezTo>
                      <a:pt x="4655709" y="0"/>
                      <a:pt x="4713657" y="57948"/>
                      <a:pt x="4713657" y="129430"/>
                    </a:cubicBezTo>
                    <a:lnTo>
                      <a:pt x="4713657" y="1164866"/>
                    </a:lnTo>
                    <a:cubicBezTo>
                      <a:pt x="4713657" y="1236348"/>
                      <a:pt x="4655709" y="1294296"/>
                      <a:pt x="4584227" y="1294296"/>
                    </a:cubicBezTo>
                    <a:lnTo>
                      <a:pt x="129430" y="1294296"/>
                    </a:lnTo>
                    <a:cubicBezTo>
                      <a:pt x="57948" y="1294296"/>
                      <a:pt x="0" y="1236348"/>
                      <a:pt x="0" y="1164866"/>
                    </a:cubicBezTo>
                    <a:lnTo>
                      <a:pt x="0" y="129430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195C0D40-A191-ABA4-32D0-2E7334B084EB}"/>
              </a:ext>
            </a:extLst>
          </p:cNvPr>
          <p:cNvGrpSpPr/>
          <p:nvPr/>
        </p:nvGrpSpPr>
        <p:grpSpPr>
          <a:xfrm>
            <a:off x="8115835" y="1032720"/>
            <a:ext cx="3907733" cy="2597110"/>
            <a:chOff x="5368852" y="3281063"/>
            <a:chExt cx="3532338" cy="234762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C66E662-5410-67BE-248F-D3C53756699F}"/>
                </a:ext>
              </a:extLst>
            </p:cNvPr>
            <p:cNvGrpSpPr/>
            <p:nvPr/>
          </p:nvGrpSpPr>
          <p:grpSpPr>
            <a:xfrm>
              <a:off x="5368852" y="3281063"/>
              <a:ext cx="3532338" cy="2347620"/>
              <a:chOff x="4645025" y="2074813"/>
              <a:chExt cx="4445309" cy="3021112"/>
            </a:xfrm>
          </p:grpSpPr>
          <p:pic>
            <p:nvPicPr>
              <p:cNvPr id="15" name="Picture 2" descr="http://www.rcnp.osaka-u.ac.jp/Divisions/plan/yoran/image/G-raiden.gif">
                <a:extLst>
                  <a:ext uri="{FF2B5EF4-FFF2-40B4-BE49-F238E27FC236}">
                    <a16:creationId xmlns:a16="http://schemas.microsoft.com/office/drawing/2014/main" id="{BA03E65B-CFA2-EDAB-1C74-83D0FA05FC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5025" y="2074813"/>
                <a:ext cx="4422775" cy="3021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2A59EFC-3CCA-4884-D93E-79EB05D52AD2}"/>
                  </a:ext>
                </a:extLst>
              </p:cNvPr>
              <p:cNvSpPr txBox="1"/>
              <p:nvPr/>
            </p:nvSpPr>
            <p:spPr>
              <a:xfrm>
                <a:off x="8192200" y="3510450"/>
                <a:ext cx="898134" cy="752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Beam</a:t>
                </a:r>
              </a:p>
              <a:p>
                <a:r>
                  <a:rPr lang="en-US" sz="1600" baseline="30000" dirty="0">
                    <a:highlight>
                      <a:srgbClr val="E6E6DC"/>
                    </a:highlight>
                  </a:rPr>
                  <a:t>3</a:t>
                </a:r>
                <a:r>
                  <a:rPr lang="en-US" sz="1600" dirty="0">
                    <a:highlight>
                      <a:srgbClr val="E6E6DC"/>
                    </a:highlight>
                  </a:rPr>
                  <a:t>He</a:t>
                </a:r>
                <a:endParaRPr lang="en-US" sz="1600" baseline="30000" dirty="0">
                  <a:highlight>
                    <a:srgbClr val="E6E6DC"/>
                  </a:highlight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18384D1-C441-B1F2-6169-8D72ABC7F618}"/>
                  </a:ext>
                </a:extLst>
              </p:cNvPr>
              <p:cNvSpPr txBox="1"/>
              <p:nvPr/>
            </p:nvSpPr>
            <p:spPr>
              <a:xfrm>
                <a:off x="7837258" y="2795279"/>
                <a:ext cx="1001942" cy="435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Target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C7350281-A32E-BDC8-3555-B9DA645640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73901" y="3017855"/>
                <a:ext cx="25535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3BA07A9-200B-925E-E4A7-3A0417502B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7869" y="464732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884A9D-876C-2844-FF7C-066A1D14D469}"/>
                </a:ext>
              </a:extLst>
            </p:cNvPr>
            <p:cNvSpPr txBox="1"/>
            <p:nvPr/>
          </p:nvSpPr>
          <p:spPr>
            <a:xfrm>
              <a:off x="6107247" y="4454873"/>
              <a:ext cx="13726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highlight>
                    <a:srgbClr val="E6E6DC"/>
                  </a:highlight>
                </a:rPr>
                <a:t>Focal Plane of GR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925A945-4567-613D-4158-677E2C1B5D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5791" y="465427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645857E-24DD-4247-0482-B66117F14F0B}"/>
              </a:ext>
            </a:extLst>
          </p:cNvPr>
          <p:cNvSpPr/>
          <p:nvPr/>
        </p:nvSpPr>
        <p:spPr>
          <a:xfrm>
            <a:off x="10655269" y="3564661"/>
            <a:ext cx="1752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https://www.rcnp.osaka-u.ac.jp/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4F66AC-D170-B97A-EEC3-591745CDF9D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153321" y="3656116"/>
            <a:ext cx="2120101" cy="22644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5FB6A5-EC05-EDA4-D74A-E1EABFEC4F8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11314" y="3748726"/>
            <a:ext cx="1761145" cy="216283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887CD7-0794-CB8F-67BF-D8E21D95A78C}"/>
              </a:ext>
            </a:extLst>
          </p:cNvPr>
          <p:cNvSpPr/>
          <p:nvPr/>
        </p:nvSpPr>
        <p:spPr>
          <a:xfrm>
            <a:off x="8755798" y="5893188"/>
            <a:ext cx="131318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A. </a:t>
            </a:r>
            <a:r>
              <a:rPr lang="en-US" sz="800" dirty="0" err="1"/>
              <a:t>Tamii</a:t>
            </a:r>
            <a:r>
              <a:rPr lang="en-US" sz="800" dirty="0"/>
              <a:t>, N. Kobayashi 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B9B74E-1D32-15AC-DAEB-D84A8FFBEB54}"/>
              </a:ext>
            </a:extLst>
          </p:cNvPr>
          <p:cNvSpPr/>
          <p:nvPr/>
        </p:nvSpPr>
        <p:spPr>
          <a:xfrm>
            <a:off x="10550374" y="5880179"/>
            <a:ext cx="131318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A. </a:t>
            </a:r>
            <a:r>
              <a:rPr lang="en-US" sz="800" dirty="0" err="1"/>
              <a:t>Tamii</a:t>
            </a:r>
            <a:r>
              <a:rPr lang="en-US" sz="800" dirty="0"/>
              <a:t>, N. Kobayashi c</a:t>
            </a:r>
          </a:p>
        </p:txBody>
      </p:sp>
      <p:sp>
        <p:nvSpPr>
          <p:cNvPr id="17" name="Right Arrow 117">
            <a:extLst>
              <a:ext uri="{FF2B5EF4-FFF2-40B4-BE49-F238E27FC236}">
                <a16:creationId xmlns:a16="http://schemas.microsoft.com/office/drawing/2014/main" id="{DEB69BC0-8DA4-4282-FEFA-349FBE988969}"/>
              </a:ext>
            </a:extLst>
          </p:cNvPr>
          <p:cNvSpPr/>
          <p:nvPr/>
        </p:nvSpPr>
        <p:spPr>
          <a:xfrm rot="8536681">
            <a:off x="1293170" y="2576126"/>
            <a:ext cx="555481" cy="317513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Arrow 117">
            <a:extLst>
              <a:ext uri="{FF2B5EF4-FFF2-40B4-BE49-F238E27FC236}">
                <a16:creationId xmlns:a16="http://schemas.microsoft.com/office/drawing/2014/main" id="{C0138E6F-326C-F8CF-958B-4606336902D3}"/>
              </a:ext>
            </a:extLst>
          </p:cNvPr>
          <p:cNvSpPr/>
          <p:nvPr/>
        </p:nvSpPr>
        <p:spPr>
          <a:xfrm rot="1913787">
            <a:off x="2986955" y="2574915"/>
            <a:ext cx="555481" cy="317513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FA27B87-CA9D-FE0A-D5C5-11252404A6E2}"/>
              </a:ext>
            </a:extLst>
          </p:cNvPr>
          <p:cNvGrpSpPr/>
          <p:nvPr/>
        </p:nvGrpSpPr>
        <p:grpSpPr>
          <a:xfrm>
            <a:off x="101236" y="2987055"/>
            <a:ext cx="2108269" cy="655803"/>
            <a:chOff x="5254557" y="1103204"/>
            <a:chExt cx="2108269" cy="65580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2519F1-BF0C-EB08-8C20-00B8D1BA1E98}"/>
                </a:ext>
              </a:extLst>
            </p:cNvPr>
            <p:cNvSpPr txBox="1"/>
            <p:nvPr/>
          </p:nvSpPr>
          <p:spPr>
            <a:xfrm>
              <a:off x="5254557" y="1112676"/>
              <a:ext cx="210826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Charge-Exchange </a:t>
              </a:r>
            </a:p>
            <a:p>
              <a:pPr algn="ctr"/>
              <a:r>
                <a:rPr 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Oslo Method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8DC10A5-B524-1688-E3D8-B20F2A3E4EC4}"/>
                </a:ext>
              </a:extLst>
            </p:cNvPr>
            <p:cNvSpPr/>
            <p:nvPr/>
          </p:nvSpPr>
          <p:spPr>
            <a:xfrm>
              <a:off x="5254557" y="1103204"/>
              <a:ext cx="2098364" cy="655803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9A8C0A0-F79A-3DB1-BAEA-BB2AE1A54A39}"/>
              </a:ext>
            </a:extLst>
          </p:cNvPr>
          <p:cNvGrpSpPr/>
          <p:nvPr/>
        </p:nvGrpSpPr>
        <p:grpSpPr>
          <a:xfrm>
            <a:off x="2581447" y="2983639"/>
            <a:ext cx="2762295" cy="655803"/>
            <a:chOff x="5244652" y="1933706"/>
            <a:chExt cx="2762295" cy="65580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EE2D336-09DE-D8B7-40C7-220A39B76EC5}"/>
                </a:ext>
              </a:extLst>
            </p:cNvPr>
            <p:cNvSpPr txBox="1"/>
            <p:nvPr/>
          </p:nvSpPr>
          <p:spPr>
            <a:xfrm>
              <a:off x="5244652" y="1943178"/>
              <a:ext cx="276229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Multipole Decomposition </a:t>
              </a:r>
            </a:p>
            <a:p>
              <a:pPr algn="ctr"/>
              <a:r>
                <a:rPr 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Analysis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133F53C5-D87F-72F7-1EF8-87B914B9E60E}"/>
                </a:ext>
              </a:extLst>
            </p:cNvPr>
            <p:cNvSpPr/>
            <p:nvPr/>
          </p:nvSpPr>
          <p:spPr>
            <a:xfrm>
              <a:off x="5254557" y="1933706"/>
              <a:ext cx="2662872" cy="655803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3567EBE-F979-B913-78E6-820F3AB40BA1}"/>
              </a:ext>
            </a:extLst>
          </p:cNvPr>
          <p:cNvSpPr txBox="1"/>
          <p:nvPr/>
        </p:nvSpPr>
        <p:spPr>
          <a:xfrm>
            <a:off x="1951982" y="2472033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methods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4419CD-F90C-189A-98D3-F8F52D19247D}"/>
              </a:ext>
            </a:extLst>
          </p:cNvPr>
          <p:cNvSpPr txBox="1"/>
          <p:nvPr/>
        </p:nvSpPr>
        <p:spPr>
          <a:xfrm>
            <a:off x="101236" y="3812092"/>
            <a:ext cx="7906629" cy="1214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7112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  <a:cs typeface="ＭＳ Ｐゴシック"/>
              </a:rPr>
              <a:t>The experiment will be run in forward kinematics using the Grand Raiden Spectrometer (GR) in coincidence with the Scintillation Gamma-Ray Detector (SGD) array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153784B5-D847-0CD0-FA2E-3052F05FE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777" y="4707253"/>
            <a:ext cx="7384574" cy="2216869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en-US" sz="1400" baseline="30000" dirty="0">
                <a:solidFill>
                  <a:srgbClr val="064308"/>
                </a:solidFill>
              </a:rPr>
              <a:t>3</a:t>
            </a:r>
            <a:r>
              <a:rPr lang="en-US" sz="1400" dirty="0">
                <a:solidFill>
                  <a:srgbClr val="064308"/>
                </a:solidFill>
              </a:rPr>
              <a:t>He beam energy: 420 MeV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baseline="30000" dirty="0">
                <a:solidFill>
                  <a:srgbClr val="064308"/>
                </a:solidFill>
              </a:rPr>
              <a:t> 92</a:t>
            </a:r>
            <a:r>
              <a:rPr lang="en-US" sz="1400" dirty="0">
                <a:solidFill>
                  <a:srgbClr val="064308"/>
                </a:solidFill>
              </a:rPr>
              <a:t>Zr Target thickness: ~ 4 mg/cm</a:t>
            </a:r>
            <a:r>
              <a:rPr lang="en-US" sz="1400" baseline="30000" dirty="0">
                <a:solidFill>
                  <a:srgbClr val="064308"/>
                </a:solidFill>
              </a:rPr>
              <a:t>2</a:t>
            </a:r>
            <a:endParaRPr lang="en-US" sz="1400" dirty="0">
              <a:solidFill>
                <a:srgbClr val="064308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64308"/>
                </a:solidFill>
              </a:rPr>
              <a:t>Tritons will be detected and identified in the focal plane of the GR in the 0</a:t>
            </a:r>
            <a:r>
              <a:rPr lang="en-US" sz="1400" baseline="30000" dirty="0">
                <a:solidFill>
                  <a:srgbClr val="064308"/>
                </a:solidFill>
              </a:rPr>
              <a:t>o</a:t>
            </a:r>
            <a:r>
              <a:rPr lang="en-US" sz="1400" dirty="0">
                <a:solidFill>
                  <a:srgbClr val="064308"/>
                </a:solidFill>
              </a:rPr>
              <a:t> setting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The</a:t>
            </a:r>
            <a:r>
              <a:rPr lang="en-US" sz="1400" dirty="0">
                <a:solidFill>
                  <a:srgbClr val="064308"/>
                </a:solidFill>
              </a:rPr>
              <a:t> SGD array will consist of 8 large-volume LaBr</a:t>
            </a:r>
            <a:r>
              <a:rPr lang="en-US" sz="1400" baseline="-25000" dirty="0">
                <a:solidFill>
                  <a:srgbClr val="064308"/>
                </a:solidFill>
              </a:rPr>
              <a:t>3</a:t>
            </a:r>
            <a:r>
              <a:rPr lang="en-US" sz="1400" dirty="0">
                <a:solidFill>
                  <a:srgbClr val="064308"/>
                </a:solidFill>
              </a:rPr>
              <a:t> detectors (3.5” in diameter and 8” deep)</a:t>
            </a:r>
            <a:endParaRPr lang="en-US" sz="14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37110AF-B823-4DF9-52ED-E845D6CABC2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5085" t="25596" r="26712" b="18393"/>
          <a:stretch>
            <a:fillRect/>
          </a:stretch>
        </p:blipFill>
        <p:spPr>
          <a:xfrm>
            <a:off x="5504400" y="1088937"/>
            <a:ext cx="2386020" cy="2133349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1A061B36-46D8-DADC-FA89-19DE9E8874D4}"/>
              </a:ext>
            </a:extLst>
          </p:cNvPr>
          <p:cNvGrpSpPr/>
          <p:nvPr/>
        </p:nvGrpSpPr>
        <p:grpSpPr>
          <a:xfrm>
            <a:off x="7042338" y="2247532"/>
            <a:ext cx="141730" cy="230832"/>
            <a:chOff x="7042338" y="2247532"/>
            <a:chExt cx="141730" cy="230832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86A35BA7-4B85-DB26-EEF0-8DC10D3B4FF2}"/>
                </a:ext>
              </a:extLst>
            </p:cNvPr>
            <p:cNvSpPr/>
            <p:nvPr/>
          </p:nvSpPr>
          <p:spPr>
            <a:xfrm>
              <a:off x="7046849" y="2295585"/>
              <a:ext cx="137219" cy="137219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7CCFB3D-669C-0565-A674-1AA889C94E7B}"/>
                </a:ext>
              </a:extLst>
            </p:cNvPr>
            <p:cNvSpPr txBox="1"/>
            <p:nvPr/>
          </p:nvSpPr>
          <p:spPr>
            <a:xfrm>
              <a:off x="7042338" y="2247532"/>
              <a:ext cx="7984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2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5538175-27DE-5FA9-546E-6202F56B7AB6}"/>
              </a:ext>
            </a:extLst>
          </p:cNvPr>
          <p:cNvGrpSpPr/>
          <p:nvPr/>
        </p:nvGrpSpPr>
        <p:grpSpPr>
          <a:xfrm>
            <a:off x="6192516" y="1924779"/>
            <a:ext cx="141730" cy="230832"/>
            <a:chOff x="7042338" y="2247532"/>
            <a:chExt cx="141730" cy="230832"/>
          </a:xfrm>
        </p:grpSpPr>
        <p:sp>
          <p:nvSpPr>
            <p:cNvPr id="7168" name="Oval 7167">
              <a:extLst>
                <a:ext uri="{FF2B5EF4-FFF2-40B4-BE49-F238E27FC236}">
                  <a16:creationId xmlns:a16="http://schemas.microsoft.com/office/drawing/2014/main" id="{9429CF2D-C6A9-428B-E036-630BF4E3F573}"/>
                </a:ext>
              </a:extLst>
            </p:cNvPr>
            <p:cNvSpPr/>
            <p:nvPr/>
          </p:nvSpPr>
          <p:spPr>
            <a:xfrm>
              <a:off x="7046849" y="2295585"/>
              <a:ext cx="137219" cy="137219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9" name="TextBox 7168">
              <a:extLst>
                <a:ext uri="{FF2B5EF4-FFF2-40B4-BE49-F238E27FC236}">
                  <a16:creationId xmlns:a16="http://schemas.microsoft.com/office/drawing/2014/main" id="{4BC79B1D-772D-A874-C7C7-2AA71495E1FB}"/>
                </a:ext>
              </a:extLst>
            </p:cNvPr>
            <p:cNvSpPr txBox="1"/>
            <p:nvPr/>
          </p:nvSpPr>
          <p:spPr>
            <a:xfrm>
              <a:off x="7042338" y="2247532"/>
              <a:ext cx="7984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1</a:t>
              </a:r>
            </a:p>
          </p:txBody>
        </p:sp>
      </p:grpSp>
      <p:grpSp>
        <p:nvGrpSpPr>
          <p:cNvPr id="7171" name="Group 7170">
            <a:extLst>
              <a:ext uri="{FF2B5EF4-FFF2-40B4-BE49-F238E27FC236}">
                <a16:creationId xmlns:a16="http://schemas.microsoft.com/office/drawing/2014/main" id="{1EE33927-4EBA-BA4E-86AD-410BBA645A3B}"/>
              </a:ext>
            </a:extLst>
          </p:cNvPr>
          <p:cNvGrpSpPr/>
          <p:nvPr/>
        </p:nvGrpSpPr>
        <p:grpSpPr>
          <a:xfrm>
            <a:off x="3573178" y="1835964"/>
            <a:ext cx="141730" cy="230832"/>
            <a:chOff x="7042338" y="2247532"/>
            <a:chExt cx="141730" cy="230832"/>
          </a:xfrm>
        </p:grpSpPr>
        <p:sp>
          <p:nvSpPr>
            <p:cNvPr id="7172" name="Oval 7171">
              <a:extLst>
                <a:ext uri="{FF2B5EF4-FFF2-40B4-BE49-F238E27FC236}">
                  <a16:creationId xmlns:a16="http://schemas.microsoft.com/office/drawing/2014/main" id="{617F4B73-CE82-13CE-C187-DF81F8A12911}"/>
                </a:ext>
              </a:extLst>
            </p:cNvPr>
            <p:cNvSpPr/>
            <p:nvPr/>
          </p:nvSpPr>
          <p:spPr>
            <a:xfrm>
              <a:off x="7046849" y="2295585"/>
              <a:ext cx="137219" cy="137219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3" name="TextBox 7172">
              <a:extLst>
                <a:ext uri="{FF2B5EF4-FFF2-40B4-BE49-F238E27FC236}">
                  <a16:creationId xmlns:a16="http://schemas.microsoft.com/office/drawing/2014/main" id="{B8DA0096-9F1F-5E62-55A9-C226EE6773CC}"/>
                </a:ext>
              </a:extLst>
            </p:cNvPr>
            <p:cNvSpPr txBox="1"/>
            <p:nvPr/>
          </p:nvSpPr>
          <p:spPr>
            <a:xfrm>
              <a:off x="7042338" y="2247532"/>
              <a:ext cx="7984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2</a:t>
              </a:r>
            </a:p>
          </p:txBody>
        </p:sp>
      </p:grpSp>
      <p:grpSp>
        <p:nvGrpSpPr>
          <p:cNvPr id="7174" name="Group 7173">
            <a:extLst>
              <a:ext uri="{FF2B5EF4-FFF2-40B4-BE49-F238E27FC236}">
                <a16:creationId xmlns:a16="http://schemas.microsoft.com/office/drawing/2014/main" id="{AF28A5E3-0003-333C-9FBA-1679706A66FE}"/>
              </a:ext>
            </a:extLst>
          </p:cNvPr>
          <p:cNvGrpSpPr/>
          <p:nvPr/>
        </p:nvGrpSpPr>
        <p:grpSpPr>
          <a:xfrm>
            <a:off x="1547805" y="1835964"/>
            <a:ext cx="141730" cy="230832"/>
            <a:chOff x="7042338" y="2247532"/>
            <a:chExt cx="141730" cy="230832"/>
          </a:xfrm>
        </p:grpSpPr>
        <p:sp>
          <p:nvSpPr>
            <p:cNvPr id="7175" name="Oval 7174">
              <a:extLst>
                <a:ext uri="{FF2B5EF4-FFF2-40B4-BE49-F238E27FC236}">
                  <a16:creationId xmlns:a16="http://schemas.microsoft.com/office/drawing/2014/main" id="{C87E7EF1-8FC2-0AF9-10DE-20E8234BE795}"/>
                </a:ext>
              </a:extLst>
            </p:cNvPr>
            <p:cNvSpPr/>
            <p:nvPr/>
          </p:nvSpPr>
          <p:spPr>
            <a:xfrm>
              <a:off x="7046849" y="2295585"/>
              <a:ext cx="137219" cy="137219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6" name="TextBox 7175">
              <a:extLst>
                <a:ext uri="{FF2B5EF4-FFF2-40B4-BE49-F238E27FC236}">
                  <a16:creationId xmlns:a16="http://schemas.microsoft.com/office/drawing/2014/main" id="{96BF7BCA-9881-730B-49F7-95D8E5661DDD}"/>
                </a:ext>
              </a:extLst>
            </p:cNvPr>
            <p:cNvSpPr txBox="1"/>
            <p:nvPr/>
          </p:nvSpPr>
          <p:spPr>
            <a:xfrm>
              <a:off x="7042338" y="2247532"/>
              <a:ext cx="7984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6271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36606-4F08-C8A7-EA95-971B1853A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4297CA0C-D45C-495C-5AB9-25F8F3EC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521" y="38563"/>
            <a:ext cx="11005224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First Application of the Charge-Exchange Oslo Method: Experiment Details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C78B-36CD-9645-822F-19FD0A9DAC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793C7-42A8-36C9-3C55-F7E4E1C39E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61C99DC-4E89-F37E-B897-27AD0E9CC8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93675" y="4022427"/>
                <a:ext cx="2874678" cy="1587475"/>
              </a:xfrm>
            </p:spPr>
            <p:txBody>
              <a:bodyPr/>
              <a:lstStyle/>
              <a:p>
                <a:pPr marL="457200" lvl="1" indent="-246063">
                  <a:spcAft>
                    <a:spcPts val="1800"/>
                  </a:spcAft>
                </a:pPr>
                <a:r>
                  <a:rPr lang="en-US" sz="1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The CE-Oslo method was later tested using the resulting particle-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coincidence data </a:t>
                </a:r>
              </a:p>
              <a:p>
                <a:pPr marL="457200" lvl="1" indent="-246063">
                  <a:spcAft>
                    <a:spcPts val="800"/>
                  </a:spcAft>
                </a:pPr>
                <a:r>
                  <a:rPr lang="en-US" sz="1800" dirty="0">
                    <a:ea typeface="Cambria Math" panose="02040503050406030204" pitchFamily="18" charset="0"/>
                  </a:rPr>
                  <a:t>Hence, the </a:t>
                </a:r>
                <a:r>
                  <a:rPr lang="en-US" sz="1800" baseline="30000" dirty="0">
                    <a:latin typeface="Arial" pitchFamily="34" charset="0"/>
                    <a:ea typeface="ＭＳ Ｐゴシック"/>
                  </a:rPr>
                  <a:t>92</a:t>
                </a:r>
                <a:r>
                  <a:rPr lang="en-US" sz="1800" dirty="0">
                    <a:latin typeface="Arial" pitchFamily="34" charset="0"/>
                    <a:ea typeface="ＭＳ Ｐゴシック"/>
                  </a:rPr>
                  <a:t>Zr(n,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800" dirty="0">
                    <a:latin typeface="Arial" pitchFamily="34" charset="0"/>
                    <a:ea typeface="ＭＳ Ｐゴシック"/>
                  </a:rPr>
                  <a:t>)</a:t>
                </a:r>
                <a:r>
                  <a:rPr lang="en-US" sz="1800" baseline="30000" dirty="0">
                    <a:latin typeface="Arial" pitchFamily="34" charset="0"/>
                    <a:ea typeface="ＭＳ Ｐゴシック"/>
                  </a:rPr>
                  <a:t>93</a:t>
                </a:r>
                <a:r>
                  <a:rPr lang="en-US" sz="1800" dirty="0">
                    <a:latin typeface="Arial" pitchFamily="34" charset="0"/>
                    <a:ea typeface="ＭＳ Ｐゴシック"/>
                  </a:rPr>
                  <a:t>Zr cross section was benchmarked indirectly</a:t>
                </a:r>
                <a:endParaRPr lang="en-US" sz="1800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E61C99DC-4E89-F37E-B897-27AD0E9CC8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93675" y="4022427"/>
                <a:ext cx="2874678" cy="1587475"/>
              </a:xfrm>
              <a:blipFill>
                <a:blip r:embed="rId3"/>
                <a:stretch>
                  <a:fillRect t="-6538" r="-6369" b="-34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83C5E090-218F-7DDE-2587-4EE2BA550364}"/>
              </a:ext>
            </a:extLst>
          </p:cNvPr>
          <p:cNvGrpSpPr/>
          <p:nvPr/>
        </p:nvGrpSpPr>
        <p:grpSpPr>
          <a:xfrm>
            <a:off x="7084737" y="1354990"/>
            <a:ext cx="5071658" cy="4647018"/>
            <a:chOff x="4853406" y="1793551"/>
            <a:chExt cx="4280335" cy="392195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AB37EA-6806-FC2C-BF63-059407F694AC}"/>
                </a:ext>
              </a:extLst>
            </p:cNvPr>
            <p:cNvGrpSpPr/>
            <p:nvPr/>
          </p:nvGrpSpPr>
          <p:grpSpPr>
            <a:xfrm>
              <a:off x="4853406" y="1793551"/>
              <a:ext cx="4280335" cy="3921951"/>
              <a:chOff x="0" y="907182"/>
              <a:chExt cx="9338913" cy="8556982"/>
            </a:xfrm>
          </p:grpSpPr>
          <p:pic>
            <p:nvPicPr>
              <p:cNvPr id="10" name="Picture 1">
                <a:extLst>
                  <a:ext uri="{FF2B5EF4-FFF2-40B4-BE49-F238E27FC236}">
                    <a16:creationId xmlns:a16="http://schemas.microsoft.com/office/drawing/2014/main" id="{1F728DA2-FD78-B59B-8C80-28E0B643F5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07182"/>
                <a:ext cx="9144000" cy="5947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973584A0-49A9-C303-6D8D-1725CB34A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000" y="1447800"/>
                <a:ext cx="2708275" cy="3625850"/>
              </a:xfrm>
              <a:custGeom>
                <a:avLst/>
                <a:gdLst>
                  <a:gd name="T0" fmla="*/ 2147483646 w 17196"/>
                  <a:gd name="T1" fmla="*/ 2147483646 h 21600"/>
                  <a:gd name="T2" fmla="*/ 2147483646 w 17196"/>
                  <a:gd name="T3" fmla="*/ 2147483646 h 21600"/>
                  <a:gd name="T4" fmla="*/ 2147483646 w 17196"/>
                  <a:gd name="T5" fmla="*/ 2147483646 h 21600"/>
                  <a:gd name="T6" fmla="*/ 0 w 17196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96" h="21600">
                    <a:moveTo>
                      <a:pt x="2639" y="21600"/>
                    </a:moveTo>
                    <a:cubicBezTo>
                      <a:pt x="2639" y="21600"/>
                      <a:pt x="-390" y="21573"/>
                      <a:pt x="8462" y="21573"/>
                    </a:cubicBezTo>
                    <a:cubicBezTo>
                      <a:pt x="17314" y="21573"/>
                      <a:pt x="21210" y="6367"/>
                      <a:pt x="11588" y="3263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flat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456ED66A-7AEE-C20D-2E36-764612571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481138" y="5105400"/>
                <a:ext cx="2786062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20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0DDAAB-EEED-69D9-6107-02FF060C079B}"/>
                  </a:ext>
                </a:extLst>
              </p:cNvPr>
              <p:cNvSpPr txBox="1"/>
              <p:nvPr/>
            </p:nvSpPr>
            <p:spPr>
              <a:xfrm>
                <a:off x="124661" y="5214617"/>
                <a:ext cx="3135502" cy="12087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>
                    <a:solidFill>
                      <a:srgbClr val="FF0000"/>
                    </a:solidFill>
                  </a:rPr>
                  <a:t>3</a:t>
                </a:r>
                <a:r>
                  <a:rPr lang="en-US" sz="1000" dirty="0">
                    <a:solidFill>
                      <a:srgbClr val="FF0000"/>
                    </a:solidFill>
                  </a:rPr>
                  <a:t>H (115 MeV/u)</a:t>
                </a:r>
              </a:p>
              <a:p>
                <a:r>
                  <a:rPr lang="en-US" sz="1000" dirty="0">
                    <a:solidFill>
                      <a:srgbClr val="FF0000"/>
                    </a:solidFill>
                  </a:rPr>
                  <a:t>~3M </a:t>
                </a:r>
                <a:r>
                  <a:rPr lang="en-US" sz="1000" dirty="0" err="1">
                    <a:solidFill>
                      <a:srgbClr val="FF0000"/>
                    </a:solidFill>
                  </a:rPr>
                  <a:t>pps</a:t>
                </a:r>
                <a:endParaRPr lang="en-US" sz="1000" dirty="0">
                  <a:solidFill>
                    <a:srgbClr val="FF0000"/>
                  </a:solidFill>
                </a:endParaRPr>
              </a:p>
              <a:p>
                <a:r>
                  <a:rPr lang="en-US" sz="1000" dirty="0">
                    <a:solidFill>
                      <a:srgbClr val="FF0000"/>
                    </a:solidFill>
                  </a:rPr>
                  <a:t>target (~34 mg/cm</a:t>
                </a:r>
                <a:r>
                  <a:rPr lang="en-US" sz="10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sz="1000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6B840B-4ACA-F14A-3891-D237D73CBF85}"/>
                  </a:ext>
                </a:extLst>
              </p:cNvPr>
              <p:cNvSpPr txBox="1"/>
              <p:nvPr/>
            </p:nvSpPr>
            <p:spPr>
              <a:xfrm>
                <a:off x="6448634" y="4568889"/>
                <a:ext cx="1948785" cy="8729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aseline="30000" dirty="0">
                    <a:solidFill>
                      <a:srgbClr val="0000FF"/>
                    </a:solidFill>
                  </a:rPr>
                  <a:t>3</a:t>
                </a:r>
                <a:r>
                  <a:rPr lang="en-US" sz="1000" dirty="0">
                    <a:solidFill>
                      <a:srgbClr val="0000FF"/>
                    </a:solidFill>
                  </a:rPr>
                  <a:t>He </a:t>
                </a:r>
                <a:r>
                  <a:rPr lang="en-US" sz="1000" dirty="0" err="1">
                    <a:solidFill>
                      <a:srgbClr val="0000FF"/>
                    </a:solidFill>
                  </a:rPr>
                  <a:t>ejectiles</a:t>
                </a:r>
                <a:endParaRPr lang="en-US" sz="1000" dirty="0">
                  <a:solidFill>
                    <a:srgbClr val="0000FF"/>
                  </a:solidFill>
                </a:endParaRPr>
              </a:p>
              <a:p>
                <a:r>
                  <a:rPr lang="en-US" sz="1000" dirty="0">
                    <a:solidFill>
                      <a:srgbClr val="0000FF"/>
                    </a:solidFill>
                  </a:rPr>
                  <a:t>S800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7E7ECA-0867-A830-5AAD-778AED92A164}"/>
                  </a:ext>
                </a:extLst>
              </p:cNvPr>
              <p:cNvSpPr txBox="1"/>
              <p:nvPr/>
            </p:nvSpPr>
            <p:spPr>
              <a:xfrm>
                <a:off x="3073237" y="3678293"/>
                <a:ext cx="1915881" cy="8729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err="1"/>
                  <a:t>Gretina</a:t>
                </a:r>
                <a:endParaRPr lang="en-US" sz="1000" b="1" dirty="0"/>
              </a:p>
              <a:p>
                <a:pPr algn="ctr"/>
                <a:r>
                  <a:rPr lang="en-US" sz="1000" b="1" dirty="0">
                    <a:sym typeface="Symbol" panose="05050102010706020507" pitchFamily="18" charset="2"/>
                  </a:rPr>
                  <a:t>-detection</a:t>
                </a:r>
                <a:endParaRPr lang="en-US" sz="1000" b="1" dirty="0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9800CB8-5F91-CA55-3329-01881AA3843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79698" y="1856598"/>
                <a:ext cx="8383046" cy="7355750"/>
                <a:chOff x="8712200" y="4711700"/>
                <a:chExt cx="19918053" cy="17477204"/>
              </a:xfrm>
            </p:grpSpPr>
            <p:pic>
              <p:nvPicPr>
                <p:cNvPr id="18" name="Picture 4">
                  <a:extLst>
                    <a:ext uri="{FF2B5EF4-FFF2-40B4-BE49-F238E27FC236}">
                      <a16:creationId xmlns:a16="http://schemas.microsoft.com/office/drawing/2014/main" id="{20B7314C-B818-1BA1-4F99-39A9822DB5B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606533" y="14687117"/>
                  <a:ext cx="5023720" cy="75017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Line 5">
                  <a:extLst>
                    <a:ext uri="{FF2B5EF4-FFF2-40B4-BE49-F238E27FC236}">
                      <a16:creationId xmlns:a16="http://schemas.microsoft.com/office/drawing/2014/main" id="{60430561-B535-5042-FD66-44397C99B4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>
                  <a:off x="23783503" y="17629846"/>
                  <a:ext cx="3241675" cy="1189040"/>
                </a:xfrm>
                <a:prstGeom prst="line">
                  <a:avLst/>
                </a:prstGeom>
                <a:noFill/>
                <a:ln w="63500">
                  <a:solidFill>
                    <a:srgbClr val="FF000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pic>
              <p:nvPicPr>
                <p:cNvPr id="20" name="Picture 6">
                  <a:extLst>
                    <a:ext uri="{FF2B5EF4-FFF2-40B4-BE49-F238E27FC236}">
                      <a16:creationId xmlns:a16="http://schemas.microsoft.com/office/drawing/2014/main" id="{7F315504-8B11-D574-02DA-6CD4D4F7B90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712200" y="4711700"/>
                  <a:ext cx="838200" cy="711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AD19053-77EF-4ACC-1A4E-26915A9367EC}"/>
                  </a:ext>
                </a:extLst>
              </p:cNvPr>
              <p:cNvSpPr/>
              <p:nvPr/>
            </p:nvSpPr>
            <p:spPr>
              <a:xfrm>
                <a:off x="2870003" y="8960531"/>
                <a:ext cx="6468910" cy="5036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</a:rPr>
                  <a:t>G</a:t>
                </a:r>
                <a:r>
                  <a:rPr lang="en-US" sz="900" dirty="0"/>
                  <a:t>amma-</a:t>
                </a:r>
                <a:r>
                  <a:rPr lang="en-US" sz="900" dirty="0">
                    <a:solidFill>
                      <a:srgbClr val="FF0000"/>
                    </a:solidFill>
                  </a:rPr>
                  <a:t>R</a:t>
                </a:r>
                <a:r>
                  <a:rPr lang="en-US" sz="900" dirty="0"/>
                  <a:t>ay </a:t>
                </a:r>
                <a:r>
                  <a:rPr lang="en-US" sz="900" dirty="0">
                    <a:solidFill>
                      <a:srgbClr val="FF0000"/>
                    </a:solidFill>
                  </a:rPr>
                  <a:t>E</a:t>
                </a:r>
                <a:r>
                  <a:rPr lang="en-US" sz="900" dirty="0"/>
                  <a:t>nergy </a:t>
                </a:r>
                <a:r>
                  <a:rPr lang="en-US" sz="900" dirty="0">
                    <a:solidFill>
                      <a:srgbClr val="FF0000"/>
                    </a:solidFill>
                  </a:rPr>
                  <a:t>T</a:t>
                </a:r>
                <a:r>
                  <a:rPr lang="en-US" sz="900" dirty="0"/>
                  <a:t>racking </a:t>
                </a:r>
                <a:r>
                  <a:rPr lang="en-US" sz="900" dirty="0">
                    <a:solidFill>
                      <a:srgbClr val="FF0000"/>
                    </a:solidFill>
                  </a:rPr>
                  <a:t>I</a:t>
                </a:r>
                <a:r>
                  <a:rPr lang="en-US" sz="900" dirty="0"/>
                  <a:t>n-beam </a:t>
                </a:r>
                <a:r>
                  <a:rPr lang="en-US" sz="900" dirty="0">
                    <a:solidFill>
                      <a:srgbClr val="FF0000"/>
                    </a:solidFill>
                  </a:rPr>
                  <a:t>N</a:t>
                </a:r>
                <a:r>
                  <a:rPr lang="en-US" sz="900" dirty="0"/>
                  <a:t>uclear </a:t>
                </a:r>
                <a:r>
                  <a:rPr lang="en-US" sz="900" dirty="0">
                    <a:solidFill>
                      <a:srgbClr val="FF0000"/>
                    </a:solidFill>
                  </a:rPr>
                  <a:t>A</a:t>
                </a:r>
                <a:r>
                  <a:rPr lang="en-US" sz="900" dirty="0"/>
                  <a:t>rray</a:t>
                </a:r>
              </a:p>
            </p:txBody>
          </p:sp>
        </p:grpSp>
        <p:sp>
          <p:nvSpPr>
            <p:cNvPr id="8" name="Title 30">
              <a:extLst>
                <a:ext uri="{FF2B5EF4-FFF2-40B4-BE49-F238E27FC236}">
                  <a16:creationId xmlns:a16="http://schemas.microsoft.com/office/drawing/2014/main" id="{ACA524F0-9210-BEAE-64B0-212A65BC549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074224" y="4409206"/>
              <a:ext cx="2882026" cy="9332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56076" tIns="22431" rIns="56076" bIns="22431" numCol="1" anchor="ctr" anchorCtr="0" compatLnSpc="1">
              <a:prstTxWarp prst="textNoShape">
                <a:avLst/>
              </a:prstTxWarp>
              <a:noAutofit/>
            </a:bodyPr>
            <a:lstStyle>
              <a:lvl1pPr algn="ctr" defTabSz="803293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1pPr>
              <a:lvl2pPr algn="ctr" defTabSz="803293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2pPr>
              <a:lvl3pPr algn="ctr" defTabSz="803293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3pPr>
              <a:lvl4pPr algn="ctr" defTabSz="803293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4pPr>
              <a:lvl5pPr algn="ctr" defTabSz="803293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5pPr>
              <a:lvl6pPr marL="457036" algn="ctr" defTabSz="807750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074" algn="ctr" defTabSz="807750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109" algn="ctr" defTabSz="807750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148" algn="ctr" defTabSz="807750" rtl="0" eaLnBrk="1" fontAlgn="base" hangingPunct="1">
                <a:lnSpc>
                  <a:spcPct val="88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64308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100" kern="0" dirty="0"/>
                <a:t> (t,</a:t>
              </a:r>
              <a:r>
                <a:rPr lang="en-US" sz="1100" kern="0" baseline="30000" dirty="0"/>
                <a:t>3</a:t>
              </a:r>
              <a:r>
                <a:rPr lang="en-US" sz="1100" kern="0" dirty="0"/>
                <a:t>He+</a:t>
              </a:r>
              <a:r>
                <a:rPr lang="en-US" sz="1100" kern="0" dirty="0">
                  <a:sym typeface="Symbol" panose="05050102010706020507" pitchFamily="18" charset="2"/>
                </a:rPr>
                <a:t></a:t>
              </a:r>
              <a:r>
                <a:rPr lang="en-US" sz="1100" kern="0" dirty="0"/>
                <a:t>) beam with  S800 Spectrograph +GRETINA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FABC38-76D6-DDF4-DE73-BED9FB3BB25B}"/>
                </a:ext>
              </a:extLst>
            </p:cNvPr>
            <p:cNvSpPr txBox="1"/>
            <p:nvPr/>
          </p:nvSpPr>
          <p:spPr>
            <a:xfrm>
              <a:off x="7086600" y="4495800"/>
              <a:ext cx="10333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Photo from S. Noji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A8FC55-9F20-AD57-7432-1A180B212A4F}"/>
                  </a:ext>
                </a:extLst>
              </p:cNvPr>
              <p:cNvSpPr txBox="1"/>
              <p:nvPr/>
            </p:nvSpPr>
            <p:spPr>
              <a:xfrm>
                <a:off x="8056764" y="1073913"/>
                <a:ext cx="302175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baseline="30000" dirty="0">
                    <a:solidFill>
                      <a:schemeClr val="tx1"/>
                    </a:solidFill>
                  </a:rPr>
                  <a:t>93</a:t>
                </a:r>
                <a:r>
                  <a:rPr lang="en-US" sz="1100" dirty="0">
                    <a:solidFill>
                      <a:schemeClr val="tx1"/>
                    </a:solidFill>
                  </a:rPr>
                  <a:t>Nb(t,</a:t>
                </a:r>
                <a:r>
                  <a:rPr lang="en-US" sz="1100" baseline="30000" dirty="0">
                    <a:solidFill>
                      <a:schemeClr val="tx1"/>
                    </a:solidFill>
                  </a:rPr>
                  <a:t>3</a:t>
                </a:r>
                <a:r>
                  <a:rPr lang="en-US" sz="1100" dirty="0">
                    <a:solidFill>
                      <a:schemeClr val="tx1"/>
                    </a:solidFill>
                  </a:rPr>
                  <a:t>He+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1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1100" dirty="0">
                    <a:solidFill>
                      <a:schemeClr val="tx1"/>
                    </a:solidFill>
                  </a:rPr>
                  <a:t>)</a:t>
                </a:r>
                <a:r>
                  <a:rPr lang="en-US" sz="1100" baseline="30000" dirty="0">
                    <a:solidFill>
                      <a:schemeClr val="tx1"/>
                    </a:solidFill>
                  </a:rPr>
                  <a:t>93</a:t>
                </a:r>
                <a:r>
                  <a:rPr lang="en-US" sz="1100" dirty="0">
                    <a:solidFill>
                      <a:schemeClr val="tx1"/>
                    </a:solidFill>
                  </a:rPr>
                  <a:t>Zr experiment setu</a:t>
                </a:r>
                <a:r>
                  <a:rPr lang="en-US" sz="1100" dirty="0"/>
                  <a:t>p at FRIB</a:t>
                </a:r>
                <a:r>
                  <a:rPr lang="en-US" sz="11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A8FC55-9F20-AD57-7432-1A180B212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6764" y="1073913"/>
                <a:ext cx="3021751" cy="261610"/>
              </a:xfrm>
              <a:prstGeom prst="rect">
                <a:avLst/>
              </a:prstGeom>
              <a:blipFill>
                <a:blip r:embed="rId7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Freeform 35">
                <a:extLst>
                  <a:ext uri="{FF2B5EF4-FFF2-40B4-BE49-F238E27FC236}">
                    <a16:creationId xmlns:a16="http://schemas.microsoft.com/office/drawing/2014/main" id="{27F2AA5C-5CA7-3C88-358C-052DC268C453}"/>
                  </a:ext>
                </a:extLst>
              </p:cNvPr>
              <p:cNvSpPr/>
              <p:nvPr/>
            </p:nvSpPr>
            <p:spPr>
              <a:xfrm>
                <a:off x="191915" y="1216520"/>
                <a:ext cx="6448352" cy="1282264"/>
              </a:xfrm>
              <a:custGeom>
                <a:avLst/>
                <a:gdLst>
                  <a:gd name="connsiteX0" fmla="*/ 0 w 4713657"/>
                  <a:gd name="connsiteY0" fmla="*/ 129430 h 1294296"/>
                  <a:gd name="connsiteX1" fmla="*/ 129430 w 4713657"/>
                  <a:gd name="connsiteY1" fmla="*/ 0 h 1294296"/>
                  <a:gd name="connsiteX2" fmla="*/ 4584227 w 4713657"/>
                  <a:gd name="connsiteY2" fmla="*/ 0 h 1294296"/>
                  <a:gd name="connsiteX3" fmla="*/ 4713657 w 4713657"/>
                  <a:gd name="connsiteY3" fmla="*/ 129430 h 1294296"/>
                  <a:gd name="connsiteX4" fmla="*/ 4713657 w 4713657"/>
                  <a:gd name="connsiteY4" fmla="*/ 1164866 h 1294296"/>
                  <a:gd name="connsiteX5" fmla="*/ 4584227 w 4713657"/>
                  <a:gd name="connsiteY5" fmla="*/ 1294296 h 1294296"/>
                  <a:gd name="connsiteX6" fmla="*/ 129430 w 4713657"/>
                  <a:gd name="connsiteY6" fmla="*/ 1294296 h 1294296"/>
                  <a:gd name="connsiteX7" fmla="*/ 0 w 4713657"/>
                  <a:gd name="connsiteY7" fmla="*/ 1164866 h 1294296"/>
                  <a:gd name="connsiteX8" fmla="*/ 0 w 4713657"/>
                  <a:gd name="connsiteY8" fmla="*/ 129430 h 12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13657" h="1294296">
                    <a:moveTo>
                      <a:pt x="0" y="129430"/>
                    </a:moveTo>
                    <a:cubicBezTo>
                      <a:pt x="0" y="57948"/>
                      <a:pt x="57948" y="0"/>
                      <a:pt x="129430" y="0"/>
                    </a:cubicBezTo>
                    <a:lnTo>
                      <a:pt x="4584227" y="0"/>
                    </a:lnTo>
                    <a:cubicBezTo>
                      <a:pt x="4655709" y="0"/>
                      <a:pt x="4713657" y="57948"/>
                      <a:pt x="4713657" y="129430"/>
                    </a:cubicBezTo>
                    <a:lnTo>
                      <a:pt x="4713657" y="1164866"/>
                    </a:lnTo>
                    <a:cubicBezTo>
                      <a:pt x="4713657" y="1236348"/>
                      <a:pt x="4655709" y="1294296"/>
                      <a:pt x="4584227" y="1294296"/>
                    </a:cubicBezTo>
                    <a:lnTo>
                      <a:pt x="129430" y="1294296"/>
                    </a:lnTo>
                    <a:cubicBezTo>
                      <a:pt x="57948" y="1294296"/>
                      <a:pt x="0" y="1236348"/>
                      <a:pt x="0" y="1164866"/>
                    </a:cubicBezTo>
                    <a:lnTo>
                      <a:pt x="0" y="129430"/>
                    </a:ln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spcFirstLastPara="0" vert="horz" wrap="square" lIns="98869" tIns="98869" rIns="98869" bIns="98869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dirty="0">
                    <a:solidFill>
                      <a:schemeClr val="tx1"/>
                    </a:solidFill>
                  </a:rPr>
                  <a:t>The 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93</a:t>
                </a:r>
                <a:r>
                  <a:rPr lang="en-US" dirty="0">
                    <a:solidFill>
                      <a:schemeClr val="tx1"/>
                    </a:solidFill>
                  </a:rPr>
                  <a:t>Nb(t,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3</a:t>
                </a:r>
                <a:r>
                  <a:rPr lang="en-US" dirty="0">
                    <a:solidFill>
                      <a:schemeClr val="tx1"/>
                    </a:solidFill>
                  </a:rPr>
                  <a:t>He+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93</a:t>
                </a:r>
                <a:r>
                  <a:rPr lang="en-US" dirty="0">
                    <a:solidFill>
                      <a:schemeClr val="tx1"/>
                    </a:solidFill>
                  </a:rPr>
                  <a:t>Zr experiment was conducted at </a:t>
                </a:r>
                <a:r>
                  <a:rPr lang="en-US" kern="0" dirty="0">
                    <a:sym typeface="Symbol" panose="05050102010706020507" pitchFamily="18" charset="2"/>
                  </a:rPr>
                  <a:t>115 MeV/u</a:t>
                </a:r>
                <a:r>
                  <a:rPr lang="en-US" dirty="0">
                    <a:solidFill>
                      <a:schemeClr val="tx1"/>
                    </a:solidFill>
                  </a:rPr>
                  <a:t> at NSCL/FRIB using the S800 spectrometer in coincidence with </a:t>
                </a:r>
                <a:r>
                  <a:rPr lang="en-US" dirty="0" err="1">
                    <a:solidFill>
                      <a:schemeClr val="tx1"/>
                    </a:solidFill>
                  </a:rPr>
                  <a:t>GRETINA</a:t>
                </a:r>
                <a:r>
                  <a:rPr lang="en-US" baseline="30000" dirty="0" err="1">
                    <a:solidFill>
                      <a:schemeClr val="tx1"/>
                    </a:solidFill>
                  </a:rPr>
                  <a:t>i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kern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Freeform 35">
                <a:extLst>
                  <a:ext uri="{FF2B5EF4-FFF2-40B4-BE49-F238E27FC236}">
                    <a16:creationId xmlns:a16="http://schemas.microsoft.com/office/drawing/2014/main" id="{27F2AA5C-5CA7-3C88-358C-052DC268C4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15" y="1216520"/>
                <a:ext cx="6448352" cy="1282264"/>
              </a:xfrm>
              <a:custGeom>
                <a:avLst/>
                <a:gdLst>
                  <a:gd name="connsiteX0" fmla="*/ 0 w 4713657"/>
                  <a:gd name="connsiteY0" fmla="*/ 129430 h 1294296"/>
                  <a:gd name="connsiteX1" fmla="*/ 129430 w 4713657"/>
                  <a:gd name="connsiteY1" fmla="*/ 0 h 1294296"/>
                  <a:gd name="connsiteX2" fmla="*/ 4584227 w 4713657"/>
                  <a:gd name="connsiteY2" fmla="*/ 0 h 1294296"/>
                  <a:gd name="connsiteX3" fmla="*/ 4713657 w 4713657"/>
                  <a:gd name="connsiteY3" fmla="*/ 129430 h 1294296"/>
                  <a:gd name="connsiteX4" fmla="*/ 4713657 w 4713657"/>
                  <a:gd name="connsiteY4" fmla="*/ 1164866 h 1294296"/>
                  <a:gd name="connsiteX5" fmla="*/ 4584227 w 4713657"/>
                  <a:gd name="connsiteY5" fmla="*/ 1294296 h 1294296"/>
                  <a:gd name="connsiteX6" fmla="*/ 129430 w 4713657"/>
                  <a:gd name="connsiteY6" fmla="*/ 1294296 h 1294296"/>
                  <a:gd name="connsiteX7" fmla="*/ 0 w 4713657"/>
                  <a:gd name="connsiteY7" fmla="*/ 1164866 h 1294296"/>
                  <a:gd name="connsiteX8" fmla="*/ 0 w 4713657"/>
                  <a:gd name="connsiteY8" fmla="*/ 129430 h 12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13657" h="1294296">
                    <a:moveTo>
                      <a:pt x="0" y="129430"/>
                    </a:moveTo>
                    <a:cubicBezTo>
                      <a:pt x="0" y="57948"/>
                      <a:pt x="57948" y="0"/>
                      <a:pt x="129430" y="0"/>
                    </a:cubicBezTo>
                    <a:lnTo>
                      <a:pt x="4584227" y="0"/>
                    </a:lnTo>
                    <a:cubicBezTo>
                      <a:pt x="4655709" y="0"/>
                      <a:pt x="4713657" y="57948"/>
                      <a:pt x="4713657" y="129430"/>
                    </a:cubicBezTo>
                    <a:lnTo>
                      <a:pt x="4713657" y="1164866"/>
                    </a:lnTo>
                    <a:cubicBezTo>
                      <a:pt x="4713657" y="1236348"/>
                      <a:pt x="4655709" y="1294296"/>
                      <a:pt x="4584227" y="1294296"/>
                    </a:cubicBezTo>
                    <a:lnTo>
                      <a:pt x="129430" y="1294296"/>
                    </a:lnTo>
                    <a:cubicBezTo>
                      <a:pt x="57948" y="1294296"/>
                      <a:pt x="0" y="1236348"/>
                      <a:pt x="0" y="1164866"/>
                    </a:cubicBezTo>
                    <a:lnTo>
                      <a:pt x="0" y="129430"/>
                    </a:lnTo>
                    <a:close/>
                  </a:path>
                </a:pathLst>
              </a:cu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117">
            <a:extLst>
              <a:ext uri="{FF2B5EF4-FFF2-40B4-BE49-F238E27FC236}">
                <a16:creationId xmlns:a16="http://schemas.microsoft.com/office/drawing/2014/main" id="{64AEDE83-87DD-16C6-2F65-FE5F6334170F}"/>
              </a:ext>
            </a:extLst>
          </p:cNvPr>
          <p:cNvSpPr/>
          <p:nvPr/>
        </p:nvSpPr>
        <p:spPr>
          <a:xfrm rot="5400000">
            <a:off x="3257580" y="2608053"/>
            <a:ext cx="509435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75CD67-5556-A7C7-1D23-A5673659FFD8}"/>
              </a:ext>
            </a:extLst>
          </p:cNvPr>
          <p:cNvSpPr txBox="1"/>
          <p:nvPr/>
        </p:nvSpPr>
        <p:spPr>
          <a:xfrm>
            <a:off x="25478" y="3196449"/>
            <a:ext cx="69087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1800" dirty="0"/>
              <a:t>The primary purpose was to measure Gamow-Teller Transitions from </a:t>
            </a:r>
            <a:r>
              <a:rPr lang="en-US" sz="1800" baseline="30000" dirty="0"/>
              <a:t>93</a:t>
            </a:r>
            <a:r>
              <a:rPr lang="en-US" sz="1800" dirty="0"/>
              <a:t>Nb to </a:t>
            </a:r>
            <a:r>
              <a:rPr lang="en-US" sz="1800" baseline="30000" dirty="0"/>
              <a:t>93</a:t>
            </a:r>
            <a:r>
              <a:rPr lang="en-US" sz="1800" dirty="0"/>
              <a:t>Zr</a:t>
            </a:r>
            <a:endParaRPr lang="en-US" dirty="0"/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594EEAA0-2225-7EAB-6CAB-127C22179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68237"/>
              </p:ext>
            </p:extLst>
          </p:nvPr>
        </p:nvGraphicFramePr>
        <p:xfrm>
          <a:off x="3712149" y="3772660"/>
          <a:ext cx="2874678" cy="184355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958226">
                  <a:extLst>
                    <a:ext uri="{9D8B030D-6E8A-4147-A177-3AD203B41FA5}">
                      <a16:colId xmlns:a16="http://schemas.microsoft.com/office/drawing/2014/main" val="2785695637"/>
                    </a:ext>
                  </a:extLst>
                </a:gridCol>
                <a:gridCol w="958226">
                  <a:extLst>
                    <a:ext uri="{9D8B030D-6E8A-4147-A177-3AD203B41FA5}">
                      <a16:colId xmlns:a16="http://schemas.microsoft.com/office/drawing/2014/main" val="3871737704"/>
                    </a:ext>
                  </a:extLst>
                </a:gridCol>
                <a:gridCol w="958226">
                  <a:extLst>
                    <a:ext uri="{9D8B030D-6E8A-4147-A177-3AD203B41FA5}">
                      <a16:colId xmlns:a16="http://schemas.microsoft.com/office/drawing/2014/main" val="2912929036"/>
                    </a:ext>
                  </a:extLst>
                </a:gridCol>
              </a:tblGrid>
              <a:tr h="921779"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92</a:t>
                      </a:r>
                      <a:r>
                        <a:rPr lang="en-US" sz="2400" b="1" baseline="0" dirty="0"/>
                        <a:t>Nb</a:t>
                      </a:r>
                      <a:endParaRPr lang="en-US" sz="2400" b="1" dirty="0"/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93</a:t>
                      </a:r>
                      <a:r>
                        <a:rPr lang="en-US" sz="2400" b="1" baseline="0" dirty="0"/>
                        <a:t>Nb</a:t>
                      </a:r>
                      <a:endParaRPr lang="en-U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94</a:t>
                      </a:r>
                      <a:r>
                        <a:rPr lang="en-US" sz="2400" b="1" baseline="0" dirty="0"/>
                        <a:t>Nb</a:t>
                      </a:r>
                      <a:endParaRPr lang="en-U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20975"/>
                  </a:ext>
                </a:extLst>
              </a:tr>
              <a:tr h="921779"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91</a:t>
                      </a:r>
                      <a:r>
                        <a:rPr lang="en-US" sz="2400" b="1" baseline="0" dirty="0"/>
                        <a:t>Zr</a:t>
                      </a:r>
                      <a:endParaRPr lang="en-U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92</a:t>
                      </a:r>
                      <a:r>
                        <a:rPr lang="en-US" sz="2400" b="1" baseline="0" dirty="0"/>
                        <a:t>Zr</a:t>
                      </a:r>
                      <a:endParaRPr lang="en-U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/>
                        <a:t>93</a:t>
                      </a:r>
                      <a:r>
                        <a:rPr lang="en-US" sz="2400" b="1" baseline="0" dirty="0"/>
                        <a:t>Zr</a:t>
                      </a:r>
                      <a:endParaRPr lang="en-U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50686"/>
                  </a:ext>
                </a:extLst>
              </a:tr>
            </a:tbl>
          </a:graphicData>
        </a:graphic>
      </p:graphicFrame>
      <p:grpSp>
        <p:nvGrpSpPr>
          <p:cNvPr id="61" name="Group 60">
            <a:extLst>
              <a:ext uri="{FF2B5EF4-FFF2-40B4-BE49-F238E27FC236}">
                <a16:creationId xmlns:a16="http://schemas.microsoft.com/office/drawing/2014/main" id="{345EFC1D-806C-D3C4-7D8F-7CE550DA8B1D}"/>
              </a:ext>
            </a:extLst>
          </p:cNvPr>
          <p:cNvGrpSpPr/>
          <p:nvPr/>
        </p:nvGrpSpPr>
        <p:grpSpPr>
          <a:xfrm>
            <a:off x="3097513" y="4240648"/>
            <a:ext cx="4366171" cy="1835972"/>
            <a:chOff x="656549" y="3956616"/>
            <a:chExt cx="4366171" cy="1835972"/>
          </a:xfrm>
        </p:grpSpPr>
        <p:sp>
          <p:nvSpPr>
            <p:cNvPr id="10241" name="TextBox 10240">
              <a:extLst>
                <a:ext uri="{FF2B5EF4-FFF2-40B4-BE49-F238E27FC236}">
                  <a16:creationId xmlns:a16="http://schemas.microsoft.com/office/drawing/2014/main" id="{D1454A97-188B-B559-186D-5E13FFA1EA95}"/>
                </a:ext>
              </a:extLst>
            </p:cNvPr>
            <p:cNvSpPr txBox="1"/>
            <p:nvPr/>
          </p:nvSpPr>
          <p:spPr>
            <a:xfrm>
              <a:off x="3176309" y="4136926"/>
              <a:ext cx="184641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l-GR" sz="1000" dirty="0">
                  <a:solidFill>
                    <a:srgbClr val="FF0000"/>
                  </a:solidFill>
                  <a:latin typeface="+mn-lt"/>
                </a:rPr>
                <a:t>β</a:t>
              </a:r>
              <a:r>
                <a:rPr lang="en-US" sz="1000" dirty="0">
                  <a:solidFill>
                    <a:srgbClr val="FF0000"/>
                  </a:solidFill>
                  <a:latin typeface="+mn-lt"/>
                </a:rPr>
                <a:t>-decay </a:t>
              </a:r>
            </a:p>
          </p:txBody>
        </p:sp>
        <p:grpSp>
          <p:nvGrpSpPr>
            <p:cNvPr id="10242" name="Group 10241">
              <a:extLst>
                <a:ext uri="{FF2B5EF4-FFF2-40B4-BE49-F238E27FC236}">
                  <a16:creationId xmlns:a16="http://schemas.microsoft.com/office/drawing/2014/main" id="{849CD8EC-38E0-44B8-D3DE-4B0D6C739CF2}"/>
                </a:ext>
              </a:extLst>
            </p:cNvPr>
            <p:cNvGrpSpPr/>
            <p:nvPr/>
          </p:nvGrpSpPr>
          <p:grpSpPr>
            <a:xfrm>
              <a:off x="656549" y="3956616"/>
              <a:ext cx="3063548" cy="1835972"/>
              <a:chOff x="656549" y="3956616"/>
              <a:chExt cx="3063548" cy="1835972"/>
            </a:xfrm>
          </p:grpSpPr>
          <p:grpSp>
            <p:nvGrpSpPr>
              <p:cNvPr id="10246" name="Group 10245">
                <a:extLst>
                  <a:ext uri="{FF2B5EF4-FFF2-40B4-BE49-F238E27FC236}">
                    <a16:creationId xmlns:a16="http://schemas.microsoft.com/office/drawing/2014/main" id="{2EA0EB04-0133-A04D-9261-CE4B11FB3FC3}"/>
                  </a:ext>
                </a:extLst>
              </p:cNvPr>
              <p:cNvGrpSpPr/>
              <p:nvPr/>
            </p:nvGrpSpPr>
            <p:grpSpPr>
              <a:xfrm>
                <a:off x="656549" y="3956616"/>
                <a:ext cx="2743561" cy="1835972"/>
                <a:chOff x="1094337" y="3110653"/>
                <a:chExt cx="3548214" cy="2426215"/>
              </a:xfrm>
            </p:grpSpPr>
            <p:cxnSp>
              <p:nvCxnSpPr>
                <p:cNvPr id="10249" name="Straight Arrow Connector 10248">
                  <a:extLst>
                    <a:ext uri="{FF2B5EF4-FFF2-40B4-BE49-F238E27FC236}">
                      <a16:creationId xmlns:a16="http://schemas.microsoft.com/office/drawing/2014/main" id="{C52321DB-2184-D41B-4A16-A7A9FAF2862E}"/>
                    </a:ext>
                  </a:extLst>
                </p:cNvPr>
                <p:cNvCxnSpPr/>
                <p:nvPr/>
              </p:nvCxnSpPr>
              <p:spPr>
                <a:xfrm>
                  <a:off x="4148623" y="4408139"/>
                  <a:ext cx="493928" cy="0"/>
                </a:xfrm>
                <a:prstGeom prst="straightConnector1">
                  <a:avLst/>
                </a:prstGeom>
                <a:ln w="44450"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50" name="Straight Arrow Connector 10249">
                  <a:extLst>
                    <a:ext uri="{FF2B5EF4-FFF2-40B4-BE49-F238E27FC236}">
                      <a16:creationId xmlns:a16="http://schemas.microsoft.com/office/drawing/2014/main" id="{CB7643AC-D524-1FEE-64A6-6D23B0A040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016905" y="3360829"/>
                  <a:ext cx="625646" cy="576675"/>
                </a:xfrm>
                <a:prstGeom prst="straightConnector1">
                  <a:avLst/>
                </a:prstGeom>
                <a:ln w="44450">
                  <a:solidFill>
                    <a:srgbClr val="FF0000"/>
                  </a:solidFill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0251" name="Straight Arrow Connector 10250">
                  <a:extLst>
                    <a:ext uri="{FF2B5EF4-FFF2-40B4-BE49-F238E27FC236}">
                      <a16:creationId xmlns:a16="http://schemas.microsoft.com/office/drawing/2014/main" id="{46F9C36D-301A-EC39-91DD-74BDEC1CC663}"/>
                    </a:ext>
                  </a:extLst>
                </p:cNvPr>
                <p:cNvCxnSpPr/>
                <p:nvPr/>
              </p:nvCxnSpPr>
              <p:spPr>
                <a:xfrm flipV="1">
                  <a:off x="1512764" y="3726663"/>
                  <a:ext cx="1" cy="143234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0252" name="Straight Arrow Connector 10251">
                  <a:extLst>
                    <a:ext uri="{FF2B5EF4-FFF2-40B4-BE49-F238E27FC236}">
                      <a16:creationId xmlns:a16="http://schemas.microsoft.com/office/drawing/2014/main" id="{DAEFA4B0-0EB6-FCE2-E446-F5FBD8D08E32}"/>
                    </a:ext>
                  </a:extLst>
                </p:cNvPr>
                <p:cNvCxnSpPr/>
                <p:nvPr/>
              </p:nvCxnSpPr>
              <p:spPr>
                <a:xfrm>
                  <a:off x="1523293" y="5170817"/>
                  <a:ext cx="168075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10253" name="TextBox 10252">
                  <a:extLst>
                    <a:ext uri="{FF2B5EF4-FFF2-40B4-BE49-F238E27FC236}">
                      <a16:creationId xmlns:a16="http://schemas.microsoft.com/office/drawing/2014/main" id="{88B8DFEB-CF03-34C9-A727-DD1F118B3DCA}"/>
                    </a:ext>
                  </a:extLst>
                </p:cNvPr>
                <p:cNvSpPr txBox="1"/>
                <p:nvPr/>
              </p:nvSpPr>
              <p:spPr>
                <a:xfrm>
                  <a:off x="2030877" y="5170817"/>
                  <a:ext cx="1751642" cy="36605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US" sz="1200" dirty="0">
                      <a:latin typeface="+mn-lt"/>
                    </a:rPr>
                    <a:t>Neutron number</a:t>
                  </a:r>
                  <a:endParaRPr lang="en-US" sz="1200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0254" name="TextBox 10253">
                  <a:extLst>
                    <a:ext uri="{FF2B5EF4-FFF2-40B4-BE49-F238E27FC236}">
                      <a16:creationId xmlns:a16="http://schemas.microsoft.com/office/drawing/2014/main" id="{34C6DAAB-90A1-D26B-C978-4C953B9445B0}"/>
                    </a:ext>
                  </a:extLst>
                </p:cNvPr>
                <p:cNvSpPr txBox="1"/>
                <p:nvPr/>
              </p:nvSpPr>
              <p:spPr>
                <a:xfrm rot="16200000">
                  <a:off x="383707" y="3821283"/>
                  <a:ext cx="1779499" cy="3582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US" sz="1200" dirty="0">
                      <a:latin typeface="+mn-lt"/>
                    </a:rPr>
                    <a:t>Proton number</a:t>
                  </a:r>
                  <a:endParaRPr lang="en-US" sz="1200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10245" name="TextBox 10244">
                <a:extLst>
                  <a:ext uri="{FF2B5EF4-FFF2-40B4-BE49-F238E27FC236}">
                    <a16:creationId xmlns:a16="http://schemas.microsoft.com/office/drawing/2014/main" id="{44A6F515-9893-9591-61FB-583557108E7E}"/>
                  </a:ext>
                </a:extLst>
              </p:cNvPr>
              <p:cNvSpPr txBox="1"/>
              <p:nvPr/>
            </p:nvSpPr>
            <p:spPr>
              <a:xfrm>
                <a:off x="2750777" y="4988313"/>
                <a:ext cx="96932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000" dirty="0">
                    <a:solidFill>
                      <a:srgbClr val="00B050"/>
                    </a:solidFill>
                    <a:latin typeface="+mn-lt"/>
                  </a:rPr>
                  <a:t>s-process</a:t>
                </a:r>
                <a:endParaRPr lang="en-US" sz="1000" dirty="0">
                  <a:solidFill>
                    <a:srgbClr val="00B050"/>
                  </a:solidFill>
                  <a:latin typeface="+mn-lt"/>
                  <a:ea typeface="Cambria Math" panose="02040503050406030204" pitchFamily="18" charset="0"/>
                </a:endParaRPr>
              </a:p>
            </p:txBody>
          </p:sp>
        </p:grpSp>
      </p:grpSp>
      <p:sp>
        <p:nvSpPr>
          <p:cNvPr id="10255" name="TextBox 10254">
            <a:extLst>
              <a:ext uri="{FF2B5EF4-FFF2-40B4-BE49-F238E27FC236}">
                <a16:creationId xmlns:a16="http://schemas.microsoft.com/office/drawing/2014/main" id="{8397426E-2E95-2227-DFB4-2A7FB5AA0B85}"/>
              </a:ext>
            </a:extLst>
          </p:cNvPr>
          <p:cNvSpPr txBox="1"/>
          <p:nvPr/>
        </p:nvSpPr>
        <p:spPr>
          <a:xfrm>
            <a:off x="6743320" y="6093335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altLang="en-US" sz="800" dirty="0" err="1">
                <a:latin typeface="Arial Unicode MS" panose="020B0604020202020204" charset="0"/>
              </a:rPr>
              <a:t>B.Gao</a:t>
            </a:r>
            <a:r>
              <a:rPr lang="en-US" altLang="en-US" sz="800" dirty="0">
                <a:latin typeface="Arial Unicode MS" panose="020B0604020202020204" charset="0"/>
              </a:rPr>
              <a:t> et al., PhysRevC.101.014308</a:t>
            </a:r>
            <a:r>
              <a:rPr lang="en-US" altLang="en-US" sz="800" dirty="0"/>
              <a:t>, 2020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7437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6" grpId="0" animBg="1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F67F2-3540-7066-1DF2-89EF1C282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E3D37466-8EDA-6437-AB26-4B094B6EC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521" y="38563"/>
            <a:ext cx="11005224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First Application of the Charge-Exchange Oslo Method: Results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4734F-A311-98A8-6790-D00718D6A3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F1797-D4D1-EECC-6787-76AB16CDFE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19598663-7DB9-930E-CD5E-E5521EA523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36262" y="1252653"/>
                <a:ext cx="3843838" cy="1033347"/>
              </a:xfrm>
            </p:spPr>
            <p:txBody>
              <a:bodyPr/>
              <a:lstStyle/>
              <a:p>
                <a:pPr marL="398463" lvl="1" indent="-187325">
                  <a:spcAft>
                    <a:spcPts val="800"/>
                  </a:spcAft>
                </a:pPr>
                <a:r>
                  <a:rPr lang="en-US" sz="1800" dirty="0">
                    <a:ea typeface="Cambria Math" panose="02040503050406030204" pitchFamily="18" charset="0"/>
                  </a:rPr>
                  <a:t>The </a:t>
                </a:r>
                <a:r>
                  <a:rPr lang="en-US" sz="1800" baseline="30000" dirty="0">
                    <a:latin typeface="Arial" pitchFamily="34" charset="0"/>
                    <a:ea typeface="ＭＳ Ｐゴシック"/>
                  </a:rPr>
                  <a:t>92</a:t>
                </a:r>
                <a:r>
                  <a:rPr lang="en-US" sz="1800" dirty="0">
                    <a:latin typeface="Arial" pitchFamily="34" charset="0"/>
                    <a:ea typeface="ＭＳ Ｐゴシック"/>
                  </a:rPr>
                  <a:t>Zr(n,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800" dirty="0">
                    <a:latin typeface="Arial" pitchFamily="34" charset="0"/>
                    <a:ea typeface="ＭＳ Ｐゴシック"/>
                  </a:rPr>
                  <a:t>)</a:t>
                </a:r>
                <a:r>
                  <a:rPr lang="en-US" sz="1800" baseline="30000" dirty="0">
                    <a:latin typeface="Arial" pitchFamily="34" charset="0"/>
                    <a:ea typeface="ＭＳ Ｐゴシック"/>
                  </a:rPr>
                  <a:t>93</a:t>
                </a:r>
                <a:r>
                  <a:rPr lang="en-US" sz="1800" dirty="0">
                    <a:latin typeface="Arial" pitchFamily="34" charset="0"/>
                    <a:ea typeface="ＭＳ Ｐゴシック"/>
                  </a:rPr>
                  <a:t>Zr cross section was constrained using the experimentally extracted NLD 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800" dirty="0">
                    <a:latin typeface="Arial" pitchFamily="34" charset="0"/>
                    <a:ea typeface="ＭＳ Ｐゴシック"/>
                  </a:rPr>
                  <a:t>SF of </a:t>
                </a:r>
                <a:r>
                  <a:rPr lang="en-US" sz="1800" baseline="30000" dirty="0">
                    <a:latin typeface="Arial" pitchFamily="34" charset="0"/>
                    <a:ea typeface="ＭＳ Ｐゴシック"/>
                  </a:rPr>
                  <a:t>93</a:t>
                </a:r>
                <a:r>
                  <a:rPr lang="en-US" sz="1800" dirty="0">
                    <a:latin typeface="Arial" pitchFamily="34" charset="0"/>
                    <a:ea typeface="ＭＳ Ｐゴシック"/>
                  </a:rPr>
                  <a:t>Zr</a:t>
                </a:r>
                <a:endParaRPr lang="en-US" sz="1800" dirty="0">
                  <a:sym typeface="Symbol" panose="05050102010706020507" pitchFamily="18" charset="2"/>
                </a:endParaRPr>
              </a:p>
              <a:p>
                <a:pPr marL="211729" lvl="1" indent="0">
                  <a:spcAft>
                    <a:spcPts val="800"/>
                  </a:spcAft>
                  <a:buNone/>
                </a:pPr>
                <a:endParaRPr lang="en-US" sz="180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19598663-7DB9-930E-CD5E-E5521EA52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36262" y="1252653"/>
                <a:ext cx="3843838" cy="1033347"/>
              </a:xfrm>
              <a:blipFill>
                <a:blip r:embed="rId3"/>
                <a:stretch>
                  <a:fillRect t="-10000" b="-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23C8923-9A8A-1114-2529-7E4833580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726" y="1769326"/>
            <a:ext cx="3166080" cy="1555715"/>
          </a:xfrm>
          <a:prstGeom prst="rect">
            <a:avLst/>
          </a:prstGeom>
          <a:ln w="38100" cap="rnd"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208E3AE-7E30-4392-E177-CE845D480D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903" t="7294" r="8562" b="602"/>
          <a:stretch>
            <a:fillRect/>
          </a:stretch>
        </p:blipFill>
        <p:spPr>
          <a:xfrm>
            <a:off x="3989188" y="1165632"/>
            <a:ext cx="2365806" cy="23613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8F7C059-287B-FA04-075B-4FCDC059DBF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889" r="7358"/>
          <a:stretch>
            <a:fillRect/>
          </a:stretch>
        </p:blipFill>
        <p:spPr>
          <a:xfrm>
            <a:off x="6325206" y="1219020"/>
            <a:ext cx="2454274" cy="23158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D59318B-0E91-C12A-11EA-7E7C7D0C84D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028" t="7778" r="10556"/>
          <a:stretch>
            <a:fillRect/>
          </a:stretch>
        </p:blipFill>
        <p:spPr>
          <a:xfrm>
            <a:off x="4043417" y="3688233"/>
            <a:ext cx="2332885" cy="236133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FC53889-284A-C718-A73C-C7E11BCCB70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28" t="8889" r="9491"/>
          <a:stretch>
            <a:fillRect/>
          </a:stretch>
        </p:blipFill>
        <p:spPr>
          <a:xfrm>
            <a:off x="6376302" y="3673097"/>
            <a:ext cx="2420771" cy="239160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7BBD1B1-B3B5-EAEF-91EF-28147B541559}"/>
              </a:ext>
            </a:extLst>
          </p:cNvPr>
          <p:cNvSpPr txBox="1"/>
          <p:nvPr/>
        </p:nvSpPr>
        <p:spPr>
          <a:xfrm>
            <a:off x="4383384" y="1006432"/>
            <a:ext cx="22576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Nuclear Level Density of </a:t>
            </a:r>
            <a:r>
              <a:rPr lang="en-US" sz="1000" baseline="30000" dirty="0"/>
              <a:t>93</a:t>
            </a:r>
            <a:r>
              <a:rPr lang="en-US" sz="1000" dirty="0"/>
              <a:t>Zr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A8FF643-722C-B344-2531-8D6A0102FE35}"/>
                  </a:ext>
                </a:extLst>
              </p:cNvPr>
              <p:cNvSpPr txBox="1"/>
              <p:nvPr/>
            </p:nvSpPr>
            <p:spPr>
              <a:xfrm>
                <a:off x="6749190" y="1003899"/>
                <a:ext cx="236293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000" dirty="0"/>
                  <a:t>-ray Strength Function of </a:t>
                </a:r>
                <a:r>
                  <a:rPr lang="en-US" sz="1000" baseline="30000" dirty="0"/>
                  <a:t>93</a:t>
                </a:r>
                <a:r>
                  <a:rPr lang="en-US" sz="1000" dirty="0"/>
                  <a:t>Zr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A8FF643-722C-B344-2531-8D6A0102F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190" y="1003899"/>
                <a:ext cx="2362936" cy="246221"/>
              </a:xfrm>
              <a:prstGeom prst="rect">
                <a:avLst/>
              </a:prstGeom>
              <a:blipFill>
                <a:blip r:embed="rId9"/>
                <a:stretch>
                  <a:fillRect t="-25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F37295-7715-2AB8-A762-7E15A0B15082}"/>
                  </a:ext>
                </a:extLst>
              </p:cNvPr>
              <p:cNvSpPr txBox="1"/>
              <p:nvPr/>
            </p:nvSpPr>
            <p:spPr>
              <a:xfrm>
                <a:off x="4477098" y="3515239"/>
                <a:ext cx="21980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/>
                  <a:t>92</a:t>
                </a:r>
                <a:r>
                  <a:rPr lang="en-US" sz="1000" dirty="0"/>
                  <a:t>Zr(n,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000" dirty="0"/>
                  <a:t>)</a:t>
                </a:r>
                <a:r>
                  <a:rPr lang="en-US" sz="1000" baseline="30000" dirty="0"/>
                  <a:t>93</a:t>
                </a:r>
                <a:r>
                  <a:rPr lang="en-US" sz="1000" dirty="0"/>
                  <a:t>Zr Cross Section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F37295-7715-2AB8-A762-7E15A0B15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098" y="3515239"/>
                <a:ext cx="2198016" cy="246221"/>
              </a:xfrm>
              <a:prstGeom prst="rect">
                <a:avLst/>
              </a:prstGeom>
              <a:blipFill>
                <a:blip r:embed="rId10"/>
                <a:stretch>
                  <a:fillRect t="-25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4FA32AF-1CAB-3ACE-6C12-E998D43C159B}"/>
                  </a:ext>
                </a:extLst>
              </p:cNvPr>
              <p:cNvSpPr txBox="1"/>
              <p:nvPr/>
            </p:nvSpPr>
            <p:spPr>
              <a:xfrm>
                <a:off x="7103331" y="3491076"/>
                <a:ext cx="15919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/>
                  <a:t>92</a:t>
                </a:r>
                <a:r>
                  <a:rPr lang="en-US" sz="1000" dirty="0"/>
                  <a:t>Zr(n,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000" dirty="0"/>
                  <a:t>)</a:t>
                </a:r>
                <a:r>
                  <a:rPr lang="en-US" sz="1000" baseline="30000" dirty="0"/>
                  <a:t>93</a:t>
                </a:r>
                <a:r>
                  <a:rPr lang="en-US" sz="1000" dirty="0"/>
                  <a:t>Zr MACS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4FA32AF-1CAB-3ACE-6C12-E998D43C1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3331" y="3491076"/>
                <a:ext cx="1591982" cy="246221"/>
              </a:xfrm>
              <a:prstGeom prst="rect">
                <a:avLst/>
              </a:prstGeom>
              <a:blipFill>
                <a:blip r:embed="rId11"/>
                <a:stretch>
                  <a:fillRect t="-25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1522A1B5-0149-1BCB-B0C4-11887D3B8998}"/>
              </a:ext>
            </a:extLst>
          </p:cNvPr>
          <p:cNvSpPr txBox="1"/>
          <p:nvPr/>
        </p:nvSpPr>
        <p:spPr>
          <a:xfrm>
            <a:off x="-388206" y="4824919"/>
            <a:ext cx="42252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1825" lvl="1" indent="-176213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ym typeface="Symbol" panose="05050102010706020507" pitchFamily="18" charset="2"/>
              </a:rPr>
              <a:t>The results were published in Physical Review C 113, 015801 as the first application of the    CE-Oslo Method</a:t>
            </a:r>
            <a:endParaRPr lang="en-US" sz="18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7985B57-E403-AA86-7855-5ED3407F0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29571" y="3596601"/>
            <a:ext cx="1472389" cy="14723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ontent Placeholder 1">
                <a:extLst>
                  <a:ext uri="{FF2B5EF4-FFF2-40B4-BE49-F238E27FC236}">
                    <a16:creationId xmlns:a16="http://schemas.microsoft.com/office/drawing/2014/main" id="{D18E5713-76FC-D693-5EC0-AFF880E646A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34349" y="2369134"/>
                <a:ext cx="3843838" cy="2361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180195" indent="-180195" algn="l" defTabSz="803370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94" indent="-15166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641" indent="-160673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 sz="1800"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90" indent="-13364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3087" indent="-18019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507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590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672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752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marL="398463" lvl="1" indent="-187325">
                  <a:spcAft>
                    <a:spcPts val="800"/>
                  </a:spcAft>
                </a:pPr>
                <a:r>
                  <a:rPr lang="en-US" sz="1800" kern="0" dirty="0">
                    <a:sym typeface="Symbol" panose="05050102010706020507" pitchFamily="18" charset="2"/>
                  </a:rPr>
                  <a:t>This was the 1</a:t>
                </a:r>
                <a:r>
                  <a:rPr lang="en-US" sz="1800" kern="0" baseline="30000" dirty="0">
                    <a:sym typeface="Symbol" panose="05050102010706020507" pitchFamily="18" charset="2"/>
                  </a:rPr>
                  <a:t>st</a:t>
                </a:r>
                <a:r>
                  <a:rPr lang="en-US" sz="1800" kern="0" dirty="0">
                    <a:sym typeface="Symbol" panose="05050102010706020507" pitchFamily="18" charset="2"/>
                  </a:rPr>
                  <a:t> time that:</a:t>
                </a:r>
              </a:p>
              <a:p>
                <a:pPr lvl="2">
                  <a:spcAft>
                    <a:spcPts val="800"/>
                  </a:spcAft>
                </a:pPr>
                <a:r>
                  <a:rPr lang="en-US" sz="1600" kern="0" dirty="0"/>
                  <a:t>The NLD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600" kern="0" dirty="0">
                    <a:latin typeface="Arial" pitchFamily="34" charset="0"/>
                    <a:ea typeface="ＭＳ Ｐゴシック"/>
                  </a:rPr>
                  <a:t>SF of </a:t>
                </a:r>
                <a:r>
                  <a:rPr lang="en-US" sz="1600" kern="0" baseline="30000" dirty="0">
                    <a:latin typeface="Arial" pitchFamily="34" charset="0"/>
                    <a:ea typeface="ＭＳ Ｐゴシック"/>
                  </a:rPr>
                  <a:t>93</a:t>
                </a:r>
                <a:r>
                  <a:rPr lang="en-US" sz="1600" kern="0" dirty="0">
                    <a:latin typeface="Arial" pitchFamily="34" charset="0"/>
                    <a:ea typeface="ＭＳ Ｐゴシック"/>
                  </a:rPr>
                  <a:t>Zr were experimentally constrained</a:t>
                </a:r>
                <a:endParaRPr lang="en-US" sz="1600" kern="0" baseline="30000" dirty="0">
                  <a:latin typeface="Arial" pitchFamily="34" charset="0"/>
                  <a:ea typeface="ＭＳ Ｐゴシック"/>
                </a:endParaRPr>
              </a:p>
              <a:p>
                <a:pPr lvl="2">
                  <a:spcAft>
                    <a:spcPts val="800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CE-Oslo method was applied to constrain an (</a:t>
                </a:r>
                <a:r>
                  <a:rPr lang="en-US" sz="1600" kern="0" dirty="0">
                    <a:latin typeface="Arial" pitchFamily="34" charset="0"/>
                    <a:ea typeface="ＭＳ Ｐゴシック"/>
                  </a:rPr>
                  <a:t>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600" kern="0" dirty="0">
                    <a:sym typeface="Symbol" panose="05050102010706020507" pitchFamily="18" charset="2"/>
                  </a:rPr>
                  <a:t>) cross sections</a:t>
                </a:r>
              </a:p>
              <a:p>
                <a:pPr lvl="2">
                  <a:spcAft>
                    <a:spcPts val="800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Oslo method was applied to particle-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600" kern="0" dirty="0">
                    <a:sym typeface="Symbol" panose="05050102010706020507" pitchFamily="18" charset="2"/>
                  </a:rPr>
                  <a:t> coincidence data taken with S800 and GRETINA to constrain an (</a:t>
                </a:r>
                <a:r>
                  <a:rPr lang="en-US" sz="1600" kern="0" dirty="0">
                    <a:latin typeface="Arial" pitchFamily="34" charset="0"/>
                    <a:ea typeface="ＭＳ Ｐゴシック"/>
                  </a:rPr>
                  <a:t>n,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600" kern="0" dirty="0">
                    <a:sym typeface="Symbol" panose="05050102010706020507" pitchFamily="18" charset="2"/>
                  </a:rPr>
                  <a:t>) cross section</a:t>
                </a:r>
              </a:p>
              <a:p>
                <a:pPr marL="211729" lvl="1" indent="0">
                  <a:spcAft>
                    <a:spcPts val="800"/>
                  </a:spcAft>
                  <a:buFont typeface="Arial" pitchFamily="34" charset="0"/>
                  <a:buNone/>
                </a:pPr>
                <a:endParaRPr lang="en-US" sz="1800" kern="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5" name="Content Placeholder 1">
                <a:extLst>
                  <a:ext uri="{FF2B5EF4-FFF2-40B4-BE49-F238E27FC236}">
                    <a16:creationId xmlns:a16="http://schemas.microsoft.com/office/drawing/2014/main" id="{D18E5713-76FC-D693-5EC0-AFF880E64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4349" y="2369134"/>
                <a:ext cx="3843838" cy="2361335"/>
              </a:xfrm>
              <a:prstGeom prst="rect">
                <a:avLst/>
              </a:prstGeom>
              <a:blipFill>
                <a:blip r:embed="rId14"/>
                <a:stretch>
                  <a:fillRect t="-4393" b="-620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709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Summary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64681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69746" y="1305590"/>
                <a:ext cx="11852507" cy="5013398"/>
              </a:xfrm>
            </p:spPr>
            <p:txBody>
              <a:bodyPr/>
              <a:lstStyle/>
              <a:p>
                <a:pPr marL="284163" indent="-284163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ym typeface="Symbol" panose="05050102010706020507" pitchFamily="18" charset="2"/>
                  </a:rPr>
                  <a:t>We obtained the first experimental constraints on the NLD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2400" dirty="0">
                    <a:sym typeface="Symbol" panose="05050102010706020507" pitchFamily="18" charset="2"/>
                  </a:rPr>
                  <a:t>SF of </a:t>
                </a:r>
                <a:r>
                  <a:rPr lang="en-US" sz="24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2400" dirty="0">
                    <a:sym typeface="Symbol" panose="05050102010706020507" pitchFamily="18" charset="2"/>
                  </a:rPr>
                  <a:t>Nb and used them to derive a semi-experimental </a:t>
                </a:r>
                <a:r>
                  <a:rPr lang="en-US" sz="2400" baseline="30000" dirty="0">
                    <a:sym typeface="Symbol" panose="05050102010706020507" pitchFamily="18" charset="2"/>
                  </a:rPr>
                  <a:t>91</a:t>
                </a:r>
                <a:r>
                  <a:rPr lang="en-US" sz="2400" dirty="0">
                    <a:sym typeface="Symbol" panose="05050102010706020507" pitchFamily="18" charset="2"/>
                  </a:rPr>
                  <a:t>Nb(n</a:t>
                </a:r>
                <a:r>
                  <a:rPr lang="en-US" sz="2400" dirty="0">
                    <a:ea typeface="Cambria Math" panose="02040503050406030204" pitchFamily="18" charset="0"/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2400" dirty="0">
                    <a:sym typeface="Symbol" panose="05050102010706020507" pitchFamily="18" charset="2"/>
                  </a:rPr>
                  <a:t>)</a:t>
                </a:r>
                <a:r>
                  <a:rPr lang="en-US" sz="24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2400" dirty="0">
                    <a:sym typeface="Symbol" panose="05050102010706020507" pitchFamily="18" charset="2"/>
                  </a:rPr>
                  <a:t>Nb reaction rate</a:t>
                </a:r>
              </a:p>
              <a:p>
                <a:pPr marL="284163" indent="-284163"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ym typeface="Symbol" panose="05050102010706020507" pitchFamily="18" charset="2"/>
                  </a:rPr>
                  <a:t>The revised rate </a:t>
                </a:r>
                <a:r>
                  <a:rPr lang="en-US" sz="2400" dirty="0">
                    <a:ea typeface="ＭＳ Ｐゴシック"/>
                    <a:cs typeface="ＭＳ Ｐゴシック"/>
                  </a:rPr>
                  <a:t>shifts predictions in the direction needed to ease the long-standing ESS </a:t>
                </a:r>
                <a:r>
                  <a:rPr lang="en-US" sz="240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sz="2400" dirty="0">
                    <a:ea typeface="ＭＳ Ｐゴシック"/>
                    <a:cs typeface="ＭＳ Ｐゴシック"/>
                  </a:rPr>
                  <a:t>Nb/</a:t>
                </a:r>
                <a:r>
                  <a:rPr lang="en-US" sz="2400" baseline="30000" dirty="0">
                    <a:ea typeface="ＭＳ Ｐゴシック"/>
                    <a:cs typeface="ＭＳ Ｐゴシック"/>
                  </a:rPr>
                  <a:t>92</a:t>
                </a:r>
                <a:r>
                  <a:rPr lang="en-US" sz="2400" dirty="0">
                    <a:ea typeface="ＭＳ Ｐゴシック"/>
                    <a:cs typeface="ＭＳ Ｐゴシック"/>
                  </a:rPr>
                  <a:t>Mo discrepancy, but the remaining tension points to the need for improved astrophysical models and updated GCE calculations</a:t>
                </a:r>
                <a:endParaRPr lang="en-US" sz="2400" dirty="0">
                  <a:sym typeface="Symbol" panose="05050102010706020507" pitchFamily="18" charset="2"/>
                </a:endParaRPr>
              </a:p>
              <a:p>
                <a:pPr marL="284163" indent="-284163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ym typeface="Symbol" panose="05050102010706020507" pitchFamily="18" charset="2"/>
                  </a:rPr>
                  <a:t>The first experimental constraints on neutrino-driven </a:t>
                </a:r>
                <a:r>
                  <a:rPr lang="en-US" sz="24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2400" dirty="0">
                    <a:sym typeface="Symbol" panose="05050102010706020507" pitchFamily="18" charset="2"/>
                  </a:rPr>
                  <a:t>Nb production are in the late stage</a:t>
                </a:r>
              </a:p>
              <a:p>
                <a:pPr marL="284163" indent="-284163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As an independent verification, a </a:t>
                </a:r>
                <a:r>
                  <a:rPr lang="en-US" sz="2400" baseline="300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Zr(</a:t>
                </a:r>
                <a:r>
                  <a:rPr lang="en-US" sz="2400" baseline="300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3</a:t>
                </a: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He, t+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)</a:t>
                </a:r>
                <a:r>
                  <a:rPr lang="en-US" sz="2400" baseline="300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Nb </a:t>
                </a: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cs typeface="ＭＳ Ｐゴシック"/>
                  </a:rPr>
                  <a:t>experiment is planned at RCNP</a:t>
                </a:r>
              </a:p>
              <a:p>
                <a:pPr marL="284163" indent="-284163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rial" pitchFamily="34" charset="0"/>
                    <a:ea typeface="ＭＳ Ｐゴシック"/>
                    <a:cs typeface="ＭＳ Ｐゴシック"/>
                  </a:rPr>
                  <a:t>The CE-Oslo Method has now been demonstrated and provides a powerful new tool for constraining indirect neutron-capture reactions</a:t>
                </a:r>
                <a:endParaRPr lang="en-US" sz="2000" dirty="0"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1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746" y="1305590"/>
                <a:ext cx="11852507" cy="5013398"/>
              </a:xfrm>
              <a:blipFill>
                <a:blip r:embed="rId3"/>
                <a:stretch>
                  <a:fillRect l="-1492" t="-2430" r="-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424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le 4"/>
          <p:cNvSpPr>
            <a:spLocks noGrp="1"/>
          </p:cNvSpPr>
          <p:nvPr>
            <p:ph type="title"/>
          </p:nvPr>
        </p:nvSpPr>
        <p:spPr>
          <a:xfrm>
            <a:off x="3842573" y="2034031"/>
            <a:ext cx="4066724" cy="1345400"/>
          </a:xfrm>
        </p:spPr>
        <p:txBody>
          <a:bodyPr/>
          <a:lstStyle/>
          <a:p>
            <a:r>
              <a:rPr lang="en-US" sz="4800" dirty="0">
                <a:latin typeface="Arial" pitchFamily="34" charset="0"/>
                <a:ea typeface="ＭＳ Ｐゴシック"/>
                <a:cs typeface="ＭＳ Ｐゴシック"/>
              </a:rPr>
              <a:t>Thank You!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B64D1E-FC40-DF68-DD42-EF351EEBC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9289" y="5645769"/>
            <a:ext cx="764561" cy="874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FBEE12-780D-5CE4-52FF-0817D98FE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615" y="5595255"/>
            <a:ext cx="764561" cy="9797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162" y="4973170"/>
            <a:ext cx="1219200" cy="1219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7" y="158458"/>
            <a:ext cx="838200" cy="10721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1"/>
          <a:stretch/>
        </p:blipFill>
        <p:spPr>
          <a:xfrm>
            <a:off x="990404" y="93917"/>
            <a:ext cx="2256252" cy="694691"/>
          </a:xfrm>
          <a:prstGeom prst="rect">
            <a:avLst/>
          </a:prstGeom>
        </p:spPr>
      </p:pic>
      <p:pic>
        <p:nvPicPr>
          <p:cNvPr id="16" name="Picture 15" descr="A logo of a university&#10;&#10;AI-generated content may be incorrect.">
            <a:extLst>
              <a:ext uri="{FF2B5EF4-FFF2-40B4-BE49-F238E27FC236}">
                <a16:creationId xmlns:a16="http://schemas.microsoft.com/office/drawing/2014/main" id="{76CE5404-1EF9-B8B1-DF8B-927E2FFD7F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51687" y="126414"/>
            <a:ext cx="755890" cy="116407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3914C97C-4487-D3B1-0437-6B1BE145B9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90580" y="13758"/>
            <a:ext cx="1219200" cy="11974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192AC8-2503-76A3-0DF7-E65600E6B33A}"/>
              </a:ext>
            </a:extLst>
          </p:cNvPr>
          <p:cNvSpPr txBox="1"/>
          <p:nvPr/>
        </p:nvSpPr>
        <p:spPr>
          <a:xfrm>
            <a:off x="1656618" y="774710"/>
            <a:ext cx="15279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S. Noji</a:t>
            </a:r>
          </a:p>
          <a:p>
            <a:r>
              <a:rPr lang="en-US" sz="1400" dirty="0"/>
              <a:t>J. Zamora</a:t>
            </a:r>
          </a:p>
          <a:p>
            <a:r>
              <a:rPr lang="en-US" sz="1400" dirty="0"/>
              <a:t>R.G.T. </a:t>
            </a:r>
            <a:r>
              <a:rPr lang="en-US" sz="1400" dirty="0" err="1"/>
              <a:t>Zegers</a:t>
            </a:r>
            <a:endParaRPr lang="en-US" sz="1400" dirty="0"/>
          </a:p>
          <a:p>
            <a:r>
              <a:rPr lang="en-US" sz="1400" dirty="0"/>
              <a:t>(PhD supervisor)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D8307A-AC30-FC47-9829-0EE45D115033}"/>
              </a:ext>
            </a:extLst>
          </p:cNvPr>
          <p:cNvSpPr txBox="1"/>
          <p:nvPr/>
        </p:nvSpPr>
        <p:spPr>
          <a:xfrm>
            <a:off x="10201977" y="1327755"/>
            <a:ext cx="136768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M. Guttormsen</a:t>
            </a:r>
          </a:p>
          <a:p>
            <a:pPr algn="ctr"/>
            <a:r>
              <a:rPr lang="en-US" sz="1400" dirty="0"/>
              <a:t>V.W. </a:t>
            </a:r>
            <a:r>
              <a:rPr lang="en-US" sz="1400" dirty="0" err="1"/>
              <a:t>Ingeberg</a:t>
            </a:r>
            <a:endParaRPr lang="en-US" sz="1400" dirty="0"/>
          </a:p>
          <a:p>
            <a:pPr algn="ctr"/>
            <a:r>
              <a:rPr lang="en-US" sz="1400" dirty="0"/>
              <a:t>A.C. Larsen</a:t>
            </a:r>
          </a:p>
          <a:p>
            <a:pPr algn="ctr"/>
            <a:r>
              <a:rPr lang="en-US" sz="1400" dirty="0"/>
              <a:t>M. Markova</a:t>
            </a:r>
          </a:p>
          <a:p>
            <a:pPr algn="ctr"/>
            <a:r>
              <a:rPr lang="en-US" sz="1400" dirty="0"/>
              <a:t>S. Siem</a:t>
            </a:r>
          </a:p>
        </p:txBody>
      </p:sp>
      <p:pic>
        <p:nvPicPr>
          <p:cNvPr id="1026" name="Picture 2" descr="University of Zagreb, Croatia | Study.eu">
            <a:extLst>
              <a:ext uri="{FF2B5EF4-FFF2-40B4-BE49-F238E27FC236}">
                <a16:creationId xmlns:a16="http://schemas.microsoft.com/office/drawing/2014/main" id="{6EC89277-721B-E928-D761-EF4575694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2" y="2196919"/>
            <a:ext cx="2185439" cy="82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824CBE-15EA-3A63-A06A-5B2F49F77A08}"/>
              </a:ext>
            </a:extLst>
          </p:cNvPr>
          <p:cNvSpPr txBox="1"/>
          <p:nvPr/>
        </p:nvSpPr>
        <p:spPr>
          <a:xfrm>
            <a:off x="361278" y="3123599"/>
            <a:ext cx="11416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N. </a:t>
            </a:r>
            <a:r>
              <a:rPr lang="en-US" sz="1400" dirty="0" err="1"/>
              <a:t>Paar</a:t>
            </a:r>
            <a:endParaRPr lang="en-US" sz="1400" dirty="0"/>
          </a:p>
          <a:p>
            <a:pPr algn="ctr"/>
            <a:r>
              <a:rPr lang="en-US" sz="1400" dirty="0"/>
              <a:t>A. </a:t>
            </a:r>
            <a:r>
              <a:rPr lang="en-US" sz="1400" dirty="0" err="1"/>
              <a:t>Ravlic</a:t>
            </a:r>
            <a:endParaRPr lang="en-US" sz="1400" dirty="0"/>
          </a:p>
          <a:p>
            <a:pPr algn="ctr"/>
            <a:r>
              <a:rPr lang="en-US" sz="1400" dirty="0"/>
              <a:t>R. Smolović</a:t>
            </a:r>
          </a:p>
          <a:p>
            <a:pPr marL="228600" indent="-228600" algn="ctr">
              <a:buAutoNum type="alphaUcPeriod"/>
            </a:pPr>
            <a:endParaRPr 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A0973D-9025-82E2-C6F6-2D815CAECD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05640" y="2790018"/>
            <a:ext cx="1408280" cy="9004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CDF02E9-B73D-FDAB-B57C-B58D54FE469F}"/>
              </a:ext>
            </a:extLst>
          </p:cNvPr>
          <p:cNvSpPr txBox="1"/>
          <p:nvPr/>
        </p:nvSpPr>
        <p:spPr>
          <a:xfrm>
            <a:off x="10602094" y="3750346"/>
            <a:ext cx="131728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U. Battino</a:t>
            </a:r>
          </a:p>
          <a:p>
            <a:pPr algn="ctr"/>
            <a:r>
              <a:rPr lang="en-US" sz="1400" dirty="0"/>
              <a:t>P. Denisenkov</a:t>
            </a:r>
          </a:p>
          <a:p>
            <a:pPr algn="ctr"/>
            <a:r>
              <a:rPr lang="en-US" sz="1400" dirty="0"/>
              <a:t>M. Pignatari</a:t>
            </a:r>
          </a:p>
          <a:p>
            <a:pPr algn="ctr"/>
            <a:r>
              <a:rPr lang="en-US" sz="1400" dirty="0"/>
              <a:t>C. Travaglio</a:t>
            </a:r>
          </a:p>
          <a:p>
            <a:pPr algn="ctr"/>
            <a:r>
              <a:rPr lang="en-US" sz="1400" dirty="0"/>
              <a:t>A. </a:t>
            </a:r>
            <a:r>
              <a:rPr lang="en-US" sz="1400" dirty="0" err="1"/>
              <a:t>Tsantiri</a:t>
            </a:r>
            <a:endParaRPr lang="en-US" sz="1400" dirty="0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9C52783B-78D9-2AB9-B12B-1A169389F77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76" y="3944952"/>
            <a:ext cx="2050547" cy="8490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74A5F19-1DDC-D5E5-A2F8-DCB19B2D9F5E}"/>
              </a:ext>
            </a:extLst>
          </p:cNvPr>
          <p:cNvSpPr txBox="1"/>
          <p:nvPr/>
        </p:nvSpPr>
        <p:spPr>
          <a:xfrm>
            <a:off x="119431" y="4722443"/>
            <a:ext cx="2050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P. von Neumann-</a:t>
            </a:r>
            <a:r>
              <a:rPr lang="en-US" sz="1400" dirty="0" err="1"/>
              <a:t>Cosel</a:t>
            </a:r>
            <a:endParaRPr lang="en-US" sz="1400" dirty="0"/>
          </a:p>
        </p:txBody>
      </p:sp>
      <p:pic>
        <p:nvPicPr>
          <p:cNvPr id="1032" name="Picture 8" descr="The 10th Korea-Japan Joint Summer School">
            <a:extLst>
              <a:ext uri="{FF2B5EF4-FFF2-40B4-BE49-F238E27FC236}">
                <a16:creationId xmlns:a16="http://schemas.microsoft.com/office/drawing/2014/main" id="{30478E64-17F2-1DF7-3EA9-F2E926A98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647" y="104815"/>
            <a:ext cx="2101975" cy="90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148AA55-F028-EC74-5E20-DCA691270FDF}"/>
              </a:ext>
            </a:extLst>
          </p:cNvPr>
          <p:cNvSpPr txBox="1"/>
          <p:nvPr/>
        </p:nvSpPr>
        <p:spPr>
          <a:xfrm>
            <a:off x="6839551" y="1044883"/>
            <a:ext cx="8515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H. Fujita</a:t>
            </a:r>
          </a:p>
          <a:p>
            <a:pPr algn="ctr"/>
            <a:r>
              <a:rPr lang="en-US" sz="1400" dirty="0"/>
              <a:t>Y. Fujita</a:t>
            </a:r>
          </a:p>
          <a:p>
            <a:pPr algn="ctr"/>
            <a:r>
              <a:rPr lang="en-US" sz="1400" dirty="0"/>
              <a:t>A. Tamii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F128CC-86E2-E708-17F9-D0539C4C3FA4}"/>
              </a:ext>
            </a:extLst>
          </p:cNvPr>
          <p:cNvSpPr txBox="1"/>
          <p:nvPr/>
        </p:nvSpPr>
        <p:spPr>
          <a:xfrm>
            <a:off x="3748478" y="6103464"/>
            <a:ext cx="41745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Research is supported by National Science Foundation Grant No: PHY-2209429 - Windows on the Universe: Nuclear Astrophysics at the FRIB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65DD67A-E714-008E-7693-20220378817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37473" y="5697859"/>
            <a:ext cx="875658" cy="75625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DFC16E5-4D08-8679-2AFD-2710A94D557F}"/>
              </a:ext>
            </a:extLst>
          </p:cNvPr>
          <p:cNvSpPr txBox="1"/>
          <p:nvPr/>
        </p:nvSpPr>
        <p:spPr>
          <a:xfrm>
            <a:off x="9643088" y="6539815"/>
            <a:ext cx="1595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Travel support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C2572-487F-7D3D-55AA-8B3F3E8D8780}"/>
              </a:ext>
            </a:extLst>
          </p:cNvPr>
          <p:cNvSpPr txBox="1"/>
          <p:nvPr/>
        </p:nvSpPr>
        <p:spPr>
          <a:xfrm>
            <a:off x="124741" y="1312072"/>
            <a:ext cx="971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H. Berg</a:t>
            </a:r>
          </a:p>
          <a:p>
            <a:r>
              <a:rPr lang="en-US" sz="1400" dirty="0"/>
              <a:t>A. Spyrou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21A1E98-C833-3CED-52DE-936F80FD28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09780" y="5546860"/>
            <a:ext cx="975496" cy="9580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C8803A-5851-4FF5-F99E-91642E8D7BDD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988" t="16075"/>
          <a:stretch>
            <a:fillRect/>
          </a:stretch>
        </p:blipFill>
        <p:spPr>
          <a:xfrm>
            <a:off x="6781800" y="3756812"/>
            <a:ext cx="2633646" cy="16742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FDF97D3-244B-D8CA-DD9C-BA78F9685A5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148742" y="1377483"/>
            <a:ext cx="1732595" cy="20639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F79A8CA-1535-913F-7674-482BEF58A236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t="23415"/>
          <a:stretch>
            <a:fillRect/>
          </a:stretch>
        </p:blipFill>
        <p:spPr>
          <a:xfrm>
            <a:off x="3623038" y="170924"/>
            <a:ext cx="2037462" cy="208052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BAC8066-B895-2B05-22C8-C19A033AB8C9}"/>
              </a:ext>
            </a:extLst>
          </p:cNvPr>
          <p:cNvSpPr txBox="1"/>
          <p:nvPr/>
        </p:nvSpPr>
        <p:spPr>
          <a:xfrm>
            <a:off x="7412796" y="3807226"/>
            <a:ext cx="7168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@ANL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49887B-8E45-7C71-9416-713D7F8570A6}"/>
              </a:ext>
            </a:extLst>
          </p:cNvPr>
          <p:cNvSpPr txBox="1"/>
          <p:nvPr/>
        </p:nvSpPr>
        <p:spPr>
          <a:xfrm>
            <a:off x="4293584" y="316310"/>
            <a:ext cx="966152" cy="313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@RCNP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E177DC-A537-F53A-6884-0A2093BFBC76}"/>
              </a:ext>
            </a:extLst>
          </p:cNvPr>
          <p:cNvSpPr txBox="1"/>
          <p:nvPr/>
        </p:nvSpPr>
        <p:spPr>
          <a:xfrm>
            <a:off x="8852780" y="1418027"/>
            <a:ext cx="7360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@OCL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B7379B9-958C-8058-7B1B-2AE38E36DA5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837473B0-CC2E-450A-ABE3-18F120FF3D39}">
                <a1611:picAttrSrcUrl xmlns:a1611="http://schemas.microsoft.com/office/drawing/2016/11/main" r:id="rId21"/>
              </a:ext>
            </a:extLst>
          </a:blip>
          <a:stretch>
            <a:fillRect/>
          </a:stretch>
        </p:blipFill>
        <p:spPr>
          <a:xfrm>
            <a:off x="8361073" y="1426006"/>
            <a:ext cx="467172" cy="30366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959801A-60C5-4974-3815-30B999CD70B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837473B0-CC2E-450A-ABE3-18F120FF3D39}">
                <a1611:picAttrSrcUrl xmlns:a1611="http://schemas.microsoft.com/office/drawing/2016/11/main" r:id="rId23"/>
              </a:ext>
            </a:extLst>
          </a:blip>
          <a:stretch>
            <a:fillRect/>
          </a:stretch>
        </p:blipFill>
        <p:spPr>
          <a:xfrm>
            <a:off x="6826699" y="3810317"/>
            <a:ext cx="568046" cy="32002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6A7A1DD-E0F0-A9C2-42FB-65EEBAF1F74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837473B0-CC2E-450A-ABE3-18F120FF3D39}">
                <a1611:picAttrSrcUrl xmlns:a1611="http://schemas.microsoft.com/office/drawing/2016/11/main" r:id="rId25"/>
              </a:ext>
            </a:extLst>
          </a:blip>
          <a:stretch>
            <a:fillRect/>
          </a:stretch>
        </p:blipFill>
        <p:spPr>
          <a:xfrm>
            <a:off x="3802704" y="314843"/>
            <a:ext cx="472121" cy="31546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28D18E9-9F6C-8156-EF52-0C72FFEBC921}"/>
              </a:ext>
            </a:extLst>
          </p:cNvPr>
          <p:cNvGrpSpPr/>
          <p:nvPr/>
        </p:nvGrpSpPr>
        <p:grpSpPr>
          <a:xfrm>
            <a:off x="461744" y="5133635"/>
            <a:ext cx="2381021" cy="1646940"/>
            <a:chOff x="2799942" y="3436118"/>
            <a:chExt cx="2381021" cy="164694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5F2C417-FB20-4FBE-1958-DE9125584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rcRect t="7774"/>
            <a:stretch>
              <a:fillRect/>
            </a:stretch>
          </p:blipFill>
          <p:spPr>
            <a:xfrm>
              <a:off x="2799942" y="3436118"/>
              <a:ext cx="2381021" cy="164694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185F05E-3B40-88E9-2DED-2D63EA68F72E}"/>
                </a:ext>
              </a:extLst>
            </p:cNvPr>
            <p:cNvSpPr txBox="1"/>
            <p:nvPr/>
          </p:nvSpPr>
          <p:spPr>
            <a:xfrm>
              <a:off x="3684814" y="3484050"/>
              <a:ext cx="1332416" cy="26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@Felsenkeller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81A3CD7-A40F-1ED1-957C-A0E774063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837473B0-CC2E-450A-ABE3-18F120FF3D39}">
                  <a1611:picAttrSrcUrl xmlns:a1611="http://schemas.microsoft.com/office/drawing/2016/11/main" r:id="rId28"/>
                </a:ext>
              </a:extLst>
            </a:blip>
            <a:stretch>
              <a:fillRect/>
            </a:stretch>
          </p:blipFill>
          <p:spPr>
            <a:xfrm>
              <a:off x="3119548" y="3461266"/>
              <a:ext cx="547159" cy="30777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45A2DA3-E47D-F57A-F4FB-45F6D69D161E}"/>
              </a:ext>
            </a:extLst>
          </p:cNvPr>
          <p:cNvGrpSpPr/>
          <p:nvPr/>
        </p:nvGrpSpPr>
        <p:grpSpPr>
          <a:xfrm>
            <a:off x="2711280" y="3123599"/>
            <a:ext cx="2455100" cy="1810808"/>
            <a:chOff x="2664587" y="3109089"/>
            <a:chExt cx="2455100" cy="181080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EB4D836-9C3F-1614-E357-A31E81EA4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rcRect l="4259" r="5657" b="11409"/>
            <a:stretch>
              <a:fillRect/>
            </a:stretch>
          </p:blipFill>
          <p:spPr>
            <a:xfrm>
              <a:off x="2664587" y="3109089"/>
              <a:ext cx="2455100" cy="1810808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D6550EA-C3FE-C76A-6B0C-5106472D0E6D}"/>
                </a:ext>
              </a:extLst>
            </p:cNvPr>
            <p:cNvSpPr txBox="1"/>
            <p:nvPr/>
          </p:nvSpPr>
          <p:spPr>
            <a:xfrm>
              <a:off x="3281336" y="3139016"/>
              <a:ext cx="77617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@FRIB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ABC41BCA-B3B1-3141-4CE9-3D297F3D5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837473B0-CC2E-450A-ABE3-18F120FF3D39}">
                  <a1611:picAttrSrcUrl xmlns:a1611="http://schemas.microsoft.com/office/drawing/2016/11/main" r:id="rId23"/>
                </a:ext>
              </a:extLst>
            </a:blip>
            <a:stretch>
              <a:fillRect/>
            </a:stretch>
          </p:blipFill>
          <p:spPr>
            <a:xfrm>
              <a:off x="2695239" y="3142107"/>
              <a:ext cx="568046" cy="32002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33D2C-8F68-3C6F-731F-E45237F68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C101ECAE-725C-26F4-B260-7E8D4F7D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Levels @ENSDF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5B897-13DD-D02E-EE1F-04E7C38D95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7E5D-1790-E9C7-3F8B-E328F2693B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2B8CE8-56EF-C88D-816F-516F9427F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675" y="1020058"/>
            <a:ext cx="6934650" cy="49997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868EC50-5BF9-7CC0-C2FC-BFFDC7123ECE}"/>
                  </a:ext>
                </a:extLst>
              </p14:cNvPr>
              <p14:cNvContentPartPr/>
              <p14:nvPr/>
            </p14:nvContentPartPr>
            <p14:xfrm>
              <a:off x="2977297" y="5598018"/>
              <a:ext cx="5343480" cy="7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868EC50-5BF9-7CC0-C2FC-BFFDC7123EC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23297" y="5382018"/>
                <a:ext cx="545112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ADB750A-5DD3-F774-F110-9E8636578218}"/>
                  </a:ext>
                </a:extLst>
              </p14:cNvPr>
              <p14:cNvContentPartPr/>
              <p14:nvPr/>
            </p14:nvContentPartPr>
            <p14:xfrm>
              <a:off x="8296297" y="5607378"/>
              <a:ext cx="645840" cy="352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DADB750A-5DD3-F774-F110-9E863657821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42297" y="5499378"/>
                <a:ext cx="753480" cy="25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700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9460C-2133-9B30-EBA7-FD711A5639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75538"/>
            <a:ext cx="4241321" cy="364628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20E99F-AC8F-78D4-103E-6FE5A6AF9A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75538"/>
            <a:ext cx="762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1768534-BDE6-9D6B-BC2F-6D9563FCFD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0069015"/>
              </p:ext>
            </p:extLst>
          </p:nvPr>
        </p:nvGraphicFramePr>
        <p:xfrm>
          <a:off x="87086" y="1117600"/>
          <a:ext cx="6096000" cy="46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16863EB0-0966-CE4E-F659-DD831DEC1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881" y="264256"/>
            <a:ext cx="8991600" cy="48577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273862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987C7-B6DE-9C7C-09D7-D9CDE8F94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7BF10-2C84-9EFE-BC20-867F522AAD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EA450-E945-181B-34D7-7BC59B7503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20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E7BF5C3-EE6A-1F06-B3AD-59C99278D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263" y="1066800"/>
            <a:ext cx="6641947" cy="4895392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3705519-BEDE-BAC4-807D-22A1513780BF}"/>
              </a:ext>
            </a:extLst>
          </p:cNvPr>
          <p:cNvSpPr txBox="1">
            <a:spLocks/>
          </p:cNvSpPr>
          <p:nvPr/>
        </p:nvSpPr>
        <p:spPr bwMode="auto">
          <a:xfrm>
            <a:off x="101600" y="339605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kern="0" dirty="0">
                <a:latin typeface="Arial" pitchFamily="34" charset="0"/>
                <a:ea typeface="ＭＳ Ｐゴシック"/>
                <a:cs typeface="ＭＳ Ｐゴシック"/>
              </a:rPr>
              <a:t>Nb Levels @ENSDF</a:t>
            </a:r>
          </a:p>
        </p:txBody>
      </p:sp>
    </p:spTree>
    <p:extLst>
      <p:ext uri="{BB962C8B-B14F-4D97-AF65-F5344CB8AC3E}">
        <p14:creationId xmlns:p14="http://schemas.microsoft.com/office/powerpoint/2010/main" val="2307612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41F0A-A9E0-209A-83A7-736AA6AD2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26EDEA5A-65D5-FE4C-9CB1-D5B22D3F4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50698"/>
            <a:ext cx="11988800" cy="486372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Recalibrated 92Nb Excitation Energy Spectrum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3D75B-17F1-FB98-30F2-813466E3A8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520907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417DA-2773-E5D3-3592-EC2F280C39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21</a:t>
            </a:fld>
            <a:endParaRPr lang="en-US" dirty="0"/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1E79F5D9-7527-A779-B6C4-C7C362F394F1}"/>
              </a:ext>
            </a:extLst>
          </p:cNvPr>
          <p:cNvSpPr txBox="1">
            <a:spLocks/>
          </p:cNvSpPr>
          <p:nvPr/>
        </p:nvSpPr>
        <p:spPr>
          <a:xfrm>
            <a:off x="2676312" y="5244532"/>
            <a:ext cx="2336799" cy="266674"/>
          </a:xfrm>
          <a:prstGeom prst="rect">
            <a:avLst/>
          </a:prstGeom>
        </p:spPr>
        <p:txBody>
          <a:bodyPr/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211709" lvl="1" indent="0" algn="ctr">
              <a:spcAft>
                <a:spcPts val="800"/>
              </a:spcAft>
              <a:buNone/>
            </a:pPr>
            <a:r>
              <a:rPr lang="en-US" sz="1200" kern="0" dirty="0">
                <a:solidFill>
                  <a:schemeClr val="bg1"/>
                </a:solidFill>
                <a:sym typeface="Symbol" panose="05050102010706020507" pitchFamily="18" charset="2"/>
              </a:rPr>
              <a:t>Same, but in log scale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412550E-3E8E-09AE-2272-947D3C28972B}"/>
              </a:ext>
            </a:extLst>
          </p:cNvPr>
          <p:cNvGrpSpPr/>
          <p:nvPr/>
        </p:nvGrpSpPr>
        <p:grpSpPr>
          <a:xfrm>
            <a:off x="39785" y="952663"/>
            <a:ext cx="11054811" cy="5871367"/>
            <a:chOff x="39785" y="952663"/>
            <a:chExt cx="11054811" cy="5871367"/>
          </a:xfrm>
        </p:grpSpPr>
        <p:pic>
          <p:nvPicPr>
            <p:cNvPr id="8" name="Picture 7" descr="A graph showing the excitation of energy&#10;&#10;AI-generated content may be incorrect.">
              <a:extLst>
                <a:ext uri="{FF2B5EF4-FFF2-40B4-BE49-F238E27FC236}">
                  <a16:creationId xmlns:a16="http://schemas.microsoft.com/office/drawing/2014/main" id="{534C9F40-3E34-583E-27A6-A67C30D9A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7404" y="952663"/>
              <a:ext cx="9997192" cy="5871367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6EB8F2-F124-C112-E0B0-3087F830C9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0611" y="2009829"/>
              <a:ext cx="605542" cy="81496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ontent Placeholder 1">
              <a:extLst>
                <a:ext uri="{FF2B5EF4-FFF2-40B4-BE49-F238E27FC236}">
                  <a16:creationId xmlns:a16="http://schemas.microsoft.com/office/drawing/2014/main" id="{A978F18A-2094-679C-330D-AC22078113E7}"/>
                </a:ext>
              </a:extLst>
            </p:cNvPr>
            <p:cNvSpPr txBox="1">
              <a:spLocks/>
            </p:cNvSpPr>
            <p:nvPr/>
          </p:nvSpPr>
          <p:spPr>
            <a:xfrm>
              <a:off x="4769789" y="1847845"/>
              <a:ext cx="2907965" cy="323967"/>
            </a:xfrm>
            <a:prstGeom prst="rect">
              <a:avLst/>
            </a:prstGeom>
          </p:spPr>
          <p:txBody>
            <a:bodyPr/>
            <a:lstStyle>
              <a:lvl1pPr marL="180178" indent="-180178" algn="l" defTabSz="803293" rtl="0" eaLnBrk="1" fontAlgn="base" hangingPunct="1">
                <a:lnSpc>
                  <a:spcPct val="90000"/>
                </a:lnSpc>
                <a:spcBef>
                  <a:spcPts val="1206"/>
                </a:spcBef>
                <a:spcAft>
                  <a:spcPct val="0"/>
                </a:spcAft>
                <a:buSzPct val="100000"/>
                <a:buFont typeface="Wingdings" pitchFamily="2" charset="2"/>
                <a:buChar char="§"/>
                <a:defRPr sz="2200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1pPr>
              <a:lvl2pPr marL="363359" indent="-151650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/>
                </a:defRPr>
              </a:lvl2pPr>
              <a:lvl3pPr marL="591584" indent="-160658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Lucida Grande" charset="0"/>
                <a:buChar char="»"/>
                <a:defRPr>
                  <a:solidFill>
                    <a:schemeClr val="tx1"/>
                  </a:solidFill>
                  <a:latin typeface="Arial" charset="0"/>
                  <a:ea typeface="ヒラギノ角ゴ Pro W3" pitchFamily="-111" charset="-128"/>
                  <a:cs typeface="ヒラギノ角ゴ Pro W3" pitchFamily="-111" charset="-128"/>
                </a:defRPr>
              </a:lvl3pPr>
              <a:lvl4pPr marL="728219" indent="-133632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4pPr>
              <a:lvl5pPr marL="1002991" indent="-180178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Lucida Grande" charset="0"/>
                <a:buChar char="»"/>
                <a:defRPr sz="14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5pPr>
              <a:lvl6pPr marL="2223294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6pPr>
              <a:lvl7pPr marL="2680333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7pPr>
              <a:lvl8pPr marL="3137372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8pPr>
              <a:lvl9pPr marL="3594407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9pPr>
            </a:lstStyle>
            <a:p>
              <a:pPr marL="211709" lvl="1" indent="0" algn="ctr">
                <a:spcAft>
                  <a:spcPts val="800"/>
                </a:spcAft>
                <a:buNone/>
              </a:pPr>
              <a:r>
                <a:rPr lang="en-US" sz="1400" b="1" kern="0" dirty="0">
                  <a:sym typeface="Symbol" panose="05050102010706020507" pitchFamily="18" charset="2"/>
                </a:rPr>
                <a:t>10- at 2.580 MeV + ……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2E37D7C-A2DB-7D31-6A30-A91A8B47DC18}"/>
                </a:ext>
              </a:extLst>
            </p:cNvPr>
            <p:cNvCxnSpPr>
              <a:cxnSpLocks/>
            </p:cNvCxnSpPr>
            <p:nvPr/>
          </p:nvCxnSpPr>
          <p:spPr>
            <a:xfrm>
              <a:off x="1533981" y="4964830"/>
              <a:ext cx="1142331" cy="0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C7223B3D-1E84-948A-DF62-543A67F07597}"/>
                </a:ext>
              </a:extLst>
            </p:cNvPr>
            <p:cNvSpPr txBox="1">
              <a:spLocks/>
            </p:cNvSpPr>
            <p:nvPr/>
          </p:nvSpPr>
          <p:spPr>
            <a:xfrm>
              <a:off x="39785" y="4852815"/>
              <a:ext cx="1981200" cy="273648"/>
            </a:xfrm>
            <a:prstGeom prst="rect">
              <a:avLst/>
            </a:prstGeom>
          </p:spPr>
          <p:txBody>
            <a:bodyPr/>
            <a:lstStyle>
              <a:lvl1pPr marL="180178" indent="-180178" algn="l" defTabSz="803293" rtl="0" eaLnBrk="1" fontAlgn="base" hangingPunct="1">
                <a:lnSpc>
                  <a:spcPct val="90000"/>
                </a:lnSpc>
                <a:spcBef>
                  <a:spcPts val="1206"/>
                </a:spcBef>
                <a:spcAft>
                  <a:spcPct val="0"/>
                </a:spcAft>
                <a:buSzPct val="100000"/>
                <a:buFont typeface="Wingdings" pitchFamily="2" charset="2"/>
                <a:buChar char="§"/>
                <a:defRPr sz="2200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1pPr>
              <a:lvl2pPr marL="363359" indent="-151650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/>
                </a:defRPr>
              </a:lvl2pPr>
              <a:lvl3pPr marL="591584" indent="-160658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Lucida Grande" charset="0"/>
                <a:buChar char="»"/>
                <a:defRPr>
                  <a:solidFill>
                    <a:schemeClr val="tx1"/>
                  </a:solidFill>
                  <a:latin typeface="Arial" charset="0"/>
                  <a:ea typeface="ヒラギノ角ゴ Pro W3" pitchFamily="-111" charset="-128"/>
                  <a:cs typeface="ヒラギノ角ゴ Pro W3" pitchFamily="-111" charset="-128"/>
                </a:defRPr>
              </a:lvl3pPr>
              <a:lvl4pPr marL="728219" indent="-133632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4pPr>
              <a:lvl5pPr marL="1002991" indent="-180178" algn="l" defTabSz="803293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Lucida Grande" charset="0"/>
                <a:buChar char="»"/>
                <a:defRPr sz="14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5pPr>
              <a:lvl6pPr marL="2223294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6pPr>
              <a:lvl7pPr marL="2680333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7pPr>
              <a:lvl8pPr marL="3137372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8pPr>
              <a:lvl9pPr marL="3594407" indent="-150759" algn="l" defTabSz="807750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9pPr>
            </a:lstStyle>
            <a:p>
              <a:pPr marL="211709" lvl="1" indent="0" algn="ctr">
                <a:spcAft>
                  <a:spcPts val="800"/>
                </a:spcAft>
                <a:buNone/>
              </a:pPr>
              <a:r>
                <a:rPr lang="en-US" sz="1400" b="1" kern="0" dirty="0">
                  <a:sym typeface="Symbol" panose="05050102010706020507" pitchFamily="18" charset="2"/>
                </a:rPr>
                <a:t>GS+…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00776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233F2-18C3-8966-B3FE-32BC987D8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141E3B9D-8B74-27D2-E5B8-F18E3C699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22" y="239859"/>
            <a:ext cx="11367158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92Nb Primary Matrix (New-Final!!!)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9FC5D-89E7-9B1D-6BDA-299918DC76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11021" y="6780213"/>
            <a:ext cx="6361982" cy="388937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A2A5-47C9-1491-EB42-A9B35B11BE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2573000" y="6780213"/>
            <a:ext cx="1143000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22</a:t>
            </a:fld>
            <a:endParaRPr lang="en-US" dirty="0"/>
          </a:p>
        </p:txBody>
      </p:sp>
      <p:pic>
        <p:nvPicPr>
          <p:cNvPr id="2" name="Picture 1" descr="A diagram of a graph&#10;&#10;AI-generated content may be incorrect.">
            <a:extLst>
              <a:ext uri="{FF2B5EF4-FFF2-40B4-BE49-F238E27FC236}">
                <a16:creationId xmlns:a16="http://schemas.microsoft.com/office/drawing/2014/main" id="{5D4FE624-ACED-0F2C-2A12-5A697E4BF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5" y="2257196"/>
            <a:ext cx="4023174" cy="3859977"/>
          </a:xfrm>
          <a:prstGeom prst="rect">
            <a:avLst/>
          </a:prstGeom>
        </p:spPr>
      </p:pic>
      <p:pic>
        <p:nvPicPr>
          <p:cNvPr id="7" name="Picture 6" descr="A graph of an excitation energy&#10;&#10;AI-generated content may be incorrect.">
            <a:extLst>
              <a:ext uri="{FF2B5EF4-FFF2-40B4-BE49-F238E27FC236}">
                <a16:creationId xmlns:a16="http://schemas.microsoft.com/office/drawing/2014/main" id="{F4DE6702-F973-A50B-EDBC-84BC1335B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3749" y="2257196"/>
            <a:ext cx="3961760" cy="3801054"/>
          </a:xfrm>
          <a:prstGeom prst="rect">
            <a:avLst/>
          </a:prstGeom>
        </p:spPr>
      </p:pic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4E58F58A-280E-4324-42CA-B9B52ACE4F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428"/>
          <a:stretch/>
        </p:blipFill>
        <p:spPr>
          <a:xfrm>
            <a:off x="8091822" y="2268918"/>
            <a:ext cx="4006779" cy="37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76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E3047-E7BC-968D-F556-EF6186219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AB58FE5E-B44A-3CD1-D53E-FDCDEDD9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22" y="239859"/>
            <a:ext cx="11367158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Estimation of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Systematic Level Density at S</a:t>
            </a:r>
            <a:r>
              <a:rPr lang="en-US" baseline="-25000" dirty="0">
                <a:latin typeface="Arial" pitchFamily="34" charset="0"/>
                <a:ea typeface="ＭＳ Ｐゴシック"/>
                <a:cs typeface="ＭＳ Ｐゴシック"/>
              </a:rPr>
              <a:t>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C2733-A544-112C-E2A9-0C24DA37EB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11021" y="6780213"/>
            <a:ext cx="6361982" cy="388937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54671-EE39-70DC-4B0E-D75215BA67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2573000" y="6780213"/>
            <a:ext cx="1143000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D521AD46-D683-F716-AE35-6679D071C5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169" y="1038731"/>
                <a:ext cx="12247960" cy="1619907"/>
              </a:xfrm>
              <a:prstGeom prst="rect">
                <a:avLst/>
              </a:prstGeom>
            </p:spPr>
            <p:txBody>
              <a:bodyPr/>
              <a:lstStyle>
                <a:lvl1pPr marL="180178" indent="-180178" algn="l" defTabSz="803293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59" indent="-151650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584" indent="-16065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19" indent="-133632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2991" indent="-18017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294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333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372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407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lvl="1">
                  <a:spcAft>
                    <a:spcPts val="533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Robin (theoretical) and D2rho-RIPL3 and </a:t>
                </a:r>
                <a:r>
                  <a:rPr lang="en-US" sz="1600" kern="0" dirty="0" err="1">
                    <a:sym typeface="Symbol" panose="05050102010706020507" pitchFamily="18" charset="2"/>
                  </a:rPr>
                  <a:t>Mughabghab</a:t>
                </a:r>
                <a:r>
                  <a:rPr lang="en-US" sz="1600" kern="0" dirty="0">
                    <a:sym typeface="Symbol" panose="05050102010706020507" pitchFamily="18" charset="2"/>
                  </a:rPr>
                  <a:t> (semi-experimental) calculated systematic level densities at Sn for the Br–Ag range were plotted separately for odd-odd nuclei with respect to atomic number</a:t>
                </a:r>
              </a:p>
              <a:p>
                <a:pPr lvl="1">
                  <a:spcAft>
                    <a:spcPts val="533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results from D2rho-Mughabghab were fitted with a quadratic function (y=exp(ax</a:t>
                </a:r>
                <a:r>
                  <a:rPr lang="en-US" sz="1600" kern="0" baseline="30000" dirty="0">
                    <a:sym typeface="Symbol" panose="05050102010706020507" pitchFamily="18" charset="2"/>
                  </a:rPr>
                  <a:t>2</a:t>
                </a:r>
                <a:r>
                  <a:rPr lang="en-US" sz="1600" kern="0" dirty="0">
                    <a:sym typeface="Symbol" panose="05050102010706020507" pitchFamily="18" charset="2"/>
                  </a:rPr>
                  <a:t>+bx+c))</a:t>
                </a:r>
              </a:p>
              <a:p>
                <a:pPr lvl="1">
                  <a:spcAft>
                    <a:spcPts val="284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error </a:t>
                </a:r>
                <a:r>
                  <a:rPr lang="el-GR" sz="1600" kern="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sz="1600" kern="0" dirty="0">
                    <a:sym typeface="Symbol" panose="05050102010706020507" pitchFamily="18" charset="2"/>
                  </a:rPr>
                  <a:t> at A=92 was calculated using the fitting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𝑖</m:t>
                        </m:r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𝑗</m:t>
                        </m:r>
                      </m:sub>
                    </m:sSub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𝑎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𝑏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𝑐</m:t>
                    </m:r>
                  </m:oMath>
                </a14:m>
                <a:endParaRPr lang="en-US" sz="1600" kern="0" dirty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D521AD46-D683-F716-AE35-6679D071C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9" y="1038731"/>
                <a:ext cx="12247960" cy="1619907"/>
              </a:xfrm>
              <a:prstGeom prst="rect">
                <a:avLst/>
              </a:prstGeom>
              <a:blipFill>
                <a:blip r:embed="rId3"/>
                <a:stretch>
                  <a:fillRect t="-2326" r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showing the number of inertia model&#10;&#10;AI-generated content may be incorrect.">
            <a:extLst>
              <a:ext uri="{FF2B5EF4-FFF2-40B4-BE49-F238E27FC236}">
                <a16:creationId xmlns:a16="http://schemas.microsoft.com/office/drawing/2014/main" id="{02491A9E-6F9D-A107-F50A-1EB6497CDB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5" y="2577145"/>
            <a:ext cx="6144888" cy="3966541"/>
          </a:xfrm>
          <a:prstGeom prst="rect">
            <a:avLst/>
          </a:prstGeom>
        </p:spPr>
      </p:pic>
      <p:pic>
        <p:nvPicPr>
          <p:cNvPr id="7" name="Picture 6" descr="A graph showing the atomic number&#10;&#10;AI-generated content may be incorrect.">
            <a:extLst>
              <a:ext uri="{FF2B5EF4-FFF2-40B4-BE49-F238E27FC236}">
                <a16:creationId xmlns:a16="http://schemas.microsoft.com/office/drawing/2014/main" id="{EDA98A2E-131D-DE11-EAB5-9A2DA0D696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0534" y="2493424"/>
            <a:ext cx="6144888" cy="396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97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FAB19-69B0-2814-ECC7-DDC45561D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the average gamma width&#10;&#10;AI-generated content may be incorrect.">
            <a:extLst>
              <a:ext uri="{FF2B5EF4-FFF2-40B4-BE49-F238E27FC236}">
                <a16:creationId xmlns:a16="http://schemas.microsoft.com/office/drawing/2014/main" id="{10FCA2C8-8A12-E7D3-FE33-63B63D8D3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175624"/>
            <a:ext cx="7407362" cy="47814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60CA358B-30DC-CA6A-B9AE-BD7306901BB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12422" y="214340"/>
                <a:ext cx="11367158" cy="529663"/>
              </a:xfrm>
            </p:spPr>
            <p:txBody>
              <a:bodyPr/>
              <a:lstStyle/>
              <a:p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Estimation of </a:t>
                </a:r>
                <a:r>
                  <a:rPr lang="en-US" baseline="30000" dirty="0"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Nb Average Radiative 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ＭＳ Ｐゴシック"/>
                          </a:rPr>
                          <m:t>𝚪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60CA358B-30DC-CA6A-B9AE-BD7306901B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12422" y="214340"/>
                <a:ext cx="11367158" cy="529663"/>
              </a:xfrm>
              <a:blipFill>
                <a:blip r:embed="rId4"/>
                <a:stretch>
                  <a:fillRect t="-25581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A1279-7CB8-E430-2549-8AEAF40017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11021" y="6780213"/>
            <a:ext cx="6361982" cy="388937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634DF-A70A-40EE-CB86-A7FB840DD4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2573000" y="6780213"/>
            <a:ext cx="1143000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11BA9CA3-2D5E-ED9E-47E8-0FFA69F451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10409" y="990600"/>
                <a:ext cx="12247960" cy="1435993"/>
              </a:xfrm>
              <a:prstGeom prst="rect">
                <a:avLst/>
              </a:prstGeom>
            </p:spPr>
            <p:txBody>
              <a:bodyPr/>
              <a:lstStyle>
                <a:lvl1pPr marL="180178" indent="-180178" algn="l" defTabSz="803293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59" indent="-151650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584" indent="-16065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19" indent="-133632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2991" indent="-18017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294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333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372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407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lvl="1">
                  <a:spcAft>
                    <a:spcPts val="533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neutron resonance 𝚪</a:t>
                </a:r>
                <a:r>
                  <a:rPr lang="en-US" sz="1600" kern="0" baseline="-25000" dirty="0">
                    <a:sym typeface="Symbol" panose="05050102010706020507" pitchFamily="18" charset="2"/>
                  </a:rPr>
                  <a:t>𝜸𝟎</a:t>
                </a:r>
                <a:r>
                  <a:rPr lang="en-US" sz="1600" kern="0" dirty="0">
                    <a:sym typeface="Symbol" panose="05050102010706020507" pitchFamily="18" charset="2"/>
                  </a:rPr>
                  <a:t> from both RIPL3 and </a:t>
                </a:r>
                <a:r>
                  <a:rPr lang="en-US" sz="1600" kern="0" dirty="0" err="1">
                    <a:sym typeface="Symbol" panose="05050102010706020507" pitchFamily="18" charset="2"/>
                  </a:rPr>
                  <a:t>Mughabghab</a:t>
                </a:r>
                <a:r>
                  <a:rPr lang="en-US" sz="1600" kern="0" dirty="0">
                    <a:sym typeface="Symbol" panose="05050102010706020507" pitchFamily="18" charset="2"/>
                  </a:rPr>
                  <a:t> were plotted separately for odd-odd </a:t>
                </a:r>
                <a:r>
                  <a:rPr lang="en-US" sz="1600" kern="0" dirty="0" err="1">
                    <a:sym typeface="Symbol" panose="05050102010706020507" pitchFamily="18" charset="2"/>
                  </a:rPr>
                  <a:t>nuclie</a:t>
                </a:r>
                <a:r>
                  <a:rPr lang="en-US" sz="1600" kern="0" dirty="0">
                    <a:sym typeface="Symbol" panose="05050102010706020507" pitchFamily="18" charset="2"/>
                  </a:rPr>
                  <a:t> in Br–Ag range with respect to A</a:t>
                </a:r>
              </a:p>
              <a:p>
                <a:pPr lvl="1">
                  <a:spcAft>
                    <a:spcPts val="533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results from </a:t>
                </a:r>
                <a:r>
                  <a:rPr lang="en-US" sz="1600" kern="0" dirty="0" err="1">
                    <a:sym typeface="Symbol" panose="05050102010706020507" pitchFamily="18" charset="2"/>
                  </a:rPr>
                  <a:t>Mughabghab</a:t>
                </a:r>
                <a:r>
                  <a:rPr lang="en-US" sz="1600" kern="0" dirty="0">
                    <a:sym typeface="Symbol" panose="05050102010706020507" pitchFamily="18" charset="2"/>
                  </a:rPr>
                  <a:t> were fitted with a linear function (y=</a:t>
                </a:r>
                <a:r>
                  <a:rPr lang="en-US" sz="1600" kern="0" dirty="0" err="1">
                    <a:sym typeface="Symbol" panose="05050102010706020507" pitchFamily="18" charset="2"/>
                  </a:rPr>
                  <a:t>ax+b</a:t>
                </a:r>
                <a:r>
                  <a:rPr lang="en-US" sz="1600" kern="0" dirty="0">
                    <a:sym typeface="Symbol" panose="05050102010706020507" pitchFamily="18" charset="2"/>
                  </a:rPr>
                  <a:t>)</a:t>
                </a:r>
              </a:p>
              <a:p>
                <a:pPr lvl="1">
                  <a:spcAft>
                    <a:spcPts val="284"/>
                  </a:spcAft>
                </a:pPr>
                <a:r>
                  <a:rPr lang="en-US" sz="1600" kern="0" dirty="0">
                    <a:sym typeface="Symbol" panose="05050102010706020507" pitchFamily="18" charset="2"/>
                  </a:rPr>
                  <a:t>The error </a:t>
                </a:r>
                <a:r>
                  <a:rPr lang="el-GR" sz="1600" kern="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sz="1600" kern="0" dirty="0">
                    <a:sym typeface="Symbol" panose="05050102010706020507" pitchFamily="18" charset="2"/>
                  </a:rPr>
                  <a:t> at A=92 was calculated using the fitting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𝑖</m:t>
                        </m:r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600" i="1" ker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𝑗</m:t>
                        </m:r>
                      </m:sub>
                    </m:sSub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𝑎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600" i="1" ker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𝑏</m:t>
                    </m:r>
                  </m:oMath>
                </a14:m>
                <a:r>
                  <a:rPr lang="en-US" sz="1600" kern="0" dirty="0">
                    <a:sym typeface="Symbol" panose="05050102010706020507" pitchFamily="18" charset="2"/>
                  </a:rPr>
                  <a:t>:</a:t>
                </a:r>
              </a:p>
              <a:p>
                <a:pPr lvl="1">
                  <a:spcAft>
                    <a:spcPts val="533"/>
                  </a:spcAft>
                </a:pPr>
                <a:endParaRPr lang="en-US" sz="1600" kern="0" dirty="0">
                  <a:sym typeface="Symbol" panose="05050102010706020507" pitchFamily="18" charset="2"/>
                </a:endParaRPr>
              </a:p>
              <a:p>
                <a:pPr lvl="1">
                  <a:spcAft>
                    <a:spcPts val="533"/>
                  </a:spcAft>
                </a:pPr>
                <a:endParaRPr lang="en-US" sz="1600" kern="0" baseline="-25000" dirty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11BA9CA3-2D5E-ED9E-47E8-0FFA69F45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0409" y="990600"/>
                <a:ext cx="12247960" cy="1435993"/>
              </a:xfrm>
              <a:prstGeom prst="rect">
                <a:avLst/>
              </a:prstGeom>
              <a:blipFill>
                <a:blip r:embed="rId5"/>
                <a:stretch>
                  <a:fillRect t="-4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493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AE5CF-EAC0-1FEC-D237-BBAD91D2F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5E215DC5-2124-FA91-7511-43274DB5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22" y="239859"/>
            <a:ext cx="11367158" cy="478624"/>
          </a:xfrm>
        </p:spPr>
        <p:txBody>
          <a:bodyPr/>
          <a:lstStyle/>
          <a:p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NLD Comparison with Theoretical NLDs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7BB91-A6C1-5085-4315-49DE314788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11021" y="6780213"/>
            <a:ext cx="6361982" cy="388937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7838C-DAA9-A11F-FAA7-0F113D94D0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2573000" y="6780213"/>
            <a:ext cx="1143000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25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15D1002-592F-B787-A23A-0F78A259A434}"/>
              </a:ext>
            </a:extLst>
          </p:cNvPr>
          <p:cNvSpPr txBox="1">
            <a:spLocks/>
          </p:cNvSpPr>
          <p:nvPr/>
        </p:nvSpPr>
        <p:spPr>
          <a:xfrm>
            <a:off x="66947" y="787400"/>
            <a:ext cx="6059221" cy="4404028"/>
          </a:xfrm>
          <a:prstGeom prst="rect">
            <a:avLst/>
          </a:prstGeom>
        </p:spPr>
        <p:txBody>
          <a:bodyPr/>
          <a:lstStyle>
            <a:lvl1pPr marL="192196" indent="-192196" algn="l" defTabSz="856873" rtl="0" eaLnBrk="1" fontAlgn="base" hangingPunct="1">
              <a:lnSpc>
                <a:spcPct val="90000"/>
              </a:lnSpc>
              <a:spcBef>
                <a:spcPts val="128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347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87595" indent="-161765" algn="l" defTabSz="856873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133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631043" indent="-171374" algn="l" defTabSz="856873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76791" indent="-142545" algn="l" defTabSz="856873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707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69890" indent="-192196" algn="l" defTabSz="856873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93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371588" indent="-160815" algn="l" defTabSz="861627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59111" indent="-160815" algn="l" defTabSz="861627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46635" indent="-160815" algn="l" defTabSz="861627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34154" indent="-160815" algn="l" defTabSz="861627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89" kern="0" dirty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89" kern="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Our experimentally extracted NLDs were compared with all available theoretical NLD models from TALYS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89" kern="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Beyond 3 MeV, the slope of our NLDs is comparable to the slope with the Back-Shifted Fermi Gas model (BFGM) and the Generalized Superfluid Model (GSM)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89" kern="0" dirty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7" name="Picture 6" descr="A graph of excitation energy&#10;&#10;AI-generated content may be incorrect.">
            <a:extLst>
              <a:ext uri="{FF2B5EF4-FFF2-40B4-BE49-F238E27FC236}">
                <a16:creationId xmlns:a16="http://schemas.microsoft.com/office/drawing/2014/main" id="{264316C4-A2F4-93DB-2B24-F4A520929F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475" r="6067"/>
          <a:stretch/>
        </p:blipFill>
        <p:spPr>
          <a:xfrm>
            <a:off x="6019800" y="993773"/>
            <a:ext cx="5914714" cy="558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418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C3263-6BC1-3A2E-747C-9B7C3E280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D8DF64A8-8DBC-A86F-FC0A-D1C95F8242D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12422" y="239859"/>
                <a:ext cx="11367158" cy="478624"/>
              </a:xfrm>
            </p:spPr>
            <p:txBody>
              <a:bodyPr/>
              <a:lstStyle/>
              <a:p>
                <a:r>
                  <a:rPr lang="en-US" baseline="30000" dirty="0"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Nb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SFs Comparison with Theoretical E1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dirty="0">
                    <a:latin typeface="Arial" pitchFamily="34" charset="0"/>
                    <a:ea typeface="ＭＳ Ｐゴシック"/>
                    <a:cs typeface="ＭＳ Ｐゴシック"/>
                  </a:rPr>
                  <a:t>SFs</a:t>
                </a:r>
              </a:p>
            </p:txBody>
          </p:sp>
        </mc:Choice>
        <mc:Fallback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D8DF64A8-8DBC-A86F-FC0A-D1C95F8242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12422" y="239859"/>
                <a:ext cx="11367158" cy="478624"/>
              </a:xfrm>
              <a:blipFill>
                <a:blip r:embed="rId3"/>
                <a:stretch>
                  <a:fillRect t="-28205" b="-43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437CF-5FF9-3433-ECC4-9E71867DE8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11021" y="6780213"/>
            <a:ext cx="6361982" cy="388937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/>
              <a:t>A. Presenter, June 2013 Lehman Review - 05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162BE-FEA8-3934-57B0-89D0BC5887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2573000" y="6780213"/>
            <a:ext cx="1143000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4749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67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504749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09498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14246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18995" algn="l" defTabSz="50474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23744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028493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533242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037990" algn="l" defTabSz="1009498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l"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 algn="l">
                <a:defRPr/>
              </a:pPr>
              <a:t>26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80771ADD-133E-3BFD-F675-B4D0C9043F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47" y="787400"/>
                <a:ext cx="6059221" cy="4404028"/>
              </a:xfrm>
              <a:prstGeom prst="rect">
                <a:avLst/>
              </a:prstGeom>
            </p:spPr>
            <p:txBody>
              <a:bodyPr/>
              <a:lstStyle>
                <a:lvl1pPr marL="192196" indent="-192196" algn="l" defTabSz="856873" rtl="0" eaLnBrk="1" fontAlgn="base" hangingPunct="1">
                  <a:lnSpc>
                    <a:spcPct val="90000"/>
                  </a:lnSpc>
                  <a:spcBef>
                    <a:spcPts val="128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347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87595" indent="-161765" algn="l" defTabSz="856873" rtl="0" eaLnBrk="1" fontAlgn="base" hangingPunct="1">
                  <a:lnSpc>
                    <a:spcPct val="90000"/>
                  </a:lnSpc>
                  <a:spcBef>
                    <a:spcPts val="214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133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631043" indent="-171374" algn="l" defTabSz="856873" rtl="0" eaLnBrk="1" fontAlgn="base" hangingPunct="1">
                  <a:lnSpc>
                    <a:spcPct val="90000"/>
                  </a:lnSpc>
                  <a:spcBef>
                    <a:spcPts val="214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76791" indent="-142545" algn="l" defTabSz="856873" rtl="0" eaLnBrk="1" fontAlgn="base" hangingPunct="1">
                  <a:lnSpc>
                    <a:spcPct val="90000"/>
                  </a:lnSpc>
                  <a:spcBef>
                    <a:spcPts val="214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707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69890" indent="-192196" algn="l" defTabSz="856873" rtl="0" eaLnBrk="1" fontAlgn="base" hangingPunct="1">
                  <a:lnSpc>
                    <a:spcPct val="90000"/>
                  </a:lnSpc>
                  <a:spcBef>
                    <a:spcPts val="214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93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371588" indent="-160815" algn="l" defTabSz="861627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87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859111" indent="-160815" algn="l" defTabSz="861627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87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346635" indent="-160815" algn="l" defTabSz="861627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87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834154" indent="-160815" algn="l" defTabSz="861627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87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689" kern="0" dirty="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689" kern="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Our experimentally extracted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89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1689" kern="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SFs were compared with all available theoretical E1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89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sz="1689" kern="0" dirty="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SF models from TALYS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689" kern="0" dirty="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80771ADD-133E-3BFD-F675-B4D0C9043F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47" y="787400"/>
                <a:ext cx="6059221" cy="4404028"/>
              </a:xfrm>
              <a:prstGeom prst="rect">
                <a:avLst/>
              </a:prstGeom>
              <a:blipFill>
                <a:blip r:embed="rId4"/>
                <a:stretch>
                  <a:fillRect l="-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FD8B3EEB-0328-43F9-D565-35D7872378B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056" r="3683"/>
          <a:stretch/>
        </p:blipFill>
        <p:spPr>
          <a:xfrm>
            <a:off x="5944646" y="753471"/>
            <a:ext cx="6182052" cy="57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68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1611A-8B65-05C6-1910-DC0A6ECFF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7AE726E3-D863-CF94-5150-FAF8A46E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770" y="407382"/>
            <a:ext cx="8525369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TENDL-astro 2023 and NON-SMOKER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17681-7A58-1426-78C7-AB7E76FAF6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87045" y="6310627"/>
            <a:ext cx="4021401" cy="345722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19F58-D39A-DC1C-1886-4CFC2B65A7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708444" y="6310627"/>
            <a:ext cx="722489" cy="345722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27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24666CA-38D5-62AC-CB72-EEF7AA912355}"/>
              </a:ext>
            </a:extLst>
          </p:cNvPr>
          <p:cNvGraphicFramePr>
            <a:graphicFrameLocks noGrp="1"/>
          </p:cNvGraphicFramePr>
          <p:nvPr/>
        </p:nvGraphicFramePr>
        <p:xfrm>
          <a:off x="2370667" y="1600201"/>
          <a:ext cx="7077095" cy="3565127"/>
        </p:xfrm>
        <a:graphic>
          <a:graphicData uri="http://schemas.openxmlformats.org/drawingml/2006/table">
            <a:tbl>
              <a:tblPr firstRow="1" bandRow="1"/>
              <a:tblGrid>
                <a:gridCol w="1525319">
                  <a:extLst>
                    <a:ext uri="{9D8B030D-6E8A-4147-A177-3AD203B41FA5}">
                      <a16:colId xmlns:a16="http://schemas.microsoft.com/office/drawing/2014/main" val="3050748832"/>
                    </a:ext>
                  </a:extLst>
                </a:gridCol>
                <a:gridCol w="3146006">
                  <a:extLst>
                    <a:ext uri="{9D8B030D-6E8A-4147-A177-3AD203B41FA5}">
                      <a16:colId xmlns:a16="http://schemas.microsoft.com/office/drawing/2014/main" val="4220744649"/>
                    </a:ext>
                  </a:extLst>
                </a:gridCol>
                <a:gridCol w="2405770">
                  <a:extLst>
                    <a:ext uri="{9D8B030D-6E8A-4147-A177-3AD203B41FA5}">
                      <a16:colId xmlns:a16="http://schemas.microsoft.com/office/drawing/2014/main" val="2106290593"/>
                    </a:ext>
                  </a:extLst>
                </a:gridCol>
              </a:tblGrid>
              <a:tr h="9594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Settings</a:t>
                      </a:r>
                    </a:p>
                  </a:txBody>
                  <a:tcPr marL="81280" marR="81280" marT="40640" marB="406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TENDL-astro 2023 (rec)</a:t>
                      </a:r>
                    </a:p>
                  </a:txBody>
                  <a:tcPr marL="81280" marR="81280" marT="40640" marB="406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750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NON-SMOKER (default)</a:t>
                      </a:r>
                    </a:p>
                  </a:txBody>
                  <a:tcPr marL="81280" marR="81280" marT="40640" marB="406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746615"/>
                  </a:ext>
                </a:extLst>
              </a:tr>
              <a:tr h="3669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Model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Hauser–</a:t>
                      </a:r>
                      <a:r>
                        <a:rPr lang="en-US" sz="1600" dirty="0" err="1"/>
                        <a:t>Feshbach</a:t>
                      </a:r>
                      <a:endParaRPr lang="en-US" sz="1600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Hauser–</a:t>
                      </a:r>
                      <a:r>
                        <a:rPr lang="en-US" sz="1600" dirty="0" err="1"/>
                        <a:t>Feshbach</a:t>
                      </a:r>
                      <a:endParaRPr lang="en-US" sz="1600" dirty="0"/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4092901657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NLD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Skyrme</a:t>
                      </a:r>
                      <a:r>
                        <a:rPr lang="en-US" sz="1600" dirty="0"/>
                        <a:t> force-from Hilaire's combinatorial tables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BSFG (corr. FRDM)</a:t>
                      </a:r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4177749162"/>
                  </a:ext>
                </a:extLst>
              </a:tr>
              <a:tr h="3669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GSF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Gogny</a:t>
                      </a:r>
                      <a:r>
                        <a:rPr lang="en-US" sz="1600" dirty="0"/>
                        <a:t> D1M HFB+QRPA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marL="0" marR="0" lvl="0" indent="0" algn="ctr" defTabSz="9750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Lorentzian (GDR)</a:t>
                      </a:r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406210873"/>
                  </a:ext>
                </a:extLst>
              </a:tr>
              <a:tr h="3669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OMP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Koning-Delaroche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marL="0" marR="0" lvl="0" indent="0" algn="ctr" defTabSz="9750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JLM</a:t>
                      </a:r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1963406956"/>
                  </a:ext>
                </a:extLst>
              </a:tr>
              <a:tr h="3669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MASS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Goriely</a:t>
                      </a:r>
                      <a:r>
                        <a:rPr lang="en-US" sz="1600" dirty="0"/>
                        <a:t> HFB-</a:t>
                      </a:r>
                      <a:r>
                        <a:rPr lang="en-US" sz="1600" dirty="0" err="1"/>
                        <a:t>Skyrme</a:t>
                      </a:r>
                      <a:r>
                        <a:rPr lang="en-US" sz="1600" dirty="0"/>
                        <a:t> table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marL="0" marR="0" lvl="0" indent="0" algn="ctr" defTabSz="9750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FRDM</a:t>
                      </a:r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15506997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Width Fluctuation 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Moldauer model</a:t>
                      </a:r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marL="0" marR="0" lvl="0" indent="0" algn="ctr" defTabSz="9750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Hofmann-Richert-</a:t>
                      </a:r>
                      <a:r>
                        <a:rPr lang="en-US" sz="1600" dirty="0" err="1"/>
                        <a:t>Tepel</a:t>
                      </a:r>
                      <a:r>
                        <a:rPr lang="en-US" sz="1600" dirty="0"/>
                        <a:t>-</a:t>
                      </a:r>
                      <a:r>
                        <a:rPr lang="en-US" sz="1600" dirty="0" err="1"/>
                        <a:t>Weidenmueller</a:t>
                      </a:r>
                      <a:r>
                        <a:rPr lang="en-US" sz="1600" dirty="0"/>
                        <a:t> model </a:t>
                      </a:r>
                    </a:p>
                  </a:txBody>
                  <a:tcPr marL="81280" marR="81280" marT="40640" marB="40640" anchor="ctr"/>
                </a:tc>
                <a:extLst>
                  <a:ext uri="{0D108BD9-81ED-4DB2-BD59-A6C34878D82A}">
                    <a16:rowId xmlns:a16="http://schemas.microsoft.com/office/drawing/2014/main" val="1753421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205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F987-283A-341B-25F7-C64FEA41B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933E2-43CF-D6FA-3DE8-ECD2AE91C3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1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2E12D-2F6D-BF0D-2521-B04E1384F3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4">
                <a:extLst>
                  <a:ext uri="{FF2B5EF4-FFF2-40B4-BE49-F238E27FC236}">
                    <a16:creationId xmlns:a16="http://schemas.microsoft.com/office/drawing/2014/main" id="{8CF2428B-97CE-10EF-D8E8-4435E6BB668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18467" y="295430"/>
                <a:ext cx="10581942" cy="4786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56076" tIns="22431" rIns="56076" bIns="22431" numCol="1" anchor="ctr" anchorCtr="0" compatLnSpc="1">
                <a:prstTxWarp prst="textNoShape">
                  <a:avLst/>
                </a:prstTxWarp>
                <a:spAutoFit/>
              </a:bodyPr>
              <a:lstStyle>
                <a:lvl1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2pPr>
                <a:lvl3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3pPr>
                <a:lvl4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4pPr>
                <a:lvl5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5pPr>
                <a:lvl6pPr marL="457036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914074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1371109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1828148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kern="0" dirty="0">
                    <a:latin typeface="Arial" pitchFamily="34" charset="0"/>
                    <a:ea typeface="ＭＳ Ｐゴシック"/>
                    <a:cs typeface="ＭＳ Ｐゴシック"/>
                  </a:rPr>
                  <a:t>How Can We Constrain </a:t>
                </a:r>
                <a:r>
                  <a:rPr lang="en-US" baseline="30000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𝛎</m:t>
                        </m:r>
                      </m:e>
                      <m:sub>
                        <m:r>
                          <a:rPr lang="en-US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e>
                      <m:sup>
                        <m: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)</a:t>
                </a:r>
                <a:r>
                  <a:rPr lang="en-US" baseline="30000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Nb </a:t>
                </a:r>
                <a:r>
                  <a:rPr lang="en-US" dirty="0">
                    <a:sym typeface="Symbol" panose="05050102010706020507" pitchFamily="18" charset="2"/>
                  </a:rPr>
                  <a:t>Reaction Rate?</a:t>
                </a:r>
                <a:endParaRPr lang="en-US" kern="0" dirty="0"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4" name="Title 4">
                <a:extLst>
                  <a:ext uri="{FF2B5EF4-FFF2-40B4-BE49-F238E27FC236}">
                    <a16:creationId xmlns:a16="http://schemas.microsoft.com/office/drawing/2014/main" id="{8CF2428B-97CE-10EF-D8E8-4435E6BB6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467" y="295430"/>
                <a:ext cx="10581942" cy="478624"/>
              </a:xfrm>
              <a:prstGeom prst="rect">
                <a:avLst/>
              </a:prstGeom>
              <a:blipFill>
                <a:blip r:embed="rId3"/>
                <a:stretch>
                  <a:fillRect l="-1613" t="-32911" r="-1613" b="-45570"/>
                </a:stretch>
              </a:blip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3C87DD7-B6F1-8904-3260-FBA6161D25A1}"/>
              </a:ext>
            </a:extLst>
          </p:cNvPr>
          <p:cNvSpPr txBox="1"/>
          <p:nvPr/>
        </p:nvSpPr>
        <p:spPr>
          <a:xfrm>
            <a:off x="89037" y="1230346"/>
            <a:ext cx="2811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Direct measurements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B5A3D40-ED2F-DA10-116A-FF817A011118}"/>
              </a:ext>
            </a:extLst>
          </p:cNvPr>
          <p:cNvSpPr txBox="1"/>
          <p:nvPr/>
        </p:nvSpPr>
        <p:spPr>
          <a:xfrm>
            <a:off x="8245105" y="1140602"/>
            <a:ext cx="2811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Indirect measurements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45D4233-E2CA-0C98-10FE-18805C702246}"/>
              </a:ext>
            </a:extLst>
          </p:cNvPr>
          <p:cNvSpPr txBox="1"/>
          <p:nvPr/>
        </p:nvSpPr>
        <p:spPr>
          <a:xfrm>
            <a:off x="148660" y="1671365"/>
            <a:ext cx="29692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Not really feasible to measure directly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D8C8B30-E907-8E50-83D7-F49C68E2A887}"/>
              </a:ext>
            </a:extLst>
          </p:cNvPr>
          <p:cNvCxnSpPr>
            <a:cxnSpLocks/>
          </p:cNvCxnSpPr>
          <p:nvPr/>
        </p:nvCxnSpPr>
        <p:spPr>
          <a:xfrm>
            <a:off x="69666" y="1063084"/>
            <a:ext cx="13445" cy="3941735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824CE36A-EC12-AEDC-9051-84B4F8153DA4}"/>
              </a:ext>
            </a:extLst>
          </p:cNvPr>
          <p:cNvCxnSpPr>
            <a:cxnSpLocks/>
          </p:cNvCxnSpPr>
          <p:nvPr/>
        </p:nvCxnSpPr>
        <p:spPr>
          <a:xfrm flipH="1">
            <a:off x="2352403" y="6016991"/>
            <a:ext cx="9765199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6914941-37FC-A335-A005-2325CDF6F47E}"/>
              </a:ext>
            </a:extLst>
          </p:cNvPr>
          <p:cNvCxnSpPr>
            <a:cxnSpLocks/>
          </p:cNvCxnSpPr>
          <p:nvPr/>
        </p:nvCxnSpPr>
        <p:spPr>
          <a:xfrm flipH="1">
            <a:off x="89037" y="5004819"/>
            <a:ext cx="666911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A6BCD4B-AEF8-4E53-D163-71D1B5272774}"/>
              </a:ext>
            </a:extLst>
          </p:cNvPr>
          <p:cNvCxnSpPr>
            <a:cxnSpLocks/>
          </p:cNvCxnSpPr>
          <p:nvPr/>
        </p:nvCxnSpPr>
        <p:spPr>
          <a:xfrm flipV="1">
            <a:off x="6758150" y="1038297"/>
            <a:ext cx="13983" cy="397641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51BB1AE4-6728-02FB-00FC-D98928E0E93F}"/>
              </a:ext>
            </a:extLst>
          </p:cNvPr>
          <p:cNvCxnSpPr>
            <a:cxnSpLocks/>
          </p:cNvCxnSpPr>
          <p:nvPr/>
        </p:nvCxnSpPr>
        <p:spPr>
          <a:xfrm flipH="1">
            <a:off x="59852" y="1054389"/>
            <a:ext cx="671431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4010434D-EF98-EE87-AE5C-667BD4F5BA41}"/>
              </a:ext>
            </a:extLst>
          </p:cNvPr>
          <p:cNvCxnSpPr>
            <a:cxnSpLocks/>
          </p:cNvCxnSpPr>
          <p:nvPr/>
        </p:nvCxnSpPr>
        <p:spPr>
          <a:xfrm flipV="1">
            <a:off x="2325199" y="3518816"/>
            <a:ext cx="0" cy="249695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EC9CB300-57B4-8BFE-F0AA-0F1BE9C2A087}"/>
              </a:ext>
            </a:extLst>
          </p:cNvPr>
          <p:cNvCxnSpPr>
            <a:cxnSpLocks/>
          </p:cNvCxnSpPr>
          <p:nvPr/>
        </p:nvCxnSpPr>
        <p:spPr>
          <a:xfrm flipV="1">
            <a:off x="12117602" y="1063084"/>
            <a:ext cx="0" cy="493905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2" name="Straight Connector 1051">
            <a:extLst>
              <a:ext uri="{FF2B5EF4-FFF2-40B4-BE49-F238E27FC236}">
                <a16:creationId xmlns:a16="http://schemas.microsoft.com/office/drawing/2014/main" id="{F5216E10-E4CE-27AF-F278-B6D873501A17}"/>
              </a:ext>
            </a:extLst>
          </p:cNvPr>
          <p:cNvCxnSpPr>
            <a:cxnSpLocks/>
          </p:cNvCxnSpPr>
          <p:nvPr/>
        </p:nvCxnSpPr>
        <p:spPr>
          <a:xfrm flipH="1">
            <a:off x="4065752" y="1153589"/>
            <a:ext cx="1380405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4" name="Straight Connector 1053">
            <a:extLst>
              <a:ext uri="{FF2B5EF4-FFF2-40B4-BE49-F238E27FC236}">
                <a16:creationId xmlns:a16="http://schemas.microsoft.com/office/drawing/2014/main" id="{73433739-FF0D-1777-F2FE-E34A4375A875}"/>
              </a:ext>
            </a:extLst>
          </p:cNvPr>
          <p:cNvCxnSpPr>
            <a:cxnSpLocks/>
          </p:cNvCxnSpPr>
          <p:nvPr/>
        </p:nvCxnSpPr>
        <p:spPr>
          <a:xfrm flipV="1">
            <a:off x="2325199" y="1165369"/>
            <a:ext cx="1746912" cy="236944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78BF8DE5-5152-8CDC-9AAC-84E0BAB792EA}"/>
              </a:ext>
            </a:extLst>
          </p:cNvPr>
          <p:cNvSpPr/>
          <p:nvPr/>
        </p:nvSpPr>
        <p:spPr>
          <a:xfrm>
            <a:off x="7843242" y="2457768"/>
            <a:ext cx="657600" cy="6745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2C93740-4750-1286-40DF-59176199C44E}"/>
              </a:ext>
            </a:extLst>
          </p:cNvPr>
          <p:cNvGrpSpPr/>
          <p:nvPr/>
        </p:nvGrpSpPr>
        <p:grpSpPr>
          <a:xfrm flipH="1">
            <a:off x="2460194" y="2205356"/>
            <a:ext cx="4073872" cy="2420865"/>
            <a:chOff x="3539489" y="1346981"/>
            <a:chExt cx="3477919" cy="3734393"/>
          </a:xfrm>
        </p:grpSpPr>
        <p:pic>
          <p:nvPicPr>
            <p:cNvPr id="9" name="Picture 8" descr="A picture containing text, screenshot, parallel, line&#10;&#10;Description automatically generated">
              <a:extLst>
                <a:ext uri="{FF2B5EF4-FFF2-40B4-BE49-F238E27FC236}">
                  <a16:creationId xmlns:a16="http://schemas.microsoft.com/office/drawing/2014/main" id="{C401140C-9381-96B5-E699-6E93B8FF2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065" t="1959" r="35412"/>
            <a:stretch>
              <a:fillRect/>
            </a:stretch>
          </p:blipFill>
          <p:spPr>
            <a:xfrm>
              <a:off x="3539489" y="1346981"/>
              <a:ext cx="1602715" cy="351124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52CCA84-540F-914C-2481-6805359EB517}"/>
                </a:ext>
              </a:extLst>
            </p:cNvPr>
            <p:cNvSpPr txBox="1"/>
            <p:nvPr/>
          </p:nvSpPr>
          <p:spPr>
            <a:xfrm>
              <a:off x="3739280" y="461970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/>
                <a:t>92</a:t>
              </a:r>
              <a:r>
                <a:rPr lang="en-US" sz="2400" dirty="0"/>
                <a:t>Nb</a:t>
              </a: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2F2AE01C-B485-3130-866F-DFBCA79504BE}"/>
                </a:ext>
              </a:extLst>
            </p:cNvPr>
            <p:cNvGrpSpPr/>
            <p:nvPr/>
          </p:nvGrpSpPr>
          <p:grpSpPr>
            <a:xfrm>
              <a:off x="4829033" y="1365151"/>
              <a:ext cx="2188375" cy="3640875"/>
              <a:chOff x="4829033" y="1365151"/>
              <a:chExt cx="2188375" cy="3640875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A9BBF545-9986-530D-D4C6-22EC15737C9A}"/>
                  </a:ext>
                </a:extLst>
              </p:cNvPr>
              <p:cNvGrpSpPr/>
              <p:nvPr/>
            </p:nvGrpSpPr>
            <p:grpSpPr>
              <a:xfrm>
                <a:off x="4865078" y="3095757"/>
                <a:ext cx="2152330" cy="1910269"/>
                <a:chOff x="4818173" y="1564298"/>
                <a:chExt cx="2152330" cy="1910269"/>
              </a:xfrm>
            </p:grpSpPr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40E6DC8A-9E13-C644-5775-2CA8AD418659}"/>
                    </a:ext>
                  </a:extLst>
                </p:cNvPr>
                <p:cNvCxnSpPr/>
                <p:nvPr/>
              </p:nvCxnSpPr>
              <p:spPr>
                <a:xfrm flipH="1" flipV="1">
                  <a:off x="4818173" y="1564298"/>
                  <a:ext cx="1413277" cy="1897808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0619F0A4-97F9-B592-585D-5AD0D2FAE9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5721" y="3474567"/>
                  <a:ext cx="734782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1E6B7FA-02AD-A7BA-019C-FBAF8FB7792C}"/>
                    </a:ext>
                  </a:extLst>
                </p:cNvPr>
                <p:cNvCxnSpPr/>
                <p:nvPr/>
              </p:nvCxnSpPr>
              <p:spPr>
                <a:xfrm flipH="1" flipV="1">
                  <a:off x="4823909" y="1624568"/>
                  <a:ext cx="1407541" cy="1811661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03DEDCBC-6D48-665E-F44B-44E5977E5695}"/>
                    </a:ext>
                  </a:extLst>
                </p:cNvPr>
                <p:cNvCxnSpPr/>
                <p:nvPr/>
              </p:nvCxnSpPr>
              <p:spPr>
                <a:xfrm flipH="1" flipV="1">
                  <a:off x="4829896" y="1712016"/>
                  <a:ext cx="1383539" cy="1714429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647C6BC6-270D-7731-D258-196E6E335E96}"/>
                    </a:ext>
                  </a:extLst>
                </p:cNvPr>
                <p:cNvCxnSpPr/>
                <p:nvPr/>
              </p:nvCxnSpPr>
              <p:spPr>
                <a:xfrm flipH="1" flipV="1">
                  <a:off x="4831638" y="1841647"/>
                  <a:ext cx="1395656" cy="1620459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1274B8EE-DD0F-F288-58CC-A3238AD5A040}"/>
                    </a:ext>
                  </a:extLst>
                </p:cNvPr>
                <p:cNvCxnSpPr/>
                <p:nvPr/>
              </p:nvCxnSpPr>
              <p:spPr>
                <a:xfrm flipH="1" flipV="1">
                  <a:off x="4847026" y="1902269"/>
                  <a:ext cx="1380268" cy="1539035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A379F421-4BFA-F574-D6BF-DEFA4DD569BA}"/>
                    </a:ext>
                  </a:extLst>
                </p:cNvPr>
                <p:cNvCxnSpPr/>
                <p:nvPr/>
              </p:nvCxnSpPr>
              <p:spPr>
                <a:xfrm flipH="1" flipV="1">
                  <a:off x="4842276" y="1937844"/>
                  <a:ext cx="1371159" cy="1488601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F4473615-3B73-6EC4-D2A6-0D2A23716321}"/>
                    </a:ext>
                  </a:extLst>
                </p:cNvPr>
                <p:cNvCxnSpPr/>
                <p:nvPr/>
              </p:nvCxnSpPr>
              <p:spPr>
                <a:xfrm flipH="1" flipV="1">
                  <a:off x="4846298" y="2079824"/>
                  <a:ext cx="1367137" cy="1334481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Arrow Connector 66">
                  <a:extLst>
                    <a:ext uri="{FF2B5EF4-FFF2-40B4-BE49-F238E27FC236}">
                      <a16:creationId xmlns:a16="http://schemas.microsoft.com/office/drawing/2014/main" id="{2BCADCAE-F3CB-61E7-FED0-0E1465B5F538}"/>
                    </a:ext>
                  </a:extLst>
                </p:cNvPr>
                <p:cNvCxnSpPr/>
                <p:nvPr/>
              </p:nvCxnSpPr>
              <p:spPr>
                <a:xfrm flipH="1" flipV="1">
                  <a:off x="4846298" y="2264324"/>
                  <a:ext cx="1389162" cy="1170688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762E939D-4D80-9A1F-F8CD-F3ABCAD4F6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095299" y="3092095"/>
                  <a:ext cx="1118136" cy="329678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8D05266C-DADC-7BD0-A17D-BCD48181834F}"/>
                    </a:ext>
                  </a:extLst>
                </p:cNvPr>
                <p:cNvCxnSpPr/>
                <p:nvPr/>
              </p:nvCxnSpPr>
              <p:spPr>
                <a:xfrm flipH="1" flipV="1">
                  <a:off x="4850296" y="2784755"/>
                  <a:ext cx="1377000" cy="658095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B830D8BE-E27C-6E17-50BF-0AEBC18522E8}"/>
                    </a:ext>
                  </a:extLst>
                </p:cNvPr>
                <p:cNvCxnSpPr/>
                <p:nvPr/>
              </p:nvCxnSpPr>
              <p:spPr>
                <a:xfrm flipH="1" flipV="1">
                  <a:off x="4844371" y="2500546"/>
                  <a:ext cx="1344184" cy="907139"/>
                </a:xfrm>
                <a:prstGeom prst="straightConnector1">
                  <a:avLst/>
                </a:prstGeom>
                <a:ln w="22225">
                  <a:solidFill>
                    <a:srgbClr val="6DC0C6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21D40864-92BB-52FB-D828-C1F1959A5A47}"/>
                  </a:ext>
                </a:extLst>
              </p:cNvPr>
              <p:cNvSpPr/>
              <p:nvPr/>
            </p:nvSpPr>
            <p:spPr>
              <a:xfrm>
                <a:off x="4829033" y="1365151"/>
                <a:ext cx="1476797" cy="3617560"/>
              </a:xfrm>
              <a:custGeom>
                <a:avLst/>
                <a:gdLst>
                  <a:gd name="connsiteX0" fmla="*/ 1443209 w 1443209"/>
                  <a:gd name="connsiteY0" fmla="*/ 3569465 h 3569465"/>
                  <a:gd name="connsiteX1" fmla="*/ 22034 w 1443209"/>
                  <a:gd name="connsiteY1" fmla="*/ 1663547 h 3569465"/>
                  <a:gd name="connsiteX2" fmla="*/ 0 w 1443209"/>
                  <a:gd name="connsiteY2" fmla="*/ 0 h 3569465"/>
                  <a:gd name="connsiteX3" fmla="*/ 1443209 w 1443209"/>
                  <a:gd name="connsiteY3" fmla="*/ 3569465 h 356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3209" h="3569465">
                    <a:moveTo>
                      <a:pt x="1443209" y="3569465"/>
                    </a:moveTo>
                    <a:lnTo>
                      <a:pt x="22034" y="1663547"/>
                    </a:lnTo>
                    <a:lnTo>
                      <a:pt x="0" y="0"/>
                    </a:lnTo>
                    <a:lnTo>
                      <a:pt x="1443209" y="3569465"/>
                    </a:lnTo>
                    <a:close/>
                  </a:path>
                </a:pathLst>
              </a:custGeom>
              <a:gradFill>
                <a:gsLst>
                  <a:gs pos="46000">
                    <a:srgbClr val="70B6BB">
                      <a:alpha val="71000"/>
                    </a:srgbClr>
                  </a:gs>
                  <a:gs pos="75000">
                    <a:srgbClr val="3A868C"/>
                  </a:gs>
                </a:gsLst>
                <a:lin ang="16200000" scaled="0"/>
              </a:gra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08" name="Group 2107">
            <a:extLst>
              <a:ext uri="{FF2B5EF4-FFF2-40B4-BE49-F238E27FC236}">
                <a16:creationId xmlns:a16="http://schemas.microsoft.com/office/drawing/2014/main" id="{FB90E488-509A-4B9C-64B6-FD01C0DEAEFB}"/>
              </a:ext>
            </a:extLst>
          </p:cNvPr>
          <p:cNvGrpSpPr/>
          <p:nvPr/>
        </p:nvGrpSpPr>
        <p:grpSpPr>
          <a:xfrm>
            <a:off x="205862" y="1148519"/>
            <a:ext cx="6423652" cy="3862919"/>
            <a:chOff x="205862" y="1148519"/>
            <a:chExt cx="6423652" cy="3862919"/>
          </a:xfrm>
        </p:grpSpPr>
        <p:sp>
          <p:nvSpPr>
            <p:cNvPr id="1036" name="Right Arrow 117">
              <a:extLst>
                <a:ext uri="{FF2B5EF4-FFF2-40B4-BE49-F238E27FC236}">
                  <a16:creationId xmlns:a16="http://schemas.microsoft.com/office/drawing/2014/main" id="{F5A53CE5-E535-EE6C-0189-F5E88A4579D3}"/>
                </a:ext>
              </a:extLst>
            </p:cNvPr>
            <p:cNvSpPr/>
            <p:nvPr/>
          </p:nvSpPr>
          <p:spPr>
            <a:xfrm>
              <a:off x="1080345" y="3740487"/>
              <a:ext cx="830915" cy="414882"/>
            </a:xfrm>
            <a:prstGeom prst="rightArrow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FEC18CD-F791-13A1-5C1E-280E6291E3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30" t="19830" r="52031" b="34951"/>
            <a:stretch>
              <a:fillRect/>
            </a:stretch>
          </p:blipFill>
          <p:spPr bwMode="auto">
            <a:xfrm>
              <a:off x="4125485" y="1148519"/>
              <a:ext cx="1272544" cy="1151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A59EA42-54DA-8062-D963-08D4A333DC80}"/>
                </a:ext>
              </a:extLst>
            </p:cNvPr>
            <p:cNvSpPr txBox="1"/>
            <p:nvPr/>
          </p:nvSpPr>
          <p:spPr>
            <a:xfrm flipH="1">
              <a:off x="2534249" y="4549773"/>
              <a:ext cx="7024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/>
                <a:t>92</a:t>
              </a:r>
              <a:r>
                <a:rPr lang="en-US" sz="2400" dirty="0"/>
                <a:t>Zr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E316E13F-A413-7955-5B01-DA5C01021358}"/>
                </a:ext>
              </a:extLst>
            </p:cNvPr>
            <p:cNvGrpSpPr/>
            <p:nvPr/>
          </p:nvGrpSpPr>
          <p:grpSpPr>
            <a:xfrm>
              <a:off x="2366946" y="1843627"/>
              <a:ext cx="3942492" cy="2613510"/>
              <a:chOff x="2992273" y="-81562"/>
              <a:chExt cx="3537422" cy="2344988"/>
            </a:xfrm>
          </p:grpSpPr>
          <p:pic>
            <p:nvPicPr>
              <p:cNvPr id="125" name="Picture 2">
                <a:extLst>
                  <a:ext uri="{FF2B5EF4-FFF2-40B4-BE49-F238E27FC236}">
                    <a16:creationId xmlns:a16="http://schemas.microsoft.com/office/drawing/2014/main" id="{89B3127B-C2C7-C041-9065-B99B0F0133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410" t="7203" r="52219" b="34951"/>
              <a:stretch>
                <a:fillRect/>
              </a:stretch>
            </p:blipFill>
            <p:spPr bwMode="auto">
              <a:xfrm>
                <a:off x="2992273" y="941828"/>
                <a:ext cx="1045882" cy="1321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F04DD46D-84BD-A143-9E6F-5381712C9466}"/>
                  </a:ext>
                </a:extLst>
              </p:cNvPr>
              <p:cNvSpPr txBox="1"/>
              <p:nvPr/>
            </p:nvSpPr>
            <p:spPr>
              <a:xfrm>
                <a:off x="5602838" y="-81562"/>
                <a:ext cx="9268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aseline="30000" dirty="0"/>
                  <a:t>92</a:t>
                </a:r>
                <a:r>
                  <a:rPr lang="en-US" sz="2400" dirty="0"/>
                  <a:t>Nb*</a:t>
                </a:r>
              </a:p>
            </p:txBody>
          </p:sp>
        </p:grpSp>
        <p:grpSp>
          <p:nvGrpSpPr>
            <p:cNvPr id="1044" name="Group 1043">
              <a:extLst>
                <a:ext uri="{FF2B5EF4-FFF2-40B4-BE49-F238E27FC236}">
                  <a16:creationId xmlns:a16="http://schemas.microsoft.com/office/drawing/2014/main" id="{47A651A3-21B2-F513-09CF-D2E7C997BEE0}"/>
                </a:ext>
              </a:extLst>
            </p:cNvPr>
            <p:cNvGrpSpPr/>
            <p:nvPr/>
          </p:nvGrpSpPr>
          <p:grpSpPr>
            <a:xfrm>
              <a:off x="205862" y="3729083"/>
              <a:ext cx="462306" cy="414881"/>
              <a:chOff x="4718753" y="4851552"/>
              <a:chExt cx="462306" cy="414881"/>
            </a:xfrm>
          </p:grpSpPr>
          <p:sp>
            <p:nvSpPr>
              <p:cNvPr id="1031" name="Oval 1030">
                <a:extLst>
                  <a:ext uri="{FF2B5EF4-FFF2-40B4-BE49-F238E27FC236}">
                    <a16:creationId xmlns:a16="http://schemas.microsoft.com/office/drawing/2014/main" id="{D3A3B894-18C0-6881-3184-234554C114C1}"/>
                  </a:ext>
                </a:extLst>
              </p:cNvPr>
              <p:cNvSpPr/>
              <p:nvPr/>
            </p:nvSpPr>
            <p:spPr>
              <a:xfrm>
                <a:off x="4724082" y="4851552"/>
                <a:ext cx="414881" cy="414881"/>
              </a:xfrm>
              <a:prstGeom prst="ellipse">
                <a:avLst/>
              </a:prstGeom>
              <a:solidFill>
                <a:srgbClr val="F15086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2" name="TextBox 1041">
                    <a:extLst>
                      <a:ext uri="{FF2B5EF4-FFF2-40B4-BE49-F238E27FC236}">
                        <a16:creationId xmlns:a16="http://schemas.microsoft.com/office/drawing/2014/main" id="{61A03D17-F130-9B15-3034-0544075B462A}"/>
                      </a:ext>
                    </a:extLst>
                  </p:cNvPr>
                  <p:cNvSpPr txBox="1"/>
                  <p:nvPr/>
                </p:nvSpPr>
                <p:spPr>
                  <a:xfrm>
                    <a:off x="4718753" y="4851848"/>
                    <a:ext cx="46230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42" name="TextBox 1041">
                    <a:extLst>
                      <a:ext uri="{FF2B5EF4-FFF2-40B4-BE49-F238E27FC236}">
                        <a16:creationId xmlns:a16="http://schemas.microsoft.com/office/drawing/2014/main" id="{61A03D17-F130-9B15-3034-0544075B462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8753" y="4851848"/>
                    <a:ext cx="46230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45" name="Right Arrow 117">
              <a:extLst>
                <a:ext uri="{FF2B5EF4-FFF2-40B4-BE49-F238E27FC236}">
                  <a16:creationId xmlns:a16="http://schemas.microsoft.com/office/drawing/2014/main" id="{39F54CC7-9171-8CAF-63FB-26F21A8619C3}"/>
                </a:ext>
              </a:extLst>
            </p:cNvPr>
            <p:cNvSpPr/>
            <p:nvPr/>
          </p:nvSpPr>
          <p:spPr>
            <a:xfrm rot="18425201">
              <a:off x="3404148" y="2558634"/>
              <a:ext cx="830915" cy="414882"/>
            </a:xfrm>
            <a:prstGeom prst="rightArrow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3" name="Group 1052">
              <a:extLst>
                <a:ext uri="{FF2B5EF4-FFF2-40B4-BE49-F238E27FC236}">
                  <a16:creationId xmlns:a16="http://schemas.microsoft.com/office/drawing/2014/main" id="{BC89EA2B-9004-2DD3-F4D2-6135A080A9FF}"/>
                </a:ext>
              </a:extLst>
            </p:cNvPr>
            <p:cNvGrpSpPr/>
            <p:nvPr/>
          </p:nvGrpSpPr>
          <p:grpSpPr>
            <a:xfrm>
              <a:off x="6123158" y="1249010"/>
              <a:ext cx="506356" cy="414881"/>
              <a:chOff x="3653723" y="5315902"/>
              <a:chExt cx="506356" cy="414881"/>
            </a:xfrm>
          </p:grpSpPr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07D0CD1D-5976-5B68-C27F-EE626C9FFB08}"/>
                  </a:ext>
                </a:extLst>
              </p:cNvPr>
              <p:cNvSpPr/>
              <p:nvPr/>
            </p:nvSpPr>
            <p:spPr>
              <a:xfrm>
                <a:off x="3668104" y="5315902"/>
                <a:ext cx="414881" cy="414881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1" name="TextBox 1050">
                    <a:extLst>
                      <a:ext uri="{FF2B5EF4-FFF2-40B4-BE49-F238E27FC236}">
                        <a16:creationId xmlns:a16="http://schemas.microsoft.com/office/drawing/2014/main" id="{BA03E3AA-67BE-6A9F-545F-B2A227D38A98}"/>
                      </a:ext>
                    </a:extLst>
                  </p:cNvPr>
                  <p:cNvSpPr txBox="1"/>
                  <p:nvPr/>
                </p:nvSpPr>
                <p:spPr>
                  <a:xfrm>
                    <a:off x="3653723" y="5324129"/>
                    <a:ext cx="50635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51" name="TextBox 1050">
                    <a:extLst>
                      <a:ext uri="{FF2B5EF4-FFF2-40B4-BE49-F238E27FC236}">
                        <a16:creationId xmlns:a16="http://schemas.microsoft.com/office/drawing/2014/main" id="{BA03E3AA-67BE-6A9F-545F-B2A227D38A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3723" y="5324129"/>
                    <a:ext cx="50635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55" name="Cross 1054">
              <a:extLst>
                <a:ext uri="{FF2B5EF4-FFF2-40B4-BE49-F238E27FC236}">
                  <a16:creationId xmlns:a16="http://schemas.microsoft.com/office/drawing/2014/main" id="{87C72702-B9AB-7B27-19FC-57CA32EE594A}"/>
                </a:ext>
              </a:extLst>
            </p:cNvPr>
            <p:cNvSpPr/>
            <p:nvPr/>
          </p:nvSpPr>
          <p:spPr>
            <a:xfrm>
              <a:off x="5587539" y="1284996"/>
              <a:ext cx="363584" cy="338126"/>
            </a:xfrm>
            <a:prstGeom prst="plus">
              <a:avLst>
                <a:gd name="adj" fmla="val 4123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77" name="Straight Connector 1076">
            <a:extLst>
              <a:ext uri="{FF2B5EF4-FFF2-40B4-BE49-F238E27FC236}">
                <a16:creationId xmlns:a16="http://schemas.microsoft.com/office/drawing/2014/main" id="{7DB7900F-0E84-75EC-16EE-FCC241D4ED36}"/>
              </a:ext>
            </a:extLst>
          </p:cNvPr>
          <p:cNvCxnSpPr>
            <a:cxnSpLocks/>
          </p:cNvCxnSpPr>
          <p:nvPr/>
        </p:nvCxnSpPr>
        <p:spPr>
          <a:xfrm flipH="1">
            <a:off x="5446157" y="1853190"/>
            <a:ext cx="1488043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9" name="Straight Connector 1078">
            <a:extLst>
              <a:ext uri="{FF2B5EF4-FFF2-40B4-BE49-F238E27FC236}">
                <a16:creationId xmlns:a16="http://schemas.microsoft.com/office/drawing/2014/main" id="{3DEC94BC-CCED-FBE6-C1B2-6E61FC192A31}"/>
              </a:ext>
            </a:extLst>
          </p:cNvPr>
          <p:cNvCxnSpPr>
            <a:cxnSpLocks/>
          </p:cNvCxnSpPr>
          <p:nvPr/>
        </p:nvCxnSpPr>
        <p:spPr>
          <a:xfrm flipV="1">
            <a:off x="5446157" y="1165369"/>
            <a:ext cx="0" cy="690038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2C81AC7-0BAF-1AFE-4D66-6511A86B3E2F}"/>
              </a:ext>
            </a:extLst>
          </p:cNvPr>
          <p:cNvGrpSpPr/>
          <p:nvPr/>
        </p:nvGrpSpPr>
        <p:grpSpPr>
          <a:xfrm>
            <a:off x="3606311" y="3370257"/>
            <a:ext cx="2812780" cy="828694"/>
            <a:chOff x="4529904" y="4472191"/>
            <a:chExt cx="2812780" cy="722890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5099E445-C5C3-31BB-F48E-B4A97C3DC2FB}"/>
                </a:ext>
              </a:extLst>
            </p:cNvPr>
            <p:cNvSpPr/>
            <p:nvPr/>
          </p:nvSpPr>
          <p:spPr>
            <a:xfrm>
              <a:off x="5051105" y="4498145"/>
              <a:ext cx="1770378" cy="6969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509D3A8-4D3A-0BC9-CA71-1993186FC70E}"/>
                </a:ext>
              </a:extLst>
            </p:cNvPr>
            <p:cNvSpPr txBox="1"/>
            <p:nvPr/>
          </p:nvSpPr>
          <p:spPr>
            <a:xfrm flipH="1">
              <a:off x="4529904" y="4472191"/>
              <a:ext cx="2812780" cy="483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/>
                <a:t>Charge-Exchange</a:t>
              </a:r>
            </a:p>
            <a:p>
              <a:pPr algn="ctr"/>
              <a:r>
                <a:rPr lang="en-US" sz="1500" b="1" dirty="0"/>
                <a:t> (CE) reaction</a:t>
              </a:r>
            </a:p>
          </p:txBody>
        </p:sp>
      </p:grpSp>
      <p:sp>
        <p:nvSpPr>
          <p:cNvPr id="55" name="Right Arrow 117">
            <a:extLst>
              <a:ext uri="{FF2B5EF4-FFF2-40B4-BE49-F238E27FC236}">
                <a16:creationId xmlns:a16="http://schemas.microsoft.com/office/drawing/2014/main" id="{9D52E871-1334-B4C4-4907-29FA80D5A1E5}"/>
              </a:ext>
            </a:extLst>
          </p:cNvPr>
          <p:cNvSpPr/>
          <p:nvPr/>
        </p:nvSpPr>
        <p:spPr>
          <a:xfrm>
            <a:off x="6109380" y="3521228"/>
            <a:ext cx="1007480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7" name="TextBox 2056">
            <a:extLst>
              <a:ext uri="{FF2B5EF4-FFF2-40B4-BE49-F238E27FC236}">
                <a16:creationId xmlns:a16="http://schemas.microsoft.com/office/drawing/2014/main" id="{DBCEB7A6-B365-73E0-9806-66C9DF4A8439}"/>
              </a:ext>
            </a:extLst>
          </p:cNvPr>
          <p:cNvSpPr txBox="1"/>
          <p:nvPr/>
        </p:nvSpPr>
        <p:spPr>
          <a:xfrm>
            <a:off x="7137362" y="1554780"/>
            <a:ext cx="4923222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kern="0" dirty="0">
                <a:ea typeface="ＭＳ Ｐゴシック"/>
                <a:cs typeface="ＭＳ Ｐゴシック"/>
              </a:rPr>
              <a:t>The dominant contribution is the charged-current (CC) neutrino interactions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kern="0" dirty="0">
                <a:ea typeface="ＭＳ Ｐゴシック"/>
                <a:cs typeface="ＭＳ Ｐゴシック"/>
              </a:rPr>
              <a:t>At astrophysical energies, the CC cross section is dominated by Gamow-Teller B(GT) and Fermi B(F) transitions from the ground state of </a:t>
            </a:r>
            <a:r>
              <a:rPr lang="en-US" sz="1600" kern="0" baseline="30000" dirty="0">
                <a:ea typeface="ＭＳ Ｐゴシック"/>
                <a:cs typeface="ＭＳ Ｐゴシック"/>
              </a:rPr>
              <a:t>92</a:t>
            </a:r>
            <a:r>
              <a:rPr lang="en-US" sz="1600" kern="0" dirty="0">
                <a:ea typeface="ＭＳ Ｐゴシック"/>
                <a:cs typeface="ＭＳ Ｐゴシック"/>
              </a:rPr>
              <a:t>Zr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kern="0" dirty="0">
                <a:ea typeface="ＭＳ Ｐゴシック"/>
                <a:cs typeface="ＭＳ Ｐゴシック"/>
              </a:rPr>
              <a:t>The CE experiments at ~ 100 MeV/u provide a way to extract these transition strengths through Multipole Decomposition Analysis (MDA)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kern="0" dirty="0">
                <a:ea typeface="ＭＳ Ｐゴシック"/>
                <a:cs typeface="ＭＳ Ｐゴシック"/>
              </a:rPr>
              <a:t>The CE differential cross section at zero momentum transfer (q~0) is proportional to B(GT) and B(F) </a:t>
            </a:r>
          </a:p>
        </p:txBody>
      </p:sp>
      <p:cxnSp>
        <p:nvCxnSpPr>
          <p:cNvPr id="2060" name="Straight Connector 2059">
            <a:extLst>
              <a:ext uri="{FF2B5EF4-FFF2-40B4-BE49-F238E27FC236}">
                <a16:creationId xmlns:a16="http://schemas.microsoft.com/office/drawing/2014/main" id="{47FF1C48-4705-7633-0EE5-51E92E24B449}"/>
              </a:ext>
            </a:extLst>
          </p:cNvPr>
          <p:cNvCxnSpPr>
            <a:cxnSpLocks/>
          </p:cNvCxnSpPr>
          <p:nvPr/>
        </p:nvCxnSpPr>
        <p:spPr>
          <a:xfrm flipH="1">
            <a:off x="6934200" y="1063084"/>
            <a:ext cx="518340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C4114325-F1FD-DAC8-D1B4-BA4A05BA0FAF}"/>
              </a:ext>
            </a:extLst>
          </p:cNvPr>
          <p:cNvCxnSpPr>
            <a:cxnSpLocks/>
          </p:cNvCxnSpPr>
          <p:nvPr/>
        </p:nvCxnSpPr>
        <p:spPr>
          <a:xfrm flipV="1">
            <a:off x="6934200" y="1063084"/>
            <a:ext cx="0" cy="78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69" name="Right Arrow 117">
            <a:extLst>
              <a:ext uri="{FF2B5EF4-FFF2-40B4-BE49-F238E27FC236}">
                <a16:creationId xmlns:a16="http://schemas.microsoft.com/office/drawing/2014/main" id="{2FB5A016-C221-F825-4351-1E7BACD7B59A}"/>
              </a:ext>
            </a:extLst>
          </p:cNvPr>
          <p:cNvSpPr/>
          <p:nvPr/>
        </p:nvSpPr>
        <p:spPr>
          <a:xfrm>
            <a:off x="5337343" y="5278795"/>
            <a:ext cx="538070" cy="44448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93DEDE0-FFE4-4C4D-8F57-68A0D4341C04}"/>
              </a:ext>
            </a:extLst>
          </p:cNvPr>
          <p:cNvGrpSpPr/>
          <p:nvPr/>
        </p:nvGrpSpPr>
        <p:grpSpPr>
          <a:xfrm rot="18940870">
            <a:off x="5281451" y="3790330"/>
            <a:ext cx="322276" cy="369332"/>
            <a:chOff x="7505123" y="3701529"/>
            <a:chExt cx="322276" cy="36933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20050E7-A079-D1F6-4B64-065124BA8671}"/>
                </a:ext>
              </a:extLst>
            </p:cNvPr>
            <p:cNvSpPr/>
            <p:nvPr/>
          </p:nvSpPr>
          <p:spPr>
            <a:xfrm>
              <a:off x="7505123" y="3769353"/>
              <a:ext cx="271921" cy="27192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91B68DF-C80C-E0E2-FB79-22D3186DA6D6}"/>
                </a:ext>
              </a:extLst>
            </p:cNvPr>
            <p:cNvSpPr txBox="1"/>
            <p:nvPr/>
          </p:nvSpPr>
          <p:spPr>
            <a:xfrm rot="2659130">
              <a:off x="7514493" y="3701529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p</a:t>
              </a:r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827E8D63-5E09-2AC3-6496-DDEF2561B180}"/>
              </a:ext>
            </a:extLst>
          </p:cNvPr>
          <p:cNvSpPr/>
          <p:nvPr/>
        </p:nvSpPr>
        <p:spPr>
          <a:xfrm rot="18940870">
            <a:off x="4495755" y="3886947"/>
            <a:ext cx="271921" cy="271921"/>
          </a:xfrm>
          <a:prstGeom prst="ellipse">
            <a:avLst/>
          </a:prstGeom>
          <a:solidFill>
            <a:srgbClr val="857FBC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324DD44-206B-4A89-F49D-0381192D2055}"/>
              </a:ext>
            </a:extLst>
          </p:cNvPr>
          <p:cNvSpPr txBox="1"/>
          <p:nvPr/>
        </p:nvSpPr>
        <p:spPr>
          <a:xfrm>
            <a:off x="4484065" y="3813946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E9836C-FF17-2E8D-0AB5-8D9DF1A089F0}"/>
              </a:ext>
            </a:extLst>
          </p:cNvPr>
          <p:cNvCxnSpPr>
            <a:cxnSpLocks/>
          </p:cNvCxnSpPr>
          <p:nvPr/>
        </p:nvCxnSpPr>
        <p:spPr>
          <a:xfrm rot="18940870">
            <a:off x="4888488" y="3860141"/>
            <a:ext cx="283508" cy="274752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71" name="Rectangle: Rounded Corners 2070">
            <a:extLst>
              <a:ext uri="{FF2B5EF4-FFF2-40B4-BE49-F238E27FC236}">
                <a16:creationId xmlns:a16="http://schemas.microsoft.com/office/drawing/2014/main" id="{FAC567E7-EE74-7B72-D17E-CAD30456213A}"/>
              </a:ext>
            </a:extLst>
          </p:cNvPr>
          <p:cNvSpPr/>
          <p:nvPr/>
        </p:nvSpPr>
        <p:spPr>
          <a:xfrm>
            <a:off x="4682160" y="4277212"/>
            <a:ext cx="286986" cy="137725"/>
          </a:xfrm>
          <a:prstGeom prst="roundRect">
            <a:avLst/>
          </a:prstGeom>
          <a:solidFill>
            <a:srgbClr val="FEFEFE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TextBox 2072">
            <a:extLst>
              <a:ext uri="{FF2B5EF4-FFF2-40B4-BE49-F238E27FC236}">
                <a16:creationId xmlns:a16="http://schemas.microsoft.com/office/drawing/2014/main" id="{4E256BE3-6140-3106-EB87-A35E3BAF71AB}"/>
              </a:ext>
            </a:extLst>
          </p:cNvPr>
          <p:cNvSpPr txBox="1"/>
          <p:nvPr/>
        </p:nvSpPr>
        <p:spPr>
          <a:xfrm>
            <a:off x="4723956" y="4189409"/>
            <a:ext cx="3080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err="1"/>
              <a:t>g.s.</a:t>
            </a:r>
            <a:endParaRPr lang="en-US" sz="600" dirty="0"/>
          </a:p>
        </p:txBody>
      </p:sp>
      <p:grpSp>
        <p:nvGrpSpPr>
          <p:cNvPr id="2077" name="Group 2076">
            <a:extLst>
              <a:ext uri="{FF2B5EF4-FFF2-40B4-BE49-F238E27FC236}">
                <a16:creationId xmlns:a16="http://schemas.microsoft.com/office/drawing/2014/main" id="{4886199B-5EEF-1638-C251-AA39927419D2}"/>
              </a:ext>
            </a:extLst>
          </p:cNvPr>
          <p:cNvGrpSpPr/>
          <p:nvPr/>
        </p:nvGrpSpPr>
        <p:grpSpPr>
          <a:xfrm>
            <a:off x="5945677" y="5244605"/>
            <a:ext cx="2621712" cy="539357"/>
            <a:chOff x="8109238" y="5264613"/>
            <a:chExt cx="2621712" cy="539357"/>
          </a:xfrm>
        </p:grpSpPr>
        <p:pic>
          <p:nvPicPr>
            <p:cNvPr id="2068" name="Picture 2067">
              <a:extLst>
                <a:ext uri="{FF2B5EF4-FFF2-40B4-BE49-F238E27FC236}">
                  <a16:creationId xmlns:a16="http://schemas.microsoft.com/office/drawing/2014/main" id="{3DA83868-9460-EF95-E41E-075A627A4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8020" t="38921" r="15430" b="41744"/>
            <a:stretch>
              <a:fillRect/>
            </a:stretch>
          </p:blipFill>
          <p:spPr>
            <a:xfrm>
              <a:off x="8109238" y="5264613"/>
              <a:ext cx="2621712" cy="539357"/>
            </a:xfrm>
            <a:prstGeom prst="rect">
              <a:avLst/>
            </a:prstGeom>
          </p:spPr>
        </p:pic>
        <p:sp>
          <p:nvSpPr>
            <p:cNvPr id="2076" name="Rectangle: Rounded Corners 2075">
              <a:extLst>
                <a:ext uri="{FF2B5EF4-FFF2-40B4-BE49-F238E27FC236}">
                  <a16:creationId xmlns:a16="http://schemas.microsoft.com/office/drawing/2014/main" id="{CFF41ABA-DB23-A8E1-6CEE-5FA7921BAB68}"/>
                </a:ext>
              </a:extLst>
            </p:cNvPr>
            <p:cNvSpPr/>
            <p:nvPr/>
          </p:nvSpPr>
          <p:spPr>
            <a:xfrm>
              <a:off x="9296329" y="5543879"/>
              <a:ext cx="479199" cy="200098"/>
            </a:xfrm>
            <a:prstGeom prst="roundRect">
              <a:avLst/>
            </a:prstGeom>
            <a:solidFill>
              <a:srgbClr val="FEFEFE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5" name="TextBox 2074">
              <a:extLst>
                <a:ext uri="{FF2B5EF4-FFF2-40B4-BE49-F238E27FC236}">
                  <a16:creationId xmlns:a16="http://schemas.microsoft.com/office/drawing/2014/main" id="{75A89306-75C7-C491-8DB2-343D54DC6D3E}"/>
                </a:ext>
              </a:extLst>
            </p:cNvPr>
            <p:cNvSpPr txBox="1"/>
            <p:nvPr/>
          </p:nvSpPr>
          <p:spPr>
            <a:xfrm>
              <a:off x="9155648" y="5548695"/>
              <a:ext cx="5636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</a:rPr>
                <a:t>(</a:t>
              </a:r>
              <a:r>
                <a:rPr lang="en-US" sz="1000" baseline="30000" dirty="0">
                  <a:solidFill>
                    <a:srgbClr val="00B050"/>
                  </a:solidFill>
                </a:rPr>
                <a:t>3</a:t>
              </a:r>
              <a:r>
                <a:rPr lang="en-US" sz="1000" dirty="0">
                  <a:solidFill>
                    <a:srgbClr val="00B050"/>
                  </a:solidFill>
                </a:rPr>
                <a:t>He,t)</a:t>
              </a:r>
            </a:p>
          </p:txBody>
        </p:sp>
      </p:grpSp>
      <p:grpSp>
        <p:nvGrpSpPr>
          <p:cNvPr id="2092" name="Group 2091">
            <a:extLst>
              <a:ext uri="{FF2B5EF4-FFF2-40B4-BE49-F238E27FC236}">
                <a16:creationId xmlns:a16="http://schemas.microsoft.com/office/drawing/2014/main" id="{17CE7CF5-7162-9F59-FAF0-05C7BC02BEF8}"/>
              </a:ext>
            </a:extLst>
          </p:cNvPr>
          <p:cNvGrpSpPr/>
          <p:nvPr/>
        </p:nvGrpSpPr>
        <p:grpSpPr>
          <a:xfrm>
            <a:off x="2448941" y="5018056"/>
            <a:ext cx="2854213" cy="953333"/>
            <a:chOff x="3694824" y="4995382"/>
            <a:chExt cx="2854213" cy="953333"/>
          </a:xfrm>
        </p:grpSpPr>
        <p:grpSp>
          <p:nvGrpSpPr>
            <p:cNvPr id="2091" name="Group 2090">
              <a:extLst>
                <a:ext uri="{FF2B5EF4-FFF2-40B4-BE49-F238E27FC236}">
                  <a16:creationId xmlns:a16="http://schemas.microsoft.com/office/drawing/2014/main" id="{111622B9-70D8-6F94-0B0E-0D1F46694D03}"/>
                </a:ext>
              </a:extLst>
            </p:cNvPr>
            <p:cNvGrpSpPr/>
            <p:nvPr/>
          </p:nvGrpSpPr>
          <p:grpSpPr>
            <a:xfrm>
              <a:off x="3694824" y="5093967"/>
              <a:ext cx="2854213" cy="854748"/>
              <a:chOff x="3694824" y="5093967"/>
              <a:chExt cx="2854213" cy="854748"/>
            </a:xfrm>
          </p:grpSpPr>
          <p:pic>
            <p:nvPicPr>
              <p:cNvPr id="2067" name="Picture 2066">
                <a:extLst>
                  <a:ext uri="{FF2B5EF4-FFF2-40B4-BE49-F238E27FC236}">
                    <a16:creationId xmlns:a16="http://schemas.microsoft.com/office/drawing/2014/main" id="{658F47A6-A03C-6932-E550-FEBA2C47D4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b="62119"/>
              <a:stretch>
                <a:fillRect/>
              </a:stretch>
            </p:blipFill>
            <p:spPr>
              <a:xfrm>
                <a:off x="3694824" y="5093967"/>
                <a:ext cx="2770121" cy="854748"/>
              </a:xfrm>
              <a:prstGeom prst="rect">
                <a:avLst/>
              </a:prstGeom>
            </p:spPr>
          </p:pic>
          <p:sp>
            <p:nvSpPr>
              <p:cNvPr id="2078" name="Rectangle: Rounded Corners 2077">
                <a:extLst>
                  <a:ext uri="{FF2B5EF4-FFF2-40B4-BE49-F238E27FC236}">
                    <a16:creationId xmlns:a16="http://schemas.microsoft.com/office/drawing/2014/main" id="{4BF9B2E8-9F73-E861-CC7C-9DEA93A89918}"/>
                  </a:ext>
                </a:extLst>
              </p:cNvPr>
              <p:cNvSpPr/>
              <p:nvPr/>
            </p:nvSpPr>
            <p:spPr>
              <a:xfrm>
                <a:off x="3819605" y="5275308"/>
                <a:ext cx="479199" cy="200098"/>
              </a:xfrm>
              <a:prstGeom prst="roundRect">
                <a:avLst/>
              </a:prstGeom>
              <a:solidFill>
                <a:srgbClr val="FEFE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9" name="Rectangle: Rounded Corners 2078">
                <a:extLst>
                  <a:ext uri="{FF2B5EF4-FFF2-40B4-BE49-F238E27FC236}">
                    <a16:creationId xmlns:a16="http://schemas.microsoft.com/office/drawing/2014/main" id="{2D941E56-7E92-1E96-1B5A-31B700447BE2}"/>
                  </a:ext>
                </a:extLst>
              </p:cNvPr>
              <p:cNvSpPr/>
              <p:nvPr/>
            </p:nvSpPr>
            <p:spPr>
              <a:xfrm>
                <a:off x="4406323" y="5128333"/>
                <a:ext cx="479199" cy="215288"/>
              </a:xfrm>
              <a:prstGeom prst="roundRect">
                <a:avLst/>
              </a:prstGeom>
              <a:solidFill>
                <a:srgbClr val="FEFE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0" name="Rectangle: Rounded Corners 2079">
                <a:extLst>
                  <a:ext uri="{FF2B5EF4-FFF2-40B4-BE49-F238E27FC236}">
                    <a16:creationId xmlns:a16="http://schemas.microsoft.com/office/drawing/2014/main" id="{973AECA9-1892-5775-FC19-A4C51272CC06}"/>
                  </a:ext>
                </a:extLst>
              </p:cNvPr>
              <p:cNvSpPr/>
              <p:nvPr/>
            </p:nvSpPr>
            <p:spPr>
              <a:xfrm>
                <a:off x="5142275" y="5109618"/>
                <a:ext cx="479199" cy="232800"/>
              </a:xfrm>
              <a:prstGeom prst="roundRect">
                <a:avLst/>
              </a:prstGeom>
              <a:solidFill>
                <a:srgbClr val="FEFE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1" name="Rectangle: Rounded Corners 2080">
                <a:extLst>
                  <a:ext uri="{FF2B5EF4-FFF2-40B4-BE49-F238E27FC236}">
                    <a16:creationId xmlns:a16="http://schemas.microsoft.com/office/drawing/2014/main" id="{0D2CA508-7056-EA8D-DD15-F67AECE983FF}"/>
                  </a:ext>
                </a:extLst>
              </p:cNvPr>
              <p:cNvSpPr/>
              <p:nvPr/>
            </p:nvSpPr>
            <p:spPr>
              <a:xfrm>
                <a:off x="6069838" y="5427479"/>
                <a:ext cx="479199" cy="232800"/>
              </a:xfrm>
              <a:prstGeom prst="roundRect">
                <a:avLst/>
              </a:prstGeom>
              <a:solidFill>
                <a:srgbClr val="FEFE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2" name="TextBox 2081">
                <a:extLst>
                  <a:ext uri="{FF2B5EF4-FFF2-40B4-BE49-F238E27FC236}">
                    <a16:creationId xmlns:a16="http://schemas.microsoft.com/office/drawing/2014/main" id="{77033A79-F271-DEFD-1B03-7A1E59F90FBD}"/>
                  </a:ext>
                </a:extLst>
              </p:cNvPr>
              <p:cNvSpPr txBox="1"/>
              <p:nvPr/>
            </p:nvSpPr>
            <p:spPr>
              <a:xfrm>
                <a:off x="3773045" y="5174359"/>
                <a:ext cx="564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>
                    <a:latin typeface="+mn-lt"/>
                  </a:rPr>
                  <a:t>3</a:t>
                </a:r>
                <a:r>
                  <a:rPr lang="en-US" dirty="0">
                    <a:latin typeface="+mn-lt"/>
                  </a:rPr>
                  <a:t>He</a:t>
                </a:r>
              </a:p>
            </p:txBody>
          </p:sp>
          <p:sp>
            <p:nvSpPr>
              <p:cNvPr id="2085" name="TextBox 2084">
                <a:extLst>
                  <a:ext uri="{FF2B5EF4-FFF2-40B4-BE49-F238E27FC236}">
                    <a16:creationId xmlns:a16="http://schemas.microsoft.com/office/drawing/2014/main" id="{6FA0E179-DA1F-3D81-CD47-6C156C6B1690}"/>
                  </a:ext>
                </a:extLst>
              </p:cNvPr>
              <p:cNvSpPr txBox="1"/>
              <p:nvPr/>
            </p:nvSpPr>
            <p:spPr>
              <a:xfrm>
                <a:off x="6017969" y="5380333"/>
                <a:ext cx="4363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>
                    <a:latin typeface="+mn-lt"/>
                  </a:rPr>
                  <a:t>3</a:t>
                </a:r>
                <a:r>
                  <a:rPr lang="en-US" dirty="0">
                    <a:latin typeface="+mn-lt"/>
                  </a:rPr>
                  <a:t>H</a:t>
                </a:r>
              </a:p>
            </p:txBody>
          </p:sp>
        </p:grpSp>
        <p:sp>
          <p:nvSpPr>
            <p:cNvPr id="2083" name="TextBox 2082">
              <a:extLst>
                <a:ext uri="{FF2B5EF4-FFF2-40B4-BE49-F238E27FC236}">
                  <a16:creationId xmlns:a16="http://schemas.microsoft.com/office/drawing/2014/main" id="{0BD3F649-FC0C-D380-671C-0C31B3375CBB}"/>
                </a:ext>
              </a:extLst>
            </p:cNvPr>
            <p:cNvSpPr txBox="1"/>
            <p:nvPr/>
          </p:nvSpPr>
          <p:spPr>
            <a:xfrm>
              <a:off x="4267091" y="5012974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+mn-lt"/>
                </a:rPr>
                <a:t>92</a:t>
              </a:r>
              <a:r>
                <a:rPr lang="en-US" dirty="0">
                  <a:latin typeface="+mn-lt"/>
                </a:rPr>
                <a:t>Zr</a:t>
              </a:r>
            </a:p>
          </p:txBody>
        </p:sp>
        <p:sp>
          <p:nvSpPr>
            <p:cNvPr id="2084" name="TextBox 2083">
              <a:extLst>
                <a:ext uri="{FF2B5EF4-FFF2-40B4-BE49-F238E27FC236}">
                  <a16:creationId xmlns:a16="http://schemas.microsoft.com/office/drawing/2014/main" id="{DA641950-F636-D2AE-00FC-1648D7623D44}"/>
                </a:ext>
              </a:extLst>
            </p:cNvPr>
            <p:cNvSpPr txBox="1"/>
            <p:nvPr/>
          </p:nvSpPr>
          <p:spPr>
            <a:xfrm>
              <a:off x="5105685" y="4995382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+mn-lt"/>
                </a:rPr>
                <a:t>92</a:t>
              </a:r>
              <a:r>
                <a:rPr lang="en-US" dirty="0">
                  <a:latin typeface="+mn-lt"/>
                </a:rPr>
                <a:t>Nb</a:t>
              </a:r>
            </a:p>
          </p:txBody>
        </p:sp>
      </p:grpSp>
      <p:sp>
        <p:nvSpPr>
          <p:cNvPr id="2093" name="Right Arrow 117">
            <a:extLst>
              <a:ext uri="{FF2B5EF4-FFF2-40B4-BE49-F238E27FC236}">
                <a16:creationId xmlns:a16="http://schemas.microsoft.com/office/drawing/2014/main" id="{110C6C47-9D11-B533-1653-DFEA603E2E44}"/>
              </a:ext>
            </a:extLst>
          </p:cNvPr>
          <p:cNvSpPr/>
          <p:nvPr/>
        </p:nvSpPr>
        <p:spPr>
          <a:xfrm>
            <a:off x="8624706" y="5275836"/>
            <a:ext cx="538070" cy="44448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95" name="Picture 2094">
            <a:extLst>
              <a:ext uri="{FF2B5EF4-FFF2-40B4-BE49-F238E27FC236}">
                <a16:creationId xmlns:a16="http://schemas.microsoft.com/office/drawing/2014/main" id="{FE19FCEA-4C3A-8194-2AFF-064E62549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0" t="19830" r="52031" b="34951"/>
          <a:stretch>
            <a:fillRect/>
          </a:stretch>
        </p:blipFill>
        <p:spPr bwMode="auto">
          <a:xfrm>
            <a:off x="10846420" y="5181688"/>
            <a:ext cx="639708" cy="57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6" name="Picture 2">
            <a:extLst>
              <a:ext uri="{FF2B5EF4-FFF2-40B4-BE49-F238E27FC236}">
                <a16:creationId xmlns:a16="http://schemas.microsoft.com/office/drawing/2014/main" id="{2AD85908-240F-0507-3C92-D878AB7267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0" t="7203" r="52219" b="34951"/>
          <a:stretch>
            <a:fillRect/>
          </a:stretch>
        </p:blipFill>
        <p:spPr bwMode="auto">
          <a:xfrm>
            <a:off x="9790757" y="5062852"/>
            <a:ext cx="544252" cy="68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7" name="Oval 2096">
            <a:extLst>
              <a:ext uri="{FF2B5EF4-FFF2-40B4-BE49-F238E27FC236}">
                <a16:creationId xmlns:a16="http://schemas.microsoft.com/office/drawing/2014/main" id="{050B0BEC-323D-BE84-E6B0-B3E9E7BD2492}"/>
              </a:ext>
            </a:extLst>
          </p:cNvPr>
          <p:cNvSpPr/>
          <p:nvPr/>
        </p:nvSpPr>
        <p:spPr>
          <a:xfrm>
            <a:off x="9276378" y="5389822"/>
            <a:ext cx="235805" cy="235805"/>
          </a:xfrm>
          <a:prstGeom prst="ellipse">
            <a:avLst/>
          </a:prstGeom>
          <a:solidFill>
            <a:srgbClr val="F1508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98" name="TextBox 2097">
                <a:extLst>
                  <a:ext uri="{FF2B5EF4-FFF2-40B4-BE49-F238E27FC236}">
                    <a16:creationId xmlns:a16="http://schemas.microsoft.com/office/drawing/2014/main" id="{67744E1A-6E3C-D442-5F84-9E57284257D1}"/>
                  </a:ext>
                </a:extLst>
              </p:cNvPr>
              <p:cNvSpPr txBox="1"/>
              <p:nvPr/>
            </p:nvSpPr>
            <p:spPr>
              <a:xfrm>
                <a:off x="9226616" y="5356268"/>
                <a:ext cx="3709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098" name="TextBox 2097">
                <a:extLst>
                  <a:ext uri="{FF2B5EF4-FFF2-40B4-BE49-F238E27FC236}">
                    <a16:creationId xmlns:a16="http://schemas.microsoft.com/office/drawing/2014/main" id="{67744E1A-6E3C-D442-5F84-9E5728425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6616" y="5356268"/>
                <a:ext cx="370934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99" name="Right Arrow 117">
            <a:extLst>
              <a:ext uri="{FF2B5EF4-FFF2-40B4-BE49-F238E27FC236}">
                <a16:creationId xmlns:a16="http://schemas.microsoft.com/office/drawing/2014/main" id="{D5309470-7A80-6D04-6330-ABEE0BE161E7}"/>
              </a:ext>
            </a:extLst>
          </p:cNvPr>
          <p:cNvSpPr/>
          <p:nvPr/>
        </p:nvSpPr>
        <p:spPr>
          <a:xfrm>
            <a:off x="10374764" y="5356268"/>
            <a:ext cx="457748" cy="28199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1" name="Oval 2100">
            <a:extLst>
              <a:ext uri="{FF2B5EF4-FFF2-40B4-BE49-F238E27FC236}">
                <a16:creationId xmlns:a16="http://schemas.microsoft.com/office/drawing/2014/main" id="{6E8090BC-DE0B-6572-C8F1-91B891E45FE4}"/>
              </a:ext>
            </a:extLst>
          </p:cNvPr>
          <p:cNvSpPr/>
          <p:nvPr/>
        </p:nvSpPr>
        <p:spPr>
          <a:xfrm>
            <a:off x="11804991" y="5374822"/>
            <a:ext cx="233716" cy="23371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02" name="TextBox 2101">
                <a:extLst>
                  <a:ext uri="{FF2B5EF4-FFF2-40B4-BE49-F238E27FC236}">
                    <a16:creationId xmlns:a16="http://schemas.microsoft.com/office/drawing/2014/main" id="{2A4C0889-C77D-2AF3-ABEB-E53B68813B83}"/>
                  </a:ext>
                </a:extLst>
              </p:cNvPr>
              <p:cNvSpPr txBox="1"/>
              <p:nvPr/>
            </p:nvSpPr>
            <p:spPr>
              <a:xfrm>
                <a:off x="11721185" y="5341043"/>
                <a:ext cx="4013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102" name="TextBox 2101">
                <a:extLst>
                  <a:ext uri="{FF2B5EF4-FFF2-40B4-BE49-F238E27FC236}">
                    <a16:creationId xmlns:a16="http://schemas.microsoft.com/office/drawing/2014/main" id="{2A4C0889-C77D-2AF3-ABEB-E53B68813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1185" y="5341043"/>
                <a:ext cx="401327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03" name="Cross 2102">
            <a:extLst>
              <a:ext uri="{FF2B5EF4-FFF2-40B4-BE49-F238E27FC236}">
                <a16:creationId xmlns:a16="http://schemas.microsoft.com/office/drawing/2014/main" id="{22CFD3EE-2C57-83E4-2824-C476ED964F41}"/>
              </a:ext>
            </a:extLst>
          </p:cNvPr>
          <p:cNvSpPr/>
          <p:nvPr/>
        </p:nvSpPr>
        <p:spPr>
          <a:xfrm>
            <a:off x="11534634" y="5414719"/>
            <a:ext cx="163064" cy="151646"/>
          </a:xfrm>
          <a:prstGeom prst="plus">
            <a:avLst>
              <a:gd name="adj" fmla="val 41238"/>
            </a:avLst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4" name="Cross 2103">
            <a:extLst>
              <a:ext uri="{FF2B5EF4-FFF2-40B4-BE49-F238E27FC236}">
                <a16:creationId xmlns:a16="http://schemas.microsoft.com/office/drawing/2014/main" id="{7719727F-75DE-5726-0F01-61A83974BDCA}"/>
              </a:ext>
            </a:extLst>
          </p:cNvPr>
          <p:cNvSpPr/>
          <p:nvPr/>
        </p:nvSpPr>
        <p:spPr>
          <a:xfrm>
            <a:off x="9569938" y="5430176"/>
            <a:ext cx="163064" cy="151646"/>
          </a:xfrm>
          <a:prstGeom prst="plus">
            <a:avLst>
              <a:gd name="adj" fmla="val 41238"/>
            </a:avLst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6" name="TextBox 2105">
            <a:extLst>
              <a:ext uri="{FF2B5EF4-FFF2-40B4-BE49-F238E27FC236}">
                <a16:creationId xmlns:a16="http://schemas.microsoft.com/office/drawing/2014/main" id="{0591C8BE-5AEE-6095-B56C-DC584713BEEB}"/>
              </a:ext>
            </a:extLst>
          </p:cNvPr>
          <p:cNvSpPr txBox="1"/>
          <p:nvPr/>
        </p:nvSpPr>
        <p:spPr>
          <a:xfrm>
            <a:off x="11228098" y="561804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+mn-lt"/>
              </a:rPr>
              <a:t>92</a:t>
            </a:r>
            <a:r>
              <a:rPr lang="en-US" dirty="0">
                <a:latin typeface="+mn-lt"/>
              </a:rPr>
              <a:t>Nb</a:t>
            </a:r>
          </a:p>
        </p:txBody>
      </p:sp>
      <p:sp>
        <p:nvSpPr>
          <p:cNvPr id="2107" name="TextBox 2106">
            <a:extLst>
              <a:ext uri="{FF2B5EF4-FFF2-40B4-BE49-F238E27FC236}">
                <a16:creationId xmlns:a16="http://schemas.microsoft.com/office/drawing/2014/main" id="{B1D7306E-4A64-D48A-9B62-B7D19A333147}"/>
              </a:ext>
            </a:extLst>
          </p:cNvPr>
          <p:cNvSpPr txBox="1"/>
          <p:nvPr/>
        </p:nvSpPr>
        <p:spPr>
          <a:xfrm>
            <a:off x="10106467" y="5622930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+mn-lt"/>
              </a:rPr>
              <a:t>92</a:t>
            </a:r>
            <a:r>
              <a:rPr lang="en-US" dirty="0">
                <a:latin typeface="+mn-lt"/>
              </a:rPr>
              <a:t>Zr</a:t>
            </a:r>
          </a:p>
        </p:txBody>
      </p:sp>
    </p:spTree>
    <p:extLst>
      <p:ext uri="{BB962C8B-B14F-4D97-AF65-F5344CB8AC3E}">
        <p14:creationId xmlns:p14="http://schemas.microsoft.com/office/powerpoint/2010/main" val="367229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0" grpId="0"/>
      <p:bldP spid="48" grpId="0"/>
      <p:bldP spid="55" grpId="0" animBg="1"/>
      <p:bldP spid="2057" grpId="0"/>
      <p:bldP spid="2069" grpId="0" animBg="1"/>
      <p:bldP spid="89" grpId="0" animBg="1"/>
      <p:bldP spid="90" grpId="0"/>
      <p:bldP spid="2073" grpId="0"/>
      <p:bldP spid="2093" grpId="0" animBg="1"/>
      <p:bldP spid="2097" grpId="0" animBg="1"/>
      <p:bldP spid="2098" grpId="0"/>
      <p:bldP spid="2099" grpId="0" animBg="1"/>
      <p:bldP spid="2101" grpId="0" animBg="1"/>
      <p:bldP spid="2102" grpId="0"/>
      <p:bldP spid="2103" grpId="0" animBg="1"/>
      <p:bldP spid="2104" grpId="0" animBg="1"/>
      <p:bldP spid="2106" grpId="0"/>
      <p:bldP spid="210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234036" y="43793"/>
            <a:ext cx="11645660" cy="911948"/>
          </a:xfrm>
        </p:spPr>
        <p:txBody>
          <a:bodyPr/>
          <a:lstStyle/>
          <a:p>
            <a:r>
              <a:rPr lang="en-US" dirty="0">
                <a:ea typeface="Cambria Math" panose="02040503050406030204" pitchFamily="18" charset="0"/>
                <a:sym typeface="Symbol" panose="05050102010706020507" pitchFamily="18" charset="2"/>
              </a:rPr>
              <a:t>Experimental Differential Cross Sections and the Multipole Decomposition Analysis (MDA)</a:t>
            </a:r>
            <a:endParaRPr lang="en-US" dirty="0">
              <a:solidFill>
                <a:srgbClr val="064308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64681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29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08940" y="598936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</a:t>
            </a:r>
          </a:p>
          <a:p>
            <a:pPr marL="111125" indent="-111125">
              <a:buFont typeface="+mj-lt"/>
              <a:buAutoNum type="romanLcPeriod"/>
            </a:pPr>
            <a:r>
              <a:rPr lang="en-US" sz="800" dirty="0"/>
              <a:t>R.G.T Zegers, Handbook of Nuclear Physics, Springer, (2023)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4321362" y="5149808"/>
            <a:ext cx="7700010" cy="53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457200" lvl="1" indent="-246063">
              <a:spcAft>
                <a:spcPts val="800"/>
              </a:spcAft>
            </a:pPr>
            <a:r>
              <a:rPr lang="en-US" sz="1800" kern="0" dirty="0">
                <a:sym typeface="Symbol" panose="05050102010706020507" pitchFamily="18" charset="2"/>
              </a:rPr>
              <a:t>The theoretical angular distributions were calculated using the Distorted Wave Born Approximation (DWBA)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3A49D7A-E2FF-060D-C81A-A48FAD73D3D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435" y="1121953"/>
                <a:ext cx="7129365" cy="139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180178" indent="-180178" algn="l" defTabSz="803293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59" indent="-151650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584" indent="-16065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 sz="1800"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19" indent="-133632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2991" indent="-18017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294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333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372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407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marL="342900" lvl="1" indent="-228600">
                  <a:spcAft>
                    <a:spcPts val="1800"/>
                  </a:spcAft>
                </a:pPr>
                <a:r>
                  <a:rPr lang="en-US" sz="1800" dirty="0"/>
                  <a:t>At near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800" dirty="0"/>
                  <a:t> scattering angles, transitions with small angular-momentum transfers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 2,3</m:t>
                    </m:r>
                  </m:oMath>
                </a14:m>
                <a:r>
                  <a:rPr lang="en-US" sz="1800" dirty="0"/>
                  <a:t>) are preferred</a:t>
                </a:r>
              </a:p>
              <a:p>
                <a:pPr marL="342900" lvl="1" indent="-228600">
                  <a:spcAft>
                    <a:spcPts val="800"/>
                  </a:spcAft>
                </a:pPr>
                <a:r>
                  <a:rPr lang="en-US" sz="1800" kern="0" dirty="0">
                    <a:sym typeface="Symbol" panose="05050102010706020507" pitchFamily="18" charset="2"/>
                  </a:rPr>
                  <a:t>To decompose contributions from different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nor/>
                      </m:rPr>
                      <a:rPr lang="en-US" sz="18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US" sz="1800" kern="0" dirty="0">
                    <a:sym typeface="Symbol" panose="05050102010706020507" pitchFamily="18" charset="2"/>
                  </a:rPr>
                  <a:t>, </a:t>
                </a:r>
                <a:r>
                  <a:rPr lang="en-US" sz="1800" kern="0" dirty="0" err="1">
                    <a:sym typeface="Symbol" panose="05050102010706020507" pitchFamily="18" charset="2"/>
                  </a:rPr>
                  <a:t>MDA</a:t>
                </a:r>
                <a:r>
                  <a:rPr lang="en-US" sz="1800" kern="0" baseline="30000" dirty="0" err="1">
                    <a:sym typeface="Symbol" panose="05050102010706020507" pitchFamily="18" charset="2"/>
                  </a:rPr>
                  <a:t>i</a:t>
                </a:r>
                <a:r>
                  <a:rPr lang="en-US" sz="1800" kern="0" dirty="0">
                    <a:sym typeface="Symbol" panose="05050102010706020507" pitchFamily="18" charset="2"/>
                  </a:rPr>
                  <a:t> was performed</a:t>
                </a:r>
                <a:r>
                  <a:rPr lang="en-US" sz="1800" kern="0" baseline="30000" dirty="0">
                    <a:sym typeface="Symbol" panose="05050102010706020507" pitchFamily="18" charset="2"/>
                  </a:rPr>
                  <a:t> </a:t>
                </a:r>
                <a:r>
                  <a:rPr lang="en-US" sz="1800" kern="0" dirty="0">
                    <a:sym typeface="Symbol" panose="05050102010706020507" pitchFamily="18" charset="2"/>
                  </a:rPr>
                  <a:t>by fitting the measured differential cross sections with theoretical angular distributions over the covered scattering angles</a:t>
                </a:r>
                <a:endParaRPr lang="en-US" sz="1800" kern="0" baseline="3000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3A49D7A-E2FF-060D-C81A-A48FAD73D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35" y="1121953"/>
                <a:ext cx="7129365" cy="1392288"/>
              </a:xfrm>
              <a:prstGeom prst="rect">
                <a:avLst/>
              </a:prstGeom>
              <a:blipFill>
                <a:blip r:embed="rId3"/>
                <a:stretch>
                  <a:fillRect l="-171" t="-7456" r="-1111" b="-1798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6F8211F-D969-36DD-1574-2353F0AE66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887" r="7354"/>
          <a:stretch>
            <a:fillRect/>
          </a:stretch>
        </p:blipFill>
        <p:spPr>
          <a:xfrm>
            <a:off x="7391400" y="1198511"/>
            <a:ext cx="4796790" cy="3078515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F8FF459-B5DB-C185-7328-A075CCB7A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1500" y="1054773"/>
            <a:ext cx="4609004" cy="284063"/>
          </a:xfrm>
        </p:spPr>
        <p:txBody>
          <a:bodyPr/>
          <a:lstStyle/>
          <a:p>
            <a:pPr marL="211709" lvl="1" indent="0" algn="ctr">
              <a:spcAft>
                <a:spcPts val="800"/>
              </a:spcAft>
              <a:buNone/>
            </a:pPr>
            <a:r>
              <a:rPr lang="en-US" sz="1200" dirty="0">
                <a:sym typeface="Symbol" panose="05050102010706020507" pitchFamily="18" charset="2"/>
              </a:rPr>
              <a:t>Excitation energy spectrum for angles 0-2 deg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C769C74-BEA3-C8D8-0A6F-AF951F825CF8}"/>
              </a:ext>
            </a:extLst>
          </p:cNvPr>
          <p:cNvGrpSpPr/>
          <p:nvPr/>
        </p:nvGrpSpPr>
        <p:grpSpPr>
          <a:xfrm>
            <a:off x="234036" y="2726364"/>
            <a:ext cx="4010850" cy="3249122"/>
            <a:chOff x="79155" y="2605050"/>
            <a:chExt cx="4188045" cy="339266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79E0363-81F9-3C41-1886-EDA4242C180C}"/>
                </a:ext>
              </a:extLst>
            </p:cNvPr>
            <p:cNvGrpSpPr/>
            <p:nvPr/>
          </p:nvGrpSpPr>
          <p:grpSpPr>
            <a:xfrm>
              <a:off x="79155" y="2605050"/>
              <a:ext cx="4188045" cy="3392665"/>
              <a:chOff x="79155" y="2605050"/>
              <a:chExt cx="4188045" cy="339266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33FE80B9-1B2C-C120-501B-DEB47ACA0B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2474" r="8697"/>
              <a:stretch>
                <a:fillRect/>
              </a:stretch>
            </p:blipFill>
            <p:spPr>
              <a:xfrm>
                <a:off x="79155" y="2605050"/>
                <a:ext cx="4188045" cy="3392665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5C757BD-0726-A2CF-C445-1A7F07CF8A0F}"/>
                  </a:ext>
                </a:extLst>
              </p:cNvPr>
              <p:cNvSpPr/>
              <p:nvPr/>
            </p:nvSpPr>
            <p:spPr>
              <a:xfrm>
                <a:off x="3943350" y="300228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F5FA570-B342-F857-A4EC-90B1590EA362}"/>
                </a:ext>
              </a:extLst>
            </p:cNvPr>
            <p:cNvSpPr/>
            <p:nvPr/>
          </p:nvSpPr>
          <p:spPr>
            <a:xfrm>
              <a:off x="1040130" y="2964180"/>
              <a:ext cx="236982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2B74ED-9402-975D-24E2-CBC7E041CC10}"/>
              </a:ext>
            </a:extLst>
          </p:cNvPr>
          <p:cNvGrpSpPr/>
          <p:nvPr/>
        </p:nvGrpSpPr>
        <p:grpSpPr>
          <a:xfrm>
            <a:off x="8121056" y="1391270"/>
            <a:ext cx="2204044" cy="461665"/>
            <a:chOff x="2645627" y="2470975"/>
            <a:chExt cx="1840565" cy="51867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881DF35-C742-86E9-9D9B-61ECD986F182}"/>
                </a:ext>
              </a:extLst>
            </p:cNvPr>
            <p:cNvSpPr txBox="1"/>
            <p:nvPr/>
          </p:nvSpPr>
          <p:spPr>
            <a:xfrm>
              <a:off x="3052997" y="2470975"/>
              <a:ext cx="1433195" cy="518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1+ state at 1.089 MeV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F8F029A-259D-0EBC-77F9-AEBE037CE8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5627" y="2730313"/>
              <a:ext cx="351652" cy="259337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F40CBEE4-CF5C-518D-1FC3-7654A8D1A54A}"/>
              </a:ext>
            </a:extLst>
          </p:cNvPr>
          <p:cNvSpPr/>
          <p:nvPr/>
        </p:nvSpPr>
        <p:spPr>
          <a:xfrm>
            <a:off x="8229601" y="3132119"/>
            <a:ext cx="228600" cy="9611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117">
            <a:extLst>
              <a:ext uri="{FF2B5EF4-FFF2-40B4-BE49-F238E27FC236}">
                <a16:creationId xmlns:a16="http://schemas.microsoft.com/office/drawing/2014/main" id="{C055B8CF-2496-A5FE-A03C-045E37FBA9C1}"/>
              </a:ext>
            </a:extLst>
          </p:cNvPr>
          <p:cNvSpPr/>
          <p:nvPr/>
        </p:nvSpPr>
        <p:spPr>
          <a:xfrm rot="10800000">
            <a:off x="4344222" y="3429000"/>
            <a:ext cx="3863065" cy="414882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20116F-DCC9-A4CB-3869-7BA4239E6440}"/>
              </a:ext>
            </a:extLst>
          </p:cNvPr>
          <p:cNvSpPr txBox="1"/>
          <p:nvPr/>
        </p:nvSpPr>
        <p:spPr>
          <a:xfrm>
            <a:off x="5732329" y="3178354"/>
            <a:ext cx="753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0" dirty="0">
                <a:sym typeface="Symbol" panose="05050102010706020507" pitchFamily="18" charset="2"/>
              </a:rPr>
              <a:t>MDA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A9D979D-DB66-6111-12F3-C9249946D238}"/>
              </a:ext>
            </a:extLst>
          </p:cNvPr>
          <p:cNvGrpSpPr/>
          <p:nvPr/>
        </p:nvGrpSpPr>
        <p:grpSpPr>
          <a:xfrm>
            <a:off x="4456666" y="3984077"/>
            <a:ext cx="3200400" cy="847260"/>
            <a:chOff x="4584940" y="3948792"/>
            <a:chExt cx="3200400" cy="8472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E9949BC-7BAC-53B9-01C2-260ACBD2F585}"/>
                    </a:ext>
                  </a:extLst>
                </p:cNvPr>
                <p:cNvSpPr txBox="1"/>
                <p:nvPr/>
              </p:nvSpPr>
              <p:spPr>
                <a:xfrm>
                  <a:off x="4584940" y="4008953"/>
                  <a:ext cx="3200400" cy="76052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l-GR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𝑒𝑥𝑝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  <m:d>
                              <m:dPr>
                                <m:begChr m:val=""/>
                                <m:endChr m:val="|"/>
                                <m:ctrlPr>
                                  <a:rPr lang="el-G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E9949BC-7BAC-53B9-01C2-260ACBD2F5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940" y="4008953"/>
                  <a:ext cx="3200400" cy="76052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B4399555-5D09-554B-5E12-E273F653C092}"/>
                </a:ext>
              </a:extLst>
            </p:cNvPr>
            <p:cNvSpPr/>
            <p:nvPr/>
          </p:nvSpPr>
          <p:spPr>
            <a:xfrm>
              <a:off x="4597605" y="3948792"/>
              <a:ext cx="3176305" cy="84726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2416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 animBg="1"/>
      <p:bldP spid="26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3AFC0-CA0E-DB8B-D247-678D2BA77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97C53478-94C1-E5B5-06E4-60C30E882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0770"/>
            <a:ext cx="8991600" cy="911948"/>
          </a:xfrm>
        </p:spPr>
        <p:txBody>
          <a:bodyPr/>
          <a:lstStyle/>
          <a:p>
            <a:r>
              <a:rPr lang="en-US" dirty="0"/>
              <a:t>How the Elements are Made in the Universe:</a:t>
            </a:r>
            <a:br>
              <a:rPr lang="en-US" dirty="0"/>
            </a:br>
            <a:r>
              <a:rPr lang="en-US" dirty="0"/>
              <a:t>p-process Nucleosynthesis</a:t>
            </a:r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EF829-0BB5-DE80-F6C6-7D238A3DBF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C3557-63E4-4D1A-8D62-4DE222EAD8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53CAEC-7962-536C-B945-8A72A8A988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843375" y="1389468"/>
            <a:ext cx="7327604" cy="436123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B0E7C5B-74AD-6C19-B155-8FB03353B1C9}"/>
              </a:ext>
            </a:extLst>
          </p:cNvPr>
          <p:cNvSpPr/>
          <p:nvPr/>
        </p:nvSpPr>
        <p:spPr>
          <a:xfrm rot="19454137">
            <a:off x="7406864" y="1595081"/>
            <a:ext cx="2441865" cy="89017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533A33-AD0F-DA0C-2E0A-4D5594040DA1}"/>
              </a:ext>
            </a:extLst>
          </p:cNvPr>
          <p:cNvSpPr txBox="1"/>
          <p:nvPr/>
        </p:nvSpPr>
        <p:spPr>
          <a:xfrm>
            <a:off x="9677400" y="993246"/>
            <a:ext cx="33193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Bandyopadhyay et al., </a:t>
            </a:r>
            <a:r>
              <a:rPr lang="en-US" sz="900" i="1" dirty="0"/>
              <a:t>Universe</a:t>
            </a:r>
            <a:r>
              <a:rPr lang="en-US" sz="900" dirty="0"/>
              <a:t> 11, 229 (2025)</a:t>
            </a:r>
          </a:p>
        </p:txBody>
      </p:sp>
      <p:pic>
        <p:nvPicPr>
          <p:cNvPr id="3" name="Graphic 2" descr="Arrow: Straight with solid fill">
            <a:extLst>
              <a:ext uri="{FF2B5EF4-FFF2-40B4-BE49-F238E27FC236}">
                <a16:creationId xmlns:a16="http://schemas.microsoft.com/office/drawing/2014/main" id="{D5A26454-12FE-9F6B-87F1-29E41EF2D3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53929">
            <a:off x="6915044" y="1275462"/>
            <a:ext cx="11247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E6559D-177B-FE4A-2248-60ECAF55E0A9}"/>
              </a:ext>
            </a:extLst>
          </p:cNvPr>
          <p:cNvSpPr txBox="1"/>
          <p:nvPr/>
        </p:nvSpPr>
        <p:spPr>
          <a:xfrm>
            <a:off x="197549" y="1185793"/>
            <a:ext cx="6685263" cy="923330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342900" lvl="1" indent="-171450" algn="ctr">
              <a:spcAft>
                <a:spcPts val="800"/>
              </a:spcAft>
            </a:pPr>
            <a:r>
              <a:rPr lang="en-US" sz="1800" dirty="0"/>
              <a:t>A smaller grou</a:t>
            </a:r>
            <a:r>
              <a:rPr lang="en-US" dirty="0"/>
              <a:t>p</a:t>
            </a:r>
            <a:r>
              <a:rPr lang="en-US" sz="1800" dirty="0"/>
              <a:t> of rare, proton-rich isotopes (p-nuclei) cannot be produced efficiently by the s-, </a:t>
            </a:r>
            <a:r>
              <a:rPr lang="en-US" sz="1800" dirty="0" err="1"/>
              <a:t>i</a:t>
            </a:r>
            <a:r>
              <a:rPr lang="en-US" sz="1800" dirty="0"/>
              <a:t>- and r-processes and require distinct mechanisms referred to as the </a:t>
            </a:r>
            <a:r>
              <a:rPr lang="en-US" sz="1800" dirty="0">
                <a:solidFill>
                  <a:srgbClr val="FF0000"/>
                </a:solidFill>
              </a:rPr>
              <a:t>p-process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4B28B62-80B8-6099-4DD3-BAEA464F89C8}"/>
                  </a:ext>
                </a:extLst>
              </p:cNvPr>
              <p:cNvSpPr txBox="1"/>
              <p:nvPr/>
            </p:nvSpPr>
            <p:spPr>
              <a:xfrm>
                <a:off x="92290" y="2360385"/>
                <a:ext cx="6696657" cy="40267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lvl="1" indent="-2286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Several mechanisms have been proposed under the broader p-process umbrella in different astrophysical environments:</a:t>
                </a:r>
              </a:p>
              <a:p>
                <a:pPr marL="742878" lvl="2" indent="-285750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𝑟𝑝</m:t>
                    </m:r>
                  </m:oMath>
                </a14:m>
                <a:r>
                  <a:rPr lang="en-US" dirty="0"/>
                  <a:t>-,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  <m:r>
                      <a:rPr lang="en-US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-processes</a:t>
                </a: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  <a:p>
                <a:endParaRPr lang="en-US" dirty="0">
                  <a:solidFill>
                    <a:srgbClr val="000000"/>
                  </a:solidFill>
                  <a:latin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4B28B62-80B8-6099-4DD3-BAEA464F8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0" y="2360385"/>
                <a:ext cx="6696657" cy="4026743"/>
              </a:xfrm>
              <a:prstGeom prst="rect">
                <a:avLst/>
              </a:prstGeom>
              <a:blipFill>
                <a:blip r:embed="rId6"/>
                <a:stretch>
                  <a:fillRect l="-546" t="-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2CADB4E2-938A-6FF0-41B2-079EC2E9B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37265"/>
              </p:ext>
            </p:extLst>
          </p:nvPr>
        </p:nvGraphicFramePr>
        <p:xfrm>
          <a:off x="975264" y="3559125"/>
          <a:ext cx="2929890" cy="2289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5978">
                  <a:extLst>
                    <a:ext uri="{9D8B030D-6E8A-4147-A177-3AD203B41FA5}">
                      <a16:colId xmlns:a16="http://schemas.microsoft.com/office/drawing/2014/main" val="1359509333"/>
                    </a:ext>
                  </a:extLst>
                </a:gridCol>
                <a:gridCol w="585978">
                  <a:extLst>
                    <a:ext uri="{9D8B030D-6E8A-4147-A177-3AD203B41FA5}">
                      <a16:colId xmlns:a16="http://schemas.microsoft.com/office/drawing/2014/main" val="3164950337"/>
                    </a:ext>
                  </a:extLst>
                </a:gridCol>
                <a:gridCol w="585978">
                  <a:extLst>
                    <a:ext uri="{9D8B030D-6E8A-4147-A177-3AD203B41FA5}">
                      <a16:colId xmlns:a16="http://schemas.microsoft.com/office/drawing/2014/main" val="3854838413"/>
                    </a:ext>
                  </a:extLst>
                </a:gridCol>
                <a:gridCol w="585978">
                  <a:extLst>
                    <a:ext uri="{9D8B030D-6E8A-4147-A177-3AD203B41FA5}">
                      <a16:colId xmlns:a16="http://schemas.microsoft.com/office/drawing/2014/main" val="128803478"/>
                    </a:ext>
                  </a:extLst>
                </a:gridCol>
                <a:gridCol w="585978">
                  <a:extLst>
                    <a:ext uri="{9D8B030D-6E8A-4147-A177-3AD203B41FA5}">
                      <a16:colId xmlns:a16="http://schemas.microsoft.com/office/drawing/2014/main" val="2736630753"/>
                    </a:ext>
                  </a:extLst>
                </a:gridCol>
              </a:tblGrid>
              <a:tr h="572306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extLst>
                  <a:ext uri="{0D108BD9-81ED-4DB2-BD59-A6C34878D82A}">
                    <a16:rowId xmlns:a16="http://schemas.microsoft.com/office/drawing/2014/main" val="4042186905"/>
                  </a:ext>
                </a:extLst>
              </a:tr>
              <a:tr h="572306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p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141117" marR="141117" marT="70558" marB="7055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315108"/>
                  </a:ext>
                </a:extLst>
              </a:tr>
              <a:tr h="572306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141117" marR="141117" marT="70558" marB="7055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09624"/>
                  </a:ext>
                </a:extLst>
              </a:tr>
              <a:tr h="572306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141117" marR="141117" marT="70558" marB="70558"/>
                </a:tc>
                <a:extLst>
                  <a:ext uri="{0D108BD9-81ED-4DB2-BD59-A6C34878D82A}">
                    <a16:rowId xmlns:a16="http://schemas.microsoft.com/office/drawing/2014/main" val="309074548"/>
                  </a:ext>
                </a:extLst>
              </a:tr>
            </a:tbl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BFB608-E1C6-4C7B-D5EF-588EE132BEA5}"/>
              </a:ext>
            </a:extLst>
          </p:cNvPr>
          <p:cNvCxnSpPr>
            <a:cxnSpLocks/>
          </p:cNvCxnSpPr>
          <p:nvPr/>
        </p:nvCxnSpPr>
        <p:spPr>
          <a:xfrm flipH="1">
            <a:off x="1128537" y="4425753"/>
            <a:ext cx="1143000" cy="0"/>
          </a:xfrm>
          <a:prstGeom prst="straightConnector1">
            <a:avLst/>
          </a:prstGeom>
          <a:ln w="60325">
            <a:solidFill>
              <a:schemeClr val="accent5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5277ED-2CCC-3F11-937F-F188F8039920}"/>
              </a:ext>
            </a:extLst>
          </p:cNvPr>
          <p:cNvCxnSpPr>
            <a:cxnSpLocks/>
          </p:cNvCxnSpPr>
          <p:nvPr/>
        </p:nvCxnSpPr>
        <p:spPr>
          <a:xfrm flipH="1">
            <a:off x="1179975" y="4537320"/>
            <a:ext cx="1157074" cy="1111442"/>
          </a:xfrm>
          <a:prstGeom prst="straightConnector1">
            <a:avLst/>
          </a:prstGeom>
          <a:ln w="60325">
            <a:solidFill>
              <a:schemeClr val="accent5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75E7F2B-FB44-5D60-F9DA-1C13AA63F64C}"/>
              </a:ext>
            </a:extLst>
          </p:cNvPr>
          <p:cNvCxnSpPr>
            <a:cxnSpLocks/>
          </p:cNvCxnSpPr>
          <p:nvPr/>
        </p:nvCxnSpPr>
        <p:spPr>
          <a:xfrm flipH="1" flipV="1">
            <a:off x="2569672" y="4537789"/>
            <a:ext cx="1087928" cy="1110973"/>
          </a:xfrm>
          <a:prstGeom prst="straightConnector1">
            <a:avLst/>
          </a:prstGeom>
          <a:ln w="60325">
            <a:solidFill>
              <a:srgbClr val="00B05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BD795D8-A39C-C1C0-15AD-BB5406ED2B92}"/>
              </a:ext>
            </a:extLst>
          </p:cNvPr>
          <p:cNvCxnSpPr>
            <a:cxnSpLocks/>
          </p:cNvCxnSpPr>
          <p:nvPr/>
        </p:nvCxnSpPr>
        <p:spPr>
          <a:xfrm>
            <a:off x="1680554" y="3700674"/>
            <a:ext cx="645869" cy="598486"/>
          </a:xfrm>
          <a:prstGeom prst="straightConnector1">
            <a:avLst/>
          </a:prstGeom>
          <a:ln w="60325">
            <a:solidFill>
              <a:schemeClr val="accent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B3349A6-86E0-66B4-C1C9-97059E1D14E8}"/>
              </a:ext>
            </a:extLst>
          </p:cNvPr>
          <p:cNvCxnSpPr>
            <a:cxnSpLocks/>
          </p:cNvCxnSpPr>
          <p:nvPr/>
        </p:nvCxnSpPr>
        <p:spPr>
          <a:xfrm flipH="1">
            <a:off x="2638311" y="4425753"/>
            <a:ext cx="1019289" cy="0"/>
          </a:xfrm>
          <a:prstGeom prst="straightConnector1">
            <a:avLst/>
          </a:prstGeom>
          <a:ln w="60325">
            <a:solidFill>
              <a:schemeClr val="accent5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458359C-A8D9-F6E8-D229-C367DAAC2A84}"/>
              </a:ext>
            </a:extLst>
          </p:cNvPr>
          <p:cNvCxnSpPr>
            <a:cxnSpLocks/>
          </p:cNvCxnSpPr>
          <p:nvPr/>
        </p:nvCxnSpPr>
        <p:spPr>
          <a:xfrm flipH="1">
            <a:off x="2538630" y="3656702"/>
            <a:ext cx="651876" cy="671475"/>
          </a:xfrm>
          <a:prstGeom prst="straightConnector1">
            <a:avLst/>
          </a:prstGeom>
          <a:ln w="60325">
            <a:solidFill>
              <a:schemeClr val="accent5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78054FD-B632-10E1-4072-F821B666FB59}"/>
              </a:ext>
            </a:extLst>
          </p:cNvPr>
          <p:cNvCxnSpPr>
            <a:cxnSpLocks/>
          </p:cNvCxnSpPr>
          <p:nvPr/>
        </p:nvCxnSpPr>
        <p:spPr>
          <a:xfrm>
            <a:off x="2430782" y="3612323"/>
            <a:ext cx="0" cy="648540"/>
          </a:xfrm>
          <a:prstGeom prst="straightConnector1">
            <a:avLst/>
          </a:prstGeom>
          <a:ln w="60325">
            <a:solidFill>
              <a:schemeClr val="accent5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7C1D61E-8E88-C4FE-C649-D0C157069EDA}"/>
              </a:ext>
            </a:extLst>
          </p:cNvPr>
          <p:cNvCxnSpPr>
            <a:cxnSpLocks/>
          </p:cNvCxnSpPr>
          <p:nvPr/>
        </p:nvCxnSpPr>
        <p:spPr>
          <a:xfrm flipH="1" flipV="1">
            <a:off x="2444641" y="4584917"/>
            <a:ext cx="15775" cy="1059140"/>
          </a:xfrm>
          <a:prstGeom prst="straightConnector1">
            <a:avLst/>
          </a:prstGeom>
          <a:ln w="60325"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7B2EC21-E6E4-E491-1390-3EFF666D6623}"/>
              </a:ext>
            </a:extLst>
          </p:cNvPr>
          <p:cNvSpPr/>
          <p:nvPr/>
        </p:nvSpPr>
        <p:spPr>
          <a:xfrm>
            <a:off x="381000" y="1159848"/>
            <a:ext cx="6501812" cy="9623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6D479F-EFF6-12B6-C546-06A178285A4E}"/>
              </a:ext>
            </a:extLst>
          </p:cNvPr>
          <p:cNvSpPr txBox="1"/>
          <p:nvPr/>
        </p:nvSpPr>
        <p:spPr>
          <a:xfrm>
            <a:off x="9099120" y="3262286"/>
            <a:ext cx="31780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spcAft>
                <a:spcPts val="0"/>
              </a:spcAft>
            </a:pPr>
            <a:r>
              <a:rPr lang="en-US" dirty="0">
                <a:solidFill>
                  <a:srgbClr val="00B050"/>
                </a:solidFill>
              </a:rPr>
              <a:t>Heavy elements beyond Fe are mostly produced by these processes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8FA9931-F16E-608E-6832-FAEA3EAB8609}"/>
              </a:ext>
            </a:extLst>
          </p:cNvPr>
          <p:cNvSpPr/>
          <p:nvPr/>
        </p:nvSpPr>
        <p:spPr>
          <a:xfrm rot="20044461">
            <a:off x="8486694" y="1570003"/>
            <a:ext cx="3072615" cy="1271500"/>
          </a:xfrm>
          <a:prstGeom prst="ellipse">
            <a:avLst/>
          </a:prstGeom>
          <a:noFill/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C4DC36-AF13-639A-3FC8-A9D4F9154A23}"/>
              </a:ext>
            </a:extLst>
          </p:cNvPr>
          <p:cNvSpPr txBox="1"/>
          <p:nvPr/>
        </p:nvSpPr>
        <p:spPr>
          <a:xfrm>
            <a:off x="6832457" y="4691546"/>
            <a:ext cx="33193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spcAft>
                <a:spcPts val="0"/>
              </a:spcAft>
            </a:pP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Elements up to Fe are produced by stellar fusion</a:t>
            </a:r>
          </a:p>
        </p:txBody>
      </p:sp>
      <p:pic>
        <p:nvPicPr>
          <p:cNvPr id="9" name="Graphic 8" descr="Arrow: Straight with solid fill">
            <a:extLst>
              <a:ext uri="{FF2B5EF4-FFF2-40B4-BE49-F238E27FC236}">
                <a16:creationId xmlns:a16="http://schemas.microsoft.com/office/drawing/2014/main" id="{BABAB4B4-B910-4270-65DF-A8A11B8A54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4106733">
            <a:off x="7328612" y="3834725"/>
            <a:ext cx="1124700" cy="914400"/>
          </a:xfrm>
          <a:prstGeom prst="rect">
            <a:avLst/>
          </a:prstGeom>
        </p:spPr>
      </p:pic>
      <p:pic>
        <p:nvPicPr>
          <p:cNvPr id="10" name="Graphic 9" descr="Arrow: Straight with solid fill">
            <a:extLst>
              <a:ext uri="{FF2B5EF4-FFF2-40B4-BE49-F238E27FC236}">
                <a16:creationId xmlns:a16="http://schemas.microsoft.com/office/drawing/2014/main" id="{5E129CCE-C401-4271-9210-28196E98D9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4131290">
            <a:off x="10300242" y="2531315"/>
            <a:ext cx="828368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EB56403-FCCD-EEE0-431A-2A611DB267DB}"/>
              </a:ext>
            </a:extLst>
          </p:cNvPr>
          <p:cNvSpPr txBox="1"/>
          <p:nvPr/>
        </p:nvSpPr>
        <p:spPr>
          <a:xfrm>
            <a:off x="5959446" y="5489454"/>
            <a:ext cx="46954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spcAft>
                <a:spcPts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Lightest elements are produced during the Big Bang and later in stellar interiors </a:t>
            </a:r>
          </a:p>
        </p:txBody>
      </p:sp>
      <p:pic>
        <p:nvPicPr>
          <p:cNvPr id="14" name="Graphic 13" descr="Arrow: Straight with solid fill">
            <a:extLst>
              <a:ext uri="{FF2B5EF4-FFF2-40B4-BE49-F238E27FC236}">
                <a16:creationId xmlns:a16="http://schemas.microsoft.com/office/drawing/2014/main" id="{3CA4DEA9-A70D-BDF9-B010-661A56847E1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1965579">
            <a:off x="5795993" y="5311916"/>
            <a:ext cx="72900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92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7" grpId="0"/>
      <p:bldP spid="5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Title 4"/>
              <p:cNvSpPr>
                <a:spLocks noGrp="1"/>
              </p:cNvSpPr>
              <p:nvPr>
                <p:ph type="title"/>
              </p:nvPr>
            </p:nvSpPr>
            <p:spPr>
              <a:xfrm>
                <a:off x="1285525" y="57781"/>
                <a:ext cx="9816860" cy="911948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  <a:sym typeface="Symbol" panose="05050102010706020507" pitchFamily="18" charset="2"/>
                  </a:rPr>
                  <a:t>Extracted B(GT) Distribution and Progress on CC </a:t>
                </a:r>
                <a:r>
                  <a:rPr lang="en-US" baseline="30000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)</a:t>
                </a:r>
                <a:r>
                  <a:rPr lang="en-US" baseline="30000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olidFill>
                      <a:srgbClr val="064308"/>
                    </a:solidFill>
                    <a:sym typeface="Symbol" panose="05050102010706020507" pitchFamily="18" charset="2"/>
                  </a:rPr>
                  <a:t>Nb Cross Sections</a:t>
                </a:r>
                <a:endParaRPr lang="en-US" dirty="0">
                  <a:solidFill>
                    <a:srgbClr val="064308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0244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85525" y="57781"/>
                <a:ext cx="9816860" cy="911948"/>
              </a:xfrm>
              <a:blipFill>
                <a:blip r:embed="rId3"/>
                <a:stretch>
                  <a:fillRect l="-870" t="-17333" r="-205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64681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30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93955" y="605537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</a:t>
            </a:r>
          </a:p>
          <a:p>
            <a:pPr marL="111125" indent="-111125">
              <a:buFont typeface="+mj-lt"/>
              <a:buAutoNum type="romanLcPeriod"/>
            </a:pPr>
            <a:r>
              <a:rPr lang="en-US" sz="800" dirty="0"/>
              <a:t>R.G.T Zegers, Handbook of Nuclear Physics, Springer, (2023)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-26671" y="1184247"/>
            <a:ext cx="8129405" cy="84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514350" lvl="1" indent="-303213">
              <a:spcAft>
                <a:spcPts val="800"/>
              </a:spcAft>
            </a:pPr>
            <a:r>
              <a:rPr lang="en-US" sz="1800" dirty="0">
                <a:latin typeface="Arial" pitchFamily="34" charset="0"/>
                <a:ea typeface="ＭＳ Ｐゴシック"/>
              </a:rPr>
              <a:t>The experiment was run in forward kinematics using the Grand Raiden </a:t>
            </a:r>
            <a:r>
              <a:rPr lang="en-US" sz="1800" dirty="0" err="1">
                <a:latin typeface="Arial" pitchFamily="34" charset="0"/>
                <a:ea typeface="ＭＳ Ｐゴシック"/>
              </a:rPr>
              <a:t>Spectrometer</a:t>
            </a:r>
            <a:r>
              <a:rPr lang="en-US" sz="1800" baseline="30000" dirty="0" err="1">
                <a:latin typeface="Arial" pitchFamily="34" charset="0"/>
                <a:ea typeface="ＭＳ Ｐゴシック"/>
              </a:rPr>
              <a:t>i</a:t>
            </a:r>
            <a:r>
              <a:rPr lang="en-US" sz="1800" dirty="0">
                <a:latin typeface="Arial" pitchFamily="34" charset="0"/>
                <a:ea typeface="ＭＳ Ｐゴシック"/>
              </a:rPr>
              <a:t> (GR)</a:t>
            </a:r>
            <a:endParaRPr lang="en-US" sz="1800" kern="0" dirty="0">
              <a:sym typeface="Symbol" panose="05050102010706020507" pitchFamily="18" charset="2"/>
            </a:endParaRPr>
          </a:p>
          <a:p>
            <a:pPr marL="514350" lvl="1" indent="-303213">
              <a:spcAft>
                <a:spcPts val="800"/>
              </a:spcAft>
            </a:pPr>
            <a:r>
              <a:rPr lang="en-US" sz="1800" kern="0" dirty="0">
                <a:sym typeface="Symbol" panose="05050102010706020507" pitchFamily="18" charset="2"/>
              </a:rPr>
              <a:t>Experimental B(GT) was extracted from the ΔL=0 component obtained from the MDA</a:t>
            </a:r>
          </a:p>
          <a:p>
            <a:pPr lvl="1">
              <a:spcAft>
                <a:spcPts val="800"/>
              </a:spcAft>
            </a:pPr>
            <a:endParaRPr lang="en-US" sz="1800" kern="0" dirty="0"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1">
                <a:extLst>
                  <a:ext uri="{FF2B5EF4-FFF2-40B4-BE49-F238E27FC236}">
                    <a16:creationId xmlns:a16="http://schemas.microsoft.com/office/drawing/2014/main" id="{DA16D38E-17CE-A3F9-C296-FD33543905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75359" y="4343524"/>
                <a:ext cx="8408178" cy="2120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180178" indent="-180178" algn="l" defTabSz="803293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59" indent="-151650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584" indent="-16065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 sz="1800"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19" indent="-133632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2991" indent="-180178" algn="l" defTabSz="803293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294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333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372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407" indent="-150759" algn="l" defTabSz="807750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pPr marL="457200" lvl="1" indent="-246063">
                  <a:spcAft>
                    <a:spcPts val="1500"/>
                  </a:spcAft>
                </a:pPr>
                <a:r>
                  <a:rPr lang="en-US" sz="1800" kern="0" dirty="0">
                    <a:sym typeface="Symbol" panose="05050102010706020507" pitchFamily="18" charset="2"/>
                  </a:rPr>
                  <a:t>The extraction of CC neutrino</a:t>
                </a:r>
                <a:r>
                  <a:rPr lang="en-US" sz="1800" dirty="0">
                    <a:sym typeface="Symbol" panose="05050102010706020507" pitchFamily="18" charset="2"/>
                  </a:rPr>
                  <a:t>-</a:t>
                </a:r>
                <a:r>
                  <a:rPr lang="en-US" sz="1800" kern="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kern="0" dirty="0">
                    <a:sym typeface="Symbol" panose="05050102010706020507" pitchFamily="18" charset="2"/>
                  </a:rPr>
                  <a:t>Zr cross sections is currently in progress in collaboration with a theory group at the University of Zagreb</a:t>
                </a:r>
              </a:p>
              <a:p>
                <a:pPr marL="457200" lvl="1" indent="-285750">
                  <a:spcAft>
                    <a:spcPts val="1500"/>
                  </a:spcAft>
                </a:pPr>
                <a:r>
                  <a:rPr lang="en-US" sz="1800" kern="0" dirty="0">
                    <a:sym typeface="Symbol" panose="05050102010706020507" pitchFamily="18" charset="2"/>
                  </a:rPr>
                  <a:t>These results will provide the first experimental constraints on this reaction</a:t>
                </a:r>
              </a:p>
              <a:p>
                <a:pPr marL="457200" lvl="1" indent="-285750">
                  <a:spcAft>
                    <a:spcPts val="1500"/>
                  </a:spcAft>
                </a:pPr>
                <a:r>
                  <a:rPr lang="en-US" sz="1800" kern="0" dirty="0">
                    <a:sym typeface="Symbol" panose="05050102010706020507" pitchFamily="18" charset="2"/>
                  </a:rPr>
                  <a:t>The experimentally constrained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800" dirty="0"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sym typeface="Symbol" panose="05050102010706020507" pitchFamily="18" charset="2"/>
                  </a:rPr>
                  <a:t>)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Nb</a:t>
                </a:r>
                <a:r>
                  <a:rPr lang="en-US" sz="1800" kern="0" dirty="0">
                    <a:sym typeface="Symbol" panose="05050102010706020507" pitchFamily="18" charset="2"/>
                  </a:rPr>
                  <a:t> cross sections will provide a key test neutrino-driven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Nb</a:t>
                </a:r>
                <a:r>
                  <a:rPr lang="en-US" sz="1800" kern="0" dirty="0">
                    <a:sym typeface="Symbol" panose="05050102010706020507" pitchFamily="18" charset="2"/>
                  </a:rPr>
                  <a:t> production in </a:t>
                </a:r>
                <a:r>
                  <a:rPr lang="en-US" sz="1800" kern="0" dirty="0" err="1">
                    <a:sym typeface="Symbol" panose="05050102010706020507" pitchFamily="18" charset="2"/>
                  </a:rPr>
                  <a:t>CCSNe</a:t>
                </a:r>
                <a:endParaRPr lang="en-US" sz="1800" kern="0" dirty="0">
                  <a:sym typeface="Symbol" panose="05050102010706020507" pitchFamily="18" charset="2"/>
                </a:endParaRPr>
              </a:p>
              <a:p>
                <a:pPr lvl="1">
                  <a:spcAft>
                    <a:spcPts val="1500"/>
                  </a:spcAft>
                </a:pPr>
                <a:endParaRPr lang="en-US" sz="1800" kern="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3" name="Content Placeholder 1">
                <a:extLst>
                  <a:ext uri="{FF2B5EF4-FFF2-40B4-BE49-F238E27FC236}">
                    <a16:creationId xmlns:a16="http://schemas.microsoft.com/office/drawing/2014/main" id="{DA16D38E-17CE-A3F9-C296-FD33543905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75359" y="4343524"/>
                <a:ext cx="8408178" cy="2120809"/>
              </a:xfrm>
              <a:prstGeom prst="rect">
                <a:avLst/>
              </a:prstGeom>
              <a:blipFill>
                <a:blip r:embed="rId4"/>
                <a:stretch>
                  <a:fillRect t="-489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B568D144-315A-7AB0-0304-D76EB8276889}"/>
              </a:ext>
            </a:extLst>
          </p:cNvPr>
          <p:cNvGrpSpPr/>
          <p:nvPr/>
        </p:nvGrpSpPr>
        <p:grpSpPr>
          <a:xfrm>
            <a:off x="3367752" y="2220848"/>
            <a:ext cx="3796157" cy="795896"/>
            <a:chOff x="4584939" y="3948792"/>
            <a:chExt cx="3796157" cy="7958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E91CD55-5275-C626-8D45-6B1B005C9B7A}"/>
                    </a:ext>
                  </a:extLst>
                </p:cNvPr>
                <p:cNvSpPr txBox="1"/>
                <p:nvPr/>
              </p:nvSpPr>
              <p:spPr>
                <a:xfrm>
                  <a:off x="4584939" y="4008953"/>
                  <a:ext cx="3796157" cy="68954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l-GR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baseline="30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𝐻𝑒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𝐺𝑇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E91CD55-5275-C626-8D45-6B1B005C9B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939" y="4008953"/>
                  <a:ext cx="3796157" cy="689548"/>
                </a:xfrm>
                <a:prstGeom prst="rect">
                  <a:avLst/>
                </a:prstGeom>
                <a:blipFill>
                  <a:blip r:embed="rId5"/>
                  <a:stretch>
                    <a:fillRect b="-8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E8A78FD1-E075-85F2-F8BE-EDD8E5C1EE97}"/>
                </a:ext>
              </a:extLst>
            </p:cNvPr>
            <p:cNvSpPr/>
            <p:nvPr/>
          </p:nvSpPr>
          <p:spPr>
            <a:xfrm>
              <a:off x="4949187" y="3948792"/>
              <a:ext cx="3035783" cy="79589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EBB6F11-E89B-96B2-8B40-295F5F9F7F94}"/>
              </a:ext>
            </a:extLst>
          </p:cNvPr>
          <p:cNvGrpSpPr/>
          <p:nvPr/>
        </p:nvGrpSpPr>
        <p:grpSpPr>
          <a:xfrm>
            <a:off x="3690729" y="3341378"/>
            <a:ext cx="4652943" cy="795896"/>
            <a:chOff x="4584939" y="3948792"/>
            <a:chExt cx="4652943" cy="7958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4C7D8D2-0BBC-82AB-9B32-8E9A471A7092}"/>
                    </a:ext>
                  </a:extLst>
                </p:cNvPr>
                <p:cNvSpPr txBox="1"/>
                <p:nvPr/>
              </p:nvSpPr>
              <p:spPr>
                <a:xfrm>
                  <a:off x="4584939" y="4008953"/>
                  <a:ext cx="4652943" cy="6294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𝐶𝐶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4C7D8D2-0BBC-82AB-9B32-8E9A471A70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939" y="4008953"/>
                  <a:ext cx="4652943" cy="62940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F2E9889-13F9-2E08-1179-37A3F28FD171}"/>
                </a:ext>
              </a:extLst>
            </p:cNvPr>
            <p:cNvSpPr/>
            <p:nvPr/>
          </p:nvSpPr>
          <p:spPr>
            <a:xfrm>
              <a:off x="4584939" y="3948792"/>
              <a:ext cx="4652943" cy="79589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E487940-C197-BC16-A324-851DA277B043}"/>
              </a:ext>
            </a:extLst>
          </p:cNvPr>
          <p:cNvGrpSpPr/>
          <p:nvPr/>
        </p:nvGrpSpPr>
        <p:grpSpPr>
          <a:xfrm>
            <a:off x="6653266" y="2858443"/>
            <a:ext cx="1802838" cy="398133"/>
            <a:chOff x="5447108" y="4710885"/>
            <a:chExt cx="1114648" cy="60840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36801E1-FAEF-2FE7-9418-7DFA3B24B34B}"/>
                </a:ext>
              </a:extLst>
            </p:cNvPr>
            <p:cNvSpPr txBox="1"/>
            <p:nvPr/>
          </p:nvSpPr>
          <p:spPr>
            <a:xfrm>
              <a:off x="5447108" y="4719126"/>
              <a:ext cx="1114648" cy="6001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B050"/>
                  </a:solidFill>
                </a:rPr>
                <a:t>For zero momentum transfer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A002DDBC-3488-4470-CB2E-BBFD2D420452}"/>
                </a:ext>
              </a:extLst>
            </p:cNvPr>
            <p:cNvSpPr/>
            <p:nvPr/>
          </p:nvSpPr>
          <p:spPr>
            <a:xfrm>
              <a:off x="5570967" y="4710885"/>
              <a:ext cx="866774" cy="60016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29A2375-BAA1-BA8B-0970-2DBE18072811}"/>
              </a:ext>
            </a:extLst>
          </p:cNvPr>
          <p:cNvCxnSpPr>
            <a:cxnSpLocks/>
          </p:cNvCxnSpPr>
          <p:nvPr/>
        </p:nvCxnSpPr>
        <p:spPr>
          <a:xfrm>
            <a:off x="6477000" y="3039339"/>
            <a:ext cx="0" cy="295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ight Arrow 117">
            <a:extLst>
              <a:ext uri="{FF2B5EF4-FFF2-40B4-BE49-F238E27FC236}">
                <a16:creationId xmlns:a16="http://schemas.microsoft.com/office/drawing/2014/main" id="{BCBB76B0-DA44-DFBB-3D8D-37137848EF33}"/>
              </a:ext>
            </a:extLst>
          </p:cNvPr>
          <p:cNvSpPr/>
          <p:nvPr/>
        </p:nvSpPr>
        <p:spPr>
          <a:xfrm rot="10800000">
            <a:off x="7072597" y="2265448"/>
            <a:ext cx="1047083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1AC72A-09DD-EB1A-DFC6-CA68FFFF58D4}"/>
              </a:ext>
            </a:extLst>
          </p:cNvPr>
          <p:cNvGrpSpPr/>
          <p:nvPr/>
        </p:nvGrpSpPr>
        <p:grpSpPr>
          <a:xfrm>
            <a:off x="8362794" y="1022817"/>
            <a:ext cx="3830821" cy="2545994"/>
            <a:chOff x="5368852" y="3281063"/>
            <a:chExt cx="3532338" cy="23476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5673CB6-3338-325D-F898-5DCDABFF8B1D}"/>
                </a:ext>
              </a:extLst>
            </p:cNvPr>
            <p:cNvGrpSpPr/>
            <p:nvPr/>
          </p:nvGrpSpPr>
          <p:grpSpPr>
            <a:xfrm>
              <a:off x="5368852" y="3281063"/>
              <a:ext cx="3532338" cy="2347620"/>
              <a:chOff x="4645025" y="2074813"/>
              <a:chExt cx="4445309" cy="3021112"/>
            </a:xfrm>
          </p:grpSpPr>
          <p:pic>
            <p:nvPicPr>
              <p:cNvPr id="9" name="Picture 2" descr="http://www.rcnp.osaka-u.ac.jp/Divisions/plan/yoran/image/G-raiden.gif">
                <a:extLst>
                  <a:ext uri="{FF2B5EF4-FFF2-40B4-BE49-F238E27FC236}">
                    <a16:creationId xmlns:a16="http://schemas.microsoft.com/office/drawing/2014/main" id="{69A0EFF8-8470-1676-21C9-6FE133FD4F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5025" y="2074813"/>
                <a:ext cx="4422775" cy="3021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05FC56-4867-A71F-8664-677B926CF7C5}"/>
                  </a:ext>
                </a:extLst>
              </p:cNvPr>
              <p:cNvSpPr txBox="1"/>
              <p:nvPr/>
            </p:nvSpPr>
            <p:spPr>
              <a:xfrm>
                <a:off x="8192200" y="3510450"/>
                <a:ext cx="898134" cy="752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Beam</a:t>
                </a:r>
              </a:p>
              <a:p>
                <a:r>
                  <a:rPr lang="en-US" sz="1600" baseline="30000" dirty="0">
                    <a:highlight>
                      <a:srgbClr val="E6E6DC"/>
                    </a:highlight>
                  </a:rPr>
                  <a:t>3</a:t>
                </a:r>
                <a:r>
                  <a:rPr lang="en-US" sz="1600" dirty="0">
                    <a:highlight>
                      <a:srgbClr val="E6E6DC"/>
                    </a:highlight>
                  </a:rPr>
                  <a:t>He</a:t>
                </a:r>
                <a:endParaRPr lang="en-US" sz="1600" baseline="30000" dirty="0">
                  <a:highlight>
                    <a:srgbClr val="E6E6DC"/>
                  </a:highlight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B424308-4AF3-FE80-8964-1D3C4254BE43}"/>
                  </a:ext>
                </a:extLst>
              </p:cNvPr>
              <p:cNvSpPr txBox="1"/>
              <p:nvPr/>
            </p:nvSpPr>
            <p:spPr>
              <a:xfrm>
                <a:off x="7837258" y="2795279"/>
                <a:ext cx="1001942" cy="435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highlight>
                      <a:srgbClr val="E6E6DC"/>
                    </a:highlight>
                  </a:rPr>
                  <a:t>Target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1DA8AB47-9CEE-958D-BD4C-374EAE28D8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73901" y="3017855"/>
                <a:ext cx="25535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EADB9989-8E5C-0640-DF7C-CAADBB9BBE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7869" y="464732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5C1555-1E39-9F43-ECBF-F0BE3C8C409D}"/>
                </a:ext>
              </a:extLst>
            </p:cNvPr>
            <p:cNvSpPr txBox="1"/>
            <p:nvPr/>
          </p:nvSpPr>
          <p:spPr>
            <a:xfrm>
              <a:off x="6107247" y="4454873"/>
              <a:ext cx="13726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highlight>
                    <a:srgbClr val="E6E6DC"/>
                  </a:highlight>
                </a:rPr>
                <a:t>Focal Plane of GR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94E2D77-4904-A0A9-0E26-17FDCA730C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5791" y="4654270"/>
              <a:ext cx="2029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9DC7378-FF72-1068-8804-700A69C07D6A}"/>
              </a:ext>
            </a:extLst>
          </p:cNvPr>
          <p:cNvGrpSpPr/>
          <p:nvPr/>
        </p:nvGrpSpPr>
        <p:grpSpPr>
          <a:xfrm>
            <a:off x="66700" y="3367786"/>
            <a:ext cx="3608659" cy="2666275"/>
            <a:chOff x="6934201" y="1100632"/>
            <a:chExt cx="5149810" cy="3804961"/>
          </a:xfrm>
        </p:grpSpPr>
        <p:pic>
          <p:nvPicPr>
            <p:cNvPr id="20" name="Picture 19" descr="A red graph with black text&#10;&#10;AI-generated content may be incorrect.">
              <a:extLst>
                <a:ext uri="{FF2B5EF4-FFF2-40B4-BE49-F238E27FC236}">
                  <a16:creationId xmlns:a16="http://schemas.microsoft.com/office/drawing/2014/main" id="{BA367E2F-91B9-F8EB-CEB9-DCD4274C1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8800" r="7046"/>
            <a:stretch>
              <a:fillRect/>
            </a:stretch>
          </p:blipFill>
          <p:spPr>
            <a:xfrm>
              <a:off x="6934201" y="1271242"/>
              <a:ext cx="5149810" cy="3634351"/>
            </a:xfrm>
            <a:prstGeom prst="rect">
              <a:avLst/>
            </a:prstGeom>
          </p:spPr>
        </p:pic>
        <p:sp>
          <p:nvSpPr>
            <p:cNvPr id="21" name="Content Placeholder 1">
              <a:extLst>
                <a:ext uri="{FF2B5EF4-FFF2-40B4-BE49-F238E27FC236}">
                  <a16:creationId xmlns:a16="http://schemas.microsoft.com/office/drawing/2014/main" id="{4567766E-C3A1-AB76-28E6-C60014ACE3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204604" y="1100632"/>
              <a:ext cx="4609004" cy="28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180195" indent="-180195" algn="l" defTabSz="803370" rtl="0" eaLnBrk="1" fontAlgn="base" hangingPunct="1">
                <a:lnSpc>
                  <a:spcPct val="90000"/>
                </a:lnSpc>
                <a:spcBef>
                  <a:spcPts val="1206"/>
                </a:spcBef>
                <a:spcAft>
                  <a:spcPct val="0"/>
                </a:spcAft>
                <a:buSzPct val="100000"/>
                <a:buFont typeface="Wingdings" pitchFamily="2" charset="2"/>
                <a:buChar char="§"/>
                <a:defRPr sz="2200">
                  <a:solidFill>
                    <a:srgbClr val="064308"/>
                  </a:solidFill>
                  <a:latin typeface="Arial" charset="0"/>
                  <a:ea typeface="ＭＳ Ｐゴシック" pitchFamily="-65" charset="-128"/>
                  <a:cs typeface="ＭＳ Ｐゴシック" pitchFamily="-65" charset="-128"/>
                </a:defRPr>
              </a:lvl1pPr>
              <a:lvl2pPr marL="363394" indent="-15166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/>
                </a:defRPr>
              </a:lvl2pPr>
              <a:lvl3pPr marL="591641" indent="-160673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SzPct val="100000"/>
                <a:buFont typeface="Lucida Grande" charset="0"/>
                <a:buChar char="»"/>
                <a:defRPr sz="1800">
                  <a:solidFill>
                    <a:schemeClr val="tx1"/>
                  </a:solidFill>
                  <a:latin typeface="Arial" charset="0"/>
                  <a:ea typeface="ヒラギノ角ゴ Pro W3" pitchFamily="-111" charset="-128"/>
                  <a:cs typeface="ヒラギノ角ゴ Pro W3" pitchFamily="-111" charset="-128"/>
                </a:defRPr>
              </a:lvl3pPr>
              <a:lvl4pPr marL="728290" indent="-13364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4pPr>
              <a:lvl5pPr marL="1003087" indent="-180195" algn="l" defTabSz="803370" rtl="0" eaLnBrk="1" fontAlgn="base" hangingPunct="1">
                <a:lnSpc>
                  <a:spcPct val="90000"/>
                </a:lnSpc>
                <a:spcBef>
                  <a:spcPts val="201"/>
                </a:spcBef>
                <a:spcAft>
                  <a:spcPct val="0"/>
                </a:spcAft>
                <a:buClr>
                  <a:srgbClr val="999999"/>
                </a:buClr>
                <a:buSzPct val="100000"/>
                <a:buFont typeface="Lucida Grande" charset="0"/>
                <a:buChar char="»"/>
                <a:defRPr sz="1400">
                  <a:solidFill>
                    <a:schemeClr val="tx1"/>
                  </a:solidFill>
                  <a:latin typeface="+mn-lt"/>
                  <a:ea typeface="ヒラギノ角ゴ Pro W3" pitchFamily="-111" charset="-128"/>
                  <a:cs typeface="ヒラギノ角ゴ Pro W3"/>
                </a:defRPr>
              </a:lvl5pPr>
              <a:lvl6pPr marL="2223507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6pPr>
              <a:lvl7pPr marL="2680590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7pPr>
              <a:lvl8pPr marL="3137672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8pPr>
              <a:lvl9pPr marL="3594752" indent="-150773" algn="l" defTabSz="807828" rtl="0" eaLnBrk="1" fontAlgn="base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SzPct val="100000"/>
                <a:buChar char="–"/>
                <a:defRPr sz="1300">
                  <a:solidFill>
                    <a:schemeClr val="tx1"/>
                  </a:solidFill>
                  <a:latin typeface="Helvetica" charset="0"/>
                  <a:ea typeface="+mn-ea"/>
                  <a:cs typeface="+mn-cs"/>
                </a:defRPr>
              </a:lvl9pPr>
            </a:lstStyle>
            <a:p>
              <a:pPr marL="211709" lvl="1" indent="0" algn="ctr">
                <a:spcAft>
                  <a:spcPts val="800"/>
                </a:spcAft>
                <a:buFont typeface="Arial" pitchFamily="34" charset="0"/>
                <a:buNone/>
              </a:pPr>
              <a:r>
                <a:rPr lang="en-US" sz="1200" kern="0" dirty="0">
                  <a:sym typeface="Symbol" panose="05050102010706020507" pitchFamily="18" charset="2"/>
                </a:rPr>
                <a:t>B(GT) distribution 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79FC513-2DDF-2534-7214-FFDF3C92BAA7}"/>
                </a:ext>
              </a:extLst>
            </p:cNvPr>
            <p:cNvGrpSpPr/>
            <p:nvPr/>
          </p:nvGrpSpPr>
          <p:grpSpPr>
            <a:xfrm>
              <a:off x="7701957" y="1921029"/>
              <a:ext cx="2204045" cy="396956"/>
              <a:chOff x="2645627" y="2989650"/>
              <a:chExt cx="1840566" cy="445975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CCB24EB-DB06-183A-0340-4CBFCD7E7853}"/>
                  </a:ext>
                </a:extLst>
              </p:cNvPr>
              <p:cNvSpPr txBox="1"/>
              <p:nvPr/>
            </p:nvSpPr>
            <p:spPr>
              <a:xfrm>
                <a:off x="3052998" y="3124420"/>
                <a:ext cx="1433195" cy="31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1+ state at 1.089 MeV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50808764-3BED-4822-F705-F5BE13B4FF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45627" y="2989650"/>
                <a:ext cx="407370" cy="2463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Bent Arrow 116">
            <a:extLst>
              <a:ext uri="{FF2B5EF4-FFF2-40B4-BE49-F238E27FC236}">
                <a16:creationId xmlns:a16="http://schemas.microsoft.com/office/drawing/2014/main" id="{4D76F70C-5CEA-B481-CD9D-C92070216EF6}"/>
              </a:ext>
            </a:extLst>
          </p:cNvPr>
          <p:cNvSpPr/>
          <p:nvPr/>
        </p:nvSpPr>
        <p:spPr>
          <a:xfrm rot="5400000" flipV="1">
            <a:off x="2174456" y="1912627"/>
            <a:ext cx="774302" cy="1802838"/>
          </a:xfrm>
          <a:prstGeom prst="bentArrow">
            <a:avLst>
              <a:gd name="adj1" fmla="val 36546"/>
              <a:gd name="adj2" fmla="val 38242"/>
              <a:gd name="adj3" fmla="val 50000"/>
              <a:gd name="adj4" fmla="val 15919"/>
            </a:avLst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4955B0-229B-03ED-F382-A6193B4EB690}"/>
              </a:ext>
            </a:extLst>
          </p:cNvPr>
          <p:cNvSpPr/>
          <p:nvPr/>
        </p:nvSpPr>
        <p:spPr>
          <a:xfrm>
            <a:off x="10543333" y="3566839"/>
            <a:ext cx="1752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https://www.rcnp.osaka-u.ac.jp/</a:t>
            </a:r>
          </a:p>
        </p:txBody>
      </p:sp>
    </p:spTree>
    <p:extLst>
      <p:ext uri="{BB962C8B-B14F-4D97-AF65-F5344CB8AC3E}">
        <p14:creationId xmlns:p14="http://schemas.microsoft.com/office/powerpoint/2010/main" val="203572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55" grpId="0" animBg="1"/>
      <p:bldP spid="15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1520523" y="255225"/>
            <a:ext cx="8991600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Today’s Topic is Another p-Nucleus: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4</a:t>
            </a:fld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184846" y="6183757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sz="800" dirty="0"/>
              <a:t>Harper, C. L., Jr. 1996, </a:t>
            </a:r>
            <a:r>
              <a:rPr lang="en-US" sz="800" dirty="0" err="1"/>
              <a:t>ApJ</a:t>
            </a:r>
            <a:r>
              <a:rPr lang="en-US" sz="800" dirty="0"/>
              <a:t>, 466, 437</a:t>
            </a:r>
          </a:p>
          <a:p>
            <a:pPr marL="171450" indent="-171450">
              <a:buAutoNum type="romanLcPeriod"/>
            </a:pPr>
            <a:r>
              <a:rPr lang="en-US" sz="800" dirty="0"/>
              <a:t>Haba et.al, (2021) Proc. Natl. Acad. Sci. U.S.A. 118 (8)</a:t>
            </a:r>
          </a:p>
        </p:txBody>
      </p:sp>
      <p:sp>
        <p:nvSpPr>
          <p:cNvPr id="30" name="Content Placeholder 1"/>
          <p:cNvSpPr>
            <a:spLocks noGrp="1"/>
          </p:cNvSpPr>
          <p:nvPr>
            <p:ph idx="1"/>
          </p:nvPr>
        </p:nvSpPr>
        <p:spPr>
          <a:xfrm>
            <a:off x="-155007" y="503134"/>
            <a:ext cx="12387263" cy="1491089"/>
          </a:xfrm>
        </p:spPr>
        <p:txBody>
          <a:bodyPr/>
          <a:lstStyle/>
          <a:p>
            <a:pPr lvl="1">
              <a:spcAft>
                <a:spcPts val="600"/>
              </a:spcAft>
            </a:pPr>
            <a:endParaRPr lang="en-US" sz="1800" baseline="30000" dirty="0">
              <a:sym typeface="Symbol" panose="05050102010706020507" pitchFamily="18" charset="2"/>
            </a:endParaRPr>
          </a:p>
          <a:p>
            <a:pPr lvl="1">
              <a:spcAft>
                <a:spcPts val="600"/>
              </a:spcAft>
            </a:pPr>
            <a:endParaRPr lang="en-US" sz="1800" dirty="0">
              <a:sym typeface="Symbol" panose="05050102010706020507" pitchFamily="18" charset="2"/>
            </a:endParaRPr>
          </a:p>
          <a:p>
            <a:pPr lvl="1">
              <a:spcAft>
                <a:spcPts val="1800"/>
              </a:spcAft>
            </a:pPr>
            <a:r>
              <a:rPr lang="en-US" sz="1800" dirty="0">
                <a:sym typeface="Symbol" panose="05050102010706020507" pitchFamily="18" charset="2"/>
              </a:rPr>
              <a:t>Short-lived radionuclides (SLRs), with half-lives of 0.1–100 Myr, are powerful chronometers of Solar System formation</a:t>
            </a:r>
          </a:p>
          <a:p>
            <a:pPr lvl="1">
              <a:spcAft>
                <a:spcPts val="1800"/>
              </a:spcAft>
            </a:pPr>
            <a:r>
              <a:rPr lang="en-US" sz="1800" dirty="0">
                <a:sym typeface="Symbol" panose="05050102010706020507" pitchFamily="18" charset="2"/>
              </a:rPr>
              <a:t>Among the 19 known SLRs, </a:t>
            </a:r>
            <a:r>
              <a:rPr lang="en-US" sz="1800" baseline="30000" dirty="0">
                <a:sym typeface="Symbol" panose="05050102010706020507" pitchFamily="18" charset="2"/>
              </a:rPr>
              <a:t>92</a:t>
            </a:r>
            <a:r>
              <a:rPr lang="en-US" sz="1800" dirty="0">
                <a:sym typeface="Symbol" panose="05050102010706020507" pitchFamily="18" charset="2"/>
              </a:rPr>
              <a:t>Nb is one of the few confirmed proton-rich SLRs</a:t>
            </a:r>
          </a:p>
          <a:p>
            <a:pPr marL="211709" lvl="1" indent="0">
              <a:spcAft>
                <a:spcPts val="600"/>
              </a:spcAft>
              <a:buNone/>
            </a:pPr>
            <a:endParaRPr lang="en-US" sz="1800" baseline="30000" dirty="0">
              <a:sym typeface="Symbol" panose="05050102010706020507" pitchFamily="18" charset="2"/>
            </a:endParaRPr>
          </a:p>
          <a:p>
            <a:pPr lvl="1">
              <a:spcAft>
                <a:spcPts val="0"/>
              </a:spcAft>
            </a:pPr>
            <a:endParaRPr lang="en-US" sz="1800" dirty="0">
              <a:sym typeface="Symbol" panose="05050102010706020507" pitchFamily="18" charset="2"/>
            </a:endParaRPr>
          </a:p>
        </p:txBody>
      </p:sp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0B1DA024-0855-B67B-E10C-69CCB6035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73693" y="4622573"/>
            <a:ext cx="914400" cy="9144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3FDDB03-8589-26D6-C85F-ACC1E2E1C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534895"/>
              </p:ext>
            </p:extLst>
          </p:nvPr>
        </p:nvGraphicFramePr>
        <p:xfrm>
          <a:off x="1204459" y="3417502"/>
          <a:ext cx="559162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59162">
                  <a:extLst>
                    <a:ext uri="{9D8B030D-6E8A-4147-A177-3AD203B41FA5}">
                      <a16:colId xmlns:a16="http://schemas.microsoft.com/office/drawing/2014/main" val="1794685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30000" dirty="0"/>
                        <a:t>92</a:t>
                      </a:r>
                      <a:r>
                        <a:rPr lang="en-US" sz="1400" dirty="0"/>
                        <a:t>Nb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0271175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FDB84231-C22F-EB8F-B3A3-E3A455AA6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828898"/>
              </p:ext>
            </p:extLst>
          </p:nvPr>
        </p:nvGraphicFramePr>
        <p:xfrm>
          <a:off x="10180675" y="3429000"/>
          <a:ext cx="559162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59162">
                  <a:extLst>
                    <a:ext uri="{9D8B030D-6E8A-4147-A177-3AD203B41FA5}">
                      <a16:colId xmlns:a16="http://schemas.microsoft.com/office/drawing/2014/main" val="1794685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30000" dirty="0"/>
                        <a:t>92</a:t>
                      </a:r>
                      <a:r>
                        <a:rPr lang="en-US" sz="1400" dirty="0"/>
                        <a:t>Zr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0271175"/>
                  </a:ext>
                </a:extLst>
              </a:tr>
            </a:tbl>
          </a:graphicData>
        </a:graphic>
      </p:graphicFrame>
      <p:grpSp>
        <p:nvGrpSpPr>
          <p:cNvPr id="50" name="Group 49">
            <a:extLst>
              <a:ext uri="{FF2B5EF4-FFF2-40B4-BE49-F238E27FC236}">
                <a16:creationId xmlns:a16="http://schemas.microsoft.com/office/drawing/2014/main" id="{10BA319A-08C2-1946-4FE1-B4831CD4007A}"/>
              </a:ext>
            </a:extLst>
          </p:cNvPr>
          <p:cNvGrpSpPr/>
          <p:nvPr/>
        </p:nvGrpSpPr>
        <p:grpSpPr>
          <a:xfrm>
            <a:off x="393716" y="3258406"/>
            <a:ext cx="11404567" cy="2835811"/>
            <a:chOff x="119045" y="2959030"/>
            <a:chExt cx="11404567" cy="283581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0888EC6-6E13-10F4-B700-C7F188FE2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81529" y="3930366"/>
              <a:ext cx="2210941" cy="166189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BCB421-1A3D-DF37-04C9-A74B1EBB3025}"/>
                </a:ext>
              </a:extLst>
            </p:cNvPr>
            <p:cNvSpPr txBox="1"/>
            <p:nvPr/>
          </p:nvSpPr>
          <p:spPr>
            <a:xfrm>
              <a:off x="9116023" y="5579397"/>
              <a:ext cx="240758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NWA 6074 (Hibiya et al., (2019))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3E4179F-551F-ABA9-E8E5-4A464479E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1048" y="3949149"/>
              <a:ext cx="2056643" cy="165750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70B456-0932-B414-10C1-E22A39298883}"/>
                </a:ext>
              </a:extLst>
            </p:cNvPr>
            <p:cNvSpPr txBox="1"/>
            <p:nvPr/>
          </p:nvSpPr>
          <p:spPr>
            <a:xfrm>
              <a:off x="119045" y="5576303"/>
              <a:ext cx="240758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Cassiopeia A Supernovae (JWST-NASA)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735C7AD-A2A5-D0EF-58E3-7743EDA9C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00480" y="3949166"/>
              <a:ext cx="4957841" cy="165261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022481C-B6F5-E3F5-2547-5BF1421FA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tretch>
              <a:fillRect/>
            </a:stretch>
          </p:blipFill>
          <p:spPr>
            <a:xfrm>
              <a:off x="1298632" y="2959030"/>
              <a:ext cx="325976" cy="285908"/>
            </a:xfrm>
            <a:prstGeom prst="rect">
              <a:avLst/>
            </a:prstGeom>
          </p:spPr>
        </p:pic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A87B84E2-1054-D6B4-925E-6C57BAC433FC}"/>
                </a:ext>
              </a:extLst>
            </p:cNvPr>
            <p:cNvCxnSpPr>
              <a:cxnSpLocks/>
            </p:cNvCxnSpPr>
            <p:nvPr/>
          </p:nvCxnSpPr>
          <p:spPr>
            <a:xfrm>
              <a:off x="1554006" y="3315044"/>
              <a:ext cx="8280042" cy="0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14C03B-8A6E-7029-2428-BD4219CB5611}"/>
                </a:ext>
              </a:extLst>
            </p:cNvPr>
            <p:cNvSpPr txBox="1"/>
            <p:nvPr/>
          </p:nvSpPr>
          <p:spPr>
            <a:xfrm>
              <a:off x="594719" y="3594453"/>
              <a:ext cx="13890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Supernovae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F927320-D164-0572-8889-5AF5175CCCDA}"/>
                </a:ext>
              </a:extLst>
            </p:cNvPr>
            <p:cNvSpPr txBox="1"/>
            <p:nvPr/>
          </p:nvSpPr>
          <p:spPr>
            <a:xfrm>
              <a:off x="4475776" y="3610595"/>
              <a:ext cx="286879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Solar System formation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ACADDC7-3183-2443-28B4-73BFB175DFDD}"/>
                </a:ext>
              </a:extLst>
            </p:cNvPr>
            <p:cNvSpPr txBox="1"/>
            <p:nvPr/>
          </p:nvSpPr>
          <p:spPr>
            <a:xfrm>
              <a:off x="3140744" y="5574228"/>
              <a:ext cx="240758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(NASA)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B454DF7-0928-E4A4-9575-3B24850B0C72}"/>
                </a:ext>
              </a:extLst>
            </p:cNvPr>
            <p:cNvSpPr txBox="1"/>
            <p:nvPr/>
          </p:nvSpPr>
          <p:spPr>
            <a:xfrm>
              <a:off x="9418792" y="3605111"/>
              <a:ext cx="178079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Meteoric Analysis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F951006-F2AB-AFB5-F932-02DA61EF121A}"/>
                  </a:ext>
                </a:extLst>
              </p:cNvPr>
              <p:cNvSpPr txBox="1"/>
              <p:nvPr/>
            </p:nvSpPr>
            <p:spPr>
              <a:xfrm>
                <a:off x="4827816" y="3213019"/>
                <a:ext cx="22525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ym typeface="Symbol" panose="05050102010706020507" pitchFamily="18" charset="2"/>
                  </a:rPr>
                  <a:t>half-life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≈</m:t>
                    </m:r>
                  </m:oMath>
                </a14:m>
                <a:r>
                  <a:rPr lang="en-US" sz="1800" dirty="0">
                    <a:sym typeface="Symbol" panose="05050102010706020507" pitchFamily="18" charset="2"/>
                  </a:rPr>
                  <a:t> 34.7 Myr </a:t>
                </a:r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F951006-F2AB-AFB5-F932-02DA61EF1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816" y="3213019"/>
                <a:ext cx="2252509" cy="369332"/>
              </a:xfrm>
              <a:prstGeom prst="rect">
                <a:avLst/>
              </a:prstGeom>
              <a:blipFill>
                <a:blip r:embed="rId10"/>
                <a:stretch>
                  <a:fillRect l="-243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Graphic 52" descr="Arrow: Slight curve with solid fill">
            <a:extLst>
              <a:ext uri="{FF2B5EF4-FFF2-40B4-BE49-F238E27FC236}">
                <a16:creationId xmlns:a16="http://schemas.microsoft.com/office/drawing/2014/main" id="{DE337776-E529-8632-2C27-6425055AB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55549" y="4603487"/>
            <a:ext cx="914400" cy="914400"/>
          </a:xfrm>
          <a:prstGeom prst="rect">
            <a:avLst/>
          </a:prstGeom>
        </p:spPr>
      </p:pic>
      <p:sp>
        <p:nvSpPr>
          <p:cNvPr id="10247" name="TextBox 10246">
            <a:extLst>
              <a:ext uri="{FF2B5EF4-FFF2-40B4-BE49-F238E27FC236}">
                <a16:creationId xmlns:a16="http://schemas.microsoft.com/office/drawing/2014/main" id="{D27FC892-6943-4E3A-BF9F-7C1610B98B9D}"/>
              </a:ext>
            </a:extLst>
          </p:cNvPr>
          <p:cNvSpPr txBox="1"/>
          <p:nvPr/>
        </p:nvSpPr>
        <p:spPr>
          <a:xfrm>
            <a:off x="-33453" y="2003847"/>
            <a:ext cx="12120751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688" lvl="1" indent="-16668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ym typeface="Symbol" panose="05050102010706020507" pitchFamily="18" charset="2"/>
              </a:rPr>
              <a:t>It’s synthesized in supernovae environments and became extinct shortly after the formation of the Solar System</a:t>
            </a:r>
          </a:p>
          <a:p>
            <a:pPr marL="166688" lvl="1" indent="-16668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ym typeface="Symbol" panose="05050102010706020507" pitchFamily="18" charset="2"/>
              </a:rPr>
              <a:t>Its former presence is inferred from excesses in its EC-decay daughter, </a:t>
            </a:r>
            <a:r>
              <a:rPr lang="en-US" sz="1800" baseline="30000" dirty="0">
                <a:sym typeface="Symbol" panose="05050102010706020507" pitchFamily="18" charset="2"/>
              </a:rPr>
              <a:t>92</a:t>
            </a:r>
            <a:r>
              <a:rPr lang="en-US" sz="1800" dirty="0">
                <a:sym typeface="Symbol" panose="05050102010706020507" pitchFamily="18" charset="2"/>
              </a:rPr>
              <a:t>Zr , measured in meteorites from both the inner and outer Solar </a:t>
            </a:r>
            <a:r>
              <a:rPr lang="en-US" sz="1800" dirty="0" err="1">
                <a:sym typeface="Symbol" panose="05050102010706020507" pitchFamily="18" charset="2"/>
              </a:rPr>
              <a:t>System</a:t>
            </a:r>
            <a:r>
              <a:rPr lang="en-US" sz="1800" baseline="30000" dirty="0" err="1">
                <a:sym typeface="Symbol" panose="05050102010706020507" pitchFamily="18" charset="2"/>
              </a:rPr>
              <a:t>i,ii</a:t>
            </a:r>
            <a:endParaRPr lang="en-US" sz="18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8579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102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B3CA8-A2C8-2611-5140-152E80822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2740D80A-44CD-3C69-C957-0D0F3F22B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0523" y="255225"/>
            <a:ext cx="8991600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Why is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Important?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B78FF-335D-CD42-374C-7FE0D7A25E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FAAC9-C44F-140B-4667-F3A86E8B5D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5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17AD2D-8F23-70AA-687D-A45F3EA8E765}"/>
              </a:ext>
            </a:extLst>
          </p:cNvPr>
          <p:cNvSpPr txBox="1"/>
          <p:nvPr/>
        </p:nvSpPr>
        <p:spPr>
          <a:xfrm>
            <a:off x="6184846" y="6183757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sz="800" dirty="0"/>
              <a:t>Haba et.al, (2021) Proc. Natl. Acad. Sci. U.S.A. 118 (8)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1">
                <a:extLst>
                  <a:ext uri="{FF2B5EF4-FFF2-40B4-BE49-F238E27FC236}">
                    <a16:creationId xmlns:a16="http://schemas.microsoft.com/office/drawing/2014/main" id="{E5765CE3-0EBF-391B-315B-8D4167ABC4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7879" y="975773"/>
                <a:ext cx="8219740" cy="2957717"/>
              </a:xfrm>
            </p:spPr>
            <p:txBody>
              <a:bodyPr/>
              <a:lstStyle/>
              <a:p>
                <a:pPr marL="211729" lvl="1" indent="0">
                  <a:spcAft>
                    <a:spcPts val="600"/>
                  </a:spcAft>
                  <a:buNone/>
                </a:pPr>
                <a:endParaRPr lang="en-US" sz="1800" dirty="0">
                  <a:sym typeface="Symbol" panose="05050102010706020507" pitchFamily="18" charset="2"/>
                </a:endParaRPr>
              </a:p>
              <a:p>
                <a:pPr lvl="1">
                  <a:spcAft>
                    <a:spcPts val="1800"/>
                  </a:spcAft>
                </a:pPr>
                <a:r>
                  <a:rPr lang="en-US" sz="1800" dirty="0">
                    <a:sym typeface="Symbol" panose="05050102010706020507" pitchFamily="18" charset="2"/>
                  </a:rPr>
                  <a:t>The abundance of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Nb is usually discussed relative to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Mo because both are p nuclei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sz="1800" dirty="0">
                    <a:sym typeface="Symbol" panose="05050102010706020507" pitchFamily="18" charset="2"/>
                  </a:rPr>
                  <a:t>The initial Solar System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Nb/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Mo ratio is important for:</a:t>
                </a:r>
              </a:p>
              <a:p>
                <a:pPr marL="692150" lvl="2" indent="-261938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ym typeface="Symbol" panose="05050102010706020507" pitchFamily="18" charset="2"/>
                  </a:rPr>
                  <a:t>Probing early Solar System timescales in Galactic Chemical Evolution (GCE), and </a:t>
                </a:r>
              </a:p>
              <a:p>
                <a:pPr marL="692150" lvl="2" indent="-261938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ym typeface="Symbol" panose="05050102010706020507" pitchFamily="18" charset="2"/>
                  </a:rPr>
                  <a:t>Probing proton-rich nucleosynthesis</a:t>
                </a:r>
              </a:p>
              <a:p>
                <a:pPr lvl="1">
                  <a:spcAft>
                    <a:spcPts val="1800"/>
                  </a:spcAft>
                </a:pPr>
                <a:r>
                  <a:rPr lang="en-US" sz="1800" dirty="0">
                    <a:sym typeface="Symbol" panose="05050102010706020507" pitchFamily="18" charset="2"/>
                  </a:rPr>
                  <a:t>The most recent inferred meteoric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Nb/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92</a:t>
                </a:r>
                <a:r>
                  <a:rPr lang="en-US" sz="1800" dirty="0">
                    <a:sym typeface="Symbol" panose="05050102010706020507" pitchFamily="18" charset="2"/>
                  </a:rPr>
                  <a:t>Mo ratio for the inner Solar System is </a:t>
                </a:r>
                <a:r>
                  <a:rPr lang="en-US" sz="1800" baseline="30000" dirty="0">
                    <a:sym typeface="Symbol" panose="05050102010706020507" pitchFamily="18" charset="2"/>
                  </a:rPr>
                  <a:t>i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3.3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±0.2×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−5</m:t>
                        </m:r>
                      </m:sup>
                    </m:sSup>
                  </m:oMath>
                </a14:m>
                <a:endParaRPr lang="en-US" sz="1800" baseline="3000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0" name="Content Placeholder 1">
                <a:extLst>
                  <a:ext uri="{FF2B5EF4-FFF2-40B4-BE49-F238E27FC236}">
                    <a16:creationId xmlns:a16="http://schemas.microsoft.com/office/drawing/2014/main" id="{E5765CE3-0EBF-391B-315B-8D4167ABC4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7879" y="975773"/>
                <a:ext cx="8219740" cy="2957717"/>
              </a:xfrm>
              <a:blipFill>
                <a:blip r:embed="rId3"/>
                <a:stretch>
                  <a:fillRect r="-815" b="-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New picture">
            <a:extLst>
              <a:ext uri="{FF2B5EF4-FFF2-40B4-BE49-F238E27FC236}">
                <a16:creationId xmlns:a16="http://schemas.microsoft.com/office/drawing/2014/main" id="{ED1AE59B-318C-EC66-9FE0-89B12F58F37A}"/>
              </a:ext>
            </a:extLst>
          </p:cNvPr>
          <p:cNvPicPr/>
          <p:nvPr/>
        </p:nvPicPr>
        <p:blipFill>
          <a:blip r:embed="rId4"/>
          <a:srcRect b="32970"/>
          <a:stretch>
            <a:fillRect/>
          </a:stretch>
        </p:blipFill>
        <p:spPr>
          <a:xfrm>
            <a:off x="8534400" y="1027833"/>
            <a:ext cx="3549580" cy="5027414"/>
          </a:xfrm>
          <a:prstGeom prst="rect">
            <a:avLst/>
          </a:prstGeom>
        </p:spPr>
      </p:pic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09E40C50-3103-F721-CE05-8CBD91297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42562" y="5219106"/>
            <a:ext cx="973444" cy="8021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3E78B6-A18F-E8D9-F995-7F14DBE696F7}"/>
              </a:ext>
            </a:extLst>
          </p:cNvPr>
          <p:cNvSpPr txBox="1"/>
          <p:nvPr/>
        </p:nvSpPr>
        <p:spPr>
          <a:xfrm>
            <a:off x="10309190" y="6014900"/>
            <a:ext cx="211732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>
                <a:sym typeface="Symbol" panose="05050102010706020507" pitchFamily="18" charset="2"/>
              </a:rPr>
              <a:t>Lawson et. al, </a:t>
            </a:r>
            <a:r>
              <a:rPr lang="en-US" sz="700" dirty="0"/>
              <a:t>MNRAS 511, 886–902 (2022)</a:t>
            </a:r>
            <a:r>
              <a:rPr lang="en-US" sz="700" dirty="0">
                <a:sym typeface="Symbol" panose="05050102010706020507" pitchFamily="18" charset="2"/>
              </a:rPr>
              <a:t> </a:t>
            </a:r>
            <a:endParaRPr lang="en-US" sz="7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E965AC-18DC-C1A2-A2AF-54A5BD6350BA}"/>
              </a:ext>
            </a:extLst>
          </p:cNvPr>
          <p:cNvSpPr txBox="1"/>
          <p:nvPr/>
        </p:nvSpPr>
        <p:spPr>
          <a:xfrm>
            <a:off x="10507599" y="1125210"/>
            <a:ext cx="8268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ym typeface="Symbol" panose="05050102010706020507" pitchFamily="18" charset="2"/>
              </a:rPr>
              <a:t>15 </a:t>
            </a:r>
            <a:r>
              <a:rPr lang="en-US" sz="1600" dirty="0"/>
              <a:t>𝑀</a:t>
            </a:r>
            <a:r>
              <a:rPr lang="en-US" sz="1600" baseline="-25000" dirty="0"/>
              <a:t>⨀ 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455913-4F14-12F1-1E89-D74A1C0730C2}"/>
              </a:ext>
            </a:extLst>
          </p:cNvPr>
          <p:cNvSpPr txBox="1"/>
          <p:nvPr/>
        </p:nvSpPr>
        <p:spPr>
          <a:xfrm>
            <a:off x="10540990" y="3653509"/>
            <a:ext cx="8268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ym typeface="Symbol" panose="05050102010706020507" pitchFamily="18" charset="2"/>
              </a:rPr>
              <a:t>20 </a:t>
            </a:r>
            <a:r>
              <a:rPr lang="en-US" sz="1600" dirty="0"/>
              <a:t>𝑀</a:t>
            </a:r>
            <a:r>
              <a:rPr lang="en-US" sz="1600" baseline="-25000" dirty="0"/>
              <a:t>⨀ </a:t>
            </a:r>
            <a:endParaRPr lang="en-US" sz="16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150E8CD-1C0D-2F61-B62E-F07DA4AD3F68}"/>
              </a:ext>
            </a:extLst>
          </p:cNvPr>
          <p:cNvSpPr/>
          <p:nvPr/>
        </p:nvSpPr>
        <p:spPr>
          <a:xfrm>
            <a:off x="9980738" y="1294487"/>
            <a:ext cx="277687" cy="174002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FA55737-636B-2BC7-BBAA-995EBD430332}"/>
              </a:ext>
            </a:extLst>
          </p:cNvPr>
          <p:cNvSpPr/>
          <p:nvPr/>
        </p:nvSpPr>
        <p:spPr>
          <a:xfrm>
            <a:off x="9980738" y="4020638"/>
            <a:ext cx="277687" cy="174002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397E6E-B073-F0C9-43BB-93F1AF2111F1}"/>
              </a:ext>
            </a:extLst>
          </p:cNvPr>
          <p:cNvSpPr txBox="1">
            <a:spLocks/>
          </p:cNvSpPr>
          <p:nvPr/>
        </p:nvSpPr>
        <p:spPr bwMode="auto">
          <a:xfrm>
            <a:off x="-27880" y="3657531"/>
            <a:ext cx="8219740" cy="275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211729" lvl="1" indent="0">
              <a:spcAft>
                <a:spcPts val="600"/>
              </a:spcAft>
              <a:buFont typeface="Arial" pitchFamily="34" charset="0"/>
              <a:buNone/>
            </a:pPr>
            <a:endParaRPr lang="en-US" sz="1800" kern="0" dirty="0">
              <a:sym typeface="Symbol" panose="05050102010706020507" pitchFamily="18" charset="2"/>
            </a:endParaRPr>
          </a:p>
          <a:p>
            <a:pPr lvl="1">
              <a:spcAft>
                <a:spcPts val="600"/>
              </a:spcAft>
            </a:pPr>
            <a:r>
              <a:rPr lang="en-US" sz="1800" kern="0" dirty="0">
                <a:sym typeface="Symbol" panose="05050102010706020507" pitchFamily="18" charset="2"/>
              </a:rPr>
              <a:t>Interpreting this meteoritic ratio is currently limited by both astrophysical and nuclear-physics uncertainties in </a:t>
            </a:r>
            <a:r>
              <a:rPr lang="en-US" sz="1800" kern="0" baseline="30000" dirty="0">
                <a:sym typeface="Symbol" panose="05050102010706020507" pitchFamily="18" charset="2"/>
              </a:rPr>
              <a:t>92</a:t>
            </a:r>
            <a:r>
              <a:rPr lang="en-US" sz="1800" kern="0" dirty="0">
                <a:sym typeface="Symbol" panose="05050102010706020507" pitchFamily="18" charset="2"/>
              </a:rPr>
              <a:t>Nb production. For example: </a:t>
            </a:r>
          </a:p>
          <a:p>
            <a:pPr marL="692150" lvl="2" indent="-2619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0" dirty="0">
                <a:sym typeface="Symbol" panose="05050102010706020507" pitchFamily="18" charset="2"/>
              </a:rPr>
              <a:t>If </a:t>
            </a:r>
            <a:r>
              <a:rPr lang="en-US" sz="1600" kern="0" baseline="30000" dirty="0">
                <a:sym typeface="Symbol" panose="05050102010706020507" pitchFamily="18" charset="2"/>
              </a:rPr>
              <a:t>92</a:t>
            </a:r>
            <a:r>
              <a:rPr lang="en-US" sz="1600" kern="0" dirty="0">
                <a:sym typeface="Symbol" panose="05050102010706020507" pitchFamily="18" charset="2"/>
              </a:rPr>
              <a:t>Nb were produced only in Type Ia supernovae, the inferred meteoric </a:t>
            </a:r>
            <a:r>
              <a:rPr lang="en-US" sz="1600" kern="0" baseline="30000" dirty="0">
                <a:sym typeface="Symbol" panose="05050102010706020507" pitchFamily="18" charset="2"/>
              </a:rPr>
              <a:t>92</a:t>
            </a:r>
            <a:r>
              <a:rPr lang="en-US" sz="1600" kern="0" dirty="0">
                <a:sym typeface="Symbol" panose="05050102010706020507" pitchFamily="18" charset="2"/>
              </a:rPr>
              <a:t>Nb/</a:t>
            </a:r>
            <a:r>
              <a:rPr lang="en-US" sz="1600" kern="0" baseline="30000" dirty="0">
                <a:sym typeface="Symbol" panose="05050102010706020507" pitchFamily="18" charset="2"/>
              </a:rPr>
              <a:t>92</a:t>
            </a:r>
            <a:r>
              <a:rPr lang="en-US" sz="1600" kern="0" dirty="0">
                <a:sym typeface="Symbol" panose="05050102010706020507" pitchFamily="18" charset="2"/>
              </a:rPr>
              <a:t>Mo ratio would be ~50% lower to match time scales from other SLRs: Lugaro (2016) </a:t>
            </a:r>
          </a:p>
          <a:p>
            <a:pPr marL="692150" lvl="2" indent="-2619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0" dirty="0">
                <a:sym typeface="Symbol" panose="05050102010706020507" pitchFamily="18" charset="2"/>
              </a:rPr>
              <a:t>Among the 15 SLRs, the production of </a:t>
            </a:r>
            <a:r>
              <a:rPr lang="en-US" sz="1600" kern="0" baseline="30000" dirty="0"/>
              <a:t>92</a:t>
            </a:r>
            <a:r>
              <a:rPr lang="en-US" sz="1600" kern="0" dirty="0"/>
              <a:t>Nb is one the most uncertain in </a:t>
            </a:r>
            <a:r>
              <a:rPr lang="en-US" sz="1600" kern="0" dirty="0" err="1"/>
              <a:t>CCSNe</a:t>
            </a:r>
            <a:r>
              <a:rPr lang="en-US" sz="1600" kern="0" dirty="0"/>
              <a:t> stellar models:</a:t>
            </a:r>
            <a:r>
              <a:rPr lang="en-US" sz="1600" kern="0" dirty="0">
                <a:sym typeface="Symbol" panose="05050102010706020507" pitchFamily="18" charset="2"/>
              </a:rPr>
              <a:t> Lawson (2022)</a:t>
            </a:r>
            <a:endParaRPr lang="en-US" sz="1600" kern="0" dirty="0"/>
          </a:p>
          <a:p>
            <a:pPr lvl="1">
              <a:spcAft>
                <a:spcPts val="0"/>
              </a:spcAft>
            </a:pPr>
            <a:endParaRPr lang="en-US" sz="1800" kern="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2639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 animBg="1"/>
      <p:bldP spid="21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D73DC-ABE3-8061-2553-641E89965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804025A1-8D75-EFE6-298E-5B5DE5CB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948" y="270518"/>
            <a:ext cx="10214277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Possible Production Sites of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1CD16-1380-6625-E751-0768BE4712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61C1A-AEC1-AC95-1318-C389E52C9C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0F072F-F9AC-68BE-C7E0-1AAF3BD0C8E0}"/>
              </a:ext>
            </a:extLst>
          </p:cNvPr>
          <p:cNvSpPr txBox="1"/>
          <p:nvPr/>
        </p:nvSpPr>
        <p:spPr>
          <a:xfrm>
            <a:off x="6172200" y="6141111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sz="800" dirty="0"/>
              <a:t>Lugaro, Proc. Natl. Acad. Sci. U.S.A. 113 (4) 907-912 (2016)</a:t>
            </a:r>
          </a:p>
          <a:p>
            <a:pPr marL="171450" indent="-171450">
              <a:buAutoNum type="romanLcPeriod"/>
            </a:pPr>
            <a:r>
              <a:rPr lang="en-US" sz="800" dirty="0"/>
              <a:t>T. Hayakawa et al., </a:t>
            </a:r>
            <a:r>
              <a:rPr lang="en-US" sz="800" dirty="0" err="1"/>
              <a:t>Ap.J.Lett</a:t>
            </a:r>
            <a:r>
              <a:rPr lang="en-US" sz="800" dirty="0"/>
              <a:t>. 779, L9 (2013)</a:t>
            </a:r>
          </a:p>
          <a:p>
            <a:pPr marL="171450" indent="-171450">
              <a:buFontTx/>
              <a:buAutoNum type="romanLcPeriod"/>
            </a:pPr>
            <a:r>
              <a:rPr lang="it-IT" sz="800" dirty="0"/>
              <a:t>C. Travaglio et al., Ap.J. 795: 141 (2014)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36AE18-679D-59AB-A6BF-961612387299}"/>
              </a:ext>
            </a:extLst>
          </p:cNvPr>
          <p:cNvSpPr txBox="1"/>
          <p:nvPr/>
        </p:nvSpPr>
        <p:spPr>
          <a:xfrm>
            <a:off x="122890" y="1113844"/>
            <a:ext cx="7926507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/>
              <a:t>The origin of </a:t>
            </a:r>
            <a:r>
              <a:rPr lang="en-US" baseline="30000" dirty="0">
                <a:sym typeface="Symbol" panose="05050102010706020507" pitchFamily="18" charset="2"/>
              </a:rPr>
              <a:t>92</a:t>
            </a:r>
            <a:r>
              <a:rPr lang="en-US" dirty="0">
                <a:sym typeface="Symbol" panose="05050102010706020507" pitchFamily="18" charset="2"/>
              </a:rPr>
              <a:t>Nb </a:t>
            </a:r>
            <a:r>
              <a:rPr lang="en-US" dirty="0"/>
              <a:t>remains uncertain because it is shielded by the stable isobars </a:t>
            </a:r>
            <a:r>
              <a:rPr lang="en-US" baseline="30000" dirty="0">
                <a:sym typeface="Symbol" panose="05050102010706020507" pitchFamily="18" charset="2"/>
              </a:rPr>
              <a:t>92</a:t>
            </a:r>
            <a:r>
              <a:rPr lang="en-US" dirty="0">
                <a:sym typeface="Symbol" panose="05050102010706020507" pitchFamily="18" charset="2"/>
              </a:rPr>
              <a:t>Zr </a:t>
            </a:r>
            <a:r>
              <a:rPr lang="en-US" dirty="0"/>
              <a:t>and </a:t>
            </a:r>
            <a:r>
              <a:rPr lang="en-US" baseline="30000" dirty="0">
                <a:sym typeface="Symbol" panose="05050102010706020507" pitchFamily="18" charset="2"/>
              </a:rPr>
              <a:t>92</a:t>
            </a:r>
            <a:r>
              <a:rPr lang="en-US" dirty="0">
                <a:sym typeface="Symbol" panose="05050102010706020507" pitchFamily="18" charset="2"/>
              </a:rPr>
              <a:t>Mo </a:t>
            </a:r>
          </a:p>
          <a:p>
            <a:pPr marL="174625" indent="-174625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sym typeface="Symbol" panose="05050102010706020507" pitchFamily="18" charset="2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4AF7F9-939C-53C7-DE6C-5FD1DF590397}"/>
              </a:ext>
            </a:extLst>
          </p:cNvPr>
          <p:cNvSpPr/>
          <p:nvPr/>
        </p:nvSpPr>
        <p:spPr>
          <a:xfrm>
            <a:off x="12238895" y="3569033"/>
            <a:ext cx="15409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https://fineartamerica.com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286C8D-872F-7586-94F4-1D357F362A45}"/>
                  </a:ext>
                </a:extLst>
              </p:cNvPr>
              <p:cNvSpPr txBox="1"/>
              <p:nvPr/>
            </p:nvSpPr>
            <p:spPr>
              <a:xfrm>
                <a:off x="6010089" y="1882131"/>
                <a:ext cx="3326692" cy="14311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68325" lvl="1" indent="-284163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γ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-process</a:t>
                </a:r>
                <a:r>
                  <a:rPr lang="it-IT" baseline="30000" dirty="0">
                    <a:sym typeface="Symbol" panose="05050102010706020507" pitchFamily="18" charset="2"/>
                  </a:rPr>
                  <a:t>i</a:t>
                </a:r>
              </a:p>
              <a:p>
                <a:pPr marL="568325" lvl="1" indent="-284163">
                  <a:spcAft>
                    <a:spcPts val="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ν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i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ν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r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-</a:t>
                </a:r>
                <a:r>
                  <a:rPr lang="pt-BR" dirty="0">
                    <a:sym typeface="Symbol" panose="05050102010706020507" pitchFamily="18" charset="2"/>
                  </a:rPr>
                  <a:t>process</a:t>
                </a:r>
                <a:r>
                  <a:rPr lang="pt-BR" baseline="30000" dirty="0">
                    <a:sym typeface="Symbol" panose="05050102010706020507" pitchFamily="18" charset="2"/>
                  </a:rPr>
                  <a:t>ii</a:t>
                </a:r>
              </a:p>
              <a:p>
                <a:pPr marL="568325" lvl="1" indent="-284163">
                  <a:spcAft>
                    <a:spcPts val="18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α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-process</a:t>
                </a:r>
                <a:r>
                  <a:rPr lang="it-IT" baseline="30000" dirty="0">
                    <a:sym typeface="Symbol" panose="05050102010706020507" pitchFamily="18" charset="2"/>
                  </a:rPr>
                  <a:t>i</a:t>
                </a:r>
              </a:p>
              <a:p>
                <a:pPr marL="568325" lvl="1" indent="-284163">
                  <a:spcAft>
                    <a:spcPts val="1800"/>
                  </a:spcAft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286C8D-872F-7586-94F4-1D357F362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089" y="1882131"/>
                <a:ext cx="3326692" cy="1431161"/>
              </a:xfrm>
              <a:prstGeom prst="rect">
                <a:avLst/>
              </a:prstGeom>
              <a:blipFill>
                <a:blip r:embed="rId7"/>
                <a:stretch>
                  <a:fillRect t="-2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C99499C9-9030-79AA-CBC1-C91AE2B1180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55" t="2850" r="3122" b="3604"/>
          <a:stretch>
            <a:fillRect/>
          </a:stretch>
        </p:blipFill>
        <p:spPr>
          <a:xfrm>
            <a:off x="0" y="1810325"/>
            <a:ext cx="4555764" cy="4102191"/>
          </a:xfrm>
          <a:prstGeom prst="rect">
            <a:avLst/>
          </a:prstGeom>
        </p:spPr>
      </p:pic>
      <p:pic>
        <p:nvPicPr>
          <p:cNvPr id="29" name="IA_Acc_4k_60fps_h264">
            <a:hlinkClick r:id="" action="ppaction://media"/>
            <a:extLst>
              <a:ext uri="{FF2B5EF4-FFF2-40B4-BE49-F238E27FC236}">
                <a16:creationId xmlns:a16="http://schemas.microsoft.com/office/drawing/2014/main" id="{8673C1D4-3F3B-3380-B556-1E3053B5A21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43531" y="3885709"/>
            <a:ext cx="3804373" cy="213996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F05BE5D-EE1A-BA4E-A952-4DEB6165BF8C}"/>
              </a:ext>
            </a:extLst>
          </p:cNvPr>
          <p:cNvSpPr/>
          <p:nvPr/>
        </p:nvSpPr>
        <p:spPr>
          <a:xfrm>
            <a:off x="8243531" y="3916343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pic>
        <p:nvPicPr>
          <p:cNvPr id="31" name="PIA22350_SupernovaType2_R4">
            <a:hlinkClick r:id="" action="ppaction://media"/>
            <a:extLst>
              <a:ext uri="{FF2B5EF4-FFF2-40B4-BE49-F238E27FC236}">
                <a16:creationId xmlns:a16="http://schemas.microsoft.com/office/drawing/2014/main" id="{1830B57B-DF3B-2DDC-9AA4-ECDE17BA160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219182" y="1355950"/>
            <a:ext cx="3849928" cy="2165584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135B709-21FC-53B2-064F-947779BD5705}"/>
              </a:ext>
            </a:extLst>
          </p:cNvPr>
          <p:cNvSpPr/>
          <p:nvPr/>
        </p:nvSpPr>
        <p:spPr>
          <a:xfrm>
            <a:off x="8248414" y="1387712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583C2B-53AA-F821-2513-414F847D53D2}"/>
              </a:ext>
            </a:extLst>
          </p:cNvPr>
          <p:cNvSpPr txBox="1"/>
          <p:nvPr/>
        </p:nvSpPr>
        <p:spPr>
          <a:xfrm>
            <a:off x="8372851" y="1062674"/>
            <a:ext cx="350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Core-Collapse supernovae (</a:t>
            </a:r>
            <a:r>
              <a:rPr lang="en-US" sz="1600" dirty="0" err="1"/>
              <a:t>CCSNe</a:t>
            </a:r>
            <a:r>
              <a:rPr lang="en-US" sz="1600" dirty="0"/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D9CF3ED-6741-4C42-75E9-56431D740515}"/>
              </a:ext>
            </a:extLst>
          </p:cNvPr>
          <p:cNvSpPr txBox="1"/>
          <p:nvPr/>
        </p:nvSpPr>
        <p:spPr>
          <a:xfrm>
            <a:off x="8865841" y="3560713"/>
            <a:ext cx="2842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Type Ia Supernovae (SNe 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8A53CF5-428B-3B05-4CBB-DA3AE6DDA617}"/>
                  </a:ext>
                </a:extLst>
              </p:cNvPr>
              <p:cNvSpPr txBox="1"/>
              <p:nvPr/>
            </p:nvSpPr>
            <p:spPr>
              <a:xfrm>
                <a:off x="6337208" y="4812509"/>
                <a:ext cx="16628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4163" indent="-284163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γ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-process</a:t>
                </a:r>
                <a:r>
                  <a:rPr lang="it-IT" baseline="30000" dirty="0">
                    <a:sym typeface="Symbol" panose="05050102010706020507" pitchFamily="18" charset="2"/>
                  </a:rPr>
                  <a:t>iii</a:t>
                </a:r>
                <a:endParaRPr lang="en-US" baseline="300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8A53CF5-428B-3B05-4CBB-DA3AE6DDA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208" y="4812509"/>
                <a:ext cx="1662874" cy="369332"/>
              </a:xfrm>
              <a:prstGeom prst="rect">
                <a:avLst/>
              </a:prstGeom>
              <a:blipFill>
                <a:blip r:embed="rId11"/>
                <a:stretch>
                  <a:fillRect l="-294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39E61207-A312-495B-A1C0-AFC78CCDD7A8}"/>
              </a:ext>
            </a:extLst>
          </p:cNvPr>
          <p:cNvSpPr txBox="1"/>
          <p:nvPr/>
        </p:nvSpPr>
        <p:spPr>
          <a:xfrm>
            <a:off x="4245762" y="3310008"/>
            <a:ext cx="165885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/>
              <a:t>direct nuclear reactions in supernova explosions</a:t>
            </a:r>
          </a:p>
        </p:txBody>
      </p:sp>
      <p:pic>
        <p:nvPicPr>
          <p:cNvPr id="50" name="Graphic 49" descr="Arrow: Straight with solid fill">
            <a:extLst>
              <a:ext uri="{FF2B5EF4-FFF2-40B4-BE49-F238E27FC236}">
                <a16:creationId xmlns:a16="http://schemas.microsoft.com/office/drawing/2014/main" id="{64AF9A3F-1E25-C402-7BB7-A2A41071643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807081">
            <a:off x="5880008" y="3252437"/>
            <a:ext cx="914400" cy="914400"/>
          </a:xfrm>
          <a:prstGeom prst="rect">
            <a:avLst/>
          </a:prstGeom>
        </p:spPr>
      </p:pic>
      <p:pic>
        <p:nvPicPr>
          <p:cNvPr id="51" name="Graphic 50" descr="Arrow: Straight with solid fill">
            <a:extLst>
              <a:ext uri="{FF2B5EF4-FFF2-40B4-BE49-F238E27FC236}">
                <a16:creationId xmlns:a16="http://schemas.microsoft.com/office/drawing/2014/main" id="{1849E5C5-F21C-7C76-E178-032F750A419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2801410">
            <a:off x="5880757" y="3703060"/>
            <a:ext cx="934231" cy="914400"/>
          </a:xfrm>
          <a:prstGeom prst="rect">
            <a:avLst/>
          </a:prstGeom>
        </p:spPr>
      </p:pic>
      <p:pic>
        <p:nvPicPr>
          <p:cNvPr id="52" name="Graphic 51" descr="Arrow: Straight with solid fill">
            <a:extLst>
              <a:ext uri="{FF2B5EF4-FFF2-40B4-BE49-F238E27FC236}">
                <a16:creationId xmlns:a16="http://schemas.microsoft.com/office/drawing/2014/main" id="{DD5C8B00-3B0D-1413-0EE1-7D2A2EAB73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3525927" y="3452973"/>
            <a:ext cx="623845" cy="914400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97F29F6-F0A6-E75C-D059-F22A07FCBC24}"/>
              </a:ext>
            </a:extLst>
          </p:cNvPr>
          <p:cNvCxnSpPr/>
          <p:nvPr/>
        </p:nvCxnSpPr>
        <p:spPr>
          <a:xfrm flipH="1" flipV="1">
            <a:off x="303392" y="4376351"/>
            <a:ext cx="11091" cy="1413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97AF4B2-B113-8AE5-3E84-8FB04573830A}"/>
              </a:ext>
            </a:extLst>
          </p:cNvPr>
          <p:cNvCxnSpPr/>
          <p:nvPr/>
        </p:nvCxnSpPr>
        <p:spPr>
          <a:xfrm flipV="1">
            <a:off x="301084" y="5780760"/>
            <a:ext cx="1525988" cy="4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50FF746-443E-F78A-C69D-D0D349429DA6}"/>
              </a:ext>
            </a:extLst>
          </p:cNvPr>
          <p:cNvSpPr txBox="1"/>
          <p:nvPr/>
        </p:nvSpPr>
        <p:spPr>
          <a:xfrm>
            <a:off x="540487" y="5780769"/>
            <a:ext cx="1446392" cy="3003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Neutron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5FF87C-47D2-AF4E-6860-041824097F35}"/>
              </a:ext>
            </a:extLst>
          </p:cNvPr>
          <p:cNvSpPr txBox="1"/>
          <p:nvPr/>
        </p:nvSpPr>
        <p:spPr>
          <a:xfrm rot="16200000">
            <a:off x="-585611" y="4711342"/>
            <a:ext cx="1459413" cy="3003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Proton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4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000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664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 showWhenStopped="0">
                <p:cTn id="41" repeatCount="indefinite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38" grpId="0"/>
      <p:bldP spid="40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CE7F5-4FE4-2B84-5A78-D7131A3B0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>
            <a:extLst>
              <a:ext uri="{FF2B5EF4-FFF2-40B4-BE49-F238E27FC236}">
                <a16:creationId xmlns:a16="http://schemas.microsoft.com/office/drawing/2014/main" id="{61C8E81E-0174-8843-5606-8CDE8C6D1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948" y="270518"/>
            <a:ext cx="10214277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What Matters Most for </a:t>
            </a:r>
            <a:r>
              <a:rPr lang="en-US" baseline="30000" dirty="0">
                <a:latin typeface="Arial" pitchFamily="34" charset="0"/>
                <a:ea typeface="ＭＳ Ｐゴシック"/>
                <a:cs typeface="ＭＳ Ｐゴシック"/>
              </a:rPr>
              <a:t>92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Nb Production?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6DB7E-3D8A-8C9E-5C86-B066779BA6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64683" y="6468216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C5A8-7D87-8926-E376-3D5BAC7162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906000" y="6468216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FCEADF-F446-55E7-704B-8C5923B237E8}"/>
              </a:ext>
            </a:extLst>
          </p:cNvPr>
          <p:cNvSpPr txBox="1"/>
          <p:nvPr/>
        </p:nvSpPr>
        <p:spPr>
          <a:xfrm>
            <a:off x="6172200" y="6141111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romanLcPeriod"/>
            </a:pPr>
            <a:r>
              <a:rPr lang="en-US" sz="800" dirty="0"/>
              <a:t>Lugaro, Proc. Natl. Acad. Sci. U.S.A. 113 (4) 907-912 (2016)</a:t>
            </a:r>
          </a:p>
          <a:p>
            <a:pPr marL="171450" indent="-171450">
              <a:buAutoNum type="romanLcPeriod"/>
            </a:pPr>
            <a:r>
              <a:rPr lang="it-IT" sz="800" dirty="0"/>
              <a:t>C. Travaglio et al., Ap.J. 795: 141 (2014)</a:t>
            </a:r>
          </a:p>
          <a:p>
            <a:pPr marL="171450" indent="-171450">
              <a:buAutoNum type="romanLcPeriod"/>
            </a:pPr>
            <a:r>
              <a:rPr lang="en-US" sz="800" dirty="0"/>
              <a:t>T. Hayakawa et al., </a:t>
            </a:r>
            <a:r>
              <a:rPr lang="en-US" sz="800" dirty="0" err="1"/>
              <a:t>Ap.J.Lett</a:t>
            </a:r>
            <a:r>
              <a:rPr lang="en-US" sz="800" dirty="0"/>
              <a:t>. 779, L9 (2013)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30D698-41F5-9BFF-6988-B221080A8DAD}"/>
              </a:ext>
            </a:extLst>
          </p:cNvPr>
          <p:cNvSpPr/>
          <p:nvPr/>
        </p:nvSpPr>
        <p:spPr>
          <a:xfrm>
            <a:off x="12238895" y="3569033"/>
            <a:ext cx="15409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https://fineartamerica.com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A958467-A5A7-F864-36F8-F46B83101E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" t="2850" r="3122" b="3604"/>
          <a:stretch>
            <a:fillRect/>
          </a:stretch>
        </p:blipFill>
        <p:spPr>
          <a:xfrm>
            <a:off x="32950" y="1006223"/>
            <a:ext cx="5631733" cy="507103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762CE5A-DB30-FED9-F62C-882DC45BE505}"/>
              </a:ext>
            </a:extLst>
          </p:cNvPr>
          <p:cNvSpPr/>
          <p:nvPr/>
        </p:nvSpPr>
        <p:spPr>
          <a:xfrm>
            <a:off x="8243531" y="3916343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38DBC3-2FBE-7BC2-5A88-26BF9BF161C1}"/>
              </a:ext>
            </a:extLst>
          </p:cNvPr>
          <p:cNvSpPr/>
          <p:nvPr/>
        </p:nvSpPr>
        <p:spPr>
          <a:xfrm>
            <a:off x="8170735" y="1400126"/>
            <a:ext cx="4651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NASA</a:t>
            </a:r>
          </a:p>
        </p:txBody>
      </p:sp>
      <p:pic>
        <p:nvPicPr>
          <p:cNvPr id="52" name="Graphic 51" descr="Arrow: Straight with solid fill">
            <a:extLst>
              <a:ext uri="{FF2B5EF4-FFF2-40B4-BE49-F238E27FC236}">
                <a16:creationId xmlns:a16="http://schemas.microsoft.com/office/drawing/2014/main" id="{4D057F83-A86B-4E32-B1D6-B853C6AAC9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38355">
            <a:off x="5171988" y="2894069"/>
            <a:ext cx="623845" cy="914400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13A29CE-E4BF-7094-4E74-60CCAF282E5C}"/>
              </a:ext>
            </a:extLst>
          </p:cNvPr>
          <p:cNvCxnSpPr/>
          <p:nvPr/>
        </p:nvCxnSpPr>
        <p:spPr>
          <a:xfrm flipH="1" flipV="1">
            <a:off x="287673" y="4414987"/>
            <a:ext cx="11091" cy="1413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49E6067-1337-2813-F324-7EFE47916B75}"/>
              </a:ext>
            </a:extLst>
          </p:cNvPr>
          <p:cNvCxnSpPr/>
          <p:nvPr/>
        </p:nvCxnSpPr>
        <p:spPr>
          <a:xfrm flipV="1">
            <a:off x="285365" y="5819396"/>
            <a:ext cx="1525988" cy="4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14F7F79-7723-C96E-6A51-DA4B9861DBEE}"/>
              </a:ext>
            </a:extLst>
          </p:cNvPr>
          <p:cNvSpPr txBox="1"/>
          <p:nvPr/>
        </p:nvSpPr>
        <p:spPr>
          <a:xfrm>
            <a:off x="524768" y="5819405"/>
            <a:ext cx="1446392" cy="3003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Neutron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5CF70-74E3-9A7F-6825-44A62DD99BAC}"/>
              </a:ext>
            </a:extLst>
          </p:cNvPr>
          <p:cNvSpPr txBox="1"/>
          <p:nvPr/>
        </p:nvSpPr>
        <p:spPr>
          <a:xfrm rot="16200000">
            <a:off x="-601330" y="4749978"/>
            <a:ext cx="1459413" cy="3003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+mn-lt"/>
              </a:rPr>
              <a:t>Proton number</a:t>
            </a:r>
            <a:endParaRPr lang="en-US" sz="1200" dirty="0">
              <a:solidFill>
                <a:srgbClr val="FF0000"/>
              </a:solidFill>
              <a:latin typeface="+mn-lt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BAF894-0D48-0E6D-A8E8-A7C0BF74BEC6}"/>
                  </a:ext>
                </a:extLst>
              </p:cNvPr>
              <p:cNvSpPr txBox="1"/>
              <p:nvPr/>
            </p:nvSpPr>
            <p:spPr>
              <a:xfrm>
                <a:off x="6191146" y="1533119"/>
                <a:ext cx="574568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4625" indent="-174625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main destruction channel is 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Nb(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𝛄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,n)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91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Nb </a:t>
                </a:r>
                <a:r>
                  <a:rPr lang="en-US" dirty="0">
                    <a:sym typeface="Symbol" panose="05050102010706020507" pitchFamily="18" charset="2"/>
                  </a:rPr>
                  <a:t>in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γ</m:t>
                    </m:r>
                  </m:oMath>
                </a14:m>
                <a:r>
                  <a:rPr lang="it-IT" dirty="0">
                    <a:sym typeface="Symbol" panose="05050102010706020507" pitchFamily="18" charset="2"/>
                  </a:rPr>
                  <a:t>-process in CCSNe and SNe Ia</a:t>
                </a:r>
                <a:r>
                  <a:rPr lang="en-US" dirty="0">
                    <a:sym typeface="Symbol" panose="05050102010706020507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BAF894-0D48-0E6D-A8E8-A7C0BF74B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1146" y="1533119"/>
                <a:ext cx="5745686" cy="646331"/>
              </a:xfrm>
              <a:prstGeom prst="rect">
                <a:avLst/>
              </a:prstGeom>
              <a:blipFill>
                <a:blip r:embed="rId6"/>
                <a:stretch>
                  <a:fillRect l="-743" t="-4673" r="-1274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9F2EB1E9-2C73-88DB-65E0-C990A8BF3A5B}"/>
              </a:ext>
            </a:extLst>
          </p:cNvPr>
          <p:cNvSpPr/>
          <p:nvPr/>
        </p:nvSpPr>
        <p:spPr>
          <a:xfrm>
            <a:off x="3100808" y="3977510"/>
            <a:ext cx="192913" cy="1929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B5EC36-E6E6-7E48-F669-E1AFC902A869}"/>
              </a:ext>
            </a:extLst>
          </p:cNvPr>
          <p:cNvSpPr txBox="1"/>
          <p:nvPr/>
        </p:nvSpPr>
        <p:spPr>
          <a:xfrm>
            <a:off x="3081491" y="3933524"/>
            <a:ext cx="1458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D8BAF3B-A8B2-E803-8663-54AE51832B3B}"/>
              </a:ext>
            </a:extLst>
          </p:cNvPr>
          <p:cNvSpPr/>
          <p:nvPr/>
        </p:nvSpPr>
        <p:spPr>
          <a:xfrm>
            <a:off x="1890616" y="3524096"/>
            <a:ext cx="192913" cy="1929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6DD78-A7F7-B4FC-6D37-4B64B08EF63A}"/>
              </a:ext>
            </a:extLst>
          </p:cNvPr>
          <p:cNvSpPr txBox="1"/>
          <p:nvPr/>
        </p:nvSpPr>
        <p:spPr>
          <a:xfrm>
            <a:off x="1871230" y="3482052"/>
            <a:ext cx="1458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69C5DC-E777-24E1-161C-F46F4F9E7DC7}"/>
              </a:ext>
            </a:extLst>
          </p:cNvPr>
          <p:cNvSpPr txBox="1"/>
          <p:nvPr/>
        </p:nvSpPr>
        <p:spPr>
          <a:xfrm>
            <a:off x="7257409" y="4976796"/>
            <a:ext cx="361316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/>
              <a:t>The goal is to constraint these two reactions experimentally and evaluate their impact in GCE</a:t>
            </a:r>
          </a:p>
        </p:txBody>
      </p:sp>
      <p:pic>
        <p:nvPicPr>
          <p:cNvPr id="21" name="Graphic 20" descr="Arrow: Straight with solid fill">
            <a:extLst>
              <a:ext uri="{FF2B5EF4-FFF2-40B4-BE49-F238E27FC236}">
                <a16:creationId xmlns:a16="http://schemas.microsoft.com/office/drawing/2014/main" id="{BE96CEE7-68BA-5F9D-D53B-EFED77593F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916640" y="3966688"/>
            <a:ext cx="623845" cy="91440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54A5B0B-9519-2F1D-99E4-C762C37FC8CA}"/>
              </a:ext>
            </a:extLst>
          </p:cNvPr>
          <p:cNvGrpSpPr/>
          <p:nvPr/>
        </p:nvGrpSpPr>
        <p:grpSpPr>
          <a:xfrm>
            <a:off x="10892171" y="1347044"/>
            <a:ext cx="212299" cy="276999"/>
            <a:chOff x="10965518" y="1477070"/>
            <a:chExt cx="212299" cy="27699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3D3BC66-A631-6876-CA05-AC202661580B}"/>
                </a:ext>
              </a:extLst>
            </p:cNvPr>
            <p:cNvSpPr/>
            <p:nvPr/>
          </p:nvSpPr>
          <p:spPr>
            <a:xfrm>
              <a:off x="10984904" y="1519114"/>
              <a:ext cx="192913" cy="19291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50604B-01F0-297D-354A-F197B410273E}"/>
                </a:ext>
              </a:extLst>
            </p:cNvPr>
            <p:cNvSpPr txBox="1"/>
            <p:nvPr/>
          </p:nvSpPr>
          <p:spPr>
            <a:xfrm>
              <a:off x="10965518" y="1477070"/>
              <a:ext cx="14580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AFDA654-F219-4F30-7252-5B6084391849}"/>
              </a:ext>
            </a:extLst>
          </p:cNvPr>
          <p:cNvGrpSpPr/>
          <p:nvPr/>
        </p:nvGrpSpPr>
        <p:grpSpPr>
          <a:xfrm>
            <a:off x="10288513" y="2057854"/>
            <a:ext cx="212230" cy="276999"/>
            <a:chOff x="10363200" y="2209800"/>
            <a:chExt cx="212230" cy="27699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8CDEB61-2410-A046-0792-DACB1B691074}"/>
                </a:ext>
              </a:extLst>
            </p:cNvPr>
            <p:cNvSpPr/>
            <p:nvPr/>
          </p:nvSpPr>
          <p:spPr>
            <a:xfrm>
              <a:off x="10382517" y="2253786"/>
              <a:ext cx="192913" cy="19291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1339B2D-01B2-2CB0-1E50-B271B4AF72DD}"/>
                </a:ext>
              </a:extLst>
            </p:cNvPr>
            <p:cNvSpPr txBox="1"/>
            <p:nvPr/>
          </p:nvSpPr>
          <p:spPr>
            <a:xfrm>
              <a:off x="10363200" y="2209800"/>
              <a:ext cx="14580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</a:t>
              </a:r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17F228C-3A99-3FF6-22A8-451AE167DDF1}"/>
              </a:ext>
            </a:extLst>
          </p:cNvPr>
          <p:cNvSpPr/>
          <p:nvPr/>
        </p:nvSpPr>
        <p:spPr>
          <a:xfrm>
            <a:off x="7281727" y="4902627"/>
            <a:ext cx="3549930" cy="104300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9B73097-770D-1784-C3DA-ED1118BBB09F}"/>
              </a:ext>
            </a:extLst>
          </p:cNvPr>
          <p:cNvSpPr txBox="1"/>
          <p:nvPr/>
        </p:nvSpPr>
        <p:spPr>
          <a:xfrm>
            <a:off x="6171025" y="3228101"/>
            <a:ext cx="57456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ym typeface="Symbol" panose="05050102010706020507" pitchFamily="18" charset="2"/>
              </a:rPr>
              <a:t>Neither reaction has direct experimental constraints yet, whereas most other relevant reactions are better constrained and have smaller impact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73F12D-B09C-AC58-380B-143FCC94786C}"/>
              </a:ext>
            </a:extLst>
          </p:cNvPr>
          <p:cNvSpPr txBox="1"/>
          <p:nvPr/>
        </p:nvSpPr>
        <p:spPr>
          <a:xfrm>
            <a:off x="4062084" y="6492659"/>
            <a:ext cx="1458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32B207C-C8B0-8C6A-D626-97988D3548D0}"/>
                  </a:ext>
                </a:extLst>
              </p:cNvPr>
              <p:cNvSpPr txBox="1"/>
              <p:nvPr/>
            </p:nvSpPr>
            <p:spPr>
              <a:xfrm>
                <a:off x="6172200" y="2240368"/>
                <a:ext cx="5745686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4625" indent="-174625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Neutrino-driven reaction </a:t>
                </a:r>
                <a:r>
                  <a:rPr lang="en-US" b="1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Zr(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𝛎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e>
                      <m:sup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)</a:t>
                </a:r>
                <a:r>
                  <a:rPr lang="en-US" b="1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92</a:t>
                </a:r>
                <a:r>
                  <a:rPr lang="en-US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Nb</a:t>
                </a:r>
                <a:r>
                  <a:rPr lang="en-US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in </a:t>
                </a:r>
                <a:r>
                  <a:rPr lang="en-US" dirty="0" err="1">
                    <a:sym typeface="Symbol" panose="05050102010706020507" pitchFamily="18" charset="2"/>
                  </a:rPr>
                  <a:t>CCSNe</a:t>
                </a:r>
                <a:r>
                  <a:rPr lang="en-US" dirty="0">
                    <a:sym typeface="Symbol" panose="05050102010706020507" pitchFamily="18" charset="2"/>
                  </a:rPr>
                  <a:t> has been proposed as an additional production pathway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32B207C-C8B0-8C6A-D626-97988D354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2240368"/>
                <a:ext cx="5745686" cy="923330"/>
              </a:xfrm>
              <a:prstGeom prst="rect">
                <a:avLst/>
              </a:prstGeom>
              <a:blipFill>
                <a:blip r:embed="rId7"/>
                <a:stretch>
                  <a:fillRect l="-743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44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6" grpId="0"/>
      <p:bldP spid="17" grpId="0" animBg="1"/>
      <p:bldP spid="12" grpId="0"/>
      <p:bldP spid="20" grpId="0"/>
      <p:bldP spid="41" grpId="0" animBg="1"/>
      <p:bldP spid="45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64681" y="6450075"/>
            <a:ext cx="4241321" cy="364628"/>
          </a:xfrm>
        </p:spPr>
        <p:txBody>
          <a:bodyPr/>
          <a:lstStyle/>
          <a:p>
            <a:r>
              <a:rPr lang="en-US" dirty="0" err="1"/>
              <a:t>Neshad</a:t>
            </a:r>
            <a:r>
              <a:rPr lang="en-US" dirty="0"/>
              <a:t> D. Pathirana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906000" y="6450075"/>
            <a:ext cx="762000" cy="364628"/>
          </a:xfrm>
        </p:spPr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117" name="Bent Arrow 116"/>
          <p:cNvSpPr/>
          <p:nvPr/>
        </p:nvSpPr>
        <p:spPr>
          <a:xfrm rot="10800000">
            <a:off x="7711672" y="5451766"/>
            <a:ext cx="746735" cy="531196"/>
          </a:xfrm>
          <a:prstGeom prst="bentArrow">
            <a:avLst>
              <a:gd name="adj1" fmla="val 43967"/>
              <a:gd name="adj2" fmla="val 42948"/>
              <a:gd name="adj3" fmla="val 50000"/>
              <a:gd name="adj4" fmla="val 15919"/>
            </a:avLst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4">
                <a:extLst>
                  <a:ext uri="{FF2B5EF4-FFF2-40B4-BE49-F238E27FC236}">
                    <a16:creationId xmlns:a16="http://schemas.microsoft.com/office/drawing/2014/main" id="{BCA6C293-9C5D-97E8-96A1-C91154707B7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01462" y="254231"/>
                <a:ext cx="10188059" cy="4786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56076" tIns="22431" rIns="56076" bIns="22431" numCol="1" anchor="ctr" anchorCtr="0" compatLnSpc="1">
                <a:prstTxWarp prst="textNoShape">
                  <a:avLst/>
                </a:prstTxWarp>
                <a:spAutoFit/>
              </a:bodyPr>
              <a:lstStyle>
                <a:lvl1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2pPr>
                <a:lvl3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3pPr>
                <a:lvl4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4pPr>
                <a:lvl5pPr algn="ctr" defTabSz="803293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5pPr>
                <a:lvl6pPr marL="457036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914074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1371109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1828148" algn="ctr" defTabSz="807750" rtl="0" eaLnBrk="1" fontAlgn="base" hangingPunct="1">
                  <a:lnSpc>
                    <a:spcPct val="88000"/>
                  </a:lnSpc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064308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kern="0" dirty="0">
                    <a:latin typeface="Arial" pitchFamily="34" charset="0"/>
                    <a:ea typeface="ＭＳ Ｐゴシック"/>
                    <a:cs typeface="ＭＳ Ｐゴシック"/>
                  </a:rPr>
                  <a:t>How Can We Constrain the </a:t>
                </a:r>
                <a:r>
                  <a:rPr lang="en-US" baseline="30000" dirty="0">
                    <a:sym typeface="Symbol" panose="05050102010706020507" pitchFamily="18" charset="2"/>
                  </a:rPr>
                  <a:t>91</a:t>
                </a:r>
                <a:r>
                  <a:rPr lang="en-US" dirty="0">
                    <a:sym typeface="Symbol" panose="05050102010706020507" pitchFamily="18" charset="2"/>
                  </a:rPr>
                  <a:t>Nb(n,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γ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)</a:t>
                </a:r>
                <a:r>
                  <a:rPr lang="en-US" baseline="30000" dirty="0">
                    <a:sym typeface="Symbol" panose="05050102010706020507" pitchFamily="18" charset="2"/>
                  </a:rPr>
                  <a:t>92</a:t>
                </a:r>
                <a:r>
                  <a:rPr lang="en-US" dirty="0">
                    <a:sym typeface="Symbol" panose="05050102010706020507" pitchFamily="18" charset="2"/>
                  </a:rPr>
                  <a:t>Nb Reaction?</a:t>
                </a:r>
                <a:endParaRPr lang="en-US" kern="0" dirty="0"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4" name="Title 4">
                <a:extLst>
                  <a:ext uri="{FF2B5EF4-FFF2-40B4-BE49-F238E27FC236}">
                    <a16:creationId xmlns:a16="http://schemas.microsoft.com/office/drawing/2014/main" id="{BCA6C293-9C5D-97E8-96A1-C91154707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1462" y="254231"/>
                <a:ext cx="10188059" cy="478624"/>
              </a:xfrm>
              <a:prstGeom prst="rect">
                <a:avLst/>
              </a:prstGeom>
              <a:blipFill>
                <a:blip r:embed="rId3"/>
                <a:stretch>
                  <a:fillRect l="-1017" t="-34615" r="-1017" b="-46154"/>
                </a:stretch>
              </a:blip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ight Arrow 117">
            <a:extLst>
              <a:ext uri="{FF2B5EF4-FFF2-40B4-BE49-F238E27FC236}">
                <a16:creationId xmlns:a16="http://schemas.microsoft.com/office/drawing/2014/main" id="{9F5AEA84-916C-D608-BD98-4FD1FDB94727}"/>
              </a:ext>
            </a:extLst>
          </p:cNvPr>
          <p:cNvSpPr/>
          <p:nvPr/>
        </p:nvSpPr>
        <p:spPr>
          <a:xfrm rot="10800000">
            <a:off x="3953897" y="5385292"/>
            <a:ext cx="706180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CCEFB33-5082-8B38-3262-F88646FC05B0}"/>
              </a:ext>
            </a:extLst>
          </p:cNvPr>
          <p:cNvGrpSpPr/>
          <p:nvPr/>
        </p:nvGrpSpPr>
        <p:grpSpPr>
          <a:xfrm>
            <a:off x="266179" y="3292139"/>
            <a:ext cx="1904908" cy="637568"/>
            <a:chOff x="5023351" y="4259605"/>
            <a:chExt cx="1672526" cy="63756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740174-EA3D-BF74-12F1-C8969F252BAF}"/>
                </a:ext>
              </a:extLst>
            </p:cNvPr>
            <p:cNvSpPr txBox="1"/>
            <p:nvPr/>
          </p:nvSpPr>
          <p:spPr>
            <a:xfrm>
              <a:off x="5023351" y="4294077"/>
              <a:ext cx="1672526" cy="5847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Hauser-</a:t>
              </a:r>
              <a:r>
                <a:rPr lang="en-US" sz="1600" dirty="0" err="1"/>
                <a:t>Feshbach</a:t>
              </a:r>
              <a:endParaRPr lang="en-US" sz="1600" dirty="0"/>
            </a:p>
            <a:p>
              <a:pPr algn="ctr"/>
              <a:r>
                <a:rPr lang="en-US" sz="1600" dirty="0"/>
                <a:t>Calculations</a:t>
              </a: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20158A47-8FDF-9A4E-4BBE-B7B4C6927CD6}"/>
                </a:ext>
              </a:extLst>
            </p:cNvPr>
            <p:cNvSpPr/>
            <p:nvPr/>
          </p:nvSpPr>
          <p:spPr>
            <a:xfrm>
              <a:off x="5062381" y="4259605"/>
              <a:ext cx="1606964" cy="63756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E9C57DA-B8CE-0079-EF31-B6D34E1C067B}"/>
              </a:ext>
            </a:extLst>
          </p:cNvPr>
          <p:cNvGrpSpPr/>
          <p:nvPr/>
        </p:nvGrpSpPr>
        <p:grpSpPr>
          <a:xfrm>
            <a:off x="-206681" y="5326872"/>
            <a:ext cx="4491607" cy="584775"/>
            <a:chOff x="699855" y="2113851"/>
            <a:chExt cx="3071768" cy="584775"/>
          </a:xfrm>
          <a:noFill/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CC9A0822-8800-44E5-6F4F-226C118571F9}"/>
                </a:ext>
              </a:extLst>
            </p:cNvPr>
            <p:cNvSpPr/>
            <p:nvPr/>
          </p:nvSpPr>
          <p:spPr>
            <a:xfrm>
              <a:off x="1040234" y="2113851"/>
              <a:ext cx="2398516" cy="584775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AE3A087-574A-B533-2EE9-CDF7FDB692DB}"/>
                    </a:ext>
                  </a:extLst>
                </p:cNvPr>
                <p:cNvSpPr txBox="1"/>
                <p:nvPr/>
              </p:nvSpPr>
              <p:spPr>
                <a:xfrm>
                  <a:off x="699855" y="2113851"/>
                  <a:ext cx="3071768" cy="553998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tx1"/>
                      </a:solidFill>
                    </a:rPr>
                    <a:t>Nuclear Level Density (NLD) of </a:t>
                  </a:r>
                  <a:r>
                    <a:rPr lang="en-US" sz="1500" b="1" baseline="30000" dirty="0">
                      <a:solidFill>
                        <a:schemeClr val="tx1"/>
                      </a:solidFill>
                    </a:rPr>
                    <a:t>92</a:t>
                  </a:r>
                  <a:r>
                    <a:rPr lang="en-US" sz="1500" b="1" dirty="0">
                      <a:solidFill>
                        <a:schemeClr val="tx1"/>
                      </a:solidFill>
                    </a:rPr>
                    <a:t>Nb</a:t>
                  </a:r>
                  <a:endParaRPr lang="en-US" sz="15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𝛄</m:t>
                      </m:r>
                    </m:oMath>
                  </a14:m>
                  <a:r>
                    <a:rPr lang="en-US" sz="1500" b="1" dirty="0">
                      <a:solidFill>
                        <a:schemeClr val="tx1"/>
                      </a:solidFill>
                    </a:rPr>
                    <a:t>-ray Strength Function (</a:t>
                  </a:r>
                  <a14:m>
                    <m:oMath xmlns:m="http://schemas.openxmlformats.org/officeDocument/2006/math">
                      <m:r>
                        <a:rPr lang="en-US" sz="1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𝛄</m:t>
                      </m:r>
                    </m:oMath>
                  </a14:m>
                  <a:r>
                    <a:rPr lang="en-US" sz="1500" b="1" dirty="0">
                      <a:solidFill>
                        <a:schemeClr val="tx1"/>
                      </a:solidFill>
                    </a:rPr>
                    <a:t>SF) of </a:t>
                  </a:r>
                  <a:r>
                    <a:rPr lang="en-US" sz="1500" b="1" baseline="30000" dirty="0">
                      <a:solidFill>
                        <a:schemeClr val="tx1"/>
                      </a:solidFill>
                    </a:rPr>
                    <a:t>92</a:t>
                  </a:r>
                  <a:r>
                    <a:rPr lang="en-US" sz="1500" b="1" dirty="0">
                      <a:solidFill>
                        <a:schemeClr val="tx1"/>
                      </a:solidFill>
                    </a:rPr>
                    <a:t>Nb</a:t>
                  </a: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AE3A087-574A-B533-2EE9-CDF7FDB692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855" y="2113851"/>
                  <a:ext cx="3071768" cy="553998"/>
                </a:xfrm>
                <a:prstGeom prst="rect">
                  <a:avLst/>
                </a:prstGeom>
                <a:blipFill>
                  <a:blip r:embed="rId4"/>
                  <a:stretch>
                    <a:fillRect t="-2198" b="-10989"/>
                  </a:stretch>
                </a:blip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248404-2DFA-9839-DB49-6194CFD2B21B}"/>
              </a:ext>
            </a:extLst>
          </p:cNvPr>
          <p:cNvSpPr txBox="1"/>
          <p:nvPr/>
        </p:nvSpPr>
        <p:spPr>
          <a:xfrm>
            <a:off x="227039" y="1017976"/>
            <a:ext cx="2811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Direct measurements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A29359-6271-C628-66E8-4DD6CF395CA4}"/>
              </a:ext>
            </a:extLst>
          </p:cNvPr>
          <p:cNvGrpSpPr/>
          <p:nvPr/>
        </p:nvGrpSpPr>
        <p:grpSpPr>
          <a:xfrm>
            <a:off x="7851269" y="1203158"/>
            <a:ext cx="4257570" cy="4806113"/>
            <a:chOff x="7898885" y="1461101"/>
            <a:chExt cx="4257570" cy="4806113"/>
          </a:xfrm>
        </p:grpSpPr>
        <p:sp>
          <p:nvSpPr>
            <p:cNvPr id="93" name="Right Arrow 117">
              <a:extLst>
                <a:ext uri="{FF2B5EF4-FFF2-40B4-BE49-F238E27FC236}">
                  <a16:creationId xmlns:a16="http://schemas.microsoft.com/office/drawing/2014/main" id="{33CDD84C-9BFE-CE95-80AA-EF5799FE911B}"/>
                </a:ext>
              </a:extLst>
            </p:cNvPr>
            <p:cNvSpPr/>
            <p:nvPr/>
          </p:nvSpPr>
          <p:spPr>
            <a:xfrm rot="7549258">
              <a:off x="9932957" y="3318582"/>
              <a:ext cx="750292" cy="494837"/>
            </a:xfrm>
            <a:prstGeom prst="rightArrow">
              <a:avLst/>
            </a:prstGeom>
            <a:gradFill>
              <a:gsLst>
                <a:gs pos="6500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25000"/>
                    <a:lumOff val="75000"/>
                  </a:schemeClr>
                </a:gs>
              </a:gsLst>
              <a:lin ang="16200000" scaled="0"/>
            </a:gra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898885" y="1461101"/>
              <a:ext cx="4257570" cy="4806113"/>
              <a:chOff x="2245514" y="900562"/>
              <a:chExt cx="4257570" cy="4806113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2245514" y="900562"/>
                <a:ext cx="4257570" cy="4806113"/>
                <a:chOff x="3449093" y="630170"/>
                <a:chExt cx="4257570" cy="4806113"/>
              </a:xfrm>
            </p:grpSpPr>
            <p:sp>
              <p:nvSpPr>
                <p:cNvPr id="100" name="TextBox 99"/>
                <p:cNvSpPr txBox="1"/>
                <p:nvPr/>
              </p:nvSpPr>
              <p:spPr>
                <a:xfrm>
                  <a:off x="4976428" y="630170"/>
                  <a:ext cx="2730235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accent3"/>
                      </a:solidFill>
                    </a:rPr>
                    <a:t>Nuclear Experiments</a:t>
                  </a:r>
                </a:p>
                <a:p>
                  <a:pPr algn="ctr"/>
                  <a:r>
                    <a:rPr lang="en-US" sz="1500" dirty="0"/>
                    <a:t>Beta decays</a:t>
                  </a:r>
                </a:p>
                <a:p>
                  <a:pPr algn="ctr"/>
                  <a:r>
                    <a:rPr lang="en-US" sz="1500" b="1" dirty="0"/>
                    <a:t>Transfer reactions</a:t>
                  </a:r>
                </a:p>
                <a:p>
                  <a:pPr algn="ctr"/>
                  <a:r>
                    <a:rPr lang="en-US" sz="1500" dirty="0"/>
                    <a:t>Surrogate reactions</a:t>
                  </a:r>
                </a:p>
                <a:p>
                  <a:pPr algn="ctr"/>
                  <a:r>
                    <a:rPr lang="en-US" sz="1500" dirty="0"/>
                    <a:t>Knockout/pickup reactions</a:t>
                  </a:r>
                </a:p>
                <a:p>
                  <a:pPr algn="ctr"/>
                  <a:r>
                    <a:rPr lang="en-US" sz="1500" dirty="0"/>
                    <a:t>Charge-Exchange reactions</a:t>
                  </a:r>
                </a:p>
              </p:txBody>
            </p:sp>
            <p:grpSp>
              <p:nvGrpSpPr>
                <p:cNvPr id="99" name="Group 98"/>
                <p:cNvGrpSpPr/>
                <p:nvPr/>
              </p:nvGrpSpPr>
              <p:grpSpPr>
                <a:xfrm>
                  <a:off x="3449093" y="1293914"/>
                  <a:ext cx="4214015" cy="4142369"/>
                  <a:chOff x="3539489" y="1346981"/>
                  <a:chExt cx="4214015" cy="4142369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3539489" y="1346981"/>
                    <a:ext cx="1602715" cy="3511246"/>
                    <a:chOff x="6398285" y="1073720"/>
                    <a:chExt cx="1602715" cy="3511246"/>
                  </a:xfrm>
                </p:grpSpPr>
                <p:pic>
                  <p:nvPicPr>
                    <p:cNvPr id="9" name="Picture 8" descr="A picture containing text, screenshot, parallel, line&#10;&#10;Description automatically generated">
                      <a:extLst>
                        <a:ext uri="{FF2B5EF4-FFF2-40B4-BE49-F238E27FC236}">
                          <a16:creationId xmlns:a16="http://schemas.microsoft.com/office/drawing/2014/main" id="{08101876-4634-B4B4-2912-E8DBA444E8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l="15065" t="1959" r="35412"/>
                    <a:stretch>
                      <a:fillRect/>
                    </a:stretch>
                  </p:blipFill>
                  <p:spPr>
                    <a:xfrm>
                      <a:off x="6398285" y="1073720"/>
                      <a:ext cx="1602715" cy="3511246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0" name="Straight Arrow Connector 9"/>
                    <p:cNvCxnSpPr/>
                    <p:nvPr/>
                  </p:nvCxnSpPr>
                  <p:spPr>
                    <a:xfrm>
                      <a:off x="6553200" y="2810419"/>
                      <a:ext cx="0" cy="1456781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Straight Arrow Connector 11"/>
                    <p:cNvCxnSpPr/>
                    <p:nvPr/>
                  </p:nvCxnSpPr>
                  <p:spPr>
                    <a:xfrm>
                      <a:off x="6705600" y="2810419"/>
                      <a:ext cx="0" cy="1228181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Arrow Connector 12"/>
                    <p:cNvCxnSpPr/>
                    <p:nvPr/>
                  </p:nvCxnSpPr>
                  <p:spPr>
                    <a:xfrm>
                      <a:off x="6858000" y="2810419"/>
                      <a:ext cx="0" cy="964042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>
                      <a:off x="7010400" y="2810419"/>
                      <a:ext cx="0" cy="1209297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>
                      <a:off x="7152042" y="2971800"/>
                      <a:ext cx="0" cy="550722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>
                      <a:off x="7430796" y="2802303"/>
                      <a:ext cx="0" cy="1233586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>
                      <a:off x="7299912" y="2901867"/>
                      <a:ext cx="0" cy="1147491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1">
                          <a:lumMod val="75000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3869564" y="4584545"/>
                    <a:ext cx="806631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aseline="30000" dirty="0"/>
                      <a:t>92</a:t>
                    </a:r>
                    <a:r>
                      <a:rPr lang="en-US" sz="2400" dirty="0"/>
                      <a:t>Nb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6235460" y="5027685"/>
                    <a:ext cx="151804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aseline="30000" dirty="0"/>
                      <a:t>Target nucleus</a:t>
                    </a:r>
                    <a:endParaRPr lang="en-US" sz="2400" dirty="0"/>
                  </a:p>
                </p:txBody>
              </p:sp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4829033" y="1365151"/>
                    <a:ext cx="2188375" cy="3640875"/>
                    <a:chOff x="4829033" y="1365151"/>
                    <a:chExt cx="2188375" cy="3640875"/>
                  </a:xfrm>
                </p:grpSpPr>
                <p:grpSp>
                  <p:nvGrpSpPr>
                    <p:cNvPr id="82" name="Group 81"/>
                    <p:cNvGrpSpPr/>
                    <p:nvPr/>
                  </p:nvGrpSpPr>
                  <p:grpSpPr>
                    <a:xfrm>
                      <a:off x="4865078" y="3095757"/>
                      <a:ext cx="2152330" cy="1910269"/>
                      <a:chOff x="4818173" y="1564298"/>
                      <a:chExt cx="2152330" cy="1910269"/>
                    </a:xfrm>
                  </p:grpSpPr>
                  <p:cxnSp>
                    <p:nvCxnSpPr>
                      <p:cNvPr id="57" name="Straight Arrow Connector 56"/>
                      <p:cNvCxnSpPr/>
                      <p:nvPr/>
                    </p:nvCxnSpPr>
                    <p:spPr>
                      <a:xfrm flipH="1" flipV="1">
                        <a:off x="4818173" y="1564298"/>
                        <a:ext cx="1413277" cy="1897808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cxnSpLocks/>
                      </p:cNvCxnSpPr>
                      <p:nvPr/>
                    </p:nvCxnSpPr>
                    <p:spPr>
                      <a:xfrm>
                        <a:off x="6235721" y="3474567"/>
                        <a:ext cx="734782" cy="0"/>
                      </a:xfrm>
                      <a:prstGeom prst="line">
                        <a:avLst/>
                      </a:prstGeom>
                      <a:ln w="38100"/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Arrow Connector 40"/>
                      <p:cNvCxnSpPr/>
                      <p:nvPr/>
                    </p:nvCxnSpPr>
                    <p:spPr>
                      <a:xfrm flipH="1" flipV="1">
                        <a:off x="4823909" y="1624568"/>
                        <a:ext cx="1407541" cy="1811661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Arrow Connector 43"/>
                      <p:cNvCxnSpPr/>
                      <p:nvPr/>
                    </p:nvCxnSpPr>
                    <p:spPr>
                      <a:xfrm flipH="1" flipV="1">
                        <a:off x="4829896" y="1712016"/>
                        <a:ext cx="1383539" cy="1714429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Arrow Connector 46"/>
                      <p:cNvCxnSpPr/>
                      <p:nvPr/>
                    </p:nvCxnSpPr>
                    <p:spPr>
                      <a:xfrm flipH="1" flipV="1">
                        <a:off x="4831638" y="1841647"/>
                        <a:ext cx="1395656" cy="1620459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Arrow Connector 48"/>
                      <p:cNvCxnSpPr/>
                      <p:nvPr/>
                    </p:nvCxnSpPr>
                    <p:spPr>
                      <a:xfrm flipH="1" flipV="1">
                        <a:off x="4847026" y="1902269"/>
                        <a:ext cx="1380268" cy="1539035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Arrow Connector 60"/>
                      <p:cNvCxnSpPr/>
                      <p:nvPr/>
                    </p:nvCxnSpPr>
                    <p:spPr>
                      <a:xfrm flipH="1" flipV="1">
                        <a:off x="4842276" y="1937844"/>
                        <a:ext cx="1371159" cy="1488601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Arrow Connector 64"/>
                      <p:cNvCxnSpPr/>
                      <p:nvPr/>
                    </p:nvCxnSpPr>
                    <p:spPr>
                      <a:xfrm flipH="1" flipV="1">
                        <a:off x="4846298" y="2079824"/>
                        <a:ext cx="1367137" cy="1334481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>
                      <a:xfrm flipH="1" flipV="1">
                        <a:off x="4846298" y="2264324"/>
                        <a:ext cx="1389162" cy="1170688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Arrow Connector 68"/>
                      <p:cNvCxnSpPr/>
                      <p:nvPr/>
                    </p:nvCxnSpPr>
                    <p:spPr>
                      <a:xfrm flipH="1" flipV="1">
                        <a:off x="5095299" y="3092095"/>
                        <a:ext cx="1118136" cy="329678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Arrow Connector 76"/>
                      <p:cNvCxnSpPr/>
                      <p:nvPr/>
                    </p:nvCxnSpPr>
                    <p:spPr>
                      <a:xfrm flipH="1" flipV="1">
                        <a:off x="4850296" y="2784755"/>
                        <a:ext cx="1377000" cy="658095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Arrow Connector 79"/>
                      <p:cNvCxnSpPr/>
                      <p:nvPr/>
                    </p:nvCxnSpPr>
                    <p:spPr>
                      <a:xfrm flipH="1" flipV="1">
                        <a:off x="4844371" y="2500546"/>
                        <a:ext cx="1344184" cy="907139"/>
                      </a:xfrm>
                      <a:prstGeom prst="straightConnector1">
                        <a:avLst/>
                      </a:prstGeom>
                      <a:ln w="22225">
                        <a:solidFill>
                          <a:srgbClr val="6DC0C6"/>
                        </a:solidFill>
                        <a:prstDash val="sysDash"/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6" name="Freeform 95"/>
                    <p:cNvSpPr/>
                    <p:nvPr/>
                  </p:nvSpPr>
                  <p:spPr>
                    <a:xfrm>
                      <a:off x="4829033" y="1365151"/>
                      <a:ext cx="1476797" cy="3617560"/>
                    </a:xfrm>
                    <a:custGeom>
                      <a:avLst/>
                      <a:gdLst>
                        <a:gd name="connsiteX0" fmla="*/ 1443209 w 1443209"/>
                        <a:gd name="connsiteY0" fmla="*/ 3569465 h 3569465"/>
                        <a:gd name="connsiteX1" fmla="*/ 22034 w 1443209"/>
                        <a:gd name="connsiteY1" fmla="*/ 1663547 h 3569465"/>
                        <a:gd name="connsiteX2" fmla="*/ 0 w 1443209"/>
                        <a:gd name="connsiteY2" fmla="*/ 0 h 3569465"/>
                        <a:gd name="connsiteX3" fmla="*/ 1443209 w 1443209"/>
                        <a:gd name="connsiteY3" fmla="*/ 3569465 h 3569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3209" h="3569465">
                          <a:moveTo>
                            <a:pt x="1443209" y="3569465"/>
                          </a:moveTo>
                          <a:lnTo>
                            <a:pt x="22034" y="1663547"/>
                          </a:lnTo>
                          <a:lnTo>
                            <a:pt x="0" y="0"/>
                          </a:lnTo>
                          <a:lnTo>
                            <a:pt x="1443209" y="356946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46000">
                          <a:srgbClr val="70B6BB">
                            <a:alpha val="71000"/>
                          </a:srgbClr>
                        </a:gs>
                        <a:gs pos="75000">
                          <a:srgbClr val="3A868C"/>
                        </a:gs>
                      </a:gsLst>
                      <a:lin ang="16200000" scaled="0"/>
                    </a:gradFill>
                    <a:ln>
                      <a:noFill/>
                    </a:ln>
                  </p:spPr>
                  <p:style>
                    <a:lnRef idx="1">
                      <a:schemeClr val="accent2"/>
                    </a:lnRef>
                    <a:fillRef idx="3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cxnSp>
            <p:nvCxnSpPr>
              <p:cNvPr id="105" name="Straight Arrow Connector 104"/>
              <p:cNvCxnSpPr/>
              <p:nvPr/>
            </p:nvCxnSpPr>
            <p:spPr>
              <a:xfrm>
                <a:off x="3417348" y="3440870"/>
                <a:ext cx="0" cy="1309155"/>
              </a:xfrm>
              <a:prstGeom prst="straightConnector1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9CBD46-778A-4868-7DC0-439AC91D1DFE}"/>
              </a:ext>
            </a:extLst>
          </p:cNvPr>
          <p:cNvGrpSpPr/>
          <p:nvPr/>
        </p:nvGrpSpPr>
        <p:grpSpPr>
          <a:xfrm>
            <a:off x="2700846" y="1154810"/>
            <a:ext cx="5722055" cy="1597541"/>
            <a:chOff x="830983" y="1138166"/>
            <a:chExt cx="5134145" cy="143340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A47376-3636-EB12-F422-D35640E93B3B}"/>
                </a:ext>
              </a:extLst>
            </p:cNvPr>
            <p:cNvGrpSpPr/>
            <p:nvPr/>
          </p:nvGrpSpPr>
          <p:grpSpPr>
            <a:xfrm>
              <a:off x="830983" y="1149665"/>
              <a:ext cx="5134145" cy="1393419"/>
              <a:chOff x="296012" y="1596731"/>
              <a:chExt cx="5134145" cy="1393419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D43F8BEE-9C42-C2D4-8D98-62965E1C70C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03" b="34951"/>
              <a:stretch>
                <a:fillRect/>
              </a:stretch>
            </p:blipFill>
            <p:spPr bwMode="auto">
              <a:xfrm>
                <a:off x="296012" y="1596731"/>
                <a:ext cx="5134145" cy="1321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8105CCF-4E94-CD66-7E7E-D38656E8BEC5}"/>
                  </a:ext>
                </a:extLst>
              </p:cNvPr>
              <p:cNvSpPr/>
              <p:nvPr/>
            </p:nvSpPr>
            <p:spPr>
              <a:xfrm>
                <a:off x="3588145" y="2632570"/>
                <a:ext cx="892894" cy="3575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15FD1E9-191C-5997-050D-E1230556787C}"/>
                </a:ext>
              </a:extLst>
            </p:cNvPr>
            <p:cNvSpPr txBox="1"/>
            <p:nvPr/>
          </p:nvSpPr>
          <p:spPr>
            <a:xfrm>
              <a:off x="4315209" y="2109904"/>
              <a:ext cx="9268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/>
                <a:t>92</a:t>
              </a:r>
              <a:r>
                <a:rPr lang="en-US" sz="2400" dirty="0"/>
                <a:t>Nb*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046E44-44AC-9C7A-F43C-85CC5DABC22A}"/>
                </a:ext>
              </a:extLst>
            </p:cNvPr>
            <p:cNvSpPr txBox="1"/>
            <p:nvPr/>
          </p:nvSpPr>
          <p:spPr>
            <a:xfrm>
              <a:off x="2383610" y="1138166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/>
                <a:t>91</a:t>
              </a:r>
              <a:r>
                <a:rPr lang="en-US" sz="2400" dirty="0"/>
                <a:t>Nb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124F776-2950-A587-027C-77D896617B49}"/>
              </a:ext>
            </a:extLst>
          </p:cNvPr>
          <p:cNvGrpSpPr/>
          <p:nvPr/>
        </p:nvGrpSpPr>
        <p:grpSpPr>
          <a:xfrm>
            <a:off x="4782578" y="4018956"/>
            <a:ext cx="2912986" cy="1902717"/>
            <a:chOff x="5032572" y="4259604"/>
            <a:chExt cx="2912986" cy="19027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15153CA-0EDA-08EC-A25A-B73A769129CB}"/>
                    </a:ext>
                  </a:extLst>
                </p:cNvPr>
                <p:cNvSpPr txBox="1"/>
                <p:nvPr/>
              </p:nvSpPr>
              <p:spPr>
                <a:xfrm>
                  <a:off x="5032572" y="4273144"/>
                  <a:ext cx="2912986" cy="181588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Oslo Method</a:t>
                  </a:r>
                </a:p>
                <a:p>
                  <a:pPr algn="ctr"/>
                  <a:r>
                    <a:rPr lang="en-US" sz="1600" dirty="0"/>
                    <a:t>β-Oslo Method</a:t>
                  </a:r>
                </a:p>
                <a:p>
                  <a:pPr algn="ctr"/>
                  <a:r>
                    <a:rPr lang="en-US" sz="1600" dirty="0"/>
                    <a:t>CE-Oslo Method</a:t>
                  </a:r>
                </a:p>
                <a:p>
                  <a:pPr algn="ctr"/>
                  <a:r>
                    <a:rPr lang="en-US" sz="1600" dirty="0"/>
                    <a:t>Surrogate Method</a:t>
                  </a:r>
                </a:p>
                <a:p>
                  <a:pPr algn="ctr"/>
                  <a:r>
                    <a:rPr lang="en-US" sz="1600" dirty="0"/>
                    <a:t>Inverse Oslo Method 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γ</m:t>
                      </m:r>
                    </m:oMath>
                  </a14:m>
                  <a:r>
                    <a:rPr lang="en-US" sz="1600" dirty="0"/>
                    <a:t>-ray Strength Method </a:t>
                  </a:r>
                </a:p>
                <a:p>
                  <a:pPr algn="ctr"/>
                  <a:r>
                    <a:rPr lang="en-US" sz="1600" dirty="0"/>
                    <a:t>Particle Evaporation Method</a:t>
                  </a: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15153CA-0EDA-08EC-A25A-B73A769129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2572" y="4273144"/>
                  <a:ext cx="2912986" cy="1815882"/>
                </a:xfrm>
                <a:prstGeom prst="rect">
                  <a:avLst/>
                </a:prstGeom>
                <a:blipFill>
                  <a:blip r:embed="rId7"/>
                  <a:stretch>
                    <a:fillRect t="-1007" b="-3356"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F4F1B217-CE68-BE90-AA17-FA642FE66F8F}"/>
                </a:ext>
              </a:extLst>
            </p:cNvPr>
            <p:cNvSpPr/>
            <p:nvPr/>
          </p:nvSpPr>
          <p:spPr>
            <a:xfrm>
              <a:off x="5062380" y="4259604"/>
              <a:ext cx="2835987" cy="190271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FAD19A8-7F94-2CA0-F6A2-1BE026EE2063}"/>
              </a:ext>
            </a:extLst>
          </p:cNvPr>
          <p:cNvSpPr txBox="1"/>
          <p:nvPr/>
        </p:nvSpPr>
        <p:spPr>
          <a:xfrm>
            <a:off x="271535" y="2848948"/>
            <a:ext cx="2811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Indirect measurements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3B9CEC2-E58E-3E99-B6AD-4B3E78497E1B}"/>
              </a:ext>
            </a:extLst>
          </p:cNvPr>
          <p:cNvGrpSpPr/>
          <p:nvPr/>
        </p:nvGrpSpPr>
        <p:grpSpPr>
          <a:xfrm>
            <a:off x="228299" y="1368094"/>
            <a:ext cx="2751142" cy="1326391"/>
            <a:chOff x="155349" y="2638514"/>
            <a:chExt cx="2629892" cy="132639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1D28226-9E7E-7147-CCF4-76788B255D2A}"/>
                </a:ext>
              </a:extLst>
            </p:cNvPr>
            <p:cNvSpPr txBox="1"/>
            <p:nvPr/>
          </p:nvSpPr>
          <p:spPr>
            <a:xfrm>
              <a:off x="196679" y="2641466"/>
              <a:ext cx="2582565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Not feasible because </a:t>
              </a:r>
              <a:r>
                <a:rPr lang="en-US" sz="1600" baseline="300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91</a:t>
              </a:r>
              <a:r>
                <a:rPr lang="en-US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Nb is unstable and there is no practical neutron target for inverse kinematic measurements 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521F656B-3849-80A4-F432-0CF4FF7B31DF}"/>
                </a:ext>
              </a:extLst>
            </p:cNvPr>
            <p:cNvSpPr/>
            <p:nvPr/>
          </p:nvSpPr>
          <p:spPr>
            <a:xfrm>
              <a:off x="155349" y="2638514"/>
              <a:ext cx="2629892" cy="1295631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CE78CC67-2CB8-8E0A-FA3F-AFA55DEB4CD4}"/>
              </a:ext>
            </a:extLst>
          </p:cNvPr>
          <p:cNvSpPr/>
          <p:nvPr/>
        </p:nvSpPr>
        <p:spPr>
          <a:xfrm>
            <a:off x="9428819" y="1196778"/>
            <a:ext cx="2646888" cy="15555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AEAF3DD-0705-D2DC-17E4-947CC91A3397}"/>
              </a:ext>
            </a:extLst>
          </p:cNvPr>
          <p:cNvGrpSpPr/>
          <p:nvPr/>
        </p:nvGrpSpPr>
        <p:grpSpPr>
          <a:xfrm>
            <a:off x="195010" y="4820203"/>
            <a:ext cx="3108198" cy="392440"/>
            <a:chOff x="429322" y="2090143"/>
            <a:chExt cx="1559979" cy="584775"/>
          </a:xfrm>
          <a:noFill/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1FBAB6B1-C813-5445-C3F7-46CA657296D9}"/>
                </a:ext>
              </a:extLst>
            </p:cNvPr>
            <p:cNvSpPr/>
            <p:nvPr/>
          </p:nvSpPr>
          <p:spPr>
            <a:xfrm>
              <a:off x="478456" y="2090143"/>
              <a:ext cx="1455932" cy="584775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C6801C4-3E86-3F94-010B-281949BDD200}"/>
                </a:ext>
              </a:extLst>
            </p:cNvPr>
            <p:cNvSpPr txBox="1"/>
            <p:nvPr/>
          </p:nvSpPr>
          <p:spPr>
            <a:xfrm>
              <a:off x="429322" y="2136151"/>
              <a:ext cx="1559979" cy="48154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</a:rPr>
                <a:t>Optical Model Potential (OMP)</a:t>
              </a:r>
            </a:p>
          </p:txBody>
        </p:sp>
      </p:grp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0667E69-480A-1638-BD30-116C650DA479}"/>
              </a:ext>
            </a:extLst>
          </p:cNvPr>
          <p:cNvCxnSpPr>
            <a:cxnSpLocks/>
          </p:cNvCxnSpPr>
          <p:nvPr/>
        </p:nvCxnSpPr>
        <p:spPr>
          <a:xfrm>
            <a:off x="69666" y="1063084"/>
            <a:ext cx="0" cy="165752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0EFBB7C-84B4-F083-ABD0-CB5A3F250CD8}"/>
              </a:ext>
            </a:extLst>
          </p:cNvPr>
          <p:cNvCxnSpPr>
            <a:cxnSpLocks/>
          </p:cNvCxnSpPr>
          <p:nvPr/>
        </p:nvCxnSpPr>
        <p:spPr>
          <a:xfrm flipH="1">
            <a:off x="59852" y="2830156"/>
            <a:ext cx="6170527" cy="244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202AA0E7-8840-5F39-AC4B-EC23E52936E9}"/>
              </a:ext>
            </a:extLst>
          </p:cNvPr>
          <p:cNvCxnSpPr>
            <a:cxnSpLocks/>
          </p:cNvCxnSpPr>
          <p:nvPr/>
        </p:nvCxnSpPr>
        <p:spPr>
          <a:xfrm flipH="1">
            <a:off x="116779" y="2717651"/>
            <a:ext cx="770501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96A7A08-D530-5C54-DAA0-1697464061A2}"/>
              </a:ext>
            </a:extLst>
          </p:cNvPr>
          <p:cNvCxnSpPr>
            <a:cxnSpLocks/>
          </p:cNvCxnSpPr>
          <p:nvPr/>
        </p:nvCxnSpPr>
        <p:spPr>
          <a:xfrm flipV="1">
            <a:off x="7821793" y="1047606"/>
            <a:ext cx="27966" cy="163527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33E5C9D3-D8EC-AF80-4B4F-3FE4E05D2103}"/>
              </a:ext>
            </a:extLst>
          </p:cNvPr>
          <p:cNvCxnSpPr>
            <a:cxnSpLocks/>
          </p:cNvCxnSpPr>
          <p:nvPr/>
        </p:nvCxnSpPr>
        <p:spPr>
          <a:xfrm flipH="1">
            <a:off x="59852" y="1054389"/>
            <a:ext cx="777592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6" name="Right Arrow 117">
            <a:extLst>
              <a:ext uri="{FF2B5EF4-FFF2-40B4-BE49-F238E27FC236}">
                <a16:creationId xmlns:a16="http://schemas.microsoft.com/office/drawing/2014/main" id="{9D725507-B2A9-7C2D-2ACE-B0884B89C7DC}"/>
              </a:ext>
            </a:extLst>
          </p:cNvPr>
          <p:cNvSpPr/>
          <p:nvPr/>
        </p:nvSpPr>
        <p:spPr>
          <a:xfrm>
            <a:off x="2368814" y="3340656"/>
            <a:ext cx="509435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ight Arrow 117">
            <a:extLst>
              <a:ext uri="{FF2B5EF4-FFF2-40B4-BE49-F238E27FC236}">
                <a16:creationId xmlns:a16="http://schemas.microsoft.com/office/drawing/2014/main" id="{8952F196-A170-90D8-4CD0-86356E97FE9C}"/>
              </a:ext>
            </a:extLst>
          </p:cNvPr>
          <p:cNvSpPr/>
          <p:nvPr/>
        </p:nvSpPr>
        <p:spPr>
          <a:xfrm rot="16200000">
            <a:off x="994164" y="4103437"/>
            <a:ext cx="509435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77759A8A-F991-C3AE-81C1-15A06CE7C5E7}"/>
              </a:ext>
            </a:extLst>
          </p:cNvPr>
          <p:cNvGrpSpPr/>
          <p:nvPr/>
        </p:nvGrpSpPr>
        <p:grpSpPr>
          <a:xfrm>
            <a:off x="3029406" y="3271186"/>
            <a:ext cx="3904794" cy="618635"/>
            <a:chOff x="196279" y="3491981"/>
            <a:chExt cx="3904794" cy="61863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3D361A4-E50D-EB10-9CC1-983854F32E8F}"/>
                </a:ext>
              </a:extLst>
            </p:cNvPr>
            <p:cNvSpPr txBox="1"/>
            <p:nvPr/>
          </p:nvSpPr>
          <p:spPr>
            <a:xfrm>
              <a:off x="196279" y="3491981"/>
              <a:ext cx="390479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Can access the same compound nucleus and can be applied for short-lived nuclei</a:t>
              </a:r>
            </a:p>
          </p:txBody>
        </p:sp>
        <p:sp>
          <p:nvSpPr>
            <p:cNvPr id="1038" name="Rectangle: Rounded Corners 1037">
              <a:extLst>
                <a:ext uri="{FF2B5EF4-FFF2-40B4-BE49-F238E27FC236}">
                  <a16:creationId xmlns:a16="http://schemas.microsoft.com/office/drawing/2014/main" id="{FA6285F4-BE22-212B-0E5F-D44FEF0D16BD}"/>
                </a:ext>
              </a:extLst>
            </p:cNvPr>
            <p:cNvSpPr/>
            <p:nvPr/>
          </p:nvSpPr>
          <p:spPr>
            <a:xfrm>
              <a:off x="197521" y="3496228"/>
              <a:ext cx="3874576" cy="614388"/>
            </a:xfrm>
            <a:prstGeom prst="roundRect">
              <a:avLst/>
            </a:prstGeom>
            <a:no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20DB112B-EA40-62A6-EB31-9218B5A91F69}"/>
              </a:ext>
            </a:extLst>
          </p:cNvPr>
          <p:cNvCxnSpPr>
            <a:cxnSpLocks/>
          </p:cNvCxnSpPr>
          <p:nvPr/>
        </p:nvCxnSpPr>
        <p:spPr>
          <a:xfrm flipV="1">
            <a:off x="69666" y="2830156"/>
            <a:ext cx="0" cy="3176727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7" name="Straight Connector 1046">
            <a:extLst>
              <a:ext uri="{FF2B5EF4-FFF2-40B4-BE49-F238E27FC236}">
                <a16:creationId xmlns:a16="http://schemas.microsoft.com/office/drawing/2014/main" id="{A74B35A3-50A7-259E-0360-BD363E7B81EB}"/>
              </a:ext>
            </a:extLst>
          </p:cNvPr>
          <p:cNvCxnSpPr>
            <a:cxnSpLocks/>
          </p:cNvCxnSpPr>
          <p:nvPr/>
        </p:nvCxnSpPr>
        <p:spPr>
          <a:xfrm flipH="1">
            <a:off x="59852" y="6006883"/>
            <a:ext cx="12083445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450F8CC7-2831-7EC0-B459-DFD04D4D496A}"/>
              </a:ext>
            </a:extLst>
          </p:cNvPr>
          <p:cNvCxnSpPr>
            <a:cxnSpLocks/>
          </p:cNvCxnSpPr>
          <p:nvPr/>
        </p:nvCxnSpPr>
        <p:spPr>
          <a:xfrm flipV="1">
            <a:off x="12117602" y="1134074"/>
            <a:ext cx="0" cy="486806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2" name="Straight Connector 1051">
            <a:extLst>
              <a:ext uri="{FF2B5EF4-FFF2-40B4-BE49-F238E27FC236}">
                <a16:creationId xmlns:a16="http://schemas.microsoft.com/office/drawing/2014/main" id="{3CD1ED34-95BD-270E-353C-191AF4F4AFDB}"/>
              </a:ext>
            </a:extLst>
          </p:cNvPr>
          <p:cNvCxnSpPr>
            <a:cxnSpLocks/>
          </p:cNvCxnSpPr>
          <p:nvPr/>
        </p:nvCxnSpPr>
        <p:spPr>
          <a:xfrm flipH="1">
            <a:off x="6239071" y="1153589"/>
            <a:ext cx="5904226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4" name="Straight Connector 1053">
            <a:extLst>
              <a:ext uri="{FF2B5EF4-FFF2-40B4-BE49-F238E27FC236}">
                <a16:creationId xmlns:a16="http://schemas.microsoft.com/office/drawing/2014/main" id="{C48BB4BE-2076-8F46-AEC6-216A3CF269AE}"/>
              </a:ext>
            </a:extLst>
          </p:cNvPr>
          <p:cNvCxnSpPr>
            <a:cxnSpLocks/>
          </p:cNvCxnSpPr>
          <p:nvPr/>
        </p:nvCxnSpPr>
        <p:spPr>
          <a:xfrm flipV="1">
            <a:off x="6242732" y="1134074"/>
            <a:ext cx="0" cy="170497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9" name="Bent Arrow 116">
            <a:extLst>
              <a:ext uri="{FF2B5EF4-FFF2-40B4-BE49-F238E27FC236}">
                <a16:creationId xmlns:a16="http://schemas.microsoft.com/office/drawing/2014/main" id="{108D0168-9AFA-644F-E468-451F114B290D}"/>
              </a:ext>
            </a:extLst>
          </p:cNvPr>
          <p:cNvSpPr/>
          <p:nvPr/>
        </p:nvSpPr>
        <p:spPr>
          <a:xfrm rot="5400000" flipH="1">
            <a:off x="6858291" y="2928389"/>
            <a:ext cx="942189" cy="637973"/>
          </a:xfrm>
          <a:prstGeom prst="bentArrow">
            <a:avLst>
              <a:gd name="adj1" fmla="val 41889"/>
              <a:gd name="adj2" fmla="val 41439"/>
              <a:gd name="adj3" fmla="val 48711"/>
              <a:gd name="adj4" fmla="val 15919"/>
            </a:avLst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60" name="Group 1059">
            <a:extLst>
              <a:ext uri="{FF2B5EF4-FFF2-40B4-BE49-F238E27FC236}">
                <a16:creationId xmlns:a16="http://schemas.microsoft.com/office/drawing/2014/main" id="{054C3EED-C1F8-4F4E-2965-EB734BCC93EE}"/>
              </a:ext>
            </a:extLst>
          </p:cNvPr>
          <p:cNvGrpSpPr/>
          <p:nvPr/>
        </p:nvGrpSpPr>
        <p:grpSpPr>
          <a:xfrm>
            <a:off x="3282659" y="4669056"/>
            <a:ext cx="1435764" cy="430887"/>
            <a:chOff x="4938350" y="4304718"/>
            <a:chExt cx="1260613" cy="430887"/>
          </a:xfrm>
        </p:grpSpPr>
        <p:sp>
          <p:nvSpPr>
            <p:cNvPr id="1061" name="TextBox 1060">
              <a:extLst>
                <a:ext uri="{FF2B5EF4-FFF2-40B4-BE49-F238E27FC236}">
                  <a16:creationId xmlns:a16="http://schemas.microsoft.com/office/drawing/2014/main" id="{20FA46E6-30FB-1384-BB68-7B6EBD987C75}"/>
                </a:ext>
              </a:extLst>
            </p:cNvPr>
            <p:cNvSpPr txBox="1"/>
            <p:nvPr/>
          </p:nvSpPr>
          <p:spPr>
            <a:xfrm>
              <a:off x="4938350" y="4304718"/>
              <a:ext cx="1260613" cy="43088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B050"/>
                  </a:solidFill>
                </a:rPr>
                <a:t>Odd-odd nucleus near N=50</a:t>
              </a:r>
            </a:p>
          </p:txBody>
        </p:sp>
        <p:sp>
          <p:nvSpPr>
            <p:cNvPr id="1062" name="Rectangle: Rounded Corners 1061">
              <a:extLst>
                <a:ext uri="{FF2B5EF4-FFF2-40B4-BE49-F238E27FC236}">
                  <a16:creationId xmlns:a16="http://schemas.microsoft.com/office/drawing/2014/main" id="{6879BCF4-127A-E77D-A196-44A35CCBBD9B}"/>
                </a:ext>
              </a:extLst>
            </p:cNvPr>
            <p:cNvSpPr/>
            <p:nvPr/>
          </p:nvSpPr>
          <p:spPr>
            <a:xfrm>
              <a:off x="5052196" y="4310404"/>
              <a:ext cx="1029421" cy="39066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cxnSp>
        <p:nvCxnSpPr>
          <p:cNvPr id="1064" name="Straight Arrow Connector 1063">
            <a:extLst>
              <a:ext uri="{FF2B5EF4-FFF2-40B4-BE49-F238E27FC236}">
                <a16:creationId xmlns:a16="http://schemas.microsoft.com/office/drawing/2014/main" id="{34FC991B-7B8A-C9BE-3460-25A081791394}"/>
              </a:ext>
            </a:extLst>
          </p:cNvPr>
          <p:cNvCxnSpPr>
            <a:cxnSpLocks/>
          </p:cNvCxnSpPr>
          <p:nvPr/>
        </p:nvCxnSpPr>
        <p:spPr>
          <a:xfrm>
            <a:off x="3694244" y="5099943"/>
            <a:ext cx="0" cy="235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35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55" grpId="0" animBg="1"/>
      <p:bldP spid="2" grpId="0"/>
      <p:bldP spid="50" grpId="0"/>
      <p:bldP spid="66" grpId="0" animBg="1"/>
      <p:bldP spid="1036" grpId="0" animBg="1"/>
      <p:bldP spid="1037" grpId="0" animBg="1"/>
      <p:bldP spid="10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42964-A97A-3511-4530-FCCF5AE39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FB44CDF3-CED7-A441-8394-4D77F5F218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81000" y="289331"/>
                <a:ext cx="11734800" cy="478624"/>
              </a:xfrm>
            </p:spPr>
            <p:txBody>
              <a:bodyPr/>
              <a:lstStyle/>
              <a:p>
                <a:r>
                  <a:rPr lang="en-US" kern="1200" baseline="30000" dirty="0">
                    <a:solidFill>
                      <a:srgbClr val="064308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90</a:t>
                </a:r>
                <a:r>
                  <a:rPr lang="en-US" kern="1200" dirty="0">
                    <a:solidFill>
                      <a:srgbClr val="064308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Zr(α,d+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kern="1200" dirty="0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/>
                      </a:rPr>
                      <m:t>γ</m:t>
                    </m:r>
                  </m:oMath>
                </a14:m>
                <a:r>
                  <a:rPr lang="en-US" kern="1200" dirty="0">
                    <a:solidFill>
                      <a:srgbClr val="064308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)</a:t>
                </a:r>
                <a:r>
                  <a:rPr lang="en-US" kern="1200" baseline="30000" dirty="0">
                    <a:solidFill>
                      <a:srgbClr val="064308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92</a:t>
                </a:r>
                <a:r>
                  <a:rPr lang="en-US" kern="1200" dirty="0">
                    <a:solidFill>
                      <a:srgbClr val="064308"/>
                    </a:solidFill>
                    <a:latin typeface="Arial" pitchFamily="34" charset="0"/>
                    <a:ea typeface="ＭＳ Ｐゴシック"/>
                    <a:cs typeface="ＭＳ Ｐゴシック"/>
                  </a:rPr>
                  <a:t>Nb Experiment at Oslo Cyclotron Laboratory</a:t>
                </a:r>
                <a:endParaRPr lang="en-US" dirty="0">
                  <a:solidFill>
                    <a:srgbClr val="064308"/>
                  </a:solidFill>
                  <a:latin typeface="Arial" pitchFamily="34" charset="0"/>
                  <a:ea typeface="ＭＳ Ｐゴシック"/>
                  <a:cs typeface="ＭＳ Ｐゴシック"/>
                </a:endParaRPr>
              </a:p>
            </p:txBody>
          </p:sp>
        </mc:Choice>
        <mc:Fallback xmlns="">
          <p:sp>
            <p:nvSpPr>
              <p:cNvPr id="10244" name="Title 4">
                <a:extLst>
                  <a:ext uri="{FF2B5EF4-FFF2-40B4-BE49-F238E27FC236}">
                    <a16:creationId xmlns:a16="http://schemas.microsoft.com/office/drawing/2014/main" id="{FB44CDF3-CED7-A441-8394-4D77F5F21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289331"/>
                <a:ext cx="11734800" cy="478624"/>
              </a:xfrm>
              <a:blipFill>
                <a:blip r:embed="rId3"/>
                <a:stretch>
                  <a:fillRect t="-32911" b="-45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3E46C-7B00-F441-53EB-A0A6477EE9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651952" y="6491705"/>
            <a:ext cx="4241321" cy="364628"/>
          </a:xfrm>
        </p:spPr>
        <p:txBody>
          <a:bodyPr/>
          <a:lstStyle/>
          <a:p>
            <a:r>
              <a:rPr lang="en-US" dirty="0"/>
              <a:t>Neshad D. Pathirana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80986-9382-231B-C931-7536A45A0E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893269" y="6491705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9</a:t>
            </a:fld>
            <a:endParaRPr lang="en-US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4DD01E1E-4FD4-9C67-4706-224175A849CE}"/>
              </a:ext>
            </a:extLst>
          </p:cNvPr>
          <p:cNvSpPr/>
          <p:nvPr/>
        </p:nvSpPr>
        <p:spPr>
          <a:xfrm>
            <a:off x="7924128" y="1200364"/>
            <a:ext cx="4092543" cy="1282264"/>
          </a:xfrm>
          <a:custGeom>
            <a:avLst/>
            <a:gdLst>
              <a:gd name="connsiteX0" fmla="*/ 0 w 4713657"/>
              <a:gd name="connsiteY0" fmla="*/ 129430 h 1294296"/>
              <a:gd name="connsiteX1" fmla="*/ 129430 w 4713657"/>
              <a:gd name="connsiteY1" fmla="*/ 0 h 1294296"/>
              <a:gd name="connsiteX2" fmla="*/ 4584227 w 4713657"/>
              <a:gd name="connsiteY2" fmla="*/ 0 h 1294296"/>
              <a:gd name="connsiteX3" fmla="*/ 4713657 w 4713657"/>
              <a:gd name="connsiteY3" fmla="*/ 129430 h 1294296"/>
              <a:gd name="connsiteX4" fmla="*/ 4713657 w 4713657"/>
              <a:gd name="connsiteY4" fmla="*/ 1164866 h 1294296"/>
              <a:gd name="connsiteX5" fmla="*/ 4584227 w 4713657"/>
              <a:gd name="connsiteY5" fmla="*/ 1294296 h 1294296"/>
              <a:gd name="connsiteX6" fmla="*/ 129430 w 4713657"/>
              <a:gd name="connsiteY6" fmla="*/ 1294296 h 1294296"/>
              <a:gd name="connsiteX7" fmla="*/ 0 w 4713657"/>
              <a:gd name="connsiteY7" fmla="*/ 1164866 h 1294296"/>
              <a:gd name="connsiteX8" fmla="*/ 0 w 4713657"/>
              <a:gd name="connsiteY8" fmla="*/ 129430 h 129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13657" h="1294296">
                <a:moveTo>
                  <a:pt x="0" y="129430"/>
                </a:moveTo>
                <a:cubicBezTo>
                  <a:pt x="0" y="57948"/>
                  <a:pt x="57948" y="0"/>
                  <a:pt x="129430" y="0"/>
                </a:cubicBezTo>
                <a:lnTo>
                  <a:pt x="4584227" y="0"/>
                </a:lnTo>
                <a:cubicBezTo>
                  <a:pt x="4655709" y="0"/>
                  <a:pt x="4713657" y="57948"/>
                  <a:pt x="4713657" y="129430"/>
                </a:cubicBezTo>
                <a:lnTo>
                  <a:pt x="4713657" y="1164866"/>
                </a:lnTo>
                <a:cubicBezTo>
                  <a:pt x="4713657" y="1236348"/>
                  <a:pt x="4655709" y="1294296"/>
                  <a:pt x="4584227" y="1294296"/>
                </a:cubicBezTo>
                <a:lnTo>
                  <a:pt x="129430" y="1294296"/>
                </a:lnTo>
                <a:cubicBezTo>
                  <a:pt x="57948" y="1294296"/>
                  <a:pt x="0" y="1236348"/>
                  <a:pt x="0" y="1164866"/>
                </a:cubicBezTo>
                <a:lnTo>
                  <a:pt x="0" y="129430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0" vert="horz" wrap="square" lIns="98869" tIns="98869" rIns="98869" bIns="98869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The experiment was run in forward kinematics using the </a:t>
            </a:r>
            <a:r>
              <a:rPr lang="en-US" kern="12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SiRi</a:t>
            </a:r>
            <a:r>
              <a:rPr lang="en-US" kern="1200" baseline="300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i</a:t>
            </a: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particle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t</a:t>
            </a: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elescope in coincidence with the Oslo </a:t>
            </a:r>
            <a:r>
              <a:rPr lang="en-US" kern="12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SCintillator</a:t>
            </a: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ARray</a:t>
            </a: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(</a:t>
            </a:r>
            <a:r>
              <a:rPr lang="en-US" kern="12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OSCAR</a:t>
            </a:r>
            <a:r>
              <a:rPr lang="en-US" kern="1200" baseline="300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ii</a:t>
            </a:r>
            <a:r>
              <a:rPr lang="en-US" kern="12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)</a:t>
            </a:r>
            <a:endParaRPr lang="en-US" kern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5">
                <a:extLst>
                  <a:ext uri="{FF2B5EF4-FFF2-40B4-BE49-F238E27FC236}">
                    <a16:creationId xmlns:a16="http://schemas.microsoft.com/office/drawing/2014/main" id="{6A39B22E-7D93-DF39-F85E-93369179FC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05624" y="3417734"/>
                <a:ext cx="4092543" cy="2542670"/>
              </a:xfrm>
            </p:spPr>
            <p:txBody>
              <a:bodyPr/>
              <a:lstStyle/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US" sz="1600" baseline="30000" dirty="0">
                    <a:solidFill>
                      <a:schemeClr val="tx1"/>
                    </a:solidFill>
                  </a:rPr>
                  <a:t>4</a:t>
                </a:r>
                <a:r>
                  <a:rPr lang="en-US" sz="1600" dirty="0">
                    <a:solidFill>
                      <a:schemeClr val="tx1"/>
                    </a:solidFill>
                  </a:rPr>
                  <a:t>He-beam energy: ~ 30 MeV</a:t>
                </a:r>
              </a:p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US" sz="1600" baseline="30000" dirty="0">
                    <a:solidFill>
                      <a:schemeClr val="tx1"/>
                    </a:solidFill>
                  </a:rPr>
                  <a:t>90</a:t>
                </a:r>
                <a:r>
                  <a:rPr lang="en-US" sz="1600" dirty="0">
                    <a:solidFill>
                      <a:schemeClr val="tx1"/>
                    </a:solidFill>
                  </a:rPr>
                  <a:t>Zr Target thickness: ~ 1.9 mg/cm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2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-rays were detected with OSCAR array, which consists of 30 large-volume LaBr</a:t>
                </a:r>
                <a:r>
                  <a:rPr lang="en-US" sz="1600" baseline="-25000" dirty="0">
                    <a:solidFill>
                      <a:schemeClr val="tx1"/>
                    </a:solidFill>
                  </a:rPr>
                  <a:t>3</a:t>
                </a:r>
                <a:r>
                  <a:rPr lang="en-US" sz="1600" dirty="0">
                    <a:solidFill>
                      <a:schemeClr val="tx1"/>
                    </a:solidFill>
                  </a:rPr>
                  <a:t>(Ce) detectors</a:t>
                </a:r>
              </a:p>
              <a:p>
                <a:pPr lvl="1"/>
                <a:r>
                  <a:rPr lang="en-US" sz="1400" dirty="0"/>
                  <a:t>resolution: ~ 32 keV (FWHM) at E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400" dirty="0"/>
                  <a:t> ~ 0.5 MeV</a:t>
                </a:r>
                <a:endParaRPr lang="en-US" sz="1400" dirty="0">
                  <a:sym typeface="Symbol" panose="05050102010706020507" pitchFamily="18" charset="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Deuterons were detected and identified with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SiRi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/>
                <a:r>
                  <a:rPr lang="en-US" sz="1400" dirty="0">
                    <a:solidFill>
                      <a:schemeClr val="tx1"/>
                    </a:solidFill>
                  </a:rPr>
                  <a:t>resolution: ~ 175 keV (FWHM)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lvl="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Content Placeholder 5">
                <a:extLst>
                  <a:ext uri="{FF2B5EF4-FFF2-40B4-BE49-F238E27FC236}">
                    <a16:creationId xmlns:a16="http://schemas.microsoft.com/office/drawing/2014/main" id="{6A39B22E-7D93-DF39-F85E-93369179F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05624" y="3417734"/>
                <a:ext cx="4092543" cy="2542670"/>
              </a:xfrm>
              <a:blipFill>
                <a:blip r:embed="rId4"/>
                <a:stretch>
                  <a:fillRect l="-2832" t="-3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0EFF3EDD-AAD7-3D43-E29B-F87203640B03}"/>
              </a:ext>
            </a:extLst>
          </p:cNvPr>
          <p:cNvSpPr/>
          <p:nvPr/>
        </p:nvSpPr>
        <p:spPr>
          <a:xfrm>
            <a:off x="6440436" y="3602021"/>
            <a:ext cx="146567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err="1"/>
              <a:t>M.Markova’s</a:t>
            </a:r>
            <a:r>
              <a:rPr lang="en-US" sz="800" dirty="0"/>
              <a:t> M.Sc. thesis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E363C79-F585-E0AF-3DE5-2277FCCB4700}"/>
              </a:ext>
            </a:extLst>
          </p:cNvPr>
          <p:cNvSpPr/>
          <p:nvPr/>
        </p:nvSpPr>
        <p:spPr>
          <a:xfrm>
            <a:off x="6440436" y="5821731"/>
            <a:ext cx="13211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Captured by A.C. Larsen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05C08-EEAE-00DD-8D8A-AF92FEFD3735}"/>
              </a:ext>
            </a:extLst>
          </p:cNvPr>
          <p:cNvSpPr txBox="1"/>
          <p:nvPr/>
        </p:nvSpPr>
        <p:spPr>
          <a:xfrm>
            <a:off x="6096000" y="6136303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AutoNum type="romanLcPeriod"/>
            </a:pPr>
            <a:r>
              <a:rPr lang="en-US" sz="800" dirty="0"/>
              <a:t>M. Guttormsen </a:t>
            </a:r>
            <a:r>
              <a:rPr lang="en-US" sz="800" i="1" dirty="0"/>
              <a:t>et al</a:t>
            </a:r>
            <a:r>
              <a:rPr lang="en-US" sz="800" dirty="0"/>
              <a:t>., </a:t>
            </a:r>
            <a:r>
              <a:rPr lang="en-US" sz="800" i="1" dirty="0" err="1"/>
              <a:t>Nucl</a:t>
            </a:r>
            <a:r>
              <a:rPr lang="en-US" sz="800" i="1" dirty="0"/>
              <a:t>. </a:t>
            </a:r>
            <a:r>
              <a:rPr lang="en-US" sz="800" i="1" dirty="0" err="1"/>
              <a:t>Instrum</a:t>
            </a:r>
            <a:r>
              <a:rPr lang="en-US" sz="800" i="1" dirty="0"/>
              <a:t>. Methods Phys. Res., Sect. A</a:t>
            </a:r>
            <a:r>
              <a:rPr lang="en-US" sz="800" dirty="0"/>
              <a:t> </a:t>
            </a:r>
            <a:r>
              <a:rPr lang="en-US" sz="800" b="1" dirty="0"/>
              <a:t>648</a:t>
            </a:r>
            <a:r>
              <a:rPr lang="en-US" sz="800" dirty="0"/>
              <a:t>, 168 (2011)</a:t>
            </a:r>
          </a:p>
          <a:p>
            <a:pPr marL="171450" indent="-171450">
              <a:buFontTx/>
              <a:buAutoNum type="romanLcPeriod"/>
            </a:pPr>
            <a:r>
              <a:rPr lang="en-US" sz="800" dirty="0"/>
              <a:t>F. Zeiser </a:t>
            </a:r>
            <a:r>
              <a:rPr lang="en-US" sz="800" i="1" dirty="0"/>
              <a:t>et al</a:t>
            </a:r>
            <a:r>
              <a:rPr lang="en-US" sz="800" dirty="0"/>
              <a:t>., </a:t>
            </a:r>
            <a:r>
              <a:rPr lang="en-US" sz="800" i="1" dirty="0" err="1"/>
              <a:t>Nucl</a:t>
            </a:r>
            <a:r>
              <a:rPr lang="en-US" sz="800" i="1" dirty="0"/>
              <a:t>. </a:t>
            </a:r>
            <a:r>
              <a:rPr lang="en-US" sz="800" i="1" dirty="0" err="1"/>
              <a:t>Instrum</a:t>
            </a:r>
            <a:r>
              <a:rPr lang="en-US" sz="800" i="1" dirty="0"/>
              <a:t>. Methods Phys. Res., Sect. A</a:t>
            </a:r>
            <a:r>
              <a:rPr lang="en-US" sz="800" dirty="0"/>
              <a:t> </a:t>
            </a:r>
            <a:r>
              <a:rPr lang="en-US" sz="800" b="1" dirty="0"/>
              <a:t>985</a:t>
            </a:r>
            <a:r>
              <a:rPr lang="en-US" sz="800" dirty="0"/>
              <a:t>, 164678 (2021)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2BEFD4-E428-01AA-9F15-C37D6F6FD5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204" t="1887" r="5595" b="15981"/>
          <a:stretch>
            <a:fillRect/>
          </a:stretch>
        </p:blipFill>
        <p:spPr>
          <a:xfrm>
            <a:off x="9858" y="1320065"/>
            <a:ext cx="4905541" cy="43542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B0F964-EDA0-AEAA-3AAB-90604031931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447" t="3707" r="794"/>
          <a:stretch>
            <a:fillRect/>
          </a:stretch>
        </p:blipFill>
        <p:spPr>
          <a:xfrm>
            <a:off x="4904382" y="1049278"/>
            <a:ext cx="2808077" cy="2622047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28DB288-0019-9D81-E42F-723DCC009117}"/>
              </a:ext>
            </a:extLst>
          </p:cNvPr>
          <p:cNvSpPr/>
          <p:nvPr/>
        </p:nvSpPr>
        <p:spPr>
          <a:xfrm flipV="1">
            <a:off x="4488302" y="1841496"/>
            <a:ext cx="854193" cy="364628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27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metal object with wires and wires&#10;&#10;AI-generated content may be incorrect.">
            <a:extLst>
              <a:ext uri="{FF2B5EF4-FFF2-40B4-BE49-F238E27FC236}">
                <a16:creationId xmlns:a16="http://schemas.microsoft.com/office/drawing/2014/main" id="{32252B8D-FA1A-8D76-97F6-08F7919569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4947414" y="3834313"/>
            <a:ext cx="2695042" cy="202128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E9E4F1E-8BF7-218A-39D7-2E9E84512629}"/>
              </a:ext>
            </a:extLst>
          </p:cNvPr>
          <p:cNvSpPr/>
          <p:nvPr/>
        </p:nvSpPr>
        <p:spPr>
          <a:xfrm rot="1623926">
            <a:off x="6016256" y="2144811"/>
            <a:ext cx="533400" cy="52777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F05F2F7-6686-7EB7-B555-30ADD2896067}"/>
              </a:ext>
            </a:extLst>
          </p:cNvPr>
          <p:cNvSpPr/>
          <p:nvPr/>
        </p:nvSpPr>
        <p:spPr>
          <a:xfrm rot="5400000" flipV="1">
            <a:off x="5674885" y="3169204"/>
            <a:ext cx="1240098" cy="463877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27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EDC2BD4A-0E03-CDEC-667E-8D63AED4BA14}"/>
              </a:ext>
            </a:extLst>
          </p:cNvPr>
          <p:cNvSpPr txBox="1">
            <a:spLocks/>
          </p:cNvSpPr>
          <p:nvPr/>
        </p:nvSpPr>
        <p:spPr>
          <a:xfrm>
            <a:off x="6807818" y="3916593"/>
            <a:ext cx="739696" cy="30174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211138" lvl="1" indent="-155575">
              <a:spcAft>
                <a:spcPts val="800"/>
              </a:spcAft>
              <a:buNone/>
            </a:pPr>
            <a:r>
              <a:rPr lang="en-US" sz="1800" kern="0" dirty="0" err="1">
                <a:sym typeface="Symbol" panose="05050102010706020507" pitchFamily="18" charset="2"/>
              </a:rPr>
              <a:t>SiRi</a:t>
            </a:r>
            <a:endParaRPr lang="en-US" sz="1800" kern="0" baseline="30000" dirty="0">
              <a:sym typeface="Symbol" panose="05050102010706020507" pitchFamily="18" charset="2"/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5860164-64A5-9D52-7A93-8B7D6A93C521}"/>
              </a:ext>
            </a:extLst>
          </p:cNvPr>
          <p:cNvSpPr txBox="1">
            <a:spLocks/>
          </p:cNvSpPr>
          <p:nvPr/>
        </p:nvSpPr>
        <p:spPr>
          <a:xfrm>
            <a:off x="6483677" y="1132308"/>
            <a:ext cx="1077049" cy="30174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211138" lvl="1" indent="-155575">
              <a:spcAft>
                <a:spcPts val="800"/>
              </a:spcAft>
              <a:buNone/>
            </a:pPr>
            <a:r>
              <a:rPr lang="en-US" sz="1800" kern="0" dirty="0">
                <a:sym typeface="Symbol" panose="05050102010706020507" pitchFamily="18" charset="2"/>
              </a:rPr>
              <a:t>OSCAR</a:t>
            </a:r>
          </a:p>
        </p:txBody>
      </p:sp>
      <p:sp>
        <p:nvSpPr>
          <p:cNvPr id="19" name="Right Arrow 117">
            <a:extLst>
              <a:ext uri="{FF2B5EF4-FFF2-40B4-BE49-F238E27FC236}">
                <a16:creationId xmlns:a16="http://schemas.microsoft.com/office/drawing/2014/main" id="{C1C59A36-36AA-6018-6A89-C4F476B26229}"/>
              </a:ext>
            </a:extLst>
          </p:cNvPr>
          <p:cNvSpPr/>
          <p:nvPr/>
        </p:nvSpPr>
        <p:spPr>
          <a:xfrm rot="5400000">
            <a:off x="9697177" y="2611317"/>
            <a:ext cx="509435" cy="494837"/>
          </a:xfrm>
          <a:prstGeom prst="rightArrow">
            <a:avLst/>
          </a:prstGeom>
          <a:gradFill>
            <a:gsLst>
              <a:gs pos="65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25000"/>
                  <a:lumOff val="75000"/>
                </a:schemeClr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A8C016-750E-6BAA-0AFF-FAF0D598E956}"/>
              </a:ext>
            </a:extLst>
          </p:cNvPr>
          <p:cNvSpPr/>
          <p:nvPr/>
        </p:nvSpPr>
        <p:spPr>
          <a:xfrm>
            <a:off x="-32255" y="5597516"/>
            <a:ext cx="146567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err="1"/>
              <a:t>M.Markova’s</a:t>
            </a:r>
            <a:r>
              <a:rPr lang="en-US" sz="800" dirty="0"/>
              <a:t> M.Sc. thesis</a:t>
            </a:r>
          </a:p>
        </p:txBody>
      </p:sp>
    </p:spTree>
    <p:extLst>
      <p:ext uri="{BB962C8B-B14F-4D97-AF65-F5344CB8AC3E}">
        <p14:creationId xmlns:p14="http://schemas.microsoft.com/office/powerpoint/2010/main" val="3783807959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48689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Parsons, Alex</DisplayName>
        <AccountId>936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48689</Filtered_x0020_Document_x0020_Number0>
    <Identifier xmlns="51b9806a-5185-426e-8026-9f8401f8c974">FM</Identifier>
    <Formatted_x0020_Revision xmlns="51b9806a-5185-426e-8026-9f8401f8c974">005</Formatted_x0020_Revision>
    <Revision_x0020_History xmlns="51b9806a-5185-426e-8026-9f8401f8c974">Updated footer with new DOE logo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57BF34-B7C1-46C0-9AA8-0B6FB1E45DD9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A702D-F6E6-4314-8945-369A109C75F9}">
  <ds:schemaRefs>
    <ds:schemaRef ds:uri="http://schemas.microsoft.com/office/2006/documentManagement/types"/>
    <ds:schemaRef ds:uri="51b9806a-5185-426e-8026-9f8401f8c97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  <ds:schemaRef ds:uri="27e6a43e-a4c4-4f52-b0e1-49827a209077"/>
    <ds:schemaRef ds:uri="6819902c-d263-4340-a3b4-c7375668d2ad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9492E1D8-DBB6-4499-95C6-CADF0CC526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41288</TotalTime>
  <Words>3261</Words>
  <Application>Microsoft Macintosh PowerPoint</Application>
  <PresentationFormat>Widescreen</PresentationFormat>
  <Paragraphs>453</Paragraphs>
  <Slides>30</Slides>
  <Notes>29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 Unicode MS</vt:lpstr>
      <vt:lpstr>Arial</vt:lpstr>
      <vt:lpstr>Calibri</vt:lpstr>
      <vt:lpstr>Cambria Math</vt:lpstr>
      <vt:lpstr>Helvetica</vt:lpstr>
      <vt:lpstr>Lucida Grande</vt:lpstr>
      <vt:lpstr>Wingdings</vt:lpstr>
      <vt:lpstr>1_FRIB3</vt:lpstr>
      <vt:lpstr>Oslo Studies Near 92Nb and the Implications for  Stellar Production of the Cosmochrornometer 92Nb</vt:lpstr>
      <vt:lpstr>Outline</vt:lpstr>
      <vt:lpstr>How the Elements are Made in the Universe: p-process Nucleosynthesis</vt:lpstr>
      <vt:lpstr>Today’s Topic is Another p-Nucleus: 92Nb</vt:lpstr>
      <vt:lpstr>Why is 92Nb Important?</vt:lpstr>
      <vt:lpstr>Possible Production Sites of 92Nb</vt:lpstr>
      <vt:lpstr>What Matters Most for 92Nb Production?</vt:lpstr>
      <vt:lpstr>PowerPoint Presentation</vt:lpstr>
      <vt:lpstr>90Zr(α,d+"γ")92Nb Experiment at Oslo Cyclotron Laboratory</vt:lpstr>
      <vt:lpstr>Experimentally Extracted NLD and "γ"SF of 92Nb</vt:lpstr>
      <vt:lpstr>Constrained 91Nb(n,"γ")92Nb Reaction Rate</vt:lpstr>
      <vt:lpstr>CCSNe and SNe Ia Simulations and Impact on GCE</vt:lpstr>
      <vt:lpstr>Experimental Study of 92Nb Production via Charged-Current Neutrino Reaction</vt:lpstr>
      <vt:lpstr>It is Planned to Run a 92Zr(3He,t+"γ") Experiment at RCNP</vt:lpstr>
      <vt:lpstr>First Application of the Charge-Exchange Oslo Method: Experiment Details</vt:lpstr>
      <vt:lpstr>First Application of the Charge-Exchange Oslo Method: Results </vt:lpstr>
      <vt:lpstr>Summary</vt:lpstr>
      <vt:lpstr>Thank You!</vt:lpstr>
      <vt:lpstr>92Nb Levels @ENSDF</vt:lpstr>
      <vt:lpstr>PowerPoint Presentation</vt:lpstr>
      <vt:lpstr>Recalibrated 92Nb Excitation Energy Spectrum</vt:lpstr>
      <vt:lpstr>92Nb Primary Matrix (New-Final!!!)</vt:lpstr>
      <vt:lpstr>Estimation of 92Nb Systematic Level Density at Sn</vt:lpstr>
      <vt:lpstr>Estimation of 92Nb Average Radiative Width Γ_γ0</vt:lpstr>
      <vt:lpstr>92Nb NLD Comparison with Theoretical NLDs</vt:lpstr>
      <vt:lpstr>92Nb "γ"SFs Comparison with Theoretical E1 "γ"SFs</vt:lpstr>
      <vt:lpstr>TENDL-astro 2023 and NON-SMOKER</vt:lpstr>
      <vt:lpstr>PowerPoint Presentation</vt:lpstr>
      <vt:lpstr>Experimental Differential Cross Sections and the Multipole Decomposition Analysis (MDA)</vt:lpstr>
      <vt:lpstr>Extracted B(GT) Distribution and Progress on CC 92Zr(ν_e,e^-)92Nb Cross Sections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subject>S10000-FM-000454-R005</dc:subject>
  <dc:creator>Parsons, Alex</dc:creator>
  <cp:lastModifiedBy>Deva Pathirana, Neshad</cp:lastModifiedBy>
  <cp:revision>81</cp:revision>
  <cp:lastPrinted>2024-12-18T15:41:47Z</cp:lastPrinted>
  <dcterms:created xsi:type="dcterms:W3CDTF">2023-05-16T14:40:51Z</dcterms:created>
  <dcterms:modified xsi:type="dcterms:W3CDTF">2026-05-20T20:49:25Z</dcterms:modified>
  <cp:category>24 February 2025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141c4800-5459-4a0f-8f70-37b212b6aaa7,4;141c4800-5459-4a0f-8f70-37b212b6aaa7,4;141c4800-5459-4a0f-8f70-37b212b6aaa7,4;141c4800-5459-4a0f-8f70-37b212b6aaa7,5;141c4800-5459-4a0f-8f70-37b212b6aaa7,5;141c4800-5459-4a0f-8f70-37b212b6aaa7,5;141c4800-5459-4a0f-8f70-37b212b6aaa7,5;141c4800-5459-4a0f-8f70-37b212b6aaa7,5;141c4800-5459-4a0f-8f70-37b212b6aaa7,4;141c4800-5459-4a0f-8f70-37b212b6aaa7,4;141c4800-5459-4a0f-8f70-37b212b6aaa7,4;141c4800-5459-4a0f-8f70-37b212b6aaa7,7;141c4800-5459-4a0f-8f70-37b212b6aaa7,7;141c4800-5459-4a0f-8f70-37b212b6aaa7,7;141c4800-5459-4a0f-8f70-37b212b6aaa7,7;141c4800-5459-4a0f-8f70-37b212b6aaa7,7;141c4800-5459-4a0f-8f70-37b212b6aaa7,4;141c4800-5459-4a0f-8f70-37b212b6aaa7,4;141c4800-5459-4a0f-8f70-37b212b6aaa7,4;141c4800-5459-4a0f-8f70-37b212b6aaa7,6;141c4800-5459-4a0f-8f70-37b212b6aaa7,6;141c4800-5459-4a0f-8f70-37b212b6aaa7,6;141c4800-5459-4a0f-8f70-37b212b6aaa7,6;141c4800-5459-4a0f-8f70-37b212b6aaa7,6;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