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203_F27D94A8.xml" ContentType="application/vnd.ms-powerpoint.comments+xml"/>
  <Override PartName="/ppt/comments/modernComment_206_B38BB4B1.xml" ContentType="application/vnd.ms-powerpoint.comments+xml"/>
  <Override PartName="/ppt/notesSlides/notesSlide3.xml" ContentType="application/vnd.openxmlformats-officedocument.presentationml.notesSlide+xml"/>
  <Override PartName="/ppt/comments/modernComment_207_C6108A37.xml" ContentType="application/vnd.ms-powerpoint.comments+xml"/>
  <Override PartName="/ppt/comments/modernComment_208_9BF7499B.xml" ContentType="application/vnd.ms-powerpoint.comments+xml"/>
  <Override PartName="/ppt/comments/modernComment_209_931B6A71.xml" ContentType="application/vnd.ms-powerpoint.comments+xml"/>
  <Override PartName="/ppt/comments/modernComment_20C_A17FA4D8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4"/>
  </p:sldMasterIdLst>
  <p:notesMasterIdLst>
    <p:notesMasterId r:id="rId41"/>
  </p:notesMasterIdLst>
  <p:handoutMasterIdLst>
    <p:handoutMasterId r:id="rId42"/>
  </p:handoutMasterIdLst>
  <p:sldIdLst>
    <p:sldId id="270" r:id="rId5"/>
    <p:sldId id="531" r:id="rId6"/>
    <p:sldId id="532" r:id="rId7"/>
    <p:sldId id="515" r:id="rId8"/>
    <p:sldId id="533" r:id="rId9"/>
    <p:sldId id="516" r:id="rId10"/>
    <p:sldId id="534" r:id="rId11"/>
    <p:sldId id="518" r:id="rId12"/>
    <p:sldId id="541" r:id="rId13"/>
    <p:sldId id="519" r:id="rId14"/>
    <p:sldId id="535" r:id="rId15"/>
    <p:sldId id="520" r:id="rId16"/>
    <p:sldId id="521" r:id="rId17"/>
    <p:sldId id="621" r:id="rId18"/>
    <p:sldId id="523" r:id="rId19"/>
    <p:sldId id="524" r:id="rId20"/>
    <p:sldId id="622" r:id="rId21"/>
    <p:sldId id="525" r:id="rId22"/>
    <p:sldId id="623" r:id="rId23"/>
    <p:sldId id="632" r:id="rId24"/>
    <p:sldId id="536" r:id="rId25"/>
    <p:sldId id="527" r:id="rId26"/>
    <p:sldId id="537" r:id="rId27"/>
    <p:sldId id="631" r:id="rId28"/>
    <p:sldId id="633" r:id="rId29"/>
    <p:sldId id="528" r:id="rId30"/>
    <p:sldId id="618" r:id="rId31"/>
    <p:sldId id="620" r:id="rId32"/>
    <p:sldId id="625" r:id="rId33"/>
    <p:sldId id="626" r:id="rId34"/>
    <p:sldId id="627" r:id="rId35"/>
    <p:sldId id="628" r:id="rId36"/>
    <p:sldId id="629" r:id="rId37"/>
    <p:sldId id="630" r:id="rId38"/>
    <p:sldId id="522" r:id="rId39"/>
    <p:sldId id="624" r:id="rId40"/>
  </p:sldIdLst>
  <p:sldSz cx="12192000" cy="6858000"/>
  <p:notesSz cx="6950075" cy="9236075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DE3854-7342-F76D-7EE8-FD009C375600}" name="Gadaria, Hershini" initials="" userId="S::gadariah@msu.edu::e453a60c-7b0e-4da3-999a-2dcf635161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0F0C8F"/>
    <a:srgbClr val="FFFFFF"/>
    <a:srgbClr val="000000"/>
    <a:srgbClr val="D9EAD5"/>
    <a:srgbClr val="FFAE1A"/>
    <a:srgbClr val="CC0000"/>
    <a:srgbClr val="E7E9DE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20" autoAdjust="0"/>
    <p:restoredTop sz="94660"/>
  </p:normalViewPr>
  <p:slideViewPr>
    <p:cSldViewPr snapToObjects="1">
      <p:cViewPr varScale="1">
        <p:scale>
          <a:sx n="93" d="100"/>
          <a:sy n="93" d="100"/>
        </p:scale>
        <p:origin x="240" y="9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3912" y="102"/>
      </p:cViewPr>
      <p:guideLst>
        <p:guide orient="horz" pos="2908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comments/modernComment_203_F27D94A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C44F10-46E4-FD4B-A11E-1933D8A20C80}" authorId="{F7DE3854-7342-F76D-7EE8-FD009C375600}" created="2026-05-12T13:59:25.396">
    <pc:sldMkLst xmlns:pc="http://schemas.microsoft.com/office/powerpoint/2013/main/command">
      <pc:docMk/>
      <pc:sldMk cId="4068316328" sldId="515"/>
    </pc:sldMkLst>
    <p188:txBody>
      <a:bodyPr/>
      <a:lstStyle/>
      <a:p>
        <a:r>
          <a:rPr lang="en-US"/>
          <a:t>very quick say you are focusing on the r-process</a:t>
        </a:r>
      </a:p>
    </p188:txBody>
  </p188:cm>
</p188:cmLst>
</file>

<file path=ppt/comments/modernComment_206_B38BB4B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DD71F00-3837-8F46-A426-254C6890D430}" authorId="{F7DE3854-7342-F76D-7EE8-FD009C375600}" created="2026-05-12T14:01:23.491">
    <pc:sldMkLst xmlns:pc="http://schemas.microsoft.com/office/powerpoint/2013/main/command">
      <pc:docMk/>
      <pc:sldMk cId="3012277425" sldId="518"/>
    </pc:sldMkLst>
    <p188:txBody>
      <a:bodyPr/>
      <a:lstStyle/>
      <a:p>
        <a:r>
          <a:rPr lang="en-US"/>
          <a:t>very brief
</a:t>
        </a:r>
      </a:p>
    </p188:txBody>
  </p188:cm>
</p188:cmLst>
</file>

<file path=ppt/comments/modernComment_207_C6108A3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F544E53-80F7-9245-976A-1BCF4B3E3AD5}" authorId="{F7DE3854-7342-F76D-7EE8-FD009C375600}" created="2026-05-12T14:03:09.102">
    <pc:sldMkLst xmlns:pc="http://schemas.microsoft.com/office/powerpoint/2013/main/command">
      <pc:docMk/>
      <pc:sldMk cId="3322972727" sldId="519"/>
    </pc:sldMkLst>
    <p188:txBody>
      <a:bodyPr/>
      <a:lstStyle/>
      <a:p>
        <a:r>
          <a:rPr lang="en-US"/>
          <a:t>skip it</a:t>
        </a:r>
      </a:p>
    </p188:txBody>
  </p188:cm>
</p188:cmLst>
</file>

<file path=ppt/comments/modernComment_208_9BF7499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F3D7A59-17F2-594F-9C5F-0DE234E9508E}" authorId="{F7DE3854-7342-F76D-7EE8-FD009C375600}" created="2026-05-12T14:04:08.597">
    <pc:sldMkLst xmlns:pc="http://schemas.microsoft.com/office/powerpoint/2013/main/command">
      <pc:docMk/>
      <pc:sldMk cId="2616674715" sldId="520"/>
    </pc:sldMkLst>
    <p188:txBody>
      <a:bodyPr/>
      <a:lstStyle/>
      <a:p>
        <a:r>
          <a:rPr lang="en-US"/>
          <a:t>very brief</a:t>
        </a:r>
      </a:p>
    </p188:txBody>
  </p188:cm>
</p188:cmLst>
</file>

<file path=ppt/comments/modernComment_209_931B6A7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8B01EC2-38E2-A14A-BABA-BA8BB08FBD90}" authorId="{F7DE3854-7342-F76D-7EE8-FD009C375600}" created="2026-05-12T14:04:23.019">
    <pc:sldMkLst xmlns:pc="http://schemas.microsoft.com/office/powerpoint/2013/main/command">
      <pc:docMk/>
      <pc:sldMk cId="2468047473" sldId="521"/>
    </pc:sldMkLst>
    <p188:txBody>
      <a:bodyPr/>
      <a:lstStyle/>
      <a:p>
        <a:r>
          <a:rPr lang="en-US"/>
          <a:t>brief</a:t>
        </a:r>
      </a:p>
    </p188:txBody>
  </p188:cm>
</p188:cmLst>
</file>

<file path=ppt/comments/modernComment_20C_A17FA4D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57301AC-09AD-F847-82C9-067FA5632012}" authorId="{F7DE3854-7342-F76D-7EE8-FD009C375600}" created="2026-05-12T14:05:18.596">
    <pc:sldMkLst xmlns:pc="http://schemas.microsoft.com/office/powerpoint/2013/main/command">
      <pc:docMk/>
      <pc:sldMk cId="2709497048" sldId="524"/>
    </pc:sldMkLst>
    <p188:txBody>
      <a:bodyPr/>
      <a:lstStyle/>
      <a:p>
        <a:r>
          <a:rPr lang="en-US"/>
          <a:t>lil more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1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9" cy="463385"/>
          </a:xfrm>
          <a:prstGeom prst="rect">
            <a:avLst/>
          </a:prstGeom>
        </p:spPr>
        <p:txBody>
          <a:bodyPr vert="horz" lIns="90959" tIns="45479" rIns="90959" bIns="45479" rtlCol="0"/>
          <a:lstStyle>
            <a:lvl1pPr algn="l">
              <a:defRPr sz="1200"/>
            </a:lvl1pPr>
          </a:lstStyle>
          <a:p>
            <a:r>
              <a:rPr lang="en-US" sz="900" dirty="0"/>
              <a:t>Constraining the neutron-capture reaction cross-section in the A=140 region</a:t>
            </a:r>
          </a:p>
          <a:p>
            <a:r>
              <a:rPr lang="en-US" sz="900" dirty="0"/>
              <a:t>Hershini Gadaria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88289" y="8450227"/>
            <a:ext cx="4729728" cy="703690"/>
          </a:xfrm>
          <a:prstGeom prst="rect">
            <a:avLst/>
          </a:prstGeom>
        </p:spPr>
        <p:txBody>
          <a:bodyPr vert="horz" lIns="94149" tIns="47074" rIns="94149" bIns="47074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" y="8403314"/>
            <a:ext cx="642863" cy="7506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2"/>
            <a:ext cx="3011699" cy="461725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914" tIns="45956" rIns="91914" bIns="4595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78"/>
            <a:ext cx="5560060" cy="4155519"/>
          </a:xfrm>
          <a:prstGeom prst="rect">
            <a:avLst/>
          </a:prstGeom>
        </p:spPr>
        <p:txBody>
          <a:bodyPr vert="horz" wrap="square" lIns="91914" tIns="45956" rIns="91914" bIns="4595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764"/>
            <a:ext cx="3011699" cy="461724"/>
          </a:xfrm>
          <a:prstGeom prst="rect">
            <a:avLst/>
          </a:prstGeom>
        </p:spPr>
        <p:txBody>
          <a:bodyPr vert="horz" wrap="square" lIns="91914" tIns="45956" rIns="91914" bIns="4595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900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2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6D52DA-7EC2-A93A-E527-24C0D964EA8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r="53488"/>
          <a:stretch/>
        </p:blipFill>
        <p:spPr>
          <a:xfrm>
            <a:off x="2819400" y="5636776"/>
            <a:ext cx="3048000" cy="639434"/>
          </a:xfrm>
          <a:prstGeom prst="rect">
            <a:avLst/>
          </a:prstGeom>
        </p:spPr>
      </p:pic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5E56C48-E97E-EB04-E105-6EE91E71CE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19800" y="5695162"/>
            <a:ext cx="3474189" cy="6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err="1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gadaria@frib.msu.edu</a:t>
            </a:r>
            <a:endParaRPr lang="en-US" sz="1200" kern="1200" dirty="0">
              <a:solidFill>
                <a:schemeClr val="tx1"/>
              </a:solidFill>
              <a:latin typeface="Arial" pitchFamily="34" charset="0"/>
              <a:ea typeface="ヒラギノ角ゴ Pro W3" charset="-128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err="1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gadaria@frib.msu.edu</a:t>
            </a:r>
            <a:endParaRPr lang="en-US" sz="1200" kern="1200" dirty="0">
              <a:solidFill>
                <a:schemeClr val="tx1"/>
              </a:solidFill>
              <a:latin typeface="Arial" pitchFamily="34" charset="0"/>
              <a:ea typeface="ヒラギノ角ゴ Pro W3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18/10/relationships/comments" Target="../comments/modernComment_207_C6108A37.xm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microsoft.com/office/2018/10/relationships/comments" Target="../comments/modernComment_208_9BF7499B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microsoft.com/office/2018/10/relationships/comments" Target="../comments/modernComment_209_931B6A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8/10/relationships/comments" Target="../comments/modernComment_20C_A17FA4D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microsoft.com/office/2007/relationships/hdphoto" Target="../media/hdphoto1.wdp"/><Relationship Id="rId7" Type="http://schemas.openxmlformats.org/officeDocument/2006/relationships/image" Target="../media/image52.png"/><Relationship Id="rId12" Type="http://schemas.openxmlformats.org/officeDocument/2006/relationships/image" Target="../media/image57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0" Type="http://schemas.openxmlformats.org/officeDocument/2006/relationships/image" Target="../media/image55.jpe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57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3_F27D94A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206_B38BB4B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Hershini Gadaria</a:t>
            </a:r>
          </a:p>
          <a:p>
            <a:r>
              <a:rPr lang="en-US" dirty="0"/>
              <a:t>22 May 2026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95255" y="2930623"/>
            <a:ext cx="12001499" cy="911935"/>
          </a:xfrm>
        </p:spPr>
        <p:txBody>
          <a:bodyPr/>
          <a:lstStyle/>
          <a:p>
            <a:r>
              <a:rPr lang="en-US" dirty="0"/>
              <a:t>Statistical properties of </a:t>
            </a:r>
            <a:r>
              <a:rPr lang="en-US" baseline="30000" dirty="0"/>
              <a:t>143</a:t>
            </a:r>
            <a:r>
              <a:rPr lang="en-US" dirty="0"/>
              <a:t>Ba and Constraining (n, </a:t>
            </a:r>
            <a:r>
              <a:rPr lang="el-GR" dirty="0"/>
              <a:t>γ</a:t>
            </a:r>
            <a:r>
              <a:rPr lang="en-US" dirty="0"/>
              <a:t>) Cross-Sections in the A=140 region</a:t>
            </a:r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7607A103-05C8-FD3D-5532-1E25786BF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169" y="5374007"/>
            <a:ext cx="1029636" cy="103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National Science Foundation - Student Veterans of America®">
            <a:extLst>
              <a:ext uri="{FF2B5EF4-FFF2-40B4-BE49-F238E27FC236}">
                <a16:creationId xmlns:a16="http://schemas.microsoft.com/office/drawing/2014/main" id="{5E0530F9-DB50-99C3-845D-62C6F0C7F8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0"/>
          <a:stretch>
            <a:fillRect/>
          </a:stretch>
        </p:blipFill>
        <p:spPr bwMode="auto">
          <a:xfrm>
            <a:off x="10591805" y="5578072"/>
            <a:ext cx="1523999" cy="83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may contain: Vehicle, Tall ship, Sailing ship, Boat, Barquentine.">
            <a:extLst>
              <a:ext uri="{FF2B5EF4-FFF2-40B4-BE49-F238E27FC236}">
                <a16:creationId xmlns:a16="http://schemas.microsoft.com/office/drawing/2014/main" id="{84103569-F4CA-430A-FF23-45A7CADC1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1"/>
            <a:ext cx="4381499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25437542-1E38-7CD3-5A35-C6D12A52DBDB}"/>
              </a:ext>
            </a:extLst>
          </p:cNvPr>
          <p:cNvGrpSpPr/>
          <p:nvPr/>
        </p:nvGrpSpPr>
        <p:grpSpPr>
          <a:xfrm>
            <a:off x="80477" y="3599908"/>
            <a:ext cx="2564388" cy="2528754"/>
            <a:chOff x="80477" y="3599908"/>
            <a:chExt cx="2564388" cy="252875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10C1547-EFE2-B6E3-B373-4EE3A6125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66836" y="3599908"/>
              <a:ext cx="2178029" cy="241657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272019-9AB1-63A3-FC7A-587D352CE2F3}"/>
                </a:ext>
              </a:extLst>
            </p:cNvPr>
            <p:cNvSpPr txBox="1"/>
            <p:nvPr/>
          </p:nvSpPr>
          <p:spPr>
            <a:xfrm rot="16200000">
              <a:off x="-216239" y="4331409"/>
              <a:ext cx="901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baseline="-25000" dirty="0"/>
                <a:t>x</a:t>
              </a:r>
              <a:r>
                <a:rPr lang="en-US" sz="1400" dirty="0"/>
                <a:t> (MeV)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D561AA-8523-9E6A-BD06-F1ED2D653BB8}"/>
                </a:ext>
              </a:extLst>
            </p:cNvPr>
            <p:cNvSpPr txBox="1"/>
            <p:nvPr/>
          </p:nvSpPr>
          <p:spPr>
            <a:xfrm>
              <a:off x="1111999" y="5820885"/>
              <a:ext cx="90120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l-GR" sz="1400" baseline="-25000" dirty="0"/>
                <a:t>γ</a:t>
              </a:r>
              <a:r>
                <a:rPr lang="en-US" sz="1400" dirty="0"/>
                <a:t> (MeV)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4B4EE18-35F1-B8CF-36F4-63D6B55ED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8274" y="3610189"/>
              <a:ext cx="111414" cy="2283995"/>
            </a:xfrm>
            <a:prstGeom prst="rect">
              <a:avLst/>
            </a:prstGeom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0F75C3-16E9-B810-4CA6-2ABBA92DB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819934" cy="4937460"/>
          </a:xfrm>
        </p:spPr>
        <p:txBody>
          <a:bodyPr/>
          <a:lstStyle/>
          <a:p>
            <a:r>
              <a:rPr lang="en-US" dirty="0"/>
              <a:t>Populate the compound nucleus of interest	</a:t>
            </a:r>
          </a:p>
          <a:p>
            <a:pPr lvl="1"/>
            <a:r>
              <a:rPr lang="en-US" baseline="30000" dirty="0"/>
              <a:t>143</a:t>
            </a:r>
            <a:r>
              <a:rPr lang="en-US" dirty="0"/>
              <a:t>Ba via </a:t>
            </a:r>
            <a:r>
              <a:rPr lang="el-GR" dirty="0"/>
              <a:t>β</a:t>
            </a:r>
            <a:r>
              <a:rPr lang="en-US" dirty="0"/>
              <a:t>- decay of </a:t>
            </a:r>
            <a:r>
              <a:rPr lang="en-US" baseline="30000" dirty="0"/>
              <a:t>143</a:t>
            </a:r>
            <a:r>
              <a:rPr lang="en-US" dirty="0"/>
              <a:t>Cs</a:t>
            </a:r>
          </a:p>
          <a:p>
            <a:r>
              <a:rPr lang="en-US" dirty="0"/>
              <a:t>Measure Excitation energy (E</a:t>
            </a:r>
            <a:r>
              <a:rPr lang="en-US" baseline="-25000" dirty="0"/>
              <a:t>x</a:t>
            </a:r>
            <a:r>
              <a:rPr lang="en-US" dirty="0"/>
              <a:t>) and </a:t>
            </a:r>
            <a:r>
              <a:rPr lang="el-GR" dirty="0"/>
              <a:t>γ</a:t>
            </a:r>
            <a:r>
              <a:rPr lang="en-US" dirty="0"/>
              <a:t>-ray energy (E</a:t>
            </a:r>
            <a:r>
              <a:rPr lang="el-GR" baseline="-25000" dirty="0"/>
              <a:t>γ</a:t>
            </a:r>
            <a:r>
              <a:rPr lang="en-US" dirty="0"/>
              <a:t>)</a:t>
            </a:r>
          </a:p>
          <a:p>
            <a:r>
              <a:rPr lang="en-US" dirty="0"/>
              <a:t>Obtain the primary </a:t>
            </a:r>
            <a:r>
              <a:rPr lang="el-GR" dirty="0"/>
              <a:t>γ</a:t>
            </a:r>
            <a:r>
              <a:rPr lang="en-US" dirty="0"/>
              <a:t>-ray spectrum </a:t>
            </a:r>
          </a:p>
          <a:p>
            <a:r>
              <a:rPr lang="en-US" dirty="0"/>
              <a:t>Extract NLD and </a:t>
            </a:r>
            <a:r>
              <a:rPr lang="el-GR" dirty="0"/>
              <a:t>γ</a:t>
            </a:r>
            <a:r>
              <a:rPr lang="en-US" dirty="0"/>
              <a:t>SF</a:t>
            </a:r>
          </a:p>
          <a:p>
            <a:r>
              <a:rPr lang="en-US" dirty="0"/>
              <a:t>Constrain the required cross-section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48DB10-B9E0-6C18-1AEC-1567B39FA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Oslo Method Constrains Cross-Sections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903D2-C1FB-3FCC-6DBE-ECF334A336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830DF-22A7-C0ED-D1B4-F813A318D2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B0FD12-A13F-D421-60AA-7D67D3D2F9A5}"/>
              </a:ext>
            </a:extLst>
          </p:cNvPr>
          <p:cNvSpPr txBox="1"/>
          <p:nvPr/>
        </p:nvSpPr>
        <p:spPr>
          <a:xfrm>
            <a:off x="5898311" y="6128662"/>
            <a:ext cx="49828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A.C. Larsen et al. in Physical Review C 108, 025804 (2023)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281A25A-3792-F946-0194-A9DFECF25E8D}"/>
              </a:ext>
            </a:extLst>
          </p:cNvPr>
          <p:cNvGrpSpPr/>
          <p:nvPr/>
        </p:nvGrpSpPr>
        <p:grpSpPr>
          <a:xfrm>
            <a:off x="1969784" y="3722759"/>
            <a:ext cx="2950464" cy="2144641"/>
            <a:chOff x="1969149" y="3840035"/>
            <a:chExt cx="2905455" cy="200162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91C6E51-45D1-77D3-B599-4AD145E1C29A}"/>
                </a:ext>
              </a:extLst>
            </p:cNvPr>
            <p:cNvGrpSpPr/>
            <p:nvPr/>
          </p:nvGrpSpPr>
          <p:grpSpPr>
            <a:xfrm>
              <a:off x="3689509" y="3840035"/>
              <a:ext cx="1185095" cy="2001623"/>
              <a:chOff x="8686800" y="2020410"/>
              <a:chExt cx="1619435" cy="3429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2F809A3-F6C0-4630-72E6-D1A6BDFC5EF7}"/>
                  </a:ext>
                </a:extLst>
              </p:cNvPr>
              <p:cNvSpPr/>
              <p:nvPr/>
            </p:nvSpPr>
            <p:spPr>
              <a:xfrm rot="10800000">
                <a:off x="8706034" y="2020410"/>
                <a:ext cx="1580965" cy="182879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CE61C06-51AD-2BDE-1345-7F2C8CD4353F}"/>
                  </a:ext>
                </a:extLst>
              </p:cNvPr>
              <p:cNvCxnSpPr/>
              <p:nvPr/>
            </p:nvCxnSpPr>
            <p:spPr>
              <a:xfrm>
                <a:off x="8686800" y="4077810"/>
                <a:ext cx="16002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A1CCB2F-46F5-7C2F-9029-738EBCB9CA87}"/>
                  </a:ext>
                </a:extLst>
              </p:cNvPr>
              <p:cNvCxnSpPr/>
              <p:nvPr/>
            </p:nvCxnSpPr>
            <p:spPr>
              <a:xfrm>
                <a:off x="8706035" y="4382610"/>
                <a:ext cx="16002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A62A576-19BC-BDEC-7B0C-3AE3B9E8789F}"/>
                  </a:ext>
                </a:extLst>
              </p:cNvPr>
              <p:cNvCxnSpPr/>
              <p:nvPr/>
            </p:nvCxnSpPr>
            <p:spPr>
              <a:xfrm>
                <a:off x="8706035" y="4763610"/>
                <a:ext cx="16002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AFC56B5-F81E-009D-CBF7-92A1850A8849}"/>
                  </a:ext>
                </a:extLst>
              </p:cNvPr>
              <p:cNvCxnSpPr/>
              <p:nvPr/>
            </p:nvCxnSpPr>
            <p:spPr>
              <a:xfrm>
                <a:off x="8706035" y="5449410"/>
                <a:ext cx="16002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1085D4C-1295-0F11-99F4-C74A38CD61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9200" y="2096610"/>
                <a:ext cx="7398" cy="19812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DFD78AE4-2DB9-096E-4182-BE323D2362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0" y="2096610"/>
                <a:ext cx="0" cy="2286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19D01121-5923-7E42-EF17-253EE253B9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58400" y="2096610"/>
                <a:ext cx="0" cy="33528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E708A7A6-2B0E-F7C9-9022-5B3F7F8121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7400" y="2096610"/>
                <a:ext cx="0" cy="2667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91AA831-708E-DD6F-F5F0-D851E07A46A9}"/>
                </a:ext>
              </a:extLst>
            </p:cNvPr>
            <p:cNvGrpSpPr/>
            <p:nvPr/>
          </p:nvGrpSpPr>
          <p:grpSpPr>
            <a:xfrm>
              <a:off x="1969149" y="4708242"/>
              <a:ext cx="1705266" cy="888727"/>
              <a:chOff x="1969149" y="4708242"/>
              <a:chExt cx="1705266" cy="888727"/>
            </a:xfrm>
          </p:grpSpPr>
          <p:sp>
            <p:nvSpPr>
              <p:cNvPr id="10" name="Arrow: Curved Right 9">
                <a:extLst>
                  <a:ext uri="{FF2B5EF4-FFF2-40B4-BE49-F238E27FC236}">
                    <a16:creationId xmlns:a16="http://schemas.microsoft.com/office/drawing/2014/main" id="{C1EDCF1D-8A22-29C4-46A8-4E8F24F1222C}"/>
                  </a:ext>
                </a:extLst>
              </p:cNvPr>
              <p:cNvSpPr/>
              <p:nvPr/>
            </p:nvSpPr>
            <p:spPr>
              <a:xfrm rot="16200000">
                <a:off x="2819522" y="4319343"/>
                <a:ext cx="332768" cy="1110566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DD0DF09-141C-DFF1-DDEB-DE6A44AA2EC7}"/>
                  </a:ext>
                </a:extLst>
              </p:cNvPr>
              <p:cNvSpPr txBox="1"/>
              <p:nvPr/>
            </p:nvSpPr>
            <p:spPr>
              <a:xfrm>
                <a:off x="1969149" y="5073749"/>
                <a:ext cx="1705266" cy="52322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Unfold and extract primary </a:t>
                </a:r>
                <a:r>
                  <a:rPr lang="el-GR" sz="1400" dirty="0"/>
                  <a:t>γ</a:t>
                </a:r>
                <a:r>
                  <a:rPr lang="en-US" sz="1400" dirty="0"/>
                  <a:t>-rays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80C89E2-6842-EC4A-CB8B-200A621A5CC6}"/>
              </a:ext>
            </a:extLst>
          </p:cNvPr>
          <p:cNvGrpSpPr/>
          <p:nvPr/>
        </p:nvGrpSpPr>
        <p:grpSpPr>
          <a:xfrm>
            <a:off x="4920249" y="1055176"/>
            <a:ext cx="4837825" cy="4839008"/>
            <a:chOff x="4920249" y="1055176"/>
            <a:chExt cx="4837825" cy="483900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93247F5-15C8-6E7E-5889-08C477D67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6399576" y="3568695"/>
              <a:ext cx="2819237" cy="2325489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820DB0B-28F2-1AB7-60E9-6B1001BE850E}"/>
                </a:ext>
              </a:extLst>
            </p:cNvPr>
            <p:cNvGrpSpPr/>
            <p:nvPr/>
          </p:nvGrpSpPr>
          <p:grpSpPr>
            <a:xfrm>
              <a:off x="4920249" y="4177807"/>
              <a:ext cx="1479327" cy="1325941"/>
              <a:chOff x="4920249" y="4177807"/>
              <a:chExt cx="1479327" cy="1325941"/>
            </a:xfrm>
          </p:grpSpPr>
          <p:sp>
            <p:nvSpPr>
              <p:cNvPr id="23" name="Arrow: Curved Right 22">
                <a:extLst>
                  <a:ext uri="{FF2B5EF4-FFF2-40B4-BE49-F238E27FC236}">
                    <a16:creationId xmlns:a16="http://schemas.microsoft.com/office/drawing/2014/main" id="{43956B51-12BB-DFB6-4013-AEAEEB77D909}"/>
                  </a:ext>
                </a:extLst>
              </p:cNvPr>
              <p:cNvSpPr/>
              <p:nvPr/>
            </p:nvSpPr>
            <p:spPr>
              <a:xfrm rot="16200000">
                <a:off x="5413062" y="3843587"/>
                <a:ext cx="410033" cy="1078473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B2E9AA8-4B83-1DA8-5F22-89BDBC763ED3}"/>
                  </a:ext>
                </a:extLst>
              </p:cNvPr>
              <p:cNvSpPr txBox="1"/>
              <p:nvPr/>
            </p:nvSpPr>
            <p:spPr>
              <a:xfrm>
                <a:off x="4920249" y="4765084"/>
                <a:ext cx="14793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Extract NLD and </a:t>
                </a:r>
                <a:r>
                  <a:rPr lang="el-GR" sz="1400" dirty="0"/>
                  <a:t>γ</a:t>
                </a:r>
                <a:r>
                  <a:rPr lang="en-US" sz="1400" dirty="0"/>
                  <a:t>SF, normalize them 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E769776-4AA3-D3A4-33FE-42724FE8E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6921533" y="1055176"/>
              <a:ext cx="2836541" cy="233219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9B10D14-476C-2289-0D4A-3DC32E498969}"/>
              </a:ext>
            </a:extLst>
          </p:cNvPr>
          <p:cNvGrpSpPr/>
          <p:nvPr/>
        </p:nvGrpSpPr>
        <p:grpSpPr>
          <a:xfrm>
            <a:off x="8424482" y="3186306"/>
            <a:ext cx="3613942" cy="2942352"/>
            <a:chOff x="8389761" y="3106392"/>
            <a:chExt cx="3613942" cy="2942352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BE79667-14C5-C5BA-74E0-F47DF6D2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9323038" y="3106392"/>
              <a:ext cx="2680665" cy="2205872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97CDEAF-61B9-89EF-147B-CFC89EE8EE5D}"/>
                </a:ext>
              </a:extLst>
            </p:cNvPr>
            <p:cNvGrpSpPr/>
            <p:nvPr/>
          </p:nvGrpSpPr>
          <p:grpSpPr>
            <a:xfrm>
              <a:off x="8389761" y="4771567"/>
              <a:ext cx="1611798" cy="1277177"/>
              <a:chOff x="8389761" y="4771567"/>
              <a:chExt cx="1611798" cy="1277177"/>
            </a:xfrm>
          </p:grpSpPr>
          <p:sp>
            <p:nvSpPr>
              <p:cNvPr id="25" name="Arrow: Curved Right 24">
                <a:extLst>
                  <a:ext uri="{FF2B5EF4-FFF2-40B4-BE49-F238E27FC236}">
                    <a16:creationId xmlns:a16="http://schemas.microsoft.com/office/drawing/2014/main" id="{84F67F7C-879B-98E2-6CBF-D113721315BD}"/>
                  </a:ext>
                </a:extLst>
              </p:cNvPr>
              <p:cNvSpPr/>
              <p:nvPr/>
            </p:nvSpPr>
            <p:spPr>
              <a:xfrm rot="16200000">
                <a:off x="8718450" y="4442878"/>
                <a:ext cx="410033" cy="1067411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F4C7ECF-BC9E-20F8-E40F-EA0EBD68ADF9}"/>
                  </a:ext>
                </a:extLst>
              </p:cNvPr>
              <p:cNvSpPr txBox="1"/>
              <p:nvPr/>
            </p:nvSpPr>
            <p:spPr>
              <a:xfrm>
                <a:off x="8573932" y="5310080"/>
                <a:ext cx="14276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Obtain cross-section using TALYS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297272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3BC68-69A4-32F0-AD68-5F9EEA1E5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3AC0AA-0302-62F1-B21E-4471E5E63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/>
              <a:t>What did we do to measure the </a:t>
            </a:r>
            <a:r>
              <a:rPr lang="en-US" baseline="30000" dirty="0"/>
              <a:t>142</a:t>
            </a:r>
            <a:r>
              <a:rPr lang="en-US" dirty="0"/>
              <a:t>Ba(n, </a:t>
            </a:r>
            <a:r>
              <a:rPr lang="el-GR" dirty="0"/>
              <a:t>γ)</a:t>
            </a:r>
            <a:r>
              <a:rPr lang="el-GR" baseline="30000" dirty="0"/>
              <a:t>143</a:t>
            </a:r>
            <a:r>
              <a:rPr lang="en-US" dirty="0"/>
              <a:t>Ba reaction rate? </a:t>
            </a:r>
            <a:r>
              <a:rPr lang="en-US" baseline="30000" dirty="0"/>
              <a:t> </a:t>
            </a:r>
            <a:endParaRPr lang="en-US" dirty="0"/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4568-6694-2B4E-EA26-7683AC8D7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7CBE9-BADA-D3C4-1FA6-16AAF98FB2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3976D-E40B-6F1B-6EB7-4187EE237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79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697DBB-CB27-76AC-E0B1-F1495E222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of </a:t>
            </a:r>
            <a:r>
              <a:rPr lang="en-US" baseline="30000" dirty="0"/>
              <a:t>143</a:t>
            </a:r>
            <a:r>
              <a:rPr lang="en-US" dirty="0"/>
              <a:t>Cs produced by CARIBU </a:t>
            </a:r>
          </a:p>
          <a:p>
            <a:r>
              <a:rPr lang="en-US" dirty="0"/>
              <a:t>Beam rate of about 3900 </a:t>
            </a:r>
            <a:r>
              <a:rPr lang="en-US" dirty="0" err="1"/>
              <a:t>pps</a:t>
            </a:r>
            <a:endParaRPr lang="en-US" dirty="0"/>
          </a:p>
          <a:p>
            <a:r>
              <a:rPr lang="en-US" dirty="0"/>
              <a:t>Beam implants at the </a:t>
            </a:r>
            <a:r>
              <a:rPr lang="en-US" dirty="0" err="1"/>
              <a:t>centre</a:t>
            </a:r>
            <a:r>
              <a:rPr lang="en-US" dirty="0"/>
              <a:t> of </a:t>
            </a:r>
            <a:r>
              <a:rPr lang="en-US" dirty="0" err="1"/>
              <a:t>SuN</a:t>
            </a:r>
            <a:r>
              <a:rPr lang="en-US" dirty="0"/>
              <a:t> and detect the decay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BAA5C4-8E77-0D09-6662-698E4C601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e1795 at Argonne National Laboratory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04350-1B62-D4B8-5B98-DC59E44AC7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8AF41-2EED-496E-5BD8-01498CB491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CC0A0B-3C7B-D44E-CE36-185CE09F4EC9}"/>
              </a:ext>
            </a:extLst>
          </p:cNvPr>
          <p:cNvGrpSpPr/>
          <p:nvPr/>
        </p:nvGrpSpPr>
        <p:grpSpPr>
          <a:xfrm>
            <a:off x="838200" y="2438400"/>
            <a:ext cx="5105400" cy="3429000"/>
            <a:chOff x="1122354" y="2709128"/>
            <a:chExt cx="4603829" cy="303411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C91B2E-E63B-5BB0-93AE-B7673C60D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2354" y="2709128"/>
              <a:ext cx="4603829" cy="303411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9F9D61-F62D-1D78-8F3D-F171EAB9723A}"/>
                </a:ext>
              </a:extLst>
            </p:cNvPr>
            <p:cNvSpPr txBox="1"/>
            <p:nvPr/>
          </p:nvSpPr>
          <p:spPr>
            <a:xfrm>
              <a:off x="2209800" y="3453447"/>
              <a:ext cx="685800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C00000"/>
                  </a:solidFill>
                </a:rPr>
                <a:t>CARIBU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B0C734-E926-BCAC-A7EA-E02E0E5FA036}"/>
                </a:ext>
              </a:extLst>
            </p:cNvPr>
            <p:cNvSpPr txBox="1"/>
            <p:nvPr/>
          </p:nvSpPr>
          <p:spPr>
            <a:xfrm>
              <a:off x="3744569" y="3166498"/>
              <a:ext cx="1132644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C00000"/>
                  </a:solidFill>
                </a:rPr>
                <a:t>CARIBU Stopped Beam Stations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0C5285-EC00-960B-4E2B-B15DC2C8F0C6}"/>
              </a:ext>
            </a:extLst>
          </p:cNvPr>
          <p:cNvGrpSpPr/>
          <p:nvPr/>
        </p:nvGrpSpPr>
        <p:grpSpPr>
          <a:xfrm>
            <a:off x="6248402" y="2438400"/>
            <a:ext cx="5247595" cy="3581400"/>
            <a:chOff x="6822397" y="2590800"/>
            <a:chExt cx="4907862" cy="315244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EE6F556-E372-493D-71C0-5ECBF1E9B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22397" y="2590800"/>
              <a:ext cx="4907862" cy="315244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1A1050-A942-ECBE-7D76-6F1C108AA89D}"/>
                </a:ext>
              </a:extLst>
            </p:cNvPr>
            <p:cNvSpPr/>
            <p:nvPr/>
          </p:nvSpPr>
          <p:spPr>
            <a:xfrm>
              <a:off x="10439401" y="4952260"/>
              <a:ext cx="1290858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0DEDD0C-8935-7C3C-B1C4-C39A15D7F71F}"/>
                </a:ext>
              </a:extLst>
            </p:cNvPr>
            <p:cNvSpPr txBox="1"/>
            <p:nvPr/>
          </p:nvSpPr>
          <p:spPr>
            <a:xfrm>
              <a:off x="10560575" y="4952260"/>
              <a:ext cx="104850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SuNSPOT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667471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B18570-0877-D452-249B-8B1317AB3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537200" cy="4937460"/>
          </a:xfrm>
        </p:spPr>
        <p:txBody>
          <a:bodyPr/>
          <a:lstStyle/>
          <a:p>
            <a:r>
              <a:rPr lang="en-US" dirty="0"/>
              <a:t>Summing </a:t>
            </a:r>
            <a:r>
              <a:rPr lang="en-US" dirty="0" err="1"/>
              <a:t>NaI</a:t>
            </a:r>
            <a:r>
              <a:rPr lang="en-US" dirty="0"/>
              <a:t>(Tl) Calorimeter (</a:t>
            </a:r>
            <a:r>
              <a:rPr lang="en-US" dirty="0" err="1"/>
              <a:t>SuN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Measures </a:t>
            </a:r>
            <a:r>
              <a:rPr lang="el-GR" dirty="0"/>
              <a:t>γ</a:t>
            </a:r>
            <a:r>
              <a:rPr lang="en-US" dirty="0"/>
              <a:t>-ray energy </a:t>
            </a:r>
          </a:p>
          <a:p>
            <a:pPr lvl="1"/>
            <a:r>
              <a:rPr lang="en-US" dirty="0"/>
              <a:t>Total absorption spectrometer (TAS) </a:t>
            </a:r>
          </a:p>
          <a:p>
            <a:pPr lvl="1"/>
            <a:r>
              <a:rPr lang="en-US" dirty="0"/>
              <a:t>98% angular coverage</a:t>
            </a:r>
          </a:p>
          <a:p>
            <a:pPr lvl="1"/>
            <a:r>
              <a:rPr lang="en-US" dirty="0"/>
              <a:t>8 </a:t>
            </a:r>
            <a:r>
              <a:rPr lang="en-US" dirty="0" err="1"/>
              <a:t>NaI</a:t>
            </a:r>
            <a:r>
              <a:rPr lang="en-US" dirty="0"/>
              <a:t> segments with 3 PMTs each</a:t>
            </a:r>
          </a:p>
          <a:p>
            <a:pPr lvl="1"/>
            <a:r>
              <a:rPr lang="en-US" dirty="0"/>
              <a:t>85% summing efficiency</a:t>
            </a:r>
          </a:p>
          <a:p>
            <a:r>
              <a:rPr lang="en-US" dirty="0" err="1"/>
              <a:t>SuNTAN</a:t>
            </a:r>
            <a:endParaRPr lang="en-US" dirty="0"/>
          </a:p>
          <a:p>
            <a:pPr lvl="1"/>
            <a:r>
              <a:rPr lang="en-US" dirty="0"/>
              <a:t>Implantation surface</a:t>
            </a:r>
          </a:p>
          <a:p>
            <a:pPr lvl="1"/>
            <a:r>
              <a:rPr lang="en-US" dirty="0"/>
              <a:t>Tape system for removing daughter activity</a:t>
            </a:r>
          </a:p>
          <a:p>
            <a:r>
              <a:rPr lang="en-US" dirty="0" err="1"/>
              <a:t>SuNSPOT</a:t>
            </a:r>
            <a:endParaRPr lang="en-US" dirty="0"/>
          </a:p>
          <a:p>
            <a:pPr lvl="1"/>
            <a:r>
              <a:rPr lang="en-US" dirty="0"/>
              <a:t>Barrel-shaped scintillator detector </a:t>
            </a:r>
          </a:p>
          <a:p>
            <a:pPr lvl="1"/>
            <a:r>
              <a:rPr lang="en-US" dirty="0"/>
              <a:t>Detects </a:t>
            </a:r>
            <a:r>
              <a:rPr lang="el-GR" dirty="0"/>
              <a:t>β</a:t>
            </a:r>
            <a:r>
              <a:rPr lang="en-US" dirty="0"/>
              <a:t> particles</a:t>
            </a:r>
          </a:p>
          <a:p>
            <a:pPr lvl="1"/>
            <a:endParaRPr lang="en-US" dirty="0"/>
          </a:p>
          <a:p>
            <a:pPr marL="211729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C97B7A-3537-7400-0177-839F939B5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SuN</a:t>
            </a:r>
            <a:r>
              <a:rPr lang="en-US" dirty="0"/>
              <a:t>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140C4C-9A36-E33A-3C4C-C5CAA5A6C6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3FF38-31C6-F4F1-47F5-0A19252BAE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29290B-CC3D-AD0B-64A1-05B6D9E82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1243" y="1104271"/>
            <a:ext cx="3058253" cy="48847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ABD33A-AE0D-6DE8-D357-623371F33194}"/>
              </a:ext>
            </a:extLst>
          </p:cNvPr>
          <p:cNvSpPr txBox="1"/>
          <p:nvPr/>
        </p:nvSpPr>
        <p:spPr>
          <a:xfrm>
            <a:off x="5898311" y="6128662"/>
            <a:ext cx="498289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C.M. Harris et al. in Nuclear Instruments and Methods in Physics, Vol 1084 (2026)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2EC48E-4DB2-9E8E-12FF-4694012213DC}"/>
              </a:ext>
            </a:extLst>
          </p:cNvPr>
          <p:cNvGrpSpPr/>
          <p:nvPr/>
        </p:nvGrpSpPr>
        <p:grpSpPr>
          <a:xfrm>
            <a:off x="4819848" y="4473180"/>
            <a:ext cx="4211395" cy="1453007"/>
            <a:chOff x="4819848" y="4473180"/>
            <a:chExt cx="4211395" cy="145300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30C673-274A-56EE-6786-1AD6EAA5D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3895" y="4510660"/>
              <a:ext cx="3905700" cy="141552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C93BDE-737F-894A-23C7-5B9A82F886D6}"/>
                </a:ext>
              </a:extLst>
            </p:cNvPr>
            <p:cNvSpPr/>
            <p:nvPr/>
          </p:nvSpPr>
          <p:spPr>
            <a:xfrm>
              <a:off x="4819848" y="4473180"/>
              <a:ext cx="4211395" cy="556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4C4D59-6A55-917F-C019-ABDDCAFDB9EF}"/>
              </a:ext>
            </a:extLst>
          </p:cNvPr>
          <p:cNvGrpSpPr/>
          <p:nvPr/>
        </p:nvGrpSpPr>
        <p:grpSpPr>
          <a:xfrm>
            <a:off x="5791427" y="1067100"/>
            <a:ext cx="3068168" cy="3144421"/>
            <a:chOff x="5791427" y="1067100"/>
            <a:chExt cx="3068168" cy="314442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A76FCB-E40F-2433-63CD-FD085AE7C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8671" y="1067100"/>
              <a:ext cx="2910924" cy="314442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4D1EE8-80A3-4CF7-0A35-2AC5461F7F48}"/>
                </a:ext>
              </a:extLst>
            </p:cNvPr>
            <p:cNvSpPr txBox="1"/>
            <p:nvPr/>
          </p:nvSpPr>
          <p:spPr>
            <a:xfrm rot="19590586">
              <a:off x="7593483" y="1879322"/>
              <a:ext cx="517080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16’’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11AC136-42D4-1775-F989-240AF4C83CBE}"/>
                </a:ext>
              </a:extLst>
            </p:cNvPr>
            <p:cNvSpPr txBox="1"/>
            <p:nvPr/>
          </p:nvSpPr>
          <p:spPr>
            <a:xfrm>
              <a:off x="6807164" y="2292152"/>
              <a:ext cx="469580" cy="3077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16’’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D38FD0F-409A-F1D2-8FF6-C3BF36668FC9}"/>
                </a:ext>
              </a:extLst>
            </p:cNvPr>
            <p:cNvSpPr txBox="1"/>
            <p:nvPr/>
          </p:nvSpPr>
          <p:spPr>
            <a:xfrm>
              <a:off x="6906745" y="2796971"/>
              <a:ext cx="651266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45 mm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787E93-241B-D0BE-F725-E2A8538549B9}"/>
                </a:ext>
              </a:extLst>
            </p:cNvPr>
            <p:cNvSpPr txBox="1"/>
            <p:nvPr/>
          </p:nvSpPr>
          <p:spPr>
            <a:xfrm rot="19955174">
              <a:off x="5791427" y="2812647"/>
              <a:ext cx="7366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04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5C190-29BD-8F3B-62E3-2385F9EF8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70E3528B-C9CE-5AF2-F09A-3432852DF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38892" y="3552484"/>
            <a:ext cx="2487289" cy="248728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1765C2-4EBE-E660-19A8-53B20DD66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819934" cy="493746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Populate the compound nucleus of interest	</a:t>
            </a:r>
          </a:p>
          <a:p>
            <a:pPr lvl="1"/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via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β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 decay</a:t>
            </a:r>
          </a:p>
          <a:p>
            <a:r>
              <a:rPr lang="en-US" dirty="0"/>
              <a:t>Measure Excitation energy (E</a:t>
            </a:r>
            <a:r>
              <a:rPr lang="en-US" baseline="-25000" dirty="0"/>
              <a:t>x</a:t>
            </a:r>
            <a:r>
              <a:rPr lang="en-US" dirty="0"/>
              <a:t>) and </a:t>
            </a:r>
            <a:r>
              <a:rPr lang="el-GR" dirty="0"/>
              <a:t>γ</a:t>
            </a:r>
            <a:r>
              <a:rPr lang="en-US" dirty="0"/>
              <a:t>-ray energy (E</a:t>
            </a:r>
            <a:r>
              <a:rPr lang="el-GR" baseline="-25000" dirty="0"/>
              <a:t>γ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Obtain the primary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-ray spectrum 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Extract NLD and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SF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Constrain the required cross-section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3FF9C1-81F2-61D0-2523-3DC7EA8EC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Oslo Method Constrains Cross-Sections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2FF4D5-80FE-4A8A-B0EE-1B26F235ED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1ED8BF-AC3D-53BE-A884-7069C906BA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788543-D8EE-5A0B-453B-B7C564C83609}"/>
              </a:ext>
            </a:extLst>
          </p:cNvPr>
          <p:cNvSpPr txBox="1"/>
          <p:nvPr/>
        </p:nvSpPr>
        <p:spPr>
          <a:xfrm>
            <a:off x="5898311" y="6128662"/>
            <a:ext cx="49828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 A.C. Larsen et al. in Physical Review C 108, 025804 (2023)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8F726DA-FEE6-9174-43CB-5CDBCD848468}"/>
              </a:ext>
            </a:extLst>
          </p:cNvPr>
          <p:cNvGrpSpPr/>
          <p:nvPr/>
        </p:nvGrpSpPr>
        <p:grpSpPr>
          <a:xfrm>
            <a:off x="1928132" y="3722759"/>
            <a:ext cx="2992117" cy="2144641"/>
            <a:chOff x="1928132" y="3840035"/>
            <a:chExt cx="2946472" cy="200162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3DB591E-DC52-D8A4-2631-B13C685F97E4}"/>
                </a:ext>
              </a:extLst>
            </p:cNvPr>
            <p:cNvGrpSpPr/>
            <p:nvPr/>
          </p:nvGrpSpPr>
          <p:grpSpPr>
            <a:xfrm>
              <a:off x="3689509" y="3840035"/>
              <a:ext cx="1185095" cy="2001623"/>
              <a:chOff x="8686800" y="2020410"/>
              <a:chExt cx="1619435" cy="3429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23813DF-D2DF-E65A-8B08-3720E65B5153}"/>
                  </a:ext>
                </a:extLst>
              </p:cNvPr>
              <p:cNvSpPr/>
              <p:nvPr/>
            </p:nvSpPr>
            <p:spPr>
              <a:xfrm rot="10800000">
                <a:off x="8706034" y="2020410"/>
                <a:ext cx="1580965" cy="18287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4E3DCB47-8368-EC49-125A-E38C146B736B}"/>
                  </a:ext>
                </a:extLst>
              </p:cNvPr>
              <p:cNvCxnSpPr/>
              <p:nvPr/>
            </p:nvCxnSpPr>
            <p:spPr>
              <a:xfrm>
                <a:off x="8686800" y="4077810"/>
                <a:ext cx="1600200" cy="0"/>
              </a:xfrm>
              <a:prstGeom prst="lin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F1C15C5E-5342-8D5C-14D7-BA4AF13B9E21}"/>
                  </a:ext>
                </a:extLst>
              </p:cNvPr>
              <p:cNvCxnSpPr/>
              <p:nvPr/>
            </p:nvCxnSpPr>
            <p:spPr>
              <a:xfrm>
                <a:off x="8706035" y="4382610"/>
                <a:ext cx="1600200" cy="0"/>
              </a:xfrm>
              <a:prstGeom prst="lin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B590A51B-04DB-3F14-D3E2-D4DBEB4A6B28}"/>
                  </a:ext>
                </a:extLst>
              </p:cNvPr>
              <p:cNvCxnSpPr/>
              <p:nvPr/>
            </p:nvCxnSpPr>
            <p:spPr>
              <a:xfrm>
                <a:off x="8706035" y="4763610"/>
                <a:ext cx="1600200" cy="0"/>
              </a:xfrm>
              <a:prstGeom prst="lin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9099547-ECE5-6124-9BC6-C669F782D46A}"/>
                  </a:ext>
                </a:extLst>
              </p:cNvPr>
              <p:cNvCxnSpPr/>
              <p:nvPr/>
            </p:nvCxnSpPr>
            <p:spPr>
              <a:xfrm>
                <a:off x="8706035" y="5449410"/>
                <a:ext cx="1600200" cy="0"/>
              </a:xfrm>
              <a:prstGeom prst="lin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960C96BE-3B5E-464A-BC18-45308BD0D4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9200" y="2096610"/>
                <a:ext cx="7398" cy="1981200"/>
              </a:xfrm>
              <a:prstGeom prst="straightConnector1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7E9A9FE-F201-0230-3319-A8392BE69D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0" y="2096610"/>
                <a:ext cx="0" cy="2286000"/>
              </a:xfrm>
              <a:prstGeom prst="straightConnector1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BC3DFF7C-988C-84BE-77A0-C1AA142C07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58400" y="2096610"/>
                <a:ext cx="0" cy="3352800"/>
              </a:xfrm>
              <a:prstGeom prst="straightConnector1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81DFD871-5656-7180-CA46-70BDEE2996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7400" y="2096610"/>
                <a:ext cx="0" cy="2667000"/>
              </a:xfrm>
              <a:prstGeom prst="straightConnector1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15000"/>
                    <a:alpha val="12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EECC872-18E0-5235-AAF5-5862D31B2C98}"/>
                </a:ext>
              </a:extLst>
            </p:cNvPr>
            <p:cNvGrpSpPr/>
            <p:nvPr/>
          </p:nvGrpSpPr>
          <p:grpSpPr>
            <a:xfrm>
              <a:off x="1928132" y="4708241"/>
              <a:ext cx="1705266" cy="898362"/>
              <a:chOff x="1928132" y="4708241"/>
              <a:chExt cx="1705266" cy="898362"/>
            </a:xfrm>
          </p:grpSpPr>
          <p:sp>
            <p:nvSpPr>
              <p:cNvPr id="10" name="Arrow: Curved Right 9">
                <a:extLst>
                  <a:ext uri="{FF2B5EF4-FFF2-40B4-BE49-F238E27FC236}">
                    <a16:creationId xmlns:a16="http://schemas.microsoft.com/office/drawing/2014/main" id="{843D4613-B2EF-0A6D-F638-775174D26D5E}"/>
                  </a:ext>
                </a:extLst>
              </p:cNvPr>
              <p:cNvSpPr/>
              <p:nvPr/>
            </p:nvSpPr>
            <p:spPr>
              <a:xfrm rot="16200000">
                <a:off x="2695412" y="4272496"/>
                <a:ext cx="410031" cy="1281522"/>
              </a:xfrm>
              <a:prstGeom prst="curvedRightArrow">
                <a:avLst/>
              </a:prstGeom>
              <a:solidFill>
                <a:schemeClr val="accent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alpha val="3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4F754F-4157-3B84-A5B4-9559CD6219ED}"/>
                  </a:ext>
                </a:extLst>
              </p:cNvPr>
              <p:cNvSpPr txBox="1"/>
              <p:nvPr/>
            </p:nvSpPr>
            <p:spPr>
              <a:xfrm>
                <a:off x="1928132" y="5118275"/>
                <a:ext cx="1705266" cy="4883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12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9000"/>
                      </a:schemeClr>
                    </a:solidFill>
                  </a:rPr>
                  <a:t>Unfold and extract primary </a:t>
                </a:r>
                <a:r>
                  <a:rPr lang="el-GR" sz="1400" dirty="0">
                    <a:solidFill>
                      <a:schemeClr val="tx1">
                        <a:alpha val="9000"/>
                      </a:schemeClr>
                    </a:solidFill>
                  </a:rPr>
                  <a:t>γ</a:t>
                </a:r>
                <a:r>
                  <a:rPr lang="en-US" sz="1400" dirty="0">
                    <a:solidFill>
                      <a:schemeClr val="tx1">
                        <a:alpha val="9000"/>
                      </a:schemeClr>
                    </a:solidFill>
                  </a:rPr>
                  <a:t>-rays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AB0B9D0-4084-4F06-0A7A-B0AFB5537506}"/>
              </a:ext>
            </a:extLst>
          </p:cNvPr>
          <p:cNvGrpSpPr/>
          <p:nvPr/>
        </p:nvGrpSpPr>
        <p:grpSpPr>
          <a:xfrm>
            <a:off x="4920249" y="1121247"/>
            <a:ext cx="4763053" cy="4625892"/>
            <a:chOff x="4920249" y="1121247"/>
            <a:chExt cx="4763053" cy="462589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A523456-AF90-9576-FD1F-AB8A94732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19000"/>
            </a:blip>
            <a:srcRect/>
            <a:stretch/>
          </p:blipFill>
          <p:spPr>
            <a:xfrm>
              <a:off x="6326308" y="3560475"/>
              <a:ext cx="2644605" cy="2186664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1749C54-B180-616F-7B28-30C0A9508B55}"/>
                </a:ext>
              </a:extLst>
            </p:cNvPr>
            <p:cNvGrpSpPr/>
            <p:nvPr/>
          </p:nvGrpSpPr>
          <p:grpSpPr>
            <a:xfrm>
              <a:off x="4920249" y="4177807"/>
              <a:ext cx="1479327" cy="1325941"/>
              <a:chOff x="4920249" y="4177807"/>
              <a:chExt cx="1479327" cy="1325941"/>
            </a:xfrm>
          </p:grpSpPr>
          <p:sp>
            <p:nvSpPr>
              <p:cNvPr id="23" name="Arrow: Curved Right 22">
                <a:extLst>
                  <a:ext uri="{FF2B5EF4-FFF2-40B4-BE49-F238E27FC236}">
                    <a16:creationId xmlns:a16="http://schemas.microsoft.com/office/drawing/2014/main" id="{11277AA2-6ADA-D9A7-8BD6-EAD3C3DD4CDB}"/>
                  </a:ext>
                </a:extLst>
              </p:cNvPr>
              <p:cNvSpPr/>
              <p:nvPr/>
            </p:nvSpPr>
            <p:spPr>
              <a:xfrm rot="16200000">
                <a:off x="5413062" y="3843587"/>
                <a:ext cx="410033" cy="1078473"/>
              </a:xfrm>
              <a:prstGeom prst="curvedRightArrow">
                <a:avLst/>
              </a:prstGeom>
              <a:solidFill>
                <a:schemeClr val="accent1">
                  <a:alpha val="7000"/>
                </a:schemeClr>
              </a:solidFill>
              <a:ln>
                <a:solidFill>
                  <a:schemeClr val="accent1">
                    <a:shade val="15000"/>
                    <a:alpha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alpha val="46000"/>
                    </a:schemeClr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135C23A-934E-788B-ABFF-E27C02BB0F1A}"/>
                  </a:ext>
                </a:extLst>
              </p:cNvPr>
              <p:cNvSpPr txBox="1"/>
              <p:nvPr/>
            </p:nvSpPr>
            <p:spPr>
              <a:xfrm>
                <a:off x="4920249" y="4765084"/>
                <a:ext cx="14793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9000"/>
                      </a:schemeClr>
                    </a:solidFill>
                  </a:rPr>
                  <a:t>Extract NLD and </a:t>
                </a:r>
                <a:r>
                  <a:rPr lang="el-GR" sz="1400" dirty="0">
                    <a:solidFill>
                      <a:schemeClr val="tx1">
                        <a:alpha val="9000"/>
                      </a:schemeClr>
                    </a:solidFill>
                  </a:rPr>
                  <a:t>γ</a:t>
                </a:r>
                <a:r>
                  <a:rPr lang="en-US" sz="1400" dirty="0">
                    <a:solidFill>
                      <a:schemeClr val="tx1">
                        <a:alpha val="9000"/>
                      </a:schemeClr>
                    </a:solidFill>
                  </a:rPr>
                  <a:t>SF, normalize them 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3910DF7F-9017-3E4C-0FD7-397447418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17000"/>
            </a:blip>
            <a:srcRect/>
            <a:stretch/>
          </p:blipFill>
          <p:spPr>
            <a:xfrm>
              <a:off x="6921534" y="1121247"/>
              <a:ext cx="2761768" cy="227071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F18D5C8-4504-A8E9-7F5A-9EE04370F5C0}"/>
              </a:ext>
            </a:extLst>
          </p:cNvPr>
          <p:cNvGrpSpPr/>
          <p:nvPr/>
        </p:nvGrpSpPr>
        <p:grpSpPr>
          <a:xfrm>
            <a:off x="8411716" y="3195277"/>
            <a:ext cx="3613944" cy="2933385"/>
            <a:chOff x="8389759" y="3106392"/>
            <a:chExt cx="3613944" cy="2933385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D760319-DEE3-856F-EDB1-648A30C37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17000"/>
            </a:blip>
            <a:srcRect/>
            <a:stretch/>
          </p:blipFill>
          <p:spPr>
            <a:xfrm>
              <a:off x="9323038" y="3106392"/>
              <a:ext cx="2680665" cy="2205872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C99593C-5F5E-EEE8-B615-FC796C86C126}"/>
                </a:ext>
              </a:extLst>
            </p:cNvPr>
            <p:cNvGrpSpPr/>
            <p:nvPr/>
          </p:nvGrpSpPr>
          <p:grpSpPr>
            <a:xfrm>
              <a:off x="8389759" y="4771567"/>
              <a:ext cx="1427627" cy="1268210"/>
              <a:chOff x="8389759" y="4771567"/>
              <a:chExt cx="1427627" cy="1268210"/>
            </a:xfrm>
          </p:grpSpPr>
          <p:sp>
            <p:nvSpPr>
              <p:cNvPr id="25" name="Arrow: Curved Right 24">
                <a:extLst>
                  <a:ext uri="{FF2B5EF4-FFF2-40B4-BE49-F238E27FC236}">
                    <a16:creationId xmlns:a16="http://schemas.microsoft.com/office/drawing/2014/main" id="{A6EE426A-A653-E867-E9B2-173F0484532F}"/>
                  </a:ext>
                </a:extLst>
              </p:cNvPr>
              <p:cNvSpPr/>
              <p:nvPr/>
            </p:nvSpPr>
            <p:spPr>
              <a:xfrm rot="16200000">
                <a:off x="8718450" y="4442878"/>
                <a:ext cx="410033" cy="1067411"/>
              </a:xfrm>
              <a:prstGeom prst="curvedRightArrow">
                <a:avLst/>
              </a:prstGeom>
              <a:solidFill>
                <a:schemeClr val="accent1">
                  <a:alpha val="8000"/>
                </a:schemeClr>
              </a:solidFill>
              <a:ln>
                <a:solidFill>
                  <a:schemeClr val="accent1">
                    <a:shade val="15000"/>
                    <a:alpha val="8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2A7439E-DD49-DEB1-8C29-4A74433A56AD}"/>
                  </a:ext>
                </a:extLst>
              </p:cNvPr>
              <p:cNvSpPr txBox="1"/>
              <p:nvPr/>
            </p:nvSpPr>
            <p:spPr>
              <a:xfrm>
                <a:off x="8389759" y="5301113"/>
                <a:ext cx="14276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12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18000"/>
                      </a:schemeClr>
                    </a:solidFill>
                  </a:rPr>
                  <a:t>Obtain cross-section using TALYS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4783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FA47C9-9C36-0274-9127-F33CAFDC6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Individual segments record </a:t>
            </a:r>
            <a:r>
              <a:rPr lang="el-GR" dirty="0"/>
              <a:t>γ</a:t>
            </a:r>
            <a:r>
              <a:rPr lang="en-US" dirty="0"/>
              <a:t>–ray energy from cascade</a:t>
            </a:r>
          </a:p>
          <a:p>
            <a:r>
              <a:rPr lang="en-US" dirty="0"/>
              <a:t>Summing </a:t>
            </a:r>
            <a:r>
              <a:rPr lang="el-GR" dirty="0">
                <a:latin typeface="Posterama" panose="020B0504020200020000" pitchFamily="34" charset="0"/>
                <a:cs typeface="Posterama" panose="020B0504020200020000" pitchFamily="34" charset="0"/>
              </a:rPr>
              <a:t>γ</a:t>
            </a:r>
            <a:r>
              <a:rPr lang="en-US" dirty="0"/>
              <a:t>–ray energy from one cascade recovers excitation energy</a:t>
            </a:r>
          </a:p>
          <a:p>
            <a:r>
              <a:rPr lang="en-US" dirty="0" err="1"/>
              <a:t>SuN</a:t>
            </a:r>
            <a:r>
              <a:rPr lang="en-US" dirty="0"/>
              <a:t> allows simultaneous measurement of the excitation energy and individual </a:t>
            </a:r>
            <a:r>
              <a:rPr lang="el-GR" dirty="0">
                <a:latin typeface="Posterama" panose="020B0504020200020000" pitchFamily="34" charset="0"/>
                <a:cs typeface="Posterama" panose="020B0504020200020000" pitchFamily="34" charset="0"/>
              </a:rPr>
              <a:t>γ</a:t>
            </a:r>
            <a:r>
              <a:rPr lang="en-US" dirty="0"/>
              <a:t>–ray energies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A21B56-F105-EC04-0A0F-93A0E89D0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Posterama" panose="020B0504020200020000" pitchFamily="34" charset="0"/>
                <a:cs typeface="Posterama" panose="020B0504020200020000" pitchFamily="34" charset="0"/>
              </a:rPr>
              <a:t>γ</a:t>
            </a:r>
            <a:r>
              <a:rPr lang="en-US" dirty="0"/>
              <a:t>–ray Energy Summing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C6CB3-BB9C-8E3E-3A86-18E6B370AA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16DDA-E54E-3B5E-E6B9-F2C3DE7EF4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4AEB85-BC6B-8748-3CFB-B06187DA4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4879"/>
            <a:ext cx="2226404" cy="24049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4DE5CCD-F0DB-E2AA-7159-B4B617AAA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884" y="2627220"/>
            <a:ext cx="2859767" cy="26635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3439F08-3AFA-A575-98A5-6162249C663B}"/>
              </a:ext>
            </a:extLst>
          </p:cNvPr>
          <p:cNvSpPr txBox="1"/>
          <p:nvPr/>
        </p:nvSpPr>
        <p:spPr>
          <a:xfrm>
            <a:off x="1373770" y="5529290"/>
            <a:ext cx="182662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Measure individual </a:t>
            </a:r>
            <a:r>
              <a:rPr lang="el-GR" sz="1400" dirty="0"/>
              <a:t>γ–</a:t>
            </a:r>
            <a:r>
              <a:rPr lang="en-US" sz="1400" dirty="0"/>
              <a:t>ray energy, E</a:t>
            </a:r>
            <a:r>
              <a:rPr lang="el-GR" sz="1400" dirty="0"/>
              <a:t>γ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2A4417-B8DA-BB03-12BC-153BCFFCC05B}"/>
              </a:ext>
            </a:extLst>
          </p:cNvPr>
          <p:cNvSpPr txBox="1"/>
          <p:nvPr/>
        </p:nvSpPr>
        <p:spPr>
          <a:xfrm>
            <a:off x="4148659" y="5523612"/>
            <a:ext cx="182662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Recover excitation energy Ex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753AE-C63F-2C40-3150-ACB0019E2342}"/>
              </a:ext>
            </a:extLst>
          </p:cNvPr>
          <p:cNvSpPr txBox="1"/>
          <p:nvPr/>
        </p:nvSpPr>
        <p:spPr>
          <a:xfrm>
            <a:off x="7800498" y="5496580"/>
            <a:ext cx="182662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Raw Matrix for Oslo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6057B0-2D46-5C32-D611-378147908C77}"/>
              </a:ext>
            </a:extLst>
          </p:cNvPr>
          <p:cNvSpPr txBox="1"/>
          <p:nvPr/>
        </p:nvSpPr>
        <p:spPr>
          <a:xfrm>
            <a:off x="3962400" y="2522964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2201FAF-7E7C-A659-5AFB-7BF196094F47}"/>
              </a:ext>
            </a:extLst>
          </p:cNvPr>
          <p:cNvGrpSpPr/>
          <p:nvPr/>
        </p:nvGrpSpPr>
        <p:grpSpPr>
          <a:xfrm>
            <a:off x="2766635" y="2515741"/>
            <a:ext cx="6657825" cy="2719506"/>
            <a:chOff x="2766635" y="2515741"/>
            <a:chExt cx="6657825" cy="271950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62FCE18-0416-7F01-52BC-9E0755A75E58}"/>
                </a:ext>
              </a:extLst>
            </p:cNvPr>
            <p:cNvGrpSpPr/>
            <p:nvPr/>
          </p:nvGrpSpPr>
          <p:grpSpPr>
            <a:xfrm>
              <a:off x="2766635" y="2515741"/>
              <a:ext cx="6657825" cy="2719506"/>
              <a:chOff x="2486175" y="2660819"/>
              <a:chExt cx="8689825" cy="3433695"/>
            </a:xfrm>
          </p:grpSpPr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266E7557-1678-A5C9-C0CA-06E3E860C9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486175" y="2921436"/>
                <a:ext cx="6890378" cy="31730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CCE622-006E-185C-97AA-4569860CF389}"/>
                  </a:ext>
                </a:extLst>
              </p:cNvPr>
              <p:cNvSpPr txBox="1"/>
              <p:nvPr/>
            </p:nvSpPr>
            <p:spPr>
              <a:xfrm>
                <a:off x="6667568" y="2660819"/>
                <a:ext cx="1875835" cy="427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Segments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1FA31E-A3CD-AF52-9670-747207406F58}"/>
                  </a:ext>
                </a:extLst>
              </p:cNvPr>
              <p:cNvSpPr txBox="1"/>
              <p:nvPr/>
            </p:nvSpPr>
            <p:spPr>
              <a:xfrm>
                <a:off x="9347200" y="4724400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TAS 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F8362C-9FA1-5B03-867A-6BDC2BC362E4}"/>
                </a:ext>
              </a:extLst>
            </p:cNvPr>
            <p:cNvSpPr txBox="1"/>
            <p:nvPr/>
          </p:nvSpPr>
          <p:spPr>
            <a:xfrm>
              <a:off x="2969655" y="2568262"/>
              <a:ext cx="13998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Excited state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0AFDC8-233F-4FB7-43AE-EE36639FDD80}"/>
                </a:ext>
              </a:extLst>
            </p:cNvPr>
            <p:cNvSpPr txBox="1"/>
            <p:nvPr/>
          </p:nvSpPr>
          <p:spPr>
            <a:xfrm>
              <a:off x="2863663" y="4917101"/>
              <a:ext cx="13998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Ground state</a:t>
              </a:r>
            </a:p>
          </p:txBody>
        </p:sp>
      </p:grpSp>
      <p:sp>
        <p:nvSpPr>
          <p:cNvPr id="19" name="Arrow: Curved Right 9">
            <a:extLst>
              <a:ext uri="{FF2B5EF4-FFF2-40B4-BE49-F238E27FC236}">
                <a16:creationId xmlns:a16="http://schemas.microsoft.com/office/drawing/2014/main" id="{49396A0A-99CD-9747-908A-365B73D2834C}"/>
              </a:ext>
            </a:extLst>
          </p:cNvPr>
          <p:cNvSpPr/>
          <p:nvPr/>
        </p:nvSpPr>
        <p:spPr>
          <a:xfrm rot="16200000">
            <a:off x="2021389" y="4592916"/>
            <a:ext cx="410031" cy="128152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    </a:t>
            </a:r>
          </a:p>
        </p:txBody>
      </p:sp>
      <p:sp>
        <p:nvSpPr>
          <p:cNvPr id="21" name="Arrow: Curved Right 9">
            <a:extLst>
              <a:ext uri="{FF2B5EF4-FFF2-40B4-BE49-F238E27FC236}">
                <a16:creationId xmlns:a16="http://schemas.microsoft.com/office/drawing/2014/main" id="{F7509168-23F0-7783-69F2-50FD26D34FCF}"/>
              </a:ext>
            </a:extLst>
          </p:cNvPr>
          <p:cNvSpPr/>
          <p:nvPr/>
        </p:nvSpPr>
        <p:spPr>
          <a:xfrm rot="16200000">
            <a:off x="4796278" y="4587238"/>
            <a:ext cx="410031" cy="128152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    </a:t>
            </a:r>
          </a:p>
        </p:txBody>
      </p:sp>
      <p:sp>
        <p:nvSpPr>
          <p:cNvPr id="23" name="Arrow: Curved Right 9">
            <a:extLst>
              <a:ext uri="{FF2B5EF4-FFF2-40B4-BE49-F238E27FC236}">
                <a16:creationId xmlns:a16="http://schemas.microsoft.com/office/drawing/2014/main" id="{55927389-E5D1-511C-3D83-424D1486649C}"/>
              </a:ext>
            </a:extLst>
          </p:cNvPr>
          <p:cNvSpPr/>
          <p:nvPr/>
        </p:nvSpPr>
        <p:spPr>
          <a:xfrm rot="16200000">
            <a:off x="8448117" y="4544966"/>
            <a:ext cx="410031" cy="128152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115884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74047C-F32E-3A50-4A4C-3F5620F07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don’t just record </a:t>
            </a:r>
            <a:r>
              <a:rPr lang="en-US" baseline="30000" dirty="0"/>
              <a:t>143</a:t>
            </a:r>
            <a:r>
              <a:rPr lang="en-US" dirty="0"/>
              <a:t>Cs         </a:t>
            </a:r>
            <a:r>
              <a:rPr lang="en-US" baseline="30000" dirty="0"/>
              <a:t>143</a:t>
            </a:r>
            <a:r>
              <a:rPr lang="en-US" dirty="0"/>
              <a:t>Ba</a:t>
            </a:r>
          </a:p>
          <a:p>
            <a:r>
              <a:rPr lang="en-US" dirty="0"/>
              <a:t>We also record </a:t>
            </a:r>
            <a:r>
              <a:rPr lang="en-US" baseline="30000" dirty="0"/>
              <a:t>143</a:t>
            </a:r>
            <a:r>
              <a:rPr lang="en-US" dirty="0"/>
              <a:t>Ba         </a:t>
            </a:r>
            <a:r>
              <a:rPr lang="en-US" baseline="30000" dirty="0"/>
              <a:t>143</a:t>
            </a:r>
            <a:r>
              <a:rPr lang="en-US" dirty="0"/>
              <a:t>La</a:t>
            </a:r>
          </a:p>
          <a:p>
            <a:r>
              <a:rPr lang="en-US" dirty="0"/>
              <a:t>60s Beam ON, 60s Beam OFF tape cycle</a:t>
            </a:r>
          </a:p>
          <a:p>
            <a:r>
              <a:rPr lang="en-US" dirty="0"/>
              <a:t>For t&gt;70s, </a:t>
            </a:r>
            <a:r>
              <a:rPr lang="en-US" baseline="30000" dirty="0"/>
              <a:t>143</a:t>
            </a:r>
            <a:r>
              <a:rPr lang="en-US" dirty="0"/>
              <a:t>Ba         </a:t>
            </a:r>
            <a:r>
              <a:rPr lang="en-US" baseline="30000" dirty="0"/>
              <a:t>143</a:t>
            </a:r>
            <a:r>
              <a:rPr lang="en-US" dirty="0"/>
              <a:t>La dominates</a:t>
            </a:r>
          </a:p>
          <a:p>
            <a:r>
              <a:rPr lang="en-US" dirty="0"/>
              <a:t>Subtract </a:t>
            </a:r>
            <a:r>
              <a:rPr lang="en-US" baseline="30000" dirty="0"/>
              <a:t>143</a:t>
            </a:r>
            <a:r>
              <a:rPr lang="en-US" dirty="0"/>
              <a:t>Ba     </a:t>
            </a:r>
            <a:r>
              <a:rPr lang="en-US" baseline="30000" dirty="0"/>
              <a:t>143</a:t>
            </a:r>
            <a:r>
              <a:rPr lang="en-US" dirty="0"/>
              <a:t>La for t&lt;40s to get pure </a:t>
            </a:r>
            <a:r>
              <a:rPr lang="en-US" baseline="30000" dirty="0"/>
              <a:t>143</a:t>
            </a:r>
            <a:r>
              <a:rPr lang="en-US" dirty="0"/>
              <a:t>Cs    </a:t>
            </a:r>
            <a:r>
              <a:rPr lang="en-US" baseline="30000" dirty="0"/>
              <a:t>143</a:t>
            </a:r>
            <a:r>
              <a:rPr lang="en-US" dirty="0"/>
              <a:t>Ba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F8D8E5-D0B3-9B90-5C02-17E20FABE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Contamination Needs to be Removed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BB25AFE-92DF-3828-5F91-EBF050A3292C}"/>
              </a:ext>
            </a:extLst>
          </p:cNvPr>
          <p:cNvCxnSpPr/>
          <p:nvPr/>
        </p:nvCxnSpPr>
        <p:spPr>
          <a:xfrm>
            <a:off x="3657600" y="1219200"/>
            <a:ext cx="457200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1AF86EC-59DE-E764-A009-A6046DBB9CC6}"/>
              </a:ext>
            </a:extLst>
          </p:cNvPr>
          <p:cNvCxnSpPr/>
          <p:nvPr/>
        </p:nvCxnSpPr>
        <p:spPr>
          <a:xfrm>
            <a:off x="3048000" y="1676400"/>
            <a:ext cx="457200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35A96A-7A27-D977-46C0-F81C3073DD4E}"/>
              </a:ext>
            </a:extLst>
          </p:cNvPr>
          <p:cNvCxnSpPr/>
          <p:nvPr/>
        </p:nvCxnSpPr>
        <p:spPr>
          <a:xfrm>
            <a:off x="2389286" y="2590800"/>
            <a:ext cx="457200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CB371C-18CD-2F30-0E1C-7B4DDF1F5BC1}"/>
              </a:ext>
            </a:extLst>
          </p:cNvPr>
          <p:cNvGrpSpPr/>
          <p:nvPr/>
        </p:nvGrpSpPr>
        <p:grpSpPr>
          <a:xfrm>
            <a:off x="60309" y="3302212"/>
            <a:ext cx="2694985" cy="2702348"/>
            <a:chOff x="60309" y="3302212"/>
            <a:chExt cx="2694985" cy="27023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3FE007-B6E8-5399-5259-3AEFDB7E0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09" y="3302212"/>
              <a:ext cx="2694985" cy="2702348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9AA7767-BFDE-9A81-7E8B-A66E7E8F83C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76400" y="4938048"/>
              <a:ext cx="304800" cy="2435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8FA5025-CA77-68DB-A205-464F01C99D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6747" y="4038600"/>
              <a:ext cx="280053" cy="3048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96C7A6-E9CF-3B25-E4B8-E6C7579A77B6}"/>
              </a:ext>
            </a:extLst>
          </p:cNvPr>
          <p:cNvCxnSpPr>
            <a:cxnSpLocks/>
          </p:cNvCxnSpPr>
          <p:nvPr/>
        </p:nvCxnSpPr>
        <p:spPr>
          <a:xfrm>
            <a:off x="2160686" y="3048000"/>
            <a:ext cx="228600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E5CE06-6CB9-FEAB-5BB1-C148F2AE729A}"/>
              </a:ext>
            </a:extLst>
          </p:cNvPr>
          <p:cNvCxnSpPr>
            <a:cxnSpLocks/>
          </p:cNvCxnSpPr>
          <p:nvPr/>
        </p:nvCxnSpPr>
        <p:spPr>
          <a:xfrm>
            <a:off x="6477000" y="3042082"/>
            <a:ext cx="228600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140D587-9EAD-644B-2C7F-FBB3E4292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7399" y="1110009"/>
            <a:ext cx="2356793" cy="376432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86D1CDF-043A-B177-8F76-E30FD26C9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636" y="1071963"/>
            <a:ext cx="4848364" cy="383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9151C-A491-8234-A6B0-E43A47857B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891E0-155B-55D9-4B26-3C3961E6A6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4F28C13-F9A8-668E-9176-66DD5F62D10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042" t="6731" r="8958" b="2657"/>
          <a:stretch>
            <a:fillRect/>
          </a:stretch>
        </p:blipFill>
        <p:spPr>
          <a:xfrm>
            <a:off x="2755294" y="3194183"/>
            <a:ext cx="4848364" cy="284848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352FB1C-8579-0744-CCE3-DECC02E09A1A}"/>
              </a:ext>
            </a:extLst>
          </p:cNvPr>
          <p:cNvSpPr/>
          <p:nvPr/>
        </p:nvSpPr>
        <p:spPr>
          <a:xfrm>
            <a:off x="5655143" y="3429001"/>
            <a:ext cx="1674736" cy="2266216"/>
          </a:xfrm>
          <a:prstGeom prst="rect">
            <a:avLst/>
          </a:prstGeom>
          <a:solidFill>
            <a:schemeClr val="accent1">
              <a:alpha val="18039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2B9520-6E18-62A4-1D4C-5968518BAA9B}"/>
              </a:ext>
            </a:extLst>
          </p:cNvPr>
          <p:cNvSpPr/>
          <p:nvPr/>
        </p:nvSpPr>
        <p:spPr>
          <a:xfrm>
            <a:off x="3334658" y="3446756"/>
            <a:ext cx="1341527" cy="2266215"/>
          </a:xfrm>
          <a:prstGeom prst="rect">
            <a:avLst/>
          </a:prstGeom>
          <a:solidFill>
            <a:srgbClr val="0F0C8F">
              <a:alpha val="18039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3B4D53-93C8-960B-1E62-062DE2626C71}"/>
              </a:ext>
            </a:extLst>
          </p:cNvPr>
          <p:cNvCxnSpPr/>
          <p:nvPr/>
        </p:nvCxnSpPr>
        <p:spPr>
          <a:xfrm flipH="1">
            <a:off x="8991600" y="1828800"/>
            <a:ext cx="2286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50F2584-5983-91FA-23E2-532060643D2A}"/>
              </a:ext>
            </a:extLst>
          </p:cNvPr>
          <p:cNvCxnSpPr>
            <a:cxnSpLocks/>
          </p:cNvCxnSpPr>
          <p:nvPr/>
        </p:nvCxnSpPr>
        <p:spPr>
          <a:xfrm flipV="1">
            <a:off x="8534400" y="3302212"/>
            <a:ext cx="271821" cy="2336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5B75362-19C8-C732-96BD-BFD30852F5F3}"/>
              </a:ext>
            </a:extLst>
          </p:cNvPr>
          <p:cNvCxnSpPr/>
          <p:nvPr/>
        </p:nvCxnSpPr>
        <p:spPr>
          <a:xfrm flipV="1">
            <a:off x="8927399" y="2819400"/>
            <a:ext cx="292801" cy="169897"/>
          </a:xfrm>
          <a:prstGeom prst="straightConnector1">
            <a:avLst/>
          </a:prstGeom>
          <a:ln>
            <a:solidFill>
              <a:srgbClr val="0F0C8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49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F05A5-0089-6316-1D39-DF464B46E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2A5AE5BE-0FB9-7CC4-7C91-5C727A514D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9343" y="3539548"/>
            <a:ext cx="2500225" cy="25002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11F250-CB36-3E17-1387-CCFC5E381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819934" cy="493746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Populate the compound nucleus of interest	</a:t>
            </a:r>
          </a:p>
          <a:p>
            <a:pPr lvl="1"/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via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β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 decay</a:t>
            </a:r>
          </a:p>
          <a:p>
            <a:r>
              <a:rPr lang="en-US" dirty="0"/>
              <a:t>Measure Excitation energy (E</a:t>
            </a:r>
            <a:r>
              <a:rPr lang="en-US" baseline="-25000" dirty="0"/>
              <a:t>x</a:t>
            </a:r>
            <a:r>
              <a:rPr lang="en-US" dirty="0"/>
              <a:t>) and </a:t>
            </a:r>
            <a:r>
              <a:rPr lang="el-GR" dirty="0"/>
              <a:t>γ</a:t>
            </a:r>
            <a:r>
              <a:rPr lang="en-US" dirty="0"/>
              <a:t>-ray energy (E</a:t>
            </a:r>
            <a:r>
              <a:rPr lang="el-GR" baseline="-25000" dirty="0"/>
              <a:t>γ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Obtain the primary </a:t>
            </a:r>
            <a:r>
              <a:rPr lang="el-GR" dirty="0">
                <a:solidFill>
                  <a:schemeClr val="accent4">
                    <a:lumMod val="5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-ray spectrum 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Extract NLD and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SF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Constrain the required cross-section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666AEA-3EBC-934F-DACB-9F95E666B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Oslo Method Constrains Cross-Sections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D7296-FBAA-436F-8741-B10360CBCB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92F428-3A46-3ED5-55BA-8546F32CE1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866E6F-80FA-7EC2-466D-2E7FF54B9677}"/>
              </a:ext>
            </a:extLst>
          </p:cNvPr>
          <p:cNvSpPr txBox="1"/>
          <p:nvPr/>
        </p:nvSpPr>
        <p:spPr>
          <a:xfrm>
            <a:off x="5898311" y="6128662"/>
            <a:ext cx="49828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A.C. Larsen et al. in Physical Review C 108, 025804 (2023)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79BD29-107D-CEC0-C117-BE7A5EA8E2AD}"/>
              </a:ext>
            </a:extLst>
          </p:cNvPr>
          <p:cNvGrpSpPr/>
          <p:nvPr/>
        </p:nvGrpSpPr>
        <p:grpSpPr>
          <a:xfrm>
            <a:off x="1928132" y="3722759"/>
            <a:ext cx="2992117" cy="2144641"/>
            <a:chOff x="1928132" y="3840035"/>
            <a:chExt cx="2946472" cy="200162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33A925E-350B-F540-C262-BEE82A5EEE59}"/>
                </a:ext>
              </a:extLst>
            </p:cNvPr>
            <p:cNvGrpSpPr/>
            <p:nvPr/>
          </p:nvGrpSpPr>
          <p:grpSpPr>
            <a:xfrm>
              <a:off x="3689509" y="3840035"/>
              <a:ext cx="1185095" cy="2001623"/>
              <a:chOff x="8686800" y="2020410"/>
              <a:chExt cx="1619435" cy="3429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1EF24B4-4022-CC71-544A-B8A679A81170}"/>
                  </a:ext>
                </a:extLst>
              </p:cNvPr>
              <p:cNvSpPr/>
              <p:nvPr/>
            </p:nvSpPr>
            <p:spPr>
              <a:xfrm rot="10800000">
                <a:off x="8706034" y="2020410"/>
                <a:ext cx="1580965" cy="18287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5242E63-6030-6C38-C6E6-88411C4BABEC}"/>
                  </a:ext>
                </a:extLst>
              </p:cNvPr>
              <p:cNvCxnSpPr/>
              <p:nvPr/>
            </p:nvCxnSpPr>
            <p:spPr>
              <a:xfrm>
                <a:off x="8686800" y="40778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7573901-C6CA-0516-7658-09704224E9BA}"/>
                  </a:ext>
                </a:extLst>
              </p:cNvPr>
              <p:cNvCxnSpPr/>
              <p:nvPr/>
            </p:nvCxnSpPr>
            <p:spPr>
              <a:xfrm>
                <a:off x="8706035" y="43826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59401CC-C0AA-5C43-4614-5984DAB858B3}"/>
                  </a:ext>
                </a:extLst>
              </p:cNvPr>
              <p:cNvCxnSpPr/>
              <p:nvPr/>
            </p:nvCxnSpPr>
            <p:spPr>
              <a:xfrm>
                <a:off x="8706035" y="47636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9F021A5-5786-5C62-5375-29583C0B33BA}"/>
                  </a:ext>
                </a:extLst>
              </p:cNvPr>
              <p:cNvCxnSpPr/>
              <p:nvPr/>
            </p:nvCxnSpPr>
            <p:spPr>
              <a:xfrm>
                <a:off x="8706035" y="54494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A4C74CF0-7116-A6D7-EEF9-C331AFAE6B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9200" y="2096610"/>
                <a:ext cx="7398" cy="19812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044CADE-7BAB-1D84-94F0-10220FB85A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0" y="2096610"/>
                <a:ext cx="0" cy="22860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36A8785-CCC4-8460-80C4-B7136FCC45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58400" y="2096610"/>
                <a:ext cx="0" cy="33528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189A1416-F627-9FD2-8750-AE7FBE767C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7400" y="2096610"/>
                <a:ext cx="0" cy="26670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55AA09B-0CA0-1DD7-4D0D-852A55DB4A4A}"/>
                </a:ext>
              </a:extLst>
            </p:cNvPr>
            <p:cNvGrpSpPr/>
            <p:nvPr/>
          </p:nvGrpSpPr>
          <p:grpSpPr>
            <a:xfrm>
              <a:off x="1928132" y="4708241"/>
              <a:ext cx="1705266" cy="898362"/>
              <a:chOff x="1928132" y="4708241"/>
              <a:chExt cx="1705266" cy="898362"/>
            </a:xfrm>
          </p:grpSpPr>
          <p:sp>
            <p:nvSpPr>
              <p:cNvPr id="10" name="Arrow: Curved Right 9">
                <a:extLst>
                  <a:ext uri="{FF2B5EF4-FFF2-40B4-BE49-F238E27FC236}">
                    <a16:creationId xmlns:a16="http://schemas.microsoft.com/office/drawing/2014/main" id="{9A6322D6-70D0-634F-5A72-F8DEF5A5E0AE}"/>
                  </a:ext>
                </a:extLst>
              </p:cNvPr>
              <p:cNvSpPr/>
              <p:nvPr/>
            </p:nvSpPr>
            <p:spPr>
              <a:xfrm rot="16200000">
                <a:off x="2695412" y="4272496"/>
                <a:ext cx="410031" cy="1281522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alpha val="3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2B835F-26A0-7877-D4DE-84971B3E6F3E}"/>
                  </a:ext>
                </a:extLst>
              </p:cNvPr>
              <p:cNvSpPr txBox="1"/>
              <p:nvPr/>
            </p:nvSpPr>
            <p:spPr>
              <a:xfrm>
                <a:off x="1928132" y="5118275"/>
                <a:ext cx="1705266" cy="4883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Unfold and extract primary </a:t>
                </a:r>
                <a:r>
                  <a:rPr lang="el-GR" sz="1400" dirty="0"/>
                  <a:t>γ</a:t>
                </a:r>
                <a:r>
                  <a:rPr lang="en-US" sz="1400" dirty="0"/>
                  <a:t>-rays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3897975-DB80-36B4-B261-7977CE1027C2}"/>
              </a:ext>
            </a:extLst>
          </p:cNvPr>
          <p:cNvGrpSpPr/>
          <p:nvPr/>
        </p:nvGrpSpPr>
        <p:grpSpPr>
          <a:xfrm>
            <a:off x="4920249" y="1107459"/>
            <a:ext cx="4779823" cy="4639680"/>
            <a:chOff x="4920249" y="1107459"/>
            <a:chExt cx="4779823" cy="463968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AF54278-C9E5-ECDD-884C-D2AF26CDA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35000"/>
            </a:blip>
            <a:srcRect/>
            <a:stretch/>
          </p:blipFill>
          <p:spPr>
            <a:xfrm>
              <a:off x="6326308" y="3560475"/>
              <a:ext cx="2644605" cy="2186664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38CF2E9-FF0F-6E56-D5A2-340A633F0981}"/>
                </a:ext>
              </a:extLst>
            </p:cNvPr>
            <p:cNvGrpSpPr/>
            <p:nvPr/>
          </p:nvGrpSpPr>
          <p:grpSpPr>
            <a:xfrm>
              <a:off x="4920249" y="4177807"/>
              <a:ext cx="1479327" cy="1325941"/>
              <a:chOff x="4920249" y="4177807"/>
              <a:chExt cx="1479327" cy="1325941"/>
            </a:xfrm>
          </p:grpSpPr>
          <p:sp>
            <p:nvSpPr>
              <p:cNvPr id="23" name="Arrow: Curved Right 22">
                <a:extLst>
                  <a:ext uri="{FF2B5EF4-FFF2-40B4-BE49-F238E27FC236}">
                    <a16:creationId xmlns:a16="http://schemas.microsoft.com/office/drawing/2014/main" id="{29E71D6C-44EE-33B2-99C4-2E0A98FC865F}"/>
                  </a:ext>
                </a:extLst>
              </p:cNvPr>
              <p:cNvSpPr/>
              <p:nvPr/>
            </p:nvSpPr>
            <p:spPr>
              <a:xfrm rot="16200000">
                <a:off x="5413062" y="3843587"/>
                <a:ext cx="410033" cy="1078473"/>
              </a:xfrm>
              <a:prstGeom prst="curvedRightArrow">
                <a:avLst/>
              </a:prstGeom>
              <a:solidFill>
                <a:schemeClr val="accent1">
                  <a:alpha val="29095"/>
                </a:schemeClr>
              </a:solidFill>
              <a:ln>
                <a:solidFill>
                  <a:schemeClr val="accent1">
                    <a:shade val="15000"/>
                    <a:alpha val="51892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5BCE522-E0BF-F212-89D4-0B88D6F88071}"/>
                  </a:ext>
                </a:extLst>
              </p:cNvPr>
              <p:cNvSpPr txBox="1"/>
              <p:nvPr/>
            </p:nvSpPr>
            <p:spPr>
              <a:xfrm>
                <a:off x="4920249" y="4765084"/>
                <a:ext cx="14793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39055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35000"/>
                      </a:schemeClr>
                    </a:solidFill>
                  </a:rPr>
                  <a:t>Extract NLD and </a:t>
                </a:r>
                <a:r>
                  <a:rPr lang="el-GR" sz="1400" dirty="0">
                    <a:solidFill>
                      <a:schemeClr val="tx1">
                        <a:alpha val="35000"/>
                      </a:schemeClr>
                    </a:solidFill>
                  </a:rPr>
                  <a:t>γ</a:t>
                </a:r>
                <a:r>
                  <a:rPr lang="en-US" sz="1400" dirty="0">
                    <a:solidFill>
                      <a:schemeClr val="tx1">
                        <a:alpha val="35000"/>
                      </a:schemeClr>
                    </a:solidFill>
                  </a:rPr>
                  <a:t>SF, normalize them 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9EBD695-171A-B7D1-05B3-89B756970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35000"/>
            </a:blip>
            <a:srcRect/>
            <a:stretch/>
          </p:blipFill>
          <p:spPr>
            <a:xfrm>
              <a:off x="6921534" y="1107459"/>
              <a:ext cx="2778538" cy="228450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7CA61F7-49AB-80A9-15FA-9B13205B9EBA}"/>
              </a:ext>
            </a:extLst>
          </p:cNvPr>
          <p:cNvGrpSpPr/>
          <p:nvPr/>
        </p:nvGrpSpPr>
        <p:grpSpPr>
          <a:xfrm>
            <a:off x="8411716" y="3195277"/>
            <a:ext cx="3613944" cy="2933385"/>
            <a:chOff x="8389759" y="3106392"/>
            <a:chExt cx="3613944" cy="2933385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D75AA94-DF79-DD09-B34E-822F8B869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37000"/>
            </a:blip>
            <a:srcRect/>
            <a:stretch/>
          </p:blipFill>
          <p:spPr>
            <a:xfrm>
              <a:off x="9323038" y="3106392"/>
              <a:ext cx="2680665" cy="2205872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756BAD9-523A-D9CE-DAAD-211C3AC2E51C}"/>
                </a:ext>
              </a:extLst>
            </p:cNvPr>
            <p:cNvGrpSpPr/>
            <p:nvPr/>
          </p:nvGrpSpPr>
          <p:grpSpPr>
            <a:xfrm>
              <a:off x="8389759" y="4771567"/>
              <a:ext cx="1427627" cy="1268210"/>
              <a:chOff x="8389759" y="4771567"/>
              <a:chExt cx="1427627" cy="1268210"/>
            </a:xfrm>
          </p:grpSpPr>
          <p:sp>
            <p:nvSpPr>
              <p:cNvPr id="25" name="Arrow: Curved Right 24">
                <a:extLst>
                  <a:ext uri="{FF2B5EF4-FFF2-40B4-BE49-F238E27FC236}">
                    <a16:creationId xmlns:a16="http://schemas.microsoft.com/office/drawing/2014/main" id="{98B5DC84-001E-DA38-2041-B7B944AC80BE}"/>
                  </a:ext>
                </a:extLst>
              </p:cNvPr>
              <p:cNvSpPr/>
              <p:nvPr/>
            </p:nvSpPr>
            <p:spPr>
              <a:xfrm rot="16200000">
                <a:off x="8718450" y="4442878"/>
                <a:ext cx="410033" cy="1067411"/>
              </a:xfrm>
              <a:prstGeom prst="curvedRightArrow">
                <a:avLst/>
              </a:prstGeom>
              <a:solidFill>
                <a:schemeClr val="accent1">
                  <a:alpha val="36000"/>
                </a:schemeClr>
              </a:solidFill>
              <a:ln>
                <a:solidFill>
                  <a:schemeClr val="accent1">
                    <a:shade val="15000"/>
                    <a:alpha val="33594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8318EB2-0362-940D-21CC-AA234F7E58DB}"/>
                  </a:ext>
                </a:extLst>
              </p:cNvPr>
              <p:cNvSpPr txBox="1"/>
              <p:nvPr/>
            </p:nvSpPr>
            <p:spPr>
              <a:xfrm>
                <a:off x="8389759" y="5301113"/>
                <a:ext cx="14276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3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35842"/>
                      </a:schemeClr>
                    </a:solidFill>
                  </a:rPr>
                  <a:t>Obtain cross-section using TALYS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5426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B4E13C8-6B3D-CBA8-F27F-3DFE012E34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461" y="1690646"/>
            <a:ext cx="5718954" cy="428769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6EF864-C0DF-C6AD-42B6-13D9B7CB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Oslo Experimental Matrices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AAF8C5-3D21-AD6D-482D-7D81A2C77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 matrix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0D26C5-0AA5-A39E-38F6-DFCD867A2C9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Primary matrix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28BAF-8283-F669-421E-3604601CE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D754B2-93D9-D3BD-65D1-1F6A8A1CE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C74B82-BDCD-C553-3A16-03DE9954AAF9}"/>
              </a:ext>
            </a:extLst>
          </p:cNvPr>
          <p:cNvGrpSpPr/>
          <p:nvPr/>
        </p:nvGrpSpPr>
        <p:grpSpPr>
          <a:xfrm>
            <a:off x="5923941" y="1533178"/>
            <a:ext cx="5810859" cy="4334222"/>
            <a:chOff x="6297422" y="1691292"/>
            <a:chExt cx="4875468" cy="3779029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6D2220BC-B874-6F52-ECD2-79348D4009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/>
          </p:blipFill>
          <p:spPr bwMode="auto">
            <a:xfrm>
              <a:off x="6297422" y="1691292"/>
              <a:ext cx="4875468" cy="3779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8A81AB8C-D768-EF61-485F-BCDCCF8F151A}"/>
                </a:ext>
              </a:extLst>
            </p:cNvPr>
            <p:cNvSpPr/>
            <p:nvPr/>
          </p:nvSpPr>
          <p:spPr>
            <a:xfrm>
              <a:off x="7848600" y="1946559"/>
              <a:ext cx="2590800" cy="781822"/>
            </a:xfrm>
            <a:custGeom>
              <a:avLst/>
              <a:gdLst>
                <a:gd name="csX0" fmla="*/ 0 w 1440381"/>
                <a:gd name="csY0" fmla="*/ 814503 h 814503"/>
                <a:gd name="csX1" fmla="*/ 203626 w 1440381"/>
                <a:gd name="csY1" fmla="*/ 0 h 814503"/>
                <a:gd name="csX2" fmla="*/ 1236755 w 1440381"/>
                <a:gd name="csY2" fmla="*/ 0 h 814503"/>
                <a:gd name="csX3" fmla="*/ 1440381 w 1440381"/>
                <a:gd name="csY3" fmla="*/ 814503 h 814503"/>
                <a:gd name="csX4" fmla="*/ 0 w 1440381"/>
                <a:gd name="csY4" fmla="*/ 814503 h 814503"/>
                <a:gd name="csX0" fmla="*/ 0 w 1982480"/>
                <a:gd name="csY0" fmla="*/ 823381 h 823381"/>
                <a:gd name="csX1" fmla="*/ 203626 w 1982480"/>
                <a:gd name="csY1" fmla="*/ 8878 h 823381"/>
                <a:gd name="csX2" fmla="*/ 1982480 w 1982480"/>
                <a:gd name="csY2" fmla="*/ 0 h 823381"/>
                <a:gd name="csX3" fmla="*/ 1440381 w 1982480"/>
                <a:gd name="csY3" fmla="*/ 823381 h 823381"/>
                <a:gd name="csX4" fmla="*/ 0 w 1982480"/>
                <a:gd name="csY4" fmla="*/ 823381 h 823381"/>
                <a:gd name="csX0" fmla="*/ 9438 w 1778854"/>
                <a:gd name="csY0" fmla="*/ 823381 h 823381"/>
                <a:gd name="csX1" fmla="*/ 0 w 1778854"/>
                <a:gd name="csY1" fmla="*/ 8878 h 823381"/>
                <a:gd name="csX2" fmla="*/ 1778854 w 1778854"/>
                <a:gd name="csY2" fmla="*/ 0 h 823381"/>
                <a:gd name="csX3" fmla="*/ 1236755 w 1778854"/>
                <a:gd name="csY3" fmla="*/ 823381 h 823381"/>
                <a:gd name="csX4" fmla="*/ 9438 w 1778854"/>
                <a:gd name="csY4" fmla="*/ 823381 h 823381"/>
                <a:gd name="csX0" fmla="*/ 9438 w 1778854"/>
                <a:gd name="csY0" fmla="*/ 823381 h 885525"/>
                <a:gd name="csX1" fmla="*/ 0 w 1778854"/>
                <a:gd name="csY1" fmla="*/ 8878 h 885525"/>
                <a:gd name="csX2" fmla="*/ 1778854 w 1778854"/>
                <a:gd name="csY2" fmla="*/ 0 h 885525"/>
                <a:gd name="csX3" fmla="*/ 1322711 w 1778854"/>
                <a:gd name="csY3" fmla="*/ 885525 h 885525"/>
                <a:gd name="csX4" fmla="*/ 9438 w 1778854"/>
                <a:gd name="csY4" fmla="*/ 823381 h 885525"/>
                <a:gd name="csX0" fmla="*/ 390 w 1778854"/>
                <a:gd name="csY0" fmla="*/ 823381 h 885525"/>
                <a:gd name="csX1" fmla="*/ 0 w 1778854"/>
                <a:gd name="csY1" fmla="*/ 8878 h 885525"/>
                <a:gd name="csX2" fmla="*/ 1778854 w 1778854"/>
                <a:gd name="csY2" fmla="*/ 0 h 885525"/>
                <a:gd name="csX3" fmla="*/ 1322711 w 1778854"/>
                <a:gd name="csY3" fmla="*/ 885525 h 885525"/>
                <a:gd name="csX4" fmla="*/ 390 w 1778854"/>
                <a:gd name="csY4" fmla="*/ 823381 h 885525"/>
                <a:gd name="csX0" fmla="*/ 390 w 1778854"/>
                <a:gd name="csY0" fmla="*/ 823381 h 832259"/>
                <a:gd name="csX1" fmla="*/ 0 w 1778854"/>
                <a:gd name="csY1" fmla="*/ 8878 h 832259"/>
                <a:gd name="csX2" fmla="*/ 1778854 w 1778854"/>
                <a:gd name="csY2" fmla="*/ 0 h 832259"/>
                <a:gd name="csX3" fmla="*/ 1354379 w 1778854"/>
                <a:gd name="csY3" fmla="*/ 832259 h 832259"/>
                <a:gd name="csX4" fmla="*/ 390 w 1778854"/>
                <a:gd name="csY4" fmla="*/ 823381 h 832259"/>
                <a:gd name="csX0" fmla="*/ 390 w 1778854"/>
                <a:gd name="csY0" fmla="*/ 823381 h 823381"/>
                <a:gd name="csX1" fmla="*/ 0 w 1778854"/>
                <a:gd name="csY1" fmla="*/ 8878 h 823381"/>
                <a:gd name="csX2" fmla="*/ 1778854 w 1778854"/>
                <a:gd name="csY2" fmla="*/ 0 h 823381"/>
                <a:gd name="csX3" fmla="*/ 1376999 w 1778854"/>
                <a:gd name="csY3" fmla="*/ 787871 h 823381"/>
                <a:gd name="csX4" fmla="*/ 390 w 1778854"/>
                <a:gd name="csY4" fmla="*/ 823381 h 823381"/>
                <a:gd name="csX0" fmla="*/ 390 w 1778854"/>
                <a:gd name="csY0" fmla="*/ 823381 h 823381"/>
                <a:gd name="csX1" fmla="*/ 0 w 1778854"/>
                <a:gd name="csY1" fmla="*/ 8878 h 823381"/>
                <a:gd name="csX2" fmla="*/ 1778854 w 1778854"/>
                <a:gd name="csY2" fmla="*/ 0 h 823381"/>
                <a:gd name="csX3" fmla="*/ 1381523 w 1778854"/>
                <a:gd name="csY3" fmla="*/ 796749 h 823381"/>
                <a:gd name="csX4" fmla="*/ 390 w 1778854"/>
                <a:gd name="csY4" fmla="*/ 823381 h 823381"/>
                <a:gd name="csX0" fmla="*/ 390 w 1778854"/>
                <a:gd name="csY0" fmla="*/ 823381 h 823381"/>
                <a:gd name="csX1" fmla="*/ 0 w 1778854"/>
                <a:gd name="csY1" fmla="*/ 8878 h 823381"/>
                <a:gd name="csX2" fmla="*/ 1778854 w 1778854"/>
                <a:gd name="csY2" fmla="*/ 0 h 823381"/>
                <a:gd name="csX3" fmla="*/ 1223042 w 1778854"/>
                <a:gd name="csY3" fmla="*/ 805626 h 823381"/>
                <a:gd name="csX4" fmla="*/ 390 w 1778854"/>
                <a:gd name="csY4" fmla="*/ 823381 h 8233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778854" h="823381">
                  <a:moveTo>
                    <a:pt x="390" y="823381"/>
                  </a:moveTo>
                  <a:lnTo>
                    <a:pt x="0" y="8878"/>
                  </a:lnTo>
                  <a:lnTo>
                    <a:pt x="1778854" y="0"/>
                  </a:lnTo>
                  <a:lnTo>
                    <a:pt x="1223042" y="805626"/>
                  </a:lnTo>
                  <a:lnTo>
                    <a:pt x="390" y="82338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63BBD87-0670-469C-5ECC-C78518A274AF}"/>
                </a:ext>
              </a:extLst>
            </p:cNvPr>
            <p:cNvGrpSpPr/>
            <p:nvPr/>
          </p:nvGrpSpPr>
          <p:grpSpPr>
            <a:xfrm>
              <a:off x="8153400" y="4059118"/>
              <a:ext cx="2590800" cy="916670"/>
              <a:chOff x="8146259" y="4091192"/>
              <a:chExt cx="2590800" cy="916670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387E0B6-E1D0-EAE1-BEA1-864F8953DA7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146259" y="4091192"/>
                <a:ext cx="2590800" cy="891210"/>
                <a:chOff x="2058160" y="5728917"/>
                <a:chExt cx="4309255" cy="1350998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A13071E7-B879-B660-CECE-9189FEECC5C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058160" y="5728917"/>
                  <a:ext cx="4309255" cy="1350998"/>
                </a:xfrm>
                <a:prstGeom prst="rect">
                  <a:avLst/>
                </a:prstGeom>
                <a:solidFill>
                  <a:srgbClr val="FFFFFF"/>
                </a:solidFill>
                <a:ln w="38100" cap="flat" cmpd="dbl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9E25EB0E-4F94-B479-BA9D-AA998939A0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2257046" y="5728917"/>
                  <a:ext cx="4110369" cy="57881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mc="http://schemas.openxmlformats.org/markup-compatibility/2006" xmlns="" xmlns:a14="http://schemas.microsoft.com/office/drawing/2010/main" xmlns:lc="http://schemas.openxmlformats.org/drawingml/2006/lockedCanvas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3C4247D-FE11-AD6A-554B-27D18FEB64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18055"/>
              <a:stretch>
                <a:fillRect/>
              </a:stretch>
            </p:blipFill>
            <p:spPr>
              <a:xfrm>
                <a:off x="8424499" y="4419600"/>
                <a:ext cx="1434172" cy="588262"/>
              </a:xfrm>
              <a:prstGeom prst="rect">
                <a:avLst/>
              </a:prstGeom>
            </p:spPr>
          </p:pic>
        </p:grpSp>
      </p:grpSp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E7544BE6-FC03-4D3B-78FB-B08BE33BB610}"/>
              </a:ext>
            </a:extLst>
          </p:cNvPr>
          <p:cNvSpPr/>
          <p:nvPr/>
        </p:nvSpPr>
        <p:spPr>
          <a:xfrm rot="16200000">
            <a:off x="6077167" y="4602473"/>
            <a:ext cx="410031" cy="128152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74F11E-6918-1515-D314-0BB6F74F87F2}"/>
              </a:ext>
            </a:extLst>
          </p:cNvPr>
          <p:cNvSpPr txBox="1"/>
          <p:nvPr/>
        </p:nvSpPr>
        <p:spPr>
          <a:xfrm>
            <a:off x="5620563" y="5567995"/>
            <a:ext cx="1705266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Unfold and extract primary </a:t>
            </a:r>
            <a:r>
              <a:rPr lang="el-GR" sz="1400" dirty="0"/>
              <a:t>γ</a:t>
            </a:r>
            <a:r>
              <a:rPr lang="en-US" sz="1400" dirty="0"/>
              <a:t>-rays</a:t>
            </a:r>
          </a:p>
        </p:txBody>
      </p:sp>
    </p:spTree>
    <p:extLst>
      <p:ext uri="{BB962C8B-B14F-4D97-AF65-F5344CB8AC3E}">
        <p14:creationId xmlns:p14="http://schemas.microsoft.com/office/powerpoint/2010/main" val="211836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10E91-4709-3795-3507-54B3DC0A0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DE26DDA-DA78-18F3-BEDA-E3ACD43F3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15536" y="3485720"/>
            <a:ext cx="2554053" cy="255405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C1218E-942A-DAE2-CBDE-4586ABD58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819934" cy="493746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Populate the compound nucleus of interest	</a:t>
            </a:r>
          </a:p>
          <a:p>
            <a:pPr lvl="1"/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via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β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- decay</a:t>
            </a:r>
          </a:p>
          <a:p>
            <a:r>
              <a:rPr lang="en-US" dirty="0"/>
              <a:t>Measure Excitation energy (E</a:t>
            </a:r>
            <a:r>
              <a:rPr lang="en-US" baseline="-25000" dirty="0"/>
              <a:t>x</a:t>
            </a:r>
            <a:r>
              <a:rPr lang="en-US" dirty="0"/>
              <a:t>) and </a:t>
            </a:r>
            <a:r>
              <a:rPr lang="el-GR" dirty="0"/>
              <a:t>γ</a:t>
            </a:r>
            <a:r>
              <a:rPr lang="en-US" dirty="0"/>
              <a:t>-ray energy (E</a:t>
            </a:r>
            <a:r>
              <a:rPr lang="el-GR" baseline="-25000" dirty="0"/>
              <a:t>γ</a:t>
            </a:r>
            <a:r>
              <a:rPr lang="en-US" dirty="0"/>
              <a:t>)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Obtain the primary </a:t>
            </a:r>
            <a:r>
              <a:rPr lang="el-GR" dirty="0">
                <a:solidFill>
                  <a:schemeClr val="accent4">
                    <a:lumMod val="5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-ray spectrum 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Extract NLD and </a:t>
            </a:r>
            <a:r>
              <a:rPr lang="el-GR" dirty="0">
                <a:solidFill>
                  <a:schemeClr val="accent4">
                    <a:lumMod val="50000"/>
                  </a:schemeClr>
                </a:solidFill>
              </a:rPr>
              <a:t>γ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SF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Constrain the required cross-section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71D443-5D94-F2A9-62B3-203E556D9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Oslo Method Constrains Cross-Sections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80F03-903A-E34E-444F-63920EEC35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F6A1B9-82BE-453B-BD16-00A4593527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BF714D-DDBE-81E6-F75C-66F55078019D}"/>
              </a:ext>
            </a:extLst>
          </p:cNvPr>
          <p:cNvSpPr txBox="1"/>
          <p:nvPr/>
        </p:nvSpPr>
        <p:spPr>
          <a:xfrm>
            <a:off x="5898311" y="6128662"/>
            <a:ext cx="49828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A.C. Larsen et al. in Physical Review C 108, 025804 (2023)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3296C41-E33F-466C-5BC2-C138A8CB95A7}"/>
              </a:ext>
            </a:extLst>
          </p:cNvPr>
          <p:cNvGrpSpPr/>
          <p:nvPr/>
        </p:nvGrpSpPr>
        <p:grpSpPr>
          <a:xfrm>
            <a:off x="1928132" y="3722759"/>
            <a:ext cx="2992117" cy="2144641"/>
            <a:chOff x="1928132" y="3840035"/>
            <a:chExt cx="2946472" cy="200162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D47EF30-5624-66DC-F1E4-07339CE1AFE7}"/>
                </a:ext>
              </a:extLst>
            </p:cNvPr>
            <p:cNvGrpSpPr/>
            <p:nvPr/>
          </p:nvGrpSpPr>
          <p:grpSpPr>
            <a:xfrm>
              <a:off x="3689509" y="3840035"/>
              <a:ext cx="1185095" cy="2001623"/>
              <a:chOff x="8686800" y="2020410"/>
              <a:chExt cx="1619435" cy="3429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ABF8A2E-657D-42E0-5F11-55647FE6AB3C}"/>
                  </a:ext>
                </a:extLst>
              </p:cNvPr>
              <p:cNvSpPr/>
              <p:nvPr/>
            </p:nvSpPr>
            <p:spPr>
              <a:xfrm rot="10800000">
                <a:off x="8706034" y="2020410"/>
                <a:ext cx="1580965" cy="18287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2CE575A-26E7-9579-5A9F-97CFAA639D48}"/>
                  </a:ext>
                </a:extLst>
              </p:cNvPr>
              <p:cNvCxnSpPr/>
              <p:nvPr/>
            </p:nvCxnSpPr>
            <p:spPr>
              <a:xfrm>
                <a:off x="8686800" y="40778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511286D-F92E-27C7-4687-FB7A9DF0FD4D}"/>
                  </a:ext>
                </a:extLst>
              </p:cNvPr>
              <p:cNvCxnSpPr/>
              <p:nvPr/>
            </p:nvCxnSpPr>
            <p:spPr>
              <a:xfrm>
                <a:off x="8706035" y="43826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6EDE88-3E79-42B7-1172-0124431B377E}"/>
                  </a:ext>
                </a:extLst>
              </p:cNvPr>
              <p:cNvCxnSpPr/>
              <p:nvPr/>
            </p:nvCxnSpPr>
            <p:spPr>
              <a:xfrm>
                <a:off x="8706035" y="47636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597CB65A-E8CE-68AB-31B7-CBBC4F0FB83D}"/>
                  </a:ext>
                </a:extLst>
              </p:cNvPr>
              <p:cNvCxnSpPr/>
              <p:nvPr/>
            </p:nvCxnSpPr>
            <p:spPr>
              <a:xfrm>
                <a:off x="8706035" y="5449410"/>
                <a:ext cx="1600200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EEA91F5-4A62-BAB7-EFE3-851444D16E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39200" y="2096610"/>
                <a:ext cx="7398" cy="19812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4FDBFA0A-46EC-E0B0-D0C8-11A05B3438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6400" y="2096610"/>
                <a:ext cx="0" cy="22860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A0C8BD81-EADA-B077-D5A3-DF254E982A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58400" y="2096610"/>
                <a:ext cx="0" cy="33528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D2047BB9-7E91-6A1D-1F2B-8AB7479E3C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7400" y="2096610"/>
                <a:ext cx="0" cy="2667000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64D67C6-D5C3-547E-2B97-76B2C0BD2423}"/>
                </a:ext>
              </a:extLst>
            </p:cNvPr>
            <p:cNvGrpSpPr/>
            <p:nvPr/>
          </p:nvGrpSpPr>
          <p:grpSpPr>
            <a:xfrm>
              <a:off x="1928132" y="4708241"/>
              <a:ext cx="1705266" cy="898362"/>
              <a:chOff x="1928132" y="4708241"/>
              <a:chExt cx="1705266" cy="898362"/>
            </a:xfrm>
          </p:grpSpPr>
          <p:sp>
            <p:nvSpPr>
              <p:cNvPr id="10" name="Arrow: Curved Right 9">
                <a:extLst>
                  <a:ext uri="{FF2B5EF4-FFF2-40B4-BE49-F238E27FC236}">
                    <a16:creationId xmlns:a16="http://schemas.microsoft.com/office/drawing/2014/main" id="{E36DC5B7-45F6-195F-89CE-3F0E700B02DD}"/>
                  </a:ext>
                </a:extLst>
              </p:cNvPr>
              <p:cNvSpPr/>
              <p:nvPr/>
            </p:nvSpPr>
            <p:spPr>
              <a:xfrm rot="16200000">
                <a:off x="2695412" y="4272496"/>
                <a:ext cx="410031" cy="1281522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alpha val="3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6584DC8-40FA-EB62-29BB-29871C671D7C}"/>
                  </a:ext>
                </a:extLst>
              </p:cNvPr>
              <p:cNvSpPr txBox="1"/>
              <p:nvPr/>
            </p:nvSpPr>
            <p:spPr>
              <a:xfrm>
                <a:off x="1928132" y="5118275"/>
                <a:ext cx="1705266" cy="48832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Unfold and extract primary </a:t>
                </a:r>
                <a:r>
                  <a:rPr lang="el-GR" sz="1400" dirty="0"/>
                  <a:t>γ</a:t>
                </a:r>
                <a:r>
                  <a:rPr lang="en-US" sz="1400" dirty="0"/>
                  <a:t>-rays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806ACA3-48D9-DBE3-B8C4-F960B85CD46F}"/>
              </a:ext>
            </a:extLst>
          </p:cNvPr>
          <p:cNvGrpSpPr/>
          <p:nvPr/>
        </p:nvGrpSpPr>
        <p:grpSpPr>
          <a:xfrm>
            <a:off x="4920249" y="1031887"/>
            <a:ext cx="4871737" cy="4787390"/>
            <a:chOff x="4920249" y="1031887"/>
            <a:chExt cx="4871737" cy="478739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29F8A80-D043-624C-B30A-FAD890435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</a:blip>
            <a:srcRect/>
            <a:stretch/>
          </p:blipFill>
          <p:spPr>
            <a:xfrm>
              <a:off x="6344237" y="3460843"/>
              <a:ext cx="2852348" cy="2358434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EA5B392-2DBF-8714-0721-471B68B38EAF}"/>
                </a:ext>
              </a:extLst>
            </p:cNvPr>
            <p:cNvGrpSpPr/>
            <p:nvPr/>
          </p:nvGrpSpPr>
          <p:grpSpPr>
            <a:xfrm>
              <a:off x="4920249" y="4177807"/>
              <a:ext cx="1479327" cy="1325941"/>
              <a:chOff x="4920249" y="4177807"/>
              <a:chExt cx="1479327" cy="1325941"/>
            </a:xfrm>
          </p:grpSpPr>
          <p:sp>
            <p:nvSpPr>
              <p:cNvPr id="23" name="Arrow: Curved Right 22">
                <a:extLst>
                  <a:ext uri="{FF2B5EF4-FFF2-40B4-BE49-F238E27FC236}">
                    <a16:creationId xmlns:a16="http://schemas.microsoft.com/office/drawing/2014/main" id="{8FB5ED3D-DFFE-7074-9A81-2365059AB9AC}"/>
                  </a:ext>
                </a:extLst>
              </p:cNvPr>
              <p:cNvSpPr/>
              <p:nvPr/>
            </p:nvSpPr>
            <p:spPr>
              <a:xfrm rot="16200000">
                <a:off x="5413062" y="3843587"/>
                <a:ext cx="410033" cy="1078473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chemeClr val="accent1">
                    <a:shade val="1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D0BDC9-34D2-95B9-3A7E-93485E8E7F71}"/>
                  </a:ext>
                </a:extLst>
              </p:cNvPr>
              <p:cNvSpPr txBox="1"/>
              <p:nvPr/>
            </p:nvSpPr>
            <p:spPr>
              <a:xfrm>
                <a:off x="4920249" y="4765084"/>
                <a:ext cx="14793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Extract NLD and </a:t>
                </a:r>
                <a:r>
                  <a:rPr lang="el-GR" sz="1400" dirty="0"/>
                  <a:t>γ</a:t>
                </a:r>
                <a:r>
                  <a:rPr lang="en-US" sz="1400" dirty="0"/>
                  <a:t>SF, normalize them 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46DFB64-2DEA-7580-B37B-6299F028D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rcRect/>
            <a:stretch/>
          </p:blipFill>
          <p:spPr>
            <a:xfrm>
              <a:off x="6921533" y="1031887"/>
              <a:ext cx="2870453" cy="236007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1808280-44BF-2D45-D584-6C478382A106}"/>
              </a:ext>
            </a:extLst>
          </p:cNvPr>
          <p:cNvGrpSpPr/>
          <p:nvPr/>
        </p:nvGrpSpPr>
        <p:grpSpPr>
          <a:xfrm>
            <a:off x="8411716" y="3195277"/>
            <a:ext cx="3613944" cy="2933385"/>
            <a:chOff x="8389759" y="3106392"/>
            <a:chExt cx="3613944" cy="2933385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F79A9F5B-B755-4C6A-EC58-879EB5A4B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37000"/>
            </a:blip>
            <a:srcRect/>
            <a:stretch/>
          </p:blipFill>
          <p:spPr>
            <a:xfrm>
              <a:off x="9323038" y="3106392"/>
              <a:ext cx="2680665" cy="2205872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EEB6FA5-2E10-C3DB-AEE5-2BBBE9D3D918}"/>
                </a:ext>
              </a:extLst>
            </p:cNvPr>
            <p:cNvGrpSpPr/>
            <p:nvPr/>
          </p:nvGrpSpPr>
          <p:grpSpPr>
            <a:xfrm>
              <a:off x="8389759" y="4771567"/>
              <a:ext cx="1427627" cy="1268210"/>
              <a:chOff x="8389759" y="4771567"/>
              <a:chExt cx="1427627" cy="1268210"/>
            </a:xfrm>
          </p:grpSpPr>
          <p:sp>
            <p:nvSpPr>
              <p:cNvPr id="25" name="Arrow: Curved Right 24">
                <a:extLst>
                  <a:ext uri="{FF2B5EF4-FFF2-40B4-BE49-F238E27FC236}">
                    <a16:creationId xmlns:a16="http://schemas.microsoft.com/office/drawing/2014/main" id="{ABC7FCEC-0FE9-2C2B-F450-7CE0830C5EF2}"/>
                  </a:ext>
                </a:extLst>
              </p:cNvPr>
              <p:cNvSpPr/>
              <p:nvPr/>
            </p:nvSpPr>
            <p:spPr>
              <a:xfrm rot="16200000">
                <a:off x="8718450" y="4442878"/>
                <a:ext cx="410033" cy="1067411"/>
              </a:xfrm>
              <a:prstGeom prst="curvedRightArrow">
                <a:avLst/>
              </a:prstGeom>
              <a:solidFill>
                <a:schemeClr val="accent1">
                  <a:alpha val="36000"/>
                </a:schemeClr>
              </a:solidFill>
              <a:ln>
                <a:solidFill>
                  <a:schemeClr val="accent1">
                    <a:shade val="15000"/>
                    <a:alpha val="33594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BF42212-F0D4-7E91-DB7B-0C7AAA09E260}"/>
                  </a:ext>
                </a:extLst>
              </p:cNvPr>
              <p:cNvSpPr txBox="1"/>
              <p:nvPr/>
            </p:nvSpPr>
            <p:spPr>
              <a:xfrm>
                <a:off x="8389759" y="5301113"/>
                <a:ext cx="1427627" cy="73866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3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alpha val="35842"/>
                      </a:schemeClr>
                    </a:solidFill>
                  </a:rPr>
                  <a:t>Obtain cross-section using TALYS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4626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eta decay | Radiology Reference Article | Radiopaedia.org">
            <a:extLst>
              <a:ext uri="{FF2B5EF4-FFF2-40B4-BE49-F238E27FC236}">
                <a16:creationId xmlns:a16="http://schemas.microsoft.com/office/drawing/2014/main" id="{8D35E0F8-4D35-70E2-57D6-50936C84F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3483160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D72DF0-9F12-00B7-6710-7B8F3D5CC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are elements beyond iron produced?</a:t>
            </a:r>
          </a:p>
          <a:p>
            <a:r>
              <a:rPr lang="en-US" dirty="0"/>
              <a:t>Why do we care about neutron-capture reaction rates in the A=140 region?</a:t>
            </a:r>
          </a:p>
          <a:p>
            <a:r>
              <a:rPr lang="en-US" dirty="0"/>
              <a:t>How do we constrain neutron-capture reaction rates?</a:t>
            </a:r>
          </a:p>
          <a:p>
            <a:r>
              <a:rPr lang="en-US" dirty="0"/>
              <a:t>What did we do to measure the </a:t>
            </a:r>
            <a:r>
              <a:rPr lang="en-US" baseline="30000" dirty="0"/>
              <a:t>142</a:t>
            </a:r>
            <a:r>
              <a:rPr lang="en-US" dirty="0"/>
              <a:t>Ba(n, </a:t>
            </a:r>
            <a:r>
              <a:rPr lang="el-GR" dirty="0"/>
              <a:t>γ)</a:t>
            </a:r>
            <a:r>
              <a:rPr lang="el-GR" baseline="30000" dirty="0"/>
              <a:t>143</a:t>
            </a:r>
            <a:r>
              <a:rPr lang="en-US" dirty="0"/>
              <a:t>Ba reaction rate? </a:t>
            </a:r>
            <a:r>
              <a:rPr lang="en-US" baseline="30000" dirty="0"/>
              <a:t> </a:t>
            </a:r>
            <a:endParaRPr lang="en-US" dirty="0"/>
          </a:p>
          <a:p>
            <a:r>
              <a:rPr lang="en-US" dirty="0"/>
              <a:t>What does our measurement tell us about </a:t>
            </a:r>
            <a:r>
              <a:rPr lang="el-GR" baseline="30000" dirty="0"/>
              <a:t>143</a:t>
            </a:r>
            <a:r>
              <a:rPr lang="en-US" dirty="0"/>
              <a:t>Ba?</a:t>
            </a:r>
          </a:p>
          <a:p>
            <a:r>
              <a:rPr lang="en-US" dirty="0"/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/>
          </a:p>
          <a:p>
            <a:r>
              <a:rPr lang="en-US" dirty="0"/>
              <a:t>Conclusion and future work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3647F6-9878-9A25-A54B-8968FC4FA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3B9F07-F785-F085-7173-1AC7C8D655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FB3704-EE1E-36F3-2A15-FC16C0DFCF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ACCA3F-EEF4-06CA-2A34-EA14CCA4D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1969" y="1005455"/>
            <a:ext cx="2146667" cy="23188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12EB20-C0B5-C737-E7B4-637DF4100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5400" y="3595745"/>
            <a:ext cx="2391052" cy="2397585"/>
          </a:xfrm>
          <a:prstGeom prst="rect">
            <a:avLst/>
          </a:prstGeom>
        </p:spPr>
      </p:pic>
      <p:pic>
        <p:nvPicPr>
          <p:cNvPr id="2050" name="Picture 2" descr="Physics - Neutron Capture Constraints">
            <a:extLst>
              <a:ext uri="{FF2B5EF4-FFF2-40B4-BE49-F238E27FC236}">
                <a16:creationId xmlns:a16="http://schemas.microsoft.com/office/drawing/2014/main" id="{0DFBDFEE-5473-5DAB-4B39-C395EF4D4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47" y="4161373"/>
            <a:ext cx="344805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8516C3-037A-DDCA-6064-41CC13DB9854}"/>
              </a:ext>
            </a:extLst>
          </p:cNvPr>
          <p:cNvSpPr txBox="1"/>
          <p:nvPr/>
        </p:nvSpPr>
        <p:spPr>
          <a:xfrm>
            <a:off x="4473123" y="4521552"/>
            <a:ext cx="7846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aseline="30000" dirty="0"/>
              <a:t>143</a:t>
            </a:r>
            <a:r>
              <a:rPr lang="en-US" dirty="0"/>
              <a:t>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6EA74-357F-4551-A89A-2C48DC7AD967}"/>
              </a:ext>
            </a:extLst>
          </p:cNvPr>
          <p:cNvSpPr txBox="1"/>
          <p:nvPr/>
        </p:nvSpPr>
        <p:spPr>
          <a:xfrm>
            <a:off x="7884850" y="3792041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aseline="30000" dirty="0"/>
              <a:t>143</a:t>
            </a:r>
            <a:r>
              <a:rPr lang="en-US" dirty="0"/>
              <a:t>Ba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8B789D-3FF1-0EC4-5857-2B74C8DB55DD}"/>
              </a:ext>
            </a:extLst>
          </p:cNvPr>
          <p:cNvSpPr txBox="1"/>
          <p:nvPr/>
        </p:nvSpPr>
        <p:spPr>
          <a:xfrm>
            <a:off x="1276531" y="5181600"/>
            <a:ext cx="914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142</a:t>
            </a:r>
            <a:r>
              <a:rPr lang="en-US" dirty="0">
                <a:solidFill>
                  <a:schemeClr val="bg1"/>
                </a:solidFill>
              </a:rPr>
              <a:t>Ba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B8A050-8980-B6A2-35BB-ED5E8D43D398}"/>
              </a:ext>
            </a:extLst>
          </p:cNvPr>
          <p:cNvSpPr txBox="1"/>
          <p:nvPr/>
        </p:nvSpPr>
        <p:spPr>
          <a:xfrm>
            <a:off x="2419531" y="5181600"/>
            <a:ext cx="914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143</a:t>
            </a:r>
            <a:r>
              <a:rPr lang="en-US" dirty="0">
                <a:solidFill>
                  <a:schemeClr val="bg1"/>
                </a:solidFill>
              </a:rPr>
              <a:t>Ba</a:t>
            </a:r>
          </a:p>
        </p:txBody>
      </p:sp>
    </p:spTree>
    <p:extLst>
      <p:ext uri="{BB962C8B-B14F-4D97-AF65-F5344CB8AC3E}">
        <p14:creationId xmlns:p14="http://schemas.microsoft.com/office/powerpoint/2010/main" val="1812248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831FA-31BA-FC06-418E-BC8CF3737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ABD69A-1031-C5BD-7AC6-86F6D27D5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Experimentally Extracted Preliminary NLD and </a:t>
            </a:r>
            <a:r>
              <a:rPr lang="el-GR" dirty="0">
                <a:latin typeface="Posterama" panose="020B0504020200020000" pitchFamily="34" charset="0"/>
                <a:cs typeface="Posterama" panose="020B0504020200020000" pitchFamily="34" charset="0"/>
              </a:rPr>
              <a:t>γ</a:t>
            </a:r>
            <a:r>
              <a:rPr lang="en-US" dirty="0"/>
              <a:t>SF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BD4744-957C-E1D8-5D4C-B820616D8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γ</a:t>
            </a:r>
            <a:r>
              <a:rPr lang="en-US" dirty="0"/>
              <a:t>SF</a:t>
            </a:r>
          </a:p>
          <a:p>
            <a:pPr lvl="1"/>
            <a:r>
              <a:rPr lang="en-US" dirty="0"/>
              <a:t>Normalized to the </a:t>
            </a:r>
            <a:r>
              <a:rPr lang="el-GR" dirty="0"/>
              <a:t>γ</a:t>
            </a:r>
            <a:r>
              <a:rPr lang="en-US" dirty="0"/>
              <a:t>SF of </a:t>
            </a:r>
            <a:r>
              <a:rPr lang="en-US" dirty="0" err="1"/>
              <a:t>neighbouring</a:t>
            </a:r>
            <a:r>
              <a:rPr lang="en-US" dirty="0"/>
              <a:t> nucleus </a:t>
            </a:r>
            <a:r>
              <a:rPr lang="en-US" baseline="30000" dirty="0"/>
              <a:t>140</a:t>
            </a:r>
            <a:r>
              <a:rPr lang="en-US" dirty="0"/>
              <a:t>Ba</a:t>
            </a:r>
            <a:r>
              <a:rPr lang="en-US" baseline="30000" dirty="0"/>
              <a:t>1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69AE49-28A5-A637-4109-85C11D0D009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2767" y="1076799"/>
            <a:ext cx="5191429" cy="5093615"/>
          </a:xfrm>
        </p:spPr>
        <p:txBody>
          <a:bodyPr/>
          <a:lstStyle/>
          <a:p>
            <a:r>
              <a:rPr lang="en-US" dirty="0"/>
              <a:t>NLD</a:t>
            </a:r>
          </a:p>
          <a:p>
            <a:pPr lvl="1"/>
            <a:r>
              <a:rPr lang="en-US" dirty="0"/>
              <a:t>Lower energies normalized to discrete levels</a:t>
            </a:r>
          </a:p>
          <a:p>
            <a:pPr lvl="1"/>
            <a:r>
              <a:rPr lang="en-US" dirty="0"/>
              <a:t>Higher energy slope fixed from normalization of </a:t>
            </a:r>
            <a:r>
              <a:rPr lang="el-GR" dirty="0"/>
              <a:t>γ</a:t>
            </a:r>
            <a:r>
              <a:rPr lang="en-US" dirty="0"/>
              <a:t>SF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292BC-D554-3DEE-7B31-B4DD2EFA4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073D05-5114-AFC4-A520-DF56DF6DA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2A43D7-C321-21D8-6C50-34B3E23EBCBC}"/>
              </a:ext>
            </a:extLst>
          </p:cNvPr>
          <p:cNvSpPr txBox="1"/>
          <p:nvPr/>
        </p:nvSpPr>
        <p:spPr>
          <a:xfrm>
            <a:off x="5867400" y="6128662"/>
            <a:ext cx="498289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[1] A.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Spyrou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 et al. in Physical Review Letters 132, 202701 (2024)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D5F6A1-1E5B-66F8-8BC2-2662A6187B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944003"/>
            <a:ext cx="6384642" cy="40577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DE0513-1BB3-B008-A287-473C191546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98563" y="2576270"/>
            <a:ext cx="4577437" cy="3488959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EA3FF82-0784-AD2A-DCA5-B1EA719EDFD2}"/>
              </a:ext>
            </a:extLst>
          </p:cNvPr>
          <p:cNvSpPr/>
          <p:nvPr/>
        </p:nvSpPr>
        <p:spPr>
          <a:xfrm>
            <a:off x="838200" y="3124200"/>
            <a:ext cx="4038600" cy="213360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4C19D-48E4-7467-2315-9D72760F0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339818-1BA4-99CF-25F9-0D9AF3122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/>
              <a:t>What does our measurement tell us about </a:t>
            </a:r>
            <a:r>
              <a:rPr lang="el-GR" baseline="30000" dirty="0"/>
              <a:t>143</a:t>
            </a:r>
            <a:r>
              <a:rPr lang="en-US" dirty="0"/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/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AD5583-0B2C-84E9-4A18-164075891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95172-06A8-929A-A2A0-8D790678D6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6DC27D-49ED-DB08-B6B8-80286F02DB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15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EECBA3-1E68-59D8-066C-1A9FE7928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985000" cy="4937460"/>
          </a:xfrm>
        </p:spPr>
        <p:txBody>
          <a:bodyPr/>
          <a:lstStyle/>
          <a:p>
            <a:r>
              <a:rPr lang="en-US" dirty="0"/>
              <a:t>Appears in deformed nuclei</a:t>
            </a:r>
            <a:r>
              <a:rPr lang="en-US" baseline="30000" dirty="0"/>
              <a:t>1</a:t>
            </a:r>
          </a:p>
          <a:p>
            <a:pPr lvl="1"/>
            <a:r>
              <a:rPr lang="en-US" dirty="0"/>
              <a:t>0.16 &lt; </a:t>
            </a:r>
            <a:r>
              <a:rPr lang="el-GR" dirty="0"/>
              <a:t>β</a:t>
            </a:r>
            <a:r>
              <a:rPr lang="en-US" baseline="-25000" dirty="0"/>
              <a:t>2</a:t>
            </a:r>
            <a:r>
              <a:rPr lang="en-US" dirty="0"/>
              <a:t> for </a:t>
            </a:r>
            <a:r>
              <a:rPr lang="en-US" baseline="30000" dirty="0"/>
              <a:t>143</a:t>
            </a:r>
            <a:r>
              <a:rPr lang="en-US" dirty="0"/>
              <a:t>Ba &lt; 0.19</a:t>
            </a:r>
          </a:p>
          <a:p>
            <a:r>
              <a:rPr lang="en-US" dirty="0"/>
              <a:t>Deformed proton and neutron clouds rotationally oscillate against each other</a:t>
            </a:r>
          </a:p>
          <a:p>
            <a:r>
              <a:rPr lang="en-US" dirty="0"/>
              <a:t>Systematic study on Nd isotopes</a:t>
            </a:r>
            <a:r>
              <a:rPr lang="en-US" baseline="30000" dirty="0"/>
              <a:t>2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10A39A-5FD8-53EF-1AA7-8FB438C77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Possibility of Scissors Mode in </a:t>
            </a:r>
            <a:r>
              <a:rPr lang="en-US" baseline="30000" dirty="0"/>
              <a:t>143</a:t>
            </a:r>
            <a:r>
              <a:rPr lang="en-US" dirty="0"/>
              <a:t>Ba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3FC0F-B617-1EB0-BE2C-3D92CA51F7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Gadaria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B26DA-B614-BBB6-3388-944E93CCB2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9AF450-E9EC-2AB8-6672-1B32CA47B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067" y="1067100"/>
            <a:ext cx="4754333" cy="45742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93CFFC-F8A8-063A-1392-F38945E765B8}"/>
              </a:ext>
            </a:extLst>
          </p:cNvPr>
          <p:cNvSpPr txBox="1"/>
          <p:nvPr/>
        </p:nvSpPr>
        <p:spPr>
          <a:xfrm>
            <a:off x="5898311" y="6128662"/>
            <a:ext cx="498289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[1] N. Lo Iudice and F. Palumbo. in Physical Review Letters 41, 1532 (1978)</a:t>
            </a:r>
          </a:p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[2] M. Guttormsen et al. in Physical Review C 106, 034314 (2022)</a:t>
            </a:r>
          </a:p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Animation credits: S. Uthayakumaar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>
              <a:defRPr/>
            </a:pP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55F6994-F905-151C-70E3-C5FC6003E1FD}"/>
              </a:ext>
            </a:extLst>
          </p:cNvPr>
          <p:cNvGrpSpPr/>
          <p:nvPr/>
        </p:nvGrpSpPr>
        <p:grpSpPr>
          <a:xfrm>
            <a:off x="0" y="3119221"/>
            <a:ext cx="7473143" cy="2868902"/>
            <a:chOff x="268331" y="3158316"/>
            <a:chExt cx="7865397" cy="292439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FB533B9-74F9-E0D0-7B26-4C1230CC88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663" y="3402419"/>
              <a:ext cx="4924938" cy="238657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789F7C8-E359-B650-32A1-61BB4213E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7104" t="1723" r="1" b="8176"/>
            <a:stretch>
              <a:fillRect/>
            </a:stretch>
          </p:blipFill>
          <p:spPr>
            <a:xfrm>
              <a:off x="5630756" y="3402418"/>
              <a:ext cx="2396037" cy="238657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63AE170-7A0D-021F-062C-F78C61B51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24200" y="5752242"/>
              <a:ext cx="2378721" cy="31436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7D4CA3-5996-E399-0768-F3B2C477B6B9}"/>
                </a:ext>
              </a:extLst>
            </p:cNvPr>
            <p:cNvSpPr txBox="1"/>
            <p:nvPr/>
          </p:nvSpPr>
          <p:spPr>
            <a:xfrm>
              <a:off x="5737691" y="5706232"/>
              <a:ext cx="2396037" cy="376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γ </a:t>
              </a:r>
              <a:r>
                <a:rPr lang="en-US" dirty="0"/>
                <a:t>-ray energy (MeV)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7371D0-AEB9-538D-33F5-27D2A5604651}"/>
                </a:ext>
              </a:extLst>
            </p:cNvPr>
            <p:cNvSpPr txBox="1"/>
            <p:nvPr/>
          </p:nvSpPr>
          <p:spPr>
            <a:xfrm rot="16200000">
              <a:off x="-651903" y="4078550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γ</a:t>
              </a:r>
              <a:r>
                <a:rPr lang="en-US" dirty="0"/>
                <a:t>SF(MeV</a:t>
              </a:r>
              <a:r>
                <a:rPr lang="en-US" baseline="30000" dirty="0"/>
                <a:t>-3</a:t>
              </a:r>
              <a:r>
                <a:rPr lang="en-US" dirty="0"/>
                <a:t>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FD912E7-0762-6A9F-CF19-8E89A85B1DF7}"/>
              </a:ext>
            </a:extLst>
          </p:cNvPr>
          <p:cNvSpPr/>
          <p:nvPr/>
        </p:nvSpPr>
        <p:spPr>
          <a:xfrm>
            <a:off x="9067800" y="2514600"/>
            <a:ext cx="2983068" cy="1524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83CA8F-A431-D421-1E6C-6F2DB7888E6B}"/>
              </a:ext>
            </a:extLst>
          </p:cNvPr>
          <p:cNvSpPr/>
          <p:nvPr/>
        </p:nvSpPr>
        <p:spPr>
          <a:xfrm>
            <a:off x="7696200" y="3956556"/>
            <a:ext cx="1407075" cy="1524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urved Connector 61">
            <a:extLst>
              <a:ext uri="{FF2B5EF4-FFF2-40B4-BE49-F238E27FC236}">
                <a16:creationId xmlns:a16="http://schemas.microsoft.com/office/drawing/2014/main" id="{AA1F17E6-612E-CFF7-9DC8-353E57CFADAE}"/>
              </a:ext>
            </a:extLst>
          </p:cNvPr>
          <p:cNvCxnSpPr>
            <a:cxnSpLocks/>
          </p:cNvCxnSpPr>
          <p:nvPr/>
        </p:nvCxnSpPr>
        <p:spPr>
          <a:xfrm flipV="1">
            <a:off x="6618837" y="2972864"/>
            <a:ext cx="373354" cy="186077"/>
          </a:xfrm>
          <a:prstGeom prst="curvedConnector3">
            <a:avLst>
              <a:gd name="adj1" fmla="val 61132"/>
            </a:avLst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70">
            <a:extLst>
              <a:ext uri="{FF2B5EF4-FFF2-40B4-BE49-F238E27FC236}">
                <a16:creationId xmlns:a16="http://schemas.microsoft.com/office/drawing/2014/main" id="{E6FB131C-52D3-C931-7D75-A275073A8E61}"/>
              </a:ext>
            </a:extLst>
          </p:cNvPr>
          <p:cNvCxnSpPr>
            <a:cxnSpLocks/>
          </p:cNvCxnSpPr>
          <p:nvPr/>
        </p:nvCxnSpPr>
        <p:spPr>
          <a:xfrm rot="10800000">
            <a:off x="6172200" y="2971800"/>
            <a:ext cx="442138" cy="187497"/>
          </a:xfrm>
          <a:prstGeom prst="curvedConnector3">
            <a:avLst>
              <a:gd name="adj1" fmla="val 65668"/>
            </a:avLst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CE11BC5D-8553-6488-3411-DA746F73C38F}"/>
              </a:ext>
            </a:extLst>
          </p:cNvPr>
          <p:cNvSpPr/>
          <p:nvPr/>
        </p:nvSpPr>
        <p:spPr>
          <a:xfrm rot="1811579">
            <a:off x="6373699" y="2244743"/>
            <a:ext cx="350590" cy="784522"/>
          </a:xfrm>
          <a:prstGeom prst="ellipse">
            <a:avLst/>
          </a:prstGeom>
          <a:solidFill>
            <a:srgbClr val="002060">
              <a:alpha val="84734"/>
            </a:srgbClr>
          </a:solidFill>
          <a:ln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0D986B-5931-6E8D-5B58-94549F0AB6AA}"/>
              </a:ext>
            </a:extLst>
          </p:cNvPr>
          <p:cNvSpPr/>
          <p:nvPr/>
        </p:nvSpPr>
        <p:spPr>
          <a:xfrm rot="19714921" flipH="1">
            <a:off x="6362410" y="2258118"/>
            <a:ext cx="333811" cy="775332"/>
          </a:xfrm>
          <a:prstGeom prst="ellipse">
            <a:avLst/>
          </a:prstGeom>
          <a:solidFill>
            <a:schemeClr val="accent5">
              <a:lumMod val="60000"/>
              <a:lumOff val="40000"/>
              <a:alpha val="84734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8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5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5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97D0F-C8CB-F7E4-C1EE-9FD133A8D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8C2EB1-BAC4-50C6-8E9F-14BB3895B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/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/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A1CA85-2589-3124-B3A5-0D5E8A494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F716E-C0AE-BF64-271B-0DD801DF29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5850D3-BAE0-FE5E-0480-8CC13F6D01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015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7D726E-863A-C55C-4461-76624714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TALYS fits and Cross-Section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7096FD9-11D0-8EA6-51A7-D138EA971D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51413" y="995361"/>
            <a:ext cx="3111978" cy="253023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CC8822-9796-6A70-3EC1-CCBF162C9B0D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AF477CE-1184-F10C-8F4C-29EFFAECD643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/>
          <a:srcRect/>
          <a:stretch/>
        </p:blipFill>
        <p:spPr>
          <a:xfrm>
            <a:off x="1492010" y="3534946"/>
            <a:ext cx="3171381" cy="248009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924D192-2310-A0AC-E42F-A2D0619E049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AD56FA-E9BA-EBB1-6AA4-0674B4DE8CD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25E69-34AB-B8E8-B2EC-9CE46E6648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674D2B-302D-0B24-7CB0-2ECA5569AC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91200" y="1142384"/>
            <a:ext cx="6083259" cy="483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B7F75-4F1B-2795-C4D7-7E519B515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C9FD65-D80D-6E15-3965-D0CD7A492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Conclusion and future work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D621A7-8B2B-9628-8E6F-6EED22D6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A47C97-F0F0-1455-E027-62E067AFE0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B2857-0C56-199F-5646-4A12CEB82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225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D40282-6ACF-B0D3-A58E-C25863AC7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6527800" cy="4937460"/>
          </a:xfrm>
        </p:spPr>
        <p:txBody>
          <a:bodyPr/>
          <a:lstStyle/>
          <a:p>
            <a:r>
              <a:rPr lang="en-US" dirty="0"/>
              <a:t>The preliminary NLD, </a:t>
            </a:r>
            <a:r>
              <a:rPr lang="el-GR" dirty="0"/>
              <a:t>γ</a:t>
            </a:r>
            <a:r>
              <a:rPr lang="en-US" dirty="0"/>
              <a:t>SF of </a:t>
            </a:r>
            <a:r>
              <a:rPr lang="en-US" baseline="30000" dirty="0"/>
              <a:t>143</a:t>
            </a:r>
            <a:r>
              <a:rPr lang="en-US" dirty="0"/>
              <a:t>Ba and </a:t>
            </a:r>
            <a:r>
              <a:rPr lang="en-US" baseline="30000" dirty="0"/>
              <a:t>142</a:t>
            </a:r>
            <a:r>
              <a:rPr lang="en-US" dirty="0"/>
              <a:t>Ba(n, </a:t>
            </a:r>
            <a:r>
              <a:rPr lang="el-GR" dirty="0"/>
              <a:t>γ)</a:t>
            </a:r>
            <a:r>
              <a:rPr lang="el-GR" baseline="30000" dirty="0"/>
              <a:t> </a:t>
            </a:r>
            <a:r>
              <a:rPr lang="en-US" dirty="0"/>
              <a:t>cross-section were experimentally extracted and constrained</a:t>
            </a:r>
          </a:p>
          <a:p>
            <a:r>
              <a:rPr lang="en-US" dirty="0"/>
              <a:t>Need to evaluate the systematic uncertainties on NLD, </a:t>
            </a:r>
            <a:r>
              <a:rPr lang="el-GR" dirty="0"/>
              <a:t>γ</a:t>
            </a:r>
            <a:r>
              <a:rPr lang="en-US" dirty="0"/>
              <a:t>SF, and the cross-section</a:t>
            </a:r>
          </a:p>
          <a:p>
            <a:r>
              <a:rPr lang="en-US" dirty="0"/>
              <a:t>Investigate the existence of Scissors Mode in </a:t>
            </a:r>
            <a:r>
              <a:rPr lang="en-US" baseline="30000" dirty="0"/>
              <a:t>143</a:t>
            </a:r>
            <a:r>
              <a:rPr lang="en-US" dirty="0"/>
              <a:t>Ba and the implications on r-process nucleosynthesis</a:t>
            </a:r>
          </a:p>
          <a:p>
            <a:r>
              <a:rPr lang="en-US" dirty="0"/>
              <a:t>Additional measurements in the A=140 region</a:t>
            </a:r>
          </a:p>
          <a:p>
            <a:pPr lvl="1"/>
            <a:r>
              <a:rPr lang="en-US" dirty="0"/>
              <a:t>Proposal accepted at Argonne National Laboratory for </a:t>
            </a:r>
            <a:r>
              <a:rPr lang="en-US" baseline="30000" dirty="0"/>
              <a:t>144</a:t>
            </a:r>
            <a:r>
              <a:rPr lang="en-US" dirty="0"/>
              <a:t>La(n,</a:t>
            </a:r>
            <a:r>
              <a:rPr lang="el-GR" dirty="0"/>
              <a:t>γ)</a:t>
            </a:r>
            <a:r>
              <a:rPr lang="el-GR" baseline="30000" dirty="0"/>
              <a:t>145</a:t>
            </a:r>
            <a:r>
              <a:rPr lang="en-US" dirty="0"/>
              <a:t>La, </a:t>
            </a:r>
            <a:r>
              <a:rPr lang="en-US" baseline="30000" dirty="0"/>
              <a:t>145</a:t>
            </a:r>
            <a:r>
              <a:rPr lang="en-US" dirty="0"/>
              <a:t>Ce(n,</a:t>
            </a:r>
            <a:r>
              <a:rPr lang="el-GR" dirty="0"/>
              <a:t>γ)</a:t>
            </a:r>
            <a:r>
              <a:rPr lang="el-GR" baseline="30000" dirty="0"/>
              <a:t>146</a:t>
            </a:r>
            <a:r>
              <a:rPr lang="en-US" dirty="0"/>
              <a:t>Ce and </a:t>
            </a:r>
            <a:r>
              <a:rPr lang="en-US" baseline="30000" dirty="0"/>
              <a:t>147</a:t>
            </a:r>
            <a:r>
              <a:rPr lang="en-US" dirty="0"/>
              <a:t>Ce(n,</a:t>
            </a:r>
            <a:r>
              <a:rPr lang="el-GR" dirty="0"/>
              <a:t>γ)</a:t>
            </a:r>
            <a:r>
              <a:rPr lang="el-GR" baseline="30000" dirty="0"/>
              <a:t>148</a:t>
            </a:r>
            <a:r>
              <a:rPr lang="en-US" dirty="0"/>
              <a:t>Ce </a:t>
            </a:r>
            <a:r>
              <a:rPr lang="en-US" baseline="30000" dirty="0"/>
              <a:t> </a:t>
            </a:r>
          </a:p>
          <a:p>
            <a:pPr lvl="2"/>
            <a:r>
              <a:rPr lang="en-US" dirty="0"/>
              <a:t>Principal Investigator: Sydney Coil </a:t>
            </a:r>
          </a:p>
          <a:p>
            <a:pPr lvl="2"/>
            <a:r>
              <a:rPr lang="en-US" dirty="0"/>
              <a:t>Co-Principal Investigator: Hershini Gadaria</a:t>
            </a:r>
          </a:p>
          <a:p>
            <a:pPr lvl="1"/>
            <a:r>
              <a:rPr lang="en-US" dirty="0"/>
              <a:t>More Argonne campaigns with La isotopes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4143FE-F0BC-2B68-D5CF-1DCB0A67B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Future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C7EAD0-A95D-2C15-DDE5-549E075EB0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5DFB5-6D57-6D10-2BDB-2D68D7CED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AFC31A-2A34-674A-30C8-7239ADB0F350}"/>
              </a:ext>
            </a:extLst>
          </p:cNvPr>
          <p:cNvGrpSpPr/>
          <p:nvPr/>
        </p:nvGrpSpPr>
        <p:grpSpPr>
          <a:xfrm>
            <a:off x="9347200" y="3576984"/>
            <a:ext cx="2743200" cy="1704219"/>
            <a:chOff x="7696200" y="3810000"/>
            <a:chExt cx="3975880" cy="225374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3AD668E1-6E7D-1096-9A75-0004DB906D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200" y="3810000"/>
              <a:ext cx="3975880" cy="2253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6E1C133-901B-3278-E954-1D87EBE04604}"/>
                </a:ext>
              </a:extLst>
            </p:cNvPr>
            <p:cNvSpPr/>
            <p:nvPr/>
          </p:nvSpPr>
          <p:spPr>
            <a:xfrm>
              <a:off x="8839200" y="4359527"/>
              <a:ext cx="533400" cy="1219200"/>
            </a:xfrm>
            <a:prstGeom prst="ellipse">
              <a:avLst/>
            </a:prstGeom>
            <a:noFill/>
            <a:ln w="19050">
              <a:solidFill>
                <a:srgbClr val="0F0C8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A48562B-B34A-C76C-B1C9-A51116D623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29400" y="1157669"/>
            <a:ext cx="2362199" cy="17994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AB44EA-43D9-5E97-4629-4C419AB56B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101648" y="1067100"/>
            <a:ext cx="3090352" cy="1966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9C787-359B-D24F-B631-A1A490B3F66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629400" y="3342455"/>
            <a:ext cx="2733755" cy="217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20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C85D-BC89-01CD-7CD7-3AE26CFE4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8D746-5410-3D64-E062-151292DE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450"/>
            <a:ext cx="1413653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H. Gadaria, Slide </a:t>
            </a:r>
            <a:fld id="{4F88C639-55E7-4D97-AC8D-4B42A67367B5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6" descr="A star filled sky&#10;&#10;Description automatically generated">
            <a:extLst>
              <a:ext uri="{FF2B5EF4-FFF2-40B4-BE49-F238E27FC236}">
                <a16:creationId xmlns:a16="http://schemas.microsoft.com/office/drawing/2014/main" id="{462F2BA5-8B4A-B290-28BF-95612FAEDA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673"/>
                    </a14:imgEffect>
                    <a14:imgEffect>
                      <a14:saturation sat="18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814" r="2839" b="12063"/>
          <a:stretch/>
        </p:blipFill>
        <p:spPr>
          <a:xfrm>
            <a:off x="1082696" y="1189678"/>
            <a:ext cx="8876435" cy="5167190"/>
          </a:xfrm>
          <a:prstGeom prst="ellipse">
            <a:avLst/>
          </a:prstGeom>
          <a:effectLst>
            <a:softEdge rad="3556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74CC23-8138-5978-5775-0B2414D83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740" y="828433"/>
            <a:ext cx="1141684" cy="15259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30713D-82EA-9A29-063C-90C4B581CA9B}"/>
              </a:ext>
            </a:extLst>
          </p:cNvPr>
          <p:cNvSpPr txBox="1"/>
          <p:nvPr/>
        </p:nvSpPr>
        <p:spPr>
          <a:xfrm>
            <a:off x="8757068" y="969202"/>
            <a:ext cx="1357313" cy="87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Mallory Smith, </a:t>
            </a:r>
          </a:p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Staff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761651-52BA-A7DB-5A0D-A69710BF349E}"/>
              </a:ext>
            </a:extLst>
          </p:cNvPr>
          <p:cNvSpPr txBox="1"/>
          <p:nvPr/>
        </p:nvSpPr>
        <p:spPr>
          <a:xfrm>
            <a:off x="7329487" y="5025493"/>
            <a:ext cx="1357313" cy="113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Kostas Bosmpotinis,</a:t>
            </a:r>
          </a:p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Grad. student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3A7D24-4822-13A9-6C08-54B44D37BF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33800"/>
            <a:ext cx="1123870" cy="15259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60B13B-9B38-2FBB-5D41-67809A7500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565" r="14785"/>
          <a:stretch/>
        </p:blipFill>
        <p:spPr>
          <a:xfrm>
            <a:off x="2575540" y="4519649"/>
            <a:ext cx="1120261" cy="16241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D2244F-FC7A-906F-F33F-714843D16597}"/>
              </a:ext>
            </a:extLst>
          </p:cNvPr>
          <p:cNvSpPr txBox="1"/>
          <p:nvPr/>
        </p:nvSpPr>
        <p:spPr>
          <a:xfrm>
            <a:off x="3503525" y="4947029"/>
            <a:ext cx="1449475" cy="113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Jordan Owens-Fryar,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Grad.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student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AB01D1-F710-A360-2B9B-6A1BA2695A85}"/>
              </a:ext>
            </a:extLst>
          </p:cNvPr>
          <p:cNvSpPr txBox="1"/>
          <p:nvPr/>
        </p:nvSpPr>
        <p:spPr>
          <a:xfrm>
            <a:off x="941827" y="4246705"/>
            <a:ext cx="1357313" cy="113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Hannah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Berg,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Grad.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student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608B41-A58E-3886-3EA0-4ADE28A67440}"/>
              </a:ext>
            </a:extLst>
          </p:cNvPr>
          <p:cNvSpPr txBox="1"/>
          <p:nvPr/>
        </p:nvSpPr>
        <p:spPr>
          <a:xfrm>
            <a:off x="2991985" y="1206998"/>
            <a:ext cx="1560504" cy="87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 err="1">
                <a:solidFill>
                  <a:srgbClr val="000000"/>
                </a:solidFill>
                <a:latin typeface="Calibri"/>
                <a:cs typeface="Calibri"/>
              </a:rPr>
              <a:t>Sivi</a:t>
            </a:r>
            <a:endParaRPr lang="en-US" sz="1688" i="1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688" i="1" err="1">
                <a:solidFill>
                  <a:srgbClr val="000000"/>
                </a:solidFill>
                <a:latin typeface="Calibri"/>
                <a:cs typeface="Calibri"/>
              </a:rPr>
              <a:t>Uthayakumaar</a:t>
            </a:r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,</a:t>
            </a:r>
          </a:p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postdoc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D9E6E4-1257-A665-FF34-797ADFE64153}"/>
              </a:ext>
            </a:extLst>
          </p:cNvPr>
          <p:cNvSpPr txBox="1"/>
          <p:nvPr/>
        </p:nvSpPr>
        <p:spPr>
          <a:xfrm>
            <a:off x="10292187" y="2145265"/>
            <a:ext cx="1535391" cy="1131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Amal Sebastian,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Grad.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Student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5CA067-B01F-2961-CFB2-67F5ABF806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1680" y="1096287"/>
            <a:ext cx="1274119" cy="1296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673361-AB55-A2A7-AED1-ADCF02207D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4374" y="4859169"/>
            <a:ext cx="1357313" cy="1345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89F81B-4C60-21EC-2D6D-D14E4E3386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86191" y="1930081"/>
            <a:ext cx="1297781" cy="1321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63D08F-A1CE-8337-C0E5-D06DA65AD48D}"/>
              </a:ext>
            </a:extLst>
          </p:cNvPr>
          <p:cNvSpPr txBox="1"/>
          <p:nvPr/>
        </p:nvSpPr>
        <p:spPr>
          <a:xfrm>
            <a:off x="10200560" y="3857744"/>
            <a:ext cx="1141684" cy="1131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Sydney Coil,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Grad.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student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E19209A-C2E8-55A5-E148-7924D6A052E7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3735396"/>
            <a:ext cx="1285161" cy="13700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31D6A7-DCC3-B225-A263-690A87CA9F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327" y="628924"/>
            <a:ext cx="1581736" cy="1581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924A0E9-711E-79B2-18FB-40619F738F5A}"/>
              </a:ext>
            </a:extLst>
          </p:cNvPr>
          <p:cNvSpPr txBox="1"/>
          <p:nvPr/>
        </p:nvSpPr>
        <p:spPr>
          <a:xfrm>
            <a:off x="6097203" y="1078936"/>
            <a:ext cx="1356480" cy="1131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88" i="1">
                <a:solidFill>
                  <a:srgbClr val="000000"/>
                </a:solidFill>
                <a:latin typeface="Calibri"/>
                <a:cs typeface="Calibri"/>
              </a:rPr>
              <a:t>Artemisia Spyrou Professor, Group Leader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A0797F4-6EB0-4EB5-D285-7F9691C446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3110"/>
            <a:ext cx="1130127" cy="11301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FB2E604-A0D0-9401-BF40-E7AB6CA0CB01}"/>
              </a:ext>
            </a:extLst>
          </p:cNvPr>
          <p:cNvSpPr txBox="1"/>
          <p:nvPr/>
        </p:nvSpPr>
        <p:spPr>
          <a:xfrm>
            <a:off x="914129" y="2335584"/>
            <a:ext cx="1567913" cy="871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Paige Garret,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Undergraduate</a:t>
            </a:r>
          </a:p>
          <a:p>
            <a:r>
              <a:rPr lang="en-US" sz="1688" i="1" dirty="0">
                <a:solidFill>
                  <a:srgbClr val="000000"/>
                </a:solidFill>
                <a:latin typeface="Calibri"/>
                <a:cs typeface="Calibri"/>
              </a:rPr>
              <a:t>student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62D1DD76-918E-5C3E-AE77-3A4FD4A37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613" y="5192219"/>
            <a:ext cx="2693790" cy="6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>
            <a:extLst>
              <a:ext uri="{FF2B5EF4-FFF2-40B4-BE49-F238E27FC236}">
                <a16:creationId xmlns:a16="http://schemas.microsoft.com/office/drawing/2014/main" id="{C34249B4-E9F1-2AEE-3BD3-22C66B533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" y="5043458"/>
            <a:ext cx="1029636" cy="103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294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810051-B1B5-6942-CF32-B03417029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EE1082E-65CB-48EB-C0C8-66C551805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170F4-7156-3C60-8B94-8D8A36D374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D7C09-7357-04D4-6789-B1F8F273E2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576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7E4A28-CE13-0286-F038-C977AD505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 matrix: 10 keV/</a:t>
            </a:r>
            <a:r>
              <a:rPr lang="en-US" dirty="0" err="1"/>
              <a:t>ch</a:t>
            </a:r>
            <a:endParaRPr lang="en-US" dirty="0"/>
          </a:p>
          <a:p>
            <a:pPr lvl="1"/>
            <a:r>
              <a:rPr lang="en-US" dirty="0"/>
              <a:t>Then compress it to 20 keV/</a:t>
            </a:r>
            <a:r>
              <a:rPr lang="en-US" dirty="0" err="1"/>
              <a:t>ch</a:t>
            </a:r>
            <a:endParaRPr lang="en-US" dirty="0"/>
          </a:p>
          <a:p>
            <a:r>
              <a:rPr lang="en-US" dirty="0"/>
              <a:t>Response matrix generation:</a:t>
            </a:r>
          </a:p>
          <a:p>
            <a:pPr lvl="1"/>
            <a:r>
              <a:rPr lang="en-US" dirty="0"/>
              <a:t>Energy resolution: 6%</a:t>
            </a:r>
          </a:p>
          <a:p>
            <a:pPr lvl="1"/>
            <a:r>
              <a:rPr lang="en-US" dirty="0"/>
              <a:t>Includes the contribution of the Photoelectric effect, Compton effect, single and double escape peaks, and annihilation at all the different energies. </a:t>
            </a:r>
          </a:p>
          <a:p>
            <a:r>
              <a:rPr lang="en-US" dirty="0"/>
              <a:t>Unfolding:</a:t>
            </a:r>
          </a:p>
          <a:p>
            <a:pPr lvl="1"/>
            <a:r>
              <a:rPr lang="en-US" dirty="0"/>
              <a:t>Start with a trial function and fold it with the detector response.</a:t>
            </a:r>
          </a:p>
          <a:p>
            <a:pPr lvl="1"/>
            <a:r>
              <a:rPr lang="en-US" dirty="0"/>
              <a:t>Compare the folded spectrum to the observed spectrum. </a:t>
            </a:r>
          </a:p>
          <a:p>
            <a:pPr lvl="1"/>
            <a:r>
              <a:rPr lang="en-US" dirty="0"/>
              <a:t>If there’s a difference, add this difference to the trial function. </a:t>
            </a:r>
          </a:p>
          <a:p>
            <a:pPr lvl="1"/>
            <a:r>
              <a:rPr lang="en-US" dirty="0"/>
              <a:t>Repeat the process until the folded spectrum looks similar to observed spectrum</a:t>
            </a:r>
          </a:p>
          <a:p>
            <a:pPr marL="211729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277C96-6241-80F7-81BA-B1B929672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Unfolding with MAMA machinery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8C8A37-2EFF-3588-7341-A434BC8C1F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A7815-FDD5-E7D5-D5ED-C176372475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04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8164F-D534-8179-1941-5E65FCBBF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68251D-747E-6623-9DB4-B9BC7096F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 in the A=140 region?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 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C13E38-33BC-095E-A5C2-E5B8FAA3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51D29-3071-0422-7D2C-A4197B9CC9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B25A0D-B047-2D8B-EFE6-2A1C965BCD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195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E5E1C0E-1E72-389D-55F0-699E49BFE2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81200" y="1341641"/>
            <a:ext cx="3496163" cy="436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1FB92B-E5D2-0894-0A94-3535E925D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Unfolding process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559DB-57E7-D2A5-2D5F-1C46B8385B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D26B3A-D6B0-0980-F544-D7FE3166C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FCFEEB-0431-77DB-5ED1-8FAC52EF2296}"/>
              </a:ext>
            </a:extLst>
          </p:cNvPr>
          <p:cNvSpPr txBox="1"/>
          <p:nvPr/>
        </p:nvSpPr>
        <p:spPr>
          <a:xfrm>
            <a:off x="5943600" y="6098164"/>
            <a:ext cx="49828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M. Guttormsen et al. in NIM 374 (1996)</a:t>
            </a:r>
            <a:endParaRPr lang="en-US" altLang="en-US" sz="1000" dirty="0">
              <a:solidFill>
                <a:srgbClr val="064308"/>
              </a:solidFill>
            </a:endParaRP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6724909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A4F6F5-0FA9-319A-EDEA-70FA1FEB8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Compress the unfolded matrix to 80 keV/</a:t>
            </a:r>
            <a:r>
              <a:rPr lang="en-US" dirty="0" err="1"/>
              <a:t>ch</a:t>
            </a:r>
            <a:endParaRPr lang="en-US" dirty="0"/>
          </a:p>
          <a:p>
            <a:r>
              <a:rPr lang="en-US" dirty="0"/>
              <a:t>Highest excitation energy: 4 MeV</a:t>
            </a:r>
          </a:p>
          <a:p>
            <a:r>
              <a:rPr lang="en-US" dirty="0"/>
              <a:t>Lowest gamma threshold: 110 keV</a:t>
            </a:r>
          </a:p>
          <a:p>
            <a:r>
              <a:rPr lang="en-US" dirty="0"/>
              <a:t>Upper threshold for non-stat gamma: 1.1 MeV </a:t>
            </a:r>
          </a:p>
          <a:p>
            <a:r>
              <a:rPr lang="en-US" dirty="0"/>
              <a:t>Assumption: States populated after first transition have same decay properties as if the second state was fed directly.</a:t>
            </a:r>
          </a:p>
          <a:p>
            <a:r>
              <a:rPr lang="en-US" dirty="0"/>
              <a:t>Iterative subtraction method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4CDA46-F602-127D-3098-8F4D14388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First-generation matrix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04452-644B-E9D7-E657-56E6429BCA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FEC12-78EC-3093-7B50-80FCC76278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800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5C1AC9-55BC-B2C8-99F6-D3E05305C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Rhosigchi</a:t>
            </a:r>
            <a:r>
              <a:rPr lang="en-US" dirty="0"/>
              <a:t> machinery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DD820C-6601-4C2D-DD84-86DBC0E7FD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1DB1DF-6D30-36CD-EDBE-272B4C8147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AA8B41EF-0534-5A6A-5E60-87EB4C7D48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Primary matrix can be factorized into two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Infinitely many solutions exist for both    and T that fit this function. </a:t>
                </a:r>
              </a:p>
              <a:p>
                <a:r>
                  <a:rPr lang="en-US" dirty="0"/>
                  <a:t>Ansatz: all the solutions can be found by applying a transformation to an arbitrary solution. A, B,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are free parameters.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fit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AA8B41EF-0534-5A6A-5E60-87EB4C7D48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2" t="-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EACCA02-45B9-D92E-534A-88EF487CA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47800"/>
            <a:ext cx="4353533" cy="6858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01F5E3-6B60-E1A5-8290-F83E30ED1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981" y="3422904"/>
            <a:ext cx="6573167" cy="1190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9887D0-A324-7B45-58E4-ADF154E44BF5}"/>
                  </a:ext>
                </a:extLst>
              </p:cNvPr>
              <p:cNvSpPr txBox="1"/>
              <p:nvPr/>
            </p:nvSpPr>
            <p:spPr>
              <a:xfrm>
                <a:off x="4734661" y="2202966"/>
                <a:ext cx="2618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9887D0-A324-7B45-58E4-ADF154E44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661" y="2202966"/>
                <a:ext cx="261867" cy="369332"/>
              </a:xfrm>
              <a:prstGeom prst="rect">
                <a:avLst/>
              </a:prstGeom>
              <a:blipFill>
                <a:blip r:embed="rId5"/>
                <a:stretch>
                  <a:fillRect l="-41860" r="-6977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8557A0EA-2648-0A8D-2366-488BF49D9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439" y="4856881"/>
            <a:ext cx="4534533" cy="11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69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33E43AA-BDD1-63DA-10C9-8084960635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To ensure </a:t>
                </a:r>
                <a:r>
                  <a:rPr lang="en-US" dirty="0" err="1"/>
                  <a:t>convergance</a:t>
                </a:r>
                <a:r>
                  <a:rPr lang="en-US" dirty="0"/>
                  <a:t>, the maximum change in the value of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/>
                  <a:t> and T is restricted within a certain percentage. This percentage is different for different number of iterations.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33E43AA-BDD1-63DA-10C9-8084960635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22" t="-19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ABE9E69-42DF-190E-A271-DAD34E236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Rhosigchi</a:t>
            </a:r>
            <a:r>
              <a:rPr lang="en-US" dirty="0"/>
              <a:t> machinery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D2A865-22CC-D36E-E046-83212C0FB7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AD8D1-8C14-4B07-D8EF-48EA3F00BF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501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46DD84-65C5-1F52-EC8B-AD7CDE080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 = 0.656</a:t>
            </a:r>
          </a:p>
          <a:p>
            <a:r>
              <a:rPr lang="en-US" dirty="0"/>
              <a:t>E0 = -0.843</a:t>
            </a:r>
          </a:p>
          <a:p>
            <a:r>
              <a:rPr lang="en-US" dirty="0"/>
              <a:t>Cumulated histogram N(E</a:t>
            </a:r>
            <a:r>
              <a:rPr lang="en-US" baseline="-25000" dirty="0"/>
              <a:t>x</a:t>
            </a:r>
            <a:r>
              <a:rPr lang="en-US" dirty="0"/>
              <a:t>) of the first discrete levels can be well reproduced by an exponential law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Chi2 = 0.1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225BE7-4D1B-1953-8BF9-CC1A5333C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machinery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8002FB-2D61-A81A-2BC8-0AA6F0B653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ABFC1-B624-571C-97F3-1D53030487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436F3F-E530-A2DC-D6CD-FA12C848C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673191"/>
            <a:ext cx="2187823" cy="60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22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D16B4B-3665-364A-5CC6-BF9079D7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EE1E87-DC4E-C94E-BCA0-1EC7624CC1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7140A-BA52-33FA-B079-4D1421F395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8EC3850F-67BE-CB36-FFE8-F67589B8A4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49053"/>
              </p:ext>
            </p:extLst>
          </p:nvPr>
        </p:nvGraphicFramePr>
        <p:xfrm>
          <a:off x="101600" y="1066800"/>
          <a:ext cx="11987211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737">
                  <a:extLst>
                    <a:ext uri="{9D8B030D-6E8A-4147-A177-3AD203B41FA5}">
                      <a16:colId xmlns:a16="http://schemas.microsoft.com/office/drawing/2014/main" val="925858379"/>
                    </a:ext>
                  </a:extLst>
                </a:gridCol>
                <a:gridCol w="3995737">
                  <a:extLst>
                    <a:ext uri="{9D8B030D-6E8A-4147-A177-3AD203B41FA5}">
                      <a16:colId xmlns:a16="http://schemas.microsoft.com/office/drawing/2014/main" val="2960744763"/>
                    </a:ext>
                  </a:extLst>
                </a:gridCol>
                <a:gridCol w="3995737">
                  <a:extLst>
                    <a:ext uri="{9D8B030D-6E8A-4147-A177-3AD203B41FA5}">
                      <a16:colId xmlns:a16="http://schemas.microsoft.com/office/drawing/2014/main" val="452236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Semester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648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PHY820- Classical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878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PHY851- Quantum Mechanics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229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PHY905- Data Acquisition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72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PHY841- Electrodynamics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94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PHY983- Nuclear Astrophysics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631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PHY800- Research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095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PHY831- Statistical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265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PHY905- Nuclear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961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PHY800- Research 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FS25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00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PHY905- Nuclear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449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PHY999- Doctoral Dissertation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850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56104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91B721-4EAA-79D6-3814-E2933F794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a talk with these results at the 10</a:t>
            </a:r>
            <a:r>
              <a:rPr lang="en-US" baseline="30000" dirty="0"/>
              <a:t>th</a:t>
            </a:r>
            <a:r>
              <a:rPr lang="en-US" dirty="0"/>
              <a:t> Workshop on Level Density and Gamma Strength in Oslo, Norway (May, 2026)</a:t>
            </a:r>
          </a:p>
          <a:p>
            <a:r>
              <a:rPr lang="en-US" dirty="0"/>
              <a:t>Helping commission the detector at Argonne National Lab for a series of upcoming experimental campaigns.</a:t>
            </a:r>
          </a:p>
          <a:p>
            <a:r>
              <a:rPr lang="en-US" dirty="0"/>
              <a:t>In the past..</a:t>
            </a:r>
          </a:p>
          <a:p>
            <a:pPr lvl="1"/>
            <a:r>
              <a:rPr lang="en-US" dirty="0"/>
              <a:t>Participated in various experimental campaigns at FRIB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70AFF8-1446-1F68-6803-E529E09FE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Development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BD0C6-C2AF-B163-1CC3-DEAC74C520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747B5E-AD86-674B-4A3B-0DBB7BAE9A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46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60694A0-1F41-E923-2633-F06A74BCE7DC}"/>
              </a:ext>
            </a:extLst>
          </p:cNvPr>
          <p:cNvGrpSpPr/>
          <p:nvPr/>
        </p:nvGrpSpPr>
        <p:grpSpPr>
          <a:xfrm>
            <a:off x="5818573" y="1428413"/>
            <a:ext cx="6355498" cy="3676987"/>
            <a:chOff x="6135635" y="1450459"/>
            <a:chExt cx="5971781" cy="357874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A7D6319-84F1-5517-C5AE-E500A35E050A}"/>
                </a:ext>
              </a:extLst>
            </p:cNvPr>
            <p:cNvGrpSpPr/>
            <p:nvPr/>
          </p:nvGrpSpPr>
          <p:grpSpPr>
            <a:xfrm>
              <a:off x="6135635" y="1450459"/>
              <a:ext cx="5971781" cy="3578741"/>
              <a:chOff x="6166868" y="1025981"/>
              <a:chExt cx="5897636" cy="3317419"/>
            </a:xfrm>
          </p:grpSpPr>
          <p:pic>
            <p:nvPicPr>
              <p:cNvPr id="6" name="Picture 5" descr="A diagram of a graph&#10;&#10;AI-generated content may be incorrect.">
                <a:extLst>
                  <a:ext uri="{FF2B5EF4-FFF2-40B4-BE49-F238E27FC236}">
                    <a16:creationId xmlns:a16="http://schemas.microsoft.com/office/drawing/2014/main" id="{FEEE1E22-2108-74A4-0142-D0A55D239A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6868" y="1025981"/>
                <a:ext cx="5897636" cy="3317419"/>
              </a:xfrm>
              <a:prstGeom prst="rect">
                <a:avLst/>
              </a:prstGeom>
              <a:noFill/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9D7ED90-25EF-6BBB-20AB-2BE61B048ACB}"/>
                  </a:ext>
                </a:extLst>
              </p:cNvPr>
              <p:cNvCxnSpPr/>
              <p:nvPr/>
            </p:nvCxnSpPr>
            <p:spPr>
              <a:xfrm flipH="1">
                <a:off x="7620000" y="2130455"/>
                <a:ext cx="1828800" cy="990600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B337923-FC37-28AC-B828-6A469D5D22FF}"/>
                  </a:ext>
                </a:extLst>
              </p:cNvPr>
              <p:cNvSpPr txBox="1"/>
              <p:nvPr/>
            </p:nvSpPr>
            <p:spPr>
              <a:xfrm>
                <a:off x="7253222" y="2096988"/>
                <a:ext cx="1455413" cy="2638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>
                    <a:solidFill>
                      <a:srgbClr val="00B050"/>
                    </a:solidFill>
                  </a:rPr>
                  <a:t>p-process</a:t>
                </a:r>
                <a:endParaRPr lang="en-US" b="1" i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03A03A4-FEC5-0F34-968F-40DB567CB284}"/>
                </a:ext>
              </a:extLst>
            </p:cNvPr>
            <p:cNvSpPr txBox="1"/>
            <p:nvPr/>
          </p:nvSpPr>
          <p:spPr>
            <a:xfrm>
              <a:off x="6403639" y="3412322"/>
              <a:ext cx="835337" cy="639554"/>
            </a:xfrm>
            <a:prstGeom prst="irregularSeal1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baseline="30000" dirty="0"/>
                <a:t>56</a:t>
              </a:r>
              <a:r>
                <a:rPr lang="en-US" sz="1000" b="1" dirty="0"/>
                <a:t>Fe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803E37E-4C98-542C-79BA-94E0F2E3FF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81104" y="3791998"/>
              <a:ext cx="336023" cy="2824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F3AB23D5-29AD-1486-52E8-CE4B6CB4A8BE}"/>
              </a:ext>
            </a:extLst>
          </p:cNvPr>
          <p:cNvSpPr/>
          <p:nvPr/>
        </p:nvSpPr>
        <p:spPr>
          <a:xfrm rot="20193953">
            <a:off x="8340610" y="3245770"/>
            <a:ext cx="278991" cy="242237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Heavy Element Nucleosynthesis via r-process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0"/>
            <a:ext cx="5971781" cy="5027414"/>
          </a:xfrm>
        </p:spPr>
        <p:txBody>
          <a:bodyPr wrap="square" anchor="t">
            <a:normAutofit/>
          </a:bodyPr>
          <a:lstStyle/>
          <a:p>
            <a:pPr lvl="0"/>
            <a:r>
              <a:rPr lang="en-US" dirty="0"/>
              <a:t>First elements created shortly after the Big Bang: H, He, and trace amounts of Li</a:t>
            </a:r>
          </a:p>
          <a:p>
            <a:pPr lvl="0"/>
            <a:r>
              <a:rPr lang="en-US" dirty="0"/>
              <a:t>Nucleosynthesis beyond iron requires processes other than nuclear fusion</a:t>
            </a:r>
          </a:p>
          <a:p>
            <a:r>
              <a:rPr lang="en-US" dirty="0"/>
              <a:t>The rapid neutron-capture process (r-process)</a:t>
            </a:r>
          </a:p>
          <a:p>
            <a:pPr lvl="1"/>
            <a:r>
              <a:rPr lang="en-US" dirty="0"/>
              <a:t>Responsible for synthesizing about half the isotopes heavier than iron</a:t>
            </a:r>
          </a:p>
          <a:p>
            <a:pPr lvl="1"/>
            <a:r>
              <a:rPr lang="en-US" dirty="0"/>
              <a:t>GW170817</a:t>
            </a:r>
            <a:r>
              <a:rPr lang="en-US" baseline="30000" dirty="0"/>
              <a:t>1</a:t>
            </a:r>
            <a:r>
              <a:rPr lang="en-US" dirty="0"/>
              <a:t> confirmed neutron star mergers as a site.</a:t>
            </a:r>
          </a:p>
          <a:p>
            <a:pPr lvl="1"/>
            <a:r>
              <a:rPr lang="en-US" dirty="0"/>
              <a:t>Other possible sites include neutrino-driven winds</a:t>
            </a:r>
            <a:r>
              <a:rPr lang="en-US" baseline="30000" dirty="0"/>
              <a:t>2</a:t>
            </a:r>
            <a:r>
              <a:rPr lang="en-US" dirty="0"/>
              <a:t>, magneto-rotational supernovae</a:t>
            </a:r>
            <a:r>
              <a:rPr lang="en-US" baseline="30000" dirty="0"/>
              <a:t>3</a:t>
            </a:r>
            <a:r>
              <a:rPr lang="en-US" dirty="0"/>
              <a:t> etc.</a:t>
            </a:r>
          </a:p>
          <a:p>
            <a:r>
              <a:rPr lang="en-US" dirty="0"/>
              <a:t>The region of interest: A = 140</a:t>
            </a:r>
            <a:endParaRPr lang="en-US" dirty="0">
              <a:solidFill>
                <a:srgbClr val="0F0C8F"/>
              </a:solidFill>
            </a:endParaRPr>
          </a:p>
          <a:p>
            <a:pPr marL="211729" lvl="1" indent="0">
              <a:buNone/>
            </a:pPr>
            <a:endParaRPr lang="en-US" sz="2200" dirty="0">
              <a:solidFill>
                <a:srgbClr val="064308"/>
              </a:solidFill>
            </a:endParaRPr>
          </a:p>
          <a:p>
            <a:pPr lvl="0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20912" y="6356450"/>
            <a:ext cx="5655095" cy="36462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H. Gadaria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76000" y="6356450"/>
            <a:ext cx="1016000" cy="36462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9D3C92-7806-1DC7-60A6-CF1E18E55144}"/>
              </a:ext>
            </a:extLst>
          </p:cNvPr>
          <p:cNvSpPr txBox="1"/>
          <p:nvPr/>
        </p:nvSpPr>
        <p:spPr>
          <a:xfrm>
            <a:off x="5818573" y="6052229"/>
            <a:ext cx="52553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64308"/>
                </a:solidFill>
                <a:latin typeface="+mn-lt"/>
              </a:rPr>
              <a:t>[1] </a:t>
            </a:r>
            <a:r>
              <a:rPr lang="en-US" sz="1000" b="0" i="0" u="none" strike="noStrike" baseline="0" dirty="0">
                <a:solidFill>
                  <a:srgbClr val="064308"/>
                </a:solidFill>
                <a:latin typeface="+mn-lt"/>
              </a:rPr>
              <a:t>Daniel Kasen et al. in Nature 551.7678 (Oct. 2017)</a:t>
            </a:r>
          </a:p>
          <a:p>
            <a:r>
              <a:rPr lang="en-US" sz="1000" dirty="0">
                <a:solidFill>
                  <a:srgbClr val="064308"/>
                </a:solidFill>
                <a:latin typeface="+mn-lt"/>
              </a:rPr>
              <a:t>[2] F. K. Thielemann et al. in Particle and Nuclear Physics 66.2 (2011)</a:t>
            </a:r>
          </a:p>
          <a:p>
            <a:r>
              <a:rPr lang="en-US" sz="1000" dirty="0">
                <a:solidFill>
                  <a:srgbClr val="064308"/>
                </a:solidFill>
                <a:latin typeface="+mn-lt"/>
              </a:rPr>
              <a:t>[3] C. </a:t>
            </a:r>
            <a:r>
              <a:rPr lang="en-US" sz="1000" dirty="0" err="1">
                <a:solidFill>
                  <a:srgbClr val="064308"/>
                </a:solidFill>
                <a:latin typeface="+mn-lt"/>
              </a:rPr>
              <a:t>Winteler</a:t>
            </a:r>
            <a:r>
              <a:rPr lang="en-US" sz="1000" dirty="0">
                <a:solidFill>
                  <a:srgbClr val="064308"/>
                </a:solidFill>
                <a:latin typeface="+mn-lt"/>
              </a:rPr>
              <a:t> et al. in The Astrophysical Journal Letters 750.1 (2012)</a:t>
            </a:r>
          </a:p>
          <a:p>
            <a:endParaRPr lang="en-US" sz="1000" dirty="0">
              <a:solidFill>
                <a:srgbClr val="06430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31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06643-A38F-106F-B7DC-82F760B57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40A41B-0283-8C8D-6864-92C539309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/>
              <a:t>Why do we care about neutron-capture reaction rates in the A=140 region?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pPr marL="0" indent="0">
              <a:buNone/>
            </a:pP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A9A4A3-0C34-C8B3-F59B-CCD943CAC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0196D-FC4F-2166-86C0-52E3FBAC26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9EF35-5F4F-0A52-D833-201915564F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4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931D7C-AA16-558E-D2A6-E85A95806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003800" cy="4937460"/>
          </a:xfrm>
        </p:spPr>
        <p:txBody>
          <a:bodyPr/>
          <a:lstStyle/>
          <a:p>
            <a:r>
              <a:rPr lang="en-US" dirty="0"/>
              <a:t>Important nuclear inputs</a:t>
            </a:r>
          </a:p>
          <a:p>
            <a:pPr lvl="1"/>
            <a:r>
              <a:rPr lang="en-US" dirty="0"/>
              <a:t>Nuclear masses</a:t>
            </a:r>
          </a:p>
          <a:p>
            <a:pPr lvl="1"/>
            <a:r>
              <a:rPr lang="el-GR" dirty="0"/>
              <a:t>β</a:t>
            </a:r>
            <a:r>
              <a:rPr lang="en-US" dirty="0"/>
              <a:t>-decay properties </a:t>
            </a:r>
          </a:p>
          <a:p>
            <a:pPr lvl="1"/>
            <a:r>
              <a:rPr lang="en-US" dirty="0">
                <a:solidFill>
                  <a:srgbClr val="0F0C8F"/>
                </a:solidFill>
              </a:rPr>
              <a:t>Neutron-capture reaction rates </a:t>
            </a:r>
            <a:r>
              <a:rPr lang="en-US" dirty="0"/>
              <a:t>etc.</a:t>
            </a:r>
          </a:p>
          <a:p>
            <a:r>
              <a:rPr lang="en-US" dirty="0"/>
              <a:t>r</a:t>
            </a:r>
            <a:r>
              <a:rPr lang="en-US" sz="2200" dirty="0"/>
              <a:t>-process network calculations </a:t>
            </a:r>
            <a:r>
              <a:rPr lang="en-US" dirty="0"/>
              <a:t>underproduce abundances in A=140 region by an order of magnitude</a:t>
            </a:r>
            <a:r>
              <a:rPr lang="en-US" baseline="30000" dirty="0"/>
              <a:t>1</a:t>
            </a:r>
          </a:p>
          <a:p>
            <a:r>
              <a:rPr lang="en-US" dirty="0"/>
              <a:t>Sensitivity studies</a:t>
            </a:r>
            <a:r>
              <a:rPr lang="en-US" baseline="30000" dirty="0"/>
              <a:t>2</a:t>
            </a:r>
            <a:r>
              <a:rPr lang="en-US" dirty="0"/>
              <a:t> have identified neutron-capture reaction rates to have a significant impact on nuclear abundances</a:t>
            </a:r>
          </a:p>
          <a:p>
            <a:pPr lvl="1"/>
            <a:r>
              <a:rPr lang="en-US" baseline="30000" dirty="0">
                <a:solidFill>
                  <a:srgbClr val="0F0C8F"/>
                </a:solidFill>
              </a:rPr>
              <a:t>142</a:t>
            </a:r>
            <a:r>
              <a:rPr lang="en-US" dirty="0">
                <a:solidFill>
                  <a:srgbClr val="0F0C8F"/>
                </a:solidFill>
              </a:rPr>
              <a:t>Ba(n, </a:t>
            </a:r>
            <a:r>
              <a:rPr lang="el-GR" dirty="0">
                <a:solidFill>
                  <a:srgbClr val="0F0C8F"/>
                </a:solidFill>
              </a:rPr>
              <a:t>γ)</a:t>
            </a:r>
            <a:r>
              <a:rPr lang="el-GR" baseline="30000" dirty="0">
                <a:solidFill>
                  <a:srgbClr val="0F0C8F"/>
                </a:solidFill>
              </a:rPr>
              <a:t>143</a:t>
            </a:r>
            <a:r>
              <a:rPr lang="en-US" dirty="0">
                <a:solidFill>
                  <a:srgbClr val="0F0C8F"/>
                </a:solidFill>
              </a:rPr>
              <a:t>Ba</a:t>
            </a:r>
          </a:p>
          <a:p>
            <a:pPr lvl="1"/>
            <a:r>
              <a:rPr lang="en-US" baseline="30000" dirty="0"/>
              <a:t>144</a:t>
            </a:r>
            <a:r>
              <a:rPr lang="en-US" dirty="0"/>
              <a:t>La(n,</a:t>
            </a:r>
            <a:r>
              <a:rPr lang="el-GR" dirty="0"/>
              <a:t>γ)</a:t>
            </a:r>
            <a:r>
              <a:rPr lang="el-GR" baseline="30000" dirty="0"/>
              <a:t>145</a:t>
            </a:r>
            <a:r>
              <a:rPr lang="en-US" dirty="0"/>
              <a:t>La</a:t>
            </a:r>
          </a:p>
          <a:p>
            <a:pPr lvl="1"/>
            <a:r>
              <a:rPr lang="en-US" baseline="30000" dirty="0"/>
              <a:t>145</a:t>
            </a:r>
            <a:r>
              <a:rPr lang="en-US" dirty="0"/>
              <a:t>Ce(n,</a:t>
            </a:r>
            <a:r>
              <a:rPr lang="el-GR" dirty="0"/>
              <a:t>γ)</a:t>
            </a:r>
            <a:r>
              <a:rPr lang="el-GR" baseline="30000" dirty="0"/>
              <a:t>146</a:t>
            </a:r>
            <a:r>
              <a:rPr lang="en-US" dirty="0"/>
              <a:t>Ce</a:t>
            </a:r>
          </a:p>
          <a:p>
            <a:pPr lvl="1"/>
            <a:r>
              <a:rPr lang="en-US" baseline="30000" dirty="0"/>
              <a:t>147</a:t>
            </a:r>
            <a:r>
              <a:rPr lang="en-US" dirty="0"/>
              <a:t>Ce(n,</a:t>
            </a:r>
            <a:r>
              <a:rPr lang="el-GR" dirty="0"/>
              <a:t>γ)</a:t>
            </a:r>
            <a:r>
              <a:rPr lang="el-GR" baseline="30000" dirty="0"/>
              <a:t>148</a:t>
            </a:r>
            <a:r>
              <a:rPr lang="en-US" dirty="0"/>
              <a:t>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23954-25E4-0584-8E3A-9B6504552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Constrain Neutron-Capture Reaction Rate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7AA1C-ACDE-7661-4729-3824B43F10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4C8F1-9F03-47F2-1AB1-2707C4EC0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E780AF-EBCB-54E3-E368-CC4BD467EAE4}"/>
              </a:ext>
            </a:extLst>
          </p:cNvPr>
          <p:cNvSpPr txBox="1"/>
          <p:nvPr/>
        </p:nvSpPr>
        <p:spPr>
          <a:xfrm>
            <a:off x="5867400" y="6128662"/>
            <a:ext cx="49828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[1] </a:t>
            </a:r>
            <a:r>
              <a:rPr lang="en-US" sz="1000" dirty="0">
                <a:solidFill>
                  <a:srgbClr val="064308"/>
                </a:solidFill>
              </a:rPr>
              <a:t>S.N. </a:t>
            </a:r>
            <a:r>
              <a:rPr lang="en-US" sz="1000" dirty="0" err="1">
                <a:solidFill>
                  <a:srgbClr val="064308"/>
                </a:solidFill>
              </a:rPr>
              <a:t>Liddick</a:t>
            </a:r>
            <a:r>
              <a:rPr lang="en-US" sz="1000" dirty="0">
                <a:solidFill>
                  <a:srgbClr val="064308"/>
                </a:solidFill>
              </a:rPr>
              <a:t> et al. in Physical Review Letters 116 (2016)</a:t>
            </a: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[2] M.R.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Mumpower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 et al. in Progress in Particle and Nuclear </a:t>
            </a:r>
          </a:p>
          <a:p>
            <a:pPr marL="0" marR="0" lvl="0" indent="0" algn="l" defTabSz="4571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64308"/>
                </a:solidFill>
                <a:effectLst/>
                <a:uLnTx/>
                <a:uFillTx/>
                <a:latin typeface="Arial" pitchFamily="34" charset="0"/>
                <a:ea typeface="ヒラギノ角ゴ Pro W3"/>
              </a:rPr>
              <a:t>Physics Vol 86 (2016)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9A72DB-7C2B-DB17-FBBF-E86CAD755B42}"/>
              </a:ext>
            </a:extLst>
          </p:cNvPr>
          <p:cNvGrpSpPr/>
          <p:nvPr/>
        </p:nvGrpSpPr>
        <p:grpSpPr>
          <a:xfrm>
            <a:off x="8077199" y="2337927"/>
            <a:ext cx="3860808" cy="1113948"/>
            <a:chOff x="8077199" y="2187759"/>
            <a:chExt cx="3860808" cy="1113948"/>
          </a:xfrm>
        </p:grpSpPr>
        <p:pic>
          <p:nvPicPr>
            <p:cNvPr id="13" name="Picture 2" descr="God created me - All Templates - Create meme / Meme Generator - Meme -arsenal.com">
              <a:extLst>
                <a:ext uri="{FF2B5EF4-FFF2-40B4-BE49-F238E27FC236}">
                  <a16:creationId xmlns:a16="http://schemas.microsoft.com/office/drawing/2014/main" id="{F8729CA2-0286-7734-0A4E-6B94DCCF34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769" b="1222"/>
            <a:stretch>
              <a:fillRect/>
            </a:stretch>
          </p:blipFill>
          <p:spPr bwMode="auto">
            <a:xfrm>
              <a:off x="8077199" y="2187759"/>
              <a:ext cx="3535099" cy="1113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4BAE3B8-D876-A693-A415-8B825D617A8A}"/>
                </a:ext>
              </a:extLst>
            </p:cNvPr>
            <p:cNvSpPr txBox="1"/>
            <p:nvPr/>
          </p:nvSpPr>
          <p:spPr>
            <a:xfrm>
              <a:off x="10414007" y="2360491"/>
              <a:ext cx="15240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F0C8F"/>
                  </a:solidFill>
                </a:rPr>
                <a:t>Uncertainties in nuclear physics 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B299E1-6693-D65B-EEAD-0AEA84DFCD15}"/>
              </a:ext>
            </a:extLst>
          </p:cNvPr>
          <p:cNvGrpSpPr/>
          <p:nvPr/>
        </p:nvGrpSpPr>
        <p:grpSpPr>
          <a:xfrm>
            <a:off x="7523117" y="1066800"/>
            <a:ext cx="4851182" cy="1395331"/>
            <a:chOff x="7523117" y="1066800"/>
            <a:chExt cx="4851182" cy="139533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B53496E-CAE4-D160-6DB4-EA494EED1234}"/>
                </a:ext>
              </a:extLst>
            </p:cNvPr>
            <p:cNvGrpSpPr/>
            <p:nvPr/>
          </p:nvGrpSpPr>
          <p:grpSpPr>
            <a:xfrm>
              <a:off x="7523117" y="1066800"/>
              <a:ext cx="4851182" cy="1056043"/>
              <a:chOff x="7523117" y="1066800"/>
              <a:chExt cx="4851182" cy="105604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8BBE7F9-F26D-C923-5C93-449759EAD242}"/>
                  </a:ext>
                </a:extLst>
              </p:cNvPr>
              <p:cNvGrpSpPr/>
              <p:nvPr/>
            </p:nvGrpSpPr>
            <p:grpSpPr>
              <a:xfrm>
                <a:off x="8077200" y="1066800"/>
                <a:ext cx="4297099" cy="1056043"/>
                <a:chOff x="8077200" y="1066800"/>
                <a:chExt cx="4297099" cy="1056043"/>
              </a:xfrm>
            </p:grpSpPr>
            <p:pic>
              <p:nvPicPr>
                <p:cNvPr id="8" name="Picture 2" descr="God created me - All Templates - Create meme / Meme Generator - Meme -arsenal.com">
                  <a:extLst>
                    <a:ext uri="{FF2B5EF4-FFF2-40B4-BE49-F238E27FC236}">
                      <a16:creationId xmlns:a16="http://schemas.microsoft.com/office/drawing/2014/main" id="{CADC848A-DF3E-0C8E-B138-DCF0D69EAB1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4759" b="29636"/>
                <a:stretch>
                  <a:fillRect/>
                </a:stretch>
              </p:blipFill>
              <p:spPr bwMode="auto">
                <a:xfrm>
                  <a:off x="8077200" y="1066800"/>
                  <a:ext cx="3535099" cy="10560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3E17B1B-8649-8F4D-4692-A310F2C54C80}"/>
                    </a:ext>
                  </a:extLst>
                </p:cNvPr>
                <p:cNvSpPr txBox="1"/>
                <p:nvPr/>
              </p:nvSpPr>
              <p:spPr>
                <a:xfrm>
                  <a:off x="10850299" y="1386245"/>
                  <a:ext cx="1524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>
                      <a:solidFill>
                        <a:srgbClr val="0F0C8F"/>
                      </a:solidFill>
                    </a:rPr>
                    <a:t>Nuclear</a:t>
                  </a:r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307200-18C7-A996-0C64-BFE538503E43}"/>
                  </a:ext>
                </a:extLst>
              </p:cNvPr>
              <p:cNvSpPr txBox="1"/>
              <p:nvPr/>
            </p:nvSpPr>
            <p:spPr>
              <a:xfrm>
                <a:off x="7523117" y="1447800"/>
                <a:ext cx="127471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92D050"/>
                    </a:solidFill>
                  </a:rPr>
                  <a:t>Astrophysical</a:t>
                </a:r>
                <a:r>
                  <a:rPr lang="en-US" sz="1400" dirty="0"/>
                  <a:t> 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F1DE7E-BCD5-8CE2-12BE-CC3C8846B540}"/>
                </a:ext>
              </a:extLst>
            </p:cNvPr>
            <p:cNvSpPr txBox="1"/>
            <p:nvPr/>
          </p:nvSpPr>
          <p:spPr>
            <a:xfrm>
              <a:off x="8545235" y="2000466"/>
              <a:ext cx="1409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r-process calculations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7AFF5F1-25F5-E123-0447-EF6AAD63C776}"/>
              </a:ext>
            </a:extLst>
          </p:cNvPr>
          <p:cNvGrpSpPr/>
          <p:nvPr/>
        </p:nvGrpSpPr>
        <p:grpSpPr>
          <a:xfrm>
            <a:off x="7976980" y="3442752"/>
            <a:ext cx="4298348" cy="2653248"/>
            <a:chOff x="7976980" y="3505200"/>
            <a:chExt cx="4298348" cy="265324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393B5E7-FF1C-8E60-5D73-F83A24E79AAA}"/>
                </a:ext>
              </a:extLst>
            </p:cNvPr>
            <p:cNvGrpSpPr/>
            <p:nvPr/>
          </p:nvGrpSpPr>
          <p:grpSpPr>
            <a:xfrm>
              <a:off x="8160475" y="3505200"/>
              <a:ext cx="3975880" cy="2292164"/>
              <a:chOff x="5098662" y="3682832"/>
              <a:chExt cx="3975880" cy="229216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390EAA2-B94C-3B31-7957-C1AA1CB37F2E}"/>
                  </a:ext>
                </a:extLst>
              </p:cNvPr>
              <p:cNvGrpSpPr/>
              <p:nvPr/>
            </p:nvGrpSpPr>
            <p:grpSpPr>
              <a:xfrm>
                <a:off x="5098662" y="3721250"/>
                <a:ext cx="3975880" cy="2253746"/>
                <a:chOff x="7696200" y="3810000"/>
                <a:chExt cx="3975880" cy="2253746"/>
              </a:xfrm>
            </p:grpSpPr>
            <p:pic>
              <p:nvPicPr>
                <p:cNvPr id="6" name="Picture 2">
                  <a:extLst>
                    <a:ext uri="{FF2B5EF4-FFF2-40B4-BE49-F238E27FC236}">
                      <a16:creationId xmlns:a16="http://schemas.microsoft.com/office/drawing/2014/main" id="{3AA9AD19-AE0C-0DC0-9364-D5F1F941AF2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96200" y="3810000"/>
                  <a:ext cx="3975880" cy="225374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2643EEA2-ED18-2DDA-AC51-9A49009F094D}"/>
                    </a:ext>
                  </a:extLst>
                </p:cNvPr>
                <p:cNvSpPr/>
                <p:nvPr/>
              </p:nvSpPr>
              <p:spPr>
                <a:xfrm>
                  <a:off x="8839200" y="4359527"/>
                  <a:ext cx="533400" cy="1219200"/>
                </a:xfrm>
                <a:prstGeom prst="ellipse">
                  <a:avLst/>
                </a:prstGeom>
                <a:noFill/>
                <a:ln w="19050">
                  <a:solidFill>
                    <a:srgbClr val="0F0C8F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EA6CE73-C28A-9467-6D15-88018C699C92}"/>
                  </a:ext>
                </a:extLst>
              </p:cNvPr>
              <p:cNvSpPr txBox="1"/>
              <p:nvPr/>
            </p:nvSpPr>
            <p:spPr>
              <a:xfrm>
                <a:off x="6398074" y="3682832"/>
                <a:ext cx="23206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92D050"/>
                    </a:solidFill>
                  </a:rPr>
                  <a:t>100</a:t>
                </a:r>
                <a:r>
                  <a:rPr lang="en-US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 – </a:t>
                </a:r>
                <a:r>
                  <a:rPr lang="en-US" dirty="0">
                    <a:solidFill>
                      <a:srgbClr val="00B050"/>
                    </a:solidFill>
                  </a:rPr>
                  <a:t>10</a:t>
                </a:r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</a:rPr>
                  <a:t> – </a:t>
                </a: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2</a:t>
                </a:r>
              </a:p>
              <a:p>
                <a:r>
                  <a:rPr lang="en-US" dirty="0">
                    <a:solidFill>
                      <a:srgbClr val="92D050"/>
                    </a:solidFill>
                  </a:rPr>
                  <a:t>Light</a:t>
                </a: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 –</a:t>
                </a:r>
                <a:r>
                  <a:rPr lang="en-US" dirty="0">
                    <a:solidFill>
                      <a:srgbClr val="00B050"/>
                    </a:solidFill>
                  </a:rPr>
                  <a:t>medium</a:t>
                </a:r>
                <a:r>
                  <a:rPr lang="en-US" dirty="0">
                    <a:solidFill>
                      <a:schemeClr val="accent4">
                        <a:lumMod val="50000"/>
                      </a:schemeClr>
                    </a:solidFill>
                  </a:rPr>
                  <a:t>- dark</a:t>
                </a:r>
                <a:endParaRPr lang="en-US" dirty="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1FC0B13-1D04-3800-6A35-A07B3867ACDB}"/>
                </a:ext>
              </a:extLst>
            </p:cNvPr>
            <p:cNvSpPr txBox="1"/>
            <p:nvPr/>
          </p:nvSpPr>
          <p:spPr>
            <a:xfrm rot="16200000">
              <a:off x="7821968" y="4365216"/>
              <a:ext cx="61780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Y(A)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05FBDBD-3B6B-865E-9648-91F20E92127B}"/>
                </a:ext>
              </a:extLst>
            </p:cNvPr>
            <p:cNvSpPr txBox="1"/>
            <p:nvPr/>
          </p:nvSpPr>
          <p:spPr>
            <a:xfrm>
              <a:off x="10970672" y="5604203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180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C372BE-023E-3AAD-109D-A96D754ECCB6}"/>
                </a:ext>
              </a:extLst>
            </p:cNvPr>
            <p:cNvSpPr txBox="1"/>
            <p:nvPr/>
          </p:nvSpPr>
          <p:spPr>
            <a:xfrm>
              <a:off x="9141354" y="5604204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140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288A0E8-C39F-23BA-6EEC-83DB2AD80C61}"/>
                </a:ext>
              </a:extLst>
            </p:cNvPr>
            <p:cNvSpPr txBox="1"/>
            <p:nvPr/>
          </p:nvSpPr>
          <p:spPr>
            <a:xfrm>
              <a:off x="8725421" y="5597927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130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2F44548-8082-7227-9E50-BA746D16CAC9}"/>
                </a:ext>
              </a:extLst>
            </p:cNvPr>
            <p:cNvSpPr txBox="1"/>
            <p:nvPr/>
          </p:nvSpPr>
          <p:spPr>
            <a:xfrm>
              <a:off x="10264898" y="5850671"/>
              <a:ext cx="32147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1333C0C-370B-127F-89A7-94460E90C8CB}"/>
                </a:ext>
              </a:extLst>
            </p:cNvPr>
            <p:cNvSpPr txBox="1"/>
            <p:nvPr/>
          </p:nvSpPr>
          <p:spPr>
            <a:xfrm>
              <a:off x="10486569" y="5593732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170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E054C69-B0D4-66A8-35D6-3450CB1C5B70}"/>
                </a:ext>
              </a:extLst>
            </p:cNvPr>
            <p:cNvSpPr txBox="1"/>
            <p:nvPr/>
          </p:nvSpPr>
          <p:spPr>
            <a:xfrm>
              <a:off x="9589485" y="5598492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866F635-8635-795F-F2AE-7CF5FFE38900}"/>
                </a:ext>
              </a:extLst>
            </p:cNvPr>
            <p:cNvSpPr txBox="1"/>
            <p:nvPr/>
          </p:nvSpPr>
          <p:spPr>
            <a:xfrm>
              <a:off x="8285879" y="5612402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120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9458A04-A8D6-2DC8-1DEF-87D30993976A}"/>
                </a:ext>
              </a:extLst>
            </p:cNvPr>
            <p:cNvSpPr txBox="1"/>
            <p:nvPr/>
          </p:nvSpPr>
          <p:spPr>
            <a:xfrm>
              <a:off x="10017509" y="5613378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8B2592-1341-5DD8-F332-CB9C8E29CCEC}"/>
                </a:ext>
              </a:extLst>
            </p:cNvPr>
            <p:cNvSpPr txBox="1"/>
            <p:nvPr/>
          </p:nvSpPr>
          <p:spPr>
            <a:xfrm>
              <a:off x="11780549" y="5597927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200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3E1A3E-E4F1-6A63-712C-E6487CFA50BC}"/>
                </a:ext>
              </a:extLst>
            </p:cNvPr>
            <p:cNvSpPr txBox="1"/>
            <p:nvPr/>
          </p:nvSpPr>
          <p:spPr>
            <a:xfrm>
              <a:off x="11368527" y="5604671"/>
              <a:ext cx="4947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190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DE3F3FC-6F4D-4463-75D5-1795991A99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23737" y="3603650"/>
            <a:ext cx="2947691" cy="23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5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9971B-D729-A3D0-96C3-C591BCCF3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095ED8-9BDC-6887-F270-B9DF47C53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How are elements beyond iron produced?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Why do we care about neutron-capture reaction rates?</a:t>
            </a:r>
          </a:p>
          <a:p>
            <a:r>
              <a:rPr lang="en-US" dirty="0"/>
              <a:t>How do we constrain neutron-capture reaction rates?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What did we do to measure the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142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Ba(n, </a:t>
            </a:r>
            <a:r>
              <a:rPr lang="el-GR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γ)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 reaction rate? </a:t>
            </a:r>
            <a:r>
              <a:rPr lang="en-US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What does our measurement tell us about </a:t>
            </a:r>
            <a:r>
              <a:rPr lang="el-GR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143</a:t>
            </a:r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Ba?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Preliminary </a:t>
            </a:r>
            <a:r>
              <a: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142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Ba(n, </a:t>
            </a:r>
            <a:r>
              <a:rPr kumimoji="0" lang="el-GR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γ)</a:t>
            </a:r>
            <a:r>
              <a:rPr kumimoji="0" lang="el-GR" sz="2200" b="0" i="0" u="none" strike="noStrike" kern="0" cap="none" spc="0" normalizeH="0" baseline="3000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143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</a:rPr>
              <a:t>Ba cross-section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Conclusion and future work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9D86B3-B7E9-567C-7C65-0ED46A1E7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E8015-93BF-EBCA-9795-D23B6D09DB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H. Gadaria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2F54E-E4A0-CEB5-CD5B-64967269D6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60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DE6630-AC54-F91D-B86E-1989671B7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18200" cy="4937460"/>
          </a:xfrm>
        </p:spPr>
        <p:txBody>
          <a:bodyPr/>
          <a:lstStyle/>
          <a:p>
            <a:r>
              <a:rPr lang="en-US" dirty="0"/>
              <a:t>Experimental limitations on direct measurement of (n,</a:t>
            </a:r>
            <a:r>
              <a:rPr lang="el-GR" dirty="0"/>
              <a:t>γ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Short half-lives of nuclei</a:t>
            </a:r>
          </a:p>
          <a:p>
            <a:pPr lvl="1"/>
            <a:r>
              <a:rPr lang="en-US" dirty="0"/>
              <a:t>Challenging to make a neutron target</a:t>
            </a:r>
          </a:p>
          <a:p>
            <a:r>
              <a:rPr lang="en-US" dirty="0"/>
              <a:t>Efforts are underway to perform direct measurements</a:t>
            </a:r>
            <a:r>
              <a:rPr lang="en-US" baseline="30000" dirty="0"/>
              <a:t>1,2</a:t>
            </a:r>
          </a:p>
          <a:p>
            <a:r>
              <a:rPr lang="en-US" dirty="0"/>
              <a:t>Rely on theory, but not entirely..</a:t>
            </a:r>
            <a:endParaRPr lang="en-US" baseline="30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5FB611-0A6C-47FC-D8D2-9A009DC19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with Direct Measurement Techniques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3D1BB4-3306-C2EC-365B-F2CB4E9A7A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Gadaria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4C6D88-9928-FB99-71C0-8F42AC8ECD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EE1932-5404-6B58-7418-8424303D92EA}"/>
              </a:ext>
            </a:extLst>
          </p:cNvPr>
          <p:cNvGrpSpPr/>
          <p:nvPr/>
        </p:nvGrpSpPr>
        <p:grpSpPr>
          <a:xfrm>
            <a:off x="6201052" y="1779645"/>
            <a:ext cx="6023499" cy="4163955"/>
            <a:chOff x="6201052" y="1779645"/>
            <a:chExt cx="6023499" cy="416395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6D39257-DAD4-56AF-1DD4-6E0AAB536367}"/>
                </a:ext>
              </a:extLst>
            </p:cNvPr>
            <p:cNvGrpSpPr/>
            <p:nvPr/>
          </p:nvGrpSpPr>
          <p:grpSpPr>
            <a:xfrm>
              <a:off x="8566803" y="1779645"/>
              <a:ext cx="3657748" cy="4163955"/>
              <a:chOff x="8566803" y="1779645"/>
              <a:chExt cx="3657748" cy="416395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16DB500-CD09-C533-B500-A0081565F4BD}"/>
                  </a:ext>
                </a:extLst>
              </p:cNvPr>
              <p:cNvGrpSpPr/>
              <p:nvPr/>
            </p:nvGrpSpPr>
            <p:grpSpPr>
              <a:xfrm>
                <a:off x="8566803" y="1779645"/>
                <a:ext cx="3509787" cy="4163955"/>
                <a:chOff x="8566803" y="1796534"/>
                <a:chExt cx="3509787" cy="4163955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5FD777F7-9971-1A77-3955-BEB9727F5C23}"/>
                    </a:ext>
                  </a:extLst>
                </p:cNvPr>
                <p:cNvGrpSpPr/>
                <p:nvPr/>
              </p:nvGrpSpPr>
              <p:grpSpPr>
                <a:xfrm>
                  <a:off x="8566803" y="1944210"/>
                  <a:ext cx="1948797" cy="4016279"/>
                  <a:chOff x="8566803" y="1944210"/>
                  <a:chExt cx="1948797" cy="4016279"/>
                </a:xfrm>
              </p:grpSpPr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14384487-B61C-AAAB-F3E2-EAA5C961871B}"/>
                      </a:ext>
                    </a:extLst>
                  </p:cNvPr>
                  <p:cNvSpPr txBox="1"/>
                  <p:nvPr/>
                </p:nvSpPr>
                <p:spPr>
                  <a:xfrm>
                    <a:off x="8963118" y="5560379"/>
                    <a:ext cx="142856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baseline="30000" dirty="0"/>
                      <a:t>143</a:t>
                    </a:r>
                    <a:r>
                      <a:rPr lang="en-US" sz="2000" dirty="0"/>
                      <a:t>Ba</a:t>
                    </a:r>
                  </a:p>
                </p:txBody>
              </p:sp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142E8CC3-D5BD-397D-7A7A-B025E81F4421}"/>
                      </a:ext>
                    </a:extLst>
                  </p:cNvPr>
                  <p:cNvGrpSpPr/>
                  <p:nvPr/>
                </p:nvGrpSpPr>
                <p:grpSpPr>
                  <a:xfrm>
                    <a:off x="8566803" y="1944210"/>
                    <a:ext cx="1948797" cy="3542190"/>
                    <a:chOff x="8566803" y="1944210"/>
                    <a:chExt cx="1948797" cy="3542190"/>
                  </a:xfrm>
                </p:grpSpPr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38AB043A-154F-7262-5252-39CB6658A2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8706034" y="2020410"/>
                      <a:ext cx="1580965" cy="1828799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CC9B9470-2F84-90DB-8F68-8B8323E3204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686800" y="4077810"/>
                      <a:ext cx="160020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BE1B7544-46A2-567D-7978-211AAEC37FB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706035" y="4382610"/>
                      <a:ext cx="160020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4BFD12D2-9E86-9651-471D-6576A9946CB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706035" y="4763610"/>
                      <a:ext cx="160020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56A14A46-BE4F-C7E4-7692-270A6E35710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706035" y="5449410"/>
                      <a:ext cx="1600200" cy="0"/>
                    </a:xfrm>
                    <a:prstGeom prst="line">
                      <a:avLst/>
                    </a:prstGeom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Arrow Connector 35">
                      <a:extLst>
                        <a:ext uri="{FF2B5EF4-FFF2-40B4-BE49-F238E27FC236}">
                          <a16:creationId xmlns:a16="http://schemas.microsoft.com/office/drawing/2014/main" id="{E57EBB77-E676-4E22-CCC5-0313E45197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8839200" y="2096610"/>
                      <a:ext cx="7398" cy="19812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Arrow Connector 37">
                      <a:extLst>
                        <a:ext uri="{FF2B5EF4-FFF2-40B4-BE49-F238E27FC236}">
                          <a16:creationId xmlns:a16="http://schemas.microsoft.com/office/drawing/2014/main" id="{48A1748B-1C07-C012-3DC2-33A4B70887E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96400" y="2096610"/>
                      <a:ext cx="0" cy="22860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FEA23298-B915-0B96-CD4D-FBB2C3EB54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0058400" y="2096610"/>
                      <a:ext cx="0" cy="33528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76DD6CB7-3EAD-1104-D058-202FDE1A1A3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677400" y="2096610"/>
                      <a:ext cx="0" cy="26670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2"/>
                    </a:lnRef>
                    <a:fillRef idx="0">
                      <a:schemeClr val="accent2"/>
                    </a:fillRef>
                    <a:effectRef idx="2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Arrow Connector 45">
                      <a:extLst>
                        <a:ext uri="{FF2B5EF4-FFF2-40B4-BE49-F238E27FC236}">
                          <a16:creationId xmlns:a16="http://schemas.microsoft.com/office/drawing/2014/main" id="{F6601335-7E78-E559-7BC7-3D3803ADB7B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839200" y="4077810"/>
                      <a:ext cx="0" cy="3048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Arrow Connector 47">
                      <a:extLst>
                        <a:ext uri="{FF2B5EF4-FFF2-40B4-BE49-F238E27FC236}">
                          <a16:creationId xmlns:a16="http://schemas.microsoft.com/office/drawing/2014/main" id="{167BB656-6501-8665-43FE-4C6D9E51DCE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990120" y="4077810"/>
                      <a:ext cx="0" cy="6858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Arrow Connector 50">
                      <a:extLst>
                        <a:ext uri="{FF2B5EF4-FFF2-40B4-BE49-F238E27FC236}">
                          <a16:creationId xmlns:a16="http://schemas.microsoft.com/office/drawing/2014/main" id="{DA4E4AB8-2DE8-E8B5-2CF6-0A523357E39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142520" y="4077810"/>
                      <a:ext cx="0" cy="13716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Arrow Connector 52">
                      <a:extLst>
                        <a:ext uri="{FF2B5EF4-FFF2-40B4-BE49-F238E27FC236}">
                          <a16:creationId xmlns:a16="http://schemas.microsoft.com/office/drawing/2014/main" id="{1F12781B-72ED-1A20-891D-A6A42EFA74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846598" y="4382610"/>
                      <a:ext cx="0" cy="3810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Arrow Connector 54">
                      <a:extLst>
                        <a:ext uri="{FF2B5EF4-FFF2-40B4-BE49-F238E27FC236}">
                          <a16:creationId xmlns:a16="http://schemas.microsoft.com/office/drawing/2014/main" id="{70A04F0A-786A-E06C-3874-12662EDBE6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915400" y="4763610"/>
                      <a:ext cx="0" cy="6858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Arrow Connector 58">
                      <a:extLst>
                        <a:ext uri="{FF2B5EF4-FFF2-40B4-BE49-F238E27FC236}">
                          <a16:creationId xmlns:a16="http://schemas.microsoft.com/office/drawing/2014/main" id="{B4D26855-5B69-07C9-9430-922348D7E2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296400" y="4382610"/>
                      <a:ext cx="0" cy="110379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Arrow Connector 59">
                      <a:extLst>
                        <a:ext uri="{FF2B5EF4-FFF2-40B4-BE49-F238E27FC236}">
                          <a16:creationId xmlns:a16="http://schemas.microsoft.com/office/drawing/2014/main" id="{CA639A23-FD14-7BBF-8A42-C5DA724307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677400" y="4800600"/>
                      <a:ext cx="0" cy="68580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6"/>
                    </a:lnRef>
                    <a:fillRef idx="0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E51BD279-3A52-55D7-F91E-DBFB8819EC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566803" y="1944210"/>
                      <a:ext cx="1948797" cy="0"/>
                    </a:xfrm>
                    <a:prstGeom prst="line">
                      <a:avLst/>
                    </a:prstGeom>
                    <a:ln>
                      <a:prstDash val="dash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FE976231-5889-0465-8FE8-5592817B4DC3}"/>
                    </a:ext>
                  </a:extLst>
                </p:cNvPr>
                <p:cNvSpPr txBox="1"/>
                <p:nvPr/>
              </p:nvSpPr>
              <p:spPr>
                <a:xfrm>
                  <a:off x="10501790" y="1796534"/>
                  <a:ext cx="1574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S</a:t>
                  </a:r>
                  <a:r>
                    <a:rPr lang="en-US" baseline="-25000" dirty="0"/>
                    <a:t>n</a:t>
                  </a:r>
                  <a:r>
                    <a:rPr lang="en-US" dirty="0"/>
                    <a:t> = 4.1 MeV</a:t>
                  </a:r>
                </a:p>
              </p:txBody>
            </p:sp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991087F-98B4-C66B-272B-B386E58796CE}"/>
                  </a:ext>
                </a:extLst>
              </p:cNvPr>
              <p:cNvSpPr txBox="1"/>
              <p:nvPr/>
            </p:nvSpPr>
            <p:spPr>
              <a:xfrm>
                <a:off x="9891203" y="5563641"/>
                <a:ext cx="23333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</a:t>
                </a:r>
                <a:r>
                  <a:rPr lang="en-US" baseline="-25000" dirty="0"/>
                  <a:t>1/2</a:t>
                </a:r>
                <a:r>
                  <a:rPr lang="en-US" dirty="0"/>
                  <a:t> = 14.3 s 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D439A49-9B94-6610-D59B-849BAA5879E1}"/>
                </a:ext>
              </a:extLst>
            </p:cNvPr>
            <p:cNvGrpSpPr/>
            <p:nvPr/>
          </p:nvGrpSpPr>
          <p:grpSpPr>
            <a:xfrm>
              <a:off x="6201052" y="2964920"/>
              <a:ext cx="2821436" cy="1378480"/>
              <a:chOff x="6201052" y="2971799"/>
              <a:chExt cx="2821436" cy="1378480"/>
            </a:xfrm>
          </p:grpSpPr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80FE894A-8EEA-EF98-223E-067CA0856F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70558" y="2971799"/>
                <a:ext cx="788116" cy="13526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56AC8DE6-202A-5811-C579-AC6D88F899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5442" y="4336986"/>
                <a:ext cx="935116" cy="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06217D59-6FD6-621A-BA6A-536ADFC23C34}"/>
                  </a:ext>
                </a:extLst>
              </p:cNvPr>
              <p:cNvSpPr txBox="1"/>
              <p:nvPr/>
            </p:nvSpPr>
            <p:spPr>
              <a:xfrm>
                <a:off x="6201052" y="3980947"/>
                <a:ext cx="1418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aseline="30000" dirty="0"/>
                  <a:t>142</a:t>
                </a:r>
                <a:r>
                  <a:rPr lang="en-US" sz="1800" dirty="0"/>
                  <a:t>Ba + n        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9B40A01C-0033-3C7B-A902-160CFD7C68B0}"/>
                  </a:ext>
                </a:extLst>
              </p:cNvPr>
              <p:cNvSpPr txBox="1"/>
              <p:nvPr/>
            </p:nvSpPr>
            <p:spPr>
              <a:xfrm>
                <a:off x="7666794" y="3808771"/>
                <a:ext cx="135569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(n, </a:t>
                </a:r>
                <a:r>
                  <a:rPr lang="el-GR" dirty="0"/>
                  <a:t>γ)</a:t>
                </a:r>
                <a:endParaRPr lang="en-US" dirty="0"/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473847D-FCB6-6806-5F5C-2FD8637DD111}"/>
              </a:ext>
            </a:extLst>
          </p:cNvPr>
          <p:cNvSpPr txBox="1"/>
          <p:nvPr/>
        </p:nvSpPr>
        <p:spPr>
          <a:xfrm>
            <a:off x="5898311" y="6128662"/>
            <a:ext cx="49828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[1] R. </a:t>
            </a:r>
            <a:r>
              <a:rPr lang="en-US" altLang="en-US" sz="1000" dirty="0" err="1">
                <a:solidFill>
                  <a:srgbClr val="064308"/>
                </a:solidFill>
                <a:cs typeface="Courier New" panose="02070309020205020404" pitchFamily="49" charset="0"/>
              </a:rPr>
              <a:t>Reifarth</a:t>
            </a:r>
            <a:r>
              <a:rPr lang="en-US" altLang="en-US" sz="1000" dirty="0">
                <a:solidFill>
                  <a:srgbClr val="064308"/>
                </a:solidFill>
                <a:cs typeface="Courier New" panose="02070309020205020404" pitchFamily="49" charset="0"/>
              </a:rPr>
              <a:t> et al. in  Physical Review Accelerators and Beams 20, 044701 (2017)</a:t>
            </a:r>
          </a:p>
          <a:p>
            <a:pPr>
              <a:defRPr/>
            </a:pP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[2] A. </a:t>
            </a:r>
            <a:r>
              <a:rPr lang="en-US" sz="1000" b="0" i="0" u="none" strike="noStrike" dirty="0" err="1">
                <a:effectLst/>
                <a:latin typeface="Roboto" panose="020F0502020204030204" pitchFamily="34" charset="0"/>
              </a:rPr>
              <a:t>Tarifeño-Saldivia</a:t>
            </a:r>
            <a:r>
              <a:rPr lang="en-US" sz="1000" b="0" i="0" u="none" strike="noStrike" dirty="0">
                <a:effectLst/>
                <a:latin typeface="Roboto" panose="020F0502020204030204" pitchFamily="34" charset="0"/>
              </a:rPr>
              <a:t> et al. </a:t>
            </a:r>
            <a:r>
              <a:rPr lang="en-US" sz="1000" b="0" i="0" u="none" strike="noStrike" dirty="0">
                <a:effectLst/>
                <a:latin typeface="Roboto" panose="02000000000000000000" pitchFamily="2" charset="0"/>
              </a:rPr>
              <a:t>https://</a:t>
            </a:r>
            <a:r>
              <a:rPr lang="en-US" sz="1000" b="0" i="0" u="none" strike="noStrike" dirty="0" err="1">
                <a:effectLst/>
                <a:latin typeface="Roboto" panose="02000000000000000000" pitchFamily="2" charset="0"/>
              </a:rPr>
              <a:t>arxiv.org</a:t>
            </a:r>
            <a:r>
              <a:rPr lang="en-US" sz="1000" b="0" i="0" u="none" strike="noStrike" dirty="0">
                <a:effectLst/>
                <a:latin typeface="Roboto" panose="02000000000000000000" pitchFamily="2" charset="0"/>
              </a:rPr>
              <a:t>/abs/2508.15465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64308"/>
              </a:solidFill>
              <a:effectLst/>
              <a:uLnTx/>
              <a:uFillTx/>
              <a:latin typeface="Arial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1227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8256F-A515-4BCA-7326-CC1A2B3B8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50EFEA-7B39-832E-68BC-06F144A60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18200" cy="4937460"/>
          </a:xfrm>
        </p:spPr>
        <p:txBody>
          <a:bodyPr/>
          <a:lstStyle/>
          <a:p>
            <a:r>
              <a:rPr lang="en-US" dirty="0"/>
              <a:t>Experimental limitations on direct measurement of (n,</a:t>
            </a:r>
            <a:r>
              <a:rPr lang="el-GR" dirty="0"/>
              <a:t>γ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But can experimentally determine NLD and </a:t>
            </a:r>
            <a:r>
              <a:rPr lang="el-GR" dirty="0"/>
              <a:t>γ</a:t>
            </a:r>
            <a:r>
              <a:rPr lang="en-US" dirty="0"/>
              <a:t>SF</a:t>
            </a:r>
          </a:p>
          <a:p>
            <a:r>
              <a:rPr lang="en-US" dirty="0"/>
              <a:t>Indirect measurement techniques </a:t>
            </a:r>
          </a:p>
          <a:p>
            <a:pPr lvl="1"/>
            <a:r>
              <a:rPr lang="en-US" dirty="0">
                <a:solidFill>
                  <a:srgbClr val="0F0C8F"/>
                </a:solidFill>
              </a:rPr>
              <a:t>Oslo method</a:t>
            </a:r>
            <a:r>
              <a:rPr lang="en-US" dirty="0"/>
              <a:t>, Coulomb dissociation, Surrogate method etc.</a:t>
            </a:r>
          </a:p>
          <a:p>
            <a:r>
              <a:rPr lang="en-US" dirty="0"/>
              <a:t>The </a:t>
            </a:r>
            <a:r>
              <a:rPr lang="el-GR" dirty="0"/>
              <a:t>β-</a:t>
            </a:r>
            <a:r>
              <a:rPr lang="en-US" dirty="0"/>
              <a:t>Oslo method is a variation of traditional Oslo method where we populate the nucleus of interest via </a:t>
            </a:r>
            <a:r>
              <a:rPr lang="el-GR" dirty="0"/>
              <a:t>β</a:t>
            </a:r>
            <a:r>
              <a:rPr lang="el-GR" baseline="30000" dirty="0"/>
              <a:t>−</a:t>
            </a:r>
            <a:r>
              <a:rPr lang="en-US" dirty="0"/>
              <a:t>-decay</a:t>
            </a:r>
          </a:p>
          <a:p>
            <a:pPr lvl="1"/>
            <a:r>
              <a:rPr lang="en-US" baseline="30000" dirty="0"/>
              <a:t>143</a:t>
            </a:r>
            <a:r>
              <a:rPr lang="en-US" dirty="0"/>
              <a:t>Cs          </a:t>
            </a:r>
            <a:r>
              <a:rPr lang="en-US" baseline="30000" dirty="0"/>
              <a:t>143</a:t>
            </a:r>
            <a:r>
              <a:rPr lang="en-US" dirty="0"/>
              <a:t>Ba + e</a:t>
            </a:r>
            <a:r>
              <a:rPr lang="en-US" baseline="30000" dirty="0"/>
              <a:t>-</a:t>
            </a:r>
            <a:r>
              <a:rPr lang="en-US" dirty="0"/>
              <a:t> + </a:t>
            </a:r>
            <a:r>
              <a:rPr lang="en-US" dirty="0" err="1"/>
              <a:t>v</a:t>
            </a:r>
            <a:r>
              <a:rPr lang="en-US" baseline="-25000" dirty="0" err="1"/>
              <a:t>e</a:t>
            </a:r>
            <a:r>
              <a:rPr lang="en-US" dirty="0"/>
              <a:t>      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44C427-1D08-FEDA-9864-A5778E452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Techniques are the Way to Go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ACD8F4-6DC1-FD46-5BFA-6E4DEF623B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H. Gadaria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47324-678B-C00C-7EDE-2559AFDBC1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CAD478-4DC6-8B7C-B9E6-E355DEBBC797}"/>
              </a:ext>
            </a:extLst>
          </p:cNvPr>
          <p:cNvGrpSpPr/>
          <p:nvPr/>
        </p:nvGrpSpPr>
        <p:grpSpPr>
          <a:xfrm>
            <a:off x="8566803" y="1779645"/>
            <a:ext cx="3657748" cy="4163955"/>
            <a:chOff x="8566803" y="1779645"/>
            <a:chExt cx="3657748" cy="416395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DAB1B1B-8F72-96DD-AD2E-17769F7ED78E}"/>
                </a:ext>
              </a:extLst>
            </p:cNvPr>
            <p:cNvGrpSpPr/>
            <p:nvPr/>
          </p:nvGrpSpPr>
          <p:grpSpPr>
            <a:xfrm>
              <a:off x="8566803" y="1779645"/>
              <a:ext cx="3509787" cy="4163955"/>
              <a:chOff x="8566803" y="1796534"/>
              <a:chExt cx="3509787" cy="416395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A894BA9A-359B-405A-88F7-F0724836658C}"/>
                  </a:ext>
                </a:extLst>
              </p:cNvPr>
              <p:cNvGrpSpPr/>
              <p:nvPr/>
            </p:nvGrpSpPr>
            <p:grpSpPr>
              <a:xfrm>
                <a:off x="8566803" y="1944210"/>
                <a:ext cx="1948797" cy="4016279"/>
                <a:chOff x="8566803" y="1944210"/>
                <a:chExt cx="1948797" cy="4016279"/>
              </a:xfrm>
            </p:grpSpPr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FD8C93A5-072E-7FD6-BAB0-B039DDF9D42C}"/>
                    </a:ext>
                  </a:extLst>
                </p:cNvPr>
                <p:cNvSpPr txBox="1"/>
                <p:nvPr/>
              </p:nvSpPr>
              <p:spPr>
                <a:xfrm>
                  <a:off x="8963118" y="5560379"/>
                  <a:ext cx="14285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aseline="30000" dirty="0"/>
                    <a:t>143</a:t>
                  </a:r>
                  <a:r>
                    <a:rPr lang="en-US" sz="2000" dirty="0"/>
                    <a:t>Ba</a:t>
                  </a:r>
                </a:p>
              </p:txBody>
            </p: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9B787D36-6F74-9F05-C719-A7DF49155041}"/>
                    </a:ext>
                  </a:extLst>
                </p:cNvPr>
                <p:cNvGrpSpPr/>
                <p:nvPr/>
              </p:nvGrpSpPr>
              <p:grpSpPr>
                <a:xfrm>
                  <a:off x="8566803" y="1944210"/>
                  <a:ext cx="1948797" cy="3542190"/>
                  <a:chOff x="8566803" y="1944210"/>
                  <a:chExt cx="1948797" cy="3542190"/>
                </a:xfrm>
              </p:grpSpPr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C456A46F-3F9E-FEA1-1264-69C568BCF6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06034" y="2020410"/>
                    <a:ext cx="1580965" cy="1828799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1972FDBE-A4F3-E6F1-D206-11DB3874DA47}"/>
                      </a:ext>
                    </a:extLst>
                  </p:cNvPr>
                  <p:cNvCxnSpPr/>
                  <p:nvPr/>
                </p:nvCxnSpPr>
                <p:spPr>
                  <a:xfrm>
                    <a:off x="8686800" y="4077810"/>
                    <a:ext cx="160020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3C2631D0-B5B8-CCA6-6309-E597BE044443}"/>
                      </a:ext>
                    </a:extLst>
                  </p:cNvPr>
                  <p:cNvCxnSpPr/>
                  <p:nvPr/>
                </p:nvCxnSpPr>
                <p:spPr>
                  <a:xfrm>
                    <a:off x="8706035" y="4382610"/>
                    <a:ext cx="160020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DA38B7B8-BB9C-C0D8-C367-3FE67587138E}"/>
                      </a:ext>
                    </a:extLst>
                  </p:cNvPr>
                  <p:cNvCxnSpPr/>
                  <p:nvPr/>
                </p:nvCxnSpPr>
                <p:spPr>
                  <a:xfrm>
                    <a:off x="8706035" y="4763610"/>
                    <a:ext cx="160020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5D6973AD-0958-0B7E-D8EA-4C7DC4B5C3C9}"/>
                      </a:ext>
                    </a:extLst>
                  </p:cNvPr>
                  <p:cNvCxnSpPr/>
                  <p:nvPr/>
                </p:nvCxnSpPr>
                <p:spPr>
                  <a:xfrm>
                    <a:off x="8706035" y="5449410"/>
                    <a:ext cx="160020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E69BD830-9514-4DCA-3A21-B3477C336D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839200" y="2096610"/>
                    <a:ext cx="7398" cy="19812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E087205E-95D0-7C3E-E4D7-0A589B754D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96400" y="2096610"/>
                    <a:ext cx="0" cy="22860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49EDE4A2-02F2-1186-7624-82AECE06C9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58400" y="2096610"/>
                    <a:ext cx="0" cy="33528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>
                    <a:extLst>
                      <a:ext uri="{FF2B5EF4-FFF2-40B4-BE49-F238E27FC236}">
                        <a16:creationId xmlns:a16="http://schemas.microsoft.com/office/drawing/2014/main" id="{67B9AC26-CDA5-5A6D-AA90-59F0B80F8C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77400" y="2096610"/>
                    <a:ext cx="0" cy="26670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76170C68-C2A6-2A9F-766B-4FC5187B25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39200" y="4077810"/>
                    <a:ext cx="0" cy="3048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41841471-FBD7-F8FC-A1DF-91FD095EE3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990120" y="4077810"/>
                    <a:ext cx="0" cy="6858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B3573030-D5BA-08B9-5771-10D1BB03BF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42520" y="4077810"/>
                    <a:ext cx="0" cy="13716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88B22170-58DF-9CF6-72AC-D2468A00AD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46598" y="4382610"/>
                    <a:ext cx="0" cy="3810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7B366F6C-50BD-71A3-1121-56AC268887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915400" y="4763610"/>
                    <a:ext cx="0" cy="6858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D47D95A9-EDA3-AC25-71B4-C6DA989DB7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96400" y="4382610"/>
                    <a:ext cx="0" cy="110379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00A3C441-8435-2576-7F82-0EB5D90320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77400" y="4800600"/>
                    <a:ext cx="0" cy="68580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A87B1384-FB34-15E1-6131-F73FE853F0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66803" y="1944210"/>
                    <a:ext cx="1948797" cy="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0695A74-6075-B36B-2457-46B1B80E8948}"/>
                  </a:ext>
                </a:extLst>
              </p:cNvPr>
              <p:cNvSpPr txBox="1"/>
              <p:nvPr/>
            </p:nvSpPr>
            <p:spPr>
              <a:xfrm>
                <a:off x="10501790" y="1796534"/>
                <a:ext cx="157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</a:t>
                </a:r>
                <a:r>
                  <a:rPr lang="en-US" baseline="-25000" dirty="0"/>
                  <a:t>n</a:t>
                </a:r>
                <a:r>
                  <a:rPr lang="en-US" dirty="0"/>
                  <a:t> = 4.1 MeV</a:t>
                </a:r>
              </a:p>
            </p:txBody>
          </p: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B1E0525-DB3D-43CC-E835-AF03CCE77E97}"/>
                </a:ext>
              </a:extLst>
            </p:cNvPr>
            <p:cNvSpPr txBox="1"/>
            <p:nvPr/>
          </p:nvSpPr>
          <p:spPr>
            <a:xfrm>
              <a:off x="9891203" y="5563641"/>
              <a:ext cx="23333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T</a:t>
              </a:r>
              <a:r>
                <a:rPr lang="en-US" baseline="-25000" dirty="0"/>
                <a:t>1/2</a:t>
              </a:r>
              <a:r>
                <a:rPr lang="en-US" dirty="0"/>
                <a:t> = 14.3 s </a:t>
              </a:r>
            </a:p>
          </p:txBody>
        </p:sp>
      </p:grp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327E9DA-0EF5-C9BC-63E1-E1C6D9AE7A0B}"/>
              </a:ext>
            </a:extLst>
          </p:cNvPr>
          <p:cNvCxnSpPr/>
          <p:nvPr/>
        </p:nvCxnSpPr>
        <p:spPr>
          <a:xfrm>
            <a:off x="1143000" y="4194194"/>
            <a:ext cx="5049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2D77B0F-DCE6-592C-E907-4A2A03436994}"/>
              </a:ext>
            </a:extLst>
          </p:cNvPr>
          <p:cNvCxnSpPr/>
          <p:nvPr/>
        </p:nvCxnSpPr>
        <p:spPr>
          <a:xfrm>
            <a:off x="3124200" y="4114800"/>
            <a:ext cx="152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898F6D-F0A2-E0FA-0944-4B4E002EEF59}"/>
              </a:ext>
            </a:extLst>
          </p:cNvPr>
          <p:cNvGrpSpPr/>
          <p:nvPr/>
        </p:nvGrpSpPr>
        <p:grpSpPr>
          <a:xfrm>
            <a:off x="6096000" y="1161991"/>
            <a:ext cx="2867118" cy="2667119"/>
            <a:chOff x="6096000" y="1161991"/>
            <a:chExt cx="2867118" cy="2667119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CA835BD-A0C7-7D44-9729-89AF7A141410}"/>
                </a:ext>
              </a:extLst>
            </p:cNvPr>
            <p:cNvCxnSpPr>
              <a:cxnSpLocks/>
            </p:cNvCxnSpPr>
            <p:nvPr/>
          </p:nvCxnSpPr>
          <p:spPr>
            <a:xfrm>
              <a:off x="6535442" y="1600200"/>
              <a:ext cx="1084558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B6581A6-44A0-50CD-5F60-E6903BD928BC}"/>
                </a:ext>
              </a:extLst>
            </p:cNvPr>
            <p:cNvSpPr txBox="1"/>
            <p:nvPr/>
          </p:nvSpPr>
          <p:spPr>
            <a:xfrm>
              <a:off x="6684884" y="1161991"/>
              <a:ext cx="15713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aseline="30000" dirty="0"/>
                <a:t>143</a:t>
              </a:r>
              <a:r>
                <a:rPr lang="en-US" sz="2000" dirty="0"/>
                <a:t>Cs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1AD21F5-8245-BAC6-C050-407D754ED093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0" y="1600200"/>
              <a:ext cx="636232" cy="1295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73" name="Left Brace 72">
              <a:extLst>
                <a:ext uri="{FF2B5EF4-FFF2-40B4-BE49-F238E27FC236}">
                  <a16:creationId xmlns:a16="http://schemas.microsoft.com/office/drawing/2014/main" id="{31210E57-BE16-2FED-C784-DFAC322819AD}"/>
                </a:ext>
              </a:extLst>
            </p:cNvPr>
            <p:cNvSpPr/>
            <p:nvPr/>
          </p:nvSpPr>
          <p:spPr>
            <a:xfrm>
              <a:off x="8256232" y="2057400"/>
              <a:ext cx="310571" cy="1771710"/>
            </a:xfrm>
            <a:prstGeom prst="leftBrac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85653F9-8688-2330-6E6C-CA87A8152F2E}"/>
                </a:ext>
              </a:extLst>
            </p:cNvPr>
            <p:cNvSpPr txBox="1"/>
            <p:nvPr/>
          </p:nvSpPr>
          <p:spPr>
            <a:xfrm>
              <a:off x="6096000" y="1842700"/>
              <a:ext cx="17530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Q</a:t>
              </a:r>
              <a:r>
                <a:rPr lang="el-GR" dirty="0"/>
                <a:t> </a:t>
              </a:r>
              <a:r>
                <a:rPr lang="el-GR" baseline="-25000" dirty="0"/>
                <a:t>β−</a:t>
              </a:r>
              <a:r>
                <a:rPr lang="en-US" dirty="0"/>
                <a:t> = 6.2 MeV</a:t>
              </a:r>
            </a:p>
            <a:p>
              <a:r>
                <a:rPr lang="en-US" dirty="0"/>
                <a:t>T</a:t>
              </a:r>
              <a:r>
                <a:rPr lang="en-US" baseline="-25000" dirty="0"/>
                <a:t>1/2</a:t>
              </a:r>
              <a:r>
                <a:rPr lang="en-US" dirty="0"/>
                <a:t> = 1.7s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A170FD2-9308-6F3F-B007-577DDF9046B9}"/>
                </a:ext>
              </a:extLst>
            </p:cNvPr>
            <p:cNvSpPr txBox="1"/>
            <p:nvPr/>
          </p:nvSpPr>
          <p:spPr>
            <a:xfrm>
              <a:off x="7760442" y="1448409"/>
              <a:ext cx="12026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β−</a:t>
              </a:r>
              <a:r>
                <a:rPr lang="en-US" dirty="0"/>
                <a:t> decay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25455F5-42CB-02A5-7049-15A844726165}"/>
              </a:ext>
            </a:extLst>
          </p:cNvPr>
          <p:cNvGrpSpPr/>
          <p:nvPr/>
        </p:nvGrpSpPr>
        <p:grpSpPr>
          <a:xfrm>
            <a:off x="6201052" y="2964920"/>
            <a:ext cx="2821436" cy="1378480"/>
            <a:chOff x="6201052" y="2971799"/>
            <a:chExt cx="2821436" cy="1378480"/>
          </a:xfrm>
        </p:grpSpPr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00A07DB-B49A-E545-EC17-DACC470B1A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70558" y="2971799"/>
              <a:ext cx="788116" cy="135261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B4DB6DF-2437-4B8A-8366-CF9CE70B338D}"/>
                </a:ext>
              </a:extLst>
            </p:cNvPr>
            <p:cNvCxnSpPr>
              <a:cxnSpLocks/>
            </p:cNvCxnSpPr>
            <p:nvPr/>
          </p:nvCxnSpPr>
          <p:spPr>
            <a:xfrm>
              <a:off x="6535442" y="4336986"/>
              <a:ext cx="935116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3319019-D532-3C2E-25CF-1D0BD043EE1A}"/>
                </a:ext>
              </a:extLst>
            </p:cNvPr>
            <p:cNvSpPr txBox="1"/>
            <p:nvPr/>
          </p:nvSpPr>
          <p:spPr>
            <a:xfrm>
              <a:off x="6201052" y="3980947"/>
              <a:ext cx="14189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aseline="30000" dirty="0"/>
                <a:t>142</a:t>
              </a:r>
              <a:r>
                <a:rPr lang="en-US" sz="1800" dirty="0"/>
                <a:t>Ba + n        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0A9154B-A1B7-E29A-8CE5-8834CD094A73}"/>
                </a:ext>
              </a:extLst>
            </p:cNvPr>
            <p:cNvSpPr txBox="1"/>
            <p:nvPr/>
          </p:nvSpPr>
          <p:spPr>
            <a:xfrm>
              <a:off x="7666794" y="3808771"/>
              <a:ext cx="13556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(n, </a:t>
              </a:r>
              <a:r>
                <a:rPr lang="el-GR" dirty="0"/>
                <a:t>γ)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6050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FC4EED53B74A42A60CFAAA1D796B19" ma:contentTypeVersion="11" ma:contentTypeDescription="Create a new document." ma:contentTypeScope="" ma:versionID="9550d4e23c0bf3ad62ed265b5724e1cb">
  <xsd:schema xmlns:xsd="http://www.w3.org/2001/XMLSchema" xmlns:xs="http://www.w3.org/2001/XMLSchema" xmlns:p="http://schemas.microsoft.com/office/2006/metadata/properties" xmlns:ns3="dadeec97-e138-48d0-9baf-4c02188d5553" targetNamespace="http://schemas.microsoft.com/office/2006/metadata/properties" ma:root="true" ma:fieldsID="c960f707e9900d8a8a114b50e8c8d98c" ns3:_="">
    <xsd:import namespace="dadeec97-e138-48d0-9baf-4c02188d555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eec97-e138-48d0-9baf-4c02188d555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_activity xmlns="dadeec97-e138-48d0-9baf-4c02188d5553" xsi:nil="true"/>
  </documentManagement>
</p:properties>
</file>

<file path=customXml/itemProps1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D69F85-A1F0-40E2-B1F5-A97B7786EF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deec97-e138-48d0-9baf-4c02188d55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purl.org/dc/elements/1.1/"/>
    <ds:schemaRef ds:uri="http://schemas.openxmlformats.org/package/2006/metadata/core-properties"/>
    <ds:schemaRef ds:uri="dadeec97-e138-48d0-9baf-4c02188d5553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27412</TotalTime>
  <Words>2576</Words>
  <Application>Microsoft Macintosh PowerPoint</Application>
  <PresentationFormat>Widescreen</PresentationFormat>
  <Paragraphs>447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Calibri</vt:lpstr>
      <vt:lpstr>Cambria Math</vt:lpstr>
      <vt:lpstr>Courier New</vt:lpstr>
      <vt:lpstr>Helvetica</vt:lpstr>
      <vt:lpstr>Lucida Grande</vt:lpstr>
      <vt:lpstr>Posterama</vt:lpstr>
      <vt:lpstr>Roboto</vt:lpstr>
      <vt:lpstr>Wingdings</vt:lpstr>
      <vt:lpstr>ヒラギノ角ゴ Pro W3</vt:lpstr>
      <vt:lpstr>1_FRIB3</vt:lpstr>
      <vt:lpstr>Statistical properties of 143Ba and Constraining (n, γ) Cross-Sections in the A=140 region</vt:lpstr>
      <vt:lpstr>Outline</vt:lpstr>
      <vt:lpstr>Outline</vt:lpstr>
      <vt:lpstr>Heavy Element Nucleosynthesis via r-process</vt:lpstr>
      <vt:lpstr>Outline</vt:lpstr>
      <vt:lpstr>Need to Constrain Neutron-Capture Reaction Rate</vt:lpstr>
      <vt:lpstr>Outline</vt:lpstr>
      <vt:lpstr>Challenges with Direct Measurement Techniques</vt:lpstr>
      <vt:lpstr>Indirect Techniques are the Way to Go</vt:lpstr>
      <vt:lpstr>The Oslo Method Constrains Cross-Sections</vt:lpstr>
      <vt:lpstr>Outline</vt:lpstr>
      <vt:lpstr>e1795 at Argonne National Laboratory</vt:lpstr>
      <vt:lpstr>The SuN System</vt:lpstr>
      <vt:lpstr>The Oslo Method Constrains Cross-Sections</vt:lpstr>
      <vt:lpstr>γ–ray Energy Summing</vt:lpstr>
      <vt:lpstr>Background Contamination Needs to be Removed</vt:lpstr>
      <vt:lpstr>The Oslo Method Constrains Cross-Sections</vt:lpstr>
      <vt:lpstr>Preliminary Oslo Experimental Matrices</vt:lpstr>
      <vt:lpstr>The Oslo Method Constrains Cross-Sections</vt:lpstr>
      <vt:lpstr>Experimentally Extracted Preliminary NLD and γSF</vt:lpstr>
      <vt:lpstr>Outline</vt:lpstr>
      <vt:lpstr>Possibility of Scissors Mode in 143Ba </vt:lpstr>
      <vt:lpstr>Outline</vt:lpstr>
      <vt:lpstr>Preliminary TALYS fits and Cross-Section</vt:lpstr>
      <vt:lpstr>Outline</vt:lpstr>
      <vt:lpstr>Conclusion and Future Work</vt:lpstr>
      <vt:lpstr>Acknowledgements</vt:lpstr>
      <vt:lpstr>PowerPoint Presentation</vt:lpstr>
      <vt:lpstr>Unfolding with MAMA machinery</vt:lpstr>
      <vt:lpstr>Unfolding process</vt:lpstr>
      <vt:lpstr>First-generation matrix</vt:lpstr>
      <vt:lpstr>Rhosigchi machinery</vt:lpstr>
      <vt:lpstr>Rhosigchi machinery</vt:lpstr>
      <vt:lpstr>Counting machinery</vt:lpstr>
      <vt:lpstr>Coursework</vt:lpstr>
      <vt:lpstr>Career Development Activities</vt:lpstr>
    </vt:vector>
  </TitlesOfParts>
  <Company>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Constraining the neutron-capture reaction cross-section in the A=140 region</dc:title>
  <dc:subject>S10000-FM-000454-R005</dc:subject>
  <dc:creator>Parsons, Alex</dc:creator>
  <cp:lastModifiedBy>Gadaria, Hershini</cp:lastModifiedBy>
  <cp:revision>106</cp:revision>
  <cp:lastPrinted>2024-12-18T15:41:47Z</cp:lastPrinted>
  <dcterms:created xsi:type="dcterms:W3CDTF">2023-05-16T14:40:51Z</dcterms:created>
  <dcterms:modified xsi:type="dcterms:W3CDTF">2026-05-22T07:35:06Z</dcterms:modified>
  <cp:category>24 February 2025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0x01010094FC4EED53B74A42A60CFAAA1D796B19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141c4800-5459-4a0f-8f70-37b212b6aaa7,4;141c4800-5459-4a0f-8f70-37b212b6aaa7,4;141c4800-5459-4a0f-8f70-37b212b6aaa7,4;141c4800-5459-4a0f-8f70-37b212b6aaa7,5;141c4800-5459-4a0f-8f70-37b212b6aaa7,5;141c4800-5459-4a0f-8f70-37b212b6aaa7,5;141c4800-5459-4a0f-8f70-37b212b6aaa7,5;141c4800-5459-4a0f-8f70-37b212b6aaa7,5;141c4800-5459-4a0f-8f70-37b212b6aaa7,4;141c4800-5459-4a0f-8f70-37b212b6aaa7,4;141c4800-5459-4a0f-8f70-37b212b6aaa7,4;141c4800-5459-4a0f-8f70-37b212b6aaa7,7;141c4800-5459-4a0f-8f70-37b212b6aaa7,7;141c4800-5459-4a0f-8f70-37b212b6aaa7,7;141c4800-5459-4a0f-8f70-37b212b6aaa7,7;141c4800-5459-4a0f-8f70-37b212b6aaa7,7;141c4800-5459-4a0f-8f70-37b212b6aaa7,4;141c4800-5459-4a0f-8f70-37b212b6aaa7,4;141c4800-5459-4a0f-8f70-37b212b6aaa7,4;141c4800-5459-4a0f-8f70-37b212b6aaa7,6;141c4800-5459-4a0f-8f70-37b212b6aaa7,6;141c4800-5459-4a0f-8f70-37b212b6aaa7,6;141c4800-5459-4a0f-8f70-37b212b6aaa7,6;141c4800-5459-4a0f-8f70-37b212b6aaa7,6;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