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  <p:sldMasterId id="2147483700" r:id="rId2"/>
    <p:sldMasterId id="2147483703" r:id="rId3"/>
    <p:sldMasterId id="2147483710" r:id="rId4"/>
    <p:sldMasterId id="2147483716" r:id="rId5"/>
    <p:sldMasterId id="2147483730" r:id="rId6"/>
  </p:sldMasterIdLst>
  <p:notesMasterIdLst>
    <p:notesMasterId r:id="rId28"/>
  </p:notesMasterIdLst>
  <p:handoutMasterIdLst>
    <p:handoutMasterId r:id="rId29"/>
  </p:handoutMasterIdLst>
  <p:sldIdLst>
    <p:sldId id="1701" r:id="rId7"/>
    <p:sldId id="1617" r:id="rId8"/>
    <p:sldId id="1769" r:id="rId9"/>
    <p:sldId id="1771" r:id="rId10"/>
    <p:sldId id="1772" r:id="rId11"/>
    <p:sldId id="1778" r:id="rId12"/>
    <p:sldId id="1777" r:id="rId13"/>
    <p:sldId id="1779" r:id="rId14"/>
    <p:sldId id="1782" r:id="rId15"/>
    <p:sldId id="1783" r:id="rId16"/>
    <p:sldId id="261" r:id="rId17"/>
    <p:sldId id="264" r:id="rId18"/>
    <p:sldId id="268" r:id="rId19"/>
    <p:sldId id="269" r:id="rId20"/>
    <p:sldId id="270" r:id="rId21"/>
    <p:sldId id="271" r:id="rId22"/>
    <p:sldId id="1776" r:id="rId23"/>
    <p:sldId id="259" r:id="rId24"/>
    <p:sldId id="1780" r:id="rId25"/>
    <p:sldId id="1781" r:id="rId26"/>
    <p:sldId id="274" r:id="rId27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26FE"/>
    <a:srgbClr val="027F02"/>
    <a:srgbClr val="457A93"/>
    <a:srgbClr val="437B93"/>
    <a:srgbClr val="4371C4"/>
    <a:srgbClr val="08FFFF"/>
    <a:srgbClr val="FF05FF"/>
    <a:srgbClr val="FFE399"/>
    <a:srgbClr val="3B01FF"/>
    <a:srgbClr val="8E8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62"/>
    <p:restoredTop sz="83562"/>
  </p:normalViewPr>
  <p:slideViewPr>
    <p:cSldViewPr snapToGrid="0" snapToObjects="1">
      <p:cViewPr>
        <p:scale>
          <a:sx n="117" d="100"/>
          <a:sy n="117" d="100"/>
        </p:scale>
        <p:origin x="1128" y="3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6" d="100"/>
        <a:sy n="10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presProps" Target="presProps.xml"/><Relationship Id="rId8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2EF712-663E-A74A-9A4F-B6A493B77E0A}" type="datetimeFigureOut">
              <a:rPr lang="en-US" altLang="x-none"/>
              <a:pPr/>
              <a:t>5/18/26</a:t>
            </a:fld>
            <a:endParaRPr lang="en-US" alt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F6D7FA6-E726-D747-BAE7-018A76A79463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0BF0058-BF02-3848-969D-54A5D94D9991}" type="datetimeFigureOut">
              <a:rPr lang="en-US" altLang="x-none"/>
              <a:pPr/>
              <a:t>5/18/26</a:t>
            </a:fld>
            <a:endParaRPr lang="en-US" alt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EDB5EF-11CA-4740-988F-7DA87FDF18F8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546CE-9A54-6D46-B43E-BB21BC137CD6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1968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C064C0-6713-29CE-63E0-E47BC752E8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CE757F-D195-0163-5A27-E4ED190971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BFFFFA7-AFB8-3FB5-73F2-51621C1CE6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719298-1716-1774-00DB-DAD473A8B1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EDB5EF-11CA-4740-988F-7DA87FDF18F8}" type="slidenum">
              <a:rPr lang="en-US" altLang="x-none" smtClean="0"/>
              <a:pPr/>
              <a:t>20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319533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EDB5EF-11CA-4740-988F-7DA87FDF18F8}" type="slidenum">
              <a:rPr lang="en-US" altLang="x-none" smtClean="0"/>
              <a:pPr/>
              <a:t>2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537973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F295ED-CC5A-B7F1-5FED-E9CC91E110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93E82FD-8BB1-EE94-BFE3-9E0B80CC10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DE256F-20B6-8765-BA68-E3FA97837C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AB2B41-5554-A51D-5A17-AAFFD4A7DE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EDB5EF-11CA-4740-988F-7DA87FDF18F8}" type="slidenum">
              <a:rPr lang="en-US" altLang="x-none" smtClean="0"/>
              <a:pPr/>
              <a:t>3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928782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8D1F80-2F2C-AA2F-62E0-87058561F8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8E983B-DE78-DF0C-8339-8B19FC9F65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003B5F6-25A2-FC25-BC05-E828DC2397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4AC8AB-98C6-29CC-AEA6-425DD135D0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EDB5EF-11CA-4740-988F-7DA87FDF18F8}" type="slidenum">
              <a:rPr lang="en-US" altLang="x-none" smtClean="0"/>
              <a:pPr/>
              <a:t>4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839485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7CC836-D063-67D0-7281-61C4C29BE4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C3094D-DA11-CAE5-E025-A9E5A642E4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FAB81A-C2A1-B11C-E64C-0B608DB302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021B12-50EA-E63B-CB89-328FA49F43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EDB5EF-11CA-4740-988F-7DA87FDF18F8}" type="slidenum">
              <a:rPr lang="en-US" altLang="x-none" smtClean="0"/>
              <a:pPr/>
              <a:t>5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7496295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41A975-111A-F69B-0FD1-98C123ACD5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571481-18B7-A3AA-C550-8EEA13F560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29947C-1B20-DD4F-BAA2-AE05637AAE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E77986-CC8E-1BDC-DFDD-54EFFAAF40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EDB5EF-11CA-4740-988F-7DA87FDF18F8}" type="slidenum">
              <a:rPr lang="en-US" altLang="x-none" smtClean="0"/>
              <a:pPr/>
              <a:t>6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143982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537DCA-9B25-E871-FE39-E6DFE56DF5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072540-6529-3B43-D7A0-AEFDB6C367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A93C6D0-0A04-88AC-9595-C5C9097F07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0ADB01-0958-7704-8FD8-C630778E71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EDB5EF-11CA-4740-988F-7DA87FDF18F8}" type="slidenum">
              <a:rPr kumimoji="0" lang="en-US" altLang="x-non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x-non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58005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43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algn="l">
              <a:lnSpc>
                <a:spcPct val="100000"/>
              </a:lnSpc>
              <a:buNone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Natural isotope abundance of </a:t>
            </a:r>
            <a:r>
              <a:rPr lang="en-US" sz="2000" b="0" u="none" strike="noStrike" baseline="30000">
                <a:solidFill>
                  <a:srgbClr val="000000"/>
                </a:solidFill>
                <a:effectLst/>
                <a:uFillTx/>
                <a:latin typeface="Calibri"/>
              </a:rPr>
              <a:t>96</a:t>
            </a: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Zr: 2.8%</a:t>
            </a:r>
            <a:endParaRPr lang="de-DE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31" name="PlaceHolder 3"/>
          <p:cNvSpPr>
            <a:spLocks noGrp="1"/>
          </p:cNvSpPr>
          <p:nvPr>
            <p:ph type="sldNum" idx="88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de-DE" sz="1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F5BEF8-C460-4A86-AD4F-7720C68E7922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1ED515-967C-AC87-54C9-7FCD03F9AD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B91EC4-3175-10E7-6B3D-D52B6AFC95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5D064D-7237-3E54-BB25-16372C1CE3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82C3DD-DD03-75E6-590B-C4E1302782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EDB5EF-11CA-4740-988F-7DA87FDF18F8}" type="slidenum">
              <a:rPr lang="en-US" altLang="x-none" smtClean="0"/>
              <a:pPr/>
              <a:t>19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350928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2.jpe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7.pn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7.png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8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8.png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bkg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5" y="990080"/>
            <a:ext cx="7864929" cy="319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latin typeface="Helvetica" pitchFamily="-111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15405" y="2256978"/>
            <a:ext cx="9144000" cy="3456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3620"/>
            <a:ext cx="7772400" cy="37164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57550"/>
            <a:ext cx="6400800" cy="914400"/>
          </a:xfrm>
        </p:spPr>
        <p:txBody>
          <a:bodyPr/>
          <a:lstStyle>
            <a:lvl1pPr marL="0" indent="0" algn="ctr">
              <a:buNone/>
              <a:defRPr/>
            </a:lvl1pPr>
            <a:lvl2pPr marL="339782" indent="0" algn="ctr">
              <a:buNone/>
              <a:defRPr/>
            </a:lvl2pPr>
            <a:lvl3pPr marL="679564" indent="0" algn="ctr">
              <a:buNone/>
              <a:defRPr/>
            </a:lvl3pPr>
            <a:lvl4pPr marL="1019346" indent="0" algn="ctr">
              <a:buNone/>
              <a:defRPr/>
            </a:lvl4pPr>
            <a:lvl5pPr marL="1359129" indent="0" algn="ctr">
              <a:buNone/>
              <a:defRPr/>
            </a:lvl5pPr>
            <a:lvl6pPr marL="1698912" indent="0" algn="ctr">
              <a:buNone/>
              <a:defRPr/>
            </a:lvl6pPr>
            <a:lvl7pPr marL="2038694" indent="0" algn="ctr">
              <a:buNone/>
              <a:defRPr/>
            </a:lvl7pPr>
            <a:lvl8pPr marL="2378476" indent="0" algn="ctr">
              <a:buNone/>
              <a:defRPr/>
            </a:lvl8pPr>
            <a:lvl9pPr marL="271825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85970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2714" y="84138"/>
            <a:ext cx="8574087" cy="8509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/>
          </a:p>
        </p:txBody>
      </p: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12714" y="920750"/>
            <a:ext cx="8575675" cy="103188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33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4493" y="1577847"/>
              <a:ext cx="2743423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328" y="1577847"/>
              <a:ext cx="4234208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33" y="98039"/>
            <a:ext cx="8310603" cy="72588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049" y="1134441"/>
            <a:ext cx="8055203" cy="346018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37252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:\Marketing\Debora_Schiffer\016\016_Präsentationsvorlagen_UzK\016_PPT_Lay_Titel_16zu9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91"/>
            <a:ext cx="9143296" cy="5144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M:\Marketing\CD\CD_Logos\UzK_Logo_Quadrat_uniblau\UzK_LogoQuadrat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0346" y="175189"/>
            <a:ext cx="1379902" cy="701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886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pt_bkg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48"/>
          <a:stretch>
            <a:fillRect/>
          </a:stretch>
        </p:blipFill>
        <p:spPr bwMode="auto">
          <a:xfrm>
            <a:off x="71063" y="0"/>
            <a:ext cx="9001881" cy="4991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8024" y="928688"/>
            <a:ext cx="7489976" cy="3317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3822" tIns="31911" rIns="63822" bIns="31911">
            <a:spAutoFit/>
          </a:bodyPr>
          <a:lstStyle/>
          <a:p>
            <a:pPr defTabSz="337380" eaLnBrk="0" hangingPunct="0">
              <a:lnSpc>
                <a:spcPct val="90000"/>
              </a:lnSpc>
              <a:defRPr/>
            </a:pPr>
            <a:endParaRPr lang="en-US" sz="1919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524000" y="3053954"/>
            <a:ext cx="6096000" cy="857250"/>
          </a:xfrm>
        </p:spPr>
        <p:txBody>
          <a:bodyPr/>
          <a:lstStyle>
            <a:lvl1pPr marL="0" indent="0" algn="ctr">
              <a:buNone/>
              <a:defRPr/>
            </a:lvl1pPr>
            <a:lvl2pPr marL="319100" indent="0" algn="ctr">
              <a:buNone/>
              <a:defRPr/>
            </a:lvl2pPr>
            <a:lvl3pPr marL="638198" indent="0" algn="ctr">
              <a:buNone/>
              <a:defRPr/>
            </a:lvl3pPr>
            <a:lvl4pPr marL="957297" indent="0" algn="ctr">
              <a:buNone/>
              <a:defRPr/>
            </a:lvl4pPr>
            <a:lvl5pPr marL="1276397" indent="0" algn="ctr">
              <a:buNone/>
              <a:defRPr/>
            </a:lvl5pPr>
            <a:lvl6pPr marL="1595496" indent="0" algn="ctr">
              <a:buNone/>
              <a:defRPr/>
            </a:lvl6pPr>
            <a:lvl7pPr marL="1914595" indent="0" algn="ctr">
              <a:buNone/>
              <a:defRPr/>
            </a:lvl7pPr>
            <a:lvl8pPr marL="2233694" indent="0" algn="ctr">
              <a:buNone/>
              <a:defRPr/>
            </a:lvl8pPr>
            <a:lvl9pPr marL="2552793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2357441"/>
            <a:ext cx="9001124" cy="3690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152400" y="4790362"/>
            <a:ext cx="9448800" cy="257732"/>
          </a:xfrm>
          <a:prstGeom prst="rect">
            <a:avLst/>
          </a:prstGeom>
          <a:noFill/>
        </p:spPr>
        <p:txBody>
          <a:bodyPr wrap="square" lIns="63851" tIns="31925" rIns="63851" bIns="31925" rtlCol="0">
            <a:spAutoFit/>
          </a:bodyPr>
          <a:lstStyle/>
          <a:p>
            <a:pPr algn="ctr"/>
            <a:r>
              <a:rPr lang="en-US" sz="628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 Office of Science under Cooperative Agreement DE-SC0000661, the State of Michigan and</a:t>
            </a:r>
            <a:r>
              <a:rPr lang="en-US" sz="628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Michigan </a:t>
            </a:r>
          </a:p>
          <a:p>
            <a:pPr algn="ctr"/>
            <a:r>
              <a:rPr lang="en-US" sz="628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 State University. </a:t>
            </a:r>
            <a:r>
              <a:rPr lang="en-US" sz="628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Michigan State University designs and establishes FRIB as a DOE Office of Science National User Facility in support of the mission of the Office of Nuclear Physics.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3011412" y="311429"/>
            <a:ext cx="2743200" cy="1574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15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0" y="353472"/>
            <a:ext cx="1600200" cy="153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328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SCL_ppt.pn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669775" y="990080"/>
            <a:ext cx="7864929" cy="319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latin typeface="Helvetica" pitchFamily="-111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4115405" y="2256978"/>
            <a:ext cx="9144000" cy="3456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9" name="Text Box 1032"/>
          <p:cNvSpPr txBox="1">
            <a:spLocks noChangeArrowheads="1"/>
          </p:cNvSpPr>
          <p:nvPr userDrawn="1"/>
        </p:nvSpPr>
        <p:spPr bwMode="auto">
          <a:xfrm>
            <a:off x="5660572" y="4875610"/>
            <a:ext cx="3312584" cy="1070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r" defTabSz="609430" eaLnBrk="0" hangingPunct="0">
              <a:lnSpc>
                <a:spcPct val="90000"/>
              </a:lnSpc>
              <a:defRPr/>
            </a:pP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Artemis</a:t>
            </a:r>
            <a:r>
              <a:rPr lang="en-US" sz="773" kern="1200" baseline="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 Spyrou, Oslo, May 2022</a:t>
            </a: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, </a:t>
            </a:r>
            <a:r>
              <a:rPr lang="en-US" sz="773" kern="1200" dirty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t>Slide </a:t>
            </a:r>
            <a:fld id="{97F26045-EFAF-4618-8EDF-874E6A216DC5}" type="slidenum">
              <a:rPr lang="en-US" sz="773" kern="1200" smtClean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pPr algn="r" defTabSz="609430" eaLnBrk="0" hangingPunct="0">
                <a:lnSpc>
                  <a:spcPct val="90000"/>
                </a:lnSpc>
                <a:defRPr/>
              </a:pPr>
              <a:t>‹#›</a:t>
            </a:fld>
            <a:endParaRPr lang="en-US" sz="773" kern="1200" dirty="0">
              <a:solidFill>
                <a:srgbClr val="064308"/>
              </a:solidFill>
              <a:latin typeface="Arial" charset="0"/>
              <a:ea typeface="ヒラギノ角ゴ Pro W3" pitchFamily="-111" charset="-128"/>
              <a:cs typeface="ヒラギノ角ゴ Pro W3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35429" y="57151"/>
            <a:ext cx="8273143" cy="471903"/>
          </a:xfrm>
        </p:spPr>
        <p:txBody>
          <a:bodyPr/>
          <a:lstStyle>
            <a:lvl1pPr>
              <a:defRPr sz="3164" b="0">
                <a:solidFill>
                  <a:srgbClr val="008000"/>
                </a:solidFill>
                <a:latin typeface="Imprint MT Shadow"/>
                <a:cs typeface="Imprint MT Shadow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8108" y="800324"/>
            <a:ext cx="8227786" cy="3770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31937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SCLFRIB_ppt.pn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669775" y="990079"/>
            <a:ext cx="7864929" cy="319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latin typeface="Helvetica" pitchFamily="-111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4115405" y="2256979"/>
            <a:ext cx="9144000" cy="3456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ヒラギノ角ゴ Pro W3" pitchFamily="-111" charset="-128"/>
              <a:cs typeface="Arial" charset="0"/>
            </a:endParaRPr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7322" y="4671343"/>
            <a:ext cx="1595059" cy="39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35429" y="57151"/>
            <a:ext cx="8273143" cy="37164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8108" y="800324"/>
            <a:ext cx="8227786" cy="37705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Box 1032"/>
          <p:cNvSpPr txBox="1">
            <a:spLocks noChangeArrowheads="1"/>
          </p:cNvSpPr>
          <p:nvPr userDrawn="1"/>
        </p:nvSpPr>
        <p:spPr bwMode="auto">
          <a:xfrm>
            <a:off x="5950858" y="4875610"/>
            <a:ext cx="3022298" cy="1070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r" defTabSz="609430" eaLnBrk="0" hangingPunct="0">
              <a:lnSpc>
                <a:spcPct val="90000"/>
              </a:lnSpc>
              <a:defRPr/>
            </a:pP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Artemis</a:t>
            </a:r>
            <a:r>
              <a:rPr lang="en-US" sz="773" kern="1200" baseline="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 Spyrou, Oslo, May 2022</a:t>
            </a: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, </a:t>
            </a:r>
            <a:r>
              <a:rPr lang="en-US" sz="773" kern="1200" dirty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t>Slide </a:t>
            </a:r>
            <a:fld id="{97F26045-EFAF-4618-8EDF-874E6A216DC5}" type="slidenum">
              <a:rPr lang="en-US" sz="773" kern="1200" smtClean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pPr algn="r" defTabSz="609430" eaLnBrk="0" hangingPunct="0">
                <a:lnSpc>
                  <a:spcPct val="90000"/>
                </a:lnSpc>
                <a:defRPr/>
              </a:pPr>
              <a:t>‹#›</a:t>
            </a:fld>
            <a:endParaRPr lang="en-US" sz="773" kern="1200" dirty="0">
              <a:solidFill>
                <a:srgbClr val="064308"/>
              </a:solidFill>
              <a:latin typeface="Arial" charset="0"/>
              <a:ea typeface="ヒラギノ角ゴ Pro W3" pitchFamily="-111" charset="-128"/>
              <a:cs typeface="ヒラギノ角ゴ Pro W3"/>
            </a:endParaRPr>
          </a:p>
        </p:txBody>
      </p:sp>
      <p:pic>
        <p:nvPicPr>
          <p:cNvPr id="12" name="Picture 7" descr="FRIB_ppt_top.jpg">
            <a:extLst>
              <a:ext uri="{FF2B5EF4-FFF2-40B4-BE49-F238E27FC236}">
                <a16:creationId xmlns:a16="http://schemas.microsoft.com/office/drawing/2014/main" id="{50CA25ED-6464-2344-B0EE-BC01C1B7849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4572" y="4590976"/>
            <a:ext cx="616857" cy="552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6DC7823-C2F0-4849-AEF0-B7E50130DB0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573" y="4632553"/>
            <a:ext cx="494392" cy="445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2072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FRIB_ppt_top.jpg">
            <a:extLst>
              <a:ext uri="{FF2B5EF4-FFF2-40B4-BE49-F238E27FC236}">
                <a16:creationId xmlns:a16="http://schemas.microsoft.com/office/drawing/2014/main" id="{753F8EE6-C568-0A41-BDD0-C45B009A20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214" y="-10191"/>
            <a:ext cx="9166984" cy="705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3576A8-54B8-5E47-8D91-5063B5D90C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891" y="4633436"/>
            <a:ext cx="9160891" cy="510064"/>
          </a:xfrm>
          <a:prstGeom prst="rect">
            <a:avLst/>
          </a:prstGeom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5" y="990080"/>
            <a:ext cx="7864929" cy="319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latin typeface="Helvetica" pitchFamily="-111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15405" y="2256978"/>
            <a:ext cx="9144000" cy="3456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429" y="57151"/>
            <a:ext cx="8273143" cy="37164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Box 1032"/>
          <p:cNvSpPr txBox="1">
            <a:spLocks noChangeArrowheads="1"/>
          </p:cNvSpPr>
          <p:nvPr userDrawn="1"/>
        </p:nvSpPr>
        <p:spPr bwMode="auto">
          <a:xfrm>
            <a:off x="5515429" y="4929187"/>
            <a:ext cx="3457727" cy="1070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r" defTabSz="609430" eaLnBrk="0" hangingPunct="0">
              <a:lnSpc>
                <a:spcPct val="90000"/>
              </a:lnSpc>
              <a:defRPr/>
            </a:pP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Artemis</a:t>
            </a:r>
            <a:r>
              <a:rPr lang="en-US" sz="773" kern="1200" baseline="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 Spyrou, Oslo, May 2022</a:t>
            </a: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, </a:t>
            </a:r>
            <a:r>
              <a:rPr lang="en-US" sz="773" kern="1200" dirty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t>Slide </a:t>
            </a:r>
            <a:fld id="{97F26045-EFAF-4618-8EDF-874E6A216DC5}" type="slidenum">
              <a:rPr lang="en-US" sz="773" kern="1200" smtClean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pPr algn="r" defTabSz="609430" eaLnBrk="0" hangingPunct="0">
                <a:lnSpc>
                  <a:spcPct val="90000"/>
                </a:lnSpc>
                <a:defRPr/>
              </a:pPr>
              <a:t>‹#›</a:t>
            </a:fld>
            <a:endParaRPr lang="en-US" sz="773" kern="1200" dirty="0">
              <a:solidFill>
                <a:srgbClr val="064308"/>
              </a:solidFill>
              <a:latin typeface="Arial" charset="0"/>
              <a:ea typeface="ヒラギノ角ゴ Pro W3" pitchFamily="-111" charset="-128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873580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95044"/>
            <a:ext cx="9144000" cy="548457"/>
          </a:xfrm>
          <a:prstGeom prst="rect">
            <a:avLst/>
          </a:prstGeom>
        </p:spPr>
      </p:pic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5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8" y="990081"/>
            <a:ext cx="7864929" cy="24484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16" tIns="33958" rIns="67916" bIns="33958">
            <a:spAutoFit/>
          </a:bodyPr>
          <a:lstStyle/>
          <a:p>
            <a:pPr defTabSz="339661" eaLnBrk="0" hangingPunct="0">
              <a:lnSpc>
                <a:spcPct val="90000"/>
              </a:lnSpc>
              <a:defRPr/>
            </a:pPr>
            <a:endParaRPr lang="en-US" sz="1266" dirty="0">
              <a:solidFill>
                <a:prstClr val="black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2256979"/>
            <a:ext cx="9144000" cy="2633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16" tIns="33958" rIns="67916" bIns="33958">
            <a:spAutoFit/>
          </a:bodyPr>
          <a:lstStyle/>
          <a:p>
            <a:pPr defTabSz="339661">
              <a:defRPr/>
            </a:pPr>
            <a:endParaRPr lang="en-US" sz="1266" dirty="0">
              <a:solidFill>
                <a:prstClr val="black"/>
              </a:solidFill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1" name="Text Box 1032">
            <a:extLst>
              <a:ext uri="{FF2B5EF4-FFF2-40B4-BE49-F238E27FC236}">
                <a16:creationId xmlns:a16="http://schemas.microsoft.com/office/drawing/2014/main" id="{35DF166D-8AE1-354A-864F-2F6A8F102A5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660572" y="4868353"/>
            <a:ext cx="3182561" cy="1070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r" defTabSz="609430" eaLnBrk="0" hangingPunct="0">
              <a:lnSpc>
                <a:spcPct val="90000"/>
              </a:lnSpc>
              <a:defRPr/>
            </a:pP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Artemis</a:t>
            </a:r>
            <a:r>
              <a:rPr lang="en-US" sz="773" kern="1200" baseline="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 Spyrou, Oslo, May 2022</a:t>
            </a: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, </a:t>
            </a:r>
            <a:r>
              <a:rPr lang="en-US" sz="773" kern="1200" dirty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t>Slide </a:t>
            </a:r>
            <a:fld id="{97F26045-EFAF-4618-8EDF-874E6A216DC5}" type="slidenum">
              <a:rPr lang="en-US" sz="773" kern="1200" smtClean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pPr algn="r" defTabSz="609430" eaLnBrk="0" hangingPunct="0">
                <a:lnSpc>
                  <a:spcPct val="90000"/>
                </a:lnSpc>
                <a:defRPr/>
              </a:pPr>
              <a:t>‹#›</a:t>
            </a:fld>
            <a:endParaRPr lang="en-US" sz="773" kern="1200" dirty="0">
              <a:solidFill>
                <a:srgbClr val="064308"/>
              </a:solidFill>
              <a:latin typeface="Arial" charset="0"/>
              <a:ea typeface="ヒラギノ角ゴ Pro W3" pitchFamily="-111" charset="-128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5121226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/>
          <a:lstStyle>
            <a:lvl1pPr marL="270272" indent="-270272">
              <a:buClr>
                <a:srgbClr val="457A9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3647" indent="-260747">
              <a:buClr>
                <a:srgbClr val="457A9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>
              <a:buClr>
                <a:srgbClr val="457A93"/>
              </a:buClr>
              <a:buFont typeface="Wingdings" panose="05000000000000000000" pitchFamily="2" charset="2"/>
              <a:buChar char="§"/>
              <a:tabLst>
                <a:tab pos="941785" algn="l"/>
              </a:tabLst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12056" indent="-183356">
              <a:buClr>
                <a:srgbClr val="457A9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5431" indent="-173831">
              <a:buClr>
                <a:srgbClr val="457A9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Rechteck 6"/>
          <p:cNvSpPr/>
          <p:nvPr userDrawn="1"/>
        </p:nvSpPr>
        <p:spPr>
          <a:xfrm>
            <a:off x="0" y="5054245"/>
            <a:ext cx="9144000" cy="89255"/>
          </a:xfrm>
          <a:prstGeom prst="rect">
            <a:avLst/>
          </a:prstGeom>
          <a:solidFill>
            <a:srgbClr val="457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9" name="Rechteck 8"/>
          <p:cNvSpPr/>
          <p:nvPr userDrawn="1"/>
        </p:nvSpPr>
        <p:spPr>
          <a:xfrm>
            <a:off x="597784" y="4787901"/>
            <a:ext cx="5868144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 </a:t>
            </a:r>
            <a:r>
              <a:rPr lang="de-DE" altLang="de-DE" sz="7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altLang="de-DE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7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de-DE" altLang="de-DE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7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  <a:r>
              <a:rPr lang="de-DE" altLang="de-DE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University </a:t>
            </a:r>
            <a:r>
              <a:rPr lang="de-DE" altLang="de-DE" sz="7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de-DE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Cologne | Dennis Mücher |</a:t>
            </a:r>
            <a:r>
              <a:rPr lang="de-DE" altLang="de-DE" sz="750" baseline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F98651E8-28A9-40EA-971A-EE9F3AB7359B}" type="datetime1">
              <a:rPr lang="de-DE" altLang="de-DE" sz="75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18.05.26</a:t>
            </a:fld>
            <a:endParaRPr lang="de-DE" altLang="de-DE" sz="75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4" descr="M:\Marketing\CD\CD_Logos\UzK_Logo_Quadrat_uniblau\UzK_LogoQuadrat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6019" y="4276649"/>
            <a:ext cx="1137956" cy="578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4732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rgbClr val="457A9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50" indent="-171450">
              <a:buClr>
                <a:srgbClr val="457A9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>
              <a:buClr>
                <a:srgbClr val="457A9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>
              <a:buClr>
                <a:srgbClr val="457A9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>
              <a:buClr>
                <a:srgbClr val="457A9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rgbClr val="457A9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50" indent="-171450">
              <a:buClr>
                <a:srgbClr val="457A9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>
              <a:buClr>
                <a:srgbClr val="457A9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>
              <a:buClr>
                <a:srgbClr val="457A9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>
              <a:buClr>
                <a:srgbClr val="457A9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8" name="Rechteck 7"/>
          <p:cNvSpPr/>
          <p:nvPr userDrawn="1"/>
        </p:nvSpPr>
        <p:spPr>
          <a:xfrm>
            <a:off x="0" y="5054245"/>
            <a:ext cx="9144000" cy="89255"/>
          </a:xfrm>
          <a:prstGeom prst="rect">
            <a:avLst/>
          </a:prstGeom>
          <a:solidFill>
            <a:srgbClr val="457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pic>
        <p:nvPicPr>
          <p:cNvPr id="11" name="Picture 4" descr="M:\Marketing\CD\CD_Logos\UzK_Logo_Quadrat_uniblau\UzK_LogoQuadrat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6019" y="4276649"/>
            <a:ext cx="1137956" cy="578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hteck 11"/>
          <p:cNvSpPr/>
          <p:nvPr userDrawn="1"/>
        </p:nvSpPr>
        <p:spPr>
          <a:xfrm>
            <a:off x="597784" y="4787901"/>
            <a:ext cx="5868144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 </a:t>
            </a:r>
            <a:r>
              <a:rPr lang="de-DE" altLang="de-DE" sz="7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altLang="de-DE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7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de-DE" altLang="de-DE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7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  <a:r>
              <a:rPr lang="de-DE" altLang="de-DE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University </a:t>
            </a:r>
            <a:r>
              <a:rPr lang="de-DE" altLang="de-DE" sz="7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de-DE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Cologne | Dennis Mücher |</a:t>
            </a:r>
            <a:r>
              <a:rPr lang="de-DE" altLang="de-DE" sz="750" baseline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F98651E8-28A9-40EA-971A-EE9F3AB7359B}" type="datetime1">
              <a:rPr lang="de-DE" altLang="de-DE" sz="75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18.05.26</a:t>
            </a:fld>
            <a:endParaRPr lang="de-DE" altLang="de-DE" sz="75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2966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:\Marketing\Debora_Schiffer\016\016_Präsentationsvorlagen_UzK\016_PPT_Lay_Titel_16zu9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91"/>
            <a:ext cx="9143296" cy="5144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M:\Marketing\CD\CD_Logos\UzK_Logo_Quadrat_uniblau\UzK_LogoQuadrat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0346" y="175189"/>
            <a:ext cx="1379902" cy="701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745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SCL_ppt.pn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669775" y="990080"/>
            <a:ext cx="7864929" cy="319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latin typeface="Helvetica" pitchFamily="-111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4115405" y="2256978"/>
            <a:ext cx="9144000" cy="3456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9" name="Text Box 1032"/>
          <p:cNvSpPr txBox="1">
            <a:spLocks noChangeArrowheads="1"/>
          </p:cNvSpPr>
          <p:nvPr userDrawn="1"/>
        </p:nvSpPr>
        <p:spPr bwMode="auto">
          <a:xfrm>
            <a:off x="5588000" y="4875610"/>
            <a:ext cx="3312584" cy="1070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r" defTabSz="609430" eaLnBrk="0" hangingPunct="0">
              <a:lnSpc>
                <a:spcPct val="90000"/>
              </a:lnSpc>
              <a:defRPr/>
            </a:pPr>
            <a:r>
              <a:rPr lang="en-US" sz="773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+mn-cs"/>
              </a:rPr>
              <a:t>Artemis</a:t>
            </a:r>
            <a:r>
              <a:rPr lang="en-US" sz="773" baseline="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+mn-cs"/>
              </a:rPr>
              <a:t> Spyrou, p-process workshop 2019</a:t>
            </a:r>
            <a:r>
              <a:rPr lang="en-US" sz="773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+mn-cs"/>
              </a:rPr>
              <a:t>, </a:t>
            </a:r>
            <a:r>
              <a:rPr lang="en-US" sz="773" dirty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+mn-cs"/>
              </a:rPr>
              <a:t>Slide </a:t>
            </a:r>
            <a:fld id="{97F26045-EFAF-4618-8EDF-874E6A216DC5}" type="slidenum">
              <a:rPr lang="en-US" sz="773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+mn-cs"/>
              </a:rPr>
              <a:pPr algn="r" defTabSz="609430" eaLnBrk="0" hangingPunct="0">
                <a:lnSpc>
                  <a:spcPct val="90000"/>
                </a:lnSpc>
                <a:defRPr/>
              </a:pPr>
              <a:t>‹#›</a:t>
            </a:fld>
            <a:endParaRPr lang="en-US" sz="773" dirty="0">
              <a:solidFill>
                <a:srgbClr val="064308"/>
              </a:solidFill>
              <a:latin typeface="Arial" charset="0"/>
              <a:ea typeface="ヒラギノ角ゴ Pro W3" pitchFamily="-111" charset="-128"/>
              <a:cs typeface="+mn-cs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35429" y="57151"/>
            <a:ext cx="8273143" cy="471903"/>
          </a:xfrm>
        </p:spPr>
        <p:txBody>
          <a:bodyPr/>
          <a:lstStyle>
            <a:lvl1pPr>
              <a:defRPr sz="3164" b="0">
                <a:solidFill>
                  <a:srgbClr val="008000"/>
                </a:solidFill>
                <a:latin typeface="Imprint MT Shadow"/>
                <a:cs typeface="Imprint MT Shadow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8108" y="800324"/>
            <a:ext cx="8227786" cy="3770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058415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5022558"/>
            <a:ext cx="9144000" cy="120942"/>
          </a:xfrm>
          <a:prstGeom prst="rect">
            <a:avLst/>
          </a:prstGeom>
          <a:solidFill>
            <a:srgbClr val="457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6B01D50-1CB8-49E0-A215-2FC1C52A42F4}"/>
              </a:ext>
            </a:extLst>
          </p:cNvPr>
          <p:cNvSpPr txBox="1"/>
          <p:nvPr userDrawn="1"/>
        </p:nvSpPr>
        <p:spPr>
          <a:xfrm>
            <a:off x="8720052" y="4984690"/>
            <a:ext cx="11139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09C25E51-34FF-4A1E-A15C-FE18FECCAFAD}" type="slidenum">
              <a:rPr lang="de-DE" sz="900" smtClean="0">
                <a:solidFill>
                  <a:schemeClr val="bg1">
                    <a:lumMod val="85000"/>
                  </a:schemeClr>
                </a:solidFill>
              </a:rPr>
              <a:t>‹#›</a:t>
            </a:fld>
            <a:endParaRPr lang="de-DE" sz="90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8117310-6E40-4A9C-A9C4-9C3221553140}"/>
              </a:ext>
            </a:extLst>
          </p:cNvPr>
          <p:cNvSpPr/>
          <p:nvPr userDrawn="1"/>
        </p:nvSpPr>
        <p:spPr>
          <a:xfrm>
            <a:off x="-76896" y="4979153"/>
            <a:ext cx="10516296" cy="222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7000"/>
              </a:lnSpc>
              <a:spcAft>
                <a:spcPts val="600"/>
              </a:spcAft>
            </a:pPr>
            <a:r>
              <a:rPr lang="de-DE" altLang="de-DE" sz="825" b="0">
                <a:solidFill>
                  <a:schemeClr val="bg1">
                    <a:lumMod val="85000"/>
                  </a:schemeClr>
                </a:solidFill>
                <a:latin typeface="+mj-lt"/>
              </a:rPr>
              <a:t>Disputation |</a:t>
            </a:r>
            <a:r>
              <a:rPr lang="de-DE" altLang="de-DE" sz="825" b="0" baseline="0">
                <a:solidFill>
                  <a:schemeClr val="bg1">
                    <a:lumMod val="85000"/>
                  </a:schemeClr>
                </a:solidFill>
                <a:latin typeface="+mj-lt"/>
              </a:rPr>
              <a:t> </a:t>
            </a:r>
            <a:r>
              <a:rPr lang="de-DE" altLang="de-DE" sz="825" b="0">
                <a:solidFill>
                  <a:schemeClr val="bg1">
                    <a:lumMod val="85000"/>
                  </a:schemeClr>
                </a:solidFill>
                <a:latin typeface="+mj-lt"/>
              </a:rPr>
              <a:t>Susan Herb | August 23th, 2022 |</a:t>
            </a:r>
            <a:r>
              <a:rPr lang="en-US" sz="825" b="0">
                <a:solidFill>
                  <a:schemeClr val="bg1">
                    <a:lumMod val="85000"/>
                  </a:schemeClr>
                </a:solidFill>
                <a:latin typeface="+mj-lt"/>
              </a:rPr>
              <a:t> </a:t>
            </a:r>
            <a:r>
              <a:rPr lang="en-US" sz="825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Developments at the Cologne 10 MV AMS system for </a:t>
            </a:r>
            <a:r>
              <a:rPr lang="en-US" sz="825" baseline="3000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60</a:t>
            </a:r>
            <a:r>
              <a:rPr lang="en-US" sz="825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 measurements |</a:t>
            </a:r>
          </a:p>
        </p:txBody>
      </p:sp>
    </p:spTree>
    <p:extLst>
      <p:ext uri="{BB962C8B-B14F-4D97-AF65-F5344CB8AC3E}">
        <p14:creationId xmlns:p14="http://schemas.microsoft.com/office/powerpoint/2010/main" val="32525159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73219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elfolie 0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6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6560" y="4607010"/>
            <a:ext cx="1029780" cy="45441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30550" y="1444500"/>
            <a:ext cx="7171200" cy="159975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l" defTabSz="685800">
              <a:lnSpc>
                <a:spcPct val="90000"/>
              </a:lnSpc>
              <a:buNone/>
              <a:defRPr lang="de-DE" sz="3300" b="1" u="none" strike="noStrike" cap="all">
                <a:solidFill>
                  <a:schemeClr val="accent1"/>
                </a:solidFill>
                <a:effectLst/>
                <a:uFillTx/>
                <a:latin typeface="Albert Sans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de-DE" sz="3300" b="1" u="none" strike="noStrike" cap="all">
                <a:solidFill>
                  <a:schemeClr val="accent1"/>
                </a:solidFill>
                <a:effectLst/>
                <a:uFillTx/>
                <a:latin typeface="Albert Sans"/>
              </a:rPr>
              <a:t>Mastertitelformat bearbeiten</a:t>
            </a:r>
          </a:p>
        </p:txBody>
      </p:sp>
      <p:pic>
        <p:nvPicPr>
          <p:cNvPr id="4" name="Grafik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10670" y="423900"/>
            <a:ext cx="2274480" cy="10038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" name="Rechteck 1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27780" y="4339710"/>
            <a:ext cx="1264680" cy="803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>
            <a:noAutofit/>
          </a:bodyPr>
          <a:lstStyle/>
          <a:p>
            <a:pPr algn="ctr" defTabSz="685800">
              <a:lnSpc>
                <a:spcPct val="100000"/>
              </a:lnSpc>
            </a:pPr>
            <a:endParaRPr lang="de-DE" sz="1350" b="0" u="none" strike="noStrike">
              <a:solidFill>
                <a:schemeClr val="lt1"/>
              </a:solidFill>
              <a:effectLst/>
              <a:uFillTx/>
              <a:latin typeface="Albert Sans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ftr" idx="1"/>
          </p:nvPr>
        </p:nvSpPr>
        <p:spPr>
          <a:xfrm>
            <a:off x="530550" y="4731480"/>
            <a:ext cx="407700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&lt;Fußzeile&gt;</a:t>
            </a:r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dt" idx="2"/>
          </p:nvPr>
        </p:nvSpPr>
        <p:spPr>
          <a:xfrm>
            <a:off x="5757210" y="4731480"/>
            <a:ext cx="91611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&lt;Datum/Uhrzeit&gt;</a:t>
            </a:r>
            <a:endParaRPr lang="en-US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8507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bschnittstitelfolie 0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6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6560" y="4607010"/>
            <a:ext cx="1029780" cy="45441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" name="Grafik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0" y="0"/>
            <a:ext cx="9143820" cy="514323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" name="PlaceHolder 1"/>
          <p:cNvSpPr>
            <a:spLocks noGrp="1"/>
          </p:cNvSpPr>
          <p:nvPr>
            <p:ph type="body" hasCustomPrompt="1"/>
          </p:nvPr>
        </p:nvSpPr>
        <p:spPr>
          <a:xfrm>
            <a:off x="468990" y="248940"/>
            <a:ext cx="1955880" cy="118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l" defTabSz="685800">
              <a:lnSpc>
                <a:spcPct val="100000"/>
              </a:lnSpc>
              <a:spcAft>
                <a:spcPts val="899"/>
              </a:spcAft>
              <a:buNone/>
              <a:tabLst>
                <a:tab pos="0" algn="l"/>
              </a:tabLst>
              <a:defRPr lang="de-DE" sz="9900" b="1" u="none" strike="noStrike">
                <a:solidFill>
                  <a:schemeClr val="lt1"/>
                </a:solidFill>
                <a:effectLst/>
                <a:uFillTx/>
                <a:latin typeface="Albert Sans SemiBold"/>
              </a:defRPr>
            </a:lvl1pPr>
          </a:lstStyle>
          <a:p>
            <a:pPr indent="0" algn="l" defTabSz="914400">
              <a:lnSpc>
                <a:spcPct val="100000"/>
              </a:lnSpc>
              <a:spcAft>
                <a:spcPts val="1199"/>
              </a:spcAft>
              <a:buNone/>
              <a:tabLst>
                <a:tab pos="0" algn="l"/>
              </a:tabLst>
            </a:pPr>
            <a:r>
              <a:rPr lang="de-DE" sz="9900" b="1" u="none" strike="noStrike">
                <a:solidFill>
                  <a:schemeClr val="lt1"/>
                </a:solidFill>
                <a:effectLst/>
                <a:uFillTx/>
                <a:latin typeface="Albert Sans SemiBold"/>
              </a:rPr>
              <a:t>01</a:t>
            </a:r>
          </a:p>
        </p:txBody>
      </p:sp>
      <p:sp>
        <p:nvSpPr>
          <p:cNvPr id="11" name="PlaceHolder 2"/>
          <p:cNvSpPr>
            <a:spLocks noGrp="1"/>
          </p:cNvSpPr>
          <p:nvPr>
            <p:ph type="title"/>
          </p:nvPr>
        </p:nvSpPr>
        <p:spPr>
          <a:xfrm>
            <a:off x="521370" y="2134890"/>
            <a:ext cx="6151680" cy="21392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l" defTabSz="685800">
              <a:lnSpc>
                <a:spcPct val="90000"/>
              </a:lnSpc>
              <a:buNone/>
              <a:defRPr lang="de-DE" sz="3300" b="1" u="none" strike="noStrike" cap="all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de-DE" sz="3300" b="1" u="none" strike="noStrike" cap="all">
                <a:solidFill>
                  <a:schemeClr val="lt1"/>
                </a:solidFill>
                <a:effectLst/>
                <a:uFillTx/>
                <a:latin typeface="Albert Sans"/>
              </a:rPr>
              <a:t>Mastertitelformat bearbeiten</a:t>
            </a:r>
          </a:p>
        </p:txBody>
      </p:sp>
      <p:sp>
        <p:nvSpPr>
          <p:cNvPr id="12" name="PlaceHolder 3"/>
          <p:cNvSpPr>
            <a:spLocks noGrp="1"/>
          </p:cNvSpPr>
          <p:nvPr>
            <p:ph type="ftr" idx="3"/>
          </p:nvPr>
        </p:nvSpPr>
        <p:spPr>
          <a:xfrm>
            <a:off x="1874610" y="4742550"/>
            <a:ext cx="38769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&lt;Fußzeile&gt;</a:t>
            </a:r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3" name="PlaceHolder 4"/>
          <p:cNvSpPr>
            <a:spLocks noGrp="1"/>
          </p:cNvSpPr>
          <p:nvPr>
            <p:ph type="dt" idx="4"/>
          </p:nvPr>
        </p:nvSpPr>
        <p:spPr>
          <a:xfrm>
            <a:off x="5757210" y="4742550"/>
            <a:ext cx="91611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&lt;Datum/Uhrzeit&gt;</a:t>
            </a:r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4" name="PlaceHolder 5"/>
          <p:cNvSpPr>
            <a:spLocks noGrp="1"/>
          </p:cNvSpPr>
          <p:nvPr>
            <p:ph type="sldNum" idx="5"/>
          </p:nvPr>
        </p:nvSpPr>
        <p:spPr>
          <a:xfrm>
            <a:off x="6673320" y="4742550"/>
            <a:ext cx="20571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685800">
              <a:lnSpc>
                <a:spcPct val="100000"/>
              </a:lnSpc>
              <a:buNone/>
              <a:defRPr lang="de-DE" sz="825" b="1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fld id="{E653CBF2-5813-40AA-AE0C-7DD887CE1918}" type="slidenum">
              <a:rPr lang="en-US" smtClean="0"/>
              <a:pPr/>
              <a:t>‹#›</a:t>
            </a:fld>
            <a:endParaRPr lang="en-US" b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15" name="Grafik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9260" y="4608090"/>
            <a:ext cx="1024380" cy="451980"/>
          </a:xfrm>
          <a:prstGeom prst="rect">
            <a:avLst/>
          </a:prstGeom>
          <a:noFill/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28164702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bschnittstitelfolie 0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6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6560" y="4607010"/>
            <a:ext cx="1029780" cy="45441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7" name="PlaceHolder 1"/>
          <p:cNvSpPr>
            <a:spLocks noGrp="1"/>
          </p:cNvSpPr>
          <p:nvPr>
            <p:ph type="body" hasCustomPrompt="1"/>
          </p:nvPr>
        </p:nvSpPr>
        <p:spPr>
          <a:xfrm>
            <a:off x="468990" y="248940"/>
            <a:ext cx="1955880" cy="118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l" defTabSz="685800">
              <a:lnSpc>
                <a:spcPct val="100000"/>
              </a:lnSpc>
              <a:spcAft>
                <a:spcPts val="899"/>
              </a:spcAft>
              <a:buNone/>
              <a:tabLst>
                <a:tab pos="0" algn="l"/>
              </a:tabLst>
              <a:defRPr lang="de-DE" sz="9900" b="1" u="none" strike="noStrike">
                <a:solidFill>
                  <a:schemeClr val="accent4"/>
                </a:solidFill>
                <a:effectLst/>
                <a:uFillTx/>
                <a:latin typeface="Albert Sans SemiBold"/>
              </a:defRPr>
            </a:lvl1pPr>
          </a:lstStyle>
          <a:p>
            <a:pPr indent="0" algn="l" defTabSz="914400">
              <a:lnSpc>
                <a:spcPct val="100000"/>
              </a:lnSpc>
              <a:spcAft>
                <a:spcPts val="1199"/>
              </a:spcAft>
              <a:buNone/>
              <a:tabLst>
                <a:tab pos="0" algn="l"/>
              </a:tabLst>
            </a:pPr>
            <a:r>
              <a:rPr lang="de-DE" sz="9900" b="1" u="none" strike="noStrike">
                <a:solidFill>
                  <a:schemeClr val="accent4"/>
                </a:solidFill>
                <a:effectLst/>
                <a:uFillTx/>
                <a:latin typeface="Albert Sans SemiBold"/>
              </a:rPr>
              <a:t>01</a:t>
            </a:r>
          </a:p>
        </p:txBody>
      </p:sp>
      <p:sp>
        <p:nvSpPr>
          <p:cNvPr id="18" name="PlaceHolder 2"/>
          <p:cNvSpPr>
            <a:spLocks noGrp="1"/>
          </p:cNvSpPr>
          <p:nvPr>
            <p:ph type="title" hasCustomPrompt="1"/>
          </p:nvPr>
        </p:nvSpPr>
        <p:spPr>
          <a:xfrm>
            <a:off x="521370" y="2134890"/>
            <a:ext cx="6151680" cy="21392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l" defTabSz="685800">
              <a:lnSpc>
                <a:spcPct val="90000"/>
              </a:lnSpc>
              <a:buNone/>
              <a:defRPr lang="de-DE" sz="3300" b="1" u="none" strike="noStrike" cap="all">
                <a:solidFill>
                  <a:schemeClr val="dk2"/>
                </a:solidFill>
                <a:effectLst/>
                <a:uFillTx/>
                <a:latin typeface="Albert Sans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de-DE" sz="3300" b="1" u="none" strike="noStrike" cap="all">
                <a:solidFill>
                  <a:schemeClr val="dk2"/>
                </a:solidFill>
                <a:effectLst/>
                <a:uFillTx/>
                <a:latin typeface="Albert Sans"/>
              </a:rPr>
              <a:t>Mastertitel format bearbeiten</a:t>
            </a:r>
          </a:p>
        </p:txBody>
      </p:sp>
      <p:sp>
        <p:nvSpPr>
          <p:cNvPr id="19" name="PlaceHolder 3"/>
          <p:cNvSpPr>
            <a:spLocks noGrp="1"/>
          </p:cNvSpPr>
          <p:nvPr>
            <p:ph type="ftr" idx="6"/>
          </p:nvPr>
        </p:nvSpPr>
        <p:spPr>
          <a:xfrm>
            <a:off x="1874610" y="4742550"/>
            <a:ext cx="38769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&lt;Fußzeile&gt;</a:t>
            </a:r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dt" idx="7"/>
          </p:nvPr>
        </p:nvSpPr>
        <p:spPr>
          <a:xfrm>
            <a:off x="5757210" y="4742550"/>
            <a:ext cx="91611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&lt;Datum/Uhrzeit&gt;</a:t>
            </a:r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5"/>
          <p:cNvSpPr>
            <a:spLocks noGrp="1"/>
          </p:cNvSpPr>
          <p:nvPr>
            <p:ph type="sldNum" idx="8"/>
          </p:nvPr>
        </p:nvSpPr>
        <p:spPr>
          <a:xfrm>
            <a:off x="6673320" y="4742550"/>
            <a:ext cx="20571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685800">
              <a:lnSpc>
                <a:spcPct val="100000"/>
              </a:lnSpc>
              <a:buNone/>
              <a:defRPr lang="de-DE" sz="825" b="1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fld id="{E50055C6-FBD6-439A-B856-CEC7D10A01E5}" type="slidenum">
              <a:rPr lang="en-US" smtClean="0"/>
              <a:pPr/>
              <a:t>‹#›</a:t>
            </a:fld>
            <a:endParaRPr lang="en-US" b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Ellip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178490" y="-769770"/>
            <a:ext cx="3225150" cy="3225150"/>
          </a:xfrm>
          <a:prstGeom prst="ellipse">
            <a:avLst/>
          </a:prstGeom>
          <a:noFill/>
          <a:ln w="44450">
            <a:solidFill>
              <a:srgbClr val="E05A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>
            <a:noAutofit/>
          </a:bodyPr>
          <a:lstStyle/>
          <a:p>
            <a:pPr algn="ctr" defTabSz="685800">
              <a:lnSpc>
                <a:spcPct val="100000"/>
              </a:lnSpc>
            </a:pPr>
            <a:endParaRPr lang="de-DE" sz="1350" b="0" u="none" strike="noStrike">
              <a:solidFill>
                <a:schemeClr val="lt1"/>
              </a:solidFill>
              <a:effectLst/>
              <a:uFillTx/>
              <a:latin typeface="Albert Sans"/>
            </a:endParaRPr>
          </a:p>
        </p:txBody>
      </p:sp>
    </p:spTree>
    <p:extLst>
      <p:ext uri="{BB962C8B-B14F-4D97-AF65-F5344CB8AC3E}">
        <p14:creationId xmlns:p14="http://schemas.microsoft.com/office/powerpoint/2010/main" val="9245268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bschnittstitelfolie 01.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6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6560" y="4607010"/>
            <a:ext cx="1029780" cy="45441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4" name="Grafik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0" y="0"/>
            <a:ext cx="9143820" cy="514323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5" name="PlaceHolder 1"/>
          <p:cNvSpPr>
            <a:spLocks noGrp="1"/>
          </p:cNvSpPr>
          <p:nvPr>
            <p:ph type="body" hasCustomPrompt="1"/>
          </p:nvPr>
        </p:nvSpPr>
        <p:spPr>
          <a:xfrm>
            <a:off x="468990" y="248940"/>
            <a:ext cx="1955880" cy="118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l" defTabSz="685800">
              <a:lnSpc>
                <a:spcPct val="100000"/>
              </a:lnSpc>
              <a:spcAft>
                <a:spcPts val="899"/>
              </a:spcAft>
              <a:buNone/>
              <a:tabLst>
                <a:tab pos="0" algn="l"/>
              </a:tabLst>
              <a:defRPr lang="de-DE" sz="9900" b="1" u="none" strike="noStrike">
                <a:solidFill>
                  <a:schemeClr val="lt1"/>
                </a:solidFill>
                <a:effectLst/>
                <a:uFillTx/>
                <a:latin typeface="Albert Sans SemiBold"/>
              </a:defRPr>
            </a:lvl1pPr>
          </a:lstStyle>
          <a:p>
            <a:pPr indent="0" algn="l" defTabSz="914400">
              <a:lnSpc>
                <a:spcPct val="100000"/>
              </a:lnSpc>
              <a:spcAft>
                <a:spcPts val="1199"/>
              </a:spcAft>
              <a:buNone/>
              <a:tabLst>
                <a:tab pos="0" algn="l"/>
              </a:tabLst>
            </a:pPr>
            <a:r>
              <a:rPr lang="de-DE" sz="9900" b="1" u="none" strike="noStrike">
                <a:solidFill>
                  <a:schemeClr val="lt1"/>
                </a:solidFill>
                <a:effectLst/>
                <a:uFillTx/>
                <a:latin typeface="Albert Sans SemiBold"/>
              </a:rPr>
              <a:t>01</a:t>
            </a:r>
            <a:endParaRPr lang="de-DE" sz="9900" b="0" u="none" strike="noStrike">
              <a:solidFill>
                <a:schemeClr val="lt1"/>
              </a:solidFill>
              <a:effectLst/>
              <a:uFillTx/>
              <a:latin typeface="Albert Sans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title" hasCustomPrompt="1"/>
          </p:nvPr>
        </p:nvSpPr>
        <p:spPr>
          <a:xfrm>
            <a:off x="521370" y="2134890"/>
            <a:ext cx="3907440" cy="21392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l" defTabSz="685800">
              <a:lnSpc>
                <a:spcPct val="90000"/>
              </a:lnSpc>
              <a:buNone/>
              <a:defRPr lang="de-DE" sz="3300" b="1" u="none" strike="noStrike" cap="all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de-DE" sz="3300" b="1" u="none" strike="noStrike" cap="all">
                <a:solidFill>
                  <a:schemeClr val="lt1"/>
                </a:solidFill>
                <a:effectLst/>
                <a:uFillTx/>
                <a:latin typeface="Albert Sans"/>
              </a:rPr>
              <a:t>Mastertitel format bearbeiten</a:t>
            </a:r>
          </a:p>
        </p:txBody>
      </p:sp>
      <p:sp>
        <p:nvSpPr>
          <p:cNvPr id="27" name="PlaceHolder 3"/>
          <p:cNvSpPr>
            <a:spLocks noGrp="1"/>
          </p:cNvSpPr>
          <p:nvPr>
            <p:ph type="ftr" idx="9"/>
          </p:nvPr>
        </p:nvSpPr>
        <p:spPr>
          <a:xfrm>
            <a:off x="1874610" y="4742550"/>
            <a:ext cx="38769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&lt;Fußzeile&gt;</a:t>
            </a:r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dt" idx="10"/>
          </p:nvPr>
        </p:nvSpPr>
        <p:spPr>
          <a:xfrm>
            <a:off x="5757210" y="4742550"/>
            <a:ext cx="91611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&lt;Datum/Uhrzeit&gt;</a:t>
            </a:r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9" name="PlaceHolder 5"/>
          <p:cNvSpPr>
            <a:spLocks noGrp="1"/>
          </p:cNvSpPr>
          <p:nvPr>
            <p:ph type="sldNum" idx="11"/>
          </p:nvPr>
        </p:nvSpPr>
        <p:spPr>
          <a:xfrm>
            <a:off x="6673320" y="4742550"/>
            <a:ext cx="20571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685800">
              <a:lnSpc>
                <a:spcPct val="100000"/>
              </a:lnSpc>
              <a:buNone/>
              <a:defRPr lang="de-DE" sz="825" b="1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fld id="{2BC18F2C-F323-40F8-B846-8B22965F2D9E}" type="slidenum">
              <a:rPr lang="en-US" smtClean="0"/>
              <a:pPr/>
              <a:t>‹#›</a:t>
            </a:fld>
            <a:endParaRPr lang="en-US" b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0" name="PlaceHolder 6"/>
          <p:cNvSpPr>
            <a:spLocks noGrp="1"/>
          </p:cNvSpPr>
          <p:nvPr>
            <p:ph type="body" hasCustomPrompt="1"/>
          </p:nvPr>
        </p:nvSpPr>
        <p:spPr>
          <a:xfrm>
            <a:off x="4944780" y="726570"/>
            <a:ext cx="3547800" cy="3547800"/>
          </a:xfrm>
          <a:prstGeom prst="rect">
            <a:avLst/>
          </a:prstGeom>
          <a:solidFill>
            <a:schemeClr val="lt1"/>
          </a:solidFill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 defTabSz="685800">
              <a:lnSpc>
                <a:spcPct val="100000"/>
              </a:lnSpc>
              <a:spcAft>
                <a:spcPts val="899"/>
              </a:spcAft>
              <a:buNone/>
              <a:tabLst>
                <a:tab pos="0" algn="l"/>
              </a:tabLst>
              <a:defRPr lang="de-DE" sz="1350" b="0" u="none" strike="noStrike">
                <a:solidFill>
                  <a:schemeClr val="accent3"/>
                </a:solidFill>
                <a:effectLst/>
                <a:uFillTx/>
                <a:latin typeface="Albert Sans"/>
              </a:defRPr>
            </a:lvl1pPr>
          </a:lstStyle>
          <a:p>
            <a:pPr indent="0" algn="ctr" defTabSz="914400">
              <a:lnSpc>
                <a:spcPct val="100000"/>
              </a:lnSpc>
              <a:spcAft>
                <a:spcPts val="1199"/>
              </a:spcAft>
              <a:buNone/>
              <a:tabLst>
                <a:tab pos="0" algn="l"/>
              </a:tabLst>
            </a:pPr>
            <a:r>
              <a:rPr lang="de-DE" sz="1350" b="0" u="none" strike="noStrike">
                <a:solidFill>
                  <a:schemeClr val="accent3"/>
                </a:solidFill>
                <a:effectLst/>
                <a:uFillTx/>
                <a:latin typeface="Albert Sans"/>
              </a:rPr>
              <a:t>Hier können Sie ein Bild einfügen</a:t>
            </a:r>
            <a:endParaRPr lang="de-DE" sz="1350" b="0" u="none" strike="noStrike">
              <a:solidFill>
                <a:schemeClr val="lt1"/>
              </a:solidFill>
              <a:effectLst/>
              <a:uFillTx/>
              <a:latin typeface="Albert Sans"/>
            </a:endParaRPr>
          </a:p>
        </p:txBody>
      </p:sp>
      <p:sp>
        <p:nvSpPr>
          <p:cNvPr id="31" name="PlaceHolder 7"/>
          <p:cNvSpPr>
            <a:spLocks noGrp="1"/>
          </p:cNvSpPr>
          <p:nvPr>
            <p:ph type="body" hasCustomPrompt="1"/>
          </p:nvPr>
        </p:nvSpPr>
        <p:spPr>
          <a:xfrm>
            <a:off x="5473170" y="4569750"/>
            <a:ext cx="3257280" cy="1617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685800">
              <a:lnSpc>
                <a:spcPct val="100000"/>
              </a:lnSpc>
              <a:spcAft>
                <a:spcPts val="899"/>
              </a:spcAft>
              <a:buNone/>
              <a:tabLst>
                <a:tab pos="0" algn="l"/>
              </a:tabLst>
              <a:defRPr lang="de-DE" sz="600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pPr indent="0" algn="r" defTabSz="914400">
              <a:lnSpc>
                <a:spcPct val="100000"/>
              </a:lnSpc>
              <a:spcAft>
                <a:spcPts val="1199"/>
              </a:spcAft>
              <a:buNone/>
              <a:tabLst>
                <a:tab pos="0" algn="l"/>
              </a:tabLst>
            </a:pPr>
            <a:r>
              <a:rPr lang="de-DE" sz="600" b="0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Foto: Hier können Sie einen Bildnachweis einfügen</a:t>
            </a:r>
          </a:p>
        </p:txBody>
      </p:sp>
      <p:pic>
        <p:nvPicPr>
          <p:cNvPr id="32" name="Grafik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9260" y="4608090"/>
            <a:ext cx="1024380" cy="451980"/>
          </a:xfrm>
          <a:prstGeom prst="rect">
            <a:avLst/>
          </a:prstGeom>
          <a:noFill/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9972569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bschnittstitelfolie 02.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rafik 6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6560" y="4607010"/>
            <a:ext cx="1029780" cy="45441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4" name="PlaceHolder 1"/>
          <p:cNvSpPr>
            <a:spLocks noGrp="1"/>
          </p:cNvSpPr>
          <p:nvPr>
            <p:ph type="body" hasCustomPrompt="1"/>
          </p:nvPr>
        </p:nvSpPr>
        <p:spPr>
          <a:xfrm>
            <a:off x="468990" y="248940"/>
            <a:ext cx="1955880" cy="118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l" defTabSz="685800">
              <a:lnSpc>
                <a:spcPct val="100000"/>
              </a:lnSpc>
              <a:spcAft>
                <a:spcPts val="899"/>
              </a:spcAft>
              <a:buNone/>
              <a:tabLst>
                <a:tab pos="0" algn="l"/>
              </a:tabLst>
              <a:defRPr lang="de-DE" sz="9900" b="1" u="none" strike="noStrike">
                <a:solidFill>
                  <a:schemeClr val="accent4"/>
                </a:solidFill>
                <a:effectLst/>
                <a:uFillTx/>
                <a:latin typeface="Albert Sans SemiBold"/>
              </a:defRPr>
            </a:lvl1pPr>
          </a:lstStyle>
          <a:p>
            <a:pPr indent="0" algn="l" defTabSz="914400">
              <a:lnSpc>
                <a:spcPct val="100000"/>
              </a:lnSpc>
              <a:spcAft>
                <a:spcPts val="1199"/>
              </a:spcAft>
              <a:buNone/>
              <a:tabLst>
                <a:tab pos="0" algn="l"/>
              </a:tabLst>
            </a:pPr>
            <a:r>
              <a:rPr lang="de-DE" sz="9900" b="1" u="none" strike="noStrike">
                <a:solidFill>
                  <a:schemeClr val="accent4"/>
                </a:solidFill>
                <a:effectLst/>
                <a:uFillTx/>
                <a:latin typeface="Albert Sans SemiBold"/>
              </a:rPr>
              <a:t>01</a:t>
            </a:r>
            <a:endParaRPr lang="de-DE" sz="9900" b="0" u="none" strike="noStrike">
              <a:solidFill>
                <a:schemeClr val="lt2"/>
              </a:solidFill>
              <a:effectLst/>
              <a:uFillTx/>
              <a:latin typeface="Albert Sans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title" hasCustomPrompt="1"/>
          </p:nvPr>
        </p:nvSpPr>
        <p:spPr>
          <a:xfrm>
            <a:off x="521370" y="2134890"/>
            <a:ext cx="3907440" cy="21392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l" defTabSz="685800">
              <a:lnSpc>
                <a:spcPct val="90000"/>
              </a:lnSpc>
              <a:buNone/>
              <a:defRPr lang="de-DE" sz="3300" b="1" u="none" strike="noStrike" cap="all">
                <a:solidFill>
                  <a:schemeClr val="dk2"/>
                </a:solidFill>
                <a:effectLst/>
                <a:uFillTx/>
                <a:latin typeface="Albert Sans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de-DE" sz="3300" b="1" u="none" strike="noStrike" cap="all">
                <a:solidFill>
                  <a:schemeClr val="dk2"/>
                </a:solidFill>
                <a:effectLst/>
                <a:uFillTx/>
                <a:latin typeface="Albert Sans"/>
              </a:rPr>
              <a:t>Mastertitel format bearbeiten</a:t>
            </a:r>
          </a:p>
        </p:txBody>
      </p:sp>
      <p:sp>
        <p:nvSpPr>
          <p:cNvPr id="36" name="PlaceHolder 3"/>
          <p:cNvSpPr>
            <a:spLocks noGrp="1"/>
          </p:cNvSpPr>
          <p:nvPr>
            <p:ph type="ftr" idx="12"/>
          </p:nvPr>
        </p:nvSpPr>
        <p:spPr>
          <a:xfrm>
            <a:off x="1874610" y="4742550"/>
            <a:ext cx="38769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&lt;Fußzeile&gt;</a:t>
            </a:r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dt" idx="13"/>
          </p:nvPr>
        </p:nvSpPr>
        <p:spPr>
          <a:xfrm>
            <a:off x="5757210" y="4742550"/>
            <a:ext cx="91611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&lt;Datum/Uhrzeit&gt;</a:t>
            </a:r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sldNum" idx="14"/>
          </p:nvPr>
        </p:nvSpPr>
        <p:spPr>
          <a:xfrm>
            <a:off x="6673320" y="4742550"/>
            <a:ext cx="20571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685800">
              <a:lnSpc>
                <a:spcPct val="100000"/>
              </a:lnSpc>
              <a:buNone/>
              <a:defRPr lang="de-DE" sz="825" b="1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fld id="{C3D54115-E093-4A91-8107-9D331573F89E}" type="slidenum">
              <a:rPr lang="en-US" smtClean="0"/>
              <a:pPr/>
              <a:t>‹#›</a:t>
            </a:fld>
            <a:endParaRPr lang="en-US" b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 hasCustomPrompt="1"/>
          </p:nvPr>
        </p:nvSpPr>
        <p:spPr>
          <a:xfrm>
            <a:off x="4944780" y="726570"/>
            <a:ext cx="3547800" cy="3547800"/>
          </a:xfrm>
          <a:prstGeom prst="rect">
            <a:avLst/>
          </a:prstGeom>
          <a:solidFill>
            <a:schemeClr val="lt1"/>
          </a:solidFill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 defTabSz="685800">
              <a:lnSpc>
                <a:spcPct val="100000"/>
              </a:lnSpc>
              <a:spcAft>
                <a:spcPts val="899"/>
              </a:spcAft>
              <a:buNone/>
              <a:tabLst>
                <a:tab pos="0" algn="l"/>
              </a:tabLst>
              <a:defRPr lang="de-DE" sz="1350" b="0" u="none" strike="noStrike">
                <a:solidFill>
                  <a:schemeClr val="accent4"/>
                </a:solidFill>
                <a:effectLst/>
                <a:uFillTx/>
                <a:latin typeface="Albert Sans"/>
              </a:defRPr>
            </a:lvl1pPr>
          </a:lstStyle>
          <a:p>
            <a:pPr indent="0" algn="ctr" defTabSz="914400">
              <a:lnSpc>
                <a:spcPct val="100000"/>
              </a:lnSpc>
              <a:spcAft>
                <a:spcPts val="1199"/>
              </a:spcAft>
              <a:buNone/>
              <a:tabLst>
                <a:tab pos="0" algn="l"/>
              </a:tabLst>
            </a:pPr>
            <a:r>
              <a:rPr lang="de-DE" sz="1350" b="0" u="none" strike="noStrike">
                <a:solidFill>
                  <a:schemeClr val="accent4"/>
                </a:solidFill>
                <a:effectLst/>
                <a:uFillTx/>
                <a:latin typeface="Albert Sans"/>
              </a:rPr>
              <a:t>Hier können Sie ein Bild einfügen</a:t>
            </a:r>
            <a:endParaRPr lang="de-DE" sz="1350" b="0" u="none" strike="noStrike">
              <a:solidFill>
                <a:schemeClr val="lt2"/>
              </a:solidFill>
              <a:effectLst/>
              <a:uFillTx/>
              <a:latin typeface="Albert Sans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 hasCustomPrompt="1"/>
          </p:nvPr>
        </p:nvSpPr>
        <p:spPr>
          <a:xfrm>
            <a:off x="5473170" y="4569750"/>
            <a:ext cx="3257280" cy="1617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685800">
              <a:lnSpc>
                <a:spcPct val="100000"/>
              </a:lnSpc>
              <a:spcAft>
                <a:spcPts val="899"/>
              </a:spcAft>
              <a:buNone/>
              <a:tabLst>
                <a:tab pos="0" algn="l"/>
              </a:tabLst>
              <a:defRPr lang="de-DE" sz="600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pPr indent="0" algn="r" defTabSz="914400">
              <a:lnSpc>
                <a:spcPct val="100000"/>
              </a:lnSpc>
              <a:spcAft>
                <a:spcPts val="1199"/>
              </a:spcAft>
              <a:buNone/>
              <a:tabLst>
                <a:tab pos="0" algn="l"/>
              </a:tabLst>
            </a:pPr>
            <a:r>
              <a:rPr lang="de-DE" sz="600" b="0" u="none" strike="noStrike">
                <a:solidFill>
                  <a:schemeClr val="lt2"/>
                </a:solidFill>
                <a:effectLst/>
                <a:uFillTx/>
                <a:latin typeface="Albert Sans"/>
              </a:rPr>
              <a:t>Foto: Hier können Sie einen Bildnachweis einfügen</a:t>
            </a:r>
          </a:p>
        </p:txBody>
      </p:sp>
      <p:sp>
        <p:nvSpPr>
          <p:cNvPr id="41" name="Ellips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178490" y="-769770"/>
            <a:ext cx="3225150" cy="3225150"/>
          </a:xfrm>
          <a:prstGeom prst="ellipse">
            <a:avLst/>
          </a:prstGeom>
          <a:noFill/>
          <a:ln w="44450">
            <a:solidFill>
              <a:srgbClr val="E05A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>
            <a:noAutofit/>
          </a:bodyPr>
          <a:lstStyle/>
          <a:p>
            <a:pPr algn="ctr" defTabSz="685800">
              <a:lnSpc>
                <a:spcPct val="100000"/>
              </a:lnSpc>
            </a:pPr>
            <a:endParaRPr lang="de-DE" sz="1350" b="0" u="none" strike="noStrike">
              <a:solidFill>
                <a:schemeClr val="lt1"/>
              </a:solidFill>
              <a:effectLst/>
              <a:uFillTx/>
              <a:latin typeface="Albert Sans"/>
            </a:endParaRPr>
          </a:p>
        </p:txBody>
      </p:sp>
    </p:spTree>
    <p:extLst>
      <p:ext uri="{BB962C8B-B14F-4D97-AF65-F5344CB8AC3E}">
        <p14:creationId xmlns:p14="http://schemas.microsoft.com/office/powerpoint/2010/main" val="25451986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elfolie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rafik 6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6560" y="4607010"/>
            <a:ext cx="1029780" cy="45441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3" name="Grafik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0" y="0"/>
            <a:ext cx="9143820" cy="514323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0550" y="1444500"/>
            <a:ext cx="7171200" cy="159975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l" defTabSz="685800">
              <a:lnSpc>
                <a:spcPct val="90000"/>
              </a:lnSpc>
              <a:buNone/>
              <a:defRPr lang="de-DE" sz="3300" b="1" u="none" strike="noStrike" cap="all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de-DE" sz="3300" b="1" u="none" strike="noStrike" cap="all">
                <a:solidFill>
                  <a:schemeClr val="lt1"/>
                </a:solidFill>
                <a:effectLst/>
                <a:uFillTx/>
                <a:latin typeface="Albert Sans"/>
              </a:rPr>
              <a:t>Mastertitelformat bearbeiten</a:t>
            </a:r>
          </a:p>
        </p:txBody>
      </p:sp>
      <p:sp>
        <p:nvSpPr>
          <p:cNvPr id="45" name="PlaceHolder 2"/>
          <p:cNvSpPr>
            <a:spLocks noGrp="1"/>
          </p:cNvSpPr>
          <p:nvPr>
            <p:ph type="ftr" idx="15"/>
          </p:nvPr>
        </p:nvSpPr>
        <p:spPr>
          <a:xfrm>
            <a:off x="530550" y="4731480"/>
            <a:ext cx="407700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&lt;Fußzeile&gt;</a:t>
            </a:r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dt" idx="16"/>
          </p:nvPr>
        </p:nvSpPr>
        <p:spPr>
          <a:xfrm>
            <a:off x="6785910" y="4728240"/>
            <a:ext cx="91611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&lt;Datum/Uhrzeit&gt;</a:t>
            </a:r>
            <a:endParaRPr lang="en-US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47" name="Grafik 1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16610" y="426600"/>
            <a:ext cx="2262330" cy="9984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457110" y="1203390"/>
            <a:ext cx="822933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171450" indent="-171450" algn="l" defTabSz="685800"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1pPr>
            <a:lvl2pPr lvl="1" algn="l" defTabSz="550800">
              <a:spcAft>
                <a:spcPts val="899"/>
              </a:spcAft>
              <a:buClr>
                <a:srgbClr val="FFFFFF"/>
              </a:buClr>
              <a:buSzPct val="75000"/>
              <a:buFont typeface="Symbol" charset="2"/>
              <a:buChar char="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2pPr>
            <a:lvl3pPr lvl="2" algn="l" defTabSz="685800">
              <a:spcAft>
                <a:spcPts val="899"/>
              </a:spcAft>
              <a:buClr>
                <a:srgbClr val="FFFFFF"/>
              </a:buClr>
              <a:buSzPct val="45000"/>
              <a:buFont typeface="Wingdings" charset="2"/>
              <a:buChar char="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3pPr>
            <a:lvl4pPr lvl="3" algn="l" defTabSz="685800">
              <a:spcAft>
                <a:spcPts val="899"/>
              </a:spcAft>
              <a:buClr>
                <a:srgbClr val="FFFFFF"/>
              </a:buClr>
              <a:buSzPct val="75000"/>
              <a:buFont typeface="Symbol" charset="2"/>
              <a:buChar char="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4pPr>
            <a:lvl5pPr lvl="4" algn="l" defTabSz="685800">
              <a:spcAft>
                <a:spcPts val="899"/>
              </a:spcAft>
              <a:buClr>
                <a:srgbClr val="FFFFFF"/>
              </a:buClr>
              <a:buSzPct val="45000"/>
              <a:buFont typeface="Wingdings" charset="2"/>
              <a:buChar char="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5pPr>
            <a:lvl6pPr lvl="5" algn="l" defTabSz="685800">
              <a:spcBef>
                <a:spcPts val="212"/>
              </a:spcBef>
              <a:buClr>
                <a:srgbClr val="FFFFFF"/>
              </a:buClr>
              <a:buSzPct val="45000"/>
              <a:buFont typeface="Wingdings" charset="2"/>
              <a:buChar char=""/>
              <a:defRPr lang="de-DE" sz="1500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6pPr>
            <a:lvl7pPr lvl="6" algn="l" defTabSz="685800">
              <a:spcBef>
                <a:spcPts val="212"/>
              </a:spcBef>
              <a:buClr>
                <a:srgbClr val="FFFFFF"/>
              </a:buClr>
              <a:buSzPct val="45000"/>
              <a:buFont typeface="Wingdings" charset="2"/>
              <a:buChar char=""/>
              <a:defRPr lang="de-DE" sz="1500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7pPr>
          </a:lstStyle>
          <a:p>
            <a:pPr marL="228600" indent="-228600" algn="l" defTabSz="914400">
              <a:spcAft>
                <a:spcPts val="11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Format des Gliederungstextes durch Klicken bearbeiten</a:t>
            </a:r>
          </a:p>
          <a:p>
            <a:pPr marL="648000" lvl="1" indent="-243000" algn="l" defTabSz="550800">
              <a:spcAft>
                <a:spcPts val="899"/>
              </a:spcAft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Zweite Gliederungsebene</a:t>
            </a:r>
          </a:p>
          <a:p>
            <a:pPr marL="972000" lvl="2" indent="-216000" algn="l" defTabSz="685800">
              <a:spcAft>
                <a:spcPts val="899"/>
              </a:spcAft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Dritte Gliederungsebene</a:t>
            </a:r>
          </a:p>
          <a:p>
            <a:pPr marL="1296000" lvl="3" indent="-162000" algn="l" defTabSz="685800">
              <a:spcAft>
                <a:spcPts val="899"/>
              </a:spcAft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Vierte Gliederungsebene</a:t>
            </a:r>
          </a:p>
          <a:p>
            <a:pPr marL="1620000" lvl="4" indent="-162000" algn="l" defTabSz="685800">
              <a:spcAft>
                <a:spcPts val="899"/>
              </a:spcAft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Fünfte Gliederungsebene</a:t>
            </a:r>
          </a:p>
          <a:p>
            <a:pPr marL="1944000" lvl="5" indent="-162000" algn="l" defTabSz="685800">
              <a:spcBef>
                <a:spcPts val="212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1500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Sechste Gliederungsebene</a:t>
            </a:r>
          </a:p>
          <a:p>
            <a:pPr marL="2268000" lvl="6" indent="-162000" algn="l" defTabSz="685800">
              <a:spcBef>
                <a:spcPts val="212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1500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Siebte Gliederungsebene</a:t>
            </a:r>
          </a:p>
        </p:txBody>
      </p:sp>
    </p:spTree>
    <p:extLst>
      <p:ext uri="{BB962C8B-B14F-4D97-AF65-F5344CB8AC3E}">
        <p14:creationId xmlns:p14="http://schemas.microsoft.com/office/powerpoint/2010/main" val="2446953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elfolie 03">
    <p:bg>
      <p:bgPr>
        <a:solidFill>
          <a:srgbClr val="619E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rafik 6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6560" y="4607010"/>
            <a:ext cx="1029780" cy="45441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50" name="Gruppieren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0" y="0"/>
            <a:ext cx="9143820" cy="5143230"/>
            <a:chOff x="0" y="0"/>
            <a:chExt cx="12191760" cy="6857640"/>
          </a:xfrm>
        </p:grpSpPr>
        <p:pic>
          <p:nvPicPr>
            <p:cNvPr id="51" name="Grafik 4"/>
            <p:cNvPicPr/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2391"/>
            <a:stretch/>
          </p:blipFill>
          <p:spPr>
            <a:xfrm>
              <a:off x="0" y="0"/>
              <a:ext cx="12191760" cy="685764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52" name="Rechteck 5"/>
            <p:cNvSpPr/>
            <p:nvPr/>
          </p:nvSpPr>
          <p:spPr>
            <a:xfrm>
              <a:off x="0" y="2169000"/>
              <a:ext cx="12191760" cy="2694960"/>
            </a:xfrm>
            <a:prstGeom prst="rect">
              <a:avLst/>
            </a:prstGeom>
            <a:gradFill rotWithShape="0">
              <a:gsLst>
                <a:gs pos="0">
                  <a:srgbClr val="619ECF">
                    <a:alpha val="0"/>
                  </a:srgbClr>
                </a:gs>
                <a:gs pos="86000">
                  <a:srgbClr val="619ECF"/>
                </a:gs>
              </a:gsLst>
              <a:lin ang="162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 defTabSz="685800">
                <a:lnSpc>
                  <a:spcPct val="100000"/>
                </a:lnSpc>
              </a:pPr>
              <a:endParaRPr lang="de-DE" sz="1350" b="0" u="none" strike="noStrike">
                <a:solidFill>
                  <a:schemeClr val="lt1"/>
                </a:solidFill>
                <a:effectLst/>
                <a:uFillTx/>
                <a:latin typeface="Albert Sans"/>
              </a:endParaRPr>
            </a:p>
          </p:txBody>
        </p:sp>
        <p:sp>
          <p:nvSpPr>
            <p:cNvPr id="53" name="Rechteck 13"/>
            <p:cNvSpPr/>
            <p:nvPr/>
          </p:nvSpPr>
          <p:spPr>
            <a:xfrm>
              <a:off x="0" y="4162680"/>
              <a:ext cx="6838560" cy="2694960"/>
            </a:xfrm>
            <a:prstGeom prst="rect">
              <a:avLst/>
            </a:prstGeom>
            <a:gradFill rotWithShape="0">
              <a:gsLst>
                <a:gs pos="75000">
                  <a:srgbClr val="002060">
                    <a:alpha val="0"/>
                  </a:srgbClr>
                </a:gs>
                <a:gs pos="100000">
                  <a:srgbClr val="005176">
                    <a:alpha val="40000"/>
                  </a:srgbClr>
                </a:gs>
              </a:gsLst>
              <a:lin ang="8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 defTabSz="685800">
                <a:lnSpc>
                  <a:spcPct val="100000"/>
                </a:lnSpc>
              </a:pPr>
              <a:endParaRPr lang="de-DE" sz="1350" b="0" u="none" strike="noStrike">
                <a:solidFill>
                  <a:schemeClr val="lt1"/>
                </a:solidFill>
                <a:effectLst/>
                <a:uFillTx/>
                <a:latin typeface="Albert Sans"/>
              </a:endParaRPr>
            </a:p>
          </p:txBody>
        </p:sp>
      </p:grpSp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30550" y="1444230"/>
            <a:ext cx="7171200" cy="159975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l" defTabSz="685800">
              <a:lnSpc>
                <a:spcPct val="90000"/>
              </a:lnSpc>
              <a:buNone/>
              <a:defRPr lang="de-DE" sz="3300" b="1" u="none" strike="noStrike" cap="all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de-DE" sz="3300" b="1" u="none" strike="noStrike" cap="all">
                <a:solidFill>
                  <a:schemeClr val="lt1"/>
                </a:solidFill>
                <a:effectLst/>
                <a:uFillTx/>
                <a:latin typeface="Albert Sans"/>
              </a:rPr>
              <a:t>Mastertitelformat bearbeiten</a:t>
            </a:r>
          </a:p>
        </p:txBody>
      </p:sp>
      <p:sp>
        <p:nvSpPr>
          <p:cNvPr id="55" name="PlaceHolder 2"/>
          <p:cNvSpPr>
            <a:spLocks noGrp="1"/>
          </p:cNvSpPr>
          <p:nvPr>
            <p:ph type="ftr" idx="17"/>
          </p:nvPr>
        </p:nvSpPr>
        <p:spPr>
          <a:xfrm>
            <a:off x="530550" y="4731480"/>
            <a:ext cx="407700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&lt;Fußzeile&gt;</a:t>
            </a:r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dt" idx="18"/>
          </p:nvPr>
        </p:nvSpPr>
        <p:spPr>
          <a:xfrm>
            <a:off x="5757210" y="4731480"/>
            <a:ext cx="91611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&lt;Datum/Uhrzeit&gt;</a:t>
            </a:r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7" name="Textfeld 8"/>
          <p:cNvSpPr/>
          <p:nvPr/>
        </p:nvSpPr>
        <p:spPr>
          <a:xfrm rot="16200000">
            <a:off x="8362980" y="1638980"/>
            <a:ext cx="1399950" cy="16049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685800">
              <a:lnSpc>
                <a:spcPct val="100000"/>
              </a:lnSpc>
            </a:pPr>
            <a:r>
              <a:rPr lang="de-DE" sz="600" b="0" u="none" strike="noStrike">
                <a:solidFill>
                  <a:schemeClr val="accent1"/>
                </a:solidFill>
                <a:effectLst/>
                <a:uFillTx/>
                <a:latin typeface="Albert Sans"/>
              </a:rPr>
              <a:t>Foto: Gregor Hübl</a:t>
            </a:r>
            <a:endParaRPr lang="de-DE" sz="6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pic>
        <p:nvPicPr>
          <p:cNvPr id="58" name="Grafik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16610" y="426600"/>
            <a:ext cx="2262330" cy="998460"/>
          </a:xfrm>
          <a:prstGeom prst="rect">
            <a:avLst/>
          </a:prstGeom>
          <a:noFill/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5317157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rafik 6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6560" y="4607010"/>
            <a:ext cx="1029780" cy="45441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14620" y="368280"/>
            <a:ext cx="8215830" cy="91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l" defTabSz="685800">
              <a:lnSpc>
                <a:spcPct val="90000"/>
              </a:lnSpc>
              <a:buNone/>
              <a:defRPr lang="de-DE" sz="2400" b="1" u="none" strike="noStrike">
                <a:solidFill>
                  <a:schemeClr val="accent1"/>
                </a:solidFill>
                <a:effectLst/>
                <a:uFillTx/>
                <a:latin typeface="Albert Sans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de-DE" sz="2400" b="1" u="none" strike="noStrike">
                <a:solidFill>
                  <a:schemeClr val="accent1"/>
                </a:solidFill>
                <a:effectLst/>
                <a:uFillTx/>
                <a:latin typeface="Albert Sans"/>
              </a:rPr>
              <a:t>Mastertitelformat bearbeiten</a:t>
            </a: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14620" y="1443960"/>
            <a:ext cx="8215830" cy="312525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171450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1pPr>
            <a:lvl2pPr lvl="1" algn="l" defTabSz="550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2pPr>
            <a:lvl3pPr lvl="2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3pPr>
            <a:lvl4pPr lvl="3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4pPr>
            <a:lvl5pPr lvl="4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5pPr>
          </a:lstStyle>
          <a:p>
            <a:pPr marL="228600" indent="-228600" algn="l" defTabSz="914400">
              <a:lnSpc>
                <a:spcPct val="100000"/>
              </a:lnSpc>
              <a:spcAft>
                <a:spcPts val="11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Mastertextformat bearbeiten</a:t>
            </a:r>
          </a:p>
          <a:p>
            <a:pPr marL="334800" lvl="1" indent="-171450" algn="l" defTabSz="550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Zweite Ebene</a:t>
            </a:r>
          </a:p>
          <a:p>
            <a:pPr marL="506250" lvl="2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Dritte Ebene</a:t>
            </a:r>
          </a:p>
          <a:p>
            <a:pPr marL="660150" lvl="3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Vierte Ebene</a:t>
            </a:r>
          </a:p>
          <a:p>
            <a:pPr marL="841050" lvl="4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Fünfte Ebene</a:t>
            </a:r>
          </a:p>
        </p:txBody>
      </p:sp>
      <p:sp>
        <p:nvSpPr>
          <p:cNvPr id="62" name="PlaceHolder 3"/>
          <p:cNvSpPr>
            <a:spLocks noGrp="1"/>
          </p:cNvSpPr>
          <p:nvPr>
            <p:ph type="ftr" idx="19"/>
          </p:nvPr>
        </p:nvSpPr>
        <p:spPr>
          <a:xfrm>
            <a:off x="1874610" y="4742550"/>
            <a:ext cx="38769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en-US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&lt;Fußzeile&gt;</a:t>
            </a:r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dt" idx="20"/>
          </p:nvPr>
        </p:nvSpPr>
        <p:spPr>
          <a:xfrm>
            <a:off x="7814610" y="4742550"/>
            <a:ext cx="91611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&lt;Datum/Uhrzeit&gt;</a:t>
            </a:r>
            <a:endParaRPr lang="en-US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2858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SCL_ppt.pn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669775" y="990080"/>
            <a:ext cx="7864929" cy="319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latin typeface="Helvetica" pitchFamily="-111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4115405" y="2256978"/>
            <a:ext cx="9144000" cy="3456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ヒラギノ角ゴ Pro W3" pitchFamily="-111" charset="-128"/>
              <a:cs typeface="Arial" charset="0"/>
            </a:endParaRPr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7322" y="4671343"/>
            <a:ext cx="1595059" cy="39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35429" y="57151"/>
            <a:ext cx="8273143" cy="37164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8108" y="800324"/>
            <a:ext cx="8227786" cy="3770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Box 1032"/>
          <p:cNvSpPr txBox="1">
            <a:spLocks noChangeArrowheads="1"/>
          </p:cNvSpPr>
          <p:nvPr userDrawn="1"/>
        </p:nvSpPr>
        <p:spPr bwMode="auto">
          <a:xfrm>
            <a:off x="5805715" y="4929187"/>
            <a:ext cx="3167441" cy="1070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r" defTabSz="609430" eaLnBrk="0" hangingPunct="0">
              <a:lnSpc>
                <a:spcPct val="90000"/>
              </a:lnSpc>
              <a:defRPr/>
            </a:pP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Artemis</a:t>
            </a:r>
            <a:r>
              <a:rPr lang="en-US" sz="773" kern="1200" baseline="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 Spyrou, p-process workshop 2019</a:t>
            </a: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, </a:t>
            </a:r>
            <a:r>
              <a:rPr lang="en-US" sz="773" kern="1200" dirty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t>Slide </a:t>
            </a:r>
            <a:fld id="{97F26045-EFAF-4618-8EDF-874E6A216DC5}" type="slidenum">
              <a:rPr lang="en-US" sz="773" kern="1200" smtClean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pPr algn="r" defTabSz="609430" eaLnBrk="0" hangingPunct="0">
                <a:lnSpc>
                  <a:spcPct val="90000"/>
                </a:lnSpc>
                <a:defRPr/>
              </a:pPr>
              <a:t>‹#›</a:t>
            </a:fld>
            <a:endParaRPr lang="en-US" sz="773" kern="1200" dirty="0">
              <a:solidFill>
                <a:srgbClr val="064308"/>
              </a:solidFill>
              <a:latin typeface="Arial" charset="0"/>
              <a:ea typeface="ヒラギノ角ゴ Pro W3" pitchFamily="-111" charset="-128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9919824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rafik 6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6560" y="4607010"/>
            <a:ext cx="1029780" cy="45441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5" name="Rechteck 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9143820" cy="5143230"/>
          </a:xfrm>
          <a:prstGeom prst="rect">
            <a:avLst/>
          </a:prstGeom>
          <a:solidFill>
            <a:srgbClr val="0051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>
            <a:noAutofit/>
          </a:bodyPr>
          <a:lstStyle/>
          <a:p>
            <a:pPr algn="ctr" defTabSz="685800">
              <a:lnSpc>
                <a:spcPct val="100000"/>
              </a:lnSpc>
            </a:pPr>
            <a:endParaRPr lang="de-DE" sz="1350" b="0" u="none" strike="noStrike">
              <a:solidFill>
                <a:schemeClr val="lt1"/>
              </a:solidFill>
              <a:effectLst/>
              <a:uFillTx/>
              <a:latin typeface="Albert Sans"/>
            </a:endParaRPr>
          </a:p>
        </p:txBody>
      </p:sp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14620" y="368280"/>
            <a:ext cx="8215830" cy="91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l" defTabSz="685800">
              <a:lnSpc>
                <a:spcPct val="90000"/>
              </a:lnSpc>
              <a:buNone/>
              <a:defRPr lang="de-DE" sz="2400" b="1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de-DE" sz="2400" b="1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Mastertitelformat bearbeiten</a:t>
            </a: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514620" y="1443960"/>
            <a:ext cx="8215830" cy="312525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171450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  <a:lvl2pPr lvl="1" algn="l" defTabSz="550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2pPr>
            <a:lvl3pPr lvl="2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3pPr>
            <a:lvl4pPr lvl="3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4pPr>
            <a:lvl5pPr lvl="4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5pPr>
          </a:lstStyle>
          <a:p>
            <a:pPr marL="228600" indent="-228600" algn="l" defTabSz="914400">
              <a:lnSpc>
                <a:spcPct val="100000"/>
              </a:lnSpc>
              <a:spcAft>
                <a:spcPts val="1199"/>
              </a:spcAft>
              <a:buClr>
                <a:srgbClr val="FFFFFF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Mastertextformat bearbeiten</a:t>
            </a:r>
          </a:p>
          <a:p>
            <a:pPr marL="334800" lvl="1" indent="-171450" algn="l" defTabSz="550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Zweite Ebene</a:t>
            </a:r>
          </a:p>
          <a:p>
            <a:pPr marL="506250" lvl="2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Dritte Ebene</a:t>
            </a:r>
          </a:p>
          <a:p>
            <a:pPr marL="660150" lvl="3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Vierte Ebene</a:t>
            </a:r>
          </a:p>
          <a:p>
            <a:pPr marL="841050" lvl="4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Fünfte Ebene</a:t>
            </a:r>
          </a:p>
        </p:txBody>
      </p:sp>
      <p:sp>
        <p:nvSpPr>
          <p:cNvPr id="68" name="PlaceHolder 3"/>
          <p:cNvSpPr>
            <a:spLocks noGrp="1"/>
          </p:cNvSpPr>
          <p:nvPr>
            <p:ph type="ftr" idx="21"/>
          </p:nvPr>
        </p:nvSpPr>
        <p:spPr>
          <a:xfrm>
            <a:off x="1874610" y="4742550"/>
            <a:ext cx="38769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&lt;Fußzeile&gt;</a:t>
            </a:r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dt" idx="22"/>
          </p:nvPr>
        </p:nvSpPr>
        <p:spPr>
          <a:xfrm>
            <a:off x="5757210" y="4742550"/>
            <a:ext cx="91611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&lt;Datum/Uhrzeit&gt;</a:t>
            </a:r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sldNum" idx="23"/>
          </p:nvPr>
        </p:nvSpPr>
        <p:spPr>
          <a:xfrm>
            <a:off x="6673320" y="4742550"/>
            <a:ext cx="20571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685800">
              <a:lnSpc>
                <a:spcPct val="100000"/>
              </a:lnSpc>
              <a:buNone/>
              <a:defRPr lang="de-DE" sz="825" b="1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fld id="{1EAF4DFA-C283-433E-AC7F-E04B3FF826C1}" type="slidenum">
              <a:rPr lang="en-US" smtClean="0"/>
              <a:pPr/>
              <a:t>‹#›</a:t>
            </a:fld>
            <a:endParaRPr lang="en-US" b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1" name="Grafik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9260" y="4608090"/>
            <a:ext cx="1024380" cy="451980"/>
          </a:xfrm>
          <a:prstGeom prst="rect">
            <a:avLst/>
          </a:prstGeom>
          <a:noFill/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4730279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el und Inhalt 2 Spalte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rafik 6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6560" y="4607010"/>
            <a:ext cx="1029780" cy="45441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514620" y="368280"/>
            <a:ext cx="8215830" cy="91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l" defTabSz="685800">
              <a:lnSpc>
                <a:spcPct val="90000"/>
              </a:lnSpc>
              <a:buNone/>
              <a:defRPr lang="de-DE" sz="2400" b="1" u="none" strike="noStrike">
                <a:solidFill>
                  <a:schemeClr val="accent1"/>
                </a:solidFill>
                <a:effectLst/>
                <a:uFillTx/>
                <a:latin typeface="Albert Sans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de-DE" sz="2400" b="1" u="none" strike="noStrike">
                <a:solidFill>
                  <a:schemeClr val="accent1"/>
                </a:solidFill>
                <a:effectLst/>
                <a:uFillTx/>
                <a:latin typeface="Albert Sans"/>
              </a:rPr>
              <a:t>Mastertitelformat bearbeiten</a:t>
            </a: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514620" y="1443960"/>
            <a:ext cx="3901770" cy="312525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171450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1pPr>
            <a:lvl2pPr lvl="1" algn="l" defTabSz="550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2pPr>
            <a:lvl3pPr lvl="2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3pPr>
            <a:lvl4pPr lvl="3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4pPr>
            <a:lvl5pPr lvl="4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5pPr>
          </a:lstStyle>
          <a:p>
            <a:pPr marL="228600" indent="-228600" algn="l" defTabSz="914400">
              <a:lnSpc>
                <a:spcPct val="100000"/>
              </a:lnSpc>
              <a:spcAft>
                <a:spcPts val="11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Mastertextformat bearbeiten</a:t>
            </a:r>
          </a:p>
          <a:p>
            <a:pPr marL="334800" lvl="1" indent="-171450" algn="l" defTabSz="550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Zweite Ebene</a:t>
            </a:r>
          </a:p>
          <a:p>
            <a:pPr marL="506250" lvl="2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Dritte Ebene</a:t>
            </a:r>
          </a:p>
          <a:p>
            <a:pPr marL="660150" lvl="3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Vierte Ebene</a:t>
            </a:r>
          </a:p>
          <a:p>
            <a:pPr marL="841050" lvl="4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Fünfte Ebene</a:t>
            </a: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828680" y="1448010"/>
            <a:ext cx="3901770" cy="312525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171450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1pPr>
            <a:lvl2pPr lvl="1" algn="l" defTabSz="550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2pPr>
            <a:lvl3pPr lvl="2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3pPr>
            <a:lvl4pPr lvl="3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4pPr>
            <a:lvl5pPr lvl="4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5pPr>
          </a:lstStyle>
          <a:p>
            <a:pPr marL="228600" indent="-228600" algn="l" defTabSz="914400">
              <a:lnSpc>
                <a:spcPct val="100000"/>
              </a:lnSpc>
              <a:spcAft>
                <a:spcPts val="11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Mastertextformat bearbeiten</a:t>
            </a:r>
          </a:p>
          <a:p>
            <a:pPr marL="334800" lvl="1" indent="-171450" algn="l" defTabSz="550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Zweite Ebene</a:t>
            </a:r>
          </a:p>
          <a:p>
            <a:pPr marL="506250" lvl="2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Dritte Ebene</a:t>
            </a:r>
          </a:p>
          <a:p>
            <a:pPr marL="660150" lvl="3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Vierte Ebene</a:t>
            </a:r>
          </a:p>
          <a:p>
            <a:pPr marL="841050" lvl="4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Fünfte Ebene</a:t>
            </a:r>
          </a:p>
        </p:txBody>
      </p:sp>
      <p:sp>
        <p:nvSpPr>
          <p:cNvPr id="76" name="PlaceHolder 4"/>
          <p:cNvSpPr>
            <a:spLocks noGrp="1"/>
          </p:cNvSpPr>
          <p:nvPr>
            <p:ph type="ftr" idx="24"/>
          </p:nvPr>
        </p:nvSpPr>
        <p:spPr>
          <a:xfrm>
            <a:off x="1874610" y="4742550"/>
            <a:ext cx="38769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en-US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&lt;Fußzeile&gt;</a:t>
            </a:r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dt" idx="25"/>
          </p:nvPr>
        </p:nvSpPr>
        <p:spPr>
          <a:xfrm>
            <a:off x="5757210" y="4742550"/>
            <a:ext cx="91611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&lt;Datum/Uhrzeit&gt;</a:t>
            </a:r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6"/>
          <p:cNvSpPr>
            <a:spLocks noGrp="1"/>
          </p:cNvSpPr>
          <p:nvPr>
            <p:ph type="sldNum" idx="26"/>
          </p:nvPr>
        </p:nvSpPr>
        <p:spPr>
          <a:xfrm>
            <a:off x="6673320" y="4742550"/>
            <a:ext cx="20571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685800">
              <a:lnSpc>
                <a:spcPct val="100000"/>
              </a:lnSpc>
              <a:buNone/>
              <a:defRPr lang="de-DE" sz="825" b="1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fld id="{EC5A29F2-55A8-4E74-A4D3-024423549508}" type="slidenum">
              <a:rPr lang="en-US" smtClean="0"/>
              <a:pPr/>
              <a:t>‹#›</a:t>
            </a:fld>
            <a:endParaRPr lang="en-US" b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20737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itel und Inhalt 2 Spalte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rafik 6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6560" y="4607010"/>
            <a:ext cx="1029780" cy="45441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0" name="Rechteck 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9143820" cy="5143230"/>
          </a:xfrm>
          <a:prstGeom prst="rect">
            <a:avLst/>
          </a:prstGeom>
          <a:solidFill>
            <a:srgbClr val="0051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>
            <a:noAutofit/>
          </a:bodyPr>
          <a:lstStyle/>
          <a:p>
            <a:pPr algn="ctr" defTabSz="685800">
              <a:lnSpc>
                <a:spcPct val="100000"/>
              </a:lnSpc>
            </a:pPr>
            <a:endParaRPr lang="de-DE" sz="1350" b="0" u="none" strike="noStrike">
              <a:solidFill>
                <a:schemeClr val="lt1"/>
              </a:solidFill>
              <a:effectLst/>
              <a:uFillTx/>
              <a:latin typeface="Albert Sans"/>
            </a:endParaRPr>
          </a:p>
        </p:txBody>
      </p:sp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14620" y="368280"/>
            <a:ext cx="8215830" cy="91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l" defTabSz="685800">
              <a:lnSpc>
                <a:spcPct val="90000"/>
              </a:lnSpc>
              <a:buNone/>
              <a:defRPr lang="de-DE" sz="2400" b="1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de-DE" sz="2400" b="1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Mastertitelformat bearbeiten</a:t>
            </a: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514620" y="1443960"/>
            <a:ext cx="3901770" cy="312525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171450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  <a:lvl2pPr lvl="1" algn="l" defTabSz="550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2pPr>
            <a:lvl3pPr lvl="2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3pPr>
            <a:lvl4pPr lvl="3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4pPr>
            <a:lvl5pPr lvl="4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5pPr>
          </a:lstStyle>
          <a:p>
            <a:pPr marL="228600" indent="-228600" algn="l" defTabSz="914400">
              <a:lnSpc>
                <a:spcPct val="100000"/>
              </a:lnSpc>
              <a:spcAft>
                <a:spcPts val="1199"/>
              </a:spcAft>
              <a:buClr>
                <a:srgbClr val="FFFFFF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Mastertextformat bearbeiten</a:t>
            </a:r>
          </a:p>
          <a:p>
            <a:pPr marL="334800" lvl="1" indent="-171450" algn="l" defTabSz="550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Zweite Ebene</a:t>
            </a:r>
          </a:p>
          <a:p>
            <a:pPr marL="506250" lvl="2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Dritte Ebene</a:t>
            </a:r>
          </a:p>
          <a:p>
            <a:pPr marL="660150" lvl="3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Vierte Ebene</a:t>
            </a:r>
          </a:p>
          <a:p>
            <a:pPr marL="841050" lvl="4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Fünfte Ebene</a:t>
            </a: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828680" y="1448010"/>
            <a:ext cx="3901770" cy="312525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171450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  <a:lvl2pPr lvl="1" algn="l" defTabSz="550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2pPr>
            <a:lvl3pPr lvl="2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3pPr>
            <a:lvl4pPr lvl="3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4pPr>
            <a:lvl5pPr lvl="4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5pPr>
          </a:lstStyle>
          <a:p>
            <a:pPr marL="228600" indent="-228600" algn="l" defTabSz="914400">
              <a:lnSpc>
                <a:spcPct val="100000"/>
              </a:lnSpc>
              <a:spcAft>
                <a:spcPts val="1199"/>
              </a:spcAft>
              <a:buClr>
                <a:srgbClr val="FFFFFF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Mastertextformat bearbeiten</a:t>
            </a:r>
          </a:p>
          <a:p>
            <a:pPr marL="334800" lvl="1" indent="-171450" algn="l" defTabSz="550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Zweite Ebene</a:t>
            </a:r>
          </a:p>
          <a:p>
            <a:pPr marL="506250" lvl="2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Dritte Ebene</a:t>
            </a:r>
          </a:p>
          <a:p>
            <a:pPr marL="660150" lvl="3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Vierte Ebene</a:t>
            </a:r>
          </a:p>
          <a:p>
            <a:pPr marL="841050" lvl="4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Fünfte Ebene</a:t>
            </a:r>
          </a:p>
        </p:txBody>
      </p:sp>
      <p:sp>
        <p:nvSpPr>
          <p:cNvPr id="84" name="PlaceHolder 4"/>
          <p:cNvSpPr>
            <a:spLocks noGrp="1"/>
          </p:cNvSpPr>
          <p:nvPr>
            <p:ph type="ftr" idx="27"/>
          </p:nvPr>
        </p:nvSpPr>
        <p:spPr>
          <a:xfrm>
            <a:off x="1874610" y="4742550"/>
            <a:ext cx="38769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&lt;Fußzeile&gt;</a:t>
            </a:r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dt" idx="28"/>
          </p:nvPr>
        </p:nvSpPr>
        <p:spPr>
          <a:xfrm>
            <a:off x="5757210" y="4742550"/>
            <a:ext cx="91611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&lt;Datum/Uhrzeit&gt;</a:t>
            </a:r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sldNum" idx="29"/>
          </p:nvPr>
        </p:nvSpPr>
        <p:spPr>
          <a:xfrm>
            <a:off x="6673320" y="4742550"/>
            <a:ext cx="20571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685800">
              <a:lnSpc>
                <a:spcPct val="100000"/>
              </a:lnSpc>
              <a:buNone/>
              <a:defRPr lang="de-DE" sz="825" b="1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fld id="{5D39C08F-1554-4775-A529-5978D4CEF07D}" type="slidenum">
              <a:rPr lang="en-US" smtClean="0"/>
              <a:pPr/>
              <a:t>‹#›</a:t>
            </a:fld>
            <a:endParaRPr lang="en-US" b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7" name="Grafik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9260" y="4608090"/>
            <a:ext cx="1024380" cy="451980"/>
          </a:xfrm>
          <a:prstGeom prst="rect">
            <a:avLst/>
          </a:prstGeom>
          <a:noFill/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40090981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el und Inhalt + Bil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rafik 6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6560" y="4607010"/>
            <a:ext cx="1029780" cy="45441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14620" y="368280"/>
            <a:ext cx="8215830" cy="91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l" defTabSz="685800">
              <a:lnSpc>
                <a:spcPct val="90000"/>
              </a:lnSpc>
              <a:buNone/>
              <a:defRPr lang="de-DE" sz="2400" b="1" u="none" strike="noStrike">
                <a:solidFill>
                  <a:schemeClr val="accent1"/>
                </a:solidFill>
                <a:effectLst/>
                <a:uFillTx/>
                <a:latin typeface="Albert Sans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de-DE" sz="2400" b="1" u="none" strike="noStrike">
                <a:solidFill>
                  <a:schemeClr val="accent1"/>
                </a:solidFill>
                <a:effectLst/>
                <a:uFillTx/>
                <a:latin typeface="Albert Sans"/>
              </a:rPr>
              <a:t>Mastertitelformat bearbeiten</a:t>
            </a: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514620" y="1443960"/>
            <a:ext cx="3885840" cy="312525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171450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1pPr>
            <a:lvl2pPr lvl="1" algn="l" defTabSz="550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2pPr>
            <a:lvl3pPr lvl="2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3pPr>
            <a:lvl4pPr lvl="3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4pPr>
            <a:lvl5pPr lvl="4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defRPr>
            </a:lvl5pPr>
          </a:lstStyle>
          <a:p>
            <a:pPr marL="228600" indent="-228600" algn="l" defTabSz="914400">
              <a:lnSpc>
                <a:spcPct val="100000"/>
              </a:lnSpc>
              <a:spcAft>
                <a:spcPts val="11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Mastertextformat bearbeiten</a:t>
            </a:r>
            <a:endParaRPr lang="de-DE" sz="1313" b="0" u="none" strike="noStrike">
              <a:solidFill>
                <a:schemeClr val="lt2"/>
              </a:solidFill>
              <a:effectLst/>
              <a:uFillTx/>
              <a:latin typeface="Albert Sans"/>
            </a:endParaRPr>
          </a:p>
          <a:p>
            <a:pPr marL="334800" lvl="1" indent="-171450" algn="l" defTabSz="550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Zweite Ebene</a:t>
            </a:r>
          </a:p>
          <a:p>
            <a:pPr marL="506250" lvl="2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Dritte Ebene</a:t>
            </a:r>
          </a:p>
          <a:p>
            <a:pPr marL="660150" lvl="3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Vierte Ebene</a:t>
            </a:r>
          </a:p>
          <a:p>
            <a:pPr marL="841050" lvl="4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dk1"/>
                </a:solidFill>
                <a:effectLst/>
                <a:uFillTx/>
                <a:latin typeface="Albert Sans"/>
              </a:rPr>
              <a:t>Fünfte Ebene</a:t>
            </a:r>
          </a:p>
        </p:txBody>
      </p:sp>
      <p:sp>
        <p:nvSpPr>
          <p:cNvPr id="91" name="PlaceHolder 3"/>
          <p:cNvSpPr>
            <a:spLocks noGrp="1"/>
          </p:cNvSpPr>
          <p:nvPr>
            <p:ph type="body" hasCustomPrompt="1"/>
          </p:nvPr>
        </p:nvSpPr>
        <p:spPr>
          <a:xfrm>
            <a:off x="4571910" y="1444230"/>
            <a:ext cx="4571640" cy="312525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 defTabSz="685800">
              <a:lnSpc>
                <a:spcPct val="100000"/>
              </a:lnSpc>
              <a:buNone/>
              <a:tabLst>
                <a:tab pos="0" algn="l"/>
              </a:tabLst>
              <a:defRPr lang="de-DE" sz="1350" b="0" u="none" strike="noStrike">
                <a:solidFill>
                  <a:schemeClr val="accent5"/>
                </a:solidFill>
                <a:effectLst/>
                <a:uFillTx/>
                <a:latin typeface="Albert San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350" b="0" u="none" strike="noStrike">
                <a:solidFill>
                  <a:schemeClr val="accent5"/>
                </a:solidFill>
                <a:effectLst/>
                <a:uFillTx/>
                <a:latin typeface="Albert Sans"/>
              </a:rPr>
              <a:t>Hier können Sie ein Bild einfügen</a:t>
            </a:r>
            <a:endParaRPr lang="de-DE" sz="1350" b="0" u="none" strike="noStrike">
              <a:solidFill>
                <a:schemeClr val="lt2"/>
              </a:solidFill>
              <a:effectLst/>
              <a:uFillTx/>
              <a:latin typeface="Albert Sans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body" hasCustomPrompt="1"/>
          </p:nvPr>
        </p:nvSpPr>
        <p:spPr>
          <a:xfrm>
            <a:off x="5473170" y="4569750"/>
            <a:ext cx="3257280" cy="1617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685800">
              <a:lnSpc>
                <a:spcPct val="100000"/>
              </a:lnSpc>
              <a:spcAft>
                <a:spcPts val="899"/>
              </a:spcAft>
              <a:buNone/>
              <a:tabLst>
                <a:tab pos="0" algn="l"/>
              </a:tabLst>
              <a:defRPr lang="de-DE" sz="600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pPr indent="0" algn="r" defTabSz="914400">
              <a:lnSpc>
                <a:spcPct val="100000"/>
              </a:lnSpc>
              <a:spcAft>
                <a:spcPts val="1199"/>
              </a:spcAft>
              <a:buNone/>
              <a:tabLst>
                <a:tab pos="0" algn="l"/>
              </a:tabLst>
            </a:pPr>
            <a:r>
              <a:rPr lang="de-DE" sz="600" b="0" u="none" strike="noStrike">
                <a:solidFill>
                  <a:schemeClr val="lt2"/>
                </a:solidFill>
                <a:effectLst/>
                <a:uFillTx/>
                <a:latin typeface="Albert Sans"/>
              </a:rPr>
              <a:t>Foto: Bildnachweis</a:t>
            </a:r>
          </a:p>
        </p:txBody>
      </p:sp>
      <p:sp>
        <p:nvSpPr>
          <p:cNvPr id="93" name="PlaceHolder 5"/>
          <p:cNvSpPr>
            <a:spLocks noGrp="1"/>
          </p:cNvSpPr>
          <p:nvPr>
            <p:ph type="ftr" idx="30"/>
          </p:nvPr>
        </p:nvSpPr>
        <p:spPr>
          <a:xfrm>
            <a:off x="1874610" y="4742550"/>
            <a:ext cx="38769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en-US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&lt;Fußzeile&gt;</a:t>
            </a:r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6"/>
          <p:cNvSpPr>
            <a:spLocks noGrp="1"/>
          </p:cNvSpPr>
          <p:nvPr>
            <p:ph type="dt" idx="31"/>
          </p:nvPr>
        </p:nvSpPr>
        <p:spPr>
          <a:xfrm>
            <a:off x="5757210" y="4742550"/>
            <a:ext cx="91611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&lt;Datum/Uhrzeit&gt;</a:t>
            </a:r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7"/>
          <p:cNvSpPr>
            <a:spLocks noGrp="1"/>
          </p:cNvSpPr>
          <p:nvPr>
            <p:ph type="sldNum" idx="32"/>
          </p:nvPr>
        </p:nvSpPr>
        <p:spPr>
          <a:xfrm>
            <a:off x="6673320" y="4742550"/>
            <a:ext cx="20571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685800">
              <a:lnSpc>
                <a:spcPct val="100000"/>
              </a:lnSpc>
              <a:buNone/>
              <a:defRPr lang="de-DE" sz="825" b="1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fld id="{3190479E-1ED5-4CCF-8B2F-4A94CA914544}" type="slidenum">
              <a:rPr lang="en-US" smtClean="0"/>
              <a:pPr/>
              <a:t>‹#›</a:t>
            </a:fld>
            <a:endParaRPr lang="en-US" b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01524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itel und Inhalt + Bil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rafik 6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6560" y="4607010"/>
            <a:ext cx="1029780" cy="45441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7" name="Rechteck 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9143820" cy="5143230"/>
          </a:xfrm>
          <a:prstGeom prst="rect">
            <a:avLst/>
          </a:prstGeom>
          <a:solidFill>
            <a:srgbClr val="0051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>
            <a:noAutofit/>
          </a:bodyPr>
          <a:lstStyle/>
          <a:p>
            <a:pPr algn="ctr" defTabSz="685800">
              <a:lnSpc>
                <a:spcPct val="100000"/>
              </a:lnSpc>
            </a:pPr>
            <a:endParaRPr lang="de-DE" sz="1350" b="0" u="none" strike="noStrike">
              <a:solidFill>
                <a:schemeClr val="lt1"/>
              </a:solidFill>
              <a:effectLst/>
              <a:uFillTx/>
              <a:latin typeface="Albert Sans"/>
            </a:endParaRPr>
          </a:p>
        </p:txBody>
      </p:sp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14620" y="368280"/>
            <a:ext cx="8215830" cy="91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l" defTabSz="685800">
              <a:lnSpc>
                <a:spcPct val="90000"/>
              </a:lnSpc>
              <a:buNone/>
              <a:defRPr lang="de-DE" sz="2400" b="1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de-DE" sz="2400" b="1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Mastertitelformat bearbeiten</a:t>
            </a: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514620" y="1443960"/>
            <a:ext cx="3885840" cy="312525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171450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  <a:lvl2pPr lvl="1" algn="l" defTabSz="550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2pPr>
            <a:lvl3pPr lvl="2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3pPr>
            <a:lvl4pPr lvl="3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4pPr>
            <a:lvl5pPr lvl="4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  <a:def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5pPr>
          </a:lstStyle>
          <a:p>
            <a:pPr marL="228600" indent="-228600" algn="l" defTabSz="914400">
              <a:lnSpc>
                <a:spcPct val="100000"/>
              </a:lnSpc>
              <a:spcAft>
                <a:spcPts val="1199"/>
              </a:spcAft>
              <a:buClr>
                <a:srgbClr val="FFFFFF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Mastertextformat bearbeiten</a:t>
            </a:r>
          </a:p>
          <a:p>
            <a:pPr marL="334800" lvl="1" indent="-171450" algn="l" defTabSz="550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Zweite Ebene</a:t>
            </a:r>
          </a:p>
          <a:p>
            <a:pPr marL="506250" lvl="2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Dritte Ebene</a:t>
            </a:r>
          </a:p>
          <a:p>
            <a:pPr marL="660150" lvl="3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Vierte Ebene</a:t>
            </a:r>
          </a:p>
          <a:p>
            <a:pPr marL="841050" lvl="4" indent="-171450" algn="l" defTabSz="685800">
              <a:lnSpc>
                <a:spcPct val="100000"/>
              </a:lnSpc>
              <a:spcAft>
                <a:spcPts val="899"/>
              </a:spcAft>
              <a:buClr>
                <a:srgbClr val="FFFFFF"/>
              </a:buClr>
              <a:buSzPct val="140000"/>
              <a:buFont typeface="Arial"/>
              <a:buChar char="•"/>
            </a:pPr>
            <a:r>
              <a:rPr lang="de-DE" sz="1313" b="0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Fünfte Ebene</a:t>
            </a:r>
          </a:p>
        </p:txBody>
      </p:sp>
      <p:sp>
        <p:nvSpPr>
          <p:cNvPr id="100" name="PlaceHolder 3"/>
          <p:cNvSpPr>
            <a:spLocks noGrp="1"/>
          </p:cNvSpPr>
          <p:nvPr>
            <p:ph type="body" hasCustomPrompt="1"/>
          </p:nvPr>
        </p:nvSpPr>
        <p:spPr>
          <a:xfrm>
            <a:off x="4571910" y="1444230"/>
            <a:ext cx="4571640" cy="312525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 defTabSz="685800">
              <a:lnSpc>
                <a:spcPct val="100000"/>
              </a:lnSpc>
              <a:buNone/>
              <a:tabLst>
                <a:tab pos="0" algn="l"/>
              </a:tabLst>
              <a:defRPr lang="de-DE" sz="1350" b="0" u="none" strike="noStrike">
                <a:solidFill>
                  <a:schemeClr val="accent5"/>
                </a:solidFill>
                <a:effectLst/>
                <a:uFillTx/>
                <a:latin typeface="Albert San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350" b="0" u="none" strike="noStrike">
                <a:solidFill>
                  <a:schemeClr val="accent5"/>
                </a:solidFill>
                <a:effectLst/>
                <a:uFillTx/>
                <a:latin typeface="Albert Sans"/>
              </a:rPr>
              <a:t>Hier können Sie ein Bild einfügen</a:t>
            </a:r>
            <a:endParaRPr lang="de-DE" sz="1350" b="0" u="none" strike="noStrike">
              <a:solidFill>
                <a:schemeClr val="lt1"/>
              </a:solidFill>
              <a:effectLst/>
              <a:uFillTx/>
              <a:latin typeface="Albert Sans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 hasCustomPrompt="1"/>
          </p:nvPr>
        </p:nvSpPr>
        <p:spPr>
          <a:xfrm>
            <a:off x="5473170" y="4569750"/>
            <a:ext cx="3257280" cy="1617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685800">
              <a:lnSpc>
                <a:spcPct val="100000"/>
              </a:lnSpc>
              <a:spcAft>
                <a:spcPts val="899"/>
              </a:spcAft>
              <a:buNone/>
              <a:tabLst>
                <a:tab pos="0" algn="l"/>
              </a:tabLst>
              <a:defRPr lang="de-DE" sz="600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pPr indent="0" algn="r" defTabSz="914400">
              <a:lnSpc>
                <a:spcPct val="100000"/>
              </a:lnSpc>
              <a:spcAft>
                <a:spcPts val="1199"/>
              </a:spcAft>
              <a:buNone/>
              <a:tabLst>
                <a:tab pos="0" algn="l"/>
              </a:tabLst>
            </a:pPr>
            <a:r>
              <a:rPr lang="de-DE" sz="600" b="0" u="none" strike="noStrike">
                <a:solidFill>
                  <a:schemeClr val="lt1"/>
                </a:solidFill>
                <a:effectLst/>
                <a:uFillTx/>
                <a:latin typeface="Albert Sans"/>
              </a:rPr>
              <a:t>Foto: Bildnachweis</a:t>
            </a:r>
          </a:p>
        </p:txBody>
      </p:sp>
      <p:sp>
        <p:nvSpPr>
          <p:cNvPr id="102" name="PlaceHolder 5"/>
          <p:cNvSpPr>
            <a:spLocks noGrp="1"/>
          </p:cNvSpPr>
          <p:nvPr>
            <p:ph type="ftr" idx="33"/>
          </p:nvPr>
        </p:nvSpPr>
        <p:spPr>
          <a:xfrm>
            <a:off x="1874610" y="4742550"/>
            <a:ext cx="38769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&lt;Fußzeile&gt;</a:t>
            </a:r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6"/>
          <p:cNvSpPr>
            <a:spLocks noGrp="1"/>
          </p:cNvSpPr>
          <p:nvPr>
            <p:ph type="dt" idx="34"/>
          </p:nvPr>
        </p:nvSpPr>
        <p:spPr>
          <a:xfrm>
            <a:off x="5757210" y="4742550"/>
            <a:ext cx="91611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r>
              <a:rPr lang="en-US"/>
              <a:t>&lt;Datum/Uhrzeit&gt;</a:t>
            </a:r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7"/>
          <p:cNvSpPr>
            <a:spLocks noGrp="1"/>
          </p:cNvSpPr>
          <p:nvPr>
            <p:ph type="sldNum" idx="35"/>
          </p:nvPr>
        </p:nvSpPr>
        <p:spPr>
          <a:xfrm>
            <a:off x="6673320" y="4742550"/>
            <a:ext cx="20571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 defTabSz="685800">
              <a:lnSpc>
                <a:spcPct val="100000"/>
              </a:lnSpc>
              <a:buNone/>
              <a:defRPr lang="de-DE" sz="825" b="1" u="none" strike="noStrike">
                <a:solidFill>
                  <a:schemeClr val="lt1"/>
                </a:solidFill>
                <a:effectLst/>
                <a:uFillTx/>
                <a:latin typeface="Albert Sans"/>
              </a:defRPr>
            </a:lvl1pPr>
          </a:lstStyle>
          <a:p>
            <a:fld id="{5B400B5B-A1B6-4F08-B082-214EED5BAC22}" type="slidenum">
              <a:rPr lang="en-US" smtClean="0"/>
              <a:pPr/>
              <a:t>‹#›</a:t>
            </a:fld>
            <a:endParaRPr lang="en-US" b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5" name="Grafik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9260" y="4608090"/>
            <a:ext cx="1024380" cy="451980"/>
          </a:xfrm>
          <a:prstGeom prst="rect">
            <a:avLst/>
          </a:prstGeom>
          <a:noFill/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9076441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EC2104-6BD4-0D2E-37A8-FC146469C4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F72C319-D554-8988-02F5-984760C11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C5A8AF-AAD6-C96A-A468-D1690F8D8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F904-8A07-4610-A6F5-80CF56DEDABD}" type="datetimeFigureOut">
              <a:rPr lang="en-US" smtClean="0"/>
              <a:t>5/18/26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3058E7-FEC5-2F98-F82D-5AECE9779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F59F7C9-1220-1179-409B-8BA144127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3344F-A2E7-4DC0-9380-46BC2CDCC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3882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7FA8AB-1DB5-5C99-30F6-844E0853E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2D5A11C-260E-E06F-A71C-A4F58027A1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869E4F-C78F-0A74-4339-09DBAB105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F904-8A07-4610-A6F5-80CF56DEDABD}" type="datetimeFigureOut">
              <a:rPr lang="en-US" smtClean="0"/>
              <a:t>5/18/26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7055ABF-1613-E40F-A067-AA4B0523F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BDC188-2AE3-98BA-EE81-84F41E804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3344F-A2E7-4DC0-9380-46BC2CDCC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1282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62A9BE-F401-1427-6B96-10E8DE7A2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F2D635-595A-6242-16CD-5A8911FA5F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7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19F8E67-231E-299B-4042-78A318F4D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F904-8A07-4610-A6F5-80CF56DEDABD}" type="datetimeFigureOut">
              <a:rPr lang="en-US" smtClean="0"/>
              <a:t>5/18/26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168CB2-BEEC-573B-0D7A-8D1DB7998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283107F-DDBB-D72C-3E1F-CB66514D7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3344F-A2E7-4DC0-9380-46BC2CDCC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3969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5C5185-3FE8-3D2B-7CB9-76966359E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A39319-2FEC-800D-B477-B95594EF1D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E4B4826-287E-22BD-08CB-7E0DDB393D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BB5FF9E-EFE2-4D8E-B48A-C19AA94E3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F904-8A07-4610-A6F5-80CF56DEDABD}" type="datetimeFigureOut">
              <a:rPr lang="en-US" smtClean="0"/>
              <a:t>5/18/26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8FD1DD2-E5B2-BC1E-81F2-5D2B9D560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5AC9D93-6A40-10C7-1404-558EA3993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3344F-A2E7-4DC0-9380-46BC2CDCC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1859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A9D933-AA0B-0750-EB4C-B86EF79ED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048BAA0-4FD6-B8BD-8ABB-AE01D09892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C605753-1072-35D1-ED63-300235F036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AE79CCE-FFCE-4E2E-9250-0000EAEE3A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16F730F-5291-F934-C7CD-8A85286155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CA9C187-CB70-17DF-8C3C-48159634D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F904-8A07-4610-A6F5-80CF56DEDABD}" type="datetimeFigureOut">
              <a:rPr lang="en-US" smtClean="0"/>
              <a:t>5/18/26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F3DCF71-54A8-44BC-DC93-425454259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1D7232B-43B7-E3B8-686A-F15A8FAE2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3344F-A2E7-4DC0-9380-46BC2CDCC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68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SCLFRIB_ppt.pn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669775" y="990079"/>
            <a:ext cx="7864929" cy="319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latin typeface="Helvetica" pitchFamily="-111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4115405" y="2256979"/>
            <a:ext cx="9144000" cy="3456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ヒラギノ角ゴ Pro W3" pitchFamily="-111" charset="-128"/>
              <a:cs typeface="Arial" charset="0"/>
            </a:endParaRPr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7322" y="4671343"/>
            <a:ext cx="1595059" cy="39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35429" y="57151"/>
            <a:ext cx="8273143" cy="37164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8108" y="800324"/>
            <a:ext cx="8227786" cy="37705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Box 1032"/>
          <p:cNvSpPr txBox="1">
            <a:spLocks noChangeArrowheads="1"/>
          </p:cNvSpPr>
          <p:nvPr userDrawn="1"/>
        </p:nvSpPr>
        <p:spPr bwMode="auto">
          <a:xfrm>
            <a:off x="5660572" y="4875610"/>
            <a:ext cx="3312584" cy="1070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r" defTabSz="609430" eaLnBrk="0" hangingPunct="0">
              <a:lnSpc>
                <a:spcPct val="90000"/>
              </a:lnSpc>
              <a:defRPr/>
            </a:pP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Artemis</a:t>
            </a:r>
            <a:r>
              <a:rPr lang="en-US" sz="773" kern="1200" baseline="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 Spyrou, p-process workshop 2019</a:t>
            </a: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, </a:t>
            </a:r>
            <a:r>
              <a:rPr lang="en-US" sz="773" kern="1200" dirty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t>Slide </a:t>
            </a:r>
            <a:fld id="{97F26045-EFAF-4618-8EDF-874E6A216DC5}" type="slidenum">
              <a:rPr lang="en-US" sz="773" kern="1200" smtClean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pPr algn="r" defTabSz="609430" eaLnBrk="0" hangingPunct="0">
                <a:lnSpc>
                  <a:spcPct val="90000"/>
                </a:lnSpc>
                <a:defRPr/>
              </a:pPr>
              <a:t>‹#›</a:t>
            </a:fld>
            <a:endParaRPr lang="en-US" sz="773" kern="1200" dirty="0">
              <a:solidFill>
                <a:srgbClr val="064308"/>
              </a:solidFill>
              <a:latin typeface="Arial" charset="0"/>
              <a:ea typeface="ヒラギノ角ゴ Pro W3" pitchFamily="-111" charset="-128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42711045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CD224C-C4F1-4EF9-8DDF-5101B9605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D48A62B-7985-9AC0-1FE5-A879F0856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F904-8A07-4610-A6F5-80CF56DEDABD}" type="datetimeFigureOut">
              <a:rPr lang="en-US" smtClean="0"/>
              <a:t>5/18/26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5DA5FA8-95E8-E4BB-4E5A-CC7726B3A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A053CC4-1331-D0E8-09C7-DF833E412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3344F-A2E7-4DC0-9380-46BC2CDCC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96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45800D3-FB5E-06BB-BE7E-791982537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F904-8A07-4610-A6F5-80CF56DEDABD}" type="datetimeFigureOut">
              <a:rPr lang="en-US" smtClean="0"/>
              <a:t>5/18/26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2CBE37C-5DEC-4D29-6148-BADE9A59A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F9A0C25-25BA-C7B6-988B-E54A810E9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3344F-A2E7-4DC0-9380-46BC2CDCC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086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E9D919-8E11-91CE-71AF-C3DC2FA71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FCC1ED-3440-A98A-B95C-FA49056910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B5677EE-1EEF-983B-B38F-B68B8E1B45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85C0064-51CC-81B4-55EB-06BFF50DB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F904-8A07-4610-A6F5-80CF56DEDABD}" type="datetimeFigureOut">
              <a:rPr lang="en-US" smtClean="0"/>
              <a:t>5/18/26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B90F631-7C9C-AFB3-1F63-87BB0C900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162BF5B-9B10-7C68-F28E-44BF40680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3344F-A2E7-4DC0-9380-46BC2CDCC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969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B98D85-9F0E-6ECE-81F2-61412E498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44F0E8D-708D-BAE5-FF87-23FB1857C4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6CFF34F-C3A1-1261-3F06-7FE6BF584A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3352672-ED84-B844-8B52-F1EFD9564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F904-8A07-4610-A6F5-80CF56DEDABD}" type="datetimeFigureOut">
              <a:rPr lang="en-US" smtClean="0"/>
              <a:t>5/18/26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8025B8A-3E40-AB05-B5AF-2B3CA963C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BA6CCCD-9BD1-4BC7-6E92-DDD4DE11B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3344F-A2E7-4DC0-9380-46BC2CDCC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68565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918FA9-0A3C-1C17-9DE0-5E447CAD3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65E8DAD-1C4E-57C4-6AF9-D8EBAF5678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C918FB-2C53-FC1A-7452-01ABF82AA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F904-8A07-4610-A6F5-80CF56DEDABD}" type="datetimeFigureOut">
              <a:rPr lang="en-US" smtClean="0"/>
              <a:t>5/18/26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66FBBDF-F5BD-5F55-B8EF-94611D832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F58D4B-3BFF-EBFF-236C-C8597A925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3344F-A2E7-4DC0-9380-46BC2CDCC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707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08B4DA0-0046-01AD-F2DF-E3927278B0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3"/>
            <a:ext cx="1971675" cy="4358879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8A6017F-DBF8-5968-F75E-74A2D7E594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3"/>
            <a:ext cx="5800725" cy="435887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E1FB09-1DEF-EE55-241C-FA98867DE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F904-8A07-4610-A6F5-80CF56DEDABD}" type="datetimeFigureOut">
              <a:rPr lang="en-US" smtClean="0"/>
              <a:t>5/18/26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DEE36CA-0198-25F3-2FA1-FB6A5F56C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314A54-29D9-F9E9-683E-FAF704C5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3344F-A2E7-4DC0-9380-46BC2CDCC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185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SCLFRIB_ppt.pn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669775" y="990080"/>
            <a:ext cx="7864929" cy="319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latin typeface="Helvetica" pitchFamily="-111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4115405" y="2256978"/>
            <a:ext cx="9144000" cy="3456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35429" y="57151"/>
            <a:ext cx="8273143" cy="37164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8108" y="800324"/>
            <a:ext cx="8227786" cy="37705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Box 1032"/>
          <p:cNvSpPr txBox="1">
            <a:spLocks noChangeArrowheads="1"/>
          </p:cNvSpPr>
          <p:nvPr userDrawn="1"/>
        </p:nvSpPr>
        <p:spPr bwMode="auto">
          <a:xfrm>
            <a:off x="5588001" y="4875610"/>
            <a:ext cx="3385155" cy="1070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r" defTabSz="609430" eaLnBrk="0" hangingPunct="0">
              <a:lnSpc>
                <a:spcPct val="90000"/>
              </a:lnSpc>
              <a:defRPr/>
            </a:pP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Artemis</a:t>
            </a:r>
            <a:r>
              <a:rPr lang="en-US" sz="773" kern="1200" baseline="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 Spyrou, p-process workshop 2019</a:t>
            </a: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, </a:t>
            </a:r>
            <a:r>
              <a:rPr lang="en-US" sz="773" kern="1200" dirty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t>Slide </a:t>
            </a:r>
            <a:fld id="{97F26045-EFAF-4618-8EDF-874E6A216DC5}" type="slidenum">
              <a:rPr lang="en-US" sz="773" kern="1200" smtClean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pPr algn="r" defTabSz="609430" eaLnBrk="0" hangingPunct="0">
                <a:lnSpc>
                  <a:spcPct val="90000"/>
                </a:lnSpc>
                <a:defRPr/>
              </a:pPr>
              <a:t>‹#›</a:t>
            </a:fld>
            <a:endParaRPr lang="en-US" sz="773" kern="1200" dirty="0">
              <a:solidFill>
                <a:srgbClr val="064308"/>
              </a:solidFill>
              <a:latin typeface="Arial" charset="0"/>
              <a:ea typeface="ヒラギノ角ゴ Pro W3" pitchFamily="-111" charset="-128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628009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bkg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5" y="990080"/>
            <a:ext cx="7864929" cy="319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latin typeface="Helvetica" pitchFamily="-111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15405" y="2256978"/>
            <a:ext cx="9144000" cy="3456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429" y="57151"/>
            <a:ext cx="8273143" cy="37164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Box 1032"/>
          <p:cNvSpPr txBox="1">
            <a:spLocks noChangeArrowheads="1"/>
          </p:cNvSpPr>
          <p:nvPr userDrawn="1"/>
        </p:nvSpPr>
        <p:spPr bwMode="auto">
          <a:xfrm>
            <a:off x="5733144" y="4929187"/>
            <a:ext cx="3240012" cy="1070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r" defTabSz="609430" eaLnBrk="0" hangingPunct="0">
              <a:lnSpc>
                <a:spcPct val="90000"/>
              </a:lnSpc>
              <a:defRPr/>
            </a:pP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Artemis</a:t>
            </a:r>
            <a:r>
              <a:rPr lang="en-US" sz="773" kern="1200" baseline="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 Spyrou, p-process workshop 2019</a:t>
            </a: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, </a:t>
            </a:r>
            <a:r>
              <a:rPr lang="en-US" sz="773" kern="1200" dirty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t>Slide </a:t>
            </a:r>
            <a:fld id="{97F26045-EFAF-4618-8EDF-874E6A216DC5}" type="slidenum">
              <a:rPr lang="en-US" sz="773" kern="1200" smtClean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pPr algn="r" defTabSz="609430" eaLnBrk="0" hangingPunct="0">
                <a:lnSpc>
                  <a:spcPct val="90000"/>
                </a:lnSpc>
                <a:defRPr/>
              </a:pPr>
              <a:t>‹#›</a:t>
            </a:fld>
            <a:endParaRPr lang="en-US" sz="773" kern="1200" dirty="0">
              <a:solidFill>
                <a:srgbClr val="064308"/>
              </a:solidFill>
              <a:latin typeface="Arial" charset="0"/>
              <a:ea typeface="ヒラギノ角ゴ Pro W3" pitchFamily="-111" charset="-128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839135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98409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825" y="76201"/>
            <a:ext cx="6330950" cy="37164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914400"/>
            <a:ext cx="7772400" cy="1771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00350"/>
            <a:ext cx="7772400" cy="1771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15782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1289" y="95251"/>
            <a:ext cx="8574087" cy="25130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rIns="182880" bIns="365760"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sz="4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141289" y="2611439"/>
            <a:ext cx="8575675" cy="103187"/>
            <a:chOff x="284163" y="1759424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759424"/>
              <a:ext cx="2743423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025998" y="1759424"/>
              <a:ext cx="160033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328" y="1759424"/>
              <a:ext cx="4234208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9" name="Rectangle 8"/>
          <p:cNvSpPr/>
          <p:nvPr/>
        </p:nvSpPr>
        <p:spPr>
          <a:xfrm>
            <a:off x="141289" y="4670426"/>
            <a:ext cx="8574087" cy="130175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/>
          </a:p>
        </p:txBody>
      </p:sp>
      <p:pic>
        <p:nvPicPr>
          <p:cNvPr id="10" name="Picture 25" descr="tig_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8950" y="2813051"/>
            <a:ext cx="1114425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9414" y="2813051"/>
            <a:ext cx="1985962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289" y="2813051"/>
            <a:ext cx="2684462" cy="175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3" name="Picture 2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4489" y="2813051"/>
            <a:ext cx="2630487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3257" y="98662"/>
            <a:ext cx="7808976" cy="1049786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378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8121" y="1596568"/>
            <a:ext cx="7754112" cy="363474"/>
          </a:xfrm>
        </p:spPr>
        <p:txBody>
          <a:bodyPr/>
          <a:lstStyle>
            <a:lvl1pPr marL="0" indent="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6794501" y="4827589"/>
            <a:ext cx="1814513" cy="274637"/>
          </a:xfrm>
        </p:spPr>
        <p:txBody>
          <a:bodyPr/>
          <a:lstStyle>
            <a:lvl1pPr>
              <a:defRPr/>
            </a:lvl1pPr>
          </a:lstStyle>
          <a:p>
            <a:r>
              <a:rPr lang="en-CA" altLang="x-none"/>
              <a:t>2016-12-06</a:t>
            </a:r>
            <a:endParaRPr lang="en-US" altLang="x-none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Nuclear Shell Evolution</a:t>
            </a:r>
          </a:p>
        </p:txBody>
      </p:sp>
    </p:spTree>
    <p:extLst>
      <p:ext uri="{BB962C8B-B14F-4D97-AF65-F5344CB8AC3E}">
        <p14:creationId xmlns:p14="http://schemas.microsoft.com/office/powerpoint/2010/main" val="2610378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06072" y="56927"/>
            <a:ext cx="6331857" cy="37164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9299" tIns="23720" rIns="59299" bIns="23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108" y="800324"/>
            <a:ext cx="8227786" cy="3770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91670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</p:sldLayoutIdLst>
  <p:hf sldNum="0" hdr="0" dt="0"/>
  <p:txStyles>
    <p:titleStyle>
      <a:lvl1pPr algn="ctr" defTabSz="60050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60050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60050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60050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60050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339812" algn="ctr" defTabSz="600572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679625" algn="ctr" defTabSz="600572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019437" algn="ctr" defTabSz="600572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359250" algn="ctr" defTabSz="600572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27244" indent="-127244" algn="l" defTabSz="600500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SzPct val="100000"/>
        <a:buChar char="•"/>
        <a:defRPr sz="1477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39316" indent="-127244" algn="l" defTabSz="600500" rtl="0" eaLnBrk="0" fontAlgn="base" hangingPunct="0">
        <a:lnSpc>
          <a:spcPct val="90000"/>
        </a:lnSpc>
        <a:spcBef>
          <a:spcPct val="25000"/>
        </a:spcBef>
        <a:spcAft>
          <a:spcPct val="0"/>
        </a:spcAft>
        <a:buSzPct val="100000"/>
        <a:buChar char="–"/>
        <a:defRPr sz="1195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51389" indent="-127244" algn="l" defTabSz="600500" rtl="0" eaLnBrk="0" fontAlgn="base" hangingPunct="0">
        <a:lnSpc>
          <a:spcPct val="90000"/>
        </a:lnSpc>
        <a:spcBef>
          <a:spcPct val="15000"/>
        </a:spcBef>
        <a:spcAft>
          <a:spcPct val="0"/>
        </a:spcAft>
        <a:buSzPct val="100000"/>
        <a:buChar char="»"/>
        <a:defRPr sz="1195"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934236" indent="-169658" algn="l" defTabSz="600500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ヒラギノ角ゴ Pro W3" pitchFamily="-111" charset="-128"/>
          <a:cs typeface="ヒラギノ角ゴ Pro W3"/>
        </a:defRPr>
      </a:lvl4pPr>
      <a:lvl5pPr marL="1312617" indent="-111617" algn="l" defTabSz="600500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ヒラギノ角ゴ Pro W3" pitchFamily="-111" charset="-128"/>
          <a:cs typeface="ヒラギノ角ゴ Pro W3"/>
        </a:defRPr>
      </a:lvl5pPr>
      <a:lvl6pPr marL="1653046" indent="-112091" algn="l" defTabSz="600572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+mn-ea"/>
          <a:cs typeface="+mn-cs"/>
        </a:defRPr>
      </a:lvl6pPr>
      <a:lvl7pPr marL="1992860" indent="-112091" algn="l" defTabSz="600572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+mn-ea"/>
          <a:cs typeface="+mn-cs"/>
        </a:defRPr>
      </a:lvl7pPr>
      <a:lvl8pPr marL="2332672" indent="-112091" algn="l" defTabSz="600572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+mn-ea"/>
          <a:cs typeface="+mn-cs"/>
        </a:defRPr>
      </a:lvl8pPr>
      <a:lvl9pPr marL="2672485" indent="-112091" algn="l" defTabSz="600572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1pPr>
      <a:lvl2pPr marL="339812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2pPr>
      <a:lvl3pPr marL="679625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3pPr>
      <a:lvl4pPr marL="1019437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4pPr>
      <a:lvl5pPr marL="1359250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5pPr>
      <a:lvl6pPr marL="1699063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6pPr>
      <a:lvl7pPr marL="2038875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7pPr>
      <a:lvl8pPr marL="2378688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8pPr>
      <a:lvl9pPr marL="2718500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6" y="923925"/>
            <a:ext cx="8054975" cy="3670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875" y="14289"/>
            <a:ext cx="630238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262626"/>
                </a:solidFill>
              </a:defRPr>
            </a:lvl1pPr>
          </a:lstStyle>
          <a:p>
            <a:fld id="{33046761-78A3-9241-A308-7537FDAB450C}" type="slidenum">
              <a:rPr lang="en-US" altLang="x-none"/>
              <a:pPr/>
              <a:t>‹#›</a:t>
            </a:fld>
            <a:endParaRPr lang="en-US" altLang="x-none"/>
          </a:p>
        </p:txBody>
      </p:sp>
      <p:sp>
        <p:nvSpPr>
          <p:cNvPr id="12" name="Rectangle 11"/>
          <p:cNvSpPr/>
          <p:nvPr/>
        </p:nvSpPr>
        <p:spPr>
          <a:xfrm>
            <a:off x="200026" y="84138"/>
            <a:ext cx="8486775" cy="85090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/>
          </a:p>
        </p:txBody>
      </p:sp>
      <p:grpSp>
        <p:nvGrpSpPr>
          <p:cNvPr id="1029" name="Group 12"/>
          <p:cNvGrpSpPr>
            <a:grpSpLocks/>
          </p:cNvGrpSpPr>
          <p:nvPr/>
        </p:nvGrpSpPr>
        <p:grpSpPr bwMode="auto">
          <a:xfrm>
            <a:off x="200026" y="920750"/>
            <a:ext cx="8488363" cy="103188"/>
            <a:chOff x="284163" y="1577847"/>
            <a:chExt cx="8576373" cy="137411"/>
          </a:xfrm>
        </p:grpSpPr>
        <p:sp>
          <p:nvSpPr>
            <p:cNvPr id="14" name="Rectangle 13"/>
            <p:cNvSpPr/>
            <p:nvPr/>
          </p:nvSpPr>
          <p:spPr>
            <a:xfrm>
              <a:off x="284163" y="1577847"/>
              <a:ext cx="1600752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884915" y="1577847"/>
              <a:ext cx="2742771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626082" y="1577847"/>
              <a:ext cx="4234454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6391275" y="4827589"/>
            <a:ext cx="1982788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73A49"/>
                </a:solidFill>
              </a:defRPr>
            </a:lvl1pPr>
          </a:lstStyle>
          <a:p>
            <a:r>
              <a:rPr lang="en-CA" altLang="x-none"/>
              <a:t>2016-12-06</a:t>
            </a:r>
            <a:endParaRPr lang="en-US" altLang="x-none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026" y="4827589"/>
            <a:ext cx="6124575" cy="274637"/>
          </a:xfrm>
          <a:prstGeom prst="rect">
            <a:avLst/>
          </a:prstGeom>
        </p:spPr>
        <p:txBody>
          <a:bodyPr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/>
              <a:t>Nuclear Shell Evolution</a:t>
            </a:r>
          </a:p>
        </p:txBody>
      </p:sp>
    </p:spTree>
    <p:extLst>
      <p:ext uri="{BB962C8B-B14F-4D97-AF65-F5344CB8AC3E}">
        <p14:creationId xmlns:p14="http://schemas.microsoft.com/office/powerpoint/2010/main" val="2597280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9" r:id="rId3"/>
  </p:sldLayoutIdLst>
  <p:hf sldNum="0"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4200" kern="1200">
          <a:solidFill>
            <a:schemeClr val="bg1"/>
          </a:solidFill>
          <a:latin typeface="+mj-lt"/>
          <a:ea typeface="ＭＳ Ｐゴシック" charset="-128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5pPr>
      <a:lvl6pPr marL="457189"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6pPr>
      <a:lvl7pPr marL="914378"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7pPr>
      <a:lvl8pPr marL="1371566"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8pPr>
      <a:lvl9pPr marL="1828754"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9pPr>
    </p:titleStyle>
    <p:bodyStyle>
      <a:lvl1pPr marL="454014" indent="-454014" algn="l" rtl="0" eaLnBrk="1" fontAlgn="base" hangingPunct="1">
        <a:spcBef>
          <a:spcPts val="2000"/>
        </a:spcBef>
        <a:spcAft>
          <a:spcPct val="0"/>
        </a:spcAft>
        <a:buClr>
          <a:srgbClr val="A6A6A6"/>
        </a:buClr>
        <a:buSzPct val="90000"/>
        <a:buFont typeface="Wingdings" charset="2"/>
        <a:buChar char="u"/>
        <a:defRPr sz="2400" kern="1200">
          <a:solidFill>
            <a:srgbClr val="262626"/>
          </a:solidFill>
          <a:latin typeface="+mn-lt"/>
          <a:ea typeface="ＭＳ Ｐゴシック" charset="-128"/>
          <a:cs typeface="+mn-cs"/>
        </a:defRPr>
      </a:lvl1pPr>
      <a:lvl2pPr marL="914378" indent="-457189" algn="l" rtl="0" eaLnBrk="1" fontAlgn="base" hangingPunct="1">
        <a:spcBef>
          <a:spcPts val="600"/>
        </a:spcBef>
        <a:spcAft>
          <a:spcPct val="0"/>
        </a:spcAft>
        <a:buClr>
          <a:srgbClr val="404040"/>
        </a:buClr>
        <a:buSzPct val="90000"/>
        <a:buFont typeface="Wingdings" charset="2"/>
        <a:buChar char="u"/>
        <a:defRPr sz="2200" kern="1200">
          <a:solidFill>
            <a:srgbClr val="262626"/>
          </a:solidFill>
          <a:latin typeface="+mn-lt"/>
          <a:ea typeface="ＭＳ Ｐゴシック" charset="-128"/>
          <a:cs typeface="+mn-cs"/>
        </a:defRPr>
      </a:lvl2pPr>
      <a:lvl3pPr marL="1260443" indent="-346067" algn="l" rtl="0" eaLnBrk="1" fontAlgn="base" hangingPunct="1">
        <a:spcBef>
          <a:spcPts val="600"/>
        </a:spcBef>
        <a:spcAft>
          <a:spcPct val="0"/>
        </a:spcAft>
        <a:buClr>
          <a:srgbClr val="A6A6A6"/>
        </a:buClr>
        <a:buSzPct val="90000"/>
        <a:buFont typeface="Wingdings" charset="2"/>
        <a:buChar char="u"/>
        <a:defRPr sz="2000" kern="1200">
          <a:solidFill>
            <a:srgbClr val="262626"/>
          </a:solidFill>
          <a:latin typeface="+mn-lt"/>
          <a:ea typeface="ＭＳ Ｐゴシック" charset="-128"/>
          <a:cs typeface="+mn-cs"/>
        </a:defRPr>
      </a:lvl3pPr>
      <a:lvl4pPr marL="1600160" indent="-339716" algn="l" rtl="0" eaLnBrk="1" fontAlgn="base" hangingPunct="1">
        <a:spcBef>
          <a:spcPts val="600"/>
        </a:spcBef>
        <a:spcAft>
          <a:spcPct val="0"/>
        </a:spcAft>
        <a:buClr>
          <a:srgbClr val="404040"/>
        </a:buClr>
        <a:buSzPct val="90000"/>
        <a:buFont typeface="Wingdings" charset="2"/>
        <a:buChar char="u"/>
        <a:defRPr kern="1200">
          <a:solidFill>
            <a:srgbClr val="262626"/>
          </a:solidFill>
          <a:latin typeface="+mn-lt"/>
          <a:ea typeface="ＭＳ Ｐゴシック" charset="-128"/>
          <a:cs typeface="+mn-cs"/>
        </a:defRPr>
      </a:lvl4pPr>
      <a:lvl5pPr marL="1939877" indent="-331780" algn="l" rtl="0" eaLnBrk="1" fontAlgn="base" hangingPunct="1">
        <a:spcBef>
          <a:spcPts val="600"/>
        </a:spcBef>
        <a:spcAft>
          <a:spcPct val="0"/>
        </a:spcAft>
        <a:buClr>
          <a:srgbClr val="A6A6A6"/>
        </a:buClr>
        <a:buSzPct val="90000"/>
        <a:buFont typeface="Wingdings" charset="2"/>
        <a:buChar char="u"/>
        <a:defRPr kern="1200">
          <a:solidFill>
            <a:srgbClr val="262626"/>
          </a:solidFill>
          <a:latin typeface="+mn-lt"/>
          <a:ea typeface="ＭＳ Ｐゴシック" charset="-128"/>
          <a:cs typeface="+mn-cs"/>
        </a:defRPr>
      </a:lvl5pPr>
      <a:lvl6pPr marL="2290706" indent="-344480" algn="l" defTabSz="914378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charset="2"/>
        <a:buChar char="u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659" indent="-344480" algn="l" defTabSz="914378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charset="2"/>
        <a:buChar char="u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139" indent="-344480" algn="l" defTabSz="914378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charset="2"/>
        <a:buChar char="u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031" indent="-344480" algn="l" defTabSz="914378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charset="2"/>
        <a:buChar char="u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06072" y="56927"/>
            <a:ext cx="6331857" cy="37164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9299" tIns="23720" rIns="59299" bIns="23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108" y="800324"/>
            <a:ext cx="8227786" cy="3770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4906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</p:sldLayoutIdLst>
  <p:hf sldNum="0" hdr="0" dt="0"/>
  <p:txStyles>
    <p:titleStyle>
      <a:lvl1pPr algn="ctr" defTabSz="60050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60050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60050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60050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60050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339812" algn="ctr" defTabSz="600572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679625" algn="ctr" defTabSz="600572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019437" algn="ctr" defTabSz="600572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359250" algn="ctr" defTabSz="600572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27244" indent="-127244" algn="l" defTabSz="600500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SzPct val="100000"/>
        <a:buChar char="•"/>
        <a:defRPr sz="1477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39316" indent="-127244" algn="l" defTabSz="600500" rtl="0" eaLnBrk="0" fontAlgn="base" hangingPunct="0">
        <a:lnSpc>
          <a:spcPct val="90000"/>
        </a:lnSpc>
        <a:spcBef>
          <a:spcPct val="25000"/>
        </a:spcBef>
        <a:spcAft>
          <a:spcPct val="0"/>
        </a:spcAft>
        <a:buSzPct val="100000"/>
        <a:buChar char="–"/>
        <a:defRPr sz="1195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51389" indent="-127244" algn="l" defTabSz="600500" rtl="0" eaLnBrk="0" fontAlgn="base" hangingPunct="0">
        <a:lnSpc>
          <a:spcPct val="90000"/>
        </a:lnSpc>
        <a:spcBef>
          <a:spcPct val="15000"/>
        </a:spcBef>
        <a:spcAft>
          <a:spcPct val="0"/>
        </a:spcAft>
        <a:buSzPct val="100000"/>
        <a:buChar char="»"/>
        <a:defRPr sz="1195"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934236" indent="-169658" algn="l" defTabSz="600500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ヒラギノ角ゴ Pro W3" pitchFamily="-111" charset="-128"/>
          <a:cs typeface="ヒラギノ角ゴ Pro W3"/>
        </a:defRPr>
      </a:lvl4pPr>
      <a:lvl5pPr marL="1312617" indent="-111617" algn="l" defTabSz="600500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ヒラギノ角ゴ Pro W3" pitchFamily="-111" charset="-128"/>
          <a:cs typeface="ヒラギノ角ゴ Pro W3"/>
        </a:defRPr>
      </a:lvl5pPr>
      <a:lvl6pPr marL="1653046" indent="-112091" algn="l" defTabSz="600572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+mn-ea"/>
          <a:cs typeface="+mn-cs"/>
        </a:defRPr>
      </a:lvl6pPr>
      <a:lvl7pPr marL="1992860" indent="-112091" algn="l" defTabSz="600572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+mn-ea"/>
          <a:cs typeface="+mn-cs"/>
        </a:defRPr>
      </a:lvl7pPr>
      <a:lvl8pPr marL="2332672" indent="-112091" algn="l" defTabSz="600572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+mn-ea"/>
          <a:cs typeface="+mn-cs"/>
        </a:defRPr>
      </a:lvl8pPr>
      <a:lvl9pPr marL="2672485" indent="-112091" algn="l" defTabSz="600572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1pPr>
      <a:lvl2pPr marL="339812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2pPr>
      <a:lvl3pPr marL="679625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3pPr>
      <a:lvl4pPr marL="1019437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4pPr>
      <a:lvl5pPr marL="1359250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5pPr>
      <a:lvl6pPr marL="1699063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6pPr>
      <a:lvl7pPr marL="2038875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7pPr>
      <a:lvl8pPr marL="2378688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8pPr>
      <a:lvl9pPr marL="2718500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1825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550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1CF4861-65A8-CE25-0AD6-15C8C9FDB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F087E9E-B864-3E89-FD3B-D74CD47CBC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851753-4C89-4F75-BF2B-20B039239E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C58F904-8A07-4610-A6F5-80CF56DEDABD}" type="datetimeFigureOut">
              <a:rPr lang="en-US" smtClean="0"/>
              <a:t>5/18/26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5BB123-90D5-8257-2411-7948B3D7DE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EE7E0-DDAE-3DE5-D3E1-0B9630E50F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743344F-A2E7-4DC0-9380-46BC2CDCC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135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4.png"/><Relationship Id="rId4" Type="http://schemas.openxmlformats.org/officeDocument/2006/relationships/image" Target="../media/image5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4.wmf"/><Relationship Id="rId4" Type="http://schemas.openxmlformats.org/officeDocument/2006/relationships/image" Target="../media/image4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60598" y="3883201"/>
            <a:ext cx="88228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Neutron Capture cross sections in exotic nuclei in the vicinity of N=82 </a:t>
            </a:r>
            <a:endParaRPr lang="el-GR" sz="2000" b="1" dirty="0">
              <a:solidFill>
                <a:schemeClr val="bg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21196" y="4751807"/>
            <a:ext cx="5605010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de-DE" sz="8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 </a:t>
            </a:r>
            <a:r>
              <a:rPr lang="de-DE" altLang="de-DE" sz="825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altLang="de-DE" sz="8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825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de-DE" altLang="de-DE" sz="8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825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  <a:r>
              <a:rPr lang="de-DE" altLang="de-DE" sz="8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University </a:t>
            </a:r>
            <a:r>
              <a:rPr lang="de-DE" altLang="de-DE" sz="825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de-DE" sz="8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Cologne | Dennis Mücher | </a:t>
            </a:r>
            <a:fld id="{F98651E8-28A9-40EA-971A-EE9F3AB7359B}" type="datetime1">
              <a:rPr lang="de-DE" altLang="de-DE" sz="8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19.05.26</a:t>
            </a:fld>
            <a:endParaRPr lang="de-DE" altLang="de-DE" sz="825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368812-2421-7A6C-437A-8CB1C30776F8}"/>
              </a:ext>
            </a:extLst>
          </p:cNvPr>
          <p:cNvSpPr txBox="1"/>
          <p:nvPr/>
        </p:nvSpPr>
        <p:spPr>
          <a:xfrm>
            <a:off x="1728786" y="2953040"/>
            <a:ext cx="7676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>
                <a:solidFill>
                  <a:srgbClr val="457A93"/>
                </a:solidFill>
              </a:rPr>
              <a:t>Tom Sittig, Dennis Mücher (</a:t>
            </a:r>
            <a:r>
              <a:rPr lang="en-CA" sz="2400" dirty="0">
                <a:solidFill>
                  <a:schemeClr val="accent3"/>
                </a:solidFill>
              </a:rPr>
              <a:t>IKP Cologne</a:t>
            </a:r>
            <a:r>
              <a:rPr lang="en-CA" sz="2400" dirty="0">
                <a:solidFill>
                  <a:srgbClr val="457A93"/>
                </a:solidFill>
              </a:rPr>
              <a:t>)</a:t>
            </a:r>
          </a:p>
        </p:txBody>
      </p:sp>
      <p:pic>
        <p:nvPicPr>
          <p:cNvPr id="3" name="Picture 2" descr="Team">
            <a:extLst>
              <a:ext uri="{FF2B5EF4-FFF2-40B4-BE49-F238E27FC236}">
                <a16:creationId xmlns:a16="http://schemas.microsoft.com/office/drawing/2014/main" id="{5E7DFC39-7EF7-45A2-DC1F-B646FB4876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0703" y="1269787"/>
            <a:ext cx="1342998" cy="134299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37E7A1-5391-A3E2-7839-39F850F5084B}"/>
              </a:ext>
            </a:extLst>
          </p:cNvPr>
          <p:cNvSpPr txBox="1"/>
          <p:nvPr/>
        </p:nvSpPr>
        <p:spPr>
          <a:xfrm>
            <a:off x="1728786" y="172402"/>
            <a:ext cx="5700713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 fontAlgn="auto">
              <a:lnSpc>
                <a:spcPct val="90000"/>
              </a:lnSpc>
              <a:spcAft>
                <a:spcPts val="0"/>
              </a:spcAft>
            </a:pPr>
            <a:r>
              <a:rPr lang="en-US" sz="2400" dirty="0">
                <a:solidFill>
                  <a:srgbClr val="457A9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Constraining the </a:t>
            </a:r>
            <a:r>
              <a:rPr lang="en-US" sz="2400" baseline="30000" dirty="0">
                <a:solidFill>
                  <a:srgbClr val="457A9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95</a:t>
            </a:r>
            <a:r>
              <a:rPr lang="en-US" sz="2400" dirty="0">
                <a:solidFill>
                  <a:srgbClr val="457A9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Zr(n,</a:t>
            </a:r>
            <a:r>
              <a:rPr lang="el-GR" sz="2400" dirty="0">
                <a:solidFill>
                  <a:srgbClr val="457A9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γ</a:t>
            </a:r>
            <a:r>
              <a:rPr lang="en-US" sz="2400" dirty="0">
                <a:solidFill>
                  <a:srgbClr val="457A9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) cross section using SONIC at HORUS</a:t>
            </a:r>
          </a:p>
        </p:txBody>
      </p:sp>
    </p:spTree>
    <p:extLst>
      <p:ext uri="{BB962C8B-B14F-4D97-AF65-F5344CB8AC3E}">
        <p14:creationId xmlns:p14="http://schemas.microsoft.com/office/powerpoint/2010/main" val="3483887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7A106A-FAB7-6685-5AA9-9600F17972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rafik 6">
            <a:extLst>
              <a:ext uri="{FF2B5EF4-FFF2-40B4-BE49-F238E27FC236}">
                <a16:creationId xmlns:a16="http://schemas.microsoft.com/office/drawing/2014/main" id="{53066F02-9B38-C293-D51A-F683A17B1A5F}"/>
              </a:ext>
            </a:extLst>
          </p:cNvPr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6180" y="0"/>
            <a:ext cx="5867640" cy="514323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18" name="PlaceHolder 3">
            <a:extLst>
              <a:ext uri="{FF2B5EF4-FFF2-40B4-BE49-F238E27FC236}">
                <a16:creationId xmlns:a16="http://schemas.microsoft.com/office/drawing/2014/main" id="{CCA993B3-4D0D-E46A-E5C7-52F688027736}"/>
              </a:ext>
            </a:extLst>
          </p:cNvPr>
          <p:cNvSpPr>
            <a:spLocks noGrp="1"/>
          </p:cNvSpPr>
          <p:nvPr>
            <p:ph type="ftr" idx="46"/>
          </p:nvPr>
        </p:nvSpPr>
        <p:spPr>
          <a:xfrm>
            <a:off x="1874610" y="4742550"/>
            <a:ext cx="38769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en-US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5176"/>
                </a:solidFill>
                <a:ea typeface="+mn-ea"/>
              </a:rPr>
              <a:t>Tom Sittig | Institute for Nuclear Physics | University of Cologne</a:t>
            </a:r>
            <a:endParaRPr lang="de-DE" dirty="0">
              <a:solidFill>
                <a:srgbClr val="000000"/>
              </a:solidFill>
              <a:latin typeface="Calibri"/>
              <a:ea typeface="+mn-ea"/>
            </a:endParaRPr>
          </a:p>
        </p:txBody>
      </p:sp>
      <p:sp>
        <p:nvSpPr>
          <p:cNvPr id="224" name="Textfeld 13">
            <a:extLst>
              <a:ext uri="{FF2B5EF4-FFF2-40B4-BE49-F238E27FC236}">
                <a16:creationId xmlns:a16="http://schemas.microsoft.com/office/drawing/2014/main" id="{8283D36F-EAF3-379B-91FD-AB38E99F4066}"/>
              </a:ext>
            </a:extLst>
          </p:cNvPr>
          <p:cNvSpPr/>
          <p:nvPr/>
        </p:nvSpPr>
        <p:spPr>
          <a:xfrm>
            <a:off x="1436670" y="4328910"/>
            <a:ext cx="680940" cy="27590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b="1">
                <a:solidFill>
                  <a:srgbClr val="FFFFFF"/>
                </a:solidFill>
                <a:latin typeface="Albert Sans"/>
              </a:rPr>
              <a:t>SONIC</a:t>
            </a:r>
            <a:endParaRPr lang="de-DE" sz="135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5" name="Textfeld 14">
            <a:extLst>
              <a:ext uri="{FF2B5EF4-FFF2-40B4-BE49-F238E27FC236}">
                <a16:creationId xmlns:a16="http://schemas.microsoft.com/office/drawing/2014/main" id="{4C999A17-E197-D8B7-BF9A-46E55E3B3116}"/>
              </a:ext>
            </a:extLst>
          </p:cNvPr>
          <p:cNvSpPr/>
          <p:nvPr/>
        </p:nvSpPr>
        <p:spPr>
          <a:xfrm>
            <a:off x="3609090" y="4328910"/>
            <a:ext cx="739800" cy="27590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b="1">
                <a:solidFill>
                  <a:srgbClr val="FFFFFF"/>
                </a:solidFill>
                <a:latin typeface="Albert Sans"/>
              </a:rPr>
              <a:t>HORUS</a:t>
            </a:r>
            <a:endParaRPr lang="de-DE" sz="135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6" name="Ellipse 15">
            <a:extLst>
              <a:ext uri="{FF2B5EF4-FFF2-40B4-BE49-F238E27FC236}">
                <a16:creationId xmlns:a16="http://schemas.microsoft.com/office/drawing/2014/main" id="{556DA039-D718-97D0-C149-78E8C90B64BA}"/>
              </a:ext>
            </a:extLst>
          </p:cNvPr>
          <p:cNvSpPr/>
          <p:nvPr/>
        </p:nvSpPr>
        <p:spPr>
          <a:xfrm>
            <a:off x="5301180" y="3792420"/>
            <a:ext cx="600210" cy="60021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srgbClr val="FFFFFF"/>
              </a:solidFill>
              <a:latin typeface="Albert Sans"/>
            </a:endParaRPr>
          </a:p>
        </p:txBody>
      </p:sp>
      <p:sp>
        <p:nvSpPr>
          <p:cNvPr id="227" name="Textfeld 16">
            <a:extLst>
              <a:ext uri="{FF2B5EF4-FFF2-40B4-BE49-F238E27FC236}">
                <a16:creationId xmlns:a16="http://schemas.microsoft.com/office/drawing/2014/main" id="{0858B396-C149-2855-BC6D-0191C8A3AE1A}"/>
              </a:ext>
            </a:extLst>
          </p:cNvPr>
          <p:cNvSpPr/>
          <p:nvPr/>
        </p:nvSpPr>
        <p:spPr>
          <a:xfrm>
            <a:off x="7557570" y="312931"/>
            <a:ext cx="1409130" cy="29899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750">
                <a:solidFill>
                  <a:srgbClr val="000000"/>
                </a:solidFill>
                <a:latin typeface="Albert Sans"/>
              </a:rPr>
              <a:t>Schematic adapted from</a:t>
            </a:r>
            <a:endParaRPr lang="de-DE" sz="750">
              <a:solidFill>
                <a:srgbClr val="000000"/>
              </a:solidFill>
              <a:latin typeface="Calibri"/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750">
                <a:solidFill>
                  <a:srgbClr val="000000"/>
                </a:solidFill>
                <a:latin typeface="Albert Sans"/>
              </a:rPr>
              <a:t>Markus Schiffer</a:t>
            </a:r>
            <a:endParaRPr lang="de-DE" sz="75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8" name="Textfeld 5">
            <a:extLst>
              <a:ext uri="{FF2B5EF4-FFF2-40B4-BE49-F238E27FC236}">
                <a16:creationId xmlns:a16="http://schemas.microsoft.com/office/drawing/2014/main" id="{CB48C8FD-43F9-B55E-FE36-C4580D365E60}"/>
              </a:ext>
            </a:extLst>
          </p:cNvPr>
          <p:cNvSpPr/>
          <p:nvPr/>
        </p:nvSpPr>
        <p:spPr>
          <a:xfrm>
            <a:off x="8782290" y="4889700"/>
            <a:ext cx="361530" cy="2528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005176"/>
                </a:solidFill>
                <a:latin typeface="Albert Sans"/>
              </a:rPr>
              <a:t>4</a:t>
            </a:r>
            <a:endParaRPr lang="de-DE" sz="120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FE00C7A7-20EE-37E4-D6CD-D5FD989BB18D}"/>
              </a:ext>
            </a:extLst>
          </p:cNvPr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449" y="1525685"/>
            <a:ext cx="4148551" cy="2734359"/>
          </a:xfrm>
          <a:prstGeom prst="rect">
            <a:avLst/>
          </a:prstGeom>
          <a:noFill/>
          <a:ln w="0">
            <a:noFill/>
          </a:ln>
          <a:effectLst>
            <a:softEdge rad="63360"/>
          </a:effectLst>
        </p:spPr>
      </p:pic>
      <p:sp>
        <p:nvSpPr>
          <p:cNvPr id="20" name="PlaceHolder 1">
            <a:extLst>
              <a:ext uri="{FF2B5EF4-FFF2-40B4-BE49-F238E27FC236}">
                <a16:creationId xmlns:a16="http://schemas.microsoft.com/office/drawing/2014/main" id="{E011C63A-6BE3-1D4F-D5D9-B1CA1DD63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085" y="243961"/>
            <a:ext cx="3145005" cy="91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de-DE" dirty="0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SONIC@HORUS</a:t>
            </a:r>
            <a:br>
              <a:rPr lang="de-DE" dirty="0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lang="de-DE" sz="18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Andreas </a:t>
            </a:r>
            <a:r>
              <a:rPr lang="de-DE" sz="1800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Zilges</a:t>
            </a:r>
            <a:endParaRPr lang="de-DE" sz="18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PlaceHolder 1">
            <a:extLst>
              <a:ext uri="{FF2B5EF4-FFF2-40B4-BE49-F238E27FC236}">
                <a16:creationId xmlns:a16="http://schemas.microsoft.com/office/drawing/2014/main" id="{E7AD682A-5855-7253-F60C-DF8C52571C4A}"/>
              </a:ext>
            </a:extLst>
          </p:cNvPr>
          <p:cNvSpPr txBox="1">
            <a:spLocks/>
          </p:cNvSpPr>
          <p:nvPr/>
        </p:nvSpPr>
        <p:spPr>
          <a:xfrm>
            <a:off x="5534912" y="531463"/>
            <a:ext cx="2634975" cy="91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400" b="1" u="none" strike="noStrike" kern="1200">
                <a:solidFill>
                  <a:schemeClr val="accent1"/>
                </a:solidFill>
                <a:effectLst/>
                <a:uFillTx/>
                <a:latin typeface="Albert Sans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80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10MV FN Tandem</a:t>
            </a:r>
            <a:endParaRPr lang="en-US" sz="18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208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Inhaltsplatzhalter 6"/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57210" y="885600"/>
            <a:ext cx="2587140" cy="337203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31" name="PlaceHolder 2"/>
          <p:cNvSpPr>
            <a:spLocks noGrp="1"/>
          </p:cNvSpPr>
          <p:nvPr>
            <p:ph type="ftr" idx="48"/>
          </p:nvPr>
        </p:nvSpPr>
        <p:spPr>
          <a:xfrm>
            <a:off x="1874610" y="4742550"/>
            <a:ext cx="38769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en-US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005176"/>
                </a:solidFill>
                <a:ea typeface="+mn-ea"/>
              </a:rPr>
              <a:t>Tom Sittig | Institute for Nuclear Physics | University of Cologne</a:t>
            </a:r>
            <a:endParaRPr lang="de-DE">
              <a:solidFill>
                <a:srgbClr val="000000"/>
              </a:solidFill>
              <a:latin typeface="Calibri"/>
              <a:ea typeface="+mn-ea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dt" idx="49"/>
          </p:nvPr>
        </p:nvSpPr>
        <p:spPr>
          <a:xfrm>
            <a:off x="7814610" y="4742550"/>
            <a:ext cx="91611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>
                <a:solidFill>
                  <a:srgbClr val="005176"/>
                </a:solidFill>
                <a:ea typeface="+mn-ea"/>
              </a:rPr>
              <a:t>17.03.2026</a:t>
            </a:r>
            <a:endParaRPr lang="de-DE">
              <a:solidFill>
                <a:srgbClr val="000000"/>
              </a:solidFill>
              <a:latin typeface="Calibri"/>
              <a:ea typeface="+mn-ea"/>
            </a:endParaRPr>
          </a:p>
        </p:txBody>
      </p:sp>
      <p:sp>
        <p:nvSpPr>
          <p:cNvPr id="233" name="Textfeld 7"/>
          <p:cNvSpPr/>
          <p:nvPr/>
        </p:nvSpPr>
        <p:spPr>
          <a:xfrm>
            <a:off x="6991380" y="2225610"/>
            <a:ext cx="623160" cy="34515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baseline="30000">
                <a:solidFill>
                  <a:srgbClr val="FFFFFF"/>
                </a:solidFill>
                <a:latin typeface="Albert Sans"/>
              </a:rPr>
              <a:t>90</a:t>
            </a:r>
            <a:r>
              <a:rPr lang="en-US">
                <a:solidFill>
                  <a:srgbClr val="FFFFFF"/>
                </a:solidFill>
                <a:latin typeface="Albert Sans"/>
              </a:rPr>
              <a:t>Zr</a:t>
            </a: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4" name="Textfeld 8"/>
          <p:cNvSpPr/>
          <p:nvPr/>
        </p:nvSpPr>
        <p:spPr>
          <a:xfrm>
            <a:off x="7483590" y="2766960"/>
            <a:ext cx="623160" cy="34515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baseline="30000">
                <a:solidFill>
                  <a:srgbClr val="FFFFFF"/>
                </a:solidFill>
                <a:latin typeface="Albert Sans"/>
              </a:rPr>
              <a:t>96</a:t>
            </a:r>
            <a:r>
              <a:rPr lang="en-US">
                <a:solidFill>
                  <a:srgbClr val="FFFFFF"/>
                </a:solidFill>
                <a:latin typeface="Albert Sans"/>
              </a:rPr>
              <a:t>Zr</a:t>
            </a: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5" name="Inhaltsplatzhalter 2"/>
          <p:cNvSpPr/>
          <p:nvPr/>
        </p:nvSpPr>
        <p:spPr>
          <a:xfrm>
            <a:off x="514620" y="1245510"/>
            <a:ext cx="8215830" cy="33237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171450" indent="-171450" defTabSz="685800" fontAlgn="auto">
              <a:spcBef>
                <a:spcPts val="0"/>
              </a:spcBef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en-US" sz="1313">
                <a:solidFill>
                  <a:srgbClr val="000000"/>
                </a:solidFill>
                <a:latin typeface="Albert Sans"/>
              </a:rPr>
              <a:t>Measurement of (p,p’) reaction at 15 MeV</a:t>
            </a:r>
            <a:endParaRPr lang="de-DE" sz="1313">
              <a:solidFill>
                <a:srgbClr val="000000"/>
              </a:solidFill>
              <a:latin typeface="Calibri"/>
            </a:endParaRPr>
          </a:p>
          <a:p>
            <a:pPr defTabSz="685800" fontAlgn="auto">
              <a:spcBef>
                <a:spcPts val="0"/>
              </a:spcBef>
              <a:spcAft>
                <a:spcPts val="899"/>
              </a:spcAft>
            </a:pPr>
            <a:endParaRPr lang="de-DE" sz="1313">
              <a:solidFill>
                <a:srgbClr val="000000"/>
              </a:solidFill>
              <a:latin typeface="Calibri"/>
            </a:endParaRPr>
          </a:p>
          <a:p>
            <a:pPr defTabSz="685800" fontAlgn="auto">
              <a:spcBef>
                <a:spcPts val="0"/>
              </a:spcBef>
              <a:spcAft>
                <a:spcPts val="899"/>
              </a:spcAft>
            </a:pPr>
            <a:endParaRPr lang="de-DE" sz="1313">
              <a:solidFill>
                <a:srgbClr val="000000"/>
              </a:solidFill>
              <a:latin typeface="Calibri"/>
            </a:endParaRPr>
          </a:p>
          <a:p>
            <a:pPr defTabSz="685800" fontAlgn="auto">
              <a:spcBef>
                <a:spcPts val="0"/>
              </a:spcBef>
              <a:spcAft>
                <a:spcPts val="899"/>
              </a:spcAft>
            </a:pPr>
            <a:endParaRPr lang="de-DE" sz="1313">
              <a:solidFill>
                <a:srgbClr val="000000"/>
              </a:solidFill>
              <a:latin typeface="Calibri"/>
            </a:endParaRPr>
          </a:p>
          <a:p>
            <a:pPr defTabSz="685800" fontAlgn="auto">
              <a:spcBef>
                <a:spcPts val="0"/>
              </a:spcBef>
              <a:spcAft>
                <a:spcPts val="899"/>
              </a:spcAft>
            </a:pPr>
            <a:endParaRPr lang="de-DE" sz="1313">
              <a:solidFill>
                <a:srgbClr val="000000"/>
              </a:solidFill>
              <a:latin typeface="Calibri"/>
            </a:endParaRPr>
          </a:p>
          <a:p>
            <a:pPr defTabSz="685800" fontAlgn="auto">
              <a:spcBef>
                <a:spcPts val="0"/>
              </a:spcBef>
              <a:spcAft>
                <a:spcPts val="899"/>
              </a:spcAft>
            </a:pPr>
            <a:endParaRPr lang="de-DE" sz="1313">
              <a:solidFill>
                <a:srgbClr val="000000"/>
              </a:solidFill>
              <a:latin typeface="Calibri"/>
            </a:endParaRPr>
          </a:p>
          <a:p>
            <a:pPr marL="171450" indent="-171450" defTabSz="685800" fontAlgn="auto">
              <a:spcBef>
                <a:spcPts val="0"/>
              </a:spcBef>
              <a:spcAft>
                <a:spcPts val="899"/>
              </a:spcAft>
              <a:buClr>
                <a:srgbClr val="005176"/>
              </a:buClr>
              <a:buSzPct val="140000"/>
              <a:buFont typeface="Arial"/>
              <a:buChar char="•"/>
            </a:pPr>
            <a:r>
              <a:rPr lang="en-US" sz="1313" baseline="30000">
                <a:solidFill>
                  <a:srgbClr val="000000"/>
                </a:solidFill>
                <a:latin typeface="Albert Sans"/>
              </a:rPr>
              <a:t>12</a:t>
            </a:r>
            <a:r>
              <a:rPr lang="en-US" sz="1313">
                <a:solidFill>
                  <a:srgbClr val="000000"/>
                </a:solidFill>
                <a:latin typeface="Albert Sans"/>
              </a:rPr>
              <a:t>C &amp; </a:t>
            </a:r>
            <a:r>
              <a:rPr lang="en-US" sz="1313" baseline="30000">
                <a:solidFill>
                  <a:srgbClr val="000000"/>
                </a:solidFill>
                <a:latin typeface="Albert Sans"/>
              </a:rPr>
              <a:t>90</a:t>
            </a:r>
            <a:r>
              <a:rPr lang="en-US" sz="1313">
                <a:solidFill>
                  <a:srgbClr val="000000"/>
                </a:solidFill>
                <a:latin typeface="Albert Sans"/>
              </a:rPr>
              <a:t>Zr measurements to reduce contaminations in </a:t>
            </a:r>
            <a:r>
              <a:rPr lang="en-US" sz="1313" baseline="30000">
                <a:solidFill>
                  <a:srgbClr val="000000"/>
                </a:solidFill>
                <a:latin typeface="Albert Sans"/>
              </a:rPr>
              <a:t>96</a:t>
            </a:r>
            <a:r>
              <a:rPr lang="en-US" sz="1313">
                <a:solidFill>
                  <a:srgbClr val="000000"/>
                </a:solidFill>
                <a:latin typeface="Albert Sans"/>
              </a:rPr>
              <a:t>Zr</a:t>
            </a:r>
            <a:endParaRPr lang="de-DE" sz="1313">
              <a:solidFill>
                <a:srgbClr val="000000"/>
              </a:solidFill>
              <a:latin typeface="Calibri"/>
            </a:endParaRPr>
          </a:p>
          <a:p>
            <a:pPr defTabSz="685800" fontAlgn="auto">
              <a:spcBef>
                <a:spcPts val="0"/>
              </a:spcBef>
              <a:spcAft>
                <a:spcPts val="899"/>
              </a:spcAft>
            </a:pPr>
            <a:endParaRPr lang="de-DE" sz="1313">
              <a:solidFill>
                <a:srgbClr val="000000"/>
              </a:solidFill>
              <a:latin typeface="Calibri"/>
            </a:endParaRPr>
          </a:p>
          <a:p>
            <a:pPr marL="171450" indent="-171450" defTabSz="685800" fontAlgn="auto">
              <a:spcBef>
                <a:spcPts val="0"/>
              </a:spcBef>
              <a:spcAft>
                <a:spcPts val="899"/>
              </a:spcAft>
              <a:buClr>
                <a:srgbClr val="005176"/>
              </a:buClr>
              <a:buSzPct val="140000"/>
              <a:buFont typeface="Wingdings" charset="2"/>
              <a:buChar char=""/>
            </a:pPr>
            <a:r>
              <a:rPr lang="en-US" sz="1313">
                <a:solidFill>
                  <a:srgbClr val="000000"/>
                </a:solidFill>
                <a:latin typeface="Albert Sans"/>
              </a:rPr>
              <a:t>Produce ExG spectra for each target </a:t>
            </a:r>
            <a:endParaRPr lang="de-DE" sz="1313">
              <a:solidFill>
                <a:srgbClr val="000000"/>
              </a:solidFill>
              <a:latin typeface="Calibri"/>
            </a:endParaRPr>
          </a:p>
          <a:p>
            <a:pPr defTabSz="685800" fontAlgn="auto">
              <a:spcBef>
                <a:spcPts val="0"/>
              </a:spcBef>
              <a:spcAft>
                <a:spcPts val="899"/>
              </a:spcAft>
            </a:pPr>
            <a:endParaRPr lang="de-DE" sz="1313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36" name="Tabelle 10"/>
          <p:cNvGraphicFramePr/>
          <p:nvPr/>
        </p:nvGraphicFramePr>
        <p:xfrm>
          <a:off x="514620" y="1649700"/>
          <a:ext cx="4498470" cy="1263240"/>
        </p:xfrm>
        <a:graphic>
          <a:graphicData uri="http://schemas.openxmlformats.org/drawingml/2006/table">
            <a:tbl>
              <a:tblPr/>
              <a:tblGrid>
                <a:gridCol w="68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94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85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31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15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100" b="1" u="none" strike="noStrike">
                          <a:solidFill>
                            <a:schemeClr val="lt1"/>
                          </a:solidFill>
                          <a:effectLst/>
                          <a:uFillTx/>
                          <a:latin typeface="Albert Sans"/>
                        </a:rPr>
                        <a:t>Target</a:t>
                      </a:r>
                      <a:endParaRPr lang="de-DE" sz="11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rgbClr val="005476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100" b="1" u="none" strike="noStrike">
                          <a:solidFill>
                            <a:schemeClr val="lt1"/>
                          </a:solidFill>
                          <a:effectLst/>
                          <a:uFillTx/>
                          <a:latin typeface="Albert Sans"/>
                        </a:rPr>
                        <a:t>Purity</a:t>
                      </a:r>
                      <a:endParaRPr lang="de-DE" sz="11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rgbClr val="005476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100" b="1" u="none" strike="noStrike">
                          <a:solidFill>
                            <a:schemeClr val="lt1"/>
                          </a:solidFill>
                          <a:effectLst/>
                          <a:uFillTx/>
                          <a:latin typeface="Albert Sans"/>
                        </a:rPr>
                        <a:t>Thickness</a:t>
                      </a:r>
                      <a:endParaRPr lang="de-DE" sz="11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rgbClr val="005476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100" b="1" u="none" strike="noStrike">
                          <a:solidFill>
                            <a:schemeClr val="lt1"/>
                          </a:solidFill>
                          <a:effectLst/>
                          <a:uFillTx/>
                          <a:latin typeface="Albert Sans"/>
                        </a:rPr>
                        <a:t>Beamtime</a:t>
                      </a:r>
                      <a:endParaRPr lang="de-DE" sz="11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rgbClr val="005476"/>
                    </a:solidFill>
                  </a:tcPr>
                </a:tc>
                <a:tc>
                  <a:txBody>
                    <a:bodyPr/>
                    <a:lstStyle/>
                    <a:p>
                      <a:pPr defTabSz="30276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-US" sz="1100" b="1" u="none" strike="noStrike">
                          <a:solidFill>
                            <a:schemeClr val="lt1"/>
                          </a:solidFill>
                          <a:effectLst/>
                          <a:uFillTx/>
                          <a:latin typeface="Albert Sans"/>
                        </a:rPr>
                        <a:t>Target Current</a:t>
                      </a:r>
                      <a:endParaRPr lang="de-DE" sz="11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rgbClr val="00547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100" b="1" u="none" strike="noStrike" baseline="30000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12</a:t>
                      </a:r>
                      <a:r>
                        <a:rPr lang="en-US" sz="11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C</a:t>
                      </a:r>
                      <a:endParaRPr lang="de-DE" sz="1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3816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1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~99%</a:t>
                      </a:r>
                      <a:endParaRPr lang="de-DE" sz="1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3816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defTabSz="30276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-US" sz="11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100 </a:t>
                      </a:r>
                      <a:r>
                        <a:rPr lang="de-DE" sz="11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μg/cm</a:t>
                      </a:r>
                      <a:r>
                        <a:rPr lang="de-DE" sz="1100" b="0" u="none" strike="noStrike" baseline="30000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2</a:t>
                      </a:r>
                      <a:endParaRPr lang="de-DE" sz="1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3816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1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5 h</a:t>
                      </a:r>
                      <a:endParaRPr lang="de-DE" sz="1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3816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1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745 - 820 pA</a:t>
                      </a:r>
                      <a:endParaRPr lang="de-DE" sz="1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3816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29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100" b="1" u="none" strike="noStrike" baseline="30000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28</a:t>
                      </a:r>
                      <a:r>
                        <a:rPr lang="en-US" sz="11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Si</a:t>
                      </a:r>
                      <a:endParaRPr lang="de-DE" sz="1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EC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1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~92%</a:t>
                      </a:r>
                      <a:endParaRPr lang="de-DE" sz="1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EC"/>
                    </a:solidFill>
                  </a:tcPr>
                </a:tc>
                <a:tc>
                  <a:txBody>
                    <a:bodyPr/>
                    <a:lstStyle/>
                    <a:p>
                      <a:pPr defTabSz="30276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-US" sz="11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950 </a:t>
                      </a:r>
                      <a:r>
                        <a:rPr lang="de-DE" sz="11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μg/cm</a:t>
                      </a:r>
                      <a:r>
                        <a:rPr lang="de-DE" sz="1100" b="0" u="none" strike="noStrike" baseline="30000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2</a:t>
                      </a:r>
                      <a:endParaRPr lang="de-DE" sz="1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EC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1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10 h</a:t>
                      </a:r>
                      <a:endParaRPr lang="de-DE" sz="1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EC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1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3000 - 3800 pA</a:t>
                      </a:r>
                      <a:endParaRPr lang="de-DE" sz="1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29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100" b="1" u="none" strike="noStrike" baseline="30000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90</a:t>
                      </a:r>
                      <a:r>
                        <a:rPr lang="en-US" sz="11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Zr</a:t>
                      </a:r>
                      <a:endParaRPr lang="de-DE" sz="1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1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97.6%</a:t>
                      </a:r>
                      <a:endParaRPr lang="de-DE" sz="1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1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230 </a:t>
                      </a:r>
                      <a:r>
                        <a:rPr lang="de-DE" sz="11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μg/cm</a:t>
                      </a:r>
                      <a:r>
                        <a:rPr lang="de-DE" sz="1100" b="0" u="none" strike="noStrike" baseline="30000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2</a:t>
                      </a:r>
                      <a:endParaRPr lang="de-DE" sz="1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1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8 h</a:t>
                      </a:r>
                      <a:endParaRPr lang="de-DE" sz="1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1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560 - 630 pA</a:t>
                      </a:r>
                      <a:endParaRPr lang="de-DE" sz="1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100" b="1" u="none" strike="noStrike" baseline="30000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96</a:t>
                      </a:r>
                      <a:r>
                        <a:rPr lang="en-US" sz="11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Zr</a:t>
                      </a:r>
                      <a:endParaRPr lang="de-DE" sz="1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EC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1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85.2%</a:t>
                      </a:r>
                      <a:endParaRPr lang="de-DE" sz="1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EC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1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500 </a:t>
                      </a:r>
                      <a:r>
                        <a:rPr lang="de-DE" sz="11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μg/cm</a:t>
                      </a:r>
                      <a:r>
                        <a:rPr lang="de-DE" sz="1100" b="0" u="none" strike="noStrike" baseline="30000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2</a:t>
                      </a:r>
                      <a:endParaRPr lang="de-DE" sz="1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EC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1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23 h</a:t>
                      </a:r>
                      <a:endParaRPr lang="de-DE" sz="1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EC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1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Albert Sans"/>
                        </a:rPr>
                        <a:t>450 - 670 pA</a:t>
                      </a:r>
                      <a:endParaRPr lang="de-DE" sz="11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37" name="Textfeld 2"/>
          <p:cNvSpPr/>
          <p:nvPr/>
        </p:nvSpPr>
        <p:spPr>
          <a:xfrm>
            <a:off x="8782290" y="4889700"/>
            <a:ext cx="361530" cy="2528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005176"/>
                </a:solidFill>
                <a:latin typeface="Albert Sans"/>
              </a:rPr>
              <a:t>5</a:t>
            </a:r>
            <a:endParaRPr lang="de-DE" sz="120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1">
            <a:extLst>
              <a:ext uri="{FF2B5EF4-FFF2-40B4-BE49-F238E27FC236}">
                <a16:creationId xmlns:a16="http://schemas.microsoft.com/office/drawing/2014/main" id="{5B2FB797-A85A-E4D8-312A-13860F616FAC}"/>
              </a:ext>
            </a:extLst>
          </p:cNvPr>
          <p:cNvSpPr txBox="1">
            <a:spLocks/>
          </p:cNvSpPr>
          <p:nvPr/>
        </p:nvSpPr>
        <p:spPr>
          <a:xfrm>
            <a:off x="464085" y="243961"/>
            <a:ext cx="3145005" cy="91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400" b="1" u="none" strike="noStrike" kern="1200">
                <a:solidFill>
                  <a:schemeClr val="accent1"/>
                </a:solidFill>
                <a:effectLst/>
                <a:uFillTx/>
                <a:latin typeface="Albert Sans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baseline="30000" dirty="0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r>
              <a:rPr lang="en-US" dirty="0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Zr(</a:t>
            </a:r>
            <a:r>
              <a:rPr lang="en-US" dirty="0" err="1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p,p</a:t>
            </a:r>
            <a:r>
              <a:rPr lang="en-US" dirty="0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’)</a:t>
            </a:r>
            <a:br>
              <a:rPr lang="en-US" dirty="0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IKP Cologne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PlaceHolder 1"/>
          <p:cNvSpPr>
            <a:spLocks noGrp="1"/>
          </p:cNvSpPr>
          <p:nvPr>
            <p:ph type="title"/>
          </p:nvPr>
        </p:nvSpPr>
        <p:spPr>
          <a:xfrm>
            <a:off x="514620" y="368280"/>
            <a:ext cx="8215830" cy="91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dirty="0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Excitation energy vs </a:t>
            </a:r>
            <a:r>
              <a:rPr lang="el-GR" dirty="0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 </a:t>
            </a:r>
            <a:r>
              <a:rPr lang="de-DE" dirty="0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ray</a:t>
            </a:r>
            <a:r>
              <a:rPr lang="de-DE" dirty="0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de-DE" dirty="0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matrices</a:t>
            </a:r>
            <a:endParaRPr lang="de-DE" dirty="0">
              <a:solidFill>
                <a:srgbClr val="457A9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2" name="PlaceHolder 2"/>
          <p:cNvSpPr>
            <a:spLocks noGrp="1"/>
          </p:cNvSpPr>
          <p:nvPr>
            <p:ph type="ftr" idx="54"/>
          </p:nvPr>
        </p:nvSpPr>
        <p:spPr>
          <a:xfrm>
            <a:off x="1874610" y="4742550"/>
            <a:ext cx="38769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en-US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005176"/>
                </a:solidFill>
                <a:ea typeface="+mn-ea"/>
              </a:rPr>
              <a:t>Tom Sittig | Institute for Nuclear Physics | University of Cologne</a:t>
            </a:r>
            <a:endParaRPr lang="de-DE">
              <a:solidFill>
                <a:srgbClr val="000000"/>
              </a:solidFill>
              <a:latin typeface="Calibri"/>
              <a:ea typeface="+mn-ea"/>
            </a:endParaRPr>
          </a:p>
        </p:txBody>
      </p:sp>
      <p:sp>
        <p:nvSpPr>
          <p:cNvPr id="273" name="PlaceHolder 3"/>
          <p:cNvSpPr>
            <a:spLocks noGrp="1"/>
          </p:cNvSpPr>
          <p:nvPr>
            <p:ph type="dt" idx="55"/>
          </p:nvPr>
        </p:nvSpPr>
        <p:spPr>
          <a:xfrm>
            <a:off x="7814610" y="4742550"/>
            <a:ext cx="91611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>
                <a:solidFill>
                  <a:srgbClr val="005176"/>
                </a:solidFill>
                <a:ea typeface="+mn-ea"/>
              </a:rPr>
              <a:t>17.03.2026</a:t>
            </a:r>
            <a:endParaRPr lang="de-DE">
              <a:solidFill>
                <a:srgbClr val="000000"/>
              </a:solidFill>
              <a:latin typeface="Calibri"/>
              <a:ea typeface="+mn-ea"/>
            </a:endParaRPr>
          </a:p>
        </p:txBody>
      </p:sp>
      <p:grpSp>
        <p:nvGrpSpPr>
          <p:cNvPr id="274" name="Gruppieren 24"/>
          <p:cNvGrpSpPr/>
          <p:nvPr/>
        </p:nvGrpSpPr>
        <p:grpSpPr>
          <a:xfrm>
            <a:off x="181234" y="1043342"/>
            <a:ext cx="7989111" cy="3585640"/>
            <a:chOff x="41760" y="1008000"/>
            <a:chExt cx="11964240" cy="5212671"/>
          </a:xfrm>
        </p:grpSpPr>
        <p:pic>
          <p:nvPicPr>
            <p:cNvPr id="275" name="Grafik 21"/>
            <p:cNvPicPr/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047" t="8415" r="15028" b="3888"/>
            <a:stretch/>
          </p:blipFill>
          <p:spPr>
            <a:xfrm>
              <a:off x="6685200" y="1121760"/>
              <a:ext cx="5320800" cy="4865760"/>
            </a:xfrm>
            <a:prstGeom prst="rect">
              <a:avLst/>
            </a:prstGeom>
            <a:noFill/>
            <a:ln w="0">
              <a:noFill/>
            </a:ln>
          </p:spPr>
        </p:pic>
        <p:grpSp>
          <p:nvGrpSpPr>
            <p:cNvPr id="276" name="Gruppieren 6"/>
            <p:cNvGrpSpPr/>
            <p:nvPr/>
          </p:nvGrpSpPr>
          <p:grpSpPr>
            <a:xfrm>
              <a:off x="41760" y="1008000"/>
              <a:ext cx="10573200" cy="5212671"/>
              <a:chOff x="41760" y="1008000"/>
              <a:chExt cx="10573200" cy="5212671"/>
            </a:xfrm>
          </p:grpSpPr>
          <p:pic>
            <p:nvPicPr>
              <p:cNvPr id="277" name="Grafik 11"/>
              <p:cNvPicPr/>
              <p:nvPr/>
            </p:nvPicPr>
            <p:blipFill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9283" t="6225" r="9283"/>
              <a:stretch/>
            </p:blipFill>
            <p:spPr>
              <a:xfrm>
                <a:off x="41760" y="1008000"/>
                <a:ext cx="6004440" cy="518580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sp>
            <p:nvSpPr>
              <p:cNvPr id="278" name="Ellipse 12"/>
              <p:cNvSpPr/>
              <p:nvPr/>
            </p:nvSpPr>
            <p:spPr>
              <a:xfrm rot="19251000">
                <a:off x="2339640" y="1684440"/>
                <a:ext cx="2091960" cy="1089720"/>
              </a:xfrm>
              <a:prstGeom prst="ellipse">
                <a:avLst/>
              </a:prstGeom>
              <a:noFill/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67500" tIns="33750" rIns="67500" bIns="33750" anchor="ctr"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50">
                  <a:solidFill>
                    <a:srgbClr val="FFFFFF"/>
                  </a:solidFill>
                  <a:latin typeface="Albert Sans"/>
                </a:endParaRPr>
              </a:p>
            </p:txBody>
          </p:sp>
          <p:sp>
            <p:nvSpPr>
              <p:cNvPr id="279" name="Ellipse 13"/>
              <p:cNvSpPr/>
              <p:nvPr/>
            </p:nvSpPr>
            <p:spPr>
              <a:xfrm>
                <a:off x="1673640" y="4661280"/>
                <a:ext cx="150480" cy="303840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67500" tIns="33750" rIns="67500" bIns="33750" anchor="ctr"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50">
                  <a:solidFill>
                    <a:srgbClr val="FFFFFF"/>
                  </a:solidFill>
                  <a:latin typeface="Albert Sans"/>
                </a:endParaRPr>
              </a:p>
            </p:txBody>
          </p:sp>
          <p:sp>
            <p:nvSpPr>
              <p:cNvPr id="280" name="Ellipse 14"/>
              <p:cNvSpPr/>
              <p:nvPr/>
            </p:nvSpPr>
            <p:spPr>
              <a:xfrm>
                <a:off x="1882800" y="4255920"/>
                <a:ext cx="126720" cy="268200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67500" tIns="33750" rIns="67500" bIns="33750" anchor="ctr"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50">
                  <a:solidFill>
                    <a:srgbClr val="FFFFFF"/>
                  </a:solidFill>
                  <a:latin typeface="Albert Sans"/>
                </a:endParaRPr>
              </a:p>
            </p:txBody>
          </p:sp>
          <p:sp>
            <p:nvSpPr>
              <p:cNvPr id="281" name="Textfeld 15"/>
              <p:cNvSpPr/>
              <p:nvPr/>
            </p:nvSpPr>
            <p:spPr>
              <a:xfrm>
                <a:off x="1748880" y="4821480"/>
                <a:ext cx="1210680" cy="275545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67500" tIns="33750" rIns="67500" bIns="33750" anchor="t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aseline="30000">
                    <a:solidFill>
                      <a:srgbClr val="FFC000"/>
                    </a:solidFill>
                    <a:latin typeface="Albert Sans"/>
                  </a:rPr>
                  <a:t>96</a:t>
                </a:r>
                <a:r>
                  <a:rPr lang="en-US" sz="900">
                    <a:solidFill>
                      <a:srgbClr val="FFC000"/>
                    </a:solidFill>
                    <a:latin typeface="Albert Sans"/>
                  </a:rPr>
                  <a:t>Zr 1750 keV</a:t>
                </a:r>
                <a:endParaRPr lang="de-DE" sz="9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82" name="Textfeld 16"/>
              <p:cNvSpPr/>
              <p:nvPr/>
            </p:nvSpPr>
            <p:spPr>
              <a:xfrm>
                <a:off x="1946520" y="4384080"/>
                <a:ext cx="1268280" cy="275545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67500" tIns="33750" rIns="67500" bIns="33750" anchor="t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aseline="30000">
                    <a:solidFill>
                      <a:srgbClr val="FFC000"/>
                    </a:solidFill>
                    <a:latin typeface="Albert Sans"/>
                  </a:rPr>
                  <a:t>90</a:t>
                </a:r>
                <a:r>
                  <a:rPr lang="en-US" sz="900">
                    <a:solidFill>
                      <a:srgbClr val="FFC000"/>
                    </a:solidFill>
                    <a:latin typeface="Albert Sans"/>
                  </a:rPr>
                  <a:t>Zr 2748 keV</a:t>
                </a:r>
                <a:endParaRPr lang="de-DE" sz="9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83" name="Textfeld 17"/>
              <p:cNvSpPr/>
              <p:nvPr/>
            </p:nvSpPr>
            <p:spPr>
              <a:xfrm>
                <a:off x="3203640" y="2938680"/>
                <a:ext cx="864000" cy="275545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67500" tIns="33750" rIns="67500" bIns="33750" anchor="t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aseline="30000">
                    <a:solidFill>
                      <a:srgbClr val="FFC000"/>
                    </a:solidFill>
                    <a:latin typeface="Albert Sans"/>
                  </a:rPr>
                  <a:t>12</a:t>
                </a:r>
                <a:r>
                  <a:rPr lang="en-US" sz="900">
                    <a:solidFill>
                      <a:srgbClr val="FFC000"/>
                    </a:solidFill>
                    <a:latin typeface="Albert Sans"/>
                  </a:rPr>
                  <a:t>C &amp; </a:t>
                </a:r>
                <a:r>
                  <a:rPr lang="en-US" sz="900" baseline="30000">
                    <a:solidFill>
                      <a:srgbClr val="FFC000"/>
                    </a:solidFill>
                    <a:latin typeface="Albert Sans"/>
                  </a:rPr>
                  <a:t>16</a:t>
                </a:r>
                <a:r>
                  <a:rPr lang="en-US" sz="900">
                    <a:solidFill>
                      <a:srgbClr val="FFC000"/>
                    </a:solidFill>
                    <a:latin typeface="Albert Sans"/>
                  </a:rPr>
                  <a:t>O</a:t>
                </a:r>
                <a:endParaRPr lang="de-DE" sz="9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84" name="Textfeld 18"/>
              <p:cNvSpPr/>
              <p:nvPr/>
            </p:nvSpPr>
            <p:spPr>
              <a:xfrm>
                <a:off x="41760" y="2328840"/>
                <a:ext cx="415080" cy="22003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vert="vert270" lIns="33750" tIns="67500" rIns="33750" bIns="67500" anchor="t">
                <a:no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25">
                    <a:solidFill>
                      <a:srgbClr val="000000"/>
                    </a:solidFill>
                    <a:latin typeface="Albert Sans"/>
                  </a:rPr>
                  <a:t>Excitation energy [keV]</a:t>
                </a:r>
                <a:endParaRPr lang="de-DE" sz="1125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85" name="Textfeld 19"/>
              <p:cNvSpPr/>
              <p:nvPr/>
            </p:nvSpPr>
            <p:spPr>
              <a:xfrm>
                <a:off x="2165760" y="5870880"/>
                <a:ext cx="2075760" cy="321711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67500" tIns="33750" rIns="67500" bIns="33750" anchor="t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25">
                    <a:solidFill>
                      <a:srgbClr val="000000"/>
                    </a:solidFill>
                    <a:latin typeface="Albert Sans"/>
                  </a:rPr>
                  <a:t>Gamma energy [keV]</a:t>
                </a:r>
                <a:endParaRPr lang="de-DE" sz="1125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86" name="Textfeld 20"/>
              <p:cNvSpPr/>
              <p:nvPr/>
            </p:nvSpPr>
            <p:spPr>
              <a:xfrm>
                <a:off x="4717080" y="5265720"/>
                <a:ext cx="993240" cy="367877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67500" tIns="33750" rIns="67500" bIns="33750" anchor="t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350" baseline="30000">
                    <a:solidFill>
                      <a:srgbClr val="FFFFFF"/>
                    </a:solidFill>
                    <a:latin typeface="Albert Sans"/>
                  </a:rPr>
                  <a:t>96</a:t>
                </a:r>
                <a:r>
                  <a:rPr lang="en-US" sz="1350">
                    <a:solidFill>
                      <a:srgbClr val="FFFFFF"/>
                    </a:solidFill>
                    <a:latin typeface="Albert Sans"/>
                  </a:rPr>
                  <a:t>Zr</a:t>
                </a:r>
                <a:endParaRPr lang="de-DE" sz="135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87" name="Textfeld 23"/>
              <p:cNvSpPr/>
              <p:nvPr/>
            </p:nvSpPr>
            <p:spPr>
              <a:xfrm>
                <a:off x="8539200" y="5898960"/>
                <a:ext cx="2075760" cy="321711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67500" tIns="33750" rIns="67500" bIns="33750" anchor="t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25">
                    <a:solidFill>
                      <a:srgbClr val="000000"/>
                    </a:solidFill>
                    <a:latin typeface="Albert Sans"/>
                  </a:rPr>
                  <a:t>Gamma energy [keV]</a:t>
                </a:r>
                <a:endParaRPr lang="de-DE" sz="1125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88" name="Textfeld 22"/>
              <p:cNvSpPr/>
              <p:nvPr/>
            </p:nvSpPr>
            <p:spPr>
              <a:xfrm>
                <a:off x="6491880" y="2356560"/>
                <a:ext cx="415080" cy="22003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vert="vert270" lIns="33750" tIns="67500" rIns="33750" bIns="67500" anchor="t">
                <a:no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25">
                    <a:solidFill>
                      <a:srgbClr val="000000"/>
                    </a:solidFill>
                    <a:latin typeface="Albert Sans"/>
                  </a:rPr>
                  <a:t>Excitation energy [keV]</a:t>
                </a:r>
                <a:endParaRPr lang="de-DE" sz="1125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  <p:sp>
        <p:nvSpPr>
          <p:cNvPr id="289" name="Textfeld 25"/>
          <p:cNvSpPr/>
          <p:nvPr/>
        </p:nvSpPr>
        <p:spPr>
          <a:xfrm>
            <a:off x="8315460" y="3949290"/>
            <a:ext cx="744930" cy="27590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baseline="30000">
                <a:solidFill>
                  <a:srgbClr val="FFFFFF"/>
                </a:solidFill>
                <a:latin typeface="Albert Sans"/>
              </a:rPr>
              <a:t>96</a:t>
            </a:r>
            <a:r>
              <a:rPr lang="en-US" sz="1350">
                <a:solidFill>
                  <a:srgbClr val="FFFFFF"/>
                </a:solidFill>
                <a:latin typeface="Albert Sans"/>
              </a:rPr>
              <a:t>Zr</a:t>
            </a:r>
            <a:endParaRPr lang="de-DE" sz="135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0" name="Textfeld 2"/>
          <p:cNvSpPr/>
          <p:nvPr/>
        </p:nvSpPr>
        <p:spPr>
          <a:xfrm>
            <a:off x="8782290" y="4889700"/>
            <a:ext cx="361530" cy="2528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005176"/>
                </a:solidFill>
                <a:latin typeface="Albert Sans"/>
              </a:rPr>
              <a:t>7</a:t>
            </a:r>
            <a:endParaRPr lang="de-DE" sz="120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" name="Picture 2" descr="Team">
            <a:extLst>
              <a:ext uri="{FF2B5EF4-FFF2-40B4-BE49-F238E27FC236}">
                <a16:creationId xmlns:a16="http://schemas.microsoft.com/office/drawing/2014/main" id="{E552E170-AABB-9C81-5C43-8C705CC497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8056" y="466039"/>
            <a:ext cx="815780" cy="1087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A1843A6-5D58-3B8D-BD87-0926F35C7C3E}"/>
              </a:ext>
            </a:extLst>
          </p:cNvPr>
          <p:cNvSpPr txBox="1"/>
          <p:nvPr/>
        </p:nvSpPr>
        <p:spPr>
          <a:xfrm>
            <a:off x="8139990" y="1609433"/>
            <a:ext cx="1031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Tom Sitting</a:t>
            </a:r>
          </a:p>
          <a:p>
            <a:r>
              <a:rPr lang="en-US" sz="1200" dirty="0"/>
              <a:t>MSc. Student</a:t>
            </a:r>
          </a:p>
        </p:txBody>
      </p:sp>
      <p:grpSp>
        <p:nvGrpSpPr>
          <p:cNvPr id="4" name="Gruppieren 2">
            <a:extLst>
              <a:ext uri="{FF2B5EF4-FFF2-40B4-BE49-F238E27FC236}">
                <a16:creationId xmlns:a16="http://schemas.microsoft.com/office/drawing/2014/main" id="{378C19A6-0253-F540-08E3-CA24CF5BA87A}"/>
              </a:ext>
            </a:extLst>
          </p:cNvPr>
          <p:cNvGrpSpPr/>
          <p:nvPr/>
        </p:nvGrpSpPr>
        <p:grpSpPr>
          <a:xfrm>
            <a:off x="4489688" y="1043342"/>
            <a:ext cx="3775786" cy="3594056"/>
            <a:chOff x="3093480" y="1008000"/>
            <a:chExt cx="5668560" cy="5191285"/>
          </a:xfrm>
        </p:grpSpPr>
        <p:grpSp>
          <p:nvGrpSpPr>
            <p:cNvPr id="5" name="Gruppieren 9">
              <a:extLst>
                <a:ext uri="{FF2B5EF4-FFF2-40B4-BE49-F238E27FC236}">
                  <a16:creationId xmlns:a16="http://schemas.microsoft.com/office/drawing/2014/main" id="{A94815B2-0862-ACEC-28D5-1F6CDDBD3229}"/>
                </a:ext>
              </a:extLst>
            </p:cNvPr>
            <p:cNvGrpSpPr/>
            <p:nvPr/>
          </p:nvGrpSpPr>
          <p:grpSpPr>
            <a:xfrm>
              <a:off x="3093480" y="1008000"/>
              <a:ext cx="5668560" cy="5191285"/>
              <a:chOff x="3093480" y="1008000"/>
              <a:chExt cx="5668560" cy="5191285"/>
            </a:xfrm>
          </p:grpSpPr>
          <p:pic>
            <p:nvPicPr>
              <p:cNvPr id="7" name="Grafik 26">
                <a:extLst>
                  <a:ext uri="{FF2B5EF4-FFF2-40B4-BE49-F238E27FC236}">
                    <a16:creationId xmlns:a16="http://schemas.microsoft.com/office/drawing/2014/main" id="{0BB98AEB-6615-F19B-45C6-B1F5F265BB01}"/>
                  </a:ext>
                </a:extLst>
              </p:cNvPr>
              <p:cNvPicPr/>
              <p:nvPr/>
            </p:nvPicPr>
            <p:blipFill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9283" t="6225" r="15480"/>
              <a:stretch>
                <a:fillRect/>
              </a:stretch>
            </p:blipFill>
            <p:spPr>
              <a:xfrm>
                <a:off x="3093482" y="1008000"/>
                <a:ext cx="5547511" cy="518580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sp>
            <p:nvSpPr>
              <p:cNvPr id="8" name="Ellipse 28">
                <a:extLst>
                  <a:ext uri="{FF2B5EF4-FFF2-40B4-BE49-F238E27FC236}">
                    <a16:creationId xmlns:a16="http://schemas.microsoft.com/office/drawing/2014/main" id="{EE26073A-1F74-5D2C-5E84-59F6DC1A6013}"/>
                  </a:ext>
                </a:extLst>
              </p:cNvPr>
              <p:cNvSpPr/>
              <p:nvPr/>
            </p:nvSpPr>
            <p:spPr>
              <a:xfrm rot="19251000">
                <a:off x="5391360" y="1684440"/>
                <a:ext cx="2091960" cy="1089720"/>
              </a:xfrm>
              <a:prstGeom prst="ellipse">
                <a:avLst/>
              </a:prstGeom>
              <a:noFill/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67500" tIns="33750" rIns="67500" bIns="33750" anchor="ctr"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50">
                  <a:solidFill>
                    <a:srgbClr val="FFFFFF"/>
                  </a:solidFill>
                  <a:latin typeface="Albert Sans"/>
                </a:endParaRPr>
              </a:p>
            </p:txBody>
          </p:sp>
          <p:sp>
            <p:nvSpPr>
              <p:cNvPr id="9" name="Ellipse 29">
                <a:extLst>
                  <a:ext uri="{FF2B5EF4-FFF2-40B4-BE49-F238E27FC236}">
                    <a16:creationId xmlns:a16="http://schemas.microsoft.com/office/drawing/2014/main" id="{129ACD0C-46F1-277E-AF05-E2E134A80F29}"/>
                  </a:ext>
                </a:extLst>
              </p:cNvPr>
              <p:cNvSpPr/>
              <p:nvPr/>
            </p:nvSpPr>
            <p:spPr>
              <a:xfrm>
                <a:off x="4725000" y="4661280"/>
                <a:ext cx="150480" cy="303840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67500" tIns="33750" rIns="67500" bIns="33750" anchor="ctr"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50">
                  <a:solidFill>
                    <a:srgbClr val="FFFFFF"/>
                  </a:solidFill>
                  <a:latin typeface="Albert Sans"/>
                </a:endParaRPr>
              </a:p>
            </p:txBody>
          </p:sp>
          <p:sp>
            <p:nvSpPr>
              <p:cNvPr id="10" name="Ellipse 30">
                <a:extLst>
                  <a:ext uri="{FF2B5EF4-FFF2-40B4-BE49-F238E27FC236}">
                    <a16:creationId xmlns:a16="http://schemas.microsoft.com/office/drawing/2014/main" id="{EE92978C-726F-1439-1516-0941F1FE6F86}"/>
                  </a:ext>
                </a:extLst>
              </p:cNvPr>
              <p:cNvSpPr/>
              <p:nvPr/>
            </p:nvSpPr>
            <p:spPr>
              <a:xfrm>
                <a:off x="4934520" y="4255920"/>
                <a:ext cx="126720" cy="268200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67500" tIns="33750" rIns="67500" bIns="33750" anchor="ctr"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50">
                  <a:solidFill>
                    <a:srgbClr val="FFFFFF"/>
                  </a:solidFill>
                  <a:latin typeface="Albert Sans"/>
                </a:endParaRPr>
              </a:p>
            </p:txBody>
          </p:sp>
          <p:sp>
            <p:nvSpPr>
              <p:cNvPr id="11" name="Textfeld 31">
                <a:extLst>
                  <a:ext uri="{FF2B5EF4-FFF2-40B4-BE49-F238E27FC236}">
                    <a16:creationId xmlns:a16="http://schemas.microsoft.com/office/drawing/2014/main" id="{E5A8CEC6-2998-B1F4-AF5E-D5704555403B}"/>
                  </a:ext>
                </a:extLst>
              </p:cNvPr>
              <p:cNvSpPr/>
              <p:nvPr/>
            </p:nvSpPr>
            <p:spPr>
              <a:xfrm>
                <a:off x="4800600" y="4821480"/>
                <a:ext cx="1210680" cy="275545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67500" tIns="33750" rIns="67500" bIns="33750" anchor="t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aseline="30000">
                    <a:solidFill>
                      <a:srgbClr val="FFC000"/>
                    </a:solidFill>
                    <a:latin typeface="Albert Sans"/>
                  </a:rPr>
                  <a:t>96</a:t>
                </a:r>
                <a:r>
                  <a:rPr lang="en-US" sz="900">
                    <a:solidFill>
                      <a:srgbClr val="FFC000"/>
                    </a:solidFill>
                    <a:latin typeface="Albert Sans"/>
                  </a:rPr>
                  <a:t>Zr 1750 keV</a:t>
                </a:r>
                <a:endParaRPr lang="de-DE" sz="9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" name="Textfeld 32">
                <a:extLst>
                  <a:ext uri="{FF2B5EF4-FFF2-40B4-BE49-F238E27FC236}">
                    <a16:creationId xmlns:a16="http://schemas.microsoft.com/office/drawing/2014/main" id="{FF35A2E9-E23A-4B28-9CDC-19FFEDDC97E5}"/>
                  </a:ext>
                </a:extLst>
              </p:cNvPr>
              <p:cNvSpPr/>
              <p:nvPr/>
            </p:nvSpPr>
            <p:spPr>
              <a:xfrm>
                <a:off x="4997880" y="4384080"/>
                <a:ext cx="1268280" cy="275545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67500" tIns="33750" rIns="67500" bIns="33750" anchor="t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aseline="30000">
                    <a:solidFill>
                      <a:srgbClr val="FFC000"/>
                    </a:solidFill>
                    <a:latin typeface="Albert Sans"/>
                  </a:rPr>
                  <a:t>90</a:t>
                </a:r>
                <a:r>
                  <a:rPr lang="en-US" sz="900">
                    <a:solidFill>
                      <a:srgbClr val="FFC000"/>
                    </a:solidFill>
                    <a:latin typeface="Albert Sans"/>
                  </a:rPr>
                  <a:t>Zr 2748 keV</a:t>
                </a:r>
                <a:endParaRPr lang="de-DE" sz="9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" name="Textfeld 33">
                <a:extLst>
                  <a:ext uri="{FF2B5EF4-FFF2-40B4-BE49-F238E27FC236}">
                    <a16:creationId xmlns:a16="http://schemas.microsoft.com/office/drawing/2014/main" id="{AEB6B26B-FFAD-3C5C-7261-B1FB5D007D0B}"/>
                  </a:ext>
                </a:extLst>
              </p:cNvPr>
              <p:cNvSpPr/>
              <p:nvPr/>
            </p:nvSpPr>
            <p:spPr>
              <a:xfrm>
                <a:off x="6255360" y="2938680"/>
                <a:ext cx="864000" cy="275545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67500" tIns="33750" rIns="67500" bIns="33750" anchor="t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aseline="30000">
                    <a:solidFill>
                      <a:srgbClr val="FFC000"/>
                    </a:solidFill>
                    <a:latin typeface="Albert Sans"/>
                  </a:rPr>
                  <a:t>12</a:t>
                </a:r>
                <a:r>
                  <a:rPr lang="en-US" sz="900">
                    <a:solidFill>
                      <a:srgbClr val="FFC000"/>
                    </a:solidFill>
                    <a:latin typeface="Albert Sans"/>
                  </a:rPr>
                  <a:t>C &amp; </a:t>
                </a:r>
                <a:r>
                  <a:rPr lang="en-US" sz="900" baseline="30000">
                    <a:solidFill>
                      <a:srgbClr val="FFC000"/>
                    </a:solidFill>
                    <a:latin typeface="Albert Sans"/>
                  </a:rPr>
                  <a:t>16</a:t>
                </a:r>
                <a:r>
                  <a:rPr lang="en-US" sz="900">
                    <a:solidFill>
                      <a:srgbClr val="FFC000"/>
                    </a:solidFill>
                    <a:latin typeface="Albert Sans"/>
                  </a:rPr>
                  <a:t>O</a:t>
                </a:r>
                <a:endParaRPr lang="de-DE" sz="9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" name="Textfeld 34">
                <a:extLst>
                  <a:ext uri="{FF2B5EF4-FFF2-40B4-BE49-F238E27FC236}">
                    <a16:creationId xmlns:a16="http://schemas.microsoft.com/office/drawing/2014/main" id="{CDA146F4-64B9-29E1-FEA2-4ED0FB61641E}"/>
                  </a:ext>
                </a:extLst>
              </p:cNvPr>
              <p:cNvSpPr/>
              <p:nvPr/>
            </p:nvSpPr>
            <p:spPr>
              <a:xfrm>
                <a:off x="3093480" y="2328840"/>
                <a:ext cx="415080" cy="22003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vert="vert270" lIns="33750" tIns="67500" rIns="33750" bIns="67500" anchor="t">
                <a:no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25">
                    <a:solidFill>
                      <a:srgbClr val="000000"/>
                    </a:solidFill>
                    <a:latin typeface="Albert Sans"/>
                  </a:rPr>
                  <a:t>Excitation energy [keV]</a:t>
                </a:r>
                <a:endParaRPr lang="de-DE" sz="1125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" name="Textfeld 35">
                <a:extLst>
                  <a:ext uri="{FF2B5EF4-FFF2-40B4-BE49-F238E27FC236}">
                    <a16:creationId xmlns:a16="http://schemas.microsoft.com/office/drawing/2014/main" id="{B84BD9CA-3559-CA8A-3F68-6AA40CCFB53A}"/>
                  </a:ext>
                </a:extLst>
              </p:cNvPr>
              <p:cNvSpPr/>
              <p:nvPr/>
            </p:nvSpPr>
            <p:spPr>
              <a:xfrm>
                <a:off x="5217119" y="5870880"/>
                <a:ext cx="2551679" cy="328405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square" lIns="67500" tIns="33750" rIns="67500" bIns="33750" anchor="t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25" dirty="0">
                    <a:solidFill>
                      <a:srgbClr val="000000"/>
                    </a:solidFill>
                    <a:latin typeface="Albert Sans"/>
                  </a:rPr>
                  <a:t>Gamma energy [keV]</a:t>
                </a:r>
                <a:endParaRPr lang="de-DE" sz="1125" dirty="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6" name="Textfeld 36">
                <a:extLst>
                  <a:ext uri="{FF2B5EF4-FFF2-40B4-BE49-F238E27FC236}">
                    <a16:creationId xmlns:a16="http://schemas.microsoft.com/office/drawing/2014/main" id="{53C37D72-2398-C128-1E05-213C0AB30929}"/>
                  </a:ext>
                </a:extLst>
              </p:cNvPr>
              <p:cNvSpPr/>
              <p:nvPr/>
            </p:nvSpPr>
            <p:spPr>
              <a:xfrm>
                <a:off x="7768800" y="5265720"/>
                <a:ext cx="993240" cy="367877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67500" tIns="33750" rIns="67500" bIns="33750" anchor="t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350" baseline="30000">
                    <a:solidFill>
                      <a:srgbClr val="FFFFFF"/>
                    </a:solidFill>
                    <a:latin typeface="Albert Sans"/>
                  </a:rPr>
                  <a:t>96</a:t>
                </a:r>
                <a:r>
                  <a:rPr lang="en-US" sz="1350">
                    <a:solidFill>
                      <a:srgbClr val="FFFFFF"/>
                    </a:solidFill>
                    <a:latin typeface="Albert Sans"/>
                  </a:rPr>
                  <a:t>Zr</a:t>
                </a:r>
                <a:endParaRPr lang="de-DE" sz="1350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pic>
          <p:nvPicPr>
            <p:cNvPr id="6" name="Grafik 7">
              <a:extLst>
                <a:ext uri="{FF2B5EF4-FFF2-40B4-BE49-F238E27FC236}">
                  <a16:creationId xmlns:a16="http://schemas.microsoft.com/office/drawing/2014/main" id="{F95886DF-BB0E-B946-71E3-D211999EFC5E}"/>
                </a:ext>
              </a:extLst>
            </p:cNvPr>
            <p:cNvPicPr/>
            <p:nvPr/>
          </p:nvPicPr>
          <p:blipFill>
            <a:blip r:embed="rId5"/>
            <a:stretch/>
          </p:blipFill>
          <p:spPr>
            <a:xfrm>
              <a:off x="4100760" y="2055600"/>
              <a:ext cx="4125960" cy="3209760"/>
            </a:xfrm>
            <a:prstGeom prst="rect">
              <a:avLst/>
            </a:prstGeom>
            <a:noFill/>
            <a:ln w="0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514620" y="368280"/>
            <a:ext cx="8215830" cy="91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baseline="30000" dirty="0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r>
              <a:rPr lang="en-US" dirty="0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Zr Gamma Strength Function</a:t>
            </a:r>
            <a:endParaRPr lang="de-DE" dirty="0">
              <a:solidFill>
                <a:srgbClr val="457A9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 type="ftr" idx="62"/>
          </p:nvPr>
        </p:nvSpPr>
        <p:spPr>
          <a:xfrm>
            <a:off x="1874610" y="4742550"/>
            <a:ext cx="38769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en-US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005176"/>
                </a:solidFill>
                <a:ea typeface="+mn-ea"/>
              </a:rPr>
              <a:t>Tom Sittig | Institute for Nuclear Physics | University of Cologne</a:t>
            </a:r>
            <a:endParaRPr lang="de-DE">
              <a:solidFill>
                <a:srgbClr val="000000"/>
              </a:solidFill>
              <a:latin typeface="Calibri"/>
              <a:ea typeface="+mn-ea"/>
            </a:endParaRPr>
          </a:p>
        </p:txBody>
      </p:sp>
      <p:sp>
        <p:nvSpPr>
          <p:cNvPr id="317" name="PlaceHolder 3"/>
          <p:cNvSpPr>
            <a:spLocks noGrp="1"/>
          </p:cNvSpPr>
          <p:nvPr>
            <p:ph type="dt" idx="63"/>
          </p:nvPr>
        </p:nvSpPr>
        <p:spPr>
          <a:xfrm>
            <a:off x="7814610" y="4742550"/>
            <a:ext cx="91611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>
                <a:solidFill>
                  <a:srgbClr val="005176"/>
                </a:solidFill>
                <a:ea typeface="+mn-ea"/>
              </a:rPr>
              <a:t>17.03.2026</a:t>
            </a:r>
            <a:endParaRPr lang="de-DE">
              <a:solidFill>
                <a:srgbClr val="000000"/>
              </a:solidFill>
              <a:latin typeface="Calibri"/>
              <a:ea typeface="+mn-ea"/>
            </a:endParaRPr>
          </a:p>
        </p:txBody>
      </p:sp>
      <p:sp>
        <p:nvSpPr>
          <p:cNvPr id="318" name="Textfeld 6"/>
          <p:cNvSpPr/>
          <p:nvPr/>
        </p:nvSpPr>
        <p:spPr>
          <a:xfrm>
            <a:off x="2059560" y="1189350"/>
            <a:ext cx="5274720" cy="99148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6000" b="1">
                <a:solidFill>
                  <a:srgbClr val="000000">
                    <a:lumMod val="65000"/>
                    <a:lumOff val="35000"/>
                  </a:srgbClr>
                </a:solidFill>
                <a:latin typeface="Albert Sans"/>
              </a:rPr>
              <a:t>PRELIMINARY</a:t>
            </a:r>
            <a:endParaRPr lang="de-DE" sz="600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19" name="Grafik 8" descr="Ein Bild, das Text, Diagramm, Reihe, parallel enthält.&#10;&#10;KI-generierte Inhalte können fehlerhaft sein."/>
          <p:cNvPicPr/>
          <p:nvPr/>
        </p:nvPicPr>
        <p:blipFill>
          <a:blip r:embed="rId2" cstate="hqprint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5440" y="691740"/>
            <a:ext cx="5949450" cy="405081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20" name="Textfeld 2"/>
          <p:cNvSpPr/>
          <p:nvPr/>
        </p:nvSpPr>
        <p:spPr>
          <a:xfrm>
            <a:off x="1969110" y="1048546"/>
            <a:ext cx="1131300" cy="3220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650" b="1" baseline="30000" dirty="0">
                <a:solidFill>
                  <a:srgbClr val="000000"/>
                </a:solidFill>
                <a:latin typeface="Albert Sans"/>
              </a:rPr>
              <a:t>96</a:t>
            </a:r>
            <a:r>
              <a:rPr lang="en-US" sz="1650" b="1" dirty="0">
                <a:solidFill>
                  <a:srgbClr val="000000"/>
                </a:solidFill>
                <a:latin typeface="Albert Sans"/>
              </a:rPr>
              <a:t>Zr</a:t>
            </a:r>
            <a:endParaRPr lang="de-DE" sz="165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1" name="Textfeld 5"/>
          <p:cNvSpPr/>
          <p:nvPr/>
        </p:nvSpPr>
        <p:spPr>
          <a:xfrm>
            <a:off x="8782290" y="4889700"/>
            <a:ext cx="361530" cy="2528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005176"/>
                </a:solidFill>
                <a:latin typeface="Albert Sans"/>
              </a:rPr>
              <a:t>9</a:t>
            </a:r>
            <a:endParaRPr lang="de-DE" sz="120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PlaceHolder 1"/>
          <p:cNvSpPr>
            <a:spLocks noGrp="1"/>
          </p:cNvSpPr>
          <p:nvPr>
            <p:ph type="title"/>
          </p:nvPr>
        </p:nvSpPr>
        <p:spPr>
          <a:xfrm>
            <a:off x="514620" y="368280"/>
            <a:ext cx="8215830" cy="91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dirty="0">
                <a:solidFill>
                  <a:srgbClr val="457A93"/>
                </a:solidFill>
              </a:rPr>
              <a:t>Nuclear Level Density</a:t>
            </a:r>
            <a:endParaRPr lang="de-DE" dirty="0">
              <a:solidFill>
                <a:srgbClr val="457A93"/>
              </a:solidFill>
            </a:endParaRPr>
          </a:p>
        </p:txBody>
      </p:sp>
      <p:sp>
        <p:nvSpPr>
          <p:cNvPr id="323" name="PlaceHolder 2"/>
          <p:cNvSpPr>
            <a:spLocks noGrp="1"/>
          </p:cNvSpPr>
          <p:nvPr>
            <p:ph type="ftr" idx="64"/>
          </p:nvPr>
        </p:nvSpPr>
        <p:spPr>
          <a:xfrm>
            <a:off x="1874610" y="4742550"/>
            <a:ext cx="38769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en-US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005176"/>
                </a:solidFill>
                <a:ea typeface="+mn-ea"/>
              </a:rPr>
              <a:t>Tom Sittig | Institute for Nuclear Physics | University of Cologne</a:t>
            </a:r>
            <a:endParaRPr lang="de-DE">
              <a:solidFill>
                <a:srgbClr val="000000"/>
              </a:solidFill>
              <a:latin typeface="Calibri"/>
              <a:ea typeface="+mn-ea"/>
            </a:endParaRPr>
          </a:p>
        </p:txBody>
      </p:sp>
      <p:sp>
        <p:nvSpPr>
          <p:cNvPr id="324" name="PlaceHolder 3"/>
          <p:cNvSpPr>
            <a:spLocks noGrp="1"/>
          </p:cNvSpPr>
          <p:nvPr>
            <p:ph type="dt" idx="65"/>
          </p:nvPr>
        </p:nvSpPr>
        <p:spPr>
          <a:xfrm>
            <a:off x="7814610" y="4742550"/>
            <a:ext cx="91611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>
                <a:solidFill>
                  <a:srgbClr val="005176"/>
                </a:solidFill>
                <a:ea typeface="+mn-ea"/>
              </a:rPr>
              <a:t>17.03.2026</a:t>
            </a:r>
            <a:endParaRPr lang="de-DE">
              <a:solidFill>
                <a:srgbClr val="000000"/>
              </a:solidFill>
              <a:latin typeface="Calibri"/>
              <a:ea typeface="+mn-ea"/>
            </a:endParaRPr>
          </a:p>
        </p:txBody>
      </p:sp>
      <p:sp>
        <p:nvSpPr>
          <p:cNvPr id="325" name="Textfeld 7"/>
          <p:cNvSpPr/>
          <p:nvPr/>
        </p:nvSpPr>
        <p:spPr>
          <a:xfrm>
            <a:off x="2059560" y="1189350"/>
            <a:ext cx="5274720" cy="99148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6000" b="1">
                <a:solidFill>
                  <a:srgbClr val="000000">
                    <a:lumMod val="65000"/>
                    <a:lumOff val="35000"/>
                  </a:srgbClr>
                </a:solidFill>
                <a:latin typeface="Albert Sans"/>
              </a:rPr>
              <a:t>PRELIMINARY</a:t>
            </a:r>
            <a:endParaRPr lang="de-DE" sz="600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26" name="Grafik 6" descr="Ein Bild, das Text, Screenshot, Reihe, Diagramm enthält.&#10;&#10;KI-generierte Inhalte können fehlerhaft sein."/>
          <p:cNvPicPr/>
          <p:nvPr/>
        </p:nvPicPr>
        <p:blipFill>
          <a:blip r:embed="rId2" cstate="hqprint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393774" y="660690"/>
            <a:ext cx="5729130" cy="401031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27" name="Textfeld 2"/>
          <p:cNvSpPr/>
          <p:nvPr/>
        </p:nvSpPr>
        <p:spPr>
          <a:xfrm>
            <a:off x="6097292" y="1117801"/>
            <a:ext cx="1131300" cy="3220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650" b="1" baseline="30000" dirty="0">
                <a:solidFill>
                  <a:srgbClr val="000000"/>
                </a:solidFill>
                <a:effectLst>
                  <a:glow rad="76320">
                    <a:srgbClr val="FFFFFF"/>
                  </a:glow>
                </a:effectLst>
                <a:latin typeface="Albert Sans"/>
              </a:rPr>
              <a:t>96</a:t>
            </a:r>
            <a:r>
              <a:rPr lang="en-US" sz="1650" b="1" dirty="0">
                <a:solidFill>
                  <a:srgbClr val="000000"/>
                </a:solidFill>
                <a:effectLst>
                  <a:glow rad="76320">
                    <a:srgbClr val="FFFFFF"/>
                  </a:glow>
                </a:effectLst>
                <a:latin typeface="Albert Sans"/>
              </a:rPr>
              <a:t>Zr</a:t>
            </a:r>
            <a:endParaRPr lang="de-DE" sz="1650" dirty="0">
              <a:solidFill>
                <a:srgbClr val="000000"/>
              </a:solidFill>
              <a:effectLst>
                <a:glow rad="76320">
                  <a:srgbClr val="FFFFFF"/>
                </a:glow>
              </a:effectLst>
              <a:latin typeface="Calibri"/>
            </a:endParaRPr>
          </a:p>
        </p:txBody>
      </p:sp>
      <p:pic>
        <p:nvPicPr>
          <p:cNvPr id="328" name="Picture 12" descr="Text, letter&#10;&#10;Description automatically generated"/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93280" y="472500"/>
            <a:ext cx="3990330" cy="3844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29" name="Textfeld 5"/>
          <p:cNvSpPr/>
          <p:nvPr/>
        </p:nvSpPr>
        <p:spPr>
          <a:xfrm>
            <a:off x="8782290" y="4889700"/>
            <a:ext cx="361530" cy="2528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005176"/>
                </a:solidFill>
                <a:latin typeface="Albert Sans"/>
              </a:rPr>
              <a:t>10</a:t>
            </a:r>
            <a:endParaRPr lang="de-DE" sz="120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D395170-41FC-B495-7784-FC6084B63909}"/>
              </a:ext>
            </a:extLst>
          </p:cNvPr>
          <p:cNvSpPr txBox="1"/>
          <p:nvPr/>
        </p:nvSpPr>
        <p:spPr>
          <a:xfrm rot="16200000">
            <a:off x="748307" y="2515804"/>
            <a:ext cx="19756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350" dirty="0">
                <a:solidFill>
                  <a:srgbClr val="000000"/>
                </a:solidFill>
                <a:latin typeface="Albert Sans"/>
                <a:ea typeface="+mn-ea"/>
              </a:rPr>
              <a:t>#Levels/MeV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Picture 6" descr="Text&#10;&#10;Description automatically generated with medium confidence"/>
          <p:cNvPicPr/>
          <p:nvPr/>
        </p:nvPicPr>
        <p:blipFill>
          <a:blip r:embed="rId2"/>
          <a:stretch/>
        </p:blipFill>
        <p:spPr>
          <a:xfrm>
            <a:off x="1366200" y="4121820"/>
            <a:ext cx="3171690" cy="69039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514620" y="368280"/>
            <a:ext cx="8215830" cy="91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b="0" dirty="0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Normalizations and the Oslo Method</a:t>
            </a:r>
            <a:endParaRPr lang="de-DE" b="0" dirty="0">
              <a:solidFill>
                <a:srgbClr val="457A9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2" name="PlaceHolder 2"/>
          <p:cNvSpPr>
            <a:spLocks noGrp="1"/>
          </p:cNvSpPr>
          <p:nvPr>
            <p:ph type="ftr" idx="66"/>
          </p:nvPr>
        </p:nvSpPr>
        <p:spPr>
          <a:xfrm>
            <a:off x="1874610" y="4742550"/>
            <a:ext cx="38769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en-US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005176"/>
                </a:solidFill>
                <a:ea typeface="+mn-ea"/>
              </a:rPr>
              <a:t>Tom Sittig | Institute for Nuclear Physics | University of Cologne</a:t>
            </a:r>
            <a:endParaRPr lang="de-DE">
              <a:solidFill>
                <a:srgbClr val="000000"/>
              </a:solidFill>
              <a:latin typeface="Calibri"/>
              <a:ea typeface="+mn-ea"/>
            </a:endParaRPr>
          </a:p>
        </p:txBody>
      </p:sp>
      <p:sp>
        <p:nvSpPr>
          <p:cNvPr id="333" name="PlaceHolder 3"/>
          <p:cNvSpPr>
            <a:spLocks noGrp="1"/>
          </p:cNvSpPr>
          <p:nvPr>
            <p:ph type="dt" idx="67"/>
          </p:nvPr>
        </p:nvSpPr>
        <p:spPr>
          <a:xfrm>
            <a:off x="7814610" y="4742550"/>
            <a:ext cx="91611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>
                <a:solidFill>
                  <a:srgbClr val="005176"/>
                </a:solidFill>
                <a:ea typeface="+mn-ea"/>
              </a:rPr>
              <a:t>17.03.2026</a:t>
            </a:r>
            <a:endParaRPr lang="de-DE">
              <a:solidFill>
                <a:srgbClr val="000000"/>
              </a:solidFill>
              <a:latin typeface="Calibri"/>
              <a:ea typeface="+mn-ea"/>
            </a:endParaRPr>
          </a:p>
        </p:txBody>
      </p:sp>
      <p:sp>
        <p:nvSpPr>
          <p:cNvPr id="334" name="Textfeld 7"/>
          <p:cNvSpPr/>
          <p:nvPr/>
        </p:nvSpPr>
        <p:spPr>
          <a:xfrm>
            <a:off x="6991380" y="2225610"/>
            <a:ext cx="623160" cy="34515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baseline="30000">
                <a:solidFill>
                  <a:srgbClr val="FFFFFF"/>
                </a:solidFill>
                <a:latin typeface="Albert Sans"/>
              </a:rPr>
              <a:t>90</a:t>
            </a:r>
            <a:r>
              <a:rPr lang="en-US">
                <a:solidFill>
                  <a:srgbClr val="FFFFFF"/>
                </a:solidFill>
                <a:latin typeface="Albert Sans"/>
              </a:rPr>
              <a:t>Zr</a:t>
            </a: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5" name="Textfeld 8"/>
          <p:cNvSpPr/>
          <p:nvPr/>
        </p:nvSpPr>
        <p:spPr>
          <a:xfrm>
            <a:off x="7483590" y="2766960"/>
            <a:ext cx="623160" cy="34515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baseline="30000">
                <a:solidFill>
                  <a:srgbClr val="FFFFFF"/>
                </a:solidFill>
                <a:latin typeface="Albert Sans"/>
              </a:rPr>
              <a:t>96</a:t>
            </a:r>
            <a:r>
              <a:rPr lang="en-US">
                <a:solidFill>
                  <a:srgbClr val="FFFFFF"/>
                </a:solidFill>
                <a:latin typeface="Albert Sans"/>
              </a:rPr>
              <a:t>Zr</a:t>
            </a: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6" name="Rectangle 7"/>
          <p:cNvSpPr/>
          <p:nvPr/>
        </p:nvSpPr>
        <p:spPr>
          <a:xfrm>
            <a:off x="1807110" y="3426030"/>
            <a:ext cx="2834460" cy="71583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914490" fontAlgn="auto">
              <a:spcBef>
                <a:spcPts val="0"/>
              </a:spcBef>
              <a:spcAft>
                <a:spcPts val="0"/>
              </a:spcAft>
            </a:pPr>
            <a:r>
              <a:rPr lang="en-CA" sz="1403">
                <a:solidFill>
                  <a:srgbClr val="000000"/>
                </a:solidFill>
                <a:latin typeface="Calibri"/>
                <a:ea typeface="ＭＳ Ｐゴシック"/>
              </a:rPr>
              <a:t>S. Goriely, S. Hilaire and A. J. Koning</a:t>
            </a:r>
            <a:endParaRPr lang="de-DE" sz="1403">
              <a:solidFill>
                <a:srgbClr val="000000"/>
              </a:solidFill>
              <a:latin typeface="Calibri"/>
            </a:endParaRPr>
          </a:p>
          <a:p>
            <a:pPr defTabSz="914490" fontAlgn="auto">
              <a:spcBef>
                <a:spcPts val="0"/>
              </a:spcBef>
              <a:spcAft>
                <a:spcPts val="0"/>
              </a:spcAft>
            </a:pPr>
            <a:r>
              <a:rPr lang="en-CA" sz="1403">
                <a:solidFill>
                  <a:srgbClr val="000000"/>
                </a:solidFill>
                <a:latin typeface="Times"/>
                <a:ea typeface="ＭＳ Ｐゴシック"/>
              </a:rPr>
              <a:t>PRC </a:t>
            </a:r>
            <a:r>
              <a:rPr lang="en-CA" sz="1403" b="1">
                <a:solidFill>
                  <a:srgbClr val="000000"/>
                </a:solidFill>
                <a:latin typeface="Times"/>
                <a:ea typeface="ＭＳ Ｐゴシック"/>
              </a:rPr>
              <a:t>78</a:t>
            </a:r>
            <a:r>
              <a:rPr lang="en-CA" sz="1403">
                <a:solidFill>
                  <a:srgbClr val="000000"/>
                </a:solidFill>
                <a:latin typeface="Times"/>
                <a:ea typeface="ＭＳ Ｐゴシック"/>
              </a:rPr>
              <a:t>, 064307 (2008)</a:t>
            </a:r>
            <a:br>
              <a:rPr>
                <a:solidFill>
                  <a:srgbClr val="000000"/>
                </a:solidFill>
                <a:latin typeface="Albert Sans"/>
              </a:rPr>
            </a:br>
            <a:endParaRPr lang="de-DE" sz="1403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7" name="TextBox 9"/>
          <p:cNvSpPr/>
          <p:nvPr/>
        </p:nvSpPr>
        <p:spPr>
          <a:xfrm>
            <a:off x="3622860" y="2202390"/>
            <a:ext cx="1142370" cy="34515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914490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FF0000"/>
                </a:solidFill>
                <a:latin typeface="Calibri"/>
                <a:ea typeface="ＭＳ Ｐゴシック"/>
              </a:rPr>
              <a:t>from D</a:t>
            </a:r>
            <a:r>
              <a:rPr lang="en-US" baseline="-25000">
                <a:solidFill>
                  <a:srgbClr val="FF0000"/>
                </a:solidFill>
                <a:latin typeface="Calibri"/>
                <a:ea typeface="ＭＳ Ｐゴシック"/>
              </a:rPr>
              <a:t>0</a:t>
            </a:r>
            <a:endParaRPr lang="de-D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8" name="TextBox 10"/>
          <p:cNvSpPr/>
          <p:nvPr/>
        </p:nvSpPr>
        <p:spPr>
          <a:xfrm>
            <a:off x="1580580" y="2017710"/>
            <a:ext cx="1142370" cy="34515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914490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8E8E8E"/>
                </a:solidFill>
                <a:latin typeface="Calibri"/>
                <a:ea typeface="ＭＳ Ｐゴシック"/>
              </a:rPr>
              <a:t>Oslo-Data</a:t>
            </a:r>
            <a:endParaRPr lang="de-DE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339" name="Straight Connector 12"/>
          <p:cNvCxnSpPr/>
          <p:nvPr/>
        </p:nvCxnSpPr>
        <p:spPr>
          <a:xfrm>
            <a:off x="2560140" y="2464290"/>
            <a:ext cx="191970" cy="183330"/>
          </a:xfrm>
          <a:prstGeom prst="straightConnector1">
            <a:avLst/>
          </a:prstGeom>
          <a:ln>
            <a:solidFill>
              <a:srgbClr val="000000">
                <a:lumMod val="50000"/>
                <a:lumOff val="50000"/>
              </a:srgbClr>
            </a:solidFill>
          </a:ln>
        </p:spPr>
      </p:cxnSp>
      <p:pic>
        <p:nvPicPr>
          <p:cNvPr id="340" name="Picture 14" descr="Text, letter&#10;&#10;Description automatically generated"/>
          <p:cNvPicPr/>
          <p:nvPr/>
        </p:nvPicPr>
        <p:blipFill>
          <a:blip r:embed="rId3"/>
          <a:stretch/>
        </p:blipFill>
        <p:spPr>
          <a:xfrm>
            <a:off x="4979070" y="1386990"/>
            <a:ext cx="3990330" cy="781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41" name="TextBox 15"/>
          <p:cNvSpPr/>
          <p:nvPr/>
        </p:nvSpPr>
        <p:spPr>
          <a:xfrm>
            <a:off x="5082480" y="2387880"/>
            <a:ext cx="3920940" cy="1288440"/>
          </a:xfrm>
          <a:prstGeom prst="rect">
            <a:avLst/>
          </a:prstGeom>
          <a:blipFill rotWithShape="0">
            <a:blip r:embed="rId4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>
                <a:solidFill>
                  <a:srgbClr val="FFFFFF">
                    <a:alpha val="1000"/>
                  </a:srgbClr>
                </a:solidFill>
                <a:latin typeface="Albert Sans"/>
              </a:rPr>
              <a:t> </a:t>
            </a:r>
            <a:endParaRPr lang="de-DE" sz="135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42" name="Picture 11" descr="Chart, line chart&#10;&#10;Description automatically generated"/>
          <p:cNvPicPr/>
          <p:nvPr/>
        </p:nvPicPr>
        <p:blipFill>
          <a:blip r:embed="rId5"/>
          <a:stretch/>
        </p:blipFill>
        <p:spPr>
          <a:xfrm>
            <a:off x="80730" y="1406160"/>
            <a:ext cx="4825980" cy="2717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43" name="Picture 13" descr="Chart, line chart&#10;&#10;Description automatically generated"/>
          <p:cNvPicPr/>
          <p:nvPr/>
        </p:nvPicPr>
        <p:blipFill>
          <a:blip r:embed="rId6"/>
          <a:stretch/>
        </p:blipFill>
        <p:spPr>
          <a:xfrm rot="21280200">
            <a:off x="1204200" y="1950480"/>
            <a:ext cx="2571750" cy="1843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44" name="Picture 16" descr="Chart, line chart&#10;&#10;Description automatically generated"/>
          <p:cNvPicPr/>
          <p:nvPr/>
        </p:nvPicPr>
        <p:blipFill>
          <a:blip r:embed="rId6"/>
          <a:stretch/>
        </p:blipFill>
        <p:spPr>
          <a:xfrm rot="436200">
            <a:off x="1354050" y="2135970"/>
            <a:ext cx="2571750" cy="1843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45" name="Rectangle 2"/>
          <p:cNvSpPr/>
          <p:nvPr/>
        </p:nvSpPr>
        <p:spPr>
          <a:xfrm>
            <a:off x="2329830" y="1578150"/>
            <a:ext cx="1039500" cy="402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>
            <a:noAutofit/>
          </a:bodyPr>
          <a:lstStyle/>
          <a:p>
            <a:pPr algn="ctr" defTabSz="91449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46" name="Textfeld 2"/>
          <p:cNvSpPr/>
          <p:nvPr/>
        </p:nvSpPr>
        <p:spPr>
          <a:xfrm>
            <a:off x="8782290" y="4889700"/>
            <a:ext cx="361530" cy="2528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005176"/>
                </a:solidFill>
                <a:latin typeface="Albert Sans"/>
              </a:rPr>
              <a:t>11</a:t>
            </a:r>
            <a:endParaRPr lang="de-DE" sz="120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PlaceHolder 1"/>
          <p:cNvSpPr>
            <a:spLocks noGrp="1"/>
          </p:cNvSpPr>
          <p:nvPr>
            <p:ph type="title"/>
          </p:nvPr>
        </p:nvSpPr>
        <p:spPr>
          <a:xfrm>
            <a:off x="514620" y="368280"/>
            <a:ext cx="8215830" cy="91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dirty="0">
                <a:solidFill>
                  <a:srgbClr val="437B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Shape method for </a:t>
            </a:r>
            <a:r>
              <a:rPr lang="en-US" baseline="30000" dirty="0">
                <a:solidFill>
                  <a:srgbClr val="437B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r>
              <a:rPr lang="en-US" dirty="0">
                <a:solidFill>
                  <a:srgbClr val="437B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Zr</a:t>
            </a:r>
            <a:endParaRPr lang="de-DE" dirty="0">
              <a:solidFill>
                <a:srgbClr val="437B9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" name="PlaceHolder 2"/>
          <p:cNvSpPr>
            <a:spLocks noGrp="1"/>
          </p:cNvSpPr>
          <p:nvPr>
            <p:ph type="ftr" idx="68"/>
          </p:nvPr>
        </p:nvSpPr>
        <p:spPr>
          <a:xfrm>
            <a:off x="1874610" y="4742550"/>
            <a:ext cx="38769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en-US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005176"/>
                </a:solidFill>
                <a:ea typeface="+mn-ea"/>
              </a:rPr>
              <a:t>Tom Sittig | Institute for Nuclear Physics | University of Cologne</a:t>
            </a:r>
            <a:endParaRPr lang="de-DE">
              <a:solidFill>
                <a:srgbClr val="000000"/>
              </a:solidFill>
              <a:latin typeface="Calibri"/>
              <a:ea typeface="+mn-ea"/>
            </a:endParaRPr>
          </a:p>
        </p:txBody>
      </p:sp>
      <p:sp>
        <p:nvSpPr>
          <p:cNvPr id="349" name="PlaceHolder 3"/>
          <p:cNvSpPr>
            <a:spLocks noGrp="1"/>
          </p:cNvSpPr>
          <p:nvPr>
            <p:ph type="dt" idx="69"/>
          </p:nvPr>
        </p:nvSpPr>
        <p:spPr>
          <a:xfrm>
            <a:off x="7814610" y="4742550"/>
            <a:ext cx="91611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>
                <a:solidFill>
                  <a:srgbClr val="005176"/>
                </a:solidFill>
                <a:ea typeface="+mn-ea"/>
              </a:rPr>
              <a:t>17.03.2026</a:t>
            </a:r>
            <a:endParaRPr lang="de-DE">
              <a:solidFill>
                <a:srgbClr val="000000"/>
              </a:solidFill>
              <a:latin typeface="Calibri"/>
              <a:ea typeface="+mn-ea"/>
            </a:endParaRPr>
          </a:p>
        </p:txBody>
      </p:sp>
      <p:pic>
        <p:nvPicPr>
          <p:cNvPr id="350" name="Grafik 6" descr="Ein Bild, das Text, Screenshot, Software, Diagramm enthält.&#10;&#10;KI-generierte Inhalte können fehlerhaft sein.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2940" y="747630"/>
            <a:ext cx="5390820" cy="3409830"/>
          </a:xfrm>
          <a:prstGeom prst="rect">
            <a:avLst/>
          </a:prstGeom>
          <a:noFill/>
          <a:ln w="0">
            <a:noFill/>
          </a:ln>
        </p:spPr>
      </p:pic>
      <p:cxnSp>
        <p:nvCxnSpPr>
          <p:cNvPr id="351" name="Straight Connector 9"/>
          <p:cNvCxnSpPr/>
          <p:nvPr/>
        </p:nvCxnSpPr>
        <p:spPr>
          <a:xfrm>
            <a:off x="659340" y="3461940"/>
            <a:ext cx="723600" cy="270"/>
          </a:xfrm>
          <a:prstGeom prst="straightConnector1">
            <a:avLst/>
          </a:prstGeom>
          <a:ln>
            <a:solidFill>
              <a:srgbClr val="000000"/>
            </a:solidFill>
          </a:ln>
        </p:spPr>
      </p:cxnSp>
      <p:cxnSp>
        <p:nvCxnSpPr>
          <p:cNvPr id="352" name="Straight Connector 11"/>
          <p:cNvCxnSpPr/>
          <p:nvPr/>
        </p:nvCxnSpPr>
        <p:spPr>
          <a:xfrm>
            <a:off x="659340" y="3220830"/>
            <a:ext cx="723600" cy="270"/>
          </a:xfrm>
          <a:prstGeom prst="straightConnector1">
            <a:avLst/>
          </a:prstGeom>
          <a:ln>
            <a:solidFill>
              <a:srgbClr val="000000"/>
            </a:solidFill>
          </a:ln>
        </p:spPr>
      </p:cxnSp>
      <p:cxnSp>
        <p:nvCxnSpPr>
          <p:cNvPr id="353" name="Straight Connector 12"/>
          <p:cNvCxnSpPr/>
          <p:nvPr/>
        </p:nvCxnSpPr>
        <p:spPr>
          <a:xfrm>
            <a:off x="659340" y="2979720"/>
            <a:ext cx="723600" cy="270"/>
          </a:xfrm>
          <a:prstGeom prst="straightConnector1">
            <a:avLst/>
          </a:prstGeom>
          <a:ln>
            <a:solidFill>
              <a:srgbClr val="000000"/>
            </a:solidFill>
          </a:ln>
        </p:spPr>
      </p:cxnSp>
      <p:sp>
        <p:nvSpPr>
          <p:cNvPr id="354" name="Rectangle 13"/>
          <p:cNvSpPr/>
          <p:nvPr/>
        </p:nvSpPr>
        <p:spPr>
          <a:xfrm flipV="1">
            <a:off x="659340" y="1211760"/>
            <a:ext cx="763290" cy="160380"/>
          </a:xfrm>
          <a:prstGeom prst="rect">
            <a:avLst/>
          </a:prstGeom>
          <a:gradFill rotWithShape="0">
            <a:gsLst>
              <a:gs pos="0">
                <a:srgbClr val="4B4B4B"/>
              </a:gs>
              <a:gs pos="50000">
                <a:srgbClr val="000000"/>
              </a:gs>
              <a:gs pos="100000">
                <a:srgbClr val="000000"/>
              </a:gs>
            </a:gsLst>
            <a:lin ang="16200000"/>
          </a:gra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/>
        </p:style>
        <p:txBody>
          <a:bodyPr lIns="67500" tIns="33750" rIns="67500" bIns="33750" anchor="ctr">
            <a:noAutofit/>
          </a:bodyPr>
          <a:lstStyle/>
          <a:p>
            <a:pPr algn="ctr" defTabSz="482220"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</a:pPr>
            <a:endParaRPr lang="en-US" sz="1583">
              <a:solidFill>
                <a:srgbClr val="FFFFFF"/>
              </a:solidFill>
              <a:latin typeface="Calibri"/>
            </a:endParaRPr>
          </a:p>
        </p:txBody>
      </p:sp>
      <p:cxnSp>
        <p:nvCxnSpPr>
          <p:cNvPr id="355" name="Straight Arrow Connector 14"/>
          <p:cNvCxnSpPr/>
          <p:nvPr/>
        </p:nvCxnSpPr>
        <p:spPr>
          <a:xfrm>
            <a:off x="1005480" y="1291950"/>
            <a:ext cx="270" cy="168804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</p:cxnSp>
      <p:cxnSp>
        <p:nvCxnSpPr>
          <p:cNvPr id="356" name="Straight Arrow Connector 15"/>
          <p:cNvCxnSpPr/>
          <p:nvPr/>
        </p:nvCxnSpPr>
        <p:spPr>
          <a:xfrm>
            <a:off x="779760" y="1291950"/>
            <a:ext cx="270" cy="192915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</p:cxnSp>
      <p:sp>
        <p:nvSpPr>
          <p:cNvPr id="357" name="TextBox 16"/>
          <p:cNvSpPr/>
          <p:nvPr/>
        </p:nvSpPr>
        <p:spPr>
          <a:xfrm>
            <a:off x="1382670" y="2843640"/>
            <a:ext cx="261353" cy="2459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67500" tIns="33750" rIns="67500" bIns="33750" anchor="t">
            <a:spAutoFit/>
          </a:bodyPr>
          <a:lstStyle/>
          <a:p>
            <a:pPr defTabSz="482220"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</a:pPr>
            <a:r>
              <a:rPr lang="en-US" sz="1155">
                <a:solidFill>
                  <a:srgbClr val="000000"/>
                </a:solidFill>
                <a:latin typeface="Calibri"/>
                <a:ea typeface="ヒラギノ角ゴ Pro W3"/>
              </a:rPr>
              <a:t>2</a:t>
            </a:r>
            <a:r>
              <a:rPr lang="en-US" sz="1154" baseline="30000">
                <a:solidFill>
                  <a:srgbClr val="000000"/>
                </a:solidFill>
                <a:latin typeface="Calibri"/>
                <a:ea typeface="ヒラギノ角ゴ Pro W3"/>
              </a:rPr>
              <a:t>+</a:t>
            </a:r>
            <a:endParaRPr lang="de-DE" sz="1155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8" name="TextBox 17"/>
          <p:cNvSpPr/>
          <p:nvPr/>
        </p:nvSpPr>
        <p:spPr>
          <a:xfrm>
            <a:off x="1381320" y="3100410"/>
            <a:ext cx="261353" cy="2459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67500" tIns="33750" rIns="67500" bIns="33750" anchor="t">
            <a:spAutoFit/>
          </a:bodyPr>
          <a:lstStyle/>
          <a:p>
            <a:pPr defTabSz="482220"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</a:pPr>
            <a:r>
              <a:rPr lang="en-US" sz="1155">
                <a:solidFill>
                  <a:srgbClr val="000000"/>
                </a:solidFill>
                <a:latin typeface="Calibri"/>
                <a:ea typeface="ヒラギノ角ゴ Pro W3"/>
              </a:rPr>
              <a:t>2</a:t>
            </a:r>
            <a:r>
              <a:rPr lang="en-US" sz="1154" baseline="30000">
                <a:solidFill>
                  <a:srgbClr val="000000"/>
                </a:solidFill>
                <a:latin typeface="Calibri"/>
                <a:ea typeface="ヒラギノ角ゴ Pro W3"/>
              </a:rPr>
              <a:t>+</a:t>
            </a:r>
            <a:endParaRPr lang="de-DE" sz="1155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59" name="Picture 18" descr="Text&#10;&#10;Description automatically generated"/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09590" y="3565620"/>
            <a:ext cx="3106080" cy="476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60" name="TextBox 19"/>
          <p:cNvSpPr/>
          <p:nvPr/>
        </p:nvSpPr>
        <p:spPr>
          <a:xfrm>
            <a:off x="1581660" y="1087560"/>
            <a:ext cx="1933740" cy="69140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</a:pPr>
            <a:r>
              <a:rPr lang="en-US" sz="1350">
                <a:solidFill>
                  <a:srgbClr val="000000"/>
                </a:solidFill>
                <a:latin typeface="Albert Sans"/>
                <a:ea typeface="ＭＳ Ｐゴシック"/>
              </a:rPr>
              <a:t>Integration bin with sufficient number of states</a:t>
            </a:r>
            <a:endParaRPr lang="de-DE" sz="135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61" name="Picture 20" descr="Text&#10;&#10;Description automatically generated"/>
          <p:cNvPicPr/>
          <p:nvPr/>
        </p:nvPicPr>
        <p:blipFill>
          <a:blip r:embed="rId4"/>
          <a:stretch/>
        </p:blipFill>
        <p:spPr>
          <a:xfrm>
            <a:off x="4233060" y="4156066"/>
            <a:ext cx="4910760" cy="41499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63" name="TextBox 22"/>
          <p:cNvSpPr/>
          <p:nvPr/>
        </p:nvSpPr>
        <p:spPr>
          <a:xfrm>
            <a:off x="4486320" y="1087561"/>
            <a:ext cx="1314090" cy="3220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DE" sz="1650" baseline="30000">
                <a:solidFill>
                  <a:srgbClr val="000000"/>
                </a:solidFill>
                <a:latin typeface="Albert Sans"/>
              </a:rPr>
              <a:t>96</a:t>
            </a:r>
            <a:r>
              <a:rPr lang="en-DE" sz="1650">
                <a:solidFill>
                  <a:srgbClr val="000000"/>
                </a:solidFill>
                <a:latin typeface="Albert Sans"/>
              </a:rPr>
              <a:t>Zr</a:t>
            </a:r>
            <a:endParaRPr lang="de-DE" sz="165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4" name="Textfeld 2"/>
          <p:cNvSpPr/>
          <p:nvPr/>
        </p:nvSpPr>
        <p:spPr>
          <a:xfrm>
            <a:off x="8782290" y="4889700"/>
            <a:ext cx="361530" cy="2528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005176"/>
                </a:solidFill>
                <a:latin typeface="Albert Sans"/>
              </a:rPr>
              <a:t>12</a:t>
            </a:r>
            <a:endParaRPr lang="de-DE" sz="120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19867C1-98AD-A1E0-B6E8-90C753559E5F}"/>
              </a:ext>
            </a:extLst>
          </p:cNvPr>
          <p:cNvSpPr txBox="1"/>
          <p:nvPr/>
        </p:nvSpPr>
        <p:spPr>
          <a:xfrm>
            <a:off x="610740" y="4041900"/>
            <a:ext cx="31060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350" dirty="0">
                <a:solidFill>
                  <a:srgbClr val="000000"/>
                </a:solidFill>
                <a:latin typeface="Albert Sans"/>
              </a:rPr>
              <a:t>DM et al, </a:t>
            </a:r>
            <a:r>
              <a:rPr lang="de-DE" sz="1350" dirty="0">
                <a:solidFill>
                  <a:srgbClr val="000000"/>
                </a:solidFill>
                <a:latin typeface="Albert Sans"/>
                <a:ea typeface="+mn-ea"/>
              </a:rPr>
              <a:t>Phys. Rev. C 107 (2023) 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2B2A696C-AD91-145B-BA01-CEE3B368C4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4615" y="2437628"/>
            <a:ext cx="1475835" cy="139979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E3256BA-83D8-72FF-083B-1E2DB5388414}"/>
              </a:ext>
            </a:extLst>
          </p:cNvPr>
          <p:cNvSpPr txBox="1"/>
          <p:nvPr/>
        </p:nvSpPr>
        <p:spPr>
          <a:xfrm>
            <a:off x="5800410" y="43419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C9859-239D-F1B8-B763-6391F6FDBB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69701BE-3D30-9161-D2EC-CB73B15636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684610"/>
            <a:ext cx="3868340" cy="617934"/>
          </a:xfrm>
        </p:spPr>
        <p:txBody>
          <a:bodyPr/>
          <a:lstStyle/>
          <a:p>
            <a:r>
              <a:rPr lang="en-US" dirty="0"/>
              <a:t>92Zr </a:t>
            </a:r>
          </a:p>
        </p:txBody>
      </p:sp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id="{83BCFFC6-2598-6F9B-1E40-D1E1FA397B2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71380"/>
            <a:ext cx="4632953" cy="3243066"/>
          </a:xfrm>
          <a:prstGeom prst="rect">
            <a:avLst/>
          </a:prstGeom>
        </p:spPr>
      </p:pic>
      <p:pic>
        <p:nvPicPr>
          <p:cNvPr id="15" name="Inhaltsplatzhalter 14">
            <a:extLst>
              <a:ext uri="{FF2B5EF4-FFF2-40B4-BE49-F238E27FC236}">
                <a16:creationId xmlns:a16="http://schemas.microsoft.com/office/drawing/2014/main" id="{09FF39C6-23AB-CA68-2061-3302059C4E91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8657" y="1362075"/>
            <a:ext cx="4655770" cy="3259039"/>
          </a:xfrm>
          <a:prstGeom prst="rect">
            <a:avLst/>
          </a:prstGeom>
        </p:spPr>
      </p:pic>
      <p:sp>
        <p:nvSpPr>
          <p:cNvPr id="7" name="Textplatzhalter 6">
            <a:extLst>
              <a:ext uri="{FF2B5EF4-FFF2-40B4-BE49-F238E27FC236}">
                <a16:creationId xmlns:a16="http://schemas.microsoft.com/office/drawing/2014/main" id="{ED42FFCC-F3B4-9D23-4B78-EE73BBE68E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684610"/>
            <a:ext cx="3887391" cy="617934"/>
          </a:xfrm>
        </p:spPr>
        <p:txBody>
          <a:bodyPr/>
          <a:lstStyle/>
          <a:p>
            <a:r>
              <a:rPr lang="en-US" dirty="0"/>
              <a:t>95Mo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8BD11987-3905-91FA-EE7C-DB1CAE8796F2}"/>
              </a:ext>
            </a:extLst>
          </p:cNvPr>
          <p:cNvCxnSpPr>
            <a:cxnSpLocks/>
          </p:cNvCxnSpPr>
          <p:nvPr/>
        </p:nvCxnSpPr>
        <p:spPr>
          <a:xfrm>
            <a:off x="4572000" y="771525"/>
            <a:ext cx="0" cy="43719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9C934FEE-2761-2F99-F4A0-045FC2713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42" y="293466"/>
            <a:ext cx="8343655" cy="542557"/>
          </a:xfrm>
        </p:spPr>
        <p:txBody>
          <a:bodyPr/>
          <a:lstStyle/>
          <a:p>
            <a:r>
              <a:rPr lang="en-US" sz="2400" dirty="0">
                <a:solidFill>
                  <a:srgbClr val="437B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Normalization of the gamma ray strength function</a:t>
            </a:r>
            <a:endParaRPr lang="en-US" sz="2800" dirty="0">
              <a:solidFill>
                <a:srgbClr val="437B9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422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828B5A-729E-E0F8-B384-D1BB83981A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FDDAFE5-7093-4A7D-A18B-4BADF148F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621" y="82872"/>
            <a:ext cx="7886700" cy="994172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437B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for </a:t>
            </a:r>
            <a:r>
              <a:rPr lang="en-US" sz="2400" baseline="30000" dirty="0">
                <a:solidFill>
                  <a:srgbClr val="437B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  <a:r>
              <a:rPr lang="en-US" sz="2400" dirty="0">
                <a:solidFill>
                  <a:srgbClr val="437B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Zr(</a:t>
            </a:r>
            <a:r>
              <a:rPr lang="en-US" sz="2400" dirty="0" err="1">
                <a:solidFill>
                  <a:srgbClr val="437B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n,γ</a:t>
            </a:r>
            <a:r>
              <a:rPr lang="en-US" sz="2400" dirty="0">
                <a:solidFill>
                  <a:srgbClr val="437B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MACS @30keV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0005E23-801D-3F3B-8FD2-E9768B65C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019741"/>
            <a:ext cx="3868340" cy="617934"/>
          </a:xfrm>
        </p:spPr>
        <p:txBody>
          <a:bodyPr>
            <a:normAutofit/>
          </a:bodyPr>
          <a:lstStyle/>
          <a:p>
            <a:r>
              <a:rPr lang="en-US" sz="24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gSF</a:t>
            </a:r>
            <a:r>
              <a:rPr lang="en-US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normalized to </a:t>
            </a:r>
            <a:r>
              <a:rPr lang="en-US" sz="2400" baseline="30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92</a:t>
            </a:r>
            <a:r>
              <a:rPr lang="en-US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Zr </a:t>
            </a:r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C6813FEB-50A6-0911-7224-704CCAFA2AB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547813"/>
            <a:ext cx="4572000" cy="2873216"/>
          </a:xfrm>
          <a:prstGeom prst="rect">
            <a:avLst/>
          </a:prstGeom>
        </p:spPr>
      </p:pic>
      <p:pic>
        <p:nvPicPr>
          <p:cNvPr id="14" name="Inhaltsplatzhalter 13">
            <a:extLst>
              <a:ext uri="{FF2B5EF4-FFF2-40B4-BE49-F238E27FC236}">
                <a16:creationId xmlns:a16="http://schemas.microsoft.com/office/drawing/2014/main" id="{F2BB06C3-F36B-E2F1-3971-FEFC4BFB338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98182" y="1539378"/>
            <a:ext cx="4571997" cy="2887367"/>
          </a:xfrm>
          <a:prstGeom prst="rect">
            <a:avLst/>
          </a:prstGeom>
        </p:spPr>
      </p:pic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F29F003-CC3A-2842-00A0-27E4B31009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818" y="1328708"/>
            <a:ext cx="3887391" cy="617934"/>
          </a:xfrm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E9713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gSF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E9713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normalized to </a:t>
            </a:r>
            <a:r>
              <a:rPr kumimoji="0" lang="en-US" sz="2400" b="1" i="0" u="none" strike="noStrike" kern="1200" cap="none" spc="0" normalizeH="0" baseline="30000" noProof="0" dirty="0">
                <a:ln>
                  <a:noFill/>
                </a:ln>
                <a:solidFill>
                  <a:srgbClr val="E9713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E9713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Mo </a:t>
            </a:r>
          </a:p>
          <a:p>
            <a:endParaRPr lang="en-US" dirty="0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EBDF20AF-A57A-2FE6-ED1B-8423BDCFD956}"/>
              </a:ext>
            </a:extLst>
          </p:cNvPr>
          <p:cNvCxnSpPr>
            <a:cxnSpLocks/>
          </p:cNvCxnSpPr>
          <p:nvPr/>
        </p:nvCxnSpPr>
        <p:spPr>
          <a:xfrm>
            <a:off x="4572000" y="771525"/>
            <a:ext cx="0" cy="43719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40AC798-52A6-1912-DAC7-99014E16FB2E}"/>
              </a:ext>
            </a:extLst>
          </p:cNvPr>
          <p:cNvSpPr txBox="1"/>
          <p:nvPr/>
        </p:nvSpPr>
        <p:spPr>
          <a:xfrm rot="1627628">
            <a:off x="55142" y="2685089"/>
            <a:ext cx="53150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chemeClr val="tx1">
                    <a:alpha val="27000"/>
                  </a:schemeClr>
                </a:solidFill>
              </a:rPr>
              <a:t>preliminary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F2DD08-E346-6436-0B11-182B52BAE4FA}"/>
              </a:ext>
            </a:extLst>
          </p:cNvPr>
          <p:cNvSpPr txBox="1"/>
          <p:nvPr/>
        </p:nvSpPr>
        <p:spPr>
          <a:xfrm rot="1627628">
            <a:off x="4610471" y="2572719"/>
            <a:ext cx="53150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chemeClr val="tx1">
                    <a:alpha val="27000"/>
                  </a:schemeClr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7505261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08BCD9-FE40-191E-5249-91A76A75D4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59645-A66F-929F-1EC0-783DA8FCD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42" y="293466"/>
            <a:ext cx="8343655" cy="1501961"/>
          </a:xfrm>
        </p:spPr>
        <p:txBody>
          <a:bodyPr/>
          <a:lstStyle/>
          <a:p>
            <a:r>
              <a:rPr lang="en-US" sz="2400" dirty="0"/>
              <a:t>Result for </a:t>
            </a:r>
            <a:r>
              <a:rPr lang="en-US" sz="2400" baseline="30000" dirty="0"/>
              <a:t>95</a:t>
            </a:r>
            <a:r>
              <a:rPr lang="en-US" sz="2400" dirty="0"/>
              <a:t>Zr(n,</a:t>
            </a:r>
            <a:r>
              <a:rPr lang="el-GR" sz="2400" dirty="0"/>
              <a:t>γ</a:t>
            </a:r>
            <a:r>
              <a:rPr lang="en-US" sz="2400" dirty="0"/>
              <a:t>) MACS at 30 keV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Text Box 11">
            <a:extLst>
              <a:ext uri="{FF2B5EF4-FFF2-40B4-BE49-F238E27FC236}">
                <a16:creationId xmlns:a16="http://schemas.microsoft.com/office/drawing/2014/main" id="{EC7C0815-3179-8211-F736-9E3DAD784E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6583" y="-2387399"/>
            <a:ext cx="2615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>
                <a:solidFill>
                  <a:srgbClr val="FFFF00"/>
                </a:solidFill>
              </a:rPr>
              <a:t>Global Structure of an AGB star</a:t>
            </a:r>
            <a:endParaRPr lang="en-US" altLang="en-US" sz="3600">
              <a:solidFill>
                <a:srgbClr val="FFFF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FED901-2CC5-7997-8A4B-F7FD92C29EE4}"/>
              </a:ext>
            </a:extLst>
          </p:cNvPr>
          <p:cNvSpPr txBox="1"/>
          <p:nvPr/>
        </p:nvSpPr>
        <p:spPr>
          <a:xfrm>
            <a:off x="7666892" y="2896258"/>
            <a:ext cx="14771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plot created with Claude</a:t>
            </a:r>
          </a:p>
          <a:p>
            <a:r>
              <a:rPr lang="en-US" dirty="0"/>
              <a:t>Sonnet 4.6</a:t>
            </a:r>
          </a:p>
        </p:txBody>
      </p:sp>
      <p:pic>
        <p:nvPicPr>
          <p:cNvPr id="7" name="Picture 6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7EC328D0-0C26-171F-D3CD-2ECE4C2DE8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7847" y="782747"/>
            <a:ext cx="5908305" cy="38982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9171927-6C8C-EF5F-D959-53E380FBB255}"/>
              </a:ext>
            </a:extLst>
          </p:cNvPr>
          <p:cNvSpPr txBox="1"/>
          <p:nvPr/>
        </p:nvSpPr>
        <p:spPr>
          <a:xfrm rot="1627628">
            <a:off x="2370565" y="2014712"/>
            <a:ext cx="53150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chemeClr val="bg1">
                    <a:alpha val="33080"/>
                  </a:schemeClr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723714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F1D805-2C69-892C-987C-78776AD32B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D2F1D-97BD-F457-7623-CA3072BBC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42" y="293466"/>
            <a:ext cx="8343655" cy="1501961"/>
          </a:xfrm>
        </p:spPr>
        <p:txBody>
          <a:bodyPr/>
          <a:lstStyle/>
          <a:p>
            <a:r>
              <a:rPr lang="en-US" sz="2400" dirty="0"/>
              <a:t>Nucleosynthesis in the Zr &amp; Mo chain</a:t>
            </a:r>
            <a:br>
              <a:rPr lang="en-US" sz="2800" dirty="0"/>
            </a:b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18">
            <a:extLst>
              <a:ext uri="{FF2B5EF4-FFF2-40B4-BE49-F238E27FC236}">
                <a16:creationId xmlns:a16="http://schemas.microsoft.com/office/drawing/2014/main" id="{BA1B01BA-0A17-9262-1F35-A4FF9E0C87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284" y="1366175"/>
            <a:ext cx="6665901" cy="298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68A73A-85E6-F574-3B8F-AB743E830283}"/>
              </a:ext>
            </a:extLst>
          </p:cNvPr>
          <p:cNvSpPr txBox="1"/>
          <p:nvPr/>
        </p:nvSpPr>
        <p:spPr>
          <a:xfrm>
            <a:off x="57844" y="4346800"/>
            <a:ext cx="4930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 by Falk Herwig &amp; Rene </a:t>
            </a:r>
            <a:r>
              <a:rPr lang="en-US" dirty="0" err="1"/>
              <a:t>Reifarth</a:t>
            </a:r>
            <a:endParaRPr lang="en-US" dirty="0"/>
          </a:p>
        </p:txBody>
      </p:sp>
      <p:sp>
        <p:nvSpPr>
          <p:cNvPr id="10" name="Text Box 19">
            <a:extLst>
              <a:ext uri="{FF2B5EF4-FFF2-40B4-BE49-F238E27FC236}">
                <a16:creationId xmlns:a16="http://schemas.microsoft.com/office/drawing/2014/main" id="{30B198C3-DACE-FCC5-216F-10B30F8B33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2564" y="2526828"/>
            <a:ext cx="1612621" cy="716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>
              <a:lnSpc>
                <a:spcPct val="97000"/>
              </a:lnSpc>
              <a:buClr>
                <a:srgbClr val="000000"/>
              </a:buClr>
              <a:buSzPct val="58000"/>
              <a:buFont typeface="Times" panose="02020703060505090304" pitchFamily="18" charset="0"/>
              <a:buNone/>
            </a:pPr>
            <a:r>
              <a:rPr lang="en-GB" altLang="en-US" sz="1600" dirty="0" err="1">
                <a:solidFill>
                  <a:srgbClr val="FFFF00"/>
                </a:solidFill>
              </a:rPr>
              <a:t>Branchings</a:t>
            </a:r>
            <a:r>
              <a:rPr lang="en-GB" altLang="en-US" sz="1600" dirty="0">
                <a:solidFill>
                  <a:srgbClr val="FFFF00"/>
                </a:solidFill>
              </a:rPr>
              <a:t>: </a:t>
            </a:r>
          </a:p>
          <a:p>
            <a:pPr eaLnBrk="1">
              <a:lnSpc>
                <a:spcPct val="97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1600" dirty="0">
                <a:solidFill>
                  <a:srgbClr val="FFFF00"/>
                </a:solidFill>
              </a:rPr>
              <a:t>neutron capture by</a:t>
            </a:r>
          </a:p>
          <a:p>
            <a:pPr eaLnBrk="1">
              <a:lnSpc>
                <a:spcPct val="97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1600" dirty="0">
                <a:solidFill>
                  <a:srgbClr val="FFFF00"/>
                </a:solidFill>
              </a:rPr>
              <a:t>radioactive species</a:t>
            </a:r>
            <a:r>
              <a:rPr lang="en-GB" altLang="en-US" sz="1600" dirty="0">
                <a:solidFill>
                  <a:srgbClr val="FFFF00"/>
                </a:solidFill>
                <a:latin typeface="Bitstream Vera Sans" pitchFamily="32" charset="0"/>
              </a:rPr>
              <a:t>.</a:t>
            </a:r>
          </a:p>
        </p:txBody>
      </p:sp>
      <p:pic>
        <p:nvPicPr>
          <p:cNvPr id="13" name="Picture 12" descr="A group of men sitting on a plane&#10;&#10;AI-generated content may be incorrect.">
            <a:extLst>
              <a:ext uri="{FF2B5EF4-FFF2-40B4-BE49-F238E27FC236}">
                <a16:creationId xmlns:a16="http://schemas.microsoft.com/office/drawing/2014/main" id="{19222458-DDD4-88AE-6825-28064AB1969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66625" y="77640"/>
            <a:ext cx="2209373" cy="220937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1212150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38E859-8686-34AC-1FF5-42CD94F530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420AB-E234-E8CD-8A68-2B216E88B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42" y="293466"/>
            <a:ext cx="8343655" cy="1501961"/>
          </a:xfrm>
        </p:spPr>
        <p:txBody>
          <a:bodyPr/>
          <a:lstStyle/>
          <a:p>
            <a:r>
              <a:rPr lang="en-US" sz="2400" dirty="0"/>
              <a:t>Impact on Convective boundary mixing parameter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Text Box 11">
            <a:extLst>
              <a:ext uri="{FF2B5EF4-FFF2-40B4-BE49-F238E27FC236}">
                <a16:creationId xmlns:a16="http://schemas.microsoft.com/office/drawing/2014/main" id="{88AED6D3-0C91-4F15-BF7A-A419C04A9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6583" y="-2387399"/>
            <a:ext cx="2615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>
                <a:solidFill>
                  <a:srgbClr val="FFFF00"/>
                </a:solidFill>
              </a:rPr>
              <a:t>Global Structure of an AGB star</a:t>
            </a:r>
            <a:endParaRPr lang="en-US" altLang="en-US" sz="3600">
              <a:solidFill>
                <a:srgbClr val="FFFF00"/>
              </a:solidFill>
            </a:endParaRPr>
          </a:p>
        </p:txBody>
      </p:sp>
      <p:grpSp>
        <p:nvGrpSpPr>
          <p:cNvPr id="24" name="Group 24">
            <a:extLst>
              <a:ext uri="{FF2B5EF4-FFF2-40B4-BE49-F238E27FC236}">
                <a16:creationId xmlns:a16="http://schemas.microsoft.com/office/drawing/2014/main" id="{EBD9DEEB-FD6A-CA93-ADC3-7F31E62DBFE6}"/>
              </a:ext>
            </a:extLst>
          </p:cNvPr>
          <p:cNvGrpSpPr>
            <a:grpSpLocks/>
          </p:cNvGrpSpPr>
          <p:nvPr/>
        </p:nvGrpSpPr>
        <p:grpSpPr bwMode="auto">
          <a:xfrm>
            <a:off x="266483" y="1925537"/>
            <a:ext cx="4185138" cy="3115818"/>
            <a:chOff x="3216" y="2596"/>
            <a:chExt cx="2894" cy="2060"/>
          </a:xfrm>
        </p:grpSpPr>
        <p:pic>
          <p:nvPicPr>
            <p:cNvPr id="25" name="Picture 6">
              <a:extLst>
                <a:ext uri="{FF2B5EF4-FFF2-40B4-BE49-F238E27FC236}">
                  <a16:creationId xmlns:a16="http://schemas.microsoft.com/office/drawing/2014/main" id="{DB7B64C4-B2CF-76B0-506C-CC945B736C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2596"/>
              <a:ext cx="2894" cy="20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id="{88D51D01-7917-DFEE-EA83-74402736A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" y="2660"/>
              <a:ext cx="2352" cy="1492"/>
            </a:xfrm>
            <a:custGeom>
              <a:avLst/>
              <a:gdLst>
                <a:gd name="T0" fmla="*/ 0 w 2352"/>
                <a:gd name="T1" fmla="*/ 1432 h 1492"/>
                <a:gd name="T2" fmla="*/ 2352 w 2352"/>
                <a:gd name="T3" fmla="*/ 0 h 1492"/>
                <a:gd name="T4" fmla="*/ 2348 w 2352"/>
                <a:gd name="T5" fmla="*/ 996 h 1492"/>
                <a:gd name="T6" fmla="*/ 0 w 2352"/>
                <a:gd name="T7" fmla="*/ 1492 h 1492"/>
                <a:gd name="T8" fmla="*/ 0 w 2352"/>
                <a:gd name="T9" fmla="*/ 1432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2" h="1492">
                  <a:moveTo>
                    <a:pt x="0" y="1432"/>
                  </a:moveTo>
                  <a:lnTo>
                    <a:pt x="2352" y="0"/>
                  </a:lnTo>
                  <a:lnTo>
                    <a:pt x="2348" y="996"/>
                  </a:lnTo>
                  <a:lnTo>
                    <a:pt x="0" y="1492"/>
                  </a:lnTo>
                  <a:lnTo>
                    <a:pt x="0" y="1432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endParaRPr>
            </a:p>
          </p:txBody>
        </p:sp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id="{981405CA-E57F-702C-0149-F88B410AC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" y="3496"/>
              <a:ext cx="2356" cy="708"/>
            </a:xfrm>
            <a:custGeom>
              <a:avLst/>
              <a:gdLst>
                <a:gd name="T0" fmla="*/ 0 w 2356"/>
                <a:gd name="T1" fmla="*/ 708 h 708"/>
                <a:gd name="T2" fmla="*/ 0 w 2356"/>
                <a:gd name="T3" fmla="*/ 588 h 708"/>
                <a:gd name="T4" fmla="*/ 2356 w 2356"/>
                <a:gd name="T5" fmla="*/ 0 h 708"/>
                <a:gd name="T6" fmla="*/ 2352 w 2356"/>
                <a:gd name="T7" fmla="*/ 356 h 708"/>
                <a:gd name="T8" fmla="*/ 0 w 2356"/>
                <a:gd name="T9" fmla="*/ 708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6" h="708">
                  <a:moveTo>
                    <a:pt x="0" y="708"/>
                  </a:moveTo>
                  <a:lnTo>
                    <a:pt x="0" y="588"/>
                  </a:lnTo>
                  <a:lnTo>
                    <a:pt x="2356" y="0"/>
                  </a:lnTo>
                  <a:lnTo>
                    <a:pt x="2352" y="356"/>
                  </a:lnTo>
                  <a:lnTo>
                    <a:pt x="0" y="708"/>
                  </a:lnTo>
                  <a:close/>
                </a:path>
              </a:pathLst>
            </a:custGeom>
            <a:solidFill>
              <a:srgbClr val="3333CC">
                <a:alpha val="50000"/>
              </a:srgbClr>
            </a:solidFill>
            <a:ln w="15875" cap="flat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endParaRPr>
            </a:p>
          </p:txBody>
        </p:sp>
        <p:sp>
          <p:nvSpPr>
            <p:cNvPr id="28" name="Rectangle 17">
              <a:extLst>
                <a:ext uri="{FF2B5EF4-FFF2-40B4-BE49-F238E27FC236}">
                  <a16:creationId xmlns:a16="http://schemas.microsoft.com/office/drawing/2014/main" id="{9EA4D330-DDE0-AC3B-9EA8-A6FA76BF0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6" y="3952"/>
              <a:ext cx="2348" cy="260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endParaRPr>
            </a:p>
          </p:txBody>
        </p:sp>
        <p:sp>
          <p:nvSpPr>
            <p:cNvPr id="29" name="Text Box 20">
              <a:extLst>
                <a:ext uri="{FF2B5EF4-FFF2-40B4-BE49-F238E27FC236}">
                  <a16:creationId xmlns:a16="http://schemas.microsoft.com/office/drawing/2014/main" id="{4BE092DF-DD71-D3C3-9CA7-21A41157A9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" y="2784"/>
              <a:ext cx="643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443E"/>
                  </a:solidFill>
                  <a:effectLst/>
                  <a:uLnTx/>
                  <a:uFillTx/>
                  <a:latin typeface="Symbol" pitchFamily="2" charset="2"/>
                  <a:ea typeface="+mn-ea"/>
                </a:rPr>
                <a:t>s</a:t>
              </a:r>
              <a:r>
                <a:rPr kumimoji="0" lang="en-US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443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</a:rPr>
                <a:t> = 80 mb</a:t>
              </a:r>
            </a:p>
          </p:txBody>
        </p:sp>
        <p:sp>
          <p:nvSpPr>
            <p:cNvPr id="30" name="Text Box 21">
              <a:extLst>
                <a:ext uri="{FF2B5EF4-FFF2-40B4-BE49-F238E27FC236}">
                  <a16:creationId xmlns:a16="http://schemas.microsoft.com/office/drawing/2014/main" id="{1672FA51-C280-F8AB-DE83-6931AA7287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" y="3024"/>
              <a:ext cx="643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8F76FF"/>
                  </a:solidFill>
                  <a:effectLst/>
                  <a:uLnTx/>
                  <a:uFillTx/>
                  <a:latin typeface="Symbol" pitchFamily="2" charset="2"/>
                  <a:ea typeface="+mn-ea"/>
                </a:rPr>
                <a:t>s</a:t>
              </a:r>
              <a:r>
                <a:rPr kumimoji="0" lang="en-US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8F76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</a:rPr>
                <a:t> = 20 mb</a:t>
              </a:r>
              <a:endParaRPr kumimoji="0" lang="en-US" altLang="en-US" sz="1600" b="0" i="0" u="none" strike="noStrike" kern="0" cap="none" spc="0" normalizeH="0" baseline="0" noProof="0">
                <a:ln>
                  <a:noFill/>
                </a:ln>
                <a:solidFill>
                  <a:srgbClr val="FF443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endParaRPr>
            </a:p>
          </p:txBody>
        </p:sp>
        <p:sp>
          <p:nvSpPr>
            <p:cNvPr id="31" name="Text Box 22">
              <a:extLst>
                <a:ext uri="{FF2B5EF4-FFF2-40B4-BE49-F238E27FC236}">
                  <a16:creationId xmlns:a16="http://schemas.microsoft.com/office/drawing/2014/main" id="{35FBD81B-6E8A-4556-D903-F9C43E6A80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" y="3264"/>
              <a:ext cx="422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</a:rPr>
                <a:t>grains</a:t>
              </a:r>
            </a:p>
          </p:txBody>
        </p: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E57F188-4412-7CAC-B1AA-921A3FCC084F}"/>
              </a:ext>
            </a:extLst>
          </p:cNvPr>
          <p:cNvCxnSpPr/>
          <p:nvPr/>
        </p:nvCxnSpPr>
        <p:spPr>
          <a:xfrm flipV="1">
            <a:off x="2906085" y="2022339"/>
            <a:ext cx="0" cy="2556242"/>
          </a:xfrm>
          <a:prstGeom prst="line">
            <a:avLst/>
          </a:prstGeom>
          <a:ln w="28575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3D392797-B207-54D9-3129-03EB738548C3}"/>
              </a:ext>
            </a:extLst>
          </p:cNvPr>
          <p:cNvSpPr txBox="1"/>
          <p:nvPr/>
        </p:nvSpPr>
        <p:spPr>
          <a:xfrm>
            <a:off x="227863" y="981807"/>
            <a:ext cx="20826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slide adapted from </a:t>
            </a:r>
          </a:p>
          <a:p>
            <a:r>
              <a:rPr lang="en-US" sz="1600" dirty="0"/>
              <a:t>F. Herwig &amp; R. </a:t>
            </a:r>
            <a:r>
              <a:rPr lang="en-US" sz="1600" dirty="0" err="1"/>
              <a:t>Reifarth</a:t>
            </a:r>
            <a:endParaRPr lang="en-US" sz="1600" dirty="0"/>
          </a:p>
        </p:txBody>
      </p:sp>
      <p:pic>
        <p:nvPicPr>
          <p:cNvPr id="37" name="Picture 36" descr="A blue background with green and yellow lines and numbers&#10;&#10;AI-generated content may be incorrect.">
            <a:extLst>
              <a:ext uri="{FF2B5EF4-FFF2-40B4-BE49-F238E27FC236}">
                <a16:creationId xmlns:a16="http://schemas.microsoft.com/office/drawing/2014/main" id="{E2830AE7-EEAC-52B5-57DE-B73905A82A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9761" y="788748"/>
            <a:ext cx="2082680" cy="906247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344EB84-8C49-41DB-A958-B01B676658A8}"/>
              </a:ext>
            </a:extLst>
          </p:cNvPr>
          <p:cNvCxnSpPr>
            <a:cxnSpLocks/>
            <a:stCxn id="37" idx="2"/>
          </p:cNvCxnSpPr>
          <p:nvPr/>
        </p:nvCxnSpPr>
        <p:spPr>
          <a:xfrm flipH="1">
            <a:off x="2255914" y="1694995"/>
            <a:ext cx="1115187" cy="876755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D48AF3A-D849-34B8-28E1-2B081C1659FA}"/>
              </a:ext>
            </a:extLst>
          </p:cNvPr>
          <p:cNvSpPr txBox="1"/>
          <p:nvPr/>
        </p:nvSpPr>
        <p:spPr>
          <a:xfrm>
            <a:off x="4655919" y="1139717"/>
            <a:ext cx="446433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noProof="0" dirty="0">
                <a:solidFill>
                  <a:srgbClr val="FFC000"/>
                </a:solidFill>
              </a:rPr>
              <a:t>Preliminary conclusions: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aseline="30000" noProof="0" dirty="0"/>
              <a:t>95</a:t>
            </a:r>
            <a:r>
              <a:rPr lang="en-US" noProof="0" dirty="0"/>
              <a:t>Zr(</a:t>
            </a:r>
            <a:r>
              <a:rPr lang="en-US" noProof="0" dirty="0" err="1"/>
              <a:t>n,γ</a:t>
            </a:r>
            <a:r>
              <a:rPr lang="en-US" noProof="0" dirty="0"/>
              <a:t>) thermometer for neutron exposure &amp;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 </a:t>
            </a:r>
            <a:r>
              <a:rPr lang="en-US" baseline="30000" noProof="0" dirty="0"/>
              <a:t>95</a:t>
            </a:r>
            <a:r>
              <a:rPr lang="en-US" noProof="0" dirty="0"/>
              <a:t>Zr(</a:t>
            </a:r>
            <a:r>
              <a:rPr lang="en-US" noProof="0" dirty="0" err="1"/>
              <a:t>n,γ</a:t>
            </a:r>
            <a:r>
              <a:rPr lang="en-US" noProof="0" dirty="0"/>
              <a:t>) helps constraining mixing efficiency during He shell flashes in AGB stars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Oslo-data suggest a smaller value for the MACS@30keV of 27+-11 </a:t>
            </a:r>
            <a:r>
              <a:rPr lang="en-US" noProof="0" dirty="0" err="1"/>
              <a:t>mbarn</a:t>
            </a:r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this is in line with expectations for a mixing efficiency of f=0.01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0276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PlaceHolder 1"/>
          <p:cNvSpPr>
            <a:spLocks noGrp="1"/>
          </p:cNvSpPr>
          <p:nvPr>
            <p:ph type="title"/>
          </p:nvPr>
        </p:nvSpPr>
        <p:spPr>
          <a:xfrm>
            <a:off x="514620" y="368280"/>
            <a:ext cx="8215830" cy="91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Thank you to everyone involved!</a:t>
            </a:r>
            <a:endParaRPr lang="de-DE" dirty="0">
              <a:solidFill>
                <a:srgbClr val="FFC000"/>
              </a:solidFill>
            </a:endParaRPr>
          </a:p>
        </p:txBody>
      </p:sp>
      <p:sp>
        <p:nvSpPr>
          <p:cNvPr id="383" name="PlaceHolder 2"/>
          <p:cNvSpPr>
            <a:spLocks noGrp="1"/>
          </p:cNvSpPr>
          <p:nvPr>
            <p:ph/>
          </p:nvPr>
        </p:nvSpPr>
        <p:spPr>
          <a:xfrm>
            <a:off x="510819" y="1179035"/>
            <a:ext cx="8215830" cy="312525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  <a:spcAft>
                <a:spcPts val="899"/>
              </a:spcAft>
              <a:tabLst>
                <a:tab pos="0" algn="l"/>
              </a:tabLst>
            </a:pPr>
            <a:r>
              <a:rPr lang="en-US" b="0" dirty="0"/>
              <a:t>Tom Sittig¹, Anna Bohn¹, C. Fransen¹, Magne Guttormsen³, Devin Hymers¹, Abdallah Karaka¹, Ann-Cecilie Larsen³, Markus Müllenmeister¹, Sarah Prill¹, Sebastian Schröder¹, Amal Sebastian</a:t>
            </a:r>
            <a:r>
              <a:rPr lang="en-US" b="0" baseline="30000" dirty="0"/>
              <a:t>2</a:t>
            </a:r>
            <a:r>
              <a:rPr lang="en-US" b="0" dirty="0"/>
              <a:t>, Artemis Spyrou², Michael Weinert¹, Gereon Weingarten¹, A. Zilges¹, Dennis Mücher¹</a:t>
            </a:r>
            <a:endParaRPr lang="de-DE" sz="1050" b="0" dirty="0">
              <a:solidFill>
                <a:schemeClr val="dk1"/>
              </a:solidFill>
            </a:endParaRPr>
          </a:p>
          <a:p>
            <a:pPr algn="ctr">
              <a:lnSpc>
                <a:spcPct val="100000"/>
              </a:lnSpc>
              <a:spcAft>
                <a:spcPts val="899"/>
              </a:spcAft>
              <a:tabLst>
                <a:tab pos="0" algn="l"/>
              </a:tabLst>
            </a:pPr>
            <a:r>
              <a:rPr lang="de-DE" sz="1400" b="0" baseline="30000" dirty="0">
                <a:solidFill>
                  <a:schemeClr val="dk1"/>
                </a:solidFill>
              </a:rPr>
              <a:t>1</a:t>
            </a:r>
            <a:r>
              <a:rPr lang="de-DE" sz="1400" b="0" dirty="0">
                <a:solidFill>
                  <a:schemeClr val="dk1"/>
                </a:solidFill>
              </a:rPr>
              <a:t>Universitat zu Köln, Institut für Kernphysik, Köln, Germany</a:t>
            </a:r>
            <a:br>
              <a:rPr sz="1400" dirty="0"/>
            </a:br>
            <a:r>
              <a:rPr lang="en-US" sz="1400" b="0" baseline="30000" dirty="0">
                <a:solidFill>
                  <a:schemeClr val="dk1"/>
                </a:solidFill>
              </a:rPr>
              <a:t>2</a:t>
            </a:r>
            <a:r>
              <a:rPr lang="en-US" sz="1400" b="0" dirty="0">
                <a:solidFill>
                  <a:schemeClr val="dk1"/>
                </a:solidFill>
              </a:rPr>
              <a:t>Michigan State University, Facility for Rare Isotope Beams, East Lansing, MI, USA</a:t>
            </a:r>
            <a:br>
              <a:rPr sz="1400" dirty="0"/>
            </a:br>
            <a:r>
              <a:rPr lang="en-US" sz="1400" b="0" baseline="30000" dirty="0">
                <a:solidFill>
                  <a:schemeClr val="dk1"/>
                </a:solidFill>
              </a:rPr>
              <a:t>3</a:t>
            </a:r>
            <a:r>
              <a:rPr lang="en-US" sz="1400" b="0" dirty="0">
                <a:solidFill>
                  <a:schemeClr val="dk1"/>
                </a:solidFill>
              </a:rPr>
              <a:t>Universitetet I Oslo, </a:t>
            </a:r>
            <a:r>
              <a:rPr lang="en-US" sz="1400" b="0" dirty="0" err="1">
                <a:solidFill>
                  <a:schemeClr val="dk1"/>
                </a:solidFill>
              </a:rPr>
              <a:t>Fysisk</a:t>
            </a:r>
            <a:r>
              <a:rPr lang="en-US" sz="1400" b="0" dirty="0">
                <a:solidFill>
                  <a:schemeClr val="dk1"/>
                </a:solidFill>
              </a:rPr>
              <a:t> </a:t>
            </a:r>
            <a:r>
              <a:rPr lang="en-US" sz="1400" b="0" dirty="0" err="1">
                <a:solidFill>
                  <a:schemeClr val="dk1"/>
                </a:solidFill>
              </a:rPr>
              <a:t>Institutt</a:t>
            </a:r>
            <a:r>
              <a:rPr lang="en-US" sz="1400" b="0" dirty="0">
                <a:solidFill>
                  <a:schemeClr val="dk1"/>
                </a:solidFill>
              </a:rPr>
              <a:t>, Oslo, Norway </a:t>
            </a:r>
            <a:endParaRPr lang="de-DE" sz="1400" b="0" dirty="0">
              <a:solidFill>
                <a:schemeClr val="dk1"/>
              </a:solidFill>
            </a:endParaRPr>
          </a:p>
        </p:txBody>
      </p:sp>
      <p:sp>
        <p:nvSpPr>
          <p:cNvPr id="384" name="PlaceHolder 3"/>
          <p:cNvSpPr>
            <a:spLocks noGrp="1"/>
          </p:cNvSpPr>
          <p:nvPr>
            <p:ph type="ftr" idx="74"/>
          </p:nvPr>
        </p:nvSpPr>
        <p:spPr>
          <a:xfrm>
            <a:off x="1874610" y="4742550"/>
            <a:ext cx="38769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en-US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005176"/>
                </a:solidFill>
                <a:ea typeface="+mn-ea"/>
              </a:rPr>
              <a:t>Tom Sittig | Institute for Nuclear Physics | University of Cologne</a:t>
            </a:r>
            <a:endParaRPr lang="de-DE">
              <a:solidFill>
                <a:srgbClr val="000000"/>
              </a:solidFill>
              <a:latin typeface="Calibri"/>
              <a:ea typeface="+mn-ea"/>
            </a:endParaRPr>
          </a:p>
        </p:txBody>
      </p:sp>
      <p:sp>
        <p:nvSpPr>
          <p:cNvPr id="385" name="PlaceHolder 4"/>
          <p:cNvSpPr>
            <a:spLocks noGrp="1"/>
          </p:cNvSpPr>
          <p:nvPr>
            <p:ph type="dt" idx="75"/>
          </p:nvPr>
        </p:nvSpPr>
        <p:spPr>
          <a:xfrm>
            <a:off x="7814610" y="4742550"/>
            <a:ext cx="91611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de-DE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>
                <a:solidFill>
                  <a:srgbClr val="005176"/>
                </a:solidFill>
                <a:ea typeface="+mn-ea"/>
              </a:rPr>
              <a:t>17.03.2026</a:t>
            </a:r>
            <a:endParaRPr lang="de-DE">
              <a:solidFill>
                <a:srgbClr val="000000"/>
              </a:solidFill>
              <a:latin typeface="Calibri"/>
              <a:ea typeface="+mn-ea"/>
            </a:endParaRPr>
          </a:p>
        </p:txBody>
      </p:sp>
      <p:sp>
        <p:nvSpPr>
          <p:cNvPr id="386" name="Textfeld 5"/>
          <p:cNvSpPr/>
          <p:nvPr/>
        </p:nvSpPr>
        <p:spPr>
          <a:xfrm>
            <a:off x="660285" y="3930393"/>
            <a:ext cx="7924500" cy="48365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2700" b="1" dirty="0">
                <a:solidFill>
                  <a:srgbClr val="437B93"/>
                </a:solidFill>
                <a:latin typeface="Albert Sans"/>
              </a:rPr>
              <a:t>Thank you for your attention!</a:t>
            </a:r>
            <a:endParaRPr lang="de-DE" sz="2700" dirty="0">
              <a:solidFill>
                <a:srgbClr val="437B93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566685-A0C9-B638-2C3A-B697A14DDD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C3D85-60F0-B6FC-D9AE-122C1B6D1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42" y="293466"/>
            <a:ext cx="8343655" cy="1501961"/>
          </a:xfrm>
        </p:spPr>
        <p:txBody>
          <a:bodyPr/>
          <a:lstStyle/>
          <a:p>
            <a:r>
              <a:rPr lang="en-US" sz="2400" dirty="0" err="1"/>
              <a:t>Presolar</a:t>
            </a:r>
            <a:r>
              <a:rPr lang="en-US" sz="2400" dirty="0"/>
              <a:t> grains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B7279A3-2D92-8773-38F6-FC10C00339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4993" y="3244543"/>
            <a:ext cx="1768593" cy="151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6" name="Text Box 22">
            <a:extLst>
              <a:ext uri="{FF2B5EF4-FFF2-40B4-BE49-F238E27FC236}">
                <a16:creationId xmlns:a16="http://schemas.microsoft.com/office/drawing/2014/main" id="{ECCC73B7-BE32-C9D6-3D43-7458D8A5A0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569" y="647992"/>
            <a:ext cx="4755721" cy="1934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15888" indent="-1158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lnSpc>
                <a:spcPct val="97000"/>
              </a:lnSpc>
              <a:spcBef>
                <a:spcPct val="60000"/>
              </a:spcBef>
              <a:buClr>
                <a:srgbClr val="FFFF00"/>
              </a:buClr>
            </a:pPr>
            <a:r>
              <a:rPr lang="en-GB" altLang="en-US" sz="1800" dirty="0"/>
              <a:t>Pre-solar meteoritic grains provide a powerful diagnostic tool.</a:t>
            </a:r>
            <a:endParaRPr lang="en-US" altLang="en-US" sz="1800" dirty="0"/>
          </a:p>
          <a:p>
            <a:pPr marL="342900" indent="-342900" eaLnBrk="1">
              <a:lnSpc>
                <a:spcPct val="97000"/>
              </a:lnSpc>
              <a:spcBef>
                <a:spcPct val="6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en-US" sz="1800" dirty="0"/>
              <a:t>Trace signatures of  individual stellar sources</a:t>
            </a:r>
          </a:p>
          <a:p>
            <a:pPr marL="342900" indent="-342900" eaLnBrk="1">
              <a:lnSpc>
                <a:spcPct val="97000"/>
              </a:lnSpc>
              <a:spcBef>
                <a:spcPct val="6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en-US" sz="1800" dirty="0"/>
              <a:t>High-precision  isotopic abundances</a:t>
            </a:r>
          </a:p>
          <a:p>
            <a:pPr marL="342900" indent="-342900" eaLnBrk="1">
              <a:lnSpc>
                <a:spcPct val="97000"/>
              </a:lnSpc>
              <a:spcBef>
                <a:spcPct val="6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en-US" sz="1800" dirty="0"/>
              <a:t>Multiple elements now from individual grains</a:t>
            </a:r>
            <a:endParaRPr lang="en-US" altLang="en-US" sz="1800" dirty="0">
              <a:latin typeface="Bitstream Vera Sans" pitchFamily="32" charset="0"/>
            </a:endParaRPr>
          </a:p>
        </p:txBody>
      </p:sp>
      <p:pic>
        <p:nvPicPr>
          <p:cNvPr id="7" name="Picture 28">
            <a:extLst>
              <a:ext uri="{FF2B5EF4-FFF2-40B4-BE49-F238E27FC236}">
                <a16:creationId xmlns:a16="http://schemas.microsoft.com/office/drawing/2014/main" id="{D490BF9D-2623-75E5-AA32-7D911C8991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0135" y="253459"/>
            <a:ext cx="3084423" cy="336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9">
            <a:extLst>
              <a:ext uri="{FF2B5EF4-FFF2-40B4-BE49-F238E27FC236}">
                <a16:creationId xmlns:a16="http://schemas.microsoft.com/office/drawing/2014/main" id="{9F4ED75A-DC5F-56BC-F477-2C644B6E99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331" y="2613690"/>
            <a:ext cx="2952437" cy="214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7A456E-03E2-168D-A177-6027F079D61D}"/>
              </a:ext>
            </a:extLst>
          </p:cNvPr>
          <p:cNvSpPr txBox="1"/>
          <p:nvPr/>
        </p:nvSpPr>
        <p:spPr>
          <a:xfrm>
            <a:off x="5485444" y="22514"/>
            <a:ext cx="44227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slide adapted from F. Herwig &amp; R. </a:t>
            </a:r>
            <a:r>
              <a:rPr lang="en-US" sz="1600" dirty="0" err="1"/>
              <a:t>Reifarth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20935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408683-5D4B-B58C-37AF-538157C0BE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7419C-83E7-2848-EDC3-999582CB4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42" y="293466"/>
            <a:ext cx="8343655" cy="1501961"/>
          </a:xfrm>
        </p:spPr>
        <p:txBody>
          <a:bodyPr/>
          <a:lstStyle/>
          <a:p>
            <a:r>
              <a:rPr lang="en-US" sz="2400" dirty="0"/>
              <a:t>He shell thermal pulses in AGB stars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Text Box 11">
            <a:extLst>
              <a:ext uri="{FF2B5EF4-FFF2-40B4-BE49-F238E27FC236}">
                <a16:creationId xmlns:a16="http://schemas.microsoft.com/office/drawing/2014/main" id="{6D20C49E-3FAA-5C86-28B4-2A52AFA1BD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6583" y="-2387399"/>
            <a:ext cx="2615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>
                <a:solidFill>
                  <a:srgbClr val="FFFF00"/>
                </a:solidFill>
              </a:rPr>
              <a:t>Global Structure of an AGB star</a:t>
            </a:r>
            <a:endParaRPr lang="en-US" altLang="en-US" sz="3600">
              <a:solidFill>
                <a:srgbClr val="FFFF00"/>
              </a:solidFill>
            </a:endParaRPr>
          </a:p>
        </p:txBody>
      </p:sp>
      <p:pic>
        <p:nvPicPr>
          <p:cNvPr id="4" name="Picture 12">
            <a:extLst>
              <a:ext uri="{FF2B5EF4-FFF2-40B4-BE49-F238E27FC236}">
                <a16:creationId xmlns:a16="http://schemas.microsoft.com/office/drawing/2014/main" id="{FE697CE8-5FA6-7E2D-B9BA-3479196E6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842" y="926354"/>
            <a:ext cx="3963635" cy="329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D2469027-543F-4E95-46DB-2F63294CE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7958" y="926353"/>
            <a:ext cx="4074012" cy="3290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50EBF5-1B8A-31F3-E6DD-B6D271413025}"/>
              </a:ext>
            </a:extLst>
          </p:cNvPr>
          <p:cNvSpPr txBox="1"/>
          <p:nvPr/>
        </p:nvSpPr>
        <p:spPr>
          <a:xfrm>
            <a:off x="5485444" y="22514"/>
            <a:ext cx="44227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slide adapted from F. Herwig &amp; R. </a:t>
            </a:r>
            <a:r>
              <a:rPr lang="en-US" sz="1600" dirty="0" err="1"/>
              <a:t>Reifarth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87438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4F9CC8-95BA-F737-9FEA-FE26487382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709B9-E235-7802-BD17-14FD51F15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42" y="293466"/>
            <a:ext cx="8343655" cy="1501961"/>
          </a:xfrm>
        </p:spPr>
        <p:txBody>
          <a:bodyPr/>
          <a:lstStyle/>
          <a:p>
            <a:r>
              <a:rPr lang="en-US" sz="2400" dirty="0"/>
              <a:t>Convective boundary mixing parameter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Text Box 11">
            <a:extLst>
              <a:ext uri="{FF2B5EF4-FFF2-40B4-BE49-F238E27FC236}">
                <a16:creationId xmlns:a16="http://schemas.microsoft.com/office/drawing/2014/main" id="{A51AC0AD-6CF7-2044-72D0-0FB86D3858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6583" y="-2387399"/>
            <a:ext cx="2615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>
                <a:solidFill>
                  <a:srgbClr val="FFFF00"/>
                </a:solidFill>
              </a:rPr>
              <a:t>Global Structure of an AGB star</a:t>
            </a:r>
            <a:endParaRPr lang="en-US" altLang="en-US" sz="3600">
              <a:solidFill>
                <a:srgbClr val="FFFF00"/>
              </a:solidFill>
            </a:endParaRPr>
          </a:p>
        </p:txBody>
      </p:sp>
      <p:pic>
        <p:nvPicPr>
          <p:cNvPr id="23" name="Picture 4">
            <a:extLst>
              <a:ext uri="{FF2B5EF4-FFF2-40B4-BE49-F238E27FC236}">
                <a16:creationId xmlns:a16="http://schemas.microsoft.com/office/drawing/2014/main" id="{1EFC16F0-C9B6-D6B5-175B-37F161F737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442" y="1509699"/>
            <a:ext cx="4549789" cy="328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grpSp>
        <p:nvGrpSpPr>
          <p:cNvPr id="24" name="Group 24">
            <a:extLst>
              <a:ext uri="{FF2B5EF4-FFF2-40B4-BE49-F238E27FC236}">
                <a16:creationId xmlns:a16="http://schemas.microsoft.com/office/drawing/2014/main" id="{27A129DE-669E-E034-3495-705B0BC14858}"/>
              </a:ext>
            </a:extLst>
          </p:cNvPr>
          <p:cNvGrpSpPr>
            <a:grpSpLocks/>
          </p:cNvGrpSpPr>
          <p:nvPr/>
        </p:nvGrpSpPr>
        <p:grpSpPr bwMode="auto">
          <a:xfrm>
            <a:off x="4819420" y="1790165"/>
            <a:ext cx="4185138" cy="3115818"/>
            <a:chOff x="3216" y="2596"/>
            <a:chExt cx="2894" cy="2060"/>
          </a:xfrm>
        </p:grpSpPr>
        <p:pic>
          <p:nvPicPr>
            <p:cNvPr id="25" name="Picture 6">
              <a:extLst>
                <a:ext uri="{FF2B5EF4-FFF2-40B4-BE49-F238E27FC236}">
                  <a16:creationId xmlns:a16="http://schemas.microsoft.com/office/drawing/2014/main" id="{C4E1A3FD-9340-65D4-7BA4-68075535AE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2596"/>
              <a:ext cx="2894" cy="20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id="{C82CC733-200E-C469-A964-281324777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" y="2660"/>
              <a:ext cx="2352" cy="1492"/>
            </a:xfrm>
            <a:custGeom>
              <a:avLst/>
              <a:gdLst>
                <a:gd name="T0" fmla="*/ 0 w 2352"/>
                <a:gd name="T1" fmla="*/ 1432 h 1492"/>
                <a:gd name="T2" fmla="*/ 2352 w 2352"/>
                <a:gd name="T3" fmla="*/ 0 h 1492"/>
                <a:gd name="T4" fmla="*/ 2348 w 2352"/>
                <a:gd name="T5" fmla="*/ 996 h 1492"/>
                <a:gd name="T6" fmla="*/ 0 w 2352"/>
                <a:gd name="T7" fmla="*/ 1492 h 1492"/>
                <a:gd name="T8" fmla="*/ 0 w 2352"/>
                <a:gd name="T9" fmla="*/ 1432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2" h="1492">
                  <a:moveTo>
                    <a:pt x="0" y="1432"/>
                  </a:moveTo>
                  <a:lnTo>
                    <a:pt x="2352" y="0"/>
                  </a:lnTo>
                  <a:lnTo>
                    <a:pt x="2348" y="996"/>
                  </a:lnTo>
                  <a:lnTo>
                    <a:pt x="0" y="1492"/>
                  </a:lnTo>
                  <a:lnTo>
                    <a:pt x="0" y="1432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endParaRPr>
            </a:p>
          </p:txBody>
        </p:sp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id="{DF27238D-C4BA-7A7F-2192-7BA74ABC4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" y="3496"/>
              <a:ext cx="2356" cy="708"/>
            </a:xfrm>
            <a:custGeom>
              <a:avLst/>
              <a:gdLst>
                <a:gd name="T0" fmla="*/ 0 w 2356"/>
                <a:gd name="T1" fmla="*/ 708 h 708"/>
                <a:gd name="T2" fmla="*/ 0 w 2356"/>
                <a:gd name="T3" fmla="*/ 588 h 708"/>
                <a:gd name="T4" fmla="*/ 2356 w 2356"/>
                <a:gd name="T5" fmla="*/ 0 h 708"/>
                <a:gd name="T6" fmla="*/ 2352 w 2356"/>
                <a:gd name="T7" fmla="*/ 356 h 708"/>
                <a:gd name="T8" fmla="*/ 0 w 2356"/>
                <a:gd name="T9" fmla="*/ 708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6" h="708">
                  <a:moveTo>
                    <a:pt x="0" y="708"/>
                  </a:moveTo>
                  <a:lnTo>
                    <a:pt x="0" y="588"/>
                  </a:lnTo>
                  <a:lnTo>
                    <a:pt x="2356" y="0"/>
                  </a:lnTo>
                  <a:lnTo>
                    <a:pt x="2352" y="356"/>
                  </a:lnTo>
                  <a:lnTo>
                    <a:pt x="0" y="708"/>
                  </a:lnTo>
                  <a:close/>
                </a:path>
              </a:pathLst>
            </a:custGeom>
            <a:solidFill>
              <a:srgbClr val="3333CC">
                <a:alpha val="50000"/>
              </a:srgbClr>
            </a:solidFill>
            <a:ln w="15875" cap="flat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endParaRPr>
            </a:p>
          </p:txBody>
        </p:sp>
        <p:sp>
          <p:nvSpPr>
            <p:cNvPr id="28" name="Rectangle 17">
              <a:extLst>
                <a:ext uri="{FF2B5EF4-FFF2-40B4-BE49-F238E27FC236}">
                  <a16:creationId xmlns:a16="http://schemas.microsoft.com/office/drawing/2014/main" id="{D5E99D8C-AD67-E608-C667-C86C1EA5BC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6" y="3952"/>
              <a:ext cx="2348" cy="260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endParaRPr>
            </a:p>
          </p:txBody>
        </p:sp>
        <p:sp>
          <p:nvSpPr>
            <p:cNvPr id="29" name="Text Box 20">
              <a:extLst>
                <a:ext uri="{FF2B5EF4-FFF2-40B4-BE49-F238E27FC236}">
                  <a16:creationId xmlns:a16="http://schemas.microsoft.com/office/drawing/2014/main" id="{B2A55DBB-8D6D-E427-D625-8170EE1EA7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" y="2784"/>
              <a:ext cx="643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443E"/>
                  </a:solidFill>
                  <a:effectLst/>
                  <a:uLnTx/>
                  <a:uFillTx/>
                  <a:latin typeface="Symbol" pitchFamily="2" charset="2"/>
                  <a:ea typeface="+mn-ea"/>
                </a:rPr>
                <a:t>s</a:t>
              </a:r>
              <a:r>
                <a:rPr kumimoji="0" lang="en-US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443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</a:rPr>
                <a:t> = 80 mb</a:t>
              </a:r>
            </a:p>
          </p:txBody>
        </p:sp>
        <p:sp>
          <p:nvSpPr>
            <p:cNvPr id="30" name="Text Box 21">
              <a:extLst>
                <a:ext uri="{FF2B5EF4-FFF2-40B4-BE49-F238E27FC236}">
                  <a16:creationId xmlns:a16="http://schemas.microsoft.com/office/drawing/2014/main" id="{50EBDF77-B908-7E7D-110D-E231556DDF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" y="3024"/>
              <a:ext cx="643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8F76FF"/>
                  </a:solidFill>
                  <a:effectLst/>
                  <a:uLnTx/>
                  <a:uFillTx/>
                  <a:latin typeface="Symbol" pitchFamily="2" charset="2"/>
                  <a:ea typeface="+mn-ea"/>
                </a:rPr>
                <a:t>s</a:t>
              </a:r>
              <a:r>
                <a:rPr kumimoji="0" lang="en-US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8F76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</a:rPr>
                <a:t> = 20 mb</a:t>
              </a:r>
              <a:endParaRPr kumimoji="0" lang="en-US" altLang="en-US" sz="1600" b="0" i="0" u="none" strike="noStrike" kern="0" cap="none" spc="0" normalizeH="0" baseline="0" noProof="0">
                <a:ln>
                  <a:noFill/>
                </a:ln>
                <a:solidFill>
                  <a:srgbClr val="FF443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endParaRPr>
            </a:p>
          </p:txBody>
        </p:sp>
        <p:sp>
          <p:nvSpPr>
            <p:cNvPr id="31" name="Text Box 22">
              <a:extLst>
                <a:ext uri="{FF2B5EF4-FFF2-40B4-BE49-F238E27FC236}">
                  <a16:creationId xmlns:a16="http://schemas.microsoft.com/office/drawing/2014/main" id="{9158BBDE-3F95-E2A1-496C-491BB15492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" y="3264"/>
              <a:ext cx="422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FF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</a:rPr>
                <a:t>grains</a:t>
              </a:r>
            </a:p>
          </p:txBody>
        </p: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D4D0B1E-6FDC-3252-3619-BECB96DD21EB}"/>
              </a:ext>
            </a:extLst>
          </p:cNvPr>
          <p:cNvCxnSpPr/>
          <p:nvPr/>
        </p:nvCxnSpPr>
        <p:spPr>
          <a:xfrm flipV="1">
            <a:off x="7455877" y="1888795"/>
            <a:ext cx="0" cy="2556242"/>
          </a:xfrm>
          <a:prstGeom prst="line">
            <a:avLst/>
          </a:prstGeom>
          <a:ln w="28575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5160415-F318-5817-2E9D-F27E608BAD99}"/>
              </a:ext>
            </a:extLst>
          </p:cNvPr>
          <p:cNvSpPr txBox="1"/>
          <p:nvPr/>
        </p:nvSpPr>
        <p:spPr>
          <a:xfrm>
            <a:off x="7482146" y="1920647"/>
            <a:ext cx="468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?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12DDC48-2DC0-45CF-7743-E3C02B9E4654}"/>
              </a:ext>
            </a:extLst>
          </p:cNvPr>
          <p:cNvSpPr txBox="1"/>
          <p:nvPr/>
        </p:nvSpPr>
        <p:spPr>
          <a:xfrm>
            <a:off x="266483" y="811665"/>
            <a:ext cx="44227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slide adapted from F. Herwig &amp; R. </a:t>
            </a:r>
            <a:r>
              <a:rPr lang="en-US" sz="1600" dirty="0" err="1"/>
              <a:t>Reifarth</a:t>
            </a:r>
            <a:endParaRPr lang="en-US" sz="1600" dirty="0"/>
          </a:p>
        </p:txBody>
      </p:sp>
      <p:pic>
        <p:nvPicPr>
          <p:cNvPr id="37" name="Picture 36" descr="A blue background with green and yellow lines and numbers&#10;&#10;AI-generated content may be incorrect.">
            <a:extLst>
              <a:ext uri="{FF2B5EF4-FFF2-40B4-BE49-F238E27FC236}">
                <a16:creationId xmlns:a16="http://schemas.microsoft.com/office/drawing/2014/main" id="{17A63702-7615-5D61-389A-1145D13E2B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501" y="201926"/>
            <a:ext cx="2771289" cy="1205885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335791E-8B63-B9B9-912E-173AE6020949}"/>
              </a:ext>
            </a:extLst>
          </p:cNvPr>
          <p:cNvCxnSpPr>
            <a:cxnSpLocks/>
          </p:cNvCxnSpPr>
          <p:nvPr/>
        </p:nvCxnSpPr>
        <p:spPr>
          <a:xfrm flipH="1">
            <a:off x="6729413" y="1271588"/>
            <a:ext cx="752733" cy="1165941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421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044384-12DE-F538-3A5A-8A420AF88F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D2178-AC95-7C7C-8480-147205381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42" y="293466"/>
            <a:ext cx="8343655" cy="1501961"/>
          </a:xfrm>
        </p:spPr>
        <p:txBody>
          <a:bodyPr/>
          <a:lstStyle/>
          <a:p>
            <a:r>
              <a:rPr lang="en-US" sz="2400" dirty="0"/>
              <a:t>Literature values for </a:t>
            </a:r>
            <a:r>
              <a:rPr lang="en-US" sz="2400" baseline="30000" dirty="0"/>
              <a:t>95</a:t>
            </a:r>
            <a:r>
              <a:rPr lang="en-US" sz="2400" dirty="0"/>
              <a:t>Zr(n,</a:t>
            </a:r>
            <a:r>
              <a:rPr lang="el-GR" sz="2400" dirty="0"/>
              <a:t>γ</a:t>
            </a:r>
            <a:r>
              <a:rPr lang="en-US" sz="2400" dirty="0"/>
              <a:t>) MACS at 30 keV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Text Box 11">
            <a:extLst>
              <a:ext uri="{FF2B5EF4-FFF2-40B4-BE49-F238E27FC236}">
                <a16:creationId xmlns:a16="http://schemas.microsoft.com/office/drawing/2014/main" id="{29703C26-F61A-8DA7-C301-B627CC011A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6583" y="-2387399"/>
            <a:ext cx="2615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>
                <a:solidFill>
                  <a:srgbClr val="FFFF00"/>
                </a:solidFill>
              </a:rPr>
              <a:t>Global Structure of an AGB star</a:t>
            </a:r>
            <a:endParaRPr lang="en-US" altLang="en-US" sz="3600">
              <a:solidFill>
                <a:srgbClr val="FFFF00"/>
              </a:solidFill>
            </a:endParaRPr>
          </a:p>
        </p:txBody>
      </p:sp>
      <p:pic>
        <p:nvPicPr>
          <p:cNvPr id="4" name="Picture 3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5E60B14A-7B77-1DBC-1F69-D1C3BAD0B8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8789" y="1044446"/>
            <a:ext cx="5386422" cy="37036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55563D-029A-1FA1-8EA1-F743B4D8E3A4}"/>
              </a:ext>
            </a:extLst>
          </p:cNvPr>
          <p:cNvSpPr txBox="1"/>
          <p:nvPr/>
        </p:nvSpPr>
        <p:spPr>
          <a:xfrm>
            <a:off x="7666892" y="2896258"/>
            <a:ext cx="14771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plot created with Claude</a:t>
            </a:r>
          </a:p>
          <a:p>
            <a:r>
              <a:rPr lang="en-US" dirty="0"/>
              <a:t>Sonnet 4.6</a:t>
            </a:r>
          </a:p>
        </p:txBody>
      </p:sp>
    </p:spTree>
    <p:extLst>
      <p:ext uri="{BB962C8B-B14F-4D97-AF65-F5344CB8AC3E}">
        <p14:creationId xmlns:p14="http://schemas.microsoft.com/office/powerpoint/2010/main" val="1141574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C3FFE8-5692-1D49-584F-F19B40B546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F3380-5C7C-2709-1288-F3D7EF311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42" y="293466"/>
            <a:ext cx="3796727" cy="1501961"/>
          </a:xfrm>
        </p:spPr>
        <p:txBody>
          <a:bodyPr/>
          <a:lstStyle/>
          <a:p>
            <a:r>
              <a:rPr lang="en-US" sz="2400" dirty="0"/>
              <a:t>Overabundance of Mo isotopes in </a:t>
            </a:r>
            <a:r>
              <a:rPr lang="en-US" sz="2400" dirty="0" err="1"/>
              <a:t>presolar</a:t>
            </a:r>
            <a:r>
              <a:rPr lang="en-US" sz="2400" dirty="0"/>
              <a:t> grains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18">
            <a:extLst>
              <a:ext uri="{FF2B5EF4-FFF2-40B4-BE49-F238E27FC236}">
                <a16:creationId xmlns:a16="http://schemas.microsoft.com/office/drawing/2014/main" id="{A5CBA5A3-694D-F7CE-335C-EFEB8BAAB0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633" y="2415366"/>
            <a:ext cx="5308581" cy="23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8D5C650-DAD5-0940-E124-22BC093179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5611" y="13293"/>
            <a:ext cx="5068389" cy="22174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DEBFFC-ECD5-C05E-05D2-7FDDDE3E5D7E}"/>
              </a:ext>
            </a:extLst>
          </p:cNvPr>
          <p:cNvSpPr txBox="1"/>
          <p:nvPr/>
        </p:nvSpPr>
        <p:spPr>
          <a:xfrm>
            <a:off x="5887749" y="1551121"/>
            <a:ext cx="207188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calculations by Nan Liu</a:t>
            </a:r>
          </a:p>
        </p:txBody>
      </p:sp>
      <p:pic>
        <p:nvPicPr>
          <p:cNvPr id="7" name="Grafik 32">
            <a:extLst>
              <a:ext uri="{FF2B5EF4-FFF2-40B4-BE49-F238E27FC236}">
                <a16:creationId xmlns:a16="http://schemas.microsoft.com/office/drawing/2014/main" id="{33904BCE-0BC6-56F7-333A-24255142E838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5887749" y="2571750"/>
            <a:ext cx="3116809" cy="2259153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" name="Textfeld 33">
            <a:extLst>
              <a:ext uri="{FF2B5EF4-FFF2-40B4-BE49-F238E27FC236}">
                <a16:creationId xmlns:a16="http://schemas.microsoft.com/office/drawing/2014/main" id="{0FA1D421-CA72-A970-9FC8-AD42DE2A4A07}"/>
              </a:ext>
            </a:extLst>
          </p:cNvPr>
          <p:cNvSpPr/>
          <p:nvPr/>
        </p:nvSpPr>
        <p:spPr>
          <a:xfrm>
            <a:off x="6266520" y="2734948"/>
            <a:ext cx="2877480" cy="24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it-IT" sz="1000" b="0" u="none" strike="noStrike" dirty="0">
                <a:solidFill>
                  <a:schemeClr val="dk1"/>
                </a:solidFill>
                <a:effectLst/>
                <a:uFillTx/>
                <a:latin typeface="Albert Sans"/>
              </a:rPr>
              <a:t>M. </a:t>
            </a:r>
            <a:r>
              <a:rPr lang="it-IT" sz="1000" b="0" u="none" strike="noStrike" dirty="0" err="1">
                <a:solidFill>
                  <a:schemeClr val="dk1"/>
                </a:solidFill>
                <a:effectLst/>
                <a:uFillTx/>
                <a:latin typeface="Albert Sans"/>
              </a:rPr>
              <a:t>Pignatarti</a:t>
            </a:r>
            <a:r>
              <a:rPr lang="it-IT" sz="1000" b="0" u="none" strike="noStrike" dirty="0">
                <a:solidFill>
                  <a:schemeClr val="dk1"/>
                </a:solidFill>
                <a:effectLst/>
                <a:uFillTx/>
                <a:latin typeface="Albert Sans"/>
              </a:rPr>
              <a:t> et al. 2018, Geo. Cos. Act. 221 37</a:t>
            </a:r>
            <a:endParaRPr lang="de-DE" sz="1000" b="0" u="none" strike="noStrike" dirty="0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C09BF5-168D-6113-EBE7-FAC138F15C17}"/>
              </a:ext>
            </a:extLst>
          </p:cNvPr>
          <p:cNvSpPr txBox="1"/>
          <p:nvPr/>
        </p:nvSpPr>
        <p:spPr>
          <a:xfrm>
            <a:off x="146633" y="1380993"/>
            <a:ext cx="2978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95</a:t>
            </a:r>
            <a:r>
              <a:rPr lang="en-US" dirty="0"/>
              <a:t>Zr branch: thermometer for neutron exposure! </a:t>
            </a:r>
          </a:p>
        </p:txBody>
      </p:sp>
    </p:spTree>
    <p:extLst>
      <p:ext uri="{BB962C8B-B14F-4D97-AF65-F5344CB8AC3E}">
        <p14:creationId xmlns:p14="http://schemas.microsoft.com/office/powerpoint/2010/main" val="3596434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AD44A6-F68F-7D21-03F9-3F24887C04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rafik 6">
            <a:extLst>
              <a:ext uri="{FF2B5EF4-FFF2-40B4-BE49-F238E27FC236}">
                <a16:creationId xmlns:a16="http://schemas.microsoft.com/office/drawing/2014/main" id="{F57C5614-210B-D3C3-BCFE-C15970213236}"/>
              </a:ext>
            </a:extLst>
          </p:cNvPr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6180" y="0"/>
            <a:ext cx="5867640" cy="514323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18" name="PlaceHolder 3">
            <a:extLst>
              <a:ext uri="{FF2B5EF4-FFF2-40B4-BE49-F238E27FC236}">
                <a16:creationId xmlns:a16="http://schemas.microsoft.com/office/drawing/2014/main" id="{9D70E8E1-F86E-0B6C-C999-191B35E0FDC8}"/>
              </a:ext>
            </a:extLst>
          </p:cNvPr>
          <p:cNvSpPr>
            <a:spLocks noGrp="1"/>
          </p:cNvSpPr>
          <p:nvPr>
            <p:ph type="ftr" idx="46"/>
          </p:nvPr>
        </p:nvSpPr>
        <p:spPr>
          <a:xfrm>
            <a:off x="1874610" y="4742550"/>
            <a:ext cx="38769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en-US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5176"/>
                </a:solidFill>
                <a:ea typeface="+mn-ea"/>
              </a:rPr>
              <a:t>Tom Sittig | Institute for Nuclear Physics | University of Cologne</a:t>
            </a:r>
            <a:endParaRPr lang="de-DE" dirty="0">
              <a:solidFill>
                <a:srgbClr val="000000"/>
              </a:solidFill>
              <a:latin typeface="Calibri"/>
              <a:ea typeface="+mn-ea"/>
            </a:endParaRPr>
          </a:p>
        </p:txBody>
      </p:sp>
      <p:sp>
        <p:nvSpPr>
          <p:cNvPr id="224" name="Textfeld 13">
            <a:extLst>
              <a:ext uri="{FF2B5EF4-FFF2-40B4-BE49-F238E27FC236}">
                <a16:creationId xmlns:a16="http://schemas.microsoft.com/office/drawing/2014/main" id="{1FD2EAA3-7739-5A5A-13BB-9843F94DED01}"/>
              </a:ext>
            </a:extLst>
          </p:cNvPr>
          <p:cNvSpPr/>
          <p:nvPr/>
        </p:nvSpPr>
        <p:spPr>
          <a:xfrm>
            <a:off x="1436670" y="4328910"/>
            <a:ext cx="680940" cy="27590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b="1">
                <a:solidFill>
                  <a:srgbClr val="FFFFFF"/>
                </a:solidFill>
                <a:latin typeface="Albert Sans"/>
              </a:rPr>
              <a:t>SONIC</a:t>
            </a:r>
            <a:endParaRPr lang="de-DE" sz="135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5" name="Textfeld 14">
            <a:extLst>
              <a:ext uri="{FF2B5EF4-FFF2-40B4-BE49-F238E27FC236}">
                <a16:creationId xmlns:a16="http://schemas.microsoft.com/office/drawing/2014/main" id="{018D3F2D-BC9B-5933-53CA-0B337377A44F}"/>
              </a:ext>
            </a:extLst>
          </p:cNvPr>
          <p:cNvSpPr/>
          <p:nvPr/>
        </p:nvSpPr>
        <p:spPr>
          <a:xfrm>
            <a:off x="3609090" y="4328910"/>
            <a:ext cx="739800" cy="27590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b="1">
                <a:solidFill>
                  <a:srgbClr val="FFFFFF"/>
                </a:solidFill>
                <a:latin typeface="Albert Sans"/>
              </a:rPr>
              <a:t>HORUS</a:t>
            </a:r>
            <a:endParaRPr lang="de-DE" sz="135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6" name="Ellipse 15">
            <a:extLst>
              <a:ext uri="{FF2B5EF4-FFF2-40B4-BE49-F238E27FC236}">
                <a16:creationId xmlns:a16="http://schemas.microsoft.com/office/drawing/2014/main" id="{C04957D7-386E-FB17-A9C7-E195F763F6E1}"/>
              </a:ext>
            </a:extLst>
          </p:cNvPr>
          <p:cNvSpPr/>
          <p:nvPr/>
        </p:nvSpPr>
        <p:spPr>
          <a:xfrm>
            <a:off x="5301180" y="3792420"/>
            <a:ext cx="600210" cy="60021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srgbClr val="FFFFFF"/>
              </a:solidFill>
              <a:latin typeface="Albert Sans"/>
            </a:endParaRPr>
          </a:p>
        </p:txBody>
      </p:sp>
      <p:sp>
        <p:nvSpPr>
          <p:cNvPr id="227" name="Textfeld 16">
            <a:extLst>
              <a:ext uri="{FF2B5EF4-FFF2-40B4-BE49-F238E27FC236}">
                <a16:creationId xmlns:a16="http://schemas.microsoft.com/office/drawing/2014/main" id="{8C0F8450-B975-B294-D94E-D47BFE5FF901}"/>
              </a:ext>
            </a:extLst>
          </p:cNvPr>
          <p:cNvSpPr/>
          <p:nvPr/>
        </p:nvSpPr>
        <p:spPr>
          <a:xfrm>
            <a:off x="7557570" y="312931"/>
            <a:ext cx="1409130" cy="29899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750">
                <a:solidFill>
                  <a:srgbClr val="000000"/>
                </a:solidFill>
                <a:latin typeface="Albert Sans"/>
              </a:rPr>
              <a:t>Schematic adapted from</a:t>
            </a:r>
            <a:endParaRPr lang="de-DE" sz="750">
              <a:solidFill>
                <a:srgbClr val="000000"/>
              </a:solidFill>
              <a:latin typeface="Calibri"/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750">
                <a:solidFill>
                  <a:srgbClr val="000000"/>
                </a:solidFill>
                <a:latin typeface="Albert Sans"/>
              </a:rPr>
              <a:t>Markus Schiffer</a:t>
            </a:r>
            <a:endParaRPr lang="de-DE" sz="75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8" name="Textfeld 5">
            <a:extLst>
              <a:ext uri="{FF2B5EF4-FFF2-40B4-BE49-F238E27FC236}">
                <a16:creationId xmlns:a16="http://schemas.microsoft.com/office/drawing/2014/main" id="{C507C8E2-9835-F8D5-CFAB-CF5FC949F8B5}"/>
              </a:ext>
            </a:extLst>
          </p:cNvPr>
          <p:cNvSpPr/>
          <p:nvPr/>
        </p:nvSpPr>
        <p:spPr>
          <a:xfrm>
            <a:off x="8782290" y="4889700"/>
            <a:ext cx="361530" cy="2528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005176"/>
                </a:solidFill>
                <a:latin typeface="Albert Sans"/>
              </a:rPr>
              <a:t>4</a:t>
            </a:r>
            <a:endParaRPr lang="de-DE" sz="120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0" name="Picture 19" descr="A diagram of a blue square with orange and blue lines&#10;&#10;AI-generated content may be incorrect.">
            <a:extLst>
              <a:ext uri="{FF2B5EF4-FFF2-40B4-BE49-F238E27FC236}">
                <a16:creationId xmlns:a16="http://schemas.microsoft.com/office/drawing/2014/main" id="{9996A07B-B9E1-F0C1-3283-9935AEE1E7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10" y="1293213"/>
            <a:ext cx="3199446" cy="3311605"/>
          </a:xfrm>
          <a:prstGeom prst="rect">
            <a:avLst/>
          </a:prstGeom>
        </p:spPr>
      </p:pic>
      <p:sp>
        <p:nvSpPr>
          <p:cNvPr id="215" name="PlaceHolder 1">
            <a:extLst>
              <a:ext uri="{FF2B5EF4-FFF2-40B4-BE49-F238E27FC236}">
                <a16:creationId xmlns:a16="http://schemas.microsoft.com/office/drawing/2014/main" id="{F417C6DD-008D-C798-258E-88370820E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4912" y="531463"/>
            <a:ext cx="2634975" cy="91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8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10MV FN Tandem</a:t>
            </a:r>
            <a:endParaRPr lang="de-DE" sz="18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PlaceHolder 1">
            <a:extLst>
              <a:ext uri="{FF2B5EF4-FFF2-40B4-BE49-F238E27FC236}">
                <a16:creationId xmlns:a16="http://schemas.microsoft.com/office/drawing/2014/main" id="{6BDF5DF5-F0E1-5A4A-1956-2D0D1C4C737F}"/>
              </a:ext>
            </a:extLst>
          </p:cNvPr>
          <p:cNvSpPr txBox="1">
            <a:spLocks/>
          </p:cNvSpPr>
          <p:nvPr/>
        </p:nvSpPr>
        <p:spPr>
          <a:xfrm>
            <a:off x="464085" y="243961"/>
            <a:ext cx="3145005" cy="91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400" b="1" u="none" strike="noStrike" kern="1200">
                <a:solidFill>
                  <a:schemeClr val="accent1"/>
                </a:solidFill>
                <a:effectLst/>
                <a:uFillTx/>
                <a:latin typeface="Albert Sans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baseline="30000" dirty="0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r>
              <a:rPr lang="en-US" dirty="0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Zr(</a:t>
            </a:r>
            <a:r>
              <a:rPr lang="en-US" dirty="0" err="1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p,p</a:t>
            </a:r>
            <a:r>
              <a:rPr lang="en-US" dirty="0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’)</a:t>
            </a:r>
            <a:br>
              <a:rPr lang="en-US" dirty="0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IKP Cologne</a:t>
            </a:r>
          </a:p>
        </p:txBody>
      </p:sp>
    </p:spTree>
    <p:extLst>
      <p:ext uri="{BB962C8B-B14F-4D97-AF65-F5344CB8AC3E}">
        <p14:creationId xmlns:p14="http://schemas.microsoft.com/office/powerpoint/2010/main" val="37462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85EB29-4DC3-8657-1A8D-86E5FD6554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>
            <a:extLst>
              <a:ext uri="{FF2B5EF4-FFF2-40B4-BE49-F238E27FC236}">
                <a16:creationId xmlns:a16="http://schemas.microsoft.com/office/drawing/2014/main" id="{901E5E8C-9E48-12F7-C8E2-A9665F2DF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085" y="243961"/>
            <a:ext cx="3145005" cy="91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de-DE" dirty="0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SONIC@HORUS</a:t>
            </a:r>
            <a:br>
              <a:rPr lang="de-DE" dirty="0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lang="de-DE" sz="18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Andreas </a:t>
            </a:r>
            <a:r>
              <a:rPr lang="de-DE" sz="1800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Zilges</a:t>
            </a:r>
            <a:endParaRPr lang="de-DE" sz="18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6" name="Grafik 6">
            <a:extLst>
              <a:ext uri="{FF2B5EF4-FFF2-40B4-BE49-F238E27FC236}">
                <a16:creationId xmlns:a16="http://schemas.microsoft.com/office/drawing/2014/main" id="{634AC2D4-AD23-A435-2C5F-5D7AF030EF6B}"/>
              </a:ext>
            </a:extLst>
          </p:cNvPr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6180" y="0"/>
            <a:ext cx="5867640" cy="514323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18" name="PlaceHolder 3">
            <a:extLst>
              <a:ext uri="{FF2B5EF4-FFF2-40B4-BE49-F238E27FC236}">
                <a16:creationId xmlns:a16="http://schemas.microsoft.com/office/drawing/2014/main" id="{32749CD6-CFB6-79D0-7261-DFCEA53E3C35}"/>
              </a:ext>
            </a:extLst>
          </p:cNvPr>
          <p:cNvSpPr>
            <a:spLocks noGrp="1"/>
          </p:cNvSpPr>
          <p:nvPr>
            <p:ph type="ftr" idx="46"/>
          </p:nvPr>
        </p:nvSpPr>
        <p:spPr>
          <a:xfrm>
            <a:off x="1874610" y="4742550"/>
            <a:ext cx="3876930" cy="1833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685800">
              <a:lnSpc>
                <a:spcPct val="100000"/>
              </a:lnSpc>
              <a:buNone/>
              <a:defRPr lang="en-US" sz="788" b="0" u="none" strike="noStrike">
                <a:solidFill>
                  <a:schemeClr val="lt2"/>
                </a:solidFill>
                <a:effectLst/>
                <a:uFillTx/>
                <a:latin typeface="Albert San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5176"/>
                </a:solidFill>
                <a:ea typeface="+mn-ea"/>
              </a:rPr>
              <a:t>Tom Sittig | Institute for Nuclear Physics | University of Cologne</a:t>
            </a:r>
            <a:endParaRPr lang="de-DE" dirty="0">
              <a:solidFill>
                <a:srgbClr val="000000"/>
              </a:solidFill>
              <a:latin typeface="Calibri"/>
              <a:ea typeface="+mn-ea"/>
            </a:endParaRPr>
          </a:p>
        </p:txBody>
      </p:sp>
      <p:sp>
        <p:nvSpPr>
          <p:cNvPr id="224" name="Textfeld 13">
            <a:extLst>
              <a:ext uri="{FF2B5EF4-FFF2-40B4-BE49-F238E27FC236}">
                <a16:creationId xmlns:a16="http://schemas.microsoft.com/office/drawing/2014/main" id="{DFB14185-9594-07C6-480B-8C9CF7B3888E}"/>
              </a:ext>
            </a:extLst>
          </p:cNvPr>
          <p:cNvSpPr/>
          <p:nvPr/>
        </p:nvSpPr>
        <p:spPr>
          <a:xfrm>
            <a:off x="1436670" y="4328910"/>
            <a:ext cx="680940" cy="27590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b="1">
                <a:solidFill>
                  <a:srgbClr val="FFFFFF"/>
                </a:solidFill>
                <a:latin typeface="Albert Sans"/>
              </a:rPr>
              <a:t>SONIC</a:t>
            </a:r>
            <a:endParaRPr lang="de-DE" sz="135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5" name="Textfeld 14">
            <a:extLst>
              <a:ext uri="{FF2B5EF4-FFF2-40B4-BE49-F238E27FC236}">
                <a16:creationId xmlns:a16="http://schemas.microsoft.com/office/drawing/2014/main" id="{37DC6013-826C-3117-A779-39FF6155E369}"/>
              </a:ext>
            </a:extLst>
          </p:cNvPr>
          <p:cNvSpPr/>
          <p:nvPr/>
        </p:nvSpPr>
        <p:spPr>
          <a:xfrm>
            <a:off x="3609090" y="4328910"/>
            <a:ext cx="739800" cy="27590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b="1">
                <a:solidFill>
                  <a:srgbClr val="FFFFFF"/>
                </a:solidFill>
                <a:latin typeface="Albert Sans"/>
              </a:rPr>
              <a:t>HORUS</a:t>
            </a:r>
            <a:endParaRPr lang="de-DE" sz="135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6" name="Ellipse 15">
            <a:extLst>
              <a:ext uri="{FF2B5EF4-FFF2-40B4-BE49-F238E27FC236}">
                <a16:creationId xmlns:a16="http://schemas.microsoft.com/office/drawing/2014/main" id="{49731259-7C90-032F-855C-76244F0D8604}"/>
              </a:ext>
            </a:extLst>
          </p:cNvPr>
          <p:cNvSpPr/>
          <p:nvPr/>
        </p:nvSpPr>
        <p:spPr>
          <a:xfrm>
            <a:off x="5301180" y="3792420"/>
            <a:ext cx="600210" cy="60021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srgbClr val="FFFFFF"/>
              </a:solidFill>
              <a:latin typeface="Albert Sans"/>
            </a:endParaRPr>
          </a:p>
        </p:txBody>
      </p:sp>
      <p:sp>
        <p:nvSpPr>
          <p:cNvPr id="227" name="Textfeld 16">
            <a:extLst>
              <a:ext uri="{FF2B5EF4-FFF2-40B4-BE49-F238E27FC236}">
                <a16:creationId xmlns:a16="http://schemas.microsoft.com/office/drawing/2014/main" id="{E5D07508-D75C-49CB-DEB6-D9D62B404C05}"/>
              </a:ext>
            </a:extLst>
          </p:cNvPr>
          <p:cNvSpPr/>
          <p:nvPr/>
        </p:nvSpPr>
        <p:spPr>
          <a:xfrm>
            <a:off x="7557570" y="312931"/>
            <a:ext cx="1409130" cy="29899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750">
                <a:solidFill>
                  <a:srgbClr val="000000"/>
                </a:solidFill>
                <a:latin typeface="Albert Sans"/>
              </a:rPr>
              <a:t>Schematic adapted from</a:t>
            </a:r>
            <a:endParaRPr lang="de-DE" sz="750">
              <a:solidFill>
                <a:srgbClr val="000000"/>
              </a:solidFill>
              <a:latin typeface="Calibri"/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750">
                <a:solidFill>
                  <a:srgbClr val="000000"/>
                </a:solidFill>
                <a:latin typeface="Albert Sans"/>
              </a:rPr>
              <a:t>Markus Schiffer</a:t>
            </a:r>
            <a:endParaRPr lang="de-DE" sz="75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8" name="Textfeld 5">
            <a:extLst>
              <a:ext uri="{FF2B5EF4-FFF2-40B4-BE49-F238E27FC236}">
                <a16:creationId xmlns:a16="http://schemas.microsoft.com/office/drawing/2014/main" id="{051D51EB-A58E-AF26-52E4-95B456248DFD}"/>
              </a:ext>
            </a:extLst>
          </p:cNvPr>
          <p:cNvSpPr/>
          <p:nvPr/>
        </p:nvSpPr>
        <p:spPr>
          <a:xfrm>
            <a:off x="8782290" y="4889700"/>
            <a:ext cx="361530" cy="2528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005176"/>
                </a:solidFill>
                <a:latin typeface="Albert Sans"/>
              </a:rPr>
              <a:t>4</a:t>
            </a:r>
            <a:endParaRPr lang="de-DE" sz="120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" name="Picture 25">
            <a:extLst>
              <a:ext uri="{FF2B5EF4-FFF2-40B4-BE49-F238E27FC236}">
                <a16:creationId xmlns:a16="http://schemas.microsoft.com/office/drawing/2014/main" id="{68DE65DA-B0E3-81ED-EBB5-3E2B671CFF18}"/>
              </a:ext>
            </a:extLst>
          </p:cNvPr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2996" y="1293213"/>
            <a:ext cx="2205460" cy="1962042"/>
          </a:xfrm>
          <a:prstGeom prst="rect">
            <a:avLst/>
          </a:prstGeom>
          <a:noFill/>
          <a:ln w="0">
            <a:noFill/>
          </a:ln>
          <a:effectLst>
            <a:softEdge rad="38160"/>
          </a:effectLst>
        </p:spPr>
      </p:pic>
      <p:grpSp>
        <p:nvGrpSpPr>
          <p:cNvPr id="5" name="Group 27">
            <a:extLst>
              <a:ext uri="{FF2B5EF4-FFF2-40B4-BE49-F238E27FC236}">
                <a16:creationId xmlns:a16="http://schemas.microsoft.com/office/drawing/2014/main" id="{EA3A9223-39B4-6838-9826-FB712BEFF0E0}"/>
              </a:ext>
            </a:extLst>
          </p:cNvPr>
          <p:cNvGrpSpPr/>
          <p:nvPr/>
        </p:nvGrpSpPr>
        <p:grpSpPr>
          <a:xfrm>
            <a:off x="2934388" y="1452401"/>
            <a:ext cx="2157512" cy="1754349"/>
            <a:chOff x="5226120" y="3327840"/>
            <a:chExt cx="3578718" cy="3035520"/>
          </a:xfrm>
        </p:grpSpPr>
        <p:pic>
          <p:nvPicPr>
            <p:cNvPr id="6" name="Picture 9">
              <a:extLst>
                <a:ext uri="{FF2B5EF4-FFF2-40B4-BE49-F238E27FC236}">
                  <a16:creationId xmlns:a16="http://schemas.microsoft.com/office/drawing/2014/main" id="{10D17EF0-DB97-FC3E-737A-FA48F699E57F}"/>
                </a:ext>
              </a:extLst>
            </p:cNvPr>
            <p:cNvPicPr/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6120" y="3327840"/>
              <a:ext cx="3035520" cy="3022200"/>
            </a:xfrm>
            <a:prstGeom prst="rect">
              <a:avLst/>
            </a:prstGeom>
            <a:noFill/>
            <a:ln w="0">
              <a:noFill/>
            </a:ln>
          </p:spPr>
        </p:pic>
        <p:grpSp>
          <p:nvGrpSpPr>
            <p:cNvPr id="7" name="Group 26">
              <a:extLst>
                <a:ext uri="{FF2B5EF4-FFF2-40B4-BE49-F238E27FC236}">
                  <a16:creationId xmlns:a16="http://schemas.microsoft.com/office/drawing/2014/main" id="{B1A606F8-BFDE-36EE-E58B-24D7186277C9}"/>
                </a:ext>
              </a:extLst>
            </p:cNvPr>
            <p:cNvGrpSpPr/>
            <p:nvPr/>
          </p:nvGrpSpPr>
          <p:grpSpPr>
            <a:xfrm>
              <a:off x="8358120" y="3327840"/>
              <a:ext cx="446718" cy="3035520"/>
              <a:chOff x="8358120" y="3327840"/>
              <a:chExt cx="446718" cy="3035520"/>
            </a:xfrm>
          </p:grpSpPr>
          <p:grpSp>
            <p:nvGrpSpPr>
              <p:cNvPr id="8" name="Group 15">
                <a:extLst>
                  <a:ext uri="{FF2B5EF4-FFF2-40B4-BE49-F238E27FC236}">
                    <a16:creationId xmlns:a16="http://schemas.microsoft.com/office/drawing/2014/main" id="{76D1673A-AFFB-4E6C-4E9C-154C061E78E0}"/>
                  </a:ext>
                </a:extLst>
              </p:cNvPr>
              <p:cNvGrpSpPr/>
              <p:nvPr/>
            </p:nvGrpSpPr>
            <p:grpSpPr>
              <a:xfrm>
                <a:off x="8358120" y="3327840"/>
                <a:ext cx="86040" cy="3035520"/>
                <a:chOff x="8358120" y="3327840"/>
                <a:chExt cx="86040" cy="3035520"/>
              </a:xfrm>
            </p:grpSpPr>
            <p:sp>
              <p:nvSpPr>
                <p:cNvPr id="10" name="Rectangle 16">
                  <a:extLst>
                    <a:ext uri="{FF2B5EF4-FFF2-40B4-BE49-F238E27FC236}">
                      <a16:creationId xmlns:a16="http://schemas.microsoft.com/office/drawing/2014/main" id="{EF69A63C-9D82-15F0-34BC-BEAC7BC93D2A}"/>
                    </a:ext>
                  </a:extLst>
                </p:cNvPr>
                <p:cNvSpPr/>
                <p:nvPr/>
              </p:nvSpPr>
              <p:spPr>
                <a:xfrm rot="5400000">
                  <a:off x="6882840" y="4803480"/>
                  <a:ext cx="3035520" cy="8424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67500" tIns="29700" rIns="67500" bIns="29700" anchor="ctr">
                  <a:noAutofit/>
                </a:bodyPr>
                <a:lstStyle/>
                <a:p>
                  <a:pPr algn="ctr" defTabSz="6858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013">
                    <a:solidFill>
                      <a:srgbClr val="FFFFFF"/>
                    </a:solidFill>
                    <a:latin typeface="Calibri"/>
                  </a:endParaRPr>
                </a:p>
              </p:txBody>
            </p:sp>
            <p:sp>
              <p:nvSpPr>
                <p:cNvPr id="11" name="Rectangle 17">
                  <a:extLst>
                    <a:ext uri="{FF2B5EF4-FFF2-40B4-BE49-F238E27FC236}">
                      <a16:creationId xmlns:a16="http://schemas.microsoft.com/office/drawing/2014/main" id="{CADFAF30-CE86-973D-C736-09782B417940}"/>
                    </a:ext>
                  </a:extLst>
                </p:cNvPr>
                <p:cNvSpPr/>
                <p:nvPr/>
              </p:nvSpPr>
              <p:spPr>
                <a:xfrm rot="5400000">
                  <a:off x="8274960" y="3411000"/>
                  <a:ext cx="250920" cy="8424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67500" tIns="29700" rIns="67500" bIns="29700" anchor="ctr">
                  <a:noAutofit/>
                </a:bodyPr>
                <a:lstStyle/>
                <a:p>
                  <a:pPr algn="ctr" defTabSz="6858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013">
                    <a:solidFill>
                      <a:srgbClr val="FFFFFF"/>
                    </a:solidFill>
                    <a:latin typeface="Calibri"/>
                  </a:endParaRPr>
                </a:p>
              </p:txBody>
            </p:sp>
            <p:sp>
              <p:nvSpPr>
                <p:cNvPr id="12" name="Rectangle 18">
                  <a:extLst>
                    <a:ext uri="{FF2B5EF4-FFF2-40B4-BE49-F238E27FC236}">
                      <a16:creationId xmlns:a16="http://schemas.microsoft.com/office/drawing/2014/main" id="{E188A775-2A49-CBC0-2415-7C428809D27A}"/>
                    </a:ext>
                  </a:extLst>
                </p:cNvPr>
                <p:cNvSpPr/>
                <p:nvPr/>
              </p:nvSpPr>
              <p:spPr>
                <a:xfrm rot="5400000">
                  <a:off x="8274960" y="5942520"/>
                  <a:ext cx="250920" cy="8424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67500" tIns="29700" rIns="67500" bIns="29700" anchor="ctr">
                  <a:noAutofit/>
                </a:bodyPr>
                <a:lstStyle/>
                <a:p>
                  <a:pPr algn="ctr" defTabSz="6858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013">
                    <a:solidFill>
                      <a:srgbClr val="FFFFFF"/>
                    </a:solidFill>
                    <a:latin typeface="Calibri"/>
                  </a:endParaRPr>
                </a:p>
              </p:txBody>
            </p:sp>
            <p:sp>
              <p:nvSpPr>
                <p:cNvPr id="13" name="Rectangle 19">
                  <a:extLst>
                    <a:ext uri="{FF2B5EF4-FFF2-40B4-BE49-F238E27FC236}">
                      <a16:creationId xmlns:a16="http://schemas.microsoft.com/office/drawing/2014/main" id="{38B2660C-259A-AA2D-7607-408912F3A0F5}"/>
                    </a:ext>
                  </a:extLst>
                </p:cNvPr>
                <p:cNvSpPr/>
                <p:nvPr/>
              </p:nvSpPr>
              <p:spPr>
                <a:xfrm rot="5400000">
                  <a:off x="8276400" y="4423680"/>
                  <a:ext cx="250920" cy="8424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67500" tIns="29700" rIns="67500" bIns="29700" anchor="ctr">
                  <a:noAutofit/>
                </a:bodyPr>
                <a:lstStyle/>
                <a:p>
                  <a:pPr algn="ctr" defTabSz="6858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013">
                    <a:solidFill>
                      <a:srgbClr val="FFFFFF"/>
                    </a:solidFill>
                    <a:latin typeface="Calibri"/>
                  </a:endParaRPr>
                </a:p>
              </p:txBody>
            </p:sp>
            <p:sp>
              <p:nvSpPr>
                <p:cNvPr id="14" name="Rectangle 20">
                  <a:extLst>
                    <a:ext uri="{FF2B5EF4-FFF2-40B4-BE49-F238E27FC236}">
                      <a16:creationId xmlns:a16="http://schemas.microsoft.com/office/drawing/2014/main" id="{0234E473-8105-5806-5B3F-C095AE21D421}"/>
                    </a:ext>
                  </a:extLst>
                </p:cNvPr>
                <p:cNvSpPr/>
                <p:nvPr/>
              </p:nvSpPr>
              <p:spPr>
                <a:xfrm rot="5400000">
                  <a:off x="8276400" y="4929840"/>
                  <a:ext cx="250920" cy="8424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67500" tIns="29700" rIns="67500" bIns="29700" anchor="ctr">
                  <a:noAutofit/>
                </a:bodyPr>
                <a:lstStyle/>
                <a:p>
                  <a:pPr algn="ctr" defTabSz="6858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013">
                    <a:solidFill>
                      <a:srgbClr val="FFFFFF"/>
                    </a:solidFill>
                    <a:latin typeface="Calibri"/>
                  </a:endParaRPr>
                </a:p>
              </p:txBody>
            </p:sp>
            <p:sp>
              <p:nvSpPr>
                <p:cNvPr id="15" name="Rectangle 21">
                  <a:extLst>
                    <a:ext uri="{FF2B5EF4-FFF2-40B4-BE49-F238E27FC236}">
                      <a16:creationId xmlns:a16="http://schemas.microsoft.com/office/drawing/2014/main" id="{359A2CEB-6704-FDD8-C34F-292032789DEB}"/>
                    </a:ext>
                  </a:extLst>
                </p:cNvPr>
                <p:cNvSpPr/>
                <p:nvPr/>
              </p:nvSpPr>
              <p:spPr>
                <a:xfrm rot="5400000">
                  <a:off x="8274600" y="5436360"/>
                  <a:ext cx="250920" cy="8424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67500" tIns="29700" rIns="67500" bIns="29700" anchor="ctr">
                  <a:noAutofit/>
                </a:bodyPr>
                <a:lstStyle/>
                <a:p>
                  <a:pPr algn="ctr" defTabSz="6858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013">
                    <a:solidFill>
                      <a:srgbClr val="FFFFFF"/>
                    </a:solidFill>
                    <a:latin typeface="Calibri"/>
                  </a:endParaRPr>
                </a:p>
              </p:txBody>
            </p:sp>
            <p:sp>
              <p:nvSpPr>
                <p:cNvPr id="16" name="Rectangle 22">
                  <a:extLst>
                    <a:ext uri="{FF2B5EF4-FFF2-40B4-BE49-F238E27FC236}">
                      <a16:creationId xmlns:a16="http://schemas.microsoft.com/office/drawing/2014/main" id="{EA91CAB8-D8D0-3BDD-402E-FD6537453F18}"/>
                    </a:ext>
                  </a:extLst>
                </p:cNvPr>
                <p:cNvSpPr/>
                <p:nvPr/>
              </p:nvSpPr>
              <p:spPr>
                <a:xfrm rot="5400000">
                  <a:off x="8276400" y="3917160"/>
                  <a:ext cx="250920" cy="8424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67500" tIns="29700" rIns="67500" bIns="29700" anchor="ctr">
                  <a:noAutofit/>
                </a:bodyPr>
                <a:lstStyle/>
                <a:p>
                  <a:pPr algn="ctr" defTabSz="6858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013">
                    <a:solidFill>
                      <a:srgbClr val="FFFFFF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9" name="TextBox 23">
                <a:extLst>
                  <a:ext uri="{FF2B5EF4-FFF2-40B4-BE49-F238E27FC236}">
                    <a16:creationId xmlns:a16="http://schemas.microsoft.com/office/drawing/2014/main" id="{D59F0E04-CA29-7A0D-7212-9555638CFE37}"/>
                  </a:ext>
                </a:extLst>
              </p:cNvPr>
              <p:cNvSpPr/>
              <p:nvPr/>
            </p:nvSpPr>
            <p:spPr>
              <a:xfrm rot="5400000">
                <a:off x="8286748" y="4695161"/>
                <a:ext cx="737465" cy="298714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67500" tIns="33750" rIns="67500" bIns="33750" anchor="t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013">
                    <a:solidFill>
                      <a:srgbClr val="000000"/>
                    </a:solidFill>
                    <a:latin typeface="Calibri"/>
                  </a:rPr>
                  <a:t>12.8 cm</a:t>
                </a:r>
                <a:endParaRPr lang="en-US" sz="1013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D0B22D56-EFCF-1456-B773-44845493EDB8}"/>
              </a:ext>
            </a:extLst>
          </p:cNvPr>
          <p:cNvSpPr/>
          <p:nvPr/>
        </p:nvSpPr>
        <p:spPr>
          <a:xfrm>
            <a:off x="895319" y="3288959"/>
            <a:ext cx="4596563" cy="10624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899"/>
              </a:spcAft>
              <a:tabLst>
                <a:tab pos="0" algn="l"/>
              </a:tabLst>
            </a:pPr>
            <a:r>
              <a:rPr lang="en-US" b="1" dirty="0">
                <a:solidFill>
                  <a:srgbClr val="005176"/>
                </a:solidFill>
                <a:latin typeface="Calibri"/>
              </a:rPr>
              <a:t>HORUS 	        +               SONIC 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257310" indent="-257310" defTabSz="685800" fontAlgn="auto">
              <a:spcBef>
                <a:spcPts val="0"/>
              </a:spcBef>
              <a:spcAft>
                <a:spcPts val="899"/>
              </a:spcAft>
              <a:buClr>
                <a:srgbClr val="5B9BD5"/>
              </a:buClr>
              <a:buSzPct val="140000"/>
              <a:buFont typeface="Arial"/>
              <a:buChar char="•"/>
              <a:tabLst>
                <a:tab pos="0" algn="l"/>
              </a:tabLst>
            </a:pPr>
            <a:r>
              <a:rPr lang="en-US" dirty="0">
                <a:solidFill>
                  <a:srgbClr val="000000"/>
                </a:solidFill>
                <a:latin typeface="Calibri"/>
              </a:rPr>
              <a:t>Up to 14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HPGe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detectors</a:t>
            </a:r>
          </a:p>
          <a:p>
            <a:pPr marL="257310" indent="-257310" defTabSz="685800" fontAlgn="auto">
              <a:spcBef>
                <a:spcPts val="0"/>
              </a:spcBef>
              <a:spcAft>
                <a:spcPts val="899"/>
              </a:spcAft>
              <a:buClr>
                <a:srgbClr val="5B9BD5"/>
              </a:buClr>
              <a:buSzPct val="140000"/>
              <a:buFont typeface="Arial"/>
              <a:buChar char="•"/>
              <a:tabLst>
                <a:tab pos="0" algn="l"/>
              </a:tabLst>
            </a:pPr>
            <a:r>
              <a:rPr lang="en-US" dirty="0">
                <a:solidFill>
                  <a:srgbClr val="000000"/>
                </a:solidFill>
                <a:latin typeface="Calibri"/>
              </a:rPr>
              <a:t>Up to 12 Si-telescopes</a:t>
            </a:r>
          </a:p>
        </p:txBody>
      </p:sp>
      <p:sp>
        <p:nvSpPr>
          <p:cNvPr id="3" name="PlaceHolder 1">
            <a:extLst>
              <a:ext uri="{FF2B5EF4-FFF2-40B4-BE49-F238E27FC236}">
                <a16:creationId xmlns:a16="http://schemas.microsoft.com/office/drawing/2014/main" id="{52525B79-CFDA-8544-41CD-A071BD5CFFD5}"/>
              </a:ext>
            </a:extLst>
          </p:cNvPr>
          <p:cNvSpPr txBox="1">
            <a:spLocks/>
          </p:cNvSpPr>
          <p:nvPr/>
        </p:nvSpPr>
        <p:spPr>
          <a:xfrm>
            <a:off x="5534912" y="531463"/>
            <a:ext cx="2634975" cy="91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400" b="1" u="none" strike="noStrike" kern="1200">
                <a:solidFill>
                  <a:schemeClr val="accent1"/>
                </a:solidFill>
                <a:effectLst/>
                <a:uFillTx/>
                <a:latin typeface="Albert Sans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80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10MV FN Tandem</a:t>
            </a:r>
            <a:endParaRPr lang="en-US" sz="18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971375"/>
      </p:ext>
    </p:extLst>
  </p:cSld>
  <p:clrMapOvr>
    <a:masterClrMapping/>
  </p:clrMapOvr>
</p:sld>
</file>

<file path=ppt/theme/theme1.xml><?xml version="1.0" encoding="utf-8"?>
<a:theme xmlns:a="http://schemas.openxmlformats.org/drawingml/2006/main" name="10_CKG FRIB no-line h">
  <a:themeElements>
    <a:clrScheme name="CKG FRIB no-line h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0000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1_CKG FRIB no-line h">
  <a:themeElements>
    <a:clrScheme name="CKG FRIB no-line h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0000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500" dirty="0" smtClean="0">
            <a:solidFill>
              <a:srgbClr val="000000"/>
            </a:solidFill>
            <a:latin typeface="Calibri"/>
            <a:cs typeface="Calibri"/>
          </a:defRPr>
        </a:defPPr>
      </a:lstStyle>
    </a:tx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Office">
  <a:themeElements>
    <a:clrScheme name="Benutzerdefiniert 2">
      <a:dk1>
        <a:srgbClr val="000000"/>
      </a:dk1>
      <a:lt1>
        <a:srgbClr val="FFFFFF"/>
      </a:lt1>
      <a:dk2>
        <a:srgbClr val="005176"/>
      </a:dk2>
      <a:lt2>
        <a:srgbClr val="005176"/>
      </a:lt2>
      <a:accent1>
        <a:srgbClr val="005176"/>
      </a:accent1>
      <a:accent2>
        <a:srgbClr val="00A1C0"/>
      </a:accent2>
      <a:accent3>
        <a:srgbClr val="00A1C0"/>
      </a:accent3>
      <a:accent4>
        <a:srgbClr val="E05A52"/>
      </a:accent4>
      <a:accent5>
        <a:srgbClr val="E05A52"/>
      </a:accent5>
      <a:accent6>
        <a:srgbClr val="E05A52"/>
      </a:accent6>
      <a:hlink>
        <a:srgbClr val="00A1C0"/>
      </a:hlink>
      <a:folHlink>
        <a:srgbClr val="E05A52"/>
      </a:folHlink>
    </a:clrScheme>
    <a:fontScheme name="UzK 2023">
      <a:majorFont>
        <a:latin typeface="Albert Sans"/>
        <a:ea typeface=""/>
        <a:cs typeface=""/>
      </a:majorFont>
      <a:minorFont>
        <a:latin typeface="Albert Sans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Aspect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GRSI_NSERC_Review_2016_Template</Template>
  <TotalTime>17135</TotalTime>
  <Words>919</Words>
  <Application>Microsoft Macintosh PowerPoint</Application>
  <PresentationFormat>On-screen Show (16:9)</PresentationFormat>
  <Paragraphs>197</Paragraphs>
  <Slides>21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21</vt:i4>
      </vt:variant>
    </vt:vector>
  </HeadingPairs>
  <TitlesOfParts>
    <vt:vector size="42" baseType="lpstr">
      <vt:lpstr>Albert Sans</vt:lpstr>
      <vt:lpstr>Albert Sans SemiBold</vt:lpstr>
      <vt:lpstr>Aptos</vt:lpstr>
      <vt:lpstr>Aptos Display</vt:lpstr>
      <vt:lpstr>Arial</vt:lpstr>
      <vt:lpstr>Bitstream Vera Sans</vt:lpstr>
      <vt:lpstr>Calibri</vt:lpstr>
      <vt:lpstr>Corbel</vt:lpstr>
      <vt:lpstr>Helvetica</vt:lpstr>
      <vt:lpstr>Imprint MT Shadow</vt:lpstr>
      <vt:lpstr>StarSymbol</vt:lpstr>
      <vt:lpstr>Symbol</vt:lpstr>
      <vt:lpstr>Times</vt:lpstr>
      <vt:lpstr>Times New Roman</vt:lpstr>
      <vt:lpstr>Wingdings</vt:lpstr>
      <vt:lpstr>10_CKG FRIB no-line h</vt:lpstr>
      <vt:lpstr>1_Spectrum</vt:lpstr>
      <vt:lpstr>11_CKG FRIB no-line h</vt:lpstr>
      <vt:lpstr>Office</vt:lpstr>
      <vt:lpstr>1_Office</vt:lpstr>
      <vt:lpstr>2_Office</vt:lpstr>
      <vt:lpstr>PowerPoint Presentation</vt:lpstr>
      <vt:lpstr>Nucleosynthesis in the Zr &amp; Mo chain </vt:lpstr>
      <vt:lpstr>Presolar grains</vt:lpstr>
      <vt:lpstr>He shell thermal pulses in AGB stars</vt:lpstr>
      <vt:lpstr>Convective boundary mixing parameter</vt:lpstr>
      <vt:lpstr>Literature values for 95Zr(n,γ) MACS at 30 keV</vt:lpstr>
      <vt:lpstr>Overabundance of Mo isotopes in presolar grains</vt:lpstr>
      <vt:lpstr>10MV FN Tandem</vt:lpstr>
      <vt:lpstr>SONIC@HORUS group  Andreas Zilges</vt:lpstr>
      <vt:lpstr>SONIC@HORUS group  Andreas Zilges</vt:lpstr>
      <vt:lpstr>PowerPoint Presentation</vt:lpstr>
      <vt:lpstr>Excitation energy vs γ  ray energy matrices</vt:lpstr>
      <vt:lpstr>96Zr Gamma Strength Function</vt:lpstr>
      <vt:lpstr>Nuclear Level Density</vt:lpstr>
      <vt:lpstr>Normalizations and the Oslo Method</vt:lpstr>
      <vt:lpstr>The Shape method for 96Zr</vt:lpstr>
      <vt:lpstr>Normalization of the gamma ray strength function</vt:lpstr>
      <vt:lpstr>Results for 95Zr(n,γ) MACS @30keV</vt:lpstr>
      <vt:lpstr>Result for 95Zr(n,γ) MACS at 30 keV</vt:lpstr>
      <vt:lpstr>Impact on Convective boundary mixing parameter</vt:lpstr>
      <vt:lpstr>Thank you to everyone involved!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Progress: GRIFFIN</dc:title>
  <dc:creator>Dennis Muecher</dc:creator>
  <cp:lastModifiedBy>Dennis Mücher</cp:lastModifiedBy>
  <cp:revision>927</cp:revision>
  <cp:lastPrinted>2019-11-12T23:57:33Z</cp:lastPrinted>
  <dcterms:created xsi:type="dcterms:W3CDTF">2016-11-27T11:46:43Z</dcterms:created>
  <dcterms:modified xsi:type="dcterms:W3CDTF">2026-05-19T06:50:41Z</dcterms:modified>
</cp:coreProperties>
</file>