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74" r:id="rId3"/>
    <p:sldId id="295" r:id="rId4"/>
    <p:sldId id="275" r:id="rId5"/>
    <p:sldId id="291" r:id="rId6"/>
    <p:sldId id="279" r:id="rId7"/>
    <p:sldId id="292" r:id="rId8"/>
    <p:sldId id="293" r:id="rId9"/>
    <p:sldId id="280" r:id="rId10"/>
    <p:sldId id="289" r:id="rId11"/>
    <p:sldId id="290" r:id="rId12"/>
    <p:sldId id="288" r:id="rId13"/>
    <p:sldId id="284" r:id="rId14"/>
    <p:sldId id="308" r:id="rId15"/>
    <p:sldId id="305" r:id="rId16"/>
    <p:sldId id="307" r:id="rId17"/>
    <p:sldId id="306" r:id="rId18"/>
    <p:sldId id="309" r:id="rId19"/>
    <p:sldId id="287" r:id="rId20"/>
    <p:sldId id="303" r:id="rId21"/>
    <p:sldId id="29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23"/>
    <p:restoredTop sz="96240"/>
  </p:normalViewPr>
  <p:slideViewPr>
    <p:cSldViewPr snapToGrid="0">
      <p:cViewPr>
        <p:scale>
          <a:sx n="120" d="100"/>
          <a:sy n="120" d="100"/>
        </p:scale>
        <p:origin x="35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490DE-B8B9-B87B-C866-9A4E695D1B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F7A63A7-71A6-933E-1BF4-DC88669ADD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DDCFCEB-8C6A-4E7B-28FF-2CEE83914705}"/>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88F644CC-875F-0B1B-FDC9-9179673BF2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A7559-7DBB-B9AA-3C35-AEC7CD85A152}"/>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170314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DC284-F226-E1CB-2D7E-51981E6DA6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D750F7-562E-A1C4-A8B9-593954FDB2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5A3F7-6824-2B20-0202-16B5419899D2}"/>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C33B3842-14EA-558A-B70A-DE90F8F329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01140B-3422-0804-F976-C6F3F99B15B2}"/>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1005658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B79076-8F66-1F6A-5520-EA15BDC982F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2AFAB0-4042-9C63-8DED-B228185308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8C8D95-1C79-C259-BFA0-261A390CD743}"/>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A3DF87C8-8EAB-87A5-EC7C-41AE70E33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D97D5C-15B0-4019-58D2-32B25E06408E}"/>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655715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8944B-3223-7DF3-FE82-53E6D6AD57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9D4A30-BEBF-F6FF-89B0-1FDDF24E2EB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88A38C-0F27-90AB-520D-467B5A8D83CB}"/>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500C71A7-693F-B92C-BA5C-D503B9DFCB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43398F-B99C-590E-E67A-37FE72244BCA}"/>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1279129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E9ABC-504D-3132-8D89-3F12D06BDA5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ED63676-9CE8-681C-89A9-A77EA9CA7F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20AE5E-8BD0-DD7E-4F35-2091E7F7399F}"/>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A566C3A1-A7B9-27A9-8430-5401EF4F01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A9560A-8249-F22E-EB68-004408D6F85A}"/>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803378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F9B89-FDEB-5A45-0CD6-1CD90A14F1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A5E948D-794E-9030-ED34-9704A101894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666AA6-E39C-5651-6736-61989C3E64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D88D8C3-7B1B-43A6-F2D9-BD528891813D}"/>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6" name="Footer Placeholder 5">
            <a:extLst>
              <a:ext uri="{FF2B5EF4-FFF2-40B4-BE49-F238E27FC236}">
                <a16:creationId xmlns:a16="http://schemas.microsoft.com/office/drawing/2014/main" id="{E229F99C-C73A-B84F-4804-3347198BBB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0D77A5-078B-80F3-B4DD-D2F7649C228E}"/>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3726093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BC089-F7C5-608C-028A-6EE1EF921D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2AE75E7-CF32-E2B0-41CA-2DC19E9DF4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74BE99-9E6E-5DF9-25C2-E2ED5B5F371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8BA213-0FF8-9ECB-3055-CC561EFC1D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7C7D53-DFF8-BCB4-4559-F350264A08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B200D6-5916-39EF-A66E-E99366F48E24}"/>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8" name="Footer Placeholder 7">
            <a:extLst>
              <a:ext uri="{FF2B5EF4-FFF2-40B4-BE49-F238E27FC236}">
                <a16:creationId xmlns:a16="http://schemas.microsoft.com/office/drawing/2014/main" id="{BB514239-F73C-AA85-038B-0F2E954048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D3FB26-C067-F304-5E3C-C14E6648145F}"/>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367682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A81D3-3C53-CC82-0C63-3686AC8695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DF3343-0349-583A-16CE-D7116C1CFE2E}"/>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4" name="Footer Placeholder 3">
            <a:extLst>
              <a:ext uri="{FF2B5EF4-FFF2-40B4-BE49-F238E27FC236}">
                <a16:creationId xmlns:a16="http://schemas.microsoft.com/office/drawing/2014/main" id="{72FFB88B-11E4-75E6-18A3-DD5F8DFB468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6D2509-2B46-BDC8-0194-86D5F087BF70}"/>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214269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798642-4FA0-C78B-CFD4-2FDFD8ACB58A}"/>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3" name="Footer Placeholder 2">
            <a:extLst>
              <a:ext uri="{FF2B5EF4-FFF2-40B4-BE49-F238E27FC236}">
                <a16:creationId xmlns:a16="http://schemas.microsoft.com/office/drawing/2014/main" id="{5B391686-284B-1DDB-D563-87ECBD2C3BE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A28F6A-A0CA-1CB0-43C7-E5A5DAFE66F0}"/>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332914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7A53-2B02-A734-C1C8-093ABE6C6D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1E39DB-44E8-D6C8-637D-50FB9FED4B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25E1501-4DA1-5428-93D7-3868F3B6F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7239A-AD29-5E76-352B-9AE6D92E222E}"/>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6" name="Footer Placeholder 5">
            <a:extLst>
              <a:ext uri="{FF2B5EF4-FFF2-40B4-BE49-F238E27FC236}">
                <a16:creationId xmlns:a16="http://schemas.microsoft.com/office/drawing/2014/main" id="{56D1934C-12D7-FFF4-537A-C1426C1A41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43E949-6556-6801-D8D7-DDC636F12390}"/>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410011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EE41B-B2DA-81D8-3041-995C4CB310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706ED6-0367-1147-E6E2-B0C426370D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6234BC-1B4A-F29A-8DA9-C425EA076F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E71E8C-9B90-5673-3371-5ED5A5BAE2F2}"/>
              </a:ext>
            </a:extLst>
          </p:cNvPr>
          <p:cNvSpPr>
            <a:spLocks noGrp="1"/>
          </p:cNvSpPr>
          <p:nvPr>
            <p:ph type="dt" sz="half" idx="10"/>
          </p:nvPr>
        </p:nvSpPr>
        <p:spPr/>
        <p:txBody>
          <a:bodyPr/>
          <a:lstStyle/>
          <a:p>
            <a:fld id="{8D667069-3E96-C647-9109-F34813AF64E9}" type="datetimeFigureOut">
              <a:rPr lang="en-US" smtClean="0"/>
              <a:t>5/4/26</a:t>
            </a:fld>
            <a:endParaRPr lang="en-US"/>
          </a:p>
        </p:txBody>
      </p:sp>
      <p:sp>
        <p:nvSpPr>
          <p:cNvPr id="6" name="Footer Placeholder 5">
            <a:extLst>
              <a:ext uri="{FF2B5EF4-FFF2-40B4-BE49-F238E27FC236}">
                <a16:creationId xmlns:a16="http://schemas.microsoft.com/office/drawing/2014/main" id="{9C008DE6-5FE2-03F0-8B28-5E9F8CD11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A8E8B2-7E87-2455-373F-83823FE904E3}"/>
              </a:ext>
            </a:extLst>
          </p:cNvPr>
          <p:cNvSpPr>
            <a:spLocks noGrp="1"/>
          </p:cNvSpPr>
          <p:nvPr>
            <p:ph type="sldNum" sz="quarter" idx="12"/>
          </p:nvPr>
        </p:nvSpPr>
        <p:spPr/>
        <p:txBody>
          <a:bodyPr/>
          <a:lstStyle/>
          <a:p>
            <a:fld id="{EA4C3795-BB77-5740-A610-026991913714}" type="slidenum">
              <a:rPr lang="en-US" smtClean="0"/>
              <a:t>‹#›</a:t>
            </a:fld>
            <a:endParaRPr lang="en-US"/>
          </a:p>
        </p:txBody>
      </p:sp>
    </p:spTree>
    <p:extLst>
      <p:ext uri="{BB962C8B-B14F-4D97-AF65-F5344CB8AC3E}">
        <p14:creationId xmlns:p14="http://schemas.microsoft.com/office/powerpoint/2010/main" val="1614955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FE2532-D189-C2D6-4F65-35A022E26E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801312-9ACD-C5EC-BDB0-F23530BA7B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82B005-10F0-8F99-EBDE-6C538269F4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D667069-3E96-C647-9109-F34813AF64E9}" type="datetimeFigureOut">
              <a:rPr lang="en-US" smtClean="0"/>
              <a:t>5/4/26</a:t>
            </a:fld>
            <a:endParaRPr lang="en-US"/>
          </a:p>
        </p:txBody>
      </p:sp>
      <p:sp>
        <p:nvSpPr>
          <p:cNvPr id="5" name="Footer Placeholder 4">
            <a:extLst>
              <a:ext uri="{FF2B5EF4-FFF2-40B4-BE49-F238E27FC236}">
                <a16:creationId xmlns:a16="http://schemas.microsoft.com/office/drawing/2014/main" id="{05D5EB55-5EFC-E5DF-5A2B-82C7B25EBA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B68E699-6392-E8BC-9D89-75F8A62E0C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4C3795-BB77-5740-A610-026991913714}" type="slidenum">
              <a:rPr lang="en-US" smtClean="0"/>
              <a:t>‹#›</a:t>
            </a:fld>
            <a:endParaRPr lang="en-US"/>
          </a:p>
        </p:txBody>
      </p:sp>
    </p:spTree>
    <p:extLst>
      <p:ext uri="{BB962C8B-B14F-4D97-AF65-F5344CB8AC3E}">
        <p14:creationId xmlns:p14="http://schemas.microsoft.com/office/powerpoint/2010/main" val="3441016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emf"/><Relationship Id="rId7" Type="http://schemas.openxmlformats.org/officeDocument/2006/relationships/image" Target="../media/image44.png"/><Relationship Id="rId12"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13.png"/><Relationship Id="rId5" Type="http://schemas.openxmlformats.org/officeDocument/2006/relationships/image" Target="../media/image42.png"/><Relationship Id="rId10" Type="http://schemas.openxmlformats.org/officeDocument/2006/relationships/image" Target="../media/image22.png"/><Relationship Id="rId4" Type="http://schemas.openxmlformats.org/officeDocument/2006/relationships/image" Target="../media/image41.png"/><Relationship Id="rId9"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E1AE5-F04E-F293-861F-E6F3D3F2CF57}"/>
              </a:ext>
            </a:extLst>
          </p:cNvPr>
          <p:cNvSpPr>
            <a:spLocks noGrp="1"/>
          </p:cNvSpPr>
          <p:nvPr>
            <p:ph type="ctrTitle"/>
          </p:nvPr>
        </p:nvSpPr>
        <p:spPr>
          <a:xfrm>
            <a:off x="485421" y="566800"/>
            <a:ext cx="10859912" cy="1809109"/>
          </a:xfrm>
        </p:spPr>
        <p:txBody>
          <a:bodyPr>
            <a:normAutofit fontScale="90000"/>
          </a:bodyPr>
          <a:lstStyle/>
          <a:p>
            <a:r>
              <a:rPr lang="en-US" sz="4400" dirty="0"/>
              <a:t>Constraining the Xenon Poison Neutron-Capture Rate for Reactor Design and Nuclear Safeguards</a:t>
            </a:r>
          </a:p>
        </p:txBody>
      </p:sp>
      <p:sp>
        <p:nvSpPr>
          <p:cNvPr id="4" name="Subtitle 2">
            <a:extLst>
              <a:ext uri="{FF2B5EF4-FFF2-40B4-BE49-F238E27FC236}">
                <a16:creationId xmlns:a16="http://schemas.microsoft.com/office/drawing/2014/main" id="{F1ED2643-213E-E3F7-8DBF-2C69E893774E}"/>
              </a:ext>
            </a:extLst>
          </p:cNvPr>
          <p:cNvSpPr>
            <a:spLocks noGrp="1"/>
          </p:cNvSpPr>
          <p:nvPr>
            <p:ph type="subTitle" idx="1"/>
          </p:nvPr>
        </p:nvSpPr>
        <p:spPr>
          <a:xfrm>
            <a:off x="1524000" y="4405982"/>
            <a:ext cx="9144000" cy="1655762"/>
          </a:xfrm>
        </p:spPr>
        <p:txBody>
          <a:bodyPr>
            <a:normAutofit lnSpcReduction="10000"/>
          </a:bodyPr>
          <a:lstStyle/>
          <a:p>
            <a:r>
              <a:rPr lang="en-US" dirty="0"/>
              <a:t>Austin C. Rambo</a:t>
            </a:r>
          </a:p>
          <a:p>
            <a:endParaRPr lang="en-US" dirty="0"/>
          </a:p>
          <a:p>
            <a:r>
              <a:rPr lang="en-US" dirty="0"/>
              <a:t>10</a:t>
            </a:r>
            <a:r>
              <a:rPr lang="en-US" baseline="30000" dirty="0"/>
              <a:t>th</a:t>
            </a:r>
            <a:r>
              <a:rPr lang="en-US" dirty="0"/>
              <a:t> Workshop on Nuclear Level Density and Gamma Strength</a:t>
            </a:r>
          </a:p>
          <a:p>
            <a:r>
              <a:rPr lang="en-US" dirty="0"/>
              <a:t>Oslo, Norway, May 22, 2026</a:t>
            </a:r>
          </a:p>
        </p:txBody>
      </p:sp>
      <p:pic>
        <p:nvPicPr>
          <p:cNvPr id="5" name="Content Placeholder 4">
            <a:extLst>
              <a:ext uri="{FF2B5EF4-FFF2-40B4-BE49-F238E27FC236}">
                <a16:creationId xmlns:a16="http://schemas.microsoft.com/office/drawing/2014/main" id="{CA3ACBC9-A518-ADD1-9997-62FB3E02E750}"/>
              </a:ext>
            </a:extLst>
          </p:cNvPr>
          <p:cNvPicPr>
            <a:picLocks noChangeAspect="1"/>
          </p:cNvPicPr>
          <p:nvPr/>
        </p:nvPicPr>
        <p:blipFill>
          <a:blip r:embed="rId2"/>
          <a:stretch>
            <a:fillRect/>
          </a:stretch>
        </p:blipFill>
        <p:spPr>
          <a:xfrm>
            <a:off x="-1" y="6410966"/>
            <a:ext cx="12192000" cy="451764"/>
          </a:xfrm>
          <a:prstGeom prst="rect">
            <a:avLst/>
          </a:prstGeom>
        </p:spPr>
      </p:pic>
      <p:pic>
        <p:nvPicPr>
          <p:cNvPr id="8" name="Picture 7" descr="A logo with text and balls&#10;&#10;Description automatically generated with medium confidence">
            <a:extLst>
              <a:ext uri="{FF2B5EF4-FFF2-40B4-BE49-F238E27FC236}">
                <a16:creationId xmlns:a16="http://schemas.microsoft.com/office/drawing/2014/main" id="{3CC14365-1051-F223-68C4-29AF076A5DD7}"/>
              </a:ext>
            </a:extLst>
          </p:cNvPr>
          <p:cNvPicPr>
            <a:picLocks noChangeAspect="1"/>
          </p:cNvPicPr>
          <p:nvPr/>
        </p:nvPicPr>
        <p:blipFill>
          <a:blip r:embed="rId3"/>
          <a:stretch>
            <a:fillRect/>
          </a:stretch>
        </p:blipFill>
        <p:spPr>
          <a:xfrm>
            <a:off x="7741661" y="2962799"/>
            <a:ext cx="3964918" cy="1271145"/>
          </a:xfrm>
          <a:prstGeom prst="rect">
            <a:avLst/>
          </a:prstGeom>
        </p:spPr>
      </p:pic>
      <p:pic>
        <p:nvPicPr>
          <p:cNvPr id="50180" name="Picture 4" descr="National Association of Social Workers Ohio Chapter">
            <a:extLst>
              <a:ext uri="{FF2B5EF4-FFF2-40B4-BE49-F238E27FC236}">
                <a16:creationId xmlns:a16="http://schemas.microsoft.com/office/drawing/2014/main" id="{BAC67FAB-AC01-1330-52D2-BC2A3EEA52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422" y="2967823"/>
            <a:ext cx="3964918" cy="1069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531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F5CF3-670B-BCCF-572C-FEEDD5E4B4B5}"/>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7548C9F2-0932-4F1E-6A6A-B08D045BC9B5}"/>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34C3ECFE-0C9B-AD66-9169-F6A286111B07}"/>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9</a:t>
            </a:r>
          </a:p>
        </p:txBody>
      </p:sp>
      <p:sp>
        <p:nvSpPr>
          <p:cNvPr id="10" name="Title 1">
            <a:extLst>
              <a:ext uri="{FF2B5EF4-FFF2-40B4-BE49-F238E27FC236}">
                <a16:creationId xmlns:a16="http://schemas.microsoft.com/office/drawing/2014/main" id="{5CB42E7D-3F97-30FC-44E3-C21D9D8DA556}"/>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Using </a:t>
            </a:r>
            <a:r>
              <a:rPr lang="en-US" dirty="0" err="1"/>
              <a:t>SuNTAN</a:t>
            </a:r>
            <a:r>
              <a:rPr lang="en-US" dirty="0"/>
              <a:t> at ANL</a:t>
            </a:r>
          </a:p>
        </p:txBody>
      </p:sp>
      <p:pic>
        <p:nvPicPr>
          <p:cNvPr id="9" name="Content Placeholder 8" descr="A diagram of a machine&#10;&#10;AI-generated content may be incorrect.">
            <a:extLst>
              <a:ext uri="{FF2B5EF4-FFF2-40B4-BE49-F238E27FC236}">
                <a16:creationId xmlns:a16="http://schemas.microsoft.com/office/drawing/2014/main" id="{6E797BEC-121A-A13D-E201-4071007F08CE}"/>
              </a:ext>
            </a:extLst>
          </p:cNvPr>
          <p:cNvPicPr>
            <a:picLocks noGrp="1" noChangeAspect="1"/>
          </p:cNvPicPr>
          <p:nvPr>
            <p:ph idx="1"/>
          </p:nvPr>
        </p:nvPicPr>
        <p:blipFill>
          <a:blip r:embed="rId3"/>
          <a:stretch>
            <a:fillRect/>
          </a:stretch>
        </p:blipFill>
        <p:spPr>
          <a:xfrm>
            <a:off x="2246305" y="1325563"/>
            <a:ext cx="7912048" cy="4351338"/>
          </a:xfrm>
          <a:prstGeom prst="rect">
            <a:avLst/>
          </a:prstGeom>
        </p:spPr>
      </p:pic>
      <p:sp>
        <p:nvSpPr>
          <p:cNvPr id="11" name="TextBox 10">
            <a:extLst>
              <a:ext uri="{FF2B5EF4-FFF2-40B4-BE49-F238E27FC236}">
                <a16:creationId xmlns:a16="http://schemas.microsoft.com/office/drawing/2014/main" id="{E9A1BBF9-AE51-872F-C06A-21CD262A83AF}"/>
              </a:ext>
            </a:extLst>
          </p:cNvPr>
          <p:cNvSpPr txBox="1"/>
          <p:nvPr/>
        </p:nvSpPr>
        <p:spPr>
          <a:xfrm>
            <a:off x="1898055" y="6131491"/>
            <a:ext cx="8395888" cy="307777"/>
          </a:xfrm>
          <a:prstGeom prst="rect">
            <a:avLst/>
          </a:prstGeom>
          <a:noFill/>
        </p:spPr>
        <p:txBody>
          <a:bodyPr wrap="none" rtlCol="0">
            <a:spAutoFit/>
          </a:bodyPr>
          <a:lstStyle/>
          <a:p>
            <a:r>
              <a:rPr lang="en-US" sz="1400" i="1" dirty="0">
                <a:solidFill>
                  <a:schemeClr val="bg1">
                    <a:lumMod val="50000"/>
                  </a:schemeClr>
                </a:solidFill>
              </a:rPr>
              <a:t>C. M. Harris, M. K. Smith, A. Spyrou, et al., </a:t>
            </a:r>
            <a:r>
              <a:rPr lang="en-US" sz="1400" i="1" dirty="0" err="1">
                <a:solidFill>
                  <a:schemeClr val="bg1">
                    <a:lumMod val="50000"/>
                  </a:schemeClr>
                </a:solidFill>
              </a:rPr>
              <a:t>Nucl</a:t>
            </a:r>
            <a:r>
              <a:rPr lang="en-US" sz="1400" i="1" dirty="0">
                <a:solidFill>
                  <a:schemeClr val="bg1">
                    <a:lumMod val="50000"/>
                  </a:schemeClr>
                </a:solidFill>
              </a:rPr>
              <a:t>. </a:t>
            </a:r>
            <a:r>
              <a:rPr lang="en-US" sz="1400" i="1" dirty="0" err="1">
                <a:solidFill>
                  <a:schemeClr val="bg1">
                    <a:lumMod val="50000"/>
                  </a:schemeClr>
                </a:solidFill>
              </a:rPr>
              <a:t>Instrum</a:t>
            </a:r>
            <a:r>
              <a:rPr lang="en-US" sz="1400" i="1" dirty="0">
                <a:solidFill>
                  <a:schemeClr val="bg1">
                    <a:lumMod val="50000"/>
                  </a:schemeClr>
                </a:solidFill>
              </a:rPr>
              <a:t>. Methods Phys. Res. Sect. A</a:t>
            </a:r>
            <a:r>
              <a:rPr lang="en-US" altLang="en-US" sz="1400" i="1" dirty="0">
                <a:solidFill>
                  <a:schemeClr val="bg1">
                    <a:lumMod val="50000"/>
                  </a:schemeClr>
                </a:solidFill>
              </a:rPr>
              <a:t>, </a:t>
            </a:r>
            <a:r>
              <a:rPr lang="en-US" altLang="en-US" sz="1400" b="1" i="1" dirty="0">
                <a:solidFill>
                  <a:schemeClr val="bg1">
                    <a:lumMod val="50000"/>
                  </a:schemeClr>
                </a:solidFill>
              </a:rPr>
              <a:t>1084</a:t>
            </a:r>
            <a:r>
              <a:rPr lang="en-US" altLang="en-US" sz="1400" i="1" dirty="0">
                <a:solidFill>
                  <a:schemeClr val="bg1">
                    <a:lumMod val="50000"/>
                  </a:schemeClr>
                </a:solidFill>
              </a:rPr>
              <a:t>, 171185, (2026)</a:t>
            </a:r>
          </a:p>
        </p:txBody>
      </p:sp>
      <p:sp>
        <p:nvSpPr>
          <p:cNvPr id="12" name="TextBox 11">
            <a:extLst>
              <a:ext uri="{FF2B5EF4-FFF2-40B4-BE49-F238E27FC236}">
                <a16:creationId xmlns:a16="http://schemas.microsoft.com/office/drawing/2014/main" id="{D069216E-B1AA-77BD-82EE-5C42122212FC}"/>
              </a:ext>
            </a:extLst>
          </p:cNvPr>
          <p:cNvSpPr txBox="1"/>
          <p:nvPr/>
        </p:nvSpPr>
        <p:spPr>
          <a:xfrm>
            <a:off x="9254007" y="2338398"/>
            <a:ext cx="1931106" cy="369332"/>
          </a:xfrm>
          <a:prstGeom prst="rect">
            <a:avLst/>
          </a:prstGeom>
          <a:noFill/>
        </p:spPr>
        <p:txBody>
          <a:bodyPr wrap="none" rtlCol="0">
            <a:spAutoFit/>
          </a:bodyPr>
          <a:lstStyle/>
          <a:p>
            <a:r>
              <a:rPr lang="en-US" baseline="30000" dirty="0"/>
              <a:t>136</a:t>
            </a:r>
            <a:r>
              <a:rPr lang="en-US" dirty="0"/>
              <a:t>I &amp; </a:t>
            </a:r>
            <a:r>
              <a:rPr lang="en-US" baseline="30000" dirty="0"/>
              <a:t>136</a:t>
            </a:r>
            <a:r>
              <a:rPr lang="en-US" dirty="0"/>
              <a:t>Te Beams</a:t>
            </a:r>
          </a:p>
        </p:txBody>
      </p:sp>
      <p:cxnSp>
        <p:nvCxnSpPr>
          <p:cNvPr id="14" name="Straight Arrow Connector 13">
            <a:extLst>
              <a:ext uri="{FF2B5EF4-FFF2-40B4-BE49-F238E27FC236}">
                <a16:creationId xmlns:a16="http://schemas.microsoft.com/office/drawing/2014/main" id="{B943865F-CFD8-B085-7DF4-0A90848ECF63}"/>
              </a:ext>
            </a:extLst>
          </p:cNvPr>
          <p:cNvCxnSpPr>
            <a:cxnSpLocks/>
          </p:cNvCxnSpPr>
          <p:nvPr/>
        </p:nvCxnSpPr>
        <p:spPr>
          <a:xfrm flipH="1" flipV="1">
            <a:off x="8541342" y="2598579"/>
            <a:ext cx="1536357" cy="218303"/>
          </a:xfrm>
          <a:prstGeom prst="straightConnector1">
            <a:avLst/>
          </a:prstGeom>
          <a:ln w="38100">
            <a:solidFill>
              <a:schemeClr val="tx2"/>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4BD5F9C-9C74-3F47-C4B7-233A0C321482}"/>
              </a:ext>
            </a:extLst>
          </p:cNvPr>
          <p:cNvSpPr txBox="1"/>
          <p:nvPr/>
        </p:nvSpPr>
        <p:spPr>
          <a:xfrm>
            <a:off x="8922122" y="3780939"/>
            <a:ext cx="1841273" cy="369332"/>
          </a:xfrm>
          <a:prstGeom prst="rect">
            <a:avLst/>
          </a:prstGeom>
          <a:noFill/>
        </p:spPr>
        <p:txBody>
          <a:bodyPr wrap="none" rtlCol="0">
            <a:spAutoFit/>
          </a:bodyPr>
          <a:lstStyle/>
          <a:p>
            <a:r>
              <a:rPr lang="en-US" dirty="0"/>
              <a:t>Detect β</a:t>
            </a:r>
            <a:r>
              <a:rPr lang="en-US" baseline="30000" dirty="0"/>
              <a:t>-</a:t>
            </a:r>
            <a:r>
              <a:rPr lang="en-US" dirty="0"/>
              <a:t> decays</a:t>
            </a:r>
          </a:p>
        </p:txBody>
      </p:sp>
      <p:sp>
        <p:nvSpPr>
          <p:cNvPr id="18" name="TextBox 17">
            <a:extLst>
              <a:ext uri="{FF2B5EF4-FFF2-40B4-BE49-F238E27FC236}">
                <a16:creationId xmlns:a16="http://schemas.microsoft.com/office/drawing/2014/main" id="{01FDAFF5-EFB1-CF81-84CE-69B1AF222013}"/>
              </a:ext>
            </a:extLst>
          </p:cNvPr>
          <p:cNvSpPr txBox="1"/>
          <p:nvPr/>
        </p:nvSpPr>
        <p:spPr>
          <a:xfrm>
            <a:off x="6793309" y="844563"/>
            <a:ext cx="2227469" cy="369332"/>
          </a:xfrm>
          <a:prstGeom prst="rect">
            <a:avLst/>
          </a:prstGeom>
          <a:noFill/>
        </p:spPr>
        <p:txBody>
          <a:bodyPr wrap="none" rtlCol="0">
            <a:spAutoFit/>
          </a:bodyPr>
          <a:lstStyle/>
          <a:p>
            <a:r>
              <a:rPr lang="en-US" dirty="0"/>
              <a:t>Measure 𝛾 cascades</a:t>
            </a:r>
          </a:p>
        </p:txBody>
      </p:sp>
      <p:cxnSp>
        <p:nvCxnSpPr>
          <p:cNvPr id="20" name="Straight Connector 19">
            <a:extLst>
              <a:ext uri="{FF2B5EF4-FFF2-40B4-BE49-F238E27FC236}">
                <a16:creationId xmlns:a16="http://schemas.microsoft.com/office/drawing/2014/main" id="{2C4FBE8D-04AF-642E-0D6D-21A63B994D18}"/>
              </a:ext>
            </a:extLst>
          </p:cNvPr>
          <p:cNvCxnSpPr>
            <a:stCxn id="17" idx="2"/>
          </p:cNvCxnSpPr>
          <p:nvPr/>
        </p:nvCxnSpPr>
        <p:spPr>
          <a:xfrm flipH="1">
            <a:off x="9665000" y="4150271"/>
            <a:ext cx="177759" cy="464259"/>
          </a:xfrm>
          <a:prstGeom prst="line">
            <a:avLst/>
          </a:prstGeom>
          <a:ln w="28575"/>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CFBB880D-883D-635F-5A6E-B1FEDE548407}"/>
              </a:ext>
            </a:extLst>
          </p:cNvPr>
          <p:cNvCxnSpPr>
            <a:cxnSpLocks/>
            <a:stCxn id="18" idx="2"/>
          </p:cNvCxnSpPr>
          <p:nvPr/>
        </p:nvCxnSpPr>
        <p:spPr>
          <a:xfrm flipH="1">
            <a:off x="7304572" y="1213895"/>
            <a:ext cx="602472" cy="956231"/>
          </a:xfrm>
          <a:prstGeom prst="line">
            <a:avLst/>
          </a:prstGeom>
          <a:ln w="28575"/>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5D3359BD-1E83-131C-F459-62B0D122F3F0}"/>
              </a:ext>
            </a:extLst>
          </p:cNvPr>
          <p:cNvSpPr txBox="1"/>
          <p:nvPr/>
        </p:nvSpPr>
        <p:spPr>
          <a:xfrm>
            <a:off x="510364" y="2456121"/>
            <a:ext cx="2169042" cy="923330"/>
          </a:xfrm>
          <a:prstGeom prst="rect">
            <a:avLst/>
          </a:prstGeom>
          <a:noFill/>
          <a:ln w="28575">
            <a:solidFill>
              <a:srgbClr val="00B050"/>
            </a:solidFill>
          </a:ln>
        </p:spPr>
        <p:txBody>
          <a:bodyPr wrap="square" rtlCol="0">
            <a:spAutoFit/>
          </a:bodyPr>
          <a:lstStyle/>
          <a:p>
            <a:r>
              <a:rPr lang="en-US" b="1" dirty="0"/>
              <a:t>Goal: </a:t>
            </a:r>
            <a:r>
              <a:rPr lang="en-US" dirty="0"/>
              <a:t>Measure β</a:t>
            </a:r>
            <a:r>
              <a:rPr lang="en-US" baseline="30000" dirty="0"/>
              <a:t>-</a:t>
            </a:r>
            <a:r>
              <a:rPr lang="en-US" dirty="0"/>
              <a:t>-𝛾 coincidences for </a:t>
            </a:r>
            <a:r>
              <a:rPr lang="en-US" baseline="30000" dirty="0"/>
              <a:t>136</a:t>
            </a:r>
            <a:r>
              <a:rPr lang="en-US" dirty="0"/>
              <a:t>Xe Oslo matrix</a:t>
            </a:r>
          </a:p>
        </p:txBody>
      </p:sp>
      <p:sp>
        <p:nvSpPr>
          <p:cNvPr id="26" name="TextBox 25">
            <a:extLst>
              <a:ext uri="{FF2B5EF4-FFF2-40B4-BE49-F238E27FC236}">
                <a16:creationId xmlns:a16="http://schemas.microsoft.com/office/drawing/2014/main" id="{38DA36DD-7D1D-B0C8-3E1E-A13547E5A82C}"/>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7" name="Picture 2" descr="See how Ohio University is updating its logo">
            <a:extLst>
              <a:ext uri="{FF2B5EF4-FFF2-40B4-BE49-F238E27FC236}">
                <a16:creationId xmlns:a16="http://schemas.microsoft.com/office/drawing/2014/main" id="{C2478F22-C341-59FC-FC22-FA19F74004B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385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F75C9-7A8E-7E8A-C093-E2037AFC3BE5}"/>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3258DED5-2915-0896-1E6E-C35A88C538F7}"/>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E716A06E-1366-7039-DB08-83AA860C562D}"/>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10</a:t>
            </a:r>
          </a:p>
        </p:txBody>
      </p:sp>
      <p:sp>
        <p:nvSpPr>
          <p:cNvPr id="10" name="Title 1">
            <a:extLst>
              <a:ext uri="{FF2B5EF4-FFF2-40B4-BE49-F238E27FC236}">
                <a16:creationId xmlns:a16="http://schemas.microsoft.com/office/drawing/2014/main" id="{48ADA73C-6FF4-77CD-8D17-D5D98B4775A6}"/>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Moving </a:t>
            </a:r>
            <a:r>
              <a:rPr lang="en-US" dirty="0" err="1"/>
              <a:t>SuN</a:t>
            </a:r>
            <a:r>
              <a:rPr lang="en-US" dirty="0"/>
              <a:t> to ANL</a:t>
            </a:r>
          </a:p>
        </p:txBody>
      </p:sp>
      <p:pic>
        <p:nvPicPr>
          <p:cNvPr id="8" name="Content Placeholder 7" descr="A group of people wearing hard hats&#10;&#10;AI-generated content may be incorrect.">
            <a:extLst>
              <a:ext uri="{FF2B5EF4-FFF2-40B4-BE49-F238E27FC236}">
                <a16:creationId xmlns:a16="http://schemas.microsoft.com/office/drawing/2014/main" id="{FE5EA92D-FE42-F9A0-3893-55B697CC1EB9}"/>
              </a:ext>
            </a:extLst>
          </p:cNvPr>
          <p:cNvPicPr>
            <a:picLocks noGrp="1" noChangeAspect="1"/>
          </p:cNvPicPr>
          <p:nvPr>
            <p:ph idx="1"/>
          </p:nvPr>
        </p:nvPicPr>
        <p:blipFill>
          <a:blip r:embed="rId3"/>
          <a:stretch>
            <a:fillRect/>
          </a:stretch>
        </p:blipFill>
        <p:spPr>
          <a:xfrm>
            <a:off x="7860569" y="0"/>
            <a:ext cx="4331430" cy="3248572"/>
          </a:xfrm>
        </p:spPr>
      </p:pic>
      <p:pic>
        <p:nvPicPr>
          <p:cNvPr id="13" name="Picture 12" descr="A group of people in hard hats working on a machine&#10;&#10;AI-generated content may be incorrect.">
            <a:extLst>
              <a:ext uri="{FF2B5EF4-FFF2-40B4-BE49-F238E27FC236}">
                <a16:creationId xmlns:a16="http://schemas.microsoft.com/office/drawing/2014/main" id="{8B762559-AC14-41CC-88BA-6385DE84E3DF}"/>
              </a:ext>
            </a:extLst>
          </p:cNvPr>
          <p:cNvPicPr>
            <a:picLocks noChangeAspect="1"/>
          </p:cNvPicPr>
          <p:nvPr/>
        </p:nvPicPr>
        <p:blipFill>
          <a:blip r:embed="rId4"/>
          <a:stretch>
            <a:fillRect/>
          </a:stretch>
        </p:blipFill>
        <p:spPr>
          <a:xfrm>
            <a:off x="4368217" y="3289337"/>
            <a:ext cx="4114723" cy="3086043"/>
          </a:xfrm>
          <a:prstGeom prst="rect">
            <a:avLst/>
          </a:prstGeom>
        </p:spPr>
      </p:pic>
      <p:pic>
        <p:nvPicPr>
          <p:cNvPr id="15" name="Picture 14" descr="A group of people in a room&#10;&#10;AI-generated content may be incorrect.">
            <a:extLst>
              <a:ext uri="{FF2B5EF4-FFF2-40B4-BE49-F238E27FC236}">
                <a16:creationId xmlns:a16="http://schemas.microsoft.com/office/drawing/2014/main" id="{6E6A6C5D-33C2-7F3B-325D-B52A68699234}"/>
              </a:ext>
            </a:extLst>
          </p:cNvPr>
          <p:cNvPicPr>
            <a:picLocks noChangeAspect="1"/>
          </p:cNvPicPr>
          <p:nvPr/>
        </p:nvPicPr>
        <p:blipFill>
          <a:blip r:embed="rId5"/>
          <a:stretch>
            <a:fillRect/>
          </a:stretch>
        </p:blipFill>
        <p:spPr>
          <a:xfrm>
            <a:off x="-5254" y="1061146"/>
            <a:ext cx="4331430" cy="3248573"/>
          </a:xfrm>
          <a:prstGeom prst="rect">
            <a:avLst/>
          </a:prstGeom>
        </p:spPr>
      </p:pic>
      <p:sp>
        <p:nvSpPr>
          <p:cNvPr id="20" name="TextBox 19">
            <a:extLst>
              <a:ext uri="{FF2B5EF4-FFF2-40B4-BE49-F238E27FC236}">
                <a16:creationId xmlns:a16="http://schemas.microsoft.com/office/drawing/2014/main" id="{31E3943F-3425-3802-39C5-6B9E2A5F7C8D}"/>
              </a:ext>
            </a:extLst>
          </p:cNvPr>
          <p:cNvSpPr txBox="1"/>
          <p:nvPr/>
        </p:nvSpPr>
        <p:spPr>
          <a:xfrm>
            <a:off x="9163721" y="4509192"/>
            <a:ext cx="2447817" cy="646331"/>
          </a:xfrm>
          <a:prstGeom prst="rect">
            <a:avLst/>
          </a:prstGeom>
          <a:noFill/>
        </p:spPr>
        <p:txBody>
          <a:bodyPr wrap="square" rtlCol="0">
            <a:spAutoFit/>
          </a:bodyPr>
          <a:lstStyle/>
          <a:p>
            <a:pPr algn="ctr"/>
            <a:r>
              <a:rPr lang="en-US" b="1" dirty="0"/>
              <a:t>Experiment will run July 13-18, 2026</a:t>
            </a:r>
          </a:p>
        </p:txBody>
      </p:sp>
      <p:sp>
        <p:nvSpPr>
          <p:cNvPr id="21" name="TextBox 20">
            <a:extLst>
              <a:ext uri="{FF2B5EF4-FFF2-40B4-BE49-F238E27FC236}">
                <a16:creationId xmlns:a16="http://schemas.microsoft.com/office/drawing/2014/main" id="{F3C08D78-57D1-D235-6765-FEEE8B5646C1}"/>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2" name="Picture 2" descr="See how Ohio University is updating its logo">
            <a:extLst>
              <a:ext uri="{FF2B5EF4-FFF2-40B4-BE49-F238E27FC236}">
                <a16:creationId xmlns:a16="http://schemas.microsoft.com/office/drawing/2014/main" id="{0332B401-D564-91AC-A7AF-07E1A72632B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690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FD102-C6F0-5471-5B32-738E6DD29C56}"/>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0C8EB3CA-9CA8-DB09-CFDB-BE0CEBD896BE}"/>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D05B4A08-E2D2-DCA4-A0D9-EF7823757FFE}"/>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11</a:t>
            </a:r>
          </a:p>
        </p:txBody>
      </p:sp>
      <p:sp>
        <p:nvSpPr>
          <p:cNvPr id="10" name="Title 1">
            <a:extLst>
              <a:ext uri="{FF2B5EF4-FFF2-40B4-BE49-F238E27FC236}">
                <a16:creationId xmlns:a16="http://schemas.microsoft.com/office/drawing/2014/main" id="{D994E2EE-7FCB-A46F-1012-EC969F7973EB}"/>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Experiment 2 of 2: Inverse-Oslo at TAMU</a:t>
            </a:r>
          </a:p>
        </p:txBody>
      </p:sp>
      <p:pic>
        <p:nvPicPr>
          <p:cNvPr id="5" name="Content Placeholder 4">
            <a:extLst>
              <a:ext uri="{FF2B5EF4-FFF2-40B4-BE49-F238E27FC236}">
                <a16:creationId xmlns:a16="http://schemas.microsoft.com/office/drawing/2014/main" id="{3C86F9E7-A8BA-ADD6-6684-82ECCEBD83BB}"/>
              </a:ext>
            </a:extLst>
          </p:cNvPr>
          <p:cNvPicPr>
            <a:picLocks noGrp="1" noChangeAspect="1"/>
          </p:cNvPicPr>
          <p:nvPr>
            <p:ph idx="1"/>
          </p:nvPr>
        </p:nvPicPr>
        <p:blipFill>
          <a:blip r:embed="rId3"/>
          <a:stretch>
            <a:fillRect/>
          </a:stretch>
        </p:blipFill>
        <p:spPr>
          <a:xfrm>
            <a:off x="1337933" y="1833888"/>
            <a:ext cx="5562601" cy="3846316"/>
          </a:xfrm>
          <a:prstGeom prst="rect">
            <a:avLst/>
          </a:prstGeom>
        </p:spPr>
      </p:pic>
      <p:sp>
        <p:nvSpPr>
          <p:cNvPr id="7" name="TextBox 6">
            <a:extLst>
              <a:ext uri="{FF2B5EF4-FFF2-40B4-BE49-F238E27FC236}">
                <a16:creationId xmlns:a16="http://schemas.microsoft.com/office/drawing/2014/main" id="{3AEBB251-DDB2-6632-FA7C-E3DB407C49FD}"/>
              </a:ext>
            </a:extLst>
          </p:cNvPr>
          <p:cNvSpPr txBox="1"/>
          <p:nvPr/>
        </p:nvSpPr>
        <p:spPr>
          <a:xfrm>
            <a:off x="838199" y="6114077"/>
            <a:ext cx="6692281" cy="307777"/>
          </a:xfrm>
          <a:prstGeom prst="rect">
            <a:avLst/>
          </a:prstGeom>
          <a:noFill/>
        </p:spPr>
        <p:txBody>
          <a:bodyPr wrap="none" rtlCol="0">
            <a:spAutoFit/>
          </a:bodyPr>
          <a:lstStyle/>
          <a:p>
            <a:r>
              <a:rPr lang="en-US" sz="1400" i="1" dirty="0">
                <a:solidFill>
                  <a:schemeClr val="bg1">
                    <a:lumMod val="50000"/>
                  </a:schemeClr>
                </a:solidFill>
              </a:rPr>
              <a:t>A.B. McIntosh, A.D. Abbott, M.Q. Sorensen, et al., </a:t>
            </a:r>
            <a:r>
              <a:rPr lang="en-US" sz="1400" i="1" dirty="0" err="1">
                <a:solidFill>
                  <a:schemeClr val="bg1">
                    <a:lumMod val="50000"/>
                  </a:schemeClr>
                </a:solidFill>
              </a:rPr>
              <a:t>Nucl</a:t>
            </a:r>
            <a:r>
              <a:rPr lang="en-US" sz="1400" i="1" dirty="0">
                <a:solidFill>
                  <a:schemeClr val="bg1">
                    <a:lumMod val="50000"/>
                  </a:schemeClr>
                </a:solidFill>
              </a:rPr>
              <a:t>. Phys. A, </a:t>
            </a:r>
            <a:r>
              <a:rPr lang="en-US" sz="1400" b="1" i="1" dirty="0">
                <a:solidFill>
                  <a:schemeClr val="bg1">
                    <a:lumMod val="50000"/>
                  </a:schemeClr>
                </a:solidFill>
              </a:rPr>
              <a:t>1057</a:t>
            </a:r>
            <a:r>
              <a:rPr lang="en-US" sz="1400" i="1" dirty="0">
                <a:solidFill>
                  <a:schemeClr val="bg1">
                    <a:lumMod val="50000"/>
                  </a:schemeClr>
                </a:solidFill>
              </a:rPr>
              <a:t>, 123038, (2025)</a:t>
            </a:r>
          </a:p>
        </p:txBody>
      </p:sp>
      <p:sp>
        <p:nvSpPr>
          <p:cNvPr id="11" name="TextBox 10">
            <a:extLst>
              <a:ext uri="{FF2B5EF4-FFF2-40B4-BE49-F238E27FC236}">
                <a16:creationId xmlns:a16="http://schemas.microsoft.com/office/drawing/2014/main" id="{52E6109E-9B7A-4D4F-39A6-5AD70625034A}"/>
              </a:ext>
            </a:extLst>
          </p:cNvPr>
          <p:cNvSpPr txBox="1"/>
          <p:nvPr/>
        </p:nvSpPr>
        <p:spPr>
          <a:xfrm>
            <a:off x="1184262" y="1470485"/>
            <a:ext cx="5869940" cy="369332"/>
          </a:xfrm>
          <a:prstGeom prst="rect">
            <a:avLst/>
          </a:prstGeom>
          <a:noFill/>
        </p:spPr>
        <p:txBody>
          <a:bodyPr wrap="none" rtlCol="0">
            <a:spAutoFit/>
          </a:bodyPr>
          <a:lstStyle/>
          <a:p>
            <a:r>
              <a:rPr lang="en-US" b="1" dirty="0"/>
              <a:t>D</a:t>
            </a:r>
            <a:r>
              <a:rPr lang="en-US" dirty="0"/>
              <a:t>etector </a:t>
            </a:r>
            <a:r>
              <a:rPr lang="en-US" b="1" dirty="0"/>
              <a:t>A</a:t>
            </a:r>
            <a:r>
              <a:rPr lang="en-US" dirty="0"/>
              <a:t>rray for </a:t>
            </a:r>
            <a:r>
              <a:rPr lang="en-US" b="1" dirty="0"/>
              <a:t>P</a:t>
            </a:r>
            <a:r>
              <a:rPr lang="en-US" dirty="0"/>
              <a:t>hotons, </a:t>
            </a:r>
            <a:r>
              <a:rPr lang="en-US" b="1" dirty="0"/>
              <a:t>P</a:t>
            </a:r>
            <a:r>
              <a:rPr lang="en-US" dirty="0"/>
              <a:t>rotons, and </a:t>
            </a:r>
            <a:r>
              <a:rPr lang="en-US" b="1" dirty="0"/>
              <a:t>E</a:t>
            </a:r>
            <a:r>
              <a:rPr lang="en-US" dirty="0"/>
              <a:t>xotic </a:t>
            </a:r>
            <a:r>
              <a:rPr lang="en-US" b="1" dirty="0"/>
              <a:t>R</a:t>
            </a:r>
            <a:r>
              <a:rPr lang="en-US" dirty="0"/>
              <a:t>esidues</a:t>
            </a:r>
          </a:p>
        </p:txBody>
      </p:sp>
      <p:pic>
        <p:nvPicPr>
          <p:cNvPr id="13" name="Picture 18" descr="A&amp;M Logo PNG Transparent &amp; SVG Vector - Freebie Supply">
            <a:extLst>
              <a:ext uri="{FF2B5EF4-FFF2-40B4-BE49-F238E27FC236}">
                <a16:creationId xmlns:a16="http://schemas.microsoft.com/office/drawing/2014/main" id="{89C753B7-B3ED-2592-1EEB-42F4347D3F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108" y="4651695"/>
            <a:ext cx="1092910" cy="914400"/>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Arrow Connector 13">
            <a:extLst>
              <a:ext uri="{FF2B5EF4-FFF2-40B4-BE49-F238E27FC236}">
                <a16:creationId xmlns:a16="http://schemas.microsoft.com/office/drawing/2014/main" id="{71391168-730B-E234-D3FB-EF4CC482D71C}"/>
              </a:ext>
            </a:extLst>
          </p:cNvPr>
          <p:cNvCxnSpPr>
            <a:cxnSpLocks/>
          </p:cNvCxnSpPr>
          <p:nvPr/>
        </p:nvCxnSpPr>
        <p:spPr>
          <a:xfrm flipH="1" flipV="1">
            <a:off x="6557753" y="4358556"/>
            <a:ext cx="1334917" cy="293139"/>
          </a:xfrm>
          <a:prstGeom prst="straightConnector1">
            <a:avLst/>
          </a:prstGeom>
          <a:ln w="38100">
            <a:solidFill>
              <a:schemeClr val="tx2"/>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06A207C3-66F7-34FE-01C4-695A93931193}"/>
              </a:ext>
            </a:extLst>
          </p:cNvPr>
          <p:cNvSpPr txBox="1"/>
          <p:nvPr/>
        </p:nvSpPr>
        <p:spPr>
          <a:xfrm>
            <a:off x="6900534" y="4667096"/>
            <a:ext cx="2402959" cy="646331"/>
          </a:xfrm>
          <a:prstGeom prst="rect">
            <a:avLst/>
          </a:prstGeom>
          <a:noFill/>
        </p:spPr>
        <p:txBody>
          <a:bodyPr wrap="square" rtlCol="0">
            <a:spAutoFit/>
          </a:bodyPr>
          <a:lstStyle/>
          <a:p>
            <a:r>
              <a:rPr lang="en-US" dirty="0"/>
              <a:t>14 MeV/u </a:t>
            </a:r>
            <a:r>
              <a:rPr lang="en-US" baseline="30000" dirty="0"/>
              <a:t>136</a:t>
            </a:r>
            <a:r>
              <a:rPr lang="en-US" dirty="0"/>
              <a:t>Xe Beam for p(</a:t>
            </a:r>
            <a:r>
              <a:rPr lang="en-US" i="1" baseline="30000" dirty="0"/>
              <a:t>136</a:t>
            </a:r>
            <a:r>
              <a:rPr lang="en-US" i="1" dirty="0"/>
              <a:t>Xe,p’𝛾</a:t>
            </a:r>
            <a:r>
              <a:rPr lang="en-US" dirty="0"/>
              <a:t>)</a:t>
            </a:r>
            <a:r>
              <a:rPr lang="en-US" baseline="30000" dirty="0"/>
              <a:t>136</a:t>
            </a:r>
            <a:r>
              <a:rPr lang="en-US" dirty="0"/>
              <a:t>Xe</a:t>
            </a:r>
          </a:p>
        </p:txBody>
      </p:sp>
      <p:sp>
        <p:nvSpPr>
          <p:cNvPr id="19" name="TextBox 18">
            <a:extLst>
              <a:ext uri="{FF2B5EF4-FFF2-40B4-BE49-F238E27FC236}">
                <a16:creationId xmlns:a16="http://schemas.microsoft.com/office/drawing/2014/main" id="{8C4683A4-87AA-9D7E-A957-BE01920FE472}"/>
              </a:ext>
            </a:extLst>
          </p:cNvPr>
          <p:cNvSpPr txBox="1"/>
          <p:nvPr/>
        </p:nvSpPr>
        <p:spPr>
          <a:xfrm>
            <a:off x="6900534" y="2165975"/>
            <a:ext cx="2227469" cy="369332"/>
          </a:xfrm>
          <a:prstGeom prst="rect">
            <a:avLst/>
          </a:prstGeom>
          <a:noFill/>
        </p:spPr>
        <p:txBody>
          <a:bodyPr wrap="none" rtlCol="0">
            <a:spAutoFit/>
          </a:bodyPr>
          <a:lstStyle/>
          <a:p>
            <a:r>
              <a:rPr lang="en-US" dirty="0"/>
              <a:t>Measure 𝛾 cascades</a:t>
            </a:r>
          </a:p>
        </p:txBody>
      </p:sp>
      <p:cxnSp>
        <p:nvCxnSpPr>
          <p:cNvPr id="20" name="Straight Connector 19">
            <a:extLst>
              <a:ext uri="{FF2B5EF4-FFF2-40B4-BE49-F238E27FC236}">
                <a16:creationId xmlns:a16="http://schemas.microsoft.com/office/drawing/2014/main" id="{EF53C711-21BD-62EC-7917-D9215E6CB1B0}"/>
              </a:ext>
            </a:extLst>
          </p:cNvPr>
          <p:cNvCxnSpPr>
            <a:cxnSpLocks/>
            <a:stCxn id="19" idx="1"/>
          </p:cNvCxnSpPr>
          <p:nvPr/>
        </p:nvCxnSpPr>
        <p:spPr>
          <a:xfrm flipH="1">
            <a:off x="5145924" y="2350641"/>
            <a:ext cx="1754610" cy="729680"/>
          </a:xfrm>
          <a:prstGeom prst="line">
            <a:avLst/>
          </a:prstGeom>
          <a:ln w="28575"/>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2B2D43D0-0EA7-943C-CCDE-94106D08E37C}"/>
              </a:ext>
            </a:extLst>
          </p:cNvPr>
          <p:cNvSpPr txBox="1"/>
          <p:nvPr/>
        </p:nvSpPr>
        <p:spPr>
          <a:xfrm>
            <a:off x="3104066" y="5064349"/>
            <a:ext cx="2041858" cy="646331"/>
          </a:xfrm>
          <a:prstGeom prst="rect">
            <a:avLst/>
          </a:prstGeom>
          <a:noFill/>
        </p:spPr>
        <p:txBody>
          <a:bodyPr wrap="square" rtlCol="0">
            <a:spAutoFit/>
          </a:bodyPr>
          <a:lstStyle/>
          <a:p>
            <a:pPr algn="ctr"/>
            <a:r>
              <a:rPr lang="en-US" dirty="0"/>
              <a:t>Measure scattered protons</a:t>
            </a:r>
          </a:p>
        </p:txBody>
      </p:sp>
      <p:cxnSp>
        <p:nvCxnSpPr>
          <p:cNvPr id="24" name="Straight Connector 23">
            <a:extLst>
              <a:ext uri="{FF2B5EF4-FFF2-40B4-BE49-F238E27FC236}">
                <a16:creationId xmlns:a16="http://schemas.microsoft.com/office/drawing/2014/main" id="{DC8C6184-B79D-ED78-A1E1-D695E26117DE}"/>
              </a:ext>
            </a:extLst>
          </p:cNvPr>
          <p:cNvCxnSpPr>
            <a:cxnSpLocks/>
            <a:stCxn id="23" idx="0"/>
          </p:cNvCxnSpPr>
          <p:nvPr/>
        </p:nvCxnSpPr>
        <p:spPr>
          <a:xfrm flipV="1">
            <a:off x="4124995" y="3773774"/>
            <a:ext cx="409530" cy="1290575"/>
          </a:xfrm>
          <a:prstGeom prst="line">
            <a:avLst/>
          </a:prstGeom>
          <a:ln w="28575"/>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id="{9DE35508-16B0-841F-89B9-1422DCF2AE8F}"/>
              </a:ext>
            </a:extLst>
          </p:cNvPr>
          <p:cNvSpPr txBox="1"/>
          <p:nvPr/>
        </p:nvSpPr>
        <p:spPr>
          <a:xfrm>
            <a:off x="9442496" y="2967335"/>
            <a:ext cx="2169042" cy="923330"/>
          </a:xfrm>
          <a:prstGeom prst="rect">
            <a:avLst/>
          </a:prstGeom>
          <a:noFill/>
          <a:ln w="28575">
            <a:solidFill>
              <a:srgbClr val="00B050"/>
            </a:solidFill>
          </a:ln>
        </p:spPr>
        <p:txBody>
          <a:bodyPr wrap="square" rtlCol="0">
            <a:spAutoFit/>
          </a:bodyPr>
          <a:lstStyle/>
          <a:p>
            <a:r>
              <a:rPr lang="en-US" b="1" dirty="0"/>
              <a:t>Goal: </a:t>
            </a:r>
            <a:r>
              <a:rPr lang="en-US" dirty="0"/>
              <a:t>Measure p-𝛾 coincidences for </a:t>
            </a:r>
            <a:r>
              <a:rPr lang="en-US" baseline="30000" dirty="0"/>
              <a:t>136</a:t>
            </a:r>
            <a:r>
              <a:rPr lang="en-US" dirty="0"/>
              <a:t>Xe Oslo matrix</a:t>
            </a:r>
          </a:p>
        </p:txBody>
      </p:sp>
      <p:sp>
        <p:nvSpPr>
          <p:cNvPr id="33" name="TextBox 32">
            <a:extLst>
              <a:ext uri="{FF2B5EF4-FFF2-40B4-BE49-F238E27FC236}">
                <a16:creationId xmlns:a16="http://schemas.microsoft.com/office/drawing/2014/main" id="{ED66EBDC-AFE1-42DC-2ED4-3A3B924A4DF1}"/>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34" name="Picture 2" descr="See how Ohio University is updating its logo">
            <a:extLst>
              <a:ext uri="{FF2B5EF4-FFF2-40B4-BE49-F238E27FC236}">
                <a16:creationId xmlns:a16="http://schemas.microsoft.com/office/drawing/2014/main" id="{AF47300C-67CA-878D-2D65-4E2946C286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122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C3FA2-0ED7-DC6C-4245-07363A3B6053}"/>
            </a:ext>
          </a:extLst>
        </p:cNvPr>
        <p:cNvGrpSpPr/>
        <p:nvPr/>
      </p:nvGrpSpPr>
      <p:grpSpPr>
        <a:xfrm>
          <a:off x="0" y="0"/>
          <a:ext cx="0" cy="0"/>
          <a:chOff x="0" y="0"/>
          <a:chExt cx="0" cy="0"/>
        </a:xfrm>
      </p:grpSpPr>
      <p:pic>
        <p:nvPicPr>
          <p:cNvPr id="17" name="Picture 16" descr="A diagram of a machine&#10;&#10;AI-generated content may be incorrect.">
            <a:extLst>
              <a:ext uri="{FF2B5EF4-FFF2-40B4-BE49-F238E27FC236}">
                <a16:creationId xmlns:a16="http://schemas.microsoft.com/office/drawing/2014/main" id="{8CBA2845-7A9C-D7B7-E4CA-1CD73CF64F5A}"/>
              </a:ext>
            </a:extLst>
          </p:cNvPr>
          <p:cNvPicPr>
            <a:picLocks noChangeAspect="1"/>
          </p:cNvPicPr>
          <p:nvPr/>
        </p:nvPicPr>
        <p:blipFill>
          <a:blip r:embed="rId2"/>
          <a:srcRect l="6553" t="6448" r="6579" b="7786"/>
          <a:stretch>
            <a:fillRect/>
          </a:stretch>
        </p:blipFill>
        <p:spPr>
          <a:xfrm>
            <a:off x="7454044" y="2681065"/>
            <a:ext cx="4737956" cy="3729901"/>
          </a:xfrm>
          <a:prstGeom prst="rect">
            <a:avLst/>
          </a:prstGeom>
        </p:spPr>
      </p:pic>
      <p:pic>
        <p:nvPicPr>
          <p:cNvPr id="4" name="Content Placeholder 4">
            <a:extLst>
              <a:ext uri="{FF2B5EF4-FFF2-40B4-BE49-F238E27FC236}">
                <a16:creationId xmlns:a16="http://schemas.microsoft.com/office/drawing/2014/main" id="{FE9FC7FB-24BE-D4A1-61CC-E279F0227EE5}"/>
              </a:ext>
            </a:extLst>
          </p:cNvPr>
          <p:cNvPicPr>
            <a:picLocks noChangeAspect="1"/>
          </p:cNvPicPr>
          <p:nvPr/>
        </p:nvPicPr>
        <p:blipFill>
          <a:blip r:embed="rId3"/>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144EB800-1397-A20C-1077-13E04510238F}"/>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12</a:t>
            </a:r>
          </a:p>
        </p:txBody>
      </p:sp>
      <p:sp>
        <p:nvSpPr>
          <p:cNvPr id="10" name="Title 1">
            <a:extLst>
              <a:ext uri="{FF2B5EF4-FFF2-40B4-BE49-F238E27FC236}">
                <a16:creationId xmlns:a16="http://schemas.microsoft.com/office/drawing/2014/main" id="{B42FB308-BB33-E75A-CC14-5B803933FA95}"/>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DAPPER Upgrades</a:t>
            </a:r>
          </a:p>
        </p:txBody>
      </p:sp>
      <p:pic>
        <p:nvPicPr>
          <p:cNvPr id="5" name="Content Placeholder 4" descr="A diagram of a circular object&#10;&#10;AI-generated content may be incorrect.">
            <a:extLst>
              <a:ext uri="{FF2B5EF4-FFF2-40B4-BE49-F238E27FC236}">
                <a16:creationId xmlns:a16="http://schemas.microsoft.com/office/drawing/2014/main" id="{A49BC267-1D82-91EA-3AF1-832ADFD46551}"/>
              </a:ext>
            </a:extLst>
          </p:cNvPr>
          <p:cNvPicPr>
            <a:picLocks noGrp="1" noChangeAspect="1"/>
          </p:cNvPicPr>
          <p:nvPr>
            <p:ph idx="1"/>
          </p:nvPr>
        </p:nvPicPr>
        <p:blipFill>
          <a:blip r:embed="rId4"/>
          <a:stretch>
            <a:fillRect/>
          </a:stretch>
        </p:blipFill>
        <p:spPr>
          <a:xfrm>
            <a:off x="368599" y="2309777"/>
            <a:ext cx="5260192" cy="3951661"/>
          </a:xfrm>
          <a:prstGeom prst="rect">
            <a:avLst/>
          </a:prstGeom>
        </p:spPr>
      </p:pic>
      <p:sp>
        <p:nvSpPr>
          <p:cNvPr id="6" name="TextBox 5">
            <a:extLst>
              <a:ext uri="{FF2B5EF4-FFF2-40B4-BE49-F238E27FC236}">
                <a16:creationId xmlns:a16="http://schemas.microsoft.com/office/drawing/2014/main" id="{C2D8CAB9-AB68-BF66-9FF4-AEAF7DCCFC23}"/>
              </a:ext>
            </a:extLst>
          </p:cNvPr>
          <p:cNvSpPr txBox="1"/>
          <p:nvPr/>
        </p:nvSpPr>
        <p:spPr>
          <a:xfrm>
            <a:off x="838199" y="1435693"/>
            <a:ext cx="3712537" cy="646331"/>
          </a:xfrm>
          <a:prstGeom prst="rect">
            <a:avLst/>
          </a:prstGeom>
          <a:noFill/>
        </p:spPr>
        <p:txBody>
          <a:bodyPr wrap="square" rtlCol="0">
            <a:spAutoFit/>
          </a:bodyPr>
          <a:lstStyle/>
          <a:p>
            <a:pPr algn="ctr"/>
            <a:r>
              <a:rPr lang="en-US" dirty="0"/>
              <a:t>New 𝚫E-E telescope for detecting charged particles at forward angles</a:t>
            </a:r>
          </a:p>
        </p:txBody>
      </p:sp>
      <p:sp>
        <p:nvSpPr>
          <p:cNvPr id="7" name="TextBox 6">
            <a:extLst>
              <a:ext uri="{FF2B5EF4-FFF2-40B4-BE49-F238E27FC236}">
                <a16:creationId xmlns:a16="http://schemas.microsoft.com/office/drawing/2014/main" id="{4A441604-7985-F321-91B2-7C27F1C1F08A}"/>
              </a:ext>
            </a:extLst>
          </p:cNvPr>
          <p:cNvSpPr txBox="1"/>
          <p:nvPr/>
        </p:nvSpPr>
        <p:spPr>
          <a:xfrm>
            <a:off x="5873336" y="3419193"/>
            <a:ext cx="2845361" cy="646331"/>
          </a:xfrm>
          <a:prstGeom prst="rect">
            <a:avLst/>
          </a:prstGeom>
          <a:noFill/>
        </p:spPr>
        <p:txBody>
          <a:bodyPr wrap="square" rtlCol="0">
            <a:spAutoFit/>
          </a:bodyPr>
          <a:lstStyle/>
          <a:p>
            <a:pPr algn="ctr"/>
            <a:r>
              <a:rPr lang="en-US" dirty="0"/>
              <a:t>New chamber to hold 𝚫E-E telescope and target</a:t>
            </a:r>
          </a:p>
        </p:txBody>
      </p:sp>
      <p:sp>
        <p:nvSpPr>
          <p:cNvPr id="13" name="TextBox 12">
            <a:extLst>
              <a:ext uri="{FF2B5EF4-FFF2-40B4-BE49-F238E27FC236}">
                <a16:creationId xmlns:a16="http://schemas.microsoft.com/office/drawing/2014/main" id="{46855CA5-EEE8-90D2-1BAF-04CA911EFB56}"/>
              </a:ext>
            </a:extLst>
          </p:cNvPr>
          <p:cNvSpPr txBox="1"/>
          <p:nvPr/>
        </p:nvSpPr>
        <p:spPr>
          <a:xfrm>
            <a:off x="9382706" y="6012094"/>
            <a:ext cx="2496004" cy="307777"/>
          </a:xfrm>
          <a:prstGeom prst="rect">
            <a:avLst/>
          </a:prstGeom>
          <a:noFill/>
        </p:spPr>
        <p:txBody>
          <a:bodyPr wrap="none" rtlCol="0">
            <a:spAutoFit/>
          </a:bodyPr>
          <a:lstStyle/>
          <a:p>
            <a:r>
              <a:rPr lang="en-US" sz="1400" dirty="0">
                <a:solidFill>
                  <a:schemeClr val="bg1">
                    <a:lumMod val="50000"/>
                  </a:schemeClr>
                </a:solidFill>
              </a:rPr>
              <a:t>Design courtesy of D. Shelden</a:t>
            </a:r>
          </a:p>
        </p:txBody>
      </p:sp>
      <p:pic>
        <p:nvPicPr>
          <p:cNvPr id="15" name="Picture 14" descr="A drawing of a mechanical device&#10;&#10;AI-generated content may be incorrect.">
            <a:extLst>
              <a:ext uri="{FF2B5EF4-FFF2-40B4-BE49-F238E27FC236}">
                <a16:creationId xmlns:a16="http://schemas.microsoft.com/office/drawing/2014/main" id="{F8B93867-1DC0-3EEC-91BE-7DEDAC1B1ACC}"/>
              </a:ext>
            </a:extLst>
          </p:cNvPr>
          <p:cNvPicPr>
            <a:picLocks noChangeAspect="1"/>
          </p:cNvPicPr>
          <p:nvPr/>
        </p:nvPicPr>
        <p:blipFill>
          <a:blip r:embed="rId5"/>
          <a:srcRect r="9892" b="8807"/>
          <a:stretch>
            <a:fillRect/>
          </a:stretch>
        </p:blipFill>
        <p:spPr>
          <a:xfrm>
            <a:off x="6687628" y="-1"/>
            <a:ext cx="3306208" cy="3115643"/>
          </a:xfrm>
          <a:prstGeom prst="rect">
            <a:avLst/>
          </a:prstGeom>
        </p:spPr>
      </p:pic>
      <p:cxnSp>
        <p:nvCxnSpPr>
          <p:cNvPr id="18" name="Straight Arrow Connector 17">
            <a:extLst>
              <a:ext uri="{FF2B5EF4-FFF2-40B4-BE49-F238E27FC236}">
                <a16:creationId xmlns:a16="http://schemas.microsoft.com/office/drawing/2014/main" id="{60F898EF-C1E9-2BF4-09DC-949B90D64947}"/>
              </a:ext>
            </a:extLst>
          </p:cNvPr>
          <p:cNvCxnSpPr>
            <a:cxnSpLocks/>
          </p:cNvCxnSpPr>
          <p:nvPr/>
        </p:nvCxnSpPr>
        <p:spPr>
          <a:xfrm flipV="1">
            <a:off x="8856008" y="4711656"/>
            <a:ext cx="1657596" cy="517840"/>
          </a:xfrm>
          <a:prstGeom prst="straightConnector1">
            <a:avLst/>
          </a:prstGeom>
          <a:ln w="38100">
            <a:solidFill>
              <a:schemeClr val="bg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90A19579-2E9F-5ECC-AC11-052142207D1F}"/>
              </a:ext>
            </a:extLst>
          </p:cNvPr>
          <p:cNvSpPr txBox="1"/>
          <p:nvPr/>
        </p:nvSpPr>
        <p:spPr>
          <a:xfrm>
            <a:off x="8331200" y="4796133"/>
            <a:ext cx="1051506" cy="307777"/>
          </a:xfrm>
          <a:prstGeom prst="rect">
            <a:avLst/>
          </a:prstGeom>
          <a:noFill/>
        </p:spPr>
        <p:txBody>
          <a:bodyPr wrap="none" rtlCol="0">
            <a:spAutoFit/>
          </a:bodyPr>
          <a:lstStyle/>
          <a:p>
            <a:r>
              <a:rPr lang="en-US" sz="1400" baseline="30000" dirty="0">
                <a:solidFill>
                  <a:schemeClr val="bg1"/>
                </a:solidFill>
              </a:rPr>
              <a:t>136</a:t>
            </a:r>
            <a:r>
              <a:rPr lang="en-US" sz="1400" dirty="0">
                <a:solidFill>
                  <a:schemeClr val="bg1"/>
                </a:solidFill>
              </a:rPr>
              <a:t>Xe beam</a:t>
            </a:r>
          </a:p>
        </p:txBody>
      </p:sp>
      <p:sp>
        <p:nvSpPr>
          <p:cNvPr id="25" name="TextBox 24">
            <a:extLst>
              <a:ext uri="{FF2B5EF4-FFF2-40B4-BE49-F238E27FC236}">
                <a16:creationId xmlns:a16="http://schemas.microsoft.com/office/drawing/2014/main" id="{1235C1A3-DA1C-9775-BFF0-1746DEEA7A17}"/>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sp>
        <p:nvSpPr>
          <p:cNvPr id="26" name="TextBox 25">
            <a:extLst>
              <a:ext uri="{FF2B5EF4-FFF2-40B4-BE49-F238E27FC236}">
                <a16:creationId xmlns:a16="http://schemas.microsoft.com/office/drawing/2014/main" id="{D6073391-6168-A029-2AAB-687D26A9801A}"/>
              </a:ext>
            </a:extLst>
          </p:cNvPr>
          <p:cNvSpPr txBox="1"/>
          <p:nvPr/>
        </p:nvSpPr>
        <p:spPr>
          <a:xfrm>
            <a:off x="3952741" y="3557692"/>
            <a:ext cx="671979" cy="369332"/>
          </a:xfrm>
          <a:prstGeom prst="rect">
            <a:avLst/>
          </a:prstGeom>
          <a:solidFill>
            <a:schemeClr val="bg1"/>
          </a:solidFill>
        </p:spPr>
        <p:txBody>
          <a:bodyPr wrap="none" rtlCol="0">
            <a:spAutoFit/>
          </a:bodyPr>
          <a:lstStyle/>
          <a:p>
            <a:r>
              <a:rPr lang="en-US" dirty="0"/>
              <a:t>C</a:t>
            </a:r>
            <a:r>
              <a:rPr lang="en-US" baseline="-25000" dirty="0"/>
              <a:t>2</a:t>
            </a:r>
            <a:r>
              <a:rPr lang="en-US" dirty="0"/>
              <a:t>H</a:t>
            </a:r>
            <a:r>
              <a:rPr lang="en-US" baseline="-25000" dirty="0"/>
              <a:t>4</a:t>
            </a:r>
          </a:p>
        </p:txBody>
      </p:sp>
      <p:pic>
        <p:nvPicPr>
          <p:cNvPr id="27" name="Picture 2" descr="See how Ohio University is updating its logo">
            <a:extLst>
              <a:ext uri="{FF2B5EF4-FFF2-40B4-BE49-F238E27FC236}">
                <a16:creationId xmlns:a16="http://schemas.microsoft.com/office/drawing/2014/main" id="{E903D781-8841-F4F9-0BE0-DA628EBEBDA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92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EF922-6046-AB5D-CEC5-740DF5F4FE40}"/>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A292025F-B498-EEAF-EA45-666C3FC4D176}"/>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A9FE6F89-2E41-03A1-34DB-801BC10AF56A}"/>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13</a:t>
            </a:r>
          </a:p>
        </p:txBody>
      </p:sp>
      <p:sp>
        <p:nvSpPr>
          <p:cNvPr id="10" name="Title 1">
            <a:extLst>
              <a:ext uri="{FF2B5EF4-FFF2-40B4-BE49-F238E27FC236}">
                <a16:creationId xmlns:a16="http://schemas.microsoft.com/office/drawing/2014/main" id="{E60BCE71-B1B6-A098-35CC-B12DCC4553A4}"/>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Other Preparation Work</a:t>
            </a:r>
          </a:p>
        </p:txBody>
      </p:sp>
      <p:pic>
        <p:nvPicPr>
          <p:cNvPr id="6" name="Picture 5" descr="A couple of men working in a lab&#10;&#10;AI-generated content may be incorrect.">
            <a:extLst>
              <a:ext uri="{FF2B5EF4-FFF2-40B4-BE49-F238E27FC236}">
                <a16:creationId xmlns:a16="http://schemas.microsoft.com/office/drawing/2014/main" id="{BE8A34EC-65DF-4016-14E6-9A991CBB5953}"/>
              </a:ext>
            </a:extLst>
          </p:cNvPr>
          <p:cNvPicPr>
            <a:picLocks noChangeAspect="1"/>
          </p:cNvPicPr>
          <p:nvPr/>
        </p:nvPicPr>
        <p:blipFill>
          <a:blip r:embed="rId3"/>
          <a:stretch>
            <a:fillRect/>
          </a:stretch>
        </p:blipFill>
        <p:spPr>
          <a:xfrm>
            <a:off x="5579779" y="2314104"/>
            <a:ext cx="4167811" cy="3125858"/>
          </a:xfrm>
          <a:prstGeom prst="rect">
            <a:avLst/>
          </a:prstGeom>
        </p:spPr>
      </p:pic>
      <p:pic>
        <p:nvPicPr>
          <p:cNvPr id="8" name="Picture 7" descr="A black cylinder with a red label on it&#10;&#10;AI-generated content may be incorrect.">
            <a:extLst>
              <a:ext uri="{FF2B5EF4-FFF2-40B4-BE49-F238E27FC236}">
                <a16:creationId xmlns:a16="http://schemas.microsoft.com/office/drawing/2014/main" id="{37BEA896-5E82-2C74-79BC-3192C440EDE4}"/>
              </a:ext>
            </a:extLst>
          </p:cNvPr>
          <p:cNvPicPr>
            <a:picLocks noChangeAspect="1"/>
          </p:cNvPicPr>
          <p:nvPr/>
        </p:nvPicPr>
        <p:blipFill>
          <a:blip r:embed="rId4"/>
          <a:stretch>
            <a:fillRect/>
          </a:stretch>
        </p:blipFill>
        <p:spPr>
          <a:xfrm rot="5400000">
            <a:off x="9437451" y="389285"/>
            <a:ext cx="3148054" cy="2361041"/>
          </a:xfrm>
          <a:prstGeom prst="rect">
            <a:avLst/>
          </a:prstGeom>
        </p:spPr>
      </p:pic>
      <p:pic>
        <p:nvPicPr>
          <p:cNvPr id="11" name="Picture 10" descr="A stack of black and white stacked objects&#10;&#10;AI-generated content may be incorrect.">
            <a:extLst>
              <a:ext uri="{FF2B5EF4-FFF2-40B4-BE49-F238E27FC236}">
                <a16:creationId xmlns:a16="http://schemas.microsoft.com/office/drawing/2014/main" id="{7EA992C9-F296-2A77-E990-3DFADBEE1792}"/>
              </a:ext>
            </a:extLst>
          </p:cNvPr>
          <p:cNvPicPr>
            <a:picLocks noChangeAspect="1"/>
          </p:cNvPicPr>
          <p:nvPr/>
        </p:nvPicPr>
        <p:blipFill>
          <a:blip r:embed="rId5"/>
          <a:stretch>
            <a:fillRect/>
          </a:stretch>
        </p:blipFill>
        <p:spPr>
          <a:xfrm rot="5400000">
            <a:off x="9437453" y="3599815"/>
            <a:ext cx="3148053" cy="2361040"/>
          </a:xfrm>
          <a:prstGeom prst="rect">
            <a:avLst/>
          </a:prstGeom>
        </p:spPr>
      </p:pic>
      <p:sp>
        <p:nvSpPr>
          <p:cNvPr id="18" name="TextBox 17">
            <a:extLst>
              <a:ext uri="{FF2B5EF4-FFF2-40B4-BE49-F238E27FC236}">
                <a16:creationId xmlns:a16="http://schemas.microsoft.com/office/drawing/2014/main" id="{30EDE8DD-C067-CB1A-5FC2-C856F5C35FFF}"/>
              </a:ext>
            </a:extLst>
          </p:cNvPr>
          <p:cNvSpPr txBox="1"/>
          <p:nvPr/>
        </p:nvSpPr>
        <p:spPr>
          <a:xfrm>
            <a:off x="408150" y="1139921"/>
            <a:ext cx="4397766" cy="646331"/>
          </a:xfrm>
          <a:prstGeom prst="rect">
            <a:avLst/>
          </a:prstGeom>
          <a:noFill/>
        </p:spPr>
        <p:txBody>
          <a:bodyPr wrap="square" rtlCol="0">
            <a:spAutoFit/>
          </a:bodyPr>
          <a:lstStyle/>
          <a:p>
            <a:r>
              <a:rPr lang="en-US" dirty="0"/>
              <a:t>TRIM and TALYS calculations for optimizing 𝚫E-E telescope geometry and resolution</a:t>
            </a:r>
          </a:p>
        </p:txBody>
      </p:sp>
      <p:sp>
        <p:nvSpPr>
          <p:cNvPr id="19" name="TextBox 18">
            <a:extLst>
              <a:ext uri="{FF2B5EF4-FFF2-40B4-BE49-F238E27FC236}">
                <a16:creationId xmlns:a16="http://schemas.microsoft.com/office/drawing/2014/main" id="{62BCF062-A4CE-65A9-CC9F-804A1891F713}"/>
              </a:ext>
            </a:extLst>
          </p:cNvPr>
          <p:cNvSpPr txBox="1"/>
          <p:nvPr/>
        </p:nvSpPr>
        <p:spPr>
          <a:xfrm>
            <a:off x="5958275" y="1382167"/>
            <a:ext cx="3520262" cy="646331"/>
          </a:xfrm>
          <a:prstGeom prst="rect">
            <a:avLst/>
          </a:prstGeom>
          <a:noFill/>
        </p:spPr>
        <p:txBody>
          <a:bodyPr wrap="square" rtlCol="0">
            <a:spAutoFit/>
          </a:bodyPr>
          <a:lstStyle/>
          <a:p>
            <a:r>
              <a:rPr lang="en-US" dirty="0"/>
              <a:t>Recoupling and testing DAPPER’s 128 BaF</a:t>
            </a:r>
            <a:r>
              <a:rPr lang="en-US" baseline="-25000" dirty="0"/>
              <a:t>2</a:t>
            </a:r>
            <a:r>
              <a:rPr lang="en-US" dirty="0"/>
              <a:t> crystals and PMTs</a:t>
            </a:r>
          </a:p>
        </p:txBody>
      </p:sp>
      <p:sp>
        <p:nvSpPr>
          <p:cNvPr id="26" name="TextBox 25">
            <a:extLst>
              <a:ext uri="{FF2B5EF4-FFF2-40B4-BE49-F238E27FC236}">
                <a16:creationId xmlns:a16="http://schemas.microsoft.com/office/drawing/2014/main" id="{B24E2408-5EAC-9778-0C50-6988AEC1C740}"/>
              </a:ext>
            </a:extLst>
          </p:cNvPr>
          <p:cNvSpPr txBox="1"/>
          <p:nvPr/>
        </p:nvSpPr>
        <p:spPr>
          <a:xfrm>
            <a:off x="6147692" y="5757067"/>
            <a:ext cx="3031984" cy="369332"/>
          </a:xfrm>
          <a:prstGeom prst="rect">
            <a:avLst/>
          </a:prstGeom>
          <a:noFill/>
        </p:spPr>
        <p:txBody>
          <a:bodyPr wrap="none" rtlCol="0">
            <a:spAutoFit/>
          </a:bodyPr>
          <a:lstStyle/>
          <a:p>
            <a:r>
              <a:rPr lang="en-US" dirty="0"/>
              <a:t>Experiment will run Fall 2026</a:t>
            </a:r>
          </a:p>
        </p:txBody>
      </p:sp>
      <p:sp>
        <p:nvSpPr>
          <p:cNvPr id="22" name="Rectangle 21">
            <a:extLst>
              <a:ext uri="{FF2B5EF4-FFF2-40B4-BE49-F238E27FC236}">
                <a16:creationId xmlns:a16="http://schemas.microsoft.com/office/drawing/2014/main" id="{928018E2-EE72-AE96-1966-8BA7B40A9890}"/>
              </a:ext>
            </a:extLst>
          </p:cNvPr>
          <p:cNvSpPr/>
          <p:nvPr/>
        </p:nvSpPr>
        <p:spPr>
          <a:xfrm>
            <a:off x="574334" y="2092542"/>
            <a:ext cx="3884311" cy="145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aph of a number of objects&#10;&#10;AI-generated content may be incorrect.">
            <a:extLst>
              <a:ext uri="{FF2B5EF4-FFF2-40B4-BE49-F238E27FC236}">
                <a16:creationId xmlns:a16="http://schemas.microsoft.com/office/drawing/2014/main" id="{4AB918A5-B328-896F-FC78-81DB181EFE29}"/>
              </a:ext>
            </a:extLst>
          </p:cNvPr>
          <p:cNvPicPr>
            <a:picLocks noChangeAspect="1"/>
          </p:cNvPicPr>
          <p:nvPr/>
        </p:nvPicPr>
        <p:blipFill>
          <a:blip r:embed="rId6"/>
          <a:stretch>
            <a:fillRect/>
          </a:stretch>
        </p:blipFill>
        <p:spPr>
          <a:xfrm>
            <a:off x="307769" y="2058978"/>
            <a:ext cx="5095800" cy="4260548"/>
          </a:xfrm>
          <a:prstGeom prst="rect">
            <a:avLst/>
          </a:prstGeom>
        </p:spPr>
      </p:pic>
      <p:sp>
        <p:nvSpPr>
          <p:cNvPr id="14" name="Rectangle 13">
            <a:extLst>
              <a:ext uri="{FF2B5EF4-FFF2-40B4-BE49-F238E27FC236}">
                <a16:creationId xmlns:a16="http://schemas.microsoft.com/office/drawing/2014/main" id="{1BF00551-762E-EF43-BAB8-E99DF8F3C4AB}"/>
              </a:ext>
            </a:extLst>
          </p:cNvPr>
          <p:cNvSpPr/>
          <p:nvPr/>
        </p:nvSpPr>
        <p:spPr>
          <a:xfrm>
            <a:off x="915361" y="2084004"/>
            <a:ext cx="3305190" cy="1809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graph of a number of objects&#10;&#10;AI-generated content may be incorrect.">
            <a:extLst>
              <a:ext uri="{FF2B5EF4-FFF2-40B4-BE49-F238E27FC236}">
                <a16:creationId xmlns:a16="http://schemas.microsoft.com/office/drawing/2014/main" id="{9C6035FB-AA47-3642-22DE-5987791E0A5F}"/>
              </a:ext>
            </a:extLst>
          </p:cNvPr>
          <p:cNvPicPr>
            <a:picLocks noChangeAspect="1"/>
          </p:cNvPicPr>
          <p:nvPr/>
        </p:nvPicPr>
        <p:blipFill>
          <a:blip r:embed="rId7">
            <a:alphaModFix amt="50000"/>
          </a:blip>
          <a:stretch>
            <a:fillRect/>
          </a:stretch>
        </p:blipFill>
        <p:spPr>
          <a:xfrm>
            <a:off x="300106" y="2067922"/>
            <a:ext cx="4500130" cy="4251603"/>
          </a:xfrm>
          <a:prstGeom prst="rect">
            <a:avLst/>
          </a:prstGeom>
        </p:spPr>
      </p:pic>
      <p:sp>
        <p:nvSpPr>
          <p:cNvPr id="17" name="Rectangle 16">
            <a:extLst>
              <a:ext uri="{FF2B5EF4-FFF2-40B4-BE49-F238E27FC236}">
                <a16:creationId xmlns:a16="http://schemas.microsoft.com/office/drawing/2014/main" id="{13A7C36B-4CF0-7DBA-EEA6-FEBE3C022F1C}"/>
              </a:ext>
            </a:extLst>
          </p:cNvPr>
          <p:cNvSpPr/>
          <p:nvPr/>
        </p:nvSpPr>
        <p:spPr>
          <a:xfrm>
            <a:off x="1437519" y="2092542"/>
            <a:ext cx="2646044" cy="1809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5C1C102-F7B1-92E5-4DE7-7A7CFB2F0C56}"/>
              </a:ext>
            </a:extLst>
          </p:cNvPr>
          <p:cNvSpPr txBox="1"/>
          <p:nvPr/>
        </p:nvSpPr>
        <p:spPr>
          <a:xfrm>
            <a:off x="823927" y="1927235"/>
            <a:ext cx="3861746" cy="369332"/>
          </a:xfrm>
          <a:prstGeom prst="rect">
            <a:avLst/>
          </a:prstGeom>
          <a:noFill/>
        </p:spPr>
        <p:txBody>
          <a:bodyPr wrap="square" rtlCol="0">
            <a:spAutoFit/>
          </a:bodyPr>
          <a:lstStyle/>
          <a:p>
            <a:r>
              <a:rPr lang="en-US" dirty="0"/>
              <a:t>TRIM resolutions from 14 MeV/u </a:t>
            </a:r>
            <a:r>
              <a:rPr lang="en-US" baseline="30000" dirty="0"/>
              <a:t>136</a:t>
            </a:r>
            <a:r>
              <a:rPr lang="en-US" dirty="0"/>
              <a:t>Xe </a:t>
            </a:r>
          </a:p>
        </p:txBody>
      </p:sp>
      <p:sp>
        <p:nvSpPr>
          <p:cNvPr id="21" name="TextBox 20">
            <a:extLst>
              <a:ext uri="{FF2B5EF4-FFF2-40B4-BE49-F238E27FC236}">
                <a16:creationId xmlns:a16="http://schemas.microsoft.com/office/drawing/2014/main" id="{23C7EC7B-995A-BA2E-6C77-B7ED492635AA}"/>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sp>
        <p:nvSpPr>
          <p:cNvPr id="13" name="TextBox 12">
            <a:extLst>
              <a:ext uri="{FF2B5EF4-FFF2-40B4-BE49-F238E27FC236}">
                <a16:creationId xmlns:a16="http://schemas.microsoft.com/office/drawing/2014/main" id="{EA4BE944-724C-1641-CC6B-D6C8570BC10E}"/>
              </a:ext>
            </a:extLst>
          </p:cNvPr>
          <p:cNvSpPr txBox="1"/>
          <p:nvPr/>
        </p:nvSpPr>
        <p:spPr>
          <a:xfrm>
            <a:off x="1575747" y="2635510"/>
            <a:ext cx="1629739" cy="646331"/>
          </a:xfrm>
          <a:prstGeom prst="rect">
            <a:avLst/>
          </a:prstGeom>
          <a:noFill/>
        </p:spPr>
        <p:txBody>
          <a:bodyPr wrap="square" rtlCol="0">
            <a:spAutoFit/>
          </a:bodyPr>
          <a:lstStyle/>
          <a:p>
            <a:r>
              <a:rPr lang="en-US" dirty="0"/>
              <a:t>Protons from Ex = S</a:t>
            </a:r>
            <a:r>
              <a:rPr lang="en-US" baseline="-25000" dirty="0"/>
              <a:t>n</a:t>
            </a:r>
          </a:p>
        </p:txBody>
      </p:sp>
      <p:sp>
        <p:nvSpPr>
          <p:cNvPr id="20" name="TextBox 19">
            <a:extLst>
              <a:ext uri="{FF2B5EF4-FFF2-40B4-BE49-F238E27FC236}">
                <a16:creationId xmlns:a16="http://schemas.microsoft.com/office/drawing/2014/main" id="{D4A62F3A-C63D-2675-3D30-2ED20A2F2502}"/>
              </a:ext>
            </a:extLst>
          </p:cNvPr>
          <p:cNvSpPr txBox="1"/>
          <p:nvPr/>
        </p:nvSpPr>
        <p:spPr>
          <a:xfrm>
            <a:off x="2985467" y="4042564"/>
            <a:ext cx="1629739" cy="646331"/>
          </a:xfrm>
          <a:prstGeom prst="rect">
            <a:avLst/>
          </a:prstGeom>
          <a:noFill/>
        </p:spPr>
        <p:txBody>
          <a:bodyPr wrap="square" rtlCol="0">
            <a:spAutoFit/>
          </a:bodyPr>
          <a:lstStyle/>
          <a:p>
            <a:r>
              <a:rPr lang="en-US" dirty="0"/>
              <a:t>Protons from Ex = 0 MeV</a:t>
            </a:r>
            <a:endParaRPr lang="en-US" baseline="-25000" dirty="0"/>
          </a:p>
        </p:txBody>
      </p:sp>
      <p:sp>
        <p:nvSpPr>
          <p:cNvPr id="23" name="Rectangle 22">
            <a:extLst>
              <a:ext uri="{FF2B5EF4-FFF2-40B4-BE49-F238E27FC236}">
                <a16:creationId xmlns:a16="http://schemas.microsoft.com/office/drawing/2014/main" id="{8AA37658-61C3-2532-B0F6-F61D8DD53A40}"/>
              </a:ext>
            </a:extLst>
          </p:cNvPr>
          <p:cNvSpPr/>
          <p:nvPr/>
        </p:nvSpPr>
        <p:spPr>
          <a:xfrm>
            <a:off x="457710" y="2067923"/>
            <a:ext cx="149881" cy="145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 descr="See how Ohio University is updating its logo">
            <a:extLst>
              <a:ext uri="{FF2B5EF4-FFF2-40B4-BE49-F238E27FC236}">
                <a16:creationId xmlns:a16="http://schemas.microsoft.com/office/drawing/2014/main" id="{4B000F8F-0D28-EDD4-1248-C4D4AF04CDE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0019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9F9C2-35A9-4E36-BAFB-7C6F46E8F884}"/>
            </a:ext>
          </a:extLst>
        </p:cNvPr>
        <p:cNvGrpSpPr/>
        <p:nvPr/>
      </p:nvGrpSpPr>
      <p:grpSpPr>
        <a:xfrm>
          <a:off x="0" y="0"/>
          <a:ext cx="0" cy="0"/>
          <a:chOff x="0" y="0"/>
          <a:chExt cx="0" cy="0"/>
        </a:xfrm>
      </p:grpSpPr>
      <p:pic>
        <p:nvPicPr>
          <p:cNvPr id="6" name="Picture 5" descr="A diagram of a graph&#10;&#10;AI-generated content may be incorrect.">
            <a:extLst>
              <a:ext uri="{FF2B5EF4-FFF2-40B4-BE49-F238E27FC236}">
                <a16:creationId xmlns:a16="http://schemas.microsoft.com/office/drawing/2014/main" id="{6ACF32E4-2875-84CC-5110-75552604EA5D}"/>
              </a:ext>
            </a:extLst>
          </p:cNvPr>
          <p:cNvPicPr>
            <a:picLocks noChangeAspect="1"/>
          </p:cNvPicPr>
          <p:nvPr/>
        </p:nvPicPr>
        <p:blipFill>
          <a:blip r:embed="rId2"/>
          <a:stretch>
            <a:fillRect/>
          </a:stretch>
        </p:blipFill>
        <p:spPr>
          <a:xfrm>
            <a:off x="3872179" y="974608"/>
            <a:ext cx="8229600" cy="5252313"/>
          </a:xfrm>
          <a:prstGeom prst="rect">
            <a:avLst/>
          </a:prstGeom>
        </p:spPr>
      </p:pic>
      <p:pic>
        <p:nvPicPr>
          <p:cNvPr id="4" name="Content Placeholder 4">
            <a:extLst>
              <a:ext uri="{FF2B5EF4-FFF2-40B4-BE49-F238E27FC236}">
                <a16:creationId xmlns:a16="http://schemas.microsoft.com/office/drawing/2014/main" id="{ED725B92-F416-508E-DE1F-6C7778C3021C}"/>
              </a:ext>
            </a:extLst>
          </p:cNvPr>
          <p:cNvPicPr>
            <a:picLocks noChangeAspect="1"/>
          </p:cNvPicPr>
          <p:nvPr/>
        </p:nvPicPr>
        <p:blipFill>
          <a:blip r:embed="rId3"/>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8C1FDC73-7E5A-40E9-0DFB-0B8B73AF2312}"/>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14</a:t>
            </a:r>
          </a:p>
        </p:txBody>
      </p:sp>
      <p:sp>
        <p:nvSpPr>
          <p:cNvPr id="10" name="Title 1">
            <a:extLst>
              <a:ext uri="{FF2B5EF4-FFF2-40B4-BE49-F238E27FC236}">
                <a16:creationId xmlns:a16="http://schemas.microsoft.com/office/drawing/2014/main" id="{E3D40AB1-8784-EA86-EE6F-AA685F78F06B}"/>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Previous Experiment: e1742 @ ANL (2020)</a:t>
            </a:r>
          </a:p>
        </p:txBody>
      </p:sp>
      <p:cxnSp>
        <p:nvCxnSpPr>
          <p:cNvPr id="8" name="Straight Connector 7">
            <a:extLst>
              <a:ext uri="{FF2B5EF4-FFF2-40B4-BE49-F238E27FC236}">
                <a16:creationId xmlns:a16="http://schemas.microsoft.com/office/drawing/2014/main" id="{CD59E983-9BCF-5F24-80A7-FF22F467C2C7}"/>
              </a:ext>
            </a:extLst>
          </p:cNvPr>
          <p:cNvCxnSpPr>
            <a:cxnSpLocks/>
          </p:cNvCxnSpPr>
          <p:nvPr/>
        </p:nvCxnSpPr>
        <p:spPr>
          <a:xfrm>
            <a:off x="4818345" y="2307931"/>
            <a:ext cx="6486964"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9912FDE-34FF-35D8-D343-40EF3919F8D5}"/>
              </a:ext>
            </a:extLst>
          </p:cNvPr>
          <p:cNvSpPr txBox="1"/>
          <p:nvPr/>
        </p:nvSpPr>
        <p:spPr>
          <a:xfrm>
            <a:off x="8989118" y="3147238"/>
            <a:ext cx="2137508" cy="369332"/>
          </a:xfrm>
          <a:prstGeom prst="rect">
            <a:avLst/>
          </a:prstGeom>
          <a:noFill/>
        </p:spPr>
        <p:txBody>
          <a:bodyPr wrap="none" rtlCol="0">
            <a:spAutoFit/>
          </a:bodyPr>
          <a:lstStyle/>
          <a:p>
            <a:r>
              <a:rPr lang="en-US" dirty="0"/>
              <a:t>S</a:t>
            </a:r>
            <a:r>
              <a:rPr lang="en-US" baseline="-25000" dirty="0"/>
              <a:t>n</a:t>
            </a:r>
            <a:r>
              <a:rPr lang="en-US" dirty="0"/>
              <a:t> (</a:t>
            </a:r>
            <a:r>
              <a:rPr lang="en-US" baseline="30000" dirty="0"/>
              <a:t>136</a:t>
            </a:r>
            <a:r>
              <a:rPr lang="en-US" dirty="0"/>
              <a:t>I) = 3.837 MeV</a:t>
            </a:r>
            <a:endParaRPr lang="en-US" baseline="-25000" dirty="0"/>
          </a:p>
        </p:txBody>
      </p:sp>
      <p:pic>
        <p:nvPicPr>
          <p:cNvPr id="14" name="Picture 13" descr="A diagram of a mathematical equation&#10;&#10;AI-generated content may be incorrect.">
            <a:extLst>
              <a:ext uri="{FF2B5EF4-FFF2-40B4-BE49-F238E27FC236}">
                <a16:creationId xmlns:a16="http://schemas.microsoft.com/office/drawing/2014/main" id="{D1405639-5A2D-C6E1-E944-ACA3785F7062}"/>
              </a:ext>
            </a:extLst>
          </p:cNvPr>
          <p:cNvPicPr>
            <a:picLocks noChangeAspect="1"/>
          </p:cNvPicPr>
          <p:nvPr/>
        </p:nvPicPr>
        <p:blipFill>
          <a:blip r:embed="rId4"/>
          <a:stretch>
            <a:fillRect/>
          </a:stretch>
        </p:blipFill>
        <p:spPr>
          <a:xfrm>
            <a:off x="439798" y="2691897"/>
            <a:ext cx="2966631" cy="2972303"/>
          </a:xfrm>
          <a:prstGeom prst="rect">
            <a:avLst/>
          </a:prstGeom>
        </p:spPr>
      </p:pic>
      <p:sp>
        <p:nvSpPr>
          <p:cNvPr id="15" name="TextBox 14">
            <a:extLst>
              <a:ext uri="{FF2B5EF4-FFF2-40B4-BE49-F238E27FC236}">
                <a16:creationId xmlns:a16="http://schemas.microsoft.com/office/drawing/2014/main" id="{B3A75B9F-A7CA-845E-59E0-E2C64F2009CC}"/>
              </a:ext>
            </a:extLst>
          </p:cNvPr>
          <p:cNvSpPr txBox="1"/>
          <p:nvPr/>
        </p:nvSpPr>
        <p:spPr>
          <a:xfrm>
            <a:off x="5211510" y="6152693"/>
            <a:ext cx="3382657" cy="307777"/>
          </a:xfrm>
          <a:prstGeom prst="rect">
            <a:avLst/>
          </a:prstGeom>
          <a:noFill/>
        </p:spPr>
        <p:txBody>
          <a:bodyPr wrap="none" rtlCol="0">
            <a:spAutoFit/>
          </a:bodyPr>
          <a:lstStyle/>
          <a:p>
            <a:r>
              <a:rPr lang="en-US" sz="1400" i="1" dirty="0">
                <a:solidFill>
                  <a:schemeClr val="bg1">
                    <a:lumMod val="50000"/>
                  </a:schemeClr>
                </a:solidFill>
              </a:rPr>
              <a:t>Raw Oslo matrix provided by A. L. Richard</a:t>
            </a:r>
          </a:p>
        </p:txBody>
      </p:sp>
      <p:sp>
        <p:nvSpPr>
          <p:cNvPr id="16" name="Rectangle 15">
            <a:extLst>
              <a:ext uri="{FF2B5EF4-FFF2-40B4-BE49-F238E27FC236}">
                <a16:creationId xmlns:a16="http://schemas.microsoft.com/office/drawing/2014/main" id="{1AD5AA64-87C5-ACE2-D86F-42BE6515D997}"/>
              </a:ext>
            </a:extLst>
          </p:cNvPr>
          <p:cNvSpPr>
            <a:spLocks noChangeAspect="1"/>
          </p:cNvSpPr>
          <p:nvPr/>
        </p:nvSpPr>
        <p:spPr>
          <a:xfrm>
            <a:off x="1368638" y="3627827"/>
            <a:ext cx="2057400" cy="2057400"/>
          </a:xfrm>
          <a:prstGeom prst="rect">
            <a:avLst/>
          </a:prstGeom>
          <a:noFill/>
          <a:ln w="38100">
            <a:solidFill>
              <a:srgbClr val="0070C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48C174A-C6C2-A58E-A7D9-0F292C9C8418}"/>
              </a:ext>
            </a:extLst>
          </p:cNvPr>
          <p:cNvSpPr txBox="1"/>
          <p:nvPr/>
        </p:nvSpPr>
        <p:spPr>
          <a:xfrm>
            <a:off x="914022" y="5735070"/>
            <a:ext cx="2966631" cy="400110"/>
          </a:xfrm>
          <a:prstGeom prst="rect">
            <a:avLst/>
          </a:prstGeom>
          <a:noFill/>
        </p:spPr>
        <p:txBody>
          <a:bodyPr wrap="square" rtlCol="0">
            <a:spAutoFit/>
          </a:bodyPr>
          <a:lstStyle/>
          <a:p>
            <a:r>
              <a:rPr lang="en-US" sz="2000" baseline="30000" dirty="0">
                <a:solidFill>
                  <a:srgbClr val="0070C0"/>
                </a:solidFill>
              </a:rPr>
              <a:t>136</a:t>
            </a:r>
            <a:r>
              <a:rPr lang="en-US" sz="2000" dirty="0">
                <a:solidFill>
                  <a:srgbClr val="0070C0"/>
                </a:solidFill>
              </a:rPr>
              <a:t>I NLD &amp; 𝛾SF for </a:t>
            </a:r>
            <a:r>
              <a:rPr lang="en-US" sz="2000" baseline="30000" dirty="0">
                <a:solidFill>
                  <a:srgbClr val="0070C0"/>
                </a:solidFill>
              </a:rPr>
              <a:t>135</a:t>
            </a:r>
            <a:r>
              <a:rPr lang="en-US" sz="2000" dirty="0">
                <a:solidFill>
                  <a:srgbClr val="0070C0"/>
                </a:solidFill>
              </a:rPr>
              <a:t>I(</a:t>
            </a:r>
            <a:r>
              <a:rPr lang="en-US" sz="2000" i="1" dirty="0">
                <a:solidFill>
                  <a:srgbClr val="0070C0"/>
                </a:solidFill>
              </a:rPr>
              <a:t>n,𝛾</a:t>
            </a:r>
            <a:r>
              <a:rPr lang="en-US" sz="2000" dirty="0">
                <a:solidFill>
                  <a:srgbClr val="0070C0"/>
                </a:solidFill>
              </a:rPr>
              <a:t>)</a:t>
            </a:r>
          </a:p>
        </p:txBody>
      </p:sp>
      <p:cxnSp>
        <p:nvCxnSpPr>
          <p:cNvPr id="23" name="Straight Connector 22">
            <a:extLst>
              <a:ext uri="{FF2B5EF4-FFF2-40B4-BE49-F238E27FC236}">
                <a16:creationId xmlns:a16="http://schemas.microsoft.com/office/drawing/2014/main" id="{6B16B851-E91A-0516-CB3C-60995674F573}"/>
              </a:ext>
            </a:extLst>
          </p:cNvPr>
          <p:cNvCxnSpPr>
            <a:cxnSpLocks/>
          </p:cNvCxnSpPr>
          <p:nvPr/>
        </p:nvCxnSpPr>
        <p:spPr>
          <a:xfrm>
            <a:off x="4840279" y="3147238"/>
            <a:ext cx="6465030" cy="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5BD6D321-36AB-8364-5D78-4663B8DA6C3B}"/>
              </a:ext>
            </a:extLst>
          </p:cNvPr>
          <p:cNvSpPr txBox="1"/>
          <p:nvPr/>
        </p:nvSpPr>
        <p:spPr>
          <a:xfrm>
            <a:off x="8989118" y="2574344"/>
            <a:ext cx="2381934" cy="369332"/>
          </a:xfrm>
          <a:prstGeom prst="rect">
            <a:avLst/>
          </a:prstGeom>
          <a:noFill/>
        </p:spPr>
        <p:txBody>
          <a:bodyPr wrap="none" rtlCol="0">
            <a:spAutoFit/>
          </a:bodyPr>
          <a:lstStyle/>
          <a:p>
            <a:r>
              <a:rPr lang="en-US" dirty="0">
                <a:solidFill>
                  <a:srgbClr val="FF0000"/>
                </a:solidFill>
              </a:rPr>
              <a:t>Q</a:t>
            </a:r>
            <a:r>
              <a:rPr lang="en-US" baseline="-25000" dirty="0">
                <a:solidFill>
                  <a:srgbClr val="FF0000"/>
                </a:solidFill>
              </a:rPr>
              <a:t>β-</a:t>
            </a:r>
            <a:r>
              <a:rPr lang="en-US" dirty="0">
                <a:solidFill>
                  <a:srgbClr val="FF0000"/>
                </a:solidFill>
              </a:rPr>
              <a:t> (</a:t>
            </a:r>
            <a:r>
              <a:rPr lang="en-US" baseline="30000" dirty="0">
                <a:solidFill>
                  <a:srgbClr val="FF0000"/>
                </a:solidFill>
              </a:rPr>
              <a:t>136</a:t>
            </a:r>
            <a:r>
              <a:rPr lang="en-US" dirty="0">
                <a:solidFill>
                  <a:srgbClr val="FF0000"/>
                </a:solidFill>
              </a:rPr>
              <a:t>Te) = 5.120 MeV</a:t>
            </a:r>
            <a:endParaRPr lang="en-US" dirty="0"/>
          </a:p>
        </p:txBody>
      </p:sp>
      <p:sp>
        <p:nvSpPr>
          <p:cNvPr id="18" name="TextBox 17">
            <a:extLst>
              <a:ext uri="{FF2B5EF4-FFF2-40B4-BE49-F238E27FC236}">
                <a16:creationId xmlns:a16="http://schemas.microsoft.com/office/drawing/2014/main" id="{E4F2CFAD-5185-7B43-6EFC-BA95BEFC875A}"/>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9" name="Picture 2" descr="See how Ohio University is updating its logo">
            <a:extLst>
              <a:ext uri="{FF2B5EF4-FFF2-40B4-BE49-F238E27FC236}">
                <a16:creationId xmlns:a16="http://schemas.microsoft.com/office/drawing/2014/main" id="{84098291-60B6-3C9A-0E1E-D1186E89E82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2D9C7380-1E11-8DE8-2D51-BE951308512B}"/>
              </a:ext>
            </a:extLst>
          </p:cNvPr>
          <p:cNvSpPr txBox="1"/>
          <p:nvPr/>
        </p:nvSpPr>
        <p:spPr>
          <a:xfrm>
            <a:off x="1456660" y="1278790"/>
            <a:ext cx="1432443" cy="369332"/>
          </a:xfrm>
          <a:prstGeom prst="rect">
            <a:avLst/>
          </a:prstGeom>
          <a:noFill/>
        </p:spPr>
        <p:txBody>
          <a:bodyPr wrap="none" rtlCol="0">
            <a:spAutoFit/>
          </a:bodyPr>
          <a:lstStyle/>
          <a:p>
            <a:r>
              <a:rPr lang="en-US" dirty="0"/>
              <a:t>PI: A. Spyrou</a:t>
            </a:r>
          </a:p>
        </p:txBody>
      </p:sp>
    </p:spTree>
    <p:extLst>
      <p:ext uri="{BB962C8B-B14F-4D97-AF65-F5344CB8AC3E}">
        <p14:creationId xmlns:p14="http://schemas.microsoft.com/office/powerpoint/2010/main" val="4185510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3F83C-04F0-DBC9-BA92-99FC47250956}"/>
            </a:ext>
          </a:extLst>
        </p:cNvPr>
        <p:cNvGrpSpPr/>
        <p:nvPr/>
      </p:nvGrpSpPr>
      <p:grpSpPr>
        <a:xfrm>
          <a:off x="0" y="0"/>
          <a:ext cx="0" cy="0"/>
          <a:chOff x="0" y="0"/>
          <a:chExt cx="0" cy="0"/>
        </a:xfrm>
      </p:grpSpPr>
      <p:pic>
        <p:nvPicPr>
          <p:cNvPr id="45" name="Picture 44" descr="A graph showing the number of energy&#10;&#10;AI-generated content may be incorrect.">
            <a:extLst>
              <a:ext uri="{FF2B5EF4-FFF2-40B4-BE49-F238E27FC236}">
                <a16:creationId xmlns:a16="http://schemas.microsoft.com/office/drawing/2014/main" id="{99DB1C53-F880-53B7-41D6-9E53644B5AFD}"/>
              </a:ext>
            </a:extLst>
          </p:cNvPr>
          <p:cNvPicPr>
            <a:picLocks noChangeAspect="1"/>
          </p:cNvPicPr>
          <p:nvPr/>
        </p:nvPicPr>
        <p:blipFill>
          <a:blip r:embed="rId2"/>
          <a:stretch>
            <a:fillRect/>
          </a:stretch>
        </p:blipFill>
        <p:spPr>
          <a:xfrm>
            <a:off x="3674480" y="1200892"/>
            <a:ext cx="7772400" cy="5191376"/>
          </a:xfrm>
          <a:prstGeom prst="rect">
            <a:avLst/>
          </a:prstGeom>
        </p:spPr>
      </p:pic>
      <p:pic>
        <p:nvPicPr>
          <p:cNvPr id="28" name="Picture 27" descr="A diagram of a mathematical equation&#10;&#10;AI-generated content may be incorrect.">
            <a:extLst>
              <a:ext uri="{FF2B5EF4-FFF2-40B4-BE49-F238E27FC236}">
                <a16:creationId xmlns:a16="http://schemas.microsoft.com/office/drawing/2014/main" id="{5357585C-6E5A-A8FA-FB94-BB47D729D092}"/>
              </a:ext>
            </a:extLst>
          </p:cNvPr>
          <p:cNvPicPr>
            <a:picLocks noChangeAspect="1"/>
          </p:cNvPicPr>
          <p:nvPr/>
        </p:nvPicPr>
        <p:blipFill>
          <a:blip r:embed="rId3"/>
          <a:stretch>
            <a:fillRect/>
          </a:stretch>
        </p:blipFill>
        <p:spPr>
          <a:xfrm>
            <a:off x="439798" y="2691897"/>
            <a:ext cx="2966631" cy="2972303"/>
          </a:xfrm>
          <a:prstGeom prst="rect">
            <a:avLst/>
          </a:prstGeom>
        </p:spPr>
      </p:pic>
      <p:pic>
        <p:nvPicPr>
          <p:cNvPr id="4" name="Content Placeholder 4">
            <a:extLst>
              <a:ext uri="{FF2B5EF4-FFF2-40B4-BE49-F238E27FC236}">
                <a16:creationId xmlns:a16="http://schemas.microsoft.com/office/drawing/2014/main" id="{3AA9750A-0AFC-0633-73BA-3E4685CAF1CE}"/>
              </a:ext>
            </a:extLst>
          </p:cNvPr>
          <p:cNvPicPr>
            <a:picLocks noChangeAspect="1"/>
          </p:cNvPicPr>
          <p:nvPr/>
        </p:nvPicPr>
        <p:blipFill>
          <a:blip r:embed="rId4"/>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CD1A55F9-F3EB-3C42-1DC6-24FC75C48704}"/>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15</a:t>
            </a:r>
          </a:p>
        </p:txBody>
      </p:sp>
      <p:cxnSp>
        <p:nvCxnSpPr>
          <p:cNvPr id="8" name="Straight Connector 7">
            <a:extLst>
              <a:ext uri="{FF2B5EF4-FFF2-40B4-BE49-F238E27FC236}">
                <a16:creationId xmlns:a16="http://schemas.microsoft.com/office/drawing/2014/main" id="{1A36F3AC-CEB1-AEB6-A6AB-A5C421355E55}"/>
              </a:ext>
            </a:extLst>
          </p:cNvPr>
          <p:cNvCxnSpPr>
            <a:cxnSpLocks/>
          </p:cNvCxnSpPr>
          <p:nvPr/>
        </p:nvCxnSpPr>
        <p:spPr>
          <a:xfrm flipV="1">
            <a:off x="9329118" y="1244254"/>
            <a:ext cx="0" cy="458178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0B594FAD-0CE0-AC94-BA0D-56BBF8F88B06}"/>
              </a:ext>
            </a:extLst>
          </p:cNvPr>
          <p:cNvSpPr txBox="1"/>
          <p:nvPr/>
        </p:nvSpPr>
        <p:spPr>
          <a:xfrm>
            <a:off x="5180302" y="6135281"/>
            <a:ext cx="2495683" cy="307777"/>
          </a:xfrm>
          <a:prstGeom prst="rect">
            <a:avLst/>
          </a:prstGeom>
          <a:noFill/>
        </p:spPr>
        <p:txBody>
          <a:bodyPr wrap="none" rtlCol="0">
            <a:spAutoFit/>
          </a:bodyPr>
          <a:lstStyle/>
          <a:p>
            <a:r>
              <a:rPr lang="en-US" sz="1400" i="1" dirty="0">
                <a:solidFill>
                  <a:schemeClr val="bg1">
                    <a:lumMod val="50000"/>
                  </a:schemeClr>
                </a:solidFill>
              </a:rPr>
              <a:t>Data provided by A. L. Richard</a:t>
            </a:r>
          </a:p>
        </p:txBody>
      </p:sp>
      <p:sp>
        <p:nvSpPr>
          <p:cNvPr id="18" name="Rectangle 17">
            <a:extLst>
              <a:ext uri="{FF2B5EF4-FFF2-40B4-BE49-F238E27FC236}">
                <a16:creationId xmlns:a16="http://schemas.microsoft.com/office/drawing/2014/main" id="{A81F61E2-905A-25FE-63B8-E8530780E0C1}"/>
              </a:ext>
            </a:extLst>
          </p:cNvPr>
          <p:cNvSpPr>
            <a:spLocks noChangeAspect="1"/>
          </p:cNvSpPr>
          <p:nvPr/>
        </p:nvSpPr>
        <p:spPr>
          <a:xfrm>
            <a:off x="412013" y="2658897"/>
            <a:ext cx="2057400" cy="2057400"/>
          </a:xfrm>
          <a:prstGeom prst="rect">
            <a:avLst/>
          </a:prstGeom>
          <a:noFill/>
          <a:ln w="38100">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TextBox 18">
            <a:extLst>
              <a:ext uri="{FF2B5EF4-FFF2-40B4-BE49-F238E27FC236}">
                <a16:creationId xmlns:a16="http://schemas.microsoft.com/office/drawing/2014/main" id="{2CBB1620-86C2-31B6-4EDE-A65A59738164}"/>
              </a:ext>
            </a:extLst>
          </p:cNvPr>
          <p:cNvSpPr txBox="1"/>
          <p:nvPr/>
        </p:nvSpPr>
        <p:spPr>
          <a:xfrm>
            <a:off x="570533" y="1974696"/>
            <a:ext cx="1740360" cy="646331"/>
          </a:xfrm>
          <a:prstGeom prst="rect">
            <a:avLst/>
          </a:prstGeom>
          <a:noFill/>
        </p:spPr>
        <p:txBody>
          <a:bodyPr wrap="square" rtlCol="0">
            <a:spAutoFit/>
          </a:bodyPr>
          <a:lstStyle/>
          <a:p>
            <a:pPr algn="ctr"/>
            <a:r>
              <a:rPr lang="en-US" dirty="0">
                <a:solidFill>
                  <a:srgbClr val="00B050"/>
                </a:solidFill>
              </a:rPr>
              <a:t>Useful for </a:t>
            </a:r>
            <a:r>
              <a:rPr lang="en-US" baseline="30000" dirty="0">
                <a:solidFill>
                  <a:srgbClr val="00B050"/>
                </a:solidFill>
              </a:rPr>
              <a:t>136</a:t>
            </a:r>
            <a:r>
              <a:rPr lang="en-US" dirty="0">
                <a:solidFill>
                  <a:srgbClr val="00B050"/>
                </a:solidFill>
              </a:rPr>
              <a:t>Xe NLD &amp; 𝛾SF</a:t>
            </a:r>
          </a:p>
        </p:txBody>
      </p:sp>
      <p:sp>
        <p:nvSpPr>
          <p:cNvPr id="13" name="Title 1">
            <a:extLst>
              <a:ext uri="{FF2B5EF4-FFF2-40B4-BE49-F238E27FC236}">
                <a16:creationId xmlns:a16="http://schemas.microsoft.com/office/drawing/2014/main" id="{733DAB97-D921-2692-F34D-E120E0C3C158}"/>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Previous Experiment: e1742 @ ANL (2020)</a:t>
            </a:r>
          </a:p>
        </p:txBody>
      </p:sp>
      <p:sp>
        <p:nvSpPr>
          <p:cNvPr id="20" name="TextBox 19">
            <a:extLst>
              <a:ext uri="{FF2B5EF4-FFF2-40B4-BE49-F238E27FC236}">
                <a16:creationId xmlns:a16="http://schemas.microsoft.com/office/drawing/2014/main" id="{DD2F6984-4404-FCD1-D054-09CAC2A611EF}"/>
              </a:ext>
            </a:extLst>
          </p:cNvPr>
          <p:cNvSpPr txBox="1"/>
          <p:nvPr/>
        </p:nvSpPr>
        <p:spPr>
          <a:xfrm>
            <a:off x="6294957" y="878333"/>
            <a:ext cx="5151923" cy="369332"/>
          </a:xfrm>
          <a:prstGeom prst="rect">
            <a:avLst/>
          </a:prstGeom>
          <a:noFill/>
        </p:spPr>
        <p:txBody>
          <a:bodyPr wrap="none" rtlCol="0">
            <a:spAutoFit/>
          </a:bodyPr>
          <a:lstStyle/>
          <a:p>
            <a:r>
              <a:rPr lang="en-US" dirty="0"/>
              <a:t>S</a:t>
            </a:r>
            <a:r>
              <a:rPr lang="en-US" baseline="-25000" dirty="0"/>
              <a:t>n</a:t>
            </a:r>
            <a:r>
              <a:rPr lang="en-US" dirty="0"/>
              <a:t> (</a:t>
            </a:r>
            <a:r>
              <a:rPr lang="en-US" baseline="30000" dirty="0"/>
              <a:t>136</a:t>
            </a:r>
            <a:r>
              <a:rPr lang="en-US" dirty="0"/>
              <a:t>I) = 3.837 MeV	</a:t>
            </a:r>
            <a:r>
              <a:rPr lang="en-US" dirty="0">
                <a:solidFill>
                  <a:srgbClr val="FF0000"/>
                </a:solidFill>
              </a:rPr>
              <a:t>Q</a:t>
            </a:r>
            <a:r>
              <a:rPr lang="en-US" baseline="-25000" dirty="0">
                <a:solidFill>
                  <a:srgbClr val="FF0000"/>
                </a:solidFill>
              </a:rPr>
              <a:t>β-</a:t>
            </a:r>
            <a:r>
              <a:rPr lang="en-US" dirty="0">
                <a:solidFill>
                  <a:srgbClr val="FF0000"/>
                </a:solidFill>
              </a:rPr>
              <a:t> (</a:t>
            </a:r>
            <a:r>
              <a:rPr lang="en-US" baseline="30000" dirty="0">
                <a:solidFill>
                  <a:srgbClr val="FF0000"/>
                </a:solidFill>
              </a:rPr>
              <a:t>136</a:t>
            </a:r>
            <a:r>
              <a:rPr lang="en-US" dirty="0">
                <a:solidFill>
                  <a:srgbClr val="FF0000"/>
                </a:solidFill>
              </a:rPr>
              <a:t>Te) = 5.120 MeV</a:t>
            </a:r>
            <a:endParaRPr lang="en-US" baseline="-25000" dirty="0"/>
          </a:p>
        </p:txBody>
      </p:sp>
      <p:cxnSp>
        <p:nvCxnSpPr>
          <p:cNvPr id="27" name="Straight Connector 26">
            <a:extLst>
              <a:ext uri="{FF2B5EF4-FFF2-40B4-BE49-F238E27FC236}">
                <a16:creationId xmlns:a16="http://schemas.microsoft.com/office/drawing/2014/main" id="{546734DB-0C9F-5A23-069F-13E6E075477A}"/>
              </a:ext>
            </a:extLst>
          </p:cNvPr>
          <p:cNvCxnSpPr>
            <a:cxnSpLocks/>
          </p:cNvCxnSpPr>
          <p:nvPr/>
        </p:nvCxnSpPr>
        <p:spPr>
          <a:xfrm flipV="1">
            <a:off x="8119515" y="1244254"/>
            <a:ext cx="0" cy="458178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B0ACB69E-E6CA-65AC-55CA-ED3A7D1D064E}"/>
              </a:ext>
            </a:extLst>
          </p:cNvPr>
          <p:cNvSpPr>
            <a:spLocks noChangeAspect="1"/>
          </p:cNvSpPr>
          <p:nvPr/>
        </p:nvSpPr>
        <p:spPr>
          <a:xfrm>
            <a:off x="1368638" y="3627827"/>
            <a:ext cx="2057400" cy="2057400"/>
          </a:xfrm>
          <a:prstGeom prst="rect">
            <a:avLst/>
          </a:prstGeom>
          <a:noFill/>
          <a:ln w="38100">
            <a:solidFill>
              <a:srgbClr val="0070C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31" name="TextBox 30">
            <a:extLst>
              <a:ext uri="{FF2B5EF4-FFF2-40B4-BE49-F238E27FC236}">
                <a16:creationId xmlns:a16="http://schemas.microsoft.com/office/drawing/2014/main" id="{69920E8D-02A8-5E91-4B87-5994DB663E1A}"/>
              </a:ext>
            </a:extLst>
          </p:cNvPr>
          <p:cNvSpPr txBox="1"/>
          <p:nvPr/>
        </p:nvSpPr>
        <p:spPr>
          <a:xfrm>
            <a:off x="9813905" y="3011121"/>
            <a:ext cx="2325701" cy="369332"/>
          </a:xfrm>
          <a:prstGeom prst="rect">
            <a:avLst/>
          </a:prstGeom>
          <a:noFill/>
        </p:spPr>
        <p:txBody>
          <a:bodyPr wrap="none" rtlCol="0">
            <a:spAutoFit/>
          </a:bodyPr>
          <a:lstStyle/>
          <a:p>
            <a:r>
              <a:rPr lang="en-US" dirty="0">
                <a:solidFill>
                  <a:srgbClr val="0070C0"/>
                </a:solidFill>
              </a:rPr>
              <a:t>S</a:t>
            </a:r>
            <a:r>
              <a:rPr lang="en-US" baseline="-25000" dirty="0">
                <a:solidFill>
                  <a:srgbClr val="0070C0"/>
                </a:solidFill>
              </a:rPr>
              <a:t>n</a:t>
            </a:r>
            <a:r>
              <a:rPr lang="en-US" dirty="0">
                <a:solidFill>
                  <a:srgbClr val="0070C0"/>
                </a:solidFill>
              </a:rPr>
              <a:t> (</a:t>
            </a:r>
            <a:r>
              <a:rPr lang="en-US" baseline="30000" dirty="0">
                <a:solidFill>
                  <a:srgbClr val="0070C0"/>
                </a:solidFill>
              </a:rPr>
              <a:t>136</a:t>
            </a:r>
            <a:r>
              <a:rPr lang="en-US" dirty="0">
                <a:solidFill>
                  <a:srgbClr val="0070C0"/>
                </a:solidFill>
              </a:rPr>
              <a:t>Xe) = 8.087 MeV</a:t>
            </a:r>
            <a:endParaRPr lang="en-US" baseline="-25000" dirty="0">
              <a:solidFill>
                <a:srgbClr val="0070C0"/>
              </a:solidFill>
            </a:endParaRPr>
          </a:p>
        </p:txBody>
      </p:sp>
      <p:cxnSp>
        <p:nvCxnSpPr>
          <p:cNvPr id="32" name="Straight Connector 31">
            <a:extLst>
              <a:ext uri="{FF2B5EF4-FFF2-40B4-BE49-F238E27FC236}">
                <a16:creationId xmlns:a16="http://schemas.microsoft.com/office/drawing/2014/main" id="{960AFBB7-3134-B8DD-C5CB-CEB647AF9302}"/>
              </a:ext>
            </a:extLst>
          </p:cNvPr>
          <p:cNvCxnSpPr>
            <a:cxnSpLocks/>
          </p:cNvCxnSpPr>
          <p:nvPr/>
        </p:nvCxnSpPr>
        <p:spPr>
          <a:xfrm flipV="1">
            <a:off x="11017394" y="3753836"/>
            <a:ext cx="0" cy="2072198"/>
          </a:xfrm>
          <a:prstGeom prst="line">
            <a:avLst/>
          </a:prstGeom>
          <a:ln w="28575">
            <a:solidFill>
              <a:srgbClr val="FF40FF"/>
            </a:solidFill>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F3E9F04-9697-2190-9042-CD8F725C098E}"/>
              </a:ext>
            </a:extLst>
          </p:cNvPr>
          <p:cNvSpPr txBox="1"/>
          <p:nvPr/>
        </p:nvSpPr>
        <p:spPr>
          <a:xfrm>
            <a:off x="9911828" y="3356202"/>
            <a:ext cx="2227276" cy="369332"/>
          </a:xfrm>
          <a:prstGeom prst="rect">
            <a:avLst/>
          </a:prstGeom>
          <a:noFill/>
        </p:spPr>
        <p:txBody>
          <a:bodyPr wrap="none" rtlCol="0">
            <a:spAutoFit/>
          </a:bodyPr>
          <a:lstStyle/>
          <a:p>
            <a:r>
              <a:rPr lang="en-US" dirty="0">
                <a:solidFill>
                  <a:srgbClr val="FF40FF"/>
                </a:solidFill>
              </a:rPr>
              <a:t>Q</a:t>
            </a:r>
            <a:r>
              <a:rPr lang="en-US" baseline="-25000" dirty="0">
                <a:solidFill>
                  <a:srgbClr val="FF40FF"/>
                </a:solidFill>
              </a:rPr>
              <a:t>β-</a:t>
            </a:r>
            <a:r>
              <a:rPr lang="en-US" dirty="0">
                <a:solidFill>
                  <a:srgbClr val="FF40FF"/>
                </a:solidFill>
              </a:rPr>
              <a:t> (</a:t>
            </a:r>
            <a:r>
              <a:rPr lang="en-US" baseline="30000" dirty="0">
                <a:solidFill>
                  <a:srgbClr val="FF40FF"/>
                </a:solidFill>
              </a:rPr>
              <a:t>136</a:t>
            </a:r>
            <a:r>
              <a:rPr lang="en-US" dirty="0">
                <a:solidFill>
                  <a:srgbClr val="FF40FF"/>
                </a:solidFill>
              </a:rPr>
              <a:t>I) = 6.884 MeV</a:t>
            </a:r>
          </a:p>
        </p:txBody>
      </p:sp>
      <p:sp>
        <p:nvSpPr>
          <p:cNvPr id="35" name="TextBox 34">
            <a:extLst>
              <a:ext uri="{FF2B5EF4-FFF2-40B4-BE49-F238E27FC236}">
                <a16:creationId xmlns:a16="http://schemas.microsoft.com/office/drawing/2014/main" id="{662E4806-15E2-872A-8D5A-1D933DF859F0}"/>
              </a:ext>
            </a:extLst>
          </p:cNvPr>
          <p:cNvSpPr txBox="1"/>
          <p:nvPr/>
        </p:nvSpPr>
        <p:spPr>
          <a:xfrm>
            <a:off x="914022" y="5735070"/>
            <a:ext cx="2966631" cy="400110"/>
          </a:xfrm>
          <a:prstGeom prst="rect">
            <a:avLst/>
          </a:prstGeom>
          <a:noFill/>
        </p:spPr>
        <p:txBody>
          <a:bodyPr wrap="square" rtlCol="0">
            <a:spAutoFit/>
          </a:bodyPr>
          <a:lstStyle/>
          <a:p>
            <a:r>
              <a:rPr lang="en-US" sz="2000" baseline="30000" dirty="0">
                <a:solidFill>
                  <a:srgbClr val="0070C0"/>
                </a:solidFill>
              </a:rPr>
              <a:t>136</a:t>
            </a:r>
            <a:r>
              <a:rPr lang="en-US" sz="2000" dirty="0">
                <a:solidFill>
                  <a:srgbClr val="0070C0"/>
                </a:solidFill>
              </a:rPr>
              <a:t>I NLD &amp; 𝛾SF for </a:t>
            </a:r>
            <a:r>
              <a:rPr lang="en-US" sz="2000" baseline="30000" dirty="0">
                <a:solidFill>
                  <a:srgbClr val="0070C0"/>
                </a:solidFill>
              </a:rPr>
              <a:t>135</a:t>
            </a:r>
            <a:r>
              <a:rPr lang="en-US" sz="2000" dirty="0">
                <a:solidFill>
                  <a:srgbClr val="0070C0"/>
                </a:solidFill>
              </a:rPr>
              <a:t>I(</a:t>
            </a:r>
            <a:r>
              <a:rPr lang="en-US" sz="2000" i="1" dirty="0">
                <a:solidFill>
                  <a:srgbClr val="0070C0"/>
                </a:solidFill>
              </a:rPr>
              <a:t>n,𝛾</a:t>
            </a:r>
            <a:r>
              <a:rPr lang="en-US" sz="2000" dirty="0">
                <a:solidFill>
                  <a:srgbClr val="0070C0"/>
                </a:solidFill>
              </a:rPr>
              <a:t>)</a:t>
            </a:r>
          </a:p>
        </p:txBody>
      </p:sp>
      <p:cxnSp>
        <p:nvCxnSpPr>
          <p:cNvPr id="37" name="Straight Arrow Connector 36">
            <a:extLst>
              <a:ext uri="{FF2B5EF4-FFF2-40B4-BE49-F238E27FC236}">
                <a16:creationId xmlns:a16="http://schemas.microsoft.com/office/drawing/2014/main" id="{3EB0803C-7421-DFC8-BFF0-F7B48E2F0CA8}"/>
              </a:ext>
            </a:extLst>
          </p:cNvPr>
          <p:cNvCxnSpPr>
            <a:cxnSpLocks/>
          </p:cNvCxnSpPr>
          <p:nvPr/>
        </p:nvCxnSpPr>
        <p:spPr>
          <a:xfrm flipV="1">
            <a:off x="5700813" y="2658897"/>
            <a:ext cx="0" cy="616453"/>
          </a:xfrm>
          <a:prstGeom prst="straightConnector1">
            <a:avLst/>
          </a:prstGeom>
          <a:ln w="28575">
            <a:solidFill>
              <a:schemeClr val="accent6">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327115F0-0A2E-959C-AC5F-D1B50DFE7B99}"/>
              </a:ext>
            </a:extLst>
          </p:cNvPr>
          <p:cNvSpPr txBox="1"/>
          <p:nvPr/>
        </p:nvSpPr>
        <p:spPr>
          <a:xfrm>
            <a:off x="4742243" y="3294048"/>
            <a:ext cx="2306465" cy="646331"/>
          </a:xfrm>
          <a:prstGeom prst="rect">
            <a:avLst/>
          </a:prstGeom>
          <a:noFill/>
        </p:spPr>
        <p:txBody>
          <a:bodyPr wrap="none" rtlCol="0">
            <a:spAutoFit/>
          </a:bodyPr>
          <a:lstStyle/>
          <a:p>
            <a:pPr algn="ctr"/>
            <a:r>
              <a:rPr lang="en-US" baseline="30000" dirty="0">
                <a:solidFill>
                  <a:srgbClr val="002060"/>
                </a:solidFill>
              </a:rPr>
              <a:t>136</a:t>
            </a:r>
            <a:r>
              <a:rPr lang="en-US" dirty="0">
                <a:solidFill>
                  <a:srgbClr val="002060"/>
                </a:solidFill>
              </a:rPr>
              <a:t>Xe 2+ @ 1.313 MeV</a:t>
            </a:r>
          </a:p>
          <a:p>
            <a:pPr algn="ctr"/>
            <a:r>
              <a:rPr lang="en-US" dirty="0">
                <a:solidFill>
                  <a:srgbClr val="002060"/>
                </a:solidFill>
              </a:rPr>
              <a:t>I</a:t>
            </a:r>
            <a:r>
              <a:rPr lang="en-US" baseline="-25000" dirty="0">
                <a:solidFill>
                  <a:srgbClr val="002060"/>
                </a:solidFill>
              </a:rPr>
              <a:t>β</a:t>
            </a:r>
            <a:r>
              <a:rPr lang="en-US" dirty="0">
                <a:solidFill>
                  <a:srgbClr val="002060"/>
                </a:solidFill>
              </a:rPr>
              <a:t>(%) = 28.8</a:t>
            </a:r>
          </a:p>
        </p:txBody>
      </p:sp>
      <p:sp>
        <p:nvSpPr>
          <p:cNvPr id="9" name="TextBox 8">
            <a:extLst>
              <a:ext uri="{FF2B5EF4-FFF2-40B4-BE49-F238E27FC236}">
                <a16:creationId xmlns:a16="http://schemas.microsoft.com/office/drawing/2014/main" id="{06D84937-7482-4523-8C31-2F95245F4D09}"/>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0" name="Picture 2" descr="See how Ohio University is updating its logo">
            <a:extLst>
              <a:ext uri="{FF2B5EF4-FFF2-40B4-BE49-F238E27FC236}">
                <a16:creationId xmlns:a16="http://schemas.microsoft.com/office/drawing/2014/main" id="{16B743CE-210D-19FD-3782-8329AAF546B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824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1DF41-C0D1-F196-1F1D-26026CEC147A}"/>
            </a:ext>
          </a:extLst>
        </p:cNvPr>
        <p:cNvGrpSpPr/>
        <p:nvPr/>
      </p:nvGrpSpPr>
      <p:grpSpPr>
        <a:xfrm>
          <a:off x="0" y="0"/>
          <a:ext cx="0" cy="0"/>
          <a:chOff x="0" y="0"/>
          <a:chExt cx="0" cy="0"/>
        </a:xfrm>
      </p:grpSpPr>
      <p:pic>
        <p:nvPicPr>
          <p:cNvPr id="7" name="Picture 6" descr="A graph of a graph of a graph&#10;&#10;AI-generated content may be incorrect.">
            <a:extLst>
              <a:ext uri="{FF2B5EF4-FFF2-40B4-BE49-F238E27FC236}">
                <a16:creationId xmlns:a16="http://schemas.microsoft.com/office/drawing/2014/main" id="{8C7F7A92-5B74-83D9-7D88-243A362328AF}"/>
              </a:ext>
            </a:extLst>
          </p:cNvPr>
          <p:cNvPicPr>
            <a:picLocks noChangeAspect="1"/>
          </p:cNvPicPr>
          <p:nvPr/>
        </p:nvPicPr>
        <p:blipFill>
          <a:blip r:embed="rId2"/>
          <a:stretch>
            <a:fillRect/>
          </a:stretch>
        </p:blipFill>
        <p:spPr>
          <a:xfrm>
            <a:off x="3725333" y="1018915"/>
            <a:ext cx="8229600" cy="5252313"/>
          </a:xfrm>
          <a:prstGeom prst="rect">
            <a:avLst/>
          </a:prstGeom>
        </p:spPr>
      </p:pic>
      <p:pic>
        <p:nvPicPr>
          <p:cNvPr id="28" name="Picture 27" descr="A diagram of a mathematical equation&#10;&#10;AI-generated content may be incorrect.">
            <a:extLst>
              <a:ext uri="{FF2B5EF4-FFF2-40B4-BE49-F238E27FC236}">
                <a16:creationId xmlns:a16="http://schemas.microsoft.com/office/drawing/2014/main" id="{14123943-7079-E1D9-0FDC-CE71972A6B50}"/>
              </a:ext>
            </a:extLst>
          </p:cNvPr>
          <p:cNvPicPr>
            <a:picLocks noChangeAspect="1"/>
          </p:cNvPicPr>
          <p:nvPr/>
        </p:nvPicPr>
        <p:blipFill>
          <a:blip r:embed="rId3"/>
          <a:stretch>
            <a:fillRect/>
          </a:stretch>
        </p:blipFill>
        <p:spPr>
          <a:xfrm>
            <a:off x="439798" y="2691897"/>
            <a:ext cx="2966631" cy="2972303"/>
          </a:xfrm>
          <a:prstGeom prst="rect">
            <a:avLst/>
          </a:prstGeom>
        </p:spPr>
      </p:pic>
      <p:pic>
        <p:nvPicPr>
          <p:cNvPr id="4" name="Content Placeholder 4">
            <a:extLst>
              <a:ext uri="{FF2B5EF4-FFF2-40B4-BE49-F238E27FC236}">
                <a16:creationId xmlns:a16="http://schemas.microsoft.com/office/drawing/2014/main" id="{201283CC-464B-9186-BE69-BB2EAC82798A}"/>
              </a:ext>
            </a:extLst>
          </p:cNvPr>
          <p:cNvPicPr>
            <a:picLocks noChangeAspect="1"/>
          </p:cNvPicPr>
          <p:nvPr/>
        </p:nvPicPr>
        <p:blipFill>
          <a:blip r:embed="rId4"/>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1037183A-4589-4399-4916-0974C73A85AC}"/>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16</a:t>
            </a:r>
          </a:p>
        </p:txBody>
      </p:sp>
      <p:sp>
        <p:nvSpPr>
          <p:cNvPr id="18" name="Rectangle 17">
            <a:extLst>
              <a:ext uri="{FF2B5EF4-FFF2-40B4-BE49-F238E27FC236}">
                <a16:creationId xmlns:a16="http://schemas.microsoft.com/office/drawing/2014/main" id="{C0765225-2360-DA8D-86B5-E9F189D38605}"/>
              </a:ext>
            </a:extLst>
          </p:cNvPr>
          <p:cNvSpPr>
            <a:spLocks noChangeAspect="1"/>
          </p:cNvSpPr>
          <p:nvPr/>
        </p:nvSpPr>
        <p:spPr>
          <a:xfrm>
            <a:off x="412013" y="2658897"/>
            <a:ext cx="2057400" cy="2057400"/>
          </a:xfrm>
          <a:prstGeom prst="rect">
            <a:avLst/>
          </a:prstGeom>
          <a:noFill/>
          <a:ln w="38100">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Title 1">
            <a:extLst>
              <a:ext uri="{FF2B5EF4-FFF2-40B4-BE49-F238E27FC236}">
                <a16:creationId xmlns:a16="http://schemas.microsoft.com/office/drawing/2014/main" id="{B4C3F13C-F1B0-0197-0F60-217A7FE77894}"/>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aseline="30000" dirty="0"/>
              <a:t>136</a:t>
            </a:r>
            <a:r>
              <a:rPr lang="en-US" dirty="0"/>
              <a:t>Xe Granddaughter in e1742</a:t>
            </a:r>
          </a:p>
        </p:txBody>
      </p:sp>
      <p:sp>
        <p:nvSpPr>
          <p:cNvPr id="20" name="TextBox 19">
            <a:extLst>
              <a:ext uri="{FF2B5EF4-FFF2-40B4-BE49-F238E27FC236}">
                <a16:creationId xmlns:a16="http://schemas.microsoft.com/office/drawing/2014/main" id="{773367E6-A64B-BAE9-0D72-E776F95BADC3}"/>
              </a:ext>
            </a:extLst>
          </p:cNvPr>
          <p:cNvSpPr txBox="1"/>
          <p:nvPr/>
        </p:nvSpPr>
        <p:spPr>
          <a:xfrm>
            <a:off x="8981611" y="517118"/>
            <a:ext cx="2372188" cy="646331"/>
          </a:xfrm>
          <a:prstGeom prst="rect">
            <a:avLst/>
          </a:prstGeom>
          <a:noFill/>
        </p:spPr>
        <p:txBody>
          <a:bodyPr wrap="none" rtlCol="0">
            <a:spAutoFit/>
          </a:bodyPr>
          <a:lstStyle/>
          <a:p>
            <a:r>
              <a:rPr lang="en-US" dirty="0">
                <a:solidFill>
                  <a:srgbClr val="0070C0"/>
                </a:solidFill>
              </a:rPr>
              <a:t>S</a:t>
            </a:r>
            <a:r>
              <a:rPr lang="en-US" baseline="-25000" dirty="0">
                <a:solidFill>
                  <a:srgbClr val="0070C0"/>
                </a:solidFill>
              </a:rPr>
              <a:t>n</a:t>
            </a:r>
            <a:r>
              <a:rPr lang="en-US" dirty="0">
                <a:solidFill>
                  <a:srgbClr val="0070C0"/>
                </a:solidFill>
              </a:rPr>
              <a:t> (</a:t>
            </a:r>
            <a:r>
              <a:rPr lang="en-US" baseline="30000" dirty="0">
                <a:solidFill>
                  <a:srgbClr val="0070C0"/>
                </a:solidFill>
              </a:rPr>
              <a:t>136</a:t>
            </a:r>
            <a:r>
              <a:rPr lang="en-US" dirty="0">
                <a:solidFill>
                  <a:srgbClr val="0070C0"/>
                </a:solidFill>
              </a:rPr>
              <a:t>Xe) = 8.087 MeV </a:t>
            </a:r>
          </a:p>
          <a:p>
            <a:r>
              <a:rPr lang="en-US" dirty="0">
                <a:solidFill>
                  <a:srgbClr val="FF40FF"/>
                </a:solidFill>
              </a:rPr>
              <a:t>Q</a:t>
            </a:r>
            <a:r>
              <a:rPr lang="en-US" baseline="-25000" dirty="0">
                <a:solidFill>
                  <a:srgbClr val="FF40FF"/>
                </a:solidFill>
              </a:rPr>
              <a:t>β-</a:t>
            </a:r>
            <a:r>
              <a:rPr lang="en-US" dirty="0">
                <a:solidFill>
                  <a:srgbClr val="FF40FF"/>
                </a:solidFill>
              </a:rPr>
              <a:t> (</a:t>
            </a:r>
            <a:r>
              <a:rPr lang="en-US" baseline="30000" dirty="0">
                <a:solidFill>
                  <a:srgbClr val="FF40FF"/>
                </a:solidFill>
              </a:rPr>
              <a:t>136</a:t>
            </a:r>
            <a:r>
              <a:rPr lang="en-US" dirty="0">
                <a:solidFill>
                  <a:srgbClr val="FF40FF"/>
                </a:solidFill>
              </a:rPr>
              <a:t>I) = 6.884 MeV</a:t>
            </a:r>
            <a:endParaRPr lang="en-US" baseline="-25000" dirty="0"/>
          </a:p>
        </p:txBody>
      </p:sp>
      <p:cxnSp>
        <p:nvCxnSpPr>
          <p:cNvPr id="32" name="Straight Connector 31">
            <a:extLst>
              <a:ext uri="{FF2B5EF4-FFF2-40B4-BE49-F238E27FC236}">
                <a16:creationId xmlns:a16="http://schemas.microsoft.com/office/drawing/2014/main" id="{04640DA1-23EA-7B31-4A47-03B338AB784D}"/>
              </a:ext>
            </a:extLst>
          </p:cNvPr>
          <p:cNvCxnSpPr>
            <a:cxnSpLocks/>
          </p:cNvCxnSpPr>
          <p:nvPr/>
        </p:nvCxnSpPr>
        <p:spPr>
          <a:xfrm>
            <a:off x="4693422" y="1233318"/>
            <a:ext cx="6454742" cy="0"/>
          </a:xfrm>
          <a:prstGeom prst="line">
            <a:avLst/>
          </a:prstGeom>
          <a:ln w="28575">
            <a:solidFill>
              <a:srgbClr val="FF40FF"/>
            </a:solidFill>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CC2454D-B9FA-61A9-3746-CBE645427F68}"/>
              </a:ext>
            </a:extLst>
          </p:cNvPr>
          <p:cNvSpPr txBox="1"/>
          <p:nvPr/>
        </p:nvSpPr>
        <p:spPr>
          <a:xfrm>
            <a:off x="5928126" y="4909865"/>
            <a:ext cx="2306465" cy="646331"/>
          </a:xfrm>
          <a:prstGeom prst="rect">
            <a:avLst/>
          </a:prstGeom>
          <a:noFill/>
        </p:spPr>
        <p:txBody>
          <a:bodyPr wrap="none" rtlCol="0">
            <a:spAutoFit/>
          </a:bodyPr>
          <a:lstStyle/>
          <a:p>
            <a:pPr algn="ctr"/>
            <a:r>
              <a:rPr lang="en-US" baseline="30000" dirty="0">
                <a:solidFill>
                  <a:srgbClr val="002060"/>
                </a:solidFill>
              </a:rPr>
              <a:t>136</a:t>
            </a:r>
            <a:r>
              <a:rPr lang="en-US" dirty="0">
                <a:solidFill>
                  <a:srgbClr val="002060"/>
                </a:solidFill>
              </a:rPr>
              <a:t>Xe 2+ @ 1.313 MeV</a:t>
            </a:r>
          </a:p>
          <a:p>
            <a:pPr algn="ctr"/>
            <a:r>
              <a:rPr lang="en-US" dirty="0">
                <a:solidFill>
                  <a:srgbClr val="002060"/>
                </a:solidFill>
              </a:rPr>
              <a:t>I</a:t>
            </a:r>
            <a:r>
              <a:rPr lang="en-US" baseline="-25000" dirty="0">
                <a:solidFill>
                  <a:srgbClr val="002060"/>
                </a:solidFill>
              </a:rPr>
              <a:t>β</a:t>
            </a:r>
            <a:r>
              <a:rPr lang="en-US" dirty="0">
                <a:solidFill>
                  <a:srgbClr val="002060"/>
                </a:solidFill>
              </a:rPr>
              <a:t>(%) = 28.8</a:t>
            </a:r>
          </a:p>
        </p:txBody>
      </p:sp>
      <p:cxnSp>
        <p:nvCxnSpPr>
          <p:cNvPr id="14" name="Straight Arrow Connector 13">
            <a:extLst>
              <a:ext uri="{FF2B5EF4-FFF2-40B4-BE49-F238E27FC236}">
                <a16:creationId xmlns:a16="http://schemas.microsoft.com/office/drawing/2014/main" id="{65DCF448-57BB-DF41-4F59-F51CD07C6362}"/>
              </a:ext>
            </a:extLst>
          </p:cNvPr>
          <p:cNvCxnSpPr>
            <a:cxnSpLocks/>
          </p:cNvCxnSpPr>
          <p:nvPr/>
        </p:nvCxnSpPr>
        <p:spPr>
          <a:xfrm flipV="1">
            <a:off x="5890548" y="4909865"/>
            <a:ext cx="0" cy="616453"/>
          </a:xfrm>
          <a:prstGeom prst="straightConnector1">
            <a:avLst/>
          </a:prstGeom>
          <a:ln w="28575">
            <a:solidFill>
              <a:schemeClr val="accent6">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3FAB9F61-3012-166B-FF5C-09C18B45AAAC}"/>
              </a:ext>
            </a:extLst>
          </p:cNvPr>
          <p:cNvSpPr txBox="1"/>
          <p:nvPr/>
        </p:nvSpPr>
        <p:spPr>
          <a:xfrm>
            <a:off x="570533" y="1974696"/>
            <a:ext cx="1740360" cy="646331"/>
          </a:xfrm>
          <a:prstGeom prst="rect">
            <a:avLst/>
          </a:prstGeom>
          <a:noFill/>
        </p:spPr>
        <p:txBody>
          <a:bodyPr wrap="square" rtlCol="0">
            <a:spAutoFit/>
          </a:bodyPr>
          <a:lstStyle/>
          <a:p>
            <a:pPr algn="ctr"/>
            <a:r>
              <a:rPr lang="en-US" dirty="0">
                <a:solidFill>
                  <a:srgbClr val="00B050"/>
                </a:solidFill>
              </a:rPr>
              <a:t>Useful for </a:t>
            </a:r>
            <a:r>
              <a:rPr lang="en-US" baseline="30000" dirty="0">
                <a:solidFill>
                  <a:srgbClr val="00B050"/>
                </a:solidFill>
              </a:rPr>
              <a:t>136</a:t>
            </a:r>
            <a:r>
              <a:rPr lang="en-US" dirty="0">
                <a:solidFill>
                  <a:srgbClr val="00B050"/>
                </a:solidFill>
              </a:rPr>
              <a:t>Xe NLD &amp; 𝛾SF</a:t>
            </a:r>
          </a:p>
        </p:txBody>
      </p:sp>
      <p:sp>
        <p:nvSpPr>
          <p:cNvPr id="15" name="TextBox 14">
            <a:extLst>
              <a:ext uri="{FF2B5EF4-FFF2-40B4-BE49-F238E27FC236}">
                <a16:creationId xmlns:a16="http://schemas.microsoft.com/office/drawing/2014/main" id="{27307D8F-46DC-50F0-FF3D-BE71D74BC789}"/>
              </a:ext>
            </a:extLst>
          </p:cNvPr>
          <p:cNvSpPr txBox="1"/>
          <p:nvPr/>
        </p:nvSpPr>
        <p:spPr>
          <a:xfrm>
            <a:off x="4948543" y="6103189"/>
            <a:ext cx="3382657" cy="307777"/>
          </a:xfrm>
          <a:prstGeom prst="rect">
            <a:avLst/>
          </a:prstGeom>
          <a:noFill/>
        </p:spPr>
        <p:txBody>
          <a:bodyPr wrap="none" rtlCol="0">
            <a:spAutoFit/>
          </a:bodyPr>
          <a:lstStyle/>
          <a:p>
            <a:r>
              <a:rPr lang="en-US" sz="1400" i="1" dirty="0">
                <a:solidFill>
                  <a:schemeClr val="bg1">
                    <a:lumMod val="50000"/>
                  </a:schemeClr>
                </a:solidFill>
              </a:rPr>
              <a:t>Raw Oslo matrix provided by A. L. Richard</a:t>
            </a:r>
          </a:p>
        </p:txBody>
      </p:sp>
      <p:sp>
        <p:nvSpPr>
          <p:cNvPr id="9" name="TextBox 8">
            <a:extLst>
              <a:ext uri="{FF2B5EF4-FFF2-40B4-BE49-F238E27FC236}">
                <a16:creationId xmlns:a16="http://schemas.microsoft.com/office/drawing/2014/main" id="{EAF13842-4AE2-ABAF-2757-C582E9EE2607}"/>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0" name="Picture 2" descr="See how Ohio University is updating its logo">
            <a:extLst>
              <a:ext uri="{FF2B5EF4-FFF2-40B4-BE49-F238E27FC236}">
                <a16:creationId xmlns:a16="http://schemas.microsoft.com/office/drawing/2014/main" id="{937C42EE-128D-295F-202B-E8877FB6DAB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008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4E8AC-1A01-14F2-2FDF-3C120AEF06FB}"/>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CC0A5251-8B57-ACE7-5CAE-C5DEC12FA980}"/>
              </a:ext>
            </a:extLst>
          </p:cNvPr>
          <p:cNvPicPr>
            <a:picLocks noChangeAspect="1"/>
          </p:cNvPicPr>
          <p:nvPr/>
        </p:nvPicPr>
        <p:blipFill>
          <a:blip r:embed="rId2"/>
          <a:stretch>
            <a:fillRect/>
          </a:stretch>
        </p:blipFill>
        <p:spPr>
          <a:xfrm>
            <a:off x="8351444" y="2096568"/>
            <a:ext cx="3840555" cy="2664864"/>
          </a:xfrm>
          <a:prstGeom prst="rect">
            <a:avLst/>
          </a:prstGeom>
        </p:spPr>
      </p:pic>
      <p:pic>
        <p:nvPicPr>
          <p:cNvPr id="4" name="Content Placeholder 4">
            <a:extLst>
              <a:ext uri="{FF2B5EF4-FFF2-40B4-BE49-F238E27FC236}">
                <a16:creationId xmlns:a16="http://schemas.microsoft.com/office/drawing/2014/main" id="{A9F41D6E-B596-E997-3531-33CCA645A8EB}"/>
              </a:ext>
            </a:extLst>
          </p:cNvPr>
          <p:cNvPicPr>
            <a:picLocks noChangeAspect="1"/>
          </p:cNvPicPr>
          <p:nvPr/>
        </p:nvPicPr>
        <p:blipFill>
          <a:blip r:embed="rId3"/>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C002FD3C-3AC6-195A-4ABB-B885CD83DB16}"/>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17</a:t>
            </a:r>
          </a:p>
        </p:txBody>
      </p:sp>
      <p:sp>
        <p:nvSpPr>
          <p:cNvPr id="10" name="Title 1">
            <a:extLst>
              <a:ext uri="{FF2B5EF4-FFF2-40B4-BE49-F238E27FC236}">
                <a16:creationId xmlns:a16="http://schemas.microsoft.com/office/drawing/2014/main" id="{28390096-7A3A-50F4-1681-0E47ABBD9AA5}"/>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aseline="30000" dirty="0"/>
              <a:t>136</a:t>
            </a:r>
            <a:r>
              <a:rPr lang="en-US" dirty="0"/>
              <a:t>Xe Preliminary Analysis – 300 keV/</a:t>
            </a:r>
            <a:r>
              <a:rPr lang="en-US" dirty="0" err="1"/>
              <a:t>ch</a:t>
            </a:r>
            <a:endParaRPr lang="en-US" dirty="0"/>
          </a:p>
        </p:txBody>
      </p:sp>
      <p:sp>
        <p:nvSpPr>
          <p:cNvPr id="7" name="TextBox 6">
            <a:extLst>
              <a:ext uri="{FF2B5EF4-FFF2-40B4-BE49-F238E27FC236}">
                <a16:creationId xmlns:a16="http://schemas.microsoft.com/office/drawing/2014/main" id="{CCBF0DB3-B6AF-EDA1-D01A-721AFA23A45A}"/>
              </a:ext>
            </a:extLst>
          </p:cNvPr>
          <p:cNvSpPr txBox="1"/>
          <p:nvPr/>
        </p:nvSpPr>
        <p:spPr>
          <a:xfrm>
            <a:off x="1392783" y="1648047"/>
            <a:ext cx="1275349" cy="369332"/>
          </a:xfrm>
          <a:prstGeom prst="rect">
            <a:avLst/>
          </a:prstGeom>
          <a:noFill/>
        </p:spPr>
        <p:txBody>
          <a:bodyPr wrap="none" rtlCol="0">
            <a:spAutoFit/>
          </a:bodyPr>
          <a:lstStyle/>
          <a:p>
            <a:r>
              <a:rPr lang="en-US" dirty="0"/>
              <a:t>Raw Matrix</a:t>
            </a:r>
          </a:p>
        </p:txBody>
      </p:sp>
      <p:sp>
        <p:nvSpPr>
          <p:cNvPr id="8" name="TextBox 7">
            <a:extLst>
              <a:ext uri="{FF2B5EF4-FFF2-40B4-BE49-F238E27FC236}">
                <a16:creationId xmlns:a16="http://schemas.microsoft.com/office/drawing/2014/main" id="{165902F1-784F-1D9D-C5C0-9E5C68460631}"/>
              </a:ext>
            </a:extLst>
          </p:cNvPr>
          <p:cNvSpPr txBox="1"/>
          <p:nvPr/>
        </p:nvSpPr>
        <p:spPr>
          <a:xfrm>
            <a:off x="5545079" y="1648047"/>
            <a:ext cx="1101840" cy="369332"/>
          </a:xfrm>
          <a:prstGeom prst="rect">
            <a:avLst/>
          </a:prstGeom>
          <a:noFill/>
        </p:spPr>
        <p:txBody>
          <a:bodyPr wrap="none" rtlCol="0">
            <a:spAutoFit/>
          </a:bodyPr>
          <a:lstStyle/>
          <a:p>
            <a:r>
              <a:rPr lang="en-US" dirty="0"/>
              <a:t>Unfolded</a:t>
            </a:r>
          </a:p>
        </p:txBody>
      </p:sp>
      <p:sp>
        <p:nvSpPr>
          <p:cNvPr id="9" name="TextBox 8">
            <a:extLst>
              <a:ext uri="{FF2B5EF4-FFF2-40B4-BE49-F238E27FC236}">
                <a16:creationId xmlns:a16="http://schemas.microsoft.com/office/drawing/2014/main" id="{79B8101A-278F-F632-F7B5-ACAF2B6D970D}"/>
              </a:ext>
            </a:extLst>
          </p:cNvPr>
          <p:cNvSpPr txBox="1"/>
          <p:nvPr/>
        </p:nvSpPr>
        <p:spPr>
          <a:xfrm>
            <a:off x="9368484" y="1648047"/>
            <a:ext cx="1587101" cy="369332"/>
          </a:xfrm>
          <a:prstGeom prst="rect">
            <a:avLst/>
          </a:prstGeom>
          <a:noFill/>
        </p:spPr>
        <p:txBody>
          <a:bodyPr wrap="none" rtlCol="0">
            <a:spAutoFit/>
          </a:bodyPr>
          <a:lstStyle/>
          <a:p>
            <a:r>
              <a:rPr lang="en-US" dirty="0"/>
              <a:t>1</a:t>
            </a:r>
            <a:r>
              <a:rPr lang="en-US" baseline="30000" dirty="0"/>
              <a:t>st</a:t>
            </a:r>
            <a:r>
              <a:rPr lang="en-US" dirty="0"/>
              <a:t> Generation</a:t>
            </a:r>
          </a:p>
        </p:txBody>
      </p:sp>
      <p:cxnSp>
        <p:nvCxnSpPr>
          <p:cNvPr id="24" name="Straight Connector 23">
            <a:extLst>
              <a:ext uri="{FF2B5EF4-FFF2-40B4-BE49-F238E27FC236}">
                <a16:creationId xmlns:a16="http://schemas.microsoft.com/office/drawing/2014/main" id="{C2EC0B43-6F0C-F0B1-74A3-1BDFE7E343DC}"/>
              </a:ext>
            </a:extLst>
          </p:cNvPr>
          <p:cNvCxnSpPr>
            <a:cxnSpLocks/>
          </p:cNvCxnSpPr>
          <p:nvPr/>
        </p:nvCxnSpPr>
        <p:spPr>
          <a:xfrm>
            <a:off x="8850719" y="2756970"/>
            <a:ext cx="2223681" cy="0"/>
          </a:xfrm>
          <a:prstGeom prst="line">
            <a:avLst/>
          </a:prstGeom>
          <a:ln w="38100"/>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6882DC55-0ED2-EA25-4BB8-51EC8326C081}"/>
              </a:ext>
            </a:extLst>
          </p:cNvPr>
          <p:cNvCxnSpPr>
            <a:cxnSpLocks/>
          </p:cNvCxnSpPr>
          <p:nvPr/>
        </p:nvCxnSpPr>
        <p:spPr>
          <a:xfrm>
            <a:off x="8850719" y="2222055"/>
            <a:ext cx="2919006" cy="0"/>
          </a:xfrm>
          <a:prstGeom prst="line">
            <a:avLst/>
          </a:prstGeom>
          <a:ln w="38100"/>
        </p:spPr>
        <p:style>
          <a:lnRef idx="2">
            <a:schemeClr val="dk1"/>
          </a:lnRef>
          <a:fillRef idx="0">
            <a:schemeClr val="dk1"/>
          </a:fillRef>
          <a:effectRef idx="1">
            <a:schemeClr val="dk1"/>
          </a:effectRef>
          <a:fontRef idx="minor">
            <a:schemeClr val="tx1"/>
          </a:fontRef>
        </p:style>
      </p:cxnSp>
      <p:cxnSp>
        <p:nvCxnSpPr>
          <p:cNvPr id="26" name="Straight Connector 25">
            <a:extLst>
              <a:ext uri="{FF2B5EF4-FFF2-40B4-BE49-F238E27FC236}">
                <a16:creationId xmlns:a16="http://schemas.microsoft.com/office/drawing/2014/main" id="{93E8D297-6266-C0BA-BF8B-F899CB87D75B}"/>
              </a:ext>
            </a:extLst>
          </p:cNvPr>
          <p:cNvCxnSpPr>
            <a:cxnSpLocks/>
          </p:cNvCxnSpPr>
          <p:nvPr/>
        </p:nvCxnSpPr>
        <p:spPr>
          <a:xfrm>
            <a:off x="8850719" y="2209355"/>
            <a:ext cx="0" cy="562420"/>
          </a:xfrm>
          <a:prstGeom prst="line">
            <a:avLst/>
          </a:prstGeom>
          <a:ln w="38100"/>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332B2848-8DB2-2FFB-E82D-E8F213409F24}"/>
              </a:ext>
            </a:extLst>
          </p:cNvPr>
          <p:cNvCxnSpPr>
            <a:cxnSpLocks/>
          </p:cNvCxnSpPr>
          <p:nvPr/>
        </p:nvCxnSpPr>
        <p:spPr>
          <a:xfrm flipH="1">
            <a:off x="11049000" y="2222055"/>
            <a:ext cx="720725" cy="534915"/>
          </a:xfrm>
          <a:prstGeom prst="line">
            <a:avLst/>
          </a:prstGeom>
          <a:ln w="38100"/>
        </p:spPr>
        <p:style>
          <a:lnRef idx="2">
            <a:schemeClr val="dk1"/>
          </a:lnRef>
          <a:fillRef idx="0">
            <a:schemeClr val="dk1"/>
          </a:fillRef>
          <a:effectRef idx="1">
            <a:schemeClr val="dk1"/>
          </a:effectRef>
          <a:fontRef idx="minor">
            <a:schemeClr val="tx1"/>
          </a:fontRef>
        </p:style>
      </p:cxnSp>
      <p:sp>
        <p:nvSpPr>
          <p:cNvPr id="29" name="TextBox 28">
            <a:extLst>
              <a:ext uri="{FF2B5EF4-FFF2-40B4-BE49-F238E27FC236}">
                <a16:creationId xmlns:a16="http://schemas.microsoft.com/office/drawing/2014/main" id="{932E7734-7E30-3E71-0E66-2D84B1C96404}"/>
              </a:ext>
            </a:extLst>
          </p:cNvPr>
          <p:cNvSpPr txBox="1"/>
          <p:nvPr/>
        </p:nvSpPr>
        <p:spPr>
          <a:xfrm>
            <a:off x="5261859" y="4735440"/>
            <a:ext cx="1671227" cy="292388"/>
          </a:xfrm>
          <a:prstGeom prst="rect">
            <a:avLst/>
          </a:prstGeom>
          <a:noFill/>
        </p:spPr>
        <p:txBody>
          <a:bodyPr wrap="none" rtlCol="0">
            <a:spAutoFit/>
          </a:bodyPr>
          <a:lstStyle/>
          <a:p>
            <a:r>
              <a:rPr lang="en-US" sz="1300" dirty="0"/>
              <a:t>Gamma Energy (keV)</a:t>
            </a:r>
          </a:p>
        </p:txBody>
      </p:sp>
      <p:pic>
        <p:nvPicPr>
          <p:cNvPr id="13" name="Picture 12">
            <a:extLst>
              <a:ext uri="{FF2B5EF4-FFF2-40B4-BE49-F238E27FC236}">
                <a16:creationId xmlns:a16="http://schemas.microsoft.com/office/drawing/2014/main" id="{4107BF84-8FC5-FE14-B525-28C2E3568D6B}"/>
              </a:ext>
            </a:extLst>
          </p:cNvPr>
          <p:cNvPicPr>
            <a:picLocks noChangeAspect="1"/>
          </p:cNvPicPr>
          <p:nvPr/>
        </p:nvPicPr>
        <p:blipFill>
          <a:blip r:embed="rId4"/>
          <a:stretch>
            <a:fillRect/>
          </a:stretch>
        </p:blipFill>
        <p:spPr>
          <a:xfrm>
            <a:off x="1" y="2070576"/>
            <a:ext cx="4424844" cy="2716848"/>
          </a:xfrm>
          <a:prstGeom prst="rect">
            <a:avLst/>
          </a:prstGeom>
        </p:spPr>
      </p:pic>
      <p:pic>
        <p:nvPicPr>
          <p:cNvPr id="17" name="Picture 16">
            <a:extLst>
              <a:ext uri="{FF2B5EF4-FFF2-40B4-BE49-F238E27FC236}">
                <a16:creationId xmlns:a16="http://schemas.microsoft.com/office/drawing/2014/main" id="{CDF48221-CA9A-E220-9414-7CDB324230BE}"/>
              </a:ext>
            </a:extLst>
          </p:cNvPr>
          <p:cNvPicPr>
            <a:picLocks noChangeAspect="1"/>
          </p:cNvPicPr>
          <p:nvPr/>
        </p:nvPicPr>
        <p:blipFill>
          <a:blip r:embed="rId5"/>
          <a:stretch>
            <a:fillRect/>
          </a:stretch>
        </p:blipFill>
        <p:spPr>
          <a:xfrm>
            <a:off x="4424845" y="2070576"/>
            <a:ext cx="3926599" cy="2716848"/>
          </a:xfrm>
          <a:prstGeom prst="rect">
            <a:avLst/>
          </a:prstGeom>
        </p:spPr>
      </p:pic>
      <p:sp>
        <p:nvSpPr>
          <p:cNvPr id="37" name="TextBox 36">
            <a:extLst>
              <a:ext uri="{FF2B5EF4-FFF2-40B4-BE49-F238E27FC236}">
                <a16:creationId xmlns:a16="http://schemas.microsoft.com/office/drawing/2014/main" id="{EA0A8EF6-0772-08E4-9FCF-309AB3EC3043}"/>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38" name="Picture 2" descr="See how Ohio University is updating its logo">
            <a:extLst>
              <a:ext uri="{FF2B5EF4-FFF2-40B4-BE49-F238E27FC236}">
                <a16:creationId xmlns:a16="http://schemas.microsoft.com/office/drawing/2014/main" id="{0197BC6B-C226-FC80-B455-D7CC5EB557A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510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79DF8-FA1E-A5BA-DB72-DBB3749E576A}"/>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A81CFA89-560F-78F8-08DB-DD39F675C70B}"/>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9A213693-BAA6-2AE4-2A18-A8D3651B3E25}"/>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18</a:t>
            </a:r>
          </a:p>
        </p:txBody>
      </p:sp>
      <p:sp>
        <p:nvSpPr>
          <p:cNvPr id="10" name="Title 1">
            <a:extLst>
              <a:ext uri="{FF2B5EF4-FFF2-40B4-BE49-F238E27FC236}">
                <a16:creationId xmlns:a16="http://schemas.microsoft.com/office/drawing/2014/main" id="{75E26C8D-E70A-E643-9636-9F64E9278183}"/>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Preliminary </a:t>
            </a:r>
            <a:r>
              <a:rPr lang="en-US" baseline="30000" dirty="0"/>
              <a:t>136</a:t>
            </a:r>
            <a:r>
              <a:rPr lang="en-US" dirty="0"/>
              <a:t>Xe NLD &amp; 𝛾SF – 300 keV/</a:t>
            </a:r>
            <a:r>
              <a:rPr lang="en-US" dirty="0" err="1"/>
              <a:t>ch</a:t>
            </a:r>
            <a:endParaRPr lang="en-US" dirty="0"/>
          </a:p>
        </p:txBody>
      </p:sp>
      <p:sp>
        <p:nvSpPr>
          <p:cNvPr id="24" name="TextBox 23">
            <a:extLst>
              <a:ext uri="{FF2B5EF4-FFF2-40B4-BE49-F238E27FC236}">
                <a16:creationId xmlns:a16="http://schemas.microsoft.com/office/drawing/2014/main" id="{2D1D0FD9-0760-8DDD-6FB5-09EBB2739110}"/>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sp>
        <p:nvSpPr>
          <p:cNvPr id="25" name="TextBox 24">
            <a:extLst>
              <a:ext uri="{FF2B5EF4-FFF2-40B4-BE49-F238E27FC236}">
                <a16:creationId xmlns:a16="http://schemas.microsoft.com/office/drawing/2014/main" id="{4F24CC11-F54D-EBC5-CB04-88B6D2161910}"/>
              </a:ext>
            </a:extLst>
          </p:cNvPr>
          <p:cNvSpPr txBox="1"/>
          <p:nvPr/>
        </p:nvSpPr>
        <p:spPr>
          <a:xfrm>
            <a:off x="6358270" y="5639700"/>
            <a:ext cx="5833729" cy="646331"/>
          </a:xfrm>
          <a:prstGeom prst="rect">
            <a:avLst/>
          </a:prstGeom>
          <a:noFill/>
        </p:spPr>
        <p:txBody>
          <a:bodyPr wrap="square" rtlCol="0">
            <a:spAutoFit/>
          </a:bodyPr>
          <a:lstStyle/>
          <a:p>
            <a:r>
              <a:rPr lang="en-US" dirty="0"/>
              <a:t>July β-Oslo experiment will use 𝛾SF normalizations from Shape Method and </a:t>
            </a:r>
            <a:r>
              <a:rPr lang="en-US" baseline="30000" dirty="0"/>
              <a:t>136</a:t>
            </a:r>
            <a:r>
              <a:rPr lang="en-US" dirty="0"/>
              <a:t>Xe(𝛾,𝛾’) data from HI𝛾S (if available)</a:t>
            </a:r>
          </a:p>
        </p:txBody>
      </p:sp>
      <p:pic>
        <p:nvPicPr>
          <p:cNvPr id="27" name="Picture 26" descr="A graph of a graph showing the number of different numbers&#10;&#10;AI-generated content may be incorrect.">
            <a:extLst>
              <a:ext uri="{FF2B5EF4-FFF2-40B4-BE49-F238E27FC236}">
                <a16:creationId xmlns:a16="http://schemas.microsoft.com/office/drawing/2014/main" id="{4C6AA2C1-8F06-DA92-0FC7-CC93A7DE5F5D}"/>
              </a:ext>
            </a:extLst>
          </p:cNvPr>
          <p:cNvPicPr>
            <a:picLocks noChangeAspect="1"/>
          </p:cNvPicPr>
          <p:nvPr/>
        </p:nvPicPr>
        <p:blipFill>
          <a:blip r:embed="rId3"/>
          <a:stretch>
            <a:fillRect/>
          </a:stretch>
        </p:blipFill>
        <p:spPr>
          <a:xfrm>
            <a:off x="6096001" y="1399838"/>
            <a:ext cx="6095999" cy="4058323"/>
          </a:xfrm>
          <a:prstGeom prst="rect">
            <a:avLst/>
          </a:prstGeom>
        </p:spPr>
      </p:pic>
      <p:pic>
        <p:nvPicPr>
          <p:cNvPr id="29" name="Picture 28" descr="A graph of excitation energy&#10;&#10;AI-generated content may be incorrect.">
            <a:extLst>
              <a:ext uri="{FF2B5EF4-FFF2-40B4-BE49-F238E27FC236}">
                <a16:creationId xmlns:a16="http://schemas.microsoft.com/office/drawing/2014/main" id="{8C90AC81-A058-B0F1-BCDE-C06112022CB2}"/>
              </a:ext>
            </a:extLst>
          </p:cNvPr>
          <p:cNvPicPr>
            <a:picLocks noChangeAspect="1"/>
          </p:cNvPicPr>
          <p:nvPr/>
        </p:nvPicPr>
        <p:blipFill>
          <a:blip r:embed="rId4"/>
          <a:stretch>
            <a:fillRect/>
          </a:stretch>
        </p:blipFill>
        <p:spPr>
          <a:xfrm>
            <a:off x="0" y="1370874"/>
            <a:ext cx="6095999" cy="4116250"/>
          </a:xfrm>
          <a:prstGeom prst="rect">
            <a:avLst/>
          </a:prstGeom>
        </p:spPr>
      </p:pic>
      <p:pic>
        <p:nvPicPr>
          <p:cNvPr id="30" name="Picture 2" descr="See how Ohio University is updating its logo">
            <a:extLst>
              <a:ext uri="{FF2B5EF4-FFF2-40B4-BE49-F238E27FC236}">
                <a16:creationId xmlns:a16="http://schemas.microsoft.com/office/drawing/2014/main" id="{65F2FD52-78CB-1E64-2B92-6D8086036DB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FC49E204-3A54-59A7-E583-70F538A0ABB1}"/>
              </a:ext>
            </a:extLst>
          </p:cNvPr>
          <p:cNvSpPr txBox="1"/>
          <p:nvPr/>
        </p:nvSpPr>
        <p:spPr>
          <a:xfrm>
            <a:off x="5762847" y="11483734"/>
            <a:ext cx="184731" cy="369332"/>
          </a:xfrm>
          <a:prstGeom prst="rect">
            <a:avLst/>
          </a:prstGeom>
          <a:noFill/>
        </p:spPr>
        <p:txBody>
          <a:bodyPr wrap="none" rtlCol="0">
            <a:spAutoFit/>
          </a:bodyPr>
          <a:lstStyle/>
          <a:p>
            <a:endParaRPr lang="en-US" dirty="0"/>
          </a:p>
        </p:txBody>
      </p:sp>
      <p:sp>
        <p:nvSpPr>
          <p:cNvPr id="32" name="Rectangle 1">
            <a:extLst>
              <a:ext uri="{FF2B5EF4-FFF2-40B4-BE49-F238E27FC236}">
                <a16:creationId xmlns:a16="http://schemas.microsoft.com/office/drawing/2014/main" id="{FB5BF124-AFE5-B3B9-F368-3DAF209FB86F}"/>
              </a:ext>
            </a:extLst>
          </p:cNvPr>
          <p:cNvSpPr>
            <a:spLocks noChangeArrowheads="1"/>
          </p:cNvSpPr>
          <p:nvPr/>
        </p:nvSpPr>
        <p:spPr bwMode="auto">
          <a:xfrm>
            <a:off x="785921" y="5943122"/>
            <a:ext cx="45241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u="none" strike="noStrike" cap="none" normalizeH="0" baseline="0" dirty="0">
                <a:ln>
                  <a:noFill/>
                </a:ln>
                <a:solidFill>
                  <a:schemeClr val="bg1">
                    <a:lumMod val="50000"/>
                  </a:schemeClr>
                </a:solidFill>
                <a:effectLst/>
              </a:rPr>
              <a:t>𝛾SF data extracted from IAEA Photon Strength Function Database, version v2024.1, https://</a:t>
            </a:r>
            <a:r>
              <a:rPr kumimoji="0" lang="en-US" altLang="en-US" sz="1200" b="0" u="none" strike="noStrike" cap="none" normalizeH="0" baseline="0" dirty="0" err="1">
                <a:ln>
                  <a:noFill/>
                </a:ln>
                <a:solidFill>
                  <a:schemeClr val="bg1">
                    <a:lumMod val="50000"/>
                  </a:schemeClr>
                </a:solidFill>
                <a:effectLst/>
              </a:rPr>
              <a:t>nds.iaea.org</a:t>
            </a:r>
            <a:r>
              <a:rPr kumimoji="0" lang="en-US" altLang="en-US" sz="1200" b="0" u="none" strike="noStrike" cap="none" normalizeH="0" baseline="0" dirty="0">
                <a:ln>
                  <a:noFill/>
                </a:ln>
                <a:solidFill>
                  <a:schemeClr val="bg1">
                    <a:lumMod val="50000"/>
                  </a:schemeClr>
                </a:solidFill>
                <a:effectLst/>
              </a:rPr>
              <a:t>/</a:t>
            </a:r>
            <a:r>
              <a:rPr kumimoji="0" lang="en-US" altLang="en-US" sz="1200" b="0" u="none" strike="noStrike" cap="none" normalizeH="0" baseline="0" dirty="0" err="1">
                <a:ln>
                  <a:noFill/>
                </a:ln>
                <a:solidFill>
                  <a:schemeClr val="bg1">
                    <a:lumMod val="50000"/>
                  </a:schemeClr>
                </a:solidFill>
                <a:effectLst/>
              </a:rPr>
              <a:t>PSFdatabase</a:t>
            </a:r>
            <a:endParaRPr kumimoji="0" lang="en-US" altLang="en-US" sz="1200" b="0" u="none" strike="noStrike" cap="none" normalizeH="0" baseline="0" dirty="0">
              <a:ln>
                <a:noFill/>
              </a:ln>
              <a:solidFill>
                <a:schemeClr val="bg1">
                  <a:lumMod val="50000"/>
                </a:schemeClr>
              </a:solidFill>
              <a:effectLst/>
            </a:endParaRPr>
          </a:p>
        </p:txBody>
      </p:sp>
    </p:spTree>
    <p:extLst>
      <p:ext uri="{BB962C8B-B14F-4D97-AF65-F5344CB8AC3E}">
        <p14:creationId xmlns:p14="http://schemas.microsoft.com/office/powerpoint/2010/main" val="1640514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2AEFA-1B7F-CF52-DF0A-AD303CCE76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47C99C-84D4-B939-0FC8-C0FABA78F006}"/>
              </a:ext>
            </a:extLst>
          </p:cNvPr>
          <p:cNvSpPr>
            <a:spLocks noGrp="1"/>
          </p:cNvSpPr>
          <p:nvPr>
            <p:ph type="title"/>
          </p:nvPr>
        </p:nvSpPr>
        <p:spPr>
          <a:xfrm>
            <a:off x="838199" y="0"/>
            <a:ext cx="10515600" cy="1325563"/>
          </a:xfrm>
        </p:spPr>
        <p:txBody>
          <a:bodyPr/>
          <a:lstStyle/>
          <a:p>
            <a:r>
              <a:rPr lang="en-US" dirty="0"/>
              <a:t>Introduction to Nuclear Reactions</a:t>
            </a:r>
          </a:p>
        </p:txBody>
      </p:sp>
      <p:pic>
        <p:nvPicPr>
          <p:cNvPr id="4" name="Content Placeholder 4">
            <a:extLst>
              <a:ext uri="{FF2B5EF4-FFF2-40B4-BE49-F238E27FC236}">
                <a16:creationId xmlns:a16="http://schemas.microsoft.com/office/drawing/2014/main" id="{767FB49F-D4C2-EAD2-2564-8FB50BA28475}"/>
              </a:ext>
            </a:extLst>
          </p:cNvPr>
          <p:cNvPicPr>
            <a:picLocks noChangeAspect="1"/>
          </p:cNvPicPr>
          <p:nvPr/>
        </p:nvPicPr>
        <p:blipFill>
          <a:blip r:embed="rId2"/>
          <a:stretch>
            <a:fillRect/>
          </a:stretch>
        </p:blipFill>
        <p:spPr>
          <a:xfrm>
            <a:off x="-1" y="6410966"/>
            <a:ext cx="12192000" cy="451764"/>
          </a:xfrm>
          <a:prstGeom prst="rect">
            <a:avLst/>
          </a:prstGeom>
        </p:spPr>
      </p:pic>
      <p:sp>
        <p:nvSpPr>
          <p:cNvPr id="6" name="TextBox 5">
            <a:extLst>
              <a:ext uri="{FF2B5EF4-FFF2-40B4-BE49-F238E27FC236}">
                <a16:creationId xmlns:a16="http://schemas.microsoft.com/office/drawing/2014/main" id="{E89B1FD1-22A8-5E39-F9E3-5E4BD6A12659}"/>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a:t>
            </a:r>
          </a:p>
        </p:txBody>
      </p:sp>
      <p:pic>
        <p:nvPicPr>
          <p:cNvPr id="7" name="Picture 6" descr="A close-up of a pen&#10;&#10;Description automatically generated">
            <a:extLst>
              <a:ext uri="{FF2B5EF4-FFF2-40B4-BE49-F238E27FC236}">
                <a16:creationId xmlns:a16="http://schemas.microsoft.com/office/drawing/2014/main" id="{A7B29583-B62C-E2EF-5FE2-67F48A3472A5}"/>
              </a:ext>
            </a:extLst>
          </p:cNvPr>
          <p:cNvPicPr>
            <a:picLocks noChangeAspect="1"/>
          </p:cNvPicPr>
          <p:nvPr/>
        </p:nvPicPr>
        <p:blipFill>
          <a:blip r:embed="rId3"/>
          <a:srcRect r="38728"/>
          <a:stretch/>
        </p:blipFill>
        <p:spPr>
          <a:xfrm>
            <a:off x="609594" y="991590"/>
            <a:ext cx="7487730" cy="4988281"/>
          </a:xfrm>
          <a:prstGeom prst="rect">
            <a:avLst/>
          </a:prstGeom>
        </p:spPr>
      </p:pic>
      <p:sp>
        <p:nvSpPr>
          <p:cNvPr id="8" name="Rectangle 7">
            <a:extLst>
              <a:ext uri="{FF2B5EF4-FFF2-40B4-BE49-F238E27FC236}">
                <a16:creationId xmlns:a16="http://schemas.microsoft.com/office/drawing/2014/main" id="{0BA91390-66A2-6B97-7B01-71B605CD7078}"/>
              </a:ext>
            </a:extLst>
          </p:cNvPr>
          <p:cNvSpPr/>
          <p:nvPr/>
        </p:nvSpPr>
        <p:spPr>
          <a:xfrm>
            <a:off x="5343086" y="3286551"/>
            <a:ext cx="3806230" cy="2810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5840E71A-0E67-314A-C492-58CA40A35459}"/>
              </a:ext>
            </a:extLst>
          </p:cNvPr>
          <p:cNvSpPr txBox="1"/>
          <p:nvPr/>
        </p:nvSpPr>
        <p:spPr>
          <a:xfrm>
            <a:off x="609594" y="6129619"/>
            <a:ext cx="8959119" cy="307777"/>
          </a:xfrm>
          <a:prstGeom prst="rect">
            <a:avLst/>
          </a:prstGeom>
          <a:noFill/>
        </p:spPr>
        <p:txBody>
          <a:bodyPr wrap="none" rtlCol="0">
            <a:spAutoFit/>
          </a:bodyPr>
          <a:lstStyle/>
          <a:p>
            <a:r>
              <a:rPr lang="en-US" sz="1400" b="0" i="1" u="none" strike="noStrike" dirty="0">
                <a:solidFill>
                  <a:schemeClr val="bg1">
                    <a:lumMod val="50000"/>
                  </a:schemeClr>
                </a:solidFill>
                <a:effectLst/>
              </a:rPr>
              <a:t>National Nuclear Data Center, information extracted from the </a:t>
            </a:r>
            <a:r>
              <a:rPr lang="en-US" sz="1400" b="0" i="1" u="none" strike="noStrike" dirty="0" err="1">
                <a:solidFill>
                  <a:schemeClr val="bg1">
                    <a:lumMod val="50000"/>
                  </a:schemeClr>
                </a:solidFill>
                <a:effectLst/>
              </a:rPr>
              <a:t>NuDat</a:t>
            </a:r>
            <a:r>
              <a:rPr lang="en-US" sz="1400" b="0" i="1" u="none" strike="noStrike" dirty="0">
                <a:solidFill>
                  <a:schemeClr val="bg1">
                    <a:lumMod val="50000"/>
                  </a:schemeClr>
                </a:solidFill>
                <a:effectLst/>
              </a:rPr>
              <a:t> database, </a:t>
            </a:r>
            <a:r>
              <a:rPr lang="en-US" sz="1400" b="0" i="1" u="sng" strike="noStrike" dirty="0">
                <a:solidFill>
                  <a:schemeClr val="bg1">
                    <a:lumMod val="50000"/>
                  </a:schemeClr>
                </a:solidFill>
                <a:effectLst/>
              </a:rPr>
              <a:t>https://</a:t>
            </a:r>
            <a:r>
              <a:rPr lang="en-US" sz="1400" b="0" i="1" u="sng" strike="noStrike" dirty="0" err="1">
                <a:solidFill>
                  <a:schemeClr val="bg1">
                    <a:lumMod val="50000"/>
                  </a:schemeClr>
                </a:solidFill>
                <a:effectLst/>
              </a:rPr>
              <a:t>www.nndc.bnl.gov</a:t>
            </a:r>
            <a:r>
              <a:rPr lang="en-US" sz="1400" b="0" i="1" u="sng" strike="noStrike" dirty="0">
                <a:solidFill>
                  <a:schemeClr val="bg1">
                    <a:lumMod val="50000"/>
                  </a:schemeClr>
                </a:solidFill>
                <a:effectLst/>
              </a:rPr>
              <a:t>/</a:t>
            </a:r>
            <a:r>
              <a:rPr lang="en-US" sz="1400" b="0" i="1" u="sng" strike="noStrike" dirty="0" err="1">
                <a:solidFill>
                  <a:schemeClr val="bg1">
                    <a:lumMod val="50000"/>
                  </a:schemeClr>
                </a:solidFill>
                <a:effectLst/>
              </a:rPr>
              <a:t>nudat</a:t>
            </a:r>
            <a:r>
              <a:rPr lang="en-US" sz="1400" b="0" i="1" u="sng" strike="noStrike" dirty="0">
                <a:solidFill>
                  <a:schemeClr val="bg1">
                    <a:lumMod val="50000"/>
                  </a:schemeClr>
                </a:solidFill>
                <a:effectLst/>
              </a:rPr>
              <a:t>/</a:t>
            </a:r>
            <a:endParaRPr lang="en-US" sz="1400" dirty="0">
              <a:solidFill>
                <a:schemeClr val="bg1">
                  <a:lumMod val="50000"/>
                </a:schemeClr>
              </a:solidFill>
            </a:endParaRPr>
          </a:p>
        </p:txBody>
      </p:sp>
      <p:sp>
        <p:nvSpPr>
          <p:cNvPr id="10" name="TextBox 9">
            <a:extLst>
              <a:ext uri="{FF2B5EF4-FFF2-40B4-BE49-F238E27FC236}">
                <a16:creationId xmlns:a16="http://schemas.microsoft.com/office/drawing/2014/main" id="{82670CE1-2C28-130E-CA88-FA4A919D6FF2}"/>
              </a:ext>
            </a:extLst>
          </p:cNvPr>
          <p:cNvSpPr txBox="1"/>
          <p:nvPr/>
        </p:nvSpPr>
        <p:spPr>
          <a:xfrm>
            <a:off x="4923757" y="4356200"/>
            <a:ext cx="679994" cy="400110"/>
          </a:xfrm>
          <a:prstGeom prst="rect">
            <a:avLst/>
          </a:prstGeom>
          <a:noFill/>
        </p:spPr>
        <p:txBody>
          <a:bodyPr wrap="none" rtlCol="0">
            <a:spAutoFit/>
          </a:bodyPr>
          <a:lstStyle/>
          <a:p>
            <a:r>
              <a:rPr lang="en-US" sz="2000" dirty="0"/>
              <a:t>(</a:t>
            </a:r>
            <a:r>
              <a:rPr lang="en-US" sz="2000" i="1" dirty="0"/>
              <a:t>n,𝛾</a:t>
            </a:r>
            <a:r>
              <a:rPr lang="en-US" sz="2000" dirty="0"/>
              <a:t>)</a:t>
            </a:r>
          </a:p>
        </p:txBody>
      </p:sp>
      <p:sp>
        <p:nvSpPr>
          <p:cNvPr id="11" name="TextBox 10">
            <a:extLst>
              <a:ext uri="{FF2B5EF4-FFF2-40B4-BE49-F238E27FC236}">
                <a16:creationId xmlns:a16="http://schemas.microsoft.com/office/drawing/2014/main" id="{1D86B4E6-51F7-56D3-B61D-A5102047B5D6}"/>
              </a:ext>
            </a:extLst>
          </p:cNvPr>
          <p:cNvSpPr txBox="1"/>
          <p:nvPr/>
        </p:nvSpPr>
        <p:spPr>
          <a:xfrm>
            <a:off x="4923757" y="4916583"/>
            <a:ext cx="675441" cy="400110"/>
          </a:xfrm>
          <a:prstGeom prst="rect">
            <a:avLst/>
          </a:prstGeom>
          <a:noFill/>
        </p:spPr>
        <p:txBody>
          <a:bodyPr wrap="none" rtlCol="0">
            <a:spAutoFit/>
          </a:bodyPr>
          <a:lstStyle/>
          <a:p>
            <a:r>
              <a:rPr lang="en-US" sz="2000" dirty="0"/>
              <a:t>(</a:t>
            </a:r>
            <a:r>
              <a:rPr lang="en-US" sz="2000" i="1" dirty="0"/>
              <a:t>p,𝛾</a:t>
            </a:r>
            <a:r>
              <a:rPr lang="en-US" sz="2000" dirty="0"/>
              <a:t>)</a:t>
            </a:r>
          </a:p>
        </p:txBody>
      </p:sp>
      <p:cxnSp>
        <p:nvCxnSpPr>
          <p:cNvPr id="12" name="Straight Arrow Connector 11">
            <a:extLst>
              <a:ext uri="{FF2B5EF4-FFF2-40B4-BE49-F238E27FC236}">
                <a16:creationId xmlns:a16="http://schemas.microsoft.com/office/drawing/2014/main" id="{C0269AB9-5BB5-8AAB-833E-FEB0F9D8E712}"/>
              </a:ext>
            </a:extLst>
          </p:cNvPr>
          <p:cNvCxnSpPr/>
          <p:nvPr/>
        </p:nvCxnSpPr>
        <p:spPr>
          <a:xfrm>
            <a:off x="5554058" y="4558218"/>
            <a:ext cx="548640" cy="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96DB6D9A-0B41-68F4-6A27-169FD25D7E35}"/>
              </a:ext>
            </a:extLst>
          </p:cNvPr>
          <p:cNvCxnSpPr>
            <a:cxnSpLocks/>
          </p:cNvCxnSpPr>
          <p:nvPr/>
        </p:nvCxnSpPr>
        <p:spPr>
          <a:xfrm flipV="1">
            <a:off x="5779689" y="4858103"/>
            <a:ext cx="0" cy="548640"/>
          </a:xfrm>
          <a:prstGeom prst="straightConnector1">
            <a:avLst/>
          </a:prstGeom>
          <a:ln w="5715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D1CD251-AB3D-6D26-37C9-456B58325AC6}"/>
              </a:ext>
            </a:extLst>
          </p:cNvPr>
          <p:cNvSpPr txBox="1"/>
          <p:nvPr/>
        </p:nvSpPr>
        <p:spPr>
          <a:xfrm>
            <a:off x="8788736" y="1325563"/>
            <a:ext cx="2756396" cy="3785652"/>
          </a:xfrm>
          <a:prstGeom prst="rect">
            <a:avLst/>
          </a:prstGeom>
          <a:noFill/>
        </p:spPr>
        <p:txBody>
          <a:bodyPr wrap="none" rtlCol="0">
            <a:spAutoFit/>
          </a:bodyPr>
          <a:lstStyle/>
          <a:p>
            <a:r>
              <a:rPr lang="en-US" sz="2400" b="1" dirty="0"/>
              <a:t>Applications:</a:t>
            </a:r>
          </a:p>
          <a:p>
            <a:pPr marL="285750" indent="-285750">
              <a:buFont typeface="Arial" panose="020B0604020202020204" pitchFamily="34" charset="0"/>
              <a:buChar char="•"/>
            </a:pPr>
            <a:r>
              <a:rPr lang="en-US" sz="2400" dirty="0"/>
              <a:t>National Security</a:t>
            </a:r>
          </a:p>
          <a:p>
            <a:pPr marL="285750" indent="-285750">
              <a:buFont typeface="Arial" panose="020B0604020202020204" pitchFamily="34" charset="0"/>
              <a:buChar char="•"/>
            </a:pPr>
            <a:r>
              <a:rPr lang="en-US" sz="2400" dirty="0"/>
              <a:t>Fission Reactors</a:t>
            </a:r>
          </a:p>
          <a:p>
            <a:pPr marL="285750" indent="-285750">
              <a:buFont typeface="Arial" panose="020B0604020202020204" pitchFamily="34" charset="0"/>
              <a:buChar char="•"/>
            </a:pPr>
            <a:r>
              <a:rPr lang="en-US" sz="2400" dirty="0"/>
              <a:t>Medicine</a:t>
            </a:r>
          </a:p>
          <a:p>
            <a:pPr marL="342900" indent="-342900">
              <a:buFont typeface="Arial" panose="020B0604020202020204" pitchFamily="34" charset="0"/>
              <a:buChar char="•"/>
            </a:pPr>
            <a:r>
              <a:rPr lang="en-US" sz="2400" dirty="0"/>
              <a:t>Astrophysics:</a:t>
            </a:r>
          </a:p>
          <a:p>
            <a:r>
              <a:rPr lang="en-US" sz="2400" i="1" dirty="0"/>
              <a:t>          </a:t>
            </a:r>
            <a:r>
              <a:rPr lang="en-US" sz="2400" i="1" dirty="0" err="1"/>
              <a:t>rp</a:t>
            </a:r>
            <a:r>
              <a:rPr lang="en-US" sz="2400" dirty="0"/>
              <a:t>-process</a:t>
            </a:r>
          </a:p>
          <a:p>
            <a:r>
              <a:rPr lang="en-US" sz="2400" i="1" dirty="0"/>
              <a:t>          s</a:t>
            </a:r>
            <a:r>
              <a:rPr lang="en-US" sz="2400" dirty="0"/>
              <a:t>-process</a:t>
            </a:r>
          </a:p>
          <a:p>
            <a:r>
              <a:rPr lang="en-US" sz="2400" i="1" dirty="0"/>
              <a:t>          r</a:t>
            </a:r>
            <a:r>
              <a:rPr lang="en-US" sz="2400" dirty="0"/>
              <a:t>-process</a:t>
            </a:r>
          </a:p>
          <a:p>
            <a:r>
              <a:rPr lang="en-US" sz="2400" dirty="0"/>
              <a:t>          stellar fusion</a:t>
            </a:r>
          </a:p>
          <a:p>
            <a:r>
              <a:rPr lang="en-US" sz="2400" dirty="0"/>
              <a:t>… and many more</a:t>
            </a:r>
          </a:p>
        </p:txBody>
      </p:sp>
      <p:cxnSp>
        <p:nvCxnSpPr>
          <p:cNvPr id="15" name="Straight Arrow Connector 14">
            <a:extLst>
              <a:ext uri="{FF2B5EF4-FFF2-40B4-BE49-F238E27FC236}">
                <a16:creationId xmlns:a16="http://schemas.microsoft.com/office/drawing/2014/main" id="{68941CBE-1AEF-5E98-6492-3E9BC199DD8D}"/>
              </a:ext>
            </a:extLst>
          </p:cNvPr>
          <p:cNvCxnSpPr/>
          <p:nvPr/>
        </p:nvCxnSpPr>
        <p:spPr>
          <a:xfrm flipV="1">
            <a:off x="712381" y="3806456"/>
            <a:ext cx="2147777" cy="198508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CD81359D-4BE0-AA67-8FF8-1039238EC233}"/>
              </a:ext>
            </a:extLst>
          </p:cNvPr>
          <p:cNvCxnSpPr>
            <a:cxnSpLocks/>
          </p:cNvCxnSpPr>
          <p:nvPr/>
        </p:nvCxnSpPr>
        <p:spPr>
          <a:xfrm flipV="1">
            <a:off x="678290" y="4756310"/>
            <a:ext cx="1278101" cy="1110100"/>
          </a:xfrm>
          <a:prstGeom prst="straightConnector1">
            <a:avLst/>
          </a:prstGeom>
          <a:ln w="381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46ABC3B-F9BA-37EC-AE93-7C325A02B40A}"/>
              </a:ext>
            </a:extLst>
          </p:cNvPr>
          <p:cNvCxnSpPr>
            <a:cxnSpLocks/>
          </p:cNvCxnSpPr>
          <p:nvPr/>
        </p:nvCxnSpPr>
        <p:spPr>
          <a:xfrm flipV="1">
            <a:off x="1820266" y="2604977"/>
            <a:ext cx="3831832" cy="2368264"/>
          </a:xfrm>
          <a:prstGeom prst="straightConnector1">
            <a:avLst/>
          </a:prstGeom>
          <a:ln w="38100">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18" name="Freeform 17">
            <a:extLst>
              <a:ext uri="{FF2B5EF4-FFF2-40B4-BE49-F238E27FC236}">
                <a16:creationId xmlns:a16="http://schemas.microsoft.com/office/drawing/2014/main" id="{4D8C3819-0E7E-15B9-9B0E-EBC6CE0856F1}"/>
              </a:ext>
            </a:extLst>
          </p:cNvPr>
          <p:cNvSpPr/>
          <p:nvPr/>
        </p:nvSpPr>
        <p:spPr>
          <a:xfrm>
            <a:off x="2030820" y="2182803"/>
            <a:ext cx="5784106" cy="2740071"/>
          </a:xfrm>
          <a:custGeom>
            <a:avLst/>
            <a:gdLst>
              <a:gd name="connsiteX0" fmla="*/ 0 w 4465674"/>
              <a:gd name="connsiteY0" fmla="*/ 2626242 h 2626242"/>
              <a:gd name="connsiteX1" fmla="*/ 712381 w 4465674"/>
              <a:gd name="connsiteY1" fmla="*/ 2541181 h 2626242"/>
              <a:gd name="connsiteX2" fmla="*/ 1052623 w 4465674"/>
              <a:gd name="connsiteY2" fmla="*/ 2179674 h 2626242"/>
              <a:gd name="connsiteX3" fmla="*/ 1509823 w 4465674"/>
              <a:gd name="connsiteY3" fmla="*/ 1903228 h 2626242"/>
              <a:gd name="connsiteX4" fmla="*/ 2094614 w 4465674"/>
              <a:gd name="connsiteY4" fmla="*/ 1594884 h 2626242"/>
              <a:gd name="connsiteX5" fmla="*/ 2668772 w 4465674"/>
              <a:gd name="connsiteY5" fmla="*/ 1190846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05246 h 2626242"/>
              <a:gd name="connsiteX3" fmla="*/ 1509823 w 4465674"/>
              <a:gd name="connsiteY3" fmla="*/ 1903228 h 2626242"/>
              <a:gd name="connsiteX4" fmla="*/ 2094614 w 4465674"/>
              <a:gd name="connsiteY4" fmla="*/ 1594884 h 2626242"/>
              <a:gd name="connsiteX5" fmla="*/ 2668772 w 4465674"/>
              <a:gd name="connsiteY5" fmla="*/ 1190846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05246 h 2626242"/>
              <a:gd name="connsiteX3" fmla="*/ 1350335 w 4465674"/>
              <a:gd name="connsiteY3" fmla="*/ 1892595 h 2626242"/>
              <a:gd name="connsiteX4" fmla="*/ 2094614 w 4465674"/>
              <a:gd name="connsiteY4" fmla="*/ 1594884 h 2626242"/>
              <a:gd name="connsiteX5" fmla="*/ 2668772 w 4465674"/>
              <a:gd name="connsiteY5" fmla="*/ 1190846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350335 w 4465674"/>
              <a:gd name="connsiteY3" fmla="*/ 1892595 h 2626242"/>
              <a:gd name="connsiteX4" fmla="*/ 2094614 w 4465674"/>
              <a:gd name="connsiteY4" fmla="*/ 1594884 h 2626242"/>
              <a:gd name="connsiteX5" fmla="*/ 2668772 w 4465674"/>
              <a:gd name="connsiteY5" fmla="*/ 1190846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668772 w 4465674"/>
              <a:gd name="connsiteY5" fmla="*/ 1190846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626242 w 4465674"/>
              <a:gd name="connsiteY5" fmla="*/ 1339702 h 2626242"/>
              <a:gd name="connsiteX6" fmla="*/ 2955851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626242 w 4465674"/>
              <a:gd name="connsiteY5" fmla="*/ 1339702 h 2626242"/>
              <a:gd name="connsiteX6" fmla="*/ 2690037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73079 w 4465674"/>
              <a:gd name="connsiteY5" fmla="*/ 1350335 h 2626242"/>
              <a:gd name="connsiteX6" fmla="*/ 2690037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73079 w 4465674"/>
              <a:gd name="connsiteY5" fmla="*/ 1350335 h 2626242"/>
              <a:gd name="connsiteX6" fmla="*/ 2690037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466754 w 4465674"/>
              <a:gd name="connsiteY5" fmla="*/ 1403498 h 2626242"/>
              <a:gd name="connsiteX6" fmla="*/ 2690037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41182 w 4465674"/>
              <a:gd name="connsiteY5" fmla="*/ 1392865 h 2626242"/>
              <a:gd name="connsiteX6" fmla="*/ 2690037 w 4465674"/>
              <a:gd name="connsiteY6" fmla="*/ 1127051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41182 w 4465674"/>
              <a:gd name="connsiteY5" fmla="*/ 1392865 h 2626242"/>
              <a:gd name="connsiteX6" fmla="*/ 2764465 w 4465674"/>
              <a:gd name="connsiteY6" fmla="*/ 1105786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41182 w 4465674"/>
              <a:gd name="connsiteY5" fmla="*/ 1392865 h 2626242"/>
              <a:gd name="connsiteX6" fmla="*/ 2711302 w 4465674"/>
              <a:gd name="connsiteY6" fmla="*/ 1137683 h 2626242"/>
              <a:gd name="connsiteX7" fmla="*/ 3625702 w 4465674"/>
              <a:gd name="connsiteY7" fmla="*/ 574158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41182 w 4465674"/>
              <a:gd name="connsiteY5" fmla="*/ 1392865 h 2626242"/>
              <a:gd name="connsiteX6" fmla="*/ 2711302 w 4465674"/>
              <a:gd name="connsiteY6" fmla="*/ 1137683 h 2626242"/>
              <a:gd name="connsiteX7" fmla="*/ 3296093 w 4465674"/>
              <a:gd name="connsiteY7" fmla="*/ 829340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2094614 w 4465674"/>
              <a:gd name="connsiteY4" fmla="*/ 1594884 h 2626242"/>
              <a:gd name="connsiteX5" fmla="*/ 2551815 w 4465674"/>
              <a:gd name="connsiteY5" fmla="*/ 1446028 h 2626242"/>
              <a:gd name="connsiteX6" fmla="*/ 2711302 w 4465674"/>
              <a:gd name="connsiteY6" fmla="*/ 1137683 h 2626242"/>
              <a:gd name="connsiteX7" fmla="*/ 3296093 w 4465674"/>
              <a:gd name="connsiteY7" fmla="*/ 829340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1967024 w 4465674"/>
              <a:gd name="connsiteY4" fmla="*/ 1733107 h 2626242"/>
              <a:gd name="connsiteX5" fmla="*/ 2551815 w 4465674"/>
              <a:gd name="connsiteY5" fmla="*/ 1446028 h 2626242"/>
              <a:gd name="connsiteX6" fmla="*/ 2711302 w 4465674"/>
              <a:gd name="connsiteY6" fmla="*/ 1137683 h 2626242"/>
              <a:gd name="connsiteX7" fmla="*/ 3296093 w 4465674"/>
              <a:gd name="connsiteY7" fmla="*/ 829340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1967024 w 4465674"/>
              <a:gd name="connsiteY4" fmla="*/ 1733107 h 2626242"/>
              <a:gd name="connsiteX5" fmla="*/ 2551815 w 4465674"/>
              <a:gd name="connsiteY5" fmla="*/ 1446028 h 2626242"/>
              <a:gd name="connsiteX6" fmla="*/ 2626242 w 4465674"/>
              <a:gd name="connsiteY6" fmla="*/ 1190846 h 2626242"/>
              <a:gd name="connsiteX7" fmla="*/ 3296093 w 4465674"/>
              <a:gd name="connsiteY7" fmla="*/ 829340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65674"/>
              <a:gd name="connsiteY0" fmla="*/ 2626242 h 2626242"/>
              <a:gd name="connsiteX1" fmla="*/ 712381 w 4465674"/>
              <a:gd name="connsiteY1" fmla="*/ 2541181 h 2626242"/>
              <a:gd name="connsiteX2" fmla="*/ 1212112 w 4465674"/>
              <a:gd name="connsiteY2" fmla="*/ 2179674 h 2626242"/>
              <a:gd name="connsiteX3" fmla="*/ 1297172 w 4465674"/>
              <a:gd name="connsiteY3" fmla="*/ 1956390 h 2626242"/>
              <a:gd name="connsiteX4" fmla="*/ 1967024 w 4465674"/>
              <a:gd name="connsiteY4" fmla="*/ 1733107 h 2626242"/>
              <a:gd name="connsiteX5" fmla="*/ 2551815 w 4465674"/>
              <a:gd name="connsiteY5" fmla="*/ 1446028 h 2626242"/>
              <a:gd name="connsiteX6" fmla="*/ 2626242 w 4465674"/>
              <a:gd name="connsiteY6" fmla="*/ 1190846 h 2626242"/>
              <a:gd name="connsiteX7" fmla="*/ 3944679 w 4465674"/>
              <a:gd name="connsiteY7" fmla="*/ 776177 h 2626242"/>
              <a:gd name="connsiteX8" fmla="*/ 4019107 w 4465674"/>
              <a:gd name="connsiteY8" fmla="*/ 329609 h 2626242"/>
              <a:gd name="connsiteX9" fmla="*/ 4465674 w 4465674"/>
              <a:gd name="connsiteY9" fmla="*/ 0 h 2626242"/>
              <a:gd name="connsiteX10" fmla="*/ 4465674 w 4465674"/>
              <a:gd name="connsiteY10" fmla="*/ 0 h 2626242"/>
              <a:gd name="connsiteX0" fmla="*/ 0 w 4476974"/>
              <a:gd name="connsiteY0" fmla="*/ 2626242 h 2626242"/>
              <a:gd name="connsiteX1" fmla="*/ 712381 w 4476974"/>
              <a:gd name="connsiteY1" fmla="*/ 2541181 h 2626242"/>
              <a:gd name="connsiteX2" fmla="*/ 1212112 w 4476974"/>
              <a:gd name="connsiteY2" fmla="*/ 2179674 h 2626242"/>
              <a:gd name="connsiteX3" fmla="*/ 1297172 w 4476974"/>
              <a:gd name="connsiteY3" fmla="*/ 1956390 h 2626242"/>
              <a:gd name="connsiteX4" fmla="*/ 1967024 w 4476974"/>
              <a:gd name="connsiteY4" fmla="*/ 1733107 h 2626242"/>
              <a:gd name="connsiteX5" fmla="*/ 2551815 w 4476974"/>
              <a:gd name="connsiteY5" fmla="*/ 1446028 h 2626242"/>
              <a:gd name="connsiteX6" fmla="*/ 2626242 w 4476974"/>
              <a:gd name="connsiteY6" fmla="*/ 1190846 h 2626242"/>
              <a:gd name="connsiteX7" fmla="*/ 3944679 w 4476974"/>
              <a:gd name="connsiteY7" fmla="*/ 776177 h 2626242"/>
              <a:gd name="connsiteX8" fmla="*/ 4423144 w 4476974"/>
              <a:gd name="connsiteY8" fmla="*/ 574158 h 2626242"/>
              <a:gd name="connsiteX9" fmla="*/ 4465674 w 4476974"/>
              <a:gd name="connsiteY9" fmla="*/ 0 h 2626242"/>
              <a:gd name="connsiteX10" fmla="*/ 4465674 w 4476974"/>
              <a:gd name="connsiteY10" fmla="*/ 0 h 2626242"/>
              <a:gd name="connsiteX0" fmla="*/ 0 w 4827181"/>
              <a:gd name="connsiteY0" fmla="*/ 2785730 h 2785730"/>
              <a:gd name="connsiteX1" fmla="*/ 712381 w 4827181"/>
              <a:gd name="connsiteY1" fmla="*/ 2700669 h 2785730"/>
              <a:gd name="connsiteX2" fmla="*/ 1212112 w 4827181"/>
              <a:gd name="connsiteY2" fmla="*/ 2339162 h 2785730"/>
              <a:gd name="connsiteX3" fmla="*/ 1297172 w 4827181"/>
              <a:gd name="connsiteY3" fmla="*/ 2115878 h 2785730"/>
              <a:gd name="connsiteX4" fmla="*/ 1967024 w 4827181"/>
              <a:gd name="connsiteY4" fmla="*/ 1892595 h 2785730"/>
              <a:gd name="connsiteX5" fmla="*/ 2551815 w 4827181"/>
              <a:gd name="connsiteY5" fmla="*/ 1605516 h 2785730"/>
              <a:gd name="connsiteX6" fmla="*/ 2626242 w 4827181"/>
              <a:gd name="connsiteY6" fmla="*/ 1350334 h 2785730"/>
              <a:gd name="connsiteX7" fmla="*/ 3944679 w 4827181"/>
              <a:gd name="connsiteY7" fmla="*/ 935665 h 2785730"/>
              <a:gd name="connsiteX8" fmla="*/ 4423144 w 4827181"/>
              <a:gd name="connsiteY8" fmla="*/ 733646 h 2785730"/>
              <a:gd name="connsiteX9" fmla="*/ 4465674 w 4827181"/>
              <a:gd name="connsiteY9" fmla="*/ 159488 h 2785730"/>
              <a:gd name="connsiteX10" fmla="*/ 4827181 w 4827181"/>
              <a:gd name="connsiteY10" fmla="*/ 0 h 2785730"/>
              <a:gd name="connsiteX0" fmla="*/ 0 w 5337543"/>
              <a:gd name="connsiteY0" fmla="*/ 2764465 h 2764465"/>
              <a:gd name="connsiteX1" fmla="*/ 712381 w 5337543"/>
              <a:gd name="connsiteY1" fmla="*/ 2679404 h 2764465"/>
              <a:gd name="connsiteX2" fmla="*/ 1212112 w 5337543"/>
              <a:gd name="connsiteY2" fmla="*/ 2317897 h 2764465"/>
              <a:gd name="connsiteX3" fmla="*/ 1297172 w 5337543"/>
              <a:gd name="connsiteY3" fmla="*/ 2094613 h 2764465"/>
              <a:gd name="connsiteX4" fmla="*/ 1967024 w 5337543"/>
              <a:gd name="connsiteY4" fmla="*/ 1871330 h 2764465"/>
              <a:gd name="connsiteX5" fmla="*/ 2551815 w 5337543"/>
              <a:gd name="connsiteY5" fmla="*/ 1584251 h 2764465"/>
              <a:gd name="connsiteX6" fmla="*/ 2626242 w 5337543"/>
              <a:gd name="connsiteY6" fmla="*/ 1329069 h 2764465"/>
              <a:gd name="connsiteX7" fmla="*/ 3944679 w 5337543"/>
              <a:gd name="connsiteY7" fmla="*/ 914400 h 2764465"/>
              <a:gd name="connsiteX8" fmla="*/ 4423144 w 5337543"/>
              <a:gd name="connsiteY8" fmla="*/ 712381 h 2764465"/>
              <a:gd name="connsiteX9" fmla="*/ 4465674 w 5337543"/>
              <a:gd name="connsiteY9" fmla="*/ 138223 h 2764465"/>
              <a:gd name="connsiteX10" fmla="*/ 5337543 w 5337543"/>
              <a:gd name="connsiteY10" fmla="*/ 0 h 2764465"/>
              <a:gd name="connsiteX0" fmla="*/ 0 w 5337543"/>
              <a:gd name="connsiteY0" fmla="*/ 2764465 h 2764465"/>
              <a:gd name="connsiteX1" fmla="*/ 712381 w 5337543"/>
              <a:gd name="connsiteY1" fmla="*/ 2679404 h 2764465"/>
              <a:gd name="connsiteX2" fmla="*/ 1212112 w 5337543"/>
              <a:gd name="connsiteY2" fmla="*/ 2317897 h 2764465"/>
              <a:gd name="connsiteX3" fmla="*/ 1297172 w 5337543"/>
              <a:gd name="connsiteY3" fmla="*/ 2094613 h 2764465"/>
              <a:gd name="connsiteX4" fmla="*/ 1967024 w 5337543"/>
              <a:gd name="connsiteY4" fmla="*/ 1871330 h 2764465"/>
              <a:gd name="connsiteX5" fmla="*/ 2551815 w 5337543"/>
              <a:gd name="connsiteY5" fmla="*/ 1584251 h 2764465"/>
              <a:gd name="connsiteX6" fmla="*/ 2626242 w 5337543"/>
              <a:gd name="connsiteY6" fmla="*/ 1329069 h 2764465"/>
              <a:gd name="connsiteX7" fmla="*/ 3944679 w 5337543"/>
              <a:gd name="connsiteY7" fmla="*/ 914400 h 2764465"/>
              <a:gd name="connsiteX8" fmla="*/ 4423144 w 5337543"/>
              <a:gd name="connsiteY8" fmla="*/ 712381 h 2764465"/>
              <a:gd name="connsiteX9" fmla="*/ 4518836 w 5337543"/>
              <a:gd name="connsiteY9" fmla="*/ 372139 h 2764465"/>
              <a:gd name="connsiteX10" fmla="*/ 5337543 w 5337543"/>
              <a:gd name="connsiteY10" fmla="*/ 0 h 2764465"/>
              <a:gd name="connsiteX0" fmla="*/ 0 w 5560827"/>
              <a:gd name="connsiteY0" fmla="*/ 3030279 h 3030279"/>
              <a:gd name="connsiteX1" fmla="*/ 712381 w 5560827"/>
              <a:gd name="connsiteY1" fmla="*/ 2945218 h 3030279"/>
              <a:gd name="connsiteX2" fmla="*/ 1212112 w 5560827"/>
              <a:gd name="connsiteY2" fmla="*/ 2583711 h 3030279"/>
              <a:gd name="connsiteX3" fmla="*/ 1297172 w 5560827"/>
              <a:gd name="connsiteY3" fmla="*/ 2360427 h 3030279"/>
              <a:gd name="connsiteX4" fmla="*/ 1967024 w 5560827"/>
              <a:gd name="connsiteY4" fmla="*/ 2137144 h 3030279"/>
              <a:gd name="connsiteX5" fmla="*/ 2551815 w 5560827"/>
              <a:gd name="connsiteY5" fmla="*/ 1850065 h 3030279"/>
              <a:gd name="connsiteX6" fmla="*/ 2626242 w 5560827"/>
              <a:gd name="connsiteY6" fmla="*/ 1594883 h 3030279"/>
              <a:gd name="connsiteX7" fmla="*/ 3944679 w 5560827"/>
              <a:gd name="connsiteY7" fmla="*/ 1180214 h 3030279"/>
              <a:gd name="connsiteX8" fmla="*/ 4423144 w 5560827"/>
              <a:gd name="connsiteY8" fmla="*/ 978195 h 3030279"/>
              <a:gd name="connsiteX9" fmla="*/ 4518836 w 5560827"/>
              <a:gd name="connsiteY9" fmla="*/ 637953 h 3030279"/>
              <a:gd name="connsiteX10" fmla="*/ 5560827 w 5560827"/>
              <a:gd name="connsiteY10" fmla="*/ 0 h 3030279"/>
              <a:gd name="connsiteX0" fmla="*/ 0 w 5641133"/>
              <a:gd name="connsiteY0" fmla="*/ 3069292 h 3069292"/>
              <a:gd name="connsiteX1" fmla="*/ 712381 w 5641133"/>
              <a:gd name="connsiteY1" fmla="*/ 2984231 h 3069292"/>
              <a:gd name="connsiteX2" fmla="*/ 1212112 w 5641133"/>
              <a:gd name="connsiteY2" fmla="*/ 2622724 h 3069292"/>
              <a:gd name="connsiteX3" fmla="*/ 1297172 w 5641133"/>
              <a:gd name="connsiteY3" fmla="*/ 2399440 h 3069292"/>
              <a:gd name="connsiteX4" fmla="*/ 1967024 w 5641133"/>
              <a:gd name="connsiteY4" fmla="*/ 2176157 h 3069292"/>
              <a:gd name="connsiteX5" fmla="*/ 2551815 w 5641133"/>
              <a:gd name="connsiteY5" fmla="*/ 1889078 h 3069292"/>
              <a:gd name="connsiteX6" fmla="*/ 2626242 w 5641133"/>
              <a:gd name="connsiteY6" fmla="*/ 1633896 h 3069292"/>
              <a:gd name="connsiteX7" fmla="*/ 3944679 w 5641133"/>
              <a:gd name="connsiteY7" fmla="*/ 1219227 h 3069292"/>
              <a:gd name="connsiteX8" fmla="*/ 4423144 w 5641133"/>
              <a:gd name="connsiteY8" fmla="*/ 1017208 h 3069292"/>
              <a:gd name="connsiteX9" fmla="*/ 4518836 w 5641133"/>
              <a:gd name="connsiteY9" fmla="*/ 676966 h 3069292"/>
              <a:gd name="connsiteX10" fmla="*/ 5560827 w 5641133"/>
              <a:gd name="connsiteY10" fmla="*/ 39013 h 3069292"/>
              <a:gd name="connsiteX11" fmla="*/ 5571460 w 5641133"/>
              <a:gd name="connsiteY11" fmla="*/ 70910 h 3069292"/>
              <a:gd name="connsiteX0" fmla="*/ 0 w 5922334"/>
              <a:gd name="connsiteY0" fmla="*/ 3275042 h 3275042"/>
              <a:gd name="connsiteX1" fmla="*/ 712381 w 5922334"/>
              <a:gd name="connsiteY1" fmla="*/ 3189981 h 3275042"/>
              <a:gd name="connsiteX2" fmla="*/ 1212112 w 5922334"/>
              <a:gd name="connsiteY2" fmla="*/ 2828474 h 3275042"/>
              <a:gd name="connsiteX3" fmla="*/ 1297172 w 5922334"/>
              <a:gd name="connsiteY3" fmla="*/ 2605190 h 3275042"/>
              <a:gd name="connsiteX4" fmla="*/ 1967024 w 5922334"/>
              <a:gd name="connsiteY4" fmla="*/ 2381907 h 3275042"/>
              <a:gd name="connsiteX5" fmla="*/ 2551815 w 5922334"/>
              <a:gd name="connsiteY5" fmla="*/ 2094828 h 3275042"/>
              <a:gd name="connsiteX6" fmla="*/ 2626242 w 5922334"/>
              <a:gd name="connsiteY6" fmla="*/ 1839646 h 3275042"/>
              <a:gd name="connsiteX7" fmla="*/ 3944679 w 5922334"/>
              <a:gd name="connsiteY7" fmla="*/ 1424977 h 3275042"/>
              <a:gd name="connsiteX8" fmla="*/ 4423144 w 5922334"/>
              <a:gd name="connsiteY8" fmla="*/ 1222958 h 3275042"/>
              <a:gd name="connsiteX9" fmla="*/ 4518836 w 5922334"/>
              <a:gd name="connsiteY9" fmla="*/ 882716 h 3275042"/>
              <a:gd name="connsiteX10" fmla="*/ 5560827 w 5922334"/>
              <a:gd name="connsiteY10" fmla="*/ 244763 h 3275042"/>
              <a:gd name="connsiteX11" fmla="*/ 5922334 w 5922334"/>
              <a:gd name="connsiteY11" fmla="*/ 213 h 3275042"/>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626242 w 5922334"/>
              <a:gd name="connsiteY6" fmla="*/ 1839502 h 3274898"/>
              <a:gd name="connsiteX7" fmla="*/ 3944679 w 5922334"/>
              <a:gd name="connsiteY7" fmla="*/ 1424833 h 3274898"/>
              <a:gd name="connsiteX8" fmla="*/ 4423144 w 5922334"/>
              <a:gd name="connsiteY8" fmla="*/ 1222814 h 3274898"/>
              <a:gd name="connsiteX9" fmla="*/ 4518836 w 5922334"/>
              <a:gd name="connsiteY9" fmla="*/ 882572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944679 w 5922334"/>
              <a:gd name="connsiteY7" fmla="*/ 1424833 h 3274898"/>
              <a:gd name="connsiteX8" fmla="*/ 4423144 w 5922334"/>
              <a:gd name="connsiteY8" fmla="*/ 1222814 h 3274898"/>
              <a:gd name="connsiteX9" fmla="*/ 4518836 w 5922334"/>
              <a:gd name="connsiteY9" fmla="*/ 882572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785190 w 5922334"/>
              <a:gd name="connsiteY7" fmla="*/ 1520526 h 3274898"/>
              <a:gd name="connsiteX8" fmla="*/ 4423144 w 5922334"/>
              <a:gd name="connsiteY8" fmla="*/ 1222814 h 3274898"/>
              <a:gd name="connsiteX9" fmla="*/ 4518836 w 5922334"/>
              <a:gd name="connsiteY9" fmla="*/ 882572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785190 w 5922334"/>
              <a:gd name="connsiteY7" fmla="*/ 1520526 h 3274898"/>
              <a:gd name="connsiteX8" fmla="*/ 4455042 w 5922334"/>
              <a:gd name="connsiteY8" fmla="*/ 1361038 h 3274898"/>
              <a:gd name="connsiteX9" fmla="*/ 4518836 w 5922334"/>
              <a:gd name="connsiteY9" fmla="*/ 882572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785190 w 5922334"/>
              <a:gd name="connsiteY7" fmla="*/ 1520526 h 3274898"/>
              <a:gd name="connsiteX8" fmla="*/ 4455042 w 5922334"/>
              <a:gd name="connsiteY8" fmla="*/ 1361038 h 3274898"/>
              <a:gd name="connsiteX9" fmla="*/ 4529468 w 5922334"/>
              <a:gd name="connsiteY9" fmla="*/ 829409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785190 w 5922334"/>
              <a:gd name="connsiteY7" fmla="*/ 1520526 h 3274898"/>
              <a:gd name="connsiteX8" fmla="*/ 4423144 w 5922334"/>
              <a:gd name="connsiteY8" fmla="*/ 1361038 h 3274898"/>
              <a:gd name="connsiteX9" fmla="*/ 4529468 w 5922334"/>
              <a:gd name="connsiteY9" fmla="*/ 829409 h 3274898"/>
              <a:gd name="connsiteX10" fmla="*/ 5124892 w 5922334"/>
              <a:gd name="connsiteY10" fmla="*/ 574228 h 3274898"/>
              <a:gd name="connsiteX11" fmla="*/ 5922334 w 5922334"/>
              <a:gd name="connsiteY11" fmla="*/ 69 h 3274898"/>
              <a:gd name="connsiteX0" fmla="*/ 0 w 5922334"/>
              <a:gd name="connsiteY0" fmla="*/ 3274898 h 3274898"/>
              <a:gd name="connsiteX1" fmla="*/ 712381 w 5922334"/>
              <a:gd name="connsiteY1" fmla="*/ 3189837 h 3274898"/>
              <a:gd name="connsiteX2" fmla="*/ 1212112 w 5922334"/>
              <a:gd name="connsiteY2" fmla="*/ 2828330 h 3274898"/>
              <a:gd name="connsiteX3" fmla="*/ 1297172 w 5922334"/>
              <a:gd name="connsiteY3" fmla="*/ 2605046 h 3274898"/>
              <a:gd name="connsiteX4" fmla="*/ 1967024 w 5922334"/>
              <a:gd name="connsiteY4" fmla="*/ 2381763 h 3274898"/>
              <a:gd name="connsiteX5" fmla="*/ 2551815 w 5922334"/>
              <a:gd name="connsiteY5" fmla="*/ 2094684 h 3274898"/>
              <a:gd name="connsiteX6" fmla="*/ 2753833 w 5922334"/>
              <a:gd name="connsiteY6" fmla="*/ 1828870 h 3274898"/>
              <a:gd name="connsiteX7" fmla="*/ 3785190 w 5922334"/>
              <a:gd name="connsiteY7" fmla="*/ 1520526 h 3274898"/>
              <a:gd name="connsiteX8" fmla="*/ 4423144 w 5922334"/>
              <a:gd name="connsiteY8" fmla="*/ 1361038 h 3274898"/>
              <a:gd name="connsiteX9" fmla="*/ 4529468 w 5922334"/>
              <a:gd name="connsiteY9" fmla="*/ 829409 h 3274898"/>
              <a:gd name="connsiteX10" fmla="*/ 5124892 w 5922334"/>
              <a:gd name="connsiteY10" fmla="*/ 574228 h 3274898"/>
              <a:gd name="connsiteX11" fmla="*/ 5922334 w 5922334"/>
              <a:gd name="connsiteY11" fmla="*/ 69 h 3274898"/>
              <a:gd name="connsiteX0" fmla="*/ 0 w 5922334"/>
              <a:gd name="connsiteY0" fmla="*/ 3274924 h 3274924"/>
              <a:gd name="connsiteX1" fmla="*/ 712381 w 5922334"/>
              <a:gd name="connsiteY1" fmla="*/ 3189863 h 3274924"/>
              <a:gd name="connsiteX2" fmla="*/ 1212112 w 5922334"/>
              <a:gd name="connsiteY2" fmla="*/ 2828356 h 3274924"/>
              <a:gd name="connsiteX3" fmla="*/ 1297172 w 5922334"/>
              <a:gd name="connsiteY3" fmla="*/ 2605072 h 3274924"/>
              <a:gd name="connsiteX4" fmla="*/ 1967024 w 5922334"/>
              <a:gd name="connsiteY4" fmla="*/ 2381789 h 3274924"/>
              <a:gd name="connsiteX5" fmla="*/ 2551815 w 5922334"/>
              <a:gd name="connsiteY5" fmla="*/ 2094710 h 3274924"/>
              <a:gd name="connsiteX6" fmla="*/ 2753833 w 5922334"/>
              <a:gd name="connsiteY6" fmla="*/ 1828896 h 3274924"/>
              <a:gd name="connsiteX7" fmla="*/ 3785190 w 5922334"/>
              <a:gd name="connsiteY7" fmla="*/ 1520552 h 3274924"/>
              <a:gd name="connsiteX8" fmla="*/ 4423144 w 5922334"/>
              <a:gd name="connsiteY8" fmla="*/ 1361064 h 3274924"/>
              <a:gd name="connsiteX9" fmla="*/ 4529468 w 5922334"/>
              <a:gd name="connsiteY9" fmla="*/ 829435 h 3274924"/>
              <a:gd name="connsiteX10" fmla="*/ 5592725 w 5922334"/>
              <a:gd name="connsiteY10" fmla="*/ 436031 h 3274924"/>
              <a:gd name="connsiteX11" fmla="*/ 5922334 w 5922334"/>
              <a:gd name="connsiteY11" fmla="*/ 95 h 3274924"/>
              <a:gd name="connsiteX0" fmla="*/ 0 w 6475227"/>
              <a:gd name="connsiteY0" fmla="*/ 3445014 h 3445014"/>
              <a:gd name="connsiteX1" fmla="*/ 712381 w 6475227"/>
              <a:gd name="connsiteY1" fmla="*/ 3359953 h 3445014"/>
              <a:gd name="connsiteX2" fmla="*/ 1212112 w 6475227"/>
              <a:gd name="connsiteY2" fmla="*/ 2998446 h 3445014"/>
              <a:gd name="connsiteX3" fmla="*/ 1297172 w 6475227"/>
              <a:gd name="connsiteY3" fmla="*/ 2775162 h 3445014"/>
              <a:gd name="connsiteX4" fmla="*/ 1967024 w 6475227"/>
              <a:gd name="connsiteY4" fmla="*/ 2551879 h 3445014"/>
              <a:gd name="connsiteX5" fmla="*/ 2551815 w 6475227"/>
              <a:gd name="connsiteY5" fmla="*/ 2264800 h 3445014"/>
              <a:gd name="connsiteX6" fmla="*/ 2753833 w 6475227"/>
              <a:gd name="connsiteY6" fmla="*/ 1998986 h 3445014"/>
              <a:gd name="connsiteX7" fmla="*/ 3785190 w 6475227"/>
              <a:gd name="connsiteY7" fmla="*/ 1690642 h 3445014"/>
              <a:gd name="connsiteX8" fmla="*/ 4423144 w 6475227"/>
              <a:gd name="connsiteY8" fmla="*/ 1531154 h 3445014"/>
              <a:gd name="connsiteX9" fmla="*/ 4529468 w 6475227"/>
              <a:gd name="connsiteY9" fmla="*/ 999525 h 3445014"/>
              <a:gd name="connsiteX10" fmla="*/ 5592725 w 6475227"/>
              <a:gd name="connsiteY10" fmla="*/ 606121 h 3445014"/>
              <a:gd name="connsiteX11" fmla="*/ 6475227 w 6475227"/>
              <a:gd name="connsiteY11" fmla="*/ 64 h 3445014"/>
              <a:gd name="connsiteX0" fmla="*/ 0 w 6475227"/>
              <a:gd name="connsiteY0" fmla="*/ 3444950 h 3444950"/>
              <a:gd name="connsiteX1" fmla="*/ 712381 w 6475227"/>
              <a:gd name="connsiteY1" fmla="*/ 3359889 h 3444950"/>
              <a:gd name="connsiteX2" fmla="*/ 1212112 w 6475227"/>
              <a:gd name="connsiteY2" fmla="*/ 2998382 h 3444950"/>
              <a:gd name="connsiteX3" fmla="*/ 1297172 w 6475227"/>
              <a:gd name="connsiteY3" fmla="*/ 2775098 h 3444950"/>
              <a:gd name="connsiteX4" fmla="*/ 1967024 w 6475227"/>
              <a:gd name="connsiteY4" fmla="*/ 2551815 h 3444950"/>
              <a:gd name="connsiteX5" fmla="*/ 2551815 w 6475227"/>
              <a:gd name="connsiteY5" fmla="*/ 2264736 h 3444950"/>
              <a:gd name="connsiteX6" fmla="*/ 2753833 w 6475227"/>
              <a:gd name="connsiteY6" fmla="*/ 1998922 h 3444950"/>
              <a:gd name="connsiteX7" fmla="*/ 3785190 w 6475227"/>
              <a:gd name="connsiteY7" fmla="*/ 1690578 h 3444950"/>
              <a:gd name="connsiteX8" fmla="*/ 4423144 w 6475227"/>
              <a:gd name="connsiteY8" fmla="*/ 1531090 h 3444950"/>
              <a:gd name="connsiteX9" fmla="*/ 4529468 w 6475227"/>
              <a:gd name="connsiteY9" fmla="*/ 999461 h 3444950"/>
              <a:gd name="connsiteX10" fmla="*/ 5560828 w 6475227"/>
              <a:gd name="connsiteY10" fmla="*/ 531629 h 3444950"/>
              <a:gd name="connsiteX11" fmla="*/ 6475227 w 6475227"/>
              <a:gd name="connsiteY11" fmla="*/ 0 h 3444950"/>
              <a:gd name="connsiteX0" fmla="*/ 0 w 6475227"/>
              <a:gd name="connsiteY0" fmla="*/ 3444950 h 3444950"/>
              <a:gd name="connsiteX1" fmla="*/ 712381 w 6475227"/>
              <a:gd name="connsiteY1" fmla="*/ 3359889 h 3444950"/>
              <a:gd name="connsiteX2" fmla="*/ 1212112 w 6475227"/>
              <a:gd name="connsiteY2" fmla="*/ 2998382 h 3444950"/>
              <a:gd name="connsiteX3" fmla="*/ 1297172 w 6475227"/>
              <a:gd name="connsiteY3" fmla="*/ 2775098 h 3444950"/>
              <a:gd name="connsiteX4" fmla="*/ 1967024 w 6475227"/>
              <a:gd name="connsiteY4" fmla="*/ 2551815 h 3444950"/>
              <a:gd name="connsiteX5" fmla="*/ 2551815 w 6475227"/>
              <a:gd name="connsiteY5" fmla="*/ 2264736 h 3444950"/>
              <a:gd name="connsiteX6" fmla="*/ 2753833 w 6475227"/>
              <a:gd name="connsiteY6" fmla="*/ 1998922 h 3444950"/>
              <a:gd name="connsiteX7" fmla="*/ 3785190 w 6475227"/>
              <a:gd name="connsiteY7" fmla="*/ 1690578 h 3444950"/>
              <a:gd name="connsiteX8" fmla="*/ 4423144 w 6475227"/>
              <a:gd name="connsiteY8" fmla="*/ 1531090 h 3444950"/>
              <a:gd name="connsiteX9" fmla="*/ 4508203 w 6475227"/>
              <a:gd name="connsiteY9" fmla="*/ 1190847 h 3444950"/>
              <a:gd name="connsiteX10" fmla="*/ 5560828 w 6475227"/>
              <a:gd name="connsiteY10" fmla="*/ 531629 h 3444950"/>
              <a:gd name="connsiteX11" fmla="*/ 6475227 w 6475227"/>
              <a:gd name="connsiteY11" fmla="*/ 0 h 3444950"/>
              <a:gd name="connsiteX0" fmla="*/ 0 w 6475227"/>
              <a:gd name="connsiteY0" fmla="*/ 3444950 h 3444950"/>
              <a:gd name="connsiteX1" fmla="*/ 712381 w 6475227"/>
              <a:gd name="connsiteY1" fmla="*/ 3359889 h 3444950"/>
              <a:gd name="connsiteX2" fmla="*/ 1212112 w 6475227"/>
              <a:gd name="connsiteY2" fmla="*/ 2998382 h 3444950"/>
              <a:gd name="connsiteX3" fmla="*/ 1297172 w 6475227"/>
              <a:gd name="connsiteY3" fmla="*/ 2775098 h 3444950"/>
              <a:gd name="connsiteX4" fmla="*/ 1967024 w 6475227"/>
              <a:gd name="connsiteY4" fmla="*/ 2551815 h 3444950"/>
              <a:gd name="connsiteX5" fmla="*/ 2551815 w 6475227"/>
              <a:gd name="connsiteY5" fmla="*/ 2264736 h 3444950"/>
              <a:gd name="connsiteX6" fmla="*/ 2753833 w 6475227"/>
              <a:gd name="connsiteY6" fmla="*/ 1998922 h 3444950"/>
              <a:gd name="connsiteX7" fmla="*/ 3785190 w 6475227"/>
              <a:gd name="connsiteY7" fmla="*/ 1690578 h 3444950"/>
              <a:gd name="connsiteX8" fmla="*/ 4423144 w 6475227"/>
              <a:gd name="connsiteY8" fmla="*/ 1531090 h 3444950"/>
              <a:gd name="connsiteX9" fmla="*/ 4508203 w 6475227"/>
              <a:gd name="connsiteY9" fmla="*/ 1190847 h 3444950"/>
              <a:gd name="connsiteX10" fmla="*/ 5528930 w 6475227"/>
              <a:gd name="connsiteY10" fmla="*/ 797443 h 3444950"/>
              <a:gd name="connsiteX11" fmla="*/ 6475227 w 6475227"/>
              <a:gd name="connsiteY11" fmla="*/ 0 h 3444950"/>
              <a:gd name="connsiteX0" fmla="*/ 0 w 6560288"/>
              <a:gd name="connsiteY0" fmla="*/ 3232299 h 3232299"/>
              <a:gd name="connsiteX1" fmla="*/ 712381 w 6560288"/>
              <a:gd name="connsiteY1" fmla="*/ 3147238 h 3232299"/>
              <a:gd name="connsiteX2" fmla="*/ 1212112 w 6560288"/>
              <a:gd name="connsiteY2" fmla="*/ 2785731 h 3232299"/>
              <a:gd name="connsiteX3" fmla="*/ 1297172 w 6560288"/>
              <a:gd name="connsiteY3" fmla="*/ 2562447 h 3232299"/>
              <a:gd name="connsiteX4" fmla="*/ 1967024 w 6560288"/>
              <a:gd name="connsiteY4" fmla="*/ 2339164 h 3232299"/>
              <a:gd name="connsiteX5" fmla="*/ 2551815 w 6560288"/>
              <a:gd name="connsiteY5" fmla="*/ 2052085 h 3232299"/>
              <a:gd name="connsiteX6" fmla="*/ 2753833 w 6560288"/>
              <a:gd name="connsiteY6" fmla="*/ 1786271 h 3232299"/>
              <a:gd name="connsiteX7" fmla="*/ 3785190 w 6560288"/>
              <a:gd name="connsiteY7" fmla="*/ 1477927 h 3232299"/>
              <a:gd name="connsiteX8" fmla="*/ 4423144 w 6560288"/>
              <a:gd name="connsiteY8" fmla="*/ 1318439 h 3232299"/>
              <a:gd name="connsiteX9" fmla="*/ 4508203 w 6560288"/>
              <a:gd name="connsiteY9" fmla="*/ 978196 h 3232299"/>
              <a:gd name="connsiteX10" fmla="*/ 5528930 w 6560288"/>
              <a:gd name="connsiteY10" fmla="*/ 584792 h 3232299"/>
              <a:gd name="connsiteX11" fmla="*/ 6560288 w 6560288"/>
              <a:gd name="connsiteY11" fmla="*/ 0 h 3232299"/>
              <a:gd name="connsiteX0" fmla="*/ 0 w 6560288"/>
              <a:gd name="connsiteY0" fmla="*/ 3232299 h 3232299"/>
              <a:gd name="connsiteX1" fmla="*/ 712381 w 6560288"/>
              <a:gd name="connsiteY1" fmla="*/ 3147238 h 3232299"/>
              <a:gd name="connsiteX2" fmla="*/ 1212112 w 6560288"/>
              <a:gd name="connsiteY2" fmla="*/ 2785731 h 3232299"/>
              <a:gd name="connsiteX3" fmla="*/ 1297172 w 6560288"/>
              <a:gd name="connsiteY3" fmla="*/ 2562447 h 3232299"/>
              <a:gd name="connsiteX4" fmla="*/ 1967024 w 6560288"/>
              <a:gd name="connsiteY4" fmla="*/ 2339164 h 3232299"/>
              <a:gd name="connsiteX5" fmla="*/ 2551815 w 6560288"/>
              <a:gd name="connsiteY5" fmla="*/ 2052085 h 3232299"/>
              <a:gd name="connsiteX6" fmla="*/ 2753833 w 6560288"/>
              <a:gd name="connsiteY6" fmla="*/ 1786271 h 3232299"/>
              <a:gd name="connsiteX7" fmla="*/ 3785190 w 6560288"/>
              <a:gd name="connsiteY7" fmla="*/ 1477927 h 3232299"/>
              <a:gd name="connsiteX8" fmla="*/ 4423144 w 6560288"/>
              <a:gd name="connsiteY8" fmla="*/ 1318439 h 3232299"/>
              <a:gd name="connsiteX9" fmla="*/ 4508203 w 6560288"/>
              <a:gd name="connsiteY9" fmla="*/ 978196 h 3232299"/>
              <a:gd name="connsiteX10" fmla="*/ 5592726 w 6560288"/>
              <a:gd name="connsiteY10" fmla="*/ 510364 h 3232299"/>
              <a:gd name="connsiteX11" fmla="*/ 6560288 w 6560288"/>
              <a:gd name="connsiteY11" fmla="*/ 0 h 3232299"/>
              <a:gd name="connsiteX0" fmla="*/ 0 w 6560288"/>
              <a:gd name="connsiteY0" fmla="*/ 3232299 h 3232299"/>
              <a:gd name="connsiteX1" fmla="*/ 712381 w 6560288"/>
              <a:gd name="connsiteY1" fmla="*/ 3147238 h 3232299"/>
              <a:gd name="connsiteX2" fmla="*/ 935666 w 6560288"/>
              <a:gd name="connsiteY2" fmla="*/ 3009015 h 3232299"/>
              <a:gd name="connsiteX3" fmla="*/ 1297172 w 6560288"/>
              <a:gd name="connsiteY3" fmla="*/ 2562447 h 3232299"/>
              <a:gd name="connsiteX4" fmla="*/ 1967024 w 6560288"/>
              <a:gd name="connsiteY4" fmla="*/ 2339164 h 3232299"/>
              <a:gd name="connsiteX5" fmla="*/ 2551815 w 6560288"/>
              <a:gd name="connsiteY5" fmla="*/ 2052085 h 3232299"/>
              <a:gd name="connsiteX6" fmla="*/ 2753833 w 6560288"/>
              <a:gd name="connsiteY6" fmla="*/ 1786271 h 3232299"/>
              <a:gd name="connsiteX7" fmla="*/ 3785190 w 6560288"/>
              <a:gd name="connsiteY7" fmla="*/ 1477927 h 3232299"/>
              <a:gd name="connsiteX8" fmla="*/ 4423144 w 6560288"/>
              <a:gd name="connsiteY8" fmla="*/ 1318439 h 3232299"/>
              <a:gd name="connsiteX9" fmla="*/ 4508203 w 6560288"/>
              <a:gd name="connsiteY9" fmla="*/ 978196 h 3232299"/>
              <a:gd name="connsiteX10" fmla="*/ 5592726 w 6560288"/>
              <a:gd name="connsiteY10" fmla="*/ 510364 h 3232299"/>
              <a:gd name="connsiteX11" fmla="*/ 6560288 w 6560288"/>
              <a:gd name="connsiteY11" fmla="*/ 0 h 3232299"/>
              <a:gd name="connsiteX0" fmla="*/ 0 w 6560288"/>
              <a:gd name="connsiteY0" fmla="*/ 3232299 h 3232299"/>
              <a:gd name="connsiteX1" fmla="*/ 712381 w 6560288"/>
              <a:gd name="connsiteY1" fmla="*/ 3147238 h 3232299"/>
              <a:gd name="connsiteX2" fmla="*/ 1212112 w 6560288"/>
              <a:gd name="connsiteY2" fmla="*/ 2775098 h 3232299"/>
              <a:gd name="connsiteX3" fmla="*/ 1297172 w 6560288"/>
              <a:gd name="connsiteY3" fmla="*/ 2562447 h 3232299"/>
              <a:gd name="connsiteX4" fmla="*/ 1967024 w 6560288"/>
              <a:gd name="connsiteY4" fmla="*/ 2339164 h 3232299"/>
              <a:gd name="connsiteX5" fmla="*/ 2551815 w 6560288"/>
              <a:gd name="connsiteY5" fmla="*/ 2052085 h 3232299"/>
              <a:gd name="connsiteX6" fmla="*/ 2753833 w 6560288"/>
              <a:gd name="connsiteY6" fmla="*/ 1786271 h 3232299"/>
              <a:gd name="connsiteX7" fmla="*/ 3785190 w 6560288"/>
              <a:gd name="connsiteY7" fmla="*/ 1477927 h 3232299"/>
              <a:gd name="connsiteX8" fmla="*/ 4423144 w 6560288"/>
              <a:gd name="connsiteY8" fmla="*/ 1318439 h 3232299"/>
              <a:gd name="connsiteX9" fmla="*/ 4508203 w 6560288"/>
              <a:gd name="connsiteY9" fmla="*/ 978196 h 3232299"/>
              <a:gd name="connsiteX10" fmla="*/ 5592726 w 6560288"/>
              <a:gd name="connsiteY10" fmla="*/ 510364 h 3232299"/>
              <a:gd name="connsiteX11" fmla="*/ 6560288 w 6560288"/>
              <a:gd name="connsiteY11" fmla="*/ 0 h 3232299"/>
              <a:gd name="connsiteX0" fmla="*/ 0 w 6560288"/>
              <a:gd name="connsiteY0" fmla="*/ 3232299 h 3232299"/>
              <a:gd name="connsiteX1" fmla="*/ 627320 w 6560288"/>
              <a:gd name="connsiteY1" fmla="*/ 3062177 h 3232299"/>
              <a:gd name="connsiteX2" fmla="*/ 1212112 w 6560288"/>
              <a:gd name="connsiteY2" fmla="*/ 2775098 h 3232299"/>
              <a:gd name="connsiteX3" fmla="*/ 1297172 w 6560288"/>
              <a:gd name="connsiteY3" fmla="*/ 2562447 h 3232299"/>
              <a:gd name="connsiteX4" fmla="*/ 1967024 w 6560288"/>
              <a:gd name="connsiteY4" fmla="*/ 2339164 h 3232299"/>
              <a:gd name="connsiteX5" fmla="*/ 2551815 w 6560288"/>
              <a:gd name="connsiteY5" fmla="*/ 2052085 h 3232299"/>
              <a:gd name="connsiteX6" fmla="*/ 2753833 w 6560288"/>
              <a:gd name="connsiteY6" fmla="*/ 1786271 h 3232299"/>
              <a:gd name="connsiteX7" fmla="*/ 3785190 w 6560288"/>
              <a:gd name="connsiteY7" fmla="*/ 1477927 h 3232299"/>
              <a:gd name="connsiteX8" fmla="*/ 4423144 w 6560288"/>
              <a:gd name="connsiteY8" fmla="*/ 1318439 h 3232299"/>
              <a:gd name="connsiteX9" fmla="*/ 4508203 w 6560288"/>
              <a:gd name="connsiteY9" fmla="*/ 978196 h 3232299"/>
              <a:gd name="connsiteX10" fmla="*/ 5592726 w 6560288"/>
              <a:gd name="connsiteY10" fmla="*/ 510364 h 3232299"/>
              <a:gd name="connsiteX11" fmla="*/ 6560288 w 6560288"/>
              <a:gd name="connsiteY11" fmla="*/ 0 h 3232299"/>
              <a:gd name="connsiteX0" fmla="*/ 0 w 5932968"/>
              <a:gd name="connsiteY0" fmla="*/ 3062177 h 3062177"/>
              <a:gd name="connsiteX1" fmla="*/ 584792 w 5932968"/>
              <a:gd name="connsiteY1" fmla="*/ 2775098 h 3062177"/>
              <a:gd name="connsiteX2" fmla="*/ 669852 w 5932968"/>
              <a:gd name="connsiteY2" fmla="*/ 2562447 h 3062177"/>
              <a:gd name="connsiteX3" fmla="*/ 1339704 w 5932968"/>
              <a:gd name="connsiteY3" fmla="*/ 2339164 h 3062177"/>
              <a:gd name="connsiteX4" fmla="*/ 1924495 w 5932968"/>
              <a:gd name="connsiteY4" fmla="*/ 2052085 h 3062177"/>
              <a:gd name="connsiteX5" fmla="*/ 2126513 w 5932968"/>
              <a:gd name="connsiteY5" fmla="*/ 1786271 h 3062177"/>
              <a:gd name="connsiteX6" fmla="*/ 3157870 w 5932968"/>
              <a:gd name="connsiteY6" fmla="*/ 1477927 h 3062177"/>
              <a:gd name="connsiteX7" fmla="*/ 3795824 w 5932968"/>
              <a:gd name="connsiteY7" fmla="*/ 1318439 h 3062177"/>
              <a:gd name="connsiteX8" fmla="*/ 3880883 w 5932968"/>
              <a:gd name="connsiteY8" fmla="*/ 978196 h 3062177"/>
              <a:gd name="connsiteX9" fmla="*/ 4965406 w 5932968"/>
              <a:gd name="connsiteY9" fmla="*/ 510364 h 3062177"/>
              <a:gd name="connsiteX10" fmla="*/ 5932968 w 5932968"/>
              <a:gd name="connsiteY10" fmla="*/ 0 h 3062177"/>
              <a:gd name="connsiteX0" fmla="*/ 0 w 6071192"/>
              <a:gd name="connsiteY0" fmla="*/ 3062177 h 3062177"/>
              <a:gd name="connsiteX1" fmla="*/ 723016 w 6071192"/>
              <a:gd name="connsiteY1" fmla="*/ 2775098 h 3062177"/>
              <a:gd name="connsiteX2" fmla="*/ 808076 w 6071192"/>
              <a:gd name="connsiteY2" fmla="*/ 2562447 h 3062177"/>
              <a:gd name="connsiteX3" fmla="*/ 1477928 w 6071192"/>
              <a:gd name="connsiteY3" fmla="*/ 2339164 h 3062177"/>
              <a:gd name="connsiteX4" fmla="*/ 2062719 w 6071192"/>
              <a:gd name="connsiteY4" fmla="*/ 2052085 h 3062177"/>
              <a:gd name="connsiteX5" fmla="*/ 2264737 w 6071192"/>
              <a:gd name="connsiteY5" fmla="*/ 1786271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59221 w 6071192"/>
              <a:gd name="connsiteY1" fmla="*/ 2828261 h 3062177"/>
              <a:gd name="connsiteX2" fmla="*/ 808076 w 6071192"/>
              <a:gd name="connsiteY2" fmla="*/ 2562447 h 3062177"/>
              <a:gd name="connsiteX3" fmla="*/ 1477928 w 6071192"/>
              <a:gd name="connsiteY3" fmla="*/ 2339164 h 3062177"/>
              <a:gd name="connsiteX4" fmla="*/ 2062719 w 6071192"/>
              <a:gd name="connsiteY4" fmla="*/ 2052085 h 3062177"/>
              <a:gd name="connsiteX5" fmla="*/ 2264737 w 6071192"/>
              <a:gd name="connsiteY5" fmla="*/ 1786271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59221 w 6071192"/>
              <a:gd name="connsiteY1" fmla="*/ 2828261 h 3062177"/>
              <a:gd name="connsiteX2" fmla="*/ 808076 w 6071192"/>
              <a:gd name="connsiteY2" fmla="*/ 2562447 h 3062177"/>
              <a:gd name="connsiteX3" fmla="*/ 1477928 w 6071192"/>
              <a:gd name="connsiteY3" fmla="*/ 2339164 h 3062177"/>
              <a:gd name="connsiteX4" fmla="*/ 2126514 w 6071192"/>
              <a:gd name="connsiteY4" fmla="*/ 2073350 h 3062177"/>
              <a:gd name="connsiteX5" fmla="*/ 2264737 w 6071192"/>
              <a:gd name="connsiteY5" fmla="*/ 1786271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59221 w 6071192"/>
              <a:gd name="connsiteY1" fmla="*/ 2828261 h 3062177"/>
              <a:gd name="connsiteX2" fmla="*/ 808076 w 6071192"/>
              <a:gd name="connsiteY2" fmla="*/ 2562447 h 3062177"/>
              <a:gd name="connsiteX3" fmla="*/ 1477928 w 6071192"/>
              <a:gd name="connsiteY3" fmla="*/ 2339164 h 3062177"/>
              <a:gd name="connsiteX4" fmla="*/ 2126514 w 6071192"/>
              <a:gd name="connsiteY4" fmla="*/ 2073350 h 3062177"/>
              <a:gd name="connsiteX5" fmla="*/ 2200941 w 6071192"/>
              <a:gd name="connsiteY5" fmla="*/ 1796903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59221 w 6071192"/>
              <a:gd name="connsiteY1" fmla="*/ 2828261 h 3062177"/>
              <a:gd name="connsiteX2" fmla="*/ 808076 w 6071192"/>
              <a:gd name="connsiteY2" fmla="*/ 2562447 h 3062177"/>
              <a:gd name="connsiteX3" fmla="*/ 1477928 w 6071192"/>
              <a:gd name="connsiteY3" fmla="*/ 2339164 h 3062177"/>
              <a:gd name="connsiteX4" fmla="*/ 2030821 w 6071192"/>
              <a:gd name="connsiteY4" fmla="*/ 2073350 h 3062177"/>
              <a:gd name="connsiteX5" fmla="*/ 2200941 w 6071192"/>
              <a:gd name="connsiteY5" fmla="*/ 1796903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30821 w 6071192"/>
              <a:gd name="connsiteY4" fmla="*/ 2073350 h 3062177"/>
              <a:gd name="connsiteX5" fmla="*/ 2200941 w 6071192"/>
              <a:gd name="connsiteY5" fmla="*/ 1796903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59269 w 6071192"/>
              <a:gd name="connsiteY4" fmla="*/ 2077414 h 3062177"/>
              <a:gd name="connsiteX5" fmla="*/ 2200941 w 6071192"/>
              <a:gd name="connsiteY5" fmla="*/ 1796903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59269 w 6071192"/>
              <a:gd name="connsiteY4" fmla="*/ 2077414 h 3062177"/>
              <a:gd name="connsiteX5" fmla="*/ 2200941 w 6071192"/>
              <a:gd name="connsiteY5" fmla="*/ 1796903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59269 w 6071192"/>
              <a:gd name="connsiteY4" fmla="*/ 2077414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87717 w 6071192"/>
              <a:gd name="connsiteY4" fmla="*/ 2069286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9107 w 6071192"/>
              <a:gd name="connsiteY8" fmla="*/ 97819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87717 w 6071192"/>
              <a:gd name="connsiteY4" fmla="*/ 2069286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0979 w 6071192"/>
              <a:gd name="connsiteY8" fmla="*/ 1055412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87717 w 6071192"/>
              <a:gd name="connsiteY4" fmla="*/ 2069286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0979 w 6071192"/>
              <a:gd name="connsiteY8" fmla="*/ 1055412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87717 w 6071192"/>
              <a:gd name="connsiteY4" fmla="*/ 2069286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9107 w 6071192"/>
              <a:gd name="connsiteY8" fmla="*/ 1059476 h 3062177"/>
              <a:gd name="connsiteX9" fmla="*/ 5103630 w 6071192"/>
              <a:gd name="connsiteY9" fmla="*/ 510364 h 3062177"/>
              <a:gd name="connsiteX10" fmla="*/ 6071192 w 6071192"/>
              <a:gd name="connsiteY10" fmla="*/ 0 h 3062177"/>
              <a:gd name="connsiteX0" fmla="*/ 0 w 6071192"/>
              <a:gd name="connsiteY0" fmla="*/ 3062177 h 3062177"/>
              <a:gd name="connsiteX1" fmla="*/ 691733 w 6071192"/>
              <a:gd name="connsiteY1" fmla="*/ 2836389 h 3062177"/>
              <a:gd name="connsiteX2" fmla="*/ 808076 w 6071192"/>
              <a:gd name="connsiteY2" fmla="*/ 2562447 h 3062177"/>
              <a:gd name="connsiteX3" fmla="*/ 1477928 w 6071192"/>
              <a:gd name="connsiteY3" fmla="*/ 2339164 h 3062177"/>
              <a:gd name="connsiteX4" fmla="*/ 2087717 w 6071192"/>
              <a:gd name="connsiteY4" fmla="*/ 2069286 h 3062177"/>
              <a:gd name="connsiteX5" fmla="*/ 2237517 w 6071192"/>
              <a:gd name="connsiteY5" fmla="*/ 1784711 h 3062177"/>
              <a:gd name="connsiteX6" fmla="*/ 3296094 w 6071192"/>
              <a:gd name="connsiteY6" fmla="*/ 1477927 h 3062177"/>
              <a:gd name="connsiteX7" fmla="*/ 3934048 w 6071192"/>
              <a:gd name="connsiteY7" fmla="*/ 1318439 h 3062177"/>
              <a:gd name="connsiteX8" fmla="*/ 4019107 w 6071192"/>
              <a:gd name="connsiteY8" fmla="*/ 1059476 h 3062177"/>
              <a:gd name="connsiteX9" fmla="*/ 5006094 w 6071192"/>
              <a:gd name="connsiteY9" fmla="*/ 522556 h 3062177"/>
              <a:gd name="connsiteX10" fmla="*/ 6071192 w 6071192"/>
              <a:gd name="connsiteY10" fmla="*/ 0 h 3062177"/>
              <a:gd name="csX0" fmla="*/ 0 w 6127510"/>
              <a:gd name="csY0" fmla="*/ 2893744 h 2893744"/>
              <a:gd name="csX1" fmla="*/ 748051 w 6127510"/>
              <a:gd name="csY1" fmla="*/ 2836389 h 2893744"/>
              <a:gd name="csX2" fmla="*/ 864394 w 6127510"/>
              <a:gd name="csY2" fmla="*/ 2562447 h 2893744"/>
              <a:gd name="csX3" fmla="*/ 1534246 w 6127510"/>
              <a:gd name="csY3" fmla="*/ 2339164 h 2893744"/>
              <a:gd name="csX4" fmla="*/ 2144035 w 6127510"/>
              <a:gd name="csY4" fmla="*/ 2069286 h 2893744"/>
              <a:gd name="csX5" fmla="*/ 2293835 w 6127510"/>
              <a:gd name="csY5" fmla="*/ 1784711 h 2893744"/>
              <a:gd name="csX6" fmla="*/ 3352412 w 6127510"/>
              <a:gd name="csY6" fmla="*/ 1477927 h 2893744"/>
              <a:gd name="csX7" fmla="*/ 3990366 w 6127510"/>
              <a:gd name="csY7" fmla="*/ 1318439 h 2893744"/>
              <a:gd name="csX8" fmla="*/ 4075425 w 6127510"/>
              <a:gd name="csY8" fmla="*/ 1059476 h 2893744"/>
              <a:gd name="csX9" fmla="*/ 5062412 w 6127510"/>
              <a:gd name="csY9" fmla="*/ 522556 h 2893744"/>
              <a:gd name="csX10" fmla="*/ 6127510 w 6127510"/>
              <a:gd name="csY10" fmla="*/ 0 h 2893744"/>
              <a:gd name="csX0" fmla="*/ 0 w 6127510"/>
              <a:gd name="csY0" fmla="*/ 2893744 h 2893744"/>
              <a:gd name="csX1" fmla="*/ 748051 w 6127510"/>
              <a:gd name="csY1" fmla="*/ 2836389 h 2893744"/>
              <a:gd name="csX2" fmla="*/ 864394 w 6127510"/>
              <a:gd name="csY2" fmla="*/ 2562447 h 2893744"/>
              <a:gd name="csX3" fmla="*/ 1534246 w 6127510"/>
              <a:gd name="csY3" fmla="*/ 2339164 h 2893744"/>
              <a:gd name="csX4" fmla="*/ 2144035 w 6127510"/>
              <a:gd name="csY4" fmla="*/ 2069286 h 2893744"/>
              <a:gd name="csX5" fmla="*/ 2293835 w 6127510"/>
              <a:gd name="csY5" fmla="*/ 1784711 h 2893744"/>
              <a:gd name="csX6" fmla="*/ 3352412 w 6127510"/>
              <a:gd name="csY6" fmla="*/ 1477927 h 2893744"/>
              <a:gd name="csX7" fmla="*/ 3990366 w 6127510"/>
              <a:gd name="csY7" fmla="*/ 1318439 h 2893744"/>
              <a:gd name="csX8" fmla="*/ 4075425 w 6127510"/>
              <a:gd name="csY8" fmla="*/ 1059476 h 2893744"/>
              <a:gd name="csX9" fmla="*/ 5062412 w 6127510"/>
              <a:gd name="csY9" fmla="*/ 522556 h 2893744"/>
              <a:gd name="csX10" fmla="*/ 6127510 w 6127510"/>
              <a:gd name="csY10" fmla="*/ 0 h 2893744"/>
              <a:gd name="csX0" fmla="*/ 0 w 6127510"/>
              <a:gd name="csY0" fmla="*/ 2893744 h 2893744"/>
              <a:gd name="csX1" fmla="*/ 669204 w 6127510"/>
              <a:gd name="csY1" fmla="*/ 2825160 h 2893744"/>
              <a:gd name="csX2" fmla="*/ 864394 w 6127510"/>
              <a:gd name="csY2" fmla="*/ 2562447 h 2893744"/>
              <a:gd name="csX3" fmla="*/ 1534246 w 6127510"/>
              <a:gd name="csY3" fmla="*/ 2339164 h 2893744"/>
              <a:gd name="csX4" fmla="*/ 2144035 w 6127510"/>
              <a:gd name="csY4" fmla="*/ 2069286 h 2893744"/>
              <a:gd name="csX5" fmla="*/ 2293835 w 6127510"/>
              <a:gd name="csY5" fmla="*/ 1784711 h 2893744"/>
              <a:gd name="csX6" fmla="*/ 3352412 w 6127510"/>
              <a:gd name="csY6" fmla="*/ 1477927 h 2893744"/>
              <a:gd name="csX7" fmla="*/ 3990366 w 6127510"/>
              <a:gd name="csY7" fmla="*/ 1318439 h 2893744"/>
              <a:gd name="csX8" fmla="*/ 4075425 w 6127510"/>
              <a:gd name="csY8" fmla="*/ 1059476 h 2893744"/>
              <a:gd name="csX9" fmla="*/ 5062412 w 6127510"/>
              <a:gd name="csY9" fmla="*/ 522556 h 2893744"/>
              <a:gd name="csX10" fmla="*/ 6127510 w 6127510"/>
              <a:gd name="csY10" fmla="*/ 0 h 2893744"/>
              <a:gd name="csX0" fmla="*/ 0 w 6127510"/>
              <a:gd name="csY0" fmla="*/ 2893744 h 2893744"/>
              <a:gd name="csX1" fmla="*/ 590357 w 6127510"/>
              <a:gd name="csY1" fmla="*/ 2791473 h 2893744"/>
              <a:gd name="csX2" fmla="*/ 864394 w 6127510"/>
              <a:gd name="csY2" fmla="*/ 2562447 h 2893744"/>
              <a:gd name="csX3" fmla="*/ 1534246 w 6127510"/>
              <a:gd name="csY3" fmla="*/ 2339164 h 2893744"/>
              <a:gd name="csX4" fmla="*/ 2144035 w 6127510"/>
              <a:gd name="csY4" fmla="*/ 2069286 h 2893744"/>
              <a:gd name="csX5" fmla="*/ 2293835 w 6127510"/>
              <a:gd name="csY5" fmla="*/ 1784711 h 2893744"/>
              <a:gd name="csX6" fmla="*/ 3352412 w 6127510"/>
              <a:gd name="csY6" fmla="*/ 1477927 h 2893744"/>
              <a:gd name="csX7" fmla="*/ 3990366 w 6127510"/>
              <a:gd name="csY7" fmla="*/ 1318439 h 2893744"/>
              <a:gd name="csX8" fmla="*/ 4075425 w 6127510"/>
              <a:gd name="csY8" fmla="*/ 1059476 h 2893744"/>
              <a:gd name="csX9" fmla="*/ 5062412 w 6127510"/>
              <a:gd name="csY9" fmla="*/ 522556 h 2893744"/>
              <a:gd name="csX10" fmla="*/ 6127510 w 6127510"/>
              <a:gd name="csY10" fmla="*/ 0 h 2893744"/>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6127510" h="2893744">
                <a:moveTo>
                  <a:pt x="0" y="2893744"/>
                </a:moveTo>
                <a:cubicBezTo>
                  <a:pt x="325921" y="2873689"/>
                  <a:pt x="446291" y="2846689"/>
                  <a:pt x="590357" y="2791473"/>
                </a:cubicBezTo>
                <a:cubicBezTo>
                  <a:pt x="734423" y="2736257"/>
                  <a:pt x="707079" y="2637832"/>
                  <a:pt x="864394" y="2562447"/>
                </a:cubicBezTo>
                <a:cubicBezTo>
                  <a:pt x="1021709" y="2487062"/>
                  <a:pt x="1320973" y="2421357"/>
                  <a:pt x="1534246" y="2339164"/>
                </a:cubicBezTo>
                <a:cubicBezTo>
                  <a:pt x="1747519" y="2256971"/>
                  <a:pt x="2017437" y="2161695"/>
                  <a:pt x="2144035" y="2069286"/>
                </a:cubicBezTo>
                <a:cubicBezTo>
                  <a:pt x="2270633" y="1976877"/>
                  <a:pt x="2092439" y="1883271"/>
                  <a:pt x="2293835" y="1784711"/>
                </a:cubicBezTo>
                <a:cubicBezTo>
                  <a:pt x="2495231" y="1686151"/>
                  <a:pt x="3069657" y="1555639"/>
                  <a:pt x="3352412" y="1477927"/>
                </a:cubicBezTo>
                <a:cubicBezTo>
                  <a:pt x="3635167" y="1400215"/>
                  <a:pt x="3869864" y="1388181"/>
                  <a:pt x="3990366" y="1318439"/>
                </a:cubicBezTo>
                <a:cubicBezTo>
                  <a:pt x="4110868" y="1248697"/>
                  <a:pt x="4075425" y="1059476"/>
                  <a:pt x="4075425" y="1059476"/>
                </a:cubicBezTo>
                <a:cubicBezTo>
                  <a:pt x="4137897" y="776178"/>
                  <a:pt x="4863937" y="607616"/>
                  <a:pt x="5062412" y="522556"/>
                </a:cubicBezTo>
                <a:lnTo>
                  <a:pt x="6127510" y="0"/>
                </a:lnTo>
              </a:path>
            </a:pathLst>
          </a:custGeom>
          <a:noFill/>
          <a:ln w="38100">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D44A6F06-E290-090E-2989-8FB221033B37}"/>
              </a:ext>
            </a:extLst>
          </p:cNvPr>
          <p:cNvCxnSpPr/>
          <p:nvPr/>
        </p:nvCxnSpPr>
        <p:spPr>
          <a:xfrm>
            <a:off x="8874642" y="3423688"/>
            <a:ext cx="457200" cy="0"/>
          </a:xfrm>
          <a:prstGeom prst="line">
            <a:avLst/>
          </a:prstGeom>
          <a:ln w="762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831609E9-2A2D-139F-FEC0-F5EA0AA20673}"/>
              </a:ext>
            </a:extLst>
          </p:cNvPr>
          <p:cNvCxnSpPr/>
          <p:nvPr/>
        </p:nvCxnSpPr>
        <p:spPr>
          <a:xfrm>
            <a:off x="8874642" y="3788741"/>
            <a:ext cx="457200" cy="0"/>
          </a:xfrm>
          <a:prstGeom prst="line">
            <a:avLst/>
          </a:prstGeom>
          <a:ln w="76200">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250D058E-F228-64CC-0956-7D39D66465F7}"/>
              </a:ext>
            </a:extLst>
          </p:cNvPr>
          <p:cNvCxnSpPr/>
          <p:nvPr/>
        </p:nvCxnSpPr>
        <p:spPr>
          <a:xfrm>
            <a:off x="8874642" y="4140755"/>
            <a:ext cx="457200" cy="0"/>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947B4FE9-2477-BDF7-FC07-B90CD7D33494}"/>
              </a:ext>
            </a:extLst>
          </p:cNvPr>
          <p:cNvCxnSpPr/>
          <p:nvPr/>
        </p:nvCxnSpPr>
        <p:spPr>
          <a:xfrm>
            <a:off x="8874642" y="4495174"/>
            <a:ext cx="457200" cy="0"/>
          </a:xfrm>
          <a:prstGeom prst="line">
            <a:avLst/>
          </a:prstGeom>
          <a:ln w="76200">
            <a:solidFill>
              <a:srgbClr val="FFC000"/>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BACF3F6-D05A-1CA0-6C17-7666EDF50DDD}"/>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4" name="Picture 2" descr="See how Ohio University is updating its logo">
            <a:extLst>
              <a:ext uri="{FF2B5EF4-FFF2-40B4-BE49-F238E27FC236}">
                <a16:creationId xmlns:a16="http://schemas.microsoft.com/office/drawing/2014/main" id="{A303205D-AC01-F370-0340-0A7CBA4415C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490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B91AD-E4E8-A524-1813-8962DDAEA0D8}"/>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819E00FF-C8E1-7418-B846-CE3B15971F01}"/>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B4CC086A-640E-E186-217F-278B2C1BFA55}"/>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19</a:t>
            </a:r>
          </a:p>
        </p:txBody>
      </p:sp>
      <p:sp>
        <p:nvSpPr>
          <p:cNvPr id="10" name="Title 1">
            <a:extLst>
              <a:ext uri="{FF2B5EF4-FFF2-40B4-BE49-F238E27FC236}">
                <a16:creationId xmlns:a16="http://schemas.microsoft.com/office/drawing/2014/main" id="{79ECB083-242B-9946-9C36-97C909682779}"/>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Summary</a:t>
            </a:r>
          </a:p>
        </p:txBody>
      </p:sp>
      <p:sp>
        <p:nvSpPr>
          <p:cNvPr id="12" name="Content Placeholder 11">
            <a:extLst>
              <a:ext uri="{FF2B5EF4-FFF2-40B4-BE49-F238E27FC236}">
                <a16:creationId xmlns:a16="http://schemas.microsoft.com/office/drawing/2014/main" id="{45AD6673-3830-10EB-7412-80175CA0383D}"/>
              </a:ext>
            </a:extLst>
          </p:cNvPr>
          <p:cNvSpPr>
            <a:spLocks noGrp="1"/>
          </p:cNvSpPr>
          <p:nvPr>
            <p:ph idx="1"/>
          </p:nvPr>
        </p:nvSpPr>
        <p:spPr>
          <a:xfrm>
            <a:off x="723014" y="1825625"/>
            <a:ext cx="10630786" cy="4351338"/>
          </a:xfrm>
        </p:spPr>
        <p:txBody>
          <a:bodyPr>
            <a:normAutofit/>
          </a:bodyPr>
          <a:lstStyle/>
          <a:p>
            <a:pPr marL="0" indent="0">
              <a:buNone/>
            </a:pPr>
            <a:r>
              <a:rPr lang="en-US" b="1" dirty="0">
                <a:sym typeface="Wingdings" pitchFamily="2" charset="2"/>
              </a:rPr>
              <a:t>Goal: Constrain </a:t>
            </a:r>
            <a:r>
              <a:rPr lang="en-US" b="1" baseline="30000" dirty="0">
                <a:sym typeface="Wingdings" pitchFamily="2" charset="2"/>
              </a:rPr>
              <a:t>135</a:t>
            </a:r>
            <a:r>
              <a:rPr lang="en-US" b="1" dirty="0">
                <a:sym typeface="Wingdings" pitchFamily="2" charset="2"/>
              </a:rPr>
              <a:t>Xe(</a:t>
            </a:r>
            <a:r>
              <a:rPr lang="en-US" b="1" i="1" dirty="0">
                <a:sym typeface="Wingdings" pitchFamily="2" charset="2"/>
              </a:rPr>
              <a:t>n,𝛾</a:t>
            </a:r>
            <a:r>
              <a:rPr lang="en-US" b="1" dirty="0">
                <a:sym typeface="Wingdings" pitchFamily="2" charset="2"/>
              </a:rPr>
              <a:t>) by constraining </a:t>
            </a:r>
            <a:r>
              <a:rPr lang="en-US" b="1" baseline="30000" dirty="0"/>
              <a:t>136</a:t>
            </a:r>
            <a:r>
              <a:rPr lang="en-US" b="1" dirty="0"/>
              <a:t>Xe NLD &amp; 𝛾SF</a:t>
            </a:r>
          </a:p>
          <a:p>
            <a:r>
              <a:rPr lang="en-US" dirty="0"/>
              <a:t>Experiment 1: β-Oslo at ANL with </a:t>
            </a:r>
            <a:r>
              <a:rPr lang="en-US" dirty="0" err="1"/>
              <a:t>nuCARIBU</a:t>
            </a:r>
            <a:r>
              <a:rPr lang="en-US" dirty="0"/>
              <a:t> </a:t>
            </a:r>
            <a:r>
              <a:rPr lang="en-US" baseline="30000" dirty="0"/>
              <a:t>136</a:t>
            </a:r>
            <a:r>
              <a:rPr lang="en-US" dirty="0"/>
              <a:t>Te &amp; </a:t>
            </a:r>
            <a:r>
              <a:rPr lang="en-US" baseline="30000" dirty="0"/>
              <a:t>136</a:t>
            </a:r>
            <a:r>
              <a:rPr lang="en-US" dirty="0"/>
              <a:t>I beams</a:t>
            </a:r>
          </a:p>
          <a:p>
            <a:pPr lvl="1"/>
            <a:r>
              <a:rPr lang="en-US" dirty="0"/>
              <a:t>Running July 13-18, 2026</a:t>
            </a:r>
          </a:p>
          <a:p>
            <a:r>
              <a:rPr lang="en-US" dirty="0"/>
              <a:t>Experiment 2: Inverse-Oslo at TAMU with DAPPER p(</a:t>
            </a:r>
            <a:r>
              <a:rPr lang="en-US" i="1" baseline="30000" dirty="0"/>
              <a:t>136</a:t>
            </a:r>
            <a:r>
              <a:rPr lang="en-US" i="1" dirty="0"/>
              <a:t>Xe,p’𝛾</a:t>
            </a:r>
            <a:r>
              <a:rPr lang="en-US" dirty="0"/>
              <a:t>)</a:t>
            </a:r>
            <a:r>
              <a:rPr lang="en-US" baseline="30000" dirty="0"/>
              <a:t>136</a:t>
            </a:r>
            <a:r>
              <a:rPr lang="en-US" dirty="0"/>
              <a:t>Xe</a:t>
            </a:r>
          </a:p>
          <a:p>
            <a:pPr lvl="1"/>
            <a:r>
              <a:rPr lang="en-US" dirty="0"/>
              <a:t>Running Fall 2026</a:t>
            </a:r>
          </a:p>
          <a:p>
            <a:r>
              <a:rPr lang="en-US" dirty="0"/>
              <a:t>Preliminary analysis from ANL e1742 (2020)</a:t>
            </a:r>
          </a:p>
          <a:p>
            <a:pPr lvl="1"/>
            <a:r>
              <a:rPr lang="en-US" baseline="30000" dirty="0"/>
              <a:t>136</a:t>
            </a:r>
            <a:r>
              <a:rPr lang="en-US" dirty="0"/>
              <a:t>Xe granddaughter</a:t>
            </a:r>
          </a:p>
        </p:txBody>
      </p:sp>
      <p:sp>
        <p:nvSpPr>
          <p:cNvPr id="5" name="TextBox 4">
            <a:extLst>
              <a:ext uri="{FF2B5EF4-FFF2-40B4-BE49-F238E27FC236}">
                <a16:creationId xmlns:a16="http://schemas.microsoft.com/office/drawing/2014/main" id="{7CF51ACC-2FE4-9CBB-4536-C29525BD18C3}"/>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6" name="Picture 2" descr="See how Ohio University is updating its logo">
            <a:extLst>
              <a:ext uri="{FF2B5EF4-FFF2-40B4-BE49-F238E27FC236}">
                <a16:creationId xmlns:a16="http://schemas.microsoft.com/office/drawing/2014/main" id="{3EF2F098-F804-4EA2-D3D0-BBC0E7E7B3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555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0DAAE-E53D-DCFA-FEC3-F62BDAA0266D}"/>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2C3BF478-6250-F303-02F4-55491D66705E}"/>
              </a:ext>
            </a:extLst>
          </p:cNvPr>
          <p:cNvPicPr>
            <a:picLocks noChangeAspect="1"/>
          </p:cNvPicPr>
          <p:nvPr/>
        </p:nvPicPr>
        <p:blipFill>
          <a:blip r:embed="rId2"/>
          <a:stretch>
            <a:fillRect/>
          </a:stretch>
        </p:blipFill>
        <p:spPr>
          <a:xfrm>
            <a:off x="-1" y="6410966"/>
            <a:ext cx="12192000" cy="451764"/>
          </a:xfrm>
          <a:prstGeom prst="rect">
            <a:avLst/>
          </a:prstGeom>
        </p:spPr>
      </p:pic>
      <p:sp>
        <p:nvSpPr>
          <p:cNvPr id="7" name="Title 1">
            <a:extLst>
              <a:ext uri="{FF2B5EF4-FFF2-40B4-BE49-F238E27FC236}">
                <a16:creationId xmlns:a16="http://schemas.microsoft.com/office/drawing/2014/main" id="{4CDEC976-0181-2A26-C519-E643A05A0295}"/>
              </a:ext>
            </a:extLst>
          </p:cNvPr>
          <p:cNvSpPr>
            <a:spLocks noGrp="1"/>
          </p:cNvSpPr>
          <p:nvPr>
            <p:ph type="title"/>
          </p:nvPr>
        </p:nvSpPr>
        <p:spPr>
          <a:xfrm>
            <a:off x="838200" y="136511"/>
            <a:ext cx="10515600" cy="1325563"/>
          </a:xfrm>
        </p:spPr>
        <p:txBody>
          <a:bodyPr/>
          <a:lstStyle/>
          <a:p>
            <a:r>
              <a:rPr lang="en-US" dirty="0"/>
              <a:t>Thank You!</a:t>
            </a:r>
          </a:p>
        </p:txBody>
      </p:sp>
      <p:sp>
        <p:nvSpPr>
          <p:cNvPr id="9" name="TextBox 8">
            <a:extLst>
              <a:ext uri="{FF2B5EF4-FFF2-40B4-BE49-F238E27FC236}">
                <a16:creationId xmlns:a16="http://schemas.microsoft.com/office/drawing/2014/main" id="{C2ED3674-8999-9ADE-4A74-E25EF2C829AD}"/>
              </a:ext>
            </a:extLst>
          </p:cNvPr>
          <p:cNvSpPr txBox="1"/>
          <p:nvPr/>
        </p:nvSpPr>
        <p:spPr>
          <a:xfrm>
            <a:off x="252248" y="5559843"/>
            <a:ext cx="11687502" cy="830997"/>
          </a:xfrm>
          <a:prstGeom prst="rect">
            <a:avLst/>
          </a:prstGeom>
          <a:noFill/>
        </p:spPr>
        <p:txBody>
          <a:bodyPr wrap="square" rtlCol="0">
            <a:spAutoFit/>
          </a:bodyPr>
          <a:lstStyle/>
          <a:p>
            <a:pPr algn="just"/>
            <a:r>
              <a:rPr lang="en-US" sz="1600" dirty="0"/>
              <a:t>This work was supported by the Office of Defense Nuclear Nonproliferation Research and Development within the U.S. Department of Energy’s National Nuclear Security Administration and performed under the auspices the U.S. Department of Energy by Lawrence Livermore National Laboratory under Contract DE-AC52-07NA27344 and Berkeley Lab under Contract AC02-05CH11231.</a:t>
            </a:r>
          </a:p>
        </p:txBody>
      </p:sp>
      <p:pic>
        <p:nvPicPr>
          <p:cNvPr id="13" name="Picture 12">
            <a:extLst>
              <a:ext uri="{FF2B5EF4-FFF2-40B4-BE49-F238E27FC236}">
                <a16:creationId xmlns:a16="http://schemas.microsoft.com/office/drawing/2014/main" id="{B33C75F5-47AF-337A-EBEE-78E537590EBF}"/>
              </a:ext>
            </a:extLst>
          </p:cNvPr>
          <p:cNvPicPr>
            <a:picLocks noChangeAspect="1"/>
          </p:cNvPicPr>
          <p:nvPr/>
        </p:nvPicPr>
        <p:blipFill>
          <a:blip r:embed="rId3"/>
          <a:stretch>
            <a:fillRect/>
          </a:stretch>
        </p:blipFill>
        <p:spPr>
          <a:xfrm>
            <a:off x="838200" y="1535221"/>
            <a:ext cx="2041462" cy="790625"/>
          </a:xfrm>
          <a:prstGeom prst="rect">
            <a:avLst/>
          </a:prstGeom>
        </p:spPr>
      </p:pic>
      <p:sp>
        <p:nvSpPr>
          <p:cNvPr id="2" name="TextBox 1">
            <a:extLst>
              <a:ext uri="{FF2B5EF4-FFF2-40B4-BE49-F238E27FC236}">
                <a16:creationId xmlns:a16="http://schemas.microsoft.com/office/drawing/2014/main" id="{22386DB4-D1E3-1B1D-CB5A-68BF7789CCB4}"/>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20</a:t>
            </a:r>
          </a:p>
        </p:txBody>
      </p:sp>
      <p:pic>
        <p:nvPicPr>
          <p:cNvPr id="14" name="Picture 13" descr="A blue and black logo&#10;&#10;Description automatically generated">
            <a:extLst>
              <a:ext uri="{FF2B5EF4-FFF2-40B4-BE49-F238E27FC236}">
                <a16:creationId xmlns:a16="http://schemas.microsoft.com/office/drawing/2014/main" id="{634F836C-F6D6-E650-D1F2-7AC53AF85ACE}"/>
              </a:ext>
            </a:extLst>
          </p:cNvPr>
          <p:cNvPicPr>
            <a:picLocks noChangeAspect="1"/>
          </p:cNvPicPr>
          <p:nvPr/>
        </p:nvPicPr>
        <p:blipFill>
          <a:blip r:embed="rId4"/>
          <a:stretch>
            <a:fillRect/>
          </a:stretch>
        </p:blipFill>
        <p:spPr>
          <a:xfrm>
            <a:off x="4857747" y="4764240"/>
            <a:ext cx="2283859" cy="685800"/>
          </a:xfrm>
          <a:prstGeom prst="rect">
            <a:avLst/>
          </a:prstGeom>
        </p:spPr>
      </p:pic>
      <p:pic>
        <p:nvPicPr>
          <p:cNvPr id="15" name="Picture 2">
            <a:extLst>
              <a:ext uri="{FF2B5EF4-FFF2-40B4-BE49-F238E27FC236}">
                <a16:creationId xmlns:a16="http://schemas.microsoft.com/office/drawing/2014/main" id="{DBB93BD5-05BF-262E-1118-145E9B9EC1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701241"/>
            <a:ext cx="3273942" cy="54864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a:extLst>
              <a:ext uri="{FF2B5EF4-FFF2-40B4-BE49-F238E27FC236}">
                <a16:creationId xmlns:a16="http://schemas.microsoft.com/office/drawing/2014/main" id="{8E031039-42F0-35EF-8407-AB2752804A4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636186"/>
            <a:ext cx="3174772" cy="68579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doe-logo - Brevard and Indian River County Home Builder">
            <a:extLst>
              <a:ext uri="{FF2B5EF4-FFF2-40B4-BE49-F238E27FC236}">
                <a16:creationId xmlns:a16="http://schemas.microsoft.com/office/drawing/2014/main" id="{4675A763-9ECC-F504-7EC4-A9C726F972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4739501"/>
            <a:ext cx="2727939" cy="6858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MSU Logo (Michigan State University Logo), symbol, meaning, history, PNG,  brand">
            <a:extLst>
              <a:ext uri="{FF2B5EF4-FFF2-40B4-BE49-F238E27FC236}">
                <a16:creationId xmlns:a16="http://schemas.microsoft.com/office/drawing/2014/main" id="{3A90FA3C-17D0-76EB-0EAE-B5E23F4F7FF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4464" y="3178985"/>
            <a:ext cx="2032001"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2" descr="Partners - Pacific Northwest Hydrogen Association">
            <a:extLst>
              <a:ext uri="{FF2B5EF4-FFF2-40B4-BE49-F238E27FC236}">
                <a16:creationId xmlns:a16="http://schemas.microsoft.com/office/drawing/2014/main" id="{51E46710-8BBF-2DD8-38BE-3319A6D5215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9885" y="3071562"/>
            <a:ext cx="2956305" cy="1267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8" descr="A&amp;M Logo PNG Transparent &amp; SVG Vector - Freebie Supply">
            <a:extLst>
              <a:ext uri="{FF2B5EF4-FFF2-40B4-BE49-F238E27FC236}">
                <a16:creationId xmlns:a16="http://schemas.microsoft.com/office/drawing/2014/main" id="{FEF3B94E-471B-37E6-293D-973D6EB2CB1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54740" y="3282147"/>
            <a:ext cx="1263127" cy="10568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Chain Reaction Innovations">
            <a:extLst>
              <a:ext uri="{FF2B5EF4-FFF2-40B4-BE49-F238E27FC236}">
                <a16:creationId xmlns:a16="http://schemas.microsoft.com/office/drawing/2014/main" id="{FE7D449E-E922-C19E-88FE-7975FEF6A57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33072" y="4709400"/>
            <a:ext cx="2553232" cy="6937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7234B80-B73C-436D-62B6-EC15FFB0DAD8}"/>
              </a:ext>
            </a:extLst>
          </p:cNvPr>
          <p:cNvSpPr txBox="1"/>
          <p:nvPr/>
        </p:nvSpPr>
        <p:spPr>
          <a:xfrm>
            <a:off x="8123604" y="430795"/>
            <a:ext cx="2524053" cy="2585323"/>
          </a:xfrm>
          <a:prstGeom prst="rect">
            <a:avLst/>
          </a:prstGeom>
          <a:noFill/>
        </p:spPr>
        <p:txBody>
          <a:bodyPr wrap="square" rtlCol="0">
            <a:spAutoFit/>
          </a:bodyPr>
          <a:lstStyle/>
          <a:p>
            <a:pPr marL="285750" indent="-285750">
              <a:buFont typeface="Arial" panose="020B0604020202020204" pitchFamily="34" charset="0"/>
              <a:buChar char="•"/>
            </a:pPr>
            <a:r>
              <a:rPr lang="en-US" sz="2400" dirty="0"/>
              <a:t>A. B. McIntosh</a:t>
            </a:r>
          </a:p>
          <a:p>
            <a:pPr marL="285750" indent="-285750">
              <a:buFont typeface="Arial" panose="020B0604020202020204" pitchFamily="34" charset="0"/>
              <a:buChar char="•"/>
            </a:pPr>
            <a:r>
              <a:rPr lang="en-US" sz="2400" dirty="0"/>
              <a:t>K. Hagel</a:t>
            </a:r>
          </a:p>
          <a:p>
            <a:pPr marL="285750" indent="-285750">
              <a:buFont typeface="Arial" panose="020B0604020202020204" pitchFamily="34" charset="0"/>
              <a:buChar char="•"/>
            </a:pPr>
            <a:r>
              <a:rPr lang="en-US" sz="2400" dirty="0"/>
              <a:t>J. Gauthier</a:t>
            </a:r>
          </a:p>
          <a:p>
            <a:pPr marL="285750" indent="-285750">
              <a:buFont typeface="Arial" panose="020B0604020202020204" pitchFamily="34" charset="0"/>
              <a:buChar char="•"/>
            </a:pPr>
            <a:r>
              <a:rPr lang="en-US" sz="2400" dirty="0"/>
              <a:t>D. Shelden</a:t>
            </a:r>
          </a:p>
          <a:p>
            <a:pPr marL="285750" indent="-285750">
              <a:buFont typeface="Arial" panose="020B0604020202020204" pitchFamily="34" charset="0"/>
              <a:buChar char="•"/>
            </a:pPr>
            <a:r>
              <a:rPr lang="en-US" sz="2400" dirty="0"/>
              <a:t>A. Alvarez</a:t>
            </a:r>
          </a:p>
          <a:p>
            <a:pPr marL="285750" indent="-285750">
              <a:buFont typeface="Arial" panose="020B0604020202020204" pitchFamily="34" charset="0"/>
              <a:buChar char="•"/>
            </a:pPr>
            <a:r>
              <a:rPr lang="en-US" sz="2400" dirty="0"/>
              <a:t>Many more …</a:t>
            </a:r>
          </a:p>
          <a:p>
            <a:endParaRPr lang="en-US" dirty="0"/>
          </a:p>
        </p:txBody>
      </p:sp>
      <p:sp>
        <p:nvSpPr>
          <p:cNvPr id="6" name="TextBox 5">
            <a:extLst>
              <a:ext uri="{FF2B5EF4-FFF2-40B4-BE49-F238E27FC236}">
                <a16:creationId xmlns:a16="http://schemas.microsoft.com/office/drawing/2014/main" id="{D4E8D167-3414-07EC-9957-798B9C497AE1}"/>
              </a:ext>
            </a:extLst>
          </p:cNvPr>
          <p:cNvSpPr txBox="1"/>
          <p:nvPr/>
        </p:nvSpPr>
        <p:spPr>
          <a:xfrm>
            <a:off x="4693591" y="467160"/>
            <a:ext cx="2254143" cy="2954655"/>
          </a:xfrm>
          <a:prstGeom prst="rect">
            <a:avLst/>
          </a:prstGeom>
          <a:noFill/>
        </p:spPr>
        <p:txBody>
          <a:bodyPr wrap="none" rtlCol="0">
            <a:spAutoFit/>
          </a:bodyPr>
          <a:lstStyle/>
          <a:p>
            <a:pPr marL="285750" indent="-285750">
              <a:buFont typeface="Arial" panose="020B0604020202020204" pitchFamily="34" charset="0"/>
              <a:buChar char="•"/>
            </a:pPr>
            <a:r>
              <a:rPr lang="en-US" sz="2400" dirty="0"/>
              <a:t>A. L. Richard</a:t>
            </a:r>
          </a:p>
          <a:p>
            <a:pPr marL="285750" indent="-285750">
              <a:buFont typeface="Arial" panose="020B0604020202020204" pitchFamily="34" charset="0"/>
              <a:buChar char="•"/>
            </a:pPr>
            <a:r>
              <a:rPr lang="en-US" sz="2400" dirty="0"/>
              <a:t>D. L. Bleuel</a:t>
            </a:r>
          </a:p>
          <a:p>
            <a:pPr marL="285750" indent="-285750">
              <a:buFont typeface="Arial" panose="020B0604020202020204" pitchFamily="34" charset="0"/>
              <a:buChar char="•"/>
            </a:pPr>
            <a:r>
              <a:rPr lang="en-US" sz="2400" dirty="0"/>
              <a:t>A. Sweet</a:t>
            </a:r>
          </a:p>
          <a:p>
            <a:pPr marL="285750" indent="-285750">
              <a:buFont typeface="Arial" panose="020B0604020202020204" pitchFamily="34" charset="0"/>
              <a:buChar char="•"/>
            </a:pPr>
            <a:r>
              <a:rPr lang="en-US" sz="2400" dirty="0"/>
              <a:t>S. M. Lyons</a:t>
            </a:r>
          </a:p>
          <a:p>
            <a:pPr marL="285750" indent="-285750">
              <a:buFont typeface="Arial" panose="020B0604020202020204" pitchFamily="34" charset="0"/>
              <a:buChar char="•"/>
            </a:pPr>
            <a:r>
              <a:rPr lang="en-US" sz="2400" dirty="0"/>
              <a:t>M. </a:t>
            </a:r>
            <a:r>
              <a:rPr lang="en-US" sz="2400" dirty="0" err="1"/>
              <a:t>Wiedeking</a:t>
            </a:r>
            <a:endParaRPr lang="en-US" sz="2400" dirty="0"/>
          </a:p>
          <a:p>
            <a:pPr marL="285750" indent="-285750">
              <a:buFont typeface="Arial" panose="020B0604020202020204" pitchFamily="34" charset="0"/>
              <a:buChar char="•"/>
            </a:pPr>
            <a:r>
              <a:rPr lang="en-US" sz="2400" dirty="0"/>
              <a:t>A. Spyrou</a:t>
            </a:r>
          </a:p>
          <a:p>
            <a:pPr marL="285750" indent="-285750">
              <a:buFont typeface="Arial" panose="020B0604020202020204" pitchFamily="34" charset="0"/>
              <a:buChar char="•"/>
            </a:pPr>
            <a:r>
              <a:rPr lang="en-US" sz="2400" dirty="0"/>
              <a:t>S. Liddick</a:t>
            </a:r>
          </a:p>
          <a:p>
            <a:endParaRPr lang="en-US" dirty="0"/>
          </a:p>
        </p:txBody>
      </p:sp>
      <p:sp>
        <p:nvSpPr>
          <p:cNvPr id="8" name="TextBox 7">
            <a:extLst>
              <a:ext uri="{FF2B5EF4-FFF2-40B4-BE49-F238E27FC236}">
                <a16:creationId xmlns:a16="http://schemas.microsoft.com/office/drawing/2014/main" id="{E7EF1D71-F2E2-DCD7-7098-E7ACF70619D6}"/>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0" name="Picture 2" descr="See how Ohio University is updating its logo">
            <a:extLst>
              <a:ext uri="{FF2B5EF4-FFF2-40B4-BE49-F238E27FC236}">
                <a16:creationId xmlns:a16="http://schemas.microsoft.com/office/drawing/2014/main" id="{EAEE99B8-75EE-E9C4-3460-244D684A7EB1}"/>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217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9543B-437B-0CE0-048B-5EEE2DE5CC1C}"/>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70A98478-7B9E-6B65-31EF-981866D025BA}"/>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2EA29CD9-DF39-FBA1-B502-912AD6DE35A0}"/>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2</a:t>
            </a:r>
          </a:p>
        </p:txBody>
      </p:sp>
      <p:sp>
        <p:nvSpPr>
          <p:cNvPr id="5" name="Right Triangle 4">
            <a:extLst>
              <a:ext uri="{FF2B5EF4-FFF2-40B4-BE49-F238E27FC236}">
                <a16:creationId xmlns:a16="http://schemas.microsoft.com/office/drawing/2014/main" id="{B76AB2B6-4241-9E51-282D-BBB465728368}"/>
              </a:ext>
            </a:extLst>
          </p:cNvPr>
          <p:cNvSpPr/>
          <p:nvPr/>
        </p:nvSpPr>
        <p:spPr>
          <a:xfrm rot="9734565" flipH="1">
            <a:off x="8111292" y="1559583"/>
            <a:ext cx="1928791" cy="1632900"/>
          </a:xfrm>
          <a:prstGeom prst="rtTriangl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AF85EACC-B00F-C90F-6F93-B3853CEC7C7D}"/>
              </a:ext>
            </a:extLst>
          </p:cNvPr>
          <p:cNvCxnSpPr>
            <a:cxnSpLocks/>
          </p:cNvCxnSpPr>
          <p:nvPr/>
        </p:nvCxnSpPr>
        <p:spPr>
          <a:xfrm>
            <a:off x="2843169" y="3035294"/>
            <a:ext cx="394524" cy="0"/>
          </a:xfrm>
          <a:prstGeom prst="straightConnector1">
            <a:avLst/>
          </a:prstGeom>
          <a:ln w="57150">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descr="A blue and white vertical lines&#10;&#10;Description automatically generated">
            <a:extLst>
              <a:ext uri="{FF2B5EF4-FFF2-40B4-BE49-F238E27FC236}">
                <a16:creationId xmlns:a16="http://schemas.microsoft.com/office/drawing/2014/main" id="{65B5A3C5-4361-5EED-86E9-D3CF77E0D903}"/>
              </a:ext>
            </a:extLst>
          </p:cNvPr>
          <p:cNvPicPr>
            <a:picLocks/>
          </p:cNvPicPr>
          <p:nvPr/>
        </p:nvPicPr>
        <p:blipFill>
          <a:blip r:embed="rId3"/>
          <a:srcRect r="25084"/>
          <a:stretch/>
        </p:blipFill>
        <p:spPr>
          <a:xfrm rot="16200000">
            <a:off x="5956298" y="3235778"/>
            <a:ext cx="4006938" cy="987696"/>
          </a:xfrm>
          <a:prstGeom prst="rect">
            <a:avLst/>
          </a:prstGeom>
        </p:spPr>
      </p:pic>
      <p:sp>
        <p:nvSpPr>
          <p:cNvPr id="11" name="TextBox 10">
            <a:extLst>
              <a:ext uri="{FF2B5EF4-FFF2-40B4-BE49-F238E27FC236}">
                <a16:creationId xmlns:a16="http://schemas.microsoft.com/office/drawing/2014/main" id="{1360EC6D-7BD0-A1FE-FA86-64951DEBE464}"/>
              </a:ext>
            </a:extLst>
          </p:cNvPr>
          <p:cNvSpPr txBox="1"/>
          <p:nvPr/>
        </p:nvSpPr>
        <p:spPr>
          <a:xfrm rot="16200000">
            <a:off x="6129870" y="4600976"/>
            <a:ext cx="2006886" cy="369332"/>
          </a:xfrm>
          <a:prstGeom prst="rect">
            <a:avLst/>
          </a:prstGeom>
          <a:noFill/>
        </p:spPr>
        <p:txBody>
          <a:bodyPr wrap="square" rtlCol="0">
            <a:spAutoFit/>
          </a:bodyPr>
          <a:lstStyle/>
          <a:p>
            <a:r>
              <a:rPr lang="en-US" dirty="0"/>
              <a:t>Excitation Energy</a:t>
            </a:r>
          </a:p>
        </p:txBody>
      </p:sp>
      <p:cxnSp>
        <p:nvCxnSpPr>
          <p:cNvPr id="13" name="Straight Arrow Connector 12">
            <a:extLst>
              <a:ext uri="{FF2B5EF4-FFF2-40B4-BE49-F238E27FC236}">
                <a16:creationId xmlns:a16="http://schemas.microsoft.com/office/drawing/2014/main" id="{032A4C17-1CEE-67FA-A786-CE0C77A63898}"/>
              </a:ext>
            </a:extLst>
          </p:cNvPr>
          <p:cNvCxnSpPr>
            <a:cxnSpLocks/>
          </p:cNvCxnSpPr>
          <p:nvPr/>
        </p:nvCxnSpPr>
        <p:spPr>
          <a:xfrm flipV="1">
            <a:off x="7365699" y="4185506"/>
            <a:ext cx="0" cy="1491118"/>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4" name="Picture 2" descr="Atomic nucleus - Wikipedia">
            <a:extLst>
              <a:ext uri="{FF2B5EF4-FFF2-40B4-BE49-F238E27FC236}">
                <a16:creationId xmlns:a16="http://schemas.microsoft.com/office/drawing/2014/main" id="{A4C3D303-70EF-993A-2313-5531A28626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5570" y="2494168"/>
            <a:ext cx="1082252" cy="108225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Atomic nucleus - Wikipedia">
            <a:extLst>
              <a:ext uri="{FF2B5EF4-FFF2-40B4-BE49-F238E27FC236}">
                <a16:creationId xmlns:a16="http://schemas.microsoft.com/office/drawing/2014/main" id="{A3B498DB-FF90-702A-6826-7C4194CBBD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6579" y="2372251"/>
            <a:ext cx="1323952" cy="132395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190CE35-007B-C37A-76F6-1982292C709D}"/>
              </a:ext>
            </a:extLst>
          </p:cNvPr>
          <p:cNvSpPr txBox="1"/>
          <p:nvPr/>
        </p:nvSpPr>
        <p:spPr>
          <a:xfrm>
            <a:off x="5939165" y="1955288"/>
            <a:ext cx="638779" cy="369332"/>
          </a:xfrm>
          <a:prstGeom prst="rect">
            <a:avLst/>
          </a:prstGeom>
          <a:noFill/>
        </p:spPr>
        <p:txBody>
          <a:bodyPr wrap="square" rtlCol="0">
            <a:spAutoFit/>
          </a:bodyPr>
          <a:lstStyle/>
          <a:p>
            <a:r>
              <a:rPr lang="en-US" dirty="0"/>
              <a:t>CN*</a:t>
            </a:r>
          </a:p>
        </p:txBody>
      </p:sp>
      <p:pic>
        <p:nvPicPr>
          <p:cNvPr id="17" name="Picture 2" descr="Atomic nucleus - Wikipedia">
            <a:extLst>
              <a:ext uri="{FF2B5EF4-FFF2-40B4-BE49-F238E27FC236}">
                <a16:creationId xmlns:a16="http://schemas.microsoft.com/office/drawing/2014/main" id="{459C4809-5C5C-EE47-C216-9EC265C1B0B6}"/>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45500" y1="35333" x2="45500" y2="35333"/>
                        <a14:foregroundMark x1="47583" y1="34000" x2="46250" y2="33333"/>
                        <a14:foregroundMark x1="52333" y1="27833" x2="47583" y2="34667"/>
                        <a14:foregroundMark x1="46917" y1="33667" x2="50833" y2="33167"/>
                        <a14:foregroundMark x1="51833" y1="28583" x2="57667" y2="31500"/>
                        <a14:foregroundMark x1="55500" y1="33417" x2="55917" y2="35417"/>
                        <a14:foregroundMark x1="58667" y1="33167" x2="52833" y2="43917"/>
                        <a14:foregroundMark x1="39667" y1="35417" x2="43333" y2="28583"/>
                        <a14:backgroundMark x1="17250" y1="16917" x2="10000" y2="18083"/>
                        <a14:backgroundMark x1="8500" y1="28333" x2="8500" y2="28333"/>
                        <a14:backgroundMark x1="11167" y1="18833" x2="24083" y2="26333"/>
                        <a14:backgroundMark x1="16750" y1="39750" x2="39000" y2="15417"/>
                        <a14:backgroundMark x1="39000" y1="15417" x2="70750" y2="19750"/>
                        <a14:backgroundMark x1="70750" y1="19750" x2="65333" y2="49583"/>
                        <a14:backgroundMark x1="65333" y1="49583" x2="36750" y2="60250"/>
                        <a14:backgroundMark x1="36750" y1="60250" x2="67333" y2="74000"/>
                        <a14:backgroundMark x1="67333" y1="74000" x2="76917" y2="43833"/>
                        <a14:backgroundMark x1="76917" y1="43833" x2="76667" y2="42667"/>
                        <a14:backgroundMark x1="41833" y1="59500" x2="20667" y2="69417"/>
                        <a14:backgroundMark x1="14083" y1="62833" x2="28500" y2="76000"/>
                        <a14:backgroundMark x1="83000" y1="68917" x2="83000" y2="68917"/>
                        <a14:backgroundMark x1="83000" y1="68917" x2="69333" y2="80833"/>
                        <a14:backgroundMark x1="56667" y1="60917" x2="64000" y2="59917"/>
                        <a14:backgroundMark x1="28750" y1="43917" x2="36250" y2="48750"/>
                      </a14:backgroundRemoval>
                    </a14:imgEffect>
                  </a14:imgLayer>
                </a14:imgProps>
              </a:ext>
              <a:ext uri="{28A0092B-C50C-407E-A947-70E740481C1C}">
                <a14:useLocalDpi xmlns:a14="http://schemas.microsoft.com/office/drawing/2010/main" val="0"/>
              </a:ext>
            </a:extLst>
          </a:blip>
          <a:srcRect l="32603" t="20050" r="34799" b="47352"/>
          <a:stretch/>
        </p:blipFill>
        <p:spPr bwMode="auto">
          <a:xfrm>
            <a:off x="2270638" y="2858896"/>
            <a:ext cx="352798" cy="35279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773BFBF1-7911-96C8-D907-83680D8273F8}"/>
              </a:ext>
            </a:extLst>
          </p:cNvPr>
          <p:cNvSpPr txBox="1"/>
          <p:nvPr/>
        </p:nvSpPr>
        <p:spPr>
          <a:xfrm>
            <a:off x="4810867" y="2772810"/>
            <a:ext cx="542667" cy="523220"/>
          </a:xfrm>
          <a:prstGeom prst="rect">
            <a:avLst/>
          </a:prstGeom>
          <a:noFill/>
        </p:spPr>
        <p:txBody>
          <a:bodyPr wrap="square" rtlCol="0">
            <a:spAutoFit/>
          </a:bodyPr>
          <a:lstStyle/>
          <a:p>
            <a:r>
              <a:rPr lang="en-US" sz="2800" b="1" dirty="0">
                <a:sym typeface="Wingdings" pitchFamily="2" charset="2"/>
              </a:rPr>
              <a:t></a:t>
            </a:r>
            <a:endParaRPr lang="en-US" sz="2800" b="1" dirty="0"/>
          </a:p>
        </p:txBody>
      </p:sp>
      <p:sp>
        <p:nvSpPr>
          <p:cNvPr id="19" name="TextBox 18">
            <a:extLst>
              <a:ext uri="{FF2B5EF4-FFF2-40B4-BE49-F238E27FC236}">
                <a16:creationId xmlns:a16="http://schemas.microsoft.com/office/drawing/2014/main" id="{E9F09F7B-A7AB-55F8-D31E-A054D16E78A7}"/>
              </a:ext>
            </a:extLst>
          </p:cNvPr>
          <p:cNvSpPr txBox="1"/>
          <p:nvPr/>
        </p:nvSpPr>
        <p:spPr>
          <a:xfrm>
            <a:off x="10199889" y="2312617"/>
            <a:ext cx="1712462" cy="1200329"/>
          </a:xfrm>
          <a:prstGeom prst="rect">
            <a:avLst/>
          </a:prstGeom>
          <a:noFill/>
          <a:ln w="12700">
            <a:solidFill>
              <a:schemeClr val="tx1"/>
            </a:solidFill>
          </a:ln>
        </p:spPr>
        <p:txBody>
          <a:bodyPr wrap="square" rtlCol="0">
            <a:spAutoFit/>
          </a:bodyPr>
          <a:lstStyle/>
          <a:p>
            <a:r>
              <a:rPr lang="en-US" dirty="0"/>
              <a:t>(</a:t>
            </a:r>
            <a:r>
              <a:rPr lang="en-US" dirty="0" err="1"/>
              <a:t>d,p</a:t>
            </a:r>
            <a:r>
              <a:rPr lang="en-US" dirty="0"/>
              <a:t>) (</a:t>
            </a:r>
            <a:r>
              <a:rPr lang="en-US" baseline="30000" dirty="0"/>
              <a:t>3</a:t>
            </a:r>
            <a:r>
              <a:rPr lang="en-US" dirty="0"/>
              <a:t>He,</a:t>
            </a:r>
            <a:r>
              <a:rPr lang="en-US" baseline="30000" dirty="0"/>
              <a:t>3</a:t>
            </a:r>
            <a:r>
              <a:rPr lang="en-US" dirty="0"/>
              <a:t>He’)</a:t>
            </a:r>
          </a:p>
          <a:p>
            <a:r>
              <a:rPr lang="en-US" dirty="0"/>
              <a:t>(</a:t>
            </a:r>
            <a:r>
              <a:rPr lang="en-US" dirty="0" err="1"/>
              <a:t>p,d</a:t>
            </a:r>
            <a:r>
              <a:rPr lang="en-US" dirty="0"/>
              <a:t>) (⍺,⍺’)</a:t>
            </a:r>
          </a:p>
          <a:p>
            <a:r>
              <a:rPr lang="en-US" dirty="0"/>
              <a:t>(</a:t>
            </a:r>
            <a:r>
              <a:rPr lang="en-US" dirty="0" err="1"/>
              <a:t>p,p</a:t>
            </a:r>
            <a:r>
              <a:rPr lang="en-US" dirty="0"/>
              <a:t>’) (</a:t>
            </a:r>
            <a:r>
              <a:rPr lang="en-US" dirty="0" err="1"/>
              <a:t>t,p</a:t>
            </a:r>
            <a:r>
              <a:rPr lang="en-US" dirty="0"/>
              <a:t>) (</a:t>
            </a:r>
            <a:r>
              <a:rPr lang="en-US" dirty="0" err="1"/>
              <a:t>d,n</a:t>
            </a:r>
            <a:r>
              <a:rPr lang="en-US" dirty="0"/>
              <a:t>)</a:t>
            </a:r>
          </a:p>
          <a:p>
            <a:r>
              <a:rPr lang="en-US" dirty="0"/>
              <a:t>and many more</a:t>
            </a:r>
          </a:p>
        </p:txBody>
      </p:sp>
      <p:sp>
        <p:nvSpPr>
          <p:cNvPr id="20" name="TextBox 19">
            <a:extLst>
              <a:ext uri="{FF2B5EF4-FFF2-40B4-BE49-F238E27FC236}">
                <a16:creationId xmlns:a16="http://schemas.microsoft.com/office/drawing/2014/main" id="{4F25ACC2-2C1A-1BF7-01F9-38E4A412280A}"/>
              </a:ext>
            </a:extLst>
          </p:cNvPr>
          <p:cNvSpPr txBox="1"/>
          <p:nvPr/>
        </p:nvSpPr>
        <p:spPr>
          <a:xfrm>
            <a:off x="1961695" y="3283757"/>
            <a:ext cx="970683" cy="369332"/>
          </a:xfrm>
          <a:prstGeom prst="rect">
            <a:avLst/>
          </a:prstGeom>
          <a:noFill/>
        </p:spPr>
        <p:txBody>
          <a:bodyPr wrap="square" rtlCol="0">
            <a:spAutoFit/>
          </a:bodyPr>
          <a:lstStyle/>
          <a:p>
            <a:pPr algn="ctr"/>
            <a:r>
              <a:rPr lang="en-US" dirty="0"/>
              <a:t>neutron</a:t>
            </a:r>
          </a:p>
        </p:txBody>
      </p:sp>
      <p:sp>
        <p:nvSpPr>
          <p:cNvPr id="21" name="TextBox 20">
            <a:extLst>
              <a:ext uri="{FF2B5EF4-FFF2-40B4-BE49-F238E27FC236}">
                <a16:creationId xmlns:a16="http://schemas.microsoft.com/office/drawing/2014/main" id="{D067266F-BD97-AD74-6FB7-DEFA3C96CC25}"/>
              </a:ext>
            </a:extLst>
          </p:cNvPr>
          <p:cNvSpPr txBox="1"/>
          <p:nvPr/>
        </p:nvSpPr>
        <p:spPr>
          <a:xfrm>
            <a:off x="3553219" y="3670795"/>
            <a:ext cx="955939" cy="646331"/>
          </a:xfrm>
          <a:prstGeom prst="rect">
            <a:avLst/>
          </a:prstGeom>
          <a:noFill/>
        </p:spPr>
        <p:txBody>
          <a:bodyPr wrap="square" rtlCol="0">
            <a:spAutoFit/>
          </a:bodyPr>
          <a:lstStyle/>
          <a:p>
            <a:pPr algn="ctr"/>
            <a:r>
              <a:rPr lang="en-US" dirty="0"/>
              <a:t>Target</a:t>
            </a:r>
          </a:p>
          <a:p>
            <a:pPr algn="ctr"/>
            <a:r>
              <a:rPr lang="en-US" dirty="0"/>
              <a:t>(A-1, Z)</a:t>
            </a:r>
          </a:p>
        </p:txBody>
      </p:sp>
      <p:sp>
        <p:nvSpPr>
          <p:cNvPr id="22" name="TextBox 21">
            <a:extLst>
              <a:ext uri="{FF2B5EF4-FFF2-40B4-BE49-F238E27FC236}">
                <a16:creationId xmlns:a16="http://schemas.microsoft.com/office/drawing/2014/main" id="{C9B612B5-EF8E-400A-4FD4-DB2ACCE9A568}"/>
              </a:ext>
            </a:extLst>
          </p:cNvPr>
          <p:cNvSpPr txBox="1"/>
          <p:nvPr/>
        </p:nvSpPr>
        <p:spPr>
          <a:xfrm>
            <a:off x="5596579" y="3782199"/>
            <a:ext cx="1323952" cy="923330"/>
          </a:xfrm>
          <a:prstGeom prst="rect">
            <a:avLst/>
          </a:prstGeom>
          <a:noFill/>
        </p:spPr>
        <p:txBody>
          <a:bodyPr wrap="square" rtlCol="0">
            <a:spAutoFit/>
          </a:bodyPr>
          <a:lstStyle/>
          <a:p>
            <a:pPr algn="ctr"/>
            <a:r>
              <a:rPr lang="en-US" dirty="0"/>
              <a:t>Compound Nucleus</a:t>
            </a:r>
          </a:p>
          <a:p>
            <a:pPr algn="ctr"/>
            <a:r>
              <a:rPr lang="en-US" dirty="0"/>
              <a:t>(A, Z)</a:t>
            </a:r>
          </a:p>
        </p:txBody>
      </p:sp>
      <p:sp>
        <p:nvSpPr>
          <p:cNvPr id="23" name="Rectangle 22">
            <a:extLst>
              <a:ext uri="{FF2B5EF4-FFF2-40B4-BE49-F238E27FC236}">
                <a16:creationId xmlns:a16="http://schemas.microsoft.com/office/drawing/2014/main" id="{2A288698-69BE-F8A2-4CFC-0AB16E8ED4A0}"/>
              </a:ext>
            </a:extLst>
          </p:cNvPr>
          <p:cNvSpPr/>
          <p:nvPr/>
        </p:nvSpPr>
        <p:spPr>
          <a:xfrm>
            <a:off x="7460332" y="1048285"/>
            <a:ext cx="997574" cy="2604804"/>
          </a:xfrm>
          <a:prstGeom prst="rect">
            <a:avLst/>
          </a:prstGeom>
          <a:gradFill flip="none" rotWithShape="1">
            <a:gsLst>
              <a:gs pos="75000">
                <a:srgbClr val="2420C2"/>
              </a:gs>
              <a:gs pos="100000">
                <a:srgbClr val="2420C2">
                  <a:lumMod val="25000"/>
                  <a:lumOff val="75000"/>
                </a:srgbClr>
              </a:gs>
              <a:gs pos="88000">
                <a:srgbClr val="2420C2">
                  <a:lumMod val="70000"/>
                  <a:lumOff val="30000"/>
                </a:srgb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Elbow Connector 23">
            <a:extLst>
              <a:ext uri="{FF2B5EF4-FFF2-40B4-BE49-F238E27FC236}">
                <a16:creationId xmlns:a16="http://schemas.microsoft.com/office/drawing/2014/main" id="{73ADC18A-C05E-730F-FE83-CF6134A3AFD9}"/>
              </a:ext>
            </a:extLst>
          </p:cNvPr>
          <p:cNvCxnSpPr>
            <a:cxnSpLocks/>
          </p:cNvCxnSpPr>
          <p:nvPr/>
        </p:nvCxnSpPr>
        <p:spPr>
          <a:xfrm flipV="1">
            <a:off x="6527355" y="1256022"/>
            <a:ext cx="891013" cy="874306"/>
          </a:xfrm>
          <a:prstGeom prst="bentConnector3">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a16="http://schemas.microsoft.com/office/drawing/2014/main" id="{13B6F6EC-C9C2-7C26-6946-8C0E189338B6}"/>
              </a:ext>
            </a:extLst>
          </p:cNvPr>
          <p:cNvSpPr/>
          <p:nvPr/>
        </p:nvSpPr>
        <p:spPr>
          <a:xfrm>
            <a:off x="7430781" y="1186503"/>
            <a:ext cx="1069089" cy="167453"/>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B6C52451-D85E-75ED-A19C-1A191E251170}"/>
              </a:ext>
            </a:extLst>
          </p:cNvPr>
          <p:cNvCxnSpPr>
            <a:cxnSpLocks/>
          </p:cNvCxnSpPr>
          <p:nvPr/>
        </p:nvCxnSpPr>
        <p:spPr>
          <a:xfrm>
            <a:off x="4957027" y="1498779"/>
            <a:ext cx="0" cy="3118377"/>
          </a:xfrm>
          <a:prstGeom prst="line">
            <a:avLst/>
          </a:prstGeom>
          <a:ln w="57150">
            <a:solidFill>
              <a:srgbClr val="92D050"/>
            </a:solidFill>
            <a:prstDash val="dash"/>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6B18366A-FF57-2C62-9493-EDB1302FDD13}"/>
              </a:ext>
            </a:extLst>
          </p:cNvPr>
          <p:cNvSpPr txBox="1"/>
          <p:nvPr/>
        </p:nvSpPr>
        <p:spPr>
          <a:xfrm>
            <a:off x="2072130" y="1698036"/>
            <a:ext cx="2622002" cy="369332"/>
          </a:xfrm>
          <a:prstGeom prst="rect">
            <a:avLst/>
          </a:prstGeom>
          <a:noFill/>
        </p:spPr>
        <p:txBody>
          <a:bodyPr wrap="square" rtlCol="0">
            <a:spAutoFit/>
          </a:bodyPr>
          <a:lstStyle/>
          <a:p>
            <a:r>
              <a:rPr lang="en-US" b="1" dirty="0"/>
              <a:t>Direct Neutron Capture</a:t>
            </a:r>
          </a:p>
        </p:txBody>
      </p:sp>
      <p:sp>
        <p:nvSpPr>
          <p:cNvPr id="28" name="TextBox 27">
            <a:extLst>
              <a:ext uri="{FF2B5EF4-FFF2-40B4-BE49-F238E27FC236}">
                <a16:creationId xmlns:a16="http://schemas.microsoft.com/office/drawing/2014/main" id="{78A76233-9A66-66A9-147D-53DE78BE9A36}"/>
              </a:ext>
            </a:extLst>
          </p:cNvPr>
          <p:cNvSpPr txBox="1"/>
          <p:nvPr/>
        </p:nvSpPr>
        <p:spPr>
          <a:xfrm>
            <a:off x="9623182" y="4014273"/>
            <a:ext cx="2253115" cy="369332"/>
          </a:xfrm>
          <a:prstGeom prst="rect">
            <a:avLst/>
          </a:prstGeom>
          <a:noFill/>
        </p:spPr>
        <p:txBody>
          <a:bodyPr wrap="square" rtlCol="0">
            <a:spAutoFit/>
          </a:bodyPr>
          <a:lstStyle/>
          <a:p>
            <a:r>
              <a:rPr lang="en-US" b="1" dirty="0"/>
              <a:t>Indirect Techniques</a:t>
            </a:r>
          </a:p>
        </p:txBody>
      </p:sp>
      <p:cxnSp>
        <p:nvCxnSpPr>
          <p:cNvPr id="30" name="Straight Arrow Connector 29">
            <a:extLst>
              <a:ext uri="{FF2B5EF4-FFF2-40B4-BE49-F238E27FC236}">
                <a16:creationId xmlns:a16="http://schemas.microsoft.com/office/drawing/2014/main" id="{572289D9-4271-38A3-1A94-66121E5D3D9A}"/>
              </a:ext>
            </a:extLst>
          </p:cNvPr>
          <p:cNvCxnSpPr>
            <a:cxnSpLocks/>
            <a:stCxn id="5" idx="4"/>
          </p:cNvCxnSpPr>
          <p:nvPr/>
        </p:nvCxnSpPr>
        <p:spPr>
          <a:xfrm flipH="1">
            <a:off x="8471091" y="1304355"/>
            <a:ext cx="1274041" cy="2246268"/>
          </a:xfrm>
          <a:prstGeom prst="straightConnector1">
            <a:avLst/>
          </a:prstGeom>
          <a:ln w="28575">
            <a:solidFill>
              <a:schemeClr val="accent5">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0F6D81C5-9772-EF86-5138-EE05F65DDC3D}"/>
              </a:ext>
            </a:extLst>
          </p:cNvPr>
          <p:cNvCxnSpPr>
            <a:cxnSpLocks/>
            <a:stCxn id="5" idx="4"/>
          </p:cNvCxnSpPr>
          <p:nvPr/>
        </p:nvCxnSpPr>
        <p:spPr>
          <a:xfrm flipH="1">
            <a:off x="8462378" y="1304355"/>
            <a:ext cx="1282754" cy="2516239"/>
          </a:xfrm>
          <a:prstGeom prst="straightConnector1">
            <a:avLst/>
          </a:prstGeom>
          <a:ln w="28575">
            <a:solidFill>
              <a:schemeClr val="accent5">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9D5FEE9C-5799-D9D6-1208-59977B08A38A}"/>
              </a:ext>
            </a:extLst>
          </p:cNvPr>
          <p:cNvCxnSpPr>
            <a:cxnSpLocks/>
            <a:stCxn id="5" idx="4"/>
          </p:cNvCxnSpPr>
          <p:nvPr/>
        </p:nvCxnSpPr>
        <p:spPr>
          <a:xfrm flipH="1">
            <a:off x="8471091" y="1304355"/>
            <a:ext cx="1274041" cy="3012771"/>
          </a:xfrm>
          <a:prstGeom prst="straightConnector1">
            <a:avLst/>
          </a:prstGeom>
          <a:ln w="28575">
            <a:solidFill>
              <a:schemeClr val="accent5">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F013B69-15DB-B352-0A15-069E33319F39}"/>
              </a:ext>
            </a:extLst>
          </p:cNvPr>
          <p:cNvCxnSpPr>
            <a:cxnSpLocks/>
            <a:stCxn id="5" idx="4"/>
          </p:cNvCxnSpPr>
          <p:nvPr/>
        </p:nvCxnSpPr>
        <p:spPr>
          <a:xfrm flipH="1">
            <a:off x="8471091" y="1304355"/>
            <a:ext cx="1274041" cy="3886745"/>
          </a:xfrm>
          <a:prstGeom prst="straightConnector1">
            <a:avLst/>
          </a:prstGeom>
          <a:ln w="28575">
            <a:solidFill>
              <a:schemeClr val="accent5">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1FB84314-6033-47DD-1CF4-F05D747A459C}"/>
              </a:ext>
            </a:extLst>
          </p:cNvPr>
          <p:cNvCxnSpPr>
            <a:cxnSpLocks/>
            <a:stCxn id="5" idx="4"/>
          </p:cNvCxnSpPr>
          <p:nvPr/>
        </p:nvCxnSpPr>
        <p:spPr>
          <a:xfrm flipH="1">
            <a:off x="8489639" y="1304355"/>
            <a:ext cx="1255493" cy="4372269"/>
          </a:xfrm>
          <a:prstGeom prst="straightConnector1">
            <a:avLst/>
          </a:prstGeom>
          <a:ln w="28575">
            <a:solidFill>
              <a:schemeClr val="accent5">
                <a:lumMod val="60000"/>
                <a:lumOff val="4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75662D2E-E242-CE93-988A-A6E4EDAA759D}"/>
              </a:ext>
            </a:extLst>
          </p:cNvPr>
          <p:cNvSpPr txBox="1"/>
          <p:nvPr/>
        </p:nvSpPr>
        <p:spPr>
          <a:xfrm>
            <a:off x="8645617" y="2026536"/>
            <a:ext cx="488059" cy="400110"/>
          </a:xfrm>
          <a:prstGeom prst="rect">
            <a:avLst/>
          </a:prstGeom>
          <a:noFill/>
        </p:spPr>
        <p:txBody>
          <a:bodyPr wrap="square" rtlCol="0">
            <a:spAutoFit/>
          </a:bodyPr>
          <a:lstStyle/>
          <a:p>
            <a:r>
              <a:rPr lang="en-US" sz="2000" b="1" dirty="0"/>
              <a:t>β</a:t>
            </a:r>
            <a:r>
              <a:rPr lang="en-US" sz="2000" b="1" baseline="30000" dirty="0"/>
              <a:t>-</a:t>
            </a:r>
            <a:endParaRPr lang="en-US" sz="2000" b="1" dirty="0"/>
          </a:p>
        </p:txBody>
      </p:sp>
      <p:cxnSp>
        <p:nvCxnSpPr>
          <p:cNvPr id="36" name="Straight Connector 35">
            <a:extLst>
              <a:ext uri="{FF2B5EF4-FFF2-40B4-BE49-F238E27FC236}">
                <a16:creationId xmlns:a16="http://schemas.microsoft.com/office/drawing/2014/main" id="{506A4076-A3D8-DA7B-250B-DEAB244292F1}"/>
              </a:ext>
            </a:extLst>
          </p:cNvPr>
          <p:cNvCxnSpPr>
            <a:cxnSpLocks/>
            <a:stCxn id="5" idx="4"/>
          </p:cNvCxnSpPr>
          <p:nvPr/>
        </p:nvCxnSpPr>
        <p:spPr>
          <a:xfrm>
            <a:off x="9745132" y="1304355"/>
            <a:ext cx="1685202" cy="1"/>
          </a:xfrm>
          <a:prstGeom prst="line">
            <a:avLst/>
          </a:prstGeom>
          <a:ln w="571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ACD29ED0-8732-D058-C74A-D6E33881A022}"/>
              </a:ext>
            </a:extLst>
          </p:cNvPr>
          <p:cNvCxnSpPr>
            <a:cxnSpLocks/>
          </p:cNvCxnSpPr>
          <p:nvPr/>
        </p:nvCxnSpPr>
        <p:spPr>
          <a:xfrm>
            <a:off x="9093088" y="683125"/>
            <a:ext cx="0" cy="5064893"/>
          </a:xfrm>
          <a:prstGeom prst="line">
            <a:avLst/>
          </a:prstGeom>
          <a:ln w="57150">
            <a:solidFill>
              <a:srgbClr val="92D050"/>
            </a:solidFill>
            <a:prstDash val="dash"/>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FF5E274F-E8C7-6CD3-38F9-164E9FC3B4D7}"/>
              </a:ext>
            </a:extLst>
          </p:cNvPr>
          <p:cNvSpPr txBox="1"/>
          <p:nvPr/>
        </p:nvSpPr>
        <p:spPr>
          <a:xfrm>
            <a:off x="10095908" y="1347866"/>
            <a:ext cx="898018" cy="369332"/>
          </a:xfrm>
          <a:prstGeom prst="rect">
            <a:avLst/>
          </a:prstGeom>
          <a:noFill/>
        </p:spPr>
        <p:txBody>
          <a:bodyPr wrap="square" rtlCol="0">
            <a:spAutoFit/>
          </a:bodyPr>
          <a:lstStyle/>
          <a:p>
            <a:r>
              <a:rPr lang="en-US" dirty="0"/>
              <a:t>(A, Z-1)</a:t>
            </a:r>
          </a:p>
        </p:txBody>
      </p:sp>
      <p:sp>
        <p:nvSpPr>
          <p:cNvPr id="45" name="Title 1">
            <a:extLst>
              <a:ext uri="{FF2B5EF4-FFF2-40B4-BE49-F238E27FC236}">
                <a16:creationId xmlns:a16="http://schemas.microsoft.com/office/drawing/2014/main" id="{A3724592-0550-EA34-1FBC-9F85EE537647}"/>
              </a:ext>
            </a:extLst>
          </p:cNvPr>
          <p:cNvSpPr txBox="1">
            <a:spLocks/>
          </p:cNvSpPr>
          <p:nvPr/>
        </p:nvSpPr>
        <p:spPr>
          <a:xfrm>
            <a:off x="838199" y="-581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Neutron-Capture Cross Sections</a:t>
            </a:r>
          </a:p>
        </p:txBody>
      </p:sp>
      <p:cxnSp>
        <p:nvCxnSpPr>
          <p:cNvPr id="29" name="Elbow Connector 28">
            <a:extLst>
              <a:ext uri="{FF2B5EF4-FFF2-40B4-BE49-F238E27FC236}">
                <a16:creationId xmlns:a16="http://schemas.microsoft.com/office/drawing/2014/main" id="{367DCB1E-AC6B-4623-6ADB-7B30230350B1}"/>
              </a:ext>
            </a:extLst>
          </p:cNvPr>
          <p:cNvCxnSpPr>
            <a:cxnSpLocks/>
            <a:stCxn id="19" idx="1"/>
          </p:cNvCxnSpPr>
          <p:nvPr/>
        </p:nvCxnSpPr>
        <p:spPr>
          <a:xfrm rot="10800000">
            <a:off x="8480587" y="1438880"/>
            <a:ext cx="1719302" cy="1473903"/>
          </a:xfrm>
          <a:prstGeom prst="bentConnector3">
            <a:avLst>
              <a:gd name="adj1" fmla="val 50000"/>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CE22EBFF-7477-475B-EFAA-D4746F4845BC}"/>
              </a:ext>
            </a:extLst>
          </p:cNvPr>
          <p:cNvCxnSpPr>
            <a:cxnSpLocks/>
          </p:cNvCxnSpPr>
          <p:nvPr/>
        </p:nvCxnSpPr>
        <p:spPr>
          <a:xfrm>
            <a:off x="8331023" y="3290158"/>
            <a:ext cx="0" cy="2117239"/>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4ED25853-8FD0-C9E8-81CD-13C60AF86971}"/>
              </a:ext>
            </a:extLst>
          </p:cNvPr>
          <p:cNvCxnSpPr>
            <a:cxnSpLocks/>
          </p:cNvCxnSpPr>
          <p:nvPr/>
        </p:nvCxnSpPr>
        <p:spPr>
          <a:xfrm>
            <a:off x="7908233" y="4185506"/>
            <a:ext cx="0" cy="1059896"/>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97" name="Straight Arrow Connector 96">
            <a:extLst>
              <a:ext uri="{FF2B5EF4-FFF2-40B4-BE49-F238E27FC236}">
                <a16:creationId xmlns:a16="http://schemas.microsoft.com/office/drawing/2014/main" id="{DD2ECABF-91D1-B442-B5D6-0D7D6B26909B}"/>
              </a:ext>
            </a:extLst>
          </p:cNvPr>
          <p:cNvCxnSpPr>
            <a:cxnSpLocks/>
          </p:cNvCxnSpPr>
          <p:nvPr/>
        </p:nvCxnSpPr>
        <p:spPr>
          <a:xfrm>
            <a:off x="8060633" y="1600380"/>
            <a:ext cx="0" cy="1059896"/>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8A937938-2B68-EFC3-8E03-E71733754AB6}"/>
              </a:ext>
            </a:extLst>
          </p:cNvPr>
          <p:cNvCxnSpPr>
            <a:cxnSpLocks/>
          </p:cNvCxnSpPr>
          <p:nvPr/>
        </p:nvCxnSpPr>
        <p:spPr>
          <a:xfrm>
            <a:off x="7789287" y="1799000"/>
            <a:ext cx="0" cy="1573699"/>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00" name="Straight Arrow Connector 99">
            <a:extLst>
              <a:ext uri="{FF2B5EF4-FFF2-40B4-BE49-F238E27FC236}">
                <a16:creationId xmlns:a16="http://schemas.microsoft.com/office/drawing/2014/main" id="{9A25604C-C560-E0C1-9649-724D1771FDAA}"/>
              </a:ext>
            </a:extLst>
          </p:cNvPr>
          <p:cNvCxnSpPr>
            <a:cxnSpLocks/>
          </p:cNvCxnSpPr>
          <p:nvPr/>
        </p:nvCxnSpPr>
        <p:spPr>
          <a:xfrm>
            <a:off x="7618302" y="3489903"/>
            <a:ext cx="0" cy="584589"/>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8F250E21-F3E1-19BE-4F2C-8930E0477ABD}"/>
              </a:ext>
            </a:extLst>
          </p:cNvPr>
          <p:cNvCxnSpPr>
            <a:cxnSpLocks/>
          </p:cNvCxnSpPr>
          <p:nvPr/>
        </p:nvCxnSpPr>
        <p:spPr>
          <a:xfrm>
            <a:off x="7618302" y="5245402"/>
            <a:ext cx="0" cy="431222"/>
          </a:xfrm>
          <a:prstGeom prst="straightConnector1">
            <a:avLst/>
          </a:prstGeom>
          <a:ln w="38100">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04" name="TextBox 103">
            <a:extLst>
              <a:ext uri="{FF2B5EF4-FFF2-40B4-BE49-F238E27FC236}">
                <a16:creationId xmlns:a16="http://schemas.microsoft.com/office/drawing/2014/main" id="{A1717B01-4CD6-322A-BF85-B881DCD7C4AA}"/>
              </a:ext>
            </a:extLst>
          </p:cNvPr>
          <p:cNvSpPr txBox="1"/>
          <p:nvPr/>
        </p:nvSpPr>
        <p:spPr>
          <a:xfrm>
            <a:off x="8041741" y="1720630"/>
            <a:ext cx="346570" cy="461665"/>
          </a:xfrm>
          <a:prstGeom prst="rect">
            <a:avLst/>
          </a:prstGeom>
          <a:noFill/>
        </p:spPr>
        <p:txBody>
          <a:bodyPr wrap="none" rtlCol="0">
            <a:spAutoFit/>
          </a:bodyPr>
          <a:lstStyle/>
          <a:p>
            <a:r>
              <a:rPr lang="en-US" sz="2400" dirty="0">
                <a:solidFill>
                  <a:schemeClr val="accent3">
                    <a:lumMod val="60000"/>
                    <a:lumOff val="40000"/>
                  </a:schemeClr>
                </a:solidFill>
              </a:rPr>
              <a:t>𝛾</a:t>
            </a:r>
          </a:p>
        </p:txBody>
      </p:sp>
      <p:sp>
        <p:nvSpPr>
          <p:cNvPr id="9" name="TextBox 8">
            <a:extLst>
              <a:ext uri="{FF2B5EF4-FFF2-40B4-BE49-F238E27FC236}">
                <a16:creationId xmlns:a16="http://schemas.microsoft.com/office/drawing/2014/main" id="{61FEBE57-E2D4-411E-F782-60688C189D39}"/>
              </a:ext>
            </a:extLst>
          </p:cNvPr>
          <p:cNvSpPr txBox="1"/>
          <p:nvPr/>
        </p:nvSpPr>
        <p:spPr>
          <a:xfrm>
            <a:off x="398492" y="4811728"/>
            <a:ext cx="5578835" cy="1384995"/>
          </a:xfrm>
          <a:prstGeom prst="rect">
            <a:avLst/>
          </a:prstGeom>
          <a:noFill/>
        </p:spPr>
        <p:txBody>
          <a:bodyPr wrap="none" rtlCol="0">
            <a:spAutoFit/>
          </a:bodyPr>
          <a:lstStyle/>
          <a:p>
            <a:r>
              <a:rPr lang="en-US" sz="2400" dirty="0" err="1"/>
              <a:t>σ</a:t>
            </a:r>
            <a:r>
              <a:rPr lang="en-US" sz="2400" baseline="-25000" dirty="0"/>
              <a:t>(</a:t>
            </a:r>
            <a:r>
              <a:rPr lang="en-US" sz="2400" i="1" baseline="-25000" dirty="0"/>
              <a:t>n,𝛾</a:t>
            </a:r>
            <a:r>
              <a:rPr lang="en-US" sz="2400" baseline="-25000" dirty="0"/>
              <a:t>)</a:t>
            </a:r>
            <a:r>
              <a:rPr lang="en-US" sz="2400" dirty="0"/>
              <a:t> from Hauser-</a:t>
            </a:r>
            <a:r>
              <a:rPr lang="en-US" sz="2400" dirty="0" err="1"/>
              <a:t>Feshbach</a:t>
            </a:r>
            <a:r>
              <a:rPr lang="en-US" sz="2400" dirty="0"/>
              <a:t> calculations</a:t>
            </a:r>
          </a:p>
          <a:p>
            <a:pPr marL="285750" indent="-285750">
              <a:buFont typeface="Arial" panose="020B0604020202020204" pitchFamily="34" charset="0"/>
              <a:buChar char="•"/>
            </a:pPr>
            <a:r>
              <a:rPr lang="en-US" sz="2000" dirty="0"/>
              <a:t>Nuclear Level Density (NLD)</a:t>
            </a:r>
          </a:p>
          <a:p>
            <a:pPr marL="285750" indent="-285750">
              <a:buFont typeface="Arial" panose="020B0604020202020204" pitchFamily="34" charset="0"/>
              <a:buChar char="•"/>
            </a:pPr>
            <a:r>
              <a:rPr lang="en-US" sz="2000" dirty="0"/>
              <a:t>𝛾-ray Strength Function (𝛾SF)</a:t>
            </a:r>
          </a:p>
          <a:p>
            <a:pPr marL="285750" indent="-285750">
              <a:buFont typeface="Arial" panose="020B0604020202020204" pitchFamily="34" charset="0"/>
              <a:buChar char="•"/>
            </a:pPr>
            <a:r>
              <a:rPr lang="en-US" sz="2000" dirty="0"/>
              <a:t>Optical Model Potential (OMP)</a:t>
            </a:r>
          </a:p>
        </p:txBody>
      </p:sp>
      <p:sp>
        <p:nvSpPr>
          <p:cNvPr id="12" name="5-Point Star 11">
            <a:extLst>
              <a:ext uri="{FF2B5EF4-FFF2-40B4-BE49-F238E27FC236}">
                <a16:creationId xmlns:a16="http://schemas.microsoft.com/office/drawing/2014/main" id="{8FECF741-49B2-B5B1-9E5C-88BA65123059}"/>
              </a:ext>
            </a:extLst>
          </p:cNvPr>
          <p:cNvSpPr>
            <a:spLocks noChangeAspect="1"/>
          </p:cNvSpPr>
          <p:nvPr/>
        </p:nvSpPr>
        <p:spPr>
          <a:xfrm>
            <a:off x="3878975" y="5269773"/>
            <a:ext cx="228600" cy="228600"/>
          </a:xfrm>
          <a:prstGeom prst="star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5-Point Star 38">
            <a:extLst>
              <a:ext uri="{FF2B5EF4-FFF2-40B4-BE49-F238E27FC236}">
                <a16:creationId xmlns:a16="http://schemas.microsoft.com/office/drawing/2014/main" id="{AF53A2B1-8B20-B79B-39CD-7CB182316457}"/>
              </a:ext>
            </a:extLst>
          </p:cNvPr>
          <p:cNvSpPr>
            <a:spLocks noChangeAspect="1"/>
          </p:cNvSpPr>
          <p:nvPr/>
        </p:nvSpPr>
        <p:spPr>
          <a:xfrm>
            <a:off x="3993275" y="5572433"/>
            <a:ext cx="228600" cy="228600"/>
          </a:xfrm>
          <a:prstGeom prst="star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Brace 39">
            <a:extLst>
              <a:ext uri="{FF2B5EF4-FFF2-40B4-BE49-F238E27FC236}">
                <a16:creationId xmlns:a16="http://schemas.microsoft.com/office/drawing/2014/main" id="{8050F17A-AB2F-F331-8DE2-2C78C2140DF3}"/>
              </a:ext>
            </a:extLst>
          </p:cNvPr>
          <p:cNvSpPr/>
          <p:nvPr/>
        </p:nvSpPr>
        <p:spPr>
          <a:xfrm>
            <a:off x="4276928" y="5281857"/>
            <a:ext cx="191386" cy="51917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F5439433-0ED6-12E6-3219-4BA710DBA955}"/>
              </a:ext>
            </a:extLst>
          </p:cNvPr>
          <p:cNvSpPr txBox="1"/>
          <p:nvPr/>
        </p:nvSpPr>
        <p:spPr>
          <a:xfrm>
            <a:off x="4484771" y="5354232"/>
            <a:ext cx="2037545" cy="369332"/>
          </a:xfrm>
          <a:prstGeom prst="rect">
            <a:avLst/>
          </a:prstGeom>
          <a:noFill/>
        </p:spPr>
        <p:txBody>
          <a:bodyPr wrap="none" rtlCol="0">
            <a:spAutoFit/>
          </a:bodyPr>
          <a:lstStyle/>
          <a:p>
            <a:r>
              <a:rPr lang="en-US" dirty="0"/>
              <a:t>large uncertainties</a:t>
            </a:r>
          </a:p>
        </p:txBody>
      </p:sp>
      <p:sp>
        <p:nvSpPr>
          <p:cNvPr id="47" name="TextBox 46">
            <a:extLst>
              <a:ext uri="{FF2B5EF4-FFF2-40B4-BE49-F238E27FC236}">
                <a16:creationId xmlns:a16="http://schemas.microsoft.com/office/drawing/2014/main" id="{C37CBB42-8BAA-260E-AD18-8DA990791BF1}"/>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50" name="Picture 2" descr="See how Ohio University is updating its logo">
            <a:extLst>
              <a:ext uri="{FF2B5EF4-FFF2-40B4-BE49-F238E27FC236}">
                <a16:creationId xmlns:a16="http://schemas.microsoft.com/office/drawing/2014/main" id="{DDBDBE05-CBF1-94E4-5726-7E243CB8266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975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94E36-0621-44B7-E0BD-FA026B11DE33}"/>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861C7752-19DA-EB20-13BE-2AC7E381C5A1}"/>
              </a:ext>
            </a:extLst>
          </p:cNvPr>
          <p:cNvPicPr>
            <a:picLocks noChangeAspect="1"/>
          </p:cNvPicPr>
          <p:nvPr/>
        </p:nvPicPr>
        <p:blipFill>
          <a:blip r:embed="rId2"/>
          <a:stretch>
            <a:fillRect/>
          </a:stretch>
        </p:blipFill>
        <p:spPr>
          <a:xfrm>
            <a:off x="-1" y="6410966"/>
            <a:ext cx="12191999" cy="451764"/>
          </a:xfrm>
          <a:prstGeom prst="rect">
            <a:avLst/>
          </a:prstGeom>
        </p:spPr>
      </p:pic>
      <p:sp>
        <p:nvSpPr>
          <p:cNvPr id="2" name="TextBox 1">
            <a:extLst>
              <a:ext uri="{FF2B5EF4-FFF2-40B4-BE49-F238E27FC236}">
                <a16:creationId xmlns:a16="http://schemas.microsoft.com/office/drawing/2014/main" id="{590CFA4B-E13A-CB15-6916-91ABFBC6D1CD}"/>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3</a:t>
            </a:r>
          </a:p>
        </p:txBody>
      </p:sp>
      <p:sp>
        <p:nvSpPr>
          <p:cNvPr id="10" name="Title 1">
            <a:extLst>
              <a:ext uri="{FF2B5EF4-FFF2-40B4-BE49-F238E27FC236}">
                <a16:creationId xmlns:a16="http://schemas.microsoft.com/office/drawing/2014/main" id="{7D547B1A-9B05-9313-506B-EEF048E8660B}"/>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The Xenon Poison</a:t>
            </a:r>
          </a:p>
        </p:txBody>
      </p:sp>
      <p:pic>
        <p:nvPicPr>
          <p:cNvPr id="28" name="Content Placeholder 27" descr="A graph of a graph showing a long line&#10;&#10;AI-generated content may be incorrect.">
            <a:extLst>
              <a:ext uri="{FF2B5EF4-FFF2-40B4-BE49-F238E27FC236}">
                <a16:creationId xmlns:a16="http://schemas.microsoft.com/office/drawing/2014/main" id="{DFB12F92-215D-EC28-6A4F-EE1ABB9D38BB}"/>
              </a:ext>
            </a:extLst>
          </p:cNvPr>
          <p:cNvPicPr>
            <a:picLocks noGrp="1" noChangeAspect="1"/>
          </p:cNvPicPr>
          <p:nvPr>
            <p:ph idx="1"/>
          </p:nvPr>
        </p:nvPicPr>
        <p:blipFill>
          <a:blip r:embed="rId3"/>
          <a:stretch>
            <a:fillRect/>
          </a:stretch>
        </p:blipFill>
        <p:spPr>
          <a:xfrm>
            <a:off x="426719" y="1713714"/>
            <a:ext cx="5669280" cy="3801997"/>
          </a:xfrm>
        </p:spPr>
      </p:pic>
      <p:pic>
        <p:nvPicPr>
          <p:cNvPr id="30" name="Picture 29" descr="A graph showing a graph&#10;&#10;AI-generated content may be incorrect.">
            <a:extLst>
              <a:ext uri="{FF2B5EF4-FFF2-40B4-BE49-F238E27FC236}">
                <a16:creationId xmlns:a16="http://schemas.microsoft.com/office/drawing/2014/main" id="{138C5CB0-CF97-3F84-B82E-512BA5C5D962}"/>
              </a:ext>
            </a:extLst>
          </p:cNvPr>
          <p:cNvPicPr>
            <a:picLocks noChangeAspect="1"/>
          </p:cNvPicPr>
          <p:nvPr/>
        </p:nvPicPr>
        <p:blipFill>
          <a:blip r:embed="rId4"/>
          <a:stretch>
            <a:fillRect/>
          </a:stretch>
        </p:blipFill>
        <p:spPr>
          <a:xfrm>
            <a:off x="6095999" y="1718303"/>
            <a:ext cx="5669280" cy="3782909"/>
          </a:xfrm>
          <a:prstGeom prst="rect">
            <a:avLst/>
          </a:prstGeom>
        </p:spPr>
      </p:pic>
      <p:sp>
        <p:nvSpPr>
          <p:cNvPr id="31" name="TextBox 30">
            <a:extLst>
              <a:ext uri="{FF2B5EF4-FFF2-40B4-BE49-F238E27FC236}">
                <a16:creationId xmlns:a16="http://schemas.microsoft.com/office/drawing/2014/main" id="{DA1DAF0B-907F-A73B-DE92-A7D253F23DBF}"/>
              </a:ext>
            </a:extLst>
          </p:cNvPr>
          <p:cNvSpPr txBox="1"/>
          <p:nvPr/>
        </p:nvSpPr>
        <p:spPr>
          <a:xfrm>
            <a:off x="609594" y="6129619"/>
            <a:ext cx="8959119" cy="307777"/>
          </a:xfrm>
          <a:prstGeom prst="rect">
            <a:avLst/>
          </a:prstGeom>
          <a:noFill/>
        </p:spPr>
        <p:txBody>
          <a:bodyPr wrap="none" rtlCol="0">
            <a:spAutoFit/>
          </a:bodyPr>
          <a:lstStyle/>
          <a:p>
            <a:r>
              <a:rPr lang="en-US" sz="1400" b="0" i="1" u="none" strike="noStrike" dirty="0">
                <a:solidFill>
                  <a:schemeClr val="bg1">
                    <a:lumMod val="50000"/>
                  </a:schemeClr>
                </a:solidFill>
                <a:effectLst/>
              </a:rPr>
              <a:t>National Nuclear Data Center, information extracted from the </a:t>
            </a:r>
            <a:r>
              <a:rPr lang="en-US" sz="1400" b="0" i="1" u="none" strike="noStrike" dirty="0" err="1">
                <a:solidFill>
                  <a:schemeClr val="bg1">
                    <a:lumMod val="50000"/>
                  </a:schemeClr>
                </a:solidFill>
                <a:effectLst/>
              </a:rPr>
              <a:t>NuDat</a:t>
            </a:r>
            <a:r>
              <a:rPr lang="en-US" sz="1400" b="0" i="1" u="none" strike="noStrike" dirty="0">
                <a:solidFill>
                  <a:schemeClr val="bg1">
                    <a:lumMod val="50000"/>
                  </a:schemeClr>
                </a:solidFill>
                <a:effectLst/>
              </a:rPr>
              <a:t> database, </a:t>
            </a:r>
            <a:r>
              <a:rPr lang="en-US" sz="1400" b="0" i="1" u="sng" strike="noStrike" dirty="0">
                <a:solidFill>
                  <a:schemeClr val="bg1">
                    <a:lumMod val="50000"/>
                  </a:schemeClr>
                </a:solidFill>
                <a:effectLst/>
              </a:rPr>
              <a:t>https://</a:t>
            </a:r>
            <a:r>
              <a:rPr lang="en-US" sz="1400" b="0" i="1" u="sng" strike="noStrike" dirty="0" err="1">
                <a:solidFill>
                  <a:schemeClr val="bg1">
                    <a:lumMod val="50000"/>
                  </a:schemeClr>
                </a:solidFill>
                <a:effectLst/>
              </a:rPr>
              <a:t>www.nndc.bnl.gov</a:t>
            </a:r>
            <a:r>
              <a:rPr lang="en-US" sz="1400" b="0" i="1" u="sng" strike="noStrike" dirty="0">
                <a:solidFill>
                  <a:schemeClr val="bg1">
                    <a:lumMod val="50000"/>
                  </a:schemeClr>
                </a:solidFill>
                <a:effectLst/>
              </a:rPr>
              <a:t>/</a:t>
            </a:r>
            <a:r>
              <a:rPr lang="en-US" sz="1400" b="0" i="1" u="sng" strike="noStrike" dirty="0" err="1">
                <a:solidFill>
                  <a:schemeClr val="bg1">
                    <a:lumMod val="50000"/>
                  </a:schemeClr>
                </a:solidFill>
                <a:effectLst/>
              </a:rPr>
              <a:t>nudat</a:t>
            </a:r>
            <a:r>
              <a:rPr lang="en-US" sz="1400" b="0" i="1" u="sng" strike="noStrike" dirty="0">
                <a:solidFill>
                  <a:schemeClr val="bg1">
                    <a:lumMod val="50000"/>
                  </a:schemeClr>
                </a:solidFill>
                <a:effectLst/>
              </a:rPr>
              <a:t>/</a:t>
            </a:r>
            <a:endParaRPr lang="en-US" sz="1400" dirty="0">
              <a:solidFill>
                <a:schemeClr val="bg1">
                  <a:lumMod val="50000"/>
                </a:schemeClr>
              </a:solidFill>
            </a:endParaRPr>
          </a:p>
        </p:txBody>
      </p:sp>
      <p:sp>
        <p:nvSpPr>
          <p:cNvPr id="32" name="TextBox 31">
            <a:extLst>
              <a:ext uri="{FF2B5EF4-FFF2-40B4-BE49-F238E27FC236}">
                <a16:creationId xmlns:a16="http://schemas.microsoft.com/office/drawing/2014/main" id="{E104B36E-2073-7046-530F-70C59EE11EFB}"/>
              </a:ext>
            </a:extLst>
          </p:cNvPr>
          <p:cNvSpPr txBox="1"/>
          <p:nvPr/>
        </p:nvSpPr>
        <p:spPr>
          <a:xfrm rot="16200000">
            <a:off x="-414473" y="3425091"/>
            <a:ext cx="1313052" cy="369332"/>
          </a:xfrm>
          <a:prstGeom prst="rect">
            <a:avLst/>
          </a:prstGeom>
          <a:noFill/>
        </p:spPr>
        <p:txBody>
          <a:bodyPr wrap="none" rtlCol="0">
            <a:spAutoFit/>
          </a:bodyPr>
          <a:lstStyle/>
          <a:p>
            <a:r>
              <a:rPr lang="en-US" dirty="0"/>
              <a:t>Proton # (Z)</a:t>
            </a:r>
          </a:p>
        </p:txBody>
      </p:sp>
      <p:sp>
        <p:nvSpPr>
          <p:cNvPr id="33" name="TextBox 32">
            <a:extLst>
              <a:ext uri="{FF2B5EF4-FFF2-40B4-BE49-F238E27FC236}">
                <a16:creationId xmlns:a16="http://schemas.microsoft.com/office/drawing/2014/main" id="{AF305999-DBFA-C227-996C-7B27AB5F198F}"/>
              </a:ext>
            </a:extLst>
          </p:cNvPr>
          <p:cNvSpPr txBox="1"/>
          <p:nvPr/>
        </p:nvSpPr>
        <p:spPr>
          <a:xfrm>
            <a:off x="2503747" y="5515711"/>
            <a:ext cx="1515223" cy="369332"/>
          </a:xfrm>
          <a:prstGeom prst="rect">
            <a:avLst/>
          </a:prstGeom>
          <a:noFill/>
        </p:spPr>
        <p:txBody>
          <a:bodyPr wrap="none" rtlCol="0">
            <a:spAutoFit/>
          </a:bodyPr>
          <a:lstStyle/>
          <a:p>
            <a:r>
              <a:rPr lang="en-US" dirty="0"/>
              <a:t>Neutron # (N)</a:t>
            </a:r>
          </a:p>
        </p:txBody>
      </p:sp>
      <p:sp>
        <p:nvSpPr>
          <p:cNvPr id="34" name="TextBox 33">
            <a:extLst>
              <a:ext uri="{FF2B5EF4-FFF2-40B4-BE49-F238E27FC236}">
                <a16:creationId xmlns:a16="http://schemas.microsoft.com/office/drawing/2014/main" id="{50E95240-CB6E-65EA-80CB-845AD8FDAA8E}"/>
              </a:ext>
            </a:extLst>
          </p:cNvPr>
          <p:cNvSpPr txBox="1"/>
          <p:nvPr/>
        </p:nvSpPr>
        <p:spPr>
          <a:xfrm>
            <a:off x="8173027" y="5499720"/>
            <a:ext cx="1515223" cy="369332"/>
          </a:xfrm>
          <a:prstGeom prst="rect">
            <a:avLst/>
          </a:prstGeom>
          <a:noFill/>
        </p:spPr>
        <p:txBody>
          <a:bodyPr wrap="none" rtlCol="0">
            <a:spAutoFit/>
          </a:bodyPr>
          <a:lstStyle/>
          <a:p>
            <a:r>
              <a:rPr lang="en-US" dirty="0"/>
              <a:t>Neutron # (N)</a:t>
            </a:r>
          </a:p>
        </p:txBody>
      </p:sp>
      <p:sp>
        <p:nvSpPr>
          <p:cNvPr id="35" name="TextBox 34">
            <a:extLst>
              <a:ext uri="{FF2B5EF4-FFF2-40B4-BE49-F238E27FC236}">
                <a16:creationId xmlns:a16="http://schemas.microsoft.com/office/drawing/2014/main" id="{79141486-08C3-C162-8A36-889BF2B1BB2C}"/>
              </a:ext>
            </a:extLst>
          </p:cNvPr>
          <p:cNvSpPr txBox="1"/>
          <p:nvPr/>
        </p:nvSpPr>
        <p:spPr>
          <a:xfrm>
            <a:off x="816522" y="1262219"/>
            <a:ext cx="4889672" cy="461665"/>
          </a:xfrm>
          <a:prstGeom prst="rect">
            <a:avLst/>
          </a:prstGeom>
          <a:noFill/>
        </p:spPr>
        <p:txBody>
          <a:bodyPr wrap="none" rtlCol="0">
            <a:spAutoFit/>
          </a:bodyPr>
          <a:lstStyle/>
          <a:p>
            <a:r>
              <a:rPr lang="en-US" sz="2400" baseline="30000" dirty="0"/>
              <a:t>235</a:t>
            </a:r>
            <a:r>
              <a:rPr lang="en-US" sz="2400" dirty="0"/>
              <a:t>U Thermal Neutron Fission Yields</a:t>
            </a:r>
          </a:p>
        </p:txBody>
      </p:sp>
      <p:sp>
        <p:nvSpPr>
          <p:cNvPr id="36" name="Oval 35">
            <a:extLst>
              <a:ext uri="{FF2B5EF4-FFF2-40B4-BE49-F238E27FC236}">
                <a16:creationId xmlns:a16="http://schemas.microsoft.com/office/drawing/2014/main" id="{43A2FEF9-7B91-4FF5-4426-24C39A02066C}"/>
              </a:ext>
            </a:extLst>
          </p:cNvPr>
          <p:cNvSpPr/>
          <p:nvPr/>
        </p:nvSpPr>
        <p:spPr>
          <a:xfrm>
            <a:off x="2975727" y="3603407"/>
            <a:ext cx="228600" cy="228600"/>
          </a:xfrm>
          <a:prstGeom prst="ellipse">
            <a:avLst/>
          </a:prstGeom>
          <a:noFill/>
          <a:ln w="28575">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0D56E5A4-A373-7E2D-6209-44A99DB61B0C}"/>
              </a:ext>
            </a:extLst>
          </p:cNvPr>
          <p:cNvSpPr/>
          <p:nvPr/>
        </p:nvSpPr>
        <p:spPr>
          <a:xfrm>
            <a:off x="8648182" y="3600232"/>
            <a:ext cx="228600" cy="228600"/>
          </a:xfrm>
          <a:prstGeom prst="ellipse">
            <a:avLst/>
          </a:prstGeom>
          <a:noFill/>
          <a:ln w="28575">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2B171B0-5F0B-BA94-0DF9-BDD932373F4B}"/>
              </a:ext>
            </a:extLst>
          </p:cNvPr>
          <p:cNvSpPr txBox="1"/>
          <p:nvPr/>
        </p:nvSpPr>
        <p:spPr>
          <a:xfrm>
            <a:off x="6235352" y="1262218"/>
            <a:ext cx="5675080" cy="461665"/>
          </a:xfrm>
          <a:prstGeom prst="rect">
            <a:avLst/>
          </a:prstGeom>
          <a:noFill/>
        </p:spPr>
        <p:txBody>
          <a:bodyPr wrap="none" rtlCol="0">
            <a:spAutoFit/>
          </a:bodyPr>
          <a:lstStyle/>
          <a:p>
            <a:r>
              <a:rPr lang="en-US" sz="2400" dirty="0"/>
              <a:t>Thermal Neutron-Capture Cross Sections</a:t>
            </a:r>
          </a:p>
        </p:txBody>
      </p:sp>
      <p:sp>
        <p:nvSpPr>
          <p:cNvPr id="39" name="TextBox 38">
            <a:extLst>
              <a:ext uri="{FF2B5EF4-FFF2-40B4-BE49-F238E27FC236}">
                <a16:creationId xmlns:a16="http://schemas.microsoft.com/office/drawing/2014/main" id="{55F33B9C-4CAB-E47E-8CFF-3805C64B4BD5}"/>
              </a:ext>
            </a:extLst>
          </p:cNvPr>
          <p:cNvSpPr txBox="1"/>
          <p:nvPr/>
        </p:nvSpPr>
        <p:spPr>
          <a:xfrm>
            <a:off x="1624296" y="2726033"/>
            <a:ext cx="840038" cy="461665"/>
          </a:xfrm>
          <a:prstGeom prst="rect">
            <a:avLst/>
          </a:prstGeom>
          <a:noFill/>
        </p:spPr>
        <p:txBody>
          <a:bodyPr wrap="none" rtlCol="0">
            <a:spAutoFit/>
          </a:bodyPr>
          <a:lstStyle/>
          <a:p>
            <a:r>
              <a:rPr lang="en-US" sz="2400" baseline="30000" dirty="0"/>
              <a:t>135</a:t>
            </a:r>
            <a:r>
              <a:rPr lang="en-US" sz="2400" dirty="0"/>
              <a:t>Xe</a:t>
            </a:r>
          </a:p>
        </p:txBody>
      </p:sp>
      <p:sp>
        <p:nvSpPr>
          <p:cNvPr id="40" name="TextBox 39">
            <a:extLst>
              <a:ext uri="{FF2B5EF4-FFF2-40B4-BE49-F238E27FC236}">
                <a16:creationId xmlns:a16="http://schemas.microsoft.com/office/drawing/2014/main" id="{97760893-E2FD-0D96-528C-EDA698279FC2}"/>
              </a:ext>
            </a:extLst>
          </p:cNvPr>
          <p:cNvSpPr txBox="1"/>
          <p:nvPr/>
        </p:nvSpPr>
        <p:spPr>
          <a:xfrm>
            <a:off x="6757914" y="2694134"/>
            <a:ext cx="1434752" cy="461665"/>
          </a:xfrm>
          <a:prstGeom prst="rect">
            <a:avLst/>
          </a:prstGeom>
          <a:noFill/>
        </p:spPr>
        <p:txBody>
          <a:bodyPr wrap="none" rtlCol="0">
            <a:spAutoFit/>
          </a:bodyPr>
          <a:lstStyle/>
          <a:p>
            <a:r>
              <a:rPr lang="en-US" sz="2400" baseline="30000" dirty="0"/>
              <a:t>135</a:t>
            </a:r>
            <a:r>
              <a:rPr lang="en-US" sz="2400" dirty="0"/>
              <a:t>Xe(</a:t>
            </a:r>
            <a:r>
              <a:rPr lang="en-US" sz="2400" i="1" dirty="0"/>
              <a:t>n,𝛾</a:t>
            </a:r>
            <a:r>
              <a:rPr lang="en-US" sz="2400" dirty="0"/>
              <a:t>)</a:t>
            </a:r>
          </a:p>
        </p:txBody>
      </p:sp>
      <p:cxnSp>
        <p:nvCxnSpPr>
          <p:cNvPr id="42" name="Straight Arrow Connector 41">
            <a:extLst>
              <a:ext uri="{FF2B5EF4-FFF2-40B4-BE49-F238E27FC236}">
                <a16:creationId xmlns:a16="http://schemas.microsoft.com/office/drawing/2014/main" id="{6690D311-1652-4DFD-9C86-7B296557687B}"/>
              </a:ext>
            </a:extLst>
          </p:cNvPr>
          <p:cNvCxnSpPr>
            <a:cxnSpLocks/>
          </p:cNvCxnSpPr>
          <p:nvPr/>
        </p:nvCxnSpPr>
        <p:spPr>
          <a:xfrm>
            <a:off x="2413591" y="3074453"/>
            <a:ext cx="562136" cy="525779"/>
          </a:xfrm>
          <a:prstGeom prst="straightConnector1">
            <a:avLst/>
          </a:prstGeom>
          <a:ln w="28575">
            <a:solidFill>
              <a:srgbClr val="FF40FF"/>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2F401324-A0A8-57F4-B640-C42A03E8C945}"/>
              </a:ext>
            </a:extLst>
          </p:cNvPr>
          <p:cNvCxnSpPr>
            <a:cxnSpLocks/>
          </p:cNvCxnSpPr>
          <p:nvPr/>
        </p:nvCxnSpPr>
        <p:spPr>
          <a:xfrm>
            <a:off x="8082871" y="3137897"/>
            <a:ext cx="562136" cy="462335"/>
          </a:xfrm>
          <a:prstGeom prst="straightConnector1">
            <a:avLst/>
          </a:prstGeom>
          <a:ln w="28575">
            <a:solidFill>
              <a:srgbClr val="FF40FF"/>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04739A27-E13C-3FCD-1B39-2D09682FD205}"/>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050" name="Picture 2" descr="See how Ohio University is updating its logo">
            <a:extLst>
              <a:ext uri="{FF2B5EF4-FFF2-40B4-BE49-F238E27FC236}">
                <a16:creationId xmlns:a16="http://schemas.microsoft.com/office/drawing/2014/main" id="{FBA9308F-0067-20FA-1EB9-1599859E3B8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267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9CA3D-337D-6E05-263D-7C9F7250311E}"/>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D73447A0-74F7-2F8F-4C63-F5EF637D0B66}"/>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D11B7689-E92D-8859-E0CA-7B58E567AFCD}"/>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4</a:t>
            </a:r>
          </a:p>
        </p:txBody>
      </p:sp>
      <p:sp>
        <p:nvSpPr>
          <p:cNvPr id="10" name="Title 1">
            <a:extLst>
              <a:ext uri="{FF2B5EF4-FFF2-40B4-BE49-F238E27FC236}">
                <a16:creationId xmlns:a16="http://schemas.microsoft.com/office/drawing/2014/main" id="{297452D9-7AE1-7233-18DB-29BEF53EB423}"/>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Motivations for Constraining </a:t>
            </a:r>
            <a:r>
              <a:rPr lang="en-US" baseline="30000" dirty="0"/>
              <a:t>135</a:t>
            </a:r>
            <a:r>
              <a:rPr lang="en-US" dirty="0"/>
              <a:t>Xe(</a:t>
            </a:r>
            <a:r>
              <a:rPr lang="en-US" i="1" dirty="0"/>
              <a:t>n,𝛾</a:t>
            </a:r>
            <a:r>
              <a:rPr lang="en-US" dirty="0"/>
              <a:t>)</a:t>
            </a:r>
          </a:p>
        </p:txBody>
      </p:sp>
      <p:sp>
        <p:nvSpPr>
          <p:cNvPr id="12" name="Content Placeholder 11">
            <a:extLst>
              <a:ext uri="{FF2B5EF4-FFF2-40B4-BE49-F238E27FC236}">
                <a16:creationId xmlns:a16="http://schemas.microsoft.com/office/drawing/2014/main" id="{E81020AA-F981-87F2-6698-4ACD7A732B72}"/>
              </a:ext>
            </a:extLst>
          </p:cNvPr>
          <p:cNvSpPr>
            <a:spLocks noGrp="1"/>
          </p:cNvSpPr>
          <p:nvPr>
            <p:ph idx="1"/>
          </p:nvPr>
        </p:nvSpPr>
        <p:spPr>
          <a:xfrm>
            <a:off x="723014" y="1825625"/>
            <a:ext cx="10630786" cy="4351338"/>
          </a:xfrm>
        </p:spPr>
        <p:txBody>
          <a:bodyPr>
            <a:normAutofit/>
          </a:bodyPr>
          <a:lstStyle/>
          <a:p>
            <a:pPr marL="514350" indent="-514350">
              <a:buAutoNum type="arabicParenR"/>
            </a:pPr>
            <a:r>
              <a:rPr lang="en-US" sz="2400" dirty="0"/>
              <a:t>Determine the strength of the strongest thermal neutron poison at non-thermal energies for new Gen IV reactor designs and safety margins.</a:t>
            </a:r>
          </a:p>
          <a:p>
            <a:pPr marL="514350" indent="-514350">
              <a:buAutoNum type="arabicParenR"/>
            </a:pPr>
            <a:r>
              <a:rPr lang="en-US" sz="2400" dirty="0"/>
              <a:t>Better estimate changes in the atmospheric background abundance of </a:t>
            </a:r>
            <a:r>
              <a:rPr lang="en-US" sz="2400" baseline="30000" dirty="0"/>
              <a:t>135</a:t>
            </a:r>
            <a:r>
              <a:rPr lang="en-US" sz="2400" dirty="0"/>
              <a:t>Xe produced from new sources for the International Monitoring System (IMS).</a:t>
            </a:r>
          </a:p>
          <a:p>
            <a:pPr marL="514350" indent="-514350">
              <a:buAutoNum type="arabicParenR"/>
            </a:pPr>
            <a:r>
              <a:rPr lang="en-US" sz="2400" dirty="0"/>
              <a:t>Constrain the abundance of barium produced from the astrophysical intermediate neutron capture (</a:t>
            </a:r>
            <a:r>
              <a:rPr lang="en-US" sz="2400" i="1" dirty="0" err="1"/>
              <a:t>i</a:t>
            </a:r>
            <a:r>
              <a:rPr lang="en-US" sz="2400" i="1" dirty="0"/>
              <a:t>-</a:t>
            </a:r>
            <a:r>
              <a:rPr lang="en-US" sz="2400" dirty="0"/>
              <a:t>) process in Carbon Enhanced Metal Poor (CEMP) stars.</a:t>
            </a:r>
          </a:p>
          <a:p>
            <a:pPr marL="514350" indent="-514350">
              <a:buAutoNum type="arabicParenR"/>
            </a:pPr>
            <a:endParaRPr lang="en-US" sz="2000" dirty="0"/>
          </a:p>
          <a:p>
            <a:pPr marL="514350" indent="-514350">
              <a:buAutoNum type="arabicParenR"/>
            </a:pPr>
            <a:endParaRPr lang="en-US" sz="2000" dirty="0"/>
          </a:p>
          <a:p>
            <a:pPr marL="0" indent="0">
              <a:buNone/>
            </a:pPr>
            <a:r>
              <a:rPr lang="en-US" b="1" dirty="0"/>
              <a:t>Goal: Constrain </a:t>
            </a:r>
            <a:r>
              <a:rPr lang="en-US" b="1" baseline="30000" dirty="0"/>
              <a:t>136</a:t>
            </a:r>
            <a:r>
              <a:rPr lang="en-US" b="1" dirty="0"/>
              <a:t>Xe NLD &amp; 𝛾SF </a:t>
            </a:r>
            <a:r>
              <a:rPr lang="en-US" b="1" dirty="0">
                <a:sym typeface="Wingdings" pitchFamily="2" charset="2"/>
              </a:rPr>
              <a:t> constrain </a:t>
            </a:r>
            <a:r>
              <a:rPr lang="en-US" b="1" baseline="30000" dirty="0">
                <a:sym typeface="Wingdings" pitchFamily="2" charset="2"/>
              </a:rPr>
              <a:t>135</a:t>
            </a:r>
            <a:r>
              <a:rPr lang="en-US" b="1" dirty="0">
                <a:sym typeface="Wingdings" pitchFamily="2" charset="2"/>
              </a:rPr>
              <a:t>Xe(</a:t>
            </a:r>
            <a:r>
              <a:rPr lang="en-US" b="1" i="1" dirty="0">
                <a:sym typeface="Wingdings" pitchFamily="2" charset="2"/>
              </a:rPr>
              <a:t>n,𝛾</a:t>
            </a:r>
            <a:r>
              <a:rPr lang="en-US" b="1" dirty="0">
                <a:sym typeface="Wingdings" pitchFamily="2" charset="2"/>
              </a:rPr>
              <a:t>)</a:t>
            </a:r>
            <a:endParaRPr lang="en-US" b="1" dirty="0"/>
          </a:p>
        </p:txBody>
      </p:sp>
      <p:sp>
        <p:nvSpPr>
          <p:cNvPr id="5" name="TextBox 4">
            <a:extLst>
              <a:ext uri="{FF2B5EF4-FFF2-40B4-BE49-F238E27FC236}">
                <a16:creationId xmlns:a16="http://schemas.microsoft.com/office/drawing/2014/main" id="{0A10FE5B-9402-B375-318F-2F341A078369}"/>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6" name="Picture 2" descr="See how Ohio University is updating its logo">
            <a:extLst>
              <a:ext uri="{FF2B5EF4-FFF2-40B4-BE49-F238E27FC236}">
                <a16:creationId xmlns:a16="http://schemas.microsoft.com/office/drawing/2014/main" id="{69BD2BB2-622F-601F-93C2-AC48869D82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486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96C68-FBBB-F700-3836-262D0F2B1F2F}"/>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6FC8EA99-3249-20A9-9BA5-79B883675402}"/>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EFDD66B0-F520-A61C-2435-75B796B63E6B}"/>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5</a:t>
            </a:r>
          </a:p>
        </p:txBody>
      </p:sp>
      <p:sp>
        <p:nvSpPr>
          <p:cNvPr id="10" name="Title 1">
            <a:extLst>
              <a:ext uri="{FF2B5EF4-FFF2-40B4-BE49-F238E27FC236}">
                <a16:creationId xmlns:a16="http://schemas.microsoft.com/office/drawing/2014/main" id="{9C2B0259-BEB5-1BB6-E221-BCAB6E5B535A}"/>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Current </a:t>
            </a:r>
            <a:r>
              <a:rPr lang="en-US" baseline="30000" dirty="0"/>
              <a:t>135</a:t>
            </a:r>
            <a:r>
              <a:rPr lang="en-US" dirty="0"/>
              <a:t>Xe(</a:t>
            </a:r>
            <a:r>
              <a:rPr lang="en-US" i="1" dirty="0"/>
              <a:t>n,𝛾</a:t>
            </a:r>
            <a:r>
              <a:rPr lang="en-US" dirty="0"/>
              <a:t>)</a:t>
            </a:r>
            <a:r>
              <a:rPr lang="en-US" baseline="30000" dirty="0"/>
              <a:t>136</a:t>
            </a:r>
            <a:r>
              <a:rPr lang="en-US" dirty="0"/>
              <a:t>Xe Cross Section</a:t>
            </a:r>
          </a:p>
        </p:txBody>
      </p:sp>
      <p:pic>
        <p:nvPicPr>
          <p:cNvPr id="22" name="Picture 21">
            <a:extLst>
              <a:ext uri="{FF2B5EF4-FFF2-40B4-BE49-F238E27FC236}">
                <a16:creationId xmlns:a16="http://schemas.microsoft.com/office/drawing/2014/main" id="{2EBB39A7-B90E-C0D2-910E-10B987B61624}"/>
              </a:ext>
            </a:extLst>
          </p:cNvPr>
          <p:cNvPicPr>
            <a:picLocks noChangeAspect="1"/>
          </p:cNvPicPr>
          <p:nvPr/>
        </p:nvPicPr>
        <p:blipFill>
          <a:blip r:embed="rId3"/>
          <a:stretch>
            <a:fillRect/>
          </a:stretch>
        </p:blipFill>
        <p:spPr>
          <a:xfrm>
            <a:off x="823468" y="1061726"/>
            <a:ext cx="10545061" cy="5349240"/>
          </a:xfrm>
          <a:prstGeom prst="rect">
            <a:avLst/>
          </a:prstGeom>
        </p:spPr>
      </p:pic>
      <p:sp>
        <p:nvSpPr>
          <p:cNvPr id="23" name="TextBox 22">
            <a:extLst>
              <a:ext uri="{FF2B5EF4-FFF2-40B4-BE49-F238E27FC236}">
                <a16:creationId xmlns:a16="http://schemas.microsoft.com/office/drawing/2014/main" id="{F52B6424-EC2D-C967-23EE-A207CDF6CE0E}"/>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4" name="Picture 2" descr="See how Ohio University is updating its logo">
            <a:extLst>
              <a:ext uri="{FF2B5EF4-FFF2-40B4-BE49-F238E27FC236}">
                <a16:creationId xmlns:a16="http://schemas.microsoft.com/office/drawing/2014/main" id="{AEDC2187-1E0E-C33D-8945-23F95CE3EFC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76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5A9F1-AFC2-D00E-50EB-8A87F6CB5680}"/>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877C74C9-FA80-FEC0-5C39-B015456DF63C}"/>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545433D7-45D4-4F11-E660-7B2200D9F61F}"/>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6</a:t>
            </a:r>
          </a:p>
        </p:txBody>
      </p:sp>
      <p:sp>
        <p:nvSpPr>
          <p:cNvPr id="10" name="Title 1">
            <a:extLst>
              <a:ext uri="{FF2B5EF4-FFF2-40B4-BE49-F238E27FC236}">
                <a16:creationId xmlns:a16="http://schemas.microsoft.com/office/drawing/2014/main" id="{542A766A-A210-EFAA-6F9E-45BF4AC31601}"/>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Current </a:t>
            </a:r>
            <a:r>
              <a:rPr lang="en-US" baseline="30000" dirty="0"/>
              <a:t>135</a:t>
            </a:r>
            <a:r>
              <a:rPr lang="en-US" dirty="0"/>
              <a:t>Xe(</a:t>
            </a:r>
            <a:r>
              <a:rPr lang="en-US" i="1" dirty="0"/>
              <a:t>n,𝛾</a:t>
            </a:r>
            <a:r>
              <a:rPr lang="en-US" dirty="0"/>
              <a:t>)</a:t>
            </a:r>
            <a:r>
              <a:rPr lang="en-US" baseline="30000" dirty="0"/>
              <a:t>136</a:t>
            </a:r>
            <a:r>
              <a:rPr lang="en-US" dirty="0"/>
              <a:t>Xe Cross Section</a:t>
            </a:r>
          </a:p>
        </p:txBody>
      </p:sp>
      <p:pic>
        <p:nvPicPr>
          <p:cNvPr id="13" name="Picture 12">
            <a:extLst>
              <a:ext uri="{FF2B5EF4-FFF2-40B4-BE49-F238E27FC236}">
                <a16:creationId xmlns:a16="http://schemas.microsoft.com/office/drawing/2014/main" id="{5B2E36CA-9B22-E30B-F32F-CC7BBC98F436}"/>
              </a:ext>
            </a:extLst>
          </p:cNvPr>
          <p:cNvPicPr>
            <a:picLocks noChangeAspect="1"/>
          </p:cNvPicPr>
          <p:nvPr/>
        </p:nvPicPr>
        <p:blipFill>
          <a:blip r:embed="rId3"/>
          <a:stretch>
            <a:fillRect/>
          </a:stretch>
        </p:blipFill>
        <p:spPr>
          <a:xfrm>
            <a:off x="946204" y="1061726"/>
            <a:ext cx="10299589" cy="5349240"/>
          </a:xfrm>
          <a:prstGeom prst="rect">
            <a:avLst/>
          </a:prstGeom>
        </p:spPr>
      </p:pic>
      <p:sp>
        <p:nvSpPr>
          <p:cNvPr id="14" name="TextBox 13">
            <a:extLst>
              <a:ext uri="{FF2B5EF4-FFF2-40B4-BE49-F238E27FC236}">
                <a16:creationId xmlns:a16="http://schemas.microsoft.com/office/drawing/2014/main" id="{30888207-6C50-B696-F84B-04DE12537882}"/>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5" name="Picture 2" descr="See how Ohio University is updating its logo">
            <a:extLst>
              <a:ext uri="{FF2B5EF4-FFF2-40B4-BE49-F238E27FC236}">
                <a16:creationId xmlns:a16="http://schemas.microsoft.com/office/drawing/2014/main" id="{EF854DAC-498B-72F8-0C89-B5BDEB8D515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713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C0748-8582-0B21-FF24-E9507734A93E}"/>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BB5D8133-727A-10C5-5294-F3486A57CE5F}"/>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C4C525AE-9CB7-DBD0-4F1B-C0111909B24F}"/>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7</a:t>
            </a:r>
          </a:p>
        </p:txBody>
      </p:sp>
      <p:sp>
        <p:nvSpPr>
          <p:cNvPr id="10" name="Title 1">
            <a:extLst>
              <a:ext uri="{FF2B5EF4-FFF2-40B4-BE49-F238E27FC236}">
                <a16:creationId xmlns:a16="http://schemas.microsoft.com/office/drawing/2014/main" id="{67B64173-B4B9-BFB3-1BD9-EBCC404D746B}"/>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Experiment 1 of 2: β-Oslo at ANL</a:t>
            </a:r>
          </a:p>
        </p:txBody>
      </p:sp>
      <p:sp>
        <p:nvSpPr>
          <p:cNvPr id="6" name="TextBox 5">
            <a:extLst>
              <a:ext uri="{FF2B5EF4-FFF2-40B4-BE49-F238E27FC236}">
                <a16:creationId xmlns:a16="http://schemas.microsoft.com/office/drawing/2014/main" id="{E2F0BB99-026E-A8AC-CC88-7D54D32832FC}"/>
              </a:ext>
            </a:extLst>
          </p:cNvPr>
          <p:cNvSpPr txBox="1"/>
          <p:nvPr/>
        </p:nvSpPr>
        <p:spPr>
          <a:xfrm>
            <a:off x="521336" y="1266141"/>
            <a:ext cx="5312160" cy="461665"/>
          </a:xfrm>
          <a:prstGeom prst="rect">
            <a:avLst/>
          </a:prstGeom>
          <a:noFill/>
          <a:ln w="19050">
            <a:solidFill>
              <a:srgbClr val="FF0000"/>
            </a:solidFill>
          </a:ln>
        </p:spPr>
        <p:txBody>
          <a:bodyPr wrap="none" rtlCol="0">
            <a:spAutoFit/>
          </a:bodyPr>
          <a:lstStyle/>
          <a:p>
            <a:r>
              <a:rPr lang="en-US" sz="2400" dirty="0"/>
              <a:t>Facility upgrade! CARIBU </a:t>
            </a:r>
            <a:r>
              <a:rPr lang="en-US" sz="2400" dirty="0">
                <a:sym typeface="Wingdings" pitchFamily="2" charset="2"/>
              </a:rPr>
              <a:t> </a:t>
            </a:r>
            <a:r>
              <a:rPr lang="en-US" sz="2400" dirty="0" err="1">
                <a:sym typeface="Wingdings" pitchFamily="2" charset="2"/>
              </a:rPr>
              <a:t>nuCARIBU</a:t>
            </a:r>
            <a:endParaRPr lang="en-US" sz="2400" dirty="0"/>
          </a:p>
        </p:txBody>
      </p:sp>
      <p:pic>
        <p:nvPicPr>
          <p:cNvPr id="13" name="Picture 12" descr="Chain Reaction Innovations">
            <a:extLst>
              <a:ext uri="{FF2B5EF4-FFF2-40B4-BE49-F238E27FC236}">
                <a16:creationId xmlns:a16="http://schemas.microsoft.com/office/drawing/2014/main" id="{74A01B76-51C3-49BB-9A3E-AF5CCA5356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6336" y="447034"/>
            <a:ext cx="2111531" cy="573715"/>
          </a:xfrm>
          <a:prstGeom prst="rect">
            <a:avLst/>
          </a:prstGeom>
          <a:noFill/>
          <a:extLst>
            <a:ext uri="{909E8E84-426E-40DD-AFC4-6F175D3DCCD1}">
              <a14:hiddenFill xmlns:a14="http://schemas.microsoft.com/office/drawing/2010/main">
                <a:solidFill>
                  <a:srgbClr val="FFFFFF"/>
                </a:solidFill>
              </a14:hiddenFill>
            </a:ext>
          </a:extLst>
        </p:spPr>
      </p:pic>
      <p:pic>
        <p:nvPicPr>
          <p:cNvPr id="16" name="Content Placeholder 15" descr="A graph of a graph showing the number of the same graph&#10;&#10;AI-generated content may be incorrect.">
            <a:extLst>
              <a:ext uri="{FF2B5EF4-FFF2-40B4-BE49-F238E27FC236}">
                <a16:creationId xmlns:a16="http://schemas.microsoft.com/office/drawing/2014/main" id="{DC66F4C1-601F-805F-C913-46AF1AB148CE}"/>
              </a:ext>
            </a:extLst>
          </p:cNvPr>
          <p:cNvPicPr>
            <a:picLocks noGrp="1" noChangeAspect="1"/>
          </p:cNvPicPr>
          <p:nvPr>
            <p:ph idx="1"/>
          </p:nvPr>
        </p:nvPicPr>
        <p:blipFill>
          <a:blip r:embed="rId4"/>
          <a:stretch>
            <a:fillRect/>
          </a:stretch>
        </p:blipFill>
        <p:spPr>
          <a:xfrm>
            <a:off x="6460014" y="1433096"/>
            <a:ext cx="5567508" cy="4590861"/>
          </a:xfrm>
        </p:spPr>
      </p:pic>
      <p:sp>
        <p:nvSpPr>
          <p:cNvPr id="17" name="TextBox 16">
            <a:extLst>
              <a:ext uri="{FF2B5EF4-FFF2-40B4-BE49-F238E27FC236}">
                <a16:creationId xmlns:a16="http://schemas.microsoft.com/office/drawing/2014/main" id="{1751D572-A239-B16D-409A-0062AA42FDB2}"/>
              </a:ext>
            </a:extLst>
          </p:cNvPr>
          <p:cNvSpPr txBox="1"/>
          <p:nvPr/>
        </p:nvSpPr>
        <p:spPr>
          <a:xfrm>
            <a:off x="6918651" y="6103189"/>
            <a:ext cx="4647234" cy="307777"/>
          </a:xfrm>
          <a:prstGeom prst="rect">
            <a:avLst/>
          </a:prstGeom>
          <a:noFill/>
        </p:spPr>
        <p:txBody>
          <a:bodyPr wrap="none" rtlCol="0">
            <a:spAutoFit/>
          </a:bodyPr>
          <a:lstStyle/>
          <a:p>
            <a:r>
              <a:rPr lang="en-US" sz="1400" i="1" dirty="0">
                <a:solidFill>
                  <a:schemeClr val="bg1">
                    <a:lumMod val="50000"/>
                  </a:schemeClr>
                </a:solidFill>
              </a:rPr>
              <a:t>J. Song, G. Savard, et al., Phys. Rev. C</a:t>
            </a:r>
            <a:r>
              <a:rPr lang="en-US" altLang="en-US" sz="1400" i="1" dirty="0">
                <a:solidFill>
                  <a:schemeClr val="bg1">
                    <a:lumMod val="50000"/>
                  </a:schemeClr>
                </a:solidFill>
              </a:rPr>
              <a:t>, </a:t>
            </a:r>
            <a:r>
              <a:rPr lang="en-US" altLang="en-US" sz="1400" b="1" i="1" dirty="0">
                <a:solidFill>
                  <a:schemeClr val="bg1">
                    <a:lumMod val="50000"/>
                  </a:schemeClr>
                </a:solidFill>
              </a:rPr>
              <a:t>109</a:t>
            </a:r>
            <a:r>
              <a:rPr lang="en-US" altLang="en-US" sz="1400" i="1" dirty="0">
                <a:solidFill>
                  <a:schemeClr val="bg1">
                    <a:lumMod val="50000"/>
                  </a:schemeClr>
                </a:solidFill>
              </a:rPr>
              <a:t>, 024605, (2024)</a:t>
            </a:r>
          </a:p>
        </p:txBody>
      </p:sp>
      <p:pic>
        <p:nvPicPr>
          <p:cNvPr id="21506" name="Picture 2" descr="ATLAS Facility Layout with Beam Locations | Argonne National Laboratory">
            <a:extLst>
              <a:ext uri="{FF2B5EF4-FFF2-40B4-BE49-F238E27FC236}">
                <a16:creationId xmlns:a16="http://schemas.microsoft.com/office/drawing/2014/main" id="{3BFA3BB0-9EEC-9868-EDC9-EF8F3A5FEF6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833" t="16678" r="3138" b="11181"/>
          <a:stretch>
            <a:fillRect/>
          </a:stretch>
        </p:blipFill>
        <p:spPr bwMode="auto">
          <a:xfrm>
            <a:off x="59063" y="2034922"/>
            <a:ext cx="6236706" cy="367310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1414BC2-DA43-C9A7-2918-7211F59D0A24}"/>
              </a:ext>
            </a:extLst>
          </p:cNvPr>
          <p:cNvSpPr txBox="1"/>
          <p:nvPr/>
        </p:nvSpPr>
        <p:spPr>
          <a:xfrm>
            <a:off x="0" y="1892132"/>
            <a:ext cx="2881422" cy="646331"/>
          </a:xfrm>
          <a:prstGeom prst="rect">
            <a:avLst/>
          </a:prstGeom>
          <a:solidFill>
            <a:schemeClr val="bg1"/>
          </a:solidFill>
        </p:spPr>
        <p:txBody>
          <a:bodyPr wrap="square" rtlCol="0">
            <a:spAutoFit/>
          </a:bodyPr>
          <a:lstStyle/>
          <a:p>
            <a:r>
              <a:rPr lang="en-US" b="1" dirty="0"/>
              <a:t>	</a:t>
            </a:r>
          </a:p>
          <a:p>
            <a:r>
              <a:rPr lang="en-US" b="1" dirty="0"/>
              <a:t>		ATLAS</a:t>
            </a:r>
          </a:p>
        </p:txBody>
      </p:sp>
      <p:sp>
        <p:nvSpPr>
          <p:cNvPr id="19" name="TextBox 18">
            <a:extLst>
              <a:ext uri="{FF2B5EF4-FFF2-40B4-BE49-F238E27FC236}">
                <a16:creationId xmlns:a16="http://schemas.microsoft.com/office/drawing/2014/main" id="{A0F24411-6DBF-98FD-907C-CC1D77396F74}"/>
              </a:ext>
            </a:extLst>
          </p:cNvPr>
          <p:cNvSpPr txBox="1"/>
          <p:nvPr/>
        </p:nvSpPr>
        <p:spPr>
          <a:xfrm>
            <a:off x="59063" y="6103188"/>
            <a:ext cx="6174062" cy="307777"/>
          </a:xfrm>
          <a:prstGeom prst="rect">
            <a:avLst/>
          </a:prstGeom>
          <a:noFill/>
        </p:spPr>
        <p:txBody>
          <a:bodyPr wrap="none" rtlCol="0">
            <a:spAutoFit/>
          </a:bodyPr>
          <a:lstStyle/>
          <a:p>
            <a:r>
              <a:rPr lang="en-US" sz="1400" i="1" dirty="0">
                <a:solidFill>
                  <a:schemeClr val="bg1">
                    <a:lumMod val="50000"/>
                  </a:schemeClr>
                </a:solidFill>
              </a:rPr>
              <a:t>https://</a:t>
            </a:r>
            <a:r>
              <a:rPr lang="en-US" sz="1400" i="1" dirty="0" err="1">
                <a:solidFill>
                  <a:schemeClr val="bg1">
                    <a:lumMod val="50000"/>
                  </a:schemeClr>
                </a:solidFill>
              </a:rPr>
              <a:t>www.anl.gov</a:t>
            </a:r>
            <a:r>
              <a:rPr lang="en-US" sz="1400" i="1" dirty="0">
                <a:solidFill>
                  <a:schemeClr val="bg1">
                    <a:lumMod val="50000"/>
                  </a:schemeClr>
                </a:solidFill>
              </a:rPr>
              <a:t>/atlas/reference/atlas-facility-layout-with-beam-locations</a:t>
            </a:r>
          </a:p>
        </p:txBody>
      </p:sp>
      <p:sp>
        <p:nvSpPr>
          <p:cNvPr id="20" name="Rectangle 19">
            <a:extLst>
              <a:ext uri="{FF2B5EF4-FFF2-40B4-BE49-F238E27FC236}">
                <a16:creationId xmlns:a16="http://schemas.microsoft.com/office/drawing/2014/main" id="{FC5E4627-F046-14B6-E821-411C3CE4C741}"/>
              </a:ext>
            </a:extLst>
          </p:cNvPr>
          <p:cNvSpPr/>
          <p:nvPr/>
        </p:nvSpPr>
        <p:spPr>
          <a:xfrm>
            <a:off x="510363" y="2846240"/>
            <a:ext cx="1701209" cy="1342988"/>
          </a:xfrm>
          <a:prstGeom prst="rect">
            <a:avLst/>
          </a:prstGeom>
          <a:noFill/>
          <a:ln w="38100">
            <a:solidFill>
              <a:srgbClr val="FF4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F4D8481-AC5C-6743-6897-8E9D3C004521}"/>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22" name="Picture 2" descr="See how Ohio University is updating its logo">
            <a:extLst>
              <a:ext uri="{FF2B5EF4-FFF2-40B4-BE49-F238E27FC236}">
                <a16:creationId xmlns:a16="http://schemas.microsoft.com/office/drawing/2014/main" id="{2FD4E7B8-0299-16A3-D330-F8503E7DF90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4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80BD0-F54F-76DD-5ACA-19371B65262D}"/>
            </a:ext>
          </a:extLst>
        </p:cNvPr>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194A5C06-9173-FE4D-BC95-5370AE24AB75}"/>
              </a:ext>
            </a:extLst>
          </p:cNvPr>
          <p:cNvPicPr>
            <a:picLocks noChangeAspect="1"/>
          </p:cNvPicPr>
          <p:nvPr/>
        </p:nvPicPr>
        <p:blipFill>
          <a:blip r:embed="rId2"/>
          <a:stretch>
            <a:fillRect/>
          </a:stretch>
        </p:blipFill>
        <p:spPr>
          <a:xfrm>
            <a:off x="-1" y="6410966"/>
            <a:ext cx="12192000" cy="451764"/>
          </a:xfrm>
          <a:prstGeom prst="rect">
            <a:avLst/>
          </a:prstGeom>
        </p:spPr>
      </p:pic>
      <p:sp>
        <p:nvSpPr>
          <p:cNvPr id="2" name="TextBox 1">
            <a:extLst>
              <a:ext uri="{FF2B5EF4-FFF2-40B4-BE49-F238E27FC236}">
                <a16:creationId xmlns:a16="http://schemas.microsoft.com/office/drawing/2014/main" id="{1813F325-38E2-2C5E-DB3B-C31DB680CFAD}"/>
              </a:ext>
            </a:extLst>
          </p:cNvPr>
          <p:cNvSpPr txBox="1"/>
          <p:nvPr/>
        </p:nvSpPr>
        <p:spPr>
          <a:xfrm>
            <a:off x="11717867" y="6467571"/>
            <a:ext cx="474132" cy="338554"/>
          </a:xfrm>
          <a:prstGeom prst="rect">
            <a:avLst/>
          </a:prstGeom>
          <a:noFill/>
        </p:spPr>
        <p:txBody>
          <a:bodyPr wrap="square" rtlCol="0">
            <a:spAutoFit/>
          </a:bodyPr>
          <a:lstStyle/>
          <a:p>
            <a:r>
              <a:rPr lang="en-US" sz="1600" dirty="0">
                <a:solidFill>
                  <a:schemeClr val="bg1"/>
                </a:solidFill>
              </a:rPr>
              <a:t>8</a:t>
            </a:r>
          </a:p>
        </p:txBody>
      </p:sp>
      <p:sp>
        <p:nvSpPr>
          <p:cNvPr id="10" name="Title 1">
            <a:extLst>
              <a:ext uri="{FF2B5EF4-FFF2-40B4-BE49-F238E27FC236}">
                <a16:creationId xmlns:a16="http://schemas.microsoft.com/office/drawing/2014/main" id="{3F011920-5B05-873E-2E87-64F4FDD0A49B}"/>
              </a:ext>
            </a:extLst>
          </p:cNvPr>
          <p:cNvSpPr txBox="1">
            <a:spLocks/>
          </p:cNvSpPr>
          <p:nvPr/>
        </p:nvSpPr>
        <p:spPr>
          <a:xfrm>
            <a:off x="838199"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nuCARIBU</a:t>
            </a:r>
            <a:r>
              <a:rPr lang="en-US" dirty="0"/>
              <a:t> Beam Settings</a:t>
            </a:r>
          </a:p>
        </p:txBody>
      </p:sp>
      <p:pic>
        <p:nvPicPr>
          <p:cNvPr id="5" name="Content Placeholder 4" descr="A diagram of a beam and a beam&#10;&#10;AI-generated content may be incorrect.">
            <a:extLst>
              <a:ext uri="{FF2B5EF4-FFF2-40B4-BE49-F238E27FC236}">
                <a16:creationId xmlns:a16="http://schemas.microsoft.com/office/drawing/2014/main" id="{2945EB31-9B57-0F6A-03D3-1F7EB833EF66}"/>
              </a:ext>
            </a:extLst>
          </p:cNvPr>
          <p:cNvPicPr>
            <a:picLocks noGrp="1" noChangeAspect="1"/>
          </p:cNvPicPr>
          <p:nvPr>
            <p:ph idx="1"/>
          </p:nvPr>
        </p:nvPicPr>
        <p:blipFill>
          <a:blip r:embed="rId3"/>
          <a:stretch>
            <a:fillRect/>
          </a:stretch>
        </p:blipFill>
        <p:spPr>
          <a:xfrm>
            <a:off x="838199" y="1521560"/>
            <a:ext cx="10515600" cy="3607385"/>
          </a:xfrm>
          <a:prstGeom prst="rect">
            <a:avLst/>
          </a:prstGeom>
        </p:spPr>
      </p:pic>
      <p:sp>
        <p:nvSpPr>
          <p:cNvPr id="7" name="TextBox 6">
            <a:extLst>
              <a:ext uri="{FF2B5EF4-FFF2-40B4-BE49-F238E27FC236}">
                <a16:creationId xmlns:a16="http://schemas.microsoft.com/office/drawing/2014/main" id="{235B8F33-3526-D7D1-0BBB-4071A0436723}"/>
              </a:ext>
            </a:extLst>
          </p:cNvPr>
          <p:cNvSpPr txBox="1"/>
          <p:nvPr/>
        </p:nvSpPr>
        <p:spPr>
          <a:xfrm>
            <a:off x="2912708" y="5349958"/>
            <a:ext cx="1392866" cy="646331"/>
          </a:xfrm>
          <a:prstGeom prst="rect">
            <a:avLst/>
          </a:prstGeom>
          <a:noFill/>
        </p:spPr>
        <p:txBody>
          <a:bodyPr wrap="square" rtlCol="0">
            <a:spAutoFit/>
          </a:bodyPr>
          <a:lstStyle/>
          <a:p>
            <a:pPr algn="ctr"/>
            <a:r>
              <a:rPr lang="en-US" dirty="0"/>
              <a:t>Narrow spin distribution</a:t>
            </a:r>
          </a:p>
        </p:txBody>
      </p:sp>
      <p:sp>
        <p:nvSpPr>
          <p:cNvPr id="8" name="TextBox 7">
            <a:extLst>
              <a:ext uri="{FF2B5EF4-FFF2-40B4-BE49-F238E27FC236}">
                <a16:creationId xmlns:a16="http://schemas.microsoft.com/office/drawing/2014/main" id="{AFD77AE4-9A50-21D2-826A-2AF0620080B1}"/>
              </a:ext>
            </a:extLst>
          </p:cNvPr>
          <p:cNvSpPr txBox="1"/>
          <p:nvPr/>
        </p:nvSpPr>
        <p:spPr>
          <a:xfrm>
            <a:off x="4830112" y="4854092"/>
            <a:ext cx="1392866" cy="646331"/>
          </a:xfrm>
          <a:prstGeom prst="rect">
            <a:avLst/>
          </a:prstGeom>
          <a:noFill/>
        </p:spPr>
        <p:txBody>
          <a:bodyPr wrap="square" rtlCol="0">
            <a:spAutoFit/>
          </a:bodyPr>
          <a:lstStyle/>
          <a:p>
            <a:pPr algn="ctr"/>
            <a:r>
              <a:rPr lang="en-US" dirty="0"/>
              <a:t>Broad spin distribution</a:t>
            </a:r>
          </a:p>
        </p:txBody>
      </p:sp>
      <p:sp>
        <p:nvSpPr>
          <p:cNvPr id="9" name="TextBox 8">
            <a:extLst>
              <a:ext uri="{FF2B5EF4-FFF2-40B4-BE49-F238E27FC236}">
                <a16:creationId xmlns:a16="http://schemas.microsoft.com/office/drawing/2014/main" id="{09F05812-C29B-F7E4-8394-2336994FC31B}"/>
              </a:ext>
            </a:extLst>
          </p:cNvPr>
          <p:cNvSpPr txBox="1"/>
          <p:nvPr/>
        </p:nvSpPr>
        <p:spPr>
          <a:xfrm>
            <a:off x="7318131" y="4628753"/>
            <a:ext cx="1392866" cy="646331"/>
          </a:xfrm>
          <a:prstGeom prst="rect">
            <a:avLst/>
          </a:prstGeom>
          <a:noFill/>
        </p:spPr>
        <p:txBody>
          <a:bodyPr wrap="square" rtlCol="0">
            <a:spAutoFit/>
          </a:bodyPr>
          <a:lstStyle/>
          <a:p>
            <a:pPr algn="ctr"/>
            <a:r>
              <a:rPr lang="en-US" dirty="0"/>
              <a:t>Narrow spin distribution</a:t>
            </a:r>
          </a:p>
        </p:txBody>
      </p:sp>
      <p:sp>
        <p:nvSpPr>
          <p:cNvPr id="11" name="TextBox 10">
            <a:extLst>
              <a:ext uri="{FF2B5EF4-FFF2-40B4-BE49-F238E27FC236}">
                <a16:creationId xmlns:a16="http://schemas.microsoft.com/office/drawing/2014/main" id="{3F86A8BF-6BBB-AD65-DDE6-AE6A462AC0BA}"/>
              </a:ext>
            </a:extLst>
          </p:cNvPr>
          <p:cNvSpPr txBox="1"/>
          <p:nvPr/>
        </p:nvSpPr>
        <p:spPr>
          <a:xfrm>
            <a:off x="9806150" y="4628752"/>
            <a:ext cx="1392866" cy="646331"/>
          </a:xfrm>
          <a:prstGeom prst="rect">
            <a:avLst/>
          </a:prstGeom>
          <a:noFill/>
        </p:spPr>
        <p:txBody>
          <a:bodyPr wrap="square" rtlCol="0">
            <a:spAutoFit/>
          </a:bodyPr>
          <a:lstStyle/>
          <a:p>
            <a:pPr algn="ctr"/>
            <a:r>
              <a:rPr lang="en-US" dirty="0"/>
              <a:t>Narrow spin distribution</a:t>
            </a:r>
          </a:p>
        </p:txBody>
      </p:sp>
      <p:pic>
        <p:nvPicPr>
          <p:cNvPr id="13" name="Picture 12" descr="Chain Reaction Innovations">
            <a:extLst>
              <a:ext uri="{FF2B5EF4-FFF2-40B4-BE49-F238E27FC236}">
                <a16:creationId xmlns:a16="http://schemas.microsoft.com/office/drawing/2014/main" id="{641572A8-A330-E18D-8071-DB3B685BE7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523" y="4169114"/>
            <a:ext cx="2111531" cy="57371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1C2EA71-4264-B7FD-7A1A-A5324E05E5F7}"/>
              </a:ext>
            </a:extLst>
          </p:cNvPr>
          <p:cNvSpPr txBox="1"/>
          <p:nvPr/>
        </p:nvSpPr>
        <p:spPr>
          <a:xfrm>
            <a:off x="7176977" y="6467571"/>
            <a:ext cx="4434561" cy="338554"/>
          </a:xfrm>
          <a:prstGeom prst="rect">
            <a:avLst/>
          </a:prstGeom>
          <a:noFill/>
        </p:spPr>
        <p:txBody>
          <a:bodyPr wrap="square" rtlCol="0">
            <a:spAutoFit/>
          </a:bodyPr>
          <a:lstStyle/>
          <a:p>
            <a:r>
              <a:rPr lang="en-US" sz="1600" dirty="0">
                <a:solidFill>
                  <a:schemeClr val="bg1"/>
                </a:solidFill>
              </a:rPr>
              <a:t>A. C. Rambo, 10</a:t>
            </a:r>
            <a:r>
              <a:rPr lang="en-US" sz="1600" baseline="30000" dirty="0">
                <a:solidFill>
                  <a:schemeClr val="bg1"/>
                </a:solidFill>
              </a:rPr>
              <a:t>th</a:t>
            </a:r>
            <a:r>
              <a:rPr lang="en-US" sz="1600" dirty="0">
                <a:solidFill>
                  <a:schemeClr val="bg1"/>
                </a:solidFill>
              </a:rPr>
              <a:t> NLD &amp; 𝛾SF Workshop 2026</a:t>
            </a:r>
          </a:p>
        </p:txBody>
      </p:sp>
      <p:pic>
        <p:nvPicPr>
          <p:cNvPr id="15" name="Picture 2" descr="See how Ohio University is updating its logo">
            <a:extLst>
              <a:ext uri="{FF2B5EF4-FFF2-40B4-BE49-F238E27FC236}">
                <a16:creationId xmlns:a16="http://schemas.microsoft.com/office/drawing/2014/main" id="{A3E10CA2-7B7E-CF15-3DCA-662FBBE397A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69" t="63778" r="54514" b="14492"/>
          <a:stretch>
            <a:fillRect/>
          </a:stretch>
        </p:blipFill>
        <p:spPr bwMode="auto">
          <a:xfrm>
            <a:off x="-1" y="6417145"/>
            <a:ext cx="1456661" cy="43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065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25461</TotalTime>
  <Words>1376</Words>
  <Application>Microsoft Macintosh PowerPoint</Application>
  <PresentationFormat>Widescreen</PresentationFormat>
  <Paragraphs>192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Aptos</vt:lpstr>
      <vt:lpstr>Aptos Display</vt:lpstr>
      <vt:lpstr>Arial</vt:lpstr>
      <vt:lpstr>Wingdings</vt:lpstr>
      <vt:lpstr>Office Theme</vt:lpstr>
      <vt:lpstr>Constraining the Xenon Poison Neutron-Capture Rate for Reactor Design and Nuclear Safeguards</vt:lpstr>
      <vt:lpstr>Introduction to Nuclear Reactions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Rambo, Austin</dc:creator>
  <cp:lastModifiedBy>Rambo, Austin</cp:lastModifiedBy>
  <cp:revision>315</cp:revision>
  <dcterms:created xsi:type="dcterms:W3CDTF">2026-05-04T14:31:40Z</dcterms:created>
  <dcterms:modified xsi:type="dcterms:W3CDTF">2026-05-22T06:53:03Z</dcterms:modified>
</cp:coreProperties>
</file>