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FB_3C464C8F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3"/>
  </p:notesMasterIdLst>
  <p:handoutMasterIdLst>
    <p:handoutMasterId r:id="rId24"/>
  </p:handoutMasterIdLst>
  <p:sldIdLst>
    <p:sldId id="270" r:id="rId6"/>
    <p:sldId id="594" r:id="rId7"/>
    <p:sldId id="580" r:id="rId8"/>
    <p:sldId id="658" r:id="rId9"/>
    <p:sldId id="595" r:id="rId10"/>
    <p:sldId id="579" r:id="rId11"/>
    <p:sldId id="656" r:id="rId12"/>
    <p:sldId id="657" r:id="rId13"/>
    <p:sldId id="582" r:id="rId14"/>
    <p:sldId id="505" r:id="rId15"/>
    <p:sldId id="507" r:id="rId16"/>
    <p:sldId id="659" r:id="rId17"/>
    <p:sldId id="589" r:id="rId18"/>
    <p:sldId id="660" r:id="rId19"/>
    <p:sldId id="700" r:id="rId20"/>
    <p:sldId id="539" r:id="rId21"/>
    <p:sldId id="699" r:id="rId22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466F72-133F-A968-A2FB-C890D778EB15}" name="Amal Sebastian" initials="AS" userId="e80bcfe05c765fa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FF"/>
    <a:srgbClr val="200BE5"/>
    <a:srgbClr val="00FA00"/>
    <a:srgbClr val="006600"/>
    <a:srgbClr val="00FDFF"/>
    <a:srgbClr val="FF3E00"/>
    <a:srgbClr val="02B902"/>
    <a:srgbClr val="007000"/>
    <a:srgbClr val="F94769"/>
    <a:srgbClr val="064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0" autoAdjust="0"/>
    <p:restoredTop sz="94660"/>
  </p:normalViewPr>
  <p:slideViewPr>
    <p:cSldViewPr snapToObjects="1">
      <p:cViewPr>
        <p:scale>
          <a:sx n="77" d="100"/>
          <a:sy n="77" d="100"/>
        </p:scale>
        <p:origin x="624" y="9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comments/modernComment_1FB_3C464C8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B0A7961-ED3B-4B12-A873-2F6ED917F4AB}" authorId="{7A466F72-133F-A968-A2FB-C890D778EB15}" created="2026-01-21T15:53:59.43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011240079" sldId="507"/>
      <ac:spMk id="10" creationId="{14786B7B-6441-0902-0913-4F4E841FCF3C}"/>
    </ac:deMkLst>
    <p188:txBody>
      <a:bodyPr/>
      <a:lstStyle/>
      <a:p>
        <a:r>
          <a:rPr lang="en-US"/>
          <a:t>Maybe add a conor plot , but then later for 100Zr , I need to show a plot which I don’t want
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A1AB99-F357-3DF1-73B4-6B7DAB6116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EB2CD8-9047-43A5-BEAD-229CAC8CFCA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019800" y="5706839"/>
            <a:ext cx="3200400" cy="5727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78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35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4592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 eaLnBrk="0" hangingPunct="0">
              <a:lnSpc>
                <a:spcPct val="90000"/>
              </a:lnSpc>
              <a:defRPr/>
            </a:pPr>
            <a:endParaRPr lang="en-US" sz="2635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3"/>
            <a:ext cx="12192000" cy="497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>
              <a:defRPr/>
            </a:pPr>
            <a:endParaRPr lang="en-US" sz="2635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8"/>
            <a:ext cx="11988800" cy="641636"/>
          </a:xfrm>
        </p:spPr>
        <p:txBody>
          <a:bodyPr/>
          <a:lstStyle>
            <a:lvl1pPr>
              <a:defRPr sz="4267" b="0">
                <a:solidFill>
                  <a:schemeClr val="tx1">
                    <a:lumMod val="50000"/>
                    <a:lumOff val="50000"/>
                  </a:schemeClr>
                </a:solidFill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61217" y="8475267"/>
            <a:ext cx="7540127" cy="486171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4901333" y="8475267"/>
            <a:ext cx="1354667" cy="486171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754854" y="6374576"/>
            <a:ext cx="5486399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33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333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9" y="6063452"/>
            <a:ext cx="621425" cy="73152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8177187" y="6356451"/>
            <a:ext cx="4116413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467" dirty="0"/>
              <a:t>Artemis Spyrou – ANL 2025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11375976" y="6356451"/>
            <a:ext cx="612825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467" smtClean="0"/>
              <a:pPr/>
              <a:t>‹#›</a:t>
            </a:fld>
            <a:endParaRPr lang="en-US" sz="1467" dirty="0"/>
          </a:p>
        </p:txBody>
      </p:sp>
    </p:spTree>
    <p:extLst>
      <p:ext uri="{BB962C8B-B14F-4D97-AF65-F5344CB8AC3E}">
        <p14:creationId xmlns:p14="http://schemas.microsoft.com/office/powerpoint/2010/main" val="210614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78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35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4592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 eaLnBrk="0" hangingPunct="0">
              <a:lnSpc>
                <a:spcPct val="90000"/>
              </a:lnSpc>
              <a:defRPr/>
            </a:pPr>
            <a:endParaRPr lang="en-US" sz="2635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3"/>
            <a:ext cx="12192000" cy="497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>
              <a:defRPr/>
            </a:pPr>
            <a:endParaRPr lang="en-US" sz="2635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8"/>
            <a:ext cx="11988800" cy="641636"/>
          </a:xfrm>
        </p:spPr>
        <p:txBody>
          <a:bodyPr/>
          <a:lstStyle>
            <a:lvl1pPr>
              <a:defRPr sz="4267" b="0">
                <a:solidFill>
                  <a:schemeClr val="tx1">
                    <a:lumMod val="50000"/>
                    <a:lumOff val="50000"/>
                  </a:schemeClr>
                </a:solidFill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61217" y="8475267"/>
            <a:ext cx="7540127" cy="486171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4901333" y="8475267"/>
            <a:ext cx="1354667" cy="486171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754854" y="6374576"/>
            <a:ext cx="5486399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33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333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9" y="6063452"/>
            <a:ext cx="621425" cy="73152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8177187" y="6356451"/>
            <a:ext cx="4116413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467" dirty="0"/>
              <a:t>Artemis Spyrou – Oslo 2026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11375976" y="6356451"/>
            <a:ext cx="612825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467" smtClean="0"/>
              <a:pPr/>
              <a:t>‹#›</a:t>
            </a:fld>
            <a:endParaRPr lang="en-US" sz="1467" dirty="0"/>
          </a:p>
        </p:txBody>
      </p:sp>
    </p:spTree>
    <p:extLst>
      <p:ext uri="{BB962C8B-B14F-4D97-AF65-F5344CB8AC3E}">
        <p14:creationId xmlns:p14="http://schemas.microsoft.com/office/powerpoint/2010/main" val="2672643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78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35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459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 eaLnBrk="0" hangingPunct="0">
              <a:lnSpc>
                <a:spcPct val="90000"/>
              </a:lnSpc>
              <a:defRPr/>
            </a:pPr>
            <a:endParaRPr lang="en-US" sz="2635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3"/>
            <a:ext cx="12192000" cy="497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>
              <a:defRPr/>
            </a:pPr>
            <a:endParaRPr lang="en-US" sz="2635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8"/>
            <a:ext cx="11988800" cy="641636"/>
          </a:xfrm>
        </p:spPr>
        <p:txBody>
          <a:bodyPr/>
          <a:lstStyle>
            <a:lvl1pPr>
              <a:defRPr sz="4267" b="0">
                <a:solidFill>
                  <a:schemeClr val="bg1">
                    <a:lumMod val="50000"/>
                  </a:schemeClr>
                </a:solidFill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61217" y="8475267"/>
            <a:ext cx="7540127" cy="486171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4901333" y="8475267"/>
            <a:ext cx="1354667" cy="486171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754854" y="6374576"/>
            <a:ext cx="5486399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33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333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9" y="6063452"/>
            <a:ext cx="621425" cy="73152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8177187" y="6356451"/>
            <a:ext cx="4116413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467" dirty="0"/>
              <a:t>Artemis Spyrou – Trento 2025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11375976" y="6356451"/>
            <a:ext cx="612825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467" smtClean="0"/>
              <a:pPr/>
              <a:t>‹#›</a:t>
            </a:fld>
            <a:endParaRPr lang="en-US" sz="1467" dirty="0"/>
          </a:p>
        </p:txBody>
      </p:sp>
    </p:spTree>
    <p:extLst>
      <p:ext uri="{BB962C8B-B14F-4D97-AF65-F5344CB8AC3E}">
        <p14:creationId xmlns:p14="http://schemas.microsoft.com/office/powerpoint/2010/main" val="4289484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78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35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459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 eaLnBrk="0" hangingPunct="0">
              <a:lnSpc>
                <a:spcPct val="90000"/>
              </a:lnSpc>
              <a:defRPr/>
            </a:pPr>
            <a:endParaRPr lang="en-US" sz="2635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3"/>
            <a:ext cx="12192000" cy="497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5" tIns="45687" rIns="91375" bIns="45687">
            <a:spAutoFit/>
          </a:bodyPr>
          <a:lstStyle/>
          <a:p>
            <a:pPr defTabSz="457029">
              <a:defRPr/>
            </a:pPr>
            <a:endParaRPr lang="en-US" sz="2635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8"/>
            <a:ext cx="11988800" cy="641636"/>
          </a:xfrm>
        </p:spPr>
        <p:txBody>
          <a:bodyPr/>
          <a:lstStyle>
            <a:lvl1pPr>
              <a:defRPr sz="4267" b="0">
                <a:solidFill>
                  <a:schemeClr val="bg1">
                    <a:lumMod val="50000"/>
                  </a:schemeClr>
                </a:solidFill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61217" y="8475267"/>
            <a:ext cx="7540127" cy="486171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4901333" y="8475267"/>
            <a:ext cx="1354667" cy="486171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60948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609486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218975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828460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437947" algn="l" defTabSz="60948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304743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3656921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4266408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4875894" algn="l" defTabSz="1218975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754854" y="6374576"/>
            <a:ext cx="5486399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33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333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9" y="6063452"/>
            <a:ext cx="621425" cy="73152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8177187" y="6356451"/>
            <a:ext cx="4116413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467" dirty="0"/>
              <a:t>Artemis Spyrou – Trento 2025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11375976" y="6356451"/>
            <a:ext cx="612825" cy="364628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467" smtClean="0"/>
              <a:pPr/>
              <a:t>‹#›</a:t>
            </a:fld>
            <a:endParaRPr lang="en-US" sz="1467" dirty="0"/>
          </a:p>
        </p:txBody>
      </p:sp>
    </p:spTree>
    <p:extLst>
      <p:ext uri="{BB962C8B-B14F-4D97-AF65-F5344CB8AC3E}">
        <p14:creationId xmlns:p14="http://schemas.microsoft.com/office/powerpoint/2010/main" val="60869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Amal Sebastian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  <p:sldLayoutId id="2147484023" r:id="rId13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microsoft.com/office/2018/10/relationships/comments" Target="../comments/modernComment_1FB_3C464C8F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3.png"/><Relationship Id="rId7" Type="http://schemas.openxmlformats.org/officeDocument/2006/relationships/image" Target="../media/image18.tif"/><Relationship Id="rId12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jpeg"/><Relationship Id="rId11" Type="http://schemas.openxmlformats.org/officeDocument/2006/relationships/image" Target="../media/image37.jp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12" Type="http://schemas.openxmlformats.org/officeDocument/2006/relationships/image" Target="../media/image55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emf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t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>
          <a:xfrm>
            <a:off x="1905000" y="3886200"/>
            <a:ext cx="8128000" cy="478612"/>
          </a:xfrm>
        </p:spPr>
        <p:txBody>
          <a:bodyPr/>
          <a:lstStyle/>
          <a:p>
            <a:r>
              <a:rPr lang="en-US" dirty="0"/>
              <a:t>Artemis Spyrou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95255" y="3147285"/>
            <a:ext cx="12001499" cy="478612"/>
          </a:xfrm>
        </p:spPr>
        <p:txBody>
          <a:bodyPr/>
          <a:lstStyle/>
          <a:p>
            <a:r>
              <a:rPr lang="en-US" dirty="0"/>
              <a:t>Investigating the low-energy enhancement in Zr isotopes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C8DBA6-9EA3-AA1D-EEB9-546A24D1A8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09" t="5744" r="9895" b="-5744"/>
          <a:stretch/>
        </p:blipFill>
        <p:spPr>
          <a:xfrm>
            <a:off x="10515600" y="3733800"/>
            <a:ext cx="1405268" cy="1918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AB13B4-C84C-40D4-F519-D478CFC66BE6}"/>
              </a:ext>
            </a:extLst>
          </p:cNvPr>
          <p:cNvSpPr txBox="1"/>
          <p:nvPr/>
        </p:nvSpPr>
        <p:spPr>
          <a:xfrm>
            <a:off x="10363200" y="5467551"/>
            <a:ext cx="1903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Amal Sebastian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D919B-178B-D882-A7C2-BED6F5723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34" y="4678934"/>
            <a:ext cx="967454" cy="973283"/>
          </a:xfrm>
          <a:prstGeom prst="ellipse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681123-4667-00A7-8665-FFE179AF0A94}"/>
              </a:ext>
            </a:extLst>
          </p:cNvPr>
          <p:cNvSpPr txBox="1"/>
          <p:nvPr/>
        </p:nvSpPr>
        <p:spPr>
          <a:xfrm>
            <a:off x="109026" y="5639667"/>
            <a:ext cx="1903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National Science Foundation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34BA-C73D-4D6A-EECC-DF78463C0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Extracted Partial NLD and </a:t>
            </a:r>
            <a:r>
              <a:rPr lang="el-GR" dirty="0"/>
              <a:t>γ</a:t>
            </a:r>
            <a:r>
              <a:rPr lang="en-US" dirty="0"/>
              <a:t>SF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41CB26-1126-75A5-4BE2-3DF59CE4EF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1B673-BBF8-1960-BD16-F0E431C24A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C7657-D912-12F4-2929-232EFBAC9602}"/>
              </a:ext>
            </a:extLst>
          </p:cNvPr>
          <p:cNvSpPr txBox="1"/>
          <p:nvPr/>
        </p:nvSpPr>
        <p:spPr>
          <a:xfrm>
            <a:off x="101600" y="1029325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 points: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Low-lying discrete 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D0 (converted to partial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NLD@S</a:t>
            </a:r>
            <a:r>
              <a:rPr lang="en-US" sz="2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l-GR" sz="2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DE4492-C49A-7BEC-EFCF-ABF9FA388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47013"/>
            <a:ext cx="5127625" cy="3070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EFA0D0-ED0E-F855-3353-AA0734A6C076}"/>
              </a:ext>
            </a:extLst>
          </p:cNvPr>
          <p:cNvSpPr txBox="1"/>
          <p:nvPr/>
        </p:nvSpPr>
        <p:spPr>
          <a:xfrm>
            <a:off x="2792412" y="29718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srgbClr val="FF0000"/>
                </a:solidFill>
              </a:rPr>
              <a:t>ρ</a:t>
            </a:r>
            <a:r>
              <a:rPr lang="en-US" sz="1400" dirty="0">
                <a:solidFill>
                  <a:srgbClr val="FF0000"/>
                </a:solidFill>
              </a:rPr>
              <a:t>(S</a:t>
            </a:r>
            <a:r>
              <a:rPr lang="en-US" sz="1400" baseline="-25000" dirty="0">
                <a:solidFill>
                  <a:srgbClr val="FF0000"/>
                </a:solidFill>
              </a:rPr>
              <a:t>n</a:t>
            </a:r>
            <a:r>
              <a:rPr lang="en-US" sz="1400" dirty="0">
                <a:solidFill>
                  <a:srgbClr val="FF0000"/>
                </a:solidFill>
              </a:rPr>
              <a:t>= 1/2-5/2) = 787 /MeV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092EE8-3ED1-AF33-8040-2C722C136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252" y="1295400"/>
            <a:ext cx="6448148" cy="3627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6EB553-4A25-B642-2A4E-013D65CE7D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363" t="54610" r="2363" b="13948"/>
          <a:stretch>
            <a:fillRect/>
          </a:stretch>
        </p:blipFill>
        <p:spPr>
          <a:xfrm>
            <a:off x="9646920" y="2971800"/>
            <a:ext cx="2209800" cy="14878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AA8616-989B-A87B-3E64-CF41A710CDD0}"/>
              </a:ext>
            </a:extLst>
          </p:cNvPr>
          <p:cNvSpPr txBox="1"/>
          <p:nvPr/>
        </p:nvSpPr>
        <p:spPr>
          <a:xfrm>
            <a:off x="4267200" y="6234131"/>
            <a:ext cx="3857625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PRC - Submitted</a:t>
            </a:r>
          </a:p>
        </p:txBody>
      </p:sp>
    </p:spTree>
    <p:extLst>
      <p:ext uri="{BB962C8B-B14F-4D97-AF65-F5344CB8AC3E}">
        <p14:creationId xmlns:p14="http://schemas.microsoft.com/office/powerpoint/2010/main" val="1301737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86AA6-631E-3428-7DEE-C99308D41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316663"/>
            <a:ext cx="11988800" cy="586987"/>
          </a:xfrm>
        </p:spPr>
        <p:txBody>
          <a:bodyPr/>
          <a:lstStyle/>
          <a:p>
            <a:r>
              <a:rPr lang="en-US" sz="4000" dirty="0"/>
              <a:t>Bayesian Analysis to fit our data and input to TALYS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786B7B-6441-0902-0913-4F4E841FCF3C}"/>
              </a:ext>
            </a:extLst>
          </p:cNvPr>
          <p:cNvSpPr txBox="1"/>
          <p:nvPr/>
        </p:nvSpPr>
        <p:spPr>
          <a:xfrm>
            <a:off x="228600" y="1082460"/>
            <a:ext cx="6629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Bayesian framework in combination with Metropolis–Hastings Markov Chain Monte Carlo(MCMC) algorithm was used to fit the experimental data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179659-F8CD-1220-0069-97A09A34D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26" y="2514600"/>
            <a:ext cx="3612306" cy="2587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06EABC-6329-73DF-5CC9-8BD11BBE8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726" y="3912888"/>
            <a:ext cx="3570274" cy="25913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845253-BE86-632E-D803-79F2F4A15AB3}"/>
              </a:ext>
            </a:extLst>
          </p:cNvPr>
          <p:cNvSpPr txBox="1"/>
          <p:nvPr/>
        </p:nvSpPr>
        <p:spPr>
          <a:xfrm>
            <a:off x="8763000" y="5734245"/>
            <a:ext cx="3857625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PRC - Submitted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79701E-59D6-934C-CD51-04C98D6E7DE4}"/>
              </a:ext>
            </a:extLst>
          </p:cNvPr>
          <p:cNvGrpSpPr/>
          <p:nvPr/>
        </p:nvGrpSpPr>
        <p:grpSpPr>
          <a:xfrm>
            <a:off x="6774336" y="1123755"/>
            <a:ext cx="5298128" cy="4144677"/>
            <a:chOff x="6774336" y="1123755"/>
            <a:chExt cx="5298128" cy="41446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52EB41-B572-49BA-AC46-AE2BF6781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4336" y="1123755"/>
              <a:ext cx="5298128" cy="30099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FD85E40-A962-0FF6-2430-A605119AD6AD}"/>
                </a:ext>
              </a:extLst>
            </p:cNvPr>
            <p:cNvSpPr txBox="1"/>
            <p:nvPr/>
          </p:nvSpPr>
          <p:spPr>
            <a:xfrm>
              <a:off x="7010400" y="4160436"/>
              <a:ext cx="506206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Extracted </a:t>
              </a:r>
              <a:r>
                <a:rPr lang="en-US" sz="2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Zr(n,</a:t>
              </a:r>
              <a:r>
                <a:rPr lang="el-GR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2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 </a:t>
              </a:r>
              <a:r>
                <a:rPr lang="en-US" sz="2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reacvtion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cross section in good agreement with direct measurements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124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8FB29E-A0C8-DB44-3799-7A8C3ADEB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3B0DD-CEE5-6032-F1A8-57DC80CE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measurements along the Zr isotopic chain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67DB6-1472-D198-A6C6-DC79FC5DF8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Artemis Spyrou, Oslo 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038D7-DE76-54F0-D1D3-A2A615DA1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B381DB5-664D-8FF7-37E2-ED47CEBEE184}"/>
              </a:ext>
            </a:extLst>
          </p:cNvPr>
          <p:cNvSpPr txBox="1"/>
          <p:nvPr/>
        </p:nvSpPr>
        <p:spPr>
          <a:xfrm>
            <a:off x="7330671" y="956636"/>
            <a:ext cx="273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Pathirana et al. PRC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015801 (2026)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E0C408BE-08FD-ED7A-7497-24A68B2B6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746" y="1205914"/>
            <a:ext cx="2741065" cy="2579064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BE67DA8C-01CC-208A-D127-4E9A58689338}"/>
              </a:ext>
            </a:extLst>
          </p:cNvPr>
          <p:cNvGrpSpPr/>
          <p:nvPr/>
        </p:nvGrpSpPr>
        <p:grpSpPr>
          <a:xfrm>
            <a:off x="3657600" y="990600"/>
            <a:ext cx="3760470" cy="5000701"/>
            <a:chOff x="76200" y="942899"/>
            <a:chExt cx="3760470" cy="500070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6E5BAB48-8157-398E-EA27-A8180EB2F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1143000"/>
              <a:ext cx="3760470" cy="4800600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038C5D5-902E-A9F7-36D2-1D355D46282D}"/>
                </a:ext>
              </a:extLst>
            </p:cNvPr>
            <p:cNvSpPr txBox="1"/>
            <p:nvPr/>
          </p:nvSpPr>
          <p:spPr>
            <a:xfrm>
              <a:off x="812693" y="942899"/>
              <a:ext cx="27687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Guttormsen et al. PRC </a:t>
              </a:r>
              <a:r>
                <a: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024313 (2017)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225E40D-FA3E-6B04-68EC-E86D7DF08319}"/>
                </a:ext>
              </a:extLst>
            </p:cNvPr>
            <p:cNvSpPr txBox="1"/>
            <p:nvPr/>
          </p:nvSpPr>
          <p:spPr>
            <a:xfrm>
              <a:off x="2886343" y="1266788"/>
              <a:ext cx="596638" cy="400110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C17625F-5104-4303-DB4E-F36853FD5A1F}"/>
                </a:ext>
              </a:extLst>
            </p:cNvPr>
            <p:cNvSpPr txBox="1"/>
            <p:nvPr/>
          </p:nvSpPr>
          <p:spPr>
            <a:xfrm>
              <a:off x="2892748" y="3458029"/>
              <a:ext cx="596638" cy="400110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FF965E96-4A28-30F5-2A3C-8E458FBBE9A6}"/>
              </a:ext>
            </a:extLst>
          </p:cNvPr>
          <p:cNvSpPr txBox="1"/>
          <p:nvPr/>
        </p:nvSpPr>
        <p:spPr>
          <a:xfrm>
            <a:off x="9090258" y="1294339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1" name="Conclusion_90_3.png" descr="Conclusion_90_3.png">
            <a:extLst>
              <a:ext uri="{FF2B5EF4-FFF2-40B4-BE49-F238E27FC236}">
                <a16:creationId xmlns:a16="http://schemas.microsoft.com/office/drawing/2014/main" id="{0A46BAAB-4AD0-FFAC-8AAA-2D28E3FB1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6" y="1852901"/>
            <a:ext cx="3267775" cy="2795299"/>
          </a:xfrm>
          <a:prstGeom prst="rect">
            <a:avLst/>
          </a:prstGeom>
          <a:ln w="3175">
            <a:miter lim="400000"/>
          </a:ln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8DACBBE2-FD84-EDF4-72EB-0592779A986E}"/>
              </a:ext>
            </a:extLst>
          </p:cNvPr>
          <p:cNvSpPr txBox="1"/>
          <p:nvPr/>
        </p:nvSpPr>
        <p:spPr>
          <a:xfrm>
            <a:off x="410693" y="1483766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Bell – Submitted 2026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Malatji – Oslo 2026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43176E-8568-9555-4DCB-C29E0E4CE66C}"/>
              </a:ext>
            </a:extLst>
          </p:cNvPr>
          <p:cNvSpPr txBox="1"/>
          <p:nvPr/>
        </p:nvSpPr>
        <p:spPr>
          <a:xfrm>
            <a:off x="601774" y="2075504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6" name="Inhaltsplatzhalter 14">
            <a:extLst>
              <a:ext uri="{FF2B5EF4-FFF2-40B4-BE49-F238E27FC236}">
                <a16:creationId xmlns:a16="http://schemas.microsoft.com/office/drawing/2014/main" id="{AC1F5887-3526-66FF-2D08-39D875AAE8E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76"/>
          <a:stretch>
            <a:fillRect/>
          </a:stretch>
        </p:blipFill>
        <p:spPr>
          <a:xfrm>
            <a:off x="9176535" y="3036870"/>
            <a:ext cx="2959471" cy="2139414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4E38D671-3FD7-B116-407E-2D0AFB9679A9}"/>
              </a:ext>
            </a:extLst>
          </p:cNvPr>
          <p:cNvSpPr txBox="1"/>
          <p:nvPr/>
        </p:nvSpPr>
        <p:spPr>
          <a:xfrm>
            <a:off x="11138162" y="4419600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8" name="Picture 67" descr="Team">
            <a:extLst>
              <a:ext uri="{FF2B5EF4-FFF2-40B4-BE49-F238E27FC236}">
                <a16:creationId xmlns:a16="http://schemas.microsoft.com/office/drawing/2014/main" id="{747A49EB-7B4A-744D-F661-0EFF6A376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6228" y="2227243"/>
            <a:ext cx="1023307" cy="10233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456DABB7-A998-0DE2-534A-001EFB1F688B}"/>
              </a:ext>
            </a:extLst>
          </p:cNvPr>
          <p:cNvSpPr txBox="1"/>
          <p:nvPr/>
        </p:nvSpPr>
        <p:spPr>
          <a:xfrm>
            <a:off x="9703686" y="2803021"/>
            <a:ext cx="1789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Sitting – In preparation</a:t>
            </a:r>
          </a:p>
        </p:txBody>
      </p:sp>
      <p:pic>
        <p:nvPicPr>
          <p:cNvPr id="70" name="Image" descr="Image">
            <a:extLst>
              <a:ext uri="{FF2B5EF4-FFF2-40B4-BE49-F238E27FC236}">
                <a16:creationId xmlns:a16="http://schemas.microsoft.com/office/drawing/2014/main" id="{035CC25F-951F-9887-4DCD-95039A4FBF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9738" y="1528112"/>
            <a:ext cx="914704" cy="94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" name="Picture 70" descr="A person with glasses and a mustache&#10;&#10;AI-generated content may be incorrect.">
            <a:extLst>
              <a:ext uri="{FF2B5EF4-FFF2-40B4-BE49-F238E27FC236}">
                <a16:creationId xmlns:a16="http://schemas.microsoft.com/office/drawing/2014/main" id="{BEB69B12-6F29-B29E-2AB8-9BCC2B0BC0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2705" y="1121140"/>
            <a:ext cx="1059386" cy="1277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DC6853F-39E5-322C-3452-18C967311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2" t="886" r="19886" b="37397"/>
          <a:stretch>
            <a:fillRect/>
          </a:stretch>
        </p:blipFill>
        <p:spPr bwMode="auto">
          <a:xfrm>
            <a:off x="4997186" y="2837971"/>
            <a:ext cx="1295901" cy="11820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6296B3F-C33B-5DD9-E698-497751E5E7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7" t="18049" r="9479" b="27554"/>
          <a:stretch>
            <a:fillRect/>
          </a:stretch>
        </p:blipFill>
        <p:spPr bwMode="auto">
          <a:xfrm>
            <a:off x="1644796" y="1759463"/>
            <a:ext cx="959655" cy="11820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8C24A093-7A3F-20D9-F6F3-97AF251D5679}"/>
              </a:ext>
            </a:extLst>
          </p:cNvPr>
          <p:cNvGrpSpPr/>
          <p:nvPr/>
        </p:nvGrpSpPr>
        <p:grpSpPr>
          <a:xfrm>
            <a:off x="7086600" y="3984938"/>
            <a:ext cx="2479102" cy="2234031"/>
            <a:chOff x="7433310" y="3984938"/>
            <a:chExt cx="2479102" cy="223403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FB4CBA9-5712-AFC4-5644-77BA4C917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33310" y="4419600"/>
              <a:ext cx="2479102" cy="179936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1AD4A0-A410-1A00-9D89-CE0F38B84768}"/>
                </a:ext>
              </a:extLst>
            </p:cNvPr>
            <p:cNvSpPr txBox="1"/>
            <p:nvPr/>
          </p:nvSpPr>
          <p:spPr>
            <a:xfrm>
              <a:off x="9214386" y="5622004"/>
              <a:ext cx="596638" cy="400110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8D45BA-E5FD-D3D3-9073-450F2411E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l="15509" t="5744" r="9895" b="-5744"/>
            <a:stretch/>
          </p:blipFill>
          <p:spPr>
            <a:xfrm>
              <a:off x="7792092" y="3984938"/>
              <a:ext cx="1041826" cy="142226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7D6F6A9-AA35-5FE0-B034-8F63D0E601C6}"/>
              </a:ext>
            </a:extLst>
          </p:cNvPr>
          <p:cNvSpPr txBox="1"/>
          <p:nvPr/>
        </p:nvSpPr>
        <p:spPr>
          <a:xfrm>
            <a:off x="7522472" y="6123801"/>
            <a:ext cx="3857625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PRC - Submitted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318F044-01E8-014B-8C66-2BE25B179707}"/>
              </a:ext>
            </a:extLst>
          </p:cNvPr>
          <p:cNvGrpSpPr/>
          <p:nvPr/>
        </p:nvGrpSpPr>
        <p:grpSpPr>
          <a:xfrm>
            <a:off x="76200" y="5257800"/>
            <a:ext cx="4390317" cy="647296"/>
            <a:chOff x="76200" y="5257800"/>
            <a:chExt cx="4390317" cy="64729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53CEE52-ACC7-82AC-4112-D0CDC67998AE}"/>
                </a:ext>
              </a:extLst>
            </p:cNvPr>
            <p:cNvSpPr/>
            <p:nvPr/>
          </p:nvSpPr>
          <p:spPr>
            <a:xfrm>
              <a:off x="76200" y="5289522"/>
              <a:ext cx="4321685" cy="6087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E7BEB7-5FE1-9F62-3E4C-E0EBFB210A8D}"/>
                </a:ext>
              </a:extLst>
            </p:cNvPr>
            <p:cNvSpPr/>
            <p:nvPr/>
          </p:nvSpPr>
          <p:spPr>
            <a:xfrm>
              <a:off x="76200" y="5295570"/>
              <a:ext cx="548640" cy="594360"/>
            </a:xfrm>
            <a:prstGeom prst="rect">
              <a:avLst/>
            </a:prstGeom>
            <a:solidFill>
              <a:srgbClr val="007000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840634-8A7A-A6C9-F3D3-E182AC8E8EEF}"/>
                </a:ext>
              </a:extLst>
            </p:cNvPr>
            <p:cNvSpPr/>
            <p:nvPr/>
          </p:nvSpPr>
          <p:spPr>
            <a:xfrm>
              <a:off x="1595169" y="5288922"/>
              <a:ext cx="548640" cy="594360"/>
            </a:xfrm>
            <a:prstGeom prst="rect">
              <a:avLst/>
            </a:prstGeom>
            <a:solidFill>
              <a:srgbClr val="007000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F16F842-4EF4-0334-5972-68A47641A895}"/>
                </a:ext>
              </a:extLst>
            </p:cNvPr>
            <p:cNvSpPr/>
            <p:nvPr/>
          </p:nvSpPr>
          <p:spPr>
            <a:xfrm>
              <a:off x="2356356" y="5299808"/>
              <a:ext cx="548640" cy="594360"/>
            </a:xfrm>
            <a:prstGeom prst="rect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2C0DA66-D0F8-D82A-B8BA-954E95934E25}"/>
                </a:ext>
              </a:extLst>
            </p:cNvPr>
            <p:cNvSpPr/>
            <p:nvPr/>
          </p:nvSpPr>
          <p:spPr>
            <a:xfrm>
              <a:off x="3129776" y="5294034"/>
              <a:ext cx="548640" cy="594360"/>
            </a:xfrm>
            <a:prstGeom prst="rect">
              <a:avLst/>
            </a:pr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7F911EB-8602-1C69-D0FE-8ECDFFAA6C0F}"/>
                </a:ext>
              </a:extLst>
            </p:cNvPr>
            <p:cNvSpPr/>
            <p:nvPr/>
          </p:nvSpPr>
          <p:spPr>
            <a:xfrm>
              <a:off x="816896" y="5295570"/>
              <a:ext cx="548640" cy="594360"/>
            </a:xfrm>
            <a:prstGeom prst="rect">
              <a:avLst/>
            </a:prstGeom>
            <a:solidFill>
              <a:srgbClr val="02B902"/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C1DA8D-900E-76A7-1218-3456B3C3951F}"/>
                </a:ext>
              </a:extLst>
            </p:cNvPr>
            <p:cNvSpPr txBox="1"/>
            <p:nvPr/>
          </p:nvSpPr>
          <p:spPr>
            <a:xfrm>
              <a:off x="87209" y="5636291"/>
              <a:ext cx="53678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0.092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951CA7-8D8D-F7EE-F1C7-C679C02821D7}"/>
                </a:ext>
              </a:extLst>
            </p:cNvPr>
            <p:cNvSpPr txBox="1"/>
            <p:nvPr/>
          </p:nvSpPr>
          <p:spPr>
            <a:xfrm>
              <a:off x="829607" y="5651180"/>
              <a:ext cx="53592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0.10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F98F4A1-EC13-3A96-FE20-7B59407D57A3}"/>
                </a:ext>
              </a:extLst>
            </p:cNvPr>
            <p:cNvSpPr txBox="1"/>
            <p:nvPr/>
          </p:nvSpPr>
          <p:spPr>
            <a:xfrm>
              <a:off x="1607880" y="5634478"/>
              <a:ext cx="53592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0.088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2DF2A35-9BAB-810A-8DCA-61F2F16F9C52}"/>
                </a:ext>
              </a:extLst>
            </p:cNvPr>
            <p:cNvSpPr txBox="1"/>
            <p:nvPr/>
          </p:nvSpPr>
          <p:spPr>
            <a:xfrm>
              <a:off x="2365054" y="5643216"/>
              <a:ext cx="53592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0.06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15A141-1EF3-F92B-C9B5-8779F0DA2663}"/>
                </a:ext>
              </a:extLst>
            </p:cNvPr>
            <p:cNvSpPr txBox="1"/>
            <p:nvPr/>
          </p:nvSpPr>
          <p:spPr>
            <a:xfrm>
              <a:off x="3132745" y="5641734"/>
              <a:ext cx="53592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0.06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9A645A-18EF-956F-46AA-CB7D48E5B86D}"/>
                </a:ext>
              </a:extLst>
            </p:cNvPr>
            <p:cNvSpPr/>
            <p:nvPr/>
          </p:nvSpPr>
          <p:spPr>
            <a:xfrm>
              <a:off x="3858987" y="5288922"/>
              <a:ext cx="548640" cy="594360"/>
            </a:xfrm>
            <a:prstGeom prst="rect">
              <a:avLst/>
            </a:prstGeom>
            <a:solidFill>
              <a:srgbClr val="FF3E00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769540D-450D-A210-DFD1-6E50DDE52338}"/>
                </a:ext>
              </a:extLst>
            </p:cNvPr>
            <p:cNvSpPr txBox="1"/>
            <p:nvPr/>
          </p:nvSpPr>
          <p:spPr>
            <a:xfrm>
              <a:off x="3861956" y="5636622"/>
              <a:ext cx="53592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0.347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E296AD-DA23-90A0-5D0E-317B7CBEFEFC}"/>
                </a:ext>
              </a:extLst>
            </p:cNvPr>
            <p:cNvSpPr txBox="1"/>
            <p:nvPr/>
          </p:nvSpPr>
          <p:spPr>
            <a:xfrm>
              <a:off x="79169" y="5301086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90Zr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B5676C4-0E56-4E63-8353-A285BD3601ED}"/>
                </a:ext>
              </a:extLst>
            </p:cNvPr>
            <p:cNvSpPr txBox="1"/>
            <p:nvPr/>
          </p:nvSpPr>
          <p:spPr>
            <a:xfrm>
              <a:off x="824499" y="5288368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92Zr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53AB029-77D5-67A0-6C81-DB865AC0153D}"/>
                </a:ext>
              </a:extLst>
            </p:cNvPr>
            <p:cNvSpPr txBox="1"/>
            <p:nvPr/>
          </p:nvSpPr>
          <p:spPr>
            <a:xfrm>
              <a:off x="1594356" y="5260595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94Zr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55F303C-D5C9-8E4A-F1F0-A6875C111036}"/>
                </a:ext>
              </a:extLst>
            </p:cNvPr>
            <p:cNvSpPr txBox="1"/>
            <p:nvPr/>
          </p:nvSpPr>
          <p:spPr>
            <a:xfrm>
              <a:off x="2361196" y="5267142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96Zr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707149A-9CB6-3B80-D9A1-EE088DF1910E}"/>
                </a:ext>
              </a:extLst>
            </p:cNvPr>
            <p:cNvSpPr txBox="1"/>
            <p:nvPr/>
          </p:nvSpPr>
          <p:spPr>
            <a:xfrm>
              <a:off x="3118356" y="5257800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98Zr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A14F577-A6DC-3986-40EB-724DB9E637FA}"/>
                </a:ext>
              </a:extLst>
            </p:cNvPr>
            <p:cNvSpPr txBox="1"/>
            <p:nvPr/>
          </p:nvSpPr>
          <p:spPr>
            <a:xfrm>
              <a:off x="3804156" y="5267141"/>
              <a:ext cx="662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100Zr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725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D68B1-90BE-D62F-1509-A68731AAC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US" dirty="0"/>
              <a:t>-Oslo Method on </a:t>
            </a:r>
            <a:r>
              <a:rPr lang="en-US" baseline="30000" dirty="0"/>
              <a:t>100</a:t>
            </a:r>
            <a:r>
              <a:rPr lang="en-US" dirty="0"/>
              <a:t>Zr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E40BF3-F394-C742-50D9-991D44E9A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92E1DA-8C8A-EB38-0B38-CDB605DF76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29A07F-0790-634A-44D5-F77B8C17E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630447"/>
            <a:ext cx="4537075" cy="3836263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A2ED923E-96BA-8E84-661D-15B6D45C1067}"/>
              </a:ext>
            </a:extLst>
          </p:cNvPr>
          <p:cNvSpPr/>
          <p:nvPr/>
        </p:nvSpPr>
        <p:spPr>
          <a:xfrm>
            <a:off x="1274685" y="2286000"/>
            <a:ext cx="2535315" cy="914400"/>
          </a:xfrm>
          <a:custGeom>
            <a:avLst/>
            <a:gdLst>
              <a:gd name="connsiteX0" fmla="*/ 0 w 4572000"/>
              <a:gd name="connsiteY0" fmla="*/ 0 h 1371600"/>
              <a:gd name="connsiteX1" fmla="*/ 4572000 w 4572000"/>
              <a:gd name="connsiteY1" fmla="*/ 0 h 1371600"/>
              <a:gd name="connsiteX2" fmla="*/ 4572000 w 4572000"/>
              <a:gd name="connsiteY2" fmla="*/ 1371600 h 1371600"/>
              <a:gd name="connsiteX3" fmla="*/ 0 w 4572000"/>
              <a:gd name="connsiteY3" fmla="*/ 1371600 h 1371600"/>
              <a:gd name="connsiteX4" fmla="*/ 0 w 4572000"/>
              <a:gd name="connsiteY4" fmla="*/ 0 h 1371600"/>
              <a:gd name="connsiteX0" fmla="*/ 0 w 4572000"/>
              <a:gd name="connsiteY0" fmla="*/ 0 h 1371600"/>
              <a:gd name="connsiteX1" fmla="*/ 4572000 w 4572000"/>
              <a:gd name="connsiteY1" fmla="*/ 0 h 1371600"/>
              <a:gd name="connsiteX2" fmla="*/ 2068497 w 4572000"/>
              <a:gd name="connsiteY2" fmla="*/ 1371600 h 1371600"/>
              <a:gd name="connsiteX3" fmla="*/ 0 w 4572000"/>
              <a:gd name="connsiteY3" fmla="*/ 1371600 h 1371600"/>
              <a:gd name="connsiteX4" fmla="*/ 0 w 45720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1371600">
                <a:moveTo>
                  <a:pt x="0" y="0"/>
                </a:moveTo>
                <a:lnTo>
                  <a:pt x="4572000" y="0"/>
                </a:lnTo>
                <a:lnTo>
                  <a:pt x="2068497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solidFill>
            <a:srgbClr val="200BE5">
              <a:alpha val="25098"/>
            </a:srgbClr>
          </a:solidFill>
          <a:ln w="635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18AE21-1E93-2A70-0B52-444F99952F18}"/>
              </a:ext>
            </a:extLst>
          </p:cNvPr>
          <p:cNvSpPr txBox="1"/>
          <p:nvPr/>
        </p:nvSpPr>
        <p:spPr>
          <a:xfrm>
            <a:off x="1576474" y="1261115"/>
            <a:ext cx="1536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Raw matrix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146101-B643-3F6F-454E-21EA1B1529AC}"/>
              </a:ext>
            </a:extLst>
          </p:cNvPr>
          <p:cNvGrpSpPr/>
          <p:nvPr/>
        </p:nvGrpSpPr>
        <p:grpSpPr>
          <a:xfrm>
            <a:off x="2470516" y="3361926"/>
            <a:ext cx="1563022" cy="1488874"/>
            <a:chOff x="1752756" y="1295400"/>
            <a:chExt cx="1546699" cy="148887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56972E-02BE-D931-EC50-43ED638C4C6E}"/>
                </a:ext>
              </a:extLst>
            </p:cNvPr>
            <p:cNvSpPr/>
            <p:nvPr/>
          </p:nvSpPr>
          <p:spPr>
            <a:xfrm>
              <a:off x="1828800" y="1295400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7C949D-6D04-198F-FAC7-B0F182D50DF2}"/>
                </a:ext>
              </a:extLst>
            </p:cNvPr>
            <p:cNvSpPr/>
            <p:nvPr/>
          </p:nvSpPr>
          <p:spPr>
            <a:xfrm>
              <a:off x="2590800" y="2098474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57163F8-4431-3AA1-3A1A-06FB87CA0075}"/>
                </a:ext>
              </a:extLst>
            </p:cNvPr>
            <p:cNvSpPr txBox="1"/>
            <p:nvPr/>
          </p:nvSpPr>
          <p:spPr>
            <a:xfrm>
              <a:off x="1752756" y="1346131"/>
              <a:ext cx="82200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aseline="30000" dirty="0">
                  <a:latin typeface="Times New Roman" charset="0"/>
                  <a:ea typeface="Times New Roman" charset="0"/>
                  <a:cs typeface="Times New Roman" charset="0"/>
                </a:rPr>
                <a:t>100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78FBA6-6FFC-2445-A20C-0F2D6F98F0AC}"/>
                </a:ext>
              </a:extLst>
            </p:cNvPr>
            <p:cNvSpPr txBox="1"/>
            <p:nvPr/>
          </p:nvSpPr>
          <p:spPr>
            <a:xfrm>
              <a:off x="2550422" y="2229772"/>
              <a:ext cx="74903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100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9932CDA-D34D-7D70-2CB2-F5BC27F875FA}"/>
                </a:ext>
              </a:extLst>
            </p:cNvPr>
            <p:cNvSpPr txBox="1"/>
            <p:nvPr/>
          </p:nvSpPr>
          <p:spPr>
            <a:xfrm>
              <a:off x="2574758" y="1584158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6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β</a:t>
              </a:r>
              <a:r>
                <a:rPr lang="en-US" sz="2600" baseline="300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EEB4541-34FE-FCC4-BA75-86D46CAFC3FC}"/>
                </a:ext>
              </a:extLst>
            </p:cNvPr>
            <p:cNvCxnSpPr/>
            <p:nvPr/>
          </p:nvCxnSpPr>
          <p:spPr>
            <a:xfrm flipH="1" flipV="1">
              <a:off x="2330116" y="1788084"/>
              <a:ext cx="471639" cy="482404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E251B67-3AA8-7505-22A3-FCCF820B358A}"/>
              </a:ext>
            </a:extLst>
          </p:cNvPr>
          <p:cNvGrpSpPr/>
          <p:nvPr/>
        </p:nvGrpSpPr>
        <p:grpSpPr>
          <a:xfrm>
            <a:off x="4654079" y="1126892"/>
            <a:ext cx="7427969" cy="5065828"/>
            <a:chOff x="4654079" y="1126892"/>
            <a:chExt cx="7427969" cy="50658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506D887-4293-2BFF-3647-20187F785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5"/>
            <a:stretch>
              <a:fillRect/>
            </a:stretch>
          </p:blipFill>
          <p:spPr>
            <a:xfrm>
              <a:off x="4654079" y="1126892"/>
              <a:ext cx="7427969" cy="3181219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2E1E9D3-6121-3469-9EAD-4BE624B95DFF}"/>
                </a:ext>
              </a:extLst>
            </p:cNvPr>
            <p:cNvSpPr txBox="1"/>
            <p:nvPr/>
          </p:nvSpPr>
          <p:spPr>
            <a:xfrm>
              <a:off x="5075216" y="4407616"/>
              <a:ext cx="6583384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Normalization points: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Low-lying discrete levels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l-GR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SF fixed to the </a:t>
              </a:r>
              <a:r>
                <a:rPr lang="en-US" sz="2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 slope at E</a:t>
              </a:r>
              <a:r>
                <a:rPr lang="el-GR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γ&gt;3 </a:t>
              </a: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MeV</a:t>
              </a:r>
            </a:p>
            <a:p>
              <a:pPr marL="800026" lvl="1" indent="-342900">
                <a:buFont typeface="System Font Regular"/>
                <a:buChar char="-"/>
              </a:pPr>
              <a:r>
                <a: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Note: slope consistent with other Zr isotopes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A13DBDF-8170-E59A-C505-23D8CA7E103D}"/>
              </a:ext>
            </a:extLst>
          </p:cNvPr>
          <p:cNvSpPr txBox="1"/>
          <p:nvPr/>
        </p:nvSpPr>
        <p:spPr>
          <a:xfrm>
            <a:off x="7522473" y="6096001"/>
            <a:ext cx="2459728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46425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D102C-8BEA-AB34-4133-4F010468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Interpretation: Shape Coexistence in </a:t>
            </a:r>
            <a:r>
              <a:rPr lang="en-US" baseline="30000" dirty="0"/>
              <a:t>100</a:t>
            </a:r>
            <a:r>
              <a:rPr lang="en-US" dirty="0"/>
              <a:t>Zr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548F66-0A07-7656-23B6-D558004AF1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0993E-D3ED-06B8-57B7-E0249839B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 descr="A collage of graphs&#10;&#10;Description automatically generated">
            <a:extLst>
              <a:ext uri="{FF2B5EF4-FFF2-40B4-BE49-F238E27FC236}">
                <a16:creationId xmlns:a16="http://schemas.microsoft.com/office/drawing/2014/main" id="{EA6ACE6A-E59F-593D-C6DC-8B7BAE7BA0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785" t="65261" r="8634" b="1"/>
          <a:stretch>
            <a:fillRect/>
          </a:stretch>
        </p:blipFill>
        <p:spPr>
          <a:xfrm>
            <a:off x="228599" y="1447800"/>
            <a:ext cx="2929467" cy="26394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FB3A3D3-B625-7CDA-8A66-28FE26CB68E9}"/>
              </a:ext>
            </a:extLst>
          </p:cNvPr>
          <p:cNvGrpSpPr/>
          <p:nvPr/>
        </p:nvGrpSpPr>
        <p:grpSpPr>
          <a:xfrm>
            <a:off x="8077201" y="1230181"/>
            <a:ext cx="3619500" cy="2639427"/>
            <a:chOff x="6929172" y="2219106"/>
            <a:chExt cx="4246835" cy="36996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5336982-A0D6-5F1A-85DA-E40BC7376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5" r="50571"/>
            <a:stretch>
              <a:fillRect/>
            </a:stretch>
          </p:blipFill>
          <p:spPr>
            <a:xfrm>
              <a:off x="6929172" y="2219106"/>
              <a:ext cx="4246835" cy="369965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0FB2335-793E-29FD-6639-2F7195907B63}"/>
                </a:ext>
              </a:extLst>
            </p:cNvPr>
            <p:cNvSpPr/>
            <p:nvPr/>
          </p:nvSpPr>
          <p:spPr>
            <a:xfrm rot="2764638">
              <a:off x="6605606" y="3283024"/>
              <a:ext cx="2697027" cy="129307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09975EB-B7C5-8973-49D7-524C36DD0EF9}"/>
              </a:ext>
            </a:extLst>
          </p:cNvPr>
          <p:cNvSpPr txBox="1"/>
          <p:nvPr/>
        </p:nvSpPr>
        <p:spPr>
          <a:xfrm>
            <a:off x="101600" y="4920916"/>
            <a:ext cx="16177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by:</a:t>
            </a: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Stephane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Goriely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Stephane Hilaire</a:t>
            </a: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Sophie Peru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444F13-FD43-CE1E-6C8D-B61740A89771}"/>
              </a:ext>
            </a:extLst>
          </p:cNvPr>
          <p:cNvGrpSpPr/>
          <p:nvPr/>
        </p:nvGrpSpPr>
        <p:grpSpPr>
          <a:xfrm>
            <a:off x="6096000" y="2685762"/>
            <a:ext cx="2857500" cy="3314700"/>
            <a:chOff x="6096000" y="2685762"/>
            <a:chExt cx="2857500" cy="33147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A0ED4A-72CF-7DCA-46DE-2A4AF6D956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2685762"/>
              <a:ext cx="2857500" cy="33147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884468-798E-1B46-E19B-D19D2D842E7B}"/>
                </a:ext>
              </a:extLst>
            </p:cNvPr>
            <p:cNvSpPr txBox="1"/>
            <p:nvPr/>
          </p:nvSpPr>
          <p:spPr>
            <a:xfrm>
              <a:off x="6956298" y="2928725"/>
              <a:ext cx="809837" cy="4770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5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r>
                <a:rPr lang="en-US" sz="2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28E46C1-AD36-3533-E9B4-D6B6937E6DF1}"/>
              </a:ext>
            </a:extLst>
          </p:cNvPr>
          <p:cNvGrpSpPr/>
          <p:nvPr/>
        </p:nvGrpSpPr>
        <p:grpSpPr>
          <a:xfrm>
            <a:off x="3076907" y="2655576"/>
            <a:ext cx="2819400" cy="3340100"/>
            <a:chOff x="3076907" y="2655576"/>
            <a:chExt cx="2819400" cy="33401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17CB8D-C3F8-3BDE-DD58-6BDF58B3C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6907" y="2655576"/>
              <a:ext cx="2819400" cy="33401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2BD728-AB22-F187-91CA-E80626074FF9}"/>
                </a:ext>
              </a:extLst>
            </p:cNvPr>
            <p:cNvSpPr txBox="1"/>
            <p:nvPr/>
          </p:nvSpPr>
          <p:spPr>
            <a:xfrm>
              <a:off x="3853756" y="2951946"/>
              <a:ext cx="898003" cy="4770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5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151</a:t>
              </a:r>
              <a:r>
                <a:rPr lang="en-US" sz="2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221AAE0-AF48-D451-A7B5-A082DAC8D6C6}"/>
              </a:ext>
            </a:extLst>
          </p:cNvPr>
          <p:cNvGrpSpPr/>
          <p:nvPr/>
        </p:nvGrpSpPr>
        <p:grpSpPr>
          <a:xfrm>
            <a:off x="3505200" y="4428806"/>
            <a:ext cx="5334000" cy="458980"/>
            <a:chOff x="3505200" y="4428806"/>
            <a:chExt cx="5334000" cy="45898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9564ADB-AAD5-3008-0414-5F8B804A5E18}"/>
                </a:ext>
              </a:extLst>
            </p:cNvPr>
            <p:cNvCxnSpPr/>
            <p:nvPr/>
          </p:nvCxnSpPr>
          <p:spPr>
            <a:xfrm>
              <a:off x="6553200" y="4800600"/>
              <a:ext cx="2286000" cy="0"/>
            </a:xfrm>
            <a:prstGeom prst="line">
              <a:avLst/>
            </a:prstGeom>
            <a:ln>
              <a:solidFill>
                <a:srgbClr val="0096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9B985D-D9BA-D39A-9368-EE3B4CE7B893}"/>
                </a:ext>
              </a:extLst>
            </p:cNvPr>
            <p:cNvCxnSpPr/>
            <p:nvPr/>
          </p:nvCxnSpPr>
          <p:spPr>
            <a:xfrm>
              <a:off x="3505200" y="4876800"/>
              <a:ext cx="2286000" cy="0"/>
            </a:xfrm>
            <a:prstGeom prst="line">
              <a:avLst/>
            </a:prstGeom>
            <a:ln>
              <a:solidFill>
                <a:srgbClr val="0096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4882FD-F383-E3A4-87FE-23FC7FFD8E72}"/>
                </a:ext>
              </a:extLst>
            </p:cNvPr>
            <p:cNvSpPr txBox="1"/>
            <p:nvPr/>
          </p:nvSpPr>
          <p:spPr>
            <a:xfrm>
              <a:off x="5411379" y="451845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9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baseline="-25000" dirty="0">
                  <a:solidFill>
                    <a:srgbClr val="009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564DCC-B148-DF47-4104-80016AEE21A3}"/>
                </a:ext>
              </a:extLst>
            </p:cNvPr>
            <p:cNvSpPr txBox="1"/>
            <p:nvPr/>
          </p:nvSpPr>
          <p:spPr>
            <a:xfrm>
              <a:off x="8362487" y="4428806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9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baseline="-25000" dirty="0">
                  <a:solidFill>
                    <a:srgbClr val="0096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902025E9-5E26-278F-8FE9-AC2F72520955}"/>
              </a:ext>
            </a:extLst>
          </p:cNvPr>
          <p:cNvSpPr txBox="1"/>
          <p:nvPr/>
        </p:nvSpPr>
        <p:spPr>
          <a:xfrm>
            <a:off x="9740739" y="5721135"/>
            <a:ext cx="2459728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In Preparation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4C4A73-D135-1B32-2E95-28CAEB6CC453}"/>
              </a:ext>
            </a:extLst>
          </p:cNvPr>
          <p:cNvSpPr/>
          <p:nvPr/>
        </p:nvSpPr>
        <p:spPr>
          <a:xfrm>
            <a:off x="9633871" y="1469581"/>
            <a:ext cx="548640" cy="594360"/>
          </a:xfrm>
          <a:prstGeom prst="rect">
            <a:avLst/>
          </a:prstGeom>
          <a:solidFill>
            <a:srgbClr val="FF3E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C4175F-C666-06BD-01EF-472710B48DAF}"/>
              </a:ext>
            </a:extLst>
          </p:cNvPr>
          <p:cNvSpPr txBox="1"/>
          <p:nvPr/>
        </p:nvSpPr>
        <p:spPr>
          <a:xfrm>
            <a:off x="9636840" y="1817281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0.347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041940-489C-520E-A73F-A054B309C6EA}"/>
              </a:ext>
            </a:extLst>
          </p:cNvPr>
          <p:cNvSpPr txBox="1"/>
          <p:nvPr/>
        </p:nvSpPr>
        <p:spPr>
          <a:xfrm>
            <a:off x="9579040" y="144780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100Zr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CEC0A78-13F3-32F8-88CC-BA40D9343498}"/>
              </a:ext>
            </a:extLst>
          </p:cNvPr>
          <p:cNvSpPr/>
          <p:nvPr/>
        </p:nvSpPr>
        <p:spPr>
          <a:xfrm>
            <a:off x="2276432" y="2827384"/>
            <a:ext cx="548640" cy="594360"/>
          </a:xfrm>
          <a:prstGeom prst="rect">
            <a:avLst/>
          </a:prstGeom>
          <a:solidFill>
            <a:srgbClr val="FF3E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59AD3F-9EA7-39EE-97B8-680C6F8D47CB}"/>
              </a:ext>
            </a:extLst>
          </p:cNvPr>
          <p:cNvSpPr txBox="1"/>
          <p:nvPr/>
        </p:nvSpPr>
        <p:spPr>
          <a:xfrm>
            <a:off x="2279401" y="3175084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0.314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6CCE2B-437D-6F24-DB42-0E999913AF9C}"/>
              </a:ext>
            </a:extLst>
          </p:cNvPr>
          <p:cNvSpPr txBox="1"/>
          <p:nvPr/>
        </p:nvSpPr>
        <p:spPr>
          <a:xfrm>
            <a:off x="2209800" y="2805603"/>
            <a:ext cx="68640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151Nd</a:t>
            </a:r>
          </a:p>
        </p:txBody>
      </p:sp>
    </p:spTree>
    <p:extLst>
      <p:ext uri="{BB962C8B-B14F-4D97-AF65-F5344CB8AC3E}">
        <p14:creationId xmlns:p14="http://schemas.microsoft.com/office/powerpoint/2010/main" val="329535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EE512-BD23-D13E-4B94-AD0D24544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4DEE-15BF-0795-1536-B8CA80CE0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Interpretation: Shape Coexistence in </a:t>
            </a:r>
            <a:r>
              <a:rPr lang="en-US" baseline="30000" dirty="0"/>
              <a:t>100</a:t>
            </a:r>
            <a:r>
              <a:rPr lang="en-US" dirty="0"/>
              <a:t>Zr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539A1F-8809-B88D-CDC3-511227535E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C4C6E-6285-7C08-C30F-E65A7292C6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E80DBC-C6A4-8183-AA3E-33EC5C7D0296}"/>
              </a:ext>
            </a:extLst>
          </p:cNvPr>
          <p:cNvGrpSpPr/>
          <p:nvPr/>
        </p:nvGrpSpPr>
        <p:grpSpPr>
          <a:xfrm>
            <a:off x="8077201" y="1230181"/>
            <a:ext cx="3619500" cy="2639427"/>
            <a:chOff x="6929172" y="2219106"/>
            <a:chExt cx="4246835" cy="36996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0DEA3A1-F11B-1231-991F-921169815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25" r="50571"/>
            <a:stretch>
              <a:fillRect/>
            </a:stretch>
          </p:blipFill>
          <p:spPr>
            <a:xfrm>
              <a:off x="6929172" y="2219106"/>
              <a:ext cx="4246835" cy="369965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964BEC7-448A-BE0E-008D-4CC069EE1AB8}"/>
                </a:ext>
              </a:extLst>
            </p:cNvPr>
            <p:cNvSpPr/>
            <p:nvPr/>
          </p:nvSpPr>
          <p:spPr>
            <a:xfrm rot="2764638">
              <a:off x="6605606" y="3283024"/>
              <a:ext cx="2697027" cy="129307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7B19FBC-243A-2C23-4189-51D0C1B941C8}"/>
              </a:ext>
            </a:extLst>
          </p:cNvPr>
          <p:cNvSpPr txBox="1"/>
          <p:nvPr/>
        </p:nvSpPr>
        <p:spPr>
          <a:xfrm>
            <a:off x="101600" y="4920916"/>
            <a:ext cx="16177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by:</a:t>
            </a: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Stephane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Goriely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Stephane Hilaire</a:t>
            </a: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Sophie Peru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5F6F53-34C7-6A7F-95F7-2A7513D9E3DC}"/>
              </a:ext>
            </a:extLst>
          </p:cNvPr>
          <p:cNvGrpSpPr/>
          <p:nvPr/>
        </p:nvGrpSpPr>
        <p:grpSpPr>
          <a:xfrm>
            <a:off x="6096000" y="2685762"/>
            <a:ext cx="2857500" cy="3314700"/>
            <a:chOff x="6096000" y="2685762"/>
            <a:chExt cx="2857500" cy="33147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B8C71CB-D540-DFF5-5734-6C76FB42F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2685762"/>
              <a:ext cx="2857500" cy="33147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DC329E0-6FFB-AF7A-85A7-6429483F0C81}"/>
                </a:ext>
              </a:extLst>
            </p:cNvPr>
            <p:cNvSpPr txBox="1"/>
            <p:nvPr/>
          </p:nvSpPr>
          <p:spPr>
            <a:xfrm>
              <a:off x="6956298" y="2928725"/>
              <a:ext cx="809837" cy="4770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5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r>
                <a:rPr lang="en-US" sz="2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E66FC2E-BB99-B75C-64D0-2856F266DE52}"/>
              </a:ext>
            </a:extLst>
          </p:cNvPr>
          <p:cNvSpPr txBox="1"/>
          <p:nvPr/>
        </p:nvSpPr>
        <p:spPr>
          <a:xfrm>
            <a:off x="9740739" y="5721135"/>
            <a:ext cx="2459728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In Preparation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4FE7D9-1245-8D89-C98E-8C45257B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972"/>
          <a:stretch>
            <a:fillRect/>
          </a:stretch>
        </p:blipFill>
        <p:spPr>
          <a:xfrm>
            <a:off x="-390789" y="1155498"/>
            <a:ext cx="6486789" cy="45005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73BAD6-4E45-F6FA-9DF7-5AAA549AD333}"/>
              </a:ext>
            </a:extLst>
          </p:cNvPr>
          <p:cNvSpPr txBox="1"/>
          <p:nvPr/>
        </p:nvSpPr>
        <p:spPr>
          <a:xfrm>
            <a:off x="1975781" y="5748723"/>
            <a:ext cx="3863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Goriely</a:t>
            </a:r>
            <a:r>
              <a:rPr lang="en-US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al. Physics Letters B 868 (2025) 139677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081CF96-8947-377D-E311-870F06E0E3C5}"/>
              </a:ext>
            </a:extLst>
          </p:cNvPr>
          <p:cNvCxnSpPr/>
          <p:nvPr/>
        </p:nvCxnSpPr>
        <p:spPr>
          <a:xfrm>
            <a:off x="6553200" y="4800600"/>
            <a:ext cx="2286000" cy="0"/>
          </a:xfrm>
          <a:prstGeom prst="line">
            <a:avLst/>
          </a:prstGeom>
          <a:ln>
            <a:solidFill>
              <a:srgbClr val="009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AA7235B-FE07-0F9F-2438-519982082D16}"/>
              </a:ext>
            </a:extLst>
          </p:cNvPr>
          <p:cNvSpPr txBox="1"/>
          <p:nvPr/>
        </p:nvSpPr>
        <p:spPr>
          <a:xfrm>
            <a:off x="8362487" y="442880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solidFill>
                  <a:srgbClr val="009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CD7698-1F45-3FF7-0F91-0D9B691E3C23}"/>
              </a:ext>
            </a:extLst>
          </p:cNvPr>
          <p:cNvSpPr/>
          <p:nvPr/>
        </p:nvSpPr>
        <p:spPr>
          <a:xfrm>
            <a:off x="9633871" y="1469581"/>
            <a:ext cx="548640" cy="594360"/>
          </a:xfrm>
          <a:prstGeom prst="rect">
            <a:avLst/>
          </a:prstGeom>
          <a:solidFill>
            <a:srgbClr val="FF3E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45C966-5D84-E458-655A-A9EBC1643815}"/>
              </a:ext>
            </a:extLst>
          </p:cNvPr>
          <p:cNvSpPr txBox="1"/>
          <p:nvPr/>
        </p:nvSpPr>
        <p:spPr>
          <a:xfrm>
            <a:off x="9636840" y="1817281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0.347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82D971-29DC-5510-0CEE-2A6AFFB4103F}"/>
              </a:ext>
            </a:extLst>
          </p:cNvPr>
          <p:cNvSpPr txBox="1"/>
          <p:nvPr/>
        </p:nvSpPr>
        <p:spPr>
          <a:xfrm>
            <a:off x="9579040" y="144780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100Zr</a:t>
            </a:r>
          </a:p>
        </p:txBody>
      </p:sp>
    </p:spTree>
    <p:extLst>
      <p:ext uri="{BB962C8B-B14F-4D97-AF65-F5344CB8AC3E}">
        <p14:creationId xmlns:p14="http://schemas.microsoft.com/office/powerpoint/2010/main" val="1821882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67" y="536911"/>
            <a:ext cx="15985067" cy="553260"/>
          </a:xfrm>
        </p:spPr>
        <p:txBody>
          <a:bodyPr/>
          <a:lstStyle/>
          <a:p>
            <a:r>
              <a:rPr lang="en-US" sz="3751" dirty="0"/>
              <a:t>Summary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4DB4370-BA5F-F5A9-6467-72BE8F273EF5}"/>
              </a:ext>
            </a:extLst>
          </p:cNvPr>
          <p:cNvSpPr txBox="1">
            <a:spLocks/>
          </p:cNvSpPr>
          <p:nvPr/>
        </p:nvSpPr>
        <p:spPr bwMode="auto">
          <a:xfrm>
            <a:off x="2166937" y="71438"/>
            <a:ext cx="8143875" cy="5526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5593" tIns="22237" rIns="55593" bIns="22237" numCol="1" anchor="t" anchorCtr="0" compatLnSpc="1">
            <a:prstTxWarp prst="textNoShape">
              <a:avLst/>
            </a:prstTxWarp>
            <a:spAutoFit/>
          </a:bodyPr>
          <a:lstStyle>
            <a:lvl1pPr algn="ctr" defTabSz="85407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4500" b="0">
                <a:solidFill>
                  <a:srgbClr val="008000"/>
                </a:solidFill>
                <a:latin typeface="Imprint MT Shadow"/>
                <a:ea typeface="ＭＳ Ｐゴシック" pitchFamily="-65" charset="-128"/>
                <a:cs typeface="Imprint MT Shadow"/>
              </a:defRPr>
            </a:lvl1pPr>
            <a:lvl2pPr algn="ctr" defTabSz="85407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5407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5407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5407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83306" algn="ctr" defTabSz="854177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66612" algn="ctr" defTabSz="854177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449918" algn="ctr" defTabSz="854177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933224" algn="ctr" defTabSz="854177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3749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Summary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88A7DC-6959-2A2D-1692-817477E98B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4" r="714"/>
          <a:stretch/>
        </p:blipFill>
        <p:spPr>
          <a:xfrm>
            <a:off x="0" y="-9580"/>
            <a:ext cx="12192000" cy="30718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04CB61-7C60-875E-64D9-E7CA46CCEE16}"/>
              </a:ext>
            </a:extLst>
          </p:cNvPr>
          <p:cNvSpPr txBox="1"/>
          <p:nvPr/>
        </p:nvSpPr>
        <p:spPr>
          <a:xfrm>
            <a:off x="114300" y="3097500"/>
            <a:ext cx="11988800" cy="2299395"/>
          </a:xfrm>
          <a:prstGeom prst="rect">
            <a:avLst/>
          </a:prstGeom>
        </p:spPr>
        <p:txBody>
          <a:bodyPr vert="horz" lIns="85725" tIns="42863" rIns="85725" bIns="42863" rtlCol="0" anchor="t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Oslo method applied to 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97,100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evolution of the low energy enhancement in the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 is not a simple dependence on the ground state deformation.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Systematically investigate other nuclei with similar structures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cases where we can investigate the excitation energy dependence of the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upbend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49D04-1AA4-8A0C-B2ED-C472C4FBA7D2}"/>
              </a:ext>
            </a:extLst>
          </p:cNvPr>
          <p:cNvSpPr txBox="1"/>
          <p:nvPr/>
        </p:nvSpPr>
        <p:spPr>
          <a:xfrm>
            <a:off x="25400" y="-76722"/>
            <a:ext cx="1572546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0002"/>
            <a:r>
              <a:rPr lang="en-US" sz="1125" dirty="0">
                <a:solidFill>
                  <a:schemeClr val="bg1"/>
                </a:solidFill>
                <a:latin typeface="Times New Roman"/>
                <a:cs typeface="Times New Roman"/>
              </a:rPr>
              <a:t>By Alex Parsons, MSU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DFA471-B0D4-F122-D266-2D8C7E1A118E}"/>
              </a:ext>
            </a:extLst>
          </p:cNvPr>
          <p:cNvSpPr txBox="1"/>
          <p:nvPr/>
        </p:nvSpPr>
        <p:spPr>
          <a:xfrm>
            <a:off x="304801" y="1318461"/>
            <a:ext cx="2313905" cy="2299395"/>
          </a:xfrm>
          <a:prstGeom prst="rect">
            <a:avLst/>
          </a:prstGeom>
        </p:spPr>
        <p:txBody>
          <a:bodyPr vert="horz" lIns="85725" tIns="42863" rIns="85725" bIns="42863" rtlCol="0" anchor="ctr">
            <a:normAutofit/>
          </a:bodyPr>
          <a:lstStyle/>
          <a:p>
            <a:pPr defTabSz="857199">
              <a:lnSpc>
                <a:spcPct val="90000"/>
              </a:lnSpc>
              <a:spcAft>
                <a:spcPts val="563"/>
              </a:spcAft>
            </a:pPr>
            <a:r>
              <a:rPr lang="en-US" sz="3281" dirty="0">
                <a:solidFill>
                  <a:schemeClr val="bg1"/>
                </a:solidFill>
                <a:latin typeface="Imprint MT Shadow" pitchFamily="82" charset="77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633684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light in space&#10;&#10;Description automatically generated with medium confidence">
            <a:extLst>
              <a:ext uri="{FF2B5EF4-FFF2-40B4-BE49-F238E27FC236}">
                <a16:creationId xmlns:a16="http://schemas.microsoft.com/office/drawing/2014/main" id="{1099E933-04A9-4A46-C5F5-A2FCB85CA4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6" b="16120"/>
          <a:stretch/>
        </p:blipFill>
        <p:spPr>
          <a:xfrm>
            <a:off x="-152030" y="0"/>
            <a:ext cx="12521569" cy="698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059" y="4488456"/>
            <a:ext cx="1780221" cy="6460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91" y="239475"/>
            <a:ext cx="11988800" cy="553260"/>
          </a:xfrm>
        </p:spPr>
        <p:txBody>
          <a:bodyPr/>
          <a:lstStyle/>
          <a:p>
            <a:r>
              <a:rPr lang="en-US" sz="3751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4294967295"/>
          </p:nvPr>
        </p:nvSpPr>
        <p:spPr>
          <a:xfrm>
            <a:off x="473556" y="1649802"/>
            <a:ext cx="1937652" cy="224782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dirty="0">
                <a:solidFill>
                  <a:srgbClr val="FFFF00"/>
                </a:solidFill>
                <a:latin typeface="Calibri"/>
                <a:cs typeface="Calibri"/>
              </a:rPr>
              <a:t>S.N. Liddick</a:t>
            </a:r>
            <a:endParaRPr lang="en-US" sz="1876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dirty="0">
                <a:solidFill>
                  <a:schemeClr val="bg1"/>
                </a:solidFill>
                <a:latin typeface="Calibri"/>
                <a:cs typeface="Calibri"/>
              </a:rPr>
              <a:t>A. Chester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dirty="0">
                <a:solidFill>
                  <a:schemeClr val="bg1"/>
                </a:solidFill>
                <a:latin typeface="Calibri"/>
                <a:cs typeface="Calibri"/>
              </a:rPr>
              <a:t>A.C. Dombos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bg1"/>
                </a:solidFill>
                <a:latin typeface="wf_segoe-ui_normal"/>
              </a:rPr>
              <a:t>A. Hartley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bg1"/>
                </a:solidFill>
                <a:latin typeface="wf_segoe-ui_normal"/>
              </a:rPr>
              <a:t>P. Giuliani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bg1"/>
                </a:solidFill>
                <a:latin typeface="wf_segoe-ui_normal"/>
              </a:rPr>
              <a:t>M. Mogannam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chemeClr val="bg1"/>
                </a:solidFill>
                <a:latin typeface="wf_segoe-ui_normal"/>
              </a:rPr>
              <a:t>T. </a:t>
            </a:r>
            <a:r>
              <a:rPr lang="en-US" sz="2000" dirty="0" err="1">
                <a:solidFill>
                  <a:schemeClr val="bg1"/>
                </a:solidFill>
                <a:latin typeface="wf_segoe-ui_normal"/>
              </a:rPr>
              <a:t>Ogunbeku</a:t>
            </a:r>
            <a:endParaRPr lang="en-US" sz="1876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10464800" y="1092200"/>
            <a:ext cx="1857376" cy="91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67" kern="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A.C. Larsen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67" kern="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Guttormsen</a:t>
            </a:r>
          </a:p>
          <a:p>
            <a:pPr marL="0" indent="0">
              <a:spcBef>
                <a:spcPts val="0"/>
              </a:spcBef>
              <a:buNone/>
            </a:pPr>
            <a:endParaRPr lang="en-US" sz="1867" kern="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912" y="867810"/>
            <a:ext cx="857251" cy="87118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0650564" y="4511929"/>
            <a:ext cx="1055097" cy="6696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A. Sweet</a:t>
            </a:r>
          </a:p>
          <a:p>
            <a:pPr>
              <a:spcBef>
                <a:spcPts val="0"/>
              </a:spcBef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D. Bleuel</a:t>
            </a:r>
          </a:p>
        </p:txBody>
      </p:sp>
      <p:pic>
        <p:nvPicPr>
          <p:cNvPr id="24" name="Picture 23" descr="MSU_logo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801" y="551199"/>
            <a:ext cx="2925119" cy="9750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10131424" y="2791461"/>
            <a:ext cx="1857376" cy="46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rgbClr val="FFFF00"/>
                </a:solidFill>
                <a:latin typeface="Calibri"/>
                <a:cs typeface="Calibri"/>
              </a:rPr>
              <a:t>D. </a:t>
            </a:r>
            <a:r>
              <a:rPr lang="en-US" sz="1876" kern="0" dirty="0" err="1">
                <a:solidFill>
                  <a:srgbClr val="FFFF00"/>
                </a:solidFill>
                <a:latin typeface="Calibri"/>
                <a:cs typeface="Calibri"/>
              </a:rPr>
              <a:t>Muecher</a:t>
            </a:r>
            <a:endParaRPr lang="en-US" sz="1876" kern="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A6F6CE2-4CDE-3496-DF69-635A5997591F}"/>
              </a:ext>
            </a:extLst>
          </p:cNvPr>
          <p:cNvSpPr txBox="1">
            <a:spLocks/>
          </p:cNvSpPr>
          <p:nvPr/>
        </p:nvSpPr>
        <p:spPr bwMode="auto">
          <a:xfrm>
            <a:off x="9748413" y="6378182"/>
            <a:ext cx="2070836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28641" lvl="1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P. DeYoung</a:t>
            </a:r>
          </a:p>
        </p:txBody>
      </p:sp>
      <p:pic>
        <p:nvPicPr>
          <p:cNvPr id="69634" name="Picture 2" descr="Hope College - YouTube">
            <a:extLst>
              <a:ext uri="{FF2B5EF4-FFF2-40B4-BE49-F238E27FC236}">
                <a16:creationId xmlns:a16="http://schemas.microsoft.com/office/drawing/2014/main" id="{176BD265-321C-00C7-E863-200B572F1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037" y="5530248"/>
            <a:ext cx="782123" cy="78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University of Cologne Logo PNG vector in SVG, PDF, AI, CDR format">
            <a:extLst>
              <a:ext uri="{FF2B5EF4-FFF2-40B4-BE49-F238E27FC236}">
                <a16:creationId xmlns:a16="http://schemas.microsoft.com/office/drawing/2014/main" id="{A95922DE-9BE5-44B5-91A4-EE37D19FC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6" t="24473" r="11890" b="26197"/>
          <a:stretch/>
        </p:blipFill>
        <p:spPr bwMode="auto">
          <a:xfrm>
            <a:off x="9888341" y="2006600"/>
            <a:ext cx="1607504" cy="78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045654C-CF39-C343-A133-CF2CA8BBB60B}"/>
              </a:ext>
            </a:extLst>
          </p:cNvPr>
          <p:cNvSpPr txBox="1">
            <a:spLocks/>
          </p:cNvSpPr>
          <p:nvPr/>
        </p:nvSpPr>
        <p:spPr bwMode="auto">
          <a:xfrm>
            <a:off x="2532749" y="1575976"/>
            <a:ext cx="1937652" cy="300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27256" indent="-127256" algn="l" defTabSz="600560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buChar char="•"/>
              <a:defRPr sz="1477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39350" indent="-127256" algn="l" defTabSz="600560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SzPct val="100000"/>
              <a:buChar char="–"/>
              <a:defRPr sz="1195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51444" indent="-127256" algn="l" defTabSz="600560" rtl="0" eaLnBrk="0" fontAlgn="base" hangingPunct="0">
              <a:lnSpc>
                <a:spcPct val="90000"/>
              </a:lnSpc>
              <a:spcBef>
                <a:spcPct val="15000"/>
              </a:spcBef>
              <a:spcAft>
                <a:spcPct val="0"/>
              </a:spcAft>
              <a:buSzPct val="100000"/>
              <a:buChar char="»"/>
              <a:defRPr sz="1195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934329" indent="-169675" algn="l" defTabSz="600560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4pPr>
            <a:lvl5pPr marL="1312748" indent="-111628" algn="l" defTabSz="600560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5pPr>
            <a:lvl6pPr marL="1653211" indent="-112102" algn="l" defTabSz="600631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1993058" indent="-112102" algn="l" defTabSz="600631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2332904" indent="-112102" algn="l" defTabSz="600631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2672751" indent="-112102" algn="l" defTabSz="600631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985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b="1" u="sng" kern="0" dirty="0">
                <a:solidFill>
                  <a:schemeClr val="bg1"/>
                </a:solidFill>
                <a:latin typeface="Calibri"/>
                <a:cs typeface="Calibri"/>
              </a:rPr>
              <a:t>Current </a:t>
            </a:r>
            <a:r>
              <a:rPr lang="en-US" sz="1876" b="1" u="sng" kern="0" dirty="0" err="1">
                <a:solidFill>
                  <a:schemeClr val="bg1"/>
                </a:solidFill>
                <a:latin typeface="Calibri"/>
                <a:cs typeface="Calibri"/>
              </a:rPr>
              <a:t>SuN</a:t>
            </a:r>
            <a:r>
              <a:rPr lang="en-US" sz="1876" b="1" u="sng" kern="0" dirty="0">
                <a:solidFill>
                  <a:schemeClr val="bg1"/>
                </a:solidFill>
                <a:latin typeface="Calibri"/>
                <a:cs typeface="Calibri"/>
              </a:rPr>
              <a:t> group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H. Berg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K.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Bosmpotinis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S. Coil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C. Harris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H.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Gadaria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J. Owens-Fryar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rgbClr val="FFFF00"/>
                </a:solidFill>
                <a:latin typeface="Calibri"/>
                <a:cs typeface="Calibri"/>
              </a:rPr>
              <a:t>A. Sebastian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rgbClr val="FFFF00"/>
                </a:solidFill>
                <a:latin typeface="Calibri"/>
                <a:cs typeface="Calibri"/>
              </a:rPr>
              <a:t>M. K. Smith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A.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Tsantiri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S.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Uthayakumaar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026" name="Picture 2" descr="PNNL: Important Notices">
            <a:extLst>
              <a:ext uri="{FF2B5EF4-FFF2-40B4-BE49-F238E27FC236}">
                <a16:creationId xmlns:a16="http://schemas.microsoft.com/office/drawing/2014/main" id="{456EB90B-D997-4F91-387B-D981F2C5B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338207"/>
            <a:ext cx="1337733" cy="67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94F6BC8-F5A2-B6FA-521B-4E616E2780C7}"/>
              </a:ext>
            </a:extLst>
          </p:cNvPr>
          <p:cNvSpPr/>
          <p:nvPr/>
        </p:nvSpPr>
        <p:spPr>
          <a:xfrm>
            <a:off x="14616259" y="8100441"/>
            <a:ext cx="76976" cy="38450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S. Lyons</a:t>
            </a:r>
          </a:p>
          <a:p>
            <a:pPr>
              <a:spcBef>
                <a:spcPts val="0"/>
              </a:spcBef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E. Good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AF649A-F94B-60BB-86F3-7B0D847187B9}"/>
              </a:ext>
            </a:extLst>
          </p:cNvPr>
          <p:cNvGrpSpPr/>
          <p:nvPr/>
        </p:nvGrpSpPr>
        <p:grpSpPr>
          <a:xfrm>
            <a:off x="1544406" y="5413565"/>
            <a:ext cx="2070836" cy="1061367"/>
            <a:chOff x="1891272" y="5596830"/>
            <a:chExt cx="2070836" cy="1061367"/>
          </a:xfrm>
        </p:grpSpPr>
        <p:pic>
          <p:nvPicPr>
            <p:cNvPr id="1028" name="Picture 4" descr="Logos | Ohio University">
              <a:extLst>
                <a:ext uri="{FF2B5EF4-FFF2-40B4-BE49-F238E27FC236}">
                  <a16:creationId xmlns:a16="http://schemas.microsoft.com/office/drawing/2014/main" id="{02D79F6B-4CB4-E782-C94E-8E2F0F6FB3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870" y="5596830"/>
              <a:ext cx="1393189" cy="57178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Content Placeholder 1">
              <a:extLst>
                <a:ext uri="{FF2B5EF4-FFF2-40B4-BE49-F238E27FC236}">
                  <a16:creationId xmlns:a16="http://schemas.microsoft.com/office/drawing/2014/main" id="{12CA504D-C6CE-5DA6-C355-D04514336CD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91272" y="6158134"/>
              <a:ext cx="2070836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85725" tIns="42863" rIns="85725" bIns="42863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428641" lvl="1" indent="0">
                <a:spcBef>
                  <a:spcPts val="0"/>
                </a:spcBef>
                <a:buNone/>
              </a:pPr>
              <a:r>
                <a:rPr lang="en-US" sz="1876" kern="0" dirty="0">
                  <a:solidFill>
                    <a:schemeClr val="bg1"/>
                  </a:solidFill>
                  <a:latin typeface="Calibri"/>
                  <a:cs typeface="Calibri"/>
                </a:rPr>
                <a:t>A. Richard</a:t>
              </a:r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E706D14B-8642-B819-5B05-4E54DF984B45}"/>
              </a:ext>
            </a:extLst>
          </p:cNvPr>
          <p:cNvSpPr txBox="1">
            <a:spLocks/>
          </p:cNvSpPr>
          <p:nvPr/>
        </p:nvSpPr>
        <p:spPr bwMode="auto">
          <a:xfrm>
            <a:off x="10407190" y="3450834"/>
            <a:ext cx="2070836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28641" lvl="1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S. Lyons</a:t>
            </a:r>
          </a:p>
          <a:p>
            <a:pPr marL="428641" lvl="1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E. Good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9E6D703-9AE6-9A41-3FAB-CB7A6A812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24" y="4815070"/>
            <a:ext cx="1143685" cy="8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979C16B-C2C0-8215-EFCA-4A9A0E2AF01A}"/>
              </a:ext>
            </a:extLst>
          </p:cNvPr>
          <p:cNvSpPr txBox="1">
            <a:spLocks/>
          </p:cNvSpPr>
          <p:nvPr/>
        </p:nvSpPr>
        <p:spPr bwMode="auto">
          <a:xfrm>
            <a:off x="-6109061" y="6561127"/>
            <a:ext cx="220640" cy="690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28641" lvl="1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M.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Wiedeking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8FD49A4A-0B15-CF1D-E3F0-DC9D9E23A916}"/>
              </a:ext>
            </a:extLst>
          </p:cNvPr>
          <p:cNvSpPr txBox="1">
            <a:spLocks/>
          </p:cNvSpPr>
          <p:nvPr/>
        </p:nvSpPr>
        <p:spPr bwMode="auto">
          <a:xfrm>
            <a:off x="-268827" y="5672137"/>
            <a:ext cx="2070836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725" tIns="42863" rIns="85725" bIns="42863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28641" lvl="1" indent="0">
              <a:spcBef>
                <a:spcPts val="0"/>
              </a:spcBef>
              <a:buNone/>
            </a:pPr>
            <a:r>
              <a:rPr lang="en-US" sz="1876" kern="0" dirty="0">
                <a:solidFill>
                  <a:schemeClr val="bg1"/>
                </a:solidFill>
                <a:latin typeface="Calibri"/>
                <a:cs typeface="Calibri"/>
              </a:rPr>
              <a:t>M. </a:t>
            </a:r>
            <a:r>
              <a:rPr lang="en-US" sz="1876" kern="0" dirty="0" err="1">
                <a:solidFill>
                  <a:schemeClr val="bg1"/>
                </a:solidFill>
                <a:latin typeface="Calibri"/>
                <a:cs typeface="Calibri"/>
              </a:rPr>
              <a:t>Wiedeking</a:t>
            </a:r>
            <a:endParaRPr lang="en-US" sz="1876" kern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C5A36A-581B-0C20-51B1-FC9C4DE0F4A1}"/>
              </a:ext>
            </a:extLst>
          </p:cNvPr>
          <p:cNvSpPr txBox="1"/>
          <p:nvPr/>
        </p:nvSpPr>
        <p:spPr>
          <a:xfrm>
            <a:off x="3683856" y="6424707"/>
            <a:ext cx="1712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Dembski</a:t>
            </a:r>
          </a:p>
        </p:txBody>
      </p:sp>
      <p:pic>
        <p:nvPicPr>
          <p:cNvPr id="8194" name="Picture 2" descr="University of Notre Dame Logo, symbol ...">
            <a:extLst>
              <a:ext uri="{FF2B5EF4-FFF2-40B4-BE49-F238E27FC236}">
                <a16:creationId xmlns:a16="http://schemas.microsoft.com/office/drawing/2014/main" id="{B40E66E1-48BC-AE81-C1FE-D0A7C482AD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1" b="25539"/>
          <a:stretch>
            <a:fillRect/>
          </a:stretch>
        </p:blipFill>
        <p:spPr bwMode="auto">
          <a:xfrm>
            <a:off x="3731556" y="5759320"/>
            <a:ext cx="2128376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landers AI Academy">
            <a:extLst>
              <a:ext uri="{FF2B5EF4-FFF2-40B4-BE49-F238E27FC236}">
                <a16:creationId xmlns:a16="http://schemas.microsoft.com/office/drawing/2014/main" id="{0F28019B-23B4-2F72-4A6D-232FC11E9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700" y="5376657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864C87D-CC46-505D-C978-76C7CD0236CD}"/>
              </a:ext>
            </a:extLst>
          </p:cNvPr>
          <p:cNvSpPr txBox="1"/>
          <p:nvPr/>
        </p:nvSpPr>
        <p:spPr>
          <a:xfrm>
            <a:off x="6118962" y="5999828"/>
            <a:ext cx="1712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Goriely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8" name="Picture 6" descr="Particules hadrons énergie et noyau : instrumentation, image, cosmos et  simulation (PHENIICS) | Université Paris-Saclay">
            <a:extLst>
              <a:ext uri="{FF2B5EF4-FFF2-40B4-BE49-F238E27FC236}">
                <a16:creationId xmlns:a16="http://schemas.microsoft.com/office/drawing/2014/main" id="{9B89234A-79E8-4B57-6D79-C5D7A36438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t="31539" r="7917" b="31538"/>
          <a:stretch>
            <a:fillRect/>
          </a:stretch>
        </p:blipFill>
        <p:spPr bwMode="auto">
          <a:xfrm>
            <a:off x="7948635" y="5617338"/>
            <a:ext cx="1636532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70C9AC2-58B7-8200-2BF0-D82E7DA6E34C}"/>
              </a:ext>
            </a:extLst>
          </p:cNvPr>
          <p:cNvSpPr txBox="1"/>
          <p:nvPr/>
        </p:nvSpPr>
        <p:spPr>
          <a:xfrm>
            <a:off x="7935180" y="6265855"/>
            <a:ext cx="17128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Hilaire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Peru</a:t>
            </a:r>
          </a:p>
        </p:txBody>
      </p:sp>
      <p:pic>
        <p:nvPicPr>
          <p:cNvPr id="8200" name="Picture 8">
            <a:extLst>
              <a:ext uri="{FF2B5EF4-FFF2-40B4-BE49-F238E27FC236}">
                <a16:creationId xmlns:a16="http://schemas.microsoft.com/office/drawing/2014/main" id="{2D82772F-793D-BC1C-83A3-595530E06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947" y="1001310"/>
            <a:ext cx="1907177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172D143-6C14-1754-B8AD-C88AA0C6FCA5}"/>
              </a:ext>
            </a:extLst>
          </p:cNvPr>
          <p:cNvSpPr txBox="1"/>
          <p:nvPr/>
        </p:nvSpPr>
        <p:spPr>
          <a:xfrm>
            <a:off x="6248400" y="1614490"/>
            <a:ext cx="25514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Clark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Santiago-Gonzalez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Savard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>
            <a:extLst>
              <a:ext uri="{FF2B5EF4-FFF2-40B4-BE49-F238E27FC236}">
                <a16:creationId xmlns:a16="http://schemas.microsoft.com/office/drawing/2014/main" id="{38051E27-70DD-9378-81FA-840561900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2620"/>
            <a:ext cx="2815675" cy="2711038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F003D935-056C-7D56-12DB-3AC2E1269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067100"/>
            <a:ext cx="6844535" cy="475654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9FB1FF3-1D80-004D-F01D-AB67EE7B6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676C63-CECD-CAA3-023A-D3312A3ECE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7001E-B98F-0339-10A7-F5276714D7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91EC01-42A8-C6EE-2F9E-9B08E21B4F1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066800"/>
            <a:ext cx="9118600" cy="2362200"/>
          </a:xfrm>
        </p:spPr>
        <p:txBody>
          <a:bodyPr/>
          <a:lstStyle/>
          <a:p>
            <a:r>
              <a:rPr lang="en-US" dirty="0"/>
              <a:t> The low energy enhancement can have significant impact on a neutron-capture cross sections when determined via indirect techniques</a:t>
            </a:r>
          </a:p>
          <a:p>
            <a:r>
              <a:rPr lang="en-US" dirty="0"/>
              <a:t> Particularly important for explosive astrophysical environments which include nuclei far from stability</a:t>
            </a:r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E5EC5013-C878-BF27-2678-4A0509425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697" y="3478114"/>
            <a:ext cx="2715303" cy="2361901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C4E18E16-5A24-5C5B-1C12-7FF52990D3E9}"/>
              </a:ext>
            </a:extLst>
          </p:cNvPr>
          <p:cNvSpPr txBox="1"/>
          <p:nvPr/>
        </p:nvSpPr>
        <p:spPr>
          <a:xfrm>
            <a:off x="407067" y="5257800"/>
            <a:ext cx="2037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Fe(n,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</a:p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et al, Nature Comms 2024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F08A1BF-03F4-A62A-F987-F7BF5FCE6069}"/>
              </a:ext>
            </a:extLst>
          </p:cNvPr>
          <p:cNvSpPr txBox="1"/>
          <p:nvPr/>
        </p:nvSpPr>
        <p:spPr>
          <a:xfrm>
            <a:off x="1765300" y="4097112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endParaRPr lang="en-US" dirty="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625D463-730B-B682-7927-7E93728D4396}"/>
              </a:ext>
            </a:extLst>
          </p:cNvPr>
          <p:cNvSpPr txBox="1"/>
          <p:nvPr/>
        </p:nvSpPr>
        <p:spPr>
          <a:xfrm>
            <a:off x="9677400" y="5513901"/>
            <a:ext cx="25285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Wiedeking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al, Nature Reviews 2025</a:t>
            </a:r>
          </a:p>
        </p:txBody>
      </p:sp>
    </p:spTree>
    <p:extLst>
      <p:ext uri="{BB962C8B-B14F-4D97-AF65-F5344CB8AC3E}">
        <p14:creationId xmlns:p14="http://schemas.microsoft.com/office/powerpoint/2010/main" val="181169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B64699D-43BD-A0F0-2439-47759E50A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Evolution of </a:t>
            </a:r>
            <a:r>
              <a:rPr lang="en-US" dirty="0" err="1"/>
              <a:t>upbend</a:t>
            </a:r>
            <a:r>
              <a:rPr lang="en-US" dirty="0"/>
              <a:t> as a function of deformation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47F86-0686-764D-8A7B-644F7F9157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2ADD1-CBF6-08FB-5821-3620B56991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A collage of graphs&#10;&#10;Description automatically generated">
            <a:extLst>
              <a:ext uri="{FF2B5EF4-FFF2-40B4-BE49-F238E27FC236}">
                <a16:creationId xmlns:a16="http://schemas.microsoft.com/office/drawing/2014/main" id="{AC2461C2-C437-BA5E-E665-85145589E9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55" r="8634"/>
          <a:stretch/>
        </p:blipFill>
        <p:spPr>
          <a:xfrm>
            <a:off x="175264" y="1109869"/>
            <a:ext cx="5486400" cy="4909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B72CE5-BEC4-1BEA-645F-A9B13FDAC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54967"/>
            <a:ext cx="5944447" cy="6834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9C6D0E-8F09-46CD-B5A4-071D0ACECC5A}"/>
              </a:ext>
            </a:extLst>
          </p:cNvPr>
          <p:cNvSpPr txBox="1"/>
          <p:nvPr/>
        </p:nvSpPr>
        <p:spPr>
          <a:xfrm>
            <a:off x="5978496" y="1192779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Deformation in Nd isotopes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2B33AA-C024-A988-59F4-9911E2D98457}"/>
              </a:ext>
            </a:extLst>
          </p:cNvPr>
          <p:cNvSpPr txBox="1"/>
          <p:nvPr/>
        </p:nvSpPr>
        <p:spPr>
          <a:xfrm>
            <a:off x="1066800" y="992975"/>
            <a:ext cx="518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Guttormsen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Physical Review C 106, 034314 (2022)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0D1EC4-641F-A06F-D133-91548F80ACC1}"/>
              </a:ext>
            </a:extLst>
          </p:cNvPr>
          <p:cNvSpPr txBox="1"/>
          <p:nvPr/>
        </p:nvSpPr>
        <p:spPr>
          <a:xfrm>
            <a:off x="6019800" y="1494124"/>
            <a:ext cx="13027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spherical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960F1B-36FF-4EE7-5A98-3C8941AEC6E2}"/>
              </a:ext>
            </a:extLst>
          </p:cNvPr>
          <p:cNvSpPr txBox="1"/>
          <p:nvPr/>
        </p:nvSpPr>
        <p:spPr>
          <a:xfrm>
            <a:off x="11335710" y="1505348"/>
            <a:ext cx="11610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deformed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FE52F3-DC37-898A-5234-4FD4A0A0BEDD}"/>
              </a:ext>
            </a:extLst>
          </p:cNvPr>
          <p:cNvSpPr txBox="1"/>
          <p:nvPr/>
        </p:nvSpPr>
        <p:spPr>
          <a:xfrm>
            <a:off x="6043864" y="2097291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0.092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2F84EE-B3B9-86D8-F3DC-0D693CBEAB8B}"/>
              </a:ext>
            </a:extLst>
          </p:cNvPr>
          <p:cNvSpPr txBox="1"/>
          <p:nvPr/>
        </p:nvSpPr>
        <p:spPr>
          <a:xfrm>
            <a:off x="73392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C8E1D0-BC95-BD7C-BE1F-13DBDA6787EF}"/>
              </a:ext>
            </a:extLst>
          </p:cNvPr>
          <p:cNvSpPr txBox="1"/>
          <p:nvPr/>
        </p:nvSpPr>
        <p:spPr>
          <a:xfrm>
            <a:off x="67056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0.109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86A9E2-C2C7-9EC8-2DD3-D6217309592B}"/>
              </a:ext>
            </a:extLst>
          </p:cNvPr>
          <p:cNvSpPr txBox="1"/>
          <p:nvPr/>
        </p:nvSpPr>
        <p:spPr>
          <a:xfrm>
            <a:off x="80250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0.138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037641-2B59-36E6-BFE4-52E6351AC90B}"/>
              </a:ext>
            </a:extLst>
          </p:cNvPr>
          <p:cNvSpPr txBox="1"/>
          <p:nvPr/>
        </p:nvSpPr>
        <p:spPr>
          <a:xfrm>
            <a:off x="86868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0.151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3A589C-DA31-DD43-C156-C4D0E6E12859}"/>
              </a:ext>
            </a:extLst>
          </p:cNvPr>
          <p:cNvSpPr txBox="1"/>
          <p:nvPr/>
        </p:nvSpPr>
        <p:spPr>
          <a:xfrm>
            <a:off x="93204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0.176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665E06-2706-5AB7-16F9-D7AF766CABDF}"/>
              </a:ext>
            </a:extLst>
          </p:cNvPr>
          <p:cNvSpPr txBox="1"/>
          <p:nvPr/>
        </p:nvSpPr>
        <p:spPr>
          <a:xfrm>
            <a:off x="100062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E46132-E01E-5C2B-6659-4ADBC6BDA5D0}"/>
              </a:ext>
            </a:extLst>
          </p:cNvPr>
          <p:cNvSpPr txBox="1"/>
          <p:nvPr/>
        </p:nvSpPr>
        <p:spPr>
          <a:xfrm>
            <a:off x="106680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0.242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85BF92-37FC-0AC9-89EB-B9869F646FED}"/>
              </a:ext>
            </a:extLst>
          </p:cNvPr>
          <p:cNvSpPr txBox="1"/>
          <p:nvPr/>
        </p:nvSpPr>
        <p:spPr>
          <a:xfrm>
            <a:off x="113016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0.283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0A245E9-94C0-AAEC-24B9-95363BC9CE2B}"/>
              </a:ext>
            </a:extLst>
          </p:cNvPr>
          <p:cNvGrpSpPr/>
          <p:nvPr/>
        </p:nvGrpSpPr>
        <p:grpSpPr>
          <a:xfrm>
            <a:off x="297595" y="1219200"/>
            <a:ext cx="3588605" cy="3148590"/>
            <a:chOff x="304800" y="1216344"/>
            <a:chExt cx="3588605" cy="3148590"/>
          </a:xfrm>
        </p:grpSpPr>
        <p:pic>
          <p:nvPicPr>
            <p:cNvPr id="61" name="Picture 60" descr="A collage of graphs&#10;&#10;Description automatically generated">
              <a:extLst>
                <a:ext uri="{FF2B5EF4-FFF2-40B4-BE49-F238E27FC236}">
                  <a16:creationId xmlns:a16="http://schemas.microsoft.com/office/drawing/2014/main" id="{EEF0F344-AE89-4E59-ECDC-51C5D2E7D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726" t="2537" r="65037" b="65182"/>
            <a:stretch>
              <a:fillRect/>
            </a:stretch>
          </p:blipFill>
          <p:spPr>
            <a:xfrm>
              <a:off x="304800" y="1216344"/>
              <a:ext cx="1828800" cy="1584932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pic>
          <p:nvPicPr>
            <p:cNvPr id="62" name="Picture 61" descr="A collage of graphs&#10;&#10;Description automatically generated">
              <a:extLst>
                <a:ext uri="{FF2B5EF4-FFF2-40B4-BE49-F238E27FC236}">
                  <a16:creationId xmlns:a16="http://schemas.microsoft.com/office/drawing/2014/main" id="{5494C57A-5F33-584D-8314-2862A85E3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621" t="33452" r="37225" b="33957"/>
            <a:stretch>
              <a:fillRect/>
            </a:stretch>
          </p:blipFill>
          <p:spPr>
            <a:xfrm>
              <a:off x="2132333" y="2764734"/>
              <a:ext cx="1761072" cy="160020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93218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4.07407E-6 L 0.14441 0.152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4" y="76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E0D2F-6C2B-2E97-1ED8-5C0D142DB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76B9112-1162-A0F9-42C0-5E1BC3120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Evolution of </a:t>
            </a:r>
            <a:r>
              <a:rPr lang="en-US" dirty="0" err="1"/>
              <a:t>upbend</a:t>
            </a:r>
            <a:r>
              <a:rPr lang="en-US" dirty="0"/>
              <a:t> as a function of deformation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801FCE-ECE3-E09E-4A55-162BDF5BA0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447D7D-6CEA-49E3-F6FF-B3E5CC84BC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 descr="A collage of graphs&#10;&#10;Description automatically generated">
            <a:extLst>
              <a:ext uri="{FF2B5EF4-FFF2-40B4-BE49-F238E27FC236}">
                <a16:creationId xmlns:a16="http://schemas.microsoft.com/office/drawing/2014/main" id="{8949ADB6-65CE-2F88-A996-6AC01C423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55" r="8634"/>
          <a:stretch/>
        </p:blipFill>
        <p:spPr>
          <a:xfrm>
            <a:off x="175264" y="1109869"/>
            <a:ext cx="5486400" cy="4909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D4B0E6-61DD-A07F-A0AC-35FFCA838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54967"/>
            <a:ext cx="5944447" cy="6834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8527CE-4C56-3786-9648-C5B55A29E9B4}"/>
              </a:ext>
            </a:extLst>
          </p:cNvPr>
          <p:cNvSpPr txBox="1"/>
          <p:nvPr/>
        </p:nvSpPr>
        <p:spPr>
          <a:xfrm>
            <a:off x="5978496" y="1066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Deformation in Nd isotopes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C9692-230A-D582-39AF-CC6B20AF44F5}"/>
              </a:ext>
            </a:extLst>
          </p:cNvPr>
          <p:cNvSpPr txBox="1"/>
          <p:nvPr/>
        </p:nvSpPr>
        <p:spPr>
          <a:xfrm>
            <a:off x="1066800" y="992975"/>
            <a:ext cx="518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Guttormsen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Physical Review C 106, 034314 (2022)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5192F-E8F1-7AB0-F866-218CC2FFF1A2}"/>
              </a:ext>
            </a:extLst>
          </p:cNvPr>
          <p:cNvSpPr txBox="1"/>
          <p:nvPr/>
        </p:nvSpPr>
        <p:spPr>
          <a:xfrm>
            <a:off x="5985064" y="1491167"/>
            <a:ext cx="13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spherical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729E22-2EA0-F18B-64B0-741C1D659E61}"/>
              </a:ext>
            </a:extLst>
          </p:cNvPr>
          <p:cNvSpPr txBox="1"/>
          <p:nvPr/>
        </p:nvSpPr>
        <p:spPr>
          <a:xfrm>
            <a:off x="11198658" y="1487868"/>
            <a:ext cx="1161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deformed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D7EFE8-6AC8-A61F-D189-0211BC056072}"/>
              </a:ext>
            </a:extLst>
          </p:cNvPr>
          <p:cNvSpPr txBox="1"/>
          <p:nvPr/>
        </p:nvSpPr>
        <p:spPr>
          <a:xfrm>
            <a:off x="6043864" y="2097291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0.092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8766BD-0A70-3EDE-919C-F332741DBC53}"/>
              </a:ext>
            </a:extLst>
          </p:cNvPr>
          <p:cNvSpPr txBox="1"/>
          <p:nvPr/>
        </p:nvSpPr>
        <p:spPr>
          <a:xfrm>
            <a:off x="73392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E821E-E9F9-4566-2491-A5D6E5052971}"/>
              </a:ext>
            </a:extLst>
          </p:cNvPr>
          <p:cNvSpPr txBox="1"/>
          <p:nvPr/>
        </p:nvSpPr>
        <p:spPr>
          <a:xfrm>
            <a:off x="67056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0.109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510E9D-9639-2AD8-0F20-B1FB3E1EED22}"/>
              </a:ext>
            </a:extLst>
          </p:cNvPr>
          <p:cNvSpPr txBox="1"/>
          <p:nvPr/>
        </p:nvSpPr>
        <p:spPr>
          <a:xfrm>
            <a:off x="80250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0.138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93424C-472B-3167-AB58-302E746F9801}"/>
              </a:ext>
            </a:extLst>
          </p:cNvPr>
          <p:cNvSpPr txBox="1"/>
          <p:nvPr/>
        </p:nvSpPr>
        <p:spPr>
          <a:xfrm>
            <a:off x="86868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0.151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C459C-E24B-E443-4333-6AFC283D0C82}"/>
              </a:ext>
            </a:extLst>
          </p:cNvPr>
          <p:cNvSpPr txBox="1"/>
          <p:nvPr/>
        </p:nvSpPr>
        <p:spPr>
          <a:xfrm>
            <a:off x="93204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0.176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DDB666-A821-0E83-23B6-36F22E0F3799}"/>
              </a:ext>
            </a:extLst>
          </p:cNvPr>
          <p:cNvSpPr txBox="1"/>
          <p:nvPr/>
        </p:nvSpPr>
        <p:spPr>
          <a:xfrm>
            <a:off x="100062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091E5A-1F80-8CB4-500D-16C4340A8993}"/>
              </a:ext>
            </a:extLst>
          </p:cNvPr>
          <p:cNvSpPr txBox="1"/>
          <p:nvPr/>
        </p:nvSpPr>
        <p:spPr>
          <a:xfrm>
            <a:off x="10668000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0.242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06885B-7937-FE71-DFF6-68AABD1C65A7}"/>
              </a:ext>
            </a:extLst>
          </p:cNvPr>
          <p:cNvSpPr txBox="1"/>
          <p:nvPr/>
        </p:nvSpPr>
        <p:spPr>
          <a:xfrm>
            <a:off x="11301664" y="2117593"/>
            <a:ext cx="9665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dirty="0"/>
              <a:t>β</a:t>
            </a:r>
            <a:r>
              <a:rPr lang="en-US" sz="1050" b="1" baseline="-25000" dirty="0"/>
              <a:t>2</a:t>
            </a:r>
            <a:r>
              <a:rPr lang="en-US" sz="1050" b="1" dirty="0"/>
              <a:t>= 0.283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90AB4B-EDBB-C948-B425-EFD3C912D1EF}"/>
              </a:ext>
            </a:extLst>
          </p:cNvPr>
          <p:cNvGrpSpPr/>
          <p:nvPr/>
        </p:nvGrpSpPr>
        <p:grpSpPr>
          <a:xfrm>
            <a:off x="5700608" y="3709675"/>
            <a:ext cx="6415192" cy="2118256"/>
            <a:chOff x="5700608" y="3709675"/>
            <a:chExt cx="6415192" cy="21182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931EE31-CB52-48E1-4AE9-82A5F1B5FA62}"/>
                </a:ext>
              </a:extLst>
            </p:cNvPr>
            <p:cNvSpPr/>
            <p:nvPr/>
          </p:nvSpPr>
          <p:spPr>
            <a:xfrm>
              <a:off x="5700608" y="4260072"/>
              <a:ext cx="6339839" cy="6087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6CE148C-C4F7-68B2-D921-46742A9C6F37}"/>
                </a:ext>
              </a:extLst>
            </p:cNvPr>
            <p:cNvGrpSpPr/>
            <p:nvPr/>
          </p:nvGrpSpPr>
          <p:grpSpPr>
            <a:xfrm>
              <a:off x="5700608" y="3709675"/>
              <a:ext cx="6415192" cy="2118256"/>
              <a:chOff x="5700608" y="3709675"/>
              <a:chExt cx="6415192" cy="2118256"/>
            </a:xfrm>
            <a:effectLst/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674C0A7-92DB-1B8F-6B30-EB2C8B107F8E}"/>
                  </a:ext>
                </a:extLst>
              </p:cNvPr>
              <p:cNvGrpSpPr/>
              <p:nvPr/>
            </p:nvGrpSpPr>
            <p:grpSpPr>
              <a:xfrm>
                <a:off x="5700608" y="3709675"/>
                <a:ext cx="4167094" cy="2118256"/>
                <a:chOff x="5700608" y="3709675"/>
                <a:chExt cx="4167094" cy="2118256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18CE3FA-14C6-D907-D229-C26C88B3FC88}"/>
                    </a:ext>
                  </a:extLst>
                </p:cNvPr>
                <p:cNvSpPr txBox="1"/>
                <p:nvPr/>
              </p:nvSpPr>
              <p:spPr>
                <a:xfrm>
                  <a:off x="5700608" y="3709675"/>
                  <a:ext cx="38892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u="sng" dirty="0"/>
                    <a:t>Deformation in Zr isotopes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B50832F-69CF-0CE8-BD75-F7AFAFCD9167}"/>
                    </a:ext>
                  </a:extLst>
                </p:cNvPr>
                <p:cNvSpPr txBox="1"/>
                <p:nvPr/>
              </p:nvSpPr>
              <p:spPr>
                <a:xfrm>
                  <a:off x="5978496" y="5181600"/>
                  <a:ext cx="3889206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baseline="30000" dirty="0"/>
                    <a:t>90-98</a:t>
                  </a:r>
                  <a:r>
                    <a:rPr lang="en-US" dirty="0"/>
                    <a:t>Zr: </a:t>
                  </a:r>
                  <a:r>
                    <a:rPr lang="el-GR" dirty="0"/>
                    <a:t>β</a:t>
                  </a:r>
                  <a:r>
                    <a:rPr lang="el-GR" baseline="-25000" dirty="0"/>
                    <a:t>2</a:t>
                  </a:r>
                  <a:r>
                    <a:rPr lang="en-US" dirty="0"/>
                    <a:t> = 0.06 -0.1</a:t>
                  </a:r>
                  <a:endParaRPr lang="el-GR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Abrupt change at </a:t>
                  </a:r>
                  <a:r>
                    <a:rPr lang="en-US" baseline="30000" dirty="0"/>
                    <a:t>100</a:t>
                  </a:r>
                  <a:r>
                    <a:rPr lang="en-US" dirty="0"/>
                    <a:t>Zr:</a:t>
                  </a:r>
                  <a:r>
                    <a:rPr lang="el-GR" dirty="0"/>
                    <a:t> β</a:t>
                  </a:r>
                  <a:r>
                    <a:rPr lang="el-GR" baseline="-25000" dirty="0"/>
                    <a:t>2</a:t>
                  </a:r>
                  <a:r>
                    <a:rPr lang="en-US" dirty="0"/>
                    <a:t> = 0.36 </a:t>
                  </a:r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08C28C4-E710-E169-15F6-04E28F450E8E}"/>
                  </a:ext>
                </a:extLst>
              </p:cNvPr>
              <p:cNvGrpSpPr/>
              <p:nvPr/>
            </p:nvGrpSpPr>
            <p:grpSpPr>
              <a:xfrm>
                <a:off x="5700608" y="4229504"/>
                <a:ext cx="6415192" cy="647296"/>
                <a:chOff x="5700608" y="4229504"/>
                <a:chExt cx="6415192" cy="64729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5334D18-3227-2B3E-7581-4C41174560E5}"/>
                    </a:ext>
                  </a:extLst>
                </p:cNvPr>
                <p:cNvSpPr/>
                <p:nvPr/>
              </p:nvSpPr>
              <p:spPr>
                <a:xfrm>
                  <a:off x="5700608" y="4267274"/>
                  <a:ext cx="548640" cy="594360"/>
                </a:xfrm>
                <a:prstGeom prst="rect">
                  <a:avLst/>
                </a:prstGeom>
                <a:solidFill>
                  <a:srgbClr val="007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7A7503CD-901F-55FA-8E7B-BB5490F29F0A}"/>
                    </a:ext>
                  </a:extLst>
                </p:cNvPr>
                <p:cNvSpPr/>
                <p:nvPr/>
              </p:nvSpPr>
              <p:spPr>
                <a:xfrm>
                  <a:off x="8001000" y="4260626"/>
                  <a:ext cx="548640" cy="594360"/>
                </a:xfrm>
                <a:prstGeom prst="rect">
                  <a:avLst/>
                </a:prstGeom>
                <a:solidFill>
                  <a:srgbClr val="007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F5DD7E1F-4DF1-73A7-B21E-2D3359A2A074}"/>
                    </a:ext>
                  </a:extLst>
                </p:cNvPr>
                <p:cNvSpPr/>
                <p:nvPr/>
              </p:nvSpPr>
              <p:spPr>
                <a:xfrm>
                  <a:off x="9178896" y="4271512"/>
                  <a:ext cx="548640" cy="594360"/>
                </a:xfrm>
                <a:prstGeom prst="rect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ACD9A0F0-5B65-2A11-2A89-7D815BB49058}"/>
                    </a:ext>
                  </a:extLst>
                </p:cNvPr>
                <p:cNvSpPr/>
                <p:nvPr/>
              </p:nvSpPr>
              <p:spPr>
                <a:xfrm>
                  <a:off x="10334387" y="4265738"/>
                  <a:ext cx="548640" cy="594360"/>
                </a:xfrm>
                <a:prstGeom prst="rect">
                  <a:avLst/>
                </a:prstGeom>
                <a:solidFill>
                  <a:srgbClr val="0066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19F62308-A1E9-94C8-E610-C22F42F782B1}"/>
                    </a:ext>
                  </a:extLst>
                </p:cNvPr>
                <p:cNvSpPr/>
                <p:nvPr/>
              </p:nvSpPr>
              <p:spPr>
                <a:xfrm>
                  <a:off x="6842540" y="4267274"/>
                  <a:ext cx="548640" cy="594360"/>
                </a:xfrm>
                <a:prstGeom prst="rect">
                  <a:avLst/>
                </a:prstGeom>
                <a:solidFill>
                  <a:srgbClr val="02B902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6E4EB67-2414-E935-8CFF-DD59DFA8A7E5}"/>
                    </a:ext>
                  </a:extLst>
                </p:cNvPr>
                <p:cNvSpPr txBox="1"/>
                <p:nvPr/>
              </p:nvSpPr>
              <p:spPr>
                <a:xfrm>
                  <a:off x="5711617" y="4607995"/>
                  <a:ext cx="536783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0.092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991D5AC-AA4F-D33A-0CE7-DD22059CEA4B}"/>
                    </a:ext>
                  </a:extLst>
                </p:cNvPr>
                <p:cNvSpPr txBox="1"/>
                <p:nvPr/>
              </p:nvSpPr>
              <p:spPr>
                <a:xfrm>
                  <a:off x="6855251" y="4622884"/>
                  <a:ext cx="53592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0.10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C4FDF412-8FFC-2621-A3FD-C909365FAAA4}"/>
                    </a:ext>
                  </a:extLst>
                </p:cNvPr>
                <p:cNvSpPr txBox="1"/>
                <p:nvPr/>
              </p:nvSpPr>
              <p:spPr>
                <a:xfrm>
                  <a:off x="8013711" y="4606182"/>
                  <a:ext cx="53592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0.088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1FB8797-5B8D-8204-86FF-3424D74BE7A4}"/>
                    </a:ext>
                  </a:extLst>
                </p:cNvPr>
                <p:cNvSpPr txBox="1"/>
                <p:nvPr/>
              </p:nvSpPr>
              <p:spPr>
                <a:xfrm>
                  <a:off x="9187594" y="4614920"/>
                  <a:ext cx="53592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0.06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1FDF3E1-E0CA-F515-3FCB-738730E0F3D6}"/>
                    </a:ext>
                  </a:extLst>
                </p:cNvPr>
                <p:cNvSpPr txBox="1"/>
                <p:nvPr/>
              </p:nvSpPr>
              <p:spPr>
                <a:xfrm>
                  <a:off x="10337356" y="4613438"/>
                  <a:ext cx="53592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0.06</a:t>
                  </a: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58838F0D-A373-A2E9-1A9E-78A522B03CE2}"/>
                    </a:ext>
                  </a:extLst>
                </p:cNvPr>
                <p:cNvSpPr/>
                <p:nvPr/>
              </p:nvSpPr>
              <p:spPr>
                <a:xfrm>
                  <a:off x="11508270" y="4260626"/>
                  <a:ext cx="548640" cy="594360"/>
                </a:xfrm>
                <a:prstGeom prst="rect">
                  <a:avLst/>
                </a:prstGeom>
                <a:solidFill>
                  <a:srgbClr val="FF3E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366A0C56-775C-0445-67AE-138B7AD6A491}"/>
                    </a:ext>
                  </a:extLst>
                </p:cNvPr>
                <p:cNvSpPr txBox="1"/>
                <p:nvPr/>
              </p:nvSpPr>
              <p:spPr>
                <a:xfrm>
                  <a:off x="11511239" y="4608326"/>
                  <a:ext cx="535929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>
                      <a:solidFill>
                        <a:schemeClr val="bg1"/>
                      </a:solidFill>
                    </a:rPr>
                    <a:t>0.347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EBB37ACC-BF2B-E2A1-9AAA-388F5C189697}"/>
                    </a:ext>
                  </a:extLst>
                </p:cNvPr>
                <p:cNvSpPr txBox="1"/>
                <p:nvPr/>
              </p:nvSpPr>
              <p:spPr>
                <a:xfrm>
                  <a:off x="5703577" y="4272790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90Zr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F3FB7DF-599D-B0E2-EF68-2EC69C8F37EF}"/>
                    </a:ext>
                  </a:extLst>
                </p:cNvPr>
                <p:cNvSpPr txBox="1"/>
                <p:nvPr/>
              </p:nvSpPr>
              <p:spPr>
                <a:xfrm>
                  <a:off x="6850143" y="4260072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92Zr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7C0CAAE-F5B9-D73A-0949-550F76A72798}"/>
                    </a:ext>
                  </a:extLst>
                </p:cNvPr>
                <p:cNvSpPr txBox="1"/>
                <p:nvPr/>
              </p:nvSpPr>
              <p:spPr>
                <a:xfrm>
                  <a:off x="8000187" y="4232299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94Zr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A075B60-5800-8E66-E0A5-00CC09B4EA70}"/>
                    </a:ext>
                  </a:extLst>
                </p:cNvPr>
                <p:cNvSpPr txBox="1"/>
                <p:nvPr/>
              </p:nvSpPr>
              <p:spPr>
                <a:xfrm>
                  <a:off x="9183736" y="4238846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96Zr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CC2FD77-EDB5-0AE4-F35D-E92694A0C08E}"/>
                    </a:ext>
                  </a:extLst>
                </p:cNvPr>
                <p:cNvSpPr txBox="1"/>
                <p:nvPr/>
              </p:nvSpPr>
              <p:spPr>
                <a:xfrm>
                  <a:off x="10322967" y="4229504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98Zr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55E035C0-783D-8C85-48F5-6479070D1717}"/>
                    </a:ext>
                  </a:extLst>
                </p:cNvPr>
                <p:cNvSpPr txBox="1"/>
                <p:nvPr/>
              </p:nvSpPr>
              <p:spPr>
                <a:xfrm>
                  <a:off x="11453439" y="4238845"/>
                  <a:ext cx="66236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100Zr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209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9DD71EE6-8428-7C4B-D01B-3E15F21108D8}"/>
              </a:ext>
            </a:extLst>
          </p:cNvPr>
          <p:cNvGrpSpPr/>
          <p:nvPr/>
        </p:nvGrpSpPr>
        <p:grpSpPr>
          <a:xfrm>
            <a:off x="3657600" y="990600"/>
            <a:ext cx="3760470" cy="5000701"/>
            <a:chOff x="76200" y="942899"/>
            <a:chExt cx="3760470" cy="500070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F534B96-4F12-4339-AD05-7DCB0822FB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1143000"/>
              <a:ext cx="3760470" cy="4800600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01080F6-564E-95D0-68FB-C597BB132E1A}"/>
                </a:ext>
              </a:extLst>
            </p:cNvPr>
            <p:cNvSpPr txBox="1"/>
            <p:nvPr/>
          </p:nvSpPr>
          <p:spPr>
            <a:xfrm>
              <a:off x="812693" y="942899"/>
              <a:ext cx="27687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Guttormsen et al. PRC </a:t>
              </a:r>
              <a:r>
                <a: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96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024313 (2017)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24476A5-5122-CB87-E9F1-A5D1F63D0ED1}"/>
                </a:ext>
              </a:extLst>
            </p:cNvPr>
            <p:cNvSpPr txBox="1"/>
            <p:nvPr/>
          </p:nvSpPr>
          <p:spPr>
            <a:xfrm>
              <a:off x="2886343" y="1266788"/>
              <a:ext cx="596638" cy="400110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91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C873CDE-1D1E-AB20-B5B2-066D34EE946A}"/>
                </a:ext>
              </a:extLst>
            </p:cNvPr>
            <p:cNvSpPr txBox="1"/>
            <p:nvPr/>
          </p:nvSpPr>
          <p:spPr>
            <a:xfrm>
              <a:off x="2892748" y="3458029"/>
              <a:ext cx="596638" cy="400110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Zr</a:t>
              </a: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0106F936-5C2E-784F-908A-E38E0E36277B}"/>
              </a:ext>
            </a:extLst>
          </p:cNvPr>
          <p:cNvSpPr/>
          <p:nvPr/>
        </p:nvSpPr>
        <p:spPr>
          <a:xfrm>
            <a:off x="76200" y="5289522"/>
            <a:ext cx="4321685" cy="6087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A4BCB-CB6C-0938-E71D-EE22F2275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measurements along the Zr isotopic chain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B93DF-9CF4-09A4-D60C-D5AFFAE0BA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Artemis Spyrou, Oslo 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33875-92A8-3E0E-259A-B50371609B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8C76FD-4783-4FF9-5693-8D4F384227AF}"/>
              </a:ext>
            </a:extLst>
          </p:cNvPr>
          <p:cNvSpPr txBox="1"/>
          <p:nvPr/>
        </p:nvSpPr>
        <p:spPr>
          <a:xfrm>
            <a:off x="7330671" y="956636"/>
            <a:ext cx="273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Pathirana et al. PRC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015801 (2026)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80A8B0C-064C-624F-0E9A-363E71284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746" y="1205914"/>
            <a:ext cx="2741065" cy="257906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4AB9760-4583-324E-1BED-24850C92FC24}"/>
              </a:ext>
            </a:extLst>
          </p:cNvPr>
          <p:cNvSpPr txBox="1"/>
          <p:nvPr/>
        </p:nvSpPr>
        <p:spPr>
          <a:xfrm>
            <a:off x="9090258" y="1294339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1" name="Conclusion_90_3.png" descr="Conclusion_90_3.png">
            <a:extLst>
              <a:ext uri="{FF2B5EF4-FFF2-40B4-BE49-F238E27FC236}">
                <a16:creationId xmlns:a16="http://schemas.microsoft.com/office/drawing/2014/main" id="{896F9A9F-C515-6EDC-6265-22A19969A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6" y="1852901"/>
            <a:ext cx="3267775" cy="2795299"/>
          </a:xfrm>
          <a:prstGeom prst="rect">
            <a:avLst/>
          </a:prstGeom>
          <a:ln w="3175">
            <a:miter lim="400000"/>
          </a:ln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977B9001-6B0A-3822-4653-94D2A7AC27AC}"/>
              </a:ext>
            </a:extLst>
          </p:cNvPr>
          <p:cNvSpPr txBox="1"/>
          <p:nvPr/>
        </p:nvSpPr>
        <p:spPr>
          <a:xfrm>
            <a:off x="410693" y="1483766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Bell – Submitted 2026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Malatji – Oslo 2026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5CE9E82-E651-DE7A-6ABF-F16BF535F7E9}"/>
              </a:ext>
            </a:extLst>
          </p:cNvPr>
          <p:cNvSpPr txBox="1"/>
          <p:nvPr/>
        </p:nvSpPr>
        <p:spPr>
          <a:xfrm>
            <a:off x="601774" y="2075504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6" name="Inhaltsplatzhalter 14">
            <a:extLst>
              <a:ext uri="{FF2B5EF4-FFF2-40B4-BE49-F238E27FC236}">
                <a16:creationId xmlns:a16="http://schemas.microsoft.com/office/drawing/2014/main" id="{69E312DC-D808-A572-DE8A-B9E95904D3B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76"/>
          <a:stretch>
            <a:fillRect/>
          </a:stretch>
        </p:blipFill>
        <p:spPr>
          <a:xfrm>
            <a:off x="9176535" y="3036870"/>
            <a:ext cx="2959471" cy="2139414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7B3CAE38-D0F9-87CB-F7D5-03DAF024DDD8}"/>
              </a:ext>
            </a:extLst>
          </p:cNvPr>
          <p:cNvSpPr txBox="1"/>
          <p:nvPr/>
        </p:nvSpPr>
        <p:spPr>
          <a:xfrm>
            <a:off x="11138162" y="4419600"/>
            <a:ext cx="596638" cy="400110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pic>
        <p:nvPicPr>
          <p:cNvPr id="68" name="Picture 67" descr="Team">
            <a:extLst>
              <a:ext uri="{FF2B5EF4-FFF2-40B4-BE49-F238E27FC236}">
                <a16:creationId xmlns:a16="http://schemas.microsoft.com/office/drawing/2014/main" id="{0E847BDF-E84E-4225-43DE-3427466202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6228" y="2227243"/>
            <a:ext cx="1023307" cy="10233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5DD8599F-D964-FA41-5139-B05E0A5842D2}"/>
              </a:ext>
            </a:extLst>
          </p:cNvPr>
          <p:cNvSpPr txBox="1"/>
          <p:nvPr/>
        </p:nvSpPr>
        <p:spPr>
          <a:xfrm>
            <a:off x="9703686" y="2803021"/>
            <a:ext cx="1789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Sitting – In preparation</a:t>
            </a:r>
          </a:p>
        </p:txBody>
      </p:sp>
      <p:pic>
        <p:nvPicPr>
          <p:cNvPr id="70" name="Image" descr="Image">
            <a:extLst>
              <a:ext uri="{FF2B5EF4-FFF2-40B4-BE49-F238E27FC236}">
                <a16:creationId xmlns:a16="http://schemas.microsoft.com/office/drawing/2014/main" id="{7E58B94D-1181-7A0C-EC7B-1B26F7E375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9738" y="1528112"/>
            <a:ext cx="914704" cy="94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" name="Picture 70" descr="A person with glasses and a mustache&#10;&#10;AI-generated content may be incorrect.">
            <a:extLst>
              <a:ext uri="{FF2B5EF4-FFF2-40B4-BE49-F238E27FC236}">
                <a16:creationId xmlns:a16="http://schemas.microsoft.com/office/drawing/2014/main" id="{71B6747A-5BC0-1C0F-BE17-F6178C6156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2705" y="1121140"/>
            <a:ext cx="1059386" cy="12770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0FC68AF-8496-1928-415F-F2A5BD0B47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2" t="886" r="19886" b="37397"/>
          <a:stretch>
            <a:fillRect/>
          </a:stretch>
        </p:blipFill>
        <p:spPr bwMode="auto">
          <a:xfrm>
            <a:off x="4997186" y="2837971"/>
            <a:ext cx="1295901" cy="11820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D077193-D6F0-B6EC-CE85-AA26242556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7" t="18049" r="9479" b="27554"/>
          <a:stretch>
            <a:fillRect/>
          </a:stretch>
        </p:blipFill>
        <p:spPr bwMode="auto">
          <a:xfrm>
            <a:off x="1644796" y="1759463"/>
            <a:ext cx="959655" cy="11820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EAD06F5-F576-BAA3-A3B9-90F01121C897}"/>
              </a:ext>
            </a:extLst>
          </p:cNvPr>
          <p:cNvSpPr/>
          <p:nvPr/>
        </p:nvSpPr>
        <p:spPr>
          <a:xfrm>
            <a:off x="76200" y="5295570"/>
            <a:ext cx="548640" cy="594360"/>
          </a:xfrm>
          <a:prstGeom prst="rect">
            <a:avLst/>
          </a:prstGeom>
          <a:solidFill>
            <a:srgbClr val="007000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93758F-201C-55F0-DA72-028059208ED2}"/>
              </a:ext>
            </a:extLst>
          </p:cNvPr>
          <p:cNvSpPr/>
          <p:nvPr/>
        </p:nvSpPr>
        <p:spPr>
          <a:xfrm>
            <a:off x="1595169" y="5288922"/>
            <a:ext cx="548640" cy="594360"/>
          </a:xfrm>
          <a:prstGeom prst="rect">
            <a:avLst/>
          </a:prstGeom>
          <a:solidFill>
            <a:srgbClr val="007000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DD45EFD-0EB1-606C-03EC-15225DB6B425}"/>
              </a:ext>
            </a:extLst>
          </p:cNvPr>
          <p:cNvSpPr/>
          <p:nvPr/>
        </p:nvSpPr>
        <p:spPr>
          <a:xfrm>
            <a:off x="2356356" y="5299808"/>
            <a:ext cx="548640" cy="594360"/>
          </a:xfrm>
          <a:prstGeom prst="rect">
            <a:avLst/>
          </a:prstGeom>
          <a:solidFill>
            <a:srgbClr val="006600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DB2C490-5E3A-283A-4996-3995121205B2}"/>
              </a:ext>
            </a:extLst>
          </p:cNvPr>
          <p:cNvSpPr/>
          <p:nvPr/>
        </p:nvSpPr>
        <p:spPr>
          <a:xfrm>
            <a:off x="3129776" y="5294034"/>
            <a:ext cx="548640" cy="594360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59DE44-8160-3733-5C11-43A9B63598E3}"/>
              </a:ext>
            </a:extLst>
          </p:cNvPr>
          <p:cNvSpPr/>
          <p:nvPr/>
        </p:nvSpPr>
        <p:spPr>
          <a:xfrm>
            <a:off x="816896" y="5295570"/>
            <a:ext cx="548640" cy="594360"/>
          </a:xfrm>
          <a:prstGeom prst="rect">
            <a:avLst/>
          </a:prstGeom>
          <a:solidFill>
            <a:srgbClr val="02B902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695159-26F6-42FC-E249-858C5DBD8EE1}"/>
              </a:ext>
            </a:extLst>
          </p:cNvPr>
          <p:cNvSpPr txBox="1"/>
          <p:nvPr/>
        </p:nvSpPr>
        <p:spPr>
          <a:xfrm>
            <a:off x="87209" y="5636291"/>
            <a:ext cx="5367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0.092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9BEBD-39AF-CF2C-7369-88D3AEA8DC88}"/>
              </a:ext>
            </a:extLst>
          </p:cNvPr>
          <p:cNvSpPr txBox="1"/>
          <p:nvPr/>
        </p:nvSpPr>
        <p:spPr>
          <a:xfrm>
            <a:off x="829607" y="5651180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0.10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35EC2-5BF8-C012-F508-AEBE10A9F916}"/>
              </a:ext>
            </a:extLst>
          </p:cNvPr>
          <p:cNvSpPr txBox="1"/>
          <p:nvPr/>
        </p:nvSpPr>
        <p:spPr>
          <a:xfrm>
            <a:off x="1607880" y="5634478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0.088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DD4496-F5E1-27E3-B0C4-401692483759}"/>
              </a:ext>
            </a:extLst>
          </p:cNvPr>
          <p:cNvSpPr txBox="1"/>
          <p:nvPr/>
        </p:nvSpPr>
        <p:spPr>
          <a:xfrm>
            <a:off x="2365054" y="5643216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0.06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AA2096-81CF-95C3-66B3-FF657457B746}"/>
              </a:ext>
            </a:extLst>
          </p:cNvPr>
          <p:cNvSpPr txBox="1"/>
          <p:nvPr/>
        </p:nvSpPr>
        <p:spPr>
          <a:xfrm>
            <a:off x="3132745" y="5641734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0.06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962E2B-8E01-B9CF-65D8-5849239651D3}"/>
              </a:ext>
            </a:extLst>
          </p:cNvPr>
          <p:cNvSpPr/>
          <p:nvPr/>
        </p:nvSpPr>
        <p:spPr>
          <a:xfrm>
            <a:off x="3858987" y="5288922"/>
            <a:ext cx="548640" cy="594360"/>
          </a:xfrm>
          <a:prstGeom prst="rect">
            <a:avLst/>
          </a:prstGeom>
          <a:solidFill>
            <a:srgbClr val="FF3E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598688-72E0-63DB-4861-FADB024A4C38}"/>
              </a:ext>
            </a:extLst>
          </p:cNvPr>
          <p:cNvSpPr txBox="1"/>
          <p:nvPr/>
        </p:nvSpPr>
        <p:spPr>
          <a:xfrm>
            <a:off x="3861956" y="5636622"/>
            <a:ext cx="5359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0.347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7403A0-BF0F-4A52-0DF3-ACE52D2E15FA}"/>
              </a:ext>
            </a:extLst>
          </p:cNvPr>
          <p:cNvSpPr txBox="1"/>
          <p:nvPr/>
        </p:nvSpPr>
        <p:spPr>
          <a:xfrm>
            <a:off x="79169" y="530108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90Zr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D7F678-1541-74A7-F9DD-272066441234}"/>
              </a:ext>
            </a:extLst>
          </p:cNvPr>
          <p:cNvSpPr txBox="1"/>
          <p:nvPr/>
        </p:nvSpPr>
        <p:spPr>
          <a:xfrm>
            <a:off x="824499" y="528836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92Zr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3299BA-4262-7CAA-976A-CA3E7570CEA2}"/>
              </a:ext>
            </a:extLst>
          </p:cNvPr>
          <p:cNvSpPr txBox="1"/>
          <p:nvPr/>
        </p:nvSpPr>
        <p:spPr>
          <a:xfrm>
            <a:off x="1594356" y="52605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94Zr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AF42FB-289B-18EE-E38E-9AF8E0029EF8}"/>
              </a:ext>
            </a:extLst>
          </p:cNvPr>
          <p:cNvSpPr txBox="1"/>
          <p:nvPr/>
        </p:nvSpPr>
        <p:spPr>
          <a:xfrm>
            <a:off x="2361196" y="526714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96Zr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B8AF8D-E25A-FFEC-C00C-06A99FA6DDB6}"/>
              </a:ext>
            </a:extLst>
          </p:cNvPr>
          <p:cNvSpPr txBox="1"/>
          <p:nvPr/>
        </p:nvSpPr>
        <p:spPr>
          <a:xfrm>
            <a:off x="3118356" y="525780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98Zr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394110-5189-1F0C-75EF-3B1FB035DDEC}"/>
              </a:ext>
            </a:extLst>
          </p:cNvPr>
          <p:cNvSpPr txBox="1"/>
          <p:nvPr/>
        </p:nvSpPr>
        <p:spPr>
          <a:xfrm>
            <a:off x="3804156" y="5267141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100Zr</a:t>
            </a:r>
          </a:p>
        </p:txBody>
      </p:sp>
    </p:spTree>
    <p:extLst>
      <p:ext uri="{BB962C8B-B14F-4D97-AF65-F5344CB8AC3E}">
        <p14:creationId xmlns:p14="http://schemas.microsoft.com/office/powerpoint/2010/main" val="36041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25B46479-E6E2-68DF-692B-06FF9EC39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316662"/>
            <a:ext cx="11988800" cy="586987"/>
          </a:xfrm>
        </p:spPr>
        <p:txBody>
          <a:bodyPr/>
          <a:lstStyle/>
          <a:p>
            <a:r>
              <a:rPr lang="en-US" sz="4000" dirty="0"/>
              <a:t>Using the </a:t>
            </a:r>
            <a:r>
              <a:rPr lang="el-GR" sz="4000" dirty="0"/>
              <a:t>β</a:t>
            </a:r>
            <a:r>
              <a:rPr lang="en-US" sz="4000" dirty="0"/>
              <a:t> Oslo method to populate neutron-rich Zr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BAA6E4-9E80-FE10-F790-E91AD7FD88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Artemis Spyrou, Oslo 2026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FBE008-153C-75D9-AF4A-30A7E3E676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9" name="Picture 28" descr="A diagram of a blue square with arrows&#10;&#10;Description automatically generated">
            <a:extLst>
              <a:ext uri="{FF2B5EF4-FFF2-40B4-BE49-F238E27FC236}">
                <a16:creationId xmlns:a16="http://schemas.microsoft.com/office/drawing/2014/main" id="{C51B89D8-95A2-7CEF-2AB6-E2BB8C283B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273"/>
          <a:stretch>
            <a:fillRect/>
          </a:stretch>
        </p:blipFill>
        <p:spPr>
          <a:xfrm>
            <a:off x="444636" y="1606496"/>
            <a:ext cx="5254402" cy="28902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28C1F2-1C14-E333-4BA6-F2B1797B49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765" b="19903"/>
          <a:stretch>
            <a:fillRect/>
          </a:stretch>
        </p:blipFill>
        <p:spPr>
          <a:xfrm>
            <a:off x="6093999" y="1775235"/>
            <a:ext cx="5783200" cy="289023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6D4060D-C757-96DB-6C3E-53FC4A128108}"/>
              </a:ext>
            </a:extLst>
          </p:cNvPr>
          <p:cNvCxnSpPr/>
          <p:nvPr/>
        </p:nvCxnSpPr>
        <p:spPr>
          <a:xfrm flipH="1" flipV="1">
            <a:off x="7924800" y="3680234"/>
            <a:ext cx="549362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139700">
              <a:schemeClr val="bg1">
                <a:alpha val="77058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F294E2E-E0DC-0722-678F-E4E4F8F2BE24}"/>
              </a:ext>
            </a:extLst>
          </p:cNvPr>
          <p:cNvCxnSpPr/>
          <p:nvPr/>
        </p:nvCxnSpPr>
        <p:spPr>
          <a:xfrm flipH="1" flipV="1">
            <a:off x="10058400" y="3680234"/>
            <a:ext cx="549362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139700">
              <a:schemeClr val="bg1">
                <a:alpha val="77058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3FAC7172-F26B-044F-0569-ADBAFDAF7FF9}"/>
              </a:ext>
            </a:extLst>
          </p:cNvPr>
          <p:cNvGrpSpPr/>
          <p:nvPr/>
        </p:nvGrpSpPr>
        <p:grpSpPr>
          <a:xfrm>
            <a:off x="485057" y="1266553"/>
            <a:ext cx="2341999" cy="832329"/>
            <a:chOff x="-6271" y="1273041"/>
            <a:chExt cx="3122664" cy="110977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A0E67E1-3FFD-771A-0A5C-4FC39BAB7897}"/>
                </a:ext>
              </a:extLst>
            </p:cNvPr>
            <p:cNvGrpSpPr/>
            <p:nvPr/>
          </p:nvGrpSpPr>
          <p:grpSpPr>
            <a:xfrm>
              <a:off x="-6271" y="1311504"/>
              <a:ext cx="1884848" cy="1033564"/>
              <a:chOff x="617612" y="682022"/>
              <a:chExt cx="2680673" cy="146995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1D3CEF56-57A7-61DE-518E-CAEF07BF8700}"/>
                  </a:ext>
                </a:extLst>
              </p:cNvPr>
              <p:cNvSpPr/>
              <p:nvPr/>
            </p:nvSpPr>
            <p:spPr>
              <a:xfrm>
                <a:off x="617612" y="682022"/>
                <a:ext cx="2620890" cy="146135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458B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9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AB573E-9C81-453B-07A0-16969781E4E2}"/>
                  </a:ext>
                </a:extLst>
              </p:cNvPr>
              <p:cNvSpPr txBox="1"/>
              <p:nvPr/>
            </p:nvSpPr>
            <p:spPr>
              <a:xfrm>
                <a:off x="871134" y="683611"/>
                <a:ext cx="964216" cy="5600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(</a:t>
                </a:r>
                <a:r>
                  <a:rPr lang="en-US" sz="1319" dirty="0" err="1">
                    <a:solidFill>
                      <a:srgbClr val="458B00"/>
                    </a:solidFill>
                    <a:latin typeface="Times"/>
                    <a:cs typeface="Times"/>
                  </a:rPr>
                  <a:t>d,p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80DD27-F0FE-858B-E4E7-22B41B69B759}"/>
                  </a:ext>
                </a:extLst>
              </p:cNvPr>
              <p:cNvSpPr txBox="1"/>
              <p:nvPr/>
            </p:nvSpPr>
            <p:spPr>
              <a:xfrm>
                <a:off x="1620096" y="1135340"/>
                <a:ext cx="1602567" cy="5600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(</a:t>
                </a:r>
                <a:r>
                  <a:rPr lang="en-US" sz="1319" baseline="30000" dirty="0">
                    <a:solidFill>
                      <a:srgbClr val="458B00"/>
                    </a:solidFill>
                    <a:latin typeface="Times"/>
                    <a:cs typeface="Times"/>
                  </a:rPr>
                  <a:t>3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He,</a:t>
                </a:r>
                <a:r>
                  <a:rPr lang="en-US" sz="1319" baseline="30000" dirty="0">
                    <a:solidFill>
                      <a:srgbClr val="458B00"/>
                    </a:solidFill>
                    <a:latin typeface="Times"/>
                    <a:cs typeface="Times"/>
                  </a:rPr>
                  <a:t>4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He)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B132B81-6D6D-F979-11C4-672C928C5DD8}"/>
                  </a:ext>
                </a:extLst>
              </p:cNvPr>
              <p:cNvSpPr txBox="1"/>
              <p:nvPr/>
            </p:nvSpPr>
            <p:spPr>
              <a:xfrm>
                <a:off x="1682779" y="682022"/>
                <a:ext cx="1602566" cy="5600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(</a:t>
                </a:r>
                <a:r>
                  <a:rPr lang="en-US" sz="1319" baseline="30000" dirty="0">
                    <a:solidFill>
                      <a:srgbClr val="458B00"/>
                    </a:solidFill>
                    <a:latin typeface="Times"/>
                    <a:cs typeface="Times"/>
                  </a:rPr>
                  <a:t>3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He,</a:t>
                </a:r>
                <a:r>
                  <a:rPr lang="en-US" sz="1319" baseline="30000" dirty="0">
                    <a:solidFill>
                      <a:srgbClr val="458B00"/>
                    </a:solidFill>
                    <a:latin typeface="Times"/>
                    <a:cs typeface="Times"/>
                  </a:rPr>
                  <a:t>3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He)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4608883-1251-5CC9-D03D-478D5247D7A9}"/>
                  </a:ext>
                </a:extLst>
              </p:cNvPr>
              <p:cNvSpPr txBox="1"/>
              <p:nvPr/>
            </p:nvSpPr>
            <p:spPr>
              <a:xfrm>
                <a:off x="677395" y="1591933"/>
                <a:ext cx="2620890" cy="5600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(p,</a:t>
                </a:r>
                <a:r>
                  <a:rPr lang="en-US" sz="1319" baseline="30000" dirty="0">
                    <a:solidFill>
                      <a:srgbClr val="458B00"/>
                    </a:solidFill>
                    <a:latin typeface="Times"/>
                    <a:cs typeface="Times"/>
                  </a:rPr>
                  <a:t>4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He), (</a:t>
                </a:r>
                <a:r>
                  <a:rPr lang="en-US" sz="1319" dirty="0" err="1">
                    <a:solidFill>
                      <a:srgbClr val="458B00"/>
                    </a:solidFill>
                    <a:latin typeface="Times"/>
                    <a:cs typeface="Times"/>
                  </a:rPr>
                  <a:t>p,p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), CE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E56011-46A7-154C-9B70-CDEF6D9ED06B}"/>
                  </a:ext>
                </a:extLst>
              </p:cNvPr>
              <p:cNvSpPr txBox="1"/>
              <p:nvPr/>
            </p:nvSpPr>
            <p:spPr>
              <a:xfrm>
                <a:off x="846064" y="1124667"/>
                <a:ext cx="891259" cy="5600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(</a:t>
                </a:r>
                <a:r>
                  <a:rPr lang="en-US" sz="1319" dirty="0" err="1">
                    <a:solidFill>
                      <a:srgbClr val="458B00"/>
                    </a:solidFill>
                    <a:latin typeface="Times"/>
                    <a:cs typeface="Times"/>
                  </a:rPr>
                  <a:t>p,t</a:t>
                </a:r>
                <a:r>
                  <a:rPr lang="en-US" sz="1319" dirty="0">
                    <a:solidFill>
                      <a:srgbClr val="458B00"/>
                    </a:solidFill>
                    <a:latin typeface="Times"/>
                    <a:cs typeface="Times"/>
                  </a:rPr>
                  <a:t>)</a:t>
                </a:r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AC2A1F1-EC13-B862-0AB4-86EA5484EED9}"/>
                </a:ext>
              </a:extLst>
            </p:cNvPr>
            <p:cNvCxnSpPr/>
            <p:nvPr/>
          </p:nvCxnSpPr>
          <p:spPr>
            <a:xfrm>
              <a:off x="1898442" y="1913543"/>
              <a:ext cx="1217951" cy="469271"/>
            </a:xfrm>
            <a:prstGeom prst="straightConnector1">
              <a:avLst/>
            </a:prstGeom>
            <a:ln w="38100">
              <a:solidFill>
                <a:srgbClr val="458B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C2AC244-C62F-89DD-7747-5ABA633DA1EA}"/>
                </a:ext>
              </a:extLst>
            </p:cNvPr>
            <p:cNvSpPr txBox="1"/>
            <p:nvPr/>
          </p:nvSpPr>
          <p:spPr>
            <a:xfrm rot="19358899">
              <a:off x="1936317" y="1273041"/>
              <a:ext cx="1015662" cy="599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60" dirty="0">
                  <a:solidFill>
                    <a:srgbClr val="458B00"/>
                  </a:solidFill>
                  <a:latin typeface="Times" pitchFamily="2" charset="0"/>
                  <a:cs typeface="Calibri"/>
                </a:rPr>
                <a:t>Oslo</a:t>
              </a:r>
            </a:p>
            <a:p>
              <a:r>
                <a:rPr lang="en-US" sz="1160" dirty="0">
                  <a:solidFill>
                    <a:srgbClr val="458B00"/>
                  </a:solidFill>
                  <a:latin typeface="Times" pitchFamily="2" charset="0"/>
                  <a:cs typeface="Calibri"/>
                </a:rPr>
                <a:t>Surrogate</a:t>
              </a: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3DF242-FFB1-AE6A-A1ED-969158D8FECA}"/>
              </a:ext>
            </a:extLst>
          </p:cNvPr>
          <p:cNvCxnSpPr/>
          <p:nvPr/>
        </p:nvCxnSpPr>
        <p:spPr>
          <a:xfrm flipH="1" flipV="1">
            <a:off x="8686800" y="3657600"/>
            <a:ext cx="549362" cy="60960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  <a:effectLst>
            <a:glow rad="139700">
              <a:schemeClr val="bg1">
                <a:alpha val="77058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FB67E9B-F223-E7CF-1CE1-919F49318FDC}"/>
              </a:ext>
            </a:extLst>
          </p:cNvPr>
          <p:cNvSpPr txBox="1"/>
          <p:nvPr/>
        </p:nvSpPr>
        <p:spPr>
          <a:xfrm>
            <a:off x="2400804" y="5251504"/>
            <a:ext cx="6724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Extracting Nuclear Level Densities and </a:t>
            </a:r>
            <a:r>
              <a:rPr lang="el-GR" dirty="0"/>
              <a:t>γ</a:t>
            </a:r>
            <a:r>
              <a:rPr lang="en-US" dirty="0"/>
              <a:t>-ray Strength Functions</a:t>
            </a:r>
          </a:p>
        </p:txBody>
      </p:sp>
    </p:spTree>
    <p:extLst>
      <p:ext uri="{BB962C8B-B14F-4D97-AF65-F5344CB8AC3E}">
        <p14:creationId xmlns:p14="http://schemas.microsoft.com/office/powerpoint/2010/main" val="583928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1156C7D-88E2-8440-BC6C-ECC48428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04" y="282205"/>
            <a:ext cx="11523133" cy="553003"/>
          </a:xfrm>
        </p:spPr>
        <p:txBody>
          <a:bodyPr/>
          <a:lstStyle/>
          <a:p>
            <a:r>
              <a:rPr lang="en-US" sz="3749" dirty="0">
                <a:solidFill>
                  <a:srgbClr val="7F7F7F"/>
                </a:solidFill>
                <a:latin typeface="Imprint MT Shadow" charset="0"/>
                <a:ea typeface="Imprint MT Shadow" charset="0"/>
                <a:cs typeface="Imprint MT Shadow" charset="0"/>
              </a:rPr>
              <a:t>CARIBU Facility @ Argonne National Lab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F1B895-8C51-C240-8438-74FE98C9C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" y="992233"/>
            <a:ext cx="9001125" cy="4873537"/>
          </a:xfrm>
          <a:prstGeom prst="rect">
            <a:avLst/>
          </a:prstGeom>
        </p:spPr>
      </p:pic>
      <p:pic>
        <p:nvPicPr>
          <p:cNvPr id="4098" name="Picture 2" descr="Argonne National Laboratory | Drupal.org">
            <a:extLst>
              <a:ext uri="{FF2B5EF4-FFF2-40B4-BE49-F238E27FC236}">
                <a16:creationId xmlns:a16="http://schemas.microsoft.com/office/drawing/2014/main" id="{BA2357D8-B3B6-9940-83CF-9E856EBE4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643064"/>
            <a:ext cx="3317557" cy="115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65A668C-D0CE-252F-9C61-EBB10FB6DA7A}"/>
              </a:ext>
            </a:extLst>
          </p:cNvPr>
          <p:cNvGrpSpPr/>
          <p:nvPr/>
        </p:nvGrpSpPr>
        <p:grpSpPr>
          <a:xfrm>
            <a:off x="6096001" y="2855297"/>
            <a:ext cx="6141089" cy="3643308"/>
            <a:chOff x="6096001" y="2855297"/>
            <a:chExt cx="6141089" cy="36433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528ECA8-394D-9B71-71F2-7FBA3FC832D3}"/>
                </a:ext>
              </a:extLst>
            </p:cNvPr>
            <p:cNvGrpSpPr/>
            <p:nvPr/>
          </p:nvGrpSpPr>
          <p:grpSpPr>
            <a:xfrm>
              <a:off x="6096001" y="2855297"/>
              <a:ext cx="6141089" cy="3643308"/>
              <a:chOff x="6096001" y="2855297"/>
              <a:chExt cx="6141089" cy="3643308"/>
            </a:xfrm>
          </p:grpSpPr>
          <p:pic>
            <p:nvPicPr>
              <p:cNvPr id="2" name="Picture 1" descr="A group of people standing in a room&#10;&#10;Description automatically generated">
                <a:extLst>
                  <a:ext uri="{FF2B5EF4-FFF2-40B4-BE49-F238E27FC236}">
                    <a16:creationId xmlns:a16="http://schemas.microsoft.com/office/drawing/2014/main" id="{08565061-856D-D395-99B4-2825F7705A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445" t="51788" r="16904" b="9472"/>
              <a:stretch/>
            </p:blipFill>
            <p:spPr>
              <a:xfrm>
                <a:off x="6096001" y="3403600"/>
                <a:ext cx="6141089" cy="3095005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BF41186-962E-9E6E-ACE7-AECBCDE3EB9F}"/>
                  </a:ext>
                </a:extLst>
              </p:cNvPr>
              <p:cNvSpPr txBox="1"/>
              <p:nvPr/>
            </p:nvSpPr>
            <p:spPr>
              <a:xfrm>
                <a:off x="9166545" y="2855297"/>
                <a:ext cx="2909707" cy="461665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sz="24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SuN</a:t>
                </a:r>
                <a:r>
                  <a:rPr lang="en-US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setup @ ANL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24D7DA-5059-2F48-7423-F27175B7ABCB}"/>
                </a:ext>
              </a:extLst>
            </p:cNvPr>
            <p:cNvSpPr txBox="1"/>
            <p:nvPr/>
          </p:nvSpPr>
          <p:spPr>
            <a:xfrm>
              <a:off x="9636186" y="3893985"/>
              <a:ext cx="851515" cy="543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33" dirty="0" err="1">
                  <a:solidFill>
                    <a:srgbClr val="FF0000"/>
                  </a:solidFill>
                  <a:highlight>
                    <a:srgbClr val="BACDE5"/>
                  </a:highlight>
                  <a:latin typeface="Times" pitchFamily="2" charset="0"/>
                </a:rPr>
                <a:t>SuN</a:t>
              </a:r>
              <a:endParaRPr lang="en-US" sz="2933" dirty="0">
                <a:solidFill>
                  <a:srgbClr val="FF0000"/>
                </a:solidFill>
                <a:highlight>
                  <a:srgbClr val="BACDE5"/>
                </a:highlight>
                <a:latin typeface="Times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105092-FE11-F8AF-60E8-8B6B37AD290F}"/>
                </a:ext>
              </a:extLst>
            </p:cNvPr>
            <p:cNvSpPr txBox="1"/>
            <p:nvPr/>
          </p:nvSpPr>
          <p:spPr>
            <a:xfrm>
              <a:off x="8667201" y="5019311"/>
              <a:ext cx="1592424" cy="543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33" dirty="0" err="1">
                  <a:solidFill>
                    <a:srgbClr val="FF0000"/>
                  </a:solidFill>
                  <a:highlight>
                    <a:srgbClr val="BACDE5"/>
                  </a:highlight>
                  <a:latin typeface="Times" pitchFamily="2" charset="0"/>
                </a:rPr>
                <a:t>SuNTAN</a:t>
              </a:r>
              <a:endParaRPr lang="en-US" sz="2933" dirty="0">
                <a:solidFill>
                  <a:srgbClr val="FF0000"/>
                </a:solidFill>
                <a:highlight>
                  <a:srgbClr val="BACDE5"/>
                </a:highlight>
                <a:latin typeface="Times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0D938C-A838-96C7-9E95-F2F9A5A2B698}"/>
                </a:ext>
              </a:extLst>
            </p:cNvPr>
            <p:cNvSpPr txBox="1"/>
            <p:nvPr/>
          </p:nvSpPr>
          <p:spPr>
            <a:xfrm>
              <a:off x="11176542" y="3685654"/>
              <a:ext cx="998991" cy="543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33" dirty="0">
                  <a:solidFill>
                    <a:schemeClr val="accent2"/>
                  </a:solidFill>
                  <a:latin typeface="Times" pitchFamily="2" charset="0"/>
                </a:rPr>
                <a:t>beam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0DDCF054-17B7-F128-4718-E1600367C71A}"/>
                </a:ext>
              </a:extLst>
            </p:cNvPr>
            <p:cNvSpPr/>
            <p:nvPr/>
          </p:nvSpPr>
          <p:spPr>
            <a:xfrm>
              <a:off x="10326203" y="3354754"/>
              <a:ext cx="973996" cy="713553"/>
            </a:xfrm>
            <a:custGeom>
              <a:avLst/>
              <a:gdLst>
                <a:gd name="connsiteX0" fmla="*/ 0 w 730497"/>
                <a:gd name="connsiteY0" fmla="*/ 0 h 458965"/>
                <a:gd name="connsiteX1" fmla="*/ 723753 w 730497"/>
                <a:gd name="connsiteY1" fmla="*/ 215360 h 458965"/>
                <a:gd name="connsiteX2" fmla="*/ 300092 w 730497"/>
                <a:gd name="connsiteY2" fmla="*/ 458965 h 45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0497" h="458965">
                  <a:moveTo>
                    <a:pt x="0" y="0"/>
                  </a:moveTo>
                  <a:cubicBezTo>
                    <a:pt x="336869" y="69433"/>
                    <a:pt x="673738" y="138866"/>
                    <a:pt x="723753" y="215360"/>
                  </a:cubicBezTo>
                  <a:cubicBezTo>
                    <a:pt x="773768" y="291854"/>
                    <a:pt x="536930" y="375409"/>
                    <a:pt x="300092" y="458965"/>
                  </a:cubicBezTo>
                </a:path>
              </a:pathLst>
            </a:custGeom>
            <a:noFill/>
            <a:ln w="349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664248F-A72E-8CAD-A050-A6DB71B2B637}"/>
              </a:ext>
            </a:extLst>
          </p:cNvPr>
          <p:cNvGrpSpPr/>
          <p:nvPr/>
        </p:nvGrpSpPr>
        <p:grpSpPr>
          <a:xfrm>
            <a:off x="3733800" y="4229329"/>
            <a:ext cx="1199383" cy="1598338"/>
            <a:chOff x="3733800" y="4229329"/>
            <a:chExt cx="1199383" cy="159833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5E50873-E9C6-BB47-AE27-33EA73864052}"/>
                </a:ext>
              </a:extLst>
            </p:cNvPr>
            <p:cNvSpPr/>
            <p:nvPr/>
          </p:nvSpPr>
          <p:spPr>
            <a:xfrm>
              <a:off x="3733800" y="4229329"/>
              <a:ext cx="579553" cy="208325"/>
            </a:xfrm>
            <a:prstGeom prst="ellipse">
              <a:avLst/>
            </a:prstGeom>
            <a:solidFill>
              <a:srgbClr val="00FDFF">
                <a:alpha val="43137"/>
              </a:srgbClr>
            </a:solidFill>
            <a:ln w="38100">
              <a:solidFill>
                <a:srgbClr val="00FD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7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08A5F5-8A0B-F5EB-5B10-B4296EA3A07E}"/>
                </a:ext>
              </a:extLst>
            </p:cNvPr>
            <p:cNvSpPr txBox="1"/>
            <p:nvPr/>
          </p:nvSpPr>
          <p:spPr>
            <a:xfrm>
              <a:off x="4118536" y="5458335"/>
              <a:ext cx="814647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FDFF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chemeClr val="tx1"/>
                  </a:solidFill>
                </a:rPr>
                <a:t>97-100</a:t>
              </a:r>
              <a:r>
                <a:rPr lang="en-US" dirty="0">
                  <a:solidFill>
                    <a:schemeClr val="tx1"/>
                  </a:solidFill>
                </a:rPr>
                <a:t>Y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C53AE3C-B820-4353-7533-1212CBDBA19F}"/>
                </a:ext>
              </a:extLst>
            </p:cNvPr>
            <p:cNvCxnSpPr>
              <a:stCxn id="9" idx="4"/>
            </p:cNvCxnSpPr>
            <p:nvPr/>
          </p:nvCxnSpPr>
          <p:spPr>
            <a:xfrm>
              <a:off x="4023577" y="4437654"/>
              <a:ext cx="289776" cy="972546"/>
            </a:xfrm>
            <a:prstGeom prst="straightConnector1">
              <a:avLst/>
            </a:prstGeom>
            <a:ln w="38100">
              <a:solidFill>
                <a:srgbClr val="00FD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9920C34-E86E-4B81-2A71-B495A5E978B6}"/>
              </a:ext>
            </a:extLst>
          </p:cNvPr>
          <p:cNvSpPr txBox="1"/>
          <p:nvPr/>
        </p:nvSpPr>
        <p:spPr>
          <a:xfrm>
            <a:off x="9671269" y="1084532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Exp. PI: Mallory Smith</a:t>
            </a:r>
          </a:p>
        </p:txBody>
      </p:sp>
    </p:spTree>
    <p:extLst>
      <p:ext uri="{BB962C8B-B14F-4D97-AF65-F5344CB8AC3E}">
        <p14:creationId xmlns:p14="http://schemas.microsoft.com/office/powerpoint/2010/main" val="14084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F7631-4533-15EF-8F72-48EB039FA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SuN</a:t>
            </a:r>
            <a:r>
              <a:rPr lang="en-US" dirty="0"/>
              <a:t> setup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ACD46A-3BAF-8741-73DA-75EF421F59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77DAF-89F1-C9C6-8C37-A96B0AFF95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2CC85A-7930-6A64-59F4-3BD89295541C}"/>
              </a:ext>
            </a:extLst>
          </p:cNvPr>
          <p:cNvSpPr txBox="1"/>
          <p:nvPr/>
        </p:nvSpPr>
        <p:spPr>
          <a:xfrm>
            <a:off x="4267200" y="6234131"/>
            <a:ext cx="3857625" cy="461665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Simon, et al.,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Instr. Meth A 703, 16 (2013)</a:t>
            </a:r>
          </a:p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Harris et al.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Instr. Meth. A 1084 (2006) 171185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86208D-F338-C75C-2A0D-DDEA3E3F80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37" t="17359" r="11164" b="21150"/>
          <a:stretch/>
        </p:blipFill>
        <p:spPr>
          <a:xfrm>
            <a:off x="10891032" y="3505200"/>
            <a:ext cx="1237468" cy="125880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E8BBD4-0AE8-77C6-11E3-BEE8480C2A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3" t="21125" r="18695" b="28051"/>
          <a:stretch/>
        </p:blipFill>
        <p:spPr>
          <a:xfrm>
            <a:off x="7696200" y="1105553"/>
            <a:ext cx="3131012" cy="2948792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170517-AB4C-37E7-E4D5-EDB5975EE9EA}"/>
              </a:ext>
            </a:extLst>
          </p:cNvPr>
          <p:cNvSpPr txBox="1"/>
          <p:nvPr/>
        </p:nvSpPr>
        <p:spPr>
          <a:xfrm>
            <a:off x="9319175" y="999878"/>
            <a:ext cx="2879314" cy="646331"/>
          </a:xfrm>
          <a:prstGeom prst="rect">
            <a:avLst/>
          </a:prstGeom>
          <a:solidFill>
            <a:srgbClr val="00FD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-Total Absorption Spectrometer</a:t>
            </a:r>
          </a:p>
        </p:txBody>
      </p:sp>
      <p:pic>
        <p:nvPicPr>
          <p:cNvPr id="11" name="Picture 10" descr="TapeDrawing.pdf">
            <a:extLst>
              <a:ext uri="{FF2B5EF4-FFF2-40B4-BE49-F238E27FC236}">
                <a16:creationId xmlns:a16="http://schemas.microsoft.com/office/drawing/2014/main" id="{D1773559-3B95-AD5C-E285-F59FE2828C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t="17149" b="19186"/>
          <a:stretch/>
        </p:blipFill>
        <p:spPr>
          <a:xfrm>
            <a:off x="114299" y="1379700"/>
            <a:ext cx="6342724" cy="4277394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A60646-233B-FE38-0489-DEECF6440DCD}"/>
              </a:ext>
            </a:extLst>
          </p:cNvPr>
          <p:cNvSpPr txBox="1"/>
          <p:nvPr/>
        </p:nvSpPr>
        <p:spPr>
          <a:xfrm>
            <a:off x="4961779" y="5431042"/>
            <a:ext cx="2268442" cy="338554"/>
          </a:xfrm>
          <a:prstGeom prst="rect">
            <a:avLst/>
          </a:prstGeom>
          <a:solidFill>
            <a:srgbClr val="00FD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by LSU and ANL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891569-B7F6-374A-DAAD-23F322250B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2440" b="32928"/>
          <a:stretch/>
        </p:blipFill>
        <p:spPr>
          <a:xfrm>
            <a:off x="7624219" y="4823628"/>
            <a:ext cx="4453482" cy="115677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E84A8A-CD65-B8E1-015E-C33D783CA42E}"/>
              </a:ext>
            </a:extLst>
          </p:cNvPr>
          <p:cNvSpPr txBox="1"/>
          <p:nvPr/>
        </p:nvSpPr>
        <p:spPr>
          <a:xfrm>
            <a:off x="7696200" y="4301283"/>
            <a:ext cx="1326004" cy="646331"/>
          </a:xfrm>
          <a:prstGeom prst="rect">
            <a:avLst/>
          </a:prstGeom>
          <a:solidFill>
            <a:srgbClr val="00FD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SuNSPOT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-detection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D2038-D294-8CFE-76C2-A3CF3D1676AD}"/>
              </a:ext>
            </a:extLst>
          </p:cNvPr>
          <p:cNvSpPr txBox="1"/>
          <p:nvPr/>
        </p:nvSpPr>
        <p:spPr>
          <a:xfrm>
            <a:off x="9571440" y="4473806"/>
            <a:ext cx="1319592" cy="338554"/>
          </a:xfrm>
          <a:prstGeom prst="rect">
            <a:avLst/>
          </a:prstGeom>
          <a:solidFill>
            <a:srgbClr val="00FD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Hope College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DF5F8D-67ED-25E8-D7CD-20197EED8FAA}"/>
              </a:ext>
            </a:extLst>
          </p:cNvPr>
          <p:cNvSpPr txBox="1"/>
          <p:nvPr/>
        </p:nvSpPr>
        <p:spPr>
          <a:xfrm>
            <a:off x="143328" y="1353821"/>
            <a:ext cx="1988173" cy="646331"/>
          </a:xfrm>
          <a:prstGeom prst="rect">
            <a:avLst/>
          </a:prstGeom>
          <a:solidFill>
            <a:srgbClr val="00FD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SuNTAN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Tape transport system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BB0DA61-BCC2-0F51-6D57-418C5C96EE56}"/>
              </a:ext>
            </a:extLst>
          </p:cNvPr>
          <p:cNvCxnSpPr>
            <a:cxnSpLocks/>
          </p:cNvCxnSpPr>
          <p:nvPr/>
        </p:nvCxnSpPr>
        <p:spPr>
          <a:xfrm flipH="1" flipV="1">
            <a:off x="5187200" y="2572603"/>
            <a:ext cx="1656422" cy="246797"/>
          </a:xfrm>
          <a:prstGeom prst="straightConnector1">
            <a:avLst/>
          </a:prstGeom>
          <a:ln>
            <a:solidFill>
              <a:srgbClr val="00FA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82C4882-C9EC-92A3-1A83-1C54DAEBF790}"/>
              </a:ext>
            </a:extLst>
          </p:cNvPr>
          <p:cNvSpPr txBox="1"/>
          <p:nvPr/>
        </p:nvSpPr>
        <p:spPr>
          <a:xfrm rot="496009">
            <a:off x="6416356" y="2557501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F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648682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33E40D-64C7-E3C8-1123-09C0AD0E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for </a:t>
            </a:r>
            <a:r>
              <a:rPr lang="en-US" baseline="30000" dirty="0"/>
              <a:t>97</a:t>
            </a:r>
            <a:r>
              <a:rPr lang="en-US" dirty="0"/>
              <a:t>Zr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CFC52BF-40B7-FBF8-1CBE-28857A4B2A25}"/>
              </a:ext>
            </a:extLst>
          </p:cNvPr>
          <p:cNvGrpSpPr/>
          <p:nvPr/>
        </p:nvGrpSpPr>
        <p:grpSpPr>
          <a:xfrm>
            <a:off x="3358503" y="1324551"/>
            <a:ext cx="2255425" cy="1495248"/>
            <a:chOff x="1044730" y="1289026"/>
            <a:chExt cx="2231870" cy="149524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816A4A-08A5-D547-CD90-5A60A1E00227}"/>
                </a:ext>
              </a:extLst>
            </p:cNvPr>
            <p:cNvSpPr/>
            <p:nvPr/>
          </p:nvSpPr>
          <p:spPr>
            <a:xfrm>
              <a:off x="1828800" y="1295400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8CC8BD-59A5-7BF9-45DC-3FF9BAFEE073}"/>
                </a:ext>
              </a:extLst>
            </p:cNvPr>
            <p:cNvSpPr/>
            <p:nvPr/>
          </p:nvSpPr>
          <p:spPr>
            <a:xfrm>
              <a:off x="1066800" y="1289026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850554-42F6-5E91-33DA-81549C7B2C97}"/>
                </a:ext>
              </a:extLst>
            </p:cNvPr>
            <p:cNvSpPr/>
            <p:nvPr/>
          </p:nvSpPr>
          <p:spPr>
            <a:xfrm>
              <a:off x="2590800" y="2098474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4C9DF62-EB88-8D4C-4292-3BD8BF5962CB}"/>
                </a:ext>
              </a:extLst>
            </p:cNvPr>
            <p:cNvCxnSpPr/>
            <p:nvPr/>
          </p:nvCxnSpPr>
          <p:spPr>
            <a:xfrm>
              <a:off x="1409700" y="1874560"/>
              <a:ext cx="762000" cy="637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D0A3CB-2AD2-F736-7FA3-D51C3B63D879}"/>
                </a:ext>
              </a:extLst>
            </p:cNvPr>
            <p:cNvSpPr txBox="1"/>
            <p:nvPr/>
          </p:nvSpPr>
          <p:spPr>
            <a:xfrm>
              <a:off x="1044730" y="1336357"/>
              <a:ext cx="52445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aseline="30000" dirty="0">
                  <a:latin typeface="Times New Roman" charset="0"/>
                  <a:ea typeface="Times New Roman" charset="0"/>
                  <a:cs typeface="Times New Roman" charset="0"/>
                </a:rPr>
                <a:t>96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0F34CD-6880-CC3B-3202-3141951386A0}"/>
                </a:ext>
              </a:extLst>
            </p:cNvPr>
            <p:cNvSpPr txBox="1"/>
            <p:nvPr/>
          </p:nvSpPr>
          <p:spPr>
            <a:xfrm>
              <a:off x="1823833" y="1336357"/>
              <a:ext cx="52445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aseline="30000" dirty="0">
                  <a:latin typeface="Times New Roman" charset="0"/>
                  <a:ea typeface="Times New Roman" charset="0"/>
                  <a:cs typeface="Times New Roman" charset="0"/>
                </a:rPr>
                <a:t>97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Zr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BDEA3D-9313-00EB-AE71-82834CB39BE7}"/>
                </a:ext>
              </a:extLst>
            </p:cNvPr>
            <p:cNvSpPr txBox="1"/>
            <p:nvPr/>
          </p:nvSpPr>
          <p:spPr>
            <a:xfrm>
              <a:off x="2648438" y="2229772"/>
              <a:ext cx="47074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97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30CEDF-7172-D561-DCB6-CAD2FB143840}"/>
                </a:ext>
              </a:extLst>
            </p:cNvPr>
            <p:cNvSpPr txBox="1"/>
            <p:nvPr/>
          </p:nvSpPr>
          <p:spPr>
            <a:xfrm>
              <a:off x="1362597" y="1852252"/>
              <a:ext cx="80413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(n,</a:t>
              </a:r>
              <a:r>
                <a:rPr lang="el-GR" sz="2600" dirty="0" err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γ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64D8404-6AF8-A231-3539-F6E42DCCF727}"/>
                </a:ext>
              </a:extLst>
            </p:cNvPr>
            <p:cNvSpPr txBox="1"/>
            <p:nvPr/>
          </p:nvSpPr>
          <p:spPr>
            <a:xfrm>
              <a:off x="2574758" y="1584158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6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β</a:t>
              </a:r>
              <a:r>
                <a:rPr lang="en-US" sz="2600" baseline="300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53CB047-56CA-E618-75F3-04CAA7DD7683}"/>
                </a:ext>
              </a:extLst>
            </p:cNvPr>
            <p:cNvCxnSpPr/>
            <p:nvPr/>
          </p:nvCxnSpPr>
          <p:spPr>
            <a:xfrm flipH="1" flipV="1">
              <a:off x="2330116" y="1788084"/>
              <a:ext cx="471639" cy="482404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5A9B2C5-8233-13DA-C474-4B179EAAA42B}"/>
              </a:ext>
            </a:extLst>
          </p:cNvPr>
          <p:cNvSpPr txBox="1"/>
          <p:nvPr/>
        </p:nvSpPr>
        <p:spPr>
          <a:xfrm>
            <a:off x="7204766" y="2470816"/>
            <a:ext cx="4114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Raw matrix for </a:t>
            </a:r>
            <a:r>
              <a:rPr lang="el-GR" b="1" dirty="0"/>
              <a:t>β</a:t>
            </a:r>
            <a:r>
              <a:rPr lang="en-US" b="1" dirty="0"/>
              <a:t>-</a:t>
            </a:r>
            <a:r>
              <a:rPr lang="en-US" b="1" dirty="0" err="1"/>
              <a:t>oslo</a:t>
            </a:r>
            <a:r>
              <a:rPr lang="en-US" b="1" dirty="0"/>
              <a:t> analysis</a:t>
            </a:r>
          </a:p>
        </p:txBody>
      </p:sp>
      <p:pic>
        <p:nvPicPr>
          <p:cNvPr id="18" name="Picture 17" descr="A graph of a number of blue and yellow squares&#10;&#10;Description automatically generated with medium confidence">
            <a:extLst>
              <a:ext uri="{FF2B5EF4-FFF2-40B4-BE49-F238E27FC236}">
                <a16:creationId xmlns:a16="http://schemas.microsoft.com/office/drawing/2014/main" id="{6976A840-08AC-9BDC-9118-7A39EE3552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29"/>
          <a:stretch/>
        </p:blipFill>
        <p:spPr>
          <a:xfrm>
            <a:off x="5887740" y="2908244"/>
            <a:ext cx="5896861" cy="31147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53641-C686-D0CA-A472-ED9533C1A98B}"/>
              </a:ext>
            </a:extLst>
          </p:cNvPr>
          <p:cNvSpPr txBox="1"/>
          <p:nvPr/>
        </p:nvSpPr>
        <p:spPr>
          <a:xfrm>
            <a:off x="4173343" y="5016118"/>
            <a:ext cx="14839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chemeClr val="tx1"/>
                </a:solidFill>
                <a:latin typeface="Calibri"/>
                <a:cs typeface="Calibri"/>
              </a:rPr>
              <a:t>97</a:t>
            </a:r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Y-&gt; </a:t>
            </a:r>
            <a:r>
              <a:rPr lang="en-US" sz="1600" baseline="30000" dirty="0">
                <a:solidFill>
                  <a:schemeClr val="tx1"/>
                </a:solidFill>
                <a:latin typeface="Calibri"/>
                <a:cs typeface="Calibri"/>
              </a:rPr>
              <a:t>97</a:t>
            </a:r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Zr</a:t>
            </a:r>
          </a:p>
          <a:p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Q</a:t>
            </a:r>
            <a:r>
              <a:rPr lang="el-GR" sz="1600" baseline="-25000" dirty="0">
                <a:solidFill>
                  <a:schemeClr val="tx1"/>
                </a:solidFill>
                <a:latin typeface="Calibri"/>
                <a:cs typeface="Calibri"/>
              </a:rPr>
              <a:t>β</a:t>
            </a:r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 = 6.8 MeV</a:t>
            </a:r>
          </a:p>
          <a:p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  <a:r>
              <a:rPr lang="en-US" sz="1600" baseline="-25000" dirty="0">
                <a:solidFill>
                  <a:schemeClr val="tx1"/>
                </a:solidFill>
                <a:latin typeface="Calibri"/>
                <a:cs typeface="Calibri"/>
              </a:rPr>
              <a:t>n</a:t>
            </a:r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 =5.56 MeV</a:t>
            </a:r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257319CB-B2B8-3AFC-989B-EE36809A9C70}"/>
              </a:ext>
            </a:extLst>
          </p:cNvPr>
          <p:cNvSpPr/>
          <p:nvPr/>
        </p:nvSpPr>
        <p:spPr>
          <a:xfrm>
            <a:off x="7509358" y="3124200"/>
            <a:ext cx="3596184" cy="969992"/>
          </a:xfrm>
          <a:custGeom>
            <a:avLst/>
            <a:gdLst>
              <a:gd name="connsiteX0" fmla="*/ 0 w 4572000"/>
              <a:gd name="connsiteY0" fmla="*/ 0 h 1371600"/>
              <a:gd name="connsiteX1" fmla="*/ 4572000 w 4572000"/>
              <a:gd name="connsiteY1" fmla="*/ 0 h 1371600"/>
              <a:gd name="connsiteX2" fmla="*/ 4572000 w 4572000"/>
              <a:gd name="connsiteY2" fmla="*/ 1371600 h 1371600"/>
              <a:gd name="connsiteX3" fmla="*/ 0 w 4572000"/>
              <a:gd name="connsiteY3" fmla="*/ 1371600 h 1371600"/>
              <a:gd name="connsiteX4" fmla="*/ 0 w 4572000"/>
              <a:gd name="connsiteY4" fmla="*/ 0 h 1371600"/>
              <a:gd name="connsiteX0" fmla="*/ 0 w 4572000"/>
              <a:gd name="connsiteY0" fmla="*/ 0 h 1371600"/>
              <a:gd name="connsiteX1" fmla="*/ 4572000 w 4572000"/>
              <a:gd name="connsiteY1" fmla="*/ 0 h 1371600"/>
              <a:gd name="connsiteX2" fmla="*/ 2068497 w 4572000"/>
              <a:gd name="connsiteY2" fmla="*/ 1371600 h 1371600"/>
              <a:gd name="connsiteX3" fmla="*/ 0 w 4572000"/>
              <a:gd name="connsiteY3" fmla="*/ 1371600 h 1371600"/>
              <a:gd name="connsiteX4" fmla="*/ 0 w 45720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1371600">
                <a:moveTo>
                  <a:pt x="0" y="0"/>
                </a:moveTo>
                <a:lnTo>
                  <a:pt x="4572000" y="0"/>
                </a:lnTo>
                <a:lnTo>
                  <a:pt x="2068497" y="1371600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solidFill>
            <a:srgbClr val="200BE5">
              <a:alpha val="25098"/>
            </a:srgbClr>
          </a:solidFill>
          <a:ln w="635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3A2560-C310-C58E-98B1-97E792AC9476}"/>
              </a:ext>
            </a:extLst>
          </p:cNvPr>
          <p:cNvCxnSpPr>
            <a:cxnSpLocks/>
          </p:cNvCxnSpPr>
          <p:nvPr/>
        </p:nvCxnSpPr>
        <p:spPr>
          <a:xfrm>
            <a:off x="9469461" y="3734899"/>
            <a:ext cx="478505" cy="6806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B39F5114-652E-815A-8CFF-670AEB96BE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766704"/>
              </p:ext>
            </p:extLst>
          </p:nvPr>
        </p:nvGraphicFramePr>
        <p:xfrm>
          <a:off x="8576366" y="4409261"/>
          <a:ext cx="27432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03400" imgH="254000" progId="Equation.3">
                  <p:embed/>
                </p:oleObj>
              </mc:Choice>
              <mc:Fallback>
                <p:oleObj name="Equation" r:id="rId3" imgW="1803400" imgH="254000" progId="Equation.3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B39F5114-652E-815A-8CFF-670AEB96BE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6366" y="4409261"/>
                        <a:ext cx="2743200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5" descr="A math equation with a black line&#10;&#10;Description automatically generated">
            <a:extLst>
              <a:ext uri="{FF2B5EF4-FFF2-40B4-BE49-F238E27FC236}">
                <a16:creationId xmlns:a16="http://schemas.microsoft.com/office/drawing/2014/main" id="{330486C4-026E-2E5E-40F8-D80B584B7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7464" y="4795024"/>
            <a:ext cx="1676413" cy="665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EDB900F-604B-F432-FA33-D0A56C11ACAF}"/>
              </a:ext>
            </a:extLst>
          </p:cNvPr>
          <p:cNvGrpSpPr/>
          <p:nvPr/>
        </p:nvGrpSpPr>
        <p:grpSpPr>
          <a:xfrm>
            <a:off x="548939" y="2478522"/>
            <a:ext cx="3214375" cy="3370421"/>
            <a:chOff x="304800" y="1263792"/>
            <a:chExt cx="2517648" cy="2927208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6A93966-757B-3DE4-35E7-EF4B380671BD}"/>
                </a:ext>
              </a:extLst>
            </p:cNvPr>
            <p:cNvCxnSpPr/>
            <p:nvPr/>
          </p:nvCxnSpPr>
          <p:spPr>
            <a:xfrm>
              <a:off x="609183" y="41894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CBA136D-E00D-B868-AE84-B710D913EA62}"/>
                </a:ext>
              </a:extLst>
            </p:cNvPr>
            <p:cNvCxnSpPr/>
            <p:nvPr/>
          </p:nvCxnSpPr>
          <p:spPr>
            <a:xfrm>
              <a:off x="609183" y="37322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452D108-A681-5A8A-65A7-F9099A1F1860}"/>
                </a:ext>
              </a:extLst>
            </p:cNvPr>
            <p:cNvCxnSpPr/>
            <p:nvPr/>
          </p:nvCxnSpPr>
          <p:spPr>
            <a:xfrm>
              <a:off x="609183" y="33512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CE0A991-2588-491F-68C4-631DE3A6F691}"/>
                </a:ext>
              </a:extLst>
            </p:cNvPr>
            <p:cNvCxnSpPr/>
            <p:nvPr/>
          </p:nvCxnSpPr>
          <p:spPr>
            <a:xfrm>
              <a:off x="609183" y="31226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F5A206-8CCE-7A2F-28AE-6FE3D4632738}"/>
                </a:ext>
              </a:extLst>
            </p:cNvPr>
            <p:cNvCxnSpPr/>
            <p:nvPr/>
          </p:nvCxnSpPr>
          <p:spPr>
            <a:xfrm>
              <a:off x="609183" y="29702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0F5BFDC-0868-4303-50A2-0C6D27384777}"/>
                </a:ext>
              </a:extLst>
            </p:cNvPr>
            <p:cNvCxnSpPr/>
            <p:nvPr/>
          </p:nvCxnSpPr>
          <p:spPr>
            <a:xfrm>
              <a:off x="609183" y="28178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2370BC6-F679-69D4-8DAA-006332C2F8AE}"/>
                </a:ext>
              </a:extLst>
            </p:cNvPr>
            <p:cNvCxnSpPr/>
            <p:nvPr/>
          </p:nvCxnSpPr>
          <p:spPr>
            <a:xfrm>
              <a:off x="609183" y="26654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FC5BB0-3AC8-F387-9191-72A772F4E831}"/>
                </a:ext>
              </a:extLst>
            </p:cNvPr>
            <p:cNvCxnSpPr/>
            <p:nvPr/>
          </p:nvCxnSpPr>
          <p:spPr>
            <a:xfrm>
              <a:off x="609183" y="25892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81C88B-E4AD-4FE3-C552-2F8AB19B3D49}"/>
                </a:ext>
              </a:extLst>
            </p:cNvPr>
            <p:cNvCxnSpPr/>
            <p:nvPr/>
          </p:nvCxnSpPr>
          <p:spPr>
            <a:xfrm>
              <a:off x="609183" y="2513012"/>
              <a:ext cx="2209800" cy="1588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8B279B9-1743-7813-5AEA-EC41003D8762}"/>
                </a:ext>
              </a:extLst>
            </p:cNvPr>
            <p:cNvSpPr/>
            <p:nvPr/>
          </p:nvSpPr>
          <p:spPr>
            <a:xfrm>
              <a:off x="609600" y="1263792"/>
              <a:ext cx="2212848" cy="1219200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100000">
                  <a:schemeClr val="tx2">
                    <a:lumMod val="5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6CBB4CB-C62F-46F3-75D7-E27FBE4024E1}"/>
                </a:ext>
              </a:extLst>
            </p:cNvPr>
            <p:cNvCxnSpPr/>
            <p:nvPr/>
          </p:nvCxnSpPr>
          <p:spPr>
            <a:xfrm rot="5400000">
              <a:off x="686594" y="1650206"/>
              <a:ext cx="762000" cy="158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DB06A6E-55E7-A618-CCB3-8817480F2B03}"/>
                </a:ext>
              </a:extLst>
            </p:cNvPr>
            <p:cNvCxnSpPr/>
            <p:nvPr/>
          </p:nvCxnSpPr>
          <p:spPr>
            <a:xfrm rot="5400000">
              <a:off x="838994" y="1802606"/>
              <a:ext cx="1066800" cy="158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9709CCC-70EF-1E54-292E-A6FC07A1FA4A}"/>
                </a:ext>
              </a:extLst>
            </p:cNvPr>
            <p:cNvCxnSpPr/>
            <p:nvPr/>
          </p:nvCxnSpPr>
          <p:spPr>
            <a:xfrm rot="5400000">
              <a:off x="1207294" y="2043906"/>
              <a:ext cx="1549400" cy="158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A6803DC-6EB0-BFAA-3BA0-449090F24D72}"/>
                </a:ext>
              </a:extLst>
            </p:cNvPr>
            <p:cNvCxnSpPr/>
            <p:nvPr/>
          </p:nvCxnSpPr>
          <p:spPr>
            <a:xfrm rot="5400000">
              <a:off x="1392373" y="2216599"/>
              <a:ext cx="1854200" cy="158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0455873-8AE3-17B1-BF8D-D823DFB10E29}"/>
                </a:ext>
              </a:extLst>
            </p:cNvPr>
            <p:cNvCxnSpPr/>
            <p:nvPr/>
          </p:nvCxnSpPr>
          <p:spPr>
            <a:xfrm rot="5400000">
              <a:off x="991394" y="1955006"/>
              <a:ext cx="1371600" cy="158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4B29267B-A9E2-7145-C82E-7163EA30971A}"/>
                </a:ext>
              </a:extLst>
            </p:cNvPr>
            <p:cNvCxnSpPr/>
            <p:nvPr/>
          </p:nvCxnSpPr>
          <p:spPr>
            <a:xfrm rot="5400000">
              <a:off x="1337469" y="2491581"/>
              <a:ext cx="2463800" cy="20638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ABACE97-D2F8-643A-29DA-344FD8322196}"/>
                </a:ext>
              </a:extLst>
            </p:cNvPr>
            <p:cNvCxnSpPr/>
            <p:nvPr/>
          </p:nvCxnSpPr>
          <p:spPr>
            <a:xfrm rot="5400000">
              <a:off x="534194" y="1497806"/>
              <a:ext cx="456406" cy="794"/>
            </a:xfrm>
            <a:prstGeom prst="straightConnector1">
              <a:avLst/>
            </a:prstGeom>
            <a:ln w="25400" cap="flat" cmpd="sng" algn="ctr">
              <a:solidFill>
                <a:srgbClr val="FF9900"/>
              </a:solidFill>
              <a:prstDash val="dot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A5EA2D5-990E-4E41-A03E-FAA996858D04}"/>
                </a:ext>
              </a:extLst>
            </p:cNvPr>
            <p:cNvSpPr txBox="1"/>
            <p:nvPr/>
          </p:nvSpPr>
          <p:spPr>
            <a:xfrm>
              <a:off x="304800" y="2818606"/>
              <a:ext cx="32573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200" dirty="0">
                  <a:solidFill>
                    <a:schemeClr val="accent1"/>
                  </a:solidFill>
                  <a:latin typeface="Times"/>
                  <a:cs typeface="Times"/>
                </a:rPr>
                <a:t>γ</a:t>
              </a:r>
              <a:endParaRPr lang="en-US" sz="2200" baseline="30000" dirty="0">
                <a:solidFill>
                  <a:schemeClr val="accent1"/>
                </a:solidFill>
                <a:latin typeface="Times"/>
                <a:cs typeface="Time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141AE8-2A80-EE7E-81B7-4FC45926FF6E}"/>
              </a:ext>
            </a:extLst>
          </p:cNvPr>
          <p:cNvSpPr txBox="1"/>
          <p:nvPr/>
        </p:nvSpPr>
        <p:spPr>
          <a:xfrm>
            <a:off x="4267200" y="6234131"/>
            <a:ext cx="3857625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Sebastian et al. PRC - Submitted</a:t>
            </a:r>
          </a:p>
        </p:txBody>
      </p:sp>
    </p:spTree>
    <p:extLst>
      <p:ext uri="{BB962C8B-B14F-4D97-AF65-F5344CB8AC3E}">
        <p14:creationId xmlns:p14="http://schemas.microsoft.com/office/powerpoint/2010/main" val="2069491614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6819902c-d263-4340-a3b4-c7375668d2ad"/>
    <ds:schemaRef ds:uri="http://schemas.microsoft.com/sharepoint/v3"/>
    <ds:schemaRef ds:uri="http://purl.org/dc/elements/1.1/"/>
    <ds:schemaRef ds:uri="http://www.w3.org/XML/1998/namespace"/>
    <ds:schemaRef ds:uri="http://schemas.microsoft.com/office/infopath/2007/PartnerControls"/>
    <ds:schemaRef ds:uri="27e6a43e-a4c4-4f52-b0e1-49827a209077"/>
    <ds:schemaRef ds:uri="51b9806a-5185-426e-8026-9f8401f8c974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57994</TotalTime>
  <Words>1054</Words>
  <Application>Microsoft Macintosh PowerPoint</Application>
  <PresentationFormat>Widescreen</PresentationFormat>
  <Paragraphs>260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Calibri</vt:lpstr>
      <vt:lpstr>Helvetica</vt:lpstr>
      <vt:lpstr>Imprint MT Shadow</vt:lpstr>
      <vt:lpstr>Lucida Grande</vt:lpstr>
      <vt:lpstr>System Font Regular</vt:lpstr>
      <vt:lpstr>Times</vt:lpstr>
      <vt:lpstr>Times New Roman</vt:lpstr>
      <vt:lpstr>wf_segoe-ui_normal</vt:lpstr>
      <vt:lpstr>Wingdings</vt:lpstr>
      <vt:lpstr>ヒラギノ角ゴ Pro W3</vt:lpstr>
      <vt:lpstr>1_FRIB3</vt:lpstr>
      <vt:lpstr>Equation</vt:lpstr>
      <vt:lpstr>Investigating the low-energy enhancement in Zr isotopes</vt:lpstr>
      <vt:lpstr>Motivation</vt:lpstr>
      <vt:lpstr> Evolution of upbend as a function of deformation</vt:lpstr>
      <vt:lpstr> Evolution of upbend as a function of deformation</vt:lpstr>
      <vt:lpstr>Existing measurements along the Zr isotopic chain</vt:lpstr>
      <vt:lpstr>Using the β Oslo method to populate neutron-rich Zr </vt:lpstr>
      <vt:lpstr>CARIBU Facility @ Argonne National Lab</vt:lpstr>
      <vt:lpstr>The SuN setup</vt:lpstr>
      <vt:lpstr>Results for 97Zr</vt:lpstr>
      <vt:lpstr>Extracted Partial NLD and γSF</vt:lpstr>
      <vt:lpstr>Bayesian Analysis to fit our data and input to TALYS</vt:lpstr>
      <vt:lpstr>Existing measurements along the Zr isotopic chain</vt:lpstr>
      <vt:lpstr>β-Oslo Method on 100Zr</vt:lpstr>
      <vt:lpstr>Interpretation: Shape Coexistence in 100Zr</vt:lpstr>
      <vt:lpstr>Interpretation: Shape Coexistence in 100Zr</vt:lpstr>
      <vt:lpstr>Summary</vt:lpstr>
      <vt:lpstr>Collaboration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subject>S10000-FM-000454-R003</dc:subject>
  <dc:creator>Parsons, Alex</dc:creator>
  <cp:lastModifiedBy>Spyrou, Artemisia</cp:lastModifiedBy>
  <cp:revision>57</cp:revision>
  <cp:lastPrinted>2023-04-27T17:51:02Z</cp:lastPrinted>
  <dcterms:created xsi:type="dcterms:W3CDTF">2023-05-16T14:40:51Z</dcterms:created>
  <dcterms:modified xsi:type="dcterms:W3CDTF">2026-05-20T21:02:13Z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141c4800-5459-4a0f-8f70-37b212b6aaa7,4;141c4800-5459-4a0f-8f70-37b212b6aaa7,4;141c4800-5459-4a0f-8f70-37b212b6aaa7,4;141c4800-5459-4a0f-8f70-37b212b6aaa7,5;141c4800-5459-4a0f-8f70-37b212b6aaa7,5;141c4800-5459-4a0f-8f70-37b212b6aaa7,5;141c4800-5459-4a0f-8f70-37b212b6aaa7,5;141c4800-5459-4a0f-8f70-37b212b6aaa7,5;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