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diagrams/data2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  <p:sldMasterId id="2147483694" r:id="rId5"/>
  </p:sldMasterIdLst>
  <p:notesMasterIdLst>
    <p:notesMasterId r:id="rId25"/>
  </p:notesMasterIdLst>
  <p:handoutMasterIdLst>
    <p:handoutMasterId r:id="rId26"/>
  </p:handoutMasterIdLst>
  <p:sldIdLst>
    <p:sldId id="378" r:id="rId6"/>
    <p:sldId id="369" r:id="rId7"/>
    <p:sldId id="396" r:id="rId8"/>
    <p:sldId id="397" r:id="rId9"/>
    <p:sldId id="398" r:id="rId10"/>
    <p:sldId id="394" r:id="rId11"/>
    <p:sldId id="383" r:id="rId12"/>
    <p:sldId id="400" r:id="rId13"/>
    <p:sldId id="407" r:id="rId14"/>
    <p:sldId id="408" r:id="rId15"/>
    <p:sldId id="410" r:id="rId16"/>
    <p:sldId id="411" r:id="rId17"/>
    <p:sldId id="412" r:id="rId18"/>
    <p:sldId id="402" r:id="rId19"/>
    <p:sldId id="409" r:id="rId20"/>
    <p:sldId id="404" r:id="rId21"/>
    <p:sldId id="405" r:id="rId22"/>
    <p:sldId id="406" r:id="rId23"/>
    <p:sldId id="38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hite" id="{2B691B46-BA1F-2749-AC23-20DEED03C3E9}">
          <p14:sldIdLst>
            <p14:sldId id="378"/>
            <p14:sldId id="369"/>
            <p14:sldId id="396"/>
            <p14:sldId id="397"/>
            <p14:sldId id="398"/>
            <p14:sldId id="394"/>
            <p14:sldId id="383"/>
            <p14:sldId id="400"/>
            <p14:sldId id="407"/>
            <p14:sldId id="408"/>
            <p14:sldId id="410"/>
            <p14:sldId id="411"/>
            <p14:sldId id="412"/>
            <p14:sldId id="402"/>
            <p14:sldId id="409"/>
            <p14:sldId id="404"/>
            <p14:sldId id="405"/>
            <p14:sldId id="406"/>
            <p14:sldId id="3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008" userDrawn="1">
          <p15:clr>
            <a:srgbClr val="A4A3A4"/>
          </p15:clr>
        </p15:guide>
        <p15:guide id="4" orient="horz" pos="37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1C71224-A924-7A4C-65A1-E019B15D2998}" name="Bishop, Breanna" initials="BB" userId="S::bishop33@llnl.gov::c14ed814-47ec-4dd6-8bc9-26785b8ceb9b" providerId="AD"/>
  <p188:author id="{716B002C-3A50-A698-5C71-9DC521FEE553}" name="Connors, Corey" initials="CC" userId="S::connors7@llnl.gov::1bd5e6ea-8a84-4c08-92e5-e1cc4585c256" providerId="AD"/>
  <p188:author id="{ABD9288F-AF9D-39E2-DE2F-0455E48C6207}" name="Shang, Stephanie P." initials="" userId="S::shang2@llnl.gov::bd3072b9-b4f0-47fa-be31-4f467de226fd" providerId="AD"/>
  <p188:author id="{09B38FA4-97F3-9EFD-6CB2-57A300CFC2C4}" name="Paschal, Katherine" initials="PK" userId="S::paschal3@llnl.gov::dd5872f5-9b7a-4c2a-b4c5-c71673282002" providerId="AD"/>
  <p188:author id="{ADA8D7AE-0C4F-4EB1-3486-383878F3FBA1}" name="Vander Vorst, Mitch" initials="VM" userId="S::vandervorst1@llnl.gov::90622c8b-d6e5-4bc5-960c-d7b492dcfd2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CC"/>
    <a:srgbClr val="84C342"/>
    <a:srgbClr val="001E62"/>
    <a:srgbClr val="0031A1"/>
    <a:srgbClr val="EAF1FC"/>
    <a:srgbClr val="A9AABC"/>
    <a:srgbClr val="00535C"/>
    <a:srgbClr val="03658B"/>
    <a:srgbClr val="63666A"/>
    <a:srgbClr val="0032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38"/>
    <p:restoredTop sz="93314"/>
  </p:normalViewPr>
  <p:slideViewPr>
    <p:cSldViewPr snapToGrid="0">
      <p:cViewPr>
        <p:scale>
          <a:sx n="123" d="100"/>
          <a:sy n="123" d="100"/>
        </p:scale>
        <p:origin x="936" y="-400"/>
      </p:cViewPr>
      <p:guideLst>
        <p:guide orient="horz" pos="288"/>
        <p:guide pos="3840"/>
        <p:guide pos="4008"/>
        <p:guide orient="horz" pos="37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0.png"/><Relationship Id="rId1" Type="http://schemas.openxmlformats.org/officeDocument/2006/relationships/image" Target="../media/image490.png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46A50D-A006-2848-B24B-9B9247812160}" type="doc">
      <dgm:prSet loTypeId="urn:microsoft.com/office/officeart/2005/8/layout/hProcess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912597B9-4447-1B48-BF8C-68635E076A1E}">
          <dgm:prSet phldrT="[Text]"/>
          <dgm:spPr/>
          <dgm:t>
            <a:bodyPr/>
            <a:lstStyle/>
            <a:p>
              <a:r>
                <a:rPr lang="en-US" dirty="0"/>
                <a:t>First generation </a:t>
              </a:r>
              <a14:m>
                <m:oMath xmlns:m="http://schemas.openxmlformats.org/officeDocument/2006/math">
                  <m:r>
                    <a:rPr lang="en-US" b="0" i="1" smtClean="0">
                      <a:latin typeface="Cambria Math" panose="02040503050406030204" pitchFamily="18" charset="0"/>
                    </a:rPr>
                    <m:t>𝛾</m:t>
                  </m:r>
                </m:oMath>
              </a14:m>
              <a:r>
                <a:rPr lang="en-US" dirty="0"/>
                <a:t> rays</a:t>
              </a:r>
            </a:p>
          </dgm:t>
        </dgm:pt>
      </mc:Choice>
      <mc:Fallback xmlns="">
        <dgm:pt modelId="{912597B9-4447-1B48-BF8C-68635E076A1E}">
          <dgm:prSet phldrT="[Text]"/>
          <dgm:spPr/>
          <dgm:t>
            <a:bodyPr/>
            <a:lstStyle/>
            <a:p>
              <a:r>
                <a:rPr lang="en-US" dirty="0"/>
                <a:t>First generation </a:t>
              </a:r>
              <a:r>
                <a:rPr lang="en-US" b="0" i="0">
                  <a:latin typeface="Cambria Math" panose="02040503050406030204" pitchFamily="18" charset="0"/>
                </a:rPr>
                <a:t>𝛾</a:t>
              </a:r>
              <a:r>
                <a:rPr lang="en-US" dirty="0"/>
                <a:t> rays</a:t>
              </a:r>
            </a:p>
          </dgm:t>
        </dgm:pt>
      </mc:Fallback>
    </mc:AlternateContent>
    <dgm:pt modelId="{4D94C44E-7EC4-D842-B932-AA055FC3CD15}" type="parTrans" cxnId="{2CD5C3AF-53E5-E245-82B7-07EB023C4988}">
      <dgm:prSet/>
      <dgm:spPr/>
      <dgm:t>
        <a:bodyPr/>
        <a:lstStyle/>
        <a:p>
          <a:endParaRPr lang="en-US"/>
        </a:p>
      </dgm:t>
    </dgm:pt>
    <dgm:pt modelId="{128EE7CD-CB88-BA43-9EE6-928C173E72EA}" type="sibTrans" cxnId="{2CD5C3AF-53E5-E245-82B7-07EB023C4988}">
      <dgm:prSet/>
      <dgm:spPr/>
      <dgm:t>
        <a:bodyPr/>
        <a:lstStyle/>
        <a:p>
          <a:endParaRPr lang="en-US"/>
        </a:p>
      </dgm:t>
    </dgm:pt>
    <dgm:pt modelId="{84239ABB-F98C-C749-A69B-34DEC3F2F52B}">
      <dgm:prSet phldrT="[Text]" custT="1"/>
      <dgm:spPr/>
      <dgm:t>
        <a:bodyPr/>
        <a:lstStyle/>
        <a:p>
          <a:r>
            <a:rPr lang="en-US" sz="1600" dirty="0"/>
            <a:t>Unfold the raw measurement</a:t>
          </a:r>
        </a:p>
      </dgm:t>
    </dgm:pt>
    <dgm:pt modelId="{A4479701-991E-EC40-AC57-3303E33533E8}" type="parTrans" cxnId="{D2012D60-48F0-AE4F-9CC8-A952FBD7D02D}">
      <dgm:prSet/>
      <dgm:spPr/>
      <dgm:t>
        <a:bodyPr/>
        <a:lstStyle/>
        <a:p>
          <a:endParaRPr lang="en-US"/>
        </a:p>
      </dgm:t>
    </dgm:pt>
    <dgm:pt modelId="{9E11D800-D30A-B54E-AC60-48D25894A880}" type="sibTrans" cxnId="{D2012D60-48F0-AE4F-9CC8-A952FBD7D02D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29DE3B40-DDF1-9C47-BD3E-8D7FE58A1FDC}">
          <dgm:prSet phldrT="[Text]" custT="1"/>
          <dgm:spPr/>
          <dgm:t>
            <a:bodyPr/>
            <a:lstStyle/>
            <a:p>
              <a:r>
                <a:rPr lang="en-US" sz="1600" dirty="0"/>
                <a:t>Isolate the first </a:t>
              </a:r>
              <a14:m>
                <m:oMath xmlns:m="http://schemas.openxmlformats.org/officeDocument/2006/math">
                  <m:r>
                    <a:rPr lang="en-US" sz="1600" b="0" i="1" smtClean="0">
                      <a:latin typeface="Cambria Math" panose="02040503050406030204" pitchFamily="18" charset="0"/>
                    </a:rPr>
                    <m:t>𝛾</m:t>
                  </m:r>
                </m:oMath>
              </a14:m>
              <a:r>
                <a:rPr lang="en-US" sz="1600" dirty="0"/>
                <a:t> ray emitted from each excited state</a:t>
              </a:r>
            </a:p>
          </dgm:t>
        </dgm:pt>
      </mc:Choice>
      <mc:Fallback xmlns="">
        <dgm:pt modelId="{29DE3B40-DDF1-9C47-BD3E-8D7FE58A1FDC}">
          <dgm:prSet phldrT="[Text]" custT="1"/>
          <dgm:spPr/>
          <dgm:t>
            <a:bodyPr/>
            <a:lstStyle/>
            <a:p>
              <a:r>
                <a:rPr lang="en-US" sz="1600" dirty="0"/>
                <a:t>Isolate the first </a:t>
              </a:r>
              <a:r>
                <a:rPr lang="en-US" sz="1600" b="0" i="0">
                  <a:latin typeface="Cambria Math" panose="02040503050406030204" pitchFamily="18" charset="0"/>
                </a:rPr>
                <a:t>𝛾</a:t>
              </a:r>
              <a:r>
                <a:rPr lang="en-US" sz="1600" dirty="0"/>
                <a:t> ray emitted from each excited state</a:t>
              </a:r>
            </a:p>
          </dgm:t>
        </dgm:pt>
      </mc:Fallback>
    </mc:AlternateContent>
    <dgm:pt modelId="{D4ACB568-D4EE-D84F-8DF9-CF92D7BC6508}" type="parTrans" cxnId="{3B3BD8B4-C405-1744-B952-FB199AD1CA99}">
      <dgm:prSet/>
      <dgm:spPr/>
      <dgm:t>
        <a:bodyPr/>
        <a:lstStyle/>
        <a:p>
          <a:endParaRPr lang="en-US"/>
        </a:p>
      </dgm:t>
    </dgm:pt>
    <dgm:pt modelId="{48563827-6004-5D46-B059-61AC14F70332}" type="sibTrans" cxnId="{3B3BD8B4-C405-1744-B952-FB199AD1CA99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CC3C9CF5-7507-CE4E-B417-098F6AD02EE0}">
          <dgm:prSet phldrT="[Text]"/>
          <dgm:spPr/>
          <dgm:t>
            <a:bodyPr/>
            <a:lstStyle/>
            <a:p>
              <a:r>
                <a:rPr lang="en-US" dirty="0"/>
                <a:t>Nuclear level density (NLD) and </a:t>
              </a:r>
              <a14:m>
                <m:oMath xmlns:m="http://schemas.openxmlformats.org/officeDocument/2006/math">
                  <m:r>
                    <a:rPr lang="en-US" b="0" i="1" smtClean="0">
                      <a:latin typeface="Cambria Math" panose="02040503050406030204" pitchFamily="18" charset="0"/>
                    </a:rPr>
                    <m:t>𝛾</m:t>
                  </m:r>
                </m:oMath>
              </a14:m>
              <a:r>
                <a:rPr lang="en-US" dirty="0"/>
                <a:t>-ray strength function (</a:t>
              </a:r>
              <a14:m>
                <m:oMath xmlns:m="http://schemas.openxmlformats.org/officeDocument/2006/math">
                  <m:r>
                    <a:rPr lang="en-US" b="0" i="1" smtClean="0">
                      <a:latin typeface="Cambria Math" panose="02040503050406030204" pitchFamily="18" charset="0"/>
                    </a:rPr>
                    <m:t>𝛾</m:t>
                  </m:r>
                </m:oMath>
              </a14:m>
              <a:r>
                <a:rPr lang="en-US" dirty="0"/>
                <a:t>SF) </a:t>
              </a:r>
            </a:p>
          </dgm:t>
        </dgm:pt>
      </mc:Choice>
      <mc:Fallback xmlns="">
        <dgm:pt modelId="{CC3C9CF5-7507-CE4E-B417-098F6AD02EE0}">
          <dgm:prSet phldrT="[Text]"/>
          <dgm:spPr/>
          <dgm:t>
            <a:bodyPr/>
            <a:lstStyle/>
            <a:p>
              <a:r>
                <a:rPr lang="en-US" dirty="0"/>
                <a:t>Nuclear level density (NLD) and </a:t>
              </a:r>
              <a:r>
                <a:rPr lang="en-US" b="0" i="0">
                  <a:latin typeface="Cambria Math" panose="02040503050406030204" pitchFamily="18" charset="0"/>
                </a:rPr>
                <a:t>𝛾</a:t>
              </a:r>
              <a:r>
                <a:rPr lang="en-US" dirty="0"/>
                <a:t>-ray strength function (</a:t>
              </a:r>
              <a:r>
                <a:rPr lang="en-US" b="0" i="0">
                  <a:latin typeface="Cambria Math" panose="02040503050406030204" pitchFamily="18" charset="0"/>
                </a:rPr>
                <a:t>𝛾</a:t>
              </a:r>
              <a:r>
                <a:rPr lang="en-US" dirty="0"/>
                <a:t>SF) </a:t>
              </a:r>
            </a:p>
          </dgm:t>
        </dgm:pt>
      </mc:Fallback>
    </mc:AlternateContent>
    <dgm:pt modelId="{E71FD0A3-9884-3F47-B9D5-3F25BD412B34}" type="parTrans" cxnId="{E71205AA-EB29-3444-822E-13E7DED90BBD}">
      <dgm:prSet/>
      <dgm:spPr/>
      <dgm:t>
        <a:bodyPr/>
        <a:lstStyle/>
        <a:p>
          <a:endParaRPr lang="en-US"/>
        </a:p>
      </dgm:t>
    </dgm:pt>
    <dgm:pt modelId="{7EF33B5F-66FD-6247-B5B0-D9D44F67A552}" type="sibTrans" cxnId="{E71205AA-EB29-3444-822E-13E7DED90BBD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66A412C4-7600-F941-BF98-5151CE639F76}">
          <dgm:prSet phldrT="[Text]"/>
          <dgm:spPr/>
          <dgm:t>
            <a:bodyPr/>
            <a:lstStyle/>
            <a:p>
              <a:r>
                <a:rPr lang="en-US" dirty="0"/>
                <a:t>Normalize NLD and </a:t>
              </a:r>
              <a14:m>
                <m:oMath xmlns:m="http://schemas.openxmlformats.org/officeDocument/2006/math">
                  <m:r>
                    <a:rPr lang="en-US" b="0" i="1" smtClean="0">
                      <a:latin typeface="Cambria Math" panose="02040503050406030204" pitchFamily="18" charset="0"/>
                    </a:rPr>
                    <m:t>𝛾</m:t>
                  </m:r>
                </m:oMath>
              </a14:m>
              <a:r>
                <a:rPr lang="en-US" dirty="0"/>
                <a:t>SF </a:t>
              </a:r>
            </a:p>
          </dgm:t>
        </dgm:pt>
      </mc:Choice>
      <mc:Fallback xmlns="">
        <dgm:pt modelId="{66A412C4-7600-F941-BF98-5151CE639F76}">
          <dgm:prSet phldrT="[Text]"/>
          <dgm:spPr/>
          <dgm:t>
            <a:bodyPr/>
            <a:lstStyle/>
            <a:p>
              <a:r>
                <a:rPr lang="en-US" dirty="0"/>
                <a:t>Normalize NLD and </a:t>
              </a:r>
              <a:r>
                <a:rPr lang="en-US" b="0" i="0">
                  <a:latin typeface="Cambria Math" panose="02040503050406030204" pitchFamily="18" charset="0"/>
                </a:rPr>
                <a:t>𝛾</a:t>
              </a:r>
              <a:r>
                <a:rPr lang="en-US" dirty="0"/>
                <a:t>SF </a:t>
              </a:r>
            </a:p>
          </dgm:t>
        </dgm:pt>
      </mc:Fallback>
    </mc:AlternateContent>
    <dgm:pt modelId="{DADD66AA-4972-BF4D-96F3-CF376DA6C8F5}" type="parTrans" cxnId="{D638D336-DFB2-4245-A61F-E37BBFDFF6D7}">
      <dgm:prSet/>
      <dgm:spPr/>
      <dgm:t>
        <a:bodyPr/>
        <a:lstStyle/>
        <a:p>
          <a:endParaRPr lang="en-US"/>
        </a:p>
      </dgm:t>
    </dgm:pt>
    <dgm:pt modelId="{31FFB8C4-96B8-EB48-9D95-5CC838D4DED1}" type="sibTrans" cxnId="{D638D336-DFB2-4245-A61F-E37BBFDFF6D7}">
      <dgm:prSet/>
      <dgm:spPr/>
      <dgm:t>
        <a:bodyPr/>
        <a:lstStyle/>
        <a:p>
          <a:endParaRPr lang="en-US"/>
        </a:p>
      </dgm:t>
    </dgm:pt>
    <dgm:pt modelId="{8174663B-16E3-D74A-A48F-CAEEB793EC6F}">
      <dgm:prSet phldrT="[Text]" custT="1"/>
      <dgm:spPr/>
      <dgm:t>
        <a:bodyPr/>
        <a:lstStyle/>
        <a:p>
          <a:r>
            <a:rPr lang="en-US" sz="1600" dirty="0"/>
            <a:t>Anchor NLD to </a:t>
          </a:r>
          <a:r>
            <a:rPr lang="en-US" sz="1600" b="1" dirty="0"/>
            <a:t>discrete levels at low energy </a:t>
          </a:r>
          <a:r>
            <a:rPr lang="en-US" sz="1600" dirty="0"/>
            <a:t>&amp; to </a:t>
          </a:r>
          <a:r>
            <a:rPr lang="en-US" sz="1600" b="1" dirty="0"/>
            <a:t>estimate total level density at the neutron separation energy</a:t>
          </a:r>
        </a:p>
      </dgm:t>
    </dgm:pt>
    <dgm:pt modelId="{1C8D6282-D520-8444-89B0-6F65F9C99CE9}" type="parTrans" cxnId="{B7C6F64C-28A0-8942-B635-69458B17F823}">
      <dgm:prSet/>
      <dgm:spPr/>
      <dgm:t>
        <a:bodyPr/>
        <a:lstStyle/>
        <a:p>
          <a:endParaRPr lang="en-US"/>
        </a:p>
      </dgm:t>
    </dgm:pt>
    <dgm:pt modelId="{71A14BFD-41C4-6441-ACA5-5D8C7D8B5664}" type="sibTrans" cxnId="{B7C6F64C-28A0-8942-B635-69458B17F823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CB98D3C0-17B2-A147-B14A-71F6E87543C6}">
          <dgm:prSet phldrT="[Text]" custT="1"/>
          <dgm:spPr/>
          <dgm:t>
            <a:bodyPr/>
            <a:lstStyle/>
            <a:p>
              <a:r>
                <a:rPr lang="en-US" sz="1600" dirty="0"/>
                <a:t>Adjust for </a:t>
              </a:r>
              <a14:m>
                <m:oMath xmlns:m="http://schemas.openxmlformats.org/officeDocument/2006/math">
                  <m:r>
                    <a:rPr lang="en-US" sz="1600" b="1" i="1" smtClean="0">
                      <a:latin typeface="Cambria Math" panose="02040503050406030204" pitchFamily="18" charset="0"/>
                    </a:rPr>
                    <m:t>𝜷</m:t>
                  </m:r>
                </m:oMath>
              </a14:m>
              <a:r>
                <a:rPr lang="en-US" sz="1600" b="1" dirty="0"/>
                <a:t>-decay populated states</a:t>
              </a:r>
            </a:p>
          </dgm:t>
        </dgm:pt>
      </mc:Choice>
      <mc:Fallback xmlns="">
        <dgm:pt modelId="{CB98D3C0-17B2-A147-B14A-71F6E87543C6}">
          <dgm:prSet phldrT="[Text]" custT="1"/>
          <dgm:spPr/>
          <dgm:t>
            <a:bodyPr/>
            <a:lstStyle/>
            <a:p>
              <a:r>
                <a:rPr lang="en-US" sz="1600" dirty="0"/>
                <a:t>Adjust for </a:t>
              </a:r>
              <a:r>
                <a:rPr lang="en-US" sz="1600" b="1" i="0">
                  <a:latin typeface="Cambria Math" panose="02040503050406030204" pitchFamily="18" charset="0"/>
                </a:rPr>
                <a:t>𝜷</a:t>
              </a:r>
              <a:r>
                <a:rPr lang="en-US" sz="1600" b="1" dirty="0"/>
                <a:t>-decay populated states</a:t>
              </a:r>
            </a:p>
          </dgm:t>
        </dgm:pt>
      </mc:Fallback>
    </mc:AlternateContent>
    <dgm:pt modelId="{E0A17204-16A1-0E45-AAD2-00ABBEE87A38}" type="parTrans" cxnId="{0421CC9F-40A0-0042-ACD3-DDF797A6FA74}">
      <dgm:prSet/>
      <dgm:spPr/>
      <dgm:t>
        <a:bodyPr/>
        <a:lstStyle/>
        <a:p>
          <a:endParaRPr lang="en-US"/>
        </a:p>
      </dgm:t>
    </dgm:pt>
    <dgm:pt modelId="{703501EC-E5B9-4E4A-A1B2-C04247BB160D}" type="sibTrans" cxnId="{0421CC9F-40A0-0042-ACD3-DDF797A6FA74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7AB1B2DB-5FCC-094D-AF69-1B25AD05B275}">
          <dgm:prSet phldrT="[Text]" custT="1"/>
          <dgm:spPr/>
          <dgm:t>
            <a:bodyPr/>
            <a:lstStyle/>
            <a:p>
              <a:r>
                <a:rPr lang="en-US" sz="1600" dirty="0"/>
                <a:t>Measure </a:t>
              </a:r>
              <a14:m>
                <m:oMath xmlns:m="http://schemas.openxmlformats.org/officeDocument/2006/math">
                  <m:r>
                    <a:rPr lang="en-US" sz="1600" b="0" i="1" smtClean="0">
                      <a:latin typeface="Cambria Math" panose="02040503050406030204" pitchFamily="18" charset="0"/>
                    </a:rPr>
                    <m:t>𝛾</m:t>
                  </m:r>
                  <m:r>
                    <a:rPr lang="en-US" sz="1600" b="0" i="1" smtClean="0">
                      <a:latin typeface="Cambria Math" panose="02040503050406030204" pitchFamily="18" charset="0"/>
                    </a:rPr>
                    <m:t>−</m:t>
                  </m:r>
                  <m:r>
                    <a:rPr lang="en-US" sz="1600" b="0" i="1" smtClean="0">
                      <a:latin typeface="Cambria Math" panose="02040503050406030204" pitchFamily="18" charset="0"/>
                    </a:rPr>
                    <m:t>𝛽</m:t>
                  </m:r>
                </m:oMath>
              </a14:m>
              <a:r>
                <a:rPr lang="en-US" sz="1600" dirty="0"/>
                <a:t> coincidence with TAS detector</a:t>
              </a:r>
            </a:p>
          </dgm:t>
        </dgm:pt>
      </mc:Choice>
      <mc:Fallback xmlns="">
        <dgm:pt modelId="{7AB1B2DB-5FCC-094D-AF69-1B25AD05B275}">
          <dgm:prSet phldrT="[Text]" custT="1"/>
          <dgm:spPr/>
          <dgm:t>
            <a:bodyPr/>
            <a:lstStyle/>
            <a:p>
              <a:r>
                <a:rPr lang="en-US" sz="1600" dirty="0"/>
                <a:t>Measure </a:t>
              </a:r>
              <a:r>
                <a:rPr lang="en-US" sz="1600" b="0" i="0">
                  <a:latin typeface="Cambria Math" panose="02040503050406030204" pitchFamily="18" charset="0"/>
                </a:rPr>
                <a:t>𝛾−𝛽</a:t>
              </a:r>
              <a:r>
                <a:rPr lang="en-US" sz="1600" dirty="0"/>
                <a:t> coincidence with TAS detector</a:t>
              </a:r>
            </a:p>
          </dgm:t>
        </dgm:pt>
      </mc:Fallback>
    </mc:AlternateContent>
    <dgm:pt modelId="{7474A959-5C9E-3C4F-92B0-766FE7F39A03}" type="parTrans" cxnId="{B97C6CCE-F176-7A44-95F4-C2B489A5F355}">
      <dgm:prSet/>
      <dgm:spPr/>
      <dgm:t>
        <a:bodyPr/>
        <a:lstStyle/>
        <a:p>
          <a:endParaRPr lang="en-US"/>
        </a:p>
      </dgm:t>
    </dgm:pt>
    <dgm:pt modelId="{AB50A428-9AED-AC49-80A7-B1FC7D5D9940}" type="sibTrans" cxnId="{B97C6CCE-F176-7A44-95F4-C2B489A5F355}">
      <dgm:prSet/>
      <dgm:spPr/>
      <dgm:t>
        <a:bodyPr/>
        <a:lstStyle/>
        <a:p>
          <a:endParaRPr lang="en-US"/>
        </a:p>
      </dgm:t>
    </dgm:pt>
    <dgm:pt modelId="{95512213-0C44-1044-AF6A-5B2F50061596}">
      <dgm:prSet phldrT="[Text]" custT="1"/>
      <dgm:spPr/>
      <dgm:t>
        <a:bodyPr/>
        <a:lstStyle/>
        <a:p>
          <a:r>
            <a:rPr lang="en-US" sz="1600" dirty="0"/>
            <a:t>Develop decay specific detector response function</a:t>
          </a:r>
        </a:p>
      </dgm:t>
    </dgm:pt>
    <dgm:pt modelId="{088D324D-096E-F540-9456-EDB9A43EFFA0}" type="parTrans" cxnId="{D094CE04-A359-7640-B150-AF5332897B71}">
      <dgm:prSet/>
      <dgm:spPr/>
      <dgm:t>
        <a:bodyPr/>
        <a:lstStyle/>
        <a:p>
          <a:endParaRPr lang="en-US"/>
        </a:p>
      </dgm:t>
    </dgm:pt>
    <dgm:pt modelId="{23751F8F-F9BF-F24C-8A22-F6F5CD28974A}" type="sibTrans" cxnId="{D094CE04-A359-7640-B150-AF5332897B71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06F53141-EBC0-E14C-9871-99302BB1A456}">
          <dgm:prSet phldrT="[Text]" custT="1"/>
          <dgm:spPr/>
          <dgm:t>
            <a:bodyPr/>
            <a:lstStyle/>
            <a:p>
              <a:r>
                <a:rPr lang="en-US" sz="1600" dirty="0"/>
                <a:t>Scale </a:t>
              </a:r>
              <a14:m>
                <m:oMath xmlns:m="http://schemas.openxmlformats.org/officeDocument/2006/math">
                  <m:r>
                    <a:rPr lang="en-US" sz="1600" b="0" i="1" smtClean="0">
                      <a:latin typeface="Cambria Math" panose="02040503050406030204" pitchFamily="18" charset="0"/>
                    </a:rPr>
                    <m:t>𝛾</m:t>
                  </m:r>
                </m:oMath>
              </a14:m>
              <a:r>
                <a:rPr lang="en-US" sz="1600" dirty="0"/>
                <a:t>SF to estimated </a:t>
              </a:r>
              <a:r>
                <a:rPr lang="en-US" sz="1600" b="1" dirty="0"/>
                <a:t>average total radiative width</a:t>
              </a:r>
              <a:endParaRPr lang="en-US" sz="1600" dirty="0"/>
            </a:p>
          </dgm:t>
        </dgm:pt>
      </mc:Choice>
      <mc:Fallback xmlns="">
        <dgm:pt modelId="{06F53141-EBC0-E14C-9871-99302BB1A456}">
          <dgm:prSet phldrT="[Text]" custT="1"/>
          <dgm:spPr/>
          <dgm:t>
            <a:bodyPr/>
            <a:lstStyle/>
            <a:p>
              <a:r>
                <a:rPr lang="en-US" sz="1600" dirty="0"/>
                <a:t>Scale </a:t>
              </a:r>
              <a:r>
                <a:rPr lang="en-US" sz="1600" b="0" i="0">
                  <a:latin typeface="Cambria Math" panose="02040503050406030204" pitchFamily="18" charset="0"/>
                </a:rPr>
                <a:t>𝛾</a:t>
              </a:r>
              <a:r>
                <a:rPr lang="en-US" sz="1600" dirty="0"/>
                <a:t>SF to estimated </a:t>
              </a:r>
              <a:r>
                <a:rPr lang="en-US" sz="1600" b="1" dirty="0"/>
                <a:t>average total radiative width</a:t>
              </a:r>
              <a:endParaRPr lang="en-US" sz="1600" dirty="0"/>
            </a:p>
          </dgm:t>
        </dgm:pt>
      </mc:Fallback>
    </mc:AlternateContent>
    <dgm:pt modelId="{EAF52ED9-F648-4842-A6FB-FE72C9492EF6}" type="parTrans" cxnId="{88646942-3D8D-C44C-92A8-9FA46215BB76}">
      <dgm:prSet/>
      <dgm:spPr/>
      <dgm:t>
        <a:bodyPr/>
        <a:lstStyle/>
        <a:p>
          <a:endParaRPr lang="en-US"/>
        </a:p>
      </dgm:t>
    </dgm:pt>
    <dgm:pt modelId="{16A8E8C6-00D4-C847-BE1D-FE37B274976B}" type="sibTrans" cxnId="{88646942-3D8D-C44C-92A8-9FA46215BB76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35D157A7-5E6C-3940-B85A-F380684CA7FB}">
          <dgm:prSet phldrT="[Text]" custT="1"/>
          <dgm:spPr/>
          <dgm:t>
            <a:bodyPr/>
            <a:lstStyle/>
            <a:p>
              <a:pPr>
                <a:buNone/>
              </a:pPr>
              <a:r>
                <a:rPr lang="en-US" sz="1600" dirty="0"/>
                <a:t>First generation </a:t>
              </a:r>
              <a14:m>
                <m:oMath xmlns:m="http://schemas.openxmlformats.org/officeDocument/2006/math">
                  <m:r>
                    <a:rPr lang="en-US" sz="1600" b="0" i="1" smtClean="0">
                      <a:latin typeface="Cambria Math" panose="02040503050406030204" pitchFamily="18" charset="0"/>
                    </a:rPr>
                    <m:t>𝛾</m:t>
                  </m:r>
                </m:oMath>
              </a14:m>
              <a:r>
                <a:rPr lang="en-US" sz="1600" dirty="0"/>
                <a:t> rays represent the probability to decay from an initial E</a:t>
              </a:r>
              <a:r>
                <a:rPr lang="en-US" sz="1600" baseline="-25000" dirty="0"/>
                <a:t>i</a:t>
              </a:r>
              <a:r>
                <a:rPr lang="en-US" sz="1600" dirty="0"/>
                <a:t> to  final </a:t>
              </a:r>
              <a:r>
                <a:rPr lang="en-US" sz="1600" baseline="0" dirty="0"/>
                <a:t>E</a:t>
              </a:r>
              <a:r>
                <a:rPr lang="en-US" sz="1600" baseline="-25000" dirty="0"/>
                <a:t>f </a:t>
              </a:r>
              <a:r>
                <a:rPr lang="en-US" sz="1600" dirty="0"/>
                <a:t>by emitting a </a:t>
              </a:r>
              <a14:m>
                <m:oMath xmlns:m="http://schemas.openxmlformats.org/officeDocument/2006/math">
                  <m:r>
                    <a:rPr lang="en-US" sz="1600" b="0" i="1" smtClean="0">
                      <a:latin typeface="Cambria Math" panose="02040503050406030204" pitchFamily="18" charset="0"/>
                    </a:rPr>
                    <m:t>𝛾</m:t>
                  </m:r>
                </m:oMath>
              </a14:m>
              <a:r>
                <a:rPr lang="en-US" sz="1600" dirty="0"/>
                <a:t> with energy E</a:t>
              </a:r>
              <a14:m>
                <m:oMath xmlns:m="http://schemas.openxmlformats.org/officeDocument/2006/math">
                  <m:r>
                    <a:rPr lang="en-US" sz="1600" b="0" i="1" baseline="-25000" smtClean="0">
                      <a:latin typeface="Cambria Math" panose="02040503050406030204" pitchFamily="18" charset="0"/>
                    </a:rPr>
                    <m:t>𝛾</m:t>
                  </m:r>
                </m:oMath>
              </a14:m>
              <a:endParaRPr lang="en-US" sz="1600" baseline="-25000" dirty="0"/>
            </a:p>
          </dgm:t>
        </dgm:pt>
      </mc:Choice>
      <mc:Fallback xmlns="">
        <dgm:pt modelId="{35D157A7-5E6C-3940-B85A-F380684CA7FB}">
          <dgm:prSet phldrT="[Text]" custT="1"/>
          <dgm:spPr/>
          <dgm:t>
            <a:bodyPr/>
            <a:lstStyle/>
            <a:p>
              <a:pPr>
                <a:buNone/>
              </a:pPr>
              <a:r>
                <a:rPr lang="en-US" sz="1600" dirty="0"/>
                <a:t>First generation </a:t>
              </a:r>
              <a:r>
                <a:rPr lang="en-US" sz="1600" b="0" i="0">
                  <a:latin typeface="Cambria Math" panose="02040503050406030204" pitchFamily="18" charset="0"/>
                </a:rPr>
                <a:t>𝛾</a:t>
              </a:r>
              <a:r>
                <a:rPr lang="en-US" sz="1600" dirty="0"/>
                <a:t> rays represent the probability to decay from an initial E</a:t>
              </a:r>
              <a:r>
                <a:rPr lang="en-US" sz="1600" baseline="-25000" dirty="0"/>
                <a:t>i</a:t>
              </a:r>
              <a:r>
                <a:rPr lang="en-US" sz="1600" dirty="0"/>
                <a:t> to  final </a:t>
              </a:r>
              <a:r>
                <a:rPr lang="en-US" sz="1600" baseline="0" dirty="0"/>
                <a:t>E</a:t>
              </a:r>
              <a:r>
                <a:rPr lang="en-US" sz="1600" baseline="-25000" dirty="0"/>
                <a:t>f </a:t>
              </a:r>
              <a:r>
                <a:rPr lang="en-US" sz="1600" dirty="0"/>
                <a:t>by emitting a </a:t>
              </a:r>
              <a:r>
                <a:rPr lang="en-US" sz="1600" b="0" i="0">
                  <a:latin typeface="Cambria Math" panose="02040503050406030204" pitchFamily="18" charset="0"/>
                </a:rPr>
                <a:t>𝛾</a:t>
              </a:r>
              <a:r>
                <a:rPr lang="en-US" sz="1600" dirty="0"/>
                <a:t> with energy E</a:t>
              </a:r>
              <a:r>
                <a:rPr lang="en-US" sz="1600" b="0" i="0" baseline="-25000">
                  <a:latin typeface="Cambria Math" panose="02040503050406030204" pitchFamily="18" charset="0"/>
                </a:rPr>
                <a:t>𝛾</a:t>
              </a:r>
              <a:endParaRPr lang="en-US" sz="1600" baseline="-25000" dirty="0"/>
            </a:p>
          </dgm:t>
        </dgm:pt>
      </mc:Fallback>
    </mc:AlternateContent>
    <dgm:pt modelId="{77B62028-C023-E942-9DCB-119105E497CC}" type="parTrans" cxnId="{918A0E27-8098-BA47-A290-8CBF5B88A4C3}">
      <dgm:prSet/>
      <dgm:spPr/>
      <dgm:t>
        <a:bodyPr/>
        <a:lstStyle/>
        <a:p>
          <a:endParaRPr lang="en-US"/>
        </a:p>
      </dgm:t>
    </dgm:pt>
    <dgm:pt modelId="{2984ABD1-D413-7348-A4A1-B0A5A52A43ED}" type="sibTrans" cxnId="{918A0E27-8098-BA47-A290-8CBF5B88A4C3}">
      <dgm:prSet/>
      <dgm:spPr/>
      <dgm:t>
        <a:bodyPr/>
        <a:lstStyle/>
        <a:p>
          <a:endParaRPr lang="en-US"/>
        </a:p>
      </dgm:t>
    </dgm:pt>
    <dgm:pt modelId="{9277D184-3FAF-B94A-9D5B-D9987520A8AF}" type="pres">
      <dgm:prSet presAssocID="{7D46A50D-A006-2848-B24B-9B9247812160}" presName="Name0" presStyleCnt="0">
        <dgm:presLayoutVars>
          <dgm:dir/>
          <dgm:animLvl val="lvl"/>
          <dgm:resizeHandles val="exact"/>
        </dgm:presLayoutVars>
      </dgm:prSet>
      <dgm:spPr/>
    </dgm:pt>
    <dgm:pt modelId="{1A80168D-DAE1-4A4E-BDA2-53F514EEE75D}" type="pres">
      <dgm:prSet presAssocID="{7D46A50D-A006-2848-B24B-9B9247812160}" presName="tSp" presStyleCnt="0"/>
      <dgm:spPr/>
    </dgm:pt>
    <dgm:pt modelId="{00B4EB84-C2B9-674F-BAE8-A7165FFBA192}" type="pres">
      <dgm:prSet presAssocID="{7D46A50D-A006-2848-B24B-9B9247812160}" presName="bSp" presStyleCnt="0"/>
      <dgm:spPr/>
    </dgm:pt>
    <dgm:pt modelId="{CAEA85E8-7782-7449-8C68-98037676B4CB}" type="pres">
      <dgm:prSet presAssocID="{7D46A50D-A006-2848-B24B-9B9247812160}" presName="process" presStyleCnt="0"/>
      <dgm:spPr/>
    </dgm:pt>
    <dgm:pt modelId="{BB1D6F07-0087-3540-899B-CE6F9FB00518}" type="pres">
      <dgm:prSet presAssocID="{912597B9-4447-1B48-BF8C-68635E076A1E}" presName="composite1" presStyleCnt="0"/>
      <dgm:spPr/>
    </dgm:pt>
    <dgm:pt modelId="{708B5637-BAE2-CC4D-83F8-B3AAFFF610F8}" type="pres">
      <dgm:prSet presAssocID="{912597B9-4447-1B48-BF8C-68635E076A1E}" presName="dummyNode1" presStyleLbl="node1" presStyleIdx="0" presStyleCnt="3"/>
      <dgm:spPr/>
    </dgm:pt>
    <dgm:pt modelId="{0FF937B8-6231-EA42-840F-77A5DB9459D2}" type="pres">
      <dgm:prSet presAssocID="{912597B9-4447-1B48-BF8C-68635E076A1E}" presName="childNode1" presStyleLbl="bgAcc1" presStyleIdx="0" presStyleCnt="3" custScaleX="239342" custScaleY="116074" custLinFactNeighborX="39464" custLinFactNeighborY="2215">
        <dgm:presLayoutVars>
          <dgm:bulletEnabled val="1"/>
        </dgm:presLayoutVars>
      </dgm:prSet>
      <dgm:spPr/>
    </dgm:pt>
    <dgm:pt modelId="{8869626F-08EE-8E45-8E07-4E8341704C0B}" type="pres">
      <dgm:prSet presAssocID="{912597B9-4447-1B48-BF8C-68635E076A1E}" presName="childNode1tx" presStyleLbl="bgAcc1" presStyleIdx="0" presStyleCnt="3">
        <dgm:presLayoutVars>
          <dgm:bulletEnabled val="1"/>
        </dgm:presLayoutVars>
      </dgm:prSet>
      <dgm:spPr/>
    </dgm:pt>
    <dgm:pt modelId="{2BB344A5-5F2D-C44F-96C9-C57E790938EF}" type="pres">
      <dgm:prSet presAssocID="{912597B9-4447-1B48-BF8C-68635E076A1E}" presName="parentNode1" presStyleLbl="node1" presStyleIdx="0" presStyleCnt="3" custLinFactX="11852" custLinFactNeighborX="100000" custLinFactNeighborY="22046">
        <dgm:presLayoutVars>
          <dgm:chMax val="1"/>
          <dgm:bulletEnabled val="1"/>
        </dgm:presLayoutVars>
      </dgm:prSet>
      <dgm:spPr/>
    </dgm:pt>
    <dgm:pt modelId="{9E0C62E7-16C4-234B-B07F-7E4D08D50590}" type="pres">
      <dgm:prSet presAssocID="{912597B9-4447-1B48-BF8C-68635E076A1E}" presName="connSite1" presStyleCnt="0"/>
      <dgm:spPr/>
    </dgm:pt>
    <dgm:pt modelId="{D0E38D8D-B892-1044-AA13-FDC30454EEEB}" type="pres">
      <dgm:prSet presAssocID="{128EE7CD-CB88-BA43-9EE6-928C173E72EA}" presName="Name9" presStyleLbl="sibTrans2D1" presStyleIdx="0" presStyleCnt="2" custAng="308671" custScaleX="166783" custLinFactNeighborX="11818" custLinFactNeighborY="-13788"/>
      <dgm:spPr/>
    </dgm:pt>
    <dgm:pt modelId="{23B2BA84-5547-9046-856E-4DF9EE9A2D4D}" type="pres">
      <dgm:prSet presAssocID="{CC3C9CF5-7507-CE4E-B417-098F6AD02EE0}" presName="composite2" presStyleCnt="0"/>
      <dgm:spPr/>
    </dgm:pt>
    <dgm:pt modelId="{1D73B4A0-94E8-FC41-8DF3-EAFA2D30D427}" type="pres">
      <dgm:prSet presAssocID="{CC3C9CF5-7507-CE4E-B417-098F6AD02EE0}" presName="dummyNode2" presStyleLbl="node1" presStyleIdx="0" presStyleCnt="3"/>
      <dgm:spPr/>
    </dgm:pt>
    <dgm:pt modelId="{1B0DC1CC-3620-294F-B854-5075CCE014D1}" type="pres">
      <dgm:prSet presAssocID="{CC3C9CF5-7507-CE4E-B417-098F6AD02EE0}" presName="childNode2" presStyleLbl="bgAcc1" presStyleIdx="1" presStyleCnt="3" custScaleX="131638" custScaleY="130839">
        <dgm:presLayoutVars>
          <dgm:bulletEnabled val="1"/>
        </dgm:presLayoutVars>
      </dgm:prSet>
      <dgm:spPr/>
    </dgm:pt>
    <dgm:pt modelId="{72D14907-84B7-D142-AEC9-D133BEF9A826}" type="pres">
      <dgm:prSet presAssocID="{CC3C9CF5-7507-CE4E-B417-098F6AD02EE0}" presName="childNode2tx" presStyleLbl="bgAcc1" presStyleIdx="1" presStyleCnt="3">
        <dgm:presLayoutVars>
          <dgm:bulletEnabled val="1"/>
        </dgm:presLayoutVars>
      </dgm:prSet>
      <dgm:spPr/>
    </dgm:pt>
    <dgm:pt modelId="{8F07816C-56B7-C144-AEF0-3D6FE60EBA6F}" type="pres">
      <dgm:prSet presAssocID="{CC3C9CF5-7507-CE4E-B417-098F6AD02EE0}" presName="parentNode2" presStyleLbl="node1" presStyleIdx="1" presStyleCnt="3" custLinFactNeighborX="7399" custLinFactNeighborY="8298">
        <dgm:presLayoutVars>
          <dgm:chMax val="0"/>
          <dgm:bulletEnabled val="1"/>
        </dgm:presLayoutVars>
      </dgm:prSet>
      <dgm:spPr/>
    </dgm:pt>
    <dgm:pt modelId="{42409202-06F8-8048-BB4D-CD221A3A2F4C}" type="pres">
      <dgm:prSet presAssocID="{CC3C9CF5-7507-CE4E-B417-098F6AD02EE0}" presName="connSite2" presStyleCnt="0"/>
      <dgm:spPr/>
    </dgm:pt>
    <dgm:pt modelId="{24C0645C-D157-2F49-9113-90B8EA86C196}" type="pres">
      <dgm:prSet presAssocID="{7EF33B5F-66FD-6247-B5B0-D9D44F67A552}" presName="Name18" presStyleLbl="sibTrans2D1" presStyleIdx="1" presStyleCnt="2" custAng="0" custScaleX="124267" custLinFactNeighborX="16753" custLinFactNeighborY="8866"/>
      <dgm:spPr/>
    </dgm:pt>
    <dgm:pt modelId="{A2965445-AFBD-4245-87D3-5E362C9E3042}" type="pres">
      <dgm:prSet presAssocID="{66A412C4-7600-F941-BF98-5151CE639F76}" presName="composite1" presStyleCnt="0"/>
      <dgm:spPr/>
    </dgm:pt>
    <dgm:pt modelId="{CDCB3FE8-999F-D04D-95EF-EFC6C35B10F6}" type="pres">
      <dgm:prSet presAssocID="{66A412C4-7600-F941-BF98-5151CE639F76}" presName="dummyNode1" presStyleLbl="node1" presStyleIdx="1" presStyleCnt="3"/>
      <dgm:spPr/>
    </dgm:pt>
    <dgm:pt modelId="{EF8E1FFA-2D04-C44E-B853-4FE0BB01E0D9}" type="pres">
      <dgm:prSet presAssocID="{66A412C4-7600-F941-BF98-5151CE639F76}" presName="childNode1" presStyleLbl="bgAcc1" presStyleIdx="2" presStyleCnt="3" custScaleX="239342" custScaleY="116074" custLinFactNeighborX="-40891" custLinFactNeighborY="4454">
        <dgm:presLayoutVars>
          <dgm:bulletEnabled val="1"/>
        </dgm:presLayoutVars>
      </dgm:prSet>
      <dgm:spPr/>
    </dgm:pt>
    <dgm:pt modelId="{B462ACC3-EED8-1244-A54B-BA5E27C2CA0E}" type="pres">
      <dgm:prSet presAssocID="{66A412C4-7600-F941-BF98-5151CE639F76}" presName="childNode1tx" presStyleLbl="bgAcc1" presStyleIdx="2" presStyleCnt="3">
        <dgm:presLayoutVars>
          <dgm:bulletEnabled val="1"/>
        </dgm:presLayoutVars>
      </dgm:prSet>
      <dgm:spPr/>
    </dgm:pt>
    <dgm:pt modelId="{733B1C04-99D8-6541-AF98-3C3464212A76}" type="pres">
      <dgm:prSet presAssocID="{66A412C4-7600-F941-BF98-5151CE639F76}" presName="parentNode1" presStyleLbl="node1" presStyleIdx="2" presStyleCnt="3" custLinFactNeighborX="19878" custLinFactNeighborY="25192">
        <dgm:presLayoutVars>
          <dgm:chMax val="1"/>
          <dgm:bulletEnabled val="1"/>
        </dgm:presLayoutVars>
      </dgm:prSet>
      <dgm:spPr/>
    </dgm:pt>
    <dgm:pt modelId="{BECBEED4-4E5F-0849-88B5-7194450FB0C3}" type="pres">
      <dgm:prSet presAssocID="{66A412C4-7600-F941-BF98-5151CE639F76}" presName="connSite1" presStyleCnt="0"/>
      <dgm:spPr/>
    </dgm:pt>
  </dgm:ptLst>
  <dgm:cxnLst>
    <dgm:cxn modelId="{D094CE04-A359-7640-B150-AF5332897B71}" srcId="{912597B9-4447-1B48-BF8C-68635E076A1E}" destId="{95512213-0C44-1044-AF6A-5B2F50061596}" srcOrd="1" destOrd="0" parTransId="{088D324D-096E-F540-9456-EDB9A43EFFA0}" sibTransId="{23751F8F-F9BF-F24C-8A22-F6F5CD28974A}"/>
    <dgm:cxn modelId="{95883A0B-D33E-224E-B9C0-D585040FC292}" type="presOf" srcId="{84239ABB-F98C-C749-A69B-34DEC3F2F52B}" destId="{8869626F-08EE-8E45-8E07-4E8341704C0B}" srcOrd="1" destOrd="2" presId="urn:microsoft.com/office/officeart/2005/8/layout/hProcess4"/>
    <dgm:cxn modelId="{3BBA6513-CE80-CA45-A303-5DDDE7C9B16A}" type="presOf" srcId="{7D46A50D-A006-2848-B24B-9B9247812160}" destId="{9277D184-3FAF-B94A-9D5B-D9987520A8AF}" srcOrd="0" destOrd="0" presId="urn:microsoft.com/office/officeart/2005/8/layout/hProcess4"/>
    <dgm:cxn modelId="{C9C28B15-EFCA-CE4C-86FE-49173F06697D}" type="presOf" srcId="{912597B9-4447-1B48-BF8C-68635E076A1E}" destId="{2BB344A5-5F2D-C44F-96C9-C57E790938EF}" srcOrd="0" destOrd="0" presId="urn:microsoft.com/office/officeart/2005/8/layout/hProcess4"/>
    <dgm:cxn modelId="{4B119323-F5C8-AC42-9E5B-22406AD09DEA}" type="presOf" srcId="{CC3C9CF5-7507-CE4E-B417-098F6AD02EE0}" destId="{8F07816C-56B7-C144-AEF0-3D6FE60EBA6F}" srcOrd="0" destOrd="0" presId="urn:microsoft.com/office/officeart/2005/8/layout/hProcess4"/>
    <dgm:cxn modelId="{918A0E27-8098-BA47-A290-8CBF5B88A4C3}" srcId="{CC3C9CF5-7507-CE4E-B417-098F6AD02EE0}" destId="{35D157A7-5E6C-3940-B85A-F380684CA7FB}" srcOrd="0" destOrd="0" parTransId="{77B62028-C023-E942-9DCB-119105E497CC}" sibTransId="{2984ABD1-D413-7348-A4A1-B0A5A52A43ED}"/>
    <dgm:cxn modelId="{B1595D2D-561F-8247-8929-F9912F9B51F2}" type="presOf" srcId="{35D157A7-5E6C-3940-B85A-F380684CA7FB}" destId="{72D14907-84B7-D142-AEC9-D133BEF9A826}" srcOrd="1" destOrd="0" presId="urn:microsoft.com/office/officeart/2005/8/layout/hProcess4"/>
    <dgm:cxn modelId="{5AFDCE34-E002-8D41-A9F2-68F644E72378}" type="presOf" srcId="{128EE7CD-CB88-BA43-9EE6-928C173E72EA}" destId="{D0E38D8D-B892-1044-AA13-FDC30454EEEB}" srcOrd="0" destOrd="0" presId="urn:microsoft.com/office/officeart/2005/8/layout/hProcess4"/>
    <dgm:cxn modelId="{D638D336-DFB2-4245-A61F-E37BBFDFF6D7}" srcId="{7D46A50D-A006-2848-B24B-9B9247812160}" destId="{66A412C4-7600-F941-BF98-5151CE639F76}" srcOrd="2" destOrd="0" parTransId="{DADD66AA-4972-BF4D-96F3-CF376DA6C8F5}" sibTransId="{31FFB8C4-96B8-EB48-9D95-5CC838D4DED1}"/>
    <dgm:cxn modelId="{88646942-3D8D-C44C-92A8-9FA46215BB76}" srcId="{66A412C4-7600-F941-BF98-5151CE639F76}" destId="{06F53141-EBC0-E14C-9871-99302BB1A456}" srcOrd="2" destOrd="0" parTransId="{EAF52ED9-F648-4842-A6FB-FE72C9492EF6}" sibTransId="{16A8E8C6-00D4-C847-BE1D-FE37B274976B}"/>
    <dgm:cxn modelId="{FAD6FE45-D06D-9244-A314-F7D2DBC5C53C}" type="presOf" srcId="{66A412C4-7600-F941-BF98-5151CE639F76}" destId="{733B1C04-99D8-6541-AF98-3C3464212A76}" srcOrd="0" destOrd="0" presId="urn:microsoft.com/office/officeart/2005/8/layout/hProcess4"/>
    <dgm:cxn modelId="{8CF35948-191B-A14D-B6D9-6956DFDC75B3}" type="presOf" srcId="{35D157A7-5E6C-3940-B85A-F380684CA7FB}" destId="{1B0DC1CC-3620-294F-B854-5075CCE014D1}" srcOrd="0" destOrd="0" presId="urn:microsoft.com/office/officeart/2005/8/layout/hProcess4"/>
    <dgm:cxn modelId="{B7C6F64C-28A0-8942-B635-69458B17F823}" srcId="{66A412C4-7600-F941-BF98-5151CE639F76}" destId="{8174663B-16E3-D74A-A48F-CAEEB793EC6F}" srcOrd="0" destOrd="0" parTransId="{1C8D6282-D520-8444-89B0-6F65F9C99CE9}" sibTransId="{71A14BFD-41C4-6441-ACA5-5D8C7D8B5664}"/>
    <dgm:cxn modelId="{84C9AE51-0800-D94D-A318-B9F01FDBEB7A}" type="presOf" srcId="{84239ABB-F98C-C749-A69B-34DEC3F2F52B}" destId="{0FF937B8-6231-EA42-840F-77A5DB9459D2}" srcOrd="0" destOrd="2" presId="urn:microsoft.com/office/officeart/2005/8/layout/hProcess4"/>
    <dgm:cxn modelId="{EBEA2758-7F21-344A-852E-6EB1F8B2F0E4}" type="presOf" srcId="{8174663B-16E3-D74A-A48F-CAEEB793EC6F}" destId="{B462ACC3-EED8-1244-A54B-BA5E27C2CA0E}" srcOrd="1" destOrd="0" presId="urn:microsoft.com/office/officeart/2005/8/layout/hProcess4"/>
    <dgm:cxn modelId="{397FB358-A9A7-CC44-885C-3BE85A2851D7}" type="presOf" srcId="{29DE3B40-DDF1-9C47-BD3E-8D7FE58A1FDC}" destId="{8869626F-08EE-8E45-8E07-4E8341704C0B}" srcOrd="1" destOrd="3" presId="urn:microsoft.com/office/officeart/2005/8/layout/hProcess4"/>
    <dgm:cxn modelId="{33583F5F-267F-5F41-A44F-0C5FF4601095}" type="presOf" srcId="{7AB1B2DB-5FCC-094D-AF69-1B25AD05B275}" destId="{8869626F-08EE-8E45-8E07-4E8341704C0B}" srcOrd="1" destOrd="0" presId="urn:microsoft.com/office/officeart/2005/8/layout/hProcess4"/>
    <dgm:cxn modelId="{D2012D60-48F0-AE4F-9CC8-A952FBD7D02D}" srcId="{912597B9-4447-1B48-BF8C-68635E076A1E}" destId="{84239ABB-F98C-C749-A69B-34DEC3F2F52B}" srcOrd="2" destOrd="0" parTransId="{A4479701-991E-EC40-AC57-3303E33533E8}" sibTransId="{9E11D800-D30A-B54E-AC60-48D25894A880}"/>
    <dgm:cxn modelId="{2DB6436B-CED4-A747-9CB3-3F1DF2AA92A3}" type="presOf" srcId="{29DE3B40-DDF1-9C47-BD3E-8D7FE58A1FDC}" destId="{0FF937B8-6231-EA42-840F-77A5DB9459D2}" srcOrd="0" destOrd="3" presId="urn:microsoft.com/office/officeart/2005/8/layout/hProcess4"/>
    <dgm:cxn modelId="{74F7CE6F-C4DC-7D42-B089-3A27367B3FB6}" type="presOf" srcId="{8174663B-16E3-D74A-A48F-CAEEB793EC6F}" destId="{EF8E1FFA-2D04-C44E-B853-4FE0BB01E0D9}" srcOrd="0" destOrd="0" presId="urn:microsoft.com/office/officeart/2005/8/layout/hProcess4"/>
    <dgm:cxn modelId="{796AD174-2DDC-E649-9D1C-B71013BE7A8B}" type="presOf" srcId="{CB98D3C0-17B2-A147-B14A-71F6E87543C6}" destId="{B462ACC3-EED8-1244-A54B-BA5E27C2CA0E}" srcOrd="1" destOrd="1" presId="urn:microsoft.com/office/officeart/2005/8/layout/hProcess4"/>
    <dgm:cxn modelId="{85EA6980-B90D-F34E-A794-741BFA614E65}" type="presOf" srcId="{CB98D3C0-17B2-A147-B14A-71F6E87543C6}" destId="{EF8E1FFA-2D04-C44E-B853-4FE0BB01E0D9}" srcOrd="0" destOrd="1" presId="urn:microsoft.com/office/officeart/2005/8/layout/hProcess4"/>
    <dgm:cxn modelId="{DB71EC80-0708-984F-91C7-2DD6A0A9AFC8}" type="presOf" srcId="{7AB1B2DB-5FCC-094D-AF69-1B25AD05B275}" destId="{0FF937B8-6231-EA42-840F-77A5DB9459D2}" srcOrd="0" destOrd="0" presId="urn:microsoft.com/office/officeart/2005/8/layout/hProcess4"/>
    <dgm:cxn modelId="{0421CC9F-40A0-0042-ACD3-DDF797A6FA74}" srcId="{66A412C4-7600-F941-BF98-5151CE639F76}" destId="{CB98D3C0-17B2-A147-B14A-71F6E87543C6}" srcOrd="1" destOrd="0" parTransId="{E0A17204-16A1-0E45-AAD2-00ABBEE87A38}" sibTransId="{703501EC-E5B9-4E4A-A1B2-C04247BB160D}"/>
    <dgm:cxn modelId="{E71205AA-EB29-3444-822E-13E7DED90BBD}" srcId="{7D46A50D-A006-2848-B24B-9B9247812160}" destId="{CC3C9CF5-7507-CE4E-B417-098F6AD02EE0}" srcOrd="1" destOrd="0" parTransId="{E71FD0A3-9884-3F47-B9D5-3F25BD412B34}" sibTransId="{7EF33B5F-66FD-6247-B5B0-D9D44F67A552}"/>
    <dgm:cxn modelId="{2CD5C3AF-53E5-E245-82B7-07EB023C4988}" srcId="{7D46A50D-A006-2848-B24B-9B9247812160}" destId="{912597B9-4447-1B48-BF8C-68635E076A1E}" srcOrd="0" destOrd="0" parTransId="{4D94C44E-7EC4-D842-B932-AA055FC3CD15}" sibTransId="{128EE7CD-CB88-BA43-9EE6-928C173E72EA}"/>
    <dgm:cxn modelId="{3B3BD8B4-C405-1744-B952-FB199AD1CA99}" srcId="{912597B9-4447-1B48-BF8C-68635E076A1E}" destId="{29DE3B40-DDF1-9C47-BD3E-8D7FE58A1FDC}" srcOrd="3" destOrd="0" parTransId="{D4ACB568-D4EE-D84F-8DF9-CF92D7BC6508}" sibTransId="{48563827-6004-5D46-B059-61AC14F70332}"/>
    <dgm:cxn modelId="{B97C6CCE-F176-7A44-95F4-C2B489A5F355}" srcId="{912597B9-4447-1B48-BF8C-68635E076A1E}" destId="{7AB1B2DB-5FCC-094D-AF69-1B25AD05B275}" srcOrd="0" destOrd="0" parTransId="{7474A959-5C9E-3C4F-92B0-766FE7F39A03}" sibTransId="{AB50A428-9AED-AC49-80A7-B1FC7D5D9940}"/>
    <dgm:cxn modelId="{C09F6BD1-CDBB-1F4B-A6C9-2EE6C46B405E}" type="presOf" srcId="{06F53141-EBC0-E14C-9871-99302BB1A456}" destId="{B462ACC3-EED8-1244-A54B-BA5E27C2CA0E}" srcOrd="1" destOrd="2" presId="urn:microsoft.com/office/officeart/2005/8/layout/hProcess4"/>
    <dgm:cxn modelId="{F13A6BE8-FC27-B841-A87B-374A36C4AF11}" type="presOf" srcId="{95512213-0C44-1044-AF6A-5B2F50061596}" destId="{8869626F-08EE-8E45-8E07-4E8341704C0B}" srcOrd="1" destOrd="1" presId="urn:microsoft.com/office/officeart/2005/8/layout/hProcess4"/>
    <dgm:cxn modelId="{A73A84F7-A7DD-BA49-8737-0AE1938B064F}" type="presOf" srcId="{7EF33B5F-66FD-6247-B5B0-D9D44F67A552}" destId="{24C0645C-D157-2F49-9113-90B8EA86C196}" srcOrd="0" destOrd="0" presId="urn:microsoft.com/office/officeart/2005/8/layout/hProcess4"/>
    <dgm:cxn modelId="{100CEBFA-66EF-6747-9B95-EA5287C53125}" type="presOf" srcId="{06F53141-EBC0-E14C-9871-99302BB1A456}" destId="{EF8E1FFA-2D04-C44E-B853-4FE0BB01E0D9}" srcOrd="0" destOrd="2" presId="urn:microsoft.com/office/officeart/2005/8/layout/hProcess4"/>
    <dgm:cxn modelId="{9F608CFE-461A-9840-A67F-4B33F3039306}" type="presOf" srcId="{95512213-0C44-1044-AF6A-5B2F50061596}" destId="{0FF937B8-6231-EA42-840F-77A5DB9459D2}" srcOrd="0" destOrd="1" presId="urn:microsoft.com/office/officeart/2005/8/layout/hProcess4"/>
    <dgm:cxn modelId="{E27DBAB9-07C0-E143-B5D7-EF6850128110}" type="presParOf" srcId="{9277D184-3FAF-B94A-9D5B-D9987520A8AF}" destId="{1A80168D-DAE1-4A4E-BDA2-53F514EEE75D}" srcOrd="0" destOrd="0" presId="urn:microsoft.com/office/officeart/2005/8/layout/hProcess4"/>
    <dgm:cxn modelId="{A7D2100F-BD9F-F246-8E43-1289087873DB}" type="presParOf" srcId="{9277D184-3FAF-B94A-9D5B-D9987520A8AF}" destId="{00B4EB84-C2B9-674F-BAE8-A7165FFBA192}" srcOrd="1" destOrd="0" presId="urn:microsoft.com/office/officeart/2005/8/layout/hProcess4"/>
    <dgm:cxn modelId="{F8E48D4E-4CD6-7347-B131-F6C99739CFE3}" type="presParOf" srcId="{9277D184-3FAF-B94A-9D5B-D9987520A8AF}" destId="{CAEA85E8-7782-7449-8C68-98037676B4CB}" srcOrd="2" destOrd="0" presId="urn:microsoft.com/office/officeart/2005/8/layout/hProcess4"/>
    <dgm:cxn modelId="{D38D4B4C-609F-D045-ADD4-640055C8BC9F}" type="presParOf" srcId="{CAEA85E8-7782-7449-8C68-98037676B4CB}" destId="{BB1D6F07-0087-3540-899B-CE6F9FB00518}" srcOrd="0" destOrd="0" presId="urn:microsoft.com/office/officeart/2005/8/layout/hProcess4"/>
    <dgm:cxn modelId="{F01FA179-F1E2-2643-A732-8C6E0B776C46}" type="presParOf" srcId="{BB1D6F07-0087-3540-899B-CE6F9FB00518}" destId="{708B5637-BAE2-CC4D-83F8-B3AAFFF610F8}" srcOrd="0" destOrd="0" presId="urn:microsoft.com/office/officeart/2005/8/layout/hProcess4"/>
    <dgm:cxn modelId="{4DBA2E07-9023-1744-A44D-A4B3D4B3C12E}" type="presParOf" srcId="{BB1D6F07-0087-3540-899B-CE6F9FB00518}" destId="{0FF937B8-6231-EA42-840F-77A5DB9459D2}" srcOrd="1" destOrd="0" presId="urn:microsoft.com/office/officeart/2005/8/layout/hProcess4"/>
    <dgm:cxn modelId="{1A0FCE2D-4814-B247-A144-7C6484ADF989}" type="presParOf" srcId="{BB1D6F07-0087-3540-899B-CE6F9FB00518}" destId="{8869626F-08EE-8E45-8E07-4E8341704C0B}" srcOrd="2" destOrd="0" presId="urn:microsoft.com/office/officeart/2005/8/layout/hProcess4"/>
    <dgm:cxn modelId="{3FCD0396-7647-2043-9824-9441F3522ACC}" type="presParOf" srcId="{BB1D6F07-0087-3540-899B-CE6F9FB00518}" destId="{2BB344A5-5F2D-C44F-96C9-C57E790938EF}" srcOrd="3" destOrd="0" presId="urn:microsoft.com/office/officeart/2005/8/layout/hProcess4"/>
    <dgm:cxn modelId="{73341F1A-5E1A-0544-AD0B-3ACD10A91B14}" type="presParOf" srcId="{BB1D6F07-0087-3540-899B-CE6F9FB00518}" destId="{9E0C62E7-16C4-234B-B07F-7E4D08D50590}" srcOrd="4" destOrd="0" presId="urn:microsoft.com/office/officeart/2005/8/layout/hProcess4"/>
    <dgm:cxn modelId="{DE82796E-0F43-F144-AA65-B777AE6E0768}" type="presParOf" srcId="{CAEA85E8-7782-7449-8C68-98037676B4CB}" destId="{D0E38D8D-B892-1044-AA13-FDC30454EEEB}" srcOrd="1" destOrd="0" presId="urn:microsoft.com/office/officeart/2005/8/layout/hProcess4"/>
    <dgm:cxn modelId="{00034693-AC54-6844-B87B-CDAE768EF00F}" type="presParOf" srcId="{CAEA85E8-7782-7449-8C68-98037676B4CB}" destId="{23B2BA84-5547-9046-856E-4DF9EE9A2D4D}" srcOrd="2" destOrd="0" presId="urn:microsoft.com/office/officeart/2005/8/layout/hProcess4"/>
    <dgm:cxn modelId="{B98AA2A0-8477-1947-833B-1F59E8CEFA9F}" type="presParOf" srcId="{23B2BA84-5547-9046-856E-4DF9EE9A2D4D}" destId="{1D73B4A0-94E8-FC41-8DF3-EAFA2D30D427}" srcOrd="0" destOrd="0" presId="urn:microsoft.com/office/officeart/2005/8/layout/hProcess4"/>
    <dgm:cxn modelId="{F7082F8A-E18E-CD44-AF91-0CAFE8ED8E76}" type="presParOf" srcId="{23B2BA84-5547-9046-856E-4DF9EE9A2D4D}" destId="{1B0DC1CC-3620-294F-B854-5075CCE014D1}" srcOrd="1" destOrd="0" presId="urn:microsoft.com/office/officeart/2005/8/layout/hProcess4"/>
    <dgm:cxn modelId="{D38354A1-3E5B-A849-856B-07392AE56815}" type="presParOf" srcId="{23B2BA84-5547-9046-856E-4DF9EE9A2D4D}" destId="{72D14907-84B7-D142-AEC9-D133BEF9A826}" srcOrd="2" destOrd="0" presId="urn:microsoft.com/office/officeart/2005/8/layout/hProcess4"/>
    <dgm:cxn modelId="{6F497122-7154-A54B-B1D5-1709B56CEA18}" type="presParOf" srcId="{23B2BA84-5547-9046-856E-4DF9EE9A2D4D}" destId="{8F07816C-56B7-C144-AEF0-3D6FE60EBA6F}" srcOrd="3" destOrd="0" presId="urn:microsoft.com/office/officeart/2005/8/layout/hProcess4"/>
    <dgm:cxn modelId="{8AC54D23-4ED0-A64D-AC93-C78B51376630}" type="presParOf" srcId="{23B2BA84-5547-9046-856E-4DF9EE9A2D4D}" destId="{42409202-06F8-8048-BB4D-CD221A3A2F4C}" srcOrd="4" destOrd="0" presId="urn:microsoft.com/office/officeart/2005/8/layout/hProcess4"/>
    <dgm:cxn modelId="{4D068A67-9C8E-9A48-B36C-A46B9E66090A}" type="presParOf" srcId="{CAEA85E8-7782-7449-8C68-98037676B4CB}" destId="{24C0645C-D157-2F49-9113-90B8EA86C196}" srcOrd="3" destOrd="0" presId="urn:microsoft.com/office/officeart/2005/8/layout/hProcess4"/>
    <dgm:cxn modelId="{FB9E6536-3B4D-EE49-8A3F-FF2462621C56}" type="presParOf" srcId="{CAEA85E8-7782-7449-8C68-98037676B4CB}" destId="{A2965445-AFBD-4245-87D3-5E362C9E3042}" srcOrd="4" destOrd="0" presId="urn:microsoft.com/office/officeart/2005/8/layout/hProcess4"/>
    <dgm:cxn modelId="{DE2B89A0-B301-5240-822D-FB08693EE925}" type="presParOf" srcId="{A2965445-AFBD-4245-87D3-5E362C9E3042}" destId="{CDCB3FE8-999F-D04D-95EF-EFC6C35B10F6}" srcOrd="0" destOrd="0" presId="urn:microsoft.com/office/officeart/2005/8/layout/hProcess4"/>
    <dgm:cxn modelId="{5AD0023A-F1FA-CF40-93C0-0C73B1B1EAAE}" type="presParOf" srcId="{A2965445-AFBD-4245-87D3-5E362C9E3042}" destId="{EF8E1FFA-2D04-C44E-B853-4FE0BB01E0D9}" srcOrd="1" destOrd="0" presId="urn:microsoft.com/office/officeart/2005/8/layout/hProcess4"/>
    <dgm:cxn modelId="{3F8C8632-17EF-9949-8647-A074176DEC7C}" type="presParOf" srcId="{A2965445-AFBD-4245-87D3-5E362C9E3042}" destId="{B462ACC3-EED8-1244-A54B-BA5E27C2CA0E}" srcOrd="2" destOrd="0" presId="urn:microsoft.com/office/officeart/2005/8/layout/hProcess4"/>
    <dgm:cxn modelId="{3BCC9E0E-4C7D-A143-BA27-524987DEC3DA}" type="presParOf" srcId="{A2965445-AFBD-4245-87D3-5E362C9E3042}" destId="{733B1C04-99D8-6541-AF98-3C3464212A76}" srcOrd="3" destOrd="0" presId="urn:microsoft.com/office/officeart/2005/8/layout/hProcess4"/>
    <dgm:cxn modelId="{2A015057-1A06-AF4A-8AF4-E6F178F2F5D2}" type="presParOf" srcId="{A2965445-AFBD-4245-87D3-5E362C9E3042}" destId="{BECBEED4-4E5F-0849-88B5-7194450FB0C3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46A50D-A006-2848-B24B-9B9247812160}" type="doc">
      <dgm:prSet loTypeId="urn:microsoft.com/office/officeart/2005/8/layout/hProcess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12597B9-4447-1B48-BF8C-68635E076A1E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4D94C44E-7EC4-D842-B932-AA055FC3CD15}" type="parTrans" cxnId="{2CD5C3AF-53E5-E245-82B7-07EB023C4988}">
      <dgm:prSet/>
      <dgm:spPr/>
      <dgm:t>
        <a:bodyPr/>
        <a:lstStyle/>
        <a:p>
          <a:endParaRPr lang="en-US"/>
        </a:p>
      </dgm:t>
    </dgm:pt>
    <dgm:pt modelId="{128EE7CD-CB88-BA43-9EE6-928C173E72EA}" type="sibTrans" cxnId="{2CD5C3AF-53E5-E245-82B7-07EB023C4988}">
      <dgm:prSet/>
      <dgm:spPr/>
      <dgm:t>
        <a:bodyPr/>
        <a:lstStyle/>
        <a:p>
          <a:endParaRPr lang="en-US"/>
        </a:p>
      </dgm:t>
    </dgm:pt>
    <dgm:pt modelId="{84239ABB-F98C-C749-A69B-34DEC3F2F52B}">
      <dgm:prSet phldrT="[Text]"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A4479701-991E-EC40-AC57-3303E33533E8}" type="parTrans" cxnId="{D2012D60-48F0-AE4F-9CC8-A952FBD7D02D}">
      <dgm:prSet/>
      <dgm:spPr/>
      <dgm:t>
        <a:bodyPr/>
        <a:lstStyle/>
        <a:p>
          <a:endParaRPr lang="en-US"/>
        </a:p>
      </dgm:t>
    </dgm:pt>
    <dgm:pt modelId="{9E11D800-D30A-B54E-AC60-48D25894A880}" type="sibTrans" cxnId="{D2012D60-48F0-AE4F-9CC8-A952FBD7D02D}">
      <dgm:prSet/>
      <dgm:spPr/>
      <dgm:t>
        <a:bodyPr/>
        <a:lstStyle/>
        <a:p>
          <a:endParaRPr lang="en-US"/>
        </a:p>
      </dgm:t>
    </dgm:pt>
    <dgm:pt modelId="{29DE3B40-DDF1-9C47-BD3E-8D7FE58A1FDC}">
      <dgm:prSet phldrT="[Text]"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D4ACB568-D4EE-D84F-8DF9-CF92D7BC6508}" type="parTrans" cxnId="{3B3BD8B4-C405-1744-B952-FB199AD1CA99}">
      <dgm:prSet/>
      <dgm:spPr/>
      <dgm:t>
        <a:bodyPr/>
        <a:lstStyle/>
        <a:p>
          <a:endParaRPr lang="en-US"/>
        </a:p>
      </dgm:t>
    </dgm:pt>
    <dgm:pt modelId="{48563827-6004-5D46-B059-61AC14F70332}" type="sibTrans" cxnId="{3B3BD8B4-C405-1744-B952-FB199AD1CA99}">
      <dgm:prSet/>
      <dgm:spPr/>
      <dgm:t>
        <a:bodyPr/>
        <a:lstStyle/>
        <a:p>
          <a:endParaRPr lang="en-US"/>
        </a:p>
      </dgm:t>
    </dgm:pt>
    <dgm:pt modelId="{CC3C9CF5-7507-CE4E-B417-098F6AD02EE0}">
      <dgm:prSet phldrT="[Text]"/>
      <dgm:spPr>
        <a:blipFill>
          <a:blip xmlns:r="http://schemas.openxmlformats.org/officeDocument/2006/relationships" r:embed="rId2"/>
          <a:stretch>
            <a:fillRect l="-2206" r="-3676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E71FD0A3-9884-3F47-B9D5-3F25BD412B34}" type="parTrans" cxnId="{E71205AA-EB29-3444-822E-13E7DED90BBD}">
      <dgm:prSet/>
      <dgm:spPr/>
      <dgm:t>
        <a:bodyPr/>
        <a:lstStyle/>
        <a:p>
          <a:endParaRPr lang="en-US"/>
        </a:p>
      </dgm:t>
    </dgm:pt>
    <dgm:pt modelId="{7EF33B5F-66FD-6247-B5B0-D9D44F67A552}" type="sibTrans" cxnId="{E71205AA-EB29-3444-822E-13E7DED90BBD}">
      <dgm:prSet/>
      <dgm:spPr/>
      <dgm:t>
        <a:bodyPr/>
        <a:lstStyle/>
        <a:p>
          <a:endParaRPr lang="en-US"/>
        </a:p>
      </dgm:t>
    </dgm:pt>
    <dgm:pt modelId="{66A412C4-7600-F941-BF98-5151CE639F76}">
      <dgm:prSet phldrT="[Text]"/>
      <dgm:spPr>
        <a:blipFill>
          <a:blip xmlns:r="http://schemas.openxmlformats.org/officeDocument/2006/relationships" r:embed="rId3"/>
          <a:stretch>
            <a:fillRect l="-735" r="-1471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DADD66AA-4972-BF4D-96F3-CF376DA6C8F5}" type="parTrans" cxnId="{D638D336-DFB2-4245-A61F-E37BBFDFF6D7}">
      <dgm:prSet/>
      <dgm:spPr/>
      <dgm:t>
        <a:bodyPr/>
        <a:lstStyle/>
        <a:p>
          <a:endParaRPr lang="en-US"/>
        </a:p>
      </dgm:t>
    </dgm:pt>
    <dgm:pt modelId="{31FFB8C4-96B8-EB48-9D95-5CC838D4DED1}" type="sibTrans" cxnId="{D638D336-DFB2-4245-A61F-E37BBFDFF6D7}">
      <dgm:prSet/>
      <dgm:spPr/>
      <dgm:t>
        <a:bodyPr/>
        <a:lstStyle/>
        <a:p>
          <a:endParaRPr lang="en-US"/>
        </a:p>
      </dgm:t>
    </dgm:pt>
    <dgm:pt modelId="{8174663B-16E3-D74A-A48F-CAEEB793EC6F}">
      <dgm:prSet phldrT="[Text]" custT="1"/>
      <dgm:spPr>
        <a:blipFill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1C8D6282-D520-8444-89B0-6F65F9C99CE9}" type="parTrans" cxnId="{B7C6F64C-28A0-8942-B635-69458B17F823}">
      <dgm:prSet/>
      <dgm:spPr/>
      <dgm:t>
        <a:bodyPr/>
        <a:lstStyle/>
        <a:p>
          <a:endParaRPr lang="en-US"/>
        </a:p>
      </dgm:t>
    </dgm:pt>
    <dgm:pt modelId="{71A14BFD-41C4-6441-ACA5-5D8C7D8B5664}" type="sibTrans" cxnId="{B7C6F64C-28A0-8942-B635-69458B17F823}">
      <dgm:prSet/>
      <dgm:spPr/>
      <dgm:t>
        <a:bodyPr/>
        <a:lstStyle/>
        <a:p>
          <a:endParaRPr lang="en-US"/>
        </a:p>
      </dgm:t>
    </dgm:pt>
    <dgm:pt modelId="{CB98D3C0-17B2-A147-B14A-71F6E87543C6}">
      <dgm:prSet phldrT="[Text]"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E0A17204-16A1-0E45-AAD2-00ABBEE87A38}" type="parTrans" cxnId="{0421CC9F-40A0-0042-ACD3-DDF797A6FA74}">
      <dgm:prSet/>
      <dgm:spPr/>
      <dgm:t>
        <a:bodyPr/>
        <a:lstStyle/>
        <a:p>
          <a:endParaRPr lang="en-US"/>
        </a:p>
      </dgm:t>
    </dgm:pt>
    <dgm:pt modelId="{703501EC-E5B9-4E4A-A1B2-C04247BB160D}" type="sibTrans" cxnId="{0421CC9F-40A0-0042-ACD3-DDF797A6FA74}">
      <dgm:prSet/>
      <dgm:spPr/>
      <dgm:t>
        <a:bodyPr/>
        <a:lstStyle/>
        <a:p>
          <a:endParaRPr lang="en-US"/>
        </a:p>
      </dgm:t>
    </dgm:pt>
    <dgm:pt modelId="{7AB1B2DB-5FCC-094D-AF69-1B25AD05B275}">
      <dgm:prSet phldrT="[Text]" custT="1"/>
      <dgm:spPr>
        <a:blipFill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7474A959-5C9E-3C4F-92B0-766FE7F39A03}" type="parTrans" cxnId="{B97C6CCE-F176-7A44-95F4-C2B489A5F355}">
      <dgm:prSet/>
      <dgm:spPr/>
      <dgm:t>
        <a:bodyPr/>
        <a:lstStyle/>
        <a:p>
          <a:endParaRPr lang="en-US"/>
        </a:p>
      </dgm:t>
    </dgm:pt>
    <dgm:pt modelId="{AB50A428-9AED-AC49-80A7-B1FC7D5D9940}" type="sibTrans" cxnId="{B97C6CCE-F176-7A44-95F4-C2B489A5F355}">
      <dgm:prSet/>
      <dgm:spPr/>
      <dgm:t>
        <a:bodyPr/>
        <a:lstStyle/>
        <a:p>
          <a:endParaRPr lang="en-US"/>
        </a:p>
      </dgm:t>
    </dgm:pt>
    <dgm:pt modelId="{95512213-0C44-1044-AF6A-5B2F50061596}">
      <dgm:prSet phldrT="[Text]"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088D324D-096E-F540-9456-EDB9A43EFFA0}" type="parTrans" cxnId="{D094CE04-A359-7640-B150-AF5332897B71}">
      <dgm:prSet/>
      <dgm:spPr/>
      <dgm:t>
        <a:bodyPr/>
        <a:lstStyle/>
        <a:p>
          <a:endParaRPr lang="en-US"/>
        </a:p>
      </dgm:t>
    </dgm:pt>
    <dgm:pt modelId="{23751F8F-F9BF-F24C-8A22-F6F5CD28974A}" type="sibTrans" cxnId="{D094CE04-A359-7640-B150-AF5332897B71}">
      <dgm:prSet/>
      <dgm:spPr/>
      <dgm:t>
        <a:bodyPr/>
        <a:lstStyle/>
        <a:p>
          <a:endParaRPr lang="en-US"/>
        </a:p>
      </dgm:t>
    </dgm:pt>
    <dgm:pt modelId="{06F53141-EBC0-E14C-9871-99302BB1A456}">
      <dgm:prSet phldrT="[Text]"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EAF52ED9-F648-4842-A6FB-FE72C9492EF6}" type="parTrans" cxnId="{88646942-3D8D-C44C-92A8-9FA46215BB76}">
      <dgm:prSet/>
      <dgm:spPr/>
      <dgm:t>
        <a:bodyPr/>
        <a:lstStyle/>
        <a:p>
          <a:endParaRPr lang="en-US"/>
        </a:p>
      </dgm:t>
    </dgm:pt>
    <dgm:pt modelId="{16A8E8C6-00D4-C847-BE1D-FE37B274976B}" type="sibTrans" cxnId="{88646942-3D8D-C44C-92A8-9FA46215BB76}">
      <dgm:prSet/>
      <dgm:spPr/>
      <dgm:t>
        <a:bodyPr/>
        <a:lstStyle/>
        <a:p>
          <a:endParaRPr lang="en-US"/>
        </a:p>
      </dgm:t>
    </dgm:pt>
    <dgm:pt modelId="{35D157A7-5E6C-3940-B85A-F380684CA7FB}">
      <dgm:prSet phldrT="[Text]" custT="1"/>
      <dgm:spPr>
        <a:blipFill>
          <a:blip xmlns:r="http://schemas.openxmlformats.org/officeDocument/2006/relationships" r:embed="rId6"/>
          <a:stretch>
            <a:fillRect b="-1212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77B62028-C023-E942-9DCB-119105E497CC}" type="parTrans" cxnId="{918A0E27-8098-BA47-A290-8CBF5B88A4C3}">
      <dgm:prSet/>
      <dgm:spPr/>
      <dgm:t>
        <a:bodyPr/>
        <a:lstStyle/>
        <a:p>
          <a:endParaRPr lang="en-US"/>
        </a:p>
      </dgm:t>
    </dgm:pt>
    <dgm:pt modelId="{2984ABD1-D413-7348-A4A1-B0A5A52A43ED}" type="sibTrans" cxnId="{918A0E27-8098-BA47-A290-8CBF5B88A4C3}">
      <dgm:prSet/>
      <dgm:spPr/>
      <dgm:t>
        <a:bodyPr/>
        <a:lstStyle/>
        <a:p>
          <a:endParaRPr lang="en-US"/>
        </a:p>
      </dgm:t>
    </dgm:pt>
    <dgm:pt modelId="{9277D184-3FAF-B94A-9D5B-D9987520A8AF}" type="pres">
      <dgm:prSet presAssocID="{7D46A50D-A006-2848-B24B-9B9247812160}" presName="Name0" presStyleCnt="0">
        <dgm:presLayoutVars>
          <dgm:dir/>
          <dgm:animLvl val="lvl"/>
          <dgm:resizeHandles val="exact"/>
        </dgm:presLayoutVars>
      </dgm:prSet>
      <dgm:spPr/>
    </dgm:pt>
    <dgm:pt modelId="{1A80168D-DAE1-4A4E-BDA2-53F514EEE75D}" type="pres">
      <dgm:prSet presAssocID="{7D46A50D-A006-2848-B24B-9B9247812160}" presName="tSp" presStyleCnt="0"/>
      <dgm:spPr/>
    </dgm:pt>
    <dgm:pt modelId="{00B4EB84-C2B9-674F-BAE8-A7165FFBA192}" type="pres">
      <dgm:prSet presAssocID="{7D46A50D-A006-2848-B24B-9B9247812160}" presName="bSp" presStyleCnt="0"/>
      <dgm:spPr/>
    </dgm:pt>
    <dgm:pt modelId="{CAEA85E8-7782-7449-8C68-98037676B4CB}" type="pres">
      <dgm:prSet presAssocID="{7D46A50D-A006-2848-B24B-9B9247812160}" presName="process" presStyleCnt="0"/>
      <dgm:spPr/>
    </dgm:pt>
    <dgm:pt modelId="{BB1D6F07-0087-3540-899B-CE6F9FB00518}" type="pres">
      <dgm:prSet presAssocID="{912597B9-4447-1B48-BF8C-68635E076A1E}" presName="composite1" presStyleCnt="0"/>
      <dgm:spPr/>
    </dgm:pt>
    <dgm:pt modelId="{708B5637-BAE2-CC4D-83F8-B3AAFFF610F8}" type="pres">
      <dgm:prSet presAssocID="{912597B9-4447-1B48-BF8C-68635E076A1E}" presName="dummyNode1" presStyleLbl="node1" presStyleIdx="0" presStyleCnt="3"/>
      <dgm:spPr/>
    </dgm:pt>
    <dgm:pt modelId="{0FF937B8-6231-EA42-840F-77A5DB9459D2}" type="pres">
      <dgm:prSet presAssocID="{912597B9-4447-1B48-BF8C-68635E076A1E}" presName="childNode1" presStyleLbl="bgAcc1" presStyleIdx="0" presStyleCnt="3" custScaleX="239342" custScaleY="116074" custLinFactNeighborX="39464" custLinFactNeighborY="2215">
        <dgm:presLayoutVars>
          <dgm:bulletEnabled val="1"/>
        </dgm:presLayoutVars>
      </dgm:prSet>
      <dgm:spPr/>
    </dgm:pt>
    <dgm:pt modelId="{8869626F-08EE-8E45-8E07-4E8341704C0B}" type="pres">
      <dgm:prSet presAssocID="{912597B9-4447-1B48-BF8C-68635E076A1E}" presName="childNode1tx" presStyleLbl="bgAcc1" presStyleIdx="0" presStyleCnt="3">
        <dgm:presLayoutVars>
          <dgm:bulletEnabled val="1"/>
        </dgm:presLayoutVars>
      </dgm:prSet>
      <dgm:spPr/>
    </dgm:pt>
    <dgm:pt modelId="{2BB344A5-5F2D-C44F-96C9-C57E790938EF}" type="pres">
      <dgm:prSet presAssocID="{912597B9-4447-1B48-BF8C-68635E076A1E}" presName="parentNode1" presStyleLbl="node1" presStyleIdx="0" presStyleCnt="3" custLinFactX="11852" custLinFactNeighborX="100000" custLinFactNeighborY="22046">
        <dgm:presLayoutVars>
          <dgm:chMax val="1"/>
          <dgm:bulletEnabled val="1"/>
        </dgm:presLayoutVars>
      </dgm:prSet>
      <dgm:spPr/>
    </dgm:pt>
    <dgm:pt modelId="{9E0C62E7-16C4-234B-B07F-7E4D08D50590}" type="pres">
      <dgm:prSet presAssocID="{912597B9-4447-1B48-BF8C-68635E076A1E}" presName="connSite1" presStyleCnt="0"/>
      <dgm:spPr/>
    </dgm:pt>
    <dgm:pt modelId="{D0E38D8D-B892-1044-AA13-FDC30454EEEB}" type="pres">
      <dgm:prSet presAssocID="{128EE7CD-CB88-BA43-9EE6-928C173E72EA}" presName="Name9" presStyleLbl="sibTrans2D1" presStyleIdx="0" presStyleCnt="2" custAng="308671" custScaleX="166783" custLinFactNeighborX="11818" custLinFactNeighborY="-13788"/>
      <dgm:spPr/>
    </dgm:pt>
    <dgm:pt modelId="{23B2BA84-5547-9046-856E-4DF9EE9A2D4D}" type="pres">
      <dgm:prSet presAssocID="{CC3C9CF5-7507-CE4E-B417-098F6AD02EE0}" presName="composite2" presStyleCnt="0"/>
      <dgm:spPr/>
    </dgm:pt>
    <dgm:pt modelId="{1D73B4A0-94E8-FC41-8DF3-EAFA2D30D427}" type="pres">
      <dgm:prSet presAssocID="{CC3C9CF5-7507-CE4E-B417-098F6AD02EE0}" presName="dummyNode2" presStyleLbl="node1" presStyleIdx="0" presStyleCnt="3"/>
      <dgm:spPr/>
    </dgm:pt>
    <dgm:pt modelId="{1B0DC1CC-3620-294F-B854-5075CCE014D1}" type="pres">
      <dgm:prSet presAssocID="{CC3C9CF5-7507-CE4E-B417-098F6AD02EE0}" presName="childNode2" presStyleLbl="bgAcc1" presStyleIdx="1" presStyleCnt="3" custScaleX="131638" custScaleY="130839">
        <dgm:presLayoutVars>
          <dgm:bulletEnabled val="1"/>
        </dgm:presLayoutVars>
      </dgm:prSet>
      <dgm:spPr/>
    </dgm:pt>
    <dgm:pt modelId="{72D14907-84B7-D142-AEC9-D133BEF9A826}" type="pres">
      <dgm:prSet presAssocID="{CC3C9CF5-7507-CE4E-B417-098F6AD02EE0}" presName="childNode2tx" presStyleLbl="bgAcc1" presStyleIdx="1" presStyleCnt="3">
        <dgm:presLayoutVars>
          <dgm:bulletEnabled val="1"/>
        </dgm:presLayoutVars>
      </dgm:prSet>
      <dgm:spPr/>
    </dgm:pt>
    <dgm:pt modelId="{8F07816C-56B7-C144-AEF0-3D6FE60EBA6F}" type="pres">
      <dgm:prSet presAssocID="{CC3C9CF5-7507-CE4E-B417-098F6AD02EE0}" presName="parentNode2" presStyleLbl="node1" presStyleIdx="1" presStyleCnt="3" custLinFactNeighborX="7399" custLinFactNeighborY="8298">
        <dgm:presLayoutVars>
          <dgm:chMax val="0"/>
          <dgm:bulletEnabled val="1"/>
        </dgm:presLayoutVars>
      </dgm:prSet>
      <dgm:spPr/>
    </dgm:pt>
    <dgm:pt modelId="{42409202-06F8-8048-BB4D-CD221A3A2F4C}" type="pres">
      <dgm:prSet presAssocID="{CC3C9CF5-7507-CE4E-B417-098F6AD02EE0}" presName="connSite2" presStyleCnt="0"/>
      <dgm:spPr/>
    </dgm:pt>
    <dgm:pt modelId="{24C0645C-D157-2F49-9113-90B8EA86C196}" type="pres">
      <dgm:prSet presAssocID="{7EF33B5F-66FD-6247-B5B0-D9D44F67A552}" presName="Name18" presStyleLbl="sibTrans2D1" presStyleIdx="1" presStyleCnt="2" custAng="0" custScaleX="124267" custLinFactNeighborX="16753" custLinFactNeighborY="8866"/>
      <dgm:spPr/>
    </dgm:pt>
    <dgm:pt modelId="{A2965445-AFBD-4245-87D3-5E362C9E3042}" type="pres">
      <dgm:prSet presAssocID="{66A412C4-7600-F941-BF98-5151CE639F76}" presName="composite1" presStyleCnt="0"/>
      <dgm:spPr/>
    </dgm:pt>
    <dgm:pt modelId="{CDCB3FE8-999F-D04D-95EF-EFC6C35B10F6}" type="pres">
      <dgm:prSet presAssocID="{66A412C4-7600-F941-BF98-5151CE639F76}" presName="dummyNode1" presStyleLbl="node1" presStyleIdx="1" presStyleCnt="3"/>
      <dgm:spPr/>
    </dgm:pt>
    <dgm:pt modelId="{EF8E1FFA-2D04-C44E-B853-4FE0BB01E0D9}" type="pres">
      <dgm:prSet presAssocID="{66A412C4-7600-F941-BF98-5151CE639F76}" presName="childNode1" presStyleLbl="bgAcc1" presStyleIdx="2" presStyleCnt="3" custScaleX="239342" custScaleY="116074" custLinFactNeighborX="-40891" custLinFactNeighborY="4454">
        <dgm:presLayoutVars>
          <dgm:bulletEnabled val="1"/>
        </dgm:presLayoutVars>
      </dgm:prSet>
      <dgm:spPr/>
    </dgm:pt>
    <dgm:pt modelId="{B462ACC3-EED8-1244-A54B-BA5E27C2CA0E}" type="pres">
      <dgm:prSet presAssocID="{66A412C4-7600-F941-BF98-5151CE639F76}" presName="childNode1tx" presStyleLbl="bgAcc1" presStyleIdx="2" presStyleCnt="3">
        <dgm:presLayoutVars>
          <dgm:bulletEnabled val="1"/>
        </dgm:presLayoutVars>
      </dgm:prSet>
      <dgm:spPr/>
    </dgm:pt>
    <dgm:pt modelId="{733B1C04-99D8-6541-AF98-3C3464212A76}" type="pres">
      <dgm:prSet presAssocID="{66A412C4-7600-F941-BF98-5151CE639F76}" presName="parentNode1" presStyleLbl="node1" presStyleIdx="2" presStyleCnt="3" custLinFactNeighborX="19878" custLinFactNeighborY="25192">
        <dgm:presLayoutVars>
          <dgm:chMax val="1"/>
          <dgm:bulletEnabled val="1"/>
        </dgm:presLayoutVars>
      </dgm:prSet>
      <dgm:spPr/>
    </dgm:pt>
    <dgm:pt modelId="{BECBEED4-4E5F-0849-88B5-7194450FB0C3}" type="pres">
      <dgm:prSet presAssocID="{66A412C4-7600-F941-BF98-5151CE639F76}" presName="connSite1" presStyleCnt="0"/>
      <dgm:spPr/>
    </dgm:pt>
  </dgm:ptLst>
  <dgm:cxnLst>
    <dgm:cxn modelId="{D094CE04-A359-7640-B150-AF5332897B71}" srcId="{912597B9-4447-1B48-BF8C-68635E076A1E}" destId="{95512213-0C44-1044-AF6A-5B2F50061596}" srcOrd="1" destOrd="0" parTransId="{088D324D-096E-F540-9456-EDB9A43EFFA0}" sibTransId="{23751F8F-F9BF-F24C-8A22-F6F5CD28974A}"/>
    <dgm:cxn modelId="{95883A0B-D33E-224E-B9C0-D585040FC292}" type="presOf" srcId="{84239ABB-F98C-C749-A69B-34DEC3F2F52B}" destId="{8869626F-08EE-8E45-8E07-4E8341704C0B}" srcOrd="1" destOrd="2" presId="urn:microsoft.com/office/officeart/2005/8/layout/hProcess4"/>
    <dgm:cxn modelId="{3BBA6513-CE80-CA45-A303-5DDDE7C9B16A}" type="presOf" srcId="{7D46A50D-A006-2848-B24B-9B9247812160}" destId="{9277D184-3FAF-B94A-9D5B-D9987520A8AF}" srcOrd="0" destOrd="0" presId="urn:microsoft.com/office/officeart/2005/8/layout/hProcess4"/>
    <dgm:cxn modelId="{C9C28B15-EFCA-CE4C-86FE-49173F06697D}" type="presOf" srcId="{912597B9-4447-1B48-BF8C-68635E076A1E}" destId="{2BB344A5-5F2D-C44F-96C9-C57E790938EF}" srcOrd="0" destOrd="0" presId="urn:microsoft.com/office/officeart/2005/8/layout/hProcess4"/>
    <dgm:cxn modelId="{4B119323-F5C8-AC42-9E5B-22406AD09DEA}" type="presOf" srcId="{CC3C9CF5-7507-CE4E-B417-098F6AD02EE0}" destId="{8F07816C-56B7-C144-AEF0-3D6FE60EBA6F}" srcOrd="0" destOrd="0" presId="urn:microsoft.com/office/officeart/2005/8/layout/hProcess4"/>
    <dgm:cxn modelId="{918A0E27-8098-BA47-A290-8CBF5B88A4C3}" srcId="{CC3C9CF5-7507-CE4E-B417-098F6AD02EE0}" destId="{35D157A7-5E6C-3940-B85A-F380684CA7FB}" srcOrd="0" destOrd="0" parTransId="{77B62028-C023-E942-9DCB-119105E497CC}" sibTransId="{2984ABD1-D413-7348-A4A1-B0A5A52A43ED}"/>
    <dgm:cxn modelId="{B1595D2D-561F-8247-8929-F9912F9B51F2}" type="presOf" srcId="{35D157A7-5E6C-3940-B85A-F380684CA7FB}" destId="{72D14907-84B7-D142-AEC9-D133BEF9A826}" srcOrd="1" destOrd="0" presId="urn:microsoft.com/office/officeart/2005/8/layout/hProcess4"/>
    <dgm:cxn modelId="{5AFDCE34-E002-8D41-A9F2-68F644E72378}" type="presOf" srcId="{128EE7CD-CB88-BA43-9EE6-928C173E72EA}" destId="{D0E38D8D-B892-1044-AA13-FDC30454EEEB}" srcOrd="0" destOrd="0" presId="urn:microsoft.com/office/officeart/2005/8/layout/hProcess4"/>
    <dgm:cxn modelId="{D638D336-DFB2-4245-A61F-E37BBFDFF6D7}" srcId="{7D46A50D-A006-2848-B24B-9B9247812160}" destId="{66A412C4-7600-F941-BF98-5151CE639F76}" srcOrd="2" destOrd="0" parTransId="{DADD66AA-4972-BF4D-96F3-CF376DA6C8F5}" sibTransId="{31FFB8C4-96B8-EB48-9D95-5CC838D4DED1}"/>
    <dgm:cxn modelId="{88646942-3D8D-C44C-92A8-9FA46215BB76}" srcId="{66A412C4-7600-F941-BF98-5151CE639F76}" destId="{06F53141-EBC0-E14C-9871-99302BB1A456}" srcOrd="2" destOrd="0" parTransId="{EAF52ED9-F648-4842-A6FB-FE72C9492EF6}" sibTransId="{16A8E8C6-00D4-C847-BE1D-FE37B274976B}"/>
    <dgm:cxn modelId="{FAD6FE45-D06D-9244-A314-F7D2DBC5C53C}" type="presOf" srcId="{66A412C4-7600-F941-BF98-5151CE639F76}" destId="{733B1C04-99D8-6541-AF98-3C3464212A76}" srcOrd="0" destOrd="0" presId="urn:microsoft.com/office/officeart/2005/8/layout/hProcess4"/>
    <dgm:cxn modelId="{8CF35948-191B-A14D-B6D9-6956DFDC75B3}" type="presOf" srcId="{35D157A7-5E6C-3940-B85A-F380684CA7FB}" destId="{1B0DC1CC-3620-294F-B854-5075CCE014D1}" srcOrd="0" destOrd="0" presId="urn:microsoft.com/office/officeart/2005/8/layout/hProcess4"/>
    <dgm:cxn modelId="{B7C6F64C-28A0-8942-B635-69458B17F823}" srcId="{66A412C4-7600-F941-BF98-5151CE639F76}" destId="{8174663B-16E3-D74A-A48F-CAEEB793EC6F}" srcOrd="0" destOrd="0" parTransId="{1C8D6282-D520-8444-89B0-6F65F9C99CE9}" sibTransId="{71A14BFD-41C4-6441-ACA5-5D8C7D8B5664}"/>
    <dgm:cxn modelId="{84C9AE51-0800-D94D-A318-B9F01FDBEB7A}" type="presOf" srcId="{84239ABB-F98C-C749-A69B-34DEC3F2F52B}" destId="{0FF937B8-6231-EA42-840F-77A5DB9459D2}" srcOrd="0" destOrd="2" presId="urn:microsoft.com/office/officeart/2005/8/layout/hProcess4"/>
    <dgm:cxn modelId="{EBEA2758-7F21-344A-852E-6EB1F8B2F0E4}" type="presOf" srcId="{8174663B-16E3-D74A-A48F-CAEEB793EC6F}" destId="{B462ACC3-EED8-1244-A54B-BA5E27C2CA0E}" srcOrd="1" destOrd="0" presId="urn:microsoft.com/office/officeart/2005/8/layout/hProcess4"/>
    <dgm:cxn modelId="{397FB358-A9A7-CC44-885C-3BE85A2851D7}" type="presOf" srcId="{29DE3B40-DDF1-9C47-BD3E-8D7FE58A1FDC}" destId="{8869626F-08EE-8E45-8E07-4E8341704C0B}" srcOrd="1" destOrd="3" presId="urn:microsoft.com/office/officeart/2005/8/layout/hProcess4"/>
    <dgm:cxn modelId="{33583F5F-267F-5F41-A44F-0C5FF4601095}" type="presOf" srcId="{7AB1B2DB-5FCC-094D-AF69-1B25AD05B275}" destId="{8869626F-08EE-8E45-8E07-4E8341704C0B}" srcOrd="1" destOrd="0" presId="urn:microsoft.com/office/officeart/2005/8/layout/hProcess4"/>
    <dgm:cxn modelId="{D2012D60-48F0-AE4F-9CC8-A952FBD7D02D}" srcId="{912597B9-4447-1B48-BF8C-68635E076A1E}" destId="{84239ABB-F98C-C749-A69B-34DEC3F2F52B}" srcOrd="2" destOrd="0" parTransId="{A4479701-991E-EC40-AC57-3303E33533E8}" sibTransId="{9E11D800-D30A-B54E-AC60-48D25894A880}"/>
    <dgm:cxn modelId="{2DB6436B-CED4-A747-9CB3-3F1DF2AA92A3}" type="presOf" srcId="{29DE3B40-DDF1-9C47-BD3E-8D7FE58A1FDC}" destId="{0FF937B8-6231-EA42-840F-77A5DB9459D2}" srcOrd="0" destOrd="3" presId="urn:microsoft.com/office/officeart/2005/8/layout/hProcess4"/>
    <dgm:cxn modelId="{74F7CE6F-C4DC-7D42-B089-3A27367B3FB6}" type="presOf" srcId="{8174663B-16E3-D74A-A48F-CAEEB793EC6F}" destId="{EF8E1FFA-2D04-C44E-B853-4FE0BB01E0D9}" srcOrd="0" destOrd="0" presId="urn:microsoft.com/office/officeart/2005/8/layout/hProcess4"/>
    <dgm:cxn modelId="{796AD174-2DDC-E649-9D1C-B71013BE7A8B}" type="presOf" srcId="{CB98D3C0-17B2-A147-B14A-71F6E87543C6}" destId="{B462ACC3-EED8-1244-A54B-BA5E27C2CA0E}" srcOrd="1" destOrd="1" presId="urn:microsoft.com/office/officeart/2005/8/layout/hProcess4"/>
    <dgm:cxn modelId="{85EA6980-B90D-F34E-A794-741BFA614E65}" type="presOf" srcId="{CB98D3C0-17B2-A147-B14A-71F6E87543C6}" destId="{EF8E1FFA-2D04-C44E-B853-4FE0BB01E0D9}" srcOrd="0" destOrd="1" presId="urn:microsoft.com/office/officeart/2005/8/layout/hProcess4"/>
    <dgm:cxn modelId="{DB71EC80-0708-984F-91C7-2DD6A0A9AFC8}" type="presOf" srcId="{7AB1B2DB-5FCC-094D-AF69-1B25AD05B275}" destId="{0FF937B8-6231-EA42-840F-77A5DB9459D2}" srcOrd="0" destOrd="0" presId="urn:microsoft.com/office/officeart/2005/8/layout/hProcess4"/>
    <dgm:cxn modelId="{0421CC9F-40A0-0042-ACD3-DDF797A6FA74}" srcId="{66A412C4-7600-F941-BF98-5151CE639F76}" destId="{CB98D3C0-17B2-A147-B14A-71F6E87543C6}" srcOrd="1" destOrd="0" parTransId="{E0A17204-16A1-0E45-AAD2-00ABBEE87A38}" sibTransId="{703501EC-E5B9-4E4A-A1B2-C04247BB160D}"/>
    <dgm:cxn modelId="{E71205AA-EB29-3444-822E-13E7DED90BBD}" srcId="{7D46A50D-A006-2848-B24B-9B9247812160}" destId="{CC3C9CF5-7507-CE4E-B417-098F6AD02EE0}" srcOrd="1" destOrd="0" parTransId="{E71FD0A3-9884-3F47-B9D5-3F25BD412B34}" sibTransId="{7EF33B5F-66FD-6247-B5B0-D9D44F67A552}"/>
    <dgm:cxn modelId="{2CD5C3AF-53E5-E245-82B7-07EB023C4988}" srcId="{7D46A50D-A006-2848-B24B-9B9247812160}" destId="{912597B9-4447-1B48-BF8C-68635E076A1E}" srcOrd="0" destOrd="0" parTransId="{4D94C44E-7EC4-D842-B932-AA055FC3CD15}" sibTransId="{128EE7CD-CB88-BA43-9EE6-928C173E72EA}"/>
    <dgm:cxn modelId="{3B3BD8B4-C405-1744-B952-FB199AD1CA99}" srcId="{912597B9-4447-1B48-BF8C-68635E076A1E}" destId="{29DE3B40-DDF1-9C47-BD3E-8D7FE58A1FDC}" srcOrd="3" destOrd="0" parTransId="{D4ACB568-D4EE-D84F-8DF9-CF92D7BC6508}" sibTransId="{48563827-6004-5D46-B059-61AC14F70332}"/>
    <dgm:cxn modelId="{B97C6CCE-F176-7A44-95F4-C2B489A5F355}" srcId="{912597B9-4447-1B48-BF8C-68635E076A1E}" destId="{7AB1B2DB-5FCC-094D-AF69-1B25AD05B275}" srcOrd="0" destOrd="0" parTransId="{7474A959-5C9E-3C4F-92B0-766FE7F39A03}" sibTransId="{AB50A428-9AED-AC49-80A7-B1FC7D5D9940}"/>
    <dgm:cxn modelId="{C09F6BD1-CDBB-1F4B-A6C9-2EE6C46B405E}" type="presOf" srcId="{06F53141-EBC0-E14C-9871-99302BB1A456}" destId="{B462ACC3-EED8-1244-A54B-BA5E27C2CA0E}" srcOrd="1" destOrd="2" presId="urn:microsoft.com/office/officeart/2005/8/layout/hProcess4"/>
    <dgm:cxn modelId="{F13A6BE8-FC27-B841-A87B-374A36C4AF11}" type="presOf" srcId="{95512213-0C44-1044-AF6A-5B2F50061596}" destId="{8869626F-08EE-8E45-8E07-4E8341704C0B}" srcOrd="1" destOrd="1" presId="urn:microsoft.com/office/officeart/2005/8/layout/hProcess4"/>
    <dgm:cxn modelId="{A73A84F7-A7DD-BA49-8737-0AE1938B064F}" type="presOf" srcId="{7EF33B5F-66FD-6247-B5B0-D9D44F67A552}" destId="{24C0645C-D157-2F49-9113-90B8EA86C196}" srcOrd="0" destOrd="0" presId="urn:microsoft.com/office/officeart/2005/8/layout/hProcess4"/>
    <dgm:cxn modelId="{100CEBFA-66EF-6747-9B95-EA5287C53125}" type="presOf" srcId="{06F53141-EBC0-E14C-9871-99302BB1A456}" destId="{EF8E1FFA-2D04-C44E-B853-4FE0BB01E0D9}" srcOrd="0" destOrd="2" presId="urn:microsoft.com/office/officeart/2005/8/layout/hProcess4"/>
    <dgm:cxn modelId="{9F608CFE-461A-9840-A67F-4B33F3039306}" type="presOf" srcId="{95512213-0C44-1044-AF6A-5B2F50061596}" destId="{0FF937B8-6231-EA42-840F-77A5DB9459D2}" srcOrd="0" destOrd="1" presId="urn:microsoft.com/office/officeart/2005/8/layout/hProcess4"/>
    <dgm:cxn modelId="{E27DBAB9-07C0-E143-B5D7-EF6850128110}" type="presParOf" srcId="{9277D184-3FAF-B94A-9D5B-D9987520A8AF}" destId="{1A80168D-DAE1-4A4E-BDA2-53F514EEE75D}" srcOrd="0" destOrd="0" presId="urn:microsoft.com/office/officeart/2005/8/layout/hProcess4"/>
    <dgm:cxn modelId="{A7D2100F-BD9F-F246-8E43-1289087873DB}" type="presParOf" srcId="{9277D184-3FAF-B94A-9D5B-D9987520A8AF}" destId="{00B4EB84-C2B9-674F-BAE8-A7165FFBA192}" srcOrd="1" destOrd="0" presId="urn:microsoft.com/office/officeart/2005/8/layout/hProcess4"/>
    <dgm:cxn modelId="{F8E48D4E-4CD6-7347-B131-F6C99739CFE3}" type="presParOf" srcId="{9277D184-3FAF-B94A-9D5B-D9987520A8AF}" destId="{CAEA85E8-7782-7449-8C68-98037676B4CB}" srcOrd="2" destOrd="0" presId="urn:microsoft.com/office/officeart/2005/8/layout/hProcess4"/>
    <dgm:cxn modelId="{D38D4B4C-609F-D045-ADD4-640055C8BC9F}" type="presParOf" srcId="{CAEA85E8-7782-7449-8C68-98037676B4CB}" destId="{BB1D6F07-0087-3540-899B-CE6F9FB00518}" srcOrd="0" destOrd="0" presId="urn:microsoft.com/office/officeart/2005/8/layout/hProcess4"/>
    <dgm:cxn modelId="{F01FA179-F1E2-2643-A732-8C6E0B776C46}" type="presParOf" srcId="{BB1D6F07-0087-3540-899B-CE6F9FB00518}" destId="{708B5637-BAE2-CC4D-83F8-B3AAFFF610F8}" srcOrd="0" destOrd="0" presId="urn:microsoft.com/office/officeart/2005/8/layout/hProcess4"/>
    <dgm:cxn modelId="{4DBA2E07-9023-1744-A44D-A4B3D4B3C12E}" type="presParOf" srcId="{BB1D6F07-0087-3540-899B-CE6F9FB00518}" destId="{0FF937B8-6231-EA42-840F-77A5DB9459D2}" srcOrd="1" destOrd="0" presId="urn:microsoft.com/office/officeart/2005/8/layout/hProcess4"/>
    <dgm:cxn modelId="{1A0FCE2D-4814-B247-A144-7C6484ADF989}" type="presParOf" srcId="{BB1D6F07-0087-3540-899B-CE6F9FB00518}" destId="{8869626F-08EE-8E45-8E07-4E8341704C0B}" srcOrd="2" destOrd="0" presId="urn:microsoft.com/office/officeart/2005/8/layout/hProcess4"/>
    <dgm:cxn modelId="{3FCD0396-7647-2043-9824-9441F3522ACC}" type="presParOf" srcId="{BB1D6F07-0087-3540-899B-CE6F9FB00518}" destId="{2BB344A5-5F2D-C44F-96C9-C57E790938EF}" srcOrd="3" destOrd="0" presId="urn:microsoft.com/office/officeart/2005/8/layout/hProcess4"/>
    <dgm:cxn modelId="{73341F1A-5E1A-0544-AD0B-3ACD10A91B14}" type="presParOf" srcId="{BB1D6F07-0087-3540-899B-CE6F9FB00518}" destId="{9E0C62E7-16C4-234B-B07F-7E4D08D50590}" srcOrd="4" destOrd="0" presId="urn:microsoft.com/office/officeart/2005/8/layout/hProcess4"/>
    <dgm:cxn modelId="{DE82796E-0F43-F144-AA65-B777AE6E0768}" type="presParOf" srcId="{CAEA85E8-7782-7449-8C68-98037676B4CB}" destId="{D0E38D8D-B892-1044-AA13-FDC30454EEEB}" srcOrd="1" destOrd="0" presId="urn:microsoft.com/office/officeart/2005/8/layout/hProcess4"/>
    <dgm:cxn modelId="{00034693-AC54-6844-B87B-CDAE768EF00F}" type="presParOf" srcId="{CAEA85E8-7782-7449-8C68-98037676B4CB}" destId="{23B2BA84-5547-9046-856E-4DF9EE9A2D4D}" srcOrd="2" destOrd="0" presId="urn:microsoft.com/office/officeart/2005/8/layout/hProcess4"/>
    <dgm:cxn modelId="{B98AA2A0-8477-1947-833B-1F59E8CEFA9F}" type="presParOf" srcId="{23B2BA84-5547-9046-856E-4DF9EE9A2D4D}" destId="{1D73B4A0-94E8-FC41-8DF3-EAFA2D30D427}" srcOrd="0" destOrd="0" presId="urn:microsoft.com/office/officeart/2005/8/layout/hProcess4"/>
    <dgm:cxn modelId="{F7082F8A-E18E-CD44-AF91-0CAFE8ED8E76}" type="presParOf" srcId="{23B2BA84-5547-9046-856E-4DF9EE9A2D4D}" destId="{1B0DC1CC-3620-294F-B854-5075CCE014D1}" srcOrd="1" destOrd="0" presId="urn:microsoft.com/office/officeart/2005/8/layout/hProcess4"/>
    <dgm:cxn modelId="{D38354A1-3E5B-A849-856B-07392AE56815}" type="presParOf" srcId="{23B2BA84-5547-9046-856E-4DF9EE9A2D4D}" destId="{72D14907-84B7-D142-AEC9-D133BEF9A826}" srcOrd="2" destOrd="0" presId="urn:microsoft.com/office/officeart/2005/8/layout/hProcess4"/>
    <dgm:cxn modelId="{6F497122-7154-A54B-B1D5-1709B56CEA18}" type="presParOf" srcId="{23B2BA84-5547-9046-856E-4DF9EE9A2D4D}" destId="{8F07816C-56B7-C144-AEF0-3D6FE60EBA6F}" srcOrd="3" destOrd="0" presId="urn:microsoft.com/office/officeart/2005/8/layout/hProcess4"/>
    <dgm:cxn modelId="{8AC54D23-4ED0-A64D-AC93-C78B51376630}" type="presParOf" srcId="{23B2BA84-5547-9046-856E-4DF9EE9A2D4D}" destId="{42409202-06F8-8048-BB4D-CD221A3A2F4C}" srcOrd="4" destOrd="0" presId="urn:microsoft.com/office/officeart/2005/8/layout/hProcess4"/>
    <dgm:cxn modelId="{4D068A67-9C8E-9A48-B36C-A46B9E66090A}" type="presParOf" srcId="{CAEA85E8-7782-7449-8C68-98037676B4CB}" destId="{24C0645C-D157-2F49-9113-90B8EA86C196}" srcOrd="3" destOrd="0" presId="urn:microsoft.com/office/officeart/2005/8/layout/hProcess4"/>
    <dgm:cxn modelId="{FB9E6536-3B4D-EE49-8A3F-FF2462621C56}" type="presParOf" srcId="{CAEA85E8-7782-7449-8C68-98037676B4CB}" destId="{A2965445-AFBD-4245-87D3-5E362C9E3042}" srcOrd="4" destOrd="0" presId="urn:microsoft.com/office/officeart/2005/8/layout/hProcess4"/>
    <dgm:cxn modelId="{DE2B89A0-B301-5240-822D-FB08693EE925}" type="presParOf" srcId="{A2965445-AFBD-4245-87D3-5E362C9E3042}" destId="{CDCB3FE8-999F-D04D-95EF-EFC6C35B10F6}" srcOrd="0" destOrd="0" presId="urn:microsoft.com/office/officeart/2005/8/layout/hProcess4"/>
    <dgm:cxn modelId="{5AD0023A-F1FA-CF40-93C0-0C73B1B1EAAE}" type="presParOf" srcId="{A2965445-AFBD-4245-87D3-5E362C9E3042}" destId="{EF8E1FFA-2D04-C44E-B853-4FE0BB01E0D9}" srcOrd="1" destOrd="0" presId="urn:microsoft.com/office/officeart/2005/8/layout/hProcess4"/>
    <dgm:cxn modelId="{3F8C8632-17EF-9949-8647-A074176DEC7C}" type="presParOf" srcId="{A2965445-AFBD-4245-87D3-5E362C9E3042}" destId="{B462ACC3-EED8-1244-A54B-BA5E27C2CA0E}" srcOrd="2" destOrd="0" presId="urn:microsoft.com/office/officeart/2005/8/layout/hProcess4"/>
    <dgm:cxn modelId="{3BCC9E0E-4C7D-A143-BA27-524987DEC3DA}" type="presParOf" srcId="{A2965445-AFBD-4245-87D3-5E362C9E3042}" destId="{733B1C04-99D8-6541-AF98-3C3464212A76}" srcOrd="3" destOrd="0" presId="urn:microsoft.com/office/officeart/2005/8/layout/hProcess4"/>
    <dgm:cxn modelId="{2A015057-1A06-AF4A-8AF4-E6F178F2F5D2}" type="presParOf" srcId="{A2965445-AFBD-4245-87D3-5E362C9E3042}" destId="{BECBEED4-4E5F-0849-88B5-7194450FB0C3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937B8-6231-EA42-840F-77A5DB9459D2}">
      <dsp:nvSpPr>
        <dsp:cNvPr id="0" name=""/>
        <dsp:cNvSpPr/>
      </dsp:nvSpPr>
      <dsp:spPr>
        <a:xfrm>
          <a:off x="2906019" y="729102"/>
          <a:ext cx="4571993" cy="18287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Measure </a:t>
          </a:r>
          <a14:m xmlns:a14="http://schemas.microsoft.com/office/drawing/2010/main">
            <m:oMath xmlns:m="http://schemas.openxmlformats.org/officeDocument/2006/math">
              <m:r>
                <a:rPr lang="en-US" sz="1600" b="0" i="1" kern="1200" smtClean="0">
                  <a:latin typeface="Cambria Math" panose="02040503050406030204" pitchFamily="18" charset="0"/>
                </a:rPr>
                <m:t>𝛾</m:t>
              </m:r>
              <m:r>
                <a:rPr lang="en-US" sz="1600" b="0" i="1" kern="1200" smtClean="0">
                  <a:latin typeface="Cambria Math" panose="02040503050406030204" pitchFamily="18" charset="0"/>
                </a:rPr>
                <m:t>−</m:t>
              </m:r>
              <m:r>
                <a:rPr lang="en-US" sz="1600" b="0" i="1" kern="1200" smtClean="0">
                  <a:latin typeface="Cambria Math" panose="02040503050406030204" pitchFamily="18" charset="0"/>
                </a:rPr>
                <m:t>𝛽</m:t>
              </m:r>
            </m:oMath>
          </a14:m>
          <a:r>
            <a:rPr lang="en-US" sz="1600" kern="1200" dirty="0"/>
            <a:t> coincidence with TAS detector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Develop decay specific detector response function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Unfold the raw measurement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Isolate the first </a:t>
          </a:r>
          <a14:m xmlns:a14="http://schemas.microsoft.com/office/drawing/2010/main">
            <m:oMath xmlns:m="http://schemas.openxmlformats.org/officeDocument/2006/math">
              <m:r>
                <a:rPr lang="en-US" sz="1600" b="0" i="1" kern="1200" smtClean="0">
                  <a:latin typeface="Cambria Math" panose="02040503050406030204" pitchFamily="18" charset="0"/>
                </a:rPr>
                <m:t>𝛾</m:t>
              </m:r>
            </m:oMath>
          </a14:m>
          <a:r>
            <a:rPr lang="en-US" sz="1600" kern="1200" dirty="0"/>
            <a:t> ray emitted from each excited state</a:t>
          </a:r>
        </a:p>
      </dsp:txBody>
      <dsp:txXfrm>
        <a:off x="2948105" y="771188"/>
        <a:ext cx="4487821" cy="1352739"/>
      </dsp:txXfrm>
    </dsp:sp>
    <dsp:sp modelId="{D0E38D8D-B892-1044-AA13-FDC30454EEEB}">
      <dsp:nvSpPr>
        <dsp:cNvPr id="0" name=""/>
        <dsp:cNvSpPr/>
      </dsp:nvSpPr>
      <dsp:spPr>
        <a:xfrm rot="308671">
          <a:off x="5738793" y="716863"/>
          <a:ext cx="4134433" cy="2478929"/>
        </a:xfrm>
        <a:prstGeom prst="leftCircularArrow">
          <a:avLst>
            <a:gd name="adj1" fmla="val 7513"/>
            <a:gd name="adj2" fmla="val 1032137"/>
            <a:gd name="adj3" fmla="val 2525351"/>
            <a:gd name="adj4" fmla="val 8742192"/>
            <a:gd name="adj5" fmla="val 876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B344A5-5F2D-C44F-96C9-C57E790938EF}">
      <dsp:nvSpPr>
        <dsp:cNvPr id="0" name=""/>
        <dsp:cNvSpPr/>
      </dsp:nvSpPr>
      <dsp:spPr>
        <a:xfrm>
          <a:off x="5806772" y="2207619"/>
          <a:ext cx="1697986" cy="6752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First generation </a:t>
          </a:r>
          <a14:m xmlns:a14="http://schemas.microsoft.com/office/drawing/2010/main">
            <m:oMath xmlns:m="http://schemas.openxmlformats.org/officeDocument/2006/math">
              <m:r>
                <a:rPr lang="en-US" sz="1200" b="0" i="1" kern="1200" smtClean="0">
                  <a:latin typeface="Cambria Math" panose="02040503050406030204" pitchFamily="18" charset="0"/>
                </a:rPr>
                <m:t>𝛾</m:t>
              </m:r>
            </m:oMath>
          </a14:m>
          <a:r>
            <a:rPr lang="en-US" sz="1200" kern="1200" dirty="0"/>
            <a:t> rays</a:t>
          </a:r>
        </a:p>
      </dsp:txBody>
      <dsp:txXfrm>
        <a:off x="5826549" y="2227396"/>
        <a:ext cx="1658432" cy="635679"/>
      </dsp:txXfrm>
    </dsp:sp>
    <dsp:sp modelId="{1B0DC1CC-3620-294F-B854-5075CCE014D1}">
      <dsp:nvSpPr>
        <dsp:cNvPr id="0" name=""/>
        <dsp:cNvSpPr/>
      </dsp:nvSpPr>
      <dsp:spPr>
        <a:xfrm>
          <a:off x="7610986" y="575249"/>
          <a:ext cx="2514594" cy="20614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600" kern="1200" dirty="0"/>
            <a:t>First generation </a:t>
          </a:r>
          <a14:m xmlns:a14="http://schemas.microsoft.com/office/drawing/2010/main">
            <m:oMath xmlns:m="http://schemas.openxmlformats.org/officeDocument/2006/math">
              <m:r>
                <a:rPr lang="en-US" sz="1600" b="0" i="1" kern="1200" smtClean="0">
                  <a:latin typeface="Cambria Math" panose="02040503050406030204" pitchFamily="18" charset="0"/>
                </a:rPr>
                <m:t>𝛾</m:t>
              </m:r>
            </m:oMath>
          </a14:m>
          <a:r>
            <a:rPr lang="en-US" sz="1600" kern="1200" dirty="0"/>
            <a:t> rays represent the probability to decay from an initial E</a:t>
          </a:r>
          <a:r>
            <a:rPr lang="en-US" sz="1600" kern="1200" baseline="-25000" dirty="0"/>
            <a:t>i</a:t>
          </a:r>
          <a:r>
            <a:rPr lang="en-US" sz="1600" kern="1200" dirty="0"/>
            <a:t> to  final </a:t>
          </a:r>
          <a:r>
            <a:rPr lang="en-US" sz="1600" kern="1200" baseline="0" dirty="0"/>
            <a:t>E</a:t>
          </a:r>
          <a:r>
            <a:rPr lang="en-US" sz="1600" kern="1200" baseline="-25000" dirty="0"/>
            <a:t>f </a:t>
          </a:r>
          <a:r>
            <a:rPr lang="en-US" sz="1600" kern="1200" dirty="0"/>
            <a:t>by emitting a </a:t>
          </a:r>
          <a14:m xmlns:a14="http://schemas.microsoft.com/office/drawing/2010/main">
            <m:oMath xmlns:m="http://schemas.openxmlformats.org/officeDocument/2006/math">
              <m:r>
                <a:rPr lang="en-US" sz="1600" b="0" i="1" kern="1200" smtClean="0">
                  <a:latin typeface="Cambria Math" panose="02040503050406030204" pitchFamily="18" charset="0"/>
                </a:rPr>
                <m:t>𝛾</m:t>
              </m:r>
            </m:oMath>
          </a14:m>
          <a:r>
            <a:rPr lang="en-US" sz="1600" kern="1200" dirty="0"/>
            <a:t> with energy E</a:t>
          </a:r>
          <a14:m xmlns:a14="http://schemas.microsoft.com/office/drawing/2010/main">
            <m:oMath xmlns:m="http://schemas.openxmlformats.org/officeDocument/2006/math">
              <m:r>
                <a:rPr lang="en-US" sz="1600" b="0" i="1" kern="1200" baseline="-25000" smtClean="0">
                  <a:latin typeface="Cambria Math" panose="02040503050406030204" pitchFamily="18" charset="0"/>
                </a:rPr>
                <m:t>𝛾</m:t>
              </m:r>
            </m:oMath>
          </a14:m>
          <a:endParaRPr lang="en-US" sz="1600" kern="1200" baseline="-25000" dirty="0"/>
        </a:p>
      </dsp:txBody>
      <dsp:txXfrm>
        <a:off x="7658425" y="1064422"/>
        <a:ext cx="2419716" cy="1524813"/>
      </dsp:txXfrm>
    </dsp:sp>
    <dsp:sp modelId="{24C0645C-D157-2F49-9113-90B8EA86C196}">
      <dsp:nvSpPr>
        <dsp:cNvPr id="0" name=""/>
        <dsp:cNvSpPr/>
      </dsp:nvSpPr>
      <dsp:spPr>
        <a:xfrm>
          <a:off x="9059204" y="-189827"/>
          <a:ext cx="4793501" cy="3857421"/>
        </a:xfrm>
        <a:prstGeom prst="circularArrow">
          <a:avLst>
            <a:gd name="adj1" fmla="val 4828"/>
            <a:gd name="adj2" fmla="val 618709"/>
            <a:gd name="adj3" fmla="val 19222921"/>
            <a:gd name="adj4" fmla="val 12592651"/>
            <a:gd name="adj5" fmla="val 563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07816C-56B7-C144-AEF0-3D6FE60EBA6F}">
      <dsp:nvSpPr>
        <dsp:cNvPr id="0" name=""/>
        <dsp:cNvSpPr/>
      </dsp:nvSpPr>
      <dsp:spPr>
        <a:xfrm>
          <a:off x="8463297" y="536604"/>
          <a:ext cx="1697986" cy="6752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Nuclear level density (NLD) and </a:t>
          </a:r>
          <a14:m xmlns:a14="http://schemas.microsoft.com/office/drawing/2010/main">
            <m:oMath xmlns:m="http://schemas.openxmlformats.org/officeDocument/2006/math">
              <m:r>
                <a:rPr lang="en-US" sz="1200" b="0" i="1" kern="1200" smtClean="0">
                  <a:latin typeface="Cambria Math" panose="02040503050406030204" pitchFamily="18" charset="0"/>
                </a:rPr>
                <m:t>𝛾</m:t>
              </m:r>
            </m:oMath>
          </a14:m>
          <a:r>
            <a:rPr lang="en-US" sz="1200" kern="1200" dirty="0"/>
            <a:t>-ray strength function (</a:t>
          </a:r>
          <a14:m xmlns:a14="http://schemas.microsoft.com/office/drawing/2010/main">
            <m:oMath xmlns:m="http://schemas.openxmlformats.org/officeDocument/2006/math">
              <m:r>
                <a:rPr lang="en-US" sz="1200" b="0" i="1" kern="1200" smtClean="0">
                  <a:latin typeface="Cambria Math" panose="02040503050406030204" pitchFamily="18" charset="0"/>
                </a:rPr>
                <m:t>𝛾</m:t>
              </m:r>
            </m:oMath>
          </a14:m>
          <a:r>
            <a:rPr lang="en-US" sz="1200" kern="1200" dirty="0"/>
            <a:t>SF) </a:t>
          </a:r>
        </a:p>
      </dsp:txBody>
      <dsp:txXfrm>
        <a:off x="8483074" y="556381"/>
        <a:ext cx="1658432" cy="635679"/>
      </dsp:txXfrm>
    </dsp:sp>
    <dsp:sp modelId="{EF8E1FFA-2D04-C44E-B853-4FE0BB01E0D9}">
      <dsp:nvSpPr>
        <dsp:cNvPr id="0" name=""/>
        <dsp:cNvSpPr/>
      </dsp:nvSpPr>
      <dsp:spPr>
        <a:xfrm>
          <a:off x="10231295" y="764378"/>
          <a:ext cx="4571993" cy="18287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Anchor NLD to </a:t>
          </a:r>
          <a:r>
            <a:rPr lang="en-US" sz="1600" b="1" kern="1200" dirty="0"/>
            <a:t>discrete levels at low energy </a:t>
          </a:r>
          <a:r>
            <a:rPr lang="en-US" sz="1600" kern="1200" dirty="0"/>
            <a:t>&amp; to </a:t>
          </a:r>
          <a:r>
            <a:rPr lang="en-US" sz="1600" b="1" kern="1200" dirty="0"/>
            <a:t>estimate total level density at the neutron separation energy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Adjust for </a:t>
          </a:r>
          <a14:m xmlns:a14="http://schemas.microsoft.com/office/drawing/2010/main">
            <m:oMath xmlns:m="http://schemas.openxmlformats.org/officeDocument/2006/math">
              <m:r>
                <a:rPr lang="en-US" sz="1600" b="1" i="1" kern="1200" smtClean="0">
                  <a:latin typeface="Cambria Math" panose="02040503050406030204" pitchFamily="18" charset="0"/>
                </a:rPr>
                <m:t>𝜷</m:t>
              </m:r>
            </m:oMath>
          </a14:m>
          <a:r>
            <a:rPr lang="en-US" sz="1600" b="1" kern="1200" dirty="0"/>
            <a:t>-decay populated states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Scale </a:t>
          </a:r>
          <a14:m xmlns:a14="http://schemas.microsoft.com/office/drawing/2010/main">
            <m:oMath xmlns:m="http://schemas.openxmlformats.org/officeDocument/2006/math">
              <m:r>
                <a:rPr lang="en-US" sz="1600" b="0" i="1" kern="1200" smtClean="0">
                  <a:latin typeface="Cambria Math" panose="02040503050406030204" pitchFamily="18" charset="0"/>
                </a:rPr>
                <m:t>𝛾</m:t>
              </m:r>
            </m:oMath>
          </a14:m>
          <a:r>
            <a:rPr lang="en-US" sz="1600" kern="1200" dirty="0"/>
            <a:t>SF to estimated </a:t>
          </a:r>
          <a:r>
            <a:rPr lang="en-US" sz="1600" b="1" kern="1200" dirty="0"/>
            <a:t>average total radiative width</a:t>
          </a:r>
          <a:endParaRPr lang="en-US" sz="1600" kern="1200" dirty="0"/>
        </a:p>
      </dsp:txBody>
      <dsp:txXfrm>
        <a:off x="10273381" y="806464"/>
        <a:ext cx="4487821" cy="1352739"/>
      </dsp:txXfrm>
    </dsp:sp>
    <dsp:sp modelId="{733B1C04-99D8-6541-AF98-3C3464212A76}">
      <dsp:nvSpPr>
        <dsp:cNvPr id="0" name=""/>
        <dsp:cNvSpPr/>
      </dsp:nvSpPr>
      <dsp:spPr>
        <a:xfrm>
          <a:off x="13105311" y="2228862"/>
          <a:ext cx="1697986" cy="6752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Normalize NLD and </a:t>
          </a:r>
          <a14:m xmlns:a14="http://schemas.microsoft.com/office/drawing/2010/main">
            <m:oMath xmlns:m="http://schemas.openxmlformats.org/officeDocument/2006/math">
              <m:r>
                <a:rPr lang="en-US" sz="1200" b="0" i="1" kern="1200" smtClean="0">
                  <a:latin typeface="Cambria Math" panose="02040503050406030204" pitchFamily="18" charset="0"/>
                </a:rPr>
                <m:t>𝛾</m:t>
              </m:r>
            </m:oMath>
          </a14:m>
          <a:r>
            <a:rPr lang="en-US" sz="1200" kern="1200" dirty="0"/>
            <a:t>SF </a:t>
          </a:r>
        </a:p>
      </dsp:txBody>
      <dsp:txXfrm>
        <a:off x="13125088" y="2248639"/>
        <a:ext cx="1658432" cy="6356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2802918-22C0-8CE6-ACAC-5AA7752501A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F02EE2-C741-5562-91E5-0FFBFFA7CE6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36E5A-1590-4136-A887-20852AD82C34}" type="datetimeFigureOut">
              <a:rPr lang="en-US" smtClean="0"/>
              <a:t>5/18/26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25B730-239B-F605-C383-0787270CC5C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D01379-4D04-C4B3-20B2-858439CFF9C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E807D5-3579-4B13-8E6D-ACCBBC789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8317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AC20CD-2D24-491B-8442-D7F8AD17C10D}" type="datetimeFigureOut">
              <a:t>5/18/26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FC5F92-FDEA-41A6-8D5E-BC743BE46EA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395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5F92-FDEA-41A6-8D5E-BC743BE46EA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1169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FCFB3A-8009-22C1-9B66-D92246419F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ED772A-ACA1-FB18-5D56-95C7E2B282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08DABB-F887-2BAC-A64C-8E4CF3457C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147La complete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31   0.620100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148La  24   0.500220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49CEE1-7868-2267-7541-24CEF7B484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5F92-FDEA-41A6-8D5E-BC743BE46EA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7693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5F92-FDEA-41A6-8D5E-BC743BE46EA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2734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5F92-FDEA-41A6-8D5E-BC743BE46EA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8876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5F92-FDEA-41A6-8D5E-BC743BE46EA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7439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5F92-FDEA-41A6-8D5E-BC743BE46EA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508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Check how far we have gone in the past. Is 9 the most?</a:t>
            </a:r>
          </a:p>
          <a:p>
            <a:endParaRPr lang="en-US"/>
          </a:p>
          <a:p>
            <a:r>
              <a:rPr lang="en-US"/>
              <a:t>As an example, the reaction network in the vicinity of the A=147 mass </a:t>
            </a:r>
          </a:p>
          <a:p>
            <a:endParaRPr lang="en-US"/>
          </a:p>
          <a:p>
            <a:r>
              <a:rPr lang="en-US"/>
              <a:t>chain is presented in Fig. 2 [Car17, Sto22]. Our goal is to significantly reduce the capture reaction rate uncertainty with experimental data, and </a:t>
            </a:r>
          </a:p>
          <a:p>
            <a:endParaRPr lang="en-US"/>
          </a:p>
          <a:p>
            <a:r>
              <a:rPr lang="en-US"/>
              <a:t>thus, improve our capability to estimate how the decay pathways of fission products differ between laboratory </a:t>
            </a:r>
          </a:p>
          <a:p>
            <a:endParaRPr lang="en-US"/>
          </a:p>
          <a:p>
            <a:r>
              <a:rPr lang="en-US"/>
              <a:t>measurements and extreme neutron-rich environments important to security and astrophysical applications.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5F92-FDEA-41A6-8D5E-BC743BE46EA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523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5F92-FDEA-41A6-8D5E-BC743BE46EA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408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5F92-FDEA-41A6-8D5E-BC743BE46EA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7504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5F92-FDEA-41A6-8D5E-BC743BE46EA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727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More than ever need to characterize the beta decay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5F92-FDEA-41A6-8D5E-BC743BE46EA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5334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5F92-FDEA-41A6-8D5E-BC743BE46EA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025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7CB3B6-1473-3BE7-44B6-8038D0550B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B51C71E-7715-692F-06D4-D105FD825D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1602F3-94E1-F1E5-1ADE-CAA3AD6847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Make only 2 spin distribution plots showing the black, red and bars</a:t>
            </a:r>
          </a:p>
          <a:p>
            <a:r>
              <a:rPr lang="en-US"/>
              <a:t>Fabio’s paper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FB1320-E4BE-FD6D-2B91-A6ACE15D50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5F92-FDEA-41A6-8D5E-BC743BE46EA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0490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0E7EDD-CC28-FBCE-3B13-40DAD3406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1844FC-8FF4-09BB-90BD-5E1BA4571E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A2429F-C639-0117-7297-C75457007E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147La complete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31   0.620100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148La  24   0.500220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F74818-FAB0-8665-7805-C8F408FCF0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5F92-FDEA-41A6-8D5E-BC743BE46EA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443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sv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sv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sv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sv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Slide One-line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14C6F16-A438-2589-9430-9388132E19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524000" y="3503524"/>
            <a:ext cx="1066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BE1EF58-452F-3843-CE28-9BE2A077680A}"/>
              </a:ext>
            </a:extLst>
          </p:cNvPr>
          <p:cNvSpPr txBox="1"/>
          <p:nvPr userDrawn="1"/>
        </p:nvSpPr>
        <p:spPr>
          <a:xfrm>
            <a:off x="87141" y="6032891"/>
            <a:ext cx="26196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>
                <a:solidFill>
                  <a:schemeClr val="tx1"/>
                </a:solidFill>
                <a:effectLst/>
                <a:latin typeface="Aptos Light" panose="020B0004020202020204" pitchFamily="34" charset="0"/>
              </a:rPr>
              <a:t>Prepared by LLNL under Contract DE-AC52-07NA27344.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D24590B9-EEAD-CDBF-281A-18CAE5B6D8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91807" y="6045585"/>
            <a:ext cx="6228693" cy="27552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ts val="780"/>
              </a:lnSpc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Optional organization name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C8E7A4A-15BE-881A-D85E-180C7CDD751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91807" y="5710031"/>
            <a:ext cx="6228693" cy="299735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500"/>
              </a:spcBef>
              <a:buNone/>
              <a:defRPr sz="140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Name, Title | Division SME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1A5A724-1DDF-3949-9E8D-06FF184324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4148504"/>
            <a:ext cx="4306957" cy="48306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buNone/>
              <a:defRPr sz="2400"/>
            </a:lvl1pPr>
          </a:lstStyle>
          <a:p>
            <a:pPr lvl="0"/>
            <a:r>
              <a:rPr lang="en-US"/>
              <a:t>Optional 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50ED97-7285-AA24-3C15-D276985031F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18787"/>
            <a:ext cx="9144000" cy="42328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en-US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Audience or optional subtitle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69688D-DC30-4CC3-F3B5-750F4874AD5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5929" y="1683611"/>
            <a:ext cx="9144000" cy="1826351"/>
          </a:xfrm>
          <a:prstGeom prst="rect">
            <a:avLst/>
          </a:prstGeom>
        </p:spPr>
        <p:txBody>
          <a:bodyPr anchor="ctr"/>
          <a:lstStyle>
            <a:lvl1pPr algn="l">
              <a:defRPr sz="5400" b="1" i="0">
                <a:latin typeface="Aptos SemiBold" panose="020B0004020202020204" pitchFamily="34" charset="0"/>
              </a:defRPr>
            </a:lvl1pPr>
          </a:lstStyle>
          <a:p>
            <a:r>
              <a:rPr lang="en-US"/>
              <a:t>Presentation title</a:t>
            </a:r>
            <a:br>
              <a:rPr lang="en-US"/>
            </a:br>
            <a:r>
              <a:rPr lang="en-US"/>
              <a:t>Should not exceed two lines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22A293C-7FF4-831E-A43B-4088E75C6AD5}"/>
              </a:ext>
            </a:extLst>
          </p:cNvPr>
          <p:cNvGrpSpPr/>
          <p:nvPr userDrawn="1"/>
        </p:nvGrpSpPr>
        <p:grpSpPr>
          <a:xfrm>
            <a:off x="11574492" y="90551"/>
            <a:ext cx="443927" cy="395222"/>
            <a:chOff x="10830498" y="90551"/>
            <a:chExt cx="443927" cy="395222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CCE1E76-6C82-3CCF-A379-0596E4A46A2E}"/>
                </a:ext>
              </a:extLst>
            </p:cNvPr>
            <p:cNvSpPr/>
            <p:nvPr userDrawn="1"/>
          </p:nvSpPr>
          <p:spPr>
            <a:xfrm>
              <a:off x="10876430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8" name="Graphic 6">
              <a:extLst>
                <a:ext uri="{FF2B5EF4-FFF2-40B4-BE49-F238E27FC236}">
                  <a16:creationId xmlns:a16="http://schemas.microsoft.com/office/drawing/2014/main" id="{8D15C4A5-BB78-68F7-F84B-AA6A10B6512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943" b="48616"/>
            <a:stretch/>
          </p:blipFill>
          <p:spPr>
            <a:xfrm>
              <a:off x="10830498" y="95414"/>
              <a:ext cx="443927" cy="390359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153C3E93-D900-4902-9994-ACFFC94BAC4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75328" y="6521450"/>
            <a:ext cx="975700" cy="26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8789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732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Image with Quote or 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139AC7-FFA7-29D4-C18D-034BF13E0C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5740CFEF-7C94-1A7B-0398-2AA9358883B9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739470" y="5653616"/>
            <a:ext cx="3932237" cy="61171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0" i="0">
                <a:solidFill>
                  <a:srgbClr val="63666A"/>
                </a:solidFill>
                <a:latin typeface="Aptos Light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—Name, Title</a:t>
            </a:r>
          </a:p>
          <a:p>
            <a:pPr lvl="0"/>
            <a:r>
              <a:rPr lang="en-US"/>
              <a:t>Organization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E6A7522E-6D5F-889A-AD0D-BC092605091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739470" y="716957"/>
            <a:ext cx="3932237" cy="48033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800" b="1" i="0">
                <a:solidFill>
                  <a:srgbClr val="0032A1"/>
                </a:solidFill>
                <a:latin typeface="Aptos SemiBold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“Large text or a quote goes here”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8F12A0B-A23F-1C75-4A75-C529BD723AE1}"/>
              </a:ext>
            </a:extLst>
          </p:cNvPr>
          <p:cNvGrpSpPr/>
          <p:nvPr userDrawn="1"/>
        </p:nvGrpSpPr>
        <p:grpSpPr>
          <a:xfrm>
            <a:off x="11574492" y="90551"/>
            <a:ext cx="443927" cy="395222"/>
            <a:chOff x="10830498" y="90551"/>
            <a:chExt cx="443927" cy="39522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13DDFFC-1478-7617-AA97-1F8732C915B2}"/>
                </a:ext>
              </a:extLst>
            </p:cNvPr>
            <p:cNvSpPr/>
            <p:nvPr userDrawn="1"/>
          </p:nvSpPr>
          <p:spPr>
            <a:xfrm>
              <a:off x="10876430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0" name="Graphic 6">
              <a:extLst>
                <a:ext uri="{FF2B5EF4-FFF2-40B4-BE49-F238E27FC236}">
                  <a16:creationId xmlns:a16="http://schemas.microsoft.com/office/drawing/2014/main" id="{3CC102CE-BEFA-0F3E-9394-E508D6330D1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943" b="48616"/>
            <a:stretch/>
          </p:blipFill>
          <p:spPr>
            <a:xfrm>
              <a:off x="10830498" y="95414"/>
              <a:ext cx="443927" cy="3903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49479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8">
            <a:extLst>
              <a:ext uri="{FF2B5EF4-FFF2-40B4-BE49-F238E27FC236}">
                <a16:creationId xmlns:a16="http://schemas.microsoft.com/office/drawing/2014/main" id="{948911FF-6ED4-16BE-95A0-E0AAC64C46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" y="5827865"/>
            <a:ext cx="12191999" cy="551144"/>
          </a:xfrm>
          <a:prstGeom prst="rect">
            <a:avLst/>
          </a:prstGeom>
          <a:solidFill>
            <a:srgbClr val="0031A1"/>
          </a:solidFill>
        </p:spPr>
        <p:txBody>
          <a:bodyPr anchor="ctr"/>
          <a:lstStyle>
            <a:lvl1pPr marL="0" indent="0" algn="ctr">
              <a:buNone/>
              <a:defRPr sz="2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optional summary. Remove if not needed.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EB2B0BD-CA2F-72F9-3310-7C62306ED04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9470" y="1733384"/>
            <a:ext cx="10614329" cy="392198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1500"/>
              </a:spcBef>
              <a:defRPr/>
            </a:lvl1pPr>
            <a:lvl2pPr>
              <a:lnSpc>
                <a:spcPct val="100000"/>
              </a:lnSpc>
              <a:spcBef>
                <a:spcPts val="500"/>
              </a:spcBef>
              <a:defRPr sz="2400"/>
            </a:lvl2pPr>
            <a:lvl3pPr>
              <a:lnSpc>
                <a:spcPct val="100000"/>
              </a:lnSpc>
              <a:defRPr/>
            </a:lvl3pPr>
          </a:lstStyle>
          <a:p>
            <a:pPr lvl="0"/>
            <a:r>
              <a:rPr lang="en-US"/>
              <a:t>Click to edit Level 1 bullet</a:t>
            </a:r>
          </a:p>
          <a:p>
            <a:pPr lvl="0"/>
            <a:r>
              <a:rPr lang="en-US"/>
              <a:t>Additional Level 1 bullet </a:t>
            </a:r>
          </a:p>
          <a:p>
            <a:pPr lvl="1"/>
            <a:r>
              <a:rPr lang="en-US"/>
              <a:t>Second level bullet</a:t>
            </a:r>
          </a:p>
          <a:p>
            <a:pPr lvl="2"/>
            <a:r>
              <a:rPr lang="en-US"/>
              <a:t>Third level bullet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8A98299-6BD5-007E-C74F-2ED00F0A47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9470" y="615918"/>
            <a:ext cx="10614329" cy="102572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Title slide with summary box</a:t>
            </a:r>
            <a:br>
              <a:rPr lang="en-US"/>
            </a:br>
            <a:r>
              <a:rPr lang="en-US"/>
              <a:t>Title can be two lines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6FA9E59-D405-67F2-923B-9F1E5A4F93B9}"/>
              </a:ext>
            </a:extLst>
          </p:cNvPr>
          <p:cNvGrpSpPr/>
          <p:nvPr userDrawn="1"/>
        </p:nvGrpSpPr>
        <p:grpSpPr>
          <a:xfrm>
            <a:off x="11574492" y="90551"/>
            <a:ext cx="443927" cy="395222"/>
            <a:chOff x="10830498" y="90551"/>
            <a:chExt cx="443927" cy="39522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0C18412-6069-B27C-2022-904192E27A45}"/>
                </a:ext>
              </a:extLst>
            </p:cNvPr>
            <p:cNvSpPr/>
            <p:nvPr userDrawn="1"/>
          </p:nvSpPr>
          <p:spPr>
            <a:xfrm>
              <a:off x="10876430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E385C407-2073-3802-7701-4A3FA2D1DB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943" b="48616"/>
            <a:stretch/>
          </p:blipFill>
          <p:spPr>
            <a:xfrm>
              <a:off x="10830498" y="95414"/>
              <a:ext cx="443927" cy="3903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272347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98406B13-7A85-92DA-832A-0B13F01863F5}"/>
              </a:ext>
            </a:extLst>
          </p:cNvPr>
          <p:cNvGrpSpPr/>
          <p:nvPr userDrawn="1"/>
        </p:nvGrpSpPr>
        <p:grpSpPr>
          <a:xfrm>
            <a:off x="11622555" y="90551"/>
            <a:ext cx="354152" cy="382723"/>
            <a:chOff x="11622555" y="90551"/>
            <a:chExt cx="354152" cy="38272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6C22E7C-9DF2-5421-7530-5B38699F57EF}"/>
                </a:ext>
              </a:extLst>
            </p:cNvPr>
            <p:cNvSpPr/>
            <p:nvPr userDrawn="1"/>
          </p:nvSpPr>
          <p:spPr>
            <a:xfrm>
              <a:off x="11622555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C9614801-983D-0050-43CD-0DD4F04DD43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11648902" y="122528"/>
              <a:ext cx="323829" cy="318769"/>
            </a:xfrm>
            <a:prstGeom prst="rect">
              <a:avLst/>
            </a:prstGeom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0FA7ABB2-B072-D6BC-7247-4ABD9499CA5A}"/>
              </a:ext>
            </a:extLst>
          </p:cNvPr>
          <p:cNvSpPr/>
          <p:nvPr userDrawn="1"/>
        </p:nvSpPr>
        <p:spPr>
          <a:xfrm>
            <a:off x="0" y="-22225"/>
            <a:ext cx="12192000" cy="6918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20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 descr="LLNL logomark">
            <a:extLst>
              <a:ext uri="{FF2B5EF4-FFF2-40B4-BE49-F238E27FC236}">
                <a16:creationId xmlns:a16="http://schemas.microsoft.com/office/drawing/2014/main" id="{903EF629-36E9-F004-93C3-C780D599742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7295062" y="114298"/>
            <a:ext cx="4714244" cy="467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10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emental Navy Title Slide One-line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CBB9592-8864-BE40-C836-07BB5A185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524000" y="3503524"/>
            <a:ext cx="1066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184B7DD-AFA4-9301-1D26-123EB100365B}"/>
              </a:ext>
            </a:extLst>
          </p:cNvPr>
          <p:cNvSpPr txBox="1"/>
          <p:nvPr userDrawn="1"/>
        </p:nvSpPr>
        <p:spPr>
          <a:xfrm>
            <a:off x="87141" y="6032891"/>
            <a:ext cx="26196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>
                <a:solidFill>
                  <a:schemeClr val="bg1"/>
                </a:solidFill>
                <a:effectLst/>
                <a:latin typeface="Aptos Light" panose="020B0004020202020204" pitchFamily="34" charset="0"/>
              </a:rPr>
              <a:t>Prepared by LLNL under Contract DE-AC52-07NA27344.</a:t>
            </a:r>
          </a:p>
        </p:txBody>
      </p:sp>
      <p:sp>
        <p:nvSpPr>
          <p:cNvPr id="23" name="Text Placeholder 14">
            <a:extLst>
              <a:ext uri="{FF2B5EF4-FFF2-40B4-BE49-F238E27FC236}">
                <a16:creationId xmlns:a16="http://schemas.microsoft.com/office/drawing/2014/main" id="{1D6E4C27-AD38-CC97-A72B-8F14DDF644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91807" y="6045585"/>
            <a:ext cx="6228693" cy="27552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ts val="780"/>
              </a:lnSpc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Optional organization name</a:t>
            </a:r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3D6F3410-C340-4487-C22D-6AE50BC0C4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91807" y="5710031"/>
            <a:ext cx="6228693" cy="299735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500"/>
              </a:spcBef>
              <a:buNone/>
              <a:defRPr sz="140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Name, Title | Division SME</a:t>
            </a:r>
          </a:p>
        </p:txBody>
      </p:sp>
      <p:sp>
        <p:nvSpPr>
          <p:cNvPr id="24" name="Text Placeholder 16">
            <a:extLst>
              <a:ext uri="{FF2B5EF4-FFF2-40B4-BE49-F238E27FC236}">
                <a16:creationId xmlns:a16="http://schemas.microsoft.com/office/drawing/2014/main" id="{39A06243-9718-3E77-00C3-D4F4052C243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4148504"/>
            <a:ext cx="4306957" cy="48306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500"/>
              </a:spcBef>
              <a:buNone/>
              <a:defRPr sz="2400"/>
            </a:lvl1pPr>
          </a:lstStyle>
          <a:p>
            <a:pPr lvl="0"/>
            <a:r>
              <a:rPr lang="en-US"/>
              <a:t>Optional date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974BF3E-949D-80C5-E462-81C9E2FE42D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18787"/>
            <a:ext cx="9144000" cy="42328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en-US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Audience or optional subtitle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550B73D-67B6-98C4-267E-659C89CAD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5929" y="1683611"/>
            <a:ext cx="9144000" cy="1826351"/>
          </a:xfrm>
          <a:prstGeom prst="rect">
            <a:avLst/>
          </a:prstGeom>
        </p:spPr>
        <p:txBody>
          <a:bodyPr anchor="ctr"/>
          <a:lstStyle>
            <a:lvl1pPr algn="l">
              <a:defRPr sz="5400" b="1" i="0">
                <a:latin typeface="Aptos SemiBold" panose="020B0004020202020204" pitchFamily="34" charset="0"/>
              </a:defRPr>
            </a:lvl1pPr>
          </a:lstStyle>
          <a:p>
            <a:r>
              <a:rPr lang="en-US"/>
              <a:t>Presentation title</a:t>
            </a:r>
            <a:br>
              <a:rPr lang="en-US"/>
            </a:br>
            <a:r>
              <a:rPr lang="en-US"/>
              <a:t>Should not exceed two lines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A5BE25-91C3-099A-C2B8-1D42A7BF46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5328" y="6521450"/>
            <a:ext cx="975700" cy="266511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8634D62-0668-3E51-72AB-9EC56F555510}"/>
              </a:ext>
            </a:extLst>
          </p:cNvPr>
          <p:cNvGrpSpPr/>
          <p:nvPr userDrawn="1"/>
        </p:nvGrpSpPr>
        <p:grpSpPr>
          <a:xfrm>
            <a:off x="11577667" y="106426"/>
            <a:ext cx="443927" cy="395222"/>
            <a:chOff x="10830498" y="90551"/>
            <a:chExt cx="443927" cy="39522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CE4A88-E38F-437C-2B25-3B6B60773D11}"/>
                </a:ext>
              </a:extLst>
            </p:cNvPr>
            <p:cNvSpPr/>
            <p:nvPr userDrawn="1"/>
          </p:nvSpPr>
          <p:spPr>
            <a:xfrm>
              <a:off x="10876430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3" name="Graphic 6">
              <a:extLst>
                <a:ext uri="{FF2B5EF4-FFF2-40B4-BE49-F238E27FC236}">
                  <a16:creationId xmlns:a16="http://schemas.microsoft.com/office/drawing/2014/main" id="{C74E1CBE-059D-CD66-C456-B5C01FFCC79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943" b="48616"/>
            <a:stretch/>
          </p:blipFill>
          <p:spPr>
            <a:xfrm>
              <a:off x="10830498" y="95414"/>
              <a:ext cx="443927" cy="3903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797014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emental Navy Title Slide Multi-line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366E419-3817-1482-B04F-5F01CBD06B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524000" y="3503524"/>
            <a:ext cx="1066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AF5BBB8-E60B-36CA-9501-4E9CBCD2EA07}"/>
              </a:ext>
            </a:extLst>
          </p:cNvPr>
          <p:cNvSpPr txBox="1"/>
          <p:nvPr userDrawn="1"/>
        </p:nvSpPr>
        <p:spPr>
          <a:xfrm>
            <a:off x="87141" y="6032891"/>
            <a:ext cx="26196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>
                <a:solidFill>
                  <a:schemeClr val="bg1"/>
                </a:solidFill>
                <a:effectLst/>
                <a:latin typeface="Aptos Light" panose="020B0004020202020204" pitchFamily="34" charset="0"/>
              </a:rPr>
              <a:t>Prepared by LLNL under Contract DE-AC52-07NA27344.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6BAE1E32-F0A5-85AD-A55D-6CABAFDA5E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33535" y="6045585"/>
            <a:ext cx="5886965" cy="19520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ts val="780"/>
              </a:lnSpc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Optional organization name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31342865-C786-3105-E769-766978BA33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91807" y="5165663"/>
            <a:ext cx="6228693" cy="893732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300"/>
              </a:spcBef>
              <a:buNone/>
              <a:defRPr sz="140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Name, Title | Division SME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DD3800F-93CE-1E50-3B29-8B46F538A5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5145802"/>
            <a:ext cx="3867807" cy="48306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500"/>
              </a:spcBef>
              <a:buNone/>
              <a:defRPr sz="2400"/>
            </a:lvl1pPr>
          </a:lstStyle>
          <a:p>
            <a:pPr lvl="0"/>
            <a:r>
              <a:rPr lang="en-US"/>
              <a:t>Optional date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F62FDB6D-4848-F87E-847C-7767A11D720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9"/>
            <a:ext cx="9154510" cy="138559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n-US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Audience or optional subtitle with up to three lines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5BA4572-6B99-2F7E-D468-E1DCA84786F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5928" y="1683611"/>
            <a:ext cx="10094571" cy="1826351"/>
          </a:xfrm>
          <a:prstGeom prst="rect">
            <a:avLst/>
          </a:prstGeom>
        </p:spPr>
        <p:txBody>
          <a:bodyPr anchor="ctr"/>
          <a:lstStyle>
            <a:lvl1pPr algn="l">
              <a:defRPr sz="5400" b="1" i="0">
                <a:latin typeface="Aptos SemiBold" panose="020B0004020202020204" pitchFamily="34" charset="0"/>
              </a:defRPr>
            </a:lvl1pPr>
          </a:lstStyle>
          <a:p>
            <a:r>
              <a:rPr lang="en-US"/>
              <a:t>Presentation title</a:t>
            </a:r>
            <a:br>
              <a:rPr lang="en-US"/>
            </a:br>
            <a:r>
              <a:rPr lang="en-US"/>
              <a:t>Should not exceed two lines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CC3B38-61B7-783E-52C6-00B5050BFA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5328" y="6521450"/>
            <a:ext cx="975700" cy="266511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7EA04BE3-B2E4-5E0B-DDDE-B54B250A9165}"/>
              </a:ext>
            </a:extLst>
          </p:cNvPr>
          <p:cNvGrpSpPr/>
          <p:nvPr userDrawn="1"/>
        </p:nvGrpSpPr>
        <p:grpSpPr>
          <a:xfrm>
            <a:off x="11577667" y="106426"/>
            <a:ext cx="443927" cy="395222"/>
            <a:chOff x="10830498" y="90551"/>
            <a:chExt cx="443927" cy="39522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802C16D-1649-E412-C28B-CE9BB8349E63}"/>
                </a:ext>
              </a:extLst>
            </p:cNvPr>
            <p:cNvSpPr/>
            <p:nvPr userDrawn="1"/>
          </p:nvSpPr>
          <p:spPr>
            <a:xfrm>
              <a:off x="10876430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71BC2762-1D07-E88C-EB3B-2F7FC96B55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943" b="48616"/>
            <a:stretch/>
          </p:blipFill>
          <p:spPr>
            <a:xfrm>
              <a:off x="10830498" y="95414"/>
              <a:ext cx="443927" cy="3903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5204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emental Navy Title Slide One-line Subtitle Joint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FC3773E-EFB0-9F62-37C6-747B3B73E543}"/>
              </a:ext>
            </a:extLst>
          </p:cNvPr>
          <p:cNvSpPr/>
          <p:nvPr userDrawn="1"/>
        </p:nvSpPr>
        <p:spPr>
          <a:xfrm>
            <a:off x="87141" y="6447101"/>
            <a:ext cx="1605928" cy="3749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CBB9592-8864-BE40-C836-07BB5A185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524000" y="3503524"/>
            <a:ext cx="1066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184B7DD-AFA4-9301-1D26-123EB100365B}"/>
              </a:ext>
            </a:extLst>
          </p:cNvPr>
          <p:cNvSpPr txBox="1"/>
          <p:nvPr userDrawn="1"/>
        </p:nvSpPr>
        <p:spPr>
          <a:xfrm>
            <a:off x="87141" y="6032891"/>
            <a:ext cx="26196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>
                <a:solidFill>
                  <a:schemeClr val="bg1"/>
                </a:solidFill>
                <a:effectLst/>
                <a:latin typeface="Aptos Light" panose="020B0004020202020204" pitchFamily="34" charset="0"/>
              </a:rPr>
              <a:t>Prepared by LLNL under Contract DE-AC52-07NA27344.</a:t>
            </a:r>
          </a:p>
        </p:txBody>
      </p:sp>
      <p:sp>
        <p:nvSpPr>
          <p:cNvPr id="23" name="Text Placeholder 14">
            <a:extLst>
              <a:ext uri="{FF2B5EF4-FFF2-40B4-BE49-F238E27FC236}">
                <a16:creationId xmlns:a16="http://schemas.microsoft.com/office/drawing/2014/main" id="{1D6E4C27-AD38-CC97-A72B-8F14DDF644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91807" y="6045585"/>
            <a:ext cx="6228693" cy="27552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ts val="780"/>
              </a:lnSpc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Optional organization name</a:t>
            </a:r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3D6F3410-C340-4487-C22D-6AE50BC0C4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91807" y="5710031"/>
            <a:ext cx="6228693" cy="299735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500"/>
              </a:spcBef>
              <a:buNone/>
              <a:defRPr sz="140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Name, Title | Division SME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7D3EDC3E-FABC-7C2D-C04C-79F7AB2B8AE1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10120291" y="5068762"/>
            <a:ext cx="1500209" cy="5152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Joint Logo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653E7E-7A9E-329B-FFD8-1D9BA9786AAD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8470085" y="5068762"/>
            <a:ext cx="1500209" cy="5152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Joint Logo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F0EC055E-155F-D5A6-ED52-24C6B094DA6A}"/>
              </a:ext>
            </a:extLst>
          </p:cNvPr>
          <p:cNvSpPr>
            <a:spLocks noGrp="1"/>
          </p:cNvSpPr>
          <p:nvPr>
            <p:ph type="pic" idx="17" hasCustomPrompt="1"/>
          </p:nvPr>
        </p:nvSpPr>
        <p:spPr>
          <a:xfrm>
            <a:off x="6022181" y="5068762"/>
            <a:ext cx="2290764" cy="5152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LLNL Primary Logo</a:t>
            </a:r>
          </a:p>
        </p:txBody>
      </p:sp>
      <p:sp>
        <p:nvSpPr>
          <p:cNvPr id="24" name="Text Placeholder 16">
            <a:extLst>
              <a:ext uri="{FF2B5EF4-FFF2-40B4-BE49-F238E27FC236}">
                <a16:creationId xmlns:a16="http://schemas.microsoft.com/office/drawing/2014/main" id="{39A06243-9718-3E77-00C3-D4F4052C243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4148504"/>
            <a:ext cx="4306957" cy="48306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500"/>
              </a:spcBef>
              <a:buNone/>
              <a:defRPr sz="2400"/>
            </a:lvl1pPr>
          </a:lstStyle>
          <a:p>
            <a:pPr lvl="0"/>
            <a:r>
              <a:rPr lang="en-US"/>
              <a:t>Optional date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974BF3E-949D-80C5-E462-81C9E2FE42D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18787"/>
            <a:ext cx="9144000" cy="42328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en-US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Audience or optional subtitle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550B73D-67B6-98C4-267E-659C89CAD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5929" y="1683611"/>
            <a:ext cx="9144000" cy="1826351"/>
          </a:xfrm>
          <a:prstGeom prst="rect">
            <a:avLst/>
          </a:prstGeom>
        </p:spPr>
        <p:txBody>
          <a:bodyPr anchor="ctr"/>
          <a:lstStyle>
            <a:lvl1pPr algn="l">
              <a:defRPr sz="5400" b="1" i="0">
                <a:latin typeface="Aptos SemiBold" panose="020B0004020202020204" pitchFamily="34" charset="0"/>
              </a:defRPr>
            </a:lvl1pPr>
          </a:lstStyle>
          <a:p>
            <a:r>
              <a:rPr lang="en-US"/>
              <a:t>Presentation title</a:t>
            </a:r>
            <a:br>
              <a:rPr lang="en-US"/>
            </a:br>
            <a:r>
              <a:rPr lang="en-US"/>
              <a:t>Should not exceed two lines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59819F-BE33-0619-00D8-AA2E74DB2E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5328" y="6521450"/>
            <a:ext cx="975700" cy="26651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A401DE8D-4627-4E63-01D7-7AFC7BD68C87}"/>
              </a:ext>
            </a:extLst>
          </p:cNvPr>
          <p:cNvGrpSpPr/>
          <p:nvPr userDrawn="1"/>
        </p:nvGrpSpPr>
        <p:grpSpPr>
          <a:xfrm>
            <a:off x="11577667" y="106426"/>
            <a:ext cx="443927" cy="395222"/>
            <a:chOff x="10830498" y="90551"/>
            <a:chExt cx="443927" cy="39522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2EAB398-F5A2-BF1D-1D8B-85D9A1A0956B}"/>
                </a:ext>
              </a:extLst>
            </p:cNvPr>
            <p:cNvSpPr/>
            <p:nvPr userDrawn="1"/>
          </p:nvSpPr>
          <p:spPr>
            <a:xfrm>
              <a:off x="10876430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4" name="Graphic 6">
              <a:extLst>
                <a:ext uri="{FF2B5EF4-FFF2-40B4-BE49-F238E27FC236}">
                  <a16:creationId xmlns:a16="http://schemas.microsoft.com/office/drawing/2014/main" id="{D5FD14F8-050B-EB31-7E6D-7F324858BC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943" b="48616"/>
            <a:stretch/>
          </p:blipFill>
          <p:spPr>
            <a:xfrm>
              <a:off x="10830498" y="95414"/>
              <a:ext cx="443927" cy="3903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147433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emental Navy Title Slide Multi-line Subtitle Joint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366E419-3817-1482-B04F-5F01CBD06B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524000" y="3503524"/>
            <a:ext cx="1066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C2B645E0-C06E-36A3-FCCA-0958A2DE3F2E}"/>
              </a:ext>
            </a:extLst>
          </p:cNvPr>
          <p:cNvSpPr/>
          <p:nvPr userDrawn="1"/>
        </p:nvSpPr>
        <p:spPr>
          <a:xfrm>
            <a:off x="87141" y="6447101"/>
            <a:ext cx="1605928" cy="3749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F5BBB8-E60B-36CA-9501-4E9CBCD2EA07}"/>
              </a:ext>
            </a:extLst>
          </p:cNvPr>
          <p:cNvSpPr txBox="1"/>
          <p:nvPr userDrawn="1"/>
        </p:nvSpPr>
        <p:spPr>
          <a:xfrm>
            <a:off x="87141" y="6032891"/>
            <a:ext cx="26196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>
                <a:solidFill>
                  <a:schemeClr val="bg1"/>
                </a:solidFill>
                <a:effectLst/>
                <a:latin typeface="Aptos Light" panose="020B0004020202020204" pitchFamily="34" charset="0"/>
              </a:rPr>
              <a:t>Prepared by LLNL under Contract DE-AC52-07NA27344.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6BAE1E32-F0A5-85AD-A55D-6CABAFDA5E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33535" y="6045585"/>
            <a:ext cx="5886965" cy="19520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ts val="780"/>
              </a:lnSpc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Optional organization name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31342865-C786-3105-E769-766978BA33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91807" y="5584038"/>
            <a:ext cx="6228693" cy="475356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300"/>
              </a:spcBef>
              <a:buNone/>
              <a:defRPr sz="140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Name, Title | Division SME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9BAB132D-B4BF-5EAD-FEA3-E9DB260DC8DA}"/>
              </a:ext>
            </a:extLst>
          </p:cNvPr>
          <p:cNvSpPr>
            <a:spLocks noGrp="1"/>
          </p:cNvSpPr>
          <p:nvPr>
            <p:ph type="pic" idx="17" hasCustomPrompt="1"/>
          </p:nvPr>
        </p:nvSpPr>
        <p:spPr>
          <a:xfrm>
            <a:off x="10120291" y="5068762"/>
            <a:ext cx="1500209" cy="5152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Joint Logo</a:t>
            </a:r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C5D7C6E2-A11F-9992-22D9-6F2C99874C8D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8470085" y="5068762"/>
            <a:ext cx="1500209" cy="5152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Joint Logo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5AE4F60B-636D-0976-1F43-CA060E14B6FB}"/>
              </a:ext>
            </a:extLst>
          </p:cNvPr>
          <p:cNvSpPr>
            <a:spLocks noGrp="1"/>
          </p:cNvSpPr>
          <p:nvPr>
            <p:ph type="pic" idx="18" hasCustomPrompt="1"/>
          </p:nvPr>
        </p:nvSpPr>
        <p:spPr>
          <a:xfrm>
            <a:off x="6022181" y="5068762"/>
            <a:ext cx="2290764" cy="5152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LLNL Primary Logo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DD3800F-93CE-1E50-3B29-8B46F538A5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5145802"/>
            <a:ext cx="3867807" cy="48306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500"/>
              </a:spcBef>
              <a:buNone/>
              <a:defRPr sz="2400"/>
            </a:lvl1pPr>
          </a:lstStyle>
          <a:p>
            <a:pPr lvl="0"/>
            <a:r>
              <a:rPr lang="en-US"/>
              <a:t>Optional date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F62FDB6D-4848-F87E-847C-7767A11D720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9"/>
            <a:ext cx="9154510" cy="138559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n-US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Audience or optional subtitle with up to three lines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5BA4572-6B99-2F7E-D468-E1DCA84786F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5928" y="1683611"/>
            <a:ext cx="10094571" cy="1826351"/>
          </a:xfrm>
          <a:prstGeom prst="rect">
            <a:avLst/>
          </a:prstGeom>
        </p:spPr>
        <p:txBody>
          <a:bodyPr anchor="ctr"/>
          <a:lstStyle>
            <a:lvl1pPr algn="l">
              <a:defRPr sz="5400" b="1" i="0">
                <a:latin typeface="Aptos SemiBold" panose="020B0004020202020204" pitchFamily="34" charset="0"/>
              </a:defRPr>
            </a:lvl1pPr>
          </a:lstStyle>
          <a:p>
            <a:r>
              <a:rPr lang="en-US"/>
              <a:t>Presentation title</a:t>
            </a:r>
            <a:br>
              <a:rPr lang="en-US"/>
            </a:br>
            <a:r>
              <a:rPr lang="en-US"/>
              <a:t>Should not exceed two lines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8350D76-D3DA-00B9-EB47-215F803C51C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5328" y="6521450"/>
            <a:ext cx="975700" cy="266511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2BBBD00-9842-E737-7C55-0014F698884D}"/>
              </a:ext>
            </a:extLst>
          </p:cNvPr>
          <p:cNvGrpSpPr/>
          <p:nvPr userDrawn="1"/>
        </p:nvGrpSpPr>
        <p:grpSpPr>
          <a:xfrm>
            <a:off x="11577667" y="106426"/>
            <a:ext cx="443927" cy="395222"/>
            <a:chOff x="10830498" y="90551"/>
            <a:chExt cx="443927" cy="395222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28D6176-3F76-1DE0-6227-B0D3D8D8D4CF}"/>
                </a:ext>
              </a:extLst>
            </p:cNvPr>
            <p:cNvSpPr/>
            <p:nvPr userDrawn="1"/>
          </p:nvSpPr>
          <p:spPr>
            <a:xfrm>
              <a:off x="10876430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9" name="Graphic 6">
              <a:extLst>
                <a:ext uri="{FF2B5EF4-FFF2-40B4-BE49-F238E27FC236}">
                  <a16:creationId xmlns:a16="http://schemas.microsoft.com/office/drawing/2014/main" id="{1149AFE4-C705-3882-9F30-3EEEBA12BF1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943" b="48616"/>
            <a:stretch/>
          </p:blipFill>
          <p:spPr>
            <a:xfrm>
              <a:off x="10830498" y="95414"/>
              <a:ext cx="443927" cy="3903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521161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emental Navy 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D36A78C-E775-A660-63A5-DEC117A7F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503524"/>
            <a:ext cx="12192000" cy="1461315"/>
          </a:xfrm>
          <a:prstGeom prst="rect">
            <a:avLst/>
          </a:prstGeom>
          <a:solidFill>
            <a:srgbClr val="0032A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8DE18753-2F2A-4623-864B-1C5D72E45BD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93745" y="1623606"/>
            <a:ext cx="9887615" cy="187991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400" b="1" i="0">
                <a:solidFill>
                  <a:schemeClr val="bg1"/>
                </a:solidFill>
                <a:latin typeface="Aptos SemiBold" panose="020B0004020202020204" pitchFamily="34" charset="0"/>
              </a:defRPr>
            </a:lvl1pPr>
          </a:lstStyle>
          <a:p>
            <a:pPr lvl="0"/>
            <a:r>
              <a:rPr lang="en-US"/>
              <a:t>Optional section text</a:t>
            </a:r>
          </a:p>
          <a:p>
            <a:pPr lvl="0"/>
            <a:r>
              <a:rPr lang="en-US"/>
              <a:t>Can be two lines</a:t>
            </a:r>
          </a:p>
        </p:txBody>
      </p:sp>
      <p:sp>
        <p:nvSpPr>
          <p:cNvPr id="12" name="Text Placeholder 18">
            <a:extLst>
              <a:ext uri="{FF2B5EF4-FFF2-40B4-BE49-F238E27FC236}">
                <a16:creationId xmlns:a16="http://schemas.microsoft.com/office/drawing/2014/main" id="{68C20271-5651-D0C8-A20F-A5991817AB9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93745" y="3776981"/>
            <a:ext cx="9887615" cy="9144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6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Section heading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5088618-7323-F613-021C-7EF282FEF3D3}"/>
              </a:ext>
            </a:extLst>
          </p:cNvPr>
          <p:cNvGrpSpPr/>
          <p:nvPr userDrawn="1"/>
        </p:nvGrpSpPr>
        <p:grpSpPr>
          <a:xfrm>
            <a:off x="11577667" y="106426"/>
            <a:ext cx="443927" cy="395222"/>
            <a:chOff x="10830498" y="90551"/>
            <a:chExt cx="443927" cy="39522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14894D0-90BA-7383-BE51-E3CC9C80EC32}"/>
                </a:ext>
              </a:extLst>
            </p:cNvPr>
            <p:cNvSpPr/>
            <p:nvPr userDrawn="1"/>
          </p:nvSpPr>
          <p:spPr>
            <a:xfrm>
              <a:off x="10876430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4" name="Graphic 6">
              <a:extLst>
                <a:ext uri="{FF2B5EF4-FFF2-40B4-BE49-F238E27FC236}">
                  <a16:creationId xmlns:a16="http://schemas.microsoft.com/office/drawing/2014/main" id="{63265006-4B41-90C0-F2C6-C22FDC0F02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943" b="48616"/>
            <a:stretch/>
          </p:blipFill>
          <p:spPr>
            <a:xfrm>
              <a:off x="10830498" y="95414"/>
              <a:ext cx="443927" cy="3903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245012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emental Navy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88DB9A-9551-5A40-D24C-13BA437C8AB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9470" y="1733384"/>
            <a:ext cx="10614329" cy="4508697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spcBef>
                <a:spcPts val="1500"/>
              </a:spcBef>
              <a:defRPr/>
            </a:lvl1pPr>
            <a:lvl2pPr algn="l">
              <a:lnSpc>
                <a:spcPct val="100000"/>
              </a:lnSpc>
              <a:spcBef>
                <a:spcPts val="500"/>
              </a:spcBef>
              <a:defRPr sz="2400"/>
            </a:lvl2pPr>
            <a:lvl3pPr algn="l">
              <a:lnSpc>
                <a:spcPct val="100000"/>
              </a:lnSpc>
              <a:defRPr/>
            </a:lvl3pPr>
          </a:lstStyle>
          <a:p>
            <a:pPr lvl="0"/>
            <a:r>
              <a:rPr lang="en-US"/>
              <a:t>Click to edit Level 1 bullet</a:t>
            </a:r>
          </a:p>
          <a:p>
            <a:pPr lvl="0"/>
            <a:r>
              <a:rPr lang="en-US"/>
              <a:t>Additional Level 1 bullet </a:t>
            </a:r>
          </a:p>
          <a:p>
            <a:pPr lvl="1"/>
            <a:r>
              <a:rPr lang="en-US"/>
              <a:t>Second level bullet</a:t>
            </a:r>
          </a:p>
          <a:p>
            <a:pPr lvl="2"/>
            <a:r>
              <a:rPr lang="en-US"/>
              <a:t>Third level bullet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2391FE-461A-8305-C8F0-8FC09663BB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9470" y="615918"/>
            <a:ext cx="10614329" cy="102572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Title and content slide</a:t>
            </a:r>
            <a:br>
              <a:rPr lang="en-US"/>
            </a:br>
            <a:r>
              <a:rPr lang="en-US"/>
              <a:t>Title can be two lines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34A268B-2822-3537-305A-4177E097BE6C}"/>
              </a:ext>
            </a:extLst>
          </p:cNvPr>
          <p:cNvGrpSpPr/>
          <p:nvPr userDrawn="1"/>
        </p:nvGrpSpPr>
        <p:grpSpPr>
          <a:xfrm>
            <a:off x="11577667" y="106426"/>
            <a:ext cx="443927" cy="395222"/>
            <a:chOff x="10830498" y="90551"/>
            <a:chExt cx="443927" cy="39522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114D893-B608-B2AE-289A-D71AC38A5F93}"/>
                </a:ext>
              </a:extLst>
            </p:cNvPr>
            <p:cNvSpPr/>
            <p:nvPr userDrawn="1"/>
          </p:nvSpPr>
          <p:spPr>
            <a:xfrm>
              <a:off x="10876430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D9952794-4BBC-BB1F-AB0E-65F4BC6E129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943" b="48616"/>
            <a:stretch/>
          </p:blipFill>
          <p:spPr>
            <a:xfrm>
              <a:off x="10830498" y="95414"/>
              <a:ext cx="443927" cy="3903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439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Slide Multi-line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14C6F16-A438-2589-9430-9388132E19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524000" y="3503524"/>
            <a:ext cx="1066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BE1EF58-452F-3843-CE28-9BE2A077680A}"/>
              </a:ext>
            </a:extLst>
          </p:cNvPr>
          <p:cNvSpPr txBox="1"/>
          <p:nvPr userDrawn="1"/>
        </p:nvSpPr>
        <p:spPr>
          <a:xfrm>
            <a:off x="87141" y="6032891"/>
            <a:ext cx="26196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>
                <a:solidFill>
                  <a:srgbClr val="63666A"/>
                </a:solidFill>
                <a:effectLst/>
                <a:latin typeface="Aptos Light" panose="020B0004020202020204" pitchFamily="34" charset="0"/>
              </a:rPr>
              <a:t>Prepared by LLNL under Contract DE-AC52-07NA27344.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D24590B9-EEAD-CDBF-281A-18CAE5B6D8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33535" y="6045585"/>
            <a:ext cx="5886965" cy="19520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ts val="780"/>
              </a:lnSpc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Optional organization name</a:t>
            </a:r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E66D38BB-8056-B61B-52F8-60F7D548B4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91807" y="5145802"/>
            <a:ext cx="6228693" cy="893732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300"/>
              </a:spcBef>
              <a:buNone/>
              <a:defRPr sz="140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Name, Title | Division SME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D1CCA8-944E-8CE6-8C03-6B24E1A7A5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5145802"/>
            <a:ext cx="3867807" cy="48306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buNone/>
              <a:defRPr sz="2400"/>
            </a:lvl1pPr>
          </a:lstStyle>
          <a:p>
            <a:pPr lvl="0"/>
            <a:r>
              <a:rPr lang="en-US"/>
              <a:t>Optional 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50ED97-7285-AA24-3C15-D276985031F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9"/>
            <a:ext cx="9154510" cy="138559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n-US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Audience or optional subtitle with up to three lines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69688D-DC30-4CC3-F3B5-750F4874AD5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5928" y="1683611"/>
            <a:ext cx="10094571" cy="1826351"/>
          </a:xfrm>
          <a:prstGeom prst="rect">
            <a:avLst/>
          </a:prstGeom>
        </p:spPr>
        <p:txBody>
          <a:bodyPr anchor="ctr"/>
          <a:lstStyle>
            <a:lvl1pPr algn="l">
              <a:defRPr sz="5400" b="1" i="0">
                <a:latin typeface="Aptos SemiBold" panose="020B0004020202020204" pitchFamily="34" charset="0"/>
              </a:defRPr>
            </a:lvl1pPr>
          </a:lstStyle>
          <a:p>
            <a:r>
              <a:rPr lang="en-US"/>
              <a:t>Presentation title</a:t>
            </a:r>
            <a:br>
              <a:rPr lang="en-US"/>
            </a:br>
            <a:r>
              <a:rPr lang="en-US"/>
              <a:t>Should not exceed two lines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B6D10A-2255-D43D-81F9-DC85D8BF7D2C}"/>
              </a:ext>
            </a:extLst>
          </p:cNvPr>
          <p:cNvGrpSpPr/>
          <p:nvPr userDrawn="1"/>
        </p:nvGrpSpPr>
        <p:grpSpPr>
          <a:xfrm>
            <a:off x="11574492" y="90551"/>
            <a:ext cx="443927" cy="395222"/>
            <a:chOff x="10830498" y="90551"/>
            <a:chExt cx="443927" cy="39522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7B6339F-B871-8677-F912-20F171EE14E0}"/>
                </a:ext>
              </a:extLst>
            </p:cNvPr>
            <p:cNvSpPr/>
            <p:nvPr userDrawn="1"/>
          </p:nvSpPr>
          <p:spPr>
            <a:xfrm>
              <a:off x="10876430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3" name="Graphic 6">
              <a:extLst>
                <a:ext uri="{FF2B5EF4-FFF2-40B4-BE49-F238E27FC236}">
                  <a16:creationId xmlns:a16="http://schemas.microsoft.com/office/drawing/2014/main" id="{8E20766E-F8C0-8A5D-2917-50FD2A6F12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943" b="48616"/>
            <a:stretch/>
          </p:blipFill>
          <p:spPr>
            <a:xfrm>
              <a:off x="10830498" y="95414"/>
              <a:ext cx="443927" cy="390359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C2A43FE8-62D3-456F-7FAD-F80B08D6A1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75328" y="6521450"/>
            <a:ext cx="975700" cy="26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4568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732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emental Navy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391FE-461A-8305-C8F0-8FC09663BB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9470" y="615918"/>
            <a:ext cx="10614329" cy="102572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Title only slide</a:t>
            </a:r>
            <a:br>
              <a:rPr lang="en-US"/>
            </a:br>
            <a:r>
              <a:rPr lang="en-US"/>
              <a:t>Title can be two lines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F227045-5190-2224-75F9-3B5313E5EE84}"/>
              </a:ext>
            </a:extLst>
          </p:cNvPr>
          <p:cNvGrpSpPr/>
          <p:nvPr userDrawn="1"/>
        </p:nvGrpSpPr>
        <p:grpSpPr>
          <a:xfrm>
            <a:off x="11577667" y="106426"/>
            <a:ext cx="443927" cy="395222"/>
            <a:chOff x="10830498" y="90551"/>
            <a:chExt cx="443927" cy="39522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9A3F334-69F6-44FB-90E5-53B869F6EF5F}"/>
                </a:ext>
              </a:extLst>
            </p:cNvPr>
            <p:cNvSpPr/>
            <p:nvPr userDrawn="1"/>
          </p:nvSpPr>
          <p:spPr>
            <a:xfrm>
              <a:off x="10876430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6" name="Graphic 6">
              <a:extLst>
                <a:ext uri="{FF2B5EF4-FFF2-40B4-BE49-F238E27FC236}">
                  <a16:creationId xmlns:a16="http://schemas.microsoft.com/office/drawing/2014/main" id="{52BA87F1-4CF9-E33E-B8A8-FD86542383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943" b="48616"/>
            <a:stretch/>
          </p:blipFill>
          <p:spPr>
            <a:xfrm>
              <a:off x="10830498" y="95414"/>
              <a:ext cx="443927" cy="3903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230426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emental Navy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8627C3B-8F71-7E0E-F898-88D3D3B07579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096000" y="2059189"/>
            <a:ext cx="5280329" cy="4182892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spcBef>
                <a:spcPts val="1500"/>
              </a:spcBef>
              <a:defRPr/>
            </a:lvl1pPr>
            <a:lvl2pPr algn="l">
              <a:lnSpc>
                <a:spcPct val="100000"/>
              </a:lnSpc>
              <a:spcBef>
                <a:spcPts val="500"/>
              </a:spcBef>
              <a:defRPr sz="2400"/>
            </a:lvl2pPr>
            <a:lvl3pPr algn="l">
              <a:lnSpc>
                <a:spcPct val="100000"/>
              </a:lnSpc>
              <a:defRPr/>
            </a:lvl3pPr>
          </a:lstStyle>
          <a:p>
            <a:pPr lvl="0"/>
            <a:r>
              <a:rPr lang="en-US"/>
              <a:t>Click to edit Level 1 bullet</a:t>
            </a:r>
          </a:p>
          <a:p>
            <a:pPr lvl="0"/>
            <a:r>
              <a:rPr lang="en-US"/>
              <a:t>Additional Level 1 bullet </a:t>
            </a:r>
          </a:p>
          <a:p>
            <a:pPr lvl="1"/>
            <a:r>
              <a:rPr lang="en-US"/>
              <a:t>Second level bullet</a:t>
            </a:r>
          </a:p>
          <a:p>
            <a:pPr lvl="2"/>
            <a:r>
              <a:rPr lang="en-US"/>
              <a:t>Third level bullet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53CAD0B-204C-C55B-5F5D-705D6E48C29B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739470" y="2059189"/>
            <a:ext cx="5280329" cy="4182892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spcBef>
                <a:spcPts val="1500"/>
              </a:spcBef>
              <a:defRPr/>
            </a:lvl1pPr>
            <a:lvl2pPr algn="l">
              <a:lnSpc>
                <a:spcPct val="100000"/>
              </a:lnSpc>
              <a:spcBef>
                <a:spcPts val="500"/>
              </a:spcBef>
              <a:defRPr sz="2400"/>
            </a:lvl2pPr>
            <a:lvl3pPr algn="l">
              <a:lnSpc>
                <a:spcPct val="100000"/>
              </a:lnSpc>
              <a:defRPr/>
            </a:lvl3pPr>
          </a:lstStyle>
          <a:p>
            <a:pPr lvl="0"/>
            <a:r>
              <a:rPr lang="en-US"/>
              <a:t>Click to edit Level 1 bullet</a:t>
            </a:r>
          </a:p>
          <a:p>
            <a:pPr lvl="0"/>
            <a:r>
              <a:rPr lang="en-US"/>
              <a:t>Additional Level 1 bullet </a:t>
            </a:r>
          </a:p>
          <a:p>
            <a:pPr lvl="1"/>
            <a:r>
              <a:rPr lang="en-US"/>
              <a:t>Second level bullet</a:t>
            </a:r>
          </a:p>
          <a:p>
            <a:pPr lvl="2"/>
            <a:r>
              <a:rPr lang="en-US"/>
              <a:t>Third level bullet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3ACEA37-8AD9-4011-E68E-30913E6DD2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9470" y="615918"/>
            <a:ext cx="10614329" cy="102572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Title and comparison slide</a:t>
            </a:r>
            <a:br>
              <a:rPr lang="en-US"/>
            </a:br>
            <a:r>
              <a:rPr lang="en-US"/>
              <a:t>Title can be two lines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6490C2D-95CE-19F1-295D-B15FE9A497F7}"/>
              </a:ext>
            </a:extLst>
          </p:cNvPr>
          <p:cNvGrpSpPr/>
          <p:nvPr userDrawn="1"/>
        </p:nvGrpSpPr>
        <p:grpSpPr>
          <a:xfrm>
            <a:off x="11577667" y="106426"/>
            <a:ext cx="443927" cy="395222"/>
            <a:chOff x="10830498" y="90551"/>
            <a:chExt cx="443927" cy="39522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614949C-B6BD-2031-B8B0-30CEEFBC0A67}"/>
                </a:ext>
              </a:extLst>
            </p:cNvPr>
            <p:cNvSpPr/>
            <p:nvPr userDrawn="1"/>
          </p:nvSpPr>
          <p:spPr>
            <a:xfrm>
              <a:off x="10876430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4" name="Graphic 6">
              <a:extLst>
                <a:ext uri="{FF2B5EF4-FFF2-40B4-BE49-F238E27FC236}">
                  <a16:creationId xmlns:a16="http://schemas.microsoft.com/office/drawing/2014/main" id="{0939D1BB-8630-23C5-B112-501FBF4849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943" b="48616"/>
            <a:stretch/>
          </p:blipFill>
          <p:spPr>
            <a:xfrm>
              <a:off x="10830498" y="95414"/>
              <a:ext cx="443927" cy="3903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844157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emental Navy Image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AB1E133E-DA39-5AA8-1013-A6F6833366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24D7E00-07A2-DC5A-7530-652E06E9354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739470" y="2059189"/>
            <a:ext cx="3932237" cy="3801861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spcBef>
                <a:spcPts val="1500"/>
              </a:spcBef>
              <a:defRPr/>
            </a:lvl1pPr>
            <a:lvl2pPr algn="l">
              <a:lnSpc>
                <a:spcPct val="100000"/>
              </a:lnSpc>
              <a:spcBef>
                <a:spcPts val="500"/>
              </a:spcBef>
              <a:defRPr sz="2400"/>
            </a:lvl2pPr>
            <a:lvl3pPr algn="l">
              <a:lnSpc>
                <a:spcPct val="100000"/>
              </a:lnSpc>
              <a:defRPr/>
            </a:lvl3pPr>
          </a:lstStyle>
          <a:p>
            <a:pPr lvl="0"/>
            <a:r>
              <a:rPr lang="en-US"/>
              <a:t>Click to edit Level 1 bullet</a:t>
            </a:r>
          </a:p>
          <a:p>
            <a:pPr lvl="0"/>
            <a:r>
              <a:rPr lang="en-US"/>
              <a:t>Additional Level 1 bullet </a:t>
            </a:r>
          </a:p>
          <a:p>
            <a:pPr lvl="1"/>
            <a:r>
              <a:rPr lang="en-US"/>
              <a:t>Second level bullet</a:t>
            </a:r>
          </a:p>
          <a:p>
            <a:pPr lvl="2"/>
            <a:r>
              <a:rPr lang="en-US"/>
              <a:t>Third level bullet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0E38749E-3D70-CF4A-F25F-2AF9BD0684BC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739470" y="716957"/>
            <a:ext cx="3932237" cy="9623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Content and image slide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55691F-A11E-A92B-7325-3E4BB8EB72EA}"/>
              </a:ext>
            </a:extLst>
          </p:cNvPr>
          <p:cNvGrpSpPr/>
          <p:nvPr userDrawn="1"/>
        </p:nvGrpSpPr>
        <p:grpSpPr>
          <a:xfrm>
            <a:off x="11577667" y="106426"/>
            <a:ext cx="443927" cy="395222"/>
            <a:chOff x="10830498" y="90551"/>
            <a:chExt cx="443927" cy="39522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7F7F92D-C7CB-5C6F-FD5C-6107C702BF14}"/>
                </a:ext>
              </a:extLst>
            </p:cNvPr>
            <p:cNvSpPr/>
            <p:nvPr userDrawn="1"/>
          </p:nvSpPr>
          <p:spPr>
            <a:xfrm>
              <a:off x="10876430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2EF14C0F-1069-0587-464E-DDA07BE35AE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943" b="48616"/>
            <a:stretch/>
          </p:blipFill>
          <p:spPr>
            <a:xfrm>
              <a:off x="10830498" y="95414"/>
              <a:ext cx="443927" cy="3903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967399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emental Navy Image with Quote or 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138BCD77-48BE-35A7-99AC-A16EFB0B0F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2353D1-8E82-98FB-E3FF-0FDB24FE9304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739470" y="5653616"/>
            <a:ext cx="3932237" cy="61171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0" i="0">
                <a:solidFill>
                  <a:schemeClr val="bg1"/>
                </a:solidFill>
                <a:latin typeface="Aptos Light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—Name, Title</a:t>
            </a:r>
          </a:p>
          <a:p>
            <a:pPr lvl="0"/>
            <a:r>
              <a:rPr lang="en-US"/>
              <a:t>Organization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5B110F6E-0B47-7691-9751-12F585435727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739470" y="716957"/>
            <a:ext cx="3932237" cy="480331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4800" b="1" i="0">
                <a:solidFill>
                  <a:schemeClr val="bg1"/>
                </a:solidFill>
                <a:latin typeface="Aptos SemiBold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“Large text or a quote goes here”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CA69396-10B4-E494-346D-4177C9346F09}"/>
              </a:ext>
            </a:extLst>
          </p:cNvPr>
          <p:cNvGrpSpPr/>
          <p:nvPr userDrawn="1"/>
        </p:nvGrpSpPr>
        <p:grpSpPr>
          <a:xfrm>
            <a:off x="11577667" y="106426"/>
            <a:ext cx="443927" cy="395222"/>
            <a:chOff x="10830498" y="90551"/>
            <a:chExt cx="443927" cy="39522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AC6F2C1-373A-0AFC-60B4-358E19BD220C}"/>
                </a:ext>
              </a:extLst>
            </p:cNvPr>
            <p:cNvSpPr/>
            <p:nvPr userDrawn="1"/>
          </p:nvSpPr>
          <p:spPr>
            <a:xfrm>
              <a:off x="10876430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5668A782-35E1-40D9-72B5-2DE2AD48A5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943" b="48616"/>
            <a:stretch/>
          </p:blipFill>
          <p:spPr>
            <a:xfrm>
              <a:off x="10830498" y="95414"/>
              <a:ext cx="443927" cy="3903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833084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emental Navy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8">
            <a:extLst>
              <a:ext uri="{FF2B5EF4-FFF2-40B4-BE49-F238E27FC236}">
                <a16:creationId xmlns:a16="http://schemas.microsoft.com/office/drawing/2014/main" id="{F465E69D-2EBA-EAF0-02C7-23C4EE46C5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5843392"/>
            <a:ext cx="12191999" cy="551144"/>
          </a:xfrm>
          <a:prstGeom prst="rect">
            <a:avLst/>
          </a:prstGeom>
          <a:solidFill>
            <a:srgbClr val="0031A1"/>
          </a:solidFill>
        </p:spPr>
        <p:txBody>
          <a:bodyPr anchor="ctr"/>
          <a:lstStyle>
            <a:lvl1pPr marL="0" indent="0" algn="ctr">
              <a:buNone/>
              <a:defRPr sz="2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optional summary. Remove if not needed.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5AF0F2-3CEF-3390-AFA9-92EA0122B71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9470" y="1733384"/>
            <a:ext cx="10614329" cy="3921981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spcBef>
                <a:spcPts val="1500"/>
              </a:spcBef>
              <a:defRPr/>
            </a:lvl1pPr>
            <a:lvl2pPr algn="l">
              <a:lnSpc>
                <a:spcPct val="100000"/>
              </a:lnSpc>
              <a:spcBef>
                <a:spcPts val="500"/>
              </a:spcBef>
              <a:defRPr sz="2400"/>
            </a:lvl2pPr>
            <a:lvl3pPr algn="l">
              <a:lnSpc>
                <a:spcPct val="100000"/>
              </a:lnSpc>
              <a:defRPr/>
            </a:lvl3pPr>
          </a:lstStyle>
          <a:p>
            <a:pPr lvl="0"/>
            <a:r>
              <a:rPr lang="en-US"/>
              <a:t>Click to edit Level 1 bullet</a:t>
            </a:r>
          </a:p>
          <a:p>
            <a:pPr lvl="0"/>
            <a:r>
              <a:rPr lang="en-US"/>
              <a:t>Additional Level 1 bullet </a:t>
            </a:r>
          </a:p>
          <a:p>
            <a:pPr lvl="1"/>
            <a:r>
              <a:rPr lang="en-US"/>
              <a:t>Second level bullet</a:t>
            </a:r>
          </a:p>
          <a:p>
            <a:pPr lvl="2"/>
            <a:r>
              <a:rPr lang="en-US"/>
              <a:t>Third level bullet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2391FE-461A-8305-C8F0-8FC09663BB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9470" y="615918"/>
            <a:ext cx="10614329" cy="102572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Title slide with summary box</a:t>
            </a:r>
            <a:br>
              <a:rPr lang="en-US"/>
            </a:br>
            <a:r>
              <a:rPr lang="en-US"/>
              <a:t>Title can be two lines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1A6CF2F-F87B-580E-E55A-5260D8CCD093}"/>
              </a:ext>
            </a:extLst>
          </p:cNvPr>
          <p:cNvGrpSpPr/>
          <p:nvPr userDrawn="1"/>
        </p:nvGrpSpPr>
        <p:grpSpPr>
          <a:xfrm>
            <a:off x="11577667" y="106426"/>
            <a:ext cx="443927" cy="395222"/>
            <a:chOff x="10830498" y="90551"/>
            <a:chExt cx="443927" cy="39522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4A610CD-738E-D5AD-87BD-E5FD0B4ACA25}"/>
                </a:ext>
              </a:extLst>
            </p:cNvPr>
            <p:cNvSpPr/>
            <p:nvPr userDrawn="1"/>
          </p:nvSpPr>
          <p:spPr>
            <a:xfrm>
              <a:off x="10876430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9" name="Graphic 6">
              <a:extLst>
                <a:ext uri="{FF2B5EF4-FFF2-40B4-BE49-F238E27FC236}">
                  <a16:creationId xmlns:a16="http://schemas.microsoft.com/office/drawing/2014/main" id="{E4653727-A3C9-DBD4-3E86-14C88B4104A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943" b="48616"/>
            <a:stretch/>
          </p:blipFill>
          <p:spPr>
            <a:xfrm>
              <a:off x="10830498" y="95414"/>
              <a:ext cx="443927" cy="3903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195948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emental Nav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31FF6B2-35C7-D306-77E2-0CED076EEAAF}"/>
              </a:ext>
            </a:extLst>
          </p:cNvPr>
          <p:cNvGrpSpPr/>
          <p:nvPr userDrawn="1"/>
        </p:nvGrpSpPr>
        <p:grpSpPr>
          <a:xfrm>
            <a:off x="11622555" y="103251"/>
            <a:ext cx="354152" cy="382723"/>
            <a:chOff x="11622555" y="90551"/>
            <a:chExt cx="354152" cy="38272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2ED90EF-C05F-D7B5-C320-E6BBCD1B69A6}"/>
                </a:ext>
              </a:extLst>
            </p:cNvPr>
            <p:cNvSpPr/>
            <p:nvPr userDrawn="1"/>
          </p:nvSpPr>
          <p:spPr>
            <a:xfrm>
              <a:off x="11622555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7B5A7D9F-8188-5BF9-BE92-C9BF876EFB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11648902" y="122528"/>
              <a:ext cx="323829" cy="318769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C56F4057-8E98-FA08-9013-6E5B914B0E72}"/>
              </a:ext>
            </a:extLst>
          </p:cNvPr>
          <p:cNvSpPr/>
          <p:nvPr userDrawn="1"/>
        </p:nvSpPr>
        <p:spPr>
          <a:xfrm>
            <a:off x="-9651" y="0"/>
            <a:ext cx="12201652" cy="6896100"/>
          </a:xfrm>
          <a:prstGeom prst="rect">
            <a:avLst/>
          </a:prstGeom>
          <a:solidFill>
            <a:srgbClr val="001E6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71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emental Navy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 descr="LLNL logomark">
            <a:extLst>
              <a:ext uri="{FF2B5EF4-FFF2-40B4-BE49-F238E27FC236}">
                <a16:creationId xmlns:a16="http://schemas.microsoft.com/office/drawing/2014/main" id="{D8DF9641-42BB-6DDC-39B7-5EE92E0E56BA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7295061" y="134938"/>
            <a:ext cx="4714244" cy="467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956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Slide One-line Joint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1D6243BB-1A0B-F4EC-D8B0-BAFDB08E54A1}"/>
              </a:ext>
            </a:extLst>
          </p:cNvPr>
          <p:cNvSpPr/>
          <p:nvPr userDrawn="1"/>
        </p:nvSpPr>
        <p:spPr>
          <a:xfrm>
            <a:off x="87141" y="6447101"/>
            <a:ext cx="1605928" cy="374904"/>
          </a:xfrm>
          <a:prstGeom prst="rect">
            <a:avLst/>
          </a:prstGeom>
          <a:solidFill>
            <a:srgbClr val="EAF1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14C6F16-A438-2589-9430-9388132E19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524000" y="3503524"/>
            <a:ext cx="1066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BE1EF58-452F-3843-CE28-9BE2A077680A}"/>
              </a:ext>
            </a:extLst>
          </p:cNvPr>
          <p:cNvSpPr txBox="1"/>
          <p:nvPr userDrawn="1"/>
        </p:nvSpPr>
        <p:spPr>
          <a:xfrm>
            <a:off x="87141" y="6032891"/>
            <a:ext cx="26196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>
                <a:solidFill>
                  <a:schemeClr val="tx1"/>
                </a:solidFill>
                <a:effectLst/>
                <a:latin typeface="Aptos Light" panose="020B0004020202020204" pitchFamily="34" charset="0"/>
              </a:rPr>
              <a:t>Prepared by LLNL under Contract DE-AC52-07NA27344.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D24590B9-EEAD-CDBF-281A-18CAE5B6D8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91807" y="6045585"/>
            <a:ext cx="6228693" cy="27552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ts val="780"/>
              </a:lnSpc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Optional organization name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C8E7A4A-15BE-881A-D85E-180C7CDD751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91807" y="5710031"/>
            <a:ext cx="6228693" cy="299735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500"/>
              </a:spcBef>
              <a:buNone/>
              <a:defRPr sz="140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Name, Title | Division SME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0677F880-7F53-9A2C-4A1A-3A656A5B31A1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10120291" y="5068762"/>
            <a:ext cx="1500209" cy="5152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Joint Logo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B44DB0D0-9F93-469E-320E-13671CB6980D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8470085" y="5068762"/>
            <a:ext cx="1500209" cy="5152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Joint Logo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CEEE6DCD-561B-BFA6-B32E-308CD0ABE450}"/>
              </a:ext>
            </a:extLst>
          </p:cNvPr>
          <p:cNvSpPr>
            <a:spLocks noGrp="1"/>
          </p:cNvSpPr>
          <p:nvPr>
            <p:ph type="pic" idx="17" hasCustomPrompt="1"/>
          </p:nvPr>
        </p:nvSpPr>
        <p:spPr>
          <a:xfrm>
            <a:off x="6022181" y="5068762"/>
            <a:ext cx="2290764" cy="5152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LLNL Primary Logo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1A5A724-1DDF-3949-9E8D-06FF184324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4148504"/>
            <a:ext cx="4306957" cy="48306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buNone/>
              <a:defRPr sz="2400"/>
            </a:lvl1pPr>
          </a:lstStyle>
          <a:p>
            <a:pPr lvl="0"/>
            <a:r>
              <a:rPr lang="en-US"/>
              <a:t>Optional 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50ED97-7285-AA24-3C15-D276985031F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18787"/>
            <a:ext cx="9144000" cy="42328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en-US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Audience or optional subtitle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69688D-DC30-4CC3-F3B5-750F4874AD5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5929" y="1683611"/>
            <a:ext cx="9144000" cy="1826351"/>
          </a:xfrm>
          <a:prstGeom prst="rect">
            <a:avLst/>
          </a:prstGeom>
        </p:spPr>
        <p:txBody>
          <a:bodyPr anchor="ctr"/>
          <a:lstStyle>
            <a:lvl1pPr algn="l">
              <a:defRPr sz="5400" b="1" i="0">
                <a:latin typeface="Aptos SemiBold" panose="020B0004020202020204" pitchFamily="34" charset="0"/>
              </a:defRPr>
            </a:lvl1pPr>
          </a:lstStyle>
          <a:p>
            <a:r>
              <a:rPr lang="en-US"/>
              <a:t>Presentation title</a:t>
            </a:r>
            <a:br>
              <a:rPr lang="en-US"/>
            </a:br>
            <a:r>
              <a:rPr lang="en-US"/>
              <a:t>Should not exceed two lines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DCCADD8-BB05-BF76-2392-73E7C323FA28}"/>
              </a:ext>
            </a:extLst>
          </p:cNvPr>
          <p:cNvGrpSpPr/>
          <p:nvPr userDrawn="1"/>
        </p:nvGrpSpPr>
        <p:grpSpPr>
          <a:xfrm>
            <a:off x="11574492" y="90551"/>
            <a:ext cx="443927" cy="395222"/>
            <a:chOff x="10830498" y="90551"/>
            <a:chExt cx="443927" cy="39522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BD938E-B952-528D-2A1A-537413FD4E1B}"/>
                </a:ext>
              </a:extLst>
            </p:cNvPr>
            <p:cNvSpPr/>
            <p:nvPr userDrawn="1"/>
          </p:nvSpPr>
          <p:spPr>
            <a:xfrm>
              <a:off x="10876430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2" name="Graphic 6">
              <a:extLst>
                <a:ext uri="{FF2B5EF4-FFF2-40B4-BE49-F238E27FC236}">
                  <a16:creationId xmlns:a16="http://schemas.microsoft.com/office/drawing/2014/main" id="{6D1FCC57-ED1D-71CE-70FC-8F8D811D2B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943" b="48616"/>
            <a:stretch/>
          </p:blipFill>
          <p:spPr>
            <a:xfrm>
              <a:off x="10830498" y="95414"/>
              <a:ext cx="443927" cy="390359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D7BCB6EF-FEF6-1E1F-F966-03AA4A64FE4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75328" y="6521450"/>
            <a:ext cx="975700" cy="26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106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732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Slide Multi-line Subtitle Joint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542F7D7-D144-13A5-95F3-BE595396D22D}"/>
              </a:ext>
            </a:extLst>
          </p:cNvPr>
          <p:cNvSpPr/>
          <p:nvPr userDrawn="1"/>
        </p:nvSpPr>
        <p:spPr>
          <a:xfrm>
            <a:off x="87141" y="6447101"/>
            <a:ext cx="1605928" cy="374904"/>
          </a:xfrm>
          <a:prstGeom prst="rect">
            <a:avLst/>
          </a:prstGeom>
          <a:solidFill>
            <a:srgbClr val="EAF1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14C6F16-A438-2589-9430-9388132E19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524000" y="3503524"/>
            <a:ext cx="1066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BE1EF58-452F-3843-CE28-9BE2A077680A}"/>
              </a:ext>
            </a:extLst>
          </p:cNvPr>
          <p:cNvSpPr txBox="1"/>
          <p:nvPr userDrawn="1"/>
        </p:nvSpPr>
        <p:spPr>
          <a:xfrm>
            <a:off x="87141" y="6032891"/>
            <a:ext cx="26196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>
                <a:solidFill>
                  <a:srgbClr val="63666A"/>
                </a:solidFill>
                <a:effectLst/>
                <a:latin typeface="Aptos Light" panose="020B0004020202020204" pitchFamily="34" charset="0"/>
              </a:rPr>
              <a:t>Prepared by LLNL under Contract DE-AC52-07NA27344.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D24590B9-EEAD-CDBF-281A-18CAE5B6D8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33535" y="6045585"/>
            <a:ext cx="5886965" cy="19520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ts val="780"/>
              </a:lnSpc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Optional organization name</a:t>
            </a:r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E66D38BB-8056-B61B-52F8-60F7D548B4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91807" y="5584038"/>
            <a:ext cx="6228693" cy="455496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300"/>
              </a:spcBef>
              <a:buNone/>
              <a:defRPr sz="140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Name, Title | Division SME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8F4E51EA-0747-A2FA-CAED-E61AC89965D3}"/>
              </a:ext>
            </a:extLst>
          </p:cNvPr>
          <p:cNvSpPr>
            <a:spLocks noGrp="1"/>
          </p:cNvSpPr>
          <p:nvPr>
            <p:ph type="pic" idx="17" hasCustomPrompt="1"/>
          </p:nvPr>
        </p:nvSpPr>
        <p:spPr>
          <a:xfrm>
            <a:off x="10120291" y="5068762"/>
            <a:ext cx="1500209" cy="5152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Joint Logo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6CA6951-156C-8875-033B-2B0849F978CB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8470085" y="5068762"/>
            <a:ext cx="1500209" cy="5152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Joint Logo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B3DC4330-0A31-CB8A-47F8-446E9E83C90B}"/>
              </a:ext>
            </a:extLst>
          </p:cNvPr>
          <p:cNvSpPr>
            <a:spLocks noGrp="1"/>
          </p:cNvSpPr>
          <p:nvPr>
            <p:ph type="pic" idx="18" hasCustomPrompt="1"/>
          </p:nvPr>
        </p:nvSpPr>
        <p:spPr>
          <a:xfrm>
            <a:off x="6022181" y="5068762"/>
            <a:ext cx="2290764" cy="5152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LLNL Primary Logo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D1CCA8-944E-8CE6-8C03-6B24E1A7A5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5145802"/>
            <a:ext cx="3867807" cy="48306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buNone/>
              <a:defRPr sz="2400"/>
            </a:lvl1pPr>
          </a:lstStyle>
          <a:p>
            <a:pPr lvl="0"/>
            <a:r>
              <a:rPr lang="en-US"/>
              <a:t>Optional 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50ED97-7285-AA24-3C15-D276985031F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9"/>
            <a:ext cx="9154510" cy="138559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n-US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Audience or optional subtitle with up to three lines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69688D-DC30-4CC3-F3B5-750F4874AD5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5928" y="1683611"/>
            <a:ext cx="10094571" cy="1826351"/>
          </a:xfrm>
          <a:prstGeom prst="rect">
            <a:avLst/>
          </a:prstGeom>
        </p:spPr>
        <p:txBody>
          <a:bodyPr anchor="ctr"/>
          <a:lstStyle>
            <a:lvl1pPr algn="l">
              <a:defRPr sz="5400" b="1" i="0">
                <a:latin typeface="Aptos SemiBold" panose="020B0004020202020204" pitchFamily="34" charset="0"/>
              </a:defRPr>
            </a:lvl1pPr>
          </a:lstStyle>
          <a:p>
            <a:r>
              <a:rPr lang="en-US"/>
              <a:t>Presentation title</a:t>
            </a:r>
            <a:br>
              <a:rPr lang="en-US"/>
            </a:br>
            <a:r>
              <a:rPr lang="en-US"/>
              <a:t>Should not exceed two lines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6BE22D1-E58A-5130-A388-4A66556232A7}"/>
              </a:ext>
            </a:extLst>
          </p:cNvPr>
          <p:cNvGrpSpPr/>
          <p:nvPr userDrawn="1"/>
        </p:nvGrpSpPr>
        <p:grpSpPr>
          <a:xfrm>
            <a:off x="11574492" y="90551"/>
            <a:ext cx="443927" cy="395222"/>
            <a:chOff x="10830498" y="90551"/>
            <a:chExt cx="443927" cy="395222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8386F14-D0C2-02ED-5268-ABF9BBE12B0F}"/>
                </a:ext>
              </a:extLst>
            </p:cNvPr>
            <p:cNvSpPr/>
            <p:nvPr userDrawn="1"/>
          </p:nvSpPr>
          <p:spPr>
            <a:xfrm>
              <a:off x="10876430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9" name="Graphic 6">
              <a:extLst>
                <a:ext uri="{FF2B5EF4-FFF2-40B4-BE49-F238E27FC236}">
                  <a16:creationId xmlns:a16="http://schemas.microsoft.com/office/drawing/2014/main" id="{E78E0EFB-9EB4-5011-8318-1F645C722E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943" b="48616"/>
            <a:stretch/>
          </p:blipFill>
          <p:spPr>
            <a:xfrm>
              <a:off x="10830498" y="95414"/>
              <a:ext cx="443927" cy="390359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87E853F0-D96E-721F-CE05-A0B362058E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75328" y="6521450"/>
            <a:ext cx="975700" cy="26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6017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732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F93694-358D-A57A-C9FB-DAE48CCB4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503524"/>
            <a:ext cx="12192000" cy="1461315"/>
          </a:xfrm>
          <a:prstGeom prst="rect">
            <a:avLst/>
          </a:prstGeom>
          <a:solidFill>
            <a:srgbClr val="0032A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A9E4A75-D5CC-0F01-2E3B-B2D109E54D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93745" y="1623606"/>
            <a:ext cx="9887615" cy="187991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1" i="0">
                <a:solidFill>
                  <a:srgbClr val="0032A1"/>
                </a:solidFill>
                <a:latin typeface="Aptos SemiBold" panose="020B0004020202020204" pitchFamily="34" charset="0"/>
              </a:defRPr>
            </a:lvl1pPr>
          </a:lstStyle>
          <a:p>
            <a:pPr lvl="0"/>
            <a:r>
              <a:rPr lang="en-US"/>
              <a:t>Optional section text</a:t>
            </a:r>
          </a:p>
          <a:p>
            <a:pPr lvl="0"/>
            <a:r>
              <a:rPr lang="en-US"/>
              <a:t>Can be two lines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AB42CC85-9864-BE96-2E8D-D34502526B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93745" y="3776981"/>
            <a:ext cx="9887615" cy="9144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6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Section heading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36EF51C-5B28-69A0-4081-D305F8505B73}"/>
              </a:ext>
            </a:extLst>
          </p:cNvPr>
          <p:cNvGrpSpPr/>
          <p:nvPr userDrawn="1"/>
        </p:nvGrpSpPr>
        <p:grpSpPr>
          <a:xfrm>
            <a:off x="11574492" y="90551"/>
            <a:ext cx="443927" cy="395222"/>
            <a:chOff x="10830498" y="90551"/>
            <a:chExt cx="443927" cy="39522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864211F-02AB-9BFA-B3BC-419B89B787C9}"/>
                </a:ext>
              </a:extLst>
            </p:cNvPr>
            <p:cNvSpPr/>
            <p:nvPr userDrawn="1"/>
          </p:nvSpPr>
          <p:spPr>
            <a:xfrm>
              <a:off x="10876430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772990ED-6DD0-CFE9-7573-250FE5EFDA6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943" b="48616"/>
            <a:stretch/>
          </p:blipFill>
          <p:spPr>
            <a:xfrm>
              <a:off x="10830498" y="95414"/>
              <a:ext cx="443927" cy="3903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05751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78197-C994-67CF-A88C-31BCCFE041C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9470" y="1733384"/>
            <a:ext cx="10614329" cy="4508697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1500"/>
              </a:spcBef>
              <a:defRPr/>
            </a:lvl1pPr>
            <a:lvl2pPr>
              <a:lnSpc>
                <a:spcPct val="100000"/>
              </a:lnSpc>
              <a:spcBef>
                <a:spcPts val="500"/>
              </a:spcBef>
              <a:defRPr sz="2400"/>
            </a:lvl2pPr>
            <a:lvl3pPr>
              <a:lnSpc>
                <a:spcPct val="100000"/>
              </a:lnSpc>
              <a:defRPr/>
            </a:lvl3pPr>
          </a:lstStyle>
          <a:p>
            <a:pPr lvl="0"/>
            <a:r>
              <a:rPr lang="en-US"/>
              <a:t>Click to edit Level 1 bullet</a:t>
            </a:r>
          </a:p>
          <a:p>
            <a:pPr lvl="0"/>
            <a:r>
              <a:rPr lang="en-US"/>
              <a:t>Additional Level 1 bullet </a:t>
            </a:r>
          </a:p>
          <a:p>
            <a:pPr lvl="1"/>
            <a:r>
              <a:rPr lang="en-US"/>
              <a:t>Second level bullet</a:t>
            </a:r>
          </a:p>
          <a:p>
            <a:pPr lvl="2"/>
            <a:r>
              <a:rPr lang="en-US"/>
              <a:t>Third level bullet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33FBC9-EF00-BABA-8C3D-9A7B4C7AC6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9470" y="615918"/>
            <a:ext cx="10614329" cy="102572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Title and content slide</a:t>
            </a:r>
            <a:br>
              <a:rPr lang="en-US"/>
            </a:br>
            <a:r>
              <a:rPr lang="en-US"/>
              <a:t>Title can be two lines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D214FD3-C327-3FE6-F070-4B63DC3F098D}"/>
              </a:ext>
            </a:extLst>
          </p:cNvPr>
          <p:cNvGrpSpPr/>
          <p:nvPr userDrawn="1"/>
        </p:nvGrpSpPr>
        <p:grpSpPr>
          <a:xfrm>
            <a:off x="11574492" y="90551"/>
            <a:ext cx="443927" cy="395222"/>
            <a:chOff x="10830498" y="90551"/>
            <a:chExt cx="443927" cy="39522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6161D9B-E0ED-6648-03F2-A2570D713627}"/>
                </a:ext>
              </a:extLst>
            </p:cNvPr>
            <p:cNvSpPr/>
            <p:nvPr userDrawn="1"/>
          </p:nvSpPr>
          <p:spPr>
            <a:xfrm>
              <a:off x="10876430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2" name="Graphic 6">
              <a:extLst>
                <a:ext uri="{FF2B5EF4-FFF2-40B4-BE49-F238E27FC236}">
                  <a16:creationId xmlns:a16="http://schemas.microsoft.com/office/drawing/2014/main" id="{8EA23D31-52DF-2E69-A1B9-14117B62FA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943" b="48616"/>
            <a:stretch/>
          </p:blipFill>
          <p:spPr>
            <a:xfrm>
              <a:off x="10830498" y="95414"/>
              <a:ext cx="443927" cy="3903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794714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3FBC9-EF00-BABA-8C3D-9A7B4C7AC6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9470" y="615918"/>
            <a:ext cx="10614329" cy="102572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Title only slide</a:t>
            </a:r>
            <a:br>
              <a:rPr lang="en-US"/>
            </a:br>
            <a:r>
              <a:rPr lang="en-US"/>
              <a:t>Title can be two lines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2D1DA3A-3EB3-30D9-0FA8-E270E6305994}"/>
              </a:ext>
            </a:extLst>
          </p:cNvPr>
          <p:cNvGrpSpPr/>
          <p:nvPr userDrawn="1"/>
        </p:nvGrpSpPr>
        <p:grpSpPr>
          <a:xfrm>
            <a:off x="11574492" y="90551"/>
            <a:ext cx="443927" cy="395222"/>
            <a:chOff x="10830498" y="90551"/>
            <a:chExt cx="443927" cy="39522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ED7EF15-B45D-8292-346B-AB7ECAABF705}"/>
                </a:ext>
              </a:extLst>
            </p:cNvPr>
            <p:cNvSpPr/>
            <p:nvPr userDrawn="1"/>
          </p:nvSpPr>
          <p:spPr>
            <a:xfrm>
              <a:off x="10876430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8" name="Graphic 6">
              <a:extLst>
                <a:ext uri="{FF2B5EF4-FFF2-40B4-BE49-F238E27FC236}">
                  <a16:creationId xmlns:a16="http://schemas.microsoft.com/office/drawing/2014/main" id="{8BA73B38-82A8-5E92-72C8-F09315E37E3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943" b="48616"/>
            <a:stretch/>
          </p:blipFill>
          <p:spPr>
            <a:xfrm>
              <a:off x="10830498" y="95414"/>
              <a:ext cx="443927" cy="3903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61073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597D851A-4359-3F09-9560-90BFF0B578F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096000" y="2059189"/>
            <a:ext cx="5280329" cy="4182892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1500"/>
              </a:spcBef>
              <a:defRPr/>
            </a:lvl1pPr>
            <a:lvl2pPr>
              <a:lnSpc>
                <a:spcPct val="100000"/>
              </a:lnSpc>
              <a:spcBef>
                <a:spcPts val="500"/>
              </a:spcBef>
              <a:defRPr sz="2400"/>
            </a:lvl2pPr>
            <a:lvl3pPr>
              <a:lnSpc>
                <a:spcPct val="100000"/>
              </a:lnSpc>
              <a:defRPr/>
            </a:lvl3pPr>
          </a:lstStyle>
          <a:p>
            <a:pPr lvl="0"/>
            <a:r>
              <a:rPr lang="en-US"/>
              <a:t>Click to edit Level 1 bullet</a:t>
            </a:r>
          </a:p>
          <a:p>
            <a:pPr lvl="0"/>
            <a:r>
              <a:rPr lang="en-US"/>
              <a:t>Additional Level 1 bullet </a:t>
            </a:r>
          </a:p>
          <a:p>
            <a:pPr lvl="1"/>
            <a:r>
              <a:rPr lang="en-US"/>
              <a:t>Second level bullet</a:t>
            </a:r>
          </a:p>
          <a:p>
            <a:pPr lvl="2"/>
            <a:r>
              <a:rPr lang="en-US"/>
              <a:t>Third level bullet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7CE74C1-C574-4101-7585-40715520DD54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739470" y="2059189"/>
            <a:ext cx="5280329" cy="4182892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1500"/>
              </a:spcBef>
              <a:defRPr/>
            </a:lvl1pPr>
            <a:lvl2pPr>
              <a:lnSpc>
                <a:spcPct val="100000"/>
              </a:lnSpc>
              <a:spcBef>
                <a:spcPts val="500"/>
              </a:spcBef>
              <a:defRPr sz="2400"/>
            </a:lvl2pPr>
            <a:lvl3pPr>
              <a:lnSpc>
                <a:spcPct val="100000"/>
              </a:lnSpc>
              <a:defRPr/>
            </a:lvl3pPr>
          </a:lstStyle>
          <a:p>
            <a:pPr lvl="0"/>
            <a:r>
              <a:rPr lang="en-US"/>
              <a:t>Click to edit Level 1 bullet</a:t>
            </a:r>
          </a:p>
          <a:p>
            <a:pPr lvl="0"/>
            <a:r>
              <a:rPr lang="en-US"/>
              <a:t>Additional Level 1 bullet </a:t>
            </a:r>
          </a:p>
          <a:p>
            <a:pPr lvl="1"/>
            <a:r>
              <a:rPr lang="en-US"/>
              <a:t>Second level bullet</a:t>
            </a:r>
          </a:p>
          <a:p>
            <a:pPr lvl="2"/>
            <a:r>
              <a:rPr lang="en-US"/>
              <a:t>Third level bullet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8A98299-6BD5-007E-C74F-2ED00F0A47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9470" y="615918"/>
            <a:ext cx="10614329" cy="102572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Title and comparison slide</a:t>
            </a:r>
            <a:br>
              <a:rPr lang="en-US"/>
            </a:br>
            <a:r>
              <a:rPr lang="en-US"/>
              <a:t>Title can be two lines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A4B03EA-6C6D-C3DC-CDA3-18CA43E1174F}"/>
              </a:ext>
            </a:extLst>
          </p:cNvPr>
          <p:cNvGrpSpPr/>
          <p:nvPr userDrawn="1"/>
        </p:nvGrpSpPr>
        <p:grpSpPr>
          <a:xfrm>
            <a:off x="11574492" y="90551"/>
            <a:ext cx="443927" cy="395222"/>
            <a:chOff x="10830498" y="90551"/>
            <a:chExt cx="443927" cy="39522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FB949A9-B85D-4814-F862-030F85A23C7C}"/>
                </a:ext>
              </a:extLst>
            </p:cNvPr>
            <p:cNvSpPr/>
            <p:nvPr userDrawn="1"/>
          </p:nvSpPr>
          <p:spPr>
            <a:xfrm>
              <a:off x="10876430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4" name="Graphic 6">
              <a:extLst>
                <a:ext uri="{FF2B5EF4-FFF2-40B4-BE49-F238E27FC236}">
                  <a16:creationId xmlns:a16="http://schemas.microsoft.com/office/drawing/2014/main" id="{54AD4CFA-B407-0A32-9EB6-77A0F75177A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943" b="48616"/>
            <a:stretch/>
          </p:blipFill>
          <p:spPr>
            <a:xfrm>
              <a:off x="10830498" y="95414"/>
              <a:ext cx="443927" cy="3903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0485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Image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139AC7-FFA7-29D4-C18D-034BF13E0C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3D2A6D1-4E1F-9177-6043-4FD9871EF62F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739470" y="2059189"/>
            <a:ext cx="3932237" cy="380186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1500"/>
              </a:spcBef>
              <a:defRPr/>
            </a:lvl1pPr>
            <a:lvl2pPr>
              <a:lnSpc>
                <a:spcPct val="100000"/>
              </a:lnSpc>
              <a:spcBef>
                <a:spcPts val="500"/>
              </a:spcBef>
              <a:defRPr sz="2400"/>
            </a:lvl2pPr>
            <a:lvl3pPr>
              <a:lnSpc>
                <a:spcPct val="100000"/>
              </a:lnSpc>
              <a:defRPr/>
            </a:lvl3pPr>
          </a:lstStyle>
          <a:p>
            <a:pPr lvl="0"/>
            <a:r>
              <a:rPr lang="en-US"/>
              <a:t>Click to edit Level 1 bullet</a:t>
            </a:r>
          </a:p>
          <a:p>
            <a:pPr lvl="0"/>
            <a:r>
              <a:rPr lang="en-US"/>
              <a:t>Additional Level 1 bullet </a:t>
            </a:r>
          </a:p>
          <a:p>
            <a:pPr lvl="1"/>
            <a:r>
              <a:rPr lang="en-US"/>
              <a:t>Second level bullet</a:t>
            </a:r>
          </a:p>
          <a:p>
            <a:pPr lvl="2"/>
            <a:r>
              <a:rPr lang="en-US"/>
              <a:t>Third level bullet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E6A7522E-6D5F-889A-AD0D-BC092605091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739470" y="716957"/>
            <a:ext cx="3932237" cy="9623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600">
                <a:solidFill>
                  <a:srgbClr val="0032A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Content and image slide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C80D677-25A9-E52D-0927-94008A0E2555}"/>
              </a:ext>
            </a:extLst>
          </p:cNvPr>
          <p:cNvGrpSpPr/>
          <p:nvPr userDrawn="1"/>
        </p:nvGrpSpPr>
        <p:grpSpPr>
          <a:xfrm>
            <a:off x="11574492" y="90551"/>
            <a:ext cx="443927" cy="395222"/>
            <a:chOff x="10830498" y="90551"/>
            <a:chExt cx="443927" cy="39522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815EBAF-4AA8-68C6-1238-80FAC84A5954}"/>
                </a:ext>
              </a:extLst>
            </p:cNvPr>
            <p:cNvSpPr/>
            <p:nvPr userDrawn="1"/>
          </p:nvSpPr>
          <p:spPr>
            <a:xfrm>
              <a:off x="10876430" y="90551"/>
              <a:ext cx="354152" cy="382723"/>
            </a:xfrm>
            <a:prstGeom prst="rect">
              <a:avLst/>
            </a:prstGeom>
            <a:solidFill>
              <a:srgbClr val="0032A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0" name="Graphic 6">
              <a:extLst>
                <a:ext uri="{FF2B5EF4-FFF2-40B4-BE49-F238E27FC236}">
                  <a16:creationId xmlns:a16="http://schemas.microsoft.com/office/drawing/2014/main" id="{CE1005F3-A568-C6C2-27BC-CE21D259A9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943" b="48616"/>
            <a:stretch/>
          </p:blipFill>
          <p:spPr>
            <a:xfrm>
              <a:off x="10830498" y="95414"/>
              <a:ext cx="443927" cy="3903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31878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sv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7.sv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6D6F184-D98A-76A1-D3A3-6220CD5927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87" y="6356161"/>
            <a:ext cx="12199667" cy="501839"/>
          </a:xfrm>
          <a:prstGeom prst="rect">
            <a:avLst/>
          </a:prstGeom>
          <a:solidFill>
            <a:srgbClr val="EAF0F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Slide Number Placeholder 7">
            <a:extLst>
              <a:ext uri="{FF2B5EF4-FFF2-40B4-BE49-F238E27FC236}">
                <a16:creationId xmlns:a16="http://schemas.microsoft.com/office/drawing/2014/main" id="{FF9AD165-772F-EC00-FCE9-651F03CD8A55}"/>
              </a:ext>
            </a:extLst>
          </p:cNvPr>
          <p:cNvSpPr txBox="1">
            <a:spLocks/>
          </p:cNvSpPr>
          <p:nvPr userDrawn="1"/>
        </p:nvSpPr>
        <p:spPr>
          <a:xfrm>
            <a:off x="11082131" y="6515434"/>
            <a:ext cx="975332" cy="257361"/>
          </a:xfrm>
          <a:prstGeom prst="rect">
            <a:avLst/>
          </a:prstGeom>
        </p:spPr>
        <p:txBody>
          <a:bodyPr rIns="45720" anchor="ctr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8C8516-CBB0-4BEF-BA7F-65371927869A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532A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532A0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D88313-0A9D-F699-01E9-023C12C3B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13193"/>
            <a:ext cx="12192000" cy="135721"/>
          </a:xfrm>
          <a:prstGeom prst="rect">
            <a:avLst/>
          </a:prstGeom>
          <a:solidFill>
            <a:srgbClr val="0032A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6AFA23F-FEE1-1DA4-1DDD-8AB326D81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-7622" y="122528"/>
            <a:ext cx="1041925" cy="98345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A551A2E-D8B5-88F1-6C7A-F6D05C3BC2D5}"/>
              </a:ext>
            </a:extLst>
          </p:cNvPr>
          <p:cNvSpPr txBox="1"/>
          <p:nvPr userDrawn="1"/>
        </p:nvSpPr>
        <p:spPr>
          <a:xfrm>
            <a:off x="1541775" y="6536424"/>
            <a:ext cx="1423033" cy="25736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LLNL-CFPRES-2019423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997AF6-180B-90C4-1FCF-46A9832F4561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4" t="11610" r="5288" b="21429"/>
          <a:stretch/>
        </p:blipFill>
        <p:spPr>
          <a:xfrm>
            <a:off x="111125" y="6486525"/>
            <a:ext cx="1505124" cy="3072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8959E4C-0B40-E11F-C73B-1542B31B37F9}"/>
              </a:ext>
            </a:extLst>
          </p:cNvPr>
          <p:cNvSpPr txBox="1"/>
          <p:nvPr userDrawn="1"/>
        </p:nvSpPr>
        <p:spPr>
          <a:xfrm>
            <a:off x="469806" y="-1652398"/>
            <a:ext cx="1774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Secondary colors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E7451D-7E0B-7E91-EA0B-DBF5AA8773AF}"/>
              </a:ext>
            </a:extLst>
          </p:cNvPr>
          <p:cNvSpPr txBox="1"/>
          <p:nvPr userDrawn="1"/>
        </p:nvSpPr>
        <p:spPr>
          <a:xfrm>
            <a:off x="716347" y="-665551"/>
            <a:ext cx="1528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Primary colors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AE0D5BE-76E4-60BB-30F4-339A39ECBA60}"/>
              </a:ext>
            </a:extLst>
          </p:cNvPr>
          <p:cNvSpPr/>
          <p:nvPr userDrawn="1"/>
        </p:nvSpPr>
        <p:spPr>
          <a:xfrm>
            <a:off x="2498958" y="-1807534"/>
            <a:ext cx="679605" cy="679605"/>
          </a:xfrm>
          <a:prstGeom prst="rect">
            <a:avLst/>
          </a:prstGeom>
          <a:solidFill>
            <a:srgbClr val="9D0C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28C5647-1017-7BF3-20C9-F6973980A515}"/>
              </a:ext>
            </a:extLst>
          </p:cNvPr>
          <p:cNvSpPr/>
          <p:nvPr userDrawn="1"/>
        </p:nvSpPr>
        <p:spPr>
          <a:xfrm>
            <a:off x="4362240" y="-1807534"/>
            <a:ext cx="679605" cy="679605"/>
          </a:xfrm>
          <a:prstGeom prst="rect">
            <a:avLst/>
          </a:prstGeom>
          <a:solidFill>
            <a:srgbClr val="FF7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FB73925-972A-A7EB-0DA3-4307F45B33E5}"/>
              </a:ext>
            </a:extLst>
          </p:cNvPr>
          <p:cNvSpPr>
            <a:spLocks/>
          </p:cNvSpPr>
          <p:nvPr userDrawn="1"/>
        </p:nvSpPr>
        <p:spPr>
          <a:xfrm>
            <a:off x="6225564" y="-1807534"/>
            <a:ext cx="679605" cy="679605"/>
          </a:xfrm>
          <a:prstGeom prst="rect">
            <a:avLst/>
          </a:prstGeom>
          <a:solidFill>
            <a:srgbClr val="84C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>
              <a:latin typeface="Aptos Display" panose="020B00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2C6D589-70CA-D5E6-9ADC-2B66BFA18A99}"/>
              </a:ext>
            </a:extLst>
          </p:cNvPr>
          <p:cNvSpPr>
            <a:spLocks/>
          </p:cNvSpPr>
          <p:nvPr userDrawn="1"/>
        </p:nvSpPr>
        <p:spPr>
          <a:xfrm>
            <a:off x="5293902" y="-1807534"/>
            <a:ext cx="679605" cy="679605"/>
          </a:xfrm>
          <a:prstGeom prst="rect">
            <a:avLst/>
          </a:prstGeom>
          <a:solidFill>
            <a:srgbClr val="FFD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>
              <a:latin typeface="Aptos Display" panose="020B00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470D093-72F0-FEEA-18FB-51F93411D07A}"/>
              </a:ext>
            </a:extLst>
          </p:cNvPr>
          <p:cNvSpPr>
            <a:spLocks noChangeAspect="1"/>
          </p:cNvSpPr>
          <p:nvPr userDrawn="1"/>
        </p:nvSpPr>
        <p:spPr>
          <a:xfrm>
            <a:off x="3424761" y="-823131"/>
            <a:ext cx="679428" cy="679605"/>
          </a:xfrm>
          <a:prstGeom prst="rect">
            <a:avLst/>
          </a:prstGeom>
          <a:solidFill>
            <a:srgbClr val="001E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 dirty="0">
              <a:highlight>
                <a:srgbClr val="FFFF00"/>
              </a:highlight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B3D9189-C597-53D9-85BF-96B774A10E3A}"/>
              </a:ext>
            </a:extLst>
          </p:cNvPr>
          <p:cNvSpPr>
            <a:spLocks noChangeAspect="1"/>
          </p:cNvSpPr>
          <p:nvPr userDrawn="1"/>
        </p:nvSpPr>
        <p:spPr>
          <a:xfrm>
            <a:off x="2490769" y="-823131"/>
            <a:ext cx="679428" cy="679605"/>
          </a:xfrm>
          <a:prstGeom prst="rect">
            <a:avLst/>
          </a:prstGeom>
          <a:solidFill>
            <a:srgbClr val="0032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A038435-6BF1-5F0E-3BAB-57AFC315DFDB}"/>
              </a:ext>
            </a:extLst>
          </p:cNvPr>
          <p:cNvSpPr>
            <a:spLocks noChangeAspect="1"/>
          </p:cNvSpPr>
          <p:nvPr userDrawn="1"/>
        </p:nvSpPr>
        <p:spPr>
          <a:xfrm>
            <a:off x="4367119" y="-823131"/>
            <a:ext cx="679428" cy="679605"/>
          </a:xfrm>
          <a:prstGeom prst="rect">
            <a:avLst/>
          </a:prstGeom>
          <a:solidFill>
            <a:srgbClr val="33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96D5522-A6C5-EBCB-F43F-098B7950B145}"/>
              </a:ext>
            </a:extLst>
          </p:cNvPr>
          <p:cNvSpPr>
            <a:spLocks noChangeAspect="1"/>
          </p:cNvSpPr>
          <p:nvPr userDrawn="1"/>
        </p:nvSpPr>
        <p:spPr>
          <a:xfrm>
            <a:off x="5301111" y="-823131"/>
            <a:ext cx="679428" cy="679605"/>
          </a:xfrm>
          <a:prstGeom prst="rect">
            <a:avLst/>
          </a:prstGeom>
          <a:solidFill>
            <a:srgbClr val="EAF0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F91CB4B-47EC-F4B9-9E72-4430825A4596}"/>
              </a:ext>
            </a:extLst>
          </p:cNvPr>
          <p:cNvSpPr>
            <a:spLocks noChangeAspect="1"/>
          </p:cNvSpPr>
          <p:nvPr userDrawn="1"/>
        </p:nvSpPr>
        <p:spPr>
          <a:xfrm>
            <a:off x="6235103" y="-823131"/>
            <a:ext cx="679428" cy="679605"/>
          </a:xfrm>
          <a:prstGeom prst="rect">
            <a:avLst/>
          </a:prstGeom>
          <a:solidFill>
            <a:srgbClr val="A9AA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471AE23-E2AD-B1B7-6FA7-B2FDDC470464}"/>
              </a:ext>
            </a:extLst>
          </p:cNvPr>
          <p:cNvSpPr>
            <a:spLocks noChangeAspect="1"/>
          </p:cNvSpPr>
          <p:nvPr userDrawn="1"/>
        </p:nvSpPr>
        <p:spPr>
          <a:xfrm>
            <a:off x="7169095" y="-823131"/>
            <a:ext cx="679428" cy="679605"/>
          </a:xfrm>
          <a:prstGeom prst="rect">
            <a:avLst/>
          </a:prstGeom>
          <a:solidFill>
            <a:srgbClr val="6E6E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9ABE289-2E64-A404-121A-62D28018A7BD}"/>
              </a:ext>
            </a:extLst>
          </p:cNvPr>
          <p:cNvSpPr/>
          <p:nvPr userDrawn="1"/>
        </p:nvSpPr>
        <p:spPr>
          <a:xfrm>
            <a:off x="3430577" y="-1807534"/>
            <a:ext cx="679605" cy="679605"/>
          </a:xfrm>
          <a:prstGeom prst="rect">
            <a:avLst/>
          </a:prstGeom>
          <a:solidFill>
            <a:srgbClr val="B40F6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DA244F8-9F2C-1D7C-7F4D-1D5CC47C377A}"/>
              </a:ext>
            </a:extLst>
          </p:cNvPr>
          <p:cNvSpPr/>
          <p:nvPr userDrawn="1"/>
        </p:nvSpPr>
        <p:spPr>
          <a:xfrm>
            <a:off x="7157226" y="-1807534"/>
            <a:ext cx="679605" cy="679605"/>
          </a:xfrm>
          <a:prstGeom prst="rect">
            <a:avLst/>
          </a:prstGeom>
          <a:solidFill>
            <a:srgbClr val="00A5B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CBF98ED-2FAD-F9AF-C5CE-962954EAE6F9}"/>
              </a:ext>
            </a:extLst>
          </p:cNvPr>
          <p:cNvSpPr/>
          <p:nvPr userDrawn="1"/>
        </p:nvSpPr>
        <p:spPr>
          <a:xfrm>
            <a:off x="8088888" y="-1807534"/>
            <a:ext cx="679605" cy="679605"/>
          </a:xfrm>
          <a:prstGeom prst="rect">
            <a:avLst/>
          </a:prstGeom>
          <a:solidFill>
            <a:srgbClr val="4B008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A4C00F2-DAA0-BF14-6AC5-A85947B03605}"/>
              </a:ext>
            </a:extLst>
          </p:cNvPr>
          <p:cNvSpPr>
            <a:spLocks noChangeAspect="1"/>
          </p:cNvSpPr>
          <p:nvPr userDrawn="1"/>
        </p:nvSpPr>
        <p:spPr>
          <a:xfrm>
            <a:off x="8118543" y="-823131"/>
            <a:ext cx="679428" cy="679605"/>
          </a:xfrm>
          <a:prstGeom prst="rect">
            <a:avLst/>
          </a:prstGeom>
          <a:solidFill>
            <a:srgbClr val="FCB3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ACBB6D2-C908-7C4F-EFF9-0F9BE7C96D98}"/>
              </a:ext>
            </a:extLst>
          </p:cNvPr>
          <p:cNvSpPr txBox="1"/>
          <p:nvPr userDrawn="1"/>
        </p:nvSpPr>
        <p:spPr>
          <a:xfrm>
            <a:off x="3382444" y="-733839"/>
            <a:ext cx="76406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Elemental</a:t>
            </a:r>
          </a:p>
          <a:p>
            <a:pPr algn="ctr"/>
            <a:r>
              <a:rPr lang="en-US" sz="90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Navy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#</a:t>
            </a:r>
            <a:r>
              <a:rPr lang="en-US" sz="90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001E62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4F7AF79-99AD-EF3A-AEBF-02EC7D405413}"/>
              </a:ext>
            </a:extLst>
          </p:cNvPr>
          <p:cNvSpPr txBox="1"/>
          <p:nvPr userDrawn="1"/>
        </p:nvSpPr>
        <p:spPr>
          <a:xfrm>
            <a:off x="2448452" y="-733839"/>
            <a:ext cx="76406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Impact</a:t>
            </a:r>
          </a:p>
          <a:p>
            <a:pPr algn="ctr"/>
            <a:r>
              <a:rPr lang="en-US" sz="90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(Lab) Blue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#0032a1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9FB10BD-EC4E-AD99-DF93-0031CAE62128}"/>
              </a:ext>
            </a:extLst>
          </p:cNvPr>
          <p:cNvSpPr txBox="1"/>
          <p:nvPr userDrawn="1"/>
        </p:nvSpPr>
        <p:spPr>
          <a:xfrm>
            <a:off x="4360061" y="-733839"/>
            <a:ext cx="69526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Energetic</a:t>
            </a:r>
          </a:p>
          <a:p>
            <a:pPr algn="ctr"/>
            <a:r>
              <a:rPr lang="en-US" sz="90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Azure</a:t>
            </a:r>
          </a:p>
          <a:p>
            <a:pPr algn="ctr"/>
            <a:r>
              <a:rPr lang="en-US" sz="90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#3366CC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FDAD7D3-FB35-2D1F-E87B-768FBC6980D1}"/>
              </a:ext>
            </a:extLst>
          </p:cNvPr>
          <p:cNvSpPr txBox="1"/>
          <p:nvPr userDrawn="1"/>
        </p:nvSpPr>
        <p:spPr>
          <a:xfrm>
            <a:off x="5169207" y="-733839"/>
            <a:ext cx="9386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Livermorium</a:t>
            </a:r>
          </a:p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Ice</a:t>
            </a:r>
            <a:endParaRPr lang="en-US" sz="900" b="0" i="0" dirty="0"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pPr algn="ctr"/>
            <a:r>
              <a:rPr lang="en-US" sz="900" b="0" i="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#</a:t>
            </a:r>
            <a:r>
              <a:rPr lang="en-US" sz="900" i="0" dirty="0">
                <a:effectLst/>
                <a:latin typeface="Aptos" panose="020B0004020202020204" pitchFamily="34" charset="0"/>
              </a:rPr>
              <a:t>eaf0fb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DF0C0BC-D896-A401-AAC4-EE91E9B12C8E}"/>
              </a:ext>
            </a:extLst>
          </p:cNvPr>
          <p:cNvSpPr txBox="1"/>
          <p:nvPr userDrawn="1"/>
        </p:nvSpPr>
        <p:spPr>
          <a:xfrm>
            <a:off x="6243880" y="-713663"/>
            <a:ext cx="67942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Carbon </a:t>
            </a:r>
          </a:p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Gray</a:t>
            </a:r>
          </a:p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#a9aabc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7DBC23D-583C-AFAB-1853-85EAFB10D8DB}"/>
              </a:ext>
            </a:extLst>
          </p:cNvPr>
          <p:cNvSpPr txBox="1"/>
          <p:nvPr userDrawn="1"/>
        </p:nvSpPr>
        <p:spPr>
          <a:xfrm>
            <a:off x="7179546" y="-713664"/>
            <a:ext cx="66897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Quantum</a:t>
            </a:r>
          </a:p>
          <a:p>
            <a:pPr algn="ctr"/>
            <a:r>
              <a:rPr lang="en-US" sz="90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Slate</a:t>
            </a:r>
          </a:p>
          <a:p>
            <a:pPr algn="ctr"/>
            <a:r>
              <a:rPr lang="en-US" sz="90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#6e6e7c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41003F-A5C7-1A1F-FCEA-0CC45DBBA0F3}"/>
              </a:ext>
            </a:extLst>
          </p:cNvPr>
          <p:cNvSpPr txBox="1"/>
          <p:nvPr userDrawn="1"/>
        </p:nvSpPr>
        <p:spPr>
          <a:xfrm>
            <a:off x="8081022" y="-713664"/>
            <a:ext cx="75447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Innovation</a:t>
            </a:r>
          </a:p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Yellow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0" i="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#</a:t>
            </a:r>
            <a:r>
              <a:rPr lang="en-US" sz="900" i="0" dirty="0">
                <a:effectLst/>
                <a:latin typeface="Aptos" panose="020B0004020202020204" pitchFamily="34" charset="0"/>
              </a:rPr>
              <a:t>fcb317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18BF93-7C34-E7D3-3B00-E87D36B0803F}"/>
              </a:ext>
            </a:extLst>
          </p:cNvPr>
          <p:cNvSpPr txBox="1"/>
          <p:nvPr userDrawn="1"/>
        </p:nvSpPr>
        <p:spPr>
          <a:xfrm>
            <a:off x="2498958" y="-1701414"/>
            <a:ext cx="67123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Research Red</a:t>
            </a:r>
          </a:p>
          <a:p>
            <a:pPr algn="ctr"/>
            <a:r>
              <a:rPr lang="en-US" sz="900" i="0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#9d0c0c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B37A5C-1BD6-BD93-866F-F3DC930A6348}"/>
              </a:ext>
            </a:extLst>
          </p:cNvPr>
          <p:cNvSpPr txBox="1"/>
          <p:nvPr userDrawn="1"/>
        </p:nvSpPr>
        <p:spPr>
          <a:xfrm>
            <a:off x="3323492" y="-1701414"/>
            <a:ext cx="89859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i="0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Performance Pink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i="0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#b40f64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3F6CF33-72EA-84E9-EF88-0D5CF566B395}"/>
              </a:ext>
            </a:extLst>
          </p:cNvPr>
          <p:cNvSpPr txBox="1"/>
          <p:nvPr userDrawn="1"/>
        </p:nvSpPr>
        <p:spPr>
          <a:xfrm>
            <a:off x="4360061" y="-1701414"/>
            <a:ext cx="67483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i="0" dirty="0">
                <a:effectLst/>
                <a:latin typeface="Aptos" panose="020B0004020202020204" pitchFamily="34" charset="0"/>
              </a:rPr>
              <a:t>Algorithm Orange</a:t>
            </a:r>
          </a:p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#ff7900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C23073A-1142-A88B-30BA-516E2B99FDCC}"/>
              </a:ext>
            </a:extLst>
          </p:cNvPr>
          <p:cNvSpPr txBox="1"/>
          <p:nvPr userDrawn="1"/>
        </p:nvSpPr>
        <p:spPr>
          <a:xfrm>
            <a:off x="5286950" y="-1701414"/>
            <a:ext cx="71114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Solar</a:t>
            </a:r>
          </a:p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Yellow</a:t>
            </a:r>
          </a:p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#ffd900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FFF46EA-2247-0672-B0F2-72BDABBFEAFC}"/>
              </a:ext>
            </a:extLst>
          </p:cNvPr>
          <p:cNvSpPr txBox="1"/>
          <p:nvPr userDrawn="1"/>
        </p:nvSpPr>
        <p:spPr>
          <a:xfrm>
            <a:off x="6243880" y="-1701414"/>
            <a:ext cx="67942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Gamma Green</a:t>
            </a:r>
          </a:p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#84c342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B48578C-A2C1-33C7-A608-29A6AF95A044}"/>
              </a:ext>
            </a:extLst>
          </p:cNvPr>
          <p:cNvSpPr txBox="1"/>
          <p:nvPr userDrawn="1"/>
        </p:nvSpPr>
        <p:spPr>
          <a:xfrm>
            <a:off x="7179546" y="-1701414"/>
            <a:ext cx="6794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i="0" dirty="0">
                <a:effectLst/>
                <a:latin typeface="Aptos" panose="020B0004020202020204" pitchFamily="34" charset="0"/>
              </a:rPr>
              <a:t>Extreme Turquoise</a:t>
            </a:r>
          </a:p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#00a5b8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DCED45-5CA0-272F-02B2-18978BDB293C}"/>
              </a:ext>
            </a:extLst>
          </p:cNvPr>
          <p:cNvSpPr txBox="1"/>
          <p:nvPr userDrawn="1"/>
        </p:nvSpPr>
        <p:spPr>
          <a:xfrm>
            <a:off x="8043502" y="-1701414"/>
            <a:ext cx="75446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i="0" dirty="0">
                <a:solidFill>
                  <a:schemeClr val="bg1"/>
                </a:solidFill>
                <a:effectLst/>
                <a:latin typeface="Helvetica" pitchFamily="2" charset="0"/>
              </a:rPr>
              <a:t>Inspiration Indigo</a:t>
            </a:r>
          </a:p>
          <a:p>
            <a:pPr algn="ctr"/>
            <a:r>
              <a:rPr lang="en-US" sz="900" i="0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#4b0082</a:t>
            </a:r>
          </a:p>
        </p:txBody>
      </p:sp>
    </p:spTree>
    <p:extLst>
      <p:ext uri="{BB962C8B-B14F-4D97-AF65-F5344CB8AC3E}">
        <p14:creationId xmlns:p14="http://schemas.microsoft.com/office/powerpoint/2010/main" val="4048822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19" r:id="rId2"/>
    <p:sldLayoutId id="2147483748" r:id="rId3"/>
    <p:sldLayoutId id="2147483749" r:id="rId4"/>
    <p:sldLayoutId id="2147483686" r:id="rId5"/>
    <p:sldLayoutId id="2147483706" r:id="rId6"/>
    <p:sldLayoutId id="2147483744" r:id="rId7"/>
    <p:sldLayoutId id="2147483688" r:id="rId8"/>
    <p:sldLayoutId id="2147483690" r:id="rId9"/>
    <p:sldLayoutId id="2147483725" r:id="rId10"/>
    <p:sldLayoutId id="2147483742" r:id="rId11"/>
    <p:sldLayoutId id="2147483746" r:id="rId12"/>
    <p:sldLayoutId id="214748368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0532A0"/>
          </a:solidFill>
          <a:latin typeface="Aptos" panose="020B00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85000"/>
              <a:lumOff val="15000"/>
            </a:schemeClr>
          </a:solidFill>
          <a:latin typeface="Aptos" panose="020B00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ptos" panose="020B00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ptos" panose="020B00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ptos" panose="020B00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ptos" panose="020B00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840" userDrawn="1">
          <p15:clr>
            <a:srgbClr val="F26B43"/>
          </p15:clr>
        </p15:guide>
        <p15:guide id="3" orient="horz" pos="2088" userDrawn="1">
          <p15:clr>
            <a:srgbClr val="F26B43"/>
          </p15:clr>
        </p15:guide>
        <p15:guide id="5" orient="horz" pos="4200" userDrawn="1">
          <p15:clr>
            <a:srgbClr val="F26B43"/>
          </p15:clr>
        </p15:guide>
        <p15:guide id="6" orient="horz" pos="4224" userDrawn="1">
          <p15:clr>
            <a:srgbClr val="F26B43"/>
          </p15:clr>
        </p15:guide>
        <p15:guide id="7" orient="horz" pos="388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6D6F184-D98A-76A1-D3A3-6220CD5927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-7622" y="6069"/>
            <a:ext cx="12199622" cy="6386623"/>
          </a:xfrm>
          <a:prstGeom prst="rect">
            <a:avLst/>
          </a:prstGeom>
          <a:solidFill>
            <a:srgbClr val="001E6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4570886-F1AB-A724-0F90-31CF909445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7667" y="6383633"/>
            <a:ext cx="12199667" cy="501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Slide Number Placeholder 7">
            <a:extLst>
              <a:ext uri="{FF2B5EF4-FFF2-40B4-BE49-F238E27FC236}">
                <a16:creationId xmlns:a16="http://schemas.microsoft.com/office/drawing/2014/main" id="{FF9AD165-772F-EC00-FCE9-651F03CD8A55}"/>
              </a:ext>
            </a:extLst>
          </p:cNvPr>
          <p:cNvSpPr txBox="1">
            <a:spLocks/>
          </p:cNvSpPr>
          <p:nvPr userDrawn="1"/>
        </p:nvSpPr>
        <p:spPr>
          <a:xfrm>
            <a:off x="11032435" y="6515434"/>
            <a:ext cx="1025027" cy="257361"/>
          </a:xfrm>
          <a:prstGeom prst="rect">
            <a:avLst/>
          </a:prstGeom>
        </p:spPr>
        <p:txBody>
          <a:bodyPr rIns="45720" anchor="ctr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8C8516-CBB0-4BEF-BA7F-65371927869A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532A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532A0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D88313-0A9D-F699-01E9-023C12C3B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7622" y="-3646"/>
            <a:ext cx="12192000" cy="135721"/>
          </a:xfrm>
          <a:prstGeom prst="rect">
            <a:avLst/>
          </a:prstGeom>
          <a:solidFill>
            <a:srgbClr val="0032A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4" name="Graphic 33">
            <a:extLst>
              <a:ext uri="{FF2B5EF4-FFF2-40B4-BE49-F238E27FC236}">
                <a16:creationId xmlns:a16="http://schemas.microsoft.com/office/drawing/2014/main" id="{A3A5C465-1B9B-422D-7333-59CF628CE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>
            <a:alphaModFix amt="50000"/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-7623" y="132074"/>
            <a:ext cx="1030960" cy="9875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0773BBB-EBD8-923E-4E8D-AE21F233EF6D}"/>
              </a:ext>
            </a:extLst>
          </p:cNvPr>
          <p:cNvSpPr txBox="1"/>
          <p:nvPr userDrawn="1"/>
        </p:nvSpPr>
        <p:spPr>
          <a:xfrm>
            <a:off x="1750786" y="6536424"/>
            <a:ext cx="1423033" cy="25736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IM NUMBER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1A7FB9D-0F50-CCE0-659E-1BECD8A1C181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4" t="11610" r="5288" b="21429"/>
          <a:stretch/>
        </p:blipFill>
        <p:spPr>
          <a:xfrm>
            <a:off x="111125" y="6486525"/>
            <a:ext cx="1505124" cy="3072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2A7DFA-65B0-0636-93FD-F828C0FDE051}"/>
              </a:ext>
            </a:extLst>
          </p:cNvPr>
          <p:cNvSpPr txBox="1"/>
          <p:nvPr userDrawn="1"/>
        </p:nvSpPr>
        <p:spPr>
          <a:xfrm>
            <a:off x="469806" y="-1652398"/>
            <a:ext cx="1774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Secondary colors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E2BF41-DE54-3917-0EC3-FB9E29DF5013}"/>
              </a:ext>
            </a:extLst>
          </p:cNvPr>
          <p:cNvSpPr txBox="1"/>
          <p:nvPr userDrawn="1"/>
        </p:nvSpPr>
        <p:spPr>
          <a:xfrm>
            <a:off x="716347" y="-665551"/>
            <a:ext cx="1528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Primary colors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CE9BBD5-C27C-7DE7-930C-9CF1269977E6}"/>
              </a:ext>
            </a:extLst>
          </p:cNvPr>
          <p:cNvSpPr/>
          <p:nvPr userDrawn="1"/>
        </p:nvSpPr>
        <p:spPr>
          <a:xfrm>
            <a:off x="2498958" y="-1807534"/>
            <a:ext cx="679605" cy="679605"/>
          </a:xfrm>
          <a:prstGeom prst="rect">
            <a:avLst/>
          </a:prstGeom>
          <a:solidFill>
            <a:srgbClr val="9D0C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8A0FF3C-9AAB-6E70-2170-E6F82DEC227F}"/>
              </a:ext>
            </a:extLst>
          </p:cNvPr>
          <p:cNvSpPr/>
          <p:nvPr userDrawn="1"/>
        </p:nvSpPr>
        <p:spPr>
          <a:xfrm>
            <a:off x="4362240" y="-1807534"/>
            <a:ext cx="679605" cy="679605"/>
          </a:xfrm>
          <a:prstGeom prst="rect">
            <a:avLst/>
          </a:prstGeom>
          <a:solidFill>
            <a:srgbClr val="FF7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DC60EE9-3C5D-8ADF-F3BA-245D5C56B604}"/>
              </a:ext>
            </a:extLst>
          </p:cNvPr>
          <p:cNvSpPr>
            <a:spLocks/>
          </p:cNvSpPr>
          <p:nvPr userDrawn="1"/>
        </p:nvSpPr>
        <p:spPr>
          <a:xfrm>
            <a:off x="6225564" y="-1807534"/>
            <a:ext cx="679605" cy="679605"/>
          </a:xfrm>
          <a:prstGeom prst="rect">
            <a:avLst/>
          </a:prstGeom>
          <a:solidFill>
            <a:srgbClr val="84C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>
              <a:latin typeface="Aptos Display" panose="020B00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7EFE9B1-65FE-BE22-0384-0AAD5A95D85C}"/>
              </a:ext>
            </a:extLst>
          </p:cNvPr>
          <p:cNvSpPr>
            <a:spLocks/>
          </p:cNvSpPr>
          <p:nvPr userDrawn="1"/>
        </p:nvSpPr>
        <p:spPr>
          <a:xfrm>
            <a:off x="5293902" y="-1807534"/>
            <a:ext cx="679605" cy="679605"/>
          </a:xfrm>
          <a:prstGeom prst="rect">
            <a:avLst/>
          </a:prstGeom>
          <a:solidFill>
            <a:srgbClr val="FFD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>
              <a:latin typeface="Aptos Display" panose="020B00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DA02CB6-0946-ACBC-BC1C-2FF6325A7329}"/>
              </a:ext>
            </a:extLst>
          </p:cNvPr>
          <p:cNvSpPr>
            <a:spLocks noChangeAspect="1"/>
          </p:cNvSpPr>
          <p:nvPr userDrawn="1"/>
        </p:nvSpPr>
        <p:spPr>
          <a:xfrm>
            <a:off x="3424761" y="-823131"/>
            <a:ext cx="679428" cy="679605"/>
          </a:xfrm>
          <a:prstGeom prst="rect">
            <a:avLst/>
          </a:prstGeom>
          <a:solidFill>
            <a:srgbClr val="001E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 dirty="0">
              <a:highlight>
                <a:srgbClr val="FFFF00"/>
              </a:highlight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1A8102F-57B2-001C-4D81-F55ACD4E445B}"/>
              </a:ext>
            </a:extLst>
          </p:cNvPr>
          <p:cNvSpPr>
            <a:spLocks noChangeAspect="1"/>
          </p:cNvSpPr>
          <p:nvPr userDrawn="1"/>
        </p:nvSpPr>
        <p:spPr>
          <a:xfrm>
            <a:off x="2490769" y="-823131"/>
            <a:ext cx="679428" cy="679605"/>
          </a:xfrm>
          <a:prstGeom prst="rect">
            <a:avLst/>
          </a:prstGeom>
          <a:solidFill>
            <a:srgbClr val="0032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D90F5D6-AFE4-8CA5-35FB-0E291750B2B6}"/>
              </a:ext>
            </a:extLst>
          </p:cNvPr>
          <p:cNvSpPr>
            <a:spLocks noChangeAspect="1"/>
          </p:cNvSpPr>
          <p:nvPr userDrawn="1"/>
        </p:nvSpPr>
        <p:spPr>
          <a:xfrm>
            <a:off x="4367119" y="-823131"/>
            <a:ext cx="679428" cy="679605"/>
          </a:xfrm>
          <a:prstGeom prst="rect">
            <a:avLst/>
          </a:prstGeom>
          <a:solidFill>
            <a:srgbClr val="33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CF251F2-EE36-B660-AE40-842B8788BAB7}"/>
              </a:ext>
            </a:extLst>
          </p:cNvPr>
          <p:cNvSpPr>
            <a:spLocks noChangeAspect="1"/>
          </p:cNvSpPr>
          <p:nvPr userDrawn="1"/>
        </p:nvSpPr>
        <p:spPr>
          <a:xfrm>
            <a:off x="5301111" y="-823131"/>
            <a:ext cx="679428" cy="679605"/>
          </a:xfrm>
          <a:prstGeom prst="rect">
            <a:avLst/>
          </a:prstGeom>
          <a:solidFill>
            <a:srgbClr val="EAF0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A82D47-E137-DBBD-DB5E-01894E4849DD}"/>
              </a:ext>
            </a:extLst>
          </p:cNvPr>
          <p:cNvSpPr>
            <a:spLocks noChangeAspect="1"/>
          </p:cNvSpPr>
          <p:nvPr userDrawn="1"/>
        </p:nvSpPr>
        <p:spPr>
          <a:xfrm>
            <a:off x="6235103" y="-823131"/>
            <a:ext cx="679428" cy="679605"/>
          </a:xfrm>
          <a:prstGeom prst="rect">
            <a:avLst/>
          </a:prstGeom>
          <a:solidFill>
            <a:srgbClr val="A9AA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D05E0C1-DFA8-34CD-475F-9E012143B9AF}"/>
              </a:ext>
            </a:extLst>
          </p:cNvPr>
          <p:cNvSpPr>
            <a:spLocks noChangeAspect="1"/>
          </p:cNvSpPr>
          <p:nvPr userDrawn="1"/>
        </p:nvSpPr>
        <p:spPr>
          <a:xfrm>
            <a:off x="7169095" y="-823131"/>
            <a:ext cx="679428" cy="679605"/>
          </a:xfrm>
          <a:prstGeom prst="rect">
            <a:avLst/>
          </a:prstGeom>
          <a:solidFill>
            <a:srgbClr val="6E6E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8BCE5D2-964B-7DEB-C02A-60D7995DF62B}"/>
              </a:ext>
            </a:extLst>
          </p:cNvPr>
          <p:cNvSpPr/>
          <p:nvPr userDrawn="1"/>
        </p:nvSpPr>
        <p:spPr>
          <a:xfrm>
            <a:off x="3430577" y="-1807534"/>
            <a:ext cx="679605" cy="679605"/>
          </a:xfrm>
          <a:prstGeom prst="rect">
            <a:avLst/>
          </a:prstGeom>
          <a:solidFill>
            <a:srgbClr val="B40F6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5C8363B-8B11-8CE6-61DE-A61A05D54B0F}"/>
              </a:ext>
            </a:extLst>
          </p:cNvPr>
          <p:cNvSpPr/>
          <p:nvPr userDrawn="1"/>
        </p:nvSpPr>
        <p:spPr>
          <a:xfrm>
            <a:off x="7157226" y="-1807534"/>
            <a:ext cx="679605" cy="679605"/>
          </a:xfrm>
          <a:prstGeom prst="rect">
            <a:avLst/>
          </a:prstGeom>
          <a:solidFill>
            <a:srgbClr val="00A5B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70BF72-77DF-B466-3FD1-F7F081FA9CA6}"/>
              </a:ext>
            </a:extLst>
          </p:cNvPr>
          <p:cNvSpPr/>
          <p:nvPr userDrawn="1"/>
        </p:nvSpPr>
        <p:spPr>
          <a:xfrm>
            <a:off x="8088888" y="-1807534"/>
            <a:ext cx="679605" cy="679605"/>
          </a:xfrm>
          <a:prstGeom prst="rect">
            <a:avLst/>
          </a:prstGeom>
          <a:solidFill>
            <a:srgbClr val="4B008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9EBCDBE-DABB-3438-8C69-A481C74489B9}"/>
              </a:ext>
            </a:extLst>
          </p:cNvPr>
          <p:cNvSpPr>
            <a:spLocks noChangeAspect="1"/>
          </p:cNvSpPr>
          <p:nvPr userDrawn="1"/>
        </p:nvSpPr>
        <p:spPr>
          <a:xfrm>
            <a:off x="8118543" y="-823131"/>
            <a:ext cx="679428" cy="679605"/>
          </a:xfrm>
          <a:prstGeom prst="rect">
            <a:avLst/>
          </a:prstGeom>
          <a:solidFill>
            <a:srgbClr val="FCB3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412224D-01B0-1297-3FE3-13F0404B0F77}"/>
              </a:ext>
            </a:extLst>
          </p:cNvPr>
          <p:cNvSpPr txBox="1"/>
          <p:nvPr userDrawn="1"/>
        </p:nvSpPr>
        <p:spPr>
          <a:xfrm>
            <a:off x="3382444" y="-733839"/>
            <a:ext cx="76406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Elemental</a:t>
            </a:r>
          </a:p>
          <a:p>
            <a:pPr algn="ctr"/>
            <a:r>
              <a:rPr lang="en-US" sz="90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Navy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#</a:t>
            </a:r>
            <a:r>
              <a:rPr lang="en-US" sz="90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001E62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8DF19DC-423E-4783-2C16-D373B1C5B24A}"/>
              </a:ext>
            </a:extLst>
          </p:cNvPr>
          <p:cNvSpPr txBox="1"/>
          <p:nvPr userDrawn="1"/>
        </p:nvSpPr>
        <p:spPr>
          <a:xfrm>
            <a:off x="2448452" y="-733839"/>
            <a:ext cx="76406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Impact</a:t>
            </a:r>
          </a:p>
          <a:p>
            <a:pPr algn="ctr"/>
            <a:r>
              <a:rPr lang="en-US" sz="90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(Lab) Blue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#0032a1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EDF076D-1D17-DA25-B8F4-C78C00AFB5D1}"/>
              </a:ext>
            </a:extLst>
          </p:cNvPr>
          <p:cNvSpPr txBox="1"/>
          <p:nvPr userDrawn="1"/>
        </p:nvSpPr>
        <p:spPr>
          <a:xfrm>
            <a:off x="4360061" y="-733839"/>
            <a:ext cx="69526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Energetic</a:t>
            </a:r>
          </a:p>
          <a:p>
            <a:pPr algn="ctr"/>
            <a:r>
              <a:rPr lang="en-US" sz="90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Azure</a:t>
            </a:r>
          </a:p>
          <a:p>
            <a:pPr algn="ctr"/>
            <a:r>
              <a:rPr lang="en-US" sz="90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#3366CC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917914D-589E-020D-9C16-400A30C7992C}"/>
              </a:ext>
            </a:extLst>
          </p:cNvPr>
          <p:cNvSpPr txBox="1"/>
          <p:nvPr userDrawn="1"/>
        </p:nvSpPr>
        <p:spPr>
          <a:xfrm>
            <a:off x="5169207" y="-733839"/>
            <a:ext cx="9386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Livermorium</a:t>
            </a:r>
          </a:p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Ice</a:t>
            </a:r>
            <a:endParaRPr lang="en-US" sz="900" b="0" i="0" dirty="0"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pPr algn="ctr"/>
            <a:r>
              <a:rPr lang="en-US" sz="900" b="0" i="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#</a:t>
            </a:r>
            <a:r>
              <a:rPr lang="en-US" sz="900" i="0" dirty="0">
                <a:effectLst/>
                <a:latin typeface="Aptos" panose="020B0004020202020204" pitchFamily="34" charset="0"/>
              </a:rPr>
              <a:t>eaf0fb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5FFCEEF-1880-D2BC-D4CD-5AC62C1B16AE}"/>
              </a:ext>
            </a:extLst>
          </p:cNvPr>
          <p:cNvSpPr txBox="1"/>
          <p:nvPr userDrawn="1"/>
        </p:nvSpPr>
        <p:spPr>
          <a:xfrm>
            <a:off x="6243880" y="-713663"/>
            <a:ext cx="67942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Carbon </a:t>
            </a:r>
          </a:p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Gray</a:t>
            </a:r>
          </a:p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#a9aabc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92074D8-7FD6-A412-5B3E-A83A96118029}"/>
              </a:ext>
            </a:extLst>
          </p:cNvPr>
          <p:cNvSpPr txBox="1"/>
          <p:nvPr userDrawn="1"/>
        </p:nvSpPr>
        <p:spPr>
          <a:xfrm>
            <a:off x="7179546" y="-713664"/>
            <a:ext cx="66897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Quantum</a:t>
            </a:r>
          </a:p>
          <a:p>
            <a:pPr algn="ctr"/>
            <a:r>
              <a:rPr lang="en-US" sz="90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Slate</a:t>
            </a:r>
          </a:p>
          <a:p>
            <a:pPr algn="ctr"/>
            <a:r>
              <a:rPr lang="en-US" sz="900" i="0" dirty="0">
                <a:solidFill>
                  <a:srgbClr val="FFFFFF"/>
                </a:solidFill>
                <a:effectLst/>
                <a:latin typeface="Aptos" panose="020B0004020202020204" pitchFamily="34" charset="0"/>
              </a:rPr>
              <a:t>#6e6e7c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06CD0D2-A217-246E-86F0-7BAE0694613B}"/>
              </a:ext>
            </a:extLst>
          </p:cNvPr>
          <p:cNvSpPr txBox="1"/>
          <p:nvPr userDrawn="1"/>
        </p:nvSpPr>
        <p:spPr>
          <a:xfrm>
            <a:off x="8081022" y="-713664"/>
            <a:ext cx="75447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Innovation</a:t>
            </a:r>
          </a:p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Yellow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0" i="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#</a:t>
            </a:r>
            <a:r>
              <a:rPr lang="en-US" sz="900" i="0" dirty="0">
                <a:effectLst/>
                <a:latin typeface="Aptos" panose="020B0004020202020204" pitchFamily="34" charset="0"/>
              </a:rPr>
              <a:t>fcb317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C531D96-5978-B8C1-2305-1A521149E81D}"/>
              </a:ext>
            </a:extLst>
          </p:cNvPr>
          <p:cNvSpPr txBox="1"/>
          <p:nvPr userDrawn="1"/>
        </p:nvSpPr>
        <p:spPr>
          <a:xfrm>
            <a:off x="2498958" y="-1701414"/>
            <a:ext cx="67123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Research Red</a:t>
            </a:r>
          </a:p>
          <a:p>
            <a:pPr algn="ctr"/>
            <a:r>
              <a:rPr lang="en-US" sz="900" i="0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#9d0c0c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78734A2-9420-F13D-9F60-9A664115B793}"/>
              </a:ext>
            </a:extLst>
          </p:cNvPr>
          <p:cNvSpPr txBox="1"/>
          <p:nvPr userDrawn="1"/>
        </p:nvSpPr>
        <p:spPr>
          <a:xfrm>
            <a:off x="3323492" y="-1701414"/>
            <a:ext cx="89859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i="0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Performance Pink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i="0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#b40f64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67BB533-7CC3-816F-9772-4E7A55E01839}"/>
              </a:ext>
            </a:extLst>
          </p:cNvPr>
          <p:cNvSpPr txBox="1"/>
          <p:nvPr userDrawn="1"/>
        </p:nvSpPr>
        <p:spPr>
          <a:xfrm>
            <a:off x="4360061" y="-1701414"/>
            <a:ext cx="67483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i="0" dirty="0">
                <a:effectLst/>
                <a:latin typeface="Aptos" panose="020B0004020202020204" pitchFamily="34" charset="0"/>
              </a:rPr>
              <a:t>Algorithm Orange</a:t>
            </a:r>
          </a:p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#ff7900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54D929E-06B5-C3C5-6BB2-6E2C4D68CB16}"/>
              </a:ext>
            </a:extLst>
          </p:cNvPr>
          <p:cNvSpPr txBox="1"/>
          <p:nvPr userDrawn="1"/>
        </p:nvSpPr>
        <p:spPr>
          <a:xfrm>
            <a:off x="5286950" y="-1701414"/>
            <a:ext cx="71114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Solar</a:t>
            </a:r>
          </a:p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Yellow</a:t>
            </a:r>
          </a:p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#ffd900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F86E4CA-2051-193B-B256-F949E089B5F0}"/>
              </a:ext>
            </a:extLst>
          </p:cNvPr>
          <p:cNvSpPr txBox="1"/>
          <p:nvPr userDrawn="1"/>
        </p:nvSpPr>
        <p:spPr>
          <a:xfrm>
            <a:off x="6243880" y="-1701414"/>
            <a:ext cx="67942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Gamma Green</a:t>
            </a:r>
          </a:p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#84c342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30328D9-49EE-6A7D-64F1-4F8C8F6C0EB8}"/>
              </a:ext>
            </a:extLst>
          </p:cNvPr>
          <p:cNvSpPr txBox="1"/>
          <p:nvPr userDrawn="1"/>
        </p:nvSpPr>
        <p:spPr>
          <a:xfrm>
            <a:off x="7179546" y="-1701414"/>
            <a:ext cx="6794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i="0" dirty="0">
                <a:effectLst/>
                <a:latin typeface="Aptos" panose="020B0004020202020204" pitchFamily="34" charset="0"/>
              </a:rPr>
              <a:t>Extreme Turquoise</a:t>
            </a:r>
          </a:p>
          <a:p>
            <a:pPr algn="ctr"/>
            <a:r>
              <a:rPr lang="en-US" sz="900" i="0" dirty="0">
                <a:effectLst/>
                <a:latin typeface="Aptos" panose="020B0004020202020204" pitchFamily="34" charset="0"/>
              </a:rPr>
              <a:t>#00a5b8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EE25DD1-5379-B65B-5858-CB4529762F43}"/>
              </a:ext>
            </a:extLst>
          </p:cNvPr>
          <p:cNvSpPr txBox="1"/>
          <p:nvPr userDrawn="1"/>
        </p:nvSpPr>
        <p:spPr>
          <a:xfrm>
            <a:off x="8043502" y="-1701414"/>
            <a:ext cx="75446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i="0" dirty="0">
                <a:solidFill>
                  <a:schemeClr val="bg1"/>
                </a:solidFill>
                <a:effectLst/>
                <a:latin typeface="Helvetica" pitchFamily="2" charset="0"/>
              </a:rPr>
              <a:t>Inspiration Indigo</a:t>
            </a:r>
          </a:p>
          <a:p>
            <a:pPr algn="ctr"/>
            <a:r>
              <a:rPr lang="en-US" sz="900" i="0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#4b0082</a:t>
            </a:r>
          </a:p>
        </p:txBody>
      </p:sp>
    </p:spTree>
    <p:extLst>
      <p:ext uri="{BB962C8B-B14F-4D97-AF65-F5344CB8AC3E}">
        <p14:creationId xmlns:p14="http://schemas.microsoft.com/office/powerpoint/2010/main" val="1063208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28" r:id="rId2"/>
    <p:sldLayoutId id="2147483752" r:id="rId3"/>
    <p:sldLayoutId id="2147483753" r:id="rId4"/>
    <p:sldLayoutId id="2147483710" r:id="rId5"/>
    <p:sldLayoutId id="2147483711" r:id="rId6"/>
    <p:sldLayoutId id="2147483745" r:id="rId7"/>
    <p:sldLayoutId id="2147483712" r:id="rId8"/>
    <p:sldLayoutId id="2147483713" r:id="rId9"/>
    <p:sldLayoutId id="2147483740" r:id="rId10"/>
    <p:sldLayoutId id="2147483743" r:id="rId11"/>
    <p:sldLayoutId id="2147483747" r:id="rId12"/>
    <p:sldLayoutId id="214748371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Aptos" panose="020B0004020202020204" pitchFamily="34" charset="0"/>
          <a:ea typeface="+mj-ea"/>
          <a:cs typeface="+mj-cs"/>
        </a:defRPr>
      </a:lvl1pPr>
    </p:titleStyle>
    <p:bodyStyle>
      <a:lvl1pPr marL="228600" indent="-228600" algn="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Aptos" panose="020B0004020202020204" pitchFamily="34" charset="0"/>
          <a:ea typeface="+mn-ea"/>
          <a:cs typeface="+mn-cs"/>
        </a:defRPr>
      </a:lvl1pPr>
      <a:lvl2pPr marL="685800" indent="-228600" algn="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Aptos" panose="020B0004020202020204" pitchFamily="34" charset="0"/>
          <a:ea typeface="+mn-ea"/>
          <a:cs typeface="+mn-cs"/>
        </a:defRPr>
      </a:lvl2pPr>
      <a:lvl3pPr marL="1143000" indent="-228600" algn="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Aptos" panose="020B0004020202020204" pitchFamily="34" charset="0"/>
          <a:ea typeface="+mn-ea"/>
          <a:cs typeface="+mn-cs"/>
        </a:defRPr>
      </a:lvl3pPr>
      <a:lvl4pPr marL="1600200" indent="-228600" algn="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ptos" panose="020B0004020202020204" pitchFamily="34" charset="0"/>
          <a:ea typeface="+mn-ea"/>
          <a:cs typeface="+mn-cs"/>
        </a:defRPr>
      </a:lvl4pPr>
      <a:lvl5pPr marL="2057400" indent="-228600" algn="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ptos" panose="020B00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42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diagramQuickStyle" Target="../diagrams/quickStyle10.xml"/><Relationship Id="rId18" Type="http://schemas.openxmlformats.org/officeDocument/2006/relationships/image" Target="../media/image58.png"/><Relationship Id="rId3" Type="http://schemas.openxmlformats.org/officeDocument/2006/relationships/image" Target="../media/image36.emf"/><Relationship Id="rId7" Type="http://schemas.openxmlformats.org/officeDocument/2006/relationships/diagramLayout" Target="../diagrams/layout1.xml"/><Relationship Id="rId12" Type="http://schemas.openxmlformats.org/officeDocument/2006/relationships/diagramLayout" Target="../diagrams/layout10.xml"/><Relationship Id="rId17" Type="http://schemas.openxmlformats.org/officeDocument/2006/relationships/image" Target="../media/image57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6" Type="http://schemas.openxmlformats.org/officeDocument/2006/relationships/diagramData" Target="../diagrams/data1.xml"/><Relationship Id="rId11" Type="http://schemas.openxmlformats.org/officeDocument/2006/relationships/diagramData" Target="../diagrams/data2.xml"/><Relationship Id="rId5" Type="http://schemas.openxmlformats.org/officeDocument/2006/relationships/image" Target="../media/image32.jpeg"/><Relationship Id="rId15" Type="http://schemas.openxmlformats.org/officeDocument/2006/relationships/image" Target="../media/image55.png"/><Relationship Id="rId10" Type="http://schemas.microsoft.com/office/2007/relationships/diagramDrawing" Target="../diagrams/drawing1.xml"/><Relationship Id="rId4" Type="http://schemas.openxmlformats.org/officeDocument/2006/relationships/image" Target="../media/image48.png"/><Relationship Id="rId9" Type="http://schemas.openxmlformats.org/officeDocument/2006/relationships/diagramColors" Target="../diagrams/colors1.xml"/><Relationship Id="rId14" Type="http://schemas.openxmlformats.org/officeDocument/2006/relationships/diagramColors" Target="../diagrams/colors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png"/><Relationship Id="rId11" Type="http://schemas.openxmlformats.org/officeDocument/2006/relationships/image" Target="../media/image50.png"/><Relationship Id="rId5" Type="http://schemas.openxmlformats.org/officeDocument/2006/relationships/image" Target="../media/image43.png"/><Relationship Id="rId10" Type="http://schemas.openxmlformats.org/officeDocument/2006/relationships/image" Target="../media/image49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png"/><Relationship Id="rId5" Type="http://schemas.openxmlformats.org/officeDocument/2006/relationships/image" Target="../media/image52.emf"/><Relationship Id="rId4" Type="http://schemas.openxmlformats.org/officeDocument/2006/relationships/image" Target="../media/image5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png"/><Relationship Id="rId5" Type="http://schemas.openxmlformats.org/officeDocument/2006/relationships/image" Target="../media/image54.emf"/><Relationship Id="rId4" Type="http://schemas.openxmlformats.org/officeDocument/2006/relationships/image" Target="../media/image5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2.png"/><Relationship Id="rId4" Type="http://schemas.openxmlformats.org/officeDocument/2006/relationships/image" Target="../media/image61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emf"/><Relationship Id="rId7" Type="http://schemas.openxmlformats.org/officeDocument/2006/relationships/image" Target="../media/image6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emf"/><Relationship Id="rId5" Type="http://schemas.openxmlformats.org/officeDocument/2006/relationships/image" Target="../media/image66.emf"/><Relationship Id="rId4" Type="http://schemas.openxmlformats.org/officeDocument/2006/relationships/image" Target="../media/image6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emf"/><Relationship Id="rId5" Type="http://schemas.openxmlformats.org/officeDocument/2006/relationships/image" Target="../media/image71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12" Type="http://schemas.openxmlformats.org/officeDocument/2006/relationships/image" Target="../media/image8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6.png"/><Relationship Id="rId11" Type="http://schemas.openxmlformats.org/officeDocument/2006/relationships/image" Target="../media/image81.png"/><Relationship Id="rId5" Type="http://schemas.openxmlformats.org/officeDocument/2006/relationships/image" Target="../media/image75.jpeg"/><Relationship Id="rId10" Type="http://schemas.openxmlformats.org/officeDocument/2006/relationships/image" Target="../media/image80.png"/><Relationship Id="rId4" Type="http://schemas.openxmlformats.org/officeDocument/2006/relationships/image" Target="../media/image74.png"/><Relationship Id="rId9" Type="http://schemas.openxmlformats.org/officeDocument/2006/relationships/image" Target="../media/image79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2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0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0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8.tiff"/><Relationship Id="rId2" Type="http://schemas.openxmlformats.org/officeDocument/2006/relationships/image" Target="../media/image25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0.png"/></Relationships>
</file>

<file path=ppt/slides/_rels/slide8.xml.rels><?xml version="1.0" encoding="UTF-8" standalone="yes"?>
<Relationships xmlns="http://schemas.openxmlformats.org/package/2006/relationships"><Relationship Id="rId26" Type="http://schemas.openxmlformats.org/officeDocument/2006/relationships/image" Target="../media/image40.png"/><Relationship Id="rId3" Type="http://schemas.openxmlformats.org/officeDocument/2006/relationships/image" Target="../media/image29.png"/><Relationship Id="rId21" Type="http://schemas.openxmlformats.org/officeDocument/2006/relationships/image" Target="../media/image240.png"/><Relationship Id="rId25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20" Type="http://schemas.openxmlformats.org/officeDocument/2006/relationships/image" Target="../media/image120.png"/><Relationship Id="rId29" Type="http://schemas.openxmlformats.org/officeDocument/2006/relationships/hyperlink" Target="https://nds.iaea.org/exfor/endf.htm" TargetMode="External"/><Relationship Id="rId1" Type="http://schemas.openxmlformats.org/officeDocument/2006/relationships/slideLayout" Target="../slideLayouts/slideLayout6.xml"/><Relationship Id="rId24" Type="http://schemas.openxmlformats.org/officeDocument/2006/relationships/image" Target="../media/image38.png"/><Relationship Id="rId23" Type="http://schemas.openxmlformats.org/officeDocument/2006/relationships/image" Target="../media/image37.png"/><Relationship Id="rId28" Type="http://schemas.openxmlformats.org/officeDocument/2006/relationships/image" Target="../media/image31.emf"/><Relationship Id="rId22" Type="http://schemas.openxmlformats.org/officeDocument/2006/relationships/image" Target="../media/image250.png"/><Relationship Id="rId27" Type="http://schemas.openxmlformats.org/officeDocument/2006/relationships/image" Target="../media/image30.emf"/><Relationship Id="rId30" Type="http://schemas.openxmlformats.org/officeDocument/2006/relationships/hyperlink" Target="https://www.astro.ulb.ac.be/tendl-astro.htm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B2176A8-BE07-CB51-14F7-F65A92F2034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Dr. Adriana Sweet | PLS/NACS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9E48297-46D6-1DB3-1066-7312E57519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May 18 to 22, 2026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4E2C4C41-7283-C16B-135F-97B0E36590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600" dirty="0"/>
              <a:t>10</a:t>
            </a:r>
            <a:r>
              <a:rPr lang="en-US" sz="2600" baseline="30000" dirty="0"/>
              <a:t>th</a:t>
            </a:r>
            <a:r>
              <a:rPr lang="en-US" sz="2600" dirty="0"/>
              <a:t> Workshop on Nuclear Level Density and Gamma Strength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6">
                <a:extLst>
                  <a:ext uri="{FF2B5EF4-FFF2-40B4-BE49-F238E27FC236}">
                    <a16:creationId xmlns:a16="http://schemas.microsoft.com/office/drawing/2014/main" id="{C5A75D9F-B3EA-4508-C4F9-9D63CDF62515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/>
            <p:txBody>
              <a:bodyPr/>
              <a:lstStyle/>
              <a:p>
                <a:r>
                  <a:rPr lang="en-US" sz="4400" dirty="0"/>
                  <a:t>Neutron-capture cross sections for heavy-mass fission fragments constrained with the </a:t>
                </a:r>
                <a14:m>
                  <m:oMath xmlns:m="http://schemas.openxmlformats.org/officeDocument/2006/math">
                    <m:r>
                      <a:rPr lang="en-US" sz="4400" i="1"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US" sz="4400" dirty="0"/>
                  <a:t>-Oslo method</a:t>
                </a:r>
              </a:p>
            </p:txBody>
          </p:sp>
        </mc:Choice>
        <mc:Fallback xmlns="">
          <p:sp>
            <p:nvSpPr>
              <p:cNvPr id="7" name="Title 6">
                <a:extLst>
                  <a:ext uri="{FF2B5EF4-FFF2-40B4-BE49-F238E27FC236}">
                    <a16:creationId xmlns:a16="http://schemas.microsoft.com/office/drawing/2014/main" id="{C5A75D9F-B3EA-4508-C4F9-9D63CDF625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>
                <a:blip r:embed="rId3"/>
                <a:stretch>
                  <a:fillRect l="-2774" t="-12414" r="-2497" b="-179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0802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797A75-B6A9-4324-2476-505831406A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C3D34759-17FC-DDFD-8607-A322C017391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252" r="4228"/>
          <a:stretch>
            <a:fillRect/>
          </a:stretch>
        </p:blipFill>
        <p:spPr>
          <a:xfrm rot="5400000">
            <a:off x="6777346" y="2771561"/>
            <a:ext cx="2519704" cy="39911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itle 22">
                <a:extLst>
                  <a:ext uri="{FF2B5EF4-FFF2-40B4-BE49-F238E27FC236}">
                    <a16:creationId xmlns:a16="http://schemas.microsoft.com/office/drawing/2014/main" id="{9A51C90D-ECED-E286-8388-2E394D9F23A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Key steps of the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/>
                  <a:t>-Oslo method </a:t>
                </a:r>
              </a:p>
            </p:txBody>
          </p:sp>
        </mc:Choice>
        <mc:Fallback xmlns="">
          <p:sp>
            <p:nvSpPr>
              <p:cNvPr id="23" name="Title 22">
                <a:extLst>
                  <a:ext uri="{FF2B5EF4-FFF2-40B4-BE49-F238E27FC236}">
                    <a16:creationId xmlns:a16="http://schemas.microsoft.com/office/drawing/2014/main" id="{9A51C90D-ECED-E286-8388-2E394D9F23A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1794" t="-146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>
            <a:extLst>
              <a:ext uri="{FF2B5EF4-FFF2-40B4-BE49-F238E27FC236}">
                <a16:creationId xmlns:a16="http://schemas.microsoft.com/office/drawing/2014/main" id="{D44D2A12-3818-C5B4-707C-CCFD3F44DC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9787" y="4899584"/>
            <a:ext cx="123952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507D428-3C06-ED4D-0BE6-D89792CA4E41}"/>
              </a:ext>
            </a:extLst>
          </p:cNvPr>
          <p:cNvSpPr/>
          <p:nvPr/>
        </p:nvSpPr>
        <p:spPr>
          <a:xfrm>
            <a:off x="10078061" y="4373866"/>
            <a:ext cx="2002971" cy="914400"/>
          </a:xfrm>
          <a:prstGeom prst="rect">
            <a:avLst/>
          </a:prstGeom>
          <a:solidFill>
            <a:srgbClr val="3366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UC Berkeley, Undergraduate Nathan Alejandria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Diagram 3">
                <a:extLst>
                  <a:ext uri="{FF2B5EF4-FFF2-40B4-BE49-F238E27FC236}">
                    <a16:creationId xmlns:a16="http://schemas.microsoft.com/office/drawing/2014/main" id="{BA17D537-5C82-FED5-9519-3228B3BC76C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787732204"/>
                  </p:ext>
                </p:extLst>
              </p:nvPr>
            </p:nvGraphicFramePr>
            <p:xfrm>
              <a:off x="-2722260" y="682919"/>
              <a:ext cx="17736568" cy="321539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6" r:lo="rId7" r:qs="rId8" r:cs="rId9"/>
              </a:graphicData>
            </a:graphic>
          </p:graphicFrame>
        </mc:Choice>
        <mc:Fallback xmlns="">
          <p:graphicFrame>
            <p:nvGraphicFramePr>
              <p:cNvPr id="4" name="Diagram 3">
                <a:extLst>
                  <a:ext uri="{FF2B5EF4-FFF2-40B4-BE49-F238E27FC236}">
                    <a16:creationId xmlns:a16="http://schemas.microsoft.com/office/drawing/2014/main" id="{BA17D537-5C82-FED5-9519-3228B3BC76C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787732204"/>
                  </p:ext>
                </p:extLst>
              </p:nvPr>
            </p:nvGraphicFramePr>
            <p:xfrm>
              <a:off x="-2722260" y="682919"/>
              <a:ext cx="17736568" cy="321539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1" r:lo="rId12" r:qs="rId13" r:cs="rId14"/>
              </a:graphicData>
            </a:graphic>
          </p:graphicFrame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93034A70-BEB9-771F-DF98-6BA92373446B}"/>
              </a:ext>
            </a:extLst>
          </p:cNvPr>
          <p:cNvSpPr txBox="1"/>
          <p:nvPr/>
        </p:nvSpPr>
        <p:spPr>
          <a:xfrm>
            <a:off x="2942031" y="6479145"/>
            <a:ext cx="4162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(First gen.) M. Guttormsen et al., NIM A </a:t>
            </a:r>
            <a:r>
              <a:rPr lang="en-US" sz="1000" b="1" dirty="0"/>
              <a:t>255</a:t>
            </a:r>
            <a:r>
              <a:rPr lang="en-US" sz="1000" dirty="0"/>
              <a:t>, 518 (1987)</a:t>
            </a:r>
          </a:p>
          <a:p>
            <a:r>
              <a:rPr lang="en-US" sz="1000" dirty="0"/>
              <a:t>(Unfolding) M. Guttormsen et al., NIM A </a:t>
            </a:r>
            <a:r>
              <a:rPr lang="en-US" sz="1000" b="1" dirty="0"/>
              <a:t>374</a:t>
            </a:r>
            <a:r>
              <a:rPr lang="en-US" sz="1000" dirty="0"/>
              <a:t>, 371 (1996)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2EFE74-A4C1-D8B7-C025-0B8AB6973642}"/>
              </a:ext>
            </a:extLst>
          </p:cNvPr>
          <p:cNvSpPr txBox="1"/>
          <p:nvPr/>
        </p:nvSpPr>
        <p:spPr>
          <a:xfrm>
            <a:off x="6126817" y="6340618"/>
            <a:ext cx="610029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(Extract NLD&amp;PSF) Schiller et al., NIM A </a:t>
            </a:r>
            <a:r>
              <a:rPr lang="en-US" sz="1000" b="1" dirty="0"/>
              <a:t>447</a:t>
            </a:r>
            <a:r>
              <a:rPr lang="en-US" sz="1000" dirty="0"/>
              <a:t>, 498 (2000)</a:t>
            </a:r>
          </a:p>
          <a:p>
            <a:r>
              <a:rPr lang="en-US" sz="1000" dirty="0"/>
              <a:t>(</a:t>
            </a:r>
            <a:r>
              <a:rPr lang="en-US" sz="1000" dirty="0" err="1"/>
              <a:t>bOM</a:t>
            </a:r>
            <a:r>
              <a:rPr lang="en-US" sz="1000" dirty="0"/>
              <a:t>) Spyrou et al., Phys. Rev. Lett. </a:t>
            </a:r>
            <a:r>
              <a:rPr lang="en-US" sz="1000" b="1" dirty="0"/>
              <a:t>113</a:t>
            </a:r>
            <a:r>
              <a:rPr lang="en-US" sz="1000" dirty="0"/>
              <a:t>, 232502 (</a:t>
            </a:r>
            <a:r>
              <a:rPr lang="en-US" sz="1000"/>
              <a:t>2014)</a:t>
            </a:r>
          </a:p>
          <a:p>
            <a:r>
              <a:rPr lang="en-US" sz="1000"/>
              <a:t>(RAINIER) L.E.Kirsch, L.A.Bernstein. NIM A. 892 (2018)</a:t>
            </a:r>
            <a:endParaRPr lang="en-US" sz="1000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B56C238-0B21-AA7A-FCFE-9DB58235B41E}"/>
              </a:ext>
            </a:extLst>
          </p:cNvPr>
          <p:cNvGrpSpPr/>
          <p:nvPr/>
        </p:nvGrpSpPr>
        <p:grpSpPr>
          <a:xfrm>
            <a:off x="354958" y="4255746"/>
            <a:ext cx="3192964" cy="1437560"/>
            <a:chOff x="1576785" y="4563629"/>
            <a:chExt cx="3192964" cy="143756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668E375-14B9-68C6-93C1-24698C43F8B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76785" y="4563629"/>
              <a:ext cx="1649423" cy="1437560"/>
              <a:chOff x="8317907" y="3664163"/>
              <a:chExt cx="2090202" cy="1823054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97033C18-C651-EABC-18C8-D1EDAAB3B55F}"/>
                  </a:ext>
                </a:extLst>
              </p:cNvPr>
              <p:cNvGrpSpPr/>
              <p:nvPr/>
            </p:nvGrpSpPr>
            <p:grpSpPr>
              <a:xfrm>
                <a:off x="9302632" y="4582725"/>
                <a:ext cx="1105477" cy="904492"/>
                <a:chOff x="8953837" y="2970474"/>
                <a:chExt cx="1105477" cy="904492"/>
              </a:xfrm>
            </p:grpSpPr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18C66E7F-E520-E03B-DDEE-9E60F5CACDB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052663" y="2970474"/>
                  <a:ext cx="904491" cy="904492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  <a:headEnd/>
                  <a:tailEnd/>
                </a:ln>
                <a:effectLst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b">
                  <a:prstTxWarp prst="textNoShape">
                    <a:avLst/>
                  </a:prstTxWarp>
                </a:bodyPr>
                <a:lstStyle/>
                <a:p>
                  <a:pPr algn="ctr">
                    <a:spcBef>
                      <a:spcPct val="0"/>
                    </a:spcBef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E3257750-10F2-1F93-0D50-2FE3323543DC}"/>
                    </a:ext>
                  </a:extLst>
                </p:cNvPr>
                <p:cNvSpPr txBox="1"/>
                <p:nvPr/>
              </p:nvSpPr>
              <p:spPr>
                <a:xfrm>
                  <a:off x="8953837" y="3134685"/>
                  <a:ext cx="1105477" cy="5854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b="1" baseline="30000" dirty="0"/>
                    <a:t>147</a:t>
                  </a:r>
                  <a:r>
                    <a:rPr lang="en-US" sz="2400" b="1" dirty="0"/>
                    <a:t>Ba</a:t>
                  </a:r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8A5FBFD3-659C-F7B9-9E5D-7DA13D8786A8}"/>
                  </a:ext>
                </a:extLst>
              </p:cNvPr>
              <p:cNvGrpSpPr/>
              <p:nvPr/>
            </p:nvGrpSpPr>
            <p:grpSpPr>
              <a:xfrm>
                <a:off x="8317907" y="3664163"/>
                <a:ext cx="1069481" cy="904491"/>
                <a:chOff x="9907249" y="3888971"/>
                <a:chExt cx="1069481" cy="904491"/>
              </a:xfrm>
            </p:grpSpPr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0529CCC0-BF77-F630-4A05-059519B8B85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976192" y="3888971"/>
                  <a:ext cx="904490" cy="904491"/>
                </a:xfrm>
                <a:prstGeom prst="rect">
                  <a:avLst/>
                </a:prstGeom>
                <a:solidFill>
                  <a:srgbClr val="0432FF">
                    <a:alpha val="30000"/>
                  </a:srgbClr>
                </a:solidFill>
                <a:ln w="38100">
                  <a:solidFill>
                    <a:schemeClr val="tx1"/>
                  </a:solidFill>
                  <a:headEnd/>
                  <a:tailEnd/>
                </a:ln>
                <a:effectLst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b">
                  <a:prstTxWarp prst="textNoShape">
                    <a:avLst/>
                  </a:prstTxWarp>
                </a:bodyPr>
                <a:lstStyle/>
                <a:p>
                  <a:pPr algn="ctr">
                    <a:spcBef>
                      <a:spcPct val="0"/>
                    </a:spcBef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F19C81BA-3023-F524-67E0-C8314289A022}"/>
                    </a:ext>
                  </a:extLst>
                </p:cNvPr>
                <p:cNvSpPr txBox="1"/>
                <p:nvPr/>
              </p:nvSpPr>
              <p:spPr>
                <a:xfrm>
                  <a:off x="9907249" y="4046603"/>
                  <a:ext cx="1069481" cy="5854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b="1" baseline="30000" dirty="0"/>
                    <a:t>147</a:t>
                  </a:r>
                  <a:r>
                    <a:rPr lang="en-US" sz="2400" b="1" dirty="0"/>
                    <a:t>La</a:t>
                  </a:r>
                </a:p>
              </p:txBody>
            </p:sp>
          </p:grp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0143795B-0CFE-F85E-7FCF-337BB9359419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rot="10800000">
                <a:off x="9047994" y="4279197"/>
                <a:ext cx="365760" cy="365760"/>
              </a:xfrm>
              <a:prstGeom prst="straightConnector1">
                <a:avLst/>
              </a:prstGeom>
              <a:ln w="38100" cmpd="sng">
                <a:solidFill>
                  <a:srgbClr val="FF40FF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960FAB4-58DD-024E-854D-EA6054A64995}"/>
                </a:ext>
              </a:extLst>
            </p:cNvPr>
            <p:cNvGrpSpPr/>
            <p:nvPr/>
          </p:nvGrpSpPr>
          <p:grpSpPr>
            <a:xfrm>
              <a:off x="2344940" y="4564505"/>
              <a:ext cx="2424809" cy="1427896"/>
              <a:chOff x="2344940" y="4564505"/>
              <a:chExt cx="2424809" cy="1427896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A52FF09-A5FE-6416-9EC8-D9E10CDB0B68}"/>
                  </a:ext>
                </a:extLst>
              </p:cNvPr>
              <p:cNvSpPr txBox="1"/>
              <p:nvPr/>
            </p:nvSpPr>
            <p:spPr>
              <a:xfrm>
                <a:off x="3138577" y="5284515"/>
                <a:ext cx="14109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</a:t>
                </a:r>
                <a:r>
                  <a:rPr lang="en-US" baseline="-25000" dirty="0"/>
                  <a:t>1/2</a:t>
                </a:r>
                <a:r>
                  <a:rPr lang="en-US" dirty="0"/>
                  <a:t>= 0.894 s 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C25FB34-9EE8-09A0-1938-CBCF1D10A83B}"/>
                  </a:ext>
                </a:extLst>
              </p:cNvPr>
              <p:cNvSpPr txBox="1"/>
              <p:nvPr/>
            </p:nvSpPr>
            <p:spPr>
              <a:xfrm>
                <a:off x="2344940" y="4564505"/>
                <a:ext cx="9749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</a:t>
                </a:r>
                <a:r>
                  <a:rPr lang="en-US" baseline="-25000" dirty="0"/>
                  <a:t>1/2</a:t>
                </a:r>
                <a:r>
                  <a:rPr lang="en-US" dirty="0"/>
                  <a:t>= 4 s 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B7E54E3-FFFD-E240-FCBA-0A694041ED83}"/>
                  </a:ext>
                </a:extLst>
              </p:cNvPr>
              <p:cNvSpPr txBox="1"/>
              <p:nvPr/>
            </p:nvSpPr>
            <p:spPr>
              <a:xfrm>
                <a:off x="2420127" y="4905753"/>
                <a:ext cx="1566415" cy="33855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bliqueBottom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S</a:t>
                </a:r>
                <a:r>
                  <a:rPr lang="en-US" sz="1600" baseline="-25000" dirty="0"/>
                  <a:t>n</a:t>
                </a:r>
                <a:r>
                  <a:rPr lang="en-US" sz="1600" dirty="0"/>
                  <a:t>=  5.336 MeV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49E9B431-4312-1913-D6C9-DD9A52DC0B40}"/>
                      </a:ext>
                    </a:extLst>
                  </p:cNvPr>
                  <p:cNvSpPr txBox="1"/>
                  <p:nvPr/>
                </p:nvSpPr>
                <p:spPr>
                  <a:xfrm>
                    <a:off x="3203334" y="5653847"/>
                    <a:ext cx="1566415" cy="338554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scene3d>
                    <a:camera prst="obliqueBottomRight"/>
                    <a:lightRig rig="threePt" dir="t"/>
                  </a:scene3d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dirty="0"/>
                      <a:t>Q</a:t>
                    </a:r>
                    <a14:m>
                      <m:oMath xmlns:m="http://schemas.openxmlformats.org/officeDocument/2006/math">
                        <m:r>
                          <a:rPr lang="en-US" sz="1600" b="0" i="1" baseline="-25000" smtClean="0">
                            <a:latin typeface="Cambria Math" panose="02040503050406030204" pitchFamily="18" charset="0"/>
                          </a:rPr>
                          <m:t>𝛽</m:t>
                        </m:r>
                      </m:oMath>
                    </a14:m>
                    <a:r>
                      <a:rPr lang="en-US" sz="1600" dirty="0"/>
                      <a:t>=  6.414 MeV</a:t>
                    </a:r>
                  </a:p>
                </p:txBody>
              </p:sp>
            </mc:Choice>
            <mc:Fallback xmlns=""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49E9B431-4312-1913-D6C9-DD9A52DC0B4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03334" y="5653847"/>
                    <a:ext cx="1566415" cy="338554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/>
                    </a:stretch>
                  </a:blipFill>
                  <a:ln w="12700">
                    <a:solidFill>
                      <a:schemeClr val="tx1"/>
                    </a:solidFill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5D05677-25F1-4EF9-2D26-5E67DD2ABE8D}"/>
                  </a:ext>
                </a:extLst>
              </p:cNvPr>
              <p:cNvSpPr txBox="1"/>
              <p:nvPr/>
            </p:nvSpPr>
            <p:spPr>
              <a:xfrm>
                <a:off x="3663623" y="5297198"/>
                <a:ext cx="9284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p>
                    </m:sSup>
                  </m:oMath>
                </a14:m>
                <a:r>
                  <a:rPr lang="en-US" dirty="0"/>
                  <a:t>=5/2-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5D05677-25F1-4EF9-2D26-5E67DD2ABE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3623" y="5297198"/>
                <a:ext cx="928459" cy="369332"/>
              </a:xfrm>
              <a:prstGeom prst="rect">
                <a:avLst/>
              </a:prstGeom>
              <a:blipFill>
                <a:blip r:embed="rId16"/>
                <a:stretch>
                  <a:fillRect t="-6667" r="-4054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EF66692-E389-7C6F-DB0B-AD8CBB6CAEDE}"/>
                  </a:ext>
                </a:extLst>
              </p:cNvPr>
              <p:cNvSpPr txBox="1"/>
              <p:nvPr/>
            </p:nvSpPr>
            <p:spPr>
              <a:xfrm>
                <a:off x="2942031" y="4550994"/>
                <a:ext cx="2553841" cy="3708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solidFill>
                              <a:srgbClr val="84C34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84C342"/>
                            </a:solidFill>
                            <a:latin typeface="Cambria Math" panose="02040503050406030204" pitchFamily="18" charset="0"/>
                          </a:rPr>
                          <m:t>𝑱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84C342"/>
                            </a:solidFill>
                            <a:latin typeface="Cambria Math" panose="02040503050406030204" pitchFamily="18" charset="0"/>
                          </a:rPr>
                          <m:t>𝒂𝒍𝒍𝒐𝒘𝒆𝒅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84C342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sup>
                    </m:sSubSup>
                  </m:oMath>
                </a14:m>
                <a:r>
                  <a:rPr lang="en-US" b="1" dirty="0">
                    <a:solidFill>
                      <a:srgbClr val="84C342"/>
                    </a:solidFill>
                  </a:rPr>
                  <a:t>=3/2-, 5/2-, 7/2-</a:t>
                </a: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EF66692-E389-7C6F-DB0B-AD8CBB6CAE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2031" y="4550994"/>
                <a:ext cx="2553841" cy="370807"/>
              </a:xfrm>
              <a:prstGeom prst="rect">
                <a:avLst/>
              </a:prstGeom>
              <a:blipFill>
                <a:blip r:embed="rId17"/>
                <a:stretch>
                  <a:fillRect l="-495" t="-6667" r="-99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BDBA50F5-DF04-3B63-45D9-5AC4749FEC06}"/>
              </a:ext>
            </a:extLst>
          </p:cNvPr>
          <p:cNvSpPr txBox="1"/>
          <p:nvPr/>
        </p:nvSpPr>
        <p:spPr>
          <a:xfrm>
            <a:off x="6516235" y="3422741"/>
            <a:ext cx="1999137" cy="369332"/>
          </a:xfrm>
          <a:prstGeom prst="rect">
            <a:avLst/>
          </a:prstGeom>
          <a:solidFill>
            <a:srgbClr val="3366CC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Hypothetical </a:t>
            </a:r>
            <a:r>
              <a:rPr lang="en-US" baseline="30000" dirty="0">
                <a:solidFill>
                  <a:schemeClr val="bg1"/>
                </a:solidFill>
              </a:rPr>
              <a:t>147</a:t>
            </a:r>
            <a:r>
              <a:rPr lang="en-US" dirty="0">
                <a:solidFill>
                  <a:schemeClr val="bg1"/>
                </a:solidFill>
              </a:rPr>
              <a:t>La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9BF8704-90D3-0383-E777-121B019108C5}"/>
              </a:ext>
            </a:extLst>
          </p:cNvPr>
          <p:cNvSpPr txBox="1"/>
          <p:nvPr/>
        </p:nvSpPr>
        <p:spPr>
          <a:xfrm>
            <a:off x="8581288" y="5399210"/>
            <a:ext cx="952120" cy="369332"/>
          </a:xfrm>
          <a:prstGeom prst="rect">
            <a:avLst/>
          </a:prstGeom>
          <a:solidFill>
            <a:srgbClr val="3366CC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Primary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8424515-8D4A-B44F-59C3-F19A065F411C}"/>
              </a:ext>
            </a:extLst>
          </p:cNvPr>
          <p:cNvSpPr txBox="1"/>
          <p:nvPr/>
        </p:nvSpPr>
        <p:spPr>
          <a:xfrm rot="16200000">
            <a:off x="4822977" y="4612511"/>
            <a:ext cx="21761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Excitation Energy (keV)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C17CD5E-785F-7127-0D8A-86BE46180397}"/>
                  </a:ext>
                </a:extLst>
              </p:cNvPr>
              <p:cNvSpPr txBox="1"/>
              <p:nvPr/>
            </p:nvSpPr>
            <p:spPr>
              <a:xfrm>
                <a:off x="7151018" y="6005804"/>
                <a:ext cx="17500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1600" dirty="0"/>
                  <a:t>-ray Energy (keV)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C17CD5E-785F-7127-0D8A-86BE461803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1018" y="6005804"/>
                <a:ext cx="1750094" cy="338554"/>
              </a:xfrm>
              <a:prstGeom prst="rect">
                <a:avLst/>
              </a:prstGeom>
              <a:blipFill>
                <a:blip r:embed="rId18"/>
                <a:stretch>
                  <a:fillRect t="-3571" r="-1449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CFD2436E-D98E-526B-03B8-DDA03E7A809A}"/>
              </a:ext>
            </a:extLst>
          </p:cNvPr>
          <p:cNvSpPr txBox="1"/>
          <p:nvPr/>
        </p:nvSpPr>
        <p:spPr>
          <a:xfrm>
            <a:off x="8161614" y="4796301"/>
            <a:ext cx="1478995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>
                <a:solidFill>
                  <a:srgbClr val="3366CC"/>
                </a:solidFill>
              </a:rPr>
              <a:t>Generated </a:t>
            </a:r>
          </a:p>
          <a:p>
            <a:pPr algn="r"/>
            <a:r>
              <a:rPr lang="en-US">
                <a:solidFill>
                  <a:srgbClr val="3366CC"/>
                </a:solidFill>
              </a:rPr>
              <a:t>with RAINIER</a:t>
            </a:r>
            <a:endParaRPr lang="en-US" dirty="0">
              <a:solidFill>
                <a:srgbClr val="33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1567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D16EE2-192A-B065-7CA4-3D18524409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AE20A92-5129-B677-7181-9CFCF0B035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" r="781"/>
          <a:stretch/>
        </p:blipFill>
        <p:spPr>
          <a:xfrm>
            <a:off x="7240719" y="3501721"/>
            <a:ext cx="4102447" cy="2743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8" name="Content Placeholder 17">
                <a:extLst>
                  <a:ext uri="{FF2B5EF4-FFF2-40B4-BE49-F238E27FC236}">
                    <a16:creationId xmlns:a16="http://schemas.microsoft.com/office/drawing/2014/main" id="{E527213E-9AFB-F028-E49F-756B16A749F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39471" y="1733384"/>
                <a:ext cx="3286429" cy="4508697"/>
              </a:xfrm>
            </p:spPr>
            <p:txBody>
              <a:bodyPr/>
              <a:lstStyle/>
              <a:p>
                <a:pPr>
                  <a:buFont typeface="System Font Regular"/>
                  <a:buChar char="+"/>
                </a:pPr>
                <a:r>
                  <a:rPr lang="en-US" sz="1800" dirty="0"/>
                  <a:t>Generally,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800" dirty="0"/>
                  <a:t> decay populates states well above the neutron separation energy for exotic nuclei</a:t>
                </a:r>
                <a:endParaRPr lang="en-US" sz="1400" dirty="0"/>
              </a:p>
              <a:p>
                <a:pPr>
                  <a:buFont typeface="System Font Regular"/>
                  <a:buChar char="-"/>
                </a:pPr>
                <a:r>
                  <a:rPr lang="en-US" sz="1800" dirty="0"/>
                  <a:t>Range of spins populated by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800" dirty="0"/>
                  <a:t> decay can be very limiting</a:t>
                </a:r>
              </a:p>
              <a:p>
                <a:pPr>
                  <a:buFont typeface="System Font Regular"/>
                  <a:buChar char="-"/>
                </a:pP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800" dirty="0"/>
                  <a:t>-delayed neutrons limit analysis region, narrow excitation energy range and higher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1800" dirty="0"/>
                  <a:t>-ray energy threshold</a:t>
                </a:r>
              </a:p>
              <a:p>
                <a:pPr marL="0" indent="0">
                  <a:buNone/>
                </a:pPr>
                <a:endParaRPr lang="en-US" sz="1800" dirty="0"/>
              </a:p>
            </p:txBody>
          </p:sp>
        </mc:Choice>
        <mc:Fallback>
          <p:sp>
            <p:nvSpPr>
              <p:cNvPr id="18" name="Content Placeholder 17">
                <a:extLst>
                  <a:ext uri="{FF2B5EF4-FFF2-40B4-BE49-F238E27FC236}">
                    <a16:creationId xmlns:a16="http://schemas.microsoft.com/office/drawing/2014/main" id="{E527213E-9AFB-F028-E49F-756B16A749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9471" y="1733384"/>
                <a:ext cx="3286429" cy="4508697"/>
              </a:xfrm>
              <a:blipFill>
                <a:blip r:embed="rId4"/>
                <a:stretch>
                  <a:fillRect l="-1544" t="-562" r="-2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EB824D5C-B0BF-6FE3-AC6A-74626BDD59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" r="99"/>
          <a:stretch/>
        </p:blipFill>
        <p:spPr>
          <a:xfrm>
            <a:off x="7240721" y="844630"/>
            <a:ext cx="4159277" cy="274320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FC6EADE-B757-D181-0BA4-D44DE6D0DB8F}"/>
              </a:ext>
            </a:extLst>
          </p:cNvPr>
          <p:cNvGrpSpPr/>
          <p:nvPr/>
        </p:nvGrpSpPr>
        <p:grpSpPr>
          <a:xfrm>
            <a:off x="5670276" y="1861187"/>
            <a:ext cx="843951" cy="713232"/>
            <a:chOff x="9880913" y="3888971"/>
            <a:chExt cx="1069481" cy="90449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1505F05-E684-492B-672B-ADC6D31BB06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976192" y="3888971"/>
              <a:ext cx="904490" cy="904491"/>
            </a:xfrm>
            <a:prstGeom prst="rect">
              <a:avLst/>
            </a:prstGeom>
            <a:solidFill>
              <a:srgbClr val="0432FF">
                <a:alpha val="30000"/>
              </a:srgbClr>
            </a:solidFill>
            <a:ln w="38100">
              <a:solidFill>
                <a:schemeClr val="tx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9711C3A-36D7-6CE3-B85F-6AB4D69F0BF0}"/>
                </a:ext>
              </a:extLst>
            </p:cNvPr>
            <p:cNvSpPr txBox="1"/>
            <p:nvPr/>
          </p:nvSpPr>
          <p:spPr>
            <a:xfrm>
              <a:off x="9880913" y="4046603"/>
              <a:ext cx="1069481" cy="585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baseline="30000" dirty="0"/>
                <a:t>147</a:t>
              </a:r>
              <a:r>
                <a:rPr lang="en-US" sz="2400" b="1" dirty="0"/>
                <a:t>La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66C514A-FBE1-BDED-CE1E-AEB790E863CD}"/>
              </a:ext>
            </a:extLst>
          </p:cNvPr>
          <p:cNvGrpSpPr/>
          <p:nvPr/>
        </p:nvGrpSpPr>
        <p:grpSpPr>
          <a:xfrm>
            <a:off x="4320639" y="1861187"/>
            <a:ext cx="843950" cy="710086"/>
            <a:chOff x="179790" y="3140582"/>
            <a:chExt cx="843950" cy="710086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4629263-BF20-DC4E-56C4-6E99E220A80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25989" y="3140582"/>
              <a:ext cx="710605" cy="710086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423A668-D035-8F36-4E1A-048106056255}"/>
                </a:ext>
              </a:extLst>
            </p:cNvPr>
            <p:cNvSpPr txBox="1"/>
            <p:nvPr/>
          </p:nvSpPr>
          <p:spPr>
            <a:xfrm>
              <a:off x="179790" y="3238584"/>
              <a:ext cx="8439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baseline="30000" dirty="0"/>
                <a:t>146</a:t>
              </a:r>
              <a:r>
                <a:rPr lang="en-US" sz="2400" b="1" dirty="0"/>
                <a:t>La</a:t>
              </a:r>
            </a:p>
          </p:txBody>
        </p:sp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3BB2B80-D50A-6CC0-916A-722CB725EDA1}"/>
              </a:ext>
            </a:extLst>
          </p:cNvPr>
          <p:cNvCxnSpPr>
            <a:cxnSpLocks/>
          </p:cNvCxnSpPr>
          <p:nvPr/>
        </p:nvCxnSpPr>
        <p:spPr>
          <a:xfrm>
            <a:off x="5112780" y="2151787"/>
            <a:ext cx="597341" cy="0"/>
          </a:xfrm>
          <a:prstGeom prst="straightConnector1">
            <a:avLst/>
          </a:prstGeom>
          <a:ln w="38100" cmpd="sng">
            <a:solidFill>
              <a:srgbClr val="0432FF"/>
            </a:solidFill>
            <a:tailEnd type="triangle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195A680-0B74-6BF6-33F4-1F7F771F3D91}"/>
              </a:ext>
            </a:extLst>
          </p:cNvPr>
          <p:cNvGrpSpPr/>
          <p:nvPr/>
        </p:nvGrpSpPr>
        <p:grpSpPr>
          <a:xfrm>
            <a:off x="5670275" y="4287356"/>
            <a:ext cx="843950" cy="713232"/>
            <a:chOff x="9880914" y="3888971"/>
            <a:chExt cx="1069480" cy="904491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D705422-A277-2BB9-EF94-4299FB7D882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976192" y="3888971"/>
              <a:ext cx="904490" cy="904491"/>
            </a:xfrm>
            <a:prstGeom prst="rect">
              <a:avLst/>
            </a:prstGeom>
            <a:solidFill>
              <a:srgbClr val="0432FF">
                <a:alpha val="30000"/>
              </a:srgbClr>
            </a:solidFill>
            <a:ln w="38100">
              <a:solidFill>
                <a:schemeClr val="tx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A04FC4B-0600-9397-81AF-22D5FE0809A9}"/>
                </a:ext>
              </a:extLst>
            </p:cNvPr>
            <p:cNvSpPr txBox="1"/>
            <p:nvPr/>
          </p:nvSpPr>
          <p:spPr>
            <a:xfrm>
              <a:off x="9880914" y="4046603"/>
              <a:ext cx="1069480" cy="585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baseline="30000"/>
                <a:t>148</a:t>
              </a:r>
              <a:r>
                <a:rPr lang="en-US" sz="2400" b="1"/>
                <a:t>La</a:t>
              </a:r>
              <a:endParaRPr lang="en-US" sz="2400" b="1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E513A4A-74F5-5434-F9B7-8388A0238654}"/>
              </a:ext>
            </a:extLst>
          </p:cNvPr>
          <p:cNvGrpSpPr/>
          <p:nvPr/>
        </p:nvGrpSpPr>
        <p:grpSpPr>
          <a:xfrm>
            <a:off x="4320639" y="4287356"/>
            <a:ext cx="843950" cy="710086"/>
            <a:chOff x="179790" y="3140582"/>
            <a:chExt cx="843950" cy="71008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562DC5E-8724-AFB9-E62F-6CB578368F9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25989" y="3140582"/>
              <a:ext cx="710605" cy="710086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ABAC1E9-A25A-8D47-EF58-C4CC0BE2DE4F}"/>
                </a:ext>
              </a:extLst>
            </p:cNvPr>
            <p:cNvSpPr txBox="1"/>
            <p:nvPr/>
          </p:nvSpPr>
          <p:spPr>
            <a:xfrm>
              <a:off x="179790" y="3238584"/>
              <a:ext cx="8439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baseline="30000"/>
                <a:t>147</a:t>
              </a:r>
              <a:r>
                <a:rPr lang="en-US" sz="2400" b="1"/>
                <a:t>La</a:t>
              </a:r>
              <a:endParaRPr lang="en-US" sz="2400" b="1" dirty="0"/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2C788EA-476B-2409-2C58-4C349DB69224}"/>
              </a:ext>
            </a:extLst>
          </p:cNvPr>
          <p:cNvCxnSpPr>
            <a:cxnSpLocks/>
          </p:cNvCxnSpPr>
          <p:nvPr/>
        </p:nvCxnSpPr>
        <p:spPr>
          <a:xfrm>
            <a:off x="5112780" y="4577956"/>
            <a:ext cx="597341" cy="0"/>
          </a:xfrm>
          <a:prstGeom prst="straightConnector1">
            <a:avLst/>
          </a:prstGeom>
          <a:ln w="38100" cmpd="sng">
            <a:solidFill>
              <a:srgbClr val="0432FF"/>
            </a:solidFill>
            <a:tailEnd type="triangle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C7D60ED-306F-9803-C691-7BAD39DAFF5A}"/>
                  </a:ext>
                </a:extLst>
              </p:cNvPr>
              <p:cNvSpPr txBox="1"/>
              <p:nvPr/>
            </p:nvSpPr>
            <p:spPr>
              <a:xfrm>
                <a:off x="3993030" y="5098590"/>
                <a:ext cx="145520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0" i="1">
                    <a:latin typeface="Cambria Math" panose="02040503050406030204" pitchFamily="18" charset="0"/>
                  </a:rPr>
                  <a:t>Ground state</a:t>
                </a: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p>
                    </m:sSup>
                  </m:oMath>
                </a14:m>
                <a:r>
                  <a:rPr lang="en-US"/>
                  <a:t>=5/2+</a:t>
                </a:r>
                <a:endParaRPr lang="en-US" dirty="0"/>
              </a:p>
            </p:txBody>
          </p:sp>
        </mc:Choice>
        <mc:Fallback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C7D60ED-306F-9803-C691-7BAD39DAFF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3030" y="5098590"/>
                <a:ext cx="1455207" cy="646331"/>
              </a:xfrm>
              <a:prstGeom prst="rect">
                <a:avLst/>
              </a:prstGeom>
              <a:blipFill>
                <a:blip r:embed="rId6"/>
                <a:stretch>
                  <a:fillRect l="-2586" t="-3846" r="-258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CC2F2A41-A972-84FC-A83F-7F0565CC4219}"/>
              </a:ext>
            </a:extLst>
          </p:cNvPr>
          <p:cNvSpPr txBox="1"/>
          <p:nvPr/>
        </p:nvSpPr>
        <p:spPr>
          <a:xfrm>
            <a:off x="4179306" y="1313444"/>
            <a:ext cx="2533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>
                <a:ln>
                  <a:solidFill>
                    <a:srgbClr val="3366CC"/>
                  </a:solidFill>
                </a:ln>
              </a:rPr>
              <a:t>s-wave neutron capture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CC3783E-06B3-3E91-626E-C4EE0BA2F416}"/>
                  </a:ext>
                </a:extLst>
              </p:cNvPr>
              <p:cNvSpPr txBox="1"/>
              <p:nvPr/>
            </p:nvSpPr>
            <p:spPr>
              <a:xfrm>
                <a:off x="8674074" y="759446"/>
                <a:ext cx="1020472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3366CC"/>
                        </a:solidFill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US" b="1" i="1">
                    <a:solidFill>
                      <a:srgbClr val="3366CC"/>
                    </a:solidFill>
                  </a:rPr>
                  <a:t> decay</a:t>
                </a:r>
              </a:p>
            </p:txBody>
          </p:sp>
        </mc:Choice>
        <mc:Fallback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CC3783E-06B3-3E91-626E-C4EE0BA2F4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4074" y="759446"/>
                <a:ext cx="1020472" cy="369332"/>
              </a:xfrm>
              <a:prstGeom prst="rect">
                <a:avLst/>
              </a:prstGeom>
              <a:blipFill>
                <a:blip r:embed="rId7"/>
                <a:stretch>
                  <a:fillRect l="-2469" t="-10345" r="-3704" b="-2758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8D88434-E837-1D45-95A4-93169901E17D}"/>
                  </a:ext>
                </a:extLst>
              </p:cNvPr>
              <p:cNvSpPr txBox="1"/>
              <p:nvPr/>
            </p:nvSpPr>
            <p:spPr>
              <a:xfrm>
                <a:off x="5510998" y="5098590"/>
                <a:ext cx="149688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0" i="1">
                    <a:latin typeface="Cambria Math" panose="02040503050406030204" pitchFamily="18" charset="0"/>
                  </a:rPr>
                  <a:t>Capture state</a:t>
                </a: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p>
                    </m:sSup>
                  </m:oMath>
                </a14:m>
                <a:r>
                  <a:rPr lang="en-US"/>
                  <a:t>=2+, 3+</a:t>
                </a:r>
                <a:endParaRPr lang="en-US" dirty="0"/>
              </a:p>
            </p:txBody>
          </p:sp>
        </mc:Choice>
        <mc:Fallback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8D88434-E837-1D45-95A4-93169901E1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0998" y="5098590"/>
                <a:ext cx="1496885" cy="646331"/>
              </a:xfrm>
              <a:prstGeom prst="rect">
                <a:avLst/>
              </a:prstGeom>
              <a:blipFill>
                <a:blip r:embed="rId8"/>
                <a:stretch>
                  <a:fillRect l="-2521" t="-3846" r="-3361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85586B6C-05AD-0B7D-D975-23884B5226C8}"/>
                  </a:ext>
                </a:extLst>
              </p:cNvPr>
              <p:cNvSpPr txBox="1"/>
              <p:nvPr/>
            </p:nvSpPr>
            <p:spPr>
              <a:xfrm>
                <a:off x="3993030" y="2663018"/>
                <a:ext cx="145520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0" i="1">
                    <a:latin typeface="Cambria Math" panose="02040503050406030204" pitchFamily="18" charset="0"/>
                  </a:rPr>
                  <a:t>Ground state</a:t>
                </a: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p>
                    </m:sSup>
                  </m:oMath>
                </a14:m>
                <a:r>
                  <a:rPr lang="en-US"/>
                  <a:t>=2-</a:t>
                </a:r>
                <a:endParaRPr lang="en-US" dirty="0"/>
              </a:p>
            </p:txBody>
          </p:sp>
        </mc:Choice>
        <mc:Fallback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85586B6C-05AD-0B7D-D975-23884B5226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3030" y="2663018"/>
                <a:ext cx="1455207" cy="646331"/>
              </a:xfrm>
              <a:prstGeom prst="rect">
                <a:avLst/>
              </a:prstGeom>
              <a:blipFill>
                <a:blip r:embed="rId9"/>
                <a:stretch>
                  <a:fillRect l="-2586" t="-3846" r="-258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0F1914E-0274-0D37-BE8D-87576162769A}"/>
                  </a:ext>
                </a:extLst>
              </p:cNvPr>
              <p:cNvSpPr txBox="1"/>
              <p:nvPr/>
            </p:nvSpPr>
            <p:spPr>
              <a:xfrm>
                <a:off x="5510998" y="2663018"/>
                <a:ext cx="149688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0" i="1">
                    <a:latin typeface="Cambria Math" panose="02040503050406030204" pitchFamily="18" charset="0"/>
                  </a:rPr>
                  <a:t>Capture state</a:t>
                </a: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p>
                    </m:sSup>
                  </m:oMath>
                </a14:m>
                <a:r>
                  <a:rPr lang="en-US"/>
                  <a:t>=3/2-, </a:t>
                </a:r>
                <a:r>
                  <a:rPr lang="en-US" dirty="0"/>
                  <a:t>5/2-</a:t>
                </a:r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0F1914E-0274-0D37-BE8D-8757616276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0998" y="2663018"/>
                <a:ext cx="1496885" cy="646331"/>
              </a:xfrm>
              <a:prstGeom prst="rect">
                <a:avLst/>
              </a:prstGeom>
              <a:blipFill>
                <a:blip r:embed="rId10"/>
                <a:stretch>
                  <a:fillRect l="-2521" t="-3846" r="-3361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itle 22">
                <a:extLst>
                  <a:ext uri="{FF2B5EF4-FFF2-40B4-BE49-F238E27FC236}">
                    <a16:creationId xmlns:a16="http://schemas.microsoft.com/office/drawing/2014/main" id="{2738BD3C-33F4-50FC-7E15-BD87B2860C6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/>
                  <a:t> decay, advantages and drawbacks </a:t>
                </a:r>
              </a:p>
            </p:txBody>
          </p:sp>
        </mc:Choice>
        <mc:Fallback>
          <p:sp>
            <p:nvSpPr>
              <p:cNvPr id="23" name="Title 22">
                <a:extLst>
                  <a:ext uri="{FF2B5EF4-FFF2-40B4-BE49-F238E27FC236}">
                    <a16:creationId xmlns:a16="http://schemas.microsoft.com/office/drawing/2014/main" id="{2738BD3C-33F4-50FC-7E15-BD87B2860C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11"/>
                <a:stretch>
                  <a:fillRect l="-1196" t="-146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8970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3B4FC6-85C5-26BC-860C-0C43E32457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95F6C16E-2DC7-09B3-28E0-CA179D056DA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39471" y="1733384"/>
                <a:ext cx="4355456" cy="4508697"/>
              </a:xfrm>
            </p:spPr>
            <p:txBody>
              <a:bodyPr/>
              <a:lstStyle/>
              <a:p>
                <a:r>
                  <a:rPr lang="en-US" baseline="30000" dirty="0"/>
                  <a:t>147,148</a:t>
                </a:r>
                <a:r>
                  <a:rPr lang="en-US" dirty="0"/>
                  <a:t>La, known levels plateau at ~0.5 MeV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/>
                  <a:t> decay data is also sparse</a:t>
                </a:r>
              </a:p>
              <a:p>
                <a:pPr lvl="1"/>
                <a:r>
                  <a:rPr lang="en-US" baseline="30000" dirty="0"/>
                  <a:t>147</a:t>
                </a:r>
                <a:r>
                  <a:rPr lang="en-US" dirty="0"/>
                  <a:t>La: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</m:oMath>
                </a14:m>
                <a:r>
                  <a:rPr lang="en-US" dirty="0"/>
                  <a:t> is know up to 1.757 MeV</a:t>
                </a:r>
              </a:p>
              <a:p>
                <a:pPr lvl="1"/>
                <a:r>
                  <a:rPr lang="en-US" baseline="30000" dirty="0"/>
                  <a:t>147</a:t>
                </a:r>
                <a:r>
                  <a:rPr lang="en-US" dirty="0"/>
                  <a:t>La: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</m:oMath>
                </a14:m>
                <a:r>
                  <a:rPr lang="en-US" dirty="0"/>
                  <a:t> is know up to 0.471 MeV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1A898811-575A-61BF-0ED6-E5C67A2209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9471" y="1733384"/>
                <a:ext cx="4355456" cy="4508697"/>
              </a:xfrm>
              <a:blipFill>
                <a:blip r:embed="rId3"/>
                <a:stretch>
                  <a:fillRect l="-2616" t="-1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itle 22">
            <a:extLst>
              <a:ext uri="{FF2B5EF4-FFF2-40B4-BE49-F238E27FC236}">
                <a16:creationId xmlns:a16="http://schemas.microsoft.com/office/drawing/2014/main" id="{928F40FF-4EB0-AC1C-3A35-F449B427D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ahead for extracting the nuclear level density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65D620-80AD-1A3D-78D8-8E8D67A50A8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5400000">
            <a:off x="4760929" y="2398921"/>
            <a:ext cx="3469880" cy="40233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332D6C-96FD-BA88-0ADB-C96667B2C65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5400000">
            <a:off x="8445379" y="2398922"/>
            <a:ext cx="3469881" cy="402335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7321C30-9546-EC68-C485-63768205161D}"/>
              </a:ext>
            </a:extLst>
          </p:cNvPr>
          <p:cNvSpPr txBox="1"/>
          <p:nvPr/>
        </p:nvSpPr>
        <p:spPr>
          <a:xfrm>
            <a:off x="2750058" y="6488668"/>
            <a:ext cx="610362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B. V. Kheswa et al., Phys. Rev. C 95, 045805 (2017)</a:t>
            </a:r>
            <a:r>
              <a:rPr lang="en-US" sz="1000" dirty="0">
                <a:effectLst/>
              </a:rPr>
              <a:t> </a:t>
            </a:r>
            <a:endParaRPr lang="en-US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8570675A-1D2E-5512-AAB9-93AEAC92EB30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151078" y="1365949"/>
              <a:ext cx="6810036" cy="1066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96610">
                      <a:extLst>
                        <a:ext uri="{9D8B030D-6E8A-4147-A177-3AD203B41FA5}">
                          <a16:colId xmlns:a16="http://schemas.microsoft.com/office/drawing/2014/main" val="1008869558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val="134078744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4125411199"/>
                        </a:ext>
                      </a:extLst>
                    </a:gridCol>
                    <a:gridCol w="2689098">
                      <a:extLst>
                        <a:ext uri="{9D8B030D-6E8A-4147-A177-3AD203B41FA5}">
                          <a16:colId xmlns:a16="http://schemas.microsoft.com/office/drawing/2014/main" val="354259897"/>
                        </a:ext>
                      </a:extLst>
                    </a:gridCol>
                  </a:tblGrid>
                  <a:tr h="32905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Decay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Q-value (MeV)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  <m:t>𝑺</m:t>
                                  </m:r>
                                </m:e>
                                <m:sub>
                                  <m: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sub>
                              </m:sSub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600" dirty="0"/>
                            <a:t>(MeV)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  <m:t>𝑺</m:t>
                                  </m:r>
                                </m:e>
                                <m:sub>
                                  <m: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sub>
                              </m:sSub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1600" dirty="0"/>
                            <a:t> (1/MeV), CT estimate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66331828"/>
                      </a:ext>
                    </a:extLst>
                  </a:tr>
                  <a:tr h="3505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aseline="30000" dirty="0"/>
                            <a:t>147</a:t>
                          </a:r>
                          <a:r>
                            <a:rPr lang="en-US" sz="1600" dirty="0"/>
                            <a:t>Ba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sz="1600" baseline="30000" dirty="0"/>
                            <a:t>147</a:t>
                          </a:r>
                          <a:r>
                            <a:rPr lang="en-US" sz="1600" dirty="0"/>
                            <a:t>La 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6.414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5.336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1.06E+05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11960131"/>
                      </a:ext>
                    </a:extLst>
                  </a:tr>
                  <a:tr h="29989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aseline="30000" dirty="0"/>
                            <a:t>148</a:t>
                          </a:r>
                          <a:r>
                            <a:rPr lang="en-US" sz="1600" dirty="0"/>
                            <a:t>Ba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sz="1600" baseline="30000" dirty="0"/>
                            <a:t>148</a:t>
                          </a:r>
                          <a:r>
                            <a:rPr lang="en-US" sz="1600" dirty="0"/>
                            <a:t>La 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5.164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4.102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5.9E+04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339353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A316E522-935B-6DF2-25F0-6EB5C0A253C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74956133"/>
                  </p:ext>
                </p:extLst>
              </p:nvPr>
            </p:nvGraphicFramePr>
            <p:xfrm>
              <a:off x="5151078" y="1365949"/>
              <a:ext cx="6810036" cy="1066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96610">
                      <a:extLst>
                        <a:ext uri="{9D8B030D-6E8A-4147-A177-3AD203B41FA5}">
                          <a16:colId xmlns:a16="http://schemas.microsoft.com/office/drawing/2014/main" val="1008869558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val="134078744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4125411199"/>
                        </a:ext>
                      </a:extLst>
                    </a:gridCol>
                    <a:gridCol w="2689098">
                      <a:extLst>
                        <a:ext uri="{9D8B030D-6E8A-4147-A177-3AD203B41FA5}">
                          <a16:colId xmlns:a16="http://schemas.microsoft.com/office/drawing/2014/main" val="354259897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Decay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Q-value (MeV)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74713" t="-3704" r="-247126" b="-2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53774" t="-3704" r="-1415" b="-2444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6633182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847" t="-96552" r="-357627" b="-1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6.414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5.336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1.06E+05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1196013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847" t="-196552" r="-357627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5.164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4.102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5.9E+04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339353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9F629C74-3EFA-55E9-AF20-4E6E26E6CD8D}"/>
              </a:ext>
            </a:extLst>
          </p:cNvPr>
          <p:cNvSpPr txBox="1"/>
          <p:nvPr/>
        </p:nvSpPr>
        <p:spPr>
          <a:xfrm>
            <a:off x="5912440" y="2688762"/>
            <a:ext cx="1166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Even-A La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626C3B-962C-42ED-2371-2B54799729B6}"/>
              </a:ext>
            </a:extLst>
          </p:cNvPr>
          <p:cNvSpPr txBox="1"/>
          <p:nvPr/>
        </p:nvSpPr>
        <p:spPr>
          <a:xfrm>
            <a:off x="9622506" y="2684283"/>
            <a:ext cx="1115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Odd-A La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A65438-0F68-9563-FE2C-5CFC7883AF08}"/>
              </a:ext>
            </a:extLst>
          </p:cNvPr>
          <p:cNvSpPr txBox="1"/>
          <p:nvPr/>
        </p:nvSpPr>
        <p:spPr>
          <a:xfrm>
            <a:off x="4980812" y="3618400"/>
            <a:ext cx="1870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aseline="30000"/>
              <a:t>140</a:t>
            </a:r>
            <a:r>
              <a:rPr lang="en-US" sz="1600"/>
              <a:t>La, Oslo method</a:t>
            </a:r>
            <a:endParaRPr lang="en-US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3CCE50-54CD-1107-1ACD-8B4C867C1508}"/>
              </a:ext>
            </a:extLst>
          </p:cNvPr>
          <p:cNvSpPr txBox="1"/>
          <p:nvPr/>
        </p:nvSpPr>
        <p:spPr>
          <a:xfrm>
            <a:off x="9483479" y="4043246"/>
            <a:ext cx="1870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aseline="30000"/>
              <a:t>139</a:t>
            </a:r>
            <a:r>
              <a:rPr lang="en-US" sz="1600"/>
              <a:t>La, Oslo method</a:t>
            </a:r>
            <a:endParaRPr lang="en-US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6B5C827-9862-376C-BED5-94C96754075F}"/>
              </a:ext>
            </a:extLst>
          </p:cNvPr>
          <p:cNvSpPr txBox="1"/>
          <p:nvPr/>
        </p:nvSpPr>
        <p:spPr>
          <a:xfrm>
            <a:off x="4918082" y="4934214"/>
            <a:ext cx="6817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Know levels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0A06BD-2F22-D3E8-965E-BB50219ED3AF}"/>
              </a:ext>
            </a:extLst>
          </p:cNvPr>
          <p:cNvSpPr txBox="1"/>
          <p:nvPr/>
        </p:nvSpPr>
        <p:spPr>
          <a:xfrm>
            <a:off x="8915157" y="4968831"/>
            <a:ext cx="1051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Know levels</a:t>
            </a:r>
          </a:p>
        </p:txBody>
      </p:sp>
    </p:spTree>
    <p:extLst>
      <p:ext uri="{BB962C8B-B14F-4D97-AF65-F5344CB8AC3E}">
        <p14:creationId xmlns:p14="http://schemas.microsoft.com/office/powerpoint/2010/main" val="38469990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855261-6E71-7FCB-6F78-7E066F7B5E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03E33165-7E1E-AF1B-03C2-5359E3B388B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39471" y="1733384"/>
                <a:ext cx="4355456" cy="4508697"/>
              </a:xfrm>
            </p:spPr>
            <p:txBody>
              <a:bodyPr/>
              <a:lstStyle/>
              <a:p>
                <a:r>
                  <a:rPr lang="en-US" baseline="30000" dirty="0"/>
                  <a:t>147,148</a:t>
                </a:r>
                <a:r>
                  <a:rPr lang="en-US" dirty="0"/>
                  <a:t>La, known levels plateau at ~0.5 MeV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/>
                  <a:t> decay data is also sparse</a:t>
                </a:r>
              </a:p>
              <a:p>
                <a:pPr lvl="1"/>
                <a:r>
                  <a:rPr lang="en-US" baseline="30000" dirty="0"/>
                  <a:t>147</a:t>
                </a:r>
                <a:r>
                  <a:rPr lang="en-US" dirty="0"/>
                  <a:t>La: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</m:oMath>
                </a14:m>
                <a:r>
                  <a:rPr lang="en-US" dirty="0"/>
                  <a:t> is know up to 1.757 MeV</a:t>
                </a:r>
              </a:p>
              <a:p>
                <a:pPr lvl="1"/>
                <a:r>
                  <a:rPr lang="en-US" baseline="30000" dirty="0"/>
                  <a:t>147</a:t>
                </a:r>
                <a:r>
                  <a:rPr lang="en-US" dirty="0"/>
                  <a:t>La: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</m:oMath>
                </a14:m>
                <a:r>
                  <a:rPr lang="en-US" dirty="0"/>
                  <a:t> is know up to 0.471 MeV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1A898811-575A-61BF-0ED6-E5C67A2209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9471" y="1733384"/>
                <a:ext cx="4355456" cy="4508697"/>
              </a:xfrm>
              <a:blipFill>
                <a:blip r:embed="rId3"/>
                <a:stretch>
                  <a:fillRect l="-2616" t="-1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itle 22">
            <a:extLst>
              <a:ext uri="{FF2B5EF4-FFF2-40B4-BE49-F238E27FC236}">
                <a16:creationId xmlns:a16="http://schemas.microsoft.com/office/drawing/2014/main" id="{A89FD8C4-3FEA-30F5-EF1F-9D167194C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ahead for extracting the nuclear level density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19705D-E2D1-1EF8-9C04-3E96BB67BB4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5400000">
            <a:off x="4760929" y="2398921"/>
            <a:ext cx="3469880" cy="40233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61E798-5E3B-4F28-7904-362ED40E105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5400000">
            <a:off x="8445379" y="2398922"/>
            <a:ext cx="3469880" cy="402335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E4A73E-077F-8641-EC39-A6C89E271014}"/>
              </a:ext>
            </a:extLst>
          </p:cNvPr>
          <p:cNvSpPr txBox="1"/>
          <p:nvPr/>
        </p:nvSpPr>
        <p:spPr>
          <a:xfrm>
            <a:off x="2750058" y="6488668"/>
            <a:ext cx="610362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B. V. Kheswa et al., Phys. Rev. C 95, 045805 (2017)</a:t>
            </a:r>
            <a:r>
              <a:rPr lang="en-US" sz="1000" dirty="0">
                <a:effectLst/>
              </a:rPr>
              <a:t> </a:t>
            </a:r>
            <a:endParaRPr lang="en-US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88582987-6C68-4B86-C347-11E301114ACA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151078" y="1365949"/>
              <a:ext cx="6810036" cy="1066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96610">
                      <a:extLst>
                        <a:ext uri="{9D8B030D-6E8A-4147-A177-3AD203B41FA5}">
                          <a16:colId xmlns:a16="http://schemas.microsoft.com/office/drawing/2014/main" val="1008869558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val="134078744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4125411199"/>
                        </a:ext>
                      </a:extLst>
                    </a:gridCol>
                    <a:gridCol w="2689098">
                      <a:extLst>
                        <a:ext uri="{9D8B030D-6E8A-4147-A177-3AD203B41FA5}">
                          <a16:colId xmlns:a16="http://schemas.microsoft.com/office/drawing/2014/main" val="354259897"/>
                        </a:ext>
                      </a:extLst>
                    </a:gridCol>
                  </a:tblGrid>
                  <a:tr h="32905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Decay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Q-value (MeV)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  <m:t>𝑺</m:t>
                                  </m:r>
                                </m:e>
                                <m:sub>
                                  <m: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sub>
                              </m:sSub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600" dirty="0"/>
                            <a:t>(MeV)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  <m:t>𝑺</m:t>
                                  </m:r>
                                </m:e>
                                <m:sub>
                                  <m: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sub>
                              </m:sSub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1600" dirty="0"/>
                            <a:t> (1/MeV), CT estimate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66331828"/>
                      </a:ext>
                    </a:extLst>
                  </a:tr>
                  <a:tr h="3505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aseline="30000" dirty="0"/>
                            <a:t>147</a:t>
                          </a:r>
                          <a:r>
                            <a:rPr lang="en-US" sz="1600" dirty="0"/>
                            <a:t>Ba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sz="1600" baseline="30000" dirty="0"/>
                            <a:t>147</a:t>
                          </a:r>
                          <a:r>
                            <a:rPr lang="en-US" sz="1600" dirty="0"/>
                            <a:t>La 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6.414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5.336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1.06E+05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11960131"/>
                      </a:ext>
                    </a:extLst>
                  </a:tr>
                  <a:tr h="29989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aseline="30000" dirty="0"/>
                            <a:t>148</a:t>
                          </a:r>
                          <a:r>
                            <a:rPr lang="en-US" sz="1600" dirty="0"/>
                            <a:t>Ba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sz="1600" baseline="30000" dirty="0"/>
                            <a:t>148</a:t>
                          </a:r>
                          <a:r>
                            <a:rPr lang="en-US" sz="1600" dirty="0"/>
                            <a:t>La 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5.164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4.102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5.9E+04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339353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A316E522-935B-6DF2-25F0-6EB5C0A253C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74956133"/>
                  </p:ext>
                </p:extLst>
              </p:nvPr>
            </p:nvGraphicFramePr>
            <p:xfrm>
              <a:off x="5151078" y="1365949"/>
              <a:ext cx="6810036" cy="1066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96610">
                      <a:extLst>
                        <a:ext uri="{9D8B030D-6E8A-4147-A177-3AD203B41FA5}">
                          <a16:colId xmlns:a16="http://schemas.microsoft.com/office/drawing/2014/main" val="1008869558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val="134078744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4125411199"/>
                        </a:ext>
                      </a:extLst>
                    </a:gridCol>
                    <a:gridCol w="2689098">
                      <a:extLst>
                        <a:ext uri="{9D8B030D-6E8A-4147-A177-3AD203B41FA5}">
                          <a16:colId xmlns:a16="http://schemas.microsoft.com/office/drawing/2014/main" val="354259897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Decay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Q-value (MeV)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74713" t="-3704" r="-247126" b="-2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53774" t="-3704" r="-1415" b="-2444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6633182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847" t="-96552" r="-357627" b="-1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6.414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5.336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1.06E+05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1196013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847" t="-196552" r="-357627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5.164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4.102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5.9E+04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339353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DECC0DBB-30DA-18A3-3995-CEB3C004DDC7}"/>
              </a:ext>
            </a:extLst>
          </p:cNvPr>
          <p:cNvSpPr txBox="1"/>
          <p:nvPr/>
        </p:nvSpPr>
        <p:spPr>
          <a:xfrm>
            <a:off x="5912440" y="2688762"/>
            <a:ext cx="1166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Even-A La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994F55-9BDE-BA79-ADD7-2DA07ACAF295}"/>
              </a:ext>
            </a:extLst>
          </p:cNvPr>
          <p:cNvSpPr txBox="1"/>
          <p:nvPr/>
        </p:nvSpPr>
        <p:spPr>
          <a:xfrm>
            <a:off x="9622506" y="2684283"/>
            <a:ext cx="1115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Odd-A La</a:t>
            </a:r>
          </a:p>
        </p:txBody>
      </p:sp>
      <p:sp>
        <p:nvSpPr>
          <p:cNvPr id="2" name="Left Arrow 1">
            <a:extLst>
              <a:ext uri="{FF2B5EF4-FFF2-40B4-BE49-F238E27FC236}">
                <a16:creationId xmlns:a16="http://schemas.microsoft.com/office/drawing/2014/main" id="{EECF9779-8BFC-C9BC-D996-F09814B12575}"/>
              </a:ext>
            </a:extLst>
          </p:cNvPr>
          <p:cNvSpPr/>
          <p:nvPr/>
        </p:nvSpPr>
        <p:spPr>
          <a:xfrm>
            <a:off x="5405120" y="5090160"/>
            <a:ext cx="1381760" cy="30480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>
            <a:extLst>
              <a:ext uri="{FF2B5EF4-FFF2-40B4-BE49-F238E27FC236}">
                <a16:creationId xmlns:a16="http://schemas.microsoft.com/office/drawing/2014/main" id="{F103A2E1-ADA7-7054-C5F1-DB0892B615DA}"/>
              </a:ext>
            </a:extLst>
          </p:cNvPr>
          <p:cNvSpPr/>
          <p:nvPr/>
        </p:nvSpPr>
        <p:spPr>
          <a:xfrm>
            <a:off x="9489439" y="5090160"/>
            <a:ext cx="965201" cy="30480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9873B59-2EC0-45D4-CF77-6BAFA4149C16}"/>
              </a:ext>
            </a:extLst>
          </p:cNvPr>
          <p:cNvSpPr txBox="1"/>
          <p:nvPr/>
        </p:nvSpPr>
        <p:spPr>
          <a:xfrm>
            <a:off x="6706147" y="5090160"/>
            <a:ext cx="1482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/>
              <a:t>148</a:t>
            </a:r>
            <a:r>
              <a:rPr lang="en-US"/>
              <a:t>La </a:t>
            </a:r>
          </a:p>
          <a:p>
            <a:r>
              <a:rPr lang="en-US"/>
              <a:t>Known levels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6A4BA2D-E52E-19D8-C103-E05C11E6EB6D}"/>
              </a:ext>
            </a:extLst>
          </p:cNvPr>
          <p:cNvSpPr txBox="1"/>
          <p:nvPr/>
        </p:nvSpPr>
        <p:spPr>
          <a:xfrm>
            <a:off x="10370825" y="5090160"/>
            <a:ext cx="1482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/>
              <a:t>147</a:t>
            </a:r>
            <a:r>
              <a:rPr lang="en-US"/>
              <a:t>La </a:t>
            </a:r>
          </a:p>
          <a:p>
            <a:r>
              <a:rPr lang="en-US"/>
              <a:t>Known levels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6577BC-43E0-D2AE-E4D2-E04E393C6C21}"/>
              </a:ext>
            </a:extLst>
          </p:cNvPr>
          <p:cNvSpPr txBox="1"/>
          <p:nvPr/>
        </p:nvSpPr>
        <p:spPr>
          <a:xfrm>
            <a:off x="4980812" y="3618400"/>
            <a:ext cx="1870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aseline="30000"/>
              <a:t>140</a:t>
            </a:r>
            <a:r>
              <a:rPr lang="en-US" sz="1600"/>
              <a:t>La, Oslo method</a:t>
            </a:r>
            <a:endParaRPr lang="en-US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A8990C4-8B8D-DD73-871B-85DB8217A9EC}"/>
              </a:ext>
            </a:extLst>
          </p:cNvPr>
          <p:cNvSpPr txBox="1"/>
          <p:nvPr/>
        </p:nvSpPr>
        <p:spPr>
          <a:xfrm>
            <a:off x="9483479" y="4043246"/>
            <a:ext cx="1870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aseline="30000"/>
              <a:t>139</a:t>
            </a:r>
            <a:r>
              <a:rPr lang="en-US" sz="1600"/>
              <a:t>La, Oslo method</a:t>
            </a:r>
            <a:endParaRPr lang="en-US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E52B6BA-445B-37AE-F7EE-B32451A4CE92}"/>
                  </a:ext>
                </a:extLst>
              </p:cNvPr>
              <p:cNvSpPr txBox="1"/>
              <p:nvPr/>
            </p:nvSpPr>
            <p:spPr>
              <a:xfrm>
                <a:off x="739470" y="5367022"/>
                <a:ext cx="3863010" cy="92333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/>
                  <a:t>An opportunity here to contribute much needed energy level scheme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/>
                  <a:t>-decay branching ratio data!</a:t>
                </a: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E52B6BA-445B-37AE-F7EE-B32451A4CE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470" y="5367022"/>
                <a:ext cx="3863010" cy="923330"/>
              </a:xfrm>
              <a:prstGeom prst="rect">
                <a:avLst/>
              </a:prstGeom>
              <a:blipFill>
                <a:blip r:embed="rId7"/>
                <a:stretch>
                  <a:fillRect l="-1311" t="-2703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08149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614790-D87F-5784-D96C-31CA2C2779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D04DF5B9-3384-C344-6441-FAC17FC7F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Experiment preparation using synthetic data generated with RAINIER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30E7F7B-4234-E2A7-7CB2-6AD04AAEAA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Model combinations and restricted spin-ranges will be used to quantify systematic unertainty. </a:t>
            </a:r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D098FB-6F33-3BAA-941F-00A0849079BC}"/>
              </a:ext>
            </a:extLst>
          </p:cNvPr>
          <p:cNvGrpSpPr/>
          <p:nvPr/>
        </p:nvGrpSpPr>
        <p:grpSpPr>
          <a:xfrm>
            <a:off x="1474634" y="1657808"/>
            <a:ext cx="4572000" cy="3940662"/>
            <a:chOff x="1086682" y="1748883"/>
            <a:chExt cx="4572000" cy="394066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D13969F-DE72-561B-0C93-ED1F5DB5B1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0" r="30"/>
            <a:stretch/>
          </p:blipFill>
          <p:spPr>
            <a:xfrm rot="5400000">
              <a:off x="1402351" y="1433214"/>
              <a:ext cx="3940662" cy="457200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4C537FA-648A-5F63-C404-3D7A89330AA2}"/>
                </a:ext>
              </a:extLst>
            </p:cNvPr>
            <p:cNvSpPr txBox="1"/>
            <p:nvPr/>
          </p:nvSpPr>
          <p:spPr>
            <a:xfrm>
              <a:off x="3901958" y="3948607"/>
              <a:ext cx="1220599" cy="7489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spcBef>
                  <a:spcPts val="400"/>
                </a:spcBef>
              </a:pPr>
              <a:r>
                <a:rPr lang="en-US" sz="1200" dirty="0"/>
                <a:t>Total NLD</a:t>
              </a:r>
            </a:p>
            <a:p>
              <a:pPr>
                <a:spcBef>
                  <a:spcPts val="400"/>
                </a:spcBef>
              </a:pPr>
              <a:r>
                <a:rPr lang="en-US" sz="1200"/>
                <a:t>Reduced NLD</a:t>
              </a:r>
            </a:p>
            <a:p>
              <a:pPr>
                <a:spcBef>
                  <a:spcPts val="400"/>
                </a:spcBef>
              </a:pPr>
              <a:r>
                <a:rPr lang="en-US" sz="1200"/>
                <a:t>Input NLD</a:t>
              </a:r>
              <a:endParaRPr lang="en-US" sz="1200" dirty="0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368CE28-607A-1330-74AF-22D099B5FED6}"/>
              </a:ext>
            </a:extLst>
          </p:cNvPr>
          <p:cNvGrpSpPr/>
          <p:nvPr/>
        </p:nvGrpSpPr>
        <p:grpSpPr>
          <a:xfrm>
            <a:off x="6046634" y="1599629"/>
            <a:ext cx="4572000" cy="3909586"/>
            <a:chOff x="6095999" y="1779959"/>
            <a:chExt cx="4572000" cy="390958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68F2F9D-E894-9C24-A715-2C48263008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424" r="424"/>
            <a:stretch/>
          </p:blipFill>
          <p:spPr>
            <a:xfrm rot="5400000">
              <a:off x="6427206" y="1448752"/>
              <a:ext cx="3909586" cy="457200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8EA281E-D14D-6151-A1E3-783BAD9D5553}"/>
                </a:ext>
              </a:extLst>
            </p:cNvPr>
            <p:cNvSpPr txBox="1"/>
            <p:nvPr/>
          </p:nvSpPr>
          <p:spPr>
            <a:xfrm>
              <a:off x="9011141" y="3786507"/>
              <a:ext cx="1099560" cy="51296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spcBef>
                  <a:spcPts val="400"/>
                </a:spcBef>
              </a:pPr>
              <a:r>
                <a:rPr lang="en-US" sz="1200" dirty="0"/>
                <a:t>Total NLD</a:t>
              </a:r>
            </a:p>
            <a:p>
              <a:pPr>
                <a:spcBef>
                  <a:spcPts val="400"/>
                </a:spcBef>
              </a:pPr>
              <a:r>
                <a:rPr lang="en-US" sz="1200"/>
                <a:t>Reduced NLD</a:t>
              </a:r>
              <a:endParaRPr lang="en-US" sz="1200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F48E35CA-1673-CDDC-393B-7D29D9952AE4}"/>
                    </a:ext>
                  </a:extLst>
                </p:cNvPr>
                <p:cNvSpPr txBox="1"/>
                <p:nvPr/>
              </p:nvSpPr>
              <p:spPr>
                <a:xfrm>
                  <a:off x="9024155" y="4323068"/>
                  <a:ext cx="1181451" cy="90794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200"/>
                    </a:spcBef>
                  </a:pPr>
                  <a:r>
                    <a:rPr lang="en-US" sz="1200" dirty="0"/>
                    <a:t>Total </a:t>
                  </a:r>
                  <a14:m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𝛾</m:t>
                      </m:r>
                    </m:oMath>
                  </a14:m>
                  <a:r>
                    <a:rPr lang="en-US" sz="1200" dirty="0"/>
                    <a:t>SF</a:t>
                  </a:r>
                </a:p>
                <a:p>
                  <a:pPr>
                    <a:spcBef>
                      <a:spcPts val="200"/>
                    </a:spcBef>
                  </a:pPr>
                  <a:r>
                    <a:rPr lang="en-US" sz="1200" dirty="0"/>
                    <a:t>E1 strength</a:t>
                  </a:r>
                </a:p>
                <a:p>
                  <a:pPr>
                    <a:spcBef>
                      <a:spcPts val="200"/>
                    </a:spcBef>
                  </a:pPr>
                  <a:r>
                    <a:rPr lang="en-US" sz="1200" dirty="0"/>
                    <a:t>M1 strength</a:t>
                  </a:r>
                </a:p>
                <a:p>
                  <a:pPr>
                    <a:spcBef>
                      <a:spcPts val="200"/>
                    </a:spcBef>
                  </a:pPr>
                  <a:r>
                    <a:rPr lang="en-US" sz="1200" dirty="0" err="1"/>
                    <a:t>upbend</a:t>
                  </a:r>
                  <a:endParaRPr lang="en-US" sz="1200" dirty="0"/>
                </a:p>
              </p:txBody>
            </p:sp>
          </mc:Choice>
          <mc:Fallback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F48E35CA-1673-CDDC-393B-7D29D9952AE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24155" y="4323068"/>
                  <a:ext cx="1181451" cy="907941"/>
                </a:xfrm>
                <a:prstGeom prst="rect">
                  <a:avLst/>
                </a:prstGeom>
                <a:blipFill>
                  <a:blip r:embed="rId5"/>
                  <a:stretch>
                    <a:fillRect t="-1389" b="-2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6701FA57-2C85-0C6B-0AD2-D5D97BDC909C}"/>
              </a:ext>
            </a:extLst>
          </p:cNvPr>
          <p:cNvSpPr txBox="1"/>
          <p:nvPr/>
        </p:nvSpPr>
        <p:spPr>
          <a:xfrm>
            <a:off x="2063498" y="1734404"/>
            <a:ext cx="1999137" cy="369332"/>
          </a:xfrm>
          <a:prstGeom prst="rect">
            <a:avLst/>
          </a:prstGeom>
          <a:solidFill>
            <a:srgbClr val="3366CC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Hypothetical </a:t>
            </a:r>
            <a:r>
              <a:rPr lang="en-US" baseline="30000" dirty="0">
                <a:solidFill>
                  <a:schemeClr val="bg1"/>
                </a:solidFill>
              </a:rPr>
              <a:t>147</a:t>
            </a:r>
            <a:r>
              <a:rPr lang="en-US" dirty="0">
                <a:solidFill>
                  <a:schemeClr val="bg1"/>
                </a:solidFill>
              </a:rPr>
              <a:t>La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65B6D62-50A6-F6D3-73E8-720F274115C3}"/>
              </a:ext>
            </a:extLst>
          </p:cNvPr>
          <p:cNvSpPr txBox="1"/>
          <p:nvPr/>
        </p:nvSpPr>
        <p:spPr>
          <a:xfrm>
            <a:off x="6635498" y="1734404"/>
            <a:ext cx="1999137" cy="369332"/>
          </a:xfrm>
          <a:prstGeom prst="rect">
            <a:avLst/>
          </a:prstGeom>
          <a:solidFill>
            <a:srgbClr val="3366CC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Hypothetical </a:t>
            </a:r>
            <a:r>
              <a:rPr lang="en-US" baseline="30000" dirty="0">
                <a:solidFill>
                  <a:schemeClr val="bg1"/>
                </a:solidFill>
              </a:rPr>
              <a:t>147</a:t>
            </a:r>
            <a:r>
              <a:rPr lang="en-US" dirty="0">
                <a:solidFill>
                  <a:schemeClr val="bg1"/>
                </a:solidFill>
              </a:rPr>
              <a:t>La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CC037E-A24A-EB85-3D00-F25C3BD5D81B}"/>
              </a:ext>
            </a:extLst>
          </p:cNvPr>
          <p:cNvSpPr txBox="1"/>
          <p:nvPr/>
        </p:nvSpPr>
        <p:spPr>
          <a:xfrm rot="19246954">
            <a:off x="1919063" y="2501056"/>
            <a:ext cx="3081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PRELIMINARY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838876-556A-8DD3-8577-28A5A96036C7}"/>
              </a:ext>
            </a:extLst>
          </p:cNvPr>
          <p:cNvSpPr txBox="1"/>
          <p:nvPr/>
        </p:nvSpPr>
        <p:spPr>
          <a:xfrm>
            <a:off x="6741596" y="2099220"/>
            <a:ext cx="3081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0953276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44E255-F387-7BE9-F95A-2651F3AF39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Switching gears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BB003D-5447-D5FE-E32A-46C2471279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3641" y="1709559"/>
            <a:ext cx="4216400" cy="3260397"/>
          </a:xfrm>
          <a:prstGeom prst="rect">
            <a:avLst/>
          </a:prstGeom>
        </p:spPr>
      </p:pic>
      <p:sp>
        <p:nvSpPr>
          <p:cNvPr id="5" name="Left Arrow 4">
            <a:extLst>
              <a:ext uri="{FF2B5EF4-FFF2-40B4-BE49-F238E27FC236}">
                <a16:creationId xmlns:a16="http://schemas.microsoft.com/office/drawing/2014/main" id="{587DD9E9-CDC6-3AF9-23EC-EB81F63D1B58}"/>
              </a:ext>
            </a:extLst>
          </p:cNvPr>
          <p:cNvSpPr/>
          <p:nvPr/>
        </p:nvSpPr>
        <p:spPr>
          <a:xfrm>
            <a:off x="9090212" y="2036812"/>
            <a:ext cx="1595718" cy="481255"/>
          </a:xfrm>
          <a:prstGeom prst="leftArrow">
            <a:avLst>
              <a:gd name="adj1" fmla="val 42857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C39884-A0FB-21A6-FD39-3346D6A05461}"/>
              </a:ext>
            </a:extLst>
          </p:cNvPr>
          <p:cNvSpPr txBox="1"/>
          <p:nvPr/>
        </p:nvSpPr>
        <p:spPr>
          <a:xfrm>
            <a:off x="8775061" y="1423139"/>
            <a:ext cx="6303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/>
              <a:t>Sr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85B4FC-FA08-786D-3CBE-8F675876D78D}"/>
              </a:ext>
            </a:extLst>
          </p:cNvPr>
          <p:cNvSpPr txBox="1"/>
          <p:nvPr/>
        </p:nvSpPr>
        <p:spPr>
          <a:xfrm>
            <a:off x="10251059" y="1423138"/>
            <a:ext cx="6830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/>
              <a:t>La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3347E1-638F-D4EA-8798-22F8807D0191}"/>
              </a:ext>
            </a:extLst>
          </p:cNvPr>
          <p:cNvSpPr txBox="1"/>
          <p:nvPr/>
        </p:nvSpPr>
        <p:spPr>
          <a:xfrm>
            <a:off x="2750058" y="6488668"/>
            <a:ext cx="610362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/>
              <a:t>Krane, K.S. (1988) Introductory Nuclear Physics. Wiley John &amp; Sons, New York.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171740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46D56A-E6EB-CDED-D3A4-666FEED623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C72ACFCD-94AA-95FE-4591-8F7E9AD42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to the lighter side of the fission fragment curve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D8F0907-BF7A-C4AC-6CC6-E59C8EA91463}"/>
              </a:ext>
            </a:extLst>
          </p:cNvPr>
          <p:cNvGrpSpPr>
            <a:grpSpLocks noChangeAspect="1"/>
          </p:cNvGrpSpPr>
          <p:nvPr/>
        </p:nvGrpSpPr>
        <p:grpSpPr>
          <a:xfrm>
            <a:off x="6362974" y="1307260"/>
            <a:ext cx="5631064" cy="4689609"/>
            <a:chOff x="2974959" y="1313237"/>
            <a:chExt cx="6461262" cy="538100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E8B9945-5BBE-2AA6-8A00-917A2D8217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9021" t="8981"/>
            <a:stretch>
              <a:fillRect/>
            </a:stretch>
          </p:blipFill>
          <p:spPr>
            <a:xfrm rot="5400000">
              <a:off x="3405496" y="882700"/>
              <a:ext cx="5381008" cy="6242082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ECC0021-DC2C-43AE-140C-0A15ED8CFA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0588" t="40404" r="52828" b="49765"/>
            <a:stretch>
              <a:fillRect/>
            </a:stretch>
          </p:blipFill>
          <p:spPr>
            <a:xfrm rot="5400000">
              <a:off x="4563025" y="2097632"/>
              <a:ext cx="2010808" cy="595698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DD06D4D-A4B0-DE34-CA6F-3B0525794167}"/>
                </a:ext>
              </a:extLst>
            </p:cNvPr>
            <p:cNvSpPr/>
            <p:nvPr/>
          </p:nvSpPr>
          <p:spPr>
            <a:xfrm>
              <a:off x="6433089" y="1390077"/>
              <a:ext cx="2668217" cy="20670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C82F3E1-B7AF-2059-96B5-E1BEA4DD5F4B}"/>
                </a:ext>
              </a:extLst>
            </p:cNvPr>
            <p:cNvSpPr/>
            <p:nvPr/>
          </p:nvSpPr>
          <p:spPr>
            <a:xfrm>
              <a:off x="6284989" y="3399589"/>
              <a:ext cx="1216191" cy="1714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730998A6-53FB-7E21-41F4-963A08E6B9D5}"/>
                    </a:ext>
                  </a:extLst>
                </p:cNvPr>
                <p:cNvSpPr txBox="1"/>
                <p:nvPr/>
              </p:nvSpPr>
              <p:spPr>
                <a:xfrm>
                  <a:off x="5699755" y="1349813"/>
                  <a:ext cx="3736466" cy="20217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300"/>
                    </a:spcBef>
                  </a:pPr>
                  <a:r>
                    <a:rPr lang="en-US" sz="1600" baseline="30000" dirty="0"/>
                    <a:t>96</a:t>
                  </a:r>
                  <a:r>
                    <a:rPr lang="en-US" sz="1600" dirty="0"/>
                    <a:t>Sr;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𝛽</m:t>
                      </m:r>
                    </m:oMath>
                  </a14:m>
                  <a:r>
                    <a:rPr lang="en-US" sz="1600" dirty="0"/>
                    <a:t>-Oslo method</a:t>
                  </a:r>
                </a:p>
                <a:p>
                  <a:pPr>
                    <a:spcBef>
                      <a:spcPts val="300"/>
                    </a:spcBef>
                  </a:pPr>
                  <a:r>
                    <a:rPr lang="en-US" sz="1600" baseline="30000" dirty="0"/>
                    <a:t>95</a:t>
                  </a:r>
                  <a:r>
                    <a:rPr lang="en-US" sz="1600" dirty="0"/>
                    <a:t>Sr; </a:t>
                  </a:r>
                  <a14:m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𝛽</m:t>
                      </m:r>
                    </m:oMath>
                  </a14:m>
                  <a:r>
                    <a:rPr lang="en-US" sz="1600" dirty="0"/>
                    <a:t>-Oslo method</a:t>
                  </a:r>
                </a:p>
                <a:p>
                  <a:pPr>
                    <a:spcBef>
                      <a:spcPts val="300"/>
                    </a:spcBef>
                  </a:pPr>
                  <a:r>
                    <a:rPr lang="en-US" sz="1600" baseline="30000" dirty="0"/>
                    <a:t>94</a:t>
                  </a:r>
                  <a:r>
                    <a:rPr lang="en-US" sz="1600" dirty="0"/>
                    <a:t>Sr; </a:t>
                  </a:r>
                  <a14:m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𝛽</m:t>
                      </m:r>
                    </m:oMath>
                  </a14:m>
                  <a:r>
                    <a:rPr lang="en-US" sz="1600" dirty="0"/>
                    <a:t>-Oslo method</a:t>
                  </a:r>
                </a:p>
                <a:p>
                  <a:pPr>
                    <a:spcBef>
                      <a:spcPts val="300"/>
                    </a:spcBef>
                  </a:pPr>
                  <a:r>
                    <a:rPr lang="en-US" sz="1600" baseline="30000" dirty="0"/>
                    <a:t>88</a:t>
                  </a:r>
                  <a:r>
                    <a:rPr lang="en-US" sz="1600" dirty="0"/>
                    <a:t>Sr(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a14:m>
                  <a:r>
                    <a:rPr lang="en-US" sz="1600" dirty="0"/>
                    <a:t>) </a:t>
                  </a:r>
                  <a:r>
                    <a:rPr lang="en-US" sz="1200" dirty="0"/>
                    <a:t>(R. </a:t>
                  </a:r>
                  <a:r>
                    <a:rPr lang="en-US" sz="1200" dirty="0" err="1"/>
                    <a:t>Schwengner</a:t>
                  </a:r>
                  <a:r>
                    <a:rPr lang="en-US" sz="1200" dirty="0"/>
                    <a:t> 2007)</a:t>
                  </a:r>
                </a:p>
                <a:p>
                  <a:pPr>
                    <a:spcBef>
                      <a:spcPts val="300"/>
                    </a:spcBef>
                  </a:pPr>
                  <a:r>
                    <a:rPr lang="en-US" sz="1600" baseline="30000" dirty="0"/>
                    <a:t>93</a:t>
                  </a:r>
                  <a:r>
                    <a:rPr lang="en-US" sz="1600" dirty="0"/>
                    <a:t>Sr ; </a:t>
                  </a:r>
                  <a14:m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𝛽</m:t>
                      </m:r>
                    </m:oMath>
                  </a14:m>
                  <a:r>
                    <a:rPr lang="en-US" sz="1600" dirty="0"/>
                    <a:t>-Oslo </a:t>
                  </a:r>
                  <a:r>
                    <a:rPr lang="en-US" sz="1600"/>
                    <a:t>Method </a:t>
                  </a:r>
                  <a:r>
                    <a:rPr lang="en-US" sz="1200"/>
                    <a:t>(A. Sweet </a:t>
                  </a:r>
                  <a:r>
                    <a:rPr lang="en-US" sz="1200" dirty="0"/>
                    <a:t>2024)</a:t>
                  </a:r>
                </a:p>
                <a:p>
                  <a:pPr>
                    <a:spcBef>
                      <a:spcPts val="300"/>
                    </a:spcBef>
                  </a:pPr>
                  <a:r>
                    <a:rPr lang="en-US" sz="1600" dirty="0"/>
                    <a:t>Sr(</a:t>
                  </a:r>
                  <a:r>
                    <a:rPr lang="en-US" sz="1600" dirty="0" err="1"/>
                    <a:t>n,X</a:t>
                  </a:r>
                  <a:r>
                    <a:rPr lang="en-US" sz="1600" dirty="0"/>
                    <a:t>) </a:t>
                  </a:r>
                  <a:r>
                    <a:rPr lang="en-US" sz="1200" dirty="0"/>
                    <a:t>(</a:t>
                  </a:r>
                  <a:r>
                    <a:rPr lang="en-US" sz="1200" dirty="0" err="1"/>
                    <a:t>A.Lepretre</a:t>
                  </a:r>
                  <a:r>
                    <a:rPr lang="en-US" sz="1200" dirty="0"/>
                    <a:t> 1971)</a:t>
                  </a:r>
                </a:p>
              </p:txBody>
            </p:sp>
          </mc:Choice>
          <mc:Fallback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730998A6-53FB-7E21-41F4-963A08E6B9D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99755" y="1349813"/>
                  <a:ext cx="3736466" cy="2021799"/>
                </a:xfrm>
                <a:prstGeom prst="rect">
                  <a:avLst/>
                </a:prstGeom>
                <a:blipFill>
                  <a:blip r:embed="rId4"/>
                  <a:stretch>
                    <a:fillRect l="-775" t="-714" b="-28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F21A00A1-0C64-5D91-1CFC-6484E9A5055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405" t="8529"/>
          <a:stretch>
            <a:fillRect/>
          </a:stretch>
        </p:blipFill>
        <p:spPr>
          <a:xfrm rot="5400000">
            <a:off x="3231123" y="1091050"/>
            <a:ext cx="2394902" cy="27432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5DE5C2E-B159-3BC7-E835-096942502634}"/>
              </a:ext>
            </a:extLst>
          </p:cNvPr>
          <p:cNvSpPr txBox="1"/>
          <p:nvPr/>
        </p:nvSpPr>
        <p:spPr>
          <a:xfrm>
            <a:off x="5138972" y="1416856"/>
            <a:ext cx="508536" cy="338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95</a:t>
            </a:r>
            <a:r>
              <a:rPr lang="en-US" dirty="0"/>
              <a:t>Sr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63322E5-D692-6CC6-1AE8-F59A33D78BE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6868" t="5718" b="607"/>
          <a:stretch>
            <a:fillRect/>
          </a:stretch>
        </p:blipFill>
        <p:spPr>
          <a:xfrm rot="5400000">
            <a:off x="439157" y="1069669"/>
            <a:ext cx="2352140" cy="27432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2F699E4-742B-0D7C-6F1B-F710C502957B}"/>
              </a:ext>
            </a:extLst>
          </p:cNvPr>
          <p:cNvSpPr txBox="1"/>
          <p:nvPr/>
        </p:nvSpPr>
        <p:spPr>
          <a:xfrm>
            <a:off x="2051306" y="1416856"/>
            <a:ext cx="642957" cy="369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94</a:t>
            </a:r>
            <a:r>
              <a:rPr lang="en-US" dirty="0"/>
              <a:t>Sr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E47ED3D-52B2-AC9D-D03B-1F896D7082C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7405" t="8529"/>
          <a:stretch>
            <a:fillRect/>
          </a:stretch>
        </p:blipFill>
        <p:spPr>
          <a:xfrm rot="5400000">
            <a:off x="417777" y="3618031"/>
            <a:ext cx="2394900" cy="27432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FABB71F-4F75-06AD-FAC1-17DD48219C9C}"/>
              </a:ext>
            </a:extLst>
          </p:cNvPr>
          <p:cNvSpPr txBox="1"/>
          <p:nvPr/>
        </p:nvSpPr>
        <p:spPr>
          <a:xfrm>
            <a:off x="2263316" y="3958986"/>
            <a:ext cx="926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96</a:t>
            </a:r>
            <a:r>
              <a:rPr lang="en-US" dirty="0"/>
              <a:t>Sr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15C3456-9EFF-049B-226F-8A28E3B75C1C}"/>
              </a:ext>
            </a:extLst>
          </p:cNvPr>
          <p:cNvSpPr txBox="1"/>
          <p:nvPr/>
        </p:nvSpPr>
        <p:spPr>
          <a:xfrm>
            <a:off x="4555161" y="130148"/>
            <a:ext cx="3081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PRELIMINARY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1BA60E-A2D5-E1B6-9635-118703B7A9C1}"/>
              </a:ext>
            </a:extLst>
          </p:cNvPr>
          <p:cNvSpPr txBox="1"/>
          <p:nvPr/>
        </p:nvSpPr>
        <p:spPr>
          <a:xfrm>
            <a:off x="4448714" y="6404686"/>
            <a:ext cx="4290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See Prof. Andrea Richard’s talk tomorrow!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4A7F3DC-ECA3-7CF1-0D24-6196165DF916}"/>
                  </a:ext>
                </a:extLst>
              </p:cNvPr>
              <p:cNvSpPr txBox="1"/>
              <p:nvPr/>
            </p:nvSpPr>
            <p:spPr>
              <a:xfrm>
                <a:off x="3189394" y="3899712"/>
                <a:ext cx="3173580" cy="1200329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/>
                  <a:t>For exotic nuclei,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/>
                  <a:t>-Oslo method and surrogate reaction method will be compared for the first time! 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4A7F3DC-ECA3-7CF1-0D24-6196165DF9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9394" y="3899712"/>
                <a:ext cx="3173580" cy="1200329"/>
              </a:xfrm>
              <a:prstGeom prst="rect">
                <a:avLst/>
              </a:prstGeom>
              <a:blipFill>
                <a:blip r:embed="rId8"/>
                <a:stretch>
                  <a:fillRect l="-1594" t="-3158" b="-73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ABCE2A67-500A-3086-45F1-2F908E60331E}"/>
              </a:ext>
            </a:extLst>
          </p:cNvPr>
          <p:cNvSpPr txBox="1"/>
          <p:nvPr/>
        </p:nvSpPr>
        <p:spPr>
          <a:xfrm rot="20156576">
            <a:off x="1744659" y="3084990"/>
            <a:ext cx="3081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306377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4AA4BF-D03A-E7D2-C347-9D9384B74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A384528E-CB1D-45A4-B359-F806D5667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Outlook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4">
                <a:extLst>
                  <a:ext uri="{FF2B5EF4-FFF2-40B4-BE49-F238E27FC236}">
                    <a16:creationId xmlns:a16="http://schemas.microsoft.com/office/drawing/2014/main" id="{FB1EDD3D-2EE1-1006-7821-B2440EA0B82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0655" y="1205345"/>
                <a:ext cx="8858305" cy="4710955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85750" indent="-228600" algn="l" rtl="0" eaLnBrk="1" latinLnBrk="0" hangingPunct="1">
                  <a:spcBef>
                    <a:spcPts val="1800"/>
                  </a:spcBef>
                  <a:spcAft>
                    <a:spcPts val="0"/>
                  </a:spcAft>
                  <a:buClr>
                    <a:schemeClr val="accent1">
                      <a:lumMod val="75000"/>
                    </a:schemeClr>
                  </a:buClr>
                  <a:buSzPct val="90000"/>
                  <a:buFont typeface="Wingdings" charset="2"/>
                  <a:buChar char="§"/>
                  <a:tabLst/>
                  <a:defRPr kumimoji="0" sz="2400" b="0" kern="120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1pPr>
                <a:lvl2pPr marL="628650" indent="-285750" algn="l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Pct val="90000"/>
                  <a:buFont typeface="Calibri" panose="020F0502020204030204" pitchFamily="34" charset="0"/>
                  <a:buChar char="—"/>
                  <a:defRPr kumimoji="0" sz="2000" kern="120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2pPr>
                <a:lvl3pPr marL="800100" indent="-171450" algn="l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Pct val="90000"/>
                  <a:buFont typeface="Arial" panose="020B0604020202020204" pitchFamily="34" charset="0"/>
                  <a:buChar char="•"/>
                  <a:defRPr kumimoji="0" sz="1800" kern="120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3pPr>
                <a:lvl4pPr marL="1028700" indent="-171450" algn="l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Pct val="100000"/>
                  <a:buFont typeface="Lucida Grande"/>
                  <a:buChar char="–"/>
                  <a:defRPr kumimoji="0" sz="1600" kern="120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4pPr>
                <a:lvl5pPr marL="1257300" indent="-171450" algn="l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Font typeface="Arial"/>
                  <a:buChar char="•"/>
                  <a:tabLst>
                    <a:tab pos="1200150" algn="l"/>
                  </a:tabLst>
                  <a:defRPr kumimoji="0" lang="en-US" sz="1600" kern="1200" smtClean="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5pPr>
                <a:lvl6pPr marL="1627632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Wingdings 2"/>
                  <a:buChar char="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29968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Wingdings 2" pitchFamily="18" charset="2"/>
                  <a:buChar char="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31136" indent="-18288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Wingdings 2" pitchFamily="18" charset="2"/>
                  <a:buChar char="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sz="1400"/>
                  <a:t>La isotopes are needed to improve reaction network calculations.</a:t>
                </a:r>
              </a:p>
              <a:p>
                <a:pPr defTabSz="914400"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sz="1400"/>
                  <a:t>La </a:t>
                </a:r>
                <a:r>
                  <a:rPr lang="en-US" sz="1400" dirty="0"/>
                  <a:t>isotopes are an interesting case due to possible </a:t>
                </a:r>
                <a:r>
                  <a:rPr lang="en-US" sz="1400"/>
                  <a:t>octupole correlations.</a:t>
                </a:r>
                <a:endParaRPr lang="en-US" sz="1400" dirty="0"/>
              </a:p>
              <a:p>
                <a:pPr lvl="1">
                  <a:lnSpc>
                    <a:spcPct val="150000"/>
                  </a:lnSpc>
                </a:pPr>
                <a:r>
                  <a:rPr lang="en-US" sz="1400" dirty="0">
                    <a:sym typeface="Wingdings" pitchFamily="2" charset="2"/>
                  </a:rPr>
                  <a:t>A decrease in E1 strength enhancement with increasing N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sz="1400" dirty="0"/>
                  <a:t>Chance to investigate near expected structure change at N = 92</a:t>
                </a:r>
              </a:p>
              <a:p>
                <a:pPr defTabSz="914400"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sz="1400" dirty="0"/>
                  <a:t>Spectroscopy data is sparse! An opportunity to contribute much needed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400" dirty="0"/>
                  <a:t>-decay </a:t>
                </a:r>
                <a:r>
                  <a:rPr lang="en-US" sz="1400"/>
                  <a:t>data.</a:t>
                </a:r>
                <a:endParaRPr lang="en-US" sz="1400" dirty="0"/>
              </a:p>
            </p:txBody>
          </p:sp>
        </mc:Choice>
        <mc:Fallback>
          <p:sp>
            <p:nvSpPr>
              <p:cNvPr id="2" name="Content Placeholder 4">
                <a:extLst>
                  <a:ext uri="{FF2B5EF4-FFF2-40B4-BE49-F238E27FC236}">
                    <a16:creationId xmlns:a16="http://schemas.microsoft.com/office/drawing/2014/main" id="{FB1EDD3D-2EE1-1006-7821-B2440EA0B8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655" y="1205345"/>
                <a:ext cx="8858305" cy="471095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6C0F349C-28F3-578B-73A1-D297BEB76A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386" y="611294"/>
            <a:ext cx="3270244" cy="245268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4">
                <a:extLst>
                  <a:ext uri="{FF2B5EF4-FFF2-40B4-BE49-F238E27FC236}">
                    <a16:creationId xmlns:a16="http://schemas.microsoft.com/office/drawing/2014/main" id="{75513F94-B663-69A5-17E9-54803637BF6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0655" y="2800197"/>
                <a:ext cx="8761492" cy="258448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85750" indent="-228600" algn="l" rtl="0" eaLnBrk="1" latinLnBrk="0" hangingPunct="1">
                  <a:spcBef>
                    <a:spcPts val="1800"/>
                  </a:spcBef>
                  <a:spcAft>
                    <a:spcPts val="0"/>
                  </a:spcAft>
                  <a:buClr>
                    <a:schemeClr val="accent1">
                      <a:lumMod val="75000"/>
                    </a:schemeClr>
                  </a:buClr>
                  <a:buSzPct val="90000"/>
                  <a:buFont typeface="Wingdings" charset="2"/>
                  <a:buChar char="§"/>
                  <a:tabLst/>
                  <a:defRPr kumimoji="0" sz="2400" b="0" kern="120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1pPr>
                <a:lvl2pPr marL="628650" indent="-285750" algn="l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Pct val="90000"/>
                  <a:buFont typeface="Calibri" panose="020F0502020204030204" pitchFamily="34" charset="0"/>
                  <a:buChar char="—"/>
                  <a:defRPr kumimoji="0" sz="2000" kern="120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2pPr>
                <a:lvl3pPr marL="800100" indent="-171450" algn="l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Pct val="90000"/>
                  <a:buFont typeface="Arial" panose="020B0604020202020204" pitchFamily="34" charset="0"/>
                  <a:buChar char="•"/>
                  <a:defRPr kumimoji="0" sz="1800" kern="120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3pPr>
                <a:lvl4pPr marL="1028700" indent="-171450" algn="l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Pct val="100000"/>
                  <a:buFont typeface="Lucida Grande"/>
                  <a:buChar char="–"/>
                  <a:defRPr kumimoji="0" sz="1600" kern="120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4pPr>
                <a:lvl5pPr marL="1257300" indent="-171450" algn="l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Font typeface="Arial"/>
                  <a:buChar char="•"/>
                  <a:tabLst>
                    <a:tab pos="1200150" algn="l"/>
                  </a:tabLst>
                  <a:defRPr kumimoji="0" lang="en-US" sz="1600" kern="1200" smtClean="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5pPr>
                <a:lvl6pPr marL="1627632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Wingdings 2"/>
                  <a:buChar char="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29968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Wingdings 2" pitchFamily="18" charset="2"/>
                  <a:buChar char="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31136" indent="-18288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Wingdings 2" pitchFamily="18" charset="2"/>
                  <a:buChar char="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7150" indent="0" defTabSz="914400">
                  <a:lnSpc>
                    <a:spcPct val="150000"/>
                  </a:lnSpc>
                  <a:spcBef>
                    <a:spcPts val="0"/>
                  </a:spcBef>
                  <a:buNone/>
                </a:pPr>
                <a:r>
                  <a:rPr lang="en-US" sz="1400" b="1" i="1">
                    <a:solidFill>
                      <a:srgbClr val="3366CC"/>
                    </a:solidFill>
                  </a:rPr>
                  <a:t>Next </a:t>
                </a:r>
                <a:r>
                  <a:rPr lang="en-US" sz="1400" b="1" i="1" dirty="0">
                    <a:solidFill>
                      <a:srgbClr val="3366CC"/>
                    </a:solidFill>
                  </a:rPr>
                  <a:t>Steps: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sz="1400">
                    <a:solidFill>
                      <a:srgbClr val="3366CC"/>
                    </a:solidFill>
                  </a:rPr>
                  <a:t>Experiment preparations for </a:t>
                </a:r>
                <a:r>
                  <a:rPr lang="en-US" sz="1400" baseline="30000">
                    <a:solidFill>
                      <a:srgbClr val="3366CC"/>
                    </a:solidFill>
                  </a:rPr>
                  <a:t>147,148</a:t>
                </a:r>
                <a:r>
                  <a:rPr lang="en-US" sz="1400">
                    <a:solidFill>
                      <a:srgbClr val="3366CC"/>
                    </a:solidFill>
                  </a:rPr>
                  <a:t>La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3366CC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400">
                    <a:solidFill>
                      <a:srgbClr val="3366CC"/>
                    </a:solidFill>
                  </a:rPr>
                  <a:t>-Oslo measurements are underway using synthetic data generated with RAINIER.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sz="1400">
                    <a:solidFill>
                      <a:srgbClr val="3366CC"/>
                    </a:solidFill>
                  </a:rPr>
                  <a:t>Investigating the variance in model combination 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sz="1400">
                    <a:solidFill>
                      <a:srgbClr val="3366CC"/>
                    </a:solidFill>
                  </a:rPr>
                  <a:t>Impact of restricted spin-range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sz="1400">
                    <a:solidFill>
                      <a:srgbClr val="3366CC"/>
                    </a:solidFill>
                  </a:rPr>
                  <a:t>Can the Shape method complement the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3366CC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400">
                    <a:solidFill>
                      <a:srgbClr val="3366CC"/>
                    </a:solidFill>
                  </a:rPr>
                  <a:t>-Oslo method analysis in these cases?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sz="1400">
                    <a:solidFill>
                      <a:srgbClr val="3366CC"/>
                    </a:solidFill>
                  </a:rPr>
                  <a:t>Evaluation </a:t>
                </a:r>
                <a:r>
                  <a:rPr lang="en-US" sz="1400" dirty="0">
                    <a:solidFill>
                      <a:srgbClr val="3366CC"/>
                    </a:solidFill>
                  </a:rPr>
                  <a:t>of alternative methods to normalize the NLD and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3366CC"/>
                        </a:solidFill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1400">
                    <a:solidFill>
                      <a:srgbClr val="3366CC"/>
                    </a:solidFill>
                  </a:rPr>
                  <a:t>SF for Sr isotpes, </a:t>
                </a:r>
                <a:r>
                  <a:rPr lang="en-US" sz="1400" dirty="0">
                    <a:solidFill>
                      <a:srgbClr val="3366CC"/>
                    </a:solidFill>
                  </a:rPr>
                  <a:t>i.e., </a:t>
                </a:r>
                <a:r>
                  <a:rPr lang="en-US" sz="1400" i="1" dirty="0">
                    <a:solidFill>
                      <a:srgbClr val="3366CC"/>
                    </a:solidFill>
                  </a:rPr>
                  <a:t>Shape Method </a:t>
                </a:r>
                <a:r>
                  <a:rPr lang="en-US" sz="1400" dirty="0">
                    <a:solidFill>
                      <a:srgbClr val="3366CC"/>
                    </a:solidFill>
                  </a:rPr>
                  <a:t>[M. </a:t>
                </a:r>
                <a:r>
                  <a:rPr lang="en-US" sz="1400" dirty="0" err="1">
                    <a:solidFill>
                      <a:srgbClr val="3366CC"/>
                    </a:solidFill>
                  </a:rPr>
                  <a:t>Wiedeking</a:t>
                </a:r>
                <a:r>
                  <a:rPr lang="en-US" sz="1400" dirty="0">
                    <a:solidFill>
                      <a:srgbClr val="3366CC"/>
                    </a:solidFill>
                  </a:rPr>
                  <a:t> </a:t>
                </a:r>
                <a:r>
                  <a:rPr lang="en-US" sz="1400" i="1" dirty="0">
                    <a:solidFill>
                      <a:srgbClr val="3366CC"/>
                    </a:solidFill>
                  </a:rPr>
                  <a:t>et al</a:t>
                </a:r>
                <a:r>
                  <a:rPr lang="en-US" sz="1400" dirty="0">
                    <a:solidFill>
                      <a:srgbClr val="3366CC"/>
                    </a:solidFill>
                  </a:rPr>
                  <a:t>., PRC </a:t>
                </a:r>
                <a:r>
                  <a:rPr lang="en-US" sz="1400" b="1" dirty="0">
                    <a:solidFill>
                      <a:srgbClr val="3366CC"/>
                    </a:solidFill>
                  </a:rPr>
                  <a:t>104</a:t>
                </a:r>
                <a:r>
                  <a:rPr lang="en-US" sz="1400" dirty="0">
                    <a:solidFill>
                      <a:srgbClr val="3366CC"/>
                    </a:solidFill>
                  </a:rPr>
                  <a:t> (2021), D. </a:t>
                </a:r>
                <a:r>
                  <a:rPr lang="en-US" sz="1400" dirty="0" err="1">
                    <a:solidFill>
                      <a:srgbClr val="3366CC"/>
                    </a:solidFill>
                  </a:rPr>
                  <a:t>Mücher</a:t>
                </a:r>
                <a:r>
                  <a:rPr lang="en-US" sz="1400" dirty="0">
                    <a:solidFill>
                      <a:srgbClr val="3366CC"/>
                    </a:solidFill>
                  </a:rPr>
                  <a:t> et al., PRC </a:t>
                </a:r>
                <a:r>
                  <a:rPr lang="en-US" sz="1400" b="1" dirty="0">
                    <a:solidFill>
                      <a:srgbClr val="3366CC"/>
                    </a:solidFill>
                  </a:rPr>
                  <a:t>107</a:t>
                </a:r>
                <a:r>
                  <a:rPr lang="en-US" sz="1400" dirty="0">
                    <a:solidFill>
                      <a:srgbClr val="3366CC"/>
                    </a:solidFill>
                  </a:rPr>
                  <a:t> (</a:t>
                </a:r>
                <a:r>
                  <a:rPr lang="en-US" sz="1400">
                    <a:solidFill>
                      <a:srgbClr val="3366CC"/>
                    </a:solidFill>
                  </a:rPr>
                  <a:t>2023)].</a:t>
                </a:r>
              </a:p>
              <a:p>
                <a:pPr lvl="1" defTabSz="914400">
                  <a:lnSpc>
                    <a:spcPct val="150000"/>
                  </a:lnSpc>
                </a:pPr>
                <a:r>
                  <a:rPr lang="en-US" sz="1400">
                    <a:solidFill>
                      <a:srgbClr val="3366CC"/>
                    </a:solidFill>
                  </a:rPr>
                  <a:t>Refine </a:t>
                </a:r>
                <a:r>
                  <a:rPr lang="en-US" sz="1400" dirty="0">
                    <a:solidFill>
                      <a:srgbClr val="3366CC"/>
                    </a:solidFill>
                  </a:rPr>
                  <a:t>systematic uncertainties of </a:t>
                </a:r>
                <a:r>
                  <a:rPr lang="en-US" sz="1400">
                    <a:solidFill>
                      <a:srgbClr val="3366CC"/>
                    </a:solidFill>
                  </a:rPr>
                  <a:t>experimental Sr cross </a:t>
                </a:r>
                <a:r>
                  <a:rPr lang="en-US" sz="1400" dirty="0">
                    <a:solidFill>
                      <a:srgbClr val="3366CC"/>
                    </a:solidFill>
                  </a:rPr>
                  <a:t>section results to compare to </a:t>
                </a:r>
                <a:r>
                  <a:rPr lang="en-US" sz="1400">
                    <a:solidFill>
                      <a:srgbClr val="3366CC"/>
                    </a:solidFill>
                  </a:rPr>
                  <a:t>TENDL-2025 recommendations.</a:t>
                </a:r>
                <a:endParaRPr lang="en-US" sz="1400" dirty="0">
                  <a:solidFill>
                    <a:srgbClr val="3366CC"/>
                  </a:solidFill>
                </a:endParaRPr>
              </a:p>
              <a:p>
                <a:pPr lvl="1" defTabSz="914400">
                  <a:lnSpc>
                    <a:spcPct val="150000"/>
                  </a:lnSpc>
                </a:pPr>
                <a:r>
                  <a:rPr lang="en-US" sz="1400">
                    <a:solidFill>
                      <a:srgbClr val="3366CC"/>
                    </a:solidFill>
                  </a:rPr>
                  <a:t>Benchmark </a:t>
                </a:r>
                <a:r>
                  <a:rPr lang="en-US" sz="1400" dirty="0">
                    <a:solidFill>
                      <a:srgbClr val="3366CC"/>
                    </a:solidFill>
                  </a:rPr>
                  <a:t>with Surrogate Reaction Method for </a:t>
                </a:r>
                <a:r>
                  <a:rPr lang="en-US" sz="1400" b="1" baseline="30000" dirty="0">
                    <a:solidFill>
                      <a:srgbClr val="3366CC"/>
                    </a:solidFill>
                  </a:rPr>
                  <a:t>93</a:t>
                </a:r>
                <a:r>
                  <a:rPr lang="en-US" sz="1400" b="1" dirty="0">
                    <a:solidFill>
                      <a:srgbClr val="3366CC"/>
                    </a:solidFill>
                  </a:rPr>
                  <a:t>Sr(n,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solidFill>
                          <a:srgbClr val="3366CC"/>
                        </a:solidFill>
                        <a:latin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US" sz="1400" b="1" dirty="0">
                    <a:solidFill>
                      <a:srgbClr val="3366CC"/>
                    </a:solidFill>
                  </a:rPr>
                  <a:t>)</a:t>
                </a:r>
                <a:r>
                  <a:rPr lang="en-US" sz="1400" b="1" baseline="30000" dirty="0">
                    <a:solidFill>
                      <a:srgbClr val="3366CC"/>
                    </a:solidFill>
                  </a:rPr>
                  <a:t>94</a:t>
                </a:r>
                <a:r>
                  <a:rPr lang="en-US" sz="1400" b="1" dirty="0">
                    <a:solidFill>
                      <a:srgbClr val="3366CC"/>
                    </a:solidFill>
                  </a:rPr>
                  <a:t>Sr </a:t>
                </a:r>
                <a:r>
                  <a:rPr lang="en-US" sz="1400" dirty="0">
                    <a:solidFill>
                      <a:srgbClr val="3366CC"/>
                    </a:solidFill>
                  </a:rPr>
                  <a:t>and </a:t>
                </a:r>
                <a:r>
                  <a:rPr lang="en-US" sz="1400" b="1" baseline="30000" dirty="0">
                    <a:solidFill>
                      <a:srgbClr val="3366CC"/>
                    </a:solidFill>
                  </a:rPr>
                  <a:t>95</a:t>
                </a:r>
                <a:r>
                  <a:rPr lang="en-US" sz="1400" b="1" dirty="0">
                    <a:solidFill>
                      <a:srgbClr val="3366CC"/>
                    </a:solidFill>
                  </a:rPr>
                  <a:t>Sr(n,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solidFill>
                          <a:srgbClr val="3366CC"/>
                        </a:solidFill>
                        <a:latin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US" sz="1400" b="1">
                    <a:solidFill>
                      <a:srgbClr val="3366CC"/>
                    </a:solidFill>
                  </a:rPr>
                  <a:t>)</a:t>
                </a:r>
                <a:r>
                  <a:rPr lang="en-US" sz="1400" b="1" baseline="30000">
                    <a:solidFill>
                      <a:srgbClr val="3366CC"/>
                    </a:solidFill>
                  </a:rPr>
                  <a:t>96</a:t>
                </a:r>
                <a:r>
                  <a:rPr lang="en-US" sz="1400" b="1">
                    <a:solidFill>
                      <a:srgbClr val="3366CC"/>
                    </a:solidFill>
                  </a:rPr>
                  <a:t>Sr.</a:t>
                </a:r>
                <a:endParaRPr lang="en-US" sz="1400" dirty="0">
                  <a:solidFill>
                    <a:srgbClr val="3366CC"/>
                  </a:solidFill>
                </a:endParaRPr>
              </a:p>
            </p:txBody>
          </p:sp>
        </mc:Choice>
        <mc:Fallback>
          <p:sp>
            <p:nvSpPr>
              <p:cNvPr id="8" name="Content Placeholder 4">
                <a:extLst>
                  <a:ext uri="{FF2B5EF4-FFF2-40B4-BE49-F238E27FC236}">
                    <a16:creationId xmlns:a16="http://schemas.microsoft.com/office/drawing/2014/main" id="{75513F94-B663-69A5-17E9-54803637BF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655" y="2800197"/>
                <a:ext cx="8761492" cy="2584482"/>
              </a:xfrm>
              <a:prstGeom prst="rect">
                <a:avLst/>
              </a:prstGeom>
              <a:blipFill>
                <a:blip r:embed="rId5"/>
                <a:stretch>
                  <a:fillRect r="-579" b="-41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FF1F5162-A907-63F4-D3E0-405209D23A9C}"/>
              </a:ext>
            </a:extLst>
          </p:cNvPr>
          <p:cNvGrpSpPr>
            <a:grpSpLocks noChangeAspect="1"/>
          </p:cNvGrpSpPr>
          <p:nvPr/>
        </p:nvGrpSpPr>
        <p:grpSpPr>
          <a:xfrm>
            <a:off x="8925460" y="3590324"/>
            <a:ext cx="3065226" cy="2082460"/>
            <a:chOff x="5746575" y="3422741"/>
            <a:chExt cx="4286209" cy="291197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F3A21A5-676A-A2F0-E3FA-2AD4C5B5F21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8252" r="4228"/>
            <a:stretch>
              <a:fillRect/>
            </a:stretch>
          </p:blipFill>
          <p:spPr>
            <a:xfrm rot="5400000">
              <a:off x="6777346" y="2771561"/>
              <a:ext cx="2519704" cy="399117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097A69C-558A-805A-3541-2BED7DB9C0DB}"/>
                </a:ext>
              </a:extLst>
            </p:cNvPr>
            <p:cNvSpPr txBox="1"/>
            <p:nvPr/>
          </p:nvSpPr>
          <p:spPr>
            <a:xfrm>
              <a:off x="6516233" y="3422741"/>
              <a:ext cx="2002583" cy="387337"/>
            </a:xfrm>
            <a:prstGeom prst="rect">
              <a:avLst/>
            </a:prstGeom>
            <a:solidFill>
              <a:srgbClr val="3366CC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Hypothetical </a:t>
              </a:r>
              <a:r>
                <a:rPr lang="en-US" sz="1200" baseline="30000" dirty="0">
                  <a:solidFill>
                    <a:schemeClr val="bg1"/>
                  </a:solidFill>
                </a:rPr>
                <a:t>147</a:t>
              </a:r>
              <a:r>
                <a:rPr lang="en-US" sz="1200" dirty="0">
                  <a:solidFill>
                    <a:schemeClr val="bg1"/>
                  </a:solidFill>
                </a:rPr>
                <a:t>La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0A0F602-5D7D-AF29-362E-8AF083AD79CA}"/>
                </a:ext>
              </a:extLst>
            </p:cNvPr>
            <p:cNvSpPr txBox="1"/>
            <p:nvPr/>
          </p:nvSpPr>
          <p:spPr>
            <a:xfrm>
              <a:off x="8344917" y="5399210"/>
              <a:ext cx="1121791" cy="387337"/>
            </a:xfrm>
            <a:prstGeom prst="rect">
              <a:avLst/>
            </a:prstGeom>
            <a:solidFill>
              <a:srgbClr val="3366CC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Primary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2D0254B-A5D5-114D-58BA-B0B671DE92FB}"/>
                </a:ext>
              </a:extLst>
            </p:cNvPr>
            <p:cNvSpPr txBox="1"/>
            <p:nvPr/>
          </p:nvSpPr>
          <p:spPr>
            <a:xfrm rot="16200000">
              <a:off x="4879861" y="4617332"/>
              <a:ext cx="2062339" cy="3289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Excitation Energy (keV)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D19CBCC9-918E-C680-0570-1B0E850D8930}"/>
                    </a:ext>
                  </a:extLst>
                </p:cNvPr>
                <p:cNvSpPr txBox="1"/>
                <p:nvPr/>
              </p:nvSpPr>
              <p:spPr>
                <a:xfrm>
                  <a:off x="7151018" y="6005804"/>
                  <a:ext cx="1662849" cy="3289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𝛾</m:t>
                      </m:r>
                    </m:oMath>
                  </a14:m>
                  <a:r>
                    <a:rPr lang="en-US" sz="1400" dirty="0"/>
                    <a:t>-ray Energy (keV)</a:t>
                  </a:r>
                </a:p>
              </p:txBody>
            </p:sp>
          </mc:Choice>
          <mc:Fallback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D19CBCC9-918E-C680-0570-1B0E850D893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1018" y="6005804"/>
                  <a:ext cx="1662849" cy="328911"/>
                </a:xfrm>
                <a:prstGeom prst="rect">
                  <a:avLst/>
                </a:prstGeom>
                <a:blipFill>
                  <a:blip r:embed="rId7"/>
                  <a:stretch>
                    <a:fillRect t="-5263" r="-30526" b="-578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9DE5F15-DB91-E4CE-952B-9772B5735156}"/>
                </a:ext>
              </a:extLst>
            </p:cNvPr>
            <p:cNvSpPr txBox="1"/>
            <p:nvPr/>
          </p:nvSpPr>
          <p:spPr>
            <a:xfrm>
              <a:off x="8518818" y="4796301"/>
              <a:ext cx="1121791" cy="49336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>
                  <a:solidFill>
                    <a:srgbClr val="3366CC"/>
                  </a:solidFill>
                </a:rPr>
                <a:t>Generated </a:t>
              </a:r>
            </a:p>
            <a:p>
              <a:pPr algn="r"/>
              <a:r>
                <a:rPr lang="en-US" sz="1200">
                  <a:solidFill>
                    <a:srgbClr val="3366CC"/>
                  </a:solidFill>
                </a:rPr>
                <a:t>with RAINIER</a:t>
              </a:r>
              <a:endParaRPr lang="en-US" sz="1200" dirty="0">
                <a:solidFill>
                  <a:srgbClr val="3366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91899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08642C6-219F-B344-E404-7843D9F3D2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470" y="721208"/>
            <a:ext cx="10614329" cy="5067431"/>
          </a:xfrm>
        </p:spPr>
        <p:txBody>
          <a:bodyPr/>
          <a:lstStyle/>
          <a:p>
            <a:pPr marL="6350" indent="0">
              <a:spcBef>
                <a:spcPts val="400"/>
              </a:spcBef>
              <a:buNone/>
              <a:defRPr/>
            </a:pPr>
            <a:r>
              <a:rPr lang="en-US" sz="1600" b="1" i="1" dirty="0">
                <a:cs typeface="Times New Roman"/>
              </a:rPr>
              <a:t>Lawrence Livermore National Laboratory</a:t>
            </a:r>
          </a:p>
          <a:p>
            <a:pPr marL="230188" indent="0">
              <a:spcBef>
                <a:spcPts val="400"/>
              </a:spcBef>
              <a:buNone/>
              <a:defRPr/>
            </a:pPr>
            <a:r>
              <a:rPr lang="en-US" sz="1600" dirty="0">
                <a:cs typeface="Times New Roman"/>
              </a:rPr>
              <a:t>D. L. Bleuel (co-PI), N. D. </a:t>
            </a:r>
            <a:r>
              <a:rPr lang="en-US" sz="1600" dirty="0" err="1">
                <a:cs typeface="Times New Roman"/>
              </a:rPr>
              <a:t>Scielzo</a:t>
            </a:r>
            <a:endParaRPr lang="en-US" sz="1600" dirty="0">
              <a:cs typeface="Times New Roman"/>
            </a:endParaRPr>
          </a:p>
          <a:p>
            <a:pPr marL="6350" indent="0">
              <a:spcBef>
                <a:spcPts val="400"/>
              </a:spcBef>
              <a:buNone/>
              <a:defRPr/>
            </a:pPr>
            <a:r>
              <a:rPr lang="en-US" sz="1600" b="1" i="1" dirty="0">
                <a:cs typeface="Times New Roman"/>
              </a:rPr>
              <a:t>Lawrence Berkeley National Laboratory</a:t>
            </a:r>
          </a:p>
          <a:p>
            <a:pPr marL="230188" indent="0">
              <a:spcBef>
                <a:spcPts val="400"/>
              </a:spcBef>
              <a:buNone/>
              <a:defRPr/>
            </a:pPr>
            <a:r>
              <a:rPr lang="en-US" sz="1600" dirty="0">
                <a:cs typeface="Times New Roman"/>
              </a:rPr>
              <a:t>L. A. Bernstein, </a:t>
            </a:r>
            <a:r>
              <a:rPr lang="en-US" sz="1600" dirty="0"/>
              <a:t>M. </a:t>
            </a:r>
            <a:r>
              <a:rPr lang="en-US" sz="1600" dirty="0" err="1"/>
              <a:t>Wiedeking</a:t>
            </a:r>
            <a:endParaRPr lang="en-US" sz="1600" dirty="0">
              <a:cs typeface="Times New Roman"/>
            </a:endParaRPr>
          </a:p>
          <a:p>
            <a:pPr marL="6350" indent="0">
              <a:spcBef>
                <a:spcPts val="400"/>
              </a:spcBef>
              <a:buNone/>
              <a:defRPr/>
            </a:pPr>
            <a:r>
              <a:rPr lang="en-US" sz="1600" b="1" i="1" dirty="0">
                <a:cs typeface="Times New Roman"/>
              </a:rPr>
              <a:t>UC Berkeley</a:t>
            </a:r>
            <a:endParaRPr lang="en-US" sz="1600" b="1" dirty="0">
              <a:cs typeface="Times New Roman"/>
            </a:endParaRPr>
          </a:p>
          <a:p>
            <a:pPr marL="230188" indent="0">
              <a:spcBef>
                <a:spcPts val="400"/>
              </a:spcBef>
              <a:buNone/>
              <a:defRPr/>
            </a:pPr>
            <a:r>
              <a:rPr lang="en-US" sz="1600" dirty="0"/>
              <a:t>N. Alejandria, </a:t>
            </a:r>
            <a:r>
              <a:rPr lang="en-US" sz="1600" dirty="0">
                <a:cs typeface="Times New Roman"/>
              </a:rPr>
              <a:t>B. L. Goldblum, T. A. Laplace, J. Vujic</a:t>
            </a:r>
            <a:endParaRPr lang="en-US" sz="1600" b="1" i="1" dirty="0">
              <a:cs typeface="Times New Roman"/>
            </a:endParaRPr>
          </a:p>
          <a:p>
            <a:pPr marL="6350" indent="0">
              <a:spcBef>
                <a:spcPts val="400"/>
              </a:spcBef>
              <a:buNone/>
              <a:defRPr/>
            </a:pPr>
            <a:r>
              <a:rPr lang="en-US" sz="1600" b="1" i="1" dirty="0">
                <a:cs typeface="Times New Roman"/>
              </a:rPr>
              <a:t>Michigan State University/Facility for Rare Isotope Beams</a:t>
            </a:r>
          </a:p>
          <a:p>
            <a:pPr marL="230188" indent="0">
              <a:spcBef>
                <a:spcPts val="400"/>
              </a:spcBef>
              <a:buNone/>
              <a:defRPr/>
            </a:pPr>
            <a:r>
              <a:rPr lang="en-US" sz="1600" dirty="0">
                <a:cs typeface="Times New Roman"/>
              </a:rPr>
              <a:t>H. C. Berg, A. Chester, E. C. Good, C. M. Harris, A. Hartly, S. N. Liddick, M. J. Mogannam, T. H. Ogunbeku, </a:t>
            </a:r>
          </a:p>
          <a:p>
            <a:pPr marL="230188" indent="0">
              <a:spcBef>
                <a:spcPts val="400"/>
              </a:spcBef>
              <a:buNone/>
              <a:defRPr/>
            </a:pPr>
            <a:r>
              <a:rPr lang="en-US" sz="1600" dirty="0">
                <a:cs typeface="Times New Roman"/>
              </a:rPr>
              <a:t>G. J. Owens-Fryar, M. K. Smith, A. Spyrou, A. </a:t>
            </a:r>
            <a:r>
              <a:rPr lang="en-US" sz="1600" dirty="0" err="1">
                <a:cs typeface="Times New Roman"/>
              </a:rPr>
              <a:t>Tsantiri</a:t>
            </a:r>
            <a:endParaRPr lang="en-US" sz="1600" dirty="0">
              <a:cs typeface="Times New Roman"/>
            </a:endParaRPr>
          </a:p>
          <a:p>
            <a:pPr marL="3175" indent="0">
              <a:spcBef>
                <a:spcPts val="400"/>
              </a:spcBef>
              <a:buNone/>
              <a:defRPr/>
            </a:pPr>
            <a:r>
              <a:rPr lang="en-US" sz="1600" b="1" i="1" dirty="0">
                <a:cs typeface="Times New Roman"/>
              </a:rPr>
              <a:t>Ohio University </a:t>
            </a:r>
            <a:endParaRPr lang="en-US" sz="1600" dirty="0">
              <a:cs typeface="Times New Roman"/>
            </a:endParaRPr>
          </a:p>
          <a:p>
            <a:pPr marL="230188" indent="0">
              <a:spcBef>
                <a:spcPts val="400"/>
              </a:spcBef>
              <a:buNone/>
              <a:defRPr/>
            </a:pPr>
            <a:r>
              <a:rPr lang="en-US" sz="1600" dirty="0">
                <a:cs typeface="Times New Roman"/>
              </a:rPr>
              <a:t>A. L. Richard</a:t>
            </a:r>
          </a:p>
          <a:p>
            <a:pPr marL="3175" indent="0">
              <a:spcBef>
                <a:spcPts val="400"/>
              </a:spcBef>
              <a:buNone/>
              <a:defRPr/>
            </a:pPr>
            <a:r>
              <a:rPr lang="en-US" sz="1600" b="1" i="1" dirty="0">
                <a:cs typeface="Times New Roman"/>
              </a:rPr>
              <a:t>University </a:t>
            </a:r>
            <a:r>
              <a:rPr lang="en-US" sz="1600" b="1" i="1">
                <a:cs typeface="Times New Roman"/>
              </a:rPr>
              <a:t>of Cologne</a:t>
            </a:r>
            <a:endParaRPr lang="en-US" sz="1600" b="1" i="1" dirty="0">
              <a:cs typeface="Times New Roman"/>
            </a:endParaRPr>
          </a:p>
          <a:p>
            <a:pPr indent="0">
              <a:spcBef>
                <a:spcPts val="400"/>
              </a:spcBef>
              <a:buNone/>
              <a:defRPr/>
            </a:pPr>
            <a:r>
              <a:rPr lang="en-US" sz="1600" dirty="0">
                <a:cs typeface="Times New Roman"/>
              </a:rPr>
              <a:t>D. </a:t>
            </a:r>
            <a:r>
              <a:rPr lang="en-US" sz="1600" dirty="0" err="1">
                <a:cs typeface="Times New Roman"/>
              </a:rPr>
              <a:t>Mücher</a:t>
            </a:r>
            <a:endParaRPr lang="en-US" sz="1600" dirty="0">
              <a:cs typeface="Times New Roman"/>
            </a:endParaRPr>
          </a:p>
          <a:p>
            <a:pPr marL="3175" indent="0">
              <a:spcBef>
                <a:spcPts val="400"/>
              </a:spcBef>
              <a:buNone/>
              <a:defRPr/>
            </a:pPr>
            <a:r>
              <a:rPr lang="en-US" sz="1600" b="1" i="1" dirty="0">
                <a:cs typeface="Times New Roman"/>
              </a:rPr>
              <a:t>Pacific Northwest National Laboratory </a:t>
            </a:r>
          </a:p>
          <a:p>
            <a:pPr indent="0">
              <a:spcBef>
                <a:spcPts val="400"/>
              </a:spcBef>
              <a:buNone/>
              <a:defRPr/>
            </a:pPr>
            <a:r>
              <a:rPr lang="en-US" sz="1600" dirty="0">
                <a:cs typeface="Times New Roman"/>
              </a:rPr>
              <a:t>S. M. Lyons</a:t>
            </a:r>
          </a:p>
          <a:p>
            <a:pPr marL="3175" indent="0">
              <a:spcBef>
                <a:spcPts val="400"/>
              </a:spcBef>
              <a:buNone/>
              <a:defRPr/>
            </a:pPr>
            <a:r>
              <a:rPr lang="en-US" sz="1600" b="1" i="1" dirty="0">
                <a:cs typeface="Times New Roman"/>
              </a:rPr>
              <a:t>Argonne National Laboratory</a:t>
            </a:r>
          </a:p>
          <a:p>
            <a:pPr indent="0">
              <a:spcBef>
                <a:spcPts val="400"/>
              </a:spcBef>
              <a:buNone/>
              <a:defRPr/>
            </a:pPr>
            <a:r>
              <a:rPr lang="en-US" sz="1600" dirty="0"/>
              <a:t>J. Clark, G. Savard, D. Santiago-Gonzalez</a:t>
            </a:r>
            <a:endParaRPr lang="en-US" sz="1600" dirty="0">
              <a:cs typeface="Times New Roman"/>
            </a:endParaRPr>
          </a:p>
          <a:p>
            <a:pPr marL="4763" indent="0">
              <a:spcBef>
                <a:spcPts val="400"/>
              </a:spcBef>
              <a:buNone/>
              <a:defRPr/>
            </a:pPr>
            <a:r>
              <a:rPr lang="en-US" sz="1600" b="1" i="1" dirty="0">
                <a:cs typeface="Times New Roman"/>
              </a:rPr>
              <a:t>University of Oslo</a:t>
            </a:r>
            <a:r>
              <a:rPr lang="en-US" sz="1600" b="1" dirty="0">
                <a:cs typeface="Times New Roman"/>
              </a:rPr>
              <a:t> </a:t>
            </a:r>
          </a:p>
          <a:p>
            <a:pPr marL="230188" indent="0">
              <a:spcBef>
                <a:spcPts val="400"/>
              </a:spcBef>
              <a:buNone/>
              <a:defRPr/>
            </a:pPr>
            <a:r>
              <a:rPr lang="en-US" sz="1600" dirty="0">
                <a:cs typeface="Times New Roman"/>
              </a:rPr>
              <a:t>A. C. Larsen, M. Guttormsen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2102C7-2ED0-E065-8E15-E2387AF1D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470" y="238547"/>
            <a:ext cx="10614329" cy="1025721"/>
          </a:xfrm>
        </p:spPr>
        <p:txBody>
          <a:bodyPr/>
          <a:lstStyle/>
          <a:p>
            <a:r>
              <a:rPr lang="en-US" dirty="0"/>
              <a:t>Thanks to</a:t>
            </a:r>
          </a:p>
        </p:txBody>
      </p:sp>
      <p:pic>
        <p:nvPicPr>
          <p:cNvPr id="4" name="Picture 3" descr="Argonne National Laboratory | Drupal.org">
            <a:extLst>
              <a:ext uri="{FF2B5EF4-FFF2-40B4-BE49-F238E27FC236}">
                <a16:creationId xmlns:a16="http://schemas.microsoft.com/office/drawing/2014/main" id="{CB51356B-EB72-A926-6A2D-607AF09911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1540" y="4755151"/>
            <a:ext cx="1701812" cy="59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FRIB | Facility for Rare Isotope Beams | Michigan State University">
            <a:extLst>
              <a:ext uri="{FF2B5EF4-FFF2-40B4-BE49-F238E27FC236}">
                <a16:creationId xmlns:a16="http://schemas.microsoft.com/office/drawing/2014/main" id="{A9EB833F-E28D-5DCB-07FF-86CB3D3013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1540" y="3798846"/>
            <a:ext cx="867955" cy="102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NSCL Logo | NSCL | Flickr">
            <a:extLst>
              <a:ext uri="{FF2B5EF4-FFF2-40B4-BE49-F238E27FC236}">
                <a16:creationId xmlns:a16="http://schemas.microsoft.com/office/drawing/2014/main" id="{E586D14C-2893-D7D5-5062-63CE51C90B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494" y="3798846"/>
            <a:ext cx="813894" cy="1019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6F33885-C600-AADC-0AAF-7BD0F54427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1311" y="5444238"/>
            <a:ext cx="658154" cy="6581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2CE9DF3-16BE-8106-9759-F708DD31E04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9708" y="2039709"/>
            <a:ext cx="716786" cy="716786"/>
          </a:xfrm>
          <a:prstGeom prst="rect">
            <a:avLst/>
          </a:prstGeom>
        </p:spPr>
      </p:pic>
      <p:pic>
        <p:nvPicPr>
          <p:cNvPr id="10" name="Picture 9" descr="Berkeley_Lab_Logo_Small.png">
            <a:extLst>
              <a:ext uri="{FF2B5EF4-FFF2-40B4-BE49-F238E27FC236}">
                <a16:creationId xmlns:a16="http://schemas.microsoft.com/office/drawing/2014/main" id="{F87D2407-B123-3C1B-4A34-12DA1216825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2520" y="1947255"/>
            <a:ext cx="1159322" cy="901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ucbseal_139_540_cs5.eps">
            <a:extLst>
              <a:ext uri="{FF2B5EF4-FFF2-40B4-BE49-F238E27FC236}">
                <a16:creationId xmlns:a16="http://schemas.microsoft.com/office/drawing/2014/main" id="{D2E0DC11-8955-BFFF-DB1A-69ECD73DC0A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1842" y="2039709"/>
            <a:ext cx="718012" cy="71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PNNL Careers">
            <a:extLst>
              <a:ext uri="{FF2B5EF4-FFF2-40B4-BE49-F238E27FC236}">
                <a16:creationId xmlns:a16="http://schemas.microsoft.com/office/drawing/2014/main" id="{198B8E00-6028-4D0B-7E38-FF8039426A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5661" y="4781871"/>
            <a:ext cx="670298" cy="54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Ohio University - Wikipedia">
            <a:extLst>
              <a:ext uri="{FF2B5EF4-FFF2-40B4-BE49-F238E27FC236}">
                <a16:creationId xmlns:a16="http://schemas.microsoft.com/office/drawing/2014/main" id="{F22B95F7-F51D-DA70-5134-B5B15F4772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9370" y="3793656"/>
            <a:ext cx="1024128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Fil:Siegel Uni Köln (blau).svg – Wikipedia">
            <a:extLst>
              <a:ext uri="{FF2B5EF4-FFF2-40B4-BE49-F238E27FC236}">
                <a16:creationId xmlns:a16="http://schemas.microsoft.com/office/drawing/2014/main" id="{CC7F5C33-068C-8AD8-8ED7-3C7B356C260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971486" y="5447647"/>
            <a:ext cx="658368" cy="65836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C4EF453-12D5-4486-C623-959A1402F25F}"/>
              </a:ext>
            </a:extLst>
          </p:cNvPr>
          <p:cNvSpPr txBox="1"/>
          <p:nvPr/>
        </p:nvSpPr>
        <p:spPr>
          <a:xfrm>
            <a:off x="6096000" y="5445131"/>
            <a:ext cx="423618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sz="1200" b="1" i="0">
                <a:solidFill>
                  <a:srgbClr val="3366CC"/>
                </a:solidFill>
                <a:effectLst/>
                <a:latin typeface="system-ui"/>
              </a:rPr>
              <a:t>Acknowledgment</a:t>
            </a:r>
          </a:p>
          <a:p>
            <a:pPr algn="l">
              <a:buNone/>
            </a:pPr>
            <a:r>
              <a:rPr lang="en-US" sz="1200" b="0" i="0">
                <a:solidFill>
                  <a:srgbClr val="3366CC"/>
                </a:solidFill>
                <a:effectLst/>
                <a:latin typeface="system-ui"/>
              </a:rPr>
              <a:t>This work was performed under the auspices of the U.S. Department of Energy by Lawrence Livermore National Laboratory under Contract DE-AC52-07NA27344.</a:t>
            </a:r>
          </a:p>
        </p:txBody>
      </p:sp>
    </p:spTree>
    <p:extLst>
      <p:ext uri="{BB962C8B-B14F-4D97-AF65-F5344CB8AC3E}">
        <p14:creationId xmlns:p14="http://schemas.microsoft.com/office/powerpoint/2010/main" val="16249592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3451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AA11C7A-1582-909E-D569-DCEBD3214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Shedding light on the structure </a:t>
            </a:r>
            <a:br>
              <a:rPr lang="en-US" dirty="0"/>
            </a:br>
            <a:r>
              <a:rPr lang="en-US" dirty="0"/>
              <a:t>of exotic nuclei: 9 nucleons from </a:t>
            </a:r>
            <a:br>
              <a:rPr lang="en-US" dirty="0"/>
            </a:br>
            <a:r>
              <a:rPr lang="en-US" dirty="0"/>
              <a:t>the last stable La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11">
                <a:extLst>
                  <a:ext uri="{FF2B5EF4-FFF2-40B4-BE49-F238E27FC236}">
                    <a16:creationId xmlns:a16="http://schemas.microsoft.com/office/drawing/2014/main" id="{7922556E-10E5-EB78-7751-2D25125CE85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39470" y="2113613"/>
                <a:ext cx="6511189" cy="4128468"/>
              </a:xfrm>
            </p:spPr>
            <p:txBody>
              <a:bodyPr/>
              <a:lstStyle/>
              <a:p>
                <a:r>
                  <a:rPr lang="en-US" dirty="0"/>
                  <a:t>Opportunity to study structure changes and their impact on nuclear level density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-ray strength function </a:t>
                </a:r>
              </a:p>
              <a:p>
                <a:r>
                  <a:rPr lang="en-US" dirty="0"/>
                  <a:t>Nuclear level density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-ray strength function are key ingredients in neutron-induced reaction rates and improving </a:t>
                </a:r>
                <a:r>
                  <a:rPr lang="en-US"/>
                  <a:t>network calculations</a:t>
                </a:r>
              </a:p>
              <a:p>
                <a:r>
                  <a:rPr lang="en-US"/>
                  <a:t>Testing limits far from stability, may be the farthest yet! </a:t>
                </a:r>
                <a:endParaRPr lang="en-US" dirty="0"/>
              </a:p>
            </p:txBody>
          </p:sp>
        </mc:Choice>
        <mc:Fallback>
          <p:sp>
            <p:nvSpPr>
              <p:cNvPr id="6" name="Content Placeholder 11">
                <a:extLst>
                  <a:ext uri="{FF2B5EF4-FFF2-40B4-BE49-F238E27FC236}">
                    <a16:creationId xmlns:a16="http://schemas.microsoft.com/office/drawing/2014/main" id="{7922556E-10E5-EB78-7751-2D25125CE85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9470" y="2113613"/>
                <a:ext cx="6511189" cy="4128468"/>
              </a:xfrm>
              <a:blipFill>
                <a:blip r:embed="rId3"/>
                <a:stretch>
                  <a:fillRect l="-1754" t="-1534" r="-2339" b="-88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47DCDBD3-CB6F-DFBD-B660-17918F9BEE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592" y="227465"/>
            <a:ext cx="3815273" cy="28614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D80F1F5-4364-B74D-95A2-4BCBBD3928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5" b="4183"/>
          <a:stretch>
            <a:fillRect/>
          </a:stretch>
        </p:blipFill>
        <p:spPr>
          <a:xfrm>
            <a:off x="7394592" y="3466956"/>
            <a:ext cx="3815273" cy="286811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3F9EE35-B07A-9F8D-5602-17B32DEE946F}"/>
              </a:ext>
            </a:extLst>
          </p:cNvPr>
          <p:cNvSpPr txBox="1"/>
          <p:nvPr/>
        </p:nvSpPr>
        <p:spPr>
          <a:xfrm>
            <a:off x="2992389" y="6402431"/>
            <a:ext cx="61084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M.A. Stoyer, private communication reaction networks for A=147</a:t>
            </a:r>
          </a:p>
          <a:p>
            <a:r>
              <a:rPr lang="en-US" sz="1200" dirty="0"/>
              <a:t>M. </a:t>
            </a:r>
            <a:r>
              <a:rPr lang="en-US" sz="1200" dirty="0" err="1"/>
              <a:t>Wiedeking</a:t>
            </a:r>
            <a:r>
              <a:rPr lang="en-US" sz="1200" dirty="0"/>
              <a:t>, et al.,  Nat Rev </a:t>
            </a:r>
            <a:r>
              <a:rPr lang="en-US" sz="1200" dirty="0" err="1"/>
              <a:t>Phy</a:t>
            </a:r>
            <a:r>
              <a:rPr lang="en-US" sz="1200" dirty="0"/>
              <a:t> B7B, 696-712 (2025)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94E3461-997B-2E89-3D3A-001391F55A62}"/>
              </a:ext>
            </a:extLst>
          </p:cNvPr>
          <p:cNvGrpSpPr>
            <a:grpSpLocks noChangeAspect="1"/>
          </p:cNvGrpSpPr>
          <p:nvPr/>
        </p:nvGrpSpPr>
        <p:grpSpPr>
          <a:xfrm>
            <a:off x="10896264" y="4042235"/>
            <a:ext cx="457534" cy="457200"/>
            <a:chOff x="10856968" y="3783720"/>
            <a:chExt cx="713752" cy="71323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5631420-2D19-96F0-C2BD-736A34B41AE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856968" y="3783720"/>
              <a:ext cx="713752" cy="713232"/>
            </a:xfrm>
            <a:prstGeom prst="rect">
              <a:avLst/>
            </a:prstGeom>
            <a:solidFill>
              <a:srgbClr val="0432FF">
                <a:alpha val="30000"/>
              </a:srgbClr>
            </a:solidFill>
            <a:ln w="28575">
              <a:solidFill>
                <a:schemeClr val="tx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C3BD0C8-F5DB-C3A8-5286-1B641C093791}"/>
                </a:ext>
              </a:extLst>
            </p:cNvPr>
            <p:cNvSpPr txBox="1"/>
            <p:nvPr/>
          </p:nvSpPr>
          <p:spPr>
            <a:xfrm>
              <a:off x="10889247" y="3908020"/>
              <a:ext cx="6290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baseline="30000" dirty="0"/>
                <a:t>147</a:t>
              </a:r>
              <a:r>
                <a:rPr lang="en-US" sz="1600" b="1" dirty="0"/>
                <a:t>La</a:t>
              </a:r>
            </a:p>
          </p:txBody>
        </p:sp>
      </p:grpSp>
      <p:sp>
        <p:nvSpPr>
          <p:cNvPr id="13" name="Right Arrow 12">
            <a:extLst>
              <a:ext uri="{FF2B5EF4-FFF2-40B4-BE49-F238E27FC236}">
                <a16:creationId xmlns:a16="http://schemas.microsoft.com/office/drawing/2014/main" id="{53D7D2E9-DFC0-4706-C3B4-F12CF7987D34}"/>
              </a:ext>
            </a:extLst>
          </p:cNvPr>
          <p:cNvSpPr/>
          <p:nvPr/>
        </p:nvSpPr>
        <p:spPr>
          <a:xfrm>
            <a:off x="10710573" y="4041675"/>
            <a:ext cx="142416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2DE7CA3-B1C6-4EF2-DFC6-0CB29DE029BB}"/>
              </a:ext>
            </a:extLst>
          </p:cNvPr>
          <p:cNvGrpSpPr>
            <a:grpSpLocks noChangeAspect="1"/>
          </p:cNvGrpSpPr>
          <p:nvPr/>
        </p:nvGrpSpPr>
        <p:grpSpPr>
          <a:xfrm>
            <a:off x="11282280" y="4041675"/>
            <a:ext cx="629018" cy="457200"/>
            <a:chOff x="10713124" y="3783720"/>
            <a:chExt cx="981267" cy="713232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71BBD36-17B9-DDED-3656-1F87CAF30D9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856968" y="3783720"/>
              <a:ext cx="713752" cy="713232"/>
            </a:xfrm>
            <a:prstGeom prst="rect">
              <a:avLst/>
            </a:prstGeom>
            <a:solidFill>
              <a:srgbClr val="0432FF">
                <a:alpha val="30000"/>
              </a:srgbClr>
            </a:solidFill>
            <a:ln w="28575">
              <a:solidFill>
                <a:schemeClr val="tx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6BA3C24-792C-1A9E-1B49-81B3F6C96353}"/>
                </a:ext>
              </a:extLst>
            </p:cNvPr>
            <p:cNvSpPr txBox="1"/>
            <p:nvPr/>
          </p:nvSpPr>
          <p:spPr>
            <a:xfrm>
              <a:off x="10713124" y="3908019"/>
              <a:ext cx="981267" cy="5281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baseline="30000"/>
                <a:t>148</a:t>
              </a:r>
              <a:r>
                <a:rPr lang="en-US" sz="1600" b="1"/>
                <a:t>La</a:t>
              </a:r>
              <a:endParaRPr lang="en-US" sz="1600" b="1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F1EFC92-A4B8-0912-A274-411BDE150585}"/>
              </a:ext>
            </a:extLst>
          </p:cNvPr>
          <p:cNvSpPr txBox="1"/>
          <p:nvPr/>
        </p:nvSpPr>
        <p:spPr>
          <a:xfrm>
            <a:off x="7457042" y="2893995"/>
            <a:ext cx="3459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Neutron reaction rates relevant to the i-process</a:t>
            </a:r>
          </a:p>
        </p:txBody>
      </p:sp>
    </p:spTree>
    <p:extLst>
      <p:ext uri="{BB962C8B-B14F-4D97-AF65-F5344CB8AC3E}">
        <p14:creationId xmlns:p14="http://schemas.microsoft.com/office/powerpoint/2010/main" val="3078045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ACB487-E9C9-020B-EEE1-E82B6E529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 isotopes were measured here in Oslo!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10">
                <a:extLst>
                  <a:ext uri="{FF2B5EF4-FFF2-40B4-BE49-F238E27FC236}">
                    <a16:creationId xmlns:a16="http://schemas.microsoft.com/office/drawing/2014/main" id="{7A77B22A-9E4E-AA10-DCA8-242451614F7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70307" y="1194976"/>
                <a:ext cx="4205619" cy="4834388"/>
              </a:xfrm>
            </p:spPr>
            <p:txBody>
              <a:bodyPr/>
              <a:lstStyle/>
              <a:p>
                <a:r>
                  <a:rPr lang="en-US" sz="2400" dirty="0"/>
                  <a:t>There’s a scarcity in spectroscopic information! Most exotic studied: </a:t>
                </a:r>
                <a:r>
                  <a:rPr lang="en-US" sz="2400" baseline="30000" dirty="0"/>
                  <a:t>149</a:t>
                </a:r>
                <a:r>
                  <a:rPr lang="en-US" sz="2400" dirty="0"/>
                  <a:t>La</a:t>
                </a:r>
              </a:p>
              <a:p>
                <a:r>
                  <a:rPr lang="en-US" sz="2400" dirty="0"/>
                  <a:t>It’s worse for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2400" dirty="0"/>
                  <a:t>-decay information!</a:t>
                </a:r>
              </a:p>
              <a:p>
                <a:r>
                  <a:rPr lang="en-US" sz="2400" dirty="0"/>
                  <a:t>Kheswa et al., identified a low-energy </a:t>
                </a:r>
                <a:r>
                  <a:rPr lang="en-US" sz="2400" dirty="0" err="1"/>
                  <a:t>upbend</a:t>
                </a:r>
                <a:r>
                  <a:rPr lang="en-US" sz="2400" dirty="0"/>
                  <a:t> in </a:t>
                </a:r>
                <a:r>
                  <a:rPr lang="en-US" sz="2400" baseline="30000" dirty="0"/>
                  <a:t>138</a:t>
                </a:r>
                <a:r>
                  <a:rPr lang="en-US" sz="2400" dirty="0"/>
                  <a:t>La  and a plateau behavior for </a:t>
                </a:r>
                <a:r>
                  <a:rPr lang="en-US" sz="2400" baseline="30000" dirty="0"/>
                  <a:t>139,140</a:t>
                </a:r>
                <a:r>
                  <a:rPr lang="en-US" sz="2400" dirty="0"/>
                  <a:t>La</a:t>
                </a:r>
              </a:p>
              <a:p>
                <a:r>
                  <a:rPr lang="en-US" sz="2400" dirty="0"/>
                  <a:t>Spectroscopic studies propose an octupolar to prolate deformation at N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sz="2400" dirty="0"/>
                  <a:t>92</a:t>
                </a:r>
              </a:p>
            </p:txBody>
          </p:sp>
        </mc:Choice>
        <mc:Fallback xmlns="">
          <p:sp>
            <p:nvSpPr>
              <p:cNvPr id="4" name="Content Placeholder 10">
                <a:extLst>
                  <a:ext uri="{FF2B5EF4-FFF2-40B4-BE49-F238E27FC236}">
                    <a16:creationId xmlns:a16="http://schemas.microsoft.com/office/drawing/2014/main" id="{7A77B22A-9E4E-AA10-DCA8-242451614F7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0307" y="1194976"/>
                <a:ext cx="4205619" cy="4834388"/>
              </a:xfrm>
              <a:blipFill>
                <a:blip r:embed="rId3"/>
                <a:stretch>
                  <a:fillRect l="-2108" t="-1050" r="-1506" b="-76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393723C7-FA94-B75A-A6C3-343773007EBE}"/>
              </a:ext>
            </a:extLst>
          </p:cNvPr>
          <p:cNvSpPr txBox="1"/>
          <p:nvPr/>
        </p:nvSpPr>
        <p:spPr>
          <a:xfrm>
            <a:off x="2992389" y="6396335"/>
            <a:ext cx="61084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u="none" strike="noStrike" dirty="0">
                <a:solidFill>
                  <a:srgbClr val="000000"/>
                </a:solidFill>
                <a:effectLst/>
              </a:rPr>
              <a:t>B.V. Kheswa et al., Phys. Rev. </a:t>
            </a:r>
            <a:r>
              <a:rPr lang="en-US" sz="1200" dirty="0">
                <a:solidFill>
                  <a:srgbClr val="000000"/>
                </a:solidFill>
              </a:rPr>
              <a:t>C </a:t>
            </a:r>
            <a:r>
              <a:rPr lang="en-US" sz="1200" b="1" i="0" u="none" strike="noStrike" dirty="0">
                <a:solidFill>
                  <a:srgbClr val="000000"/>
                </a:solidFill>
                <a:effectLst/>
              </a:rPr>
              <a:t>95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</a:rPr>
              <a:t>, </a:t>
            </a:r>
            <a:r>
              <a:rPr lang="en-US" sz="1200" dirty="0"/>
              <a:t>045805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</a:rPr>
              <a:t> (2017)</a:t>
            </a:r>
          </a:p>
          <a:p>
            <a:r>
              <a:rPr lang="en-US" sz="1200" dirty="0"/>
              <a:t>A. </a:t>
            </a:r>
            <a:r>
              <a:rPr lang="en-US" sz="1200" dirty="0" err="1"/>
              <a:t>Jaries</a:t>
            </a:r>
            <a:r>
              <a:rPr lang="en-US" sz="1200" dirty="0"/>
              <a:t> et al., </a:t>
            </a:r>
            <a:r>
              <a:rPr lang="en-US" sz="1200" dirty="0">
                <a:solidFill>
                  <a:srgbClr val="000000"/>
                </a:solidFill>
              </a:rPr>
              <a:t>Phys. Rev. Lett. </a:t>
            </a:r>
            <a:r>
              <a:rPr lang="en-US" sz="1200" b="1" dirty="0">
                <a:solidFill>
                  <a:srgbClr val="000000"/>
                </a:solidFill>
              </a:rPr>
              <a:t>134</a:t>
            </a:r>
            <a:r>
              <a:rPr lang="en-US" sz="1200" dirty="0">
                <a:solidFill>
                  <a:srgbClr val="000000"/>
                </a:solidFill>
              </a:rPr>
              <a:t>, </a:t>
            </a:r>
            <a:r>
              <a:rPr lang="en-US" sz="1200" dirty="0"/>
              <a:t>042501 (2025)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7B24EE-8F0F-AEF8-4B96-02BF0651E4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927" y="1641639"/>
            <a:ext cx="2515619" cy="37512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664D1A6-0FCD-6D0B-D6BE-7F7CE97250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0764" y="3612170"/>
            <a:ext cx="2586227" cy="24428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44AEF9D-297E-9824-C8AC-FF623C17DB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9345" y="1643863"/>
            <a:ext cx="2430282" cy="37490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5EE36E-04DB-3CFE-DDEE-6AC41F8800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961" y="1641639"/>
            <a:ext cx="2411831" cy="193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487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9A22672-39F5-B96F-264E-60A489210D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 rot="5400000">
            <a:off x="965704" y="1220508"/>
            <a:ext cx="4534503" cy="52577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DB59DF-10DB-0D17-3FE8-63DBBAAF6A4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5400000">
            <a:off x="6691792" y="1220506"/>
            <a:ext cx="4534504" cy="5257799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6DA98B6-C57F-3771-2A63-BEF662857CC9}"/>
              </a:ext>
            </a:extLst>
          </p:cNvPr>
          <p:cNvSpPr/>
          <p:nvPr/>
        </p:nvSpPr>
        <p:spPr>
          <a:xfrm>
            <a:off x="1082842" y="4148828"/>
            <a:ext cx="1215190" cy="147979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55D473-C724-D710-9C88-5EE9A86544B6}"/>
              </a:ext>
            </a:extLst>
          </p:cNvPr>
          <p:cNvSpPr txBox="1"/>
          <p:nvPr/>
        </p:nvSpPr>
        <p:spPr>
          <a:xfrm>
            <a:off x="2219688" y="4148828"/>
            <a:ext cx="11393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Oslo </a:t>
            </a:r>
          </a:p>
          <a:p>
            <a:r>
              <a:rPr lang="en-US" sz="1600"/>
              <a:t>method</a:t>
            </a:r>
          </a:p>
          <a:p>
            <a:r>
              <a:rPr lang="en-US" sz="1600" baseline="30000"/>
              <a:t>138,139,140</a:t>
            </a:r>
            <a:r>
              <a:rPr lang="en-US" sz="1600"/>
              <a:t>La</a:t>
            </a:r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DA3DDD-341C-FF49-0720-E311B15DF9CE}"/>
              </a:ext>
            </a:extLst>
          </p:cNvPr>
          <p:cNvSpPr txBox="1"/>
          <p:nvPr/>
        </p:nvSpPr>
        <p:spPr>
          <a:xfrm>
            <a:off x="1082842" y="2737460"/>
            <a:ext cx="13905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Nuclear </a:t>
            </a:r>
          </a:p>
          <a:p>
            <a:r>
              <a:rPr lang="en-US" sz="1600" dirty="0"/>
              <a:t>Resonance </a:t>
            </a:r>
          </a:p>
          <a:p>
            <a:r>
              <a:rPr lang="en-US" sz="1600" dirty="0"/>
              <a:t>Fluorescence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6B181C9-1396-5291-4267-6144C14D9254}"/>
                  </a:ext>
                </a:extLst>
              </p:cNvPr>
              <p:cNvSpPr txBox="1"/>
              <p:nvPr/>
            </p:nvSpPr>
            <p:spPr>
              <a:xfrm>
                <a:off x="2219688" y="2445073"/>
                <a:ext cx="1447191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Photoneutron </a:t>
                </a:r>
              </a:p>
              <a:p>
                <a:r>
                  <a:rPr lang="en-US" sz="1600"/>
                  <a:t>Measurement</a:t>
                </a:r>
              </a:p>
              <a:p>
                <a:r>
                  <a:rPr lang="en-US" sz="1600" baseline="30000"/>
                  <a:t>139</a:t>
                </a:r>
                <a:r>
                  <a:rPr lang="en-US" sz="1600"/>
                  <a:t>La(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1600"/>
                  <a:t>,n)</a:t>
                </a:r>
                <a:endParaRPr lang="en-US" sz="16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6B181C9-1396-5291-4267-6144C14D92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688" y="2445073"/>
                <a:ext cx="1447191" cy="830997"/>
              </a:xfrm>
              <a:prstGeom prst="rect">
                <a:avLst/>
              </a:prstGeom>
              <a:blipFill>
                <a:blip r:embed="rId4"/>
                <a:stretch>
                  <a:fillRect l="-1739" t="-1515" r="-1739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E57E081-6E41-3841-B85F-8475DC6C7B24}"/>
              </a:ext>
            </a:extLst>
          </p:cNvPr>
          <p:cNvCxnSpPr>
            <a:cxnSpLocks/>
          </p:cNvCxnSpPr>
          <p:nvPr/>
        </p:nvCxnSpPr>
        <p:spPr>
          <a:xfrm flipV="1">
            <a:off x="8425042" y="4086566"/>
            <a:ext cx="111681" cy="4475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3416E97-EDE8-9DEE-CC61-DAF8CA6C0624}"/>
              </a:ext>
            </a:extLst>
          </p:cNvPr>
          <p:cNvSpPr txBox="1"/>
          <p:nvPr/>
        </p:nvSpPr>
        <p:spPr>
          <a:xfrm>
            <a:off x="7892688" y="4606417"/>
            <a:ext cx="13097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Upcoming </a:t>
            </a:r>
          </a:p>
          <a:p>
            <a:r>
              <a:rPr lang="en-US" dirty="0" err="1"/>
              <a:t>nuCARIBU</a:t>
            </a:r>
            <a:r>
              <a:rPr lang="en-US" dirty="0"/>
              <a:t> </a:t>
            </a:r>
          </a:p>
          <a:p>
            <a:r>
              <a:rPr lang="en-US" dirty="0"/>
              <a:t>experiment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F2B03A8-09E1-FB2E-FD87-21614EFA4DF3}"/>
              </a:ext>
            </a:extLst>
          </p:cNvPr>
          <p:cNvCxnSpPr>
            <a:cxnSpLocks/>
          </p:cNvCxnSpPr>
          <p:nvPr/>
        </p:nvCxnSpPr>
        <p:spPr>
          <a:xfrm flipH="1" flipV="1">
            <a:off x="9362508" y="3673632"/>
            <a:ext cx="837788" cy="3061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135E2F3-A6C6-6EA5-149B-0B414F9617EC}"/>
              </a:ext>
            </a:extLst>
          </p:cNvPr>
          <p:cNvSpPr txBox="1"/>
          <p:nvPr/>
        </p:nvSpPr>
        <p:spPr>
          <a:xfrm>
            <a:off x="9960027" y="3952565"/>
            <a:ext cx="671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139</a:t>
            </a:r>
            <a:r>
              <a:rPr lang="en-US" dirty="0"/>
              <a:t>La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DD4059A-4095-85AC-D241-F9C9FC67E8C6}"/>
                  </a:ext>
                </a:extLst>
              </p:cNvPr>
              <p:cNvSpPr txBox="1"/>
              <p:nvPr/>
            </p:nvSpPr>
            <p:spPr>
              <a:xfrm>
                <a:off x="6992928" y="1649187"/>
                <a:ext cx="39322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TENDL 2025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, n) cross section for La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DD4059A-4095-85AC-D241-F9C9FC67E8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2928" y="1649187"/>
                <a:ext cx="3932230" cy="369332"/>
              </a:xfrm>
              <a:prstGeom prst="rect">
                <a:avLst/>
              </a:prstGeom>
              <a:blipFill>
                <a:blip r:embed="rId5"/>
                <a:stretch>
                  <a:fillRect l="-1286" t="-10345" r="-322" b="-27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93B9781-55C8-5737-5C26-AF23CA865683}"/>
                  </a:ext>
                </a:extLst>
              </p:cNvPr>
              <p:cNvSpPr txBox="1"/>
              <p:nvPr/>
            </p:nvSpPr>
            <p:spPr>
              <a:xfrm>
                <a:off x="1222500" y="1630891"/>
                <a:ext cx="40209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Experimental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-ray strength data for La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93B9781-55C8-5737-5C26-AF23CA8656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2500" y="1630891"/>
                <a:ext cx="4020909" cy="369332"/>
              </a:xfrm>
              <a:prstGeom prst="rect">
                <a:avLst/>
              </a:prstGeom>
              <a:blipFill>
                <a:blip r:embed="rId6"/>
                <a:stretch>
                  <a:fillRect l="-1262" t="-6667" r="-315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6CE50AB2-B454-883B-381B-BF8D67728C71}"/>
              </a:ext>
            </a:extLst>
          </p:cNvPr>
          <p:cNvSpPr txBox="1"/>
          <p:nvPr/>
        </p:nvSpPr>
        <p:spPr>
          <a:xfrm>
            <a:off x="2943283" y="6150114"/>
            <a:ext cx="89317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B. V. Kheswa et al., Phys. Rev. C 95, 045805 (2017)</a:t>
            </a:r>
            <a:r>
              <a:rPr lang="en-US" sz="1000" dirty="0">
                <a:effectLst/>
              </a:rPr>
              <a:t>; </a:t>
            </a:r>
            <a:r>
              <a:rPr lang="en-US" sz="1000" dirty="0"/>
              <a:t>A. Makinaga et al., Phys. Rev. C 82, 024314 (2010); </a:t>
            </a:r>
            <a:r>
              <a:rPr lang="en-US" sz="1000" dirty="0" err="1">
                <a:effectLst/>
              </a:rPr>
              <a:t>L.B.Rice</a:t>
            </a:r>
            <a:r>
              <a:rPr lang="en-US" sz="1000" dirty="0">
                <a:effectLst/>
              </a:rPr>
              <a:t>, </a:t>
            </a:r>
            <a:r>
              <a:rPr lang="en-US" sz="1000" dirty="0" err="1">
                <a:effectLst/>
              </a:rPr>
              <a:t>L.N.Bolen</a:t>
            </a:r>
            <a:r>
              <a:rPr lang="en-US" sz="1000" dirty="0">
                <a:effectLst/>
              </a:rPr>
              <a:t>, </a:t>
            </a:r>
            <a:r>
              <a:rPr lang="en-US" sz="1000" dirty="0" err="1">
                <a:effectLst/>
              </a:rPr>
              <a:t>W.D.Whitehead</a:t>
            </a:r>
            <a:r>
              <a:rPr lang="en-US" sz="1000" dirty="0">
                <a:effectLst/>
              </a:rPr>
              <a:t>, Phys. Rev. 134, B557, (1964); </a:t>
            </a:r>
            <a:r>
              <a:rPr lang="en-US" sz="1000" dirty="0" err="1"/>
              <a:t>R.Bergere</a:t>
            </a:r>
            <a:r>
              <a:rPr lang="en-US" sz="1000" dirty="0"/>
              <a:t>, </a:t>
            </a:r>
            <a:r>
              <a:rPr lang="en-US" sz="1000" dirty="0" err="1"/>
              <a:t>R.Beil</a:t>
            </a:r>
            <a:r>
              <a:rPr lang="en-US" sz="1000" dirty="0"/>
              <a:t>, </a:t>
            </a:r>
            <a:r>
              <a:rPr lang="en-US" sz="1000" dirty="0" err="1"/>
              <a:t>A.Veyssiere</a:t>
            </a:r>
            <a:r>
              <a:rPr lang="en-US" sz="1000" dirty="0"/>
              <a:t>, </a:t>
            </a:r>
            <a:r>
              <a:rPr lang="en-US" sz="1000" dirty="0" err="1"/>
              <a:t>Nucl</a:t>
            </a:r>
            <a:r>
              <a:rPr lang="en-US" sz="1000" dirty="0"/>
              <a:t>. Phys. A121, 463, (1968); </a:t>
            </a:r>
            <a:r>
              <a:rPr lang="en-US" sz="1000" dirty="0" err="1"/>
              <a:t>H.Beil</a:t>
            </a:r>
            <a:r>
              <a:rPr lang="en-US" sz="1000" dirty="0"/>
              <a:t>, </a:t>
            </a:r>
            <a:r>
              <a:rPr lang="en-US" sz="1000" dirty="0" err="1"/>
              <a:t>R.Bergere</a:t>
            </a:r>
            <a:r>
              <a:rPr lang="en-US" sz="1000" dirty="0"/>
              <a:t>, </a:t>
            </a:r>
            <a:r>
              <a:rPr lang="en-US" sz="1000" dirty="0" err="1"/>
              <a:t>P.Carlos</a:t>
            </a:r>
            <a:r>
              <a:rPr lang="en-US" sz="1000" dirty="0"/>
              <a:t>, </a:t>
            </a:r>
            <a:r>
              <a:rPr lang="en-US" sz="1000" dirty="0" err="1"/>
              <a:t>A.Lepretre</a:t>
            </a:r>
            <a:r>
              <a:rPr lang="en-US" sz="1000" dirty="0"/>
              <a:t>, </a:t>
            </a:r>
            <a:r>
              <a:rPr lang="en-US" sz="1000" dirty="0" err="1"/>
              <a:t>A.Veyssiere</a:t>
            </a:r>
            <a:r>
              <a:rPr lang="en-US" sz="1000" dirty="0"/>
              <a:t>, A. </a:t>
            </a:r>
            <a:r>
              <a:rPr lang="en-US" sz="1000" dirty="0" err="1"/>
              <a:t>Parlag</a:t>
            </a:r>
            <a:r>
              <a:rPr lang="en-US" sz="1000" dirty="0"/>
              <a:t>,  </a:t>
            </a:r>
            <a:r>
              <a:rPr lang="en-US" sz="1000" dirty="0" err="1"/>
              <a:t>Nucl</a:t>
            </a:r>
            <a:r>
              <a:rPr lang="en-US" sz="1000" dirty="0"/>
              <a:t>. Phys. A172, 426, (1971); </a:t>
            </a:r>
            <a:r>
              <a:rPr lang="en-US" sz="1000" dirty="0" err="1"/>
              <a:t>T.K.Deague</a:t>
            </a:r>
            <a:r>
              <a:rPr lang="en-US" sz="1000" dirty="0"/>
              <a:t>, </a:t>
            </a:r>
            <a:r>
              <a:rPr lang="en-US" sz="1000" dirty="0" err="1"/>
              <a:t>R.J.J.Stewart</a:t>
            </a:r>
            <a:r>
              <a:rPr lang="en-US" sz="1000" dirty="0"/>
              <a:t>, </a:t>
            </a:r>
            <a:r>
              <a:rPr lang="en-US" sz="1000" dirty="0" err="1"/>
              <a:t>Nucl.Phys</a:t>
            </a:r>
            <a:r>
              <a:rPr lang="en-US" sz="1000" dirty="0"/>
              <a:t>. A191, 305, (1972); </a:t>
            </a:r>
            <a:r>
              <a:rPr lang="en-US" sz="1000" dirty="0" err="1"/>
              <a:t>H.Utsunomiya,A.Makinaga,S.Goko,T.Kaihori,H.Akimune</a:t>
            </a:r>
            <a:r>
              <a:rPr lang="en-US" sz="1000" dirty="0"/>
              <a:t>, et al., J,PR/C, 74, 025806, (2006); </a:t>
            </a:r>
            <a:r>
              <a:rPr lang="en-US" sz="1000" dirty="0" err="1"/>
              <a:t>T.Kawano</a:t>
            </a:r>
            <a:r>
              <a:rPr lang="en-US" sz="1000" dirty="0"/>
              <a:t>, </a:t>
            </a:r>
            <a:r>
              <a:rPr lang="en-US" sz="1000" dirty="0" err="1"/>
              <a:t>Y.S.Cho</a:t>
            </a:r>
            <a:r>
              <a:rPr lang="en-US" sz="1000" dirty="0"/>
              <a:t>, </a:t>
            </a:r>
            <a:r>
              <a:rPr lang="en-US" sz="1000" dirty="0" err="1"/>
              <a:t>P.Dimitriou</a:t>
            </a:r>
            <a:r>
              <a:rPr lang="en-US" sz="1000" dirty="0"/>
              <a:t>, et al., J,NDS,163,109,(2020); TENDL-2025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8748D6-D33B-64DC-481E-E5ED073B5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know so far about the photon strength function for La isotopes?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0077365-A77D-C5C6-7E30-1AA1FF33032A}"/>
                  </a:ext>
                </a:extLst>
              </p:cNvPr>
              <p:cNvSpPr txBox="1"/>
              <p:nvPr/>
            </p:nvSpPr>
            <p:spPr>
              <a:xfrm>
                <a:off x="9955343" y="4632699"/>
                <a:ext cx="879664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600"/>
                  <a:t>-Oslo </a:t>
                </a:r>
                <a:endParaRPr lang="en-US" sz="1600" dirty="0"/>
              </a:p>
              <a:p>
                <a:r>
                  <a:rPr lang="en-US" sz="1600"/>
                  <a:t>method</a:t>
                </a:r>
              </a:p>
              <a:p>
                <a:r>
                  <a:rPr lang="en-US" sz="1600" baseline="30000">
                    <a:solidFill>
                      <a:srgbClr val="FF0000"/>
                    </a:solidFill>
                  </a:rPr>
                  <a:t>147,148</a:t>
                </a:r>
                <a:r>
                  <a:rPr lang="en-US" sz="1600">
                    <a:solidFill>
                      <a:srgbClr val="FF0000"/>
                    </a:solidFill>
                  </a:rPr>
                  <a:t>La</a:t>
                </a:r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0077365-A77D-C5C6-7E30-1AA1FF3303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5343" y="4632699"/>
                <a:ext cx="879664" cy="830997"/>
              </a:xfrm>
              <a:prstGeom prst="rect">
                <a:avLst/>
              </a:prstGeom>
              <a:blipFill>
                <a:blip r:embed="rId7"/>
                <a:stretch>
                  <a:fillRect l="-2857" t="-1493" r="-2857" b="-597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ight Arrow 21">
            <a:extLst>
              <a:ext uri="{FF2B5EF4-FFF2-40B4-BE49-F238E27FC236}">
                <a16:creationId xmlns:a16="http://schemas.microsoft.com/office/drawing/2014/main" id="{FB18A225-AA09-7DC4-772F-E11C9F1C62AD}"/>
              </a:ext>
            </a:extLst>
          </p:cNvPr>
          <p:cNvSpPr/>
          <p:nvPr/>
        </p:nvSpPr>
        <p:spPr>
          <a:xfrm>
            <a:off x="9202406" y="4898124"/>
            <a:ext cx="837788" cy="36933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149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FDD8DE-F5EB-3CA9-E011-DD834DCAFD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EA61962-4D91-E9C7-A37E-41C346F94F4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 rot="5400000">
            <a:off x="965704" y="1220508"/>
            <a:ext cx="4534503" cy="52577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0335C5-19D6-1607-F6F8-629ADFFBD04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5400000">
            <a:off x="6691792" y="1220506"/>
            <a:ext cx="4534504" cy="5257799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CFB95BA-2847-4928-A377-09D26F5FAAD0}"/>
              </a:ext>
            </a:extLst>
          </p:cNvPr>
          <p:cNvCxnSpPr>
            <a:cxnSpLocks/>
          </p:cNvCxnSpPr>
          <p:nvPr/>
        </p:nvCxnSpPr>
        <p:spPr>
          <a:xfrm flipV="1">
            <a:off x="8114954" y="4101428"/>
            <a:ext cx="111681" cy="4475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8F1078-41A3-E530-A026-DFC8DA0AF17A}"/>
              </a:ext>
            </a:extLst>
          </p:cNvPr>
          <p:cNvSpPr txBox="1"/>
          <p:nvPr/>
        </p:nvSpPr>
        <p:spPr>
          <a:xfrm>
            <a:off x="7770183" y="4477542"/>
            <a:ext cx="13097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Upcoming </a:t>
            </a:r>
          </a:p>
          <a:p>
            <a:r>
              <a:rPr lang="en-US" dirty="0" err="1"/>
              <a:t>nuCARIBU</a:t>
            </a:r>
            <a:r>
              <a:rPr lang="en-US" dirty="0"/>
              <a:t> </a:t>
            </a:r>
          </a:p>
          <a:p>
            <a:r>
              <a:rPr lang="en-US" dirty="0"/>
              <a:t>experiment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21B74AB-EC4C-261E-699B-AEB9469756B7}"/>
              </a:ext>
            </a:extLst>
          </p:cNvPr>
          <p:cNvCxnSpPr>
            <a:cxnSpLocks/>
          </p:cNvCxnSpPr>
          <p:nvPr/>
        </p:nvCxnSpPr>
        <p:spPr>
          <a:xfrm flipH="1" flipV="1">
            <a:off x="8933883" y="4157268"/>
            <a:ext cx="837788" cy="3061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7EAA3CC-7C08-1230-1E2F-F58A1081D976}"/>
              </a:ext>
            </a:extLst>
          </p:cNvPr>
          <p:cNvSpPr txBox="1"/>
          <p:nvPr/>
        </p:nvSpPr>
        <p:spPr>
          <a:xfrm>
            <a:off x="9670696" y="4364271"/>
            <a:ext cx="671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139</a:t>
            </a:r>
            <a:r>
              <a:rPr lang="en-US" dirty="0"/>
              <a:t>La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BFAD45F-2AD7-F5B6-FD88-2A06F74C0991}"/>
                  </a:ext>
                </a:extLst>
              </p:cNvPr>
              <p:cNvSpPr txBox="1"/>
              <p:nvPr/>
            </p:nvSpPr>
            <p:spPr>
              <a:xfrm>
                <a:off x="6992928" y="1649187"/>
                <a:ext cx="39322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TENDL 2025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, n) cross section for La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BFAD45F-2AD7-F5B6-FD88-2A06F74C09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2928" y="1649187"/>
                <a:ext cx="3932230" cy="369332"/>
              </a:xfrm>
              <a:prstGeom prst="rect">
                <a:avLst/>
              </a:prstGeom>
              <a:blipFill>
                <a:blip r:embed="rId4"/>
                <a:stretch>
                  <a:fillRect l="-1286" t="-10345" r="-322" b="-27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itle 2">
            <a:extLst>
              <a:ext uri="{FF2B5EF4-FFF2-40B4-BE49-F238E27FC236}">
                <a16:creationId xmlns:a16="http://schemas.microsoft.com/office/drawing/2014/main" id="{F3E52AA5-26EC-65FA-B6F1-350053769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470" y="615918"/>
            <a:ext cx="10614329" cy="1025721"/>
          </a:xfrm>
        </p:spPr>
        <p:txBody>
          <a:bodyPr/>
          <a:lstStyle/>
          <a:p>
            <a:r>
              <a:rPr lang="en-US" dirty="0"/>
              <a:t>What do we know so far about the photon strength function for La isotopes?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82E9C2-6ED3-D180-2DCB-136E8D6B324E}"/>
              </a:ext>
            </a:extLst>
          </p:cNvPr>
          <p:cNvSpPr txBox="1"/>
          <p:nvPr/>
        </p:nvSpPr>
        <p:spPr>
          <a:xfrm>
            <a:off x="2943283" y="6150114"/>
            <a:ext cx="89317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B. V. Kheswa et al., Phys. Rev. C 95, 045805 (2017)</a:t>
            </a:r>
            <a:r>
              <a:rPr lang="en-US" sz="1000" dirty="0">
                <a:effectLst/>
              </a:rPr>
              <a:t>; </a:t>
            </a:r>
            <a:r>
              <a:rPr lang="en-US" sz="1000" dirty="0"/>
              <a:t>A. Makinaga et al., Phys. Rev. C 82, 024314 (2010); </a:t>
            </a:r>
            <a:r>
              <a:rPr lang="en-US" sz="1000" dirty="0" err="1">
                <a:effectLst/>
              </a:rPr>
              <a:t>L.B.Rice</a:t>
            </a:r>
            <a:r>
              <a:rPr lang="en-US" sz="1000" dirty="0">
                <a:effectLst/>
              </a:rPr>
              <a:t>, </a:t>
            </a:r>
            <a:r>
              <a:rPr lang="en-US" sz="1000" dirty="0" err="1">
                <a:effectLst/>
              </a:rPr>
              <a:t>L.N.Bolen</a:t>
            </a:r>
            <a:r>
              <a:rPr lang="en-US" sz="1000" dirty="0">
                <a:effectLst/>
              </a:rPr>
              <a:t>, </a:t>
            </a:r>
            <a:r>
              <a:rPr lang="en-US" sz="1000" dirty="0" err="1">
                <a:effectLst/>
              </a:rPr>
              <a:t>W.D.Whitehead</a:t>
            </a:r>
            <a:r>
              <a:rPr lang="en-US" sz="1000" dirty="0">
                <a:effectLst/>
              </a:rPr>
              <a:t>, Phys. Rev. 134, B557, (1964); </a:t>
            </a:r>
            <a:r>
              <a:rPr lang="en-US" sz="1000" dirty="0" err="1"/>
              <a:t>R.Bergere</a:t>
            </a:r>
            <a:r>
              <a:rPr lang="en-US" sz="1000" dirty="0"/>
              <a:t>, </a:t>
            </a:r>
            <a:r>
              <a:rPr lang="en-US" sz="1000" dirty="0" err="1"/>
              <a:t>R.Beil</a:t>
            </a:r>
            <a:r>
              <a:rPr lang="en-US" sz="1000" dirty="0"/>
              <a:t>, </a:t>
            </a:r>
            <a:r>
              <a:rPr lang="en-US" sz="1000" dirty="0" err="1"/>
              <a:t>A.Veyssiere</a:t>
            </a:r>
            <a:r>
              <a:rPr lang="en-US" sz="1000" dirty="0"/>
              <a:t>, </a:t>
            </a:r>
            <a:r>
              <a:rPr lang="en-US" sz="1000" dirty="0" err="1"/>
              <a:t>Nucl</a:t>
            </a:r>
            <a:r>
              <a:rPr lang="en-US" sz="1000" dirty="0"/>
              <a:t>. Phys. A121, 463, (1968); </a:t>
            </a:r>
            <a:r>
              <a:rPr lang="en-US" sz="1000" dirty="0" err="1"/>
              <a:t>H.Beil</a:t>
            </a:r>
            <a:r>
              <a:rPr lang="en-US" sz="1000" dirty="0"/>
              <a:t>, </a:t>
            </a:r>
            <a:r>
              <a:rPr lang="en-US" sz="1000" dirty="0" err="1"/>
              <a:t>R.Bergere</a:t>
            </a:r>
            <a:r>
              <a:rPr lang="en-US" sz="1000" dirty="0"/>
              <a:t>, </a:t>
            </a:r>
            <a:r>
              <a:rPr lang="en-US" sz="1000" dirty="0" err="1"/>
              <a:t>P.Carlos</a:t>
            </a:r>
            <a:r>
              <a:rPr lang="en-US" sz="1000" dirty="0"/>
              <a:t>, </a:t>
            </a:r>
            <a:r>
              <a:rPr lang="en-US" sz="1000" dirty="0" err="1"/>
              <a:t>A.Lepretre</a:t>
            </a:r>
            <a:r>
              <a:rPr lang="en-US" sz="1000" dirty="0"/>
              <a:t>, </a:t>
            </a:r>
            <a:r>
              <a:rPr lang="en-US" sz="1000" dirty="0" err="1"/>
              <a:t>A.Veyssiere</a:t>
            </a:r>
            <a:r>
              <a:rPr lang="en-US" sz="1000" dirty="0"/>
              <a:t>, A. </a:t>
            </a:r>
            <a:r>
              <a:rPr lang="en-US" sz="1000" dirty="0" err="1"/>
              <a:t>Parlag</a:t>
            </a:r>
            <a:r>
              <a:rPr lang="en-US" sz="1000" dirty="0"/>
              <a:t>,  </a:t>
            </a:r>
            <a:r>
              <a:rPr lang="en-US" sz="1000" dirty="0" err="1"/>
              <a:t>Nucl</a:t>
            </a:r>
            <a:r>
              <a:rPr lang="en-US" sz="1000" dirty="0"/>
              <a:t>. Phys. A172, 426, (1971); </a:t>
            </a:r>
            <a:r>
              <a:rPr lang="en-US" sz="1000" dirty="0" err="1"/>
              <a:t>T.K.Deague</a:t>
            </a:r>
            <a:r>
              <a:rPr lang="en-US" sz="1000" dirty="0"/>
              <a:t>, </a:t>
            </a:r>
            <a:r>
              <a:rPr lang="en-US" sz="1000" dirty="0" err="1"/>
              <a:t>R.J.J.Stewart</a:t>
            </a:r>
            <a:r>
              <a:rPr lang="en-US" sz="1000" dirty="0"/>
              <a:t>, </a:t>
            </a:r>
            <a:r>
              <a:rPr lang="en-US" sz="1000" dirty="0" err="1"/>
              <a:t>Nucl.Phys</a:t>
            </a:r>
            <a:r>
              <a:rPr lang="en-US" sz="1000" dirty="0"/>
              <a:t>. A191, 305, (1972); </a:t>
            </a:r>
            <a:r>
              <a:rPr lang="en-US" sz="1000" dirty="0" err="1"/>
              <a:t>H.Utsunomiya,A.Makinaga,S.Goko,T.Kaihori,H.Akimune</a:t>
            </a:r>
            <a:r>
              <a:rPr lang="en-US" sz="1000" dirty="0"/>
              <a:t>, et al., J,PR/C, 74, 025806, (2006); </a:t>
            </a:r>
            <a:r>
              <a:rPr lang="en-US" sz="1000" dirty="0" err="1"/>
              <a:t>T.Kawano</a:t>
            </a:r>
            <a:r>
              <a:rPr lang="en-US" sz="1000" dirty="0"/>
              <a:t>, </a:t>
            </a:r>
            <a:r>
              <a:rPr lang="en-US" sz="1000" dirty="0" err="1"/>
              <a:t>Y.S.Cho</a:t>
            </a:r>
            <a:r>
              <a:rPr lang="en-US" sz="1000" dirty="0"/>
              <a:t>, </a:t>
            </a:r>
            <a:r>
              <a:rPr lang="en-US" sz="1000" dirty="0" err="1"/>
              <a:t>P.Dimitriou</a:t>
            </a:r>
            <a:r>
              <a:rPr lang="en-US" sz="1000" dirty="0"/>
              <a:t>, et al., J,NDS,163,109,(2020); TENDL-2025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9F9E6730-ECF1-0918-D0E5-1AFB0EBB1C18}"/>
              </a:ext>
            </a:extLst>
          </p:cNvPr>
          <p:cNvSpPr/>
          <p:nvPr/>
        </p:nvSpPr>
        <p:spPr>
          <a:xfrm>
            <a:off x="1082842" y="4148828"/>
            <a:ext cx="1215190" cy="147979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AA434F3-D8E4-2355-9C05-541AF4C73626}"/>
              </a:ext>
            </a:extLst>
          </p:cNvPr>
          <p:cNvSpPr txBox="1"/>
          <p:nvPr/>
        </p:nvSpPr>
        <p:spPr>
          <a:xfrm>
            <a:off x="2219688" y="4148828"/>
            <a:ext cx="11393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Oslo </a:t>
            </a:r>
          </a:p>
          <a:p>
            <a:r>
              <a:rPr lang="en-US" sz="1600"/>
              <a:t>Method</a:t>
            </a:r>
          </a:p>
          <a:p>
            <a:r>
              <a:rPr lang="en-US" sz="1600" baseline="30000"/>
              <a:t>138,139,140</a:t>
            </a:r>
            <a:r>
              <a:rPr lang="en-US" sz="1600"/>
              <a:t>La</a:t>
            </a:r>
            <a:endParaRPr lang="en-US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C303C95-DEB6-D54A-CB5A-ED00B73E2AC5}"/>
              </a:ext>
            </a:extLst>
          </p:cNvPr>
          <p:cNvSpPr txBox="1"/>
          <p:nvPr/>
        </p:nvSpPr>
        <p:spPr>
          <a:xfrm>
            <a:off x="1082842" y="2737460"/>
            <a:ext cx="13905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Nuclear </a:t>
            </a:r>
          </a:p>
          <a:p>
            <a:r>
              <a:rPr lang="en-US" sz="1600" dirty="0"/>
              <a:t>Resonance </a:t>
            </a:r>
          </a:p>
          <a:p>
            <a:r>
              <a:rPr lang="en-US" sz="1600" dirty="0"/>
              <a:t>Fluorescence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0F18107-FCAF-2930-A2EA-172C67C26F3B}"/>
                  </a:ext>
                </a:extLst>
              </p:cNvPr>
              <p:cNvSpPr txBox="1"/>
              <p:nvPr/>
            </p:nvSpPr>
            <p:spPr>
              <a:xfrm>
                <a:off x="2219688" y="2445073"/>
                <a:ext cx="1447191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Photoneutron </a:t>
                </a:r>
              </a:p>
              <a:p>
                <a:r>
                  <a:rPr lang="en-US" sz="1600"/>
                  <a:t>Measurement</a:t>
                </a:r>
              </a:p>
              <a:p>
                <a:r>
                  <a:rPr lang="en-US" sz="1600" baseline="30000"/>
                  <a:t>139</a:t>
                </a:r>
                <a:r>
                  <a:rPr lang="en-US" sz="1600"/>
                  <a:t>La(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1600"/>
                  <a:t>,n)</a:t>
                </a:r>
                <a:endParaRPr lang="en-US" sz="1600" dirty="0"/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0F18107-FCAF-2930-A2EA-172C67C26F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688" y="2445073"/>
                <a:ext cx="1447191" cy="830997"/>
              </a:xfrm>
              <a:prstGeom prst="rect">
                <a:avLst/>
              </a:prstGeom>
              <a:blipFill>
                <a:blip r:embed="rId4"/>
                <a:stretch>
                  <a:fillRect l="-1739" t="-1515" r="-1739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FF4CB0B-E0C5-AD08-DADC-CF0E665DCEE8}"/>
                  </a:ext>
                </a:extLst>
              </p:cNvPr>
              <p:cNvSpPr txBox="1"/>
              <p:nvPr/>
            </p:nvSpPr>
            <p:spPr>
              <a:xfrm>
                <a:off x="1222500" y="1630891"/>
                <a:ext cx="40209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Experimental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-ray strength data for La</a:t>
                </a:r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FF4CB0B-E0C5-AD08-DADC-CF0E665DCE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2500" y="1630891"/>
                <a:ext cx="4020909" cy="369332"/>
              </a:xfrm>
              <a:prstGeom prst="rect">
                <a:avLst/>
              </a:prstGeom>
              <a:blipFill>
                <a:blip r:embed="rId5"/>
                <a:stretch>
                  <a:fillRect l="-1262" t="-6667" r="-315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3473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232D018-0FF6-B8D8-A9D3-B90BB62CA4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445" y="3237100"/>
            <a:ext cx="3741831" cy="2919926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553E474-1FDE-4A12-3528-3A0A16B7092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aseline="30000" dirty="0"/>
              <a:t>147,148</a:t>
            </a:r>
            <a:r>
              <a:rPr lang="en-US" dirty="0"/>
              <a:t>Ba beam experiment expected to run by end of year 🤞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20018A-87D3-B986-6BB6-95EFE4E304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469" y="1295470"/>
            <a:ext cx="6893783" cy="3921981"/>
          </a:xfrm>
        </p:spPr>
        <p:txBody>
          <a:bodyPr/>
          <a:lstStyle/>
          <a:p>
            <a:pPr>
              <a:spcBef>
                <a:spcPts val="400"/>
              </a:spcBef>
            </a:pPr>
            <a:r>
              <a:rPr lang="en-US" sz="1800" dirty="0"/>
              <a:t>DOE nuclear physics national user facility</a:t>
            </a:r>
          </a:p>
          <a:p>
            <a:pPr>
              <a:spcBef>
                <a:spcPts val="400"/>
              </a:spcBef>
            </a:pPr>
            <a:r>
              <a:rPr lang="en-US" sz="1800" dirty="0"/>
              <a:t>Neutron induced fissions on </a:t>
            </a:r>
            <a:r>
              <a:rPr lang="en-US" sz="1800" baseline="30000" dirty="0"/>
              <a:t>235</a:t>
            </a:r>
            <a:r>
              <a:rPr lang="en-US" sz="1800" dirty="0"/>
              <a:t>U </a:t>
            </a:r>
          </a:p>
          <a:p>
            <a:pPr>
              <a:spcBef>
                <a:spcPts val="400"/>
              </a:spcBef>
            </a:pPr>
            <a:r>
              <a:rPr lang="en-US" sz="1800" dirty="0"/>
              <a:t>Neutrons generated by </a:t>
            </a:r>
            <a:r>
              <a:rPr lang="en-US" sz="1800" baseline="30000" dirty="0"/>
              <a:t>7</a:t>
            </a:r>
            <a:r>
              <a:rPr lang="en-US" sz="1800" dirty="0"/>
              <a:t>Li(</a:t>
            </a:r>
            <a:r>
              <a:rPr lang="en-US" sz="1800" dirty="0" err="1"/>
              <a:t>p,n</a:t>
            </a:r>
            <a:r>
              <a:rPr lang="en-US" sz="1800" dirty="0"/>
              <a:t>)</a:t>
            </a:r>
            <a:r>
              <a:rPr lang="en-US" sz="1800" baseline="30000" dirty="0"/>
              <a:t>7</a:t>
            </a:r>
            <a:r>
              <a:rPr lang="en-US" sz="1800" dirty="0"/>
              <a:t>Be </a:t>
            </a:r>
          </a:p>
          <a:p>
            <a:pPr>
              <a:spcBef>
                <a:spcPts val="400"/>
              </a:spcBef>
            </a:pPr>
            <a:r>
              <a:rPr lang="en-US" sz="1800" dirty="0"/>
              <a:t>Shift fission fragment spectrum with gains in </a:t>
            </a:r>
            <a:r>
              <a:rPr lang="en-US" sz="1800" i="1" dirty="0"/>
              <a:t>A</a:t>
            </a:r>
            <a:r>
              <a:rPr lang="en-US" sz="1800" dirty="0"/>
              <a:t>&lt;100 &amp; 120&lt;</a:t>
            </a:r>
            <a:r>
              <a:rPr lang="en-US" sz="1800" i="1" dirty="0"/>
              <a:t>A</a:t>
            </a:r>
            <a:r>
              <a:rPr lang="en-US" sz="1800" dirty="0"/>
              <a:t>&lt;150 </a:t>
            </a:r>
          </a:p>
          <a:p>
            <a:pPr>
              <a:spcBef>
                <a:spcPts val="400"/>
              </a:spcBef>
            </a:pPr>
            <a:r>
              <a:rPr lang="en-US" sz="1800" dirty="0"/>
              <a:t>First low-energy radioactive beam extracted last summer &amp; scheduling experiments in progress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FD0B24C-C03E-3238-62E9-488D558F0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new at ATLAS/</a:t>
            </a:r>
            <a:r>
              <a:rPr lang="en-US" dirty="0" err="1"/>
              <a:t>nuCARIBU</a:t>
            </a:r>
            <a:r>
              <a:rPr lang="en-US" dirty="0"/>
              <a:t> facility?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1A2968-5902-91CE-49E7-72B9D56E7FCB}"/>
              </a:ext>
            </a:extLst>
          </p:cNvPr>
          <p:cNvSpPr txBox="1"/>
          <p:nvPr/>
        </p:nvSpPr>
        <p:spPr>
          <a:xfrm>
            <a:off x="2992389" y="6396335"/>
            <a:ext cx="61084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000000"/>
                </a:solidFill>
              </a:rPr>
              <a:t>nuCARIBU</a:t>
            </a:r>
            <a:r>
              <a:rPr lang="en-US" sz="1200" dirty="0">
                <a:solidFill>
                  <a:srgbClr val="000000"/>
                </a:solidFill>
              </a:rPr>
              <a:t> facility schematic by Guy Savard</a:t>
            </a:r>
          </a:p>
          <a:p>
            <a:r>
              <a:rPr lang="en-US" sz="1200" dirty="0">
                <a:solidFill>
                  <a:srgbClr val="000000"/>
                </a:solidFill>
              </a:rPr>
              <a:t>J. Song G. Savard, J. Greene, and J. A. Nolen, Phys. Rev. C. </a:t>
            </a:r>
            <a:r>
              <a:rPr lang="en-US" sz="1200" b="1" dirty="0">
                <a:solidFill>
                  <a:srgbClr val="000000"/>
                </a:solidFill>
              </a:rPr>
              <a:t>109</a:t>
            </a:r>
            <a:r>
              <a:rPr lang="en-US" sz="1200" dirty="0">
                <a:solidFill>
                  <a:srgbClr val="000000"/>
                </a:solidFill>
              </a:rPr>
              <a:t>, 024605 (2024)</a:t>
            </a:r>
            <a:endParaRPr lang="en-US" sz="12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FC6A5B3-5A0B-9367-0631-19306AEC85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769" y="1929830"/>
            <a:ext cx="3887136" cy="3117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056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ontent Placeholder 20">
                <a:extLst>
                  <a:ext uri="{FF2B5EF4-FFF2-40B4-BE49-F238E27FC236}">
                    <a16:creationId xmlns:a16="http://schemas.microsoft.com/office/drawing/2014/main" id="{3F16298F-AC02-E377-4533-0E91B7AABE8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39471" y="1467379"/>
                <a:ext cx="6019614" cy="4508697"/>
              </a:xfrm>
            </p:spPr>
            <p:txBody>
              <a:bodyPr/>
              <a:lstStyle/>
              <a:p>
                <a:r>
                  <a:rPr lang="en-US" sz="1800" b="1" dirty="0"/>
                  <a:t>SuN </a:t>
                </a:r>
                <a:r>
                  <a:rPr lang="en-US" sz="1800" dirty="0"/>
                  <a:t>— the summing </a:t>
                </a:r>
                <a:r>
                  <a:rPr lang="en-US" sz="1800" dirty="0" err="1"/>
                  <a:t>NaI</a:t>
                </a:r>
                <a:r>
                  <a:rPr lang="en-US" sz="1800" dirty="0"/>
                  <a:t>(Tl) detector — a high efficiency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1800" b="1" dirty="0"/>
                  <a:t>-</a:t>
                </a:r>
                <a:r>
                  <a:rPr lang="en-US" sz="1800" dirty="0"/>
                  <a:t>ray calorimeter</a:t>
                </a:r>
              </a:p>
              <a:p>
                <a:pPr lvl="1"/>
                <a:r>
                  <a:rPr lang="en-US" sz="1400" dirty="0"/>
                  <a:t>16 in by 16 in </a:t>
                </a:r>
                <a:r>
                  <a:rPr lang="en-US" sz="1400" dirty="0" err="1"/>
                  <a:t>cyclinder</a:t>
                </a:r>
                <a:r>
                  <a:rPr lang="en-US" sz="1400" dirty="0"/>
                  <a:t> with a 1.8 in diameter bore hole</a:t>
                </a:r>
              </a:p>
              <a:p>
                <a:pPr lvl="1"/>
                <a:r>
                  <a:rPr lang="en-US" sz="1400" dirty="0"/>
                  <a:t>8-fold segmented </a:t>
                </a:r>
                <a:r>
                  <a:rPr lang="en-US" sz="1400" dirty="0" err="1"/>
                  <a:t>NaI</a:t>
                </a:r>
                <a:r>
                  <a:rPr lang="en-US" sz="1400" dirty="0"/>
                  <a:t>(Tl) barrel</a:t>
                </a:r>
              </a:p>
              <a:p>
                <a:pPr lvl="1"/>
                <a:r>
                  <a:rPr lang="en-US" sz="1400" dirty="0"/>
                  <a:t>3 photomultiplier per crystal= 24 PMTs</a:t>
                </a:r>
              </a:p>
              <a:p>
                <a:r>
                  <a:rPr lang="en-US" sz="1800" b="1" dirty="0" err="1"/>
                  <a:t>SuNTAN</a:t>
                </a:r>
                <a:r>
                  <a:rPr lang="en-US" sz="1800" b="1" dirty="0"/>
                  <a:t> </a:t>
                </a:r>
                <a:r>
                  <a:rPr lang="en-US" sz="1800" dirty="0"/>
                  <a:t> —  </a:t>
                </a:r>
                <a:r>
                  <a:rPr lang="en-US" sz="1800" dirty="0" err="1"/>
                  <a:t>SuN+Tape</a:t>
                </a:r>
                <a:r>
                  <a:rPr lang="en-US" sz="1800" dirty="0"/>
                  <a:t> Station for Active Nuclei — </a:t>
                </a:r>
                <a:r>
                  <a:rPr lang="en-US" sz="1800" b="1" dirty="0"/>
                  <a:t> </a:t>
                </a:r>
                <a:r>
                  <a:rPr lang="en-US" sz="1800" dirty="0"/>
                  <a:t>prevents build up of activity from decay daughter </a:t>
                </a:r>
              </a:p>
              <a:p>
                <a:pPr lvl="1"/>
                <a:r>
                  <a:rPr lang="en-US" sz="1400" dirty="0"/>
                  <a:t>“9-track” tape, </a:t>
                </a:r>
                <a:r>
                  <a:rPr lang="en-US" sz="1400" dirty="0" err="1"/>
                  <a:t>i.e</a:t>
                </a:r>
                <a:r>
                  <a:rPr lang="en-US" sz="1400" dirty="0"/>
                  <a:t>, 0.5 in wide by 35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400" dirty="0"/>
                  <a:t>m thick mylar tape</a:t>
                </a:r>
              </a:p>
              <a:p>
                <a:pPr lvl="1"/>
                <a:r>
                  <a:rPr lang="en-US" sz="1400" dirty="0"/>
                  <a:t>Al box</a:t>
                </a:r>
              </a:p>
              <a:p>
                <a:pPr lvl="1"/>
                <a:r>
                  <a:rPr lang="en-US" sz="1400" dirty="0"/>
                  <a:t>Stepper motor</a:t>
                </a:r>
              </a:p>
              <a:p>
                <a:r>
                  <a:rPr lang="en-US" sz="1800" b="1" dirty="0" err="1"/>
                  <a:t>SuNSPOT</a:t>
                </a:r>
                <a:r>
                  <a:rPr lang="en-US" sz="1800" b="1" dirty="0"/>
                  <a:t> </a:t>
                </a:r>
                <a:r>
                  <a:rPr lang="en-US" sz="1800" dirty="0"/>
                  <a:t>— </a:t>
                </a:r>
                <a:r>
                  <a:rPr lang="en-US" sz="1800" dirty="0" err="1"/>
                  <a:t>SuN</a:t>
                </a:r>
                <a:r>
                  <a:rPr lang="en-US" sz="1800" dirty="0"/>
                  <a:t> Scintillating Plastic Optical Transport— a  new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800" dirty="0"/>
                  <a:t>-particle detector fitted inside </a:t>
                </a:r>
                <a:r>
                  <a:rPr lang="en-US" sz="1800" dirty="0" err="1"/>
                  <a:t>SuN</a:t>
                </a:r>
                <a:endParaRPr lang="en-US" sz="1800" dirty="0"/>
              </a:p>
              <a:p>
                <a:pPr lvl="1"/>
                <a:r>
                  <a:rPr lang="en-US" sz="1400" dirty="0"/>
                  <a:t>20 cm x 3 mm x 9 mm octagonal barrel</a:t>
                </a:r>
              </a:p>
              <a:p>
                <a:pPr lvl="1"/>
                <a:r>
                  <a:rPr lang="en-US" sz="1400" dirty="0"/>
                  <a:t>1 mm multi-clad wavelength shifting optical fibers</a:t>
                </a:r>
              </a:p>
              <a:p>
                <a:pPr lvl="1"/>
                <a:r>
                  <a:rPr lang="en-US" sz="1400" dirty="0"/>
                  <a:t>Coupled to two photomultiplier tubes</a:t>
                </a:r>
              </a:p>
              <a:p>
                <a:pPr lvl="1"/>
                <a:endParaRPr lang="en-US" sz="1400" dirty="0"/>
              </a:p>
            </p:txBody>
          </p:sp>
        </mc:Choice>
        <mc:Fallback xmlns="">
          <p:sp>
            <p:nvSpPr>
              <p:cNvPr id="21" name="Content Placeholder 20">
                <a:extLst>
                  <a:ext uri="{FF2B5EF4-FFF2-40B4-BE49-F238E27FC236}">
                    <a16:creationId xmlns:a16="http://schemas.microsoft.com/office/drawing/2014/main" id="{3F16298F-AC02-E377-4533-0E91B7AABE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9471" y="1467379"/>
                <a:ext cx="6019614" cy="4508697"/>
              </a:xfrm>
              <a:blipFill>
                <a:blip r:embed="rId2"/>
                <a:stretch>
                  <a:fillRect l="-632" t="-562" r="-421" b="-36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8D6AF3AB-7553-CE28-8791-8928E5C17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setup at </a:t>
            </a:r>
            <a:r>
              <a:rPr lang="en-US" dirty="0" err="1"/>
              <a:t>nuCARIBU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812AA4-E1D5-B8D9-4261-624E25487698}"/>
              </a:ext>
            </a:extLst>
          </p:cNvPr>
          <p:cNvSpPr txBox="1"/>
          <p:nvPr/>
        </p:nvSpPr>
        <p:spPr>
          <a:xfrm>
            <a:off x="3024436" y="6304002"/>
            <a:ext cx="41624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A. Simon, S. J. Quinn, A. S., et al., </a:t>
            </a:r>
            <a:r>
              <a:rPr lang="en-US" sz="1000" dirty="0" err="1"/>
              <a:t>Nucl</a:t>
            </a:r>
            <a:r>
              <a:rPr lang="en-US" sz="1000" dirty="0"/>
              <a:t>. Instr. Meth A 703 16 (2013)</a:t>
            </a:r>
          </a:p>
          <a:p>
            <a:r>
              <a:rPr lang="en-US" sz="1000" dirty="0"/>
              <a:t>C. M. Harris, et al., </a:t>
            </a:r>
            <a:r>
              <a:rPr lang="en-US" sz="1000" dirty="0" err="1"/>
              <a:t>Nucl</a:t>
            </a:r>
            <a:r>
              <a:rPr lang="en-US" sz="1000" dirty="0"/>
              <a:t>. Instr. Meth A 1084 (2026)</a:t>
            </a:r>
          </a:p>
          <a:p>
            <a:r>
              <a:rPr lang="en-US" sz="1000" dirty="0"/>
              <a:t>E. K. Ronning, et al., </a:t>
            </a:r>
            <a:r>
              <a:rPr lang="en-US" sz="1000" dirty="0" err="1"/>
              <a:t>Nucl</a:t>
            </a:r>
            <a:r>
              <a:rPr lang="en-US" sz="1000" dirty="0"/>
              <a:t>. Instr. Meth A 1082 (2026)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497F59-4F92-BE0B-0843-20069CA8BA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9562" y="504288"/>
            <a:ext cx="2124799" cy="1658080"/>
          </a:xfrm>
          <a:prstGeom prst="rect">
            <a:avLst/>
          </a:prstGeom>
        </p:spPr>
      </p:pic>
      <p:grpSp>
        <p:nvGrpSpPr>
          <p:cNvPr id="5" name="Group 49">
            <a:extLst>
              <a:ext uri="{FF2B5EF4-FFF2-40B4-BE49-F238E27FC236}">
                <a16:creationId xmlns:a16="http://schemas.microsoft.com/office/drawing/2014/main" id="{28AB31B1-FF89-6AA7-CDC5-C4D404CEA54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55512" y="1321985"/>
            <a:ext cx="3797018" cy="4214029"/>
            <a:chOff x="1960331" y="685800"/>
            <a:chExt cx="5218922" cy="5791200"/>
          </a:xfrm>
        </p:grpSpPr>
        <p:pic>
          <p:nvPicPr>
            <p:cNvPr id="6" name="Picture 56">
              <a:extLst>
                <a:ext uri="{FF2B5EF4-FFF2-40B4-BE49-F238E27FC236}">
                  <a16:creationId xmlns:a16="http://schemas.microsoft.com/office/drawing/2014/main" id="{071C0AD5-4BE8-E82C-EA02-BBBCB08A33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19" t="10001" r="11983" b="5556"/>
            <a:stretch>
              <a:fillRect/>
            </a:stretch>
          </p:blipFill>
          <p:spPr bwMode="auto">
            <a:xfrm>
              <a:off x="1960331" y="685800"/>
              <a:ext cx="5218922" cy="579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ounded Rectangle 57">
              <a:extLst>
                <a:ext uri="{FF2B5EF4-FFF2-40B4-BE49-F238E27FC236}">
                  <a16:creationId xmlns:a16="http://schemas.microsoft.com/office/drawing/2014/main" id="{9D0C7175-5D65-A3AA-7D78-7A227DCD78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0331" y="1371600"/>
              <a:ext cx="620140" cy="6858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Times New Roman" charset="0"/>
                  <a:ea typeface="MS PGothic" charset="-128"/>
                  <a:cs typeface="MS PGothic" charset="-128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charset="0"/>
                  <a:ea typeface="MS PGothic" charset="-128"/>
                  <a:cs typeface="MS PGothic" charset="-128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charset="0"/>
                  <a:ea typeface="MS PGothic" charset="-128"/>
                  <a:cs typeface="MS PGothic" charset="-128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charset="0"/>
                  <a:ea typeface="MS PGothic" charset="-128"/>
                  <a:cs typeface="MS PGothic" charset="-128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charset="0"/>
                  <a:ea typeface="MS PGothic" charset="-128"/>
                  <a:cs typeface="MS PGothic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MS PGothic" charset="-128"/>
                  <a:cs typeface="MS PGothic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MS PGothic" charset="-128"/>
                  <a:cs typeface="MS PGothic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MS PGothic" charset="-128"/>
                  <a:cs typeface="MS PGothic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MS PGothic" charset="-128"/>
                  <a:cs typeface="MS PGothic" charset="-128"/>
                </a:defRPr>
              </a:lvl9pPr>
            </a:lstStyle>
            <a:p>
              <a:endParaRPr lang="x-none" altLang="x-none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6AE1F9D-AC55-2AD4-984F-300B349B4128}"/>
              </a:ext>
            </a:extLst>
          </p:cNvPr>
          <p:cNvSpPr/>
          <p:nvPr/>
        </p:nvSpPr>
        <p:spPr>
          <a:xfrm rot="777855">
            <a:off x="6837769" y="1954412"/>
            <a:ext cx="1354993" cy="121037"/>
          </a:xfrm>
          <a:prstGeom prst="rect">
            <a:avLst/>
          </a:prstGeom>
          <a:gradFill flip="none" rotWithShape="1">
            <a:gsLst>
              <a:gs pos="15000">
                <a:srgbClr val="0432FF"/>
              </a:gs>
              <a:gs pos="46000">
                <a:srgbClr val="2A6BFF"/>
              </a:gs>
              <a:gs pos="68000">
                <a:srgbClr val="5F9EF3"/>
              </a:gs>
              <a:gs pos="95000">
                <a:schemeClr val="bg1"/>
              </a:gs>
            </a:gsLst>
            <a:lin ang="10800000" scaled="1"/>
            <a:tileRect/>
          </a:gradFill>
          <a:ln>
            <a:noFill/>
          </a:ln>
          <a:effectLst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A9BDA7-20FC-21C1-46F3-D03FD2E5D09D}"/>
              </a:ext>
            </a:extLst>
          </p:cNvPr>
          <p:cNvSpPr/>
          <p:nvPr/>
        </p:nvSpPr>
        <p:spPr>
          <a:xfrm>
            <a:off x="6643567" y="1499569"/>
            <a:ext cx="1233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baseline="30000" dirty="0">
                <a:solidFill>
                  <a:srgbClr val="FF0000"/>
                </a:solidFill>
              </a:rPr>
              <a:t>95</a:t>
            </a:r>
            <a:r>
              <a:rPr lang="en-US" sz="1800" b="1" dirty="0">
                <a:solidFill>
                  <a:srgbClr val="FF0000"/>
                </a:solidFill>
              </a:rPr>
              <a:t>Rb </a:t>
            </a:r>
            <a:r>
              <a:rPr lang="en-US" sz="1800" dirty="0">
                <a:solidFill>
                  <a:srgbClr val="FF0000"/>
                </a:solidFill>
              </a:rPr>
              <a:t>beam 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AB8258E-77C9-E5BC-1D4C-515CE2B3556F}"/>
              </a:ext>
            </a:extLst>
          </p:cNvPr>
          <p:cNvSpPr>
            <a:spLocks/>
          </p:cNvSpPr>
          <p:nvPr/>
        </p:nvSpPr>
        <p:spPr>
          <a:xfrm>
            <a:off x="10176664" y="4026634"/>
            <a:ext cx="91440" cy="91440"/>
          </a:xfrm>
          <a:prstGeom prst="ellipse">
            <a:avLst/>
          </a:prstGeom>
          <a:solidFill>
            <a:srgbClr val="A7FDD6"/>
          </a:solidFill>
          <a:ln>
            <a:solidFill>
              <a:srgbClr val="76D3AA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D286CC0-19F2-CD7B-937E-28E2877D8209}"/>
              </a:ext>
            </a:extLst>
          </p:cNvPr>
          <p:cNvCxnSpPr/>
          <p:nvPr/>
        </p:nvCxnSpPr>
        <p:spPr>
          <a:xfrm flipH="1">
            <a:off x="8236777" y="2274405"/>
            <a:ext cx="171364" cy="233006"/>
          </a:xfrm>
          <a:prstGeom prst="straightConnector1">
            <a:avLst/>
          </a:prstGeom>
          <a:ln w="12700">
            <a:solidFill>
              <a:schemeClr val="accent5">
                <a:lumMod val="75000"/>
              </a:schemeClr>
            </a:solidFill>
            <a:tailEnd type="triangle"/>
          </a:ln>
          <a:effectLst>
            <a:glow rad="101600">
              <a:schemeClr val="accent5">
                <a:lumMod val="50000"/>
                <a:alpha val="6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8C71333-ED6D-3A71-1287-415C6E34CE19}"/>
              </a:ext>
            </a:extLst>
          </p:cNvPr>
          <p:cNvCxnSpPr/>
          <p:nvPr/>
        </p:nvCxnSpPr>
        <p:spPr>
          <a:xfrm flipH="1" flipV="1">
            <a:off x="8311931" y="1993473"/>
            <a:ext cx="113346" cy="168895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tailEnd type="triangle"/>
          </a:ln>
          <a:effectLst>
            <a:glow rad="63500">
              <a:schemeClr val="accent1">
                <a:lumMod val="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5EC7E4B-5E2E-1997-3CF2-F091C12A7F99}"/>
                  </a:ext>
                </a:extLst>
              </p:cNvPr>
              <p:cNvSpPr txBox="1"/>
              <p:nvPr/>
            </p:nvSpPr>
            <p:spPr>
              <a:xfrm>
                <a:off x="8196881" y="1651956"/>
                <a:ext cx="29335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n>
                            <a:solidFill>
                              <a:schemeClr val="accent1">
                                <a:lumMod val="75000"/>
                              </a:schemeClr>
                            </a:solidFill>
                          </a:ln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>
                            <a:glow rad="139700">
                              <a:schemeClr val="accent1">
                                <a:lumMod val="60000"/>
                                <a:lumOff val="40000"/>
                                <a:alpha val="40000"/>
                              </a:schemeClr>
                            </a:glow>
                          </a:effectLst>
                          <a:latin typeface="Cambria Math" charset="0"/>
                        </a:rPr>
                        <m:t>𝜷</m:t>
                      </m:r>
                    </m:oMath>
                  </m:oMathPara>
                </a14:m>
                <a:endParaRPr lang="en-US" sz="2400" b="1" dirty="0">
                  <a:effectLst>
                    <a:glow rad="139700">
                      <a:schemeClr val="accent1">
                        <a:lumMod val="60000"/>
                        <a:lumOff val="40000"/>
                        <a:alpha val="40000"/>
                      </a:schemeClr>
                    </a:glow>
                  </a:effectLst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5EC7E4B-5E2E-1997-3CF2-F091C12A7F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6881" y="1651956"/>
                <a:ext cx="293350" cy="369332"/>
              </a:xfrm>
              <a:prstGeom prst="rect">
                <a:avLst/>
              </a:prstGeom>
              <a:blipFill>
                <a:blip r:embed="rId5"/>
                <a:stretch>
                  <a:fillRect l="-12500" t="-3333" r="-8333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99C4EA6-C875-6393-9FF2-AE36FE2A90DA}"/>
                  </a:ext>
                </a:extLst>
              </p:cNvPr>
              <p:cNvSpPr txBox="1"/>
              <p:nvPr/>
            </p:nvSpPr>
            <p:spPr>
              <a:xfrm>
                <a:off x="8300952" y="2271619"/>
                <a:ext cx="270908" cy="369332"/>
              </a:xfrm>
              <a:prstGeom prst="rect">
                <a:avLst/>
              </a:prstGeom>
              <a:noFill/>
              <a:effectLst>
                <a:glow rad="101600">
                  <a:schemeClr val="accent5">
                    <a:lumMod val="60000"/>
                    <a:lumOff val="40000"/>
                    <a:alpha val="60000"/>
                  </a:schemeClr>
                </a:glo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n>
                            <a:solidFill>
                              <a:schemeClr val="accent5">
                                <a:lumMod val="50000"/>
                              </a:schemeClr>
                            </a:solidFill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glow rad="228600">
                              <a:schemeClr val="accent5">
                                <a:lumMod val="75000"/>
                                <a:alpha val="40000"/>
                              </a:schemeClr>
                            </a:glow>
                          </a:effectLst>
                          <a:latin typeface="Cambria Math" charset="0"/>
                        </a:rPr>
                        <m:t>𝜸</m:t>
                      </m:r>
                    </m:oMath>
                  </m:oMathPara>
                </a14:m>
                <a:endParaRPr lang="en-US" sz="2400" b="1" dirty="0">
                  <a:effectLst>
                    <a:glow rad="228600">
                      <a:schemeClr val="accent5">
                        <a:lumMod val="75000"/>
                        <a:alpha val="40000"/>
                      </a:schemeClr>
                    </a:glow>
                  </a:effectLst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99C4EA6-C875-6393-9FF2-AE36FE2A90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0952" y="2271619"/>
                <a:ext cx="270908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effectLst>
                <a:glow rad="101600">
                  <a:schemeClr val="accent5">
                    <a:lumMod val="60000"/>
                    <a:lumOff val="40000"/>
                    <a:alpha val="6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773D6F6D-4424-D5F1-9171-46C8DF85845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0827" r="24215"/>
          <a:stretch/>
        </p:blipFill>
        <p:spPr>
          <a:xfrm>
            <a:off x="9626545" y="5099594"/>
            <a:ext cx="1483053" cy="123259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BD8A7F5-742A-0EAF-A215-4FED5E133E0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49657"/>
          <a:stretch/>
        </p:blipFill>
        <p:spPr>
          <a:xfrm>
            <a:off x="6507460" y="5099594"/>
            <a:ext cx="3046561" cy="1255277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D69A2B6-8FD4-935D-D3DB-5AE3F38C63EE}"/>
              </a:ext>
            </a:extLst>
          </p:cNvPr>
          <p:cNvCxnSpPr>
            <a:cxnSpLocks/>
          </p:cNvCxnSpPr>
          <p:nvPr/>
        </p:nvCxnSpPr>
        <p:spPr>
          <a:xfrm flipV="1">
            <a:off x="9436025" y="955964"/>
            <a:ext cx="1673573" cy="1167404"/>
          </a:xfrm>
          <a:prstGeom prst="straightConnector1">
            <a:avLst/>
          </a:prstGeom>
          <a:ln w="28575" cmpd="sng">
            <a:solidFill>
              <a:schemeClr val="tx1"/>
            </a:solidFill>
            <a:tailEnd type="triangle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AB78E12-6773-C43F-5682-75D05FE425B1}"/>
              </a:ext>
            </a:extLst>
          </p:cNvPr>
          <p:cNvCxnSpPr>
            <a:cxnSpLocks/>
          </p:cNvCxnSpPr>
          <p:nvPr/>
        </p:nvCxnSpPr>
        <p:spPr>
          <a:xfrm flipH="1" flipV="1">
            <a:off x="8585352" y="2391957"/>
            <a:ext cx="631948" cy="2689924"/>
          </a:xfrm>
          <a:prstGeom prst="straightConnector1">
            <a:avLst/>
          </a:prstGeom>
          <a:ln w="28575" cmpd="sng">
            <a:solidFill>
              <a:schemeClr val="tx1"/>
            </a:solidFill>
            <a:tailEnd type="triangle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2354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A90264-AA46-513B-D51B-4433D76DF3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itle 22">
                <a:extLst>
                  <a:ext uri="{FF2B5EF4-FFF2-40B4-BE49-F238E27FC236}">
                    <a16:creationId xmlns:a16="http://schemas.microsoft.com/office/drawing/2014/main" id="{5D59CAFE-F2B4-45E7-6D59-EF587B1A54E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Indirect technique for determining (n,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) cross section: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/>
                  <a:t>-</a:t>
                </a:r>
                <a:r>
                  <a:rPr lang="en-US"/>
                  <a:t>Oslo method </a:t>
                </a:r>
                <a:endParaRPr lang="en-US" dirty="0"/>
              </a:p>
            </p:txBody>
          </p:sp>
        </mc:Choice>
        <mc:Fallback>
          <p:sp>
            <p:nvSpPr>
              <p:cNvPr id="23" name="Title 22">
                <a:extLst>
                  <a:ext uri="{FF2B5EF4-FFF2-40B4-BE49-F238E27FC236}">
                    <a16:creationId xmlns:a16="http://schemas.microsoft.com/office/drawing/2014/main" id="{5D59CAFE-F2B4-45E7-6D59-EF587B1A54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794" t="-14634" b="-268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>
            <a:extLst>
              <a:ext uri="{FF2B5EF4-FFF2-40B4-BE49-F238E27FC236}">
                <a16:creationId xmlns:a16="http://schemas.microsoft.com/office/drawing/2014/main" id="{4DB97C83-D062-7828-D11D-50778A701861}"/>
              </a:ext>
            </a:extLst>
          </p:cNvPr>
          <p:cNvGrpSpPr>
            <a:grpSpLocks noChangeAspect="1"/>
          </p:cNvGrpSpPr>
          <p:nvPr/>
        </p:nvGrpSpPr>
        <p:grpSpPr>
          <a:xfrm>
            <a:off x="3038923" y="2006361"/>
            <a:ext cx="2836341" cy="3473958"/>
            <a:chOff x="2123845" y="1867257"/>
            <a:chExt cx="2487250" cy="304639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14388B5-E76E-F00B-7B10-01D6FE7206E1}"/>
                </a:ext>
              </a:extLst>
            </p:cNvPr>
            <p:cNvGrpSpPr/>
            <p:nvPr/>
          </p:nvGrpSpPr>
          <p:grpSpPr>
            <a:xfrm>
              <a:off x="2171092" y="1867257"/>
              <a:ext cx="2440003" cy="3046394"/>
              <a:chOff x="3831672" y="1255556"/>
              <a:chExt cx="2684890" cy="2867523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E3FCC562-26FE-E8D6-95E8-E65F2F81ECEE}"/>
                  </a:ext>
                </a:extLst>
              </p:cNvPr>
              <p:cNvSpPr/>
              <p:nvPr/>
            </p:nvSpPr>
            <p:spPr bwMode="auto">
              <a:xfrm>
                <a:off x="4160520" y="1656623"/>
                <a:ext cx="822960" cy="1319646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6200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/>
                  </a:gs>
                </a:gsLst>
                <a:lin ang="16200000" scaled="1"/>
                <a:tileRect/>
              </a:gradFill>
              <a:ln>
                <a:noFill/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b">
                <a:prstTxWarp prst="textNoShape">
                  <a:avLst/>
                </a:prstTxWarp>
              </a:bodyPr>
              <a:lstStyle/>
              <a:p>
                <a:pPr algn="ctr">
                  <a:spcBef>
                    <a:spcPct val="0"/>
                  </a:spcBef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3EA95DE5-D1E5-25B3-8DA9-AEE4AD1900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60520" y="3017833"/>
                <a:ext cx="822960" cy="0"/>
              </a:xfrm>
              <a:prstGeom prst="line">
                <a:avLst/>
              </a:prstGeom>
              <a:ln w="254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F0A03A16-DC8D-A420-5CB6-7D8A068D08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60520" y="3066324"/>
                <a:ext cx="822960" cy="0"/>
              </a:xfrm>
              <a:prstGeom prst="line">
                <a:avLst/>
              </a:prstGeom>
              <a:ln w="254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52409387-70B6-7176-965E-EC5542764C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60520" y="3187551"/>
                <a:ext cx="822960" cy="0"/>
              </a:xfrm>
              <a:prstGeom prst="line">
                <a:avLst/>
              </a:prstGeom>
              <a:ln w="254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63B0B016-4B0B-569B-31D7-846539B6C8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60520" y="3426542"/>
                <a:ext cx="822960" cy="0"/>
              </a:xfrm>
              <a:prstGeom prst="line">
                <a:avLst/>
              </a:prstGeom>
              <a:ln w="254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FCACFD8-56A5-1EE3-D2D4-DDF553124C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60520" y="3749887"/>
                <a:ext cx="822960" cy="0"/>
              </a:xfrm>
              <a:prstGeom prst="line">
                <a:avLst/>
              </a:prstGeom>
              <a:ln w="508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D8EF4878-82B2-5577-0795-BDCED8EF75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60520" y="1559596"/>
                <a:ext cx="822960" cy="0"/>
              </a:xfrm>
              <a:prstGeom prst="line">
                <a:avLst/>
              </a:prstGeom>
              <a:ln w="127000" cmpd="sng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12175A91-DF6B-8AB3-CB99-7E3DE62042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60520" y="1638279"/>
                <a:ext cx="822960" cy="0"/>
              </a:xfrm>
              <a:prstGeom prst="line">
                <a:avLst/>
              </a:prstGeom>
              <a:ln w="25400" cmpd="sng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E7E4252-D343-8CDC-7100-9549C0916AC5}"/>
                  </a:ext>
                </a:extLst>
              </p:cNvPr>
              <p:cNvSpPr txBox="1"/>
              <p:nvPr/>
            </p:nvSpPr>
            <p:spPr>
              <a:xfrm>
                <a:off x="4268211" y="3818220"/>
                <a:ext cx="648043" cy="3048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/>
                  <a:t>147</a:t>
                </a:r>
                <a:r>
                  <a:rPr lang="en-US" dirty="0"/>
                  <a:t>La</a:t>
                </a:r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433861BD-3DE4-E095-6CAC-6B71A869A0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93602" y="1276634"/>
                <a:ext cx="822960" cy="0"/>
              </a:xfrm>
              <a:prstGeom prst="line">
                <a:avLst/>
              </a:prstGeom>
              <a:ln w="508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1A2C950-965B-6EF8-CFAF-11E54D492086}"/>
                  </a:ext>
                </a:extLst>
              </p:cNvPr>
              <p:cNvSpPr txBox="1"/>
              <p:nvPr/>
            </p:nvSpPr>
            <p:spPr>
              <a:xfrm>
                <a:off x="5779938" y="1351764"/>
                <a:ext cx="668523" cy="3048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/>
                  <a:t>147</a:t>
                </a:r>
                <a:r>
                  <a:rPr lang="en-US" dirty="0"/>
                  <a:t>Ba</a:t>
                </a:r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A39DAE17-8611-7122-9786-7C1B607A8ABC}"/>
                  </a:ext>
                </a:extLst>
              </p:cNvPr>
              <p:cNvCxnSpPr>
                <a:cxnSpLocks/>
                <a:stCxn id="31" idx="0"/>
              </p:cNvCxnSpPr>
              <p:nvPr/>
            </p:nvCxnSpPr>
            <p:spPr>
              <a:xfrm flipH="1">
                <a:off x="4956978" y="1255556"/>
                <a:ext cx="738972" cy="2393949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80889307-EB8C-A544-1B78-D95F7C806039}"/>
                  </a:ext>
                </a:extLst>
              </p:cNvPr>
              <p:cNvCxnSpPr>
                <a:cxnSpLocks/>
                <a:stCxn id="31" idx="0"/>
              </p:cNvCxnSpPr>
              <p:nvPr/>
            </p:nvCxnSpPr>
            <p:spPr>
              <a:xfrm flipH="1">
                <a:off x="4956978" y="1255556"/>
                <a:ext cx="738972" cy="2059458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071AD96B-B058-A0A8-0391-D56FF77143A2}"/>
                  </a:ext>
                </a:extLst>
              </p:cNvPr>
              <p:cNvCxnSpPr>
                <a:cxnSpLocks/>
                <a:stCxn id="31" idx="0"/>
              </p:cNvCxnSpPr>
              <p:nvPr/>
            </p:nvCxnSpPr>
            <p:spPr>
              <a:xfrm flipH="1">
                <a:off x="4964118" y="1255556"/>
                <a:ext cx="731832" cy="1832729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6020D6C-6942-A108-3BE7-D3498EDB55EF}"/>
                  </a:ext>
                </a:extLst>
              </p:cNvPr>
              <p:cNvSpPr txBox="1"/>
              <p:nvPr/>
            </p:nvSpPr>
            <p:spPr>
              <a:xfrm>
                <a:off x="3831672" y="1560203"/>
                <a:ext cx="3706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</a:t>
                </a:r>
                <a:r>
                  <a:rPr lang="en-US" baseline="-25000" dirty="0"/>
                  <a:t>n</a:t>
                </a:r>
                <a:endParaRPr lang="en-US" dirty="0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6B8EA21B-B218-9103-961C-E219030EAFC1}"/>
                  </a:ext>
                </a:extLst>
              </p:cNvPr>
              <p:cNvSpPr/>
              <p:nvPr/>
            </p:nvSpPr>
            <p:spPr bwMode="auto">
              <a:xfrm>
                <a:off x="4981575" y="1255556"/>
                <a:ext cx="714375" cy="1509713"/>
              </a:xfrm>
              <a:custGeom>
                <a:avLst/>
                <a:gdLst>
                  <a:gd name="connsiteX0" fmla="*/ 714375 w 714375"/>
                  <a:gd name="connsiteY0" fmla="*/ 0 h 1509713"/>
                  <a:gd name="connsiteX1" fmla="*/ 0 w 714375"/>
                  <a:gd name="connsiteY1" fmla="*/ 1509713 h 1509713"/>
                  <a:gd name="connsiteX2" fmla="*/ 0 w 714375"/>
                  <a:gd name="connsiteY2" fmla="*/ 252413 h 1509713"/>
                  <a:gd name="connsiteX3" fmla="*/ 714375 w 714375"/>
                  <a:gd name="connsiteY3" fmla="*/ 0 h 150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375" h="1509713">
                    <a:moveTo>
                      <a:pt x="714375" y="0"/>
                    </a:moveTo>
                    <a:lnTo>
                      <a:pt x="0" y="1509713"/>
                    </a:lnTo>
                    <a:lnTo>
                      <a:pt x="0" y="252413"/>
                    </a:lnTo>
                    <a:lnTo>
                      <a:pt x="7143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2"/>
                  </a:gs>
                  <a:gs pos="25000">
                    <a:schemeClr val="tx2">
                      <a:lumMod val="60000"/>
                      <a:lumOff val="40000"/>
                    </a:schemeClr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>
                <a:noFill/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b">
                <a:prstTxWarp prst="textNoShape">
                  <a:avLst/>
                </a:prstTxWarp>
              </a:bodyPr>
              <a:lstStyle/>
              <a:p>
                <a:pPr algn="ctr">
                  <a:spcBef>
                    <a:spcPct val="0"/>
                  </a:spcBef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2" name="TextBox 31">
                    <a:extLst>
                      <a:ext uri="{FF2B5EF4-FFF2-40B4-BE49-F238E27FC236}">
                        <a16:creationId xmlns:a16="http://schemas.microsoft.com/office/drawing/2014/main" id="{E9552926-813A-02B3-847D-3D09F3775275}"/>
                      </a:ext>
                    </a:extLst>
                  </p:cNvPr>
                  <p:cNvSpPr txBox="1"/>
                  <p:nvPr/>
                </p:nvSpPr>
                <p:spPr>
                  <a:xfrm>
                    <a:off x="5060838" y="1560203"/>
                    <a:ext cx="38401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9220" name="TextBox 9219">
                    <a:extLst>
                      <a:ext uri="{FF2B5EF4-FFF2-40B4-BE49-F238E27FC236}">
                        <a16:creationId xmlns:a16="http://schemas.microsoft.com/office/drawing/2014/main" id="{530D2D0B-B563-2545-875E-7413AE348B6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60838" y="1560203"/>
                    <a:ext cx="384016" cy="369332"/>
                  </a:xfrm>
                  <a:prstGeom prst="rect">
                    <a:avLst/>
                  </a:prstGeom>
                  <a:blipFill>
                    <a:blip r:embed="rId20"/>
                    <a:stretch>
                      <a:fillRect l="-3571" b="-606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953C6764-135D-4217-F5AB-1A9784A4DB31}"/>
                    </a:ext>
                  </a:extLst>
                </p:cNvPr>
                <p:cNvSpPr/>
                <p:nvPr/>
              </p:nvSpPr>
              <p:spPr>
                <a:xfrm>
                  <a:off x="2123845" y="2777813"/>
                  <a:ext cx="417777" cy="32387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b="1" dirty="0"/>
                    <a:t>E</a:t>
                  </a:r>
                  <a14:m>
                    <m:oMath xmlns:m="http://schemas.openxmlformats.org/officeDocument/2006/math">
                      <m:r>
                        <a:rPr lang="en-US" b="1" i="1" baseline="-2500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US" b="1" i="1" baseline="-25000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25B9F620-7CC0-5690-D65C-815F11E1A2C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23845" y="2777813"/>
                  <a:ext cx="417777" cy="323876"/>
                </a:xfrm>
                <a:prstGeom prst="rect">
                  <a:avLst/>
                </a:prstGeom>
                <a:blipFill>
                  <a:blip r:embed="rId21"/>
                  <a:stretch>
                    <a:fillRect l="-10526" t="-6667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455B77C8-E642-E0C0-8E0F-0F9DD2E356FD}"/>
                    </a:ext>
                  </a:extLst>
                </p:cNvPr>
                <p:cNvSpPr/>
                <p:nvPr/>
              </p:nvSpPr>
              <p:spPr>
                <a:xfrm>
                  <a:off x="2123845" y="3959733"/>
                  <a:ext cx="417777" cy="32387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b="1" dirty="0"/>
                    <a:t>E</a:t>
                  </a:r>
                  <a14:m>
                    <m:oMath xmlns:m="http://schemas.openxmlformats.org/officeDocument/2006/math">
                      <m:r>
                        <a:rPr lang="en-US" b="1" i="1" baseline="-2500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US" b="1" i="1" baseline="-25000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79DA9955-4B72-ABC1-62A9-7C56C7730DE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23845" y="3959733"/>
                  <a:ext cx="417777" cy="323876"/>
                </a:xfrm>
                <a:prstGeom prst="rect">
                  <a:avLst/>
                </a:prstGeom>
                <a:blipFill>
                  <a:blip r:embed="rId22"/>
                  <a:stretch>
                    <a:fillRect l="-10526" t="-10345" b="-275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DC3B9B70-A98B-86F4-0B2B-9262C37564BF}"/>
                </a:ext>
              </a:extLst>
            </p:cNvPr>
            <p:cNvCxnSpPr>
              <a:cxnSpLocks/>
            </p:cNvCxnSpPr>
            <p:nvPr/>
          </p:nvCxnSpPr>
          <p:spPr>
            <a:xfrm>
              <a:off x="3135433" y="4173666"/>
              <a:ext cx="0" cy="364596"/>
            </a:xfrm>
            <a:prstGeom prst="straightConnector1">
              <a:avLst/>
            </a:prstGeom>
            <a:ln w="38100" cmpd="sng">
              <a:solidFill>
                <a:srgbClr val="0432FF"/>
              </a:solidFill>
              <a:tailEnd type="triangle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D063C9D8-BD3F-0339-B3E8-82A9373EC7F5}"/>
                </a:ext>
              </a:extLst>
            </p:cNvPr>
            <p:cNvCxnSpPr>
              <a:cxnSpLocks/>
            </p:cNvCxnSpPr>
            <p:nvPr/>
          </p:nvCxnSpPr>
          <p:spPr>
            <a:xfrm>
              <a:off x="3056157" y="3760542"/>
              <a:ext cx="0" cy="777719"/>
            </a:xfrm>
            <a:prstGeom prst="straightConnector1">
              <a:avLst/>
            </a:prstGeom>
            <a:ln w="12700" cmpd="sng">
              <a:solidFill>
                <a:srgbClr val="0432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273A25D8-7CA1-D1A5-8352-53AC06E4D0EE}"/>
                </a:ext>
              </a:extLst>
            </p:cNvPr>
            <p:cNvCxnSpPr>
              <a:cxnSpLocks/>
            </p:cNvCxnSpPr>
            <p:nvPr/>
          </p:nvCxnSpPr>
          <p:spPr>
            <a:xfrm>
              <a:off x="2952643" y="2314421"/>
              <a:ext cx="0" cy="2223840"/>
            </a:xfrm>
            <a:prstGeom prst="straightConnector1">
              <a:avLst/>
            </a:prstGeom>
            <a:ln w="12700" cmpd="sng">
              <a:solidFill>
                <a:srgbClr val="0432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A5A1822-4D8B-E265-CF47-CA47A002ED78}"/>
                </a:ext>
              </a:extLst>
            </p:cNvPr>
            <p:cNvCxnSpPr>
              <a:cxnSpLocks/>
            </p:cNvCxnSpPr>
            <p:nvPr/>
          </p:nvCxnSpPr>
          <p:spPr>
            <a:xfrm>
              <a:off x="2882340" y="3003851"/>
              <a:ext cx="0" cy="1534410"/>
            </a:xfrm>
            <a:prstGeom prst="straightConnector1">
              <a:avLst/>
            </a:prstGeom>
            <a:ln w="12700" cmpd="sng">
              <a:solidFill>
                <a:srgbClr val="0432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4B4C68F-54D6-9D8F-1DD4-0630F9038F60}"/>
                </a:ext>
              </a:extLst>
            </p:cNvPr>
            <p:cNvCxnSpPr>
              <a:cxnSpLocks/>
            </p:cNvCxnSpPr>
            <p:nvPr/>
          </p:nvCxnSpPr>
          <p:spPr>
            <a:xfrm>
              <a:off x="2693981" y="2968342"/>
              <a:ext cx="0" cy="1205324"/>
            </a:xfrm>
            <a:prstGeom prst="straightConnector1">
              <a:avLst/>
            </a:prstGeom>
            <a:ln w="38100" cmpd="sng">
              <a:solidFill>
                <a:srgbClr val="0432FF"/>
              </a:solidFill>
              <a:tailEnd type="triangle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95E25D7B-6965-2372-E775-AD5CAE9BAF26}"/>
                </a:ext>
              </a:extLst>
            </p:cNvPr>
            <p:cNvCxnSpPr>
              <a:cxnSpLocks/>
            </p:cNvCxnSpPr>
            <p:nvPr/>
          </p:nvCxnSpPr>
          <p:spPr>
            <a:xfrm>
              <a:off x="2799241" y="2714443"/>
              <a:ext cx="0" cy="1205324"/>
            </a:xfrm>
            <a:prstGeom prst="straightConnector1">
              <a:avLst/>
            </a:prstGeom>
            <a:ln w="12700" cmpd="sng">
              <a:solidFill>
                <a:srgbClr val="0432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F39F801C-98EF-E78C-AB9E-EF912FCB98C8}"/>
                </a:ext>
              </a:extLst>
            </p:cNvPr>
            <p:cNvCxnSpPr>
              <a:cxnSpLocks/>
            </p:cNvCxnSpPr>
            <p:nvPr/>
          </p:nvCxnSpPr>
          <p:spPr>
            <a:xfrm>
              <a:off x="2531604" y="2579766"/>
              <a:ext cx="0" cy="1340000"/>
            </a:xfrm>
            <a:prstGeom prst="straightConnector1">
              <a:avLst/>
            </a:prstGeom>
            <a:ln w="12700" cmpd="sng">
              <a:solidFill>
                <a:srgbClr val="0432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1F7CF93C-A26F-4F8D-1E68-610A5688EFA1}"/>
                </a:ext>
              </a:extLst>
            </p:cNvPr>
            <p:cNvCxnSpPr>
              <a:cxnSpLocks/>
            </p:cNvCxnSpPr>
            <p:nvPr/>
          </p:nvCxnSpPr>
          <p:spPr>
            <a:xfrm>
              <a:off x="2603624" y="3919766"/>
              <a:ext cx="0" cy="253899"/>
            </a:xfrm>
            <a:prstGeom prst="straightConnector1">
              <a:avLst/>
            </a:prstGeom>
            <a:ln w="12700" cmpd="sng">
              <a:solidFill>
                <a:srgbClr val="0432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25EAE01E-4988-CCA7-70D8-2A8AB3514473}"/>
              </a:ext>
            </a:extLst>
          </p:cNvPr>
          <p:cNvSpPr txBox="1"/>
          <p:nvPr/>
        </p:nvSpPr>
        <p:spPr>
          <a:xfrm>
            <a:off x="3031024" y="1876322"/>
            <a:ext cx="1566415" cy="33855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</a:t>
            </a:r>
            <a:r>
              <a:rPr lang="en-US" sz="1600" baseline="-25000" dirty="0"/>
              <a:t>n</a:t>
            </a:r>
            <a:r>
              <a:rPr lang="en-US" sz="1600" dirty="0"/>
              <a:t>=  5.336 MeV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932DFF2-55EF-3629-D3FE-F838B4EBC8FC}"/>
              </a:ext>
            </a:extLst>
          </p:cNvPr>
          <p:cNvGrpSpPr/>
          <p:nvPr/>
        </p:nvGrpSpPr>
        <p:grpSpPr>
          <a:xfrm>
            <a:off x="628938" y="1977161"/>
            <a:ext cx="2465955" cy="2203209"/>
            <a:chOff x="5852652" y="845137"/>
            <a:chExt cx="2465955" cy="2203209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08BE485-37C9-C7FB-6358-402D02A3533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982060" y="882432"/>
              <a:ext cx="577258" cy="576837"/>
            </a:xfrm>
            <a:prstGeom prst="rect">
              <a:avLst/>
            </a:prstGeom>
            <a:solidFill>
              <a:schemeClr val="bg1"/>
            </a:solidFill>
            <a:ln w="3810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endParaRPr lang="en-US" sz="2400" dirty="0">
                <a:solidFill>
                  <a:srgbClr val="000000"/>
                </a:solidFill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0698E01-3B7E-9BAE-1645-CD0EC689311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852652" y="845137"/>
              <a:ext cx="2465955" cy="2203209"/>
              <a:chOff x="7256836" y="2693198"/>
              <a:chExt cx="3124938" cy="2794019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8EB4F594-F99C-A8C7-8FB0-E72274215A79}"/>
                  </a:ext>
                </a:extLst>
              </p:cNvPr>
              <p:cNvGrpSpPr/>
              <p:nvPr/>
            </p:nvGrpSpPr>
            <p:grpSpPr>
              <a:xfrm>
                <a:off x="9276297" y="4582725"/>
                <a:ext cx="1105477" cy="904492"/>
                <a:chOff x="8927502" y="2970474"/>
                <a:chExt cx="1105477" cy="904492"/>
              </a:xfrm>
            </p:grpSpPr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3581FDFB-04C4-0649-8246-C6DC9E7DBE4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052663" y="2970474"/>
                  <a:ext cx="904491" cy="904492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  <a:headEnd/>
                  <a:tailEnd/>
                </a:ln>
                <a:effectLst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b">
                  <a:prstTxWarp prst="textNoShape">
                    <a:avLst/>
                  </a:prstTxWarp>
                </a:bodyPr>
                <a:lstStyle/>
                <a:p>
                  <a:pPr algn="ctr">
                    <a:spcBef>
                      <a:spcPct val="0"/>
                    </a:spcBef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F822A7D3-2AFC-D925-7303-46947BA01FEC}"/>
                    </a:ext>
                  </a:extLst>
                </p:cNvPr>
                <p:cNvSpPr txBox="1"/>
                <p:nvPr/>
              </p:nvSpPr>
              <p:spPr>
                <a:xfrm>
                  <a:off x="8927502" y="3134685"/>
                  <a:ext cx="1105477" cy="5854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b="1" baseline="30000" dirty="0"/>
                    <a:t>147</a:t>
                  </a:r>
                  <a:r>
                    <a:rPr lang="en-US" sz="2400" b="1" dirty="0"/>
                    <a:t>Ba</a:t>
                  </a:r>
                </a:p>
              </p:txBody>
            </p:sp>
          </p:grp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BE56014E-1BA3-48AE-3832-4D2E494256D5}"/>
                  </a:ext>
                </a:extLst>
              </p:cNvPr>
              <p:cNvGrpSpPr/>
              <p:nvPr/>
            </p:nvGrpSpPr>
            <p:grpSpPr>
              <a:xfrm>
                <a:off x="7256836" y="2693198"/>
                <a:ext cx="1142041" cy="904492"/>
                <a:chOff x="7895162" y="2011069"/>
                <a:chExt cx="1142041" cy="904492"/>
              </a:xfrm>
            </p:grpSpPr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DA2FD5BC-6010-4653-D3C2-0310594DA9E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030040" y="2011069"/>
                  <a:ext cx="904492" cy="904492"/>
                </a:xfrm>
                <a:prstGeom prst="rect">
                  <a:avLst/>
                </a:prstGeom>
                <a:solidFill>
                  <a:srgbClr val="FF0000">
                    <a:alpha val="30000"/>
                  </a:srgbClr>
                </a:solidFill>
                <a:ln w="38100">
                  <a:solidFill>
                    <a:schemeClr val="tx1"/>
                  </a:solidFill>
                  <a:headEnd/>
                  <a:tailEnd/>
                </a:ln>
                <a:effectLst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b">
                  <a:prstTxWarp prst="textNoShape">
                    <a:avLst/>
                  </a:prstTxWarp>
                </a:bodyPr>
                <a:lstStyle/>
                <a:p>
                  <a:pPr algn="ctr">
                    <a:spcBef>
                      <a:spcPct val="0"/>
                    </a:spcBef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AAABB4DB-9A3F-5433-311D-5F050A7F1F36}"/>
                    </a:ext>
                  </a:extLst>
                </p:cNvPr>
                <p:cNvSpPr txBox="1"/>
                <p:nvPr/>
              </p:nvSpPr>
              <p:spPr>
                <a:xfrm>
                  <a:off x="7895162" y="2173107"/>
                  <a:ext cx="1142041" cy="5854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b="1" baseline="30000" dirty="0"/>
                    <a:t>147</a:t>
                  </a:r>
                  <a:r>
                    <a:rPr lang="en-US" sz="2400" b="1" dirty="0"/>
                    <a:t>Ce</a:t>
                  </a:r>
                </a:p>
              </p:txBody>
            </p: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0B7FA145-4DBB-1FA9-9C59-0209ED6D72F5}"/>
                  </a:ext>
                </a:extLst>
              </p:cNvPr>
              <p:cNvGrpSpPr/>
              <p:nvPr/>
            </p:nvGrpSpPr>
            <p:grpSpPr>
              <a:xfrm>
                <a:off x="8291571" y="3664163"/>
                <a:ext cx="1069481" cy="904491"/>
                <a:chOff x="9880913" y="3888971"/>
                <a:chExt cx="1069481" cy="904491"/>
              </a:xfrm>
            </p:grpSpPr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C3F8BA07-996B-D33D-9BAC-E869B66CF9E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976192" y="3888971"/>
                  <a:ext cx="904490" cy="904491"/>
                </a:xfrm>
                <a:prstGeom prst="rect">
                  <a:avLst/>
                </a:prstGeom>
                <a:solidFill>
                  <a:srgbClr val="0432FF">
                    <a:alpha val="30000"/>
                  </a:srgbClr>
                </a:solidFill>
                <a:ln w="38100">
                  <a:solidFill>
                    <a:schemeClr val="tx1"/>
                  </a:solidFill>
                  <a:headEnd/>
                  <a:tailEnd/>
                </a:ln>
                <a:effectLst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b">
                  <a:prstTxWarp prst="textNoShape">
                    <a:avLst/>
                  </a:prstTxWarp>
                </a:bodyPr>
                <a:lstStyle/>
                <a:p>
                  <a:pPr algn="ctr">
                    <a:spcBef>
                      <a:spcPct val="0"/>
                    </a:spcBef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38928EBA-332D-34F3-7E12-E4D9B70DA455}"/>
                    </a:ext>
                  </a:extLst>
                </p:cNvPr>
                <p:cNvSpPr txBox="1"/>
                <p:nvPr/>
              </p:nvSpPr>
              <p:spPr>
                <a:xfrm>
                  <a:off x="9880913" y="4046603"/>
                  <a:ext cx="1069481" cy="5854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b="1" baseline="30000" dirty="0"/>
                    <a:t>147</a:t>
                  </a:r>
                  <a:r>
                    <a:rPr lang="en-US" sz="2400" b="1" dirty="0"/>
                    <a:t>La</a:t>
                  </a:r>
                </a:p>
              </p:txBody>
            </p:sp>
          </p:grp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F3143548-BD38-9FAA-10E3-343397ABCA1F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rot="10800000">
                <a:off x="9047994" y="4279197"/>
                <a:ext cx="365760" cy="365760"/>
              </a:xfrm>
              <a:prstGeom prst="straightConnector1">
                <a:avLst/>
              </a:prstGeom>
              <a:ln w="38100" cmpd="sng">
                <a:solidFill>
                  <a:srgbClr val="FF40FF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CB0A2853-F955-6B8E-3497-93B52E59D05E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rot="10800000">
                <a:off x="8090988" y="3374283"/>
                <a:ext cx="365760" cy="365760"/>
              </a:xfrm>
              <a:prstGeom prst="straightConnector1">
                <a:avLst/>
              </a:prstGeom>
              <a:ln w="38100" cmpd="sng">
                <a:solidFill>
                  <a:srgbClr val="FF40FF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6CEBE1D-8EAE-E794-441A-F48E47ABA973}"/>
              </a:ext>
            </a:extLst>
          </p:cNvPr>
          <p:cNvGrpSpPr/>
          <p:nvPr/>
        </p:nvGrpSpPr>
        <p:grpSpPr>
          <a:xfrm>
            <a:off x="95836" y="2742810"/>
            <a:ext cx="843950" cy="710086"/>
            <a:chOff x="179790" y="3140582"/>
            <a:chExt cx="843950" cy="710086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57C0BC7-FB26-6FC8-90FB-78F4D685BE3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25989" y="3140582"/>
              <a:ext cx="710605" cy="710086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24FA46B-041F-6D8C-0973-BB38FECA5CB9}"/>
                </a:ext>
              </a:extLst>
            </p:cNvPr>
            <p:cNvSpPr txBox="1"/>
            <p:nvPr/>
          </p:nvSpPr>
          <p:spPr>
            <a:xfrm>
              <a:off x="179790" y="3238584"/>
              <a:ext cx="8439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baseline="30000" dirty="0"/>
                <a:t>146</a:t>
              </a:r>
              <a:r>
                <a:rPr lang="en-US" sz="2400" b="1" dirty="0"/>
                <a:t>La</a:t>
              </a:r>
            </a:p>
          </p:txBody>
        </p:sp>
      </p:grp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43651F2-4519-5B0D-305E-2B197B840B4D}"/>
              </a:ext>
            </a:extLst>
          </p:cNvPr>
          <p:cNvCxnSpPr>
            <a:cxnSpLocks/>
          </p:cNvCxnSpPr>
          <p:nvPr/>
        </p:nvCxnSpPr>
        <p:spPr>
          <a:xfrm>
            <a:off x="887977" y="3033410"/>
            <a:ext cx="597341" cy="0"/>
          </a:xfrm>
          <a:prstGeom prst="straightConnector1">
            <a:avLst/>
          </a:prstGeom>
          <a:ln w="38100" cmpd="sng">
            <a:solidFill>
              <a:srgbClr val="0432FF"/>
            </a:solidFill>
            <a:tailEnd type="triangle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1CF275A0-7105-8695-9198-C13CF9A869BA}"/>
                  </a:ext>
                </a:extLst>
              </p:cNvPr>
              <p:cNvSpPr txBox="1"/>
              <p:nvPr/>
            </p:nvSpPr>
            <p:spPr>
              <a:xfrm>
                <a:off x="5299271" y="2867110"/>
                <a:ext cx="3091680" cy="3189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∝ 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rgbClr val="0F4F9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𝒯</m:t>
                      </m:r>
                      <m:r>
                        <a:rPr lang="en-US" b="0" i="0" smtClean="0">
                          <a:solidFill>
                            <a:srgbClr val="0F4F9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F4F9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F4F9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F4F9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US" b="0" i="0" smtClean="0">
                          <a:solidFill>
                            <a:srgbClr val="0F4F9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1CF275A0-7105-8695-9198-C13CF9A869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9271" y="2867110"/>
                <a:ext cx="3091680" cy="318933"/>
              </a:xfrm>
              <a:prstGeom prst="rect">
                <a:avLst/>
              </a:prstGeom>
              <a:blipFill>
                <a:blip r:embed="rId23"/>
                <a:stretch>
                  <a:fillRect l="-1230" r="-2459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F9458F7-4B0C-B139-448D-3D7A630BB3EE}"/>
                  </a:ext>
                </a:extLst>
              </p:cNvPr>
              <p:cNvSpPr txBox="1"/>
              <p:nvPr/>
            </p:nvSpPr>
            <p:spPr>
              <a:xfrm>
                <a:off x="5303955" y="2547981"/>
                <a:ext cx="26420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US" b="1" dirty="0"/>
                  <a:t>-Oslo Method assumes: </a:t>
                </a: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F9458F7-4B0C-B139-448D-3D7A630BB3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3955" y="2547981"/>
                <a:ext cx="2642070" cy="369332"/>
              </a:xfrm>
              <a:prstGeom prst="rect">
                <a:avLst/>
              </a:prstGeom>
              <a:blipFill>
                <a:blip r:embed="rId24"/>
                <a:stretch>
                  <a:fillRect l="-478" t="-6667" r="-9569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Content Placeholder 1">
                <a:extLst>
                  <a:ext uri="{FF2B5EF4-FFF2-40B4-BE49-F238E27FC236}">
                    <a16:creationId xmlns:a16="http://schemas.microsoft.com/office/drawing/2014/main" id="{967E0139-A5BF-8143-31A7-14FDCD27F3E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224455" y="3343433"/>
                <a:ext cx="3241312" cy="2656664"/>
              </a:xfrm>
              <a:prstGeom prst="roundRect">
                <a:avLst/>
              </a:prstGeom>
              <a:solidFill>
                <a:srgbClr val="F6CE86"/>
              </a:solidFill>
            </p:spPr>
            <p:txBody>
              <a:bodyPr>
                <a:noAutofit/>
              </a:bodyPr>
              <a:lstStyle/>
              <a:p>
                <a:pPr marL="228600" indent="-171450">
                  <a:spcBef>
                    <a:spcPts val="1000"/>
                  </a:spcBef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en-US" sz="1800" b="1" dirty="0"/>
                  <a:t> </a:t>
                </a:r>
                <a:r>
                  <a:rPr lang="en-US" sz="1800" dirty="0"/>
                  <a:t>Measure</a:t>
                </a:r>
                <a:r>
                  <a:rPr lang="en-US" sz="18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US" sz="1800" b="1" dirty="0"/>
                  <a:t>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𝜸</m:t>
                        </m:r>
                      </m:sub>
                    </m:sSub>
                  </m:oMath>
                </a14:m>
                <a:endParaRPr lang="en-US" sz="1800" b="1" dirty="0"/>
              </a:p>
              <a:p>
                <a:pPr marL="228600" indent="-171450">
                  <a:spcBef>
                    <a:spcPts val="1000"/>
                  </a:spcBef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en-US" sz="1800" b="1" dirty="0"/>
                  <a:t> </a:t>
                </a:r>
                <a:r>
                  <a:rPr lang="en-US" sz="1800" dirty="0"/>
                  <a:t>Extract </a:t>
                </a:r>
                <a:r>
                  <a:rPr lang="en-US" sz="1800" b="1" dirty="0"/>
                  <a:t>NLD </a:t>
                </a:r>
                <a:r>
                  <a:rPr lang="en-US" sz="1800" dirty="0"/>
                  <a:t>&amp;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US" sz="1800" b="1" dirty="0"/>
                  <a:t>SF </a:t>
                </a:r>
                <a:r>
                  <a:rPr lang="en-US" sz="1800" dirty="0"/>
                  <a:t>from region of interest (ROI)</a:t>
                </a:r>
                <a:endParaRPr lang="en-US" sz="1800" b="1" dirty="0"/>
              </a:p>
              <a:p>
                <a:pPr marL="228600" indent="-171450">
                  <a:spcBef>
                    <a:spcPts val="1000"/>
                  </a:spcBef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en-US" sz="1800" b="1" dirty="0"/>
                  <a:t> Normalize</a:t>
                </a:r>
                <a:r>
                  <a:rPr lang="en-US" sz="1800" dirty="0"/>
                  <a:t> using auxiliary nuclear data and/or estimates</a:t>
                </a:r>
              </a:p>
              <a:p>
                <a:pPr marL="228600" indent="-171450">
                  <a:spcBef>
                    <a:spcPts val="1000"/>
                  </a:spcBef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en-US" sz="1800" b="1" dirty="0"/>
                  <a:t> </a:t>
                </a:r>
                <a:r>
                  <a:rPr lang="en-US" sz="1800" dirty="0"/>
                  <a:t>Constrain the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US" sz="1800" b="1" dirty="0"/>
                  <a:t>(n,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US" sz="1800" b="1" dirty="0"/>
                  <a:t>)</a:t>
                </a:r>
              </a:p>
            </p:txBody>
          </p:sp>
        </mc:Choice>
        <mc:Fallback xmlns="">
          <p:sp>
            <p:nvSpPr>
              <p:cNvPr id="56" name="Content Placeholder 1">
                <a:extLst>
                  <a:ext uri="{FF2B5EF4-FFF2-40B4-BE49-F238E27FC236}">
                    <a16:creationId xmlns:a16="http://schemas.microsoft.com/office/drawing/2014/main" id="{967E0139-A5BF-8143-31A7-14FDCD27F3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24455" y="3343433"/>
                <a:ext cx="3241312" cy="2656664"/>
              </a:xfrm>
              <a:prstGeom prst="round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63BD243A-B7FF-6B88-0637-6EB30F790E1F}"/>
                  </a:ext>
                </a:extLst>
              </p:cNvPr>
              <p:cNvSpPr txBox="1"/>
              <p:nvPr/>
            </p:nvSpPr>
            <p:spPr>
              <a:xfrm>
                <a:off x="5019727" y="1624536"/>
                <a:ext cx="1566415" cy="33855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bliqueBottom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Q</a:t>
                </a:r>
                <a14:m>
                  <m:oMath xmlns:m="http://schemas.openxmlformats.org/officeDocument/2006/math">
                    <m:r>
                      <a:rPr lang="en-US" sz="1600" b="0" i="1" baseline="-25000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600" dirty="0"/>
                  <a:t>=  6.414 MeV</a:t>
                </a: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63BD243A-B7FF-6B88-0637-6EB30F790E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9727" y="1624536"/>
                <a:ext cx="1566415" cy="338554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6" name="Picture 65">
            <a:extLst>
              <a:ext uri="{FF2B5EF4-FFF2-40B4-BE49-F238E27FC236}">
                <a16:creationId xmlns:a16="http://schemas.microsoft.com/office/drawing/2014/main" id="{3C66EF54-ED4A-DEE7-78CF-1EDFE67C8599}"/>
              </a:ext>
            </a:extLst>
          </p:cNvPr>
          <p:cNvPicPr>
            <a:picLocks noChangeAspect="1"/>
          </p:cNvPicPr>
          <p:nvPr/>
        </p:nvPicPr>
        <p:blipFill>
          <a:blip r:embed="rId27"/>
          <a:srcRect t="8981"/>
          <a:stretch>
            <a:fillRect/>
          </a:stretch>
        </p:blipFill>
        <p:spPr>
          <a:xfrm rot="5400000">
            <a:off x="8993740" y="660201"/>
            <a:ext cx="2484986" cy="342900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04F84F3A-E537-D5D5-D963-CE7789E8FC11}"/>
              </a:ext>
            </a:extLst>
          </p:cNvPr>
          <p:cNvPicPr>
            <a:picLocks noChangeAspect="1"/>
          </p:cNvPicPr>
          <p:nvPr/>
        </p:nvPicPr>
        <p:blipFill>
          <a:blip r:embed="rId28"/>
          <a:srcRect t="8981"/>
          <a:stretch>
            <a:fillRect/>
          </a:stretch>
        </p:blipFill>
        <p:spPr>
          <a:xfrm rot="5400000">
            <a:off x="8993740" y="3155660"/>
            <a:ext cx="2484987" cy="3429000"/>
          </a:xfrm>
          <a:prstGeom prst="rect">
            <a:avLst/>
          </a:prstGeom>
        </p:spPr>
      </p:pic>
      <p:grpSp>
        <p:nvGrpSpPr>
          <p:cNvPr id="69" name="Group 68">
            <a:extLst>
              <a:ext uri="{FF2B5EF4-FFF2-40B4-BE49-F238E27FC236}">
                <a16:creationId xmlns:a16="http://schemas.microsoft.com/office/drawing/2014/main" id="{A0FBA8F2-9280-68CF-44DD-C9C6E5AE31D5}"/>
              </a:ext>
            </a:extLst>
          </p:cNvPr>
          <p:cNvGrpSpPr/>
          <p:nvPr/>
        </p:nvGrpSpPr>
        <p:grpSpPr>
          <a:xfrm>
            <a:off x="628938" y="4012390"/>
            <a:ext cx="2465955" cy="2203209"/>
            <a:chOff x="5852652" y="845137"/>
            <a:chExt cx="2465955" cy="2203209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0DCF4839-2036-077C-FB42-E431B30D261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982060" y="882432"/>
              <a:ext cx="577258" cy="576837"/>
            </a:xfrm>
            <a:prstGeom prst="rect">
              <a:avLst/>
            </a:prstGeom>
            <a:solidFill>
              <a:schemeClr val="bg1"/>
            </a:solidFill>
            <a:ln w="3810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endParaRPr lang="en-US" sz="2400" dirty="0">
                <a:solidFill>
                  <a:srgbClr val="000000"/>
                </a:solidFill>
              </a:endParaRPr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12F935B5-7439-637D-D396-791B46C2E2D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852652" y="845137"/>
              <a:ext cx="2465955" cy="2203209"/>
              <a:chOff x="7256837" y="2693198"/>
              <a:chExt cx="3124938" cy="2794019"/>
            </a:xfrm>
          </p:grpSpPr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EBB71A85-72DE-157F-F7A5-90CC7B6DD06E}"/>
                  </a:ext>
                </a:extLst>
              </p:cNvPr>
              <p:cNvGrpSpPr/>
              <p:nvPr/>
            </p:nvGrpSpPr>
            <p:grpSpPr>
              <a:xfrm>
                <a:off x="9276299" y="4582725"/>
                <a:ext cx="1105476" cy="904492"/>
                <a:chOff x="8927504" y="2970474"/>
                <a:chExt cx="1105476" cy="904492"/>
              </a:xfrm>
            </p:grpSpPr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DD9079A1-A13F-07F2-8B7B-2FF07152DF5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052663" y="2970474"/>
                  <a:ext cx="904491" cy="904492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  <a:headEnd/>
                  <a:tailEnd/>
                </a:ln>
                <a:effectLst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b">
                  <a:prstTxWarp prst="textNoShape">
                    <a:avLst/>
                  </a:prstTxWarp>
                </a:bodyPr>
                <a:lstStyle/>
                <a:p>
                  <a:pPr algn="ctr">
                    <a:spcBef>
                      <a:spcPct val="0"/>
                    </a:spcBef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742E8305-EEDE-5D95-21B3-7B7EB510434D}"/>
                    </a:ext>
                  </a:extLst>
                </p:cNvPr>
                <p:cNvSpPr txBox="1"/>
                <p:nvPr/>
              </p:nvSpPr>
              <p:spPr>
                <a:xfrm>
                  <a:off x="8927504" y="3134685"/>
                  <a:ext cx="1105476" cy="5854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b="1" baseline="30000" dirty="0"/>
                    <a:t>148</a:t>
                  </a:r>
                  <a:r>
                    <a:rPr lang="en-US" sz="2400" b="1" dirty="0"/>
                    <a:t>Ba</a:t>
                  </a:r>
                </a:p>
              </p:txBody>
            </p:sp>
          </p:grp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2DF65423-7685-91A1-C40A-6995086C1AD4}"/>
                  </a:ext>
                </a:extLst>
              </p:cNvPr>
              <p:cNvGrpSpPr/>
              <p:nvPr/>
            </p:nvGrpSpPr>
            <p:grpSpPr>
              <a:xfrm>
                <a:off x="7256837" y="2693198"/>
                <a:ext cx="1142041" cy="904492"/>
                <a:chOff x="7895163" y="2011069"/>
                <a:chExt cx="1142041" cy="904492"/>
              </a:xfrm>
            </p:grpSpPr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5C89BE35-8BA7-AB42-39A7-195A2370D7F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030040" y="2011069"/>
                  <a:ext cx="904492" cy="904492"/>
                </a:xfrm>
                <a:prstGeom prst="rect">
                  <a:avLst/>
                </a:prstGeom>
                <a:solidFill>
                  <a:srgbClr val="FF0000">
                    <a:alpha val="30000"/>
                  </a:srgbClr>
                </a:solidFill>
                <a:ln w="38100">
                  <a:solidFill>
                    <a:schemeClr val="tx1"/>
                  </a:solidFill>
                  <a:headEnd/>
                  <a:tailEnd/>
                </a:ln>
                <a:effectLst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b">
                  <a:prstTxWarp prst="textNoShape">
                    <a:avLst/>
                  </a:prstTxWarp>
                </a:bodyPr>
                <a:lstStyle/>
                <a:p>
                  <a:pPr algn="ctr">
                    <a:spcBef>
                      <a:spcPct val="0"/>
                    </a:spcBef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04236874-6CC9-A419-B2D0-346CF773BD81}"/>
                    </a:ext>
                  </a:extLst>
                </p:cNvPr>
                <p:cNvSpPr txBox="1"/>
                <p:nvPr/>
              </p:nvSpPr>
              <p:spPr>
                <a:xfrm>
                  <a:off x="7895163" y="2173107"/>
                  <a:ext cx="1142041" cy="5854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b="1" baseline="30000" dirty="0"/>
                    <a:t>148</a:t>
                  </a:r>
                  <a:r>
                    <a:rPr lang="en-US" sz="2400" b="1" dirty="0"/>
                    <a:t>Ce</a:t>
                  </a:r>
                </a:p>
              </p:txBody>
            </p:sp>
          </p:grp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007F4492-0F66-A44D-0A7D-822BCCD965B7}"/>
                  </a:ext>
                </a:extLst>
              </p:cNvPr>
              <p:cNvGrpSpPr/>
              <p:nvPr/>
            </p:nvGrpSpPr>
            <p:grpSpPr>
              <a:xfrm>
                <a:off x="8291570" y="3664163"/>
                <a:ext cx="1069481" cy="904491"/>
                <a:chOff x="9880912" y="3888971"/>
                <a:chExt cx="1069481" cy="904491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67D2FF30-965F-6287-1D86-EFFC566F82F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976192" y="3888971"/>
                  <a:ext cx="904490" cy="904491"/>
                </a:xfrm>
                <a:prstGeom prst="rect">
                  <a:avLst/>
                </a:prstGeom>
                <a:solidFill>
                  <a:srgbClr val="0432FF">
                    <a:alpha val="30000"/>
                  </a:srgbClr>
                </a:solidFill>
                <a:ln w="38100">
                  <a:solidFill>
                    <a:schemeClr val="tx1"/>
                  </a:solidFill>
                  <a:headEnd/>
                  <a:tailEnd/>
                </a:ln>
                <a:effectLst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b">
                  <a:prstTxWarp prst="textNoShape">
                    <a:avLst/>
                  </a:prstTxWarp>
                </a:bodyPr>
                <a:lstStyle/>
                <a:p>
                  <a:pPr algn="ctr">
                    <a:spcBef>
                      <a:spcPct val="0"/>
                    </a:spcBef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C5FA4CEF-DF8F-5F45-F1E0-D73C4EB4206F}"/>
                    </a:ext>
                  </a:extLst>
                </p:cNvPr>
                <p:cNvSpPr txBox="1"/>
                <p:nvPr/>
              </p:nvSpPr>
              <p:spPr>
                <a:xfrm>
                  <a:off x="9880912" y="4046603"/>
                  <a:ext cx="1069481" cy="5854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b="1" baseline="30000" dirty="0"/>
                    <a:t>148</a:t>
                  </a:r>
                  <a:r>
                    <a:rPr lang="en-US" sz="2400" b="1" dirty="0"/>
                    <a:t>La</a:t>
                  </a:r>
                </a:p>
              </p:txBody>
            </p:sp>
          </p:grpSp>
          <p:cxnSp>
            <p:nvCxnSpPr>
              <p:cNvPr id="75" name="Straight Arrow Connector 74">
                <a:extLst>
                  <a:ext uri="{FF2B5EF4-FFF2-40B4-BE49-F238E27FC236}">
                    <a16:creationId xmlns:a16="http://schemas.microsoft.com/office/drawing/2014/main" id="{418FE5B1-7877-2BF0-93C0-FE9B2D4CAD8B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rot="10800000">
                <a:off x="9047994" y="4279197"/>
                <a:ext cx="365760" cy="365760"/>
              </a:xfrm>
              <a:prstGeom prst="straightConnector1">
                <a:avLst/>
              </a:prstGeom>
              <a:ln w="38100" cmpd="sng">
                <a:solidFill>
                  <a:srgbClr val="FF40FF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E5650A66-C086-546F-7BBD-DEE9C8AC459B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rot="10800000">
                <a:off x="8090988" y="3374283"/>
                <a:ext cx="365760" cy="365760"/>
              </a:xfrm>
              <a:prstGeom prst="straightConnector1">
                <a:avLst/>
              </a:prstGeom>
              <a:ln w="38100" cmpd="sng">
                <a:solidFill>
                  <a:srgbClr val="FF40FF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B4E67C7-9500-7C04-691D-C91395AF7E5A}"/>
              </a:ext>
            </a:extLst>
          </p:cNvPr>
          <p:cNvGrpSpPr/>
          <p:nvPr/>
        </p:nvGrpSpPr>
        <p:grpSpPr>
          <a:xfrm>
            <a:off x="95836" y="4778039"/>
            <a:ext cx="843950" cy="710086"/>
            <a:chOff x="179790" y="3140582"/>
            <a:chExt cx="843950" cy="710086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39A441AC-8A32-3F1F-4D2D-3482642AABA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25989" y="3140582"/>
              <a:ext cx="710605" cy="710086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5F48042-9D2B-A2BC-6C44-6C48C46D207B}"/>
                </a:ext>
              </a:extLst>
            </p:cNvPr>
            <p:cNvSpPr txBox="1"/>
            <p:nvPr/>
          </p:nvSpPr>
          <p:spPr>
            <a:xfrm>
              <a:off x="179790" y="3238584"/>
              <a:ext cx="8439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baseline="30000" dirty="0"/>
                <a:t>147</a:t>
              </a:r>
              <a:r>
                <a:rPr lang="en-US" sz="2400" b="1" dirty="0"/>
                <a:t>La</a:t>
              </a:r>
            </a:p>
          </p:txBody>
        </p:sp>
      </p:grp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344A6E4E-5099-387D-54BF-AF220B805AAD}"/>
              </a:ext>
            </a:extLst>
          </p:cNvPr>
          <p:cNvCxnSpPr>
            <a:cxnSpLocks/>
          </p:cNvCxnSpPr>
          <p:nvPr/>
        </p:nvCxnSpPr>
        <p:spPr>
          <a:xfrm>
            <a:off x="887977" y="5068639"/>
            <a:ext cx="597341" cy="0"/>
          </a:xfrm>
          <a:prstGeom prst="straightConnector1">
            <a:avLst/>
          </a:prstGeom>
          <a:ln w="38100" cmpd="sng">
            <a:solidFill>
              <a:srgbClr val="0432FF"/>
            </a:solidFill>
            <a:tailEnd type="triangle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4AD907EE-368F-6797-1C84-B9F7AD69241F}"/>
              </a:ext>
            </a:extLst>
          </p:cNvPr>
          <p:cNvSpPr txBox="1"/>
          <p:nvPr/>
        </p:nvSpPr>
        <p:spPr>
          <a:xfrm>
            <a:off x="3045854" y="6192443"/>
            <a:ext cx="4162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(First gen.) M. Guttormsen et al., NIM A </a:t>
            </a:r>
            <a:r>
              <a:rPr lang="en-US" sz="1000" b="1" dirty="0"/>
              <a:t>255</a:t>
            </a:r>
            <a:r>
              <a:rPr lang="en-US" sz="1000" dirty="0"/>
              <a:t>, 518 (1987)</a:t>
            </a:r>
          </a:p>
          <a:p>
            <a:r>
              <a:rPr lang="en-US" sz="1000" dirty="0"/>
              <a:t>(Unfolding) M. Guttormsen et al., NIM A </a:t>
            </a:r>
            <a:r>
              <a:rPr lang="en-US" sz="1000" b="1" dirty="0"/>
              <a:t>374</a:t>
            </a:r>
            <a:r>
              <a:rPr lang="en-US" sz="1000" dirty="0"/>
              <a:t>, 371 (1996)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40966EA-BE20-A76D-9F61-CC7797B9B668}"/>
              </a:ext>
            </a:extLst>
          </p:cNvPr>
          <p:cNvSpPr txBox="1"/>
          <p:nvPr/>
        </p:nvSpPr>
        <p:spPr>
          <a:xfrm>
            <a:off x="3045854" y="6486869"/>
            <a:ext cx="610029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(Extract NLD&amp;PSF) Schiller et al., NIM A </a:t>
            </a:r>
            <a:r>
              <a:rPr lang="en-US" sz="1000" b="1" dirty="0"/>
              <a:t>447</a:t>
            </a:r>
            <a:r>
              <a:rPr lang="en-US" sz="1000" dirty="0"/>
              <a:t>, 498 (2000)</a:t>
            </a:r>
          </a:p>
          <a:p>
            <a:r>
              <a:rPr lang="en-US" sz="1000" dirty="0"/>
              <a:t>(</a:t>
            </a:r>
            <a:r>
              <a:rPr lang="en-US" sz="1000" dirty="0" err="1"/>
              <a:t>bOM</a:t>
            </a:r>
            <a:r>
              <a:rPr lang="en-US" sz="1000" dirty="0"/>
              <a:t>) Spyrou et al., Phys. Rev. Lett. </a:t>
            </a:r>
            <a:r>
              <a:rPr lang="en-US" sz="1000" b="1" dirty="0"/>
              <a:t>113</a:t>
            </a:r>
            <a:r>
              <a:rPr lang="en-US" sz="1000" dirty="0"/>
              <a:t>, 232502 (2014)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2B48C41-38F0-1E6C-6538-55C5F67DD87B}"/>
              </a:ext>
            </a:extLst>
          </p:cNvPr>
          <p:cNvSpPr txBox="1"/>
          <p:nvPr/>
        </p:nvSpPr>
        <p:spPr>
          <a:xfrm>
            <a:off x="6347267" y="6332241"/>
            <a:ext cx="388896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ENDF </a:t>
            </a:r>
            <a:r>
              <a:rPr lang="en-US" sz="1000" dirty="0">
                <a:hlinkClick r:id="rId29"/>
              </a:rPr>
              <a:t>https://nds.iaea.org/exfor/endf.htm</a:t>
            </a:r>
            <a:endParaRPr lang="en-US" sz="1000" dirty="0"/>
          </a:p>
          <a:p>
            <a:r>
              <a:rPr lang="en-US" sz="1000" dirty="0"/>
              <a:t>TENDL-astro </a:t>
            </a:r>
            <a:r>
              <a:rPr lang="en-US" sz="1000" dirty="0">
                <a:hlinkClick r:id="rId30"/>
              </a:rPr>
              <a:t>https://www.astro.ulb.ac.be/tendl-astro.html</a:t>
            </a:r>
            <a:r>
              <a:rPr lang="en-US" sz="1000" dirty="0"/>
              <a:t>; </a:t>
            </a:r>
          </a:p>
          <a:p>
            <a:r>
              <a:rPr lang="en-US" sz="1000" dirty="0"/>
              <a:t>Rochman et al., </a:t>
            </a:r>
            <a:r>
              <a:rPr lang="en-US" sz="1000" dirty="0" err="1"/>
              <a:t>Nuc</a:t>
            </a:r>
            <a:r>
              <a:rPr lang="en-US" sz="1000" dirty="0"/>
              <a:t>. Phys A 1053, 122951 (2025)</a:t>
            </a:r>
          </a:p>
        </p:txBody>
      </p:sp>
    </p:spTree>
    <p:extLst>
      <p:ext uri="{BB962C8B-B14F-4D97-AF65-F5344CB8AC3E}">
        <p14:creationId xmlns:p14="http://schemas.microsoft.com/office/powerpoint/2010/main" val="1120997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592909-EF13-ACF4-724D-70C601D64A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3C96ADAD-7FAD-841E-99E8-F314FFA79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Radioactive beams of </a:t>
            </a:r>
            <a:r>
              <a:rPr lang="en-US" baseline="30000" dirty="0"/>
              <a:t>147</a:t>
            </a:r>
            <a:r>
              <a:rPr lang="en-US" dirty="0"/>
              <a:t>Ba and </a:t>
            </a:r>
            <a:r>
              <a:rPr lang="en-US" baseline="30000" dirty="0"/>
              <a:t>148</a:t>
            </a:r>
            <a:r>
              <a:rPr lang="en-US" dirty="0"/>
              <a:t>Ba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4B8EE47-7210-6CC9-1ABC-95B3ABFCC6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9786" y="4906592"/>
            <a:ext cx="1269779" cy="1873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13B7807A-EBC2-6EB8-C868-789D3649CB7B}"/>
              </a:ext>
            </a:extLst>
          </p:cNvPr>
          <p:cNvSpPr/>
          <p:nvPr/>
        </p:nvSpPr>
        <p:spPr>
          <a:xfrm>
            <a:off x="10093191" y="4229551"/>
            <a:ext cx="2002971" cy="914400"/>
          </a:xfrm>
          <a:prstGeom prst="rect">
            <a:avLst/>
          </a:prstGeom>
          <a:solidFill>
            <a:srgbClr val="3366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UC Berkeley, Undergraduate Nathan Alejandria</a:t>
            </a: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CC258AC6-5179-A67B-0D3E-E93F9A3472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9" t="7580" r="8676"/>
          <a:stretch>
            <a:fillRect/>
          </a:stretch>
        </p:blipFill>
        <p:spPr>
          <a:xfrm>
            <a:off x="8349146" y="498365"/>
            <a:ext cx="3488090" cy="1977148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3B57EE47-463A-1DD1-5EEE-E5E56774498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62863" y="3625595"/>
            <a:ext cx="3602790" cy="2614525"/>
          </a:xfrm>
          <a:prstGeom prst="rect">
            <a:avLst/>
          </a:prstGeom>
        </p:spPr>
      </p:pic>
      <p:sp>
        <p:nvSpPr>
          <p:cNvPr id="63" name="Rectangle 62">
            <a:extLst>
              <a:ext uri="{FF2B5EF4-FFF2-40B4-BE49-F238E27FC236}">
                <a16:creationId xmlns:a16="http://schemas.microsoft.com/office/drawing/2014/main" id="{349975C8-3A27-B236-2695-707825275DBB}"/>
              </a:ext>
            </a:extLst>
          </p:cNvPr>
          <p:cNvSpPr/>
          <p:nvPr/>
        </p:nvSpPr>
        <p:spPr bwMode="auto">
          <a:xfrm rot="16200000">
            <a:off x="-323107" y="4845513"/>
            <a:ext cx="2447284" cy="322130"/>
          </a:xfrm>
          <a:prstGeom prst="rect">
            <a:avLst/>
          </a:prstGeom>
          <a:solidFill>
            <a:schemeClr val="bg1"/>
          </a:solidFill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b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en-US" sz="2400" dirty="0">
                <a:solidFill>
                  <a:srgbClr val="000000"/>
                </a:solidFill>
              </a:rPr>
              <a:t>Activity [decays/s]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F8204D4-0DA5-6332-C260-D347EC44E97F}"/>
              </a:ext>
            </a:extLst>
          </p:cNvPr>
          <p:cNvSpPr/>
          <p:nvPr/>
        </p:nvSpPr>
        <p:spPr bwMode="auto">
          <a:xfrm>
            <a:off x="2007837" y="5984088"/>
            <a:ext cx="1688894" cy="320077"/>
          </a:xfrm>
          <a:prstGeom prst="rect">
            <a:avLst/>
          </a:prstGeom>
          <a:solidFill>
            <a:schemeClr val="bg1"/>
          </a:solidFill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tIns="0" bIns="0" rtlCol="0" anchor="b">
            <a:prstTxWarp prst="textNoShape">
              <a:avLst/>
            </a:prstTxWarp>
            <a:normAutofit fontScale="92500" lnSpcReduction="10000"/>
          </a:bodyPr>
          <a:lstStyle/>
          <a:p>
            <a:pPr algn="ctr">
              <a:spcBef>
                <a:spcPct val="0"/>
              </a:spcBef>
            </a:pPr>
            <a:r>
              <a:rPr lang="en-US" sz="2400">
                <a:solidFill>
                  <a:srgbClr val="000000"/>
                </a:solidFill>
              </a:rPr>
              <a:t>Time [s]</a:t>
            </a:r>
          </a:p>
        </p:txBody>
      </p:sp>
      <p:pic>
        <p:nvPicPr>
          <p:cNvPr id="66" name="Picture 65" descr="A graph of activity and time&#10;&#10;AI-generated content may be incorrect.">
            <a:extLst>
              <a:ext uri="{FF2B5EF4-FFF2-40B4-BE49-F238E27FC236}">
                <a16:creationId xmlns:a16="http://schemas.microsoft.com/office/drawing/2014/main" id="{4366B08D-2788-F69A-1D43-10B98E171646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5528798" y="3625265"/>
            <a:ext cx="3602736" cy="2615184"/>
          </a:xfrm>
          <a:prstGeom prst="rect">
            <a:avLst/>
          </a:prstGeom>
        </p:spPr>
      </p:pic>
      <p:grpSp>
        <p:nvGrpSpPr>
          <p:cNvPr id="69" name="Group 68">
            <a:extLst>
              <a:ext uri="{FF2B5EF4-FFF2-40B4-BE49-F238E27FC236}">
                <a16:creationId xmlns:a16="http://schemas.microsoft.com/office/drawing/2014/main" id="{26552579-4567-537E-557A-62161462E987}"/>
              </a:ext>
            </a:extLst>
          </p:cNvPr>
          <p:cNvGrpSpPr/>
          <p:nvPr/>
        </p:nvGrpSpPr>
        <p:grpSpPr>
          <a:xfrm>
            <a:off x="1091389" y="1225791"/>
            <a:ext cx="2476346" cy="2203209"/>
            <a:chOff x="5852652" y="845137"/>
            <a:chExt cx="2476346" cy="2203209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EBB50E20-CDD6-727B-F473-FFB36D6FFC3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982060" y="882432"/>
              <a:ext cx="577258" cy="576837"/>
            </a:xfrm>
            <a:prstGeom prst="rect">
              <a:avLst/>
            </a:prstGeom>
            <a:solidFill>
              <a:schemeClr val="bg1"/>
            </a:solidFill>
            <a:ln w="3810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endParaRPr lang="en-US" sz="2400" dirty="0">
                <a:solidFill>
                  <a:srgbClr val="000000"/>
                </a:solidFill>
              </a:endParaRPr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8B103D7F-85E9-0CD7-F5C8-4FB0602E7B2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852652" y="845137"/>
              <a:ext cx="2476346" cy="2203209"/>
              <a:chOff x="7256836" y="2693198"/>
              <a:chExt cx="3138106" cy="2794019"/>
            </a:xfrm>
          </p:grpSpPr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1EF8C5D7-9A48-B243-A25C-D10059854EC2}"/>
                  </a:ext>
                </a:extLst>
              </p:cNvPr>
              <p:cNvGrpSpPr/>
              <p:nvPr/>
            </p:nvGrpSpPr>
            <p:grpSpPr>
              <a:xfrm>
                <a:off x="9289465" y="4582725"/>
                <a:ext cx="1105477" cy="904492"/>
                <a:chOff x="8940670" y="2970474"/>
                <a:chExt cx="1105477" cy="904492"/>
              </a:xfrm>
            </p:grpSpPr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94706383-F1F2-AEA0-C9B3-8CA6B825192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052663" y="2970474"/>
                  <a:ext cx="904491" cy="904492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  <a:headEnd/>
                  <a:tailEnd/>
                </a:ln>
                <a:effectLst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b">
                  <a:prstTxWarp prst="textNoShape">
                    <a:avLst/>
                  </a:prstTxWarp>
                </a:bodyPr>
                <a:lstStyle/>
                <a:p>
                  <a:pPr algn="ctr">
                    <a:spcBef>
                      <a:spcPct val="0"/>
                    </a:spcBef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0DE235DA-5109-DABC-1A3E-3776D7E07BC9}"/>
                    </a:ext>
                  </a:extLst>
                </p:cNvPr>
                <p:cNvSpPr txBox="1"/>
                <p:nvPr/>
              </p:nvSpPr>
              <p:spPr>
                <a:xfrm>
                  <a:off x="8940670" y="3134685"/>
                  <a:ext cx="1105477" cy="5854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b="1" baseline="30000" dirty="0"/>
                    <a:t>147</a:t>
                  </a:r>
                  <a:r>
                    <a:rPr lang="en-US" sz="2400" b="1" dirty="0"/>
                    <a:t>Ba</a:t>
                  </a:r>
                </a:p>
              </p:txBody>
            </p:sp>
          </p:grp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AC3E24F0-5E9B-8F49-D66A-86D9DD6C2DCD}"/>
                  </a:ext>
                </a:extLst>
              </p:cNvPr>
              <p:cNvGrpSpPr/>
              <p:nvPr/>
            </p:nvGrpSpPr>
            <p:grpSpPr>
              <a:xfrm>
                <a:off x="7256836" y="2693198"/>
                <a:ext cx="1142041" cy="904492"/>
                <a:chOff x="7895162" y="2011069"/>
                <a:chExt cx="1142041" cy="904492"/>
              </a:xfrm>
            </p:grpSpPr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80D7EDC7-9193-154D-CC13-624FA20B0EA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030040" y="2011069"/>
                  <a:ext cx="904492" cy="904492"/>
                </a:xfrm>
                <a:prstGeom prst="rect">
                  <a:avLst/>
                </a:prstGeom>
                <a:solidFill>
                  <a:srgbClr val="FF0000">
                    <a:alpha val="30000"/>
                  </a:srgbClr>
                </a:solidFill>
                <a:ln w="38100">
                  <a:solidFill>
                    <a:schemeClr val="tx1"/>
                  </a:solidFill>
                  <a:headEnd/>
                  <a:tailEnd/>
                </a:ln>
                <a:effectLst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b">
                  <a:prstTxWarp prst="textNoShape">
                    <a:avLst/>
                  </a:prstTxWarp>
                </a:bodyPr>
                <a:lstStyle/>
                <a:p>
                  <a:pPr algn="ctr">
                    <a:spcBef>
                      <a:spcPct val="0"/>
                    </a:spcBef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21B8136B-393A-6D7E-8794-AB98DFEAAD8E}"/>
                    </a:ext>
                  </a:extLst>
                </p:cNvPr>
                <p:cNvSpPr txBox="1"/>
                <p:nvPr/>
              </p:nvSpPr>
              <p:spPr>
                <a:xfrm>
                  <a:off x="7895162" y="2173107"/>
                  <a:ext cx="1142041" cy="5854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b="1" baseline="30000" dirty="0"/>
                    <a:t>147</a:t>
                  </a:r>
                  <a:r>
                    <a:rPr lang="en-US" sz="2400" b="1" dirty="0"/>
                    <a:t>Ce</a:t>
                  </a:r>
                </a:p>
              </p:txBody>
            </p:sp>
          </p:grp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0512EED3-09C6-FEA6-C724-D95A1BD2CC42}"/>
                  </a:ext>
                </a:extLst>
              </p:cNvPr>
              <p:cNvGrpSpPr/>
              <p:nvPr/>
            </p:nvGrpSpPr>
            <p:grpSpPr>
              <a:xfrm>
                <a:off x="8291571" y="3664163"/>
                <a:ext cx="1069481" cy="904491"/>
                <a:chOff x="9880913" y="3888971"/>
                <a:chExt cx="1069481" cy="904491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42ABA058-95F4-726E-E946-7A5CA666406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976192" y="3888971"/>
                  <a:ext cx="904490" cy="904491"/>
                </a:xfrm>
                <a:prstGeom prst="rect">
                  <a:avLst/>
                </a:prstGeom>
                <a:solidFill>
                  <a:srgbClr val="0432FF">
                    <a:alpha val="30000"/>
                  </a:srgbClr>
                </a:solidFill>
                <a:ln w="38100">
                  <a:solidFill>
                    <a:schemeClr val="tx1"/>
                  </a:solidFill>
                  <a:headEnd/>
                  <a:tailEnd/>
                </a:ln>
                <a:effectLst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b">
                  <a:prstTxWarp prst="textNoShape">
                    <a:avLst/>
                  </a:prstTxWarp>
                </a:bodyPr>
                <a:lstStyle/>
                <a:p>
                  <a:pPr algn="ctr">
                    <a:spcBef>
                      <a:spcPct val="0"/>
                    </a:spcBef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DCB198D4-0C55-943E-7922-46D618647DE3}"/>
                    </a:ext>
                  </a:extLst>
                </p:cNvPr>
                <p:cNvSpPr txBox="1"/>
                <p:nvPr/>
              </p:nvSpPr>
              <p:spPr>
                <a:xfrm>
                  <a:off x="9880913" y="4046603"/>
                  <a:ext cx="1069481" cy="5854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b="1" baseline="30000" dirty="0"/>
                    <a:t>147</a:t>
                  </a:r>
                  <a:r>
                    <a:rPr lang="en-US" sz="2400" b="1" dirty="0"/>
                    <a:t>La</a:t>
                  </a:r>
                </a:p>
              </p:txBody>
            </p:sp>
          </p:grpSp>
          <p:cxnSp>
            <p:nvCxnSpPr>
              <p:cNvPr id="75" name="Straight Arrow Connector 74">
                <a:extLst>
                  <a:ext uri="{FF2B5EF4-FFF2-40B4-BE49-F238E27FC236}">
                    <a16:creationId xmlns:a16="http://schemas.microsoft.com/office/drawing/2014/main" id="{89954343-9475-B589-A5E8-5BA84B1180F6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rot="10800000">
                <a:off x="9047994" y="4279197"/>
                <a:ext cx="365760" cy="365760"/>
              </a:xfrm>
              <a:prstGeom prst="straightConnector1">
                <a:avLst/>
              </a:prstGeom>
              <a:ln w="38100" cmpd="sng">
                <a:solidFill>
                  <a:srgbClr val="FF40FF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33475A86-1BC9-748D-19E8-46FC6BB06662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rot="10800000">
                <a:off x="8090988" y="3374283"/>
                <a:ext cx="365760" cy="365760"/>
              </a:xfrm>
              <a:prstGeom prst="straightConnector1">
                <a:avLst/>
              </a:prstGeom>
              <a:ln w="38100" cmpd="sng">
                <a:solidFill>
                  <a:srgbClr val="FF40FF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FED4BBBE-4CD5-297F-D226-5C1811AB6C09}"/>
              </a:ext>
            </a:extLst>
          </p:cNvPr>
          <p:cNvGrpSpPr/>
          <p:nvPr/>
        </p:nvGrpSpPr>
        <p:grpSpPr>
          <a:xfrm>
            <a:off x="558287" y="1991440"/>
            <a:ext cx="843950" cy="710086"/>
            <a:chOff x="179790" y="3140582"/>
            <a:chExt cx="843950" cy="710086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D95A6C17-8F21-E2A3-8B5B-0C16B36DFC2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25989" y="3140582"/>
              <a:ext cx="710605" cy="710086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C5F93F91-BF90-9A7E-A586-745D3EE7162F}"/>
                </a:ext>
              </a:extLst>
            </p:cNvPr>
            <p:cNvSpPr txBox="1"/>
            <p:nvPr/>
          </p:nvSpPr>
          <p:spPr>
            <a:xfrm>
              <a:off x="179790" y="3238584"/>
              <a:ext cx="8439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baseline="30000" dirty="0"/>
                <a:t>146</a:t>
              </a:r>
              <a:r>
                <a:rPr lang="en-US" sz="2400" b="1" dirty="0"/>
                <a:t>La</a:t>
              </a:r>
            </a:p>
          </p:txBody>
        </p:sp>
      </p:grp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592F411F-B058-2F55-6813-C23C04F15DF5}"/>
              </a:ext>
            </a:extLst>
          </p:cNvPr>
          <p:cNvCxnSpPr>
            <a:cxnSpLocks/>
          </p:cNvCxnSpPr>
          <p:nvPr/>
        </p:nvCxnSpPr>
        <p:spPr>
          <a:xfrm>
            <a:off x="1350428" y="2282040"/>
            <a:ext cx="597341" cy="0"/>
          </a:xfrm>
          <a:prstGeom prst="straightConnector1">
            <a:avLst/>
          </a:prstGeom>
          <a:ln w="38100" cmpd="sng">
            <a:solidFill>
              <a:srgbClr val="0432FF"/>
            </a:solidFill>
            <a:tailEnd type="triangle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FD4AD374-5DFC-5B57-E1A9-56822D5FABB2}"/>
              </a:ext>
            </a:extLst>
          </p:cNvPr>
          <p:cNvSpPr txBox="1"/>
          <p:nvPr/>
        </p:nvSpPr>
        <p:spPr>
          <a:xfrm>
            <a:off x="3490496" y="2712327"/>
            <a:ext cx="1410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baseline="-25000" dirty="0"/>
              <a:t>1/2</a:t>
            </a:r>
            <a:r>
              <a:rPr lang="en-US" dirty="0"/>
              <a:t>= 0.894 s 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7E3A54D-97EB-3162-8473-0AA0216E9666}"/>
              </a:ext>
            </a:extLst>
          </p:cNvPr>
          <p:cNvSpPr txBox="1"/>
          <p:nvPr/>
        </p:nvSpPr>
        <p:spPr>
          <a:xfrm>
            <a:off x="2696859" y="1992317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baseline="-25000" dirty="0"/>
              <a:t>1/2</a:t>
            </a:r>
            <a:r>
              <a:rPr lang="en-US" dirty="0"/>
              <a:t>= 4 s 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F7B2135-EF71-D644-F831-4288BCDBA4E2}"/>
              </a:ext>
            </a:extLst>
          </p:cNvPr>
          <p:cNvSpPr txBox="1"/>
          <p:nvPr/>
        </p:nvSpPr>
        <p:spPr>
          <a:xfrm>
            <a:off x="1942144" y="1222017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baseline="-25000" dirty="0"/>
              <a:t>1/2</a:t>
            </a:r>
            <a:r>
              <a:rPr lang="en-US" dirty="0"/>
              <a:t>= 56 s </a:t>
            </a: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81E1C24B-2343-9A90-9F5A-E50C322D801A}"/>
              </a:ext>
            </a:extLst>
          </p:cNvPr>
          <p:cNvGrpSpPr/>
          <p:nvPr/>
        </p:nvGrpSpPr>
        <p:grpSpPr>
          <a:xfrm>
            <a:off x="5648192" y="1225791"/>
            <a:ext cx="2465955" cy="2203209"/>
            <a:chOff x="5863044" y="845137"/>
            <a:chExt cx="2465955" cy="2203209"/>
          </a:xfrm>
        </p:grpSpPr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FC6632E8-E064-C565-6E12-D7620E63CB3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982060" y="882432"/>
              <a:ext cx="577258" cy="576837"/>
            </a:xfrm>
            <a:prstGeom prst="rect">
              <a:avLst/>
            </a:prstGeom>
            <a:solidFill>
              <a:schemeClr val="bg1"/>
            </a:solidFill>
            <a:ln w="3810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endParaRPr lang="en-US" sz="2400" dirty="0">
                <a:solidFill>
                  <a:srgbClr val="000000"/>
                </a:solidFill>
              </a:endParaRPr>
            </a:p>
          </p:txBody>
        </p:sp>
        <p:grpSp>
          <p:nvGrpSpPr>
            <p:cNvPr id="1024" name="Group 1023">
              <a:extLst>
                <a:ext uri="{FF2B5EF4-FFF2-40B4-BE49-F238E27FC236}">
                  <a16:creationId xmlns:a16="http://schemas.microsoft.com/office/drawing/2014/main" id="{FF26212B-7E51-4618-A152-5DFD24B90A7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863044" y="845137"/>
              <a:ext cx="2465955" cy="2203209"/>
              <a:chOff x="7270005" y="2693198"/>
              <a:chExt cx="3124938" cy="2794019"/>
            </a:xfrm>
          </p:grpSpPr>
          <p:grpSp>
            <p:nvGrpSpPr>
              <p:cNvPr id="1025" name="Group 1024">
                <a:extLst>
                  <a:ext uri="{FF2B5EF4-FFF2-40B4-BE49-F238E27FC236}">
                    <a16:creationId xmlns:a16="http://schemas.microsoft.com/office/drawing/2014/main" id="{0F3AC7F4-3C74-A807-BA59-74BA5644F1B7}"/>
                  </a:ext>
                </a:extLst>
              </p:cNvPr>
              <p:cNvGrpSpPr/>
              <p:nvPr/>
            </p:nvGrpSpPr>
            <p:grpSpPr>
              <a:xfrm>
                <a:off x="9289467" y="4582725"/>
                <a:ext cx="1105476" cy="904492"/>
                <a:chOff x="8940672" y="2970474"/>
                <a:chExt cx="1105476" cy="904492"/>
              </a:xfrm>
            </p:grpSpPr>
            <p:sp>
              <p:nvSpPr>
                <p:cNvPr id="1035" name="Rectangle 1034">
                  <a:extLst>
                    <a:ext uri="{FF2B5EF4-FFF2-40B4-BE49-F238E27FC236}">
                      <a16:creationId xmlns:a16="http://schemas.microsoft.com/office/drawing/2014/main" id="{F49BD1FB-EACF-1C1B-BD1A-2FAB4BCD979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052663" y="2970474"/>
                  <a:ext cx="904491" cy="904492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  <a:headEnd/>
                  <a:tailEnd/>
                </a:ln>
                <a:effectLst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b">
                  <a:prstTxWarp prst="textNoShape">
                    <a:avLst/>
                  </a:prstTxWarp>
                </a:bodyPr>
                <a:lstStyle/>
                <a:p>
                  <a:pPr algn="ctr">
                    <a:spcBef>
                      <a:spcPct val="0"/>
                    </a:spcBef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36" name="TextBox 1035">
                  <a:extLst>
                    <a:ext uri="{FF2B5EF4-FFF2-40B4-BE49-F238E27FC236}">
                      <a16:creationId xmlns:a16="http://schemas.microsoft.com/office/drawing/2014/main" id="{53413C84-9D85-E600-B899-F357B64755F4}"/>
                    </a:ext>
                  </a:extLst>
                </p:cNvPr>
                <p:cNvSpPr txBox="1"/>
                <p:nvPr/>
              </p:nvSpPr>
              <p:spPr>
                <a:xfrm>
                  <a:off x="8940672" y="3134685"/>
                  <a:ext cx="1105476" cy="5854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b="1" baseline="30000" dirty="0"/>
                    <a:t>148</a:t>
                  </a:r>
                  <a:r>
                    <a:rPr lang="en-US" sz="2400" b="1" dirty="0"/>
                    <a:t>Ba</a:t>
                  </a:r>
                </a:p>
              </p:txBody>
            </p:sp>
          </p:grpSp>
          <p:grpSp>
            <p:nvGrpSpPr>
              <p:cNvPr id="1027" name="Group 1026">
                <a:extLst>
                  <a:ext uri="{FF2B5EF4-FFF2-40B4-BE49-F238E27FC236}">
                    <a16:creationId xmlns:a16="http://schemas.microsoft.com/office/drawing/2014/main" id="{04FB40B6-7644-25DB-3BA2-443C889C5454}"/>
                  </a:ext>
                </a:extLst>
              </p:cNvPr>
              <p:cNvGrpSpPr/>
              <p:nvPr/>
            </p:nvGrpSpPr>
            <p:grpSpPr>
              <a:xfrm>
                <a:off x="7270005" y="2693198"/>
                <a:ext cx="1142041" cy="904492"/>
                <a:chOff x="7908331" y="2011069"/>
                <a:chExt cx="1142041" cy="904492"/>
              </a:xfrm>
            </p:grpSpPr>
            <p:sp>
              <p:nvSpPr>
                <p:cNvPr id="1033" name="Rectangle 1032">
                  <a:extLst>
                    <a:ext uri="{FF2B5EF4-FFF2-40B4-BE49-F238E27FC236}">
                      <a16:creationId xmlns:a16="http://schemas.microsoft.com/office/drawing/2014/main" id="{D66F0A3C-8ED1-2D12-686C-B59F794445C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030040" y="2011069"/>
                  <a:ext cx="904492" cy="904492"/>
                </a:xfrm>
                <a:prstGeom prst="rect">
                  <a:avLst/>
                </a:prstGeom>
                <a:solidFill>
                  <a:srgbClr val="FF0000">
                    <a:alpha val="30000"/>
                  </a:srgbClr>
                </a:solidFill>
                <a:ln w="38100">
                  <a:solidFill>
                    <a:schemeClr val="tx1"/>
                  </a:solidFill>
                  <a:headEnd/>
                  <a:tailEnd/>
                </a:ln>
                <a:effectLst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b">
                  <a:prstTxWarp prst="textNoShape">
                    <a:avLst/>
                  </a:prstTxWarp>
                </a:bodyPr>
                <a:lstStyle/>
                <a:p>
                  <a:pPr algn="ctr">
                    <a:spcBef>
                      <a:spcPct val="0"/>
                    </a:spcBef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34" name="TextBox 1033">
                  <a:extLst>
                    <a:ext uri="{FF2B5EF4-FFF2-40B4-BE49-F238E27FC236}">
                      <a16:creationId xmlns:a16="http://schemas.microsoft.com/office/drawing/2014/main" id="{60CBBF2F-2FE0-2850-2BB3-3FD9786CB2E5}"/>
                    </a:ext>
                  </a:extLst>
                </p:cNvPr>
                <p:cNvSpPr txBox="1"/>
                <p:nvPr/>
              </p:nvSpPr>
              <p:spPr>
                <a:xfrm>
                  <a:off x="7908331" y="2173107"/>
                  <a:ext cx="1142041" cy="5854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b="1" baseline="30000" dirty="0"/>
                    <a:t>148</a:t>
                  </a:r>
                  <a:r>
                    <a:rPr lang="en-US" sz="2400" b="1" dirty="0"/>
                    <a:t>Ce</a:t>
                  </a:r>
                </a:p>
              </p:txBody>
            </p:sp>
          </p:grpSp>
          <p:grpSp>
            <p:nvGrpSpPr>
              <p:cNvPr id="1028" name="Group 1027">
                <a:extLst>
                  <a:ext uri="{FF2B5EF4-FFF2-40B4-BE49-F238E27FC236}">
                    <a16:creationId xmlns:a16="http://schemas.microsoft.com/office/drawing/2014/main" id="{C64E3B60-FDE5-4749-C6D5-05083E88ECEB}"/>
                  </a:ext>
                </a:extLst>
              </p:cNvPr>
              <p:cNvGrpSpPr/>
              <p:nvPr/>
            </p:nvGrpSpPr>
            <p:grpSpPr>
              <a:xfrm>
                <a:off x="8291570" y="3664163"/>
                <a:ext cx="1069481" cy="904491"/>
                <a:chOff x="9880912" y="3888971"/>
                <a:chExt cx="1069481" cy="904491"/>
              </a:xfrm>
            </p:grpSpPr>
            <p:sp>
              <p:nvSpPr>
                <p:cNvPr id="1031" name="Rectangle 1030">
                  <a:extLst>
                    <a:ext uri="{FF2B5EF4-FFF2-40B4-BE49-F238E27FC236}">
                      <a16:creationId xmlns:a16="http://schemas.microsoft.com/office/drawing/2014/main" id="{D33667EB-066C-339B-B2CE-C63F3B892EA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976192" y="3888971"/>
                  <a:ext cx="904490" cy="904491"/>
                </a:xfrm>
                <a:prstGeom prst="rect">
                  <a:avLst/>
                </a:prstGeom>
                <a:solidFill>
                  <a:srgbClr val="0432FF">
                    <a:alpha val="30000"/>
                  </a:srgbClr>
                </a:solidFill>
                <a:ln w="38100">
                  <a:solidFill>
                    <a:schemeClr val="tx1"/>
                  </a:solidFill>
                  <a:headEnd/>
                  <a:tailEnd/>
                </a:ln>
                <a:effectLst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b">
                  <a:prstTxWarp prst="textNoShape">
                    <a:avLst/>
                  </a:prstTxWarp>
                </a:bodyPr>
                <a:lstStyle/>
                <a:p>
                  <a:pPr algn="ctr">
                    <a:spcBef>
                      <a:spcPct val="0"/>
                    </a:spcBef>
                  </a:pP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32" name="TextBox 1031">
                  <a:extLst>
                    <a:ext uri="{FF2B5EF4-FFF2-40B4-BE49-F238E27FC236}">
                      <a16:creationId xmlns:a16="http://schemas.microsoft.com/office/drawing/2014/main" id="{CE4F9C65-DB5A-B2F3-B617-6275DE9FBCD9}"/>
                    </a:ext>
                  </a:extLst>
                </p:cNvPr>
                <p:cNvSpPr txBox="1"/>
                <p:nvPr/>
              </p:nvSpPr>
              <p:spPr>
                <a:xfrm>
                  <a:off x="9880912" y="4046603"/>
                  <a:ext cx="1069481" cy="5854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b="1" baseline="30000" dirty="0"/>
                    <a:t>148</a:t>
                  </a:r>
                  <a:r>
                    <a:rPr lang="en-US" sz="2400" b="1" dirty="0"/>
                    <a:t>La</a:t>
                  </a:r>
                </a:p>
              </p:txBody>
            </p:sp>
          </p:grpSp>
          <p:cxnSp>
            <p:nvCxnSpPr>
              <p:cNvPr id="1029" name="Straight Arrow Connector 1028">
                <a:extLst>
                  <a:ext uri="{FF2B5EF4-FFF2-40B4-BE49-F238E27FC236}">
                    <a16:creationId xmlns:a16="http://schemas.microsoft.com/office/drawing/2014/main" id="{1AA667AD-543D-8909-6DBB-AB525D4F1318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rot="10800000">
                <a:off x="9047994" y="4279197"/>
                <a:ext cx="365760" cy="365760"/>
              </a:xfrm>
              <a:prstGeom prst="straightConnector1">
                <a:avLst/>
              </a:prstGeom>
              <a:ln w="38100" cmpd="sng">
                <a:solidFill>
                  <a:srgbClr val="FF40FF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0" name="Straight Arrow Connector 1029">
                <a:extLst>
                  <a:ext uri="{FF2B5EF4-FFF2-40B4-BE49-F238E27FC236}">
                    <a16:creationId xmlns:a16="http://schemas.microsoft.com/office/drawing/2014/main" id="{CE2868EC-E5D3-2102-9E47-71DDF99D1653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rot="10800000">
                <a:off x="8090988" y="3374283"/>
                <a:ext cx="365760" cy="365760"/>
              </a:xfrm>
              <a:prstGeom prst="straightConnector1">
                <a:avLst/>
              </a:prstGeom>
              <a:ln w="38100" cmpd="sng">
                <a:solidFill>
                  <a:srgbClr val="FF40FF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37" name="Group 1036">
            <a:extLst>
              <a:ext uri="{FF2B5EF4-FFF2-40B4-BE49-F238E27FC236}">
                <a16:creationId xmlns:a16="http://schemas.microsoft.com/office/drawing/2014/main" id="{CC46F8D8-F3BC-94A6-9EF8-734EF2429830}"/>
              </a:ext>
            </a:extLst>
          </p:cNvPr>
          <p:cNvGrpSpPr/>
          <p:nvPr/>
        </p:nvGrpSpPr>
        <p:grpSpPr>
          <a:xfrm>
            <a:off x="5104698" y="1991440"/>
            <a:ext cx="843950" cy="710086"/>
            <a:chOff x="179790" y="3140582"/>
            <a:chExt cx="843950" cy="710086"/>
          </a:xfrm>
        </p:grpSpPr>
        <p:sp>
          <p:nvSpPr>
            <p:cNvPr id="1038" name="Rectangle 1037">
              <a:extLst>
                <a:ext uri="{FF2B5EF4-FFF2-40B4-BE49-F238E27FC236}">
                  <a16:creationId xmlns:a16="http://schemas.microsoft.com/office/drawing/2014/main" id="{5C6909B6-06C6-4C44-045A-B7CC13F67F5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25989" y="3140582"/>
              <a:ext cx="710605" cy="710086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039" name="TextBox 1038">
              <a:extLst>
                <a:ext uri="{FF2B5EF4-FFF2-40B4-BE49-F238E27FC236}">
                  <a16:creationId xmlns:a16="http://schemas.microsoft.com/office/drawing/2014/main" id="{8C6614A9-131F-8451-75B6-5B08034518D4}"/>
                </a:ext>
              </a:extLst>
            </p:cNvPr>
            <p:cNvSpPr txBox="1"/>
            <p:nvPr/>
          </p:nvSpPr>
          <p:spPr>
            <a:xfrm>
              <a:off x="179790" y="3238584"/>
              <a:ext cx="8439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baseline="30000" dirty="0"/>
                <a:t>147</a:t>
              </a:r>
              <a:r>
                <a:rPr lang="en-US" sz="2400" b="1" dirty="0"/>
                <a:t>La</a:t>
              </a:r>
            </a:p>
          </p:txBody>
        </p:sp>
      </p:grpSp>
      <p:cxnSp>
        <p:nvCxnSpPr>
          <p:cNvPr id="1040" name="Straight Arrow Connector 1039">
            <a:extLst>
              <a:ext uri="{FF2B5EF4-FFF2-40B4-BE49-F238E27FC236}">
                <a16:creationId xmlns:a16="http://schemas.microsoft.com/office/drawing/2014/main" id="{731A5A46-BCE2-CC74-833B-813258030D84}"/>
              </a:ext>
            </a:extLst>
          </p:cNvPr>
          <p:cNvCxnSpPr>
            <a:cxnSpLocks/>
          </p:cNvCxnSpPr>
          <p:nvPr/>
        </p:nvCxnSpPr>
        <p:spPr>
          <a:xfrm>
            <a:off x="5896839" y="2282040"/>
            <a:ext cx="597341" cy="0"/>
          </a:xfrm>
          <a:prstGeom prst="straightConnector1">
            <a:avLst/>
          </a:prstGeom>
          <a:ln w="38100" cmpd="sng">
            <a:solidFill>
              <a:srgbClr val="0432FF"/>
            </a:solidFill>
            <a:tailEnd type="triangle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1" name="TextBox 1040">
            <a:extLst>
              <a:ext uri="{FF2B5EF4-FFF2-40B4-BE49-F238E27FC236}">
                <a16:creationId xmlns:a16="http://schemas.microsoft.com/office/drawing/2014/main" id="{8B173809-67E1-14D0-B066-8DB3785ACA9B}"/>
              </a:ext>
            </a:extLst>
          </p:cNvPr>
          <p:cNvSpPr txBox="1"/>
          <p:nvPr/>
        </p:nvSpPr>
        <p:spPr>
          <a:xfrm>
            <a:off x="8019093" y="2701526"/>
            <a:ext cx="1410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baseline="-25000" dirty="0"/>
              <a:t>1/2</a:t>
            </a:r>
            <a:r>
              <a:rPr lang="en-US" dirty="0"/>
              <a:t>= 0.619 s </a:t>
            </a:r>
          </a:p>
        </p:txBody>
      </p:sp>
      <p:sp>
        <p:nvSpPr>
          <p:cNvPr id="1042" name="TextBox 1041">
            <a:extLst>
              <a:ext uri="{FF2B5EF4-FFF2-40B4-BE49-F238E27FC236}">
                <a16:creationId xmlns:a16="http://schemas.microsoft.com/office/drawing/2014/main" id="{1B15B165-CBC6-A328-F91B-68F2B16AF1AD}"/>
              </a:ext>
            </a:extLst>
          </p:cNvPr>
          <p:cNvSpPr txBox="1"/>
          <p:nvPr/>
        </p:nvSpPr>
        <p:spPr>
          <a:xfrm>
            <a:off x="7225456" y="1981516"/>
            <a:ext cx="1410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baseline="-25000" dirty="0"/>
              <a:t>1/2</a:t>
            </a:r>
            <a:r>
              <a:rPr lang="en-US" dirty="0"/>
              <a:t>= 1.411 s </a:t>
            </a:r>
          </a:p>
        </p:txBody>
      </p:sp>
      <p:sp>
        <p:nvSpPr>
          <p:cNvPr id="1043" name="TextBox 1042">
            <a:extLst>
              <a:ext uri="{FF2B5EF4-FFF2-40B4-BE49-F238E27FC236}">
                <a16:creationId xmlns:a16="http://schemas.microsoft.com/office/drawing/2014/main" id="{16FEEC08-B8EA-5F50-A1D4-DDFB3B55AAB8}"/>
              </a:ext>
            </a:extLst>
          </p:cNvPr>
          <p:cNvSpPr txBox="1"/>
          <p:nvPr/>
        </p:nvSpPr>
        <p:spPr>
          <a:xfrm>
            <a:off x="6470741" y="1211216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baseline="-25000" dirty="0"/>
              <a:t>1/2</a:t>
            </a:r>
            <a:r>
              <a:rPr lang="en-US" dirty="0"/>
              <a:t>= 57 s </a:t>
            </a:r>
          </a:p>
        </p:txBody>
      </p:sp>
      <p:sp>
        <p:nvSpPr>
          <p:cNvPr id="1044" name="Rectangle 1043">
            <a:extLst>
              <a:ext uri="{FF2B5EF4-FFF2-40B4-BE49-F238E27FC236}">
                <a16:creationId xmlns:a16="http://schemas.microsoft.com/office/drawing/2014/main" id="{1FAB9885-00E7-4740-BFB8-28CDF9066F7F}"/>
              </a:ext>
            </a:extLst>
          </p:cNvPr>
          <p:cNvSpPr/>
          <p:nvPr/>
        </p:nvSpPr>
        <p:spPr bwMode="auto">
          <a:xfrm rot="16200000">
            <a:off x="4297192" y="4683116"/>
            <a:ext cx="2447284" cy="322130"/>
          </a:xfrm>
          <a:prstGeom prst="rect">
            <a:avLst/>
          </a:prstGeom>
          <a:solidFill>
            <a:schemeClr val="bg1"/>
          </a:solidFill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b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en-US" sz="2400" dirty="0">
                <a:solidFill>
                  <a:srgbClr val="000000"/>
                </a:solidFill>
              </a:rPr>
              <a:t>Activity [decays/s]</a:t>
            </a:r>
          </a:p>
        </p:txBody>
      </p:sp>
      <p:sp>
        <p:nvSpPr>
          <p:cNvPr id="1045" name="Rectangle 1044">
            <a:extLst>
              <a:ext uri="{FF2B5EF4-FFF2-40B4-BE49-F238E27FC236}">
                <a16:creationId xmlns:a16="http://schemas.microsoft.com/office/drawing/2014/main" id="{B3EACE53-0821-7AA3-9E5A-EEC6E08CB4D9}"/>
              </a:ext>
            </a:extLst>
          </p:cNvPr>
          <p:cNvSpPr/>
          <p:nvPr/>
        </p:nvSpPr>
        <p:spPr bwMode="auto">
          <a:xfrm>
            <a:off x="6669519" y="5984087"/>
            <a:ext cx="1688894" cy="320077"/>
          </a:xfrm>
          <a:prstGeom prst="rect">
            <a:avLst/>
          </a:prstGeom>
          <a:solidFill>
            <a:schemeClr val="bg1"/>
          </a:solidFill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tIns="0" bIns="0" rtlCol="0" anchor="b">
            <a:prstTxWarp prst="textNoShape">
              <a:avLst/>
            </a:prstTxWarp>
            <a:normAutofit fontScale="92500" lnSpcReduction="10000"/>
          </a:bodyPr>
          <a:lstStyle/>
          <a:p>
            <a:pPr algn="ctr">
              <a:spcBef>
                <a:spcPct val="0"/>
              </a:spcBef>
            </a:pPr>
            <a:r>
              <a:rPr lang="en-US" sz="2400" dirty="0">
                <a:solidFill>
                  <a:srgbClr val="000000"/>
                </a:solidFill>
              </a:rPr>
              <a:t>Time [s]</a:t>
            </a:r>
          </a:p>
        </p:txBody>
      </p:sp>
    </p:spTree>
    <p:extLst>
      <p:ext uri="{BB962C8B-B14F-4D97-AF65-F5344CB8AC3E}">
        <p14:creationId xmlns:p14="http://schemas.microsoft.com/office/powerpoint/2010/main" val="1132606073"/>
      </p:ext>
    </p:extLst>
  </p:cSld>
  <p:clrMapOvr>
    <a:masterClrMapping/>
  </p:clrMapOvr>
</p:sld>
</file>

<file path=ppt/theme/theme1.xml><?xml version="1.0" encoding="utf-8"?>
<a:theme xmlns:a="http://schemas.openxmlformats.org/drawingml/2006/main" name="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classified-powerpoint-2025" id="{C66116EC-2DF1-7840-A423-DD6F9B5BDD31}" vid="{80152DD1-6DBF-044F-9B07-A7E1B50B4E18}"/>
    </a:ext>
  </a:extLst>
</a:theme>
</file>

<file path=ppt/theme/theme2.xml><?xml version="1.0" encoding="utf-8"?>
<a:theme xmlns:a="http://schemas.openxmlformats.org/drawingml/2006/main" name="Elemental Nav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classified-powerpoint-2025" id="{C66116EC-2DF1-7840-A423-DD6F9B5BDD31}" vid="{C16884A9-9C91-AB4F-8BC2-9D68B0F7471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8CE4DFD6590746BF79C031605283F1" ma:contentTypeVersion="15" ma:contentTypeDescription="Create a new document." ma:contentTypeScope="" ma:versionID="f861d932f8c2571c942809486b31595d">
  <xsd:schema xmlns:xsd="http://www.w3.org/2001/XMLSchema" xmlns:xs="http://www.w3.org/2001/XMLSchema" xmlns:p="http://schemas.microsoft.com/office/2006/metadata/properties" xmlns:ns2="1fcefbb1-3cd4-4f76-bca8-277149e9cb2e" xmlns:ns3="16def0d5-3fd6-4c70-b9c9-54c2f38dbc03" targetNamespace="http://schemas.microsoft.com/office/2006/metadata/properties" ma:root="true" ma:fieldsID="ce6ae0412eb56a46bb7dd979781f3734" ns2:_="" ns3:_="">
    <xsd:import namespace="1fcefbb1-3cd4-4f76-bca8-277149e9cb2e"/>
    <xsd:import namespace="16def0d5-3fd6-4c70-b9c9-54c2f38dbc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MediaServiceSearchProperties" minOccurs="0"/>
                <xsd:element ref="ns2:Thumbn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cefbb1-3cd4-4f76-bca8-277149e9cb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3a22c89-3912-4715-9657-2989270db2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Thumbnails" ma:index="22" nillable="true" ma:displayName="Thumbnails" ma:format="Thumbnail" ma:internalName="Thumbnails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def0d5-3fd6-4c70-b9c9-54c2f38dbc0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16def0d5-3fd6-4c70-b9c9-54c2f38dbc03">
      <UserInfo>
        <DisplayName>Vander Vorst, Mitch</DisplayName>
        <AccountId>10</AccountId>
        <AccountType/>
      </UserInfo>
      <UserInfo>
        <DisplayName>Bishop, Breanna</DisplayName>
        <AccountId>9</AccountId>
        <AccountType/>
      </UserInfo>
      <UserInfo>
        <DisplayName>Connors, Corey</DisplayName>
        <AccountId>11</AccountId>
        <AccountType/>
      </UserInfo>
      <UserInfo>
        <DisplayName>svc-sharegate</DisplayName>
        <AccountId>44</AccountId>
        <AccountType/>
      </UserInfo>
      <UserInfo>
        <DisplayName>SharingLinks.3fc3c0ef-bf7b-4085-b901-2737b0950107.OrganizationEdit.9bcf96ed-bba8-4f75-a760-3a02278e7bf0</DisplayName>
        <AccountId>66</AccountId>
        <AccountType/>
      </UserInfo>
      <UserInfo>
        <DisplayName>Kamoroff, Beth Paige</DisplayName>
        <AccountId>56</AccountId>
        <AccountType/>
      </UserInfo>
      <UserInfo>
        <DisplayName>Paschal, Katherine</DisplayName>
        <AccountId>40</AccountId>
        <AccountType/>
      </UserInfo>
      <UserInfo>
        <DisplayName>Diaz, Alii</DisplayName>
        <AccountId>19</AccountId>
        <AccountType/>
      </UserInfo>
      <UserInfo>
        <DisplayName>Piccone, Ashley Nicole</DisplayName>
        <AccountId>65</AccountId>
        <AccountType/>
      </UserInfo>
    </SharedWithUsers>
    <lcf76f155ced4ddcb4097134ff3c332f xmlns="1fcefbb1-3cd4-4f76-bca8-277149e9cb2e">
      <Terms xmlns="http://schemas.microsoft.com/office/infopath/2007/PartnerControls"/>
    </lcf76f155ced4ddcb4097134ff3c332f>
    <Thumbnails xmlns="1fcefbb1-3cd4-4f76-bca8-277149e9cb2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CD1984F-FDCE-44D7-8C60-14E145E40588}">
  <ds:schemaRefs>
    <ds:schemaRef ds:uri="16def0d5-3fd6-4c70-b9c9-54c2f38dbc03"/>
    <ds:schemaRef ds:uri="1fcefbb1-3cd4-4f76-bca8-277149e9cb2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274EDC0-542C-4316-BAE8-CCB5B20E4B3F}">
  <ds:schemaRefs>
    <ds:schemaRef ds:uri="http://purl.org/dc/elements/1.1/"/>
    <ds:schemaRef ds:uri="http://schemas.microsoft.com/office/2006/documentManagement/types"/>
    <ds:schemaRef ds:uri="http://purl.org/dc/dcmitype/"/>
    <ds:schemaRef ds:uri="http://purl.org/dc/terms/"/>
    <ds:schemaRef ds:uri="1fcefbb1-3cd4-4f76-bca8-277149e9cb2e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16def0d5-3fd6-4c70-b9c9-54c2f38dbc03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5380E02-140B-4F0E-BE4A-F3840F0793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White</Template>
  <TotalTime>8145</TotalTime>
  <Words>2651</Words>
  <Application>Microsoft Macintosh PowerPoint</Application>
  <PresentationFormat>Widescreen</PresentationFormat>
  <Paragraphs>341</Paragraphs>
  <Slides>19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33" baseType="lpstr">
      <vt:lpstr>Aptos</vt:lpstr>
      <vt:lpstr>Aptos Display</vt:lpstr>
      <vt:lpstr>Aptos Light</vt:lpstr>
      <vt:lpstr>Aptos SemiBold</vt:lpstr>
      <vt:lpstr>Arial</vt:lpstr>
      <vt:lpstr>Calibri</vt:lpstr>
      <vt:lpstr>Cambria Math</vt:lpstr>
      <vt:lpstr>Helvetica</vt:lpstr>
      <vt:lpstr>System Font Regular</vt:lpstr>
      <vt:lpstr>system-ui</vt:lpstr>
      <vt:lpstr>Times New Roman</vt:lpstr>
      <vt:lpstr>Wingdings</vt:lpstr>
      <vt:lpstr>White</vt:lpstr>
      <vt:lpstr>Elemental Navy</vt:lpstr>
      <vt:lpstr>Neutron-capture cross sections for heavy-mass fission fragments constrained with the β-Oslo method</vt:lpstr>
      <vt:lpstr>Shedding light on the structure  of exotic nuclei: 9 nucleons from  the last stable La</vt:lpstr>
      <vt:lpstr>La isotopes were measured here in Oslo!</vt:lpstr>
      <vt:lpstr>What do we know so far about the photon strength function for La isotopes?</vt:lpstr>
      <vt:lpstr>What do we know so far about the photon strength function for La isotopes?</vt:lpstr>
      <vt:lpstr>What’s new at ATLAS/nuCARIBU facility?</vt:lpstr>
      <vt:lpstr>Experimental setup at nuCARIBU</vt:lpstr>
      <vt:lpstr>Indirect technique for determining (n,γ) cross section: β-Oslo method </vt:lpstr>
      <vt:lpstr>Radioactive beams of 147Ba and 148Ba</vt:lpstr>
      <vt:lpstr>Key steps of the β-Oslo method </vt:lpstr>
      <vt:lpstr>β decay, advantages and drawbacks </vt:lpstr>
      <vt:lpstr>Challenges ahead for extracting the nuclear level density</vt:lpstr>
      <vt:lpstr>Challenges ahead for extracting the nuclear level density</vt:lpstr>
      <vt:lpstr>Experiment preparation using synthetic data generated with RAINIER</vt:lpstr>
      <vt:lpstr>PowerPoint Presentation</vt:lpstr>
      <vt:lpstr>Back to the lighter side of the fission fragment curve</vt:lpstr>
      <vt:lpstr>Summary and Outlook</vt:lpstr>
      <vt:lpstr>Thanks to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Sweet, Adriana</dc:creator>
  <cp:keywords/>
  <dc:description/>
  <cp:lastModifiedBy>Sweet, Adriana</cp:lastModifiedBy>
  <cp:revision>24</cp:revision>
  <cp:lastPrinted>2026-05-18T23:17:39Z</cp:lastPrinted>
  <dcterms:created xsi:type="dcterms:W3CDTF">2026-05-08T20:42:55Z</dcterms:created>
  <dcterms:modified xsi:type="dcterms:W3CDTF">2026-05-19T06:19:19Z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0x010100088CE4DFD6590746BF79C031605283F1</vt:lpwstr>
  </property>
  <property fmtid="{D5CDD505-2E9C-101B-9397-08002B2CF9AE}" pid="3" name="MediaServiceImageTags">
    <vt:lpwstr/>
  </property>
</Properties>
</file>