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92" r:id="rId3"/>
    <p:sldId id="257" r:id="rId4"/>
    <p:sldId id="304" r:id="rId5"/>
    <p:sldId id="259" r:id="rId6"/>
    <p:sldId id="302" r:id="rId7"/>
    <p:sldId id="315" r:id="rId8"/>
    <p:sldId id="325" r:id="rId9"/>
    <p:sldId id="322" r:id="rId10"/>
    <p:sldId id="324" r:id="rId11"/>
    <p:sldId id="326" r:id="rId12"/>
    <p:sldId id="327" r:id="rId13"/>
    <p:sldId id="328" r:id="rId14"/>
    <p:sldId id="332" r:id="rId15"/>
    <p:sldId id="329" r:id="rId16"/>
    <p:sldId id="330" r:id="rId17"/>
    <p:sldId id="331" r:id="rId18"/>
    <p:sldId id="309" r:id="rId19"/>
    <p:sldId id="307" r:id="rId20"/>
    <p:sldId id="260" r:id="rId21"/>
    <p:sldId id="338" r:id="rId22"/>
    <p:sldId id="333" r:id="rId23"/>
    <p:sldId id="334" r:id="rId24"/>
    <p:sldId id="335" r:id="rId25"/>
    <p:sldId id="336" r:id="rId26"/>
    <p:sldId id="342" r:id="rId27"/>
    <p:sldId id="337" r:id="rId28"/>
    <p:sldId id="339" r:id="rId29"/>
    <p:sldId id="340" r:id="rId30"/>
    <p:sldId id="34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8" autoAdjust="0"/>
    <p:restoredTop sz="93605" autoAdjust="0"/>
  </p:normalViewPr>
  <p:slideViewPr>
    <p:cSldViewPr snapToGrid="0">
      <p:cViewPr varScale="1">
        <p:scale>
          <a:sx n="108" d="100"/>
          <a:sy n="108" d="100"/>
        </p:scale>
        <p:origin x="78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62356-D39B-4BCB-8A7C-C2685A0132D2}" type="datetimeFigureOut">
              <a:rPr lang="en-GB" smtClean="0"/>
              <a:pPr/>
              <a:t>21/01/2026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A91C90-5D21-4E6C-A6DE-9856A1174A2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527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91C90-5D21-4E6C-A6DE-9856A1174A2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004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Dr. Amal Kasry; </a:t>
            </a:r>
            <a:r>
              <a:rPr lang="en-GB" dirty="0" err="1" smtClean="0"/>
              <a:t>Dept</a:t>
            </a:r>
            <a:r>
              <a:rPr lang="en-GB" dirty="0" smtClean="0"/>
              <a:t> Basic Science, Building B-B2</a:t>
            </a:r>
          </a:p>
          <a:p>
            <a:r>
              <a:rPr lang="en-GB" dirty="0" smtClean="0"/>
              <a:t>Amal.Kasry@bue.edu.eg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007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Dr. Amal Kasry; </a:t>
            </a:r>
            <a:r>
              <a:rPr lang="en-GB" dirty="0" err="1" smtClean="0"/>
              <a:t>Dept</a:t>
            </a:r>
            <a:r>
              <a:rPr lang="en-GB" dirty="0" smtClean="0"/>
              <a:t> Basic Science, Building B-B2</a:t>
            </a:r>
          </a:p>
          <a:p>
            <a:r>
              <a:rPr lang="en-GB" dirty="0" smtClean="0"/>
              <a:t>Amal.Kasry@bue.edu.eg 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826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369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5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3718" y="1857938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Modern Physics for Chemical Engineering</a:t>
            </a:r>
            <a:br>
              <a:rPr lang="en-US" dirty="0" smtClean="0"/>
            </a:br>
            <a:r>
              <a:rPr lang="en-US" dirty="0" smtClean="0"/>
              <a:t>14SCIB05C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574563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Chemical Engineering Department</a:t>
            </a:r>
          </a:p>
          <a:p>
            <a:pPr lvl="1"/>
            <a:r>
              <a:rPr lang="en-US" dirty="0" smtClean="0"/>
              <a:t>Year 1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 Main Reference: Physics for Scientists and Engineers; SERWAY-JEWETT; 9TH Edition</a:t>
            </a:r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Dr. Amal Kasry; </a:t>
            </a:r>
            <a:r>
              <a:rPr lang="en-GB" dirty="0" err="1" smtClean="0"/>
              <a:t>Dept</a:t>
            </a:r>
            <a:r>
              <a:rPr lang="en-GB" dirty="0" smtClean="0"/>
              <a:t> Basic Science, Building B-B2</a:t>
            </a:r>
          </a:p>
          <a:p>
            <a:r>
              <a:rPr lang="en-GB" dirty="0" smtClean="0"/>
              <a:t>Amal.Kasry@bue.edu.eg 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DE9C2D0-F357-4A48-A16C-59593DC636D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3064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3" r:id="rId2"/>
    <p:sldLayoutId id="2147483667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2800" b="1" i="0" kern="1200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b="1" i="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hyperlink" Target="http://dx.doi.org/10.1007/JHEP03(2020)025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2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2.pn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hyperlink" Target="https://opendata.cern.ch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microsoft.com/office/2007/relationships/media" Target="../media/media6.mp4"/><Relationship Id="rId7" Type="http://schemas.openxmlformats.org/officeDocument/2006/relationships/image" Target="../media/image71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6.mp4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png"/><Relationship Id="rId5" Type="http://schemas.openxmlformats.org/officeDocument/2006/relationships/image" Target="../media/image2.png"/><Relationship Id="rId4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3.mp4"/><Relationship Id="rId7" Type="http://schemas.openxmlformats.org/officeDocument/2006/relationships/image" Target="../media/image16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18.png"/><Relationship Id="rId4" Type="http://schemas.openxmlformats.org/officeDocument/2006/relationships/video" Target="../media/media3.mp4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1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openxmlformats.org/officeDocument/2006/relationships/image" Target="../media/image30.png"/><Relationship Id="rId10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hyperlink" Target="http://dx.doi.org/10.1007/JHEP07(2021)20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EditPoints="1"/>
          </p:cNvSpPr>
          <p:nvPr/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6" name="TextBox 5"/>
          <p:cNvSpPr txBox="1"/>
          <p:nvPr/>
        </p:nvSpPr>
        <p:spPr>
          <a:xfrm>
            <a:off x="2486725" y="5494437"/>
            <a:ext cx="7003503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lang="en-US" b="1" dirty="0" smtClean="0"/>
              <a:t>Frontiers </a:t>
            </a:r>
            <a:r>
              <a:rPr lang="en-US" b="1" dirty="0"/>
              <a:t>in Neutrino, Cosmology, and </a:t>
            </a:r>
            <a:r>
              <a:rPr lang="en-US" b="1" dirty="0" err="1"/>
              <a:t>Astroparticle</a:t>
            </a:r>
            <a:r>
              <a:rPr lang="en-US" b="1" dirty="0"/>
              <a:t> Physics</a:t>
            </a:r>
            <a:endParaRPr lang="en-US" sz="2400" b="1" dirty="0">
              <a:solidFill>
                <a:prstClr val="white">
                  <a:lumMod val="75000"/>
                  <a:lumOff val="25000"/>
                </a:prstClr>
              </a:solidFill>
            </a:endParaRPr>
          </a:p>
          <a:p>
            <a:pPr marL="742950" lvl="1" indent="-285750" defTabSz="457200">
              <a:spcBef>
                <a:spcPts val="1000"/>
              </a:spcBef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lang="en-US" dirty="0" smtClean="0"/>
              <a:t>Thursday, January 22</a:t>
            </a:r>
            <a:r>
              <a:rPr lang="en-US" baseline="30000" dirty="0" smtClean="0"/>
              <a:t>th</a:t>
            </a:r>
            <a:r>
              <a:rPr lang="en-US" dirty="0"/>
              <a:t>, </a:t>
            </a:r>
            <a:r>
              <a:rPr lang="en-US" dirty="0" smtClean="0"/>
              <a:t>2026</a:t>
            </a:r>
            <a:r>
              <a:rPr lang="en-US" dirty="0" smtClean="0"/>
              <a:t>.</a:t>
            </a:r>
            <a:endParaRPr lang="en-US" sz="2000" dirty="0">
              <a:solidFill>
                <a:prstClr val="white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 descr="B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0394" y="5496864"/>
            <a:ext cx="1990725" cy="8572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1864058" y="2940539"/>
            <a:ext cx="7311500" cy="1343472"/>
          </a:xfrm>
        </p:spPr>
        <p:txBody>
          <a:bodyPr/>
          <a:lstStyle/>
          <a:p>
            <a:r>
              <a:rPr lang="en-GB" sz="2000" dirty="0" smtClean="0"/>
              <a:t>			</a:t>
            </a:r>
            <a:r>
              <a:rPr lang="en-GB" sz="2000" dirty="0" err="1" smtClean="0"/>
              <a:t>Dr</a:t>
            </a:r>
            <a:r>
              <a:rPr lang="en-GB" sz="2000" dirty="0" err="1" smtClean="0"/>
              <a:t>.</a:t>
            </a:r>
            <a:r>
              <a:rPr lang="en-GB" sz="2000" dirty="0" smtClean="0"/>
              <a:t> Sherif </a:t>
            </a:r>
            <a:r>
              <a:rPr lang="en-GB" sz="2000" dirty="0" smtClean="0"/>
              <a:t>Elgammal </a:t>
            </a:r>
          </a:p>
          <a:p>
            <a:endParaRPr lang="en-GB" sz="2000" dirty="0" smtClean="0"/>
          </a:p>
          <a:p>
            <a:pPr algn="ctr"/>
            <a:r>
              <a:rPr lang="en-GB" sz="2000" dirty="0" smtClean="0"/>
              <a:t>CTP</a:t>
            </a:r>
            <a:r>
              <a:rPr lang="en-GB" sz="2000" dirty="0" smtClean="0"/>
              <a:t>| the British University in </a:t>
            </a:r>
            <a:r>
              <a:rPr lang="en-GB" sz="2000" dirty="0" smtClean="0"/>
              <a:t>Egypt Sherif.elgammal@bue.edu.eg </a:t>
            </a:r>
            <a:endParaRPr lang="en-GB" sz="2000" dirty="0"/>
          </a:p>
        </p:txBody>
      </p:sp>
      <p:sp>
        <p:nvSpPr>
          <p:cNvPr id="11" name="Title Placeholder 1"/>
          <p:cNvSpPr txBox="1">
            <a:spLocks/>
          </p:cNvSpPr>
          <p:nvPr/>
        </p:nvSpPr>
        <p:spPr bwMode="gray">
          <a:xfrm>
            <a:off x="962025" y="657225"/>
            <a:ext cx="9390515" cy="1087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i="0" kern="1200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base"/>
            <a:endParaRPr lang="en-US" b="0" dirty="0" smtClean="0"/>
          </a:p>
          <a:p>
            <a:pPr fontAlgn="base"/>
            <a:endParaRPr lang="en-US" b="0" dirty="0"/>
          </a:p>
          <a:p>
            <a:pPr fontAlgn="base"/>
            <a:endParaRPr lang="en-US" b="0" dirty="0" smtClean="0"/>
          </a:p>
          <a:p>
            <a:pPr fontAlgn="base"/>
            <a:endParaRPr lang="en-US" b="0" dirty="0"/>
          </a:p>
          <a:p>
            <a:pPr lvl="0" algn="ctr"/>
            <a:r>
              <a:rPr lang="en-US" kern="0" dirty="0" smtClean="0">
                <a:solidFill>
                  <a:srgbClr val="FF0000"/>
                </a:solidFill>
              </a:rPr>
              <a:t>Search </a:t>
            </a:r>
            <a:r>
              <a:rPr lang="en-US" kern="0" dirty="0">
                <a:solidFill>
                  <a:srgbClr val="FF0000"/>
                </a:solidFill>
              </a:rPr>
              <a:t>for new physics in CMS open data and future colliders</a:t>
            </a:r>
            <a:endParaRPr lang="en-GB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  <a:p>
            <a:r>
              <a:rPr lang="en-US" b="0" dirty="0"/>
              <a:t/>
            </a:r>
            <a:br>
              <a:rPr lang="en-US" b="0" dirty="0"/>
            </a:br>
            <a:endParaRPr lang="en-US" dirty="0"/>
          </a:p>
          <a:p>
            <a:r>
              <a:rPr lang="en-US" dirty="0" smtClean="0"/>
              <a:t>						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		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89" y="5422236"/>
            <a:ext cx="1889480" cy="94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0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3" name="Picture 2"/>
          <p:cNvPicPr/>
          <p:nvPr/>
        </p:nvPicPr>
        <p:blipFill>
          <a:blip r:embed="rId2"/>
          <a:stretch/>
        </p:blipFill>
        <p:spPr>
          <a:xfrm>
            <a:off x="142024" y="3870668"/>
            <a:ext cx="3267002" cy="2556765"/>
          </a:xfrm>
          <a:prstGeom prst="rect">
            <a:avLst/>
          </a:prstGeom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3"/>
          <a:stretch/>
        </p:blipFill>
        <p:spPr>
          <a:xfrm>
            <a:off x="141214" y="996026"/>
            <a:ext cx="3276689" cy="2563260"/>
          </a:xfrm>
          <a:prstGeom prst="rect">
            <a:avLst/>
          </a:prstGeom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DM in-direct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etection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07398" y="6527460"/>
            <a:ext cx="3546805" cy="330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3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Times New Roman" pitchFamily="18"/>
                <a:ea typeface="HG Mincho Light J" pitchFamily="2"/>
                <a:cs typeface="Tahoma" pitchFamily="2"/>
              </a:rPr>
              <a:t>Nature Physics 13, 224 (2017)</a:t>
            </a:r>
            <a:endParaRPr lang="en-US" b="1" dirty="0">
              <a:solidFill>
                <a:srgbClr val="FF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pic>
        <p:nvPicPr>
          <p:cNvPr id="7" name="Picture 6" descr="BU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/>
          <a:stretch/>
        </p:blipFill>
        <p:spPr>
          <a:xfrm>
            <a:off x="3783904" y="1009098"/>
            <a:ext cx="4252404" cy="2550188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/>
          <a:stretch/>
        </p:blipFill>
        <p:spPr>
          <a:xfrm>
            <a:off x="7677351" y="3870668"/>
            <a:ext cx="4445259" cy="2541541"/>
          </a:xfrm>
          <a:prstGeom prst="rect">
            <a:avLst/>
          </a:prstGeom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8633982" y="6543528"/>
            <a:ext cx="2986780" cy="330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3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Times New Roman" pitchFamily="18"/>
                <a:ea typeface="HG Mincho Light J" pitchFamily="2"/>
                <a:cs typeface="Tahoma" pitchFamily="2"/>
              </a:rPr>
              <a:t>Phys. Rev. D 98, 023016</a:t>
            </a:r>
            <a:endParaRPr lang="en-US" b="1" dirty="0">
              <a:solidFill>
                <a:srgbClr val="FF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8044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33920" y="996843"/>
            <a:ext cx="7802717" cy="5741308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342900" marR="0" lvl="0" indent="-342900" algn="l" rtl="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717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3333"/>
                </a:solidFill>
                <a:latin typeface="Times New Roman" pitchFamily="18"/>
                <a:ea typeface="HG Mincho Light J" pitchFamily="2"/>
                <a:cs typeface="Tahoma" pitchFamily="2"/>
              </a:rPr>
              <a:t> </a:t>
            </a:r>
            <a:r>
              <a:rPr lang="en-GB" sz="1600" b="1" i="0" u="none" strike="noStrike" baseline="0" dirty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Search for Dark Matter (DM) using CMS data </a:t>
            </a:r>
            <a:r>
              <a:rPr lang="en-US" sz="1600" b="1" i="0" u="none" strike="noStrike" baseline="0" dirty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  </a:t>
            </a:r>
          </a:p>
          <a:p>
            <a:pPr marL="800100" lvl="3" indent="-34290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 i="0" u="none" strike="noStrike" baseline="0" dirty="0" smtClean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Search </a:t>
            </a:r>
            <a:r>
              <a:rPr lang="en-US" sz="1400" b="1" i="0" u="none" strike="noStrike" baseline="0" dirty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for </a:t>
            </a:r>
            <a:r>
              <a:rPr lang="en-US" sz="1400" b="1" i="0" u="none" strike="noStrike" baseline="0" dirty="0" smtClean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mono-Z </a:t>
            </a:r>
            <a:r>
              <a:rPr lang="en-US" sz="1400" b="1" i="0" u="none" strike="noStrike" baseline="0" dirty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+ DM</a:t>
            </a:r>
          </a:p>
          <a:p>
            <a:r>
              <a:rPr lang="en-US" sz="1400" b="1" i="0" u="none" strike="noStrike" baseline="0" dirty="0" smtClean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      </a:t>
            </a:r>
            <a:r>
              <a:rPr lang="en-US" sz="1400" dirty="0"/>
              <a:t>DOI: </a:t>
            </a:r>
            <a:r>
              <a:rPr lang="en-US" sz="1400" dirty="0" smtClean="0"/>
              <a:t>10.1140/</a:t>
            </a:r>
            <a:r>
              <a:rPr lang="en-US" sz="1400" dirty="0" err="1" smtClean="0"/>
              <a:t>epjc</a:t>
            </a:r>
            <a:r>
              <a:rPr lang="en-US" sz="1400" dirty="0" smtClean="0"/>
              <a:t>/s10052-020-08739-5</a:t>
            </a:r>
            <a:endParaRPr lang="en-US" sz="1400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lang="en-US" sz="1400" b="1" i="0" u="none" strike="noStrike" baseline="0" dirty="0">
              <a:ln>
                <a:noFill/>
              </a:ln>
              <a:latin typeface="Times New Roman" pitchFamily="18"/>
              <a:ea typeface="HG Mincho Light J" pitchFamily="2"/>
              <a:cs typeface="Tahoma" pitchFamily="2"/>
            </a:endParaRPr>
          </a:p>
          <a:p>
            <a:endParaRPr lang="en-US" sz="1400" b="1" i="0" u="none" strike="noStrike" baseline="0" dirty="0">
              <a:ln>
                <a:noFill/>
              </a:ln>
              <a:latin typeface="Times New Roman" pitchFamily="18"/>
              <a:ea typeface="HG Mincho Light J" pitchFamily="2"/>
              <a:cs typeface="Tahoma" pitchFamily="2"/>
            </a:endParaRPr>
          </a:p>
          <a:p>
            <a:pPr marL="0" marR="0" lvl="2" indent="0" algn="l" rtl="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1" i="0" u="none" strike="noStrike" baseline="0" dirty="0" smtClean="0">
              <a:ln>
                <a:noFill/>
              </a:ln>
              <a:latin typeface="Times New Roman" pitchFamily="18"/>
              <a:ea typeface="HG Mincho Light J" pitchFamily="2"/>
              <a:cs typeface="Tahoma" pitchFamily="2"/>
            </a:endParaRPr>
          </a:p>
          <a:p>
            <a:pPr marL="800100" lvl="3" indent="-34290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 i="0" u="none" strike="noStrike" baseline="0" dirty="0" smtClean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Search </a:t>
            </a:r>
            <a:r>
              <a:rPr lang="en-US" sz="1400" b="1" i="0" u="none" strike="noStrike" baseline="0" dirty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for  mono-Higgs + </a:t>
            </a:r>
            <a:r>
              <a:rPr lang="en-US" sz="1400" b="1" i="0" u="none" strike="noStrike" baseline="0" dirty="0" smtClean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DM (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HG Mincho Light J" pitchFamily="2"/>
                <a:cs typeface="Tahoma" pitchFamily="2"/>
              </a:rPr>
              <a:t>S. Elgammal, et al.</a:t>
            </a:r>
            <a:r>
              <a:rPr lang="en-US" sz="1400" b="1" i="0" u="none" strike="noStrike" baseline="0" dirty="0" smtClean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)</a:t>
            </a:r>
            <a:endParaRPr lang="en-US" sz="1400" b="1" i="0" u="none" strike="noStrike" baseline="0" dirty="0">
              <a:ln>
                <a:noFill/>
              </a:ln>
              <a:latin typeface="Times New Roman" pitchFamily="18"/>
              <a:ea typeface="HG Mincho Light J" pitchFamily="2"/>
              <a:cs typeface="Tahoma" pitchFamily="2"/>
            </a:endParaRPr>
          </a:p>
          <a:p>
            <a:pPr marL="0" lvl="5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 i="0" u="none" strike="noStrike" baseline="0" dirty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             </a:t>
            </a:r>
            <a:r>
              <a:rPr lang="en-US" sz="1400" dirty="0"/>
              <a:t>DOI: </a:t>
            </a:r>
            <a:r>
              <a:rPr lang="en-US" sz="1400" dirty="0">
                <a:hlinkClick r:id="rId2"/>
              </a:rPr>
              <a:t>10.1007/JHEP03(2020)025</a:t>
            </a:r>
            <a:endParaRPr lang="en-US" sz="1400" b="1" i="0" u="none" strike="noStrike" baseline="0" dirty="0">
              <a:ln>
                <a:noFill/>
              </a:ln>
              <a:latin typeface="Times New Roman" pitchFamily="18"/>
              <a:ea typeface="HG Mincho Light J" pitchFamily="2"/>
              <a:cs typeface="Tahoma" pitchFamily="2"/>
            </a:endParaRPr>
          </a:p>
          <a:p>
            <a:pPr marL="800100" lvl="3" indent="-34290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1" i="0" u="none" strike="noStrike" baseline="0" dirty="0" smtClean="0">
              <a:ln>
                <a:noFill/>
              </a:ln>
              <a:latin typeface="Times New Roman" pitchFamily="18"/>
              <a:ea typeface="HG Mincho Light J" pitchFamily="2"/>
              <a:cs typeface="Tahoma" pitchFamily="2"/>
            </a:endParaRPr>
          </a:p>
          <a:p>
            <a:pPr marL="800100" lvl="3" indent="-34290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1" i="0" u="none" strike="noStrike" baseline="0" dirty="0" smtClean="0">
              <a:ln>
                <a:noFill/>
              </a:ln>
              <a:latin typeface="Times New Roman" pitchFamily="18"/>
              <a:ea typeface="HG Mincho Light J" pitchFamily="2"/>
              <a:cs typeface="Tahoma" pitchFamily="2"/>
            </a:endParaRPr>
          </a:p>
          <a:p>
            <a:pPr marL="800100" lvl="3" indent="-34290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1" i="0" u="none" strike="noStrike" baseline="0" dirty="0" smtClean="0">
              <a:ln>
                <a:noFill/>
              </a:ln>
              <a:latin typeface="Times New Roman" pitchFamily="18"/>
              <a:ea typeface="HG Mincho Light J" pitchFamily="2"/>
              <a:cs typeface="Tahoma" pitchFamily="2"/>
            </a:endParaRPr>
          </a:p>
          <a:p>
            <a:pPr marL="800100" lvl="3" indent="-34290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1" i="0" u="none" strike="noStrike" baseline="0" dirty="0" smtClean="0">
              <a:ln>
                <a:noFill/>
              </a:ln>
              <a:latin typeface="Times New Roman" pitchFamily="18"/>
              <a:ea typeface="HG Mincho Light J" pitchFamily="2"/>
              <a:cs typeface="Tahoma" pitchFamily="2"/>
            </a:endParaRPr>
          </a:p>
          <a:p>
            <a:pPr marL="800100" lvl="3" indent="-34290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1" i="0" u="none" strike="noStrike" baseline="0" dirty="0" smtClean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Search </a:t>
            </a:r>
            <a:r>
              <a:rPr lang="en-US" sz="1400" b="1" i="0" u="none" strike="noStrike" baseline="0" dirty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for </a:t>
            </a:r>
            <a:r>
              <a:rPr lang="en-US" sz="1400" b="1" dirty="0" smtClean="0">
                <a:latin typeface="Times New Roman" pitchFamily="18"/>
                <a:ea typeface="HG Mincho Light J" pitchFamily="2"/>
                <a:cs typeface="Tahoma" pitchFamily="2"/>
              </a:rPr>
              <a:t>mono-Z' </a:t>
            </a:r>
            <a:r>
              <a:rPr lang="en-US" sz="1400" b="1" i="0" u="none" strike="noStrike" baseline="0" dirty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+ </a:t>
            </a:r>
            <a:r>
              <a:rPr lang="en-US" sz="1400" b="1" i="0" u="none" strike="noStrike" baseline="0" dirty="0" smtClean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DM (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HG Mincho Light J" pitchFamily="2"/>
                <a:cs typeface="Tahoma" pitchFamily="2"/>
              </a:rPr>
              <a:t>S. Elgammal</a:t>
            </a:r>
            <a:r>
              <a:rPr lang="en-US" sz="1400" b="1" i="0" u="none" strike="noStrike" baseline="0" dirty="0" smtClean="0">
                <a:ln>
                  <a:noFill/>
                </a:ln>
                <a:latin typeface="Times New Roman" pitchFamily="18"/>
                <a:ea typeface="HG Mincho Light J" pitchFamily="2"/>
                <a:cs typeface="Tahoma" pitchFamily="2"/>
              </a:rPr>
              <a:t>) </a:t>
            </a:r>
            <a:r>
              <a:rPr lang="en-US" sz="1400" dirty="0" smtClean="0"/>
              <a:t>DOI:10.1103/PhysRevD.111.052015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DM collider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etection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ig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265" y="1081315"/>
            <a:ext cx="3115447" cy="244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cms-results.web.cern.ch/cms-results/public-results/publications/EXO-18-011/CMS-EXO-18-011_Figure_009-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615" y="3799654"/>
            <a:ext cx="3127097" cy="242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BU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99965" y="2791354"/>
            <a:ext cx="42852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For vector </a:t>
            </a:r>
            <a:r>
              <a:rPr lang="en-US" sz="1400" dirty="0" smtClean="0"/>
              <a:t>and </a:t>
            </a:r>
            <a:r>
              <a:rPr lang="en-US" sz="1400" dirty="0"/>
              <a:t>axial-vector </a:t>
            </a:r>
            <a:r>
              <a:rPr lang="en-US" sz="1400" dirty="0" smtClean="0"/>
              <a:t>mediators</a:t>
            </a:r>
            <a:r>
              <a:rPr lang="en-US" sz="1400" dirty="0"/>
              <a:t>, </a:t>
            </a:r>
            <a:r>
              <a:rPr lang="en-US" sz="1400" dirty="0" smtClean="0"/>
              <a:t>they excluded </a:t>
            </a:r>
            <a:r>
              <a:rPr lang="en-US" sz="1400" dirty="0" err="1" smtClean="0">
                <a:solidFill>
                  <a:srgbClr val="FF0000"/>
                </a:solidFill>
              </a:rPr>
              <a:t>M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med</a:t>
            </a:r>
            <a:r>
              <a:rPr lang="en-US" sz="1400" dirty="0" smtClean="0">
                <a:solidFill>
                  <a:srgbClr val="FF0000"/>
                </a:solidFill>
              </a:rPr>
              <a:t> &lt; 870 GeV</a:t>
            </a:r>
            <a:r>
              <a:rPr lang="en-US" sz="1400" dirty="0" smtClean="0"/>
              <a:t> </a:t>
            </a:r>
            <a:r>
              <a:rPr lang="en-US" sz="1400" dirty="0"/>
              <a:t>for most </a:t>
            </a:r>
            <a:r>
              <a:rPr lang="en-US" sz="1400" dirty="0" smtClean="0"/>
              <a:t>values </a:t>
            </a:r>
            <a:r>
              <a:rPr lang="en-US" sz="1400" dirty="0"/>
              <a:t>of </a:t>
            </a:r>
            <a:r>
              <a:rPr lang="en-US" sz="1400" dirty="0" err="1">
                <a:solidFill>
                  <a:srgbClr val="FF0000"/>
                </a:solidFill>
              </a:rPr>
              <a:t>m</a:t>
            </a:r>
            <a:r>
              <a:rPr lang="en-US" sz="1400" baseline="-25000" dirty="0" err="1">
                <a:solidFill>
                  <a:srgbClr val="FF0000"/>
                </a:solidFill>
              </a:rPr>
              <a:t>χ</a:t>
            </a:r>
            <a:r>
              <a:rPr lang="en-US" sz="1400" dirty="0">
                <a:solidFill>
                  <a:srgbClr val="FF0000"/>
                </a:solidFill>
              </a:rPr>
              <a:t> less than </a:t>
            </a:r>
            <a:r>
              <a:rPr lang="en-US" sz="1400" dirty="0" err="1">
                <a:solidFill>
                  <a:srgbClr val="FF0000"/>
                </a:solidFill>
              </a:rPr>
              <a:t>M</a:t>
            </a:r>
            <a:r>
              <a:rPr lang="en-US" sz="1400" baseline="-25000" dirty="0" err="1">
                <a:solidFill>
                  <a:srgbClr val="FF0000"/>
                </a:solidFill>
              </a:rPr>
              <a:t>med</a:t>
            </a:r>
            <a:r>
              <a:rPr lang="en-US" sz="1400" baseline="-250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/2</a:t>
            </a:r>
            <a:r>
              <a:rPr lang="en-US" sz="1400" dirty="0"/>
              <a:t>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8740" y="1399086"/>
            <a:ext cx="1860556" cy="13269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807100" y="4899302"/>
            <a:ext cx="42852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 smtClean="0"/>
              <a:t>For Baryonic Z’, they excluded </a:t>
            </a:r>
            <a:r>
              <a:rPr lang="en-US" sz="1400" dirty="0" smtClean="0">
                <a:solidFill>
                  <a:srgbClr val="FF0000"/>
                </a:solidFill>
              </a:rPr>
              <a:t>M</a:t>
            </a:r>
            <a:r>
              <a:rPr lang="en-US" sz="1400" baseline="-25000" dirty="0" smtClean="0">
                <a:solidFill>
                  <a:srgbClr val="FF0000"/>
                </a:solidFill>
              </a:rPr>
              <a:t>Z’</a:t>
            </a:r>
            <a:r>
              <a:rPr lang="en-US" sz="1400" dirty="0" smtClean="0">
                <a:solidFill>
                  <a:srgbClr val="FF0000"/>
                </a:solidFill>
              </a:rPr>
              <a:t> &lt; 1900 GeV</a:t>
            </a:r>
            <a:r>
              <a:rPr lang="en-US" sz="1400" dirty="0" smtClean="0"/>
              <a:t> </a:t>
            </a:r>
            <a:r>
              <a:rPr lang="en-US" sz="1400" dirty="0"/>
              <a:t>for most </a:t>
            </a:r>
            <a:r>
              <a:rPr lang="en-US" sz="1400" dirty="0" smtClean="0"/>
              <a:t>values </a:t>
            </a:r>
            <a:r>
              <a:rPr lang="en-US" sz="1400" dirty="0"/>
              <a:t>of </a:t>
            </a:r>
            <a:r>
              <a:rPr lang="en-US" sz="1400" dirty="0" err="1">
                <a:solidFill>
                  <a:srgbClr val="FF0000"/>
                </a:solidFill>
              </a:rPr>
              <a:t>m</a:t>
            </a:r>
            <a:r>
              <a:rPr lang="en-US" sz="1400" baseline="-25000" dirty="0" err="1">
                <a:solidFill>
                  <a:srgbClr val="FF0000"/>
                </a:solidFill>
              </a:rPr>
              <a:t>χ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[1, 480] GeV</a:t>
            </a:r>
            <a:r>
              <a:rPr lang="en-US" sz="1400" dirty="0" smtClean="0"/>
              <a:t>. 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3207" y="3799654"/>
            <a:ext cx="1826089" cy="101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3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Mono-Z’ model “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Autran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Phys. Rev. D 92,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035007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s://journals.aps.org/prd/article/10.1103/PhysRevD.111.052015/figures/1/me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35" y="1160512"/>
            <a:ext cx="3922206" cy="189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journals.aps.org/prd/article/10.1103/PhysRevD.111.052015/figures/3/medium"/>
          <p:cNvSpPr>
            <a:spLocks noChangeAspect="1" noChangeArrowheads="1"/>
          </p:cNvSpPr>
          <p:nvPr/>
        </p:nvSpPr>
        <p:spPr bwMode="auto">
          <a:xfrm>
            <a:off x="5926060" y="3859480"/>
            <a:ext cx="3271206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077" y="6535387"/>
            <a:ext cx="37994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DOI: https://doi.org/10.1103/PhysRevD.92.035007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84" y="3460168"/>
            <a:ext cx="4095750" cy="7524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5817" y="3530615"/>
            <a:ext cx="2552700" cy="466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3842" y="1165773"/>
            <a:ext cx="3912834" cy="18828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015" y="4591051"/>
            <a:ext cx="3668401" cy="18878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35769" y="1714851"/>
            <a:ext cx="3154751" cy="76990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384168" y="1177512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Dark Higgs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24063" y="1245636"/>
            <a:ext cx="1537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Light Vector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1395" y="4819283"/>
            <a:ext cx="4819650" cy="1409700"/>
          </a:xfrm>
          <a:prstGeom prst="rect">
            <a:avLst/>
          </a:prstGeom>
        </p:spPr>
      </p:pic>
      <p:pic>
        <p:nvPicPr>
          <p:cNvPr id="18" name="Picture 17" descr="BU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54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3" name="Picture 8" descr="https://journals.aps.org/prd/article/10.1103/PhysRevD.111.052015/figures/2/me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500" y="1776519"/>
            <a:ext cx="4980406" cy="335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Collins-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Soper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(CS) frame</a:t>
            </a:r>
            <a:endParaRPr lang="en-GB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The definition of the Collins-Soper frame and associated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131692"/>
            <a:ext cx="4063986" cy="235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255" y="3623252"/>
            <a:ext cx="2651760" cy="7540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118" y="4625942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Where,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the momentum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dimuon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Q_T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transverse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momentum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dimuon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</a:p>
          <a:p>
            <a:r>
              <a:rPr lang="en-US" sz="1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Q_z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longitudinal momentum of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dimuon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system. 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addition, </a:t>
            </a:r>
            <a:r>
              <a:rPr lang="en-US" sz="1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is defined as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denotes the energy of the muon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-489622" y="6571686"/>
            <a:ext cx="5184564" cy="251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dirty="0" smtClean="0">
                <a:solidFill>
                  <a:srgbClr val="FF0000"/>
                </a:solidFill>
                <a:latin typeface="Times New Roman" pitchFamily="18"/>
                <a:cs typeface="Tahoma" pitchFamily="2"/>
              </a:rPr>
              <a:t>S. Elgammal </a:t>
            </a:r>
            <a:r>
              <a:rPr lang="en-US" sz="1200" dirty="0" smtClean="0">
                <a:solidFill>
                  <a:srgbClr val="FF0000"/>
                </a:solidFill>
              </a:rPr>
              <a:t>DOI</a:t>
            </a:r>
            <a:r>
              <a:rPr lang="en-US" sz="1200" dirty="0">
                <a:solidFill>
                  <a:srgbClr val="FF0000"/>
                </a:solidFill>
              </a:rPr>
              <a:t>: https://doi.org/10.1103/PhysRevD.111.052015</a:t>
            </a:r>
          </a:p>
        </p:txBody>
      </p:sp>
      <p:pic>
        <p:nvPicPr>
          <p:cNvPr id="9" name="Picture 8" descr="BU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8640" y="5730845"/>
            <a:ext cx="1097467" cy="2425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87373" y="3188691"/>
            <a:ext cx="3321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200" baseline="300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9859" y="1557565"/>
            <a:ext cx="3064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200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6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0827" y="1493824"/>
            <a:ext cx="5747837" cy="20732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298" y="3751793"/>
            <a:ext cx="3008427" cy="16006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92463" y="5764978"/>
            <a:ext cx="5184564" cy="251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dirty="0" smtClean="0">
                <a:solidFill>
                  <a:srgbClr val="FF0000"/>
                </a:solidFill>
                <a:latin typeface="Times New Roman" pitchFamily="18"/>
                <a:cs typeface="Tahoma" pitchFamily="2"/>
              </a:rPr>
              <a:t>S. Elgammal </a:t>
            </a:r>
            <a:r>
              <a:rPr lang="en-US" sz="1200" dirty="0" smtClean="0">
                <a:solidFill>
                  <a:srgbClr val="FF0000"/>
                </a:solidFill>
              </a:rPr>
              <a:t>DOI</a:t>
            </a:r>
            <a:r>
              <a:rPr lang="en-US" sz="1200" dirty="0">
                <a:solidFill>
                  <a:srgbClr val="FF0000"/>
                </a:solidFill>
              </a:rPr>
              <a:t>: https://doi.org/10.1103/PhysRevD.111.052015</a:t>
            </a:r>
          </a:p>
        </p:txBody>
      </p:sp>
      <p:sp>
        <p:nvSpPr>
          <p:cNvPr id="7" name="Rectangle 6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CMS open data portal</a:t>
            </a:r>
            <a:endParaRPr lang="en-GB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1394" y="1383018"/>
            <a:ext cx="468120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linkClick r:id="rId4"/>
              </a:rPr>
              <a:t>https://opendata.cern.ch</a:t>
            </a:r>
            <a:r>
              <a:rPr lang="en-US" dirty="0" smtClean="0">
                <a:solidFill>
                  <a:srgbClr val="FF0000"/>
                </a:solidFill>
                <a:hlinkClick r:id="rId4"/>
              </a:rPr>
              <a:t>/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smtClean="0"/>
              <a:t>Data format: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AOD</a:t>
            </a:r>
          </a:p>
          <a:p>
            <a:pPr marL="742950" lvl="1" indent="-285750">
              <a:buFontTx/>
              <a:buChar char="-"/>
            </a:pPr>
            <a:r>
              <a:rPr lang="en-US" dirty="0" err="1" smtClean="0"/>
              <a:t>MiniAOD</a:t>
            </a:r>
            <a:endParaRPr lang="en-US" dirty="0" smtClean="0"/>
          </a:p>
          <a:p>
            <a:pPr marL="742950" lvl="1" indent="-285750">
              <a:buFontTx/>
              <a:buChar char="-"/>
            </a:pPr>
            <a:r>
              <a:rPr lang="en-US" dirty="0" err="1" smtClean="0"/>
              <a:t>NanoAOD</a:t>
            </a:r>
            <a:r>
              <a:rPr lang="en-US" dirty="0" smtClean="0"/>
              <a:t> (the best for non CMS 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	   users, smaller in size)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Available runs:</a:t>
            </a:r>
          </a:p>
          <a:p>
            <a:r>
              <a:rPr lang="en-US" dirty="0"/>
              <a:t>	</a:t>
            </a:r>
            <a:r>
              <a:rPr lang="en-US" dirty="0" smtClean="0"/>
              <a:t>- full run-1</a:t>
            </a:r>
          </a:p>
          <a:p>
            <a:r>
              <a:rPr lang="en-US" dirty="0"/>
              <a:t>	</a:t>
            </a:r>
            <a:r>
              <a:rPr lang="en-US" dirty="0" smtClean="0"/>
              <a:t>- small </a:t>
            </a:r>
            <a:r>
              <a:rPr lang="en-US" dirty="0" err="1" smtClean="0"/>
              <a:t>fration</a:t>
            </a:r>
            <a:r>
              <a:rPr lang="en-US" dirty="0" smtClean="0"/>
              <a:t> of run-2</a:t>
            </a:r>
          </a:p>
          <a:p>
            <a:r>
              <a:rPr lang="en-US" dirty="0"/>
              <a:t>	</a:t>
            </a:r>
            <a:r>
              <a:rPr lang="en-US" dirty="0" smtClean="0"/>
              <a:t>- No run-3</a:t>
            </a:r>
          </a:p>
          <a:p>
            <a:endParaRPr lang="en-US" dirty="0"/>
          </a:p>
        </p:txBody>
      </p:sp>
      <p:pic>
        <p:nvPicPr>
          <p:cNvPr id="9" name="Picture 8" descr="BU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29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39" y="2247900"/>
            <a:ext cx="4733925" cy="2362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3090" y="1189608"/>
            <a:ext cx="6200775" cy="562844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443916" y="6525470"/>
            <a:ext cx="5184564" cy="251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dirty="0" smtClean="0">
                <a:solidFill>
                  <a:srgbClr val="FF0000"/>
                </a:solidFill>
                <a:latin typeface="Times New Roman" pitchFamily="18"/>
                <a:cs typeface="Tahoma" pitchFamily="2"/>
              </a:rPr>
              <a:t>S. Elgammal </a:t>
            </a:r>
            <a:r>
              <a:rPr lang="en-US" sz="1200" dirty="0" smtClean="0">
                <a:solidFill>
                  <a:srgbClr val="FF0000"/>
                </a:solidFill>
              </a:rPr>
              <a:t>DOI</a:t>
            </a:r>
            <a:r>
              <a:rPr lang="en-US" sz="1200" dirty="0">
                <a:solidFill>
                  <a:srgbClr val="FF0000"/>
                </a:solidFill>
              </a:rPr>
              <a:t>: https://doi.org/10.1103/PhysRevD.111.052015</a:t>
            </a:r>
          </a:p>
        </p:txBody>
      </p:sp>
      <p:sp>
        <p:nvSpPr>
          <p:cNvPr id="8" name="Rectangle 7"/>
          <p:cNvSpPr/>
          <p:nvPr/>
        </p:nvSpPr>
        <p:spPr>
          <a:xfrm>
            <a:off x="1" y="46205"/>
            <a:ext cx="104216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Angular distributions (after pre-selection)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BU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368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768" y="1717135"/>
            <a:ext cx="4743450" cy="1914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338" y="976544"/>
            <a:ext cx="5166807" cy="5832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0" y="4295775"/>
            <a:ext cx="6701594" cy="19240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461671" y="6543226"/>
            <a:ext cx="5184564" cy="251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dirty="0" smtClean="0">
                <a:solidFill>
                  <a:srgbClr val="FF0000"/>
                </a:solidFill>
                <a:latin typeface="Times New Roman" pitchFamily="18"/>
                <a:cs typeface="Tahoma" pitchFamily="2"/>
              </a:rPr>
              <a:t>S. Elgammal </a:t>
            </a:r>
            <a:r>
              <a:rPr lang="en-US" sz="1200" dirty="0" smtClean="0">
                <a:solidFill>
                  <a:srgbClr val="FF0000"/>
                </a:solidFill>
              </a:rPr>
              <a:t>DOI</a:t>
            </a:r>
            <a:r>
              <a:rPr lang="en-US" sz="1200" dirty="0">
                <a:solidFill>
                  <a:srgbClr val="FF0000"/>
                </a:solidFill>
              </a:rPr>
              <a:t>: https://doi.org/10.1103/PhysRevD.111.052015</a:t>
            </a:r>
          </a:p>
        </p:txBody>
      </p:sp>
      <p:sp>
        <p:nvSpPr>
          <p:cNvPr id="9" name="Rectangle 8"/>
          <p:cNvSpPr/>
          <p:nvPr/>
        </p:nvSpPr>
        <p:spPr>
          <a:xfrm>
            <a:off x="1" y="46205"/>
            <a:ext cx="104216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Angular distributions (after final-selection)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BU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68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1" y="1496119"/>
            <a:ext cx="4762500" cy="42386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36602" y="2030918"/>
            <a:ext cx="67351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Our research examined the angular distributions of high mass </a:t>
            </a:r>
            <a:r>
              <a:rPr lang="en-US" dirty="0" err="1"/>
              <a:t>dimuon</a:t>
            </a:r>
            <a:r>
              <a:rPr lang="en-US" dirty="0"/>
              <a:t> pairs in the Collins-</a:t>
            </a:r>
            <a:r>
              <a:rPr lang="en-US" dirty="0" err="1"/>
              <a:t>Soper</a:t>
            </a:r>
            <a:r>
              <a:rPr lang="en-US" dirty="0"/>
              <a:t> frame using datasets released by the CMS open data project. The data we used was obtained from proton-proton collisions during </a:t>
            </a:r>
            <a:r>
              <a:rPr lang="en-US" dirty="0" smtClean="0">
                <a:solidFill>
                  <a:srgbClr val="FF0000"/>
                </a:solidFill>
              </a:rPr>
              <a:t>Run-1</a:t>
            </a:r>
            <a:r>
              <a:rPr lang="en-US" dirty="0" smtClean="0"/>
              <a:t>, </a:t>
            </a:r>
            <a:r>
              <a:rPr lang="en-US" dirty="0"/>
              <a:t>at </a:t>
            </a:r>
            <a:r>
              <a:rPr lang="en-US" dirty="0" err="1" smtClean="0">
                <a:solidFill>
                  <a:srgbClr val="FF0000"/>
                </a:solidFill>
              </a:rPr>
              <a:t>c.m.e</a:t>
            </a:r>
            <a:r>
              <a:rPr lang="en-US" dirty="0" smtClean="0">
                <a:solidFill>
                  <a:srgbClr val="FF0000"/>
                </a:solidFill>
              </a:rPr>
              <a:t> = 8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We </a:t>
            </a:r>
            <a:r>
              <a:rPr lang="en-US" dirty="0"/>
              <a:t>have established a 95% confidence level upper limit for certain model-free parameters. For the DH scenario with coupling values of 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 smtClean="0">
                <a:solidFill>
                  <a:srgbClr val="FF0000"/>
                </a:solidFill>
              </a:rPr>
              <a:t>SM</a:t>
            </a:r>
            <a:r>
              <a:rPr lang="en-US" dirty="0" smtClean="0">
                <a:solidFill>
                  <a:srgbClr val="FF0000"/>
                </a:solidFill>
              </a:rPr>
              <a:t> = </a:t>
            </a:r>
            <a:r>
              <a:rPr lang="en-US" dirty="0">
                <a:solidFill>
                  <a:srgbClr val="FF0000"/>
                </a:solidFill>
              </a:rPr>
              <a:t>0.25 </a:t>
            </a:r>
            <a:r>
              <a:rPr lang="en-US" dirty="0"/>
              <a:t>and 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baseline="-25000" dirty="0" err="1" smtClean="0">
                <a:solidFill>
                  <a:srgbClr val="FF0000"/>
                </a:solidFill>
              </a:rPr>
              <a:t>DM</a:t>
            </a:r>
            <a:r>
              <a:rPr lang="en-US" dirty="0" smtClean="0">
                <a:solidFill>
                  <a:srgbClr val="FF0000"/>
                </a:solidFill>
              </a:rPr>
              <a:t> = 1.0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Z’ </a:t>
            </a:r>
            <a:r>
              <a:rPr lang="en-US" dirty="0"/>
              <a:t>boson masses below </a:t>
            </a:r>
            <a:r>
              <a:rPr lang="en-US" dirty="0">
                <a:solidFill>
                  <a:srgbClr val="FF0000"/>
                </a:solidFill>
              </a:rPr>
              <a:t>412 GeV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expected 400 GeV</a:t>
            </a:r>
            <a:r>
              <a:rPr lang="en-US" dirty="0"/>
              <a:t>) have been ruled out.</a:t>
            </a:r>
          </a:p>
        </p:txBody>
      </p:sp>
      <p:sp>
        <p:nvSpPr>
          <p:cNvPr id="5" name="Rectangle 4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this analysis</a:t>
            </a:r>
            <a:endParaRPr lang="en-GB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461671" y="6543226"/>
            <a:ext cx="5184564" cy="251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dirty="0" smtClean="0">
                <a:solidFill>
                  <a:srgbClr val="FF0000"/>
                </a:solidFill>
                <a:latin typeface="Times New Roman" pitchFamily="18"/>
                <a:cs typeface="Tahoma" pitchFamily="2"/>
              </a:rPr>
              <a:t>S. Elgammal </a:t>
            </a:r>
            <a:r>
              <a:rPr lang="en-US" sz="1200" dirty="0" smtClean="0">
                <a:solidFill>
                  <a:srgbClr val="FF0000"/>
                </a:solidFill>
              </a:rPr>
              <a:t>DOI</a:t>
            </a:r>
            <a:r>
              <a:rPr lang="en-US" sz="1200" dirty="0">
                <a:solidFill>
                  <a:srgbClr val="FF0000"/>
                </a:solidFill>
              </a:rPr>
              <a:t>: https://doi.org/10.1103/PhysRevD.111.052015</a:t>
            </a:r>
          </a:p>
        </p:txBody>
      </p:sp>
      <p:pic>
        <p:nvPicPr>
          <p:cNvPr id="7" name="Picture 6" descr="B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32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43" y="814106"/>
            <a:ext cx="10058400" cy="6026137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9899" y="52336"/>
            <a:ext cx="1027264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 bIns="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 collider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B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688428" y="3350870"/>
            <a:ext cx="974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cs typeface="Arial" charset="0"/>
              </a:rPr>
              <a:t>energy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44324" y="98528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2048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51647" y="113768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2073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06157" y="4841158"/>
            <a:ext cx="757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2030s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9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399495" y="1636713"/>
            <a:ext cx="5029200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/>
          <a:p>
            <a:pPr marL="342900" indent="-342900">
              <a:spcAft>
                <a:spcPts val="120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>
                <a:cs typeface="Arial" charset="0"/>
              </a:rPr>
              <a:t>  	elementary particles</a:t>
            </a:r>
          </a:p>
          <a:p>
            <a:pPr marL="344488" lvl="1" indent="-342900">
              <a:spcAft>
                <a:spcPts val="120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>
                <a:cs typeface="Arial" charset="0"/>
              </a:rPr>
              <a:t> 	well-defined</a:t>
            </a:r>
          </a:p>
          <a:p>
            <a:pPr marL="1303338" lvl="3" indent="-342900">
              <a:spcAft>
                <a:spcPts val="120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cs typeface="Arial" charset="0"/>
              </a:rPr>
              <a:t> </a:t>
            </a:r>
            <a:r>
              <a:rPr lang="en-US" sz="2400" dirty="0" smtClean="0">
                <a:cs typeface="Arial" charset="0"/>
              </a:rPr>
              <a:t>energy</a:t>
            </a:r>
            <a:r>
              <a:rPr lang="en-US" sz="2400" dirty="0">
                <a:cs typeface="Arial" charset="0"/>
              </a:rPr>
              <a:t>,</a:t>
            </a:r>
          </a:p>
          <a:p>
            <a:pPr marL="1303338" lvl="3" indent="-342900">
              <a:spcAft>
                <a:spcPts val="120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cs typeface="Arial" charset="0"/>
              </a:rPr>
              <a:t>angular </a:t>
            </a:r>
            <a:r>
              <a:rPr lang="en-US" sz="2400" dirty="0" smtClean="0">
                <a:cs typeface="Arial" charset="0"/>
              </a:rPr>
              <a:t>momentum</a:t>
            </a:r>
          </a:p>
          <a:p>
            <a:pPr marL="503238" lvl="2">
              <a:spcAft>
                <a:spcPts val="1200"/>
              </a:spcAft>
              <a:buClr>
                <a:schemeClr val="tx1"/>
              </a:buClr>
              <a:buSzPct val="100000"/>
            </a:pPr>
            <a:endParaRPr lang="en-US" sz="2400" dirty="0">
              <a:cs typeface="Arial" charset="0"/>
            </a:endParaRP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>
                <a:cs typeface="Arial" charset="0"/>
              </a:rPr>
              <a:t> 	uses full COM energy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>
                <a:cs typeface="Arial" charset="0"/>
              </a:rPr>
              <a:t> 	produces particles </a:t>
            </a:r>
            <a:br>
              <a:rPr lang="en-US" sz="2400" dirty="0">
                <a:cs typeface="Arial" charset="0"/>
              </a:rPr>
            </a:br>
            <a:r>
              <a:rPr lang="en-US" sz="2400" dirty="0">
                <a:cs typeface="Arial" charset="0"/>
              </a:rPr>
              <a:t>	democratically</a:t>
            </a:r>
          </a:p>
          <a:p>
            <a:pPr marL="344488" lvl="1" indent="-342900">
              <a:spcAft>
                <a:spcPts val="120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>
                <a:cs typeface="Arial" charset="0"/>
              </a:rPr>
              <a:t> 	can mostly fully </a:t>
            </a:r>
            <a:br>
              <a:rPr lang="en-US" sz="2400" dirty="0">
                <a:cs typeface="Arial" charset="0"/>
              </a:rPr>
            </a:br>
            <a:r>
              <a:rPr lang="en-US" sz="2400" dirty="0">
                <a:cs typeface="Arial" charset="0"/>
              </a:rPr>
              <a:t>	reconstruct events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9899" y="194384"/>
            <a:ext cx="1027264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 bIns="0">
            <a:spAutoFit/>
          </a:bodyPr>
          <a:lstStyle/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e</a:t>
            </a:r>
            <a:r>
              <a:rPr lang="en-US" sz="4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sz="4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Collisions</a:t>
            </a:r>
          </a:p>
        </p:txBody>
      </p:sp>
      <p:pic>
        <p:nvPicPr>
          <p:cNvPr id="8" name="Picture 7" descr="BU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ERN-LHC-even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943600" y="1235415"/>
            <a:ext cx="5752731" cy="2422185"/>
          </a:xfrm>
          <a:prstGeom prst="rect">
            <a:avLst/>
          </a:prstGeom>
        </p:spPr>
      </p:pic>
      <p:pic>
        <p:nvPicPr>
          <p:cNvPr id="6" name="CERN-VIDEO-FCC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937185" y="3764132"/>
            <a:ext cx="5759145" cy="3093868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50920" y="1269507"/>
            <a:ext cx="4714043" cy="54065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2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826452"/>
              </p:ext>
            </p:extLst>
          </p:nvPr>
        </p:nvGraphicFramePr>
        <p:xfrm>
          <a:off x="1048261" y="2084541"/>
          <a:ext cx="6435615" cy="276689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912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23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5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Subject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Fields and Unification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98" marR="6569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What is the LHC?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 of particle physics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CMS results from BSM models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Introduction - the ILC &amp; ILC detectors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ILC Physics Program (BSM)</a:t>
                      </a:r>
                      <a:endParaRPr lang="en-GB" sz="12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698" marR="6569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27" name="Picture 3" descr="http://i1.wp.com/wiredcosmos.com/wp-content/uploads/2013/03/Modern-Physic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192" y="2446429"/>
            <a:ext cx="3565497" cy="213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B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70843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" y="55083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Talk: out-lines</a:t>
            </a:r>
            <a:endParaRPr lang="en-GB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01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4" name="Picture 3" descr="B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88" y="1353565"/>
            <a:ext cx="3724275" cy="1771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483" y="1355539"/>
            <a:ext cx="1676400" cy="176967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015234" y="4171117"/>
            <a:ext cx="97565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Parameter                                   </a:t>
            </a:r>
            <a:r>
              <a:rPr lang="en-US" dirty="0"/>
              <a:t>Initial stage </a:t>
            </a:r>
            <a:r>
              <a:rPr lang="en-US" dirty="0" smtClean="0"/>
              <a:t>                                </a:t>
            </a:r>
            <a:r>
              <a:rPr lang="en-US" dirty="0" smtClean="0"/>
              <a:t>TDR         LHC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C.M</a:t>
            </a:r>
            <a:r>
              <a:rPr lang="en-US" dirty="0">
                <a:solidFill>
                  <a:srgbClr val="FF0000"/>
                </a:solidFill>
              </a:rPr>
              <a:t>. Energy (GeV) </a:t>
            </a:r>
            <a:r>
              <a:rPr lang="en-US" dirty="0" smtClean="0">
                <a:solidFill>
                  <a:srgbClr val="FF0000"/>
                </a:solidFill>
              </a:rPr>
              <a:t>                         250                                          500 </a:t>
            </a:r>
            <a:r>
              <a:rPr lang="en-US" dirty="0" smtClean="0">
                <a:solidFill>
                  <a:srgbClr val="FF0000"/>
                </a:solidFill>
              </a:rPr>
              <a:t>         14000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Length </a:t>
            </a:r>
            <a:r>
              <a:rPr lang="en-US" dirty="0"/>
              <a:t>(km) </a:t>
            </a:r>
            <a:r>
              <a:rPr lang="en-US" dirty="0" smtClean="0"/>
              <a:t>                                      20                                            31 </a:t>
            </a:r>
          </a:p>
          <a:p>
            <a:r>
              <a:rPr lang="en-US" dirty="0" smtClean="0"/>
              <a:t>Luminosity </a:t>
            </a:r>
            <a:r>
              <a:rPr lang="en-US" dirty="0"/>
              <a:t>(x10</a:t>
            </a:r>
            <a:r>
              <a:rPr lang="en-US" baseline="30000" dirty="0"/>
              <a:t>34</a:t>
            </a:r>
            <a:r>
              <a:rPr lang="en-US" dirty="0"/>
              <a:t>) </a:t>
            </a:r>
            <a:r>
              <a:rPr lang="en-US" dirty="0" smtClean="0"/>
              <a:t>                            1.35                                         1.8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Event </a:t>
            </a:r>
            <a:r>
              <a:rPr lang="en-US" dirty="0">
                <a:solidFill>
                  <a:srgbClr val="FF0000"/>
                </a:solidFill>
              </a:rPr>
              <a:t>size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(Hz) 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    5                                             </a:t>
            </a:r>
            <a:r>
              <a:rPr lang="en-US" dirty="0">
                <a:solidFill>
                  <a:srgbClr val="FF0000"/>
                </a:solidFill>
              </a:rPr>
              <a:t>5</a:t>
            </a: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 smtClean="0">
                <a:solidFill>
                  <a:srgbClr val="FF0000"/>
                </a:solidFill>
              </a:rPr>
              <a:t>100</a:t>
            </a:r>
            <a:r>
              <a:rPr lang="en-US" dirty="0" smtClean="0"/>
              <a:t>    </a:t>
            </a:r>
            <a:endParaRPr lang="en-US" dirty="0" smtClean="0"/>
          </a:p>
          <a:p>
            <a:r>
              <a:rPr lang="en-US" dirty="0" smtClean="0"/>
              <a:t>Beam </a:t>
            </a:r>
            <a:r>
              <a:rPr lang="en-US" dirty="0"/>
              <a:t>Pulse Period (</a:t>
            </a:r>
            <a:r>
              <a:rPr lang="en-US" dirty="0" err="1"/>
              <a:t>ms</a:t>
            </a:r>
            <a:r>
              <a:rPr lang="en-US" dirty="0"/>
              <a:t>) </a:t>
            </a:r>
            <a:r>
              <a:rPr lang="en-US" dirty="0" smtClean="0"/>
              <a:t>                  0.73                                        0.73 </a:t>
            </a:r>
          </a:p>
          <a:p>
            <a:r>
              <a:rPr lang="en-US" dirty="0" smtClean="0"/>
              <a:t>Beam </a:t>
            </a:r>
            <a:r>
              <a:rPr lang="en-US" dirty="0"/>
              <a:t>size (y) at FF (nm) </a:t>
            </a:r>
            <a:r>
              <a:rPr lang="en-US" dirty="0" smtClean="0"/>
              <a:t>                  7.7                                           5.9 </a:t>
            </a:r>
          </a:p>
          <a:p>
            <a:r>
              <a:rPr lang="en-US" dirty="0" smtClean="0"/>
              <a:t>Site </a:t>
            </a:r>
            <a:r>
              <a:rPr lang="en-US" dirty="0"/>
              <a:t>Power (MW) </a:t>
            </a:r>
            <a:r>
              <a:rPr lang="en-US" dirty="0" smtClean="0"/>
              <a:t>                              129                                          163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" y="28449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ILC parameters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linearcollider.org/wp-content/uploads/2022/12/15_ilc2016_dampingRing_A4_160812-300x2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637" y="1420428"/>
            <a:ext cx="2857500" cy="170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068496" y="4510432"/>
            <a:ext cx="8504809" cy="23912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061095" y="5346414"/>
            <a:ext cx="8504809" cy="23912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18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" y="28449"/>
            <a:ext cx="104216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for DM in framework of Mono-Z’ model at the ILC</a:t>
            </a:r>
            <a:endParaRPr lang="en-GB" sz="40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922" y="6539791"/>
            <a:ext cx="40975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S. Elgammal (PHYSICAL </a:t>
            </a:r>
            <a:r>
              <a:rPr lang="en-US" sz="1200" dirty="0">
                <a:solidFill>
                  <a:srgbClr val="FF0000"/>
                </a:solidFill>
              </a:rPr>
              <a:t>REVIEW D 110, 055020 (2024</a:t>
            </a:r>
            <a:r>
              <a:rPr lang="en-US" sz="1200" dirty="0" smtClean="0">
                <a:solidFill>
                  <a:srgbClr val="FF0000"/>
                </a:solidFill>
              </a:rPr>
              <a:t>))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24" y="1293282"/>
            <a:ext cx="2984817" cy="2155038"/>
          </a:xfrm>
          <a:prstGeom prst="rect">
            <a:avLst/>
          </a:prstGeom>
        </p:spPr>
      </p:pic>
      <p:pic>
        <p:nvPicPr>
          <p:cNvPr id="8" name="Picture 7" descr="B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225989" y="2536819"/>
            <a:ext cx="428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2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4493" y="2520540"/>
            <a:ext cx="2920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200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3879" y="1774653"/>
            <a:ext cx="3962400" cy="12668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28071" y="3700603"/>
            <a:ext cx="844858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The CMS and </a:t>
            </a:r>
            <a:r>
              <a:rPr lang="en-US" sz="1400" dirty="0" smtClean="0"/>
              <a:t>ATLAS: Z’ does </a:t>
            </a:r>
            <a:r>
              <a:rPr lang="en-US" sz="1400" dirty="0"/>
              <a:t>not exist in the mass range between</a:t>
            </a:r>
            <a:r>
              <a:rPr lang="en-US" sz="1400" dirty="0">
                <a:solidFill>
                  <a:srgbClr val="FF0000"/>
                </a:solidFill>
              </a:rPr>
              <a:t> 0.2 to 5.15 </a:t>
            </a:r>
            <a:r>
              <a:rPr lang="en-US" sz="1400" dirty="0" err="1">
                <a:solidFill>
                  <a:srgbClr val="FF0000"/>
                </a:solidFill>
              </a:rPr>
              <a:t>TeV</a:t>
            </a:r>
            <a:r>
              <a:rPr lang="en-US" sz="1400" dirty="0"/>
              <a:t>. </a:t>
            </a:r>
            <a:endParaRPr lang="en-US" sz="1400" dirty="0" smtClean="0"/>
          </a:p>
          <a:p>
            <a:endParaRPr lang="en-US" sz="1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 smtClean="0"/>
              <a:t>Therefore</a:t>
            </a:r>
            <a:r>
              <a:rPr lang="en-US" sz="1400" dirty="0"/>
              <a:t>, we focus our investigation on the production of light neutral gauge bosons (</a:t>
            </a:r>
            <a:r>
              <a:rPr lang="en-US" sz="1400" dirty="0" smtClean="0"/>
              <a:t>Z’) </a:t>
            </a:r>
            <a:r>
              <a:rPr lang="en-US" sz="1400" dirty="0"/>
              <a:t>in the mass range </a:t>
            </a:r>
            <a:r>
              <a:rPr lang="en-US" sz="1400" dirty="0">
                <a:solidFill>
                  <a:srgbClr val="FF0000"/>
                </a:solidFill>
              </a:rPr>
              <a:t>below 90 GeV </a:t>
            </a:r>
            <a:r>
              <a:rPr lang="en-US" sz="1400" dirty="0"/>
              <a:t>at the ILC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Due to previous restrictions on the value of </a:t>
            </a:r>
            <a:r>
              <a:rPr lang="en-US" sz="1400" dirty="0" err="1" smtClean="0">
                <a:solidFill>
                  <a:srgbClr val="FF0000"/>
                </a:solidFill>
              </a:rPr>
              <a:t>g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l</a:t>
            </a:r>
            <a:r>
              <a:rPr lang="en-US" sz="1400" dirty="0" smtClean="0"/>
              <a:t> </a:t>
            </a:r>
            <a:r>
              <a:rPr lang="en-US" sz="1400" dirty="0"/>
              <a:t>from different experiments as the CMS, ATLAS, and LEP-2 in the range of </a:t>
            </a:r>
            <a:r>
              <a:rPr lang="en-US" sz="1400" dirty="0" smtClean="0"/>
              <a:t>M</a:t>
            </a:r>
            <a:r>
              <a:rPr lang="en-US" sz="1400" baseline="-25000" dirty="0" smtClean="0"/>
              <a:t>Z’</a:t>
            </a:r>
            <a:r>
              <a:rPr lang="en-US" sz="1400" dirty="0" smtClean="0"/>
              <a:t> </a:t>
            </a:r>
            <a:r>
              <a:rPr lang="en-US" sz="1400" dirty="0"/>
              <a:t>values between 10 and 80 GeV, </a:t>
            </a:r>
            <a:r>
              <a:rPr lang="en-US" sz="1400" dirty="0" err="1">
                <a:solidFill>
                  <a:srgbClr val="FF0000"/>
                </a:solidFill>
              </a:rPr>
              <a:t>g</a:t>
            </a:r>
            <a:r>
              <a:rPr lang="en-US" sz="1400" baseline="-25000" dirty="0" err="1">
                <a:solidFill>
                  <a:srgbClr val="FF0000"/>
                </a:solidFill>
              </a:rPr>
              <a:t>l</a:t>
            </a:r>
            <a:r>
              <a:rPr lang="en-US" sz="1400" dirty="0" smtClean="0"/>
              <a:t> </a:t>
            </a:r>
            <a:r>
              <a:rPr lang="en-US" sz="1400" dirty="0"/>
              <a:t>needs to be approximately </a:t>
            </a:r>
            <a:r>
              <a:rPr lang="en-US" sz="1400" dirty="0">
                <a:solidFill>
                  <a:srgbClr val="FF0000"/>
                </a:solidFill>
              </a:rPr>
              <a:t>0.003</a:t>
            </a:r>
            <a:r>
              <a:rPr lang="en-US" sz="1400" dirty="0"/>
              <a:t> </a:t>
            </a:r>
            <a:r>
              <a:rPr lang="en-US" sz="1400" dirty="0" smtClean="0"/>
              <a:t>[</a:t>
            </a:r>
            <a:r>
              <a:rPr lang="en-US" sz="1400" dirty="0">
                <a:solidFill>
                  <a:srgbClr val="FF0000"/>
                </a:solidFill>
              </a:rPr>
              <a:t>JHEP12(2023)011</a:t>
            </a:r>
            <a:r>
              <a:rPr lang="en-US" sz="1400" dirty="0" smtClean="0"/>
              <a:t>].</a:t>
            </a:r>
          </a:p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According to </a:t>
            </a:r>
            <a:r>
              <a:rPr lang="en-US" sz="1400" dirty="0" smtClean="0"/>
              <a:t>[</a:t>
            </a:r>
            <a:r>
              <a:rPr lang="en-US" sz="1400" dirty="0" smtClean="0">
                <a:solidFill>
                  <a:srgbClr val="FF0000"/>
                </a:solidFill>
              </a:rPr>
              <a:t>Phys</a:t>
            </a:r>
            <a:r>
              <a:rPr lang="en-US" sz="1400" dirty="0">
                <a:solidFill>
                  <a:srgbClr val="FF0000"/>
                </a:solidFill>
              </a:rPr>
              <a:t>. Rev. D 92, 035007 (2015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  <a:r>
              <a:rPr lang="en-US" sz="1400" dirty="0" smtClean="0"/>
              <a:t>]</a:t>
            </a:r>
            <a:r>
              <a:rPr lang="en-US" sz="1400" dirty="0" smtClean="0">
                <a:solidFill>
                  <a:srgbClr val="FF0000"/>
                </a:solidFill>
              </a:rPr>
              <a:t>,</a:t>
            </a:r>
            <a:r>
              <a:rPr lang="en-US" sz="1400" dirty="0" smtClean="0"/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g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DM</a:t>
            </a:r>
            <a:r>
              <a:rPr lang="en-US" sz="1400" dirty="0" smtClean="0"/>
              <a:t> </a:t>
            </a:r>
            <a:r>
              <a:rPr lang="en-US" sz="1400" dirty="0"/>
              <a:t>is equal to </a:t>
            </a:r>
            <a:r>
              <a:rPr lang="en-US" sz="1400" dirty="0">
                <a:solidFill>
                  <a:srgbClr val="FF0000"/>
                </a:solidFill>
              </a:rPr>
              <a:t>1.0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578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91" y="2617849"/>
            <a:ext cx="4762500" cy="3362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16" y="2613087"/>
            <a:ext cx="4762500" cy="3371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7478" y="1268812"/>
            <a:ext cx="5572125" cy="10001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922" y="6539791"/>
            <a:ext cx="40975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S. Elgammal (PHYSICAL </a:t>
            </a:r>
            <a:r>
              <a:rPr lang="en-US" sz="1200" dirty="0">
                <a:solidFill>
                  <a:srgbClr val="FF0000"/>
                </a:solidFill>
              </a:rPr>
              <a:t>REVIEW D 110, 055020 (2024</a:t>
            </a:r>
            <a:r>
              <a:rPr lang="en-US" sz="1200" dirty="0" smtClean="0">
                <a:solidFill>
                  <a:srgbClr val="FF0000"/>
                </a:solidFill>
              </a:rPr>
              <a:t>))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8" name="Picture 7" descr="BU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" y="46205"/>
            <a:ext cx="104216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Mass &amp; MET distributions (after pre-selection)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131" y="1191418"/>
            <a:ext cx="2984817" cy="125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12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16" y="2903224"/>
            <a:ext cx="4762500" cy="3324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2207" y="1003753"/>
            <a:ext cx="5581650" cy="17621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922" y="6539791"/>
            <a:ext cx="40975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S. Elgammal (PHYSICAL </a:t>
            </a:r>
            <a:r>
              <a:rPr lang="en-US" sz="1200" dirty="0">
                <a:solidFill>
                  <a:srgbClr val="FF0000"/>
                </a:solidFill>
              </a:rPr>
              <a:t>REVIEW D 110, 055020 (2024</a:t>
            </a:r>
            <a:r>
              <a:rPr lang="en-US" sz="1200" dirty="0" smtClean="0">
                <a:solidFill>
                  <a:srgbClr val="FF0000"/>
                </a:solidFill>
              </a:rPr>
              <a:t>))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6" name="Picture 5" descr="BU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" y="46205"/>
            <a:ext cx="104216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 distributions (after final-selection)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4453" y="2914622"/>
            <a:ext cx="475456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00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2050" name="Picture 2" descr="https://journals.aps.org/prd/article/10.1103/PhysRevD.110.055020/figures/10/me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68" y="1701697"/>
            <a:ext cx="4762500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922" y="6539791"/>
            <a:ext cx="40975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S. Elgammal (PHYSICAL </a:t>
            </a:r>
            <a:r>
              <a:rPr lang="en-US" sz="1200" dirty="0">
                <a:solidFill>
                  <a:srgbClr val="FF0000"/>
                </a:solidFill>
              </a:rPr>
              <a:t>REVIEW D 110, 055020 (2024</a:t>
            </a:r>
            <a:r>
              <a:rPr lang="en-US" sz="1200" dirty="0" smtClean="0">
                <a:solidFill>
                  <a:srgbClr val="FF0000"/>
                </a:solidFill>
              </a:rPr>
              <a:t>))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6" name="Picture 5" descr="B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this analysis</a:t>
            </a:r>
            <a:endParaRPr lang="en-GB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11192" y="2274838"/>
            <a:ext cx="64718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If this signal is not observed at the ILC, we set upper limits on the masses of </a:t>
            </a:r>
            <a:r>
              <a:rPr lang="en-US" dirty="0" smtClean="0"/>
              <a:t>Z’ </a:t>
            </a:r>
            <a:r>
              <a:rPr lang="en-US" dirty="0"/>
              <a:t>and dark matter (χ</a:t>
            </a:r>
            <a:r>
              <a:rPr lang="en-US" baseline="-25000" dirty="0"/>
              <a:t>1</a:t>
            </a:r>
            <a:r>
              <a:rPr lang="en-US" dirty="0"/>
              <a:t>) at the 95% CL for the charged </a:t>
            </a:r>
            <a:r>
              <a:rPr lang="en-US" dirty="0" err="1"/>
              <a:t>muonic</a:t>
            </a:r>
            <a:r>
              <a:rPr lang="en-US" dirty="0"/>
              <a:t> channel decay of </a:t>
            </a:r>
            <a:r>
              <a:rPr lang="en-US" dirty="0" smtClean="0"/>
              <a:t>Z’.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Limits </a:t>
            </a:r>
            <a:r>
              <a:rPr lang="en-US" dirty="0"/>
              <a:t>have been set for light vector scenario with </a:t>
            </a:r>
            <a:r>
              <a:rPr lang="en-US" dirty="0" smtClean="0"/>
              <a:t>         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l</a:t>
            </a:r>
            <a:r>
              <a:rPr lang="en-US" dirty="0" smtClean="0"/>
              <a:t> = </a:t>
            </a:r>
            <a:r>
              <a:rPr lang="en-US" dirty="0"/>
              <a:t>0.003 and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DM</a:t>
            </a:r>
            <a:r>
              <a:rPr lang="en-US" dirty="0" smtClean="0"/>
              <a:t> =1.0</a:t>
            </a:r>
            <a:r>
              <a:rPr lang="en-US" dirty="0"/>
              <a:t>, excluding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    M</a:t>
            </a:r>
            <a:r>
              <a:rPr lang="en-US" baseline="-25000" dirty="0" smtClean="0">
                <a:solidFill>
                  <a:srgbClr val="FF0000"/>
                </a:solidFill>
              </a:rPr>
              <a:t>Z’</a:t>
            </a:r>
            <a:r>
              <a:rPr lang="en-US" baseline="-25000" dirty="0" smtClean="0"/>
              <a:t> </a:t>
            </a:r>
            <a:r>
              <a:rPr lang="en-US" dirty="0" smtClean="0"/>
              <a:t>range </a:t>
            </a:r>
            <a:r>
              <a:rPr lang="en-US" dirty="0"/>
              <a:t>from </a:t>
            </a:r>
            <a:r>
              <a:rPr lang="en-US" dirty="0">
                <a:solidFill>
                  <a:srgbClr val="FF0000"/>
                </a:solidFill>
              </a:rPr>
              <a:t>20 to 80 GeV </a:t>
            </a:r>
            <a:r>
              <a:rPr lang="en-US" dirty="0"/>
              <a:t>for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baseline="-25000" dirty="0">
                <a:solidFill>
                  <a:srgbClr val="FF0000"/>
                </a:solidFill>
              </a:rPr>
              <a:t>χ1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∈ [1, 122] </a:t>
            </a:r>
            <a:r>
              <a:rPr lang="en-US" dirty="0">
                <a:solidFill>
                  <a:srgbClr val="FF0000"/>
                </a:solidFill>
              </a:rPr>
              <a:t>GeV</a:t>
            </a:r>
            <a:r>
              <a:rPr lang="en-US" dirty="0"/>
              <a:t>, 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Nevertheless </a:t>
            </a:r>
            <a:r>
              <a:rPr lang="en-US" dirty="0"/>
              <a:t>excluding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baseline="-25000" dirty="0">
                <a:solidFill>
                  <a:srgbClr val="FF0000"/>
                </a:solidFill>
              </a:rPr>
              <a:t>χ1</a:t>
            </a:r>
            <a:r>
              <a:rPr lang="en-US" dirty="0" smtClean="0">
                <a:solidFill>
                  <a:srgbClr val="FF0000"/>
                </a:solidFill>
              </a:rPr>
              <a:t> = </a:t>
            </a:r>
            <a:r>
              <a:rPr lang="en-US" dirty="0">
                <a:solidFill>
                  <a:srgbClr val="FF0000"/>
                </a:solidFill>
              </a:rPr>
              <a:t>170 </a:t>
            </a:r>
            <a:r>
              <a:rPr lang="en-US" dirty="0"/>
              <a:t>GeV </a:t>
            </a:r>
            <a:r>
              <a:rPr lang="en-US" dirty="0" smtClean="0"/>
              <a:t>at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baseline="-25000" dirty="0">
                <a:solidFill>
                  <a:srgbClr val="FF0000"/>
                </a:solidFill>
              </a:rPr>
              <a:t>Z’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=</a:t>
            </a:r>
            <a:r>
              <a:rPr lang="en-US" dirty="0" smtClean="0">
                <a:solidFill>
                  <a:srgbClr val="FF0000"/>
                </a:solidFill>
              </a:rPr>
              <a:t> 22 </a:t>
            </a:r>
            <a:r>
              <a:rPr lang="en-US" dirty="0"/>
              <a:t>GeV.</a:t>
            </a:r>
          </a:p>
        </p:txBody>
      </p:sp>
    </p:spTree>
    <p:extLst>
      <p:ext uri="{BB962C8B-B14F-4D97-AF65-F5344CB8AC3E}">
        <p14:creationId xmlns:p14="http://schemas.microsoft.com/office/powerpoint/2010/main" val="21543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4" name="Picture 3" descr="B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2"/>
          <p:cNvSpPr txBox="1">
            <a:spLocks/>
          </p:cNvSpPr>
          <p:nvPr/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ctr" defTabSz="914400" rtl="0" eaLnBrk="1" latinLnBrk="0" hangingPunct="1">
              <a:defRPr sz="28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6" name="Picture 5" descr="B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" y="37327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community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77" y="1540851"/>
            <a:ext cx="6241021" cy="38662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347" y="1540852"/>
            <a:ext cx="5919000" cy="386625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9350069" y="3630967"/>
            <a:ext cx="2395087" cy="12428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9360426" y="4511340"/>
            <a:ext cx="2395087" cy="12428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9361905" y="5143133"/>
            <a:ext cx="2395087" cy="12428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21077" y="5605130"/>
            <a:ext cx="1174127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Hopefully, Egypt will join soon!!!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84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717766" y="3226579"/>
            <a:ext cx="441499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Thank you!!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3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821121" y="3226579"/>
            <a:ext cx="517481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68007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" y="37327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Backup of Paper 1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983" y="1063415"/>
            <a:ext cx="3305175" cy="56214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208" y="1063415"/>
            <a:ext cx="3571875" cy="562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9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" y="37327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Backup of Paper 2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79" y="1040725"/>
            <a:ext cx="7924800" cy="5753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865" y="4421656"/>
            <a:ext cx="558165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4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" descr="BU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05075" y="951497"/>
            <a:ext cx="9227520" cy="586511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reeform 8"/>
          <p:cNvSpPr/>
          <p:nvPr/>
        </p:nvSpPr>
        <p:spPr>
          <a:xfrm>
            <a:off x="750235" y="1125378"/>
            <a:ext cx="9344160" cy="1266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50235" y="5805738"/>
            <a:ext cx="9344160" cy="926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275075" y="3826098"/>
            <a:ext cx="1504440" cy="1102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9298434" y="3875058"/>
            <a:ext cx="1105919" cy="760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9299155" y="3042378"/>
            <a:ext cx="1105200" cy="687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9286555" y="4761018"/>
            <a:ext cx="1005480" cy="67068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Freeform 14"/>
          <p:cNvSpPr/>
          <p:nvPr/>
        </p:nvSpPr>
        <p:spPr>
          <a:xfrm>
            <a:off x="857875" y="959650"/>
            <a:ext cx="9344160" cy="1266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7492674" y="1573578"/>
            <a:ext cx="1197359" cy="85643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traight Connector 16"/>
          <p:cNvSpPr/>
          <p:nvPr/>
        </p:nvSpPr>
        <p:spPr>
          <a:xfrm>
            <a:off x="6838915" y="1848977"/>
            <a:ext cx="0" cy="440064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0" tIns="0" rIns="0" bIns="0" anchor="ctr" anchorCtr="1" compatLnSpc="0"/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9250915" y="1848977"/>
            <a:ext cx="0" cy="440064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0" tIns="0" rIns="0" bIns="0" anchor="ctr" anchorCtr="1" compatLnSpc="0"/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3704035" y="5393538"/>
            <a:ext cx="2242800" cy="349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sp>
        <p:nvSpPr>
          <p:cNvPr id="20" name="Straight Connector 19"/>
          <p:cNvSpPr/>
          <p:nvPr/>
        </p:nvSpPr>
        <p:spPr>
          <a:xfrm>
            <a:off x="4750915" y="1848977"/>
            <a:ext cx="0" cy="440064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0" tIns="0" rIns="0" bIns="0" anchor="ctr" anchorCtr="1" compatLnSpc="0"/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>
            <a:off x="2338914" y="1848977"/>
            <a:ext cx="0" cy="440064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0" tIns="0" rIns="0" bIns="0" anchor="ctr" anchorCtr="1" compatLnSpc="0"/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69115" y="6323057"/>
            <a:ext cx="964800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-12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sec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69115" y="1499058"/>
            <a:ext cx="964800" cy="62676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100GeV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53114" y="1499058"/>
            <a:ext cx="1063440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14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GeV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69114" y="1499058"/>
            <a:ext cx="1195919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19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GeV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05115" y="1499058"/>
            <a:ext cx="964800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-4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 eV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45115" y="6323057"/>
            <a:ext cx="964800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-35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sec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33115" y="6323057"/>
            <a:ext cx="964800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-43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sec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794075" y="6335298"/>
            <a:ext cx="1240920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5*10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17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sec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1395" y="2749338"/>
            <a:ext cx="1471320" cy="52452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i="0" u="none" strike="noStrike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HG Mincho Light J" pitchFamily="2"/>
                <a:cs typeface="Tahoma" pitchFamily="2"/>
              </a:rPr>
              <a:t>Theory of Everything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7493035" y="5180058"/>
            <a:ext cx="1136880" cy="107532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TextBox 31"/>
          <p:cNvSpPr txBox="1"/>
          <p:nvPr/>
        </p:nvSpPr>
        <p:spPr>
          <a:xfrm>
            <a:off x="6477115" y="1031058"/>
            <a:ext cx="964800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15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K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89115" y="1031058"/>
            <a:ext cx="964800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27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K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69114" y="1031058"/>
            <a:ext cx="964800" cy="351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10</a:t>
            </a:r>
            <a:r>
              <a:rPr lang="en-US" sz="2400" b="0" i="0" u="none" strike="noStrike" baseline="30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32</a:t>
            </a: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K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105115" y="1031058"/>
            <a:ext cx="964800" cy="33732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HG Mincho Light J" pitchFamily="2"/>
                <a:cs typeface="Tahoma" pitchFamily="2"/>
              </a:rPr>
              <a:t>3K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69155" y="1029618"/>
            <a:ext cx="1217519" cy="33732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HG Mincho Light J" pitchFamily="2"/>
                <a:cs typeface="Tahoma" pitchFamily="2"/>
              </a:rPr>
              <a:t>“T” scale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9155" y="1533618"/>
            <a:ext cx="1217519" cy="33732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HG Mincho Light J" pitchFamily="2"/>
                <a:cs typeface="Tahoma" pitchFamily="2"/>
              </a:rPr>
              <a:t>“E” scale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69155" y="6321617"/>
            <a:ext cx="1217519" cy="33732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HG Mincho Light J" pitchFamily="2"/>
                <a:cs typeface="Tahoma" pitchFamily="2"/>
              </a:rPr>
              <a:t>“t” scale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6317635" y="5153418"/>
            <a:ext cx="1049040" cy="843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9256675" y="2005937"/>
            <a:ext cx="1147680" cy="925559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Rectangle 40"/>
          <p:cNvSpPr/>
          <p:nvPr/>
        </p:nvSpPr>
        <p:spPr>
          <a:xfrm>
            <a:off x="1" y="55083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Fields and Unification</a:t>
            </a:r>
          </a:p>
        </p:txBody>
      </p:sp>
      <p:pic>
        <p:nvPicPr>
          <p:cNvPr id="2" name="CERN-VIDEO-Prot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 flipH="1">
            <a:off x="10534366" y="4145872"/>
            <a:ext cx="1582323" cy="156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6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17" grpId="0" animBg="1"/>
      <p:bldP spid="20" grpId="0" animBg="1"/>
      <p:bldP spid="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78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95755" y="-23868"/>
            <a:ext cx="431003" cy="520640"/>
          </a:xfrm>
        </p:spPr>
        <p:txBody>
          <a:bodyPr/>
          <a:lstStyle/>
          <a:p>
            <a:fld id="{EDE9C2D0-F357-4A48-A16C-59593DC636D7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1986" y="816369"/>
            <a:ext cx="6201720" cy="3009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208223" y="4126130"/>
            <a:ext cx="4286872" cy="24966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1" y="19571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en-GB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Accelerator Complex</a:t>
            </a:r>
            <a:endParaRPr lang="en-GB" sz="4600" b="1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BU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CERN-VIDEO-ppcollis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578002" y="3941684"/>
            <a:ext cx="5538688" cy="2618913"/>
          </a:xfrm>
          <a:prstGeom prst="rect">
            <a:avLst/>
          </a:prstGeom>
        </p:spPr>
      </p:pic>
      <p:pic>
        <p:nvPicPr>
          <p:cNvPr id="4" name="CERN-VIDEO-2018-005-001-480p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578001" y="711444"/>
            <a:ext cx="5537479" cy="311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57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5" descr="BU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Resize="1"/>
          </p:cNvSpPr>
          <p:nvPr/>
        </p:nvSpPr>
        <p:spPr>
          <a:xfrm>
            <a:off x="2170398" y="2582468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no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cs typeface="Tahoma" pitchFamily="2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28362" y="4469947"/>
            <a:ext cx="3362472" cy="2311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3844971" y="1792450"/>
            <a:ext cx="3301383" cy="2447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97878" y="1764049"/>
            <a:ext cx="3384320" cy="247621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2117059" y="3639704"/>
            <a:ext cx="1645847" cy="6086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HG Mincho Light J" pitchFamily="2"/>
                <a:cs typeface="Tahoma" pitchFamily="2"/>
              </a:rPr>
              <a:t>Prof. P. Higgs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4545" y="3631639"/>
            <a:ext cx="1645847" cy="6086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HG Mincho Light J" pitchFamily="2"/>
                <a:cs typeface="Tahoma" pitchFamily="2"/>
              </a:rPr>
              <a:t>Prof. F. </a:t>
            </a:r>
            <a:r>
              <a:rPr lang="en-US" sz="24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HG Mincho Light J" pitchFamily="2"/>
                <a:cs typeface="Tahoma" pitchFamily="2"/>
              </a:rPr>
              <a:t>Englert</a:t>
            </a:r>
            <a:endParaRPr lang="en-US" sz="2400" b="1" i="0" u="none" strike="noStrike" baseline="0" dirty="0">
              <a:ln>
                <a:noFill/>
              </a:ln>
              <a:solidFill>
                <a:srgbClr val="FF0000"/>
              </a:solidFill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878" y="932648"/>
            <a:ext cx="9869987" cy="568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lnSpc>
                <a:spcPct val="86000"/>
              </a:lnSpc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latin typeface="Times New Roman" pitchFamily="18"/>
                <a:ea typeface="HG Mincho Light J" pitchFamily="2"/>
                <a:cs typeface="Tahoma" pitchFamily="2"/>
              </a:rPr>
              <a:t>In 1964 Prof. P. Higgs and Prof. F. </a:t>
            </a:r>
            <a:r>
              <a:rPr lang="en-US" b="1" dirty="0" err="1">
                <a:latin typeface="Times New Roman" pitchFamily="18"/>
                <a:ea typeface="HG Mincho Light J" pitchFamily="2"/>
                <a:cs typeface="Tahoma" pitchFamily="2"/>
              </a:rPr>
              <a:t>Englert</a:t>
            </a:r>
            <a:r>
              <a:rPr lang="en-US" b="1" dirty="0">
                <a:latin typeface="Times New Roman" pitchFamily="18"/>
                <a:ea typeface="HG Mincho Light J" pitchFamily="2"/>
                <a:cs typeface="Tahoma" pitchFamily="2"/>
              </a:rPr>
              <a:t> wrote papers on prediction of new scalar Gauge boson, which appears as a result of the spontaneous symmetry breaking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" y="55083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Higgs boson is </a:t>
            </a:r>
            <a:r>
              <a:rPr lang="en-GB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important?</a:t>
            </a:r>
            <a:endParaRPr lang="en-GB" sz="4600" b="1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CERN-VIDEO-HiggsBos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268094" y="1782193"/>
            <a:ext cx="4857049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06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  <p:bldLst>
      <p:bldP spid="7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5262" y="1247789"/>
            <a:ext cx="3365356" cy="2996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524499" y="3709848"/>
            <a:ext cx="4423457" cy="2896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489455" y="3701277"/>
            <a:ext cx="3985827" cy="2916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458818" y="3887184"/>
            <a:ext cx="920881" cy="113971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" y="55083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Higgs Boson Production at the LHC</a:t>
            </a:r>
            <a:endParaRPr lang="en-GB" sz="4600" b="1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BU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400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44258" y="3609854"/>
            <a:ext cx="1197359" cy="1150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96725" y="3609854"/>
            <a:ext cx="1280880" cy="1174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242876" y="4289743"/>
            <a:ext cx="1942560" cy="6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5181" y="4869453"/>
            <a:ext cx="4959720" cy="1901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930645" y="1391018"/>
            <a:ext cx="2781000" cy="1307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5184476" y="4894183"/>
            <a:ext cx="3420360" cy="19000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 problems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096" y="833148"/>
            <a:ext cx="85997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/>
                <a:ea typeface="HG Mincho Light J" pitchFamily="2"/>
                <a:cs typeface="Tahoma" pitchFamily="2"/>
              </a:rPr>
              <a:t>Search for new heavy resonant and non-resonant phenomena in </a:t>
            </a:r>
            <a:r>
              <a:rPr lang="en-US" b="1" dirty="0" err="1">
                <a:latin typeface="Times New Roman" pitchFamily="18"/>
                <a:ea typeface="HG Mincho Light J" pitchFamily="2"/>
                <a:cs typeface="Tahoma" pitchFamily="2"/>
              </a:rPr>
              <a:t>dilepton</a:t>
            </a:r>
            <a:r>
              <a:rPr lang="en-US" b="1" dirty="0">
                <a:latin typeface="Times New Roman" pitchFamily="18"/>
                <a:ea typeface="HG Mincho Light J" pitchFamily="2"/>
                <a:cs typeface="Tahoma" pitchFamily="2"/>
              </a:rPr>
              <a:t> channels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5181" y="3228153"/>
            <a:ext cx="5053875" cy="330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err="1" smtClean="0">
                <a:latin typeface="Times New Roman" pitchFamily="18"/>
                <a:ea typeface="HG Mincho Light J" pitchFamily="2"/>
                <a:cs typeface="Tahoma" pitchFamily="2"/>
              </a:rPr>
              <a:t>Kaluza</a:t>
            </a:r>
            <a:r>
              <a:rPr lang="en-US" b="1" dirty="0" smtClean="0">
                <a:latin typeface="Times New Roman" pitchFamily="18"/>
                <a:ea typeface="HG Mincho Light J" pitchFamily="2"/>
                <a:cs typeface="Tahoma" pitchFamily="2"/>
              </a:rPr>
              <a:t> </a:t>
            </a:r>
            <a:r>
              <a:rPr lang="en-US" b="1" dirty="0" err="1">
                <a:latin typeface="Times New Roman" pitchFamily="18"/>
                <a:ea typeface="HG Mincho Light J" pitchFamily="2"/>
                <a:cs typeface="Tahoma" pitchFamily="2"/>
              </a:rPr>
              <a:t>Klien</a:t>
            </a:r>
            <a:r>
              <a:rPr lang="en-US" b="1" dirty="0">
                <a:latin typeface="Times New Roman" pitchFamily="18"/>
                <a:ea typeface="HG Mincho Light J" pitchFamily="2"/>
                <a:cs typeface="Tahoma" pitchFamily="2"/>
              </a:rPr>
              <a:t> excitations from Extra-dimensions</a:t>
            </a:r>
          </a:p>
        </p:txBody>
      </p:sp>
      <p:pic>
        <p:nvPicPr>
          <p:cNvPr id="14" name="Picture 13" descr="BU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8599312" y="3225681"/>
            <a:ext cx="3249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  <a:cs typeface="New Times Roman"/>
              </a:rPr>
              <a:t>DOI: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  <a:cs typeface="New Times Roman"/>
                <a:hlinkClick r:id="rId9"/>
              </a:rPr>
              <a:t>10.1007/JHEP07(2021)208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4439160" y="1233563"/>
            <a:ext cx="2938180" cy="19047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7519386" y="1233562"/>
            <a:ext cx="3322786" cy="190264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8734411" y="4891914"/>
            <a:ext cx="3063721" cy="187664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r>
              <a:rPr lang="en-GB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1626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3" name="Picture 2"/>
          <p:cNvPicPr/>
          <p:nvPr/>
        </p:nvPicPr>
        <p:blipFill>
          <a:blip r:embed="rId2"/>
          <a:stretch/>
        </p:blipFill>
        <p:spPr>
          <a:xfrm>
            <a:off x="2840857" y="1312939"/>
            <a:ext cx="9269463" cy="5460723"/>
          </a:xfrm>
          <a:prstGeom prst="rect">
            <a:avLst/>
          </a:prstGeom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Searches for dark matter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/>
        </p:blipFill>
        <p:spPr>
          <a:xfrm>
            <a:off x="69379" y="1498035"/>
            <a:ext cx="2585044" cy="221904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/>
          <a:stretch/>
        </p:blipFill>
        <p:spPr>
          <a:xfrm>
            <a:off x="104544" y="3903892"/>
            <a:ext cx="2545259" cy="2219040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BU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2432484" y="3903893"/>
            <a:ext cx="3639842" cy="291415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990090" y="4227968"/>
            <a:ext cx="3325085" cy="257380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220548" y="1268550"/>
            <a:ext cx="3939216" cy="228151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4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C2D0-F357-4A48-A16C-59593DC636D7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88776" y="1021790"/>
            <a:ext cx="2396971" cy="2426452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994302" y="3924794"/>
            <a:ext cx="2989799" cy="2426452"/>
          </a:xfrm>
          <a:prstGeom prst="rect">
            <a:avLst/>
          </a:prstGeom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/>
          <a:stretch/>
        </p:blipFill>
        <p:spPr>
          <a:xfrm>
            <a:off x="2593228" y="1021790"/>
            <a:ext cx="2941920" cy="2426452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/>
          <a:stretch/>
        </p:blipFill>
        <p:spPr>
          <a:xfrm>
            <a:off x="5823750" y="1882065"/>
            <a:ext cx="5743857" cy="4909347"/>
          </a:xfrm>
          <a:prstGeom prst="rect">
            <a:avLst/>
          </a:prstGeom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1" y="46205"/>
            <a:ext cx="104216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DM direct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etection</a:t>
            </a:r>
            <a:endParaRPr lang="en-GB" sz="4600" b="1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66770" y="1395200"/>
            <a:ext cx="5165838" cy="409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3" indent="-342900" hangingPunct="0">
              <a:lnSpc>
                <a:spcPct val="86000"/>
              </a:lnSpc>
              <a:spcBef>
                <a:spcPts val="1191"/>
              </a:spcBef>
              <a:spcAft>
                <a:spcPts val="992"/>
              </a:spcAft>
              <a:buSzPts val="1972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 smtClean="0">
                <a:latin typeface="Times New Roman" pitchFamily="18"/>
                <a:ea typeface="HG Mincho Light J" pitchFamily="2"/>
                <a:cs typeface="Tahoma" pitchFamily="2"/>
              </a:rPr>
              <a:t>Phys. Rev. D 107, 063002 (2023)</a:t>
            </a:r>
            <a:endParaRPr lang="en-US" sz="2400" b="1" dirty="0">
              <a:latin typeface="Times New Roman" pitchFamily="18"/>
              <a:ea typeface="HG Mincho Light J" pitchFamily="2"/>
              <a:cs typeface="Tahoma" pitchFamily="2"/>
            </a:endParaRPr>
          </a:p>
        </p:txBody>
      </p:sp>
      <p:pic>
        <p:nvPicPr>
          <p:cNvPr id="11" name="Picture 10" descr="BU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172" y="39528"/>
            <a:ext cx="1274518" cy="54883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78736" y="909527"/>
            <a:ext cx="20521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</a:rPr>
              <a:t>E</a:t>
            </a:r>
            <a:r>
              <a:rPr lang="en-US" sz="1400" i="1" baseline="-25000" dirty="0" smtClean="0">
                <a:solidFill>
                  <a:srgbClr val="FF0000"/>
                </a:solidFill>
              </a:rPr>
              <a:t>th</a:t>
            </a:r>
            <a:r>
              <a:rPr lang="en-US" sz="1400" dirty="0" smtClean="0">
                <a:solidFill>
                  <a:srgbClr val="FF0000"/>
                </a:solidFill>
              </a:rPr>
              <a:t> :  threshold </a:t>
            </a:r>
            <a:r>
              <a:rPr lang="en-US" sz="1400" dirty="0">
                <a:solidFill>
                  <a:srgbClr val="FF0000"/>
                </a:solidFill>
              </a:rPr>
              <a:t>energy</a:t>
            </a:r>
          </a:p>
        </p:txBody>
      </p:sp>
    </p:spTree>
    <p:extLst>
      <p:ext uri="{BB962C8B-B14F-4D97-AF65-F5344CB8AC3E}">
        <p14:creationId xmlns:p14="http://schemas.microsoft.com/office/powerpoint/2010/main" val="386380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 Presentation.potx" id="{6AD67AF1-3A96-433E-9956-EA4722E7BC81}" vid="{2279D32E-F677-4906-B04F-EA3E5D82E97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Presentation</Template>
  <TotalTime>22359</TotalTime>
  <Words>951</Words>
  <Application>Microsoft Office PowerPoint</Application>
  <PresentationFormat>Widescreen</PresentationFormat>
  <Paragraphs>204</Paragraphs>
  <Slides>30</Slides>
  <Notes>1</Notes>
  <HiddenSlides>0</HiddenSlides>
  <MMClips>6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Century Gothic</vt:lpstr>
      <vt:lpstr>HG Mincho Light J</vt:lpstr>
      <vt:lpstr>New Times Roman</vt:lpstr>
      <vt:lpstr>Tahoma</vt:lpstr>
      <vt:lpstr>Times New Roman</vt:lpstr>
      <vt:lpstr>Wingdings</vt:lpstr>
      <vt:lpstr>Wingdings 3</vt:lpstr>
      <vt:lpstr>Ion Boardroom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Amal Kasry</dc:creator>
  <cp:lastModifiedBy>Sherif.Elgammal</cp:lastModifiedBy>
  <cp:revision>489</cp:revision>
  <dcterms:created xsi:type="dcterms:W3CDTF">2015-09-15T21:32:15Z</dcterms:created>
  <dcterms:modified xsi:type="dcterms:W3CDTF">2026-01-21T12:37:15Z</dcterms:modified>
</cp:coreProperties>
</file>