
<file path=[Content_Types].xml><?xml version="1.0" encoding="utf-8"?>
<Types xmlns="http://schemas.openxmlformats.org/package/2006/content-types">
  <Default Extension="gif" ContentType="image/gi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90"/>
  </p:normalViewPr>
  <p:slideViewPr>
    <p:cSldViewPr snapToGrid="0">
      <p:cViewPr varScale="1">
        <p:scale>
          <a:sx n="45" d="100"/>
          <a:sy n="45" d="100"/>
        </p:scale>
        <p:origin x="896" y="2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8" name="Shape 148"/>
          <p:cNvSpPr>
            <a:spLocks noGrp="1" noRot="1" noChangeAspect="1"/>
          </p:cNvSpPr>
          <p:nvPr>
            <p:ph type="sldImg"/>
          </p:nvPr>
        </p:nvSpPr>
        <p:spPr>
          <a:xfrm>
            <a:off x="1143000" y="685800"/>
            <a:ext cx="4572000" cy="3429000"/>
          </a:xfrm>
          <a:prstGeom prst="rect">
            <a:avLst/>
          </a:prstGeom>
        </p:spPr>
        <p:txBody>
          <a:bodyPr/>
          <a:lstStyle/>
          <a:p>
            <a:endParaRPr/>
          </a:p>
        </p:txBody>
      </p:sp>
      <p:sp>
        <p:nvSpPr>
          <p:cNvPr id="149" name="Shape 14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1" name="Author and Date"/>
          <p:cNvSpPr txBox="1">
            <a:spLocks noGrp="1"/>
          </p:cNvSpPr>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12" name="Presentation Title"/>
          <p:cNvSpPr txBox="1">
            <a:spLocks noGrp="1"/>
          </p:cNvSpPr>
          <p:nvPr>
            <p:ph type="title" hasCustomPrompt="1"/>
          </p:nvPr>
        </p:nvSpPr>
        <p:spPr>
          <a:xfrm>
            <a:off x="1206496" y="2574991"/>
            <a:ext cx="21971004" cy="4648201"/>
          </a:xfrm>
          <a:prstGeom prst="rect">
            <a:avLst/>
          </a:prstGeom>
        </p:spPr>
        <p:txBody>
          <a:bodyPr anchor="b"/>
          <a:lstStyle>
            <a:lvl1pPr>
              <a:defRPr sz="11600" spc="-232"/>
            </a:lvl1pPr>
          </a:lstStyle>
          <a:p>
            <a:r>
              <a:t>Presentation Title</a:t>
            </a:r>
          </a:p>
        </p:txBody>
      </p:sp>
      <p:sp>
        <p:nvSpPr>
          <p:cNvPr id="13" name="Body Level One…"/>
          <p:cNvSpPr txBox="1">
            <a:spLocks noGrp="1"/>
          </p:cNvSpPr>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98" name="Body Level One…"/>
          <p:cNvSpPr txBox="1">
            <a:spLocks noGrp="1"/>
          </p:cNvSpPr>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z="11600" spc="-232">
                <a:latin typeface="Helvetica Neue Medium"/>
                <a:ea typeface="Helvetica Neue Medium"/>
                <a:cs typeface="Helvetica Neue Medium"/>
                <a:sym typeface="Helvetica Neue Medium"/>
              </a:defRPr>
            </a:lvl1pPr>
            <a:lvl2pPr marL="0" indent="457200" algn="ctr">
              <a:lnSpc>
                <a:spcPct val="80000"/>
              </a:lnSpc>
              <a:spcBef>
                <a:spcPts val="0"/>
              </a:spcBef>
              <a:buSzTx/>
              <a:buNone/>
              <a:defRPr sz="11600" spc="-232">
                <a:latin typeface="Helvetica Neue Medium"/>
                <a:ea typeface="Helvetica Neue Medium"/>
                <a:cs typeface="Helvetica Neue Medium"/>
                <a:sym typeface="Helvetica Neue Medium"/>
              </a:defRPr>
            </a:lvl2pPr>
            <a:lvl3pPr marL="0" indent="914400" algn="ctr">
              <a:lnSpc>
                <a:spcPct val="80000"/>
              </a:lnSpc>
              <a:spcBef>
                <a:spcPts val="0"/>
              </a:spcBef>
              <a:buSzTx/>
              <a:buNone/>
              <a:defRPr sz="11600" spc="-232">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z="11600" spc="-232">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z="11600" spc="-232">
                <a:latin typeface="Helvetica Neue Medium"/>
                <a:ea typeface="Helvetica Neue Medium"/>
                <a:cs typeface="Helvetica Neue Medium"/>
                <a:sym typeface="Helvetica Neue Medium"/>
              </a:defRPr>
            </a:lvl5pPr>
          </a:lstStyle>
          <a:p>
            <a:r>
              <a:t>Statement</a:t>
            </a:r>
          </a:p>
          <a:p>
            <a:pPr lvl="1"/>
            <a:endParaRPr/>
          </a:p>
          <a:p>
            <a:pPr lvl="2"/>
            <a:endParaRPr/>
          </a:p>
          <a:p>
            <a:pPr lvl="3"/>
            <a:endParaRPr/>
          </a:p>
          <a:p>
            <a:pPr lvl="4"/>
            <a:endParaRP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106" name="Body Level One…"/>
          <p:cNvSpPr txBox="1">
            <a:spLocks noGrp="1"/>
          </p:cNvSpPr>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sz="25000" b="1" spc="-250"/>
            </a:lvl1pPr>
            <a:lvl2pPr marL="0" indent="457200" algn="ctr">
              <a:lnSpc>
                <a:spcPct val="80000"/>
              </a:lnSpc>
              <a:spcBef>
                <a:spcPts val="0"/>
              </a:spcBef>
              <a:buSzTx/>
              <a:buNone/>
              <a:defRPr sz="25000" b="1" spc="-250"/>
            </a:lvl2pPr>
            <a:lvl3pPr marL="0" indent="914400" algn="ctr">
              <a:lnSpc>
                <a:spcPct val="80000"/>
              </a:lnSpc>
              <a:spcBef>
                <a:spcPts val="0"/>
              </a:spcBef>
              <a:buSzTx/>
              <a:buNone/>
              <a:defRPr sz="25000" b="1" spc="-250"/>
            </a:lvl3pPr>
            <a:lvl4pPr marL="0" indent="1371600" algn="ctr">
              <a:lnSpc>
                <a:spcPct val="80000"/>
              </a:lnSpc>
              <a:spcBef>
                <a:spcPts val="0"/>
              </a:spcBef>
              <a:buSzTx/>
              <a:buNone/>
              <a:defRPr sz="25000" b="1" spc="-250"/>
            </a:lvl4pPr>
            <a:lvl5pPr marL="0" indent="1828800" algn="ctr">
              <a:lnSpc>
                <a:spcPct val="80000"/>
              </a:lnSpc>
              <a:spcBef>
                <a:spcPts val="0"/>
              </a:spcBef>
              <a:buSzTx/>
              <a:buNone/>
              <a:defRPr sz="25000" b="1" spc="-250"/>
            </a:lvl5pPr>
          </a:lstStyle>
          <a:p>
            <a:r>
              <a:t>100%</a:t>
            </a:r>
          </a:p>
          <a:p>
            <a:pPr lvl="1"/>
            <a:endParaRPr/>
          </a:p>
          <a:p>
            <a:pPr lvl="2"/>
            <a:endParaRPr/>
          </a:p>
          <a:p>
            <a:pPr lvl="3"/>
            <a:endParaRPr/>
          </a:p>
          <a:p>
            <a:pPr lvl="4"/>
            <a:endParaRPr/>
          </a:p>
        </p:txBody>
      </p:sp>
      <p:sp>
        <p:nvSpPr>
          <p:cNvPr id="107" name="Fact information"/>
          <p:cNvSpPr txBox="1">
            <a:spLocks noGrp="1"/>
          </p:cNvSpPr>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sz="5500" b="1"/>
            </a:lvl1pPr>
          </a:lstStyle>
          <a:p>
            <a:r>
              <a:t>Fact information</a:t>
            </a:r>
          </a:p>
        </p:txBody>
      </p:sp>
      <p:sp>
        <p:nvSpPr>
          <p:cNvPr id="1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15" name="Attribution"/>
          <p:cNvSpPr txBox="1">
            <a:spLocks noGrp="1"/>
          </p:cNvSpPr>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Attribution</a:t>
            </a:r>
          </a:p>
        </p:txBody>
      </p:sp>
      <p:sp>
        <p:nvSpPr>
          <p:cNvPr id="116" name="Body Level One…"/>
          <p:cNvSpPr txBox="1">
            <a:spLocks noGrp="1"/>
          </p:cNvSpPr>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z="8500" spc="-170">
                <a:latin typeface="Helvetica Neue Medium"/>
                <a:ea typeface="Helvetica Neue Medium"/>
                <a:cs typeface="Helvetica Neue Medium"/>
                <a:sym typeface="Helvetica Neue Medium"/>
              </a:defRPr>
            </a:lvl1pPr>
            <a:lvl2pPr marL="638923" indent="-12700">
              <a:spcBef>
                <a:spcPts val="0"/>
              </a:spcBef>
              <a:buSzTx/>
              <a:buNone/>
              <a:defRPr sz="8500" spc="-170">
                <a:latin typeface="Helvetica Neue Medium"/>
                <a:ea typeface="Helvetica Neue Medium"/>
                <a:cs typeface="Helvetica Neue Medium"/>
                <a:sym typeface="Helvetica Neue Medium"/>
              </a:defRPr>
            </a:lvl2pPr>
            <a:lvl3pPr marL="638923" indent="444500">
              <a:spcBef>
                <a:spcPts val="0"/>
              </a:spcBef>
              <a:buSzTx/>
              <a:buNone/>
              <a:defRPr sz="8500" spc="-170">
                <a:latin typeface="Helvetica Neue Medium"/>
                <a:ea typeface="Helvetica Neue Medium"/>
                <a:cs typeface="Helvetica Neue Medium"/>
                <a:sym typeface="Helvetica Neue Medium"/>
              </a:defRPr>
            </a:lvl3pPr>
            <a:lvl4pPr marL="638923" indent="901700">
              <a:spcBef>
                <a:spcPts val="0"/>
              </a:spcBef>
              <a:buSzTx/>
              <a:buNone/>
              <a:defRPr sz="8500" spc="-170">
                <a:latin typeface="Helvetica Neue Medium"/>
                <a:ea typeface="Helvetica Neue Medium"/>
                <a:cs typeface="Helvetica Neue Medium"/>
                <a:sym typeface="Helvetica Neue Medium"/>
              </a:defRPr>
            </a:lvl4pPr>
            <a:lvl5pPr marL="638923" indent="1358900">
              <a:spcBef>
                <a:spcPts val="0"/>
              </a:spcBef>
              <a:buSzTx/>
              <a:buNone/>
              <a:defRPr sz="8500" spc="-170">
                <a:latin typeface="Helvetica Neue Medium"/>
                <a:ea typeface="Helvetica Neue Medium"/>
                <a:cs typeface="Helvetica Neue Medium"/>
                <a:sym typeface="Helvetica Neue Medium"/>
              </a:defRPr>
            </a:lvl5pPr>
          </a:lstStyle>
          <a:p>
            <a:r>
              <a:t>“Notable Quote”</a:t>
            </a:r>
          </a:p>
          <a:p>
            <a:pPr lvl="1"/>
            <a:endParaRPr/>
          </a:p>
          <a:p>
            <a:pPr lvl="2"/>
            <a:endParaRPr/>
          </a:p>
          <a:p>
            <a:pPr lvl="3"/>
            <a:endParaRPr/>
          </a:p>
          <a:p>
            <a:pPr lvl="4"/>
            <a:endParaRP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24" name="Image"/>
          <p:cNvSpPr>
            <a:spLocks noGrp="1"/>
          </p:cNvSpPr>
          <p:nvPr>
            <p:ph type="pic" sz="quarter" idx="21"/>
          </p:nvPr>
        </p:nvSpPr>
        <p:spPr>
          <a:xfrm>
            <a:off x="15760700" y="1016000"/>
            <a:ext cx="7439099" cy="5949678"/>
          </a:xfrm>
          <a:prstGeom prst="rect">
            <a:avLst/>
          </a:prstGeom>
        </p:spPr>
        <p:txBody>
          <a:bodyPr lIns="91439" tIns="45719" rIns="91439" bIns="45719">
            <a:noAutofit/>
          </a:bodyPr>
          <a:lstStyle/>
          <a:p>
            <a:endParaRPr/>
          </a:p>
        </p:txBody>
      </p:sp>
      <p:sp>
        <p:nvSpPr>
          <p:cNvPr id="125" name="Image"/>
          <p:cNvSpPr>
            <a:spLocks noGrp="1"/>
          </p:cNvSpPr>
          <p:nvPr>
            <p:ph type="pic" sz="half" idx="22"/>
          </p:nvPr>
        </p:nvSpPr>
        <p:spPr>
          <a:xfrm>
            <a:off x="13500100" y="3978275"/>
            <a:ext cx="10439400" cy="12150181"/>
          </a:xfrm>
          <a:prstGeom prst="rect">
            <a:avLst/>
          </a:prstGeom>
        </p:spPr>
        <p:txBody>
          <a:bodyPr lIns="91439" tIns="45719" rIns="91439" bIns="45719">
            <a:noAutofit/>
          </a:bodyPr>
          <a:lstStyle/>
          <a:p>
            <a:endParaRPr/>
          </a:p>
        </p:txBody>
      </p:sp>
      <p:sp>
        <p:nvSpPr>
          <p:cNvPr id="126" name="Image"/>
          <p:cNvSpPr>
            <a:spLocks noGrp="1"/>
          </p:cNvSpPr>
          <p:nvPr>
            <p:ph type="pic" idx="23"/>
          </p:nvPr>
        </p:nvSpPr>
        <p:spPr>
          <a:xfrm>
            <a:off x="-139700" y="495300"/>
            <a:ext cx="16611600" cy="12458700"/>
          </a:xfrm>
          <a:prstGeom prst="rect">
            <a:avLst/>
          </a:prstGeom>
        </p:spPr>
        <p:txBody>
          <a:bodyPr lIns="91439" tIns="45719" rIns="91439" bIns="45719">
            <a:noAutofit/>
          </a:bodyPr>
          <a:lstStyle/>
          <a:p>
            <a:endParaRP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34" name="Image"/>
          <p:cNvSpPr>
            <a:spLocks noGrp="1"/>
          </p:cNvSpPr>
          <p:nvPr>
            <p:ph type="pic" idx="21"/>
          </p:nvPr>
        </p:nvSpPr>
        <p:spPr>
          <a:xfrm>
            <a:off x="-1333500" y="-5524500"/>
            <a:ext cx="27051000" cy="21640800"/>
          </a:xfrm>
          <a:prstGeom prst="rect">
            <a:avLst/>
          </a:prstGeom>
        </p:spPr>
        <p:txBody>
          <a:bodyPr lIns="91439" tIns="45719" rIns="91439" bIns="45719">
            <a:noAutofit/>
          </a:bodyPr>
          <a:lstStyle/>
          <a:p>
            <a:endParaRPr/>
          </a:p>
        </p:txBody>
      </p:sp>
      <p:sp>
        <p:nvSpPr>
          <p:cNvPr id="13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p:spTree>
      <p:nvGrpSpPr>
        <p:cNvPr id="1" name=""/>
        <p:cNvGrpSpPr/>
        <p:nvPr/>
      </p:nvGrpSpPr>
      <p:grpSpPr>
        <a:xfrm>
          <a:off x="0" y="0"/>
          <a:ext cx="0" cy="0"/>
          <a:chOff x="0" y="0"/>
          <a:chExt cx="0" cy="0"/>
        </a:xfrm>
      </p:grpSpPr>
      <p:sp>
        <p:nvSpPr>
          <p:cNvPr id="21" name="666699290_02_crop_3159x1892.jpg"/>
          <p:cNvSpPr>
            <a:spLocks noGrp="1"/>
          </p:cNvSpPr>
          <p:nvPr>
            <p:ph type="pic" idx="21"/>
          </p:nvPr>
        </p:nvSpPr>
        <p:spPr>
          <a:xfrm>
            <a:off x="-1155700" y="-1295400"/>
            <a:ext cx="26746200" cy="16018933"/>
          </a:xfrm>
          <a:prstGeom prst="rect">
            <a:avLst/>
          </a:prstGeom>
        </p:spPr>
        <p:txBody>
          <a:bodyPr lIns="91439" tIns="45719" rIns="91439" bIns="45719">
            <a:noAutofit/>
          </a:bodyPr>
          <a:lstStyle/>
          <a:p>
            <a:endParaRPr/>
          </a:p>
        </p:txBody>
      </p:sp>
      <p:sp>
        <p:nvSpPr>
          <p:cNvPr id="22" name="Presentation Title"/>
          <p:cNvSpPr txBox="1">
            <a:spLocks noGrp="1"/>
          </p:cNvSpPr>
          <p:nvPr>
            <p:ph type="title" hasCustomPrompt="1"/>
          </p:nvPr>
        </p:nvSpPr>
        <p:spPr>
          <a:xfrm>
            <a:off x="1206500" y="7124700"/>
            <a:ext cx="21971000" cy="4648200"/>
          </a:xfrm>
          <a:prstGeom prst="rect">
            <a:avLst/>
          </a:prstGeom>
        </p:spPr>
        <p:txBody>
          <a:bodyPr anchor="b"/>
          <a:lstStyle>
            <a:lvl1pPr>
              <a:defRPr sz="11600" spc="-232"/>
            </a:lvl1pPr>
          </a:lstStyle>
          <a:p>
            <a:r>
              <a:t>Presentation Title</a:t>
            </a:r>
          </a:p>
        </p:txBody>
      </p:sp>
      <p:sp>
        <p:nvSpPr>
          <p:cNvPr id="23" name="Author and Date"/>
          <p:cNvSpPr txBox="1">
            <a:spLocks noGrp="1"/>
          </p:cNvSpPr>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24" name="Body Level One…"/>
          <p:cNvSpPr txBox="1">
            <a:spLocks noGrp="1"/>
          </p:cNvSpPr>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32" name="910457886_1434x1669.jpg"/>
          <p:cNvSpPr>
            <a:spLocks noGrp="1"/>
          </p:cNvSpPr>
          <p:nvPr>
            <p:ph type="pic" idx="21"/>
          </p:nvPr>
        </p:nvSpPr>
        <p:spPr>
          <a:xfrm>
            <a:off x="10972800" y="-203200"/>
            <a:ext cx="12144837" cy="14135100"/>
          </a:xfrm>
          <a:prstGeom prst="rect">
            <a:avLst/>
          </a:prstGeom>
        </p:spPr>
        <p:txBody>
          <a:bodyPr lIns="91439" tIns="45719" rIns="91439" bIns="45719">
            <a:noAutofit/>
          </a:bodyPr>
          <a:lstStyle/>
          <a:p>
            <a:endParaRPr/>
          </a:p>
        </p:txBody>
      </p:sp>
      <p:sp>
        <p:nvSpPr>
          <p:cNvPr id="33" name="Slide Title"/>
          <p:cNvSpPr txBox="1">
            <a:spLocks noGrp="1"/>
          </p:cNvSpPr>
          <p:nvPr>
            <p:ph type="title" hasCustomPrompt="1"/>
          </p:nvPr>
        </p:nvSpPr>
        <p:spPr>
          <a:xfrm>
            <a:off x="1206500" y="1270000"/>
            <a:ext cx="9779000" cy="5882273"/>
          </a:xfrm>
          <a:prstGeom prst="rect">
            <a:avLst/>
          </a:prstGeom>
        </p:spPr>
        <p:txBody>
          <a:bodyPr anchor="b"/>
          <a:lstStyle/>
          <a:p>
            <a:r>
              <a:t>Slide Title</a:t>
            </a:r>
          </a:p>
        </p:txBody>
      </p:sp>
      <p:sp>
        <p:nvSpPr>
          <p:cNvPr id="34" name="Body Level One…"/>
          <p:cNvSpPr txBox="1">
            <a:spLocks noGrp="1"/>
          </p:cNvSpPr>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Slide Subtitle</a:t>
            </a:r>
          </a:p>
          <a:p>
            <a:pPr lvl="1"/>
            <a:endParaRPr/>
          </a:p>
          <a:p>
            <a:pPr lvl="2"/>
            <a:endParaRPr/>
          </a:p>
          <a:p>
            <a:pPr lvl="3"/>
            <a:endParaRPr/>
          </a:p>
          <a:p>
            <a:pPr lvl="4"/>
            <a:endParaRPr/>
          </a:p>
        </p:txBody>
      </p:sp>
      <p:sp>
        <p:nvSpPr>
          <p:cNvPr id="35"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52" name="Body Level One…"/>
          <p:cNvSpPr txBox="1">
            <a:spLocks noGrp="1"/>
          </p:cNvSpPr>
          <p:nvPr>
            <p:ph type="body" idx="1" hasCustomPrompt="1"/>
          </p:nvPr>
        </p:nvSpPr>
        <p:spPr>
          <a:prstGeom prst="rect">
            <a:avLst/>
          </a:prstGeom>
        </p:spPr>
        <p:txBody>
          <a:bodyPr numCol="2" spcCol="1098550"/>
          <a:lstStyle/>
          <a:p>
            <a:r>
              <a:t>Slide bullet text</a:t>
            </a:r>
          </a:p>
          <a:p>
            <a:pPr lvl="1"/>
            <a:endParaRPr/>
          </a:p>
          <a:p>
            <a:pPr lvl="2"/>
            <a:endParaRPr/>
          </a:p>
          <a:p>
            <a:pPr lvl="3"/>
            <a:endParaRPr/>
          </a:p>
          <a:p>
            <a:pPr lvl="4"/>
            <a:endParaRP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0" name="Slide Subtitle"/>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61" name="Body Level One…"/>
          <p:cNvSpPr txBox="1">
            <a:spLocks noGrp="1"/>
          </p:cNvSpPr>
          <p:nvPr>
            <p:ph type="body" sz="half" idx="1" hasCustomPrompt="1"/>
          </p:nvPr>
        </p:nvSpPr>
        <p:spPr>
          <a:xfrm>
            <a:off x="1206500" y="4248504"/>
            <a:ext cx="9779000" cy="8256630"/>
          </a:xfrm>
          <a:prstGeom prst="rect">
            <a:avLst/>
          </a:prstGeom>
        </p:spPr>
        <p:txBody>
          <a:bodyPr/>
          <a:lstStyle/>
          <a:p>
            <a:r>
              <a:t>Slide bullet text</a:t>
            </a:r>
          </a:p>
          <a:p>
            <a:pPr lvl="1"/>
            <a:endParaRPr/>
          </a:p>
          <a:p>
            <a:pPr lvl="2"/>
            <a:endParaRPr/>
          </a:p>
          <a:p>
            <a:pPr lvl="3"/>
            <a:endParaRPr/>
          </a:p>
          <a:p>
            <a:pPr lvl="4"/>
            <a:endParaRPr/>
          </a:p>
        </p:txBody>
      </p:sp>
      <p:sp>
        <p:nvSpPr>
          <p:cNvPr id="62" name="660384004_1290x1720.jpg"/>
          <p:cNvSpPr>
            <a:spLocks noGrp="1"/>
          </p:cNvSpPr>
          <p:nvPr>
            <p:ph type="pic" idx="22"/>
          </p:nvPr>
        </p:nvSpPr>
        <p:spPr>
          <a:xfrm>
            <a:off x="12192000" y="-407266"/>
            <a:ext cx="10916874" cy="14555832"/>
          </a:xfrm>
          <a:prstGeom prst="rect">
            <a:avLst/>
          </a:prstGeom>
        </p:spPr>
        <p:txBody>
          <a:bodyPr lIns="91439" tIns="45719" rIns="91439" bIns="45719">
            <a:noAutofit/>
          </a:bodyPr>
          <a:lstStyle/>
          <a:p>
            <a:endParaRPr/>
          </a:p>
        </p:txBody>
      </p:sp>
      <p:sp>
        <p:nvSpPr>
          <p:cNvPr id="63" name="Slide Title"/>
          <p:cNvSpPr txBox="1">
            <a:spLocks noGrp="1"/>
          </p:cNvSpPr>
          <p:nvPr>
            <p:ph type="title" hasCustomPrompt="1"/>
          </p:nvPr>
        </p:nvSpPr>
        <p:spPr>
          <a:xfrm>
            <a:off x="1206500" y="1079500"/>
            <a:ext cx="9779000" cy="1435100"/>
          </a:xfrm>
          <a:prstGeom prst="rect">
            <a:avLst/>
          </a:prstGeom>
        </p:spPr>
        <p:txBody>
          <a:bodyPr/>
          <a:lstStyle/>
          <a:p>
            <a:r>
              <a:t>Slide Title</a:t>
            </a: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71" name="Section Title"/>
          <p:cNvSpPr txBox="1">
            <a:spLocks noGrp="1"/>
          </p:cNvSpPr>
          <p:nvPr>
            <p:ph type="title" hasCustomPrompt="1"/>
          </p:nvPr>
        </p:nvSpPr>
        <p:spPr>
          <a:xfrm>
            <a:off x="1206496" y="4533900"/>
            <a:ext cx="21971004" cy="4648200"/>
          </a:xfrm>
          <a:prstGeom prst="rect">
            <a:avLst/>
          </a:prstGeom>
        </p:spPr>
        <p:txBody>
          <a:bodyPr anchor="ctr"/>
          <a:lstStyle>
            <a:lvl1pPr>
              <a:defRPr sz="11600" b="0" spc="-232">
                <a:latin typeface="Helvetica Neue Medium"/>
                <a:ea typeface="Helvetica Neue Medium"/>
                <a:cs typeface="Helvetica Neue Medium"/>
                <a:sym typeface="Helvetica Neue Medium"/>
              </a:defRPr>
            </a:lvl1pPr>
          </a:lstStyle>
          <a:p>
            <a:r>
              <a:t>Section Title</a:t>
            </a:r>
          </a:p>
        </p:txBody>
      </p:sp>
      <p:sp>
        <p:nvSpPr>
          <p:cNvPr id="72"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79" name="Slide Title"/>
          <p:cNvSpPr txBox="1">
            <a:spLocks noGrp="1"/>
          </p:cNvSpPr>
          <p:nvPr>
            <p:ph type="title" hasCustomPrompt="1"/>
          </p:nvPr>
        </p:nvSpPr>
        <p:spPr>
          <a:xfrm>
            <a:off x="1206500" y="1079500"/>
            <a:ext cx="21971000" cy="1434949"/>
          </a:xfrm>
          <a:prstGeom prst="rect">
            <a:avLst/>
          </a:prstGeom>
        </p:spPr>
        <p:txBody>
          <a:bodyPr/>
          <a:lstStyle/>
          <a:p>
            <a:r>
              <a:t>Slide Title</a:t>
            </a:r>
          </a:p>
        </p:txBody>
      </p:sp>
      <p:sp>
        <p:nvSpPr>
          <p:cNvPr id="80"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88" name="Agenda Title"/>
          <p:cNvSpPr txBox="1">
            <a:spLocks noGrp="1"/>
          </p:cNvSpPr>
          <p:nvPr>
            <p:ph type="title" hasCustomPrompt="1"/>
          </p:nvPr>
        </p:nvSpPr>
        <p:spPr>
          <a:xfrm>
            <a:off x="1206500" y="1079500"/>
            <a:ext cx="21971000" cy="1435100"/>
          </a:xfrm>
          <a:prstGeom prst="rect">
            <a:avLst/>
          </a:prstGeom>
        </p:spPr>
        <p:txBody>
          <a:bodyPr/>
          <a:lstStyle/>
          <a:p>
            <a:r>
              <a:t>Agenda Title</a:t>
            </a:r>
          </a:p>
        </p:txBody>
      </p:sp>
      <p:sp>
        <p:nvSpPr>
          <p:cNvPr id="89" name="Agenda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Agenda Subtitle</a:t>
            </a:r>
          </a:p>
        </p:txBody>
      </p:sp>
      <p:sp>
        <p:nvSpPr>
          <p:cNvPr id="90" name="Body Level One…"/>
          <p:cNvSpPr txBox="1">
            <a:spLocks noGrp="1"/>
          </p:cNvSpPr>
          <p:nvPr>
            <p:ph type="body" idx="1" hasCustomPrompt="1"/>
          </p:nvPr>
        </p:nvSpPr>
        <p:spPr>
          <a:prstGeom prst="rect">
            <a:avLst/>
          </a:prstGeom>
        </p:spPr>
        <p:txBody>
          <a:bodyPr/>
          <a:lstStyle>
            <a:lvl1pPr marL="0" indent="0" defTabSz="825500">
              <a:lnSpc>
                <a:spcPct val="100000"/>
              </a:lnSpc>
              <a:spcBef>
                <a:spcPts val="1800"/>
              </a:spcBef>
              <a:buSzTx/>
              <a:buNone/>
              <a:defRPr sz="5500" spc="-55"/>
            </a:lvl1pPr>
            <a:lvl2pPr marL="0" indent="457200" defTabSz="825500">
              <a:lnSpc>
                <a:spcPct val="100000"/>
              </a:lnSpc>
              <a:spcBef>
                <a:spcPts val="1800"/>
              </a:spcBef>
              <a:buSzTx/>
              <a:buNone/>
              <a:defRPr sz="5500" spc="-55"/>
            </a:lvl2pPr>
            <a:lvl3pPr marL="0" indent="914400" defTabSz="825500">
              <a:lnSpc>
                <a:spcPct val="100000"/>
              </a:lnSpc>
              <a:spcBef>
                <a:spcPts val="1800"/>
              </a:spcBef>
              <a:buSzTx/>
              <a:buNone/>
              <a:defRPr sz="5500" spc="-55"/>
            </a:lvl3pPr>
            <a:lvl4pPr marL="0" indent="1371600" defTabSz="825500">
              <a:lnSpc>
                <a:spcPct val="100000"/>
              </a:lnSpc>
              <a:spcBef>
                <a:spcPts val="1800"/>
              </a:spcBef>
              <a:buSzTx/>
              <a:buNone/>
              <a:defRPr sz="5500" spc="-55"/>
            </a:lvl4pPr>
            <a:lvl5pPr marL="0" indent="1828800" defTabSz="825500">
              <a:lnSpc>
                <a:spcPct val="100000"/>
              </a:lnSpc>
              <a:spcBef>
                <a:spcPts val="1800"/>
              </a:spcBef>
              <a:buSzTx/>
              <a:buNone/>
              <a:defRPr sz="5500" spc="-55"/>
            </a:lvl5pPr>
          </a:lstStyle>
          <a:p>
            <a:r>
              <a:t>Agenda Topics</a:t>
            </a:r>
          </a:p>
          <a:p>
            <a:pPr lvl="1"/>
            <a:endParaRPr/>
          </a:p>
          <a:p>
            <a:pPr lvl="2"/>
            <a:endParaRPr/>
          </a:p>
          <a:p>
            <a:pPr lvl="3"/>
            <a:endParaRPr/>
          </a:p>
          <a:p>
            <a:pPr lvl="4"/>
            <a:endParaRP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1206500" y="1079500"/>
            <a:ext cx="21971000" cy="14331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15.xml"/><Relationship Id="rId6" Type="http://schemas.openxmlformats.org/officeDocument/2006/relationships/image" Target="../media/image28.png"/><Relationship Id="rId5" Type="http://schemas.openxmlformats.org/officeDocument/2006/relationships/image" Target="../media/image17.pn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0.png"/><Relationship Id="rId7" Type="http://schemas.openxmlformats.org/officeDocument/2006/relationships/image" Target="../media/image35.png"/><Relationship Id="rId2" Type="http://schemas.openxmlformats.org/officeDocument/2006/relationships/image" Target="../media/image27.png"/><Relationship Id="rId1" Type="http://schemas.openxmlformats.org/officeDocument/2006/relationships/slideLayout" Target="../slideLayouts/slideLayout15.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1.png"/><Relationship Id="rId1" Type="http://schemas.openxmlformats.org/officeDocument/2006/relationships/slideLayout" Target="../slideLayouts/slideLayout15.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5.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15.xml"/><Relationship Id="rId5" Type="http://schemas.openxmlformats.org/officeDocument/2006/relationships/image" Target="../media/image7.gif"/><Relationship Id="rId4" Type="http://schemas.openxmlformats.org/officeDocument/2006/relationships/image" Target="../media/image6.gif"/></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image" Target="../media/image10.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9.png"/><Relationship Id="rId5" Type="http://schemas.openxmlformats.org/officeDocument/2006/relationships/image" Target="../media/image5.pn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Layout" Target="../slideLayouts/slideLayout15.xml"/><Relationship Id="rId5" Type="http://schemas.openxmlformats.org/officeDocument/2006/relationships/image" Target="../media/image12.png"/><Relationship Id="rId4" Type="http://schemas.openxmlformats.org/officeDocument/2006/relationships/image" Target="../media/image11.gif"/></Relationships>
</file>

<file path=ppt/slides/_rels/slide6.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5.png"/><Relationship Id="rId1" Type="http://schemas.openxmlformats.org/officeDocument/2006/relationships/slideLayout" Target="../slideLayouts/slideLayout15.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hyperlink" Target="https://www.google.com/search?q=Angular+Diameter+Distance&amp;rlz=1C5CHFA_enEG1154EG1154&amp;oq=BAO+distance+measure&amp;gs_lcrp=EgZjaHJvbWUyBggAEEUYOTIHCAEQIRigATIHCAIQIRiPAjIHCAMQIRiPAtIBCDgyNDZqMGo3qAIHsAIB&amp;sourceid=chrome&amp;ie=UTF-8&amp;mstk=AUtExfD23xwGkXBdFUwQxoQl49Q4cX-BbLZcsv3cxUb2po6bIKJGolPnavUQuZmzM6Ib0HTjIfkp-_3JyE3HgVF_9QT-vdvyNukfhEJKY-LILcnocycoySlBcds_6UsFzu-Vf1eCDRSQ8M_M5zm0LC6WbJfjCAGJniw1yzzBZftw6JXbvVkNliDxrv4raNmRlTmNej1V&amp;csui=3&amp;ved=2ahUKEwixr_bgmZeSAxXiVaQEHXkWN8cQgK4QegQIBRAB" TargetMode="External"/><Relationship Id="rId7" Type="http://schemas.openxmlformats.org/officeDocument/2006/relationships/image" Target="../media/image16.png"/><Relationship Id="rId2" Type="http://schemas.openxmlformats.org/officeDocument/2006/relationships/hyperlink" Target="https://www.google.com/search?q=sound+horizon&amp;rlz=1C5CHFA_enEG1154EG1154&amp;oq=BAO+distance+measure&amp;gs_lcrp=EgZjaHJvbWUyBggAEEUYOTIHCAEQIRigATIHCAIQIRiPAjIHCAMQIRiPAtIBCDgyNDZqMGo3qAIHsAIB&amp;sourceid=chrome&amp;ie=UTF-8&amp;mstk=AUtExfD23xwGkXBdFUwQxoQl49Q4cX-BbLZcsv3cxUb2po6bIKJGolPnavUQuZmzM6Ib0HTjIfkp-_3JyE3HgVF_9QT-vdvyNukfhEJKY-LILcnocycoySlBcds_6UsFzu-Vf1eCDRSQ8M_M5zm0LC6WbJfjCAGJniw1yzzBZftw6JXbvVkNliDxrv4raNmRlTmNej1V&amp;csui=3&amp;ved=2ahUKEwixr_bgmZeSAxXiVaQEHXkWN8cQgK4QegQIAxAC" TargetMode="External"/><Relationship Id="rId1" Type="http://schemas.openxmlformats.org/officeDocument/2006/relationships/slideLayout" Target="../slideLayouts/slideLayout15.xml"/><Relationship Id="rId6" Type="http://schemas.openxmlformats.org/officeDocument/2006/relationships/image" Target="../media/image11.gif"/><Relationship Id="rId5" Type="http://schemas.openxmlformats.org/officeDocument/2006/relationships/image" Target="../media/image15.png"/><Relationship Id="rId4" Type="http://schemas.openxmlformats.org/officeDocument/2006/relationships/hyperlink" Target="https://www.google.com/search?q=Hubble+Parameter&amp;rlz=1C5CHFA_enEG1154EG1154&amp;oq=BAO+distance+measure&amp;gs_lcrp=EgZjaHJvbWUyBggAEEUYOTIHCAEQIRigATIHCAIQIRiPAjIHCAMQIRiPAtIBCDgyNDZqMGo3qAIHsAIB&amp;sourceid=chrome&amp;ie=UTF-8&amp;mstk=AUtExfD23xwGkXBdFUwQxoQl49Q4cX-BbLZcsv3cxUb2po6bIKJGolPnavUQuZmzM6Ib0HTjIfkp-_3JyE3HgVF_9QT-vdvyNukfhEJKY-LILcnocycoySlBcds_6UsFzu-Vf1eCDRSQ8M_M5zm0LC6WbJfjCAGJniw1yzzBZftw6JXbvVkNliDxrv4raNmRlTmNej1V&amp;csui=3&amp;ved=2ahUKEwixr_bgmZeSAxXiVaQEHXkWN8cQgK4QegQIBRAE"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5.png"/><Relationship Id="rId1" Type="http://schemas.openxmlformats.org/officeDocument/2006/relationships/slideLayout" Target="../slideLayouts/slideLayout15.xml"/><Relationship Id="rId5" Type="http://schemas.openxmlformats.org/officeDocument/2006/relationships/hyperlink" Target="https://arxiv.org/abs/2502.01751" TargetMode="Externa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5.xml"/><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Probing the Cosmic Expansion: Dark Energy in the Era of Recent BAO Observations"/>
          <p:cNvSpPr txBox="1"/>
          <p:nvPr/>
        </p:nvSpPr>
        <p:spPr>
          <a:xfrm>
            <a:off x="1002715" y="3305685"/>
            <a:ext cx="22378570" cy="77119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400" b="1">
                <a:solidFill>
                  <a:srgbClr val="000000"/>
                </a:solidFill>
              </a:defRPr>
            </a:lvl1pPr>
          </a:lstStyle>
          <a:p>
            <a:r>
              <a:t>Probing the Cosmic Expansion: Dark Energy in the Era of Recent BAO Observations</a:t>
            </a:r>
          </a:p>
        </p:txBody>
      </p:sp>
      <p:sp>
        <p:nvSpPr>
          <p:cNvPr id="152" name="Mahmoud Hashim"/>
          <p:cNvSpPr txBox="1"/>
          <p:nvPr/>
        </p:nvSpPr>
        <p:spPr>
          <a:xfrm>
            <a:off x="9887721" y="6127549"/>
            <a:ext cx="4304234" cy="6718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800" b="1">
                <a:solidFill>
                  <a:srgbClr val="000000"/>
                </a:solidFill>
              </a:defRPr>
            </a:lvl1pPr>
          </a:lstStyle>
          <a:p>
            <a:r>
              <a:t>Mahmoud Hashim</a:t>
            </a:r>
          </a:p>
        </p:txBody>
      </p:sp>
      <p:sp>
        <p:nvSpPr>
          <p:cNvPr id="153" name="Centre for Theoretical Physics, The British University in Egypt"/>
          <p:cNvSpPr txBox="1"/>
          <p:nvPr/>
        </p:nvSpPr>
        <p:spPr>
          <a:xfrm>
            <a:off x="6771751" y="7076447"/>
            <a:ext cx="10536175" cy="5481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000">
                <a:solidFill>
                  <a:srgbClr val="000000"/>
                </a:solidFill>
              </a:defRPr>
            </a:lvl1pPr>
          </a:lstStyle>
          <a:p>
            <a:r>
              <a:t>Centre for Theoretical Physics, The British University in Egypt</a:t>
            </a:r>
          </a:p>
        </p:txBody>
      </p:sp>
      <p:sp>
        <p:nvSpPr>
          <p:cNvPr id="154" name="Frontiers in Neutrino, Cosmology, and Astroparticle Physics"/>
          <p:cNvSpPr txBox="1"/>
          <p:nvPr/>
        </p:nvSpPr>
        <p:spPr>
          <a:xfrm>
            <a:off x="323344" y="12842681"/>
            <a:ext cx="8121701" cy="469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Frontiers in Neutrino, Cosmology, and Astroparticle Physics</a:t>
            </a:r>
          </a:p>
        </p:txBody>
      </p:sp>
      <p:sp>
        <p:nvSpPr>
          <p:cNvPr id="155" name="Cairo University,  20-22 Jan 2026"/>
          <p:cNvSpPr txBox="1"/>
          <p:nvPr/>
        </p:nvSpPr>
        <p:spPr>
          <a:xfrm>
            <a:off x="18754426" y="12713806"/>
            <a:ext cx="4716171" cy="4613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000000"/>
                </a:solidFill>
              </a:defRPr>
            </a:lvl1pPr>
          </a:lstStyle>
          <a:p>
            <a:r>
              <a:t>Cairo University,  20-22 Jan 2026 </a:t>
            </a:r>
          </a:p>
        </p:txBody>
      </p:sp>
      <p:sp>
        <p:nvSpPr>
          <p:cNvPr id="156" name="Cairo University, 21 January 2026"/>
          <p:cNvSpPr txBox="1"/>
          <p:nvPr/>
        </p:nvSpPr>
        <p:spPr>
          <a:xfrm>
            <a:off x="9853879" y="9499379"/>
            <a:ext cx="4676242" cy="4613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000000"/>
                </a:solidFill>
              </a:defRPr>
            </a:lvl1pPr>
          </a:lstStyle>
          <a:p>
            <a:r>
              <a:t>Cairo University, 21 January 2026</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Clustered Unified Dark Sector cosmology: cont"/>
          <p:cNvSpPr txBox="1"/>
          <p:nvPr/>
        </p:nvSpPr>
        <p:spPr>
          <a:xfrm>
            <a:off x="361995" y="568751"/>
            <a:ext cx="10954462" cy="6718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800" b="1" u="sng">
                <a:solidFill>
                  <a:srgbClr val="000000"/>
                </a:solidFill>
              </a:defRPr>
            </a:lvl1pPr>
          </a:lstStyle>
          <a:p>
            <a:r>
              <a:t>Clustered Unified Dark Sector cosmology: cont</a:t>
            </a:r>
          </a:p>
        </p:txBody>
      </p:sp>
      <p:sp>
        <p:nvSpPr>
          <p:cNvPr id="234" name="Frontiers in Neutrino, Cosmology, and Astroparticle Physics"/>
          <p:cNvSpPr txBox="1"/>
          <p:nvPr/>
        </p:nvSpPr>
        <p:spPr>
          <a:xfrm>
            <a:off x="323344" y="12842681"/>
            <a:ext cx="8121701" cy="469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Frontiers in Neutrino, Cosmology, and Astroparticle Physics</a:t>
            </a:r>
          </a:p>
        </p:txBody>
      </p:sp>
      <p:sp>
        <p:nvSpPr>
          <p:cNvPr id="235" name="Cairo University,  20-22 Jan 2026"/>
          <p:cNvSpPr txBox="1"/>
          <p:nvPr/>
        </p:nvSpPr>
        <p:spPr>
          <a:xfrm>
            <a:off x="18754426" y="12713806"/>
            <a:ext cx="4716171" cy="4613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000000"/>
                </a:solidFill>
              </a:defRPr>
            </a:lvl1pPr>
          </a:lstStyle>
          <a:p>
            <a:r>
              <a:t>Cairo University,  20-22 Jan 2026 </a:t>
            </a:r>
          </a:p>
        </p:txBody>
      </p:sp>
      <p:sp>
        <p:nvSpPr>
          <p:cNvPr id="236" name="In a clustered Chaplygin fluid one assumes that a fraction f of its energy density may nonlinearly grow into self gravitating structures, eventually forming halos akin to those in the standard cosmology"/>
          <p:cNvSpPr txBox="1"/>
          <p:nvPr/>
        </p:nvSpPr>
        <p:spPr>
          <a:xfrm>
            <a:off x="553163" y="1650056"/>
            <a:ext cx="19479452" cy="8296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l">
              <a:defRPr>
                <a:solidFill>
                  <a:srgbClr val="000000"/>
                </a:solidFill>
              </a:defRPr>
            </a:lvl1pPr>
          </a:lstStyle>
          <a:p>
            <a:r>
              <a:t>In a clustered Chaplygin fluid one assumes that a fraction f of its energy density may nonlinearly grow into self gravitating structures, eventually forming halos akin to those in the standard cosmology</a:t>
            </a:r>
          </a:p>
        </p:txBody>
      </p:sp>
      <mc:AlternateContent xmlns:mc="http://schemas.openxmlformats.org/markup-compatibility/2006" xmlns:a14="http://schemas.microsoft.com/office/drawing/2010/main">
        <mc:Choice Requires="a14">
          <p:sp>
            <p:nvSpPr>
              <p:cNvPr id="237" name="where the subscript DS refers to the total dark sector density, We take the special case    =1."/>
              <p:cNvSpPr txBox="1"/>
              <p:nvPr/>
            </p:nvSpPr>
            <p:spPr>
              <a:xfrm>
                <a:off x="992018" y="6408585"/>
                <a:ext cx="12152490" cy="898830"/>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nchor="ctr">
                <a:spAutoFit/>
              </a:bodyPr>
              <a:lstStyle/>
              <a:p>
                <a:pPr algn="l">
                  <a:defRPr>
                    <a:solidFill>
                      <a:srgbClr val="000000"/>
                    </a:solidFill>
                  </a:defRPr>
                </a:pPr>
                <a:r>
                  <a:t>where the subscript DS refers to the total dark sector density, We take the special case  </a:t>
                </a:r>
                <a14:m>
                  <m:oMath xmlns:m="http://schemas.openxmlformats.org/officeDocument/2006/math">
                    <m:r>
                      <a:rPr sz="3050" i="1">
                        <a:solidFill>
                          <a:srgbClr val="000000"/>
                        </a:solidFill>
                        <a:latin typeface="Cambria Math" panose="02040503050406030204" pitchFamily="18" charset="0"/>
                      </a:rPr>
                      <m:t>𝛼</m:t>
                    </m:r>
                  </m:oMath>
                </a14:m>
                <a:r>
                  <a:t> =1.</a:t>
                </a:r>
              </a:p>
            </p:txBody>
          </p:sp>
        </mc:Choice>
        <mc:Fallback xmlns="">
          <p:sp>
            <p:nvSpPr>
              <p:cNvPr id="237" name="where the subscript DS refers to the total dark sector density, We take the special case    =1."/>
              <p:cNvSpPr txBox="1">
                <a:spLocks noRot="1" noChangeAspect="1" noMove="1" noResize="1" noEditPoints="1" noAdjustHandles="1" noChangeArrowheads="1" noChangeShapeType="1" noTextEdit="1"/>
              </p:cNvSpPr>
              <p:nvPr/>
            </p:nvSpPr>
            <p:spPr>
              <a:xfrm>
                <a:off x="992018" y="6408585"/>
                <a:ext cx="12152490" cy="898830"/>
              </a:xfrm>
              <a:prstGeom prst="rect">
                <a:avLst/>
              </a:prstGeom>
              <a:blipFill>
                <a:blip r:embed="rId2"/>
                <a:stretch>
                  <a:fillRect l="-1149" t="-5556" r="-940" b="-13889"/>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mc:AlternateContent xmlns:mc="http://schemas.openxmlformats.org/markup-compatibility/2006" xmlns:a14="http://schemas.microsoft.com/office/drawing/2010/main">
        <mc:Choice Requires="a14">
          <p:sp>
            <p:nvSpPr>
              <p:cNvPr id="238" name="Equation"/>
              <p:cNvSpPr txBox="1"/>
              <p:nvPr/>
            </p:nvSpPr>
            <p:spPr>
              <a:xfrm>
                <a:off x="10105404" y="3217964"/>
                <a:ext cx="3977988" cy="452903"/>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4400" i="1">
                              <a:solidFill>
                                <a:srgbClr val="000000"/>
                              </a:solidFill>
                              <a:latin typeface="Cambria Math" panose="02040503050406030204" pitchFamily="18" charset="0"/>
                            </a:rPr>
                          </m:ctrlPr>
                        </m:sSubPr>
                        <m:e>
                          <m:r>
                            <a:rPr sz="4400" i="1">
                              <a:solidFill>
                                <a:srgbClr val="000000"/>
                              </a:solidFill>
                              <a:latin typeface="Cambria Math" panose="02040503050406030204" pitchFamily="18" charset="0"/>
                            </a:rPr>
                            <m:t>𝜌</m:t>
                          </m:r>
                        </m:e>
                        <m:sub>
                          <m:r>
                            <a:rPr sz="4400" i="1">
                              <a:solidFill>
                                <a:srgbClr val="000000"/>
                              </a:solidFill>
                              <a:latin typeface="Cambria Math" panose="02040503050406030204" pitchFamily="18" charset="0"/>
                            </a:rPr>
                            <m:t>𝐷𝑆</m:t>
                          </m:r>
                        </m:sub>
                      </m:sSub>
                      <m:r>
                        <a:rPr sz="4400" i="1">
                          <a:solidFill>
                            <a:srgbClr val="000000"/>
                          </a:solidFill>
                          <a:latin typeface="Cambria Math" panose="02040503050406030204" pitchFamily="18" charset="0"/>
                        </a:rPr>
                        <m:t>=</m:t>
                      </m:r>
                      <m:sSub>
                        <m:sSubPr>
                          <m:ctrlPr>
                            <a:rPr sz="4400" i="1">
                              <a:solidFill>
                                <a:srgbClr val="000000"/>
                              </a:solidFill>
                              <a:latin typeface="Cambria Math" panose="02040503050406030204" pitchFamily="18" charset="0"/>
                            </a:rPr>
                          </m:ctrlPr>
                        </m:sSubPr>
                        <m:e>
                          <m:r>
                            <a:rPr sz="4400" i="1">
                              <a:solidFill>
                                <a:srgbClr val="000000"/>
                              </a:solidFill>
                              <a:latin typeface="Cambria Math" panose="02040503050406030204" pitchFamily="18" charset="0"/>
                            </a:rPr>
                            <m:t>𝜌</m:t>
                          </m:r>
                        </m:e>
                        <m:sub>
                          <m:r>
                            <a:rPr sz="4400" i="1">
                              <a:solidFill>
                                <a:srgbClr val="000000"/>
                              </a:solidFill>
                              <a:latin typeface="Cambria Math" panose="02040503050406030204" pitchFamily="18" charset="0"/>
                            </a:rPr>
                            <m:t>𝐶h</m:t>
                          </m:r>
                        </m:sub>
                      </m:sSub>
                      <m:r>
                        <a:rPr sz="4400" i="1">
                          <a:solidFill>
                            <a:srgbClr val="000000"/>
                          </a:solidFill>
                          <a:latin typeface="Cambria Math" panose="02040503050406030204" pitchFamily="18" charset="0"/>
                        </a:rPr>
                        <m:t>+</m:t>
                      </m:r>
                      <m:sSub>
                        <m:sSubPr>
                          <m:ctrlPr>
                            <a:rPr sz="4400" i="1">
                              <a:solidFill>
                                <a:srgbClr val="000000"/>
                              </a:solidFill>
                              <a:latin typeface="Cambria Math" panose="02040503050406030204" pitchFamily="18" charset="0"/>
                            </a:rPr>
                          </m:ctrlPr>
                        </m:sSubPr>
                        <m:e>
                          <m:r>
                            <a:rPr sz="4400" i="1">
                              <a:solidFill>
                                <a:srgbClr val="000000"/>
                              </a:solidFill>
                              <a:latin typeface="Cambria Math" panose="02040503050406030204" pitchFamily="18" charset="0"/>
                            </a:rPr>
                            <m:t>𝜌</m:t>
                          </m:r>
                        </m:e>
                        <m:sub>
                          <m:r>
                            <a:rPr sz="4400" i="1">
                              <a:solidFill>
                                <a:srgbClr val="000000"/>
                              </a:solidFill>
                              <a:latin typeface="Cambria Math" panose="02040503050406030204" pitchFamily="18" charset="0"/>
                            </a:rPr>
                            <m:t>𝐶𝐷𝑀</m:t>
                          </m:r>
                        </m:sub>
                      </m:sSub>
                    </m:oMath>
                  </m:oMathPara>
                </a14:m>
                <a:endParaRPr sz="4400"/>
              </a:p>
            </p:txBody>
          </p:sp>
        </mc:Choice>
        <mc:Fallback xmlns="">
          <p:sp>
            <p:nvSpPr>
              <p:cNvPr id="238" name="Equation"/>
              <p:cNvSpPr txBox="1">
                <a:spLocks noRot="1" noChangeAspect="1" noMove="1" noResize="1" noEditPoints="1" noAdjustHandles="1" noChangeArrowheads="1" noChangeShapeType="1" noTextEdit="1"/>
              </p:cNvSpPr>
              <p:nvPr/>
            </p:nvSpPr>
            <p:spPr>
              <a:xfrm>
                <a:off x="10105404" y="3217964"/>
                <a:ext cx="3977988" cy="452903"/>
              </a:xfrm>
              <a:prstGeom prst="rect">
                <a:avLst/>
              </a:prstGeom>
              <a:blipFill>
                <a:blip r:embed="rId3"/>
                <a:stretch>
                  <a:fillRect l="-4777" r="-10828" b="-88889"/>
                </a:stretch>
              </a:blipFill>
              <a:ln w="12700">
                <a:miter lim="400000"/>
              </a:ln>
            </p:spPr>
            <p:txBody>
              <a:bodyPr/>
              <a:lstStyle/>
              <a:p>
                <a:r>
                  <a:rPr lang="en-EG">
                    <a:noFill/>
                  </a:rPr>
                  <a:t> </a:t>
                </a:r>
              </a:p>
            </p:txBody>
          </p:sp>
        </mc:Fallback>
      </mc:AlternateContent>
      <mc:AlternateContent xmlns:mc="http://schemas.openxmlformats.org/markup-compatibility/2006" xmlns:a14="http://schemas.microsoft.com/office/drawing/2010/main">
        <mc:Choice Requires="a14">
          <p:sp>
            <p:nvSpPr>
              <p:cNvPr id="239" name="Equation"/>
              <p:cNvSpPr txBox="1"/>
              <p:nvPr/>
            </p:nvSpPr>
            <p:spPr>
              <a:xfrm>
                <a:off x="7701953" y="4444215"/>
                <a:ext cx="9307139" cy="1441335"/>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4000" i="1">
                              <a:solidFill>
                                <a:srgbClr val="000000"/>
                              </a:solidFill>
                              <a:latin typeface="Cambria Math" panose="02040503050406030204" pitchFamily="18" charset="0"/>
                            </a:rPr>
                          </m:ctrlPr>
                        </m:sSubPr>
                        <m:e>
                          <m:r>
                            <a:rPr sz="4000" i="1">
                              <a:solidFill>
                                <a:srgbClr val="000000"/>
                              </a:solidFill>
                              <a:latin typeface="Cambria Math" panose="02040503050406030204" pitchFamily="18" charset="0"/>
                            </a:rPr>
                            <m:t>𝜌</m:t>
                          </m:r>
                        </m:e>
                        <m:sub>
                          <m:r>
                            <a:rPr sz="4000" i="1">
                              <a:solidFill>
                                <a:srgbClr val="000000"/>
                              </a:solidFill>
                              <a:latin typeface="Cambria Math" panose="02040503050406030204" pitchFamily="18" charset="0"/>
                            </a:rPr>
                            <m:t>𝐷𝑆</m:t>
                          </m:r>
                        </m:sub>
                      </m:sSub>
                      <m:r>
                        <a:rPr sz="4000" i="1">
                          <a:solidFill>
                            <a:srgbClr val="000000"/>
                          </a:solidFill>
                          <a:latin typeface="Cambria Math" panose="02040503050406030204" pitchFamily="18" charset="0"/>
                        </a:rPr>
                        <m:t>=</m:t>
                      </m:r>
                      <m:sSup>
                        <m:sSupPr>
                          <m:ctrlPr>
                            <a:rPr sz="4000" i="1">
                              <a:solidFill>
                                <a:srgbClr val="000000"/>
                              </a:solidFill>
                              <a:latin typeface="Cambria Math" panose="02040503050406030204" pitchFamily="18" charset="0"/>
                            </a:rPr>
                          </m:ctrlPr>
                        </m:sSupPr>
                        <m:e>
                          <m:d>
                            <m:dPr>
                              <m:ctrlPr>
                                <a:rPr sz="4000" i="1">
                                  <a:solidFill>
                                    <a:srgbClr val="000000"/>
                                  </a:solidFill>
                                  <a:latin typeface="Cambria Math" panose="02040503050406030204" pitchFamily="18" charset="0"/>
                                </a:rPr>
                              </m:ctrlPr>
                            </m:dPr>
                            <m:e>
                              <m:r>
                                <a:rPr sz="4000" i="1">
                                  <a:solidFill>
                                    <a:srgbClr val="000000"/>
                                  </a:solidFill>
                                  <a:latin typeface="Cambria Math" panose="02040503050406030204" pitchFamily="18" charset="0"/>
                                </a:rPr>
                                <m:t>𝐴</m:t>
                              </m:r>
                              <m:r>
                                <a:rPr sz="4000" i="1">
                                  <a:solidFill>
                                    <a:srgbClr val="000000"/>
                                  </a:solidFill>
                                  <a:latin typeface="Cambria Math" panose="02040503050406030204" pitchFamily="18" charset="0"/>
                                </a:rPr>
                                <m:t>+(1−</m:t>
                              </m:r>
                              <m:r>
                                <a:rPr sz="4000" i="1">
                                  <a:solidFill>
                                    <a:srgbClr val="000000"/>
                                  </a:solidFill>
                                  <a:latin typeface="Cambria Math" panose="02040503050406030204" pitchFamily="18" charset="0"/>
                                </a:rPr>
                                <m:t>𝑓</m:t>
                              </m:r>
                              <m:sSup>
                                <m:sSupPr>
                                  <m:ctrlPr>
                                    <a:rPr sz="4000" i="1">
                                      <a:solidFill>
                                        <a:srgbClr val="000000"/>
                                      </a:solidFill>
                                      <a:latin typeface="Cambria Math" panose="02040503050406030204" pitchFamily="18" charset="0"/>
                                    </a:rPr>
                                  </m:ctrlPr>
                                </m:sSupPr>
                                <m:e>
                                  <m:r>
                                    <a:rPr sz="4000" i="1">
                                      <a:solidFill>
                                        <a:srgbClr val="000000"/>
                                      </a:solidFill>
                                      <a:latin typeface="Cambria Math" panose="02040503050406030204" pitchFamily="18" charset="0"/>
                                    </a:rPr>
                                    <m:t>)</m:t>
                                  </m:r>
                                </m:e>
                                <m:sup>
                                  <m:r>
                                    <a:rPr sz="4000" i="1">
                                      <a:solidFill>
                                        <a:srgbClr val="000000"/>
                                      </a:solidFill>
                                      <a:latin typeface="Cambria Math" panose="02040503050406030204" pitchFamily="18" charset="0"/>
                                    </a:rPr>
                                    <m:t>(1+</m:t>
                                  </m:r>
                                  <m:r>
                                    <a:rPr sz="4000" i="1">
                                      <a:solidFill>
                                        <a:srgbClr val="000000"/>
                                      </a:solidFill>
                                      <a:latin typeface="Cambria Math" panose="02040503050406030204" pitchFamily="18" charset="0"/>
                                    </a:rPr>
                                    <m:t>𝛼</m:t>
                                  </m:r>
                                  <m:r>
                                    <a:rPr sz="4000" i="1">
                                      <a:solidFill>
                                        <a:srgbClr val="000000"/>
                                      </a:solidFill>
                                      <a:latin typeface="Cambria Math" panose="02040503050406030204" pitchFamily="18" charset="0"/>
                                    </a:rPr>
                                    <m:t>)</m:t>
                                  </m:r>
                                </m:sup>
                              </m:sSup>
                              <m:f>
                                <m:fPr>
                                  <m:ctrlPr>
                                    <a:rPr sz="4000" i="1">
                                      <a:solidFill>
                                        <a:srgbClr val="000000"/>
                                      </a:solidFill>
                                      <a:latin typeface="Cambria Math" panose="02040503050406030204" pitchFamily="18" charset="0"/>
                                    </a:rPr>
                                  </m:ctrlPr>
                                </m:fPr>
                                <m:num>
                                  <m:r>
                                    <a:rPr sz="4000" i="1">
                                      <a:solidFill>
                                        <a:srgbClr val="000000"/>
                                      </a:solidFill>
                                      <a:latin typeface="Cambria Math" panose="02040503050406030204" pitchFamily="18" charset="0"/>
                                    </a:rPr>
                                    <m:t>𝐵</m:t>
                                  </m:r>
                                </m:num>
                                <m:den>
                                  <m:sSup>
                                    <m:sSupPr>
                                      <m:ctrlPr>
                                        <a:rPr sz="4000" i="1">
                                          <a:solidFill>
                                            <a:srgbClr val="000000"/>
                                          </a:solidFill>
                                          <a:latin typeface="Cambria Math" panose="02040503050406030204" pitchFamily="18" charset="0"/>
                                        </a:rPr>
                                      </m:ctrlPr>
                                    </m:sSupPr>
                                    <m:e>
                                      <m:r>
                                        <a:rPr sz="4000" i="1">
                                          <a:solidFill>
                                            <a:srgbClr val="000000"/>
                                          </a:solidFill>
                                          <a:latin typeface="Cambria Math" panose="02040503050406030204" pitchFamily="18" charset="0"/>
                                        </a:rPr>
                                        <m:t>𝑎</m:t>
                                      </m:r>
                                    </m:e>
                                    <m:sup>
                                      <m:r>
                                        <a:rPr sz="4000" i="1">
                                          <a:solidFill>
                                            <a:srgbClr val="000000"/>
                                          </a:solidFill>
                                          <a:latin typeface="Cambria Math" panose="02040503050406030204" pitchFamily="18" charset="0"/>
                                        </a:rPr>
                                        <m:t>3(1+</m:t>
                                      </m:r>
                                      <m:r>
                                        <a:rPr sz="4000" i="1">
                                          <a:solidFill>
                                            <a:srgbClr val="000000"/>
                                          </a:solidFill>
                                          <a:latin typeface="Cambria Math" panose="02040503050406030204" pitchFamily="18" charset="0"/>
                                        </a:rPr>
                                        <m:t>𝛼</m:t>
                                      </m:r>
                                      <m:r>
                                        <a:rPr sz="4000" i="1">
                                          <a:solidFill>
                                            <a:srgbClr val="000000"/>
                                          </a:solidFill>
                                          <a:latin typeface="Cambria Math" panose="02040503050406030204" pitchFamily="18" charset="0"/>
                                        </a:rPr>
                                        <m:t>)</m:t>
                                      </m:r>
                                    </m:sup>
                                  </m:sSup>
                                </m:den>
                              </m:f>
                            </m:e>
                          </m:d>
                        </m:e>
                        <m:sup>
                          <m:f>
                            <m:fPr>
                              <m:ctrlPr>
                                <a:rPr sz="4000" i="1">
                                  <a:solidFill>
                                    <a:srgbClr val="000000"/>
                                  </a:solidFill>
                                  <a:latin typeface="Cambria Math" panose="02040503050406030204" pitchFamily="18" charset="0"/>
                                </a:rPr>
                              </m:ctrlPr>
                            </m:fPr>
                            <m:num>
                              <m:r>
                                <a:rPr sz="4000" i="1">
                                  <a:solidFill>
                                    <a:srgbClr val="000000"/>
                                  </a:solidFill>
                                  <a:latin typeface="Cambria Math" panose="02040503050406030204" pitchFamily="18" charset="0"/>
                                </a:rPr>
                                <m:t>1</m:t>
                              </m:r>
                            </m:num>
                            <m:den>
                              <m:r>
                                <a:rPr sz="4000" i="1">
                                  <a:solidFill>
                                    <a:srgbClr val="000000"/>
                                  </a:solidFill>
                                  <a:latin typeface="Cambria Math" panose="02040503050406030204" pitchFamily="18" charset="0"/>
                                </a:rPr>
                                <m:t>1+</m:t>
                              </m:r>
                              <m:r>
                                <a:rPr sz="4000" i="1">
                                  <a:solidFill>
                                    <a:srgbClr val="000000"/>
                                  </a:solidFill>
                                  <a:latin typeface="Cambria Math" panose="02040503050406030204" pitchFamily="18" charset="0"/>
                                </a:rPr>
                                <m:t>𝛼</m:t>
                              </m:r>
                            </m:den>
                          </m:f>
                        </m:sup>
                      </m:sSup>
                      <m:r>
                        <a:rPr sz="4000" i="1">
                          <a:solidFill>
                            <a:srgbClr val="000000"/>
                          </a:solidFill>
                          <a:latin typeface="Cambria Math" panose="02040503050406030204" pitchFamily="18" charset="0"/>
                        </a:rPr>
                        <m:t>+</m:t>
                      </m:r>
                      <m:f>
                        <m:fPr>
                          <m:ctrlPr>
                            <a:rPr sz="4000" i="1">
                              <a:solidFill>
                                <a:srgbClr val="000000"/>
                              </a:solidFill>
                              <a:latin typeface="Cambria Math" panose="02040503050406030204" pitchFamily="18" charset="0"/>
                            </a:rPr>
                          </m:ctrlPr>
                        </m:fPr>
                        <m:num>
                          <m:r>
                            <a:rPr sz="4000" i="1">
                              <a:solidFill>
                                <a:srgbClr val="000000"/>
                              </a:solidFill>
                              <a:latin typeface="Cambria Math" panose="02040503050406030204" pitchFamily="18" charset="0"/>
                            </a:rPr>
                            <m:t>𝑓</m:t>
                          </m:r>
                          <m:sSup>
                            <m:sSupPr>
                              <m:ctrlPr>
                                <a:rPr sz="4000" i="1">
                                  <a:solidFill>
                                    <a:srgbClr val="000000"/>
                                  </a:solidFill>
                                  <a:latin typeface="Cambria Math" panose="02040503050406030204" pitchFamily="18" charset="0"/>
                                </a:rPr>
                              </m:ctrlPr>
                            </m:sSupPr>
                            <m:e>
                              <m:r>
                                <a:rPr sz="4000" i="1">
                                  <a:solidFill>
                                    <a:srgbClr val="000000"/>
                                  </a:solidFill>
                                  <a:latin typeface="Cambria Math" panose="02040503050406030204" pitchFamily="18" charset="0"/>
                                </a:rPr>
                                <m:t>𝐵</m:t>
                              </m:r>
                            </m:e>
                            <m:sup>
                              <m:f>
                                <m:fPr>
                                  <m:ctrlPr>
                                    <a:rPr sz="4000" i="1">
                                      <a:solidFill>
                                        <a:srgbClr val="000000"/>
                                      </a:solidFill>
                                      <a:latin typeface="Cambria Math" panose="02040503050406030204" pitchFamily="18" charset="0"/>
                                    </a:rPr>
                                  </m:ctrlPr>
                                </m:fPr>
                                <m:num>
                                  <m:r>
                                    <a:rPr sz="4000" i="1">
                                      <a:solidFill>
                                        <a:srgbClr val="000000"/>
                                      </a:solidFill>
                                      <a:latin typeface="Cambria Math" panose="02040503050406030204" pitchFamily="18" charset="0"/>
                                    </a:rPr>
                                    <m:t>1</m:t>
                                  </m:r>
                                </m:num>
                                <m:den>
                                  <m:r>
                                    <a:rPr sz="4000" i="1">
                                      <a:solidFill>
                                        <a:srgbClr val="000000"/>
                                      </a:solidFill>
                                      <a:latin typeface="Cambria Math" panose="02040503050406030204" pitchFamily="18" charset="0"/>
                                    </a:rPr>
                                    <m:t>1+</m:t>
                                  </m:r>
                                  <m:r>
                                    <a:rPr sz="4000" i="1">
                                      <a:solidFill>
                                        <a:srgbClr val="000000"/>
                                      </a:solidFill>
                                      <a:latin typeface="Cambria Math" panose="02040503050406030204" pitchFamily="18" charset="0"/>
                                    </a:rPr>
                                    <m:t>𝛼</m:t>
                                  </m:r>
                                </m:den>
                              </m:f>
                            </m:sup>
                          </m:sSup>
                        </m:num>
                        <m:den>
                          <m:sSup>
                            <m:sSupPr>
                              <m:ctrlPr>
                                <a:rPr sz="4000" i="1">
                                  <a:solidFill>
                                    <a:srgbClr val="000000"/>
                                  </a:solidFill>
                                  <a:latin typeface="Cambria Math" panose="02040503050406030204" pitchFamily="18" charset="0"/>
                                </a:rPr>
                              </m:ctrlPr>
                            </m:sSupPr>
                            <m:e>
                              <m:r>
                                <a:rPr sz="4000" i="1">
                                  <a:solidFill>
                                    <a:srgbClr val="000000"/>
                                  </a:solidFill>
                                  <a:latin typeface="Cambria Math" panose="02040503050406030204" pitchFamily="18" charset="0"/>
                                </a:rPr>
                                <m:t>𝑎</m:t>
                              </m:r>
                            </m:e>
                            <m:sup>
                              <m:r>
                                <a:rPr sz="4000" i="1">
                                  <a:solidFill>
                                    <a:srgbClr val="000000"/>
                                  </a:solidFill>
                                  <a:latin typeface="Cambria Math" panose="02040503050406030204" pitchFamily="18" charset="0"/>
                                </a:rPr>
                                <m:t>3</m:t>
                              </m:r>
                            </m:sup>
                          </m:sSup>
                        </m:den>
                      </m:f>
                    </m:oMath>
                  </m:oMathPara>
                </a14:m>
                <a:endParaRPr sz="4000"/>
              </a:p>
            </p:txBody>
          </p:sp>
        </mc:Choice>
        <mc:Fallback xmlns="">
          <p:sp>
            <p:nvSpPr>
              <p:cNvPr id="239" name="Equation"/>
              <p:cNvSpPr txBox="1">
                <a:spLocks noRot="1" noChangeAspect="1" noMove="1" noResize="1" noEditPoints="1" noAdjustHandles="1" noChangeArrowheads="1" noChangeShapeType="1" noTextEdit="1"/>
              </p:cNvSpPr>
              <p:nvPr/>
            </p:nvSpPr>
            <p:spPr>
              <a:xfrm>
                <a:off x="7701953" y="4444215"/>
                <a:ext cx="9307139" cy="1441335"/>
              </a:xfrm>
              <a:prstGeom prst="rect">
                <a:avLst/>
              </a:prstGeom>
              <a:blipFill>
                <a:blip r:embed="rId4"/>
                <a:stretch>
                  <a:fillRect l="-1907" r="-7766" b="-13913"/>
                </a:stretch>
              </a:blipFill>
              <a:ln w="12700">
                <a:miter lim="400000"/>
              </a:ln>
            </p:spPr>
            <p:txBody>
              <a:bodyPr/>
              <a:lstStyle/>
              <a:p>
                <a:r>
                  <a:rPr lang="en-EG">
                    <a:noFill/>
                  </a:rPr>
                  <a:t> </a:t>
                </a:r>
              </a:p>
            </p:txBody>
          </p:sp>
        </mc:Fallback>
      </mc:AlternateContent>
      <p:sp>
        <p:nvSpPr>
          <p:cNvPr id="240" name="The Hubble function is then equals:"/>
          <p:cNvSpPr txBox="1"/>
          <p:nvPr/>
        </p:nvSpPr>
        <p:spPr>
          <a:xfrm>
            <a:off x="996468" y="7430518"/>
            <a:ext cx="4930446" cy="4613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000000"/>
                </a:solidFill>
              </a:defRPr>
            </a:lvl1pPr>
          </a:lstStyle>
          <a:p>
            <a:r>
              <a:t>The Hubble function is then equals:</a:t>
            </a:r>
          </a:p>
        </p:txBody>
      </p:sp>
      <p:pic>
        <p:nvPicPr>
          <p:cNvPr id="241" name="Screen Shot 2026-01-19 at 1.11.39 PM.png" descr="Screen Shot 2026-01-19 at 1.11.39 PM.png"/>
          <p:cNvPicPr>
            <a:picLocks noChangeAspect="1"/>
          </p:cNvPicPr>
          <p:nvPr/>
        </p:nvPicPr>
        <p:blipFill>
          <a:blip r:embed="rId5"/>
          <a:stretch>
            <a:fillRect/>
          </a:stretch>
        </p:blipFill>
        <p:spPr>
          <a:xfrm>
            <a:off x="12988587" y="6320231"/>
            <a:ext cx="8854928" cy="6373903"/>
          </a:xfrm>
          <a:prstGeom prst="rect">
            <a:avLst/>
          </a:prstGeom>
          <a:ln w="12700">
            <a:miter lim="400000"/>
          </a:ln>
        </p:spPr>
      </p:pic>
      <p:sp>
        <p:nvSpPr>
          <p:cNvPr id="242" name="The angular diameter distance is given by:"/>
          <p:cNvSpPr txBox="1"/>
          <p:nvPr/>
        </p:nvSpPr>
        <p:spPr>
          <a:xfrm>
            <a:off x="830884" y="9734998"/>
            <a:ext cx="5946344" cy="4613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000000"/>
                </a:solidFill>
              </a:defRPr>
            </a:lvl1pPr>
          </a:lstStyle>
          <a:p>
            <a:r>
              <a:t>The angular diameter distance is given by: </a:t>
            </a:r>
          </a:p>
        </p:txBody>
      </p:sp>
      <mc:AlternateContent xmlns:mc="http://schemas.openxmlformats.org/markup-compatibility/2006" xmlns:a14="http://schemas.microsoft.com/office/drawing/2010/main">
        <mc:Choice Requires="a14">
          <p:sp>
            <p:nvSpPr>
              <p:cNvPr id="243" name="Equation"/>
              <p:cNvSpPr txBox="1"/>
              <p:nvPr/>
            </p:nvSpPr>
            <p:spPr>
              <a:xfrm>
                <a:off x="5583545" y="10711169"/>
                <a:ext cx="3990322" cy="1267857"/>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4000" i="1">
                              <a:solidFill>
                                <a:srgbClr val="000000"/>
                              </a:solidFill>
                              <a:latin typeface="Cambria Math" panose="02040503050406030204" pitchFamily="18" charset="0"/>
                            </a:rPr>
                          </m:ctrlPr>
                        </m:sSubPr>
                        <m:e>
                          <m:r>
                            <a:rPr sz="4000" i="1">
                              <a:solidFill>
                                <a:srgbClr val="000000"/>
                              </a:solidFill>
                              <a:latin typeface="Cambria Math" panose="02040503050406030204" pitchFamily="18" charset="0"/>
                            </a:rPr>
                            <m:t>𝐷</m:t>
                          </m:r>
                        </m:e>
                        <m:sub>
                          <m:r>
                            <a:rPr sz="4000" i="1">
                              <a:solidFill>
                                <a:srgbClr val="000000"/>
                              </a:solidFill>
                              <a:latin typeface="Cambria Math" panose="02040503050406030204" pitchFamily="18" charset="0"/>
                            </a:rPr>
                            <m:t>𝐴</m:t>
                          </m:r>
                        </m:sub>
                      </m:sSub>
                      <m:r>
                        <a:rPr sz="4000" i="1">
                          <a:solidFill>
                            <a:srgbClr val="000000"/>
                          </a:solidFill>
                          <a:latin typeface="Cambria Math" panose="02040503050406030204" pitchFamily="18" charset="0"/>
                        </a:rPr>
                        <m:t>=</m:t>
                      </m:r>
                      <m:f>
                        <m:fPr>
                          <m:ctrlPr>
                            <a:rPr sz="4000" i="1">
                              <a:solidFill>
                                <a:srgbClr val="000000"/>
                              </a:solidFill>
                              <a:latin typeface="Cambria Math" panose="02040503050406030204" pitchFamily="18" charset="0"/>
                            </a:rPr>
                          </m:ctrlPr>
                        </m:fPr>
                        <m:num>
                          <m:r>
                            <a:rPr sz="4000" i="1">
                              <a:solidFill>
                                <a:srgbClr val="000000"/>
                              </a:solidFill>
                              <a:latin typeface="Cambria Math" panose="02040503050406030204" pitchFamily="18" charset="0"/>
                            </a:rPr>
                            <m:t>1</m:t>
                          </m:r>
                        </m:num>
                        <m:den>
                          <m:r>
                            <a:rPr sz="4000" i="1">
                              <a:solidFill>
                                <a:srgbClr val="000000"/>
                              </a:solidFill>
                              <a:latin typeface="Cambria Math" panose="02040503050406030204" pitchFamily="18" charset="0"/>
                            </a:rPr>
                            <m:t>1+</m:t>
                          </m:r>
                          <m:r>
                            <a:rPr sz="4000" i="1">
                              <a:solidFill>
                                <a:srgbClr val="000000"/>
                              </a:solidFill>
                              <a:latin typeface="Cambria Math" panose="02040503050406030204" pitchFamily="18" charset="0"/>
                            </a:rPr>
                            <m:t>𝑧</m:t>
                          </m:r>
                        </m:den>
                      </m:f>
                      <m:sSubSup>
                        <m:sSubSupPr>
                          <m:ctrlPr>
                            <a:rPr sz="4000" i="1">
                              <a:solidFill>
                                <a:srgbClr val="000000"/>
                              </a:solidFill>
                              <a:latin typeface="Cambria Math" panose="02040503050406030204" pitchFamily="18" charset="0"/>
                            </a:rPr>
                          </m:ctrlPr>
                        </m:sSubSupPr>
                        <m:e>
                          <m:r>
                            <a:rPr sz="4000" i="1">
                              <a:solidFill>
                                <a:srgbClr val="000000"/>
                              </a:solidFill>
                              <a:latin typeface="Cambria Math" panose="02040503050406030204" pitchFamily="18" charset="0"/>
                            </a:rPr>
                            <m:t>∫</m:t>
                          </m:r>
                        </m:e>
                        <m:sub>
                          <m:r>
                            <a:rPr sz="4000" i="1">
                              <a:solidFill>
                                <a:srgbClr val="000000"/>
                              </a:solidFill>
                              <a:latin typeface="Cambria Math" panose="02040503050406030204" pitchFamily="18" charset="0"/>
                            </a:rPr>
                            <m:t>0</m:t>
                          </m:r>
                        </m:sub>
                        <m:sup>
                          <m:r>
                            <a:rPr sz="4000" i="1">
                              <a:solidFill>
                                <a:srgbClr val="000000"/>
                              </a:solidFill>
                              <a:latin typeface="Cambria Math" panose="02040503050406030204" pitchFamily="18" charset="0"/>
                            </a:rPr>
                            <m:t>𝑧</m:t>
                          </m:r>
                        </m:sup>
                      </m:sSubSup>
                      <m:f>
                        <m:fPr>
                          <m:ctrlPr>
                            <a:rPr sz="4000" i="1">
                              <a:solidFill>
                                <a:srgbClr val="000000"/>
                              </a:solidFill>
                              <a:latin typeface="Cambria Math" panose="02040503050406030204" pitchFamily="18" charset="0"/>
                            </a:rPr>
                          </m:ctrlPr>
                        </m:fPr>
                        <m:num>
                          <m:r>
                            <a:rPr sz="4000" i="1">
                              <a:solidFill>
                                <a:srgbClr val="000000"/>
                              </a:solidFill>
                              <a:latin typeface="Cambria Math" panose="02040503050406030204" pitchFamily="18" charset="0"/>
                            </a:rPr>
                            <m:t>𝑑𝑧</m:t>
                          </m:r>
                        </m:num>
                        <m:den>
                          <m:r>
                            <a:rPr sz="4000" i="1">
                              <a:solidFill>
                                <a:srgbClr val="000000"/>
                              </a:solidFill>
                              <a:latin typeface="Cambria Math" panose="02040503050406030204" pitchFamily="18" charset="0"/>
                            </a:rPr>
                            <m:t>𝐻</m:t>
                          </m:r>
                          <m:r>
                            <a:rPr sz="4000" i="1">
                              <a:solidFill>
                                <a:srgbClr val="000000"/>
                              </a:solidFill>
                              <a:latin typeface="Cambria Math" panose="02040503050406030204" pitchFamily="18" charset="0"/>
                            </a:rPr>
                            <m:t>(</m:t>
                          </m:r>
                          <m:r>
                            <a:rPr sz="4000" i="1">
                              <a:solidFill>
                                <a:srgbClr val="000000"/>
                              </a:solidFill>
                              <a:latin typeface="Cambria Math" panose="02040503050406030204" pitchFamily="18" charset="0"/>
                            </a:rPr>
                            <m:t>𝑧</m:t>
                          </m:r>
                          <m:r>
                            <a:rPr sz="4000" i="1">
                              <a:solidFill>
                                <a:srgbClr val="000000"/>
                              </a:solidFill>
                              <a:latin typeface="Cambria Math" panose="02040503050406030204" pitchFamily="18" charset="0"/>
                            </a:rPr>
                            <m:t>)</m:t>
                          </m:r>
                        </m:den>
                      </m:f>
                    </m:oMath>
                  </m:oMathPara>
                </a14:m>
                <a:endParaRPr sz="4000"/>
              </a:p>
            </p:txBody>
          </p:sp>
        </mc:Choice>
        <mc:Fallback xmlns="">
          <p:sp>
            <p:nvSpPr>
              <p:cNvPr id="243" name="Equation"/>
              <p:cNvSpPr txBox="1">
                <a:spLocks noRot="1" noChangeAspect="1" noMove="1" noResize="1" noEditPoints="1" noAdjustHandles="1" noChangeArrowheads="1" noChangeShapeType="1" noTextEdit="1"/>
              </p:cNvSpPr>
              <p:nvPr/>
            </p:nvSpPr>
            <p:spPr>
              <a:xfrm>
                <a:off x="5583545" y="10711169"/>
                <a:ext cx="3990322" cy="1267857"/>
              </a:xfrm>
              <a:prstGeom prst="rect">
                <a:avLst/>
              </a:prstGeom>
              <a:blipFill>
                <a:blip r:embed="rId6"/>
                <a:stretch>
                  <a:fillRect l="-4430" t="-1980" r="-12025" b="-17822"/>
                </a:stretch>
              </a:blipFill>
              <a:ln w="12700">
                <a:miter lim="400000"/>
              </a:ln>
            </p:spPr>
            <p:txBody>
              <a:bodyPr/>
              <a:lstStyle/>
              <a:p>
                <a:r>
                  <a:rPr lang="en-EG">
                    <a:noFill/>
                  </a:rPr>
                  <a:t> </a:t>
                </a:r>
              </a:p>
            </p:txBody>
          </p:sp>
        </mc:Fallback>
      </mc:AlternateContent>
      <mc:AlternateContent xmlns:mc="http://schemas.openxmlformats.org/markup-compatibility/2006" xmlns:a14="http://schemas.microsoft.com/office/drawing/2010/main">
        <mc:Choice Requires="a14">
          <p:sp>
            <p:nvSpPr>
              <p:cNvPr id="244" name="Equation"/>
              <p:cNvSpPr txBox="1"/>
              <p:nvPr/>
            </p:nvSpPr>
            <p:spPr>
              <a:xfrm>
                <a:off x="6151571" y="8249172"/>
                <a:ext cx="3795134" cy="953898"/>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p>
                        <m:sSupPr>
                          <m:ctrlPr>
                            <a:rPr sz="3500" i="1">
                              <a:solidFill>
                                <a:srgbClr val="000000"/>
                              </a:solidFill>
                              <a:latin typeface="Cambria Math" panose="02040503050406030204" pitchFamily="18" charset="0"/>
                            </a:rPr>
                          </m:ctrlPr>
                        </m:sSupPr>
                        <m:e>
                          <m:r>
                            <a:rPr sz="3500" i="1">
                              <a:solidFill>
                                <a:srgbClr val="000000"/>
                              </a:solidFill>
                              <a:latin typeface="Cambria Math" panose="02040503050406030204" pitchFamily="18" charset="0"/>
                            </a:rPr>
                            <m:t>𝐻</m:t>
                          </m:r>
                        </m:e>
                        <m:sup>
                          <m:r>
                            <a:rPr sz="3500" i="1">
                              <a:solidFill>
                                <a:srgbClr val="000000"/>
                              </a:solidFill>
                              <a:latin typeface="Cambria Math" panose="02040503050406030204" pitchFamily="18" charset="0"/>
                            </a:rPr>
                            <m:t>2</m:t>
                          </m:r>
                        </m:sup>
                      </m:sSup>
                      <m:r>
                        <a:rPr sz="3500" i="1">
                          <a:solidFill>
                            <a:srgbClr val="000000"/>
                          </a:solidFill>
                          <a:latin typeface="Cambria Math" panose="02040503050406030204" pitchFamily="18" charset="0"/>
                        </a:rPr>
                        <m:t>=</m:t>
                      </m:r>
                      <m:f>
                        <m:fPr>
                          <m:ctrlPr>
                            <a:rPr sz="3500" i="1">
                              <a:solidFill>
                                <a:srgbClr val="000000"/>
                              </a:solidFill>
                              <a:latin typeface="Cambria Math" panose="02040503050406030204" pitchFamily="18" charset="0"/>
                            </a:rPr>
                          </m:ctrlPr>
                        </m:fPr>
                        <m:num>
                          <m:r>
                            <a:rPr sz="3500" i="1">
                              <a:solidFill>
                                <a:srgbClr val="000000"/>
                              </a:solidFill>
                              <a:latin typeface="Cambria Math" panose="02040503050406030204" pitchFamily="18" charset="0"/>
                            </a:rPr>
                            <m:t>8</m:t>
                          </m:r>
                          <m:r>
                            <a:rPr sz="3500" i="1">
                              <a:solidFill>
                                <a:srgbClr val="000000"/>
                              </a:solidFill>
                              <a:latin typeface="Cambria Math" panose="02040503050406030204" pitchFamily="18" charset="0"/>
                            </a:rPr>
                            <m:t>𝜋</m:t>
                          </m:r>
                          <m:r>
                            <a:rPr sz="3500" i="1">
                              <a:solidFill>
                                <a:srgbClr val="000000"/>
                              </a:solidFill>
                              <a:latin typeface="Cambria Math" panose="02040503050406030204" pitchFamily="18" charset="0"/>
                            </a:rPr>
                            <m:t>𝐺</m:t>
                          </m:r>
                        </m:num>
                        <m:den>
                          <m:r>
                            <a:rPr sz="3500" i="1">
                              <a:solidFill>
                                <a:srgbClr val="000000"/>
                              </a:solidFill>
                              <a:latin typeface="Cambria Math" panose="02040503050406030204" pitchFamily="18" charset="0"/>
                            </a:rPr>
                            <m:t>3</m:t>
                          </m:r>
                        </m:den>
                      </m:f>
                      <m:d>
                        <m:dPr>
                          <m:ctrlPr>
                            <a:rPr sz="3500" i="1">
                              <a:solidFill>
                                <a:srgbClr val="000000"/>
                              </a:solidFill>
                              <a:latin typeface="Cambria Math" panose="02040503050406030204" pitchFamily="18" charset="0"/>
                            </a:rPr>
                          </m:ctrlPr>
                        </m:dPr>
                        <m:e>
                          <m:sSub>
                            <m:sSubPr>
                              <m:ctrlPr>
                                <a:rPr sz="3500" i="1">
                                  <a:solidFill>
                                    <a:srgbClr val="000000"/>
                                  </a:solidFill>
                                  <a:latin typeface="Cambria Math" panose="02040503050406030204" pitchFamily="18" charset="0"/>
                                </a:rPr>
                              </m:ctrlPr>
                            </m:sSubPr>
                            <m:e>
                              <m:r>
                                <a:rPr sz="3500" i="1">
                                  <a:solidFill>
                                    <a:srgbClr val="000000"/>
                                  </a:solidFill>
                                  <a:latin typeface="Cambria Math" panose="02040503050406030204" pitchFamily="18" charset="0"/>
                                </a:rPr>
                                <m:t>𝜌</m:t>
                              </m:r>
                            </m:e>
                            <m:sub>
                              <m:r>
                                <a:rPr sz="3500" i="1">
                                  <a:solidFill>
                                    <a:srgbClr val="000000"/>
                                  </a:solidFill>
                                  <a:latin typeface="Cambria Math" panose="02040503050406030204" pitchFamily="18" charset="0"/>
                                </a:rPr>
                                <m:t>𝑟</m:t>
                              </m:r>
                            </m:sub>
                          </m:sSub>
                          <m:r>
                            <a:rPr sz="3500" i="1">
                              <a:solidFill>
                                <a:srgbClr val="000000"/>
                              </a:solidFill>
                              <a:latin typeface="Cambria Math" panose="02040503050406030204" pitchFamily="18" charset="0"/>
                            </a:rPr>
                            <m:t>+</m:t>
                          </m:r>
                          <m:sSub>
                            <m:sSubPr>
                              <m:ctrlPr>
                                <a:rPr sz="3500" i="1">
                                  <a:solidFill>
                                    <a:srgbClr val="000000"/>
                                  </a:solidFill>
                                  <a:latin typeface="Cambria Math" panose="02040503050406030204" pitchFamily="18" charset="0"/>
                                </a:rPr>
                              </m:ctrlPr>
                            </m:sSubPr>
                            <m:e>
                              <m:r>
                                <a:rPr sz="3500" i="1">
                                  <a:solidFill>
                                    <a:srgbClr val="000000"/>
                                  </a:solidFill>
                                  <a:latin typeface="Cambria Math" panose="02040503050406030204" pitchFamily="18" charset="0"/>
                                </a:rPr>
                                <m:t>𝜌</m:t>
                              </m:r>
                            </m:e>
                            <m:sub>
                              <m:r>
                                <a:rPr sz="3500" i="1">
                                  <a:solidFill>
                                    <a:srgbClr val="000000"/>
                                  </a:solidFill>
                                  <a:latin typeface="Cambria Math" panose="02040503050406030204" pitchFamily="18" charset="0"/>
                                </a:rPr>
                                <m:t>𝐷𝑆</m:t>
                              </m:r>
                            </m:sub>
                          </m:sSub>
                        </m:e>
                      </m:d>
                    </m:oMath>
                  </m:oMathPara>
                </a14:m>
                <a:endParaRPr sz="3500"/>
              </a:p>
            </p:txBody>
          </p:sp>
        </mc:Choice>
        <mc:Fallback xmlns="">
          <p:sp>
            <p:nvSpPr>
              <p:cNvPr id="244" name="Equation"/>
              <p:cNvSpPr txBox="1">
                <a:spLocks noRot="1" noChangeAspect="1" noMove="1" noResize="1" noEditPoints="1" noAdjustHandles="1" noChangeArrowheads="1" noChangeShapeType="1" noTextEdit="1"/>
              </p:cNvSpPr>
              <p:nvPr/>
            </p:nvSpPr>
            <p:spPr>
              <a:xfrm>
                <a:off x="6151571" y="8249172"/>
                <a:ext cx="3795134" cy="953898"/>
              </a:xfrm>
              <a:prstGeom prst="rect">
                <a:avLst/>
              </a:prstGeom>
              <a:blipFill>
                <a:blip r:embed="rId7"/>
                <a:stretch>
                  <a:fillRect l="-4000" t="-1316" r="-4667" b="-21053"/>
                </a:stretch>
              </a:blipFill>
              <a:ln w="12700">
                <a:miter lim="400000"/>
              </a:ln>
            </p:spPr>
            <p:txBody>
              <a:bodyPr/>
              <a:lstStyle/>
              <a:p>
                <a:r>
                  <a:rPr lang="en-EG">
                    <a:noFill/>
                  </a:rPr>
                  <a:t> </a:t>
                </a:r>
              </a:p>
            </p:txBody>
          </p:sp>
        </mc:Fallback>
      </mc:AlternateContent>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Clustered Unified Dark Sector cosmology: Observational constrains from BAO"/>
          <p:cNvSpPr txBox="1"/>
          <p:nvPr/>
        </p:nvSpPr>
        <p:spPr>
          <a:xfrm>
            <a:off x="286185" y="619705"/>
            <a:ext cx="18067504" cy="6718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800" b="1" u="sng">
                <a:solidFill>
                  <a:srgbClr val="000000"/>
                </a:solidFill>
              </a:defRPr>
            </a:lvl1pPr>
          </a:lstStyle>
          <a:p>
            <a:r>
              <a:t>Clustered Unified Dark Sector cosmology: Observational constrains from BAO</a:t>
            </a:r>
          </a:p>
        </p:txBody>
      </p:sp>
      <p:sp>
        <p:nvSpPr>
          <p:cNvPr id="247" name="Frontiers in Neutrino, Cosmology, and Astroparticle Physics"/>
          <p:cNvSpPr txBox="1"/>
          <p:nvPr/>
        </p:nvSpPr>
        <p:spPr>
          <a:xfrm>
            <a:off x="323344" y="12842681"/>
            <a:ext cx="8121701" cy="469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Frontiers in Neutrino, Cosmology, and Astroparticle Physics</a:t>
            </a:r>
          </a:p>
        </p:txBody>
      </p:sp>
      <p:sp>
        <p:nvSpPr>
          <p:cNvPr id="248" name="Cairo University,  20-22 Jan 2026"/>
          <p:cNvSpPr txBox="1"/>
          <p:nvPr/>
        </p:nvSpPr>
        <p:spPr>
          <a:xfrm>
            <a:off x="18754426" y="12713806"/>
            <a:ext cx="4716171" cy="4613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000000"/>
                </a:solidFill>
              </a:defRPr>
            </a:lvl1pPr>
          </a:lstStyle>
          <a:p>
            <a:r>
              <a:t>Cairo University,  20-22 Jan 2026 </a:t>
            </a:r>
          </a:p>
        </p:txBody>
      </p:sp>
      <p:pic>
        <p:nvPicPr>
          <p:cNvPr id="249" name="distances_BAO_DESIY1_late.png" descr="distances_BAO_DESIY1_late.png"/>
          <p:cNvPicPr>
            <a:picLocks noChangeAspect="1"/>
          </p:cNvPicPr>
          <p:nvPr/>
        </p:nvPicPr>
        <p:blipFill>
          <a:blip r:embed="rId2"/>
          <a:stretch>
            <a:fillRect/>
          </a:stretch>
        </p:blipFill>
        <p:spPr>
          <a:xfrm>
            <a:off x="14647468" y="1566468"/>
            <a:ext cx="8270941" cy="6064328"/>
          </a:xfrm>
          <a:prstGeom prst="rect">
            <a:avLst/>
          </a:prstGeom>
          <a:ln w="12700">
            <a:miter lim="400000"/>
          </a:ln>
        </p:spPr>
      </p:pic>
      <p:pic>
        <p:nvPicPr>
          <p:cNvPr id="250" name="EoS_DESI.png" descr="EoS_DESI.png"/>
          <p:cNvPicPr>
            <a:picLocks noChangeAspect="1"/>
          </p:cNvPicPr>
          <p:nvPr/>
        </p:nvPicPr>
        <p:blipFill>
          <a:blip r:embed="rId3"/>
          <a:stretch>
            <a:fillRect/>
          </a:stretch>
        </p:blipFill>
        <p:spPr>
          <a:xfrm>
            <a:off x="1015068" y="4799916"/>
            <a:ext cx="9842286" cy="6738708"/>
          </a:xfrm>
          <a:prstGeom prst="rect">
            <a:avLst/>
          </a:prstGeom>
          <a:ln w="12700">
            <a:miter lim="400000"/>
          </a:ln>
        </p:spPr>
      </p:pic>
      <mc:AlternateContent xmlns:mc="http://schemas.openxmlformats.org/markup-compatibility/2006" xmlns:a14="http://schemas.microsoft.com/office/drawing/2010/main">
        <mc:Choice Requires="a14">
          <p:sp>
            <p:nvSpPr>
              <p:cNvPr id="251" name="(Hubble Distance): Probes the expansion rate…"/>
              <p:cNvSpPr txBox="1"/>
              <p:nvPr/>
            </p:nvSpPr>
            <p:spPr>
              <a:xfrm>
                <a:off x="14384579" y="7905757"/>
                <a:ext cx="8796719" cy="890133"/>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50800" tIns="50800" rIns="50800" bIns="50800" anchor="ctr">
                <a:spAutoFit/>
              </a:bodyPr>
              <a:lstStyle/>
              <a:p>
                <a:pPr algn="l" defTabSz="457200">
                  <a:defRPr>
                    <a:solidFill>
                      <a:srgbClr val="000000"/>
                    </a:solidFill>
                    <a:latin typeface="Arial"/>
                    <a:ea typeface="Arial"/>
                    <a:cs typeface="Arial"/>
                    <a:sym typeface="Arial"/>
                  </a:defRPr>
                </a:pPr>
                <a14:m>
                  <m:oMath xmlns:m="http://schemas.openxmlformats.org/officeDocument/2006/math">
                    <m:sSub>
                      <m:sSubPr>
                        <m:ctrlPr>
                          <a:rPr sz="2900" i="1">
                            <a:solidFill>
                              <a:srgbClr val="000000"/>
                            </a:solidFill>
                            <a:latin typeface="Cambria Math" panose="02040503050406030204" pitchFamily="18" charset="0"/>
                          </a:rPr>
                        </m:ctrlPr>
                      </m:sSubPr>
                      <m:e>
                        <m:r>
                          <a:rPr sz="2900" i="1">
                            <a:solidFill>
                              <a:srgbClr val="000000"/>
                            </a:solidFill>
                            <a:latin typeface="Cambria Math" panose="02040503050406030204" pitchFamily="18" charset="0"/>
                          </a:rPr>
                          <m:t>𝐷</m:t>
                        </m:r>
                      </m:e>
                      <m:sub>
                        <m:r>
                          <a:rPr sz="2900" i="1">
                            <a:solidFill>
                              <a:srgbClr val="000000"/>
                            </a:solidFill>
                            <a:latin typeface="Cambria Math" panose="02040503050406030204" pitchFamily="18" charset="0"/>
                          </a:rPr>
                          <m:t>𝐻</m:t>
                        </m:r>
                      </m:sub>
                    </m:sSub>
                    <m:r>
                      <a:rPr sz="2900" i="1">
                        <a:solidFill>
                          <a:srgbClr val="000000"/>
                        </a:solidFill>
                        <a:latin typeface="Cambria Math" panose="02040503050406030204" pitchFamily="18" charset="0"/>
                      </a:rPr>
                      <m:t>(</m:t>
                    </m:r>
                    <m:r>
                      <a:rPr sz="2900" i="1">
                        <a:solidFill>
                          <a:srgbClr val="000000"/>
                        </a:solidFill>
                        <a:latin typeface="Cambria Math" panose="02040503050406030204" pitchFamily="18" charset="0"/>
                      </a:rPr>
                      <m:t>𝑧</m:t>
                    </m:r>
                    <m:r>
                      <a:rPr sz="2900" i="1">
                        <a:solidFill>
                          <a:srgbClr val="000000"/>
                        </a:solidFill>
                        <a:latin typeface="Cambria Math" panose="02040503050406030204" pitchFamily="18" charset="0"/>
                      </a:rPr>
                      <m:t>)=</m:t>
                    </m:r>
                    <m:r>
                      <a:rPr sz="2900" i="1">
                        <a:solidFill>
                          <a:srgbClr val="000000"/>
                        </a:solidFill>
                        <a:latin typeface="Cambria Math" panose="02040503050406030204" pitchFamily="18" charset="0"/>
                      </a:rPr>
                      <m:t>𝑐</m:t>
                    </m:r>
                    <m:r>
                      <a:rPr sz="2900" i="1">
                        <a:solidFill>
                          <a:srgbClr val="000000"/>
                        </a:solidFill>
                        <a:latin typeface="Cambria Math" panose="02040503050406030204" pitchFamily="18" charset="0"/>
                      </a:rPr>
                      <m:t>/</m:t>
                    </m:r>
                    <m:r>
                      <a:rPr sz="2900" i="1">
                        <a:solidFill>
                          <a:srgbClr val="000000"/>
                        </a:solidFill>
                        <a:latin typeface="Cambria Math" panose="02040503050406030204" pitchFamily="18" charset="0"/>
                      </a:rPr>
                      <m:t>𝐻</m:t>
                    </m:r>
                    <m:r>
                      <a:rPr sz="2900" i="1">
                        <a:solidFill>
                          <a:srgbClr val="000000"/>
                        </a:solidFill>
                        <a:latin typeface="Cambria Math" panose="02040503050406030204" pitchFamily="18" charset="0"/>
                      </a:rPr>
                      <m:t>(</m:t>
                    </m:r>
                    <m:r>
                      <a:rPr sz="2900" i="1">
                        <a:solidFill>
                          <a:srgbClr val="000000"/>
                        </a:solidFill>
                        <a:latin typeface="Cambria Math" panose="02040503050406030204" pitchFamily="18" charset="0"/>
                      </a:rPr>
                      <m:t>𝑧</m:t>
                    </m:r>
                    <m:r>
                      <a:rPr sz="2900" i="1">
                        <a:solidFill>
                          <a:srgbClr val="000000"/>
                        </a:solidFill>
                        <a:latin typeface="Cambria Math" panose="02040503050406030204" pitchFamily="18" charset="0"/>
                      </a:rPr>
                      <m:t>)</m:t>
                    </m:r>
                  </m:oMath>
                </a14:m>
                <a:r>
                  <a:t> </a:t>
                </a:r>
                <a:r>
                  <a:rPr b="1"/>
                  <a:t>(Hubble Distance):</a:t>
                </a:r>
                <a:r>
                  <a:t> Probes the expansion rate</a:t>
                </a:r>
              </a:p>
              <a:p>
                <a:pPr algn="l" defTabSz="457200">
                  <a:defRPr>
                    <a:solidFill>
                      <a:srgbClr val="000000"/>
                    </a:solidFill>
                    <a:latin typeface="Arial"/>
                    <a:ea typeface="Arial"/>
                    <a:cs typeface="Arial"/>
                    <a:sym typeface="Arial"/>
                  </a:defRPr>
                </a:pPr>
                <a:r>
                  <a:t>H(z) directly along the line-of-sight.</a:t>
                </a:r>
              </a:p>
            </p:txBody>
          </p:sp>
        </mc:Choice>
        <mc:Fallback xmlns="">
          <p:sp>
            <p:nvSpPr>
              <p:cNvPr id="251" name="(Hubble Distance): Probes the expansion rate…"/>
              <p:cNvSpPr txBox="1">
                <a:spLocks noRot="1" noChangeAspect="1" noMove="1" noResize="1" noEditPoints="1" noAdjustHandles="1" noChangeArrowheads="1" noChangeShapeType="1" noTextEdit="1"/>
              </p:cNvSpPr>
              <p:nvPr/>
            </p:nvSpPr>
            <p:spPr>
              <a:xfrm>
                <a:off x="14384579" y="7905757"/>
                <a:ext cx="8796719" cy="890133"/>
              </a:xfrm>
              <a:prstGeom prst="rect">
                <a:avLst/>
              </a:prstGeom>
              <a:blipFill>
                <a:blip r:embed="rId4"/>
                <a:stretch>
                  <a:fillRect l="-1585" r="-4755" b="-14085"/>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mc:AlternateContent xmlns:mc="http://schemas.openxmlformats.org/markup-compatibility/2006" xmlns:a14="http://schemas.microsoft.com/office/drawing/2010/main">
        <mc:Choice Requires="a14">
          <p:sp>
            <p:nvSpPr>
              <p:cNvPr id="252" name="(Transverse/Comoving Distance): Probes the angular diameter distance, typically measured perpendicular to the line-of-sight."/>
              <p:cNvSpPr txBox="1"/>
              <p:nvPr/>
            </p:nvSpPr>
            <p:spPr>
              <a:xfrm>
                <a:off x="14379099" y="9070851"/>
                <a:ext cx="9842285" cy="1245733"/>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nchor="ctr">
                <a:spAutoFit/>
              </a:bodyPr>
              <a:lstStyle/>
              <a:p>
                <a:pPr algn="l" defTabSz="457200">
                  <a:defRPr>
                    <a:solidFill>
                      <a:srgbClr val="0A0A0A"/>
                    </a:solidFill>
                    <a:latin typeface="Arial"/>
                    <a:ea typeface="Arial"/>
                    <a:cs typeface="Arial"/>
                    <a:sym typeface="Arial"/>
                  </a:defRPr>
                </a:pPr>
                <a14:m>
                  <m:oMath xmlns:m="http://schemas.openxmlformats.org/officeDocument/2006/math">
                    <m:sSub>
                      <m:sSubPr>
                        <m:ctrlPr>
                          <a:rPr sz="2900" i="1">
                            <a:solidFill>
                              <a:srgbClr val="0A0A0A"/>
                            </a:solidFill>
                            <a:latin typeface="Cambria Math" panose="02040503050406030204" pitchFamily="18" charset="0"/>
                          </a:rPr>
                        </m:ctrlPr>
                      </m:sSubPr>
                      <m:e>
                        <m:r>
                          <a:rPr sz="2900" i="1">
                            <a:solidFill>
                              <a:srgbClr val="0A0A0A"/>
                            </a:solidFill>
                            <a:latin typeface="Cambria Math" panose="02040503050406030204" pitchFamily="18" charset="0"/>
                          </a:rPr>
                          <m:t>𝐷</m:t>
                        </m:r>
                      </m:e>
                      <m:sub>
                        <m:r>
                          <a:rPr sz="2900" i="1">
                            <a:solidFill>
                              <a:srgbClr val="0A0A0A"/>
                            </a:solidFill>
                            <a:latin typeface="Cambria Math" panose="02040503050406030204" pitchFamily="18" charset="0"/>
                          </a:rPr>
                          <m:t>𝑀</m:t>
                        </m:r>
                      </m:sub>
                    </m:sSub>
                    <m:r>
                      <a:rPr sz="2900" i="1">
                        <a:solidFill>
                          <a:srgbClr val="0A0A0A"/>
                        </a:solidFill>
                        <a:latin typeface="Cambria Math" panose="02040503050406030204" pitchFamily="18" charset="0"/>
                      </a:rPr>
                      <m:t>(</m:t>
                    </m:r>
                    <m:r>
                      <a:rPr sz="2900" i="1">
                        <a:solidFill>
                          <a:srgbClr val="0A0A0A"/>
                        </a:solidFill>
                        <a:latin typeface="Cambria Math" panose="02040503050406030204" pitchFamily="18" charset="0"/>
                      </a:rPr>
                      <m:t>𝑧</m:t>
                    </m:r>
                    <m:r>
                      <a:rPr sz="2900" i="1">
                        <a:solidFill>
                          <a:srgbClr val="0A0A0A"/>
                        </a:solidFill>
                        <a:latin typeface="Cambria Math" panose="02040503050406030204" pitchFamily="18" charset="0"/>
                      </a:rPr>
                      <m:t>)=(1+</m:t>
                    </m:r>
                    <m:r>
                      <a:rPr sz="2900" i="1">
                        <a:solidFill>
                          <a:srgbClr val="0A0A0A"/>
                        </a:solidFill>
                        <a:latin typeface="Cambria Math" panose="02040503050406030204" pitchFamily="18" charset="0"/>
                      </a:rPr>
                      <m:t>𝑧</m:t>
                    </m:r>
                    <m:r>
                      <a:rPr sz="2900" i="1">
                        <a:solidFill>
                          <a:srgbClr val="0A0A0A"/>
                        </a:solidFill>
                        <a:latin typeface="Cambria Math" panose="02040503050406030204" pitchFamily="18" charset="0"/>
                      </a:rPr>
                      <m:t>)</m:t>
                    </m:r>
                    <m:sSub>
                      <m:sSubPr>
                        <m:ctrlPr>
                          <a:rPr sz="2900" i="1">
                            <a:solidFill>
                              <a:srgbClr val="0A0A0A"/>
                            </a:solidFill>
                            <a:latin typeface="Cambria Math" panose="02040503050406030204" pitchFamily="18" charset="0"/>
                          </a:rPr>
                        </m:ctrlPr>
                      </m:sSubPr>
                      <m:e>
                        <m:r>
                          <a:rPr sz="2900" i="1">
                            <a:solidFill>
                              <a:srgbClr val="0A0A0A"/>
                            </a:solidFill>
                            <a:latin typeface="Cambria Math" panose="02040503050406030204" pitchFamily="18" charset="0"/>
                          </a:rPr>
                          <m:t>𝐷</m:t>
                        </m:r>
                      </m:e>
                      <m:sub>
                        <m:r>
                          <a:rPr sz="2900" i="1">
                            <a:solidFill>
                              <a:srgbClr val="0A0A0A"/>
                            </a:solidFill>
                            <a:latin typeface="Cambria Math" panose="02040503050406030204" pitchFamily="18" charset="0"/>
                          </a:rPr>
                          <m:t>𝐴</m:t>
                        </m:r>
                      </m:sub>
                    </m:sSub>
                    <m:r>
                      <a:rPr sz="2900" i="1">
                        <a:solidFill>
                          <a:srgbClr val="0A0A0A"/>
                        </a:solidFill>
                        <a:latin typeface="Cambria Math" panose="02040503050406030204" pitchFamily="18" charset="0"/>
                      </a:rPr>
                      <m:t>(</m:t>
                    </m:r>
                    <m:r>
                      <a:rPr sz="2900" i="1">
                        <a:solidFill>
                          <a:srgbClr val="0A0A0A"/>
                        </a:solidFill>
                        <a:latin typeface="Cambria Math" panose="02040503050406030204" pitchFamily="18" charset="0"/>
                      </a:rPr>
                      <m:t>𝑧</m:t>
                    </m:r>
                    <m:r>
                      <a:rPr sz="2900" i="1">
                        <a:solidFill>
                          <a:srgbClr val="0A0A0A"/>
                        </a:solidFill>
                        <a:latin typeface="Cambria Math" panose="02040503050406030204" pitchFamily="18" charset="0"/>
                      </a:rPr>
                      <m:t>)</m:t>
                    </m:r>
                  </m:oMath>
                </a14:m>
                <a:r>
                  <a:t> </a:t>
                </a:r>
                <a:r>
                  <a:rPr b="1"/>
                  <a:t>(Transverse/Comoving Distance):</a:t>
                </a:r>
                <a:r>
                  <a:t> Probes the angular diameter distance, typically measured perpendicular to the line-of-sight.</a:t>
                </a:r>
              </a:p>
            </p:txBody>
          </p:sp>
        </mc:Choice>
        <mc:Fallback xmlns="">
          <p:sp>
            <p:nvSpPr>
              <p:cNvPr id="252" name="(Transverse/Comoving Distance): Probes the angular diameter distance, typically measured perpendicular to the line-of-sight."/>
              <p:cNvSpPr txBox="1">
                <a:spLocks noRot="1" noChangeAspect="1" noMove="1" noResize="1" noEditPoints="1" noAdjustHandles="1" noChangeArrowheads="1" noChangeShapeType="1" noTextEdit="1"/>
              </p:cNvSpPr>
              <p:nvPr/>
            </p:nvSpPr>
            <p:spPr>
              <a:xfrm>
                <a:off x="14379099" y="9070851"/>
                <a:ext cx="9842285" cy="1245733"/>
              </a:xfrm>
              <a:prstGeom prst="rect">
                <a:avLst/>
              </a:prstGeom>
              <a:blipFill>
                <a:blip r:embed="rId5"/>
                <a:stretch>
                  <a:fillRect l="-1418" b="-11111"/>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mc:AlternateContent xmlns:mc="http://schemas.openxmlformats.org/markup-compatibility/2006" xmlns:a14="http://schemas.microsoft.com/office/drawing/2010/main">
        <mc:Choice Requires="a14">
          <p:sp>
            <p:nvSpPr>
              <p:cNvPr id="253" name="(Volume-averaged/Isotropic Distance): A combined measurement, used to average over directional differences."/>
              <p:cNvSpPr txBox="1"/>
              <p:nvPr/>
            </p:nvSpPr>
            <p:spPr>
              <a:xfrm>
                <a:off x="14379099" y="10451786"/>
                <a:ext cx="9842285" cy="1009351"/>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nchor="ctr">
                <a:spAutoFit/>
              </a:bodyPr>
              <a:lstStyle/>
              <a:p>
                <a:pPr algn="l" defTabSz="457200">
                  <a:defRPr b="1">
                    <a:solidFill>
                      <a:srgbClr val="0A0A0A"/>
                    </a:solidFill>
                    <a:latin typeface="Arial"/>
                    <a:ea typeface="Arial"/>
                    <a:cs typeface="Arial"/>
                    <a:sym typeface="Arial"/>
                  </a:defRPr>
                </a:pPr>
                <a14:m>
                  <m:oMath xmlns:m="http://schemas.openxmlformats.org/officeDocument/2006/math">
                    <m:sSub>
                      <m:sSubPr>
                        <m:ctrlPr>
                          <a:rPr sz="2900" i="1">
                            <a:solidFill>
                              <a:srgbClr val="0A0A0A"/>
                            </a:solidFill>
                            <a:latin typeface="Cambria Math" panose="02040503050406030204" pitchFamily="18" charset="0"/>
                          </a:rPr>
                        </m:ctrlPr>
                      </m:sSubPr>
                      <m:e>
                        <m:r>
                          <a:rPr sz="2900" i="1">
                            <a:solidFill>
                              <a:srgbClr val="0A0A0A"/>
                            </a:solidFill>
                            <a:latin typeface="Cambria Math" panose="02040503050406030204" pitchFamily="18" charset="0"/>
                          </a:rPr>
                          <m:t>𝐷</m:t>
                        </m:r>
                      </m:e>
                      <m:sub>
                        <m:r>
                          <a:rPr sz="2900" i="1">
                            <a:solidFill>
                              <a:srgbClr val="0A0A0A"/>
                            </a:solidFill>
                            <a:latin typeface="Cambria Math" panose="02040503050406030204" pitchFamily="18" charset="0"/>
                          </a:rPr>
                          <m:t>𝑉</m:t>
                        </m:r>
                      </m:sub>
                    </m:sSub>
                    <m:r>
                      <a:rPr sz="2900" i="1">
                        <a:solidFill>
                          <a:srgbClr val="0A0A0A"/>
                        </a:solidFill>
                        <a:latin typeface="Cambria Math" panose="02040503050406030204" pitchFamily="18" charset="0"/>
                      </a:rPr>
                      <m:t>(</m:t>
                    </m:r>
                    <m:r>
                      <a:rPr sz="2900" i="1">
                        <a:solidFill>
                          <a:srgbClr val="0A0A0A"/>
                        </a:solidFill>
                        <a:latin typeface="Cambria Math" panose="02040503050406030204" pitchFamily="18" charset="0"/>
                      </a:rPr>
                      <m:t>𝑧</m:t>
                    </m:r>
                    <m:r>
                      <a:rPr sz="2900" i="1">
                        <a:solidFill>
                          <a:srgbClr val="0A0A0A"/>
                        </a:solidFill>
                        <a:latin typeface="Cambria Math" panose="02040503050406030204" pitchFamily="18" charset="0"/>
                      </a:rPr>
                      <m:t>)=</m:t>
                    </m:r>
                    <m:sSup>
                      <m:sSupPr>
                        <m:ctrlPr>
                          <a:rPr sz="2900" i="1">
                            <a:solidFill>
                              <a:srgbClr val="0A0A0A"/>
                            </a:solidFill>
                            <a:latin typeface="Cambria Math" panose="02040503050406030204" pitchFamily="18" charset="0"/>
                          </a:rPr>
                        </m:ctrlPr>
                      </m:sSupPr>
                      <m:e>
                        <m:d>
                          <m:dPr>
                            <m:begChr m:val="["/>
                            <m:endChr m:val="]"/>
                            <m:ctrlPr>
                              <a:rPr sz="2900" i="1">
                                <a:solidFill>
                                  <a:srgbClr val="0A0A0A"/>
                                </a:solidFill>
                                <a:latin typeface="Cambria Math" panose="02040503050406030204" pitchFamily="18" charset="0"/>
                              </a:rPr>
                            </m:ctrlPr>
                          </m:dPr>
                          <m:e>
                            <m:r>
                              <a:rPr sz="2900" i="1">
                                <a:solidFill>
                                  <a:srgbClr val="0A0A0A"/>
                                </a:solidFill>
                                <a:latin typeface="Cambria Math" panose="02040503050406030204" pitchFamily="18" charset="0"/>
                              </a:rPr>
                              <m:t>𝑧</m:t>
                            </m:r>
                            <m:sSubSup>
                              <m:sSubSupPr>
                                <m:ctrlPr>
                                  <a:rPr sz="2900" i="1">
                                    <a:solidFill>
                                      <a:srgbClr val="0A0A0A"/>
                                    </a:solidFill>
                                    <a:latin typeface="Cambria Math" panose="02040503050406030204" pitchFamily="18" charset="0"/>
                                  </a:rPr>
                                </m:ctrlPr>
                              </m:sSubSupPr>
                              <m:e>
                                <m:r>
                                  <a:rPr sz="2900" i="1">
                                    <a:solidFill>
                                      <a:srgbClr val="0A0A0A"/>
                                    </a:solidFill>
                                    <a:latin typeface="Cambria Math" panose="02040503050406030204" pitchFamily="18" charset="0"/>
                                  </a:rPr>
                                  <m:t>𝐷</m:t>
                                </m:r>
                              </m:e>
                              <m:sub>
                                <m:r>
                                  <a:rPr sz="2900" i="1">
                                    <a:solidFill>
                                      <a:srgbClr val="0A0A0A"/>
                                    </a:solidFill>
                                    <a:latin typeface="Cambria Math" panose="02040503050406030204" pitchFamily="18" charset="0"/>
                                  </a:rPr>
                                  <m:t>𝑀</m:t>
                                </m:r>
                              </m:sub>
                              <m:sup>
                                <m:r>
                                  <a:rPr sz="2900" i="1">
                                    <a:solidFill>
                                      <a:srgbClr val="0A0A0A"/>
                                    </a:solidFill>
                                    <a:latin typeface="Cambria Math" panose="02040503050406030204" pitchFamily="18" charset="0"/>
                                  </a:rPr>
                                  <m:t>2</m:t>
                                </m:r>
                              </m:sup>
                            </m:sSubSup>
                            <m:r>
                              <a:rPr sz="2900" i="1">
                                <a:solidFill>
                                  <a:srgbClr val="0A0A0A"/>
                                </a:solidFill>
                                <a:latin typeface="Cambria Math" panose="02040503050406030204" pitchFamily="18" charset="0"/>
                              </a:rPr>
                              <m:t>(</m:t>
                            </m:r>
                            <m:r>
                              <a:rPr sz="2900" i="1">
                                <a:solidFill>
                                  <a:srgbClr val="0A0A0A"/>
                                </a:solidFill>
                                <a:latin typeface="Cambria Math" panose="02040503050406030204" pitchFamily="18" charset="0"/>
                              </a:rPr>
                              <m:t>𝑧</m:t>
                            </m:r>
                            <m:r>
                              <a:rPr sz="2900" i="1">
                                <a:solidFill>
                                  <a:srgbClr val="0A0A0A"/>
                                </a:solidFill>
                                <a:latin typeface="Cambria Math" panose="02040503050406030204" pitchFamily="18" charset="0"/>
                              </a:rPr>
                              <m:t>)</m:t>
                            </m:r>
                            <m:sSub>
                              <m:sSubPr>
                                <m:ctrlPr>
                                  <a:rPr sz="2900" i="1">
                                    <a:solidFill>
                                      <a:srgbClr val="0A0A0A"/>
                                    </a:solidFill>
                                    <a:latin typeface="Cambria Math" panose="02040503050406030204" pitchFamily="18" charset="0"/>
                                  </a:rPr>
                                </m:ctrlPr>
                              </m:sSubPr>
                              <m:e>
                                <m:r>
                                  <a:rPr sz="2900" i="1">
                                    <a:solidFill>
                                      <a:srgbClr val="0A0A0A"/>
                                    </a:solidFill>
                                    <a:latin typeface="Cambria Math" panose="02040503050406030204" pitchFamily="18" charset="0"/>
                                  </a:rPr>
                                  <m:t>𝐷</m:t>
                                </m:r>
                              </m:e>
                              <m:sub>
                                <m:r>
                                  <a:rPr sz="2900" i="1">
                                    <a:solidFill>
                                      <a:srgbClr val="0A0A0A"/>
                                    </a:solidFill>
                                    <a:latin typeface="Cambria Math" panose="02040503050406030204" pitchFamily="18" charset="0"/>
                                  </a:rPr>
                                  <m:t>𝐻</m:t>
                                </m:r>
                              </m:sub>
                            </m:sSub>
                            <m:r>
                              <a:rPr sz="2900" i="1">
                                <a:solidFill>
                                  <a:srgbClr val="0A0A0A"/>
                                </a:solidFill>
                                <a:latin typeface="Cambria Math" panose="02040503050406030204" pitchFamily="18" charset="0"/>
                              </a:rPr>
                              <m:t>(</m:t>
                            </m:r>
                            <m:r>
                              <a:rPr sz="2900" i="1">
                                <a:solidFill>
                                  <a:srgbClr val="0A0A0A"/>
                                </a:solidFill>
                                <a:latin typeface="Cambria Math" panose="02040503050406030204" pitchFamily="18" charset="0"/>
                              </a:rPr>
                              <m:t>𝑧</m:t>
                            </m:r>
                            <m:r>
                              <a:rPr sz="2900" i="1">
                                <a:solidFill>
                                  <a:srgbClr val="0A0A0A"/>
                                </a:solidFill>
                                <a:latin typeface="Cambria Math" panose="02040503050406030204" pitchFamily="18" charset="0"/>
                              </a:rPr>
                              <m:t>)</m:t>
                            </m:r>
                          </m:e>
                        </m:d>
                      </m:e>
                      <m:sup>
                        <m:f>
                          <m:fPr>
                            <m:type m:val="lin"/>
                            <m:ctrlPr>
                              <a:rPr sz="2900" i="1">
                                <a:solidFill>
                                  <a:srgbClr val="0A0A0A"/>
                                </a:solidFill>
                                <a:latin typeface="Cambria Math" panose="02040503050406030204" pitchFamily="18" charset="0"/>
                              </a:rPr>
                            </m:ctrlPr>
                          </m:fPr>
                          <m:num>
                            <m:r>
                              <a:rPr sz="2900" i="1">
                                <a:solidFill>
                                  <a:srgbClr val="0A0A0A"/>
                                </a:solidFill>
                                <a:latin typeface="Cambria Math" panose="02040503050406030204" pitchFamily="18" charset="0"/>
                              </a:rPr>
                              <m:t>1</m:t>
                            </m:r>
                          </m:num>
                          <m:den>
                            <m:r>
                              <a:rPr sz="2900" i="1">
                                <a:solidFill>
                                  <a:srgbClr val="0A0A0A"/>
                                </a:solidFill>
                                <a:latin typeface="Cambria Math" panose="02040503050406030204" pitchFamily="18" charset="0"/>
                              </a:rPr>
                              <m:t>3</m:t>
                            </m:r>
                          </m:den>
                        </m:f>
                      </m:sup>
                    </m:sSup>
                  </m:oMath>
                </a14:m>
                <a:r>
                  <a:t>(Volume-averaged/Isotropic Distance):</a:t>
                </a:r>
                <a:r>
                  <a:rPr b="0"/>
                  <a:t> A combined measurement, used to average over directional differences. </a:t>
                </a:r>
              </a:p>
            </p:txBody>
          </p:sp>
        </mc:Choice>
        <mc:Fallback xmlns="">
          <p:sp>
            <p:nvSpPr>
              <p:cNvPr id="253" name="(Volume-averaged/Isotropic Distance): A combined measurement, used to average over directional differences."/>
              <p:cNvSpPr txBox="1">
                <a:spLocks noRot="1" noChangeAspect="1" noMove="1" noResize="1" noEditPoints="1" noAdjustHandles="1" noChangeArrowheads="1" noChangeShapeType="1" noTextEdit="1"/>
              </p:cNvSpPr>
              <p:nvPr/>
            </p:nvSpPr>
            <p:spPr>
              <a:xfrm>
                <a:off x="14379099" y="10451786"/>
                <a:ext cx="9842285" cy="1009351"/>
              </a:xfrm>
              <a:prstGeom prst="rect">
                <a:avLst/>
              </a:prstGeom>
              <a:blipFill>
                <a:blip r:embed="rId6"/>
                <a:stretch>
                  <a:fillRect l="-1418" t="-63750" r="-1031" b="-27500"/>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mc:AlternateContent xmlns:mc="http://schemas.openxmlformats.org/markup-compatibility/2006" xmlns:a14="http://schemas.microsoft.com/office/drawing/2010/main">
        <mc:Choice Requires="a14">
          <p:sp>
            <p:nvSpPr>
              <p:cNvPr id="254" name="(Sound Horizon at Drag Epoch): The standard ruler scale, often reported in Mpc (around ~147 Mpc)."/>
              <p:cNvSpPr txBox="1"/>
              <p:nvPr/>
            </p:nvSpPr>
            <p:spPr>
              <a:xfrm>
                <a:off x="14440969" y="11596339"/>
                <a:ext cx="9452261" cy="893542"/>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nchor="ctr">
                <a:spAutoFit/>
              </a:bodyPr>
              <a:lstStyle/>
              <a:p>
                <a:pPr algn="l" defTabSz="457200">
                  <a:defRPr>
                    <a:solidFill>
                      <a:srgbClr val="0A0A0A"/>
                    </a:solidFill>
                    <a:latin typeface="Arial"/>
                    <a:ea typeface="Arial"/>
                    <a:cs typeface="Arial"/>
                    <a:sym typeface="Arial"/>
                  </a:defRPr>
                </a:pPr>
                <a14:m>
                  <m:oMath xmlns:m="http://schemas.openxmlformats.org/officeDocument/2006/math">
                    <m:sSub>
                      <m:sSubPr>
                        <m:ctrlPr>
                          <a:rPr sz="3000" i="1">
                            <a:solidFill>
                              <a:srgbClr val="0A0A0A"/>
                            </a:solidFill>
                            <a:latin typeface="Cambria Math" panose="02040503050406030204" pitchFamily="18" charset="0"/>
                          </a:rPr>
                        </m:ctrlPr>
                      </m:sSubPr>
                      <m:e>
                        <m:r>
                          <a:rPr sz="3000" i="1">
                            <a:solidFill>
                              <a:srgbClr val="0A0A0A"/>
                            </a:solidFill>
                            <a:latin typeface="Cambria Math" panose="02040503050406030204" pitchFamily="18" charset="0"/>
                          </a:rPr>
                          <m:t>𝑟</m:t>
                        </m:r>
                      </m:e>
                      <m:sub>
                        <m:r>
                          <a:rPr sz="3000" i="1">
                            <a:solidFill>
                              <a:srgbClr val="0A0A0A"/>
                            </a:solidFill>
                            <a:latin typeface="Cambria Math" panose="02040503050406030204" pitchFamily="18" charset="0"/>
                          </a:rPr>
                          <m:t>𝑑</m:t>
                        </m:r>
                      </m:sub>
                    </m:sSub>
                  </m:oMath>
                </a14:m>
                <a:r>
                  <a:t> </a:t>
                </a:r>
                <a:r>
                  <a:rPr b="1"/>
                  <a:t>(Sound Horizon at Drag Epoch):</a:t>
                </a:r>
                <a:r>
                  <a:t> The standard ruler scale, often reported in Mpc (around ~147 Mpc).</a:t>
                </a:r>
              </a:p>
            </p:txBody>
          </p:sp>
        </mc:Choice>
        <mc:Fallback xmlns="">
          <p:sp>
            <p:nvSpPr>
              <p:cNvPr id="254" name="(Sound Horizon at Drag Epoch): The standard ruler scale, often reported in Mpc (around ~147 Mpc)."/>
              <p:cNvSpPr txBox="1">
                <a:spLocks noRot="1" noChangeAspect="1" noMove="1" noResize="1" noEditPoints="1" noAdjustHandles="1" noChangeArrowheads="1" noChangeShapeType="1" noTextEdit="1"/>
              </p:cNvSpPr>
              <p:nvPr/>
            </p:nvSpPr>
            <p:spPr>
              <a:xfrm>
                <a:off x="14440969" y="11596339"/>
                <a:ext cx="9452261" cy="893542"/>
              </a:xfrm>
              <a:prstGeom prst="rect">
                <a:avLst/>
              </a:prstGeom>
              <a:blipFill>
                <a:blip r:embed="rId7"/>
                <a:stretch>
                  <a:fillRect l="-1477" r="-1342" b="-16667"/>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p:sp>
        <p:nvSpPr>
          <p:cNvPr id="255" name="The Chevallier-Linder-Polarski (CLP) parameterization is one of the most widely used mathematical models to describe evolving (dynamical) dark energy."/>
          <p:cNvSpPr txBox="1"/>
          <p:nvPr/>
        </p:nvSpPr>
        <p:spPr>
          <a:xfrm>
            <a:off x="1293379" y="1866080"/>
            <a:ext cx="8963128" cy="11584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defRPr>
                <a:solidFill>
                  <a:srgbClr val="000000"/>
                </a:solidFill>
                <a:latin typeface="Arial"/>
                <a:ea typeface="Arial"/>
                <a:cs typeface="Arial"/>
                <a:sym typeface="Arial"/>
              </a:defRPr>
            </a:pPr>
            <a:r>
              <a:t>The </a:t>
            </a:r>
            <a:r>
              <a:rPr b="1">
                <a:solidFill>
                  <a:srgbClr val="0A0A0A"/>
                </a:solidFill>
              </a:rPr>
              <a:t>Chevallier-Linder-Polarski (CLP)</a:t>
            </a:r>
            <a:r>
              <a:rPr>
                <a:solidFill>
                  <a:srgbClr val="0A0A0A"/>
                </a:solidFill>
              </a:rPr>
              <a:t> parameterization is </a:t>
            </a:r>
            <a:r>
              <a:t>one of the most widely used mathematical models to describe </a:t>
            </a:r>
            <a:r>
              <a:rPr b="1"/>
              <a:t>evolving (dynamical) dark energy</a:t>
            </a:r>
            <a:r>
              <a:rPr>
                <a:solidFill>
                  <a:srgbClr val="0A0A0A"/>
                </a:solidFill>
              </a:rPr>
              <a:t>.</a:t>
            </a:r>
          </a:p>
        </p:txBody>
      </p:sp>
      <mc:AlternateContent xmlns:mc="http://schemas.openxmlformats.org/markup-compatibility/2006" xmlns:a14="http://schemas.microsoft.com/office/drawing/2010/main">
        <mc:Choice Requires="a14">
          <p:sp>
            <p:nvSpPr>
              <p:cNvPr id="256" name="Equation"/>
              <p:cNvSpPr txBox="1"/>
              <p:nvPr/>
            </p:nvSpPr>
            <p:spPr>
              <a:xfrm>
                <a:off x="4122222" y="3503249"/>
                <a:ext cx="3923335" cy="798577"/>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3200" i="1">
                              <a:solidFill>
                                <a:srgbClr val="000000"/>
                              </a:solidFill>
                              <a:latin typeface="Cambria Math" panose="02040503050406030204" pitchFamily="18" charset="0"/>
                            </a:rPr>
                          </m:ctrlPr>
                        </m:sSubPr>
                        <m:e>
                          <m:r>
                            <a:rPr sz="3200" i="1">
                              <a:solidFill>
                                <a:srgbClr val="000000"/>
                              </a:solidFill>
                              <a:latin typeface="Cambria Math" panose="02040503050406030204" pitchFamily="18" charset="0"/>
                            </a:rPr>
                            <m:t>𝑤</m:t>
                          </m:r>
                        </m:e>
                        <m:sub>
                          <m:r>
                            <a:rPr sz="3200" i="1">
                              <a:solidFill>
                                <a:srgbClr val="000000"/>
                              </a:solidFill>
                              <a:latin typeface="Cambria Math" panose="02040503050406030204" pitchFamily="18" charset="0"/>
                            </a:rPr>
                            <m:t>𝐶𝐿𝑃</m:t>
                          </m:r>
                        </m:sub>
                      </m:sSub>
                      <m:r>
                        <a:rPr sz="3200" i="1">
                          <a:solidFill>
                            <a:srgbClr val="000000"/>
                          </a:solidFill>
                          <a:latin typeface="Cambria Math" panose="02040503050406030204" pitchFamily="18" charset="0"/>
                        </a:rPr>
                        <m:t>(</m:t>
                      </m:r>
                      <m:r>
                        <a:rPr sz="3200" i="1">
                          <a:solidFill>
                            <a:srgbClr val="000000"/>
                          </a:solidFill>
                          <a:latin typeface="Cambria Math" panose="02040503050406030204" pitchFamily="18" charset="0"/>
                        </a:rPr>
                        <m:t>𝑧</m:t>
                      </m:r>
                      <m:r>
                        <a:rPr sz="3200" i="1">
                          <a:solidFill>
                            <a:srgbClr val="000000"/>
                          </a:solidFill>
                          <a:latin typeface="Cambria Math" panose="02040503050406030204" pitchFamily="18" charset="0"/>
                        </a:rPr>
                        <m:t>)=</m:t>
                      </m:r>
                      <m:sSub>
                        <m:sSubPr>
                          <m:ctrlPr>
                            <a:rPr sz="3200" i="1">
                              <a:solidFill>
                                <a:srgbClr val="000000"/>
                              </a:solidFill>
                              <a:latin typeface="Cambria Math" panose="02040503050406030204" pitchFamily="18" charset="0"/>
                            </a:rPr>
                          </m:ctrlPr>
                        </m:sSubPr>
                        <m:e>
                          <m:r>
                            <a:rPr sz="3200" i="1">
                              <a:solidFill>
                                <a:srgbClr val="000000"/>
                              </a:solidFill>
                              <a:latin typeface="Cambria Math" panose="02040503050406030204" pitchFamily="18" charset="0"/>
                            </a:rPr>
                            <m:t>𝑤</m:t>
                          </m:r>
                        </m:e>
                        <m:sub>
                          <m:r>
                            <a:rPr sz="3200" i="1">
                              <a:solidFill>
                                <a:srgbClr val="000000"/>
                              </a:solidFill>
                              <a:latin typeface="Cambria Math" panose="02040503050406030204" pitchFamily="18" charset="0"/>
                            </a:rPr>
                            <m:t>0</m:t>
                          </m:r>
                        </m:sub>
                      </m:sSub>
                      <m:r>
                        <a:rPr sz="3200" i="1">
                          <a:solidFill>
                            <a:srgbClr val="000000"/>
                          </a:solidFill>
                          <a:latin typeface="Cambria Math" panose="02040503050406030204" pitchFamily="18" charset="0"/>
                        </a:rPr>
                        <m:t>+</m:t>
                      </m:r>
                      <m:sSub>
                        <m:sSubPr>
                          <m:ctrlPr>
                            <a:rPr sz="3200" i="1">
                              <a:solidFill>
                                <a:srgbClr val="000000"/>
                              </a:solidFill>
                              <a:latin typeface="Cambria Math" panose="02040503050406030204" pitchFamily="18" charset="0"/>
                            </a:rPr>
                          </m:ctrlPr>
                        </m:sSubPr>
                        <m:e>
                          <m:r>
                            <a:rPr sz="3200" i="1">
                              <a:solidFill>
                                <a:srgbClr val="000000"/>
                              </a:solidFill>
                              <a:latin typeface="Cambria Math" panose="02040503050406030204" pitchFamily="18" charset="0"/>
                            </a:rPr>
                            <m:t>𝑤</m:t>
                          </m:r>
                        </m:e>
                        <m:sub>
                          <m:r>
                            <a:rPr sz="3200" i="1">
                              <a:solidFill>
                                <a:srgbClr val="000000"/>
                              </a:solidFill>
                              <a:latin typeface="Cambria Math" panose="02040503050406030204" pitchFamily="18" charset="0"/>
                            </a:rPr>
                            <m:t>𝑎</m:t>
                          </m:r>
                        </m:sub>
                      </m:sSub>
                      <m:f>
                        <m:fPr>
                          <m:ctrlPr>
                            <a:rPr sz="3200" i="1">
                              <a:solidFill>
                                <a:srgbClr val="000000"/>
                              </a:solidFill>
                              <a:latin typeface="Cambria Math" panose="02040503050406030204" pitchFamily="18" charset="0"/>
                            </a:rPr>
                          </m:ctrlPr>
                        </m:fPr>
                        <m:num>
                          <m:r>
                            <a:rPr sz="3200" i="1">
                              <a:solidFill>
                                <a:srgbClr val="000000"/>
                              </a:solidFill>
                              <a:latin typeface="Cambria Math" panose="02040503050406030204" pitchFamily="18" charset="0"/>
                            </a:rPr>
                            <m:t>𝑧</m:t>
                          </m:r>
                        </m:num>
                        <m:den>
                          <m:r>
                            <a:rPr sz="3200" i="1">
                              <a:solidFill>
                                <a:srgbClr val="000000"/>
                              </a:solidFill>
                              <a:latin typeface="Cambria Math" panose="02040503050406030204" pitchFamily="18" charset="0"/>
                            </a:rPr>
                            <m:t>1+</m:t>
                          </m:r>
                          <m:r>
                            <a:rPr sz="3200" i="1">
                              <a:solidFill>
                                <a:srgbClr val="000000"/>
                              </a:solidFill>
                              <a:latin typeface="Cambria Math" panose="02040503050406030204" pitchFamily="18" charset="0"/>
                            </a:rPr>
                            <m:t>𝑧</m:t>
                          </m:r>
                        </m:den>
                      </m:f>
                    </m:oMath>
                  </m:oMathPara>
                </a14:m>
                <a:endParaRPr sz="3200"/>
              </a:p>
            </p:txBody>
          </p:sp>
        </mc:Choice>
        <mc:Fallback xmlns="">
          <p:sp>
            <p:nvSpPr>
              <p:cNvPr id="256" name="Equation"/>
              <p:cNvSpPr txBox="1">
                <a:spLocks noRot="1" noChangeAspect="1" noMove="1" noResize="1" noEditPoints="1" noAdjustHandles="1" noChangeArrowheads="1" noChangeShapeType="1" noTextEdit="1"/>
              </p:cNvSpPr>
              <p:nvPr/>
            </p:nvSpPr>
            <p:spPr>
              <a:xfrm>
                <a:off x="4122222" y="3503249"/>
                <a:ext cx="3923335" cy="798577"/>
              </a:xfrm>
              <a:prstGeom prst="rect">
                <a:avLst/>
              </a:prstGeom>
              <a:blipFill>
                <a:blip r:embed="rId8"/>
                <a:stretch>
                  <a:fillRect l="-2581" r="-12903" b="-22222"/>
                </a:stretch>
              </a:blipFill>
              <a:ln w="12700">
                <a:miter lim="400000"/>
              </a:ln>
            </p:spPr>
            <p:txBody>
              <a:bodyPr/>
              <a:lstStyle/>
              <a:p>
                <a:r>
                  <a:rPr lang="en-EG">
                    <a:noFill/>
                  </a:rPr>
                  <a:t> </a:t>
                </a:r>
              </a:p>
            </p:txBody>
          </p:sp>
        </mc:Fallback>
      </mc:AlternateContent>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Clustered Unified Dark Sector cosmology: Observational constrains from BAO"/>
          <p:cNvSpPr txBox="1"/>
          <p:nvPr/>
        </p:nvSpPr>
        <p:spPr>
          <a:xfrm>
            <a:off x="191083" y="606792"/>
            <a:ext cx="18067504" cy="6718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800" b="1" u="sng">
                <a:solidFill>
                  <a:srgbClr val="000000"/>
                </a:solidFill>
              </a:defRPr>
            </a:lvl1pPr>
          </a:lstStyle>
          <a:p>
            <a:r>
              <a:t>Clustered Unified Dark Sector cosmology: Observational constrains from BAO</a:t>
            </a:r>
          </a:p>
        </p:txBody>
      </p:sp>
      <p:sp>
        <p:nvSpPr>
          <p:cNvPr id="259" name="Frontiers in Neutrino, Cosmology, and Astroparticle Physics"/>
          <p:cNvSpPr txBox="1"/>
          <p:nvPr/>
        </p:nvSpPr>
        <p:spPr>
          <a:xfrm>
            <a:off x="323344" y="12842681"/>
            <a:ext cx="8121701" cy="469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Frontiers in Neutrino, Cosmology, and Astroparticle Physics</a:t>
            </a:r>
          </a:p>
        </p:txBody>
      </p:sp>
      <p:sp>
        <p:nvSpPr>
          <p:cNvPr id="260" name="Cairo University,  20-22 Jan 2026"/>
          <p:cNvSpPr txBox="1"/>
          <p:nvPr/>
        </p:nvSpPr>
        <p:spPr>
          <a:xfrm>
            <a:off x="18754426" y="12713806"/>
            <a:ext cx="4716171" cy="4613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000000"/>
                </a:solidFill>
              </a:defRPr>
            </a:lvl1pPr>
          </a:lstStyle>
          <a:p>
            <a:r>
              <a:t>Cairo University,  20-22 Jan 2026 </a:t>
            </a:r>
          </a:p>
        </p:txBody>
      </p:sp>
      <p:pic>
        <p:nvPicPr>
          <p:cNvPr id="261" name="LCDM_DESI_PLK18.png" descr="LCDM_DESI_PLK18.png"/>
          <p:cNvPicPr>
            <a:picLocks noChangeAspect="1"/>
          </p:cNvPicPr>
          <p:nvPr/>
        </p:nvPicPr>
        <p:blipFill>
          <a:blip r:embed="rId2"/>
          <a:stretch>
            <a:fillRect/>
          </a:stretch>
        </p:blipFill>
        <p:spPr>
          <a:xfrm>
            <a:off x="1509863" y="4802522"/>
            <a:ext cx="8812820" cy="6492810"/>
          </a:xfrm>
          <a:prstGeom prst="rect">
            <a:avLst/>
          </a:prstGeom>
          <a:ln w="12700">
            <a:miter lim="400000"/>
          </a:ln>
        </p:spPr>
      </p:pic>
      <p:grpSp>
        <p:nvGrpSpPr>
          <p:cNvPr id="265" name="Group"/>
          <p:cNvGrpSpPr/>
          <p:nvPr/>
        </p:nvGrpSpPr>
        <p:grpSpPr>
          <a:xfrm>
            <a:off x="12873763" y="1670252"/>
            <a:ext cx="8983396" cy="6618480"/>
            <a:chOff x="0" y="0"/>
            <a:chExt cx="8983395" cy="6618478"/>
          </a:xfrm>
        </p:grpSpPr>
        <p:pic>
          <p:nvPicPr>
            <p:cNvPr id="262" name="CMB_vs_DESI_ConfRegs.png" descr="CMB_vs_DESI_ConfRegs.png"/>
            <p:cNvPicPr>
              <a:picLocks noChangeAspect="1"/>
            </p:cNvPicPr>
            <p:nvPr/>
          </p:nvPicPr>
          <p:blipFill>
            <a:blip r:embed="rId3"/>
            <a:stretch>
              <a:fillRect/>
            </a:stretch>
          </p:blipFill>
          <p:spPr>
            <a:xfrm>
              <a:off x="0" y="0"/>
              <a:ext cx="8983396" cy="6618479"/>
            </a:xfrm>
            <a:prstGeom prst="rect">
              <a:avLst/>
            </a:prstGeom>
            <a:ln w="12700" cap="flat">
              <a:noFill/>
              <a:miter lim="400000"/>
            </a:ln>
            <a:effectLst/>
          </p:spPr>
        </p:pic>
        <p:sp>
          <p:nvSpPr>
            <p:cNvPr id="263" name="Rectangle"/>
            <p:cNvSpPr/>
            <p:nvPr/>
          </p:nvSpPr>
          <p:spPr>
            <a:xfrm>
              <a:off x="2948958" y="4186979"/>
              <a:ext cx="1045074" cy="506161"/>
            </a:xfrm>
            <a:prstGeom prst="rect">
              <a:avLst/>
            </a:prstGeom>
            <a:solidFill>
              <a:srgbClr val="FFFFFF"/>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Helvetica Neue Medium"/>
                  <a:ea typeface="Helvetica Neue Medium"/>
                  <a:cs typeface="Helvetica Neue Medium"/>
                  <a:sym typeface="Helvetica Neue Medium"/>
                </a:defRPr>
              </a:pPr>
              <a:endParaRPr/>
            </a:p>
          </p:txBody>
        </p:sp>
        <mc:AlternateContent xmlns:mc="http://schemas.openxmlformats.org/markup-compatibility/2006" xmlns:a14="http://schemas.microsoft.com/office/drawing/2010/main">
          <mc:Choice Requires="a14">
            <p:sp>
              <p:nvSpPr>
                <p:cNvPr id="264" name="Equation"/>
                <p:cNvSpPr txBox="1"/>
                <p:nvPr/>
              </p:nvSpPr>
              <p:spPr>
                <a:xfrm>
                  <a:off x="3114527" y="4402258"/>
                  <a:ext cx="704217" cy="361836"/>
                </a:xfrm>
                <a:prstGeom prst="rect">
                  <a:avLst/>
                </a:prstGeom>
                <a:noFill/>
                <a:ln w="12700" cap="flat">
                  <a:noFill/>
                  <a:miter lim="400000"/>
                </a:ln>
                <a:effectLst/>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3400" i="1">
                                <a:solidFill>
                                  <a:srgbClr val="5E5E5E"/>
                                </a:solidFill>
                                <a:latin typeface="Cambria Math" panose="02040503050406030204" pitchFamily="18" charset="0"/>
                              </a:rPr>
                            </m:ctrlPr>
                          </m:sSubPr>
                          <m:e>
                            <m:r>
                              <a:rPr sz="3400" i="1">
                                <a:solidFill>
                                  <a:srgbClr val="5E5E5E"/>
                                </a:solidFill>
                                <a:latin typeface="Cambria Math" panose="02040503050406030204" pitchFamily="18" charset="0"/>
                              </a:rPr>
                              <m:t>𝑟</m:t>
                            </m:r>
                          </m:e>
                          <m:sub>
                            <m:r>
                              <a:rPr sz="3400" i="1">
                                <a:solidFill>
                                  <a:srgbClr val="5E5E5E"/>
                                </a:solidFill>
                                <a:latin typeface="Cambria Math" panose="02040503050406030204" pitchFamily="18" charset="0"/>
                              </a:rPr>
                              <m:t>𝑑𝑟𝑎𝑔</m:t>
                            </m:r>
                          </m:sub>
                        </m:sSub>
                      </m:oMath>
                    </m:oMathPara>
                  </a14:m>
                  <a:endParaRPr sz="3400">
                    <a:solidFill>
                      <a:srgbClr val="5E5E5E"/>
                    </a:solidFill>
                  </a:endParaRPr>
                </a:p>
              </p:txBody>
            </p:sp>
          </mc:Choice>
          <mc:Fallback xmlns="">
            <p:sp>
              <p:nvSpPr>
                <p:cNvPr id="264" name="Equation"/>
                <p:cNvSpPr txBox="1">
                  <a:spLocks noRot="1" noChangeAspect="1" noMove="1" noResize="1" noEditPoints="1" noAdjustHandles="1" noChangeArrowheads="1" noChangeShapeType="1" noTextEdit="1"/>
                </p:cNvSpPr>
                <p:nvPr/>
              </p:nvSpPr>
              <p:spPr>
                <a:xfrm>
                  <a:off x="3114527" y="4402258"/>
                  <a:ext cx="704217" cy="361836"/>
                </a:xfrm>
                <a:prstGeom prst="rect">
                  <a:avLst/>
                </a:prstGeom>
                <a:blipFill>
                  <a:blip r:embed="rId4"/>
                  <a:stretch>
                    <a:fillRect l="-16071" r="-51786" b="-93103"/>
                  </a:stretch>
                </a:blipFill>
                <a:ln w="12700" cap="flat">
                  <a:noFill/>
                  <a:miter lim="400000"/>
                </a:ln>
                <a:effectLst/>
              </p:spPr>
              <p:txBody>
                <a:bodyPr/>
                <a:lstStyle/>
                <a:p>
                  <a:r>
                    <a:rPr lang="en-EG">
                      <a:noFill/>
                    </a:rPr>
                    <a:t> </a:t>
                  </a:r>
                </a:p>
              </p:txBody>
            </p:sp>
          </mc:Fallback>
        </mc:AlternateContent>
      </p:grpSp>
      <mc:AlternateContent xmlns:mc="http://schemas.openxmlformats.org/markup-compatibility/2006" xmlns:a14="http://schemas.microsoft.com/office/drawing/2010/main">
        <mc:Choice Requires="a14">
          <p:sp>
            <p:nvSpPr>
              <p:cNvPr id="266" name="DESI BAO constraints   with higher values than previous SDSS measurements"/>
              <p:cNvSpPr txBox="1"/>
              <p:nvPr/>
            </p:nvSpPr>
            <p:spPr>
              <a:xfrm>
                <a:off x="1227174" y="2784103"/>
                <a:ext cx="9378198" cy="1186371"/>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nchor="ctr">
                <a:spAutoFit/>
              </a:bodyPr>
              <a:lstStyle/>
              <a:p>
                <a:pPr>
                  <a:defRPr sz="3200">
                    <a:solidFill>
                      <a:srgbClr val="000000"/>
                    </a:solidFill>
                  </a:defRPr>
                </a:pPr>
                <a:r>
                  <a:t>DESI BAO constraints </a:t>
                </a:r>
                <a14:m>
                  <m:oMath xmlns:m="http://schemas.openxmlformats.org/officeDocument/2006/math">
                    <m:sSub>
                      <m:sSubPr>
                        <m:ctrlPr>
                          <a:rPr sz="3850" i="1">
                            <a:solidFill>
                              <a:srgbClr val="000000"/>
                            </a:solidFill>
                            <a:latin typeface="Cambria Math" panose="02040503050406030204" pitchFamily="18" charset="0"/>
                          </a:rPr>
                        </m:ctrlPr>
                      </m:sSubPr>
                      <m:e>
                        <m:r>
                          <a:rPr sz="3850" i="1">
                            <a:solidFill>
                              <a:srgbClr val="000000"/>
                            </a:solidFill>
                            <a:latin typeface="Cambria Math" panose="02040503050406030204" pitchFamily="18" charset="0"/>
                          </a:rPr>
                          <m:t>𝐻</m:t>
                        </m:r>
                      </m:e>
                      <m:sub>
                        <m:r>
                          <a:rPr sz="3850" i="1">
                            <a:solidFill>
                              <a:srgbClr val="000000"/>
                            </a:solidFill>
                            <a:latin typeface="Cambria Math" panose="02040503050406030204" pitchFamily="18" charset="0"/>
                          </a:rPr>
                          <m:t>0</m:t>
                        </m:r>
                      </m:sub>
                    </m:sSub>
                  </m:oMath>
                </a14:m>
                <a:r>
                  <a:t> with higher values than previous SDSS measurements </a:t>
                </a:r>
              </a:p>
            </p:txBody>
          </p:sp>
        </mc:Choice>
        <mc:Fallback xmlns="">
          <p:sp>
            <p:nvSpPr>
              <p:cNvPr id="266" name="DESI BAO constraints   with higher values than previous SDSS measurements"/>
              <p:cNvSpPr txBox="1">
                <a:spLocks noRot="1" noChangeAspect="1" noMove="1" noResize="1" noEditPoints="1" noAdjustHandles="1" noChangeArrowheads="1" noChangeShapeType="1" noTextEdit="1"/>
              </p:cNvSpPr>
              <p:nvPr/>
            </p:nvSpPr>
            <p:spPr>
              <a:xfrm>
                <a:off x="1227174" y="2784103"/>
                <a:ext cx="9378198" cy="1186371"/>
              </a:xfrm>
              <a:prstGeom prst="rect">
                <a:avLst/>
              </a:prstGeom>
              <a:blipFill>
                <a:blip r:embed="rId5"/>
                <a:stretch>
                  <a:fillRect l="-270" r="-1351" b="-15957"/>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mc:AlternateContent xmlns:mc="http://schemas.openxmlformats.org/markup-compatibility/2006" xmlns:a14="http://schemas.microsoft.com/office/drawing/2010/main">
        <mc:Choice Requires="a14">
          <p:sp>
            <p:nvSpPr>
              <p:cNvPr id="267" name="Clsutered matter fraction has a degeneracy with the Hubble constant"/>
              <p:cNvSpPr txBox="1"/>
              <p:nvPr/>
            </p:nvSpPr>
            <p:spPr>
              <a:xfrm>
                <a:off x="13314185" y="8680390"/>
                <a:ext cx="9763965" cy="1186372"/>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nchor="ctr">
                <a:spAutoFit/>
              </a:bodyPr>
              <a:lstStyle/>
              <a:p>
                <a:pPr>
                  <a:defRPr sz="3200">
                    <a:solidFill>
                      <a:srgbClr val="000000"/>
                    </a:solidFill>
                  </a:defRPr>
                </a:pPr>
                <a:r>
                  <a:t>Clsutered matter fraction has a degeneracy with the Hubble constant </a:t>
                </a:r>
                <a14:m>
                  <m:oMath xmlns:m="http://schemas.openxmlformats.org/officeDocument/2006/math">
                    <m:sSub>
                      <m:sSubPr>
                        <m:ctrlPr>
                          <a:rPr sz="3850" i="1">
                            <a:solidFill>
                              <a:srgbClr val="000000"/>
                            </a:solidFill>
                            <a:latin typeface="Cambria Math" panose="02040503050406030204" pitchFamily="18" charset="0"/>
                          </a:rPr>
                        </m:ctrlPr>
                      </m:sSubPr>
                      <m:e>
                        <m:r>
                          <a:rPr sz="3850" i="1">
                            <a:solidFill>
                              <a:srgbClr val="000000"/>
                            </a:solidFill>
                            <a:latin typeface="Cambria Math" panose="02040503050406030204" pitchFamily="18" charset="0"/>
                          </a:rPr>
                          <m:t>𝐻</m:t>
                        </m:r>
                      </m:e>
                      <m:sub>
                        <m:r>
                          <a:rPr sz="3850" i="1">
                            <a:solidFill>
                              <a:srgbClr val="000000"/>
                            </a:solidFill>
                            <a:latin typeface="Cambria Math" panose="02040503050406030204" pitchFamily="18" charset="0"/>
                          </a:rPr>
                          <m:t>0</m:t>
                        </m:r>
                      </m:sub>
                    </m:sSub>
                  </m:oMath>
                </a14:m>
                <a:endParaRPr/>
              </a:p>
            </p:txBody>
          </p:sp>
        </mc:Choice>
        <mc:Fallback xmlns="">
          <p:sp>
            <p:nvSpPr>
              <p:cNvPr id="267" name="Clsutered matter fraction has a degeneracy with the Hubble constant"/>
              <p:cNvSpPr txBox="1">
                <a:spLocks noRot="1" noChangeAspect="1" noMove="1" noResize="1" noEditPoints="1" noAdjustHandles="1" noChangeArrowheads="1" noChangeShapeType="1" noTextEdit="1"/>
              </p:cNvSpPr>
              <p:nvPr/>
            </p:nvSpPr>
            <p:spPr>
              <a:xfrm>
                <a:off x="13314185" y="8680390"/>
                <a:ext cx="9763965" cy="1186372"/>
              </a:xfrm>
              <a:prstGeom prst="rect">
                <a:avLst/>
              </a:prstGeom>
              <a:blipFill>
                <a:blip r:embed="rId6"/>
                <a:stretch>
                  <a:fillRect l="-649" t="-5263" r="-1688" b="-13684"/>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Frontiers in Neutrino, Cosmology, and Astroparticle Physics"/>
          <p:cNvSpPr txBox="1"/>
          <p:nvPr/>
        </p:nvSpPr>
        <p:spPr>
          <a:xfrm>
            <a:off x="323344" y="12842681"/>
            <a:ext cx="8121701" cy="469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Frontiers in Neutrino, Cosmology, and Astroparticle Physics</a:t>
            </a:r>
          </a:p>
        </p:txBody>
      </p:sp>
      <p:sp>
        <p:nvSpPr>
          <p:cNvPr id="270" name="Cairo University,  20-22 Jan 2026"/>
          <p:cNvSpPr txBox="1"/>
          <p:nvPr/>
        </p:nvSpPr>
        <p:spPr>
          <a:xfrm>
            <a:off x="18754426" y="12713806"/>
            <a:ext cx="4716171" cy="4613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000000"/>
                </a:solidFill>
              </a:defRPr>
            </a:lvl1pPr>
          </a:lstStyle>
          <a:p>
            <a:r>
              <a:t>Cairo University,  20-22 Jan 2026 </a:t>
            </a:r>
          </a:p>
        </p:txBody>
      </p:sp>
      <p:sp>
        <p:nvSpPr>
          <p:cNvPr id="271" name="Conclusions"/>
          <p:cNvSpPr txBox="1"/>
          <p:nvPr/>
        </p:nvSpPr>
        <p:spPr>
          <a:xfrm>
            <a:off x="10500508" y="2090373"/>
            <a:ext cx="2964537" cy="6718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800" b="1" u="sng">
                <a:solidFill>
                  <a:srgbClr val="000000"/>
                </a:solidFill>
              </a:defRPr>
            </a:lvl1pPr>
          </a:lstStyle>
          <a:p>
            <a:r>
              <a:t>Conclusions</a:t>
            </a:r>
          </a:p>
        </p:txBody>
      </p:sp>
      <p:sp>
        <p:nvSpPr>
          <p:cNvPr id="272" name="BAO measurements from DESI suggest that dark energy may be evolving over cosmic time rather than being a constant..…"/>
          <p:cNvSpPr txBox="1"/>
          <p:nvPr/>
        </p:nvSpPr>
        <p:spPr>
          <a:xfrm>
            <a:off x="2421934" y="3635957"/>
            <a:ext cx="19540132" cy="68439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marL="304800" indent="-304800" algn="just">
              <a:lnSpc>
                <a:spcPct val="200000"/>
              </a:lnSpc>
              <a:buSzPct val="40000"/>
              <a:buBlip>
                <a:blip r:embed="rId2"/>
              </a:buBlip>
              <a:defRPr sz="3200">
                <a:solidFill>
                  <a:srgbClr val="000000"/>
                </a:solidFill>
                <a:latin typeface="Arial"/>
                <a:ea typeface="Arial"/>
                <a:cs typeface="Arial"/>
                <a:sym typeface="Arial"/>
              </a:defRPr>
            </a:pPr>
            <a:r>
              <a:rPr dirty="0"/>
              <a:t>BAO measurements from DESI suggest that dark energy may be evolving over cosmic time rather than being a constant</a:t>
            </a:r>
            <a:r>
              <a:rPr sz="1600" dirty="0">
                <a:solidFill>
                  <a:srgbClr val="0A0A0A"/>
                </a:solidFill>
              </a:rPr>
              <a:t>..</a:t>
            </a:r>
          </a:p>
          <a:p>
            <a:pPr marL="304800" indent="-304800" algn="just">
              <a:lnSpc>
                <a:spcPct val="200000"/>
              </a:lnSpc>
              <a:buSzPct val="40000"/>
              <a:buBlip>
                <a:blip r:embed="rId2"/>
              </a:buBlip>
              <a:defRPr sz="3200">
                <a:solidFill>
                  <a:srgbClr val="000000"/>
                </a:solidFill>
                <a:latin typeface="Arial"/>
                <a:ea typeface="Arial"/>
                <a:cs typeface="Arial"/>
                <a:sym typeface="Arial"/>
              </a:defRPr>
            </a:pPr>
            <a:r>
              <a:rPr dirty="0">
                <a:solidFill>
                  <a:srgbClr val="0A0A0A"/>
                </a:solidFill>
              </a:rPr>
              <a:t>Despite the succusses of </a:t>
            </a:r>
            <a:r>
              <a:rPr lang="en-US" dirty="0">
                <a:solidFill>
                  <a:srgbClr val="0A0A0A"/>
                </a:solidFill>
              </a:rPr>
              <a:t>t</a:t>
            </a:r>
            <a:r>
              <a:rPr dirty="0"/>
              <a:t>he standard cosmological model in explaining observational cosmology, it faces tensions with recent precise data from BAO and the local measurements of the Hubble expansion rate.</a:t>
            </a:r>
          </a:p>
          <a:p>
            <a:pPr marL="304800" indent="-304800" algn="just">
              <a:lnSpc>
                <a:spcPct val="200000"/>
              </a:lnSpc>
              <a:buSzPct val="40000"/>
              <a:buBlip>
                <a:blip r:embed="rId2"/>
              </a:buBlip>
              <a:defRPr sz="3200">
                <a:solidFill>
                  <a:srgbClr val="000000"/>
                </a:solidFill>
                <a:latin typeface="Arial"/>
                <a:ea typeface="Arial"/>
                <a:cs typeface="Arial"/>
                <a:sym typeface="Arial"/>
              </a:defRPr>
            </a:pPr>
            <a:r>
              <a:rPr dirty="0"/>
              <a:t>An alternative unified dark sector model (clustered </a:t>
            </a:r>
            <a:r>
              <a:rPr lang="en-US" dirty="0" err="1"/>
              <a:t>C</a:t>
            </a:r>
            <a:r>
              <a:rPr dirty="0" err="1"/>
              <a:t>haplygin</a:t>
            </a:r>
            <a:r>
              <a:rPr dirty="0"/>
              <a:t> gas) tend</a:t>
            </a:r>
            <a:r>
              <a:rPr lang="en-US" dirty="0"/>
              <a:t>s</a:t>
            </a:r>
            <a:r>
              <a:rPr dirty="0"/>
              <a:t> to resolving these tensions.</a:t>
            </a:r>
          </a:p>
          <a:p>
            <a:pPr marL="304800" indent="-304800" algn="just">
              <a:lnSpc>
                <a:spcPct val="200000"/>
              </a:lnSpc>
              <a:buSzPct val="40000"/>
              <a:buBlip>
                <a:blip r:embed="rId2"/>
              </a:buBlip>
              <a:defRPr sz="3200">
                <a:solidFill>
                  <a:srgbClr val="000000"/>
                </a:solidFill>
                <a:latin typeface="Arial"/>
                <a:ea typeface="Arial"/>
                <a:cs typeface="Arial"/>
                <a:sym typeface="Arial"/>
              </a:defRPr>
            </a:pPr>
            <a:r>
              <a:rPr dirty="0"/>
              <a:t>clustered </a:t>
            </a:r>
            <a:r>
              <a:rPr lang="en-US" dirty="0" err="1"/>
              <a:t>C</a:t>
            </a:r>
            <a:r>
              <a:rPr dirty="0" err="1"/>
              <a:t>haplygin</a:t>
            </a:r>
            <a:r>
              <a:rPr dirty="0"/>
              <a:t> gas could model both dynamical dark energy and clustered dark matter in one unified fluid.</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72">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7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7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7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27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 grpId="1" build="p" bldLvl="5"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Frontiers in Neutrino, Cosmology, and Astroparticle Physics"/>
          <p:cNvSpPr txBox="1"/>
          <p:nvPr/>
        </p:nvSpPr>
        <p:spPr>
          <a:xfrm>
            <a:off x="323344" y="12842681"/>
            <a:ext cx="8121701" cy="469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Frontiers in Neutrino, Cosmology, and Astroparticle Physics</a:t>
            </a:r>
          </a:p>
        </p:txBody>
      </p:sp>
      <p:sp>
        <p:nvSpPr>
          <p:cNvPr id="159" name="Cairo University,  20-22 Jan 2026"/>
          <p:cNvSpPr txBox="1"/>
          <p:nvPr/>
        </p:nvSpPr>
        <p:spPr>
          <a:xfrm>
            <a:off x="18754426" y="12713806"/>
            <a:ext cx="4716171" cy="4613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000000"/>
                </a:solidFill>
              </a:defRPr>
            </a:lvl1pPr>
          </a:lstStyle>
          <a:p>
            <a:r>
              <a:t>Cairo University,  20-22 Jan 2026 </a:t>
            </a:r>
          </a:p>
        </p:txBody>
      </p:sp>
      <p:pic>
        <p:nvPicPr>
          <p:cNvPr id="160" name="CMB_Timeline300_no_WMAP.jpg" descr="CMB_Timeline300_no_WMAP.jpg"/>
          <p:cNvPicPr>
            <a:picLocks noChangeAspect="1"/>
          </p:cNvPicPr>
          <p:nvPr/>
        </p:nvPicPr>
        <p:blipFill>
          <a:blip r:embed="rId2"/>
          <a:stretch>
            <a:fillRect/>
          </a:stretch>
        </p:blipFill>
        <p:spPr>
          <a:xfrm>
            <a:off x="953053" y="3066492"/>
            <a:ext cx="13646784" cy="9006877"/>
          </a:xfrm>
          <a:prstGeom prst="rect">
            <a:avLst/>
          </a:prstGeom>
          <a:ln w="12700">
            <a:miter lim="400000"/>
          </a:ln>
        </p:spPr>
      </p:pic>
      <p:sp>
        <p:nvSpPr>
          <p:cNvPr id="161" name="Cosmic Expansion History"/>
          <p:cNvSpPr txBox="1"/>
          <p:nvPr/>
        </p:nvSpPr>
        <p:spPr>
          <a:xfrm>
            <a:off x="661047" y="720913"/>
            <a:ext cx="6171897" cy="6718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800" b="1" u="sng">
                <a:solidFill>
                  <a:srgbClr val="000000"/>
                </a:solidFill>
              </a:defRPr>
            </a:lvl1pPr>
          </a:lstStyle>
          <a:p>
            <a:r>
              <a:t>Cosmic Expansion History</a:t>
            </a:r>
          </a:p>
        </p:txBody>
      </p:sp>
      <p:pic>
        <p:nvPicPr>
          <p:cNvPr id="162" name="Planck_CMB.jpg" descr="Planck_CMB.jpg"/>
          <p:cNvPicPr>
            <a:picLocks noChangeAspect="1"/>
          </p:cNvPicPr>
          <p:nvPr/>
        </p:nvPicPr>
        <p:blipFill>
          <a:blip r:embed="rId3"/>
          <a:stretch>
            <a:fillRect/>
          </a:stretch>
        </p:blipFill>
        <p:spPr>
          <a:xfrm>
            <a:off x="15517978" y="1323633"/>
            <a:ext cx="8412106" cy="4206053"/>
          </a:xfrm>
          <a:prstGeom prst="rect">
            <a:avLst/>
          </a:prstGeom>
          <a:ln w="12700">
            <a:miter lim="400000"/>
          </a:ln>
        </p:spPr>
      </p:pic>
      <p:pic>
        <p:nvPicPr>
          <p:cNvPr id="163" name="lss_sdss.jpg" descr="lss_sdss.jpg"/>
          <p:cNvPicPr>
            <a:picLocks noChangeAspect="1"/>
          </p:cNvPicPr>
          <p:nvPr/>
        </p:nvPicPr>
        <p:blipFill>
          <a:blip r:embed="rId4"/>
          <a:stretch>
            <a:fillRect/>
          </a:stretch>
        </p:blipFill>
        <p:spPr>
          <a:xfrm>
            <a:off x="17231945" y="6189831"/>
            <a:ext cx="5896885" cy="5863831"/>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1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 grpId="1" animBg="1" advAuto="0"/>
      <p:bldP spid="163" grpId="2"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Baryon Acoustic Oscillations"/>
          <p:cNvSpPr txBox="1"/>
          <p:nvPr/>
        </p:nvSpPr>
        <p:spPr>
          <a:xfrm>
            <a:off x="1016890" y="949157"/>
            <a:ext cx="6734608" cy="6718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800" b="1" u="sng">
                <a:solidFill>
                  <a:srgbClr val="000000"/>
                </a:solidFill>
              </a:defRPr>
            </a:lvl1pPr>
          </a:lstStyle>
          <a:p>
            <a:r>
              <a:t>Baryon Acoustic Oscillations</a:t>
            </a:r>
          </a:p>
        </p:txBody>
      </p:sp>
      <p:sp>
        <p:nvSpPr>
          <p:cNvPr id="166" name="Frontiers in Neutrino, Cosmology, and Astroparticle Physics"/>
          <p:cNvSpPr txBox="1"/>
          <p:nvPr/>
        </p:nvSpPr>
        <p:spPr>
          <a:xfrm>
            <a:off x="323344" y="12842681"/>
            <a:ext cx="8121701" cy="469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Frontiers in Neutrino, Cosmology, and Astroparticle Physics</a:t>
            </a:r>
          </a:p>
        </p:txBody>
      </p:sp>
      <p:sp>
        <p:nvSpPr>
          <p:cNvPr id="167" name="Cairo University,  20-22 Jan 2026"/>
          <p:cNvSpPr txBox="1"/>
          <p:nvPr/>
        </p:nvSpPr>
        <p:spPr>
          <a:xfrm>
            <a:off x="18754426" y="12713806"/>
            <a:ext cx="4716171" cy="4613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000000"/>
                </a:solidFill>
              </a:defRPr>
            </a:lvl1pPr>
          </a:lstStyle>
          <a:p>
            <a:r>
              <a:t>Cairo University,  20-22 Jan 2026 </a:t>
            </a:r>
          </a:p>
        </p:txBody>
      </p:sp>
      <p:pic>
        <p:nvPicPr>
          <p:cNvPr id="168" name="basicoscil.gif" descr="basicoscil.gif"/>
          <p:cNvPicPr>
            <a:picLocks/>
          </p:cNvPicPr>
          <p:nvPr/>
        </p:nvPicPr>
        <p:blipFill>
          <a:blip r:embed="rId2"/>
          <a:stretch>
            <a:fillRect/>
          </a:stretch>
        </p:blipFill>
        <p:spPr>
          <a:xfrm>
            <a:off x="12433323" y="1353372"/>
            <a:ext cx="5262455" cy="3440313"/>
          </a:xfrm>
          <a:prstGeom prst="rect">
            <a:avLst/>
          </a:prstGeom>
          <a:ln w="12700">
            <a:miter lim="400000"/>
          </a:ln>
        </p:spPr>
      </p:pic>
      <p:sp>
        <p:nvSpPr>
          <p:cNvPr id="169" name="Baryon Acoustic Oscillations (BAO) are &quot;fossilized&quot; sound waves from the early universe that now serve as a critical tool for measuring the cosmos."/>
          <p:cNvSpPr txBox="1"/>
          <p:nvPr/>
        </p:nvSpPr>
        <p:spPr>
          <a:xfrm>
            <a:off x="610941" y="2837747"/>
            <a:ext cx="11004293" cy="138453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just" defTabSz="457200">
              <a:lnSpc>
                <a:spcPts val="6000"/>
              </a:lnSpc>
              <a:defRPr sz="3000">
                <a:solidFill>
                  <a:srgbClr val="0A0A0A"/>
                </a:solidFill>
                <a:latin typeface="Arial"/>
                <a:ea typeface="Arial"/>
                <a:cs typeface="Arial"/>
                <a:sym typeface="Arial"/>
              </a:defRPr>
            </a:lvl1pPr>
          </a:lstStyle>
          <a:p>
            <a:r>
              <a:t>Baryon Acoustic Oscillations (BAO) are "fossilized" sound waves from the early universe that now serve as a critical tool for measuring the cosmos. </a:t>
            </a:r>
          </a:p>
        </p:txBody>
      </p:sp>
      <p:sp>
        <p:nvSpPr>
          <p:cNvPr id="170" name="Origin in the Early Plasma: In the first Mega years after the Big Bang, the universe was a hot, dense plasma of photons, electrons, and baryons (protons and neutrons).…"/>
          <p:cNvSpPr txBox="1"/>
          <p:nvPr/>
        </p:nvSpPr>
        <p:spPr>
          <a:xfrm>
            <a:off x="285304" y="5439071"/>
            <a:ext cx="13853805" cy="59824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marL="381000" indent="-381000" algn="just" defTabSz="457200">
              <a:lnSpc>
                <a:spcPct val="120000"/>
              </a:lnSpc>
              <a:spcBef>
                <a:spcPts val="1200"/>
              </a:spcBef>
              <a:buSzPct val="40000"/>
              <a:buBlip>
                <a:blip r:embed="rId3"/>
              </a:buBlip>
              <a:defRPr sz="3000">
                <a:solidFill>
                  <a:srgbClr val="0A0A0A"/>
                </a:solidFill>
                <a:latin typeface="Arial"/>
                <a:ea typeface="Arial"/>
                <a:cs typeface="Arial"/>
                <a:sym typeface="Arial"/>
              </a:defRPr>
            </a:pPr>
            <a:r>
              <a:rPr b="1"/>
              <a:t>Origin in the Early Plasma</a:t>
            </a:r>
            <a:r>
              <a:t>: In the first Mega years after the Big Bang, the universe was a hot, dense plasma of photons, electrons, and baryons (protons and neutrons).</a:t>
            </a:r>
          </a:p>
          <a:p>
            <a:pPr marL="381000" indent="-381000" algn="just" defTabSz="457200">
              <a:lnSpc>
                <a:spcPct val="120000"/>
              </a:lnSpc>
              <a:spcBef>
                <a:spcPts val="1200"/>
              </a:spcBef>
              <a:buSzPct val="40000"/>
              <a:buBlip>
                <a:blip r:embed="rId3"/>
              </a:buBlip>
              <a:defRPr sz="3000">
                <a:solidFill>
                  <a:srgbClr val="0A0A0A"/>
                </a:solidFill>
                <a:latin typeface="Arial"/>
                <a:ea typeface="Arial"/>
                <a:cs typeface="Arial"/>
                <a:sym typeface="Arial"/>
              </a:defRPr>
            </a:pPr>
            <a:r>
              <a:rPr b="1"/>
              <a:t>The "Cosmic Tug-of-War"</a:t>
            </a:r>
            <a:r>
              <a:t>: Inside this plasma, gravity pulled matter inward toward regions of higher density, while intense radiation pressure from photons pushed it back out. This competition created pressure waves that traveled outward, much like sound waves moving through air.</a:t>
            </a:r>
          </a:p>
          <a:p>
            <a:pPr marL="381000" indent="-381000" algn="just" defTabSz="457200">
              <a:lnSpc>
                <a:spcPct val="120000"/>
              </a:lnSpc>
              <a:spcBef>
                <a:spcPts val="1200"/>
              </a:spcBef>
              <a:buSzPct val="40000"/>
              <a:buBlip>
                <a:blip r:embed="rId3"/>
              </a:buBlip>
              <a:defRPr sz="3000">
                <a:solidFill>
                  <a:srgbClr val="0A0A0A"/>
                </a:solidFill>
                <a:latin typeface="Arial"/>
                <a:ea typeface="Arial"/>
                <a:cs typeface="Arial"/>
                <a:sym typeface="Arial"/>
              </a:defRPr>
            </a:pPr>
            <a:r>
              <a:rPr b="1"/>
              <a:t>Freezing at Recombination</a:t>
            </a:r>
            <a:r>
              <a:t>: When the universe cooled enough for neutral atoms to form (the epoch of recombination), the photons escaped as light (seen today as the Cosmic Microwave Background), and the pressure waves "froze" in place.</a:t>
            </a:r>
          </a:p>
        </p:txBody>
      </p:sp>
      <p:pic>
        <p:nvPicPr>
          <p:cNvPr id="171" name="bao_2d_anim_1.gif" descr="bao_2d_anim_1.gif"/>
          <p:cNvPicPr>
            <a:picLocks/>
          </p:cNvPicPr>
          <p:nvPr/>
        </p:nvPicPr>
        <p:blipFill>
          <a:blip r:embed="rId4"/>
          <a:stretch>
            <a:fillRect/>
          </a:stretch>
        </p:blipFill>
        <p:spPr>
          <a:xfrm>
            <a:off x="18513865" y="827753"/>
            <a:ext cx="5689296" cy="4491550"/>
          </a:xfrm>
          <a:prstGeom prst="rect">
            <a:avLst/>
          </a:prstGeom>
          <a:ln w="12700">
            <a:miter lim="400000"/>
          </a:ln>
        </p:spPr>
      </p:pic>
      <p:pic>
        <p:nvPicPr>
          <p:cNvPr id="172" name="bao_2d_anim_2.gif" descr="bao_2d_anim_2.gif"/>
          <p:cNvPicPr>
            <a:picLocks/>
          </p:cNvPicPr>
          <p:nvPr/>
        </p:nvPicPr>
        <p:blipFill>
          <a:blip r:embed="rId5"/>
          <a:stretch>
            <a:fillRect/>
          </a:stretch>
        </p:blipFill>
        <p:spPr>
          <a:xfrm>
            <a:off x="15209969" y="5977373"/>
            <a:ext cx="8213953" cy="6484701"/>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70">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7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70">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7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 grpId="1" build="p" bldLvl="5"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Baryon Acoustic Oscillations: cont"/>
          <p:cNvSpPr txBox="1"/>
          <p:nvPr/>
        </p:nvSpPr>
        <p:spPr>
          <a:xfrm>
            <a:off x="834736" y="739934"/>
            <a:ext cx="8030871" cy="6718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800" b="1" u="sng">
                <a:solidFill>
                  <a:srgbClr val="000000"/>
                </a:solidFill>
              </a:defRPr>
            </a:lvl1pPr>
          </a:lstStyle>
          <a:p>
            <a:r>
              <a:t>Baryon Acoustic Oscillations: cont</a:t>
            </a:r>
          </a:p>
        </p:txBody>
      </p:sp>
      <p:pic>
        <p:nvPicPr>
          <p:cNvPr id="175" name="1567217154402-Euclid_BAO_410.jpg" descr="1567217154402-Euclid_BAO_410.jpg"/>
          <p:cNvPicPr>
            <a:picLocks noChangeAspect="1"/>
          </p:cNvPicPr>
          <p:nvPr/>
        </p:nvPicPr>
        <p:blipFill>
          <a:blip r:embed="rId4"/>
          <a:stretch>
            <a:fillRect/>
          </a:stretch>
        </p:blipFill>
        <p:spPr>
          <a:xfrm>
            <a:off x="17191767" y="2415385"/>
            <a:ext cx="5414927" cy="4331941"/>
          </a:xfrm>
          <a:prstGeom prst="rect">
            <a:avLst/>
          </a:prstGeom>
          <a:ln w="12700">
            <a:miter lim="400000"/>
          </a:ln>
        </p:spPr>
      </p:pic>
      <p:sp>
        <p:nvSpPr>
          <p:cNvPr id="176" name="Frontiers in Neutrino, Cosmology, and Astroparticle Physics"/>
          <p:cNvSpPr txBox="1"/>
          <p:nvPr/>
        </p:nvSpPr>
        <p:spPr>
          <a:xfrm>
            <a:off x="323344" y="12842681"/>
            <a:ext cx="8121701" cy="469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Frontiers in Neutrino, Cosmology, and Astroparticle Physics</a:t>
            </a:r>
          </a:p>
        </p:txBody>
      </p:sp>
      <p:sp>
        <p:nvSpPr>
          <p:cNvPr id="177" name="Cairo University,  20-22 Jan 2026"/>
          <p:cNvSpPr txBox="1"/>
          <p:nvPr/>
        </p:nvSpPr>
        <p:spPr>
          <a:xfrm>
            <a:off x="18754426" y="12713806"/>
            <a:ext cx="4716171" cy="4613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000000"/>
                </a:solidFill>
              </a:defRPr>
            </a:lvl1pPr>
          </a:lstStyle>
          <a:p>
            <a:r>
              <a:t>Cairo University,  20-22 Jan 2026 </a:t>
            </a:r>
          </a:p>
        </p:txBody>
      </p:sp>
      <p:sp>
        <p:nvSpPr>
          <p:cNvPr id="178" name="Imprint on Galaxies: These frozen waves left behind shells of slightly higher matter density. Today, billions of years later, galaxies are statistically more likely to be separated by the radius of these original shells, which is approximately 150 megapa"/>
          <p:cNvSpPr txBox="1"/>
          <p:nvPr/>
        </p:nvSpPr>
        <p:spPr>
          <a:xfrm>
            <a:off x="589628" y="1861953"/>
            <a:ext cx="15754272" cy="45221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marL="381000" indent="-381000" algn="just" defTabSz="457200">
              <a:lnSpc>
                <a:spcPct val="150000"/>
              </a:lnSpc>
              <a:spcBef>
                <a:spcPts val="1200"/>
              </a:spcBef>
              <a:buSzPct val="40000"/>
              <a:buBlip>
                <a:blip r:embed="rId5"/>
              </a:buBlip>
              <a:defRPr sz="3000">
                <a:solidFill>
                  <a:srgbClr val="0A0A0A"/>
                </a:solidFill>
                <a:latin typeface="Arial"/>
                <a:ea typeface="Arial"/>
                <a:cs typeface="Arial"/>
                <a:sym typeface="Arial"/>
              </a:defRPr>
            </a:pPr>
            <a:r>
              <a:rPr b="1"/>
              <a:t>Imprint on Galaxies</a:t>
            </a:r>
            <a:r>
              <a:t>: These frozen waves left behind shells of slightly higher matter density. Today, billions of years later, galaxies are statistically more likely to be separated by the radius of these original shells, which is approximately </a:t>
            </a:r>
            <a:r>
              <a:rPr b="1"/>
              <a:t>150 megaparsecs</a:t>
            </a:r>
            <a:r>
              <a:t> (roughly 500 million light-years).</a:t>
            </a:r>
          </a:p>
          <a:p>
            <a:pPr marL="381000" indent="-381000" algn="just" defTabSz="457200">
              <a:lnSpc>
                <a:spcPct val="150000"/>
              </a:lnSpc>
              <a:spcBef>
                <a:spcPts val="1200"/>
              </a:spcBef>
              <a:buSzPct val="40000"/>
              <a:buBlip>
                <a:blip r:embed="rId5"/>
              </a:buBlip>
              <a:defRPr sz="3000">
                <a:solidFill>
                  <a:srgbClr val="0A0A0A"/>
                </a:solidFill>
                <a:latin typeface="Arial"/>
                <a:ea typeface="Arial"/>
                <a:cs typeface="Arial"/>
                <a:sym typeface="Arial"/>
              </a:defRPr>
            </a:pPr>
            <a:r>
              <a:rPr b="1"/>
              <a:t>Standard Ruler</a:t>
            </a:r>
            <a:r>
              <a:t>: Because the size of these waves is determined by well-known early universe physics, astronomers use this 150-Mpc separation as a "standard ruler" to measure the expansion history of the universe and study dark energy.</a:t>
            </a:r>
          </a:p>
        </p:txBody>
      </p:sp>
      <p:pic>
        <p:nvPicPr>
          <p:cNvPr id="179" name="What_Euclid_will_measure_baryonic_acoustic_oscillations-e1693558349291-1024x382.png" descr="What_Euclid_will_measure_baryonic_acoustic_oscillations-e1693558349291-1024x382.png"/>
          <p:cNvPicPr>
            <a:picLocks noChangeAspect="1"/>
          </p:cNvPicPr>
          <p:nvPr/>
        </p:nvPicPr>
        <p:blipFill>
          <a:blip r:embed="rId6"/>
          <a:stretch>
            <a:fillRect/>
          </a:stretch>
        </p:blipFill>
        <p:spPr>
          <a:xfrm>
            <a:off x="1219833" y="7044942"/>
            <a:ext cx="13770096" cy="5136892"/>
          </a:xfrm>
          <a:prstGeom prst="rect">
            <a:avLst/>
          </a:prstGeom>
          <a:ln w="12700">
            <a:miter lim="400000"/>
          </a:ln>
        </p:spPr>
      </p:pic>
      <p:pic>
        <p:nvPicPr>
          <p:cNvPr id="180" name="BAO_Short_1080.mp4" descr="BAO_Short_1080.mp4"/>
          <p:cNvPicPr>
            <a:picLocks/>
          </p:cNvPicPr>
          <p:nvPr>
            <a:videoFile r:link="rId2"/>
            <p:extLst>
              <p:ext uri="{DAA4B4D4-6D71-4841-9C94-3DE7FCFB9230}">
                <p14:media xmlns:p14="http://schemas.microsoft.com/office/powerpoint/2010/main" r:embed="rId1"/>
              </p:ext>
            </p:extLst>
          </p:nvPr>
        </p:nvPicPr>
        <p:blipFill>
          <a:blip r:embed="rId7"/>
          <a:stretch>
            <a:fillRect/>
          </a:stretch>
        </p:blipFill>
        <p:spPr>
          <a:xfrm>
            <a:off x="15485701" y="7368458"/>
            <a:ext cx="8398604" cy="4724217"/>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0040" fill="hold"/>
                                        <p:tgtEl>
                                          <p:spTgt spid="180"/>
                                        </p:tgtEl>
                                      </p:cBhvr>
                                    </p:cmd>
                                  </p:childTnLst>
                                </p:cTn>
                              </p:par>
                            </p:childTnLst>
                          </p:cTn>
                        </p:par>
                      </p:childTnLst>
                    </p:cTn>
                  </p:par>
                  <p:par>
                    <p:cTn id="7" fill="hold">
                      <p:stCondLst>
                        <p:cond delay="indefinite"/>
                      </p:stCondLst>
                      <p:childTnLst>
                        <p:par>
                          <p:cTn id="8" fill="hold">
                            <p:stCondLst>
                              <p:cond delay="0"/>
                            </p:stCondLst>
                            <p:childTnLst>
                              <p:par>
                                <p:cTn id="9" presetID="6" presetClass="emph" presetSubtype="0" accel="50000" decel="50000" fill="hold" grpId="2" nodeType="clickEffect">
                                  <p:stCondLst>
                                    <p:cond delay="0"/>
                                  </p:stCondLst>
                                  <p:childTnLst>
                                    <p:animScale>
                                      <p:cBhvr>
                                        <p:cTn id="10" dur="0" fill="hold"/>
                                        <p:tgtEl>
                                          <p:spTgt spid="180"/>
                                        </p:tgtEl>
                                      </p:cBhvr>
                                      <p:by x="212961" y="212961"/>
                                    </p:animScale>
                                  </p:childTnLst>
                                </p:cTn>
                              </p:par>
                            </p:childTnLst>
                          </p:cTn>
                        </p:par>
                        <p:par>
                          <p:cTn id="11" fill="hold">
                            <p:stCondLst>
                              <p:cond delay="0"/>
                            </p:stCondLst>
                            <p:childTnLst>
                              <p:par>
                                <p:cTn id="12" presetID="-1" presetClass="path" presetSubtype="0" accel="50000" decel="50000" fill="hold" nodeType="withEffect">
                                  <p:stCondLst>
                                    <p:cond delay="0"/>
                                  </p:stCondLst>
                                  <p:childTnLst>
                                    <p:animMotion origin="layout" path="M 0.000000 0.000000 L -0.331513 -0.277344" pathEditMode="relative">
                                      <p:cBhvr>
                                        <p:cTn id="13" dur="1000" fill="hold"/>
                                        <p:tgtEl>
                                          <p:spTgt spid="18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video>
              <p:cMediaNode vol="0">
                <p:cTn id="14" fill="hold" display="0">
                  <p:stCondLst>
                    <p:cond delay="indefinite"/>
                  </p:stCondLst>
                </p:cTn>
                <p:tgtEl>
                  <p:spTgt spid="180"/>
                </p:tgtEl>
              </p:cMediaNode>
            </p:video>
            <p:seq concurrent="1" prevAc="none" nextAc="seek">
              <p:cTn id="15" restart="whenNotActive" fill="hold" evtFilter="cancelBubble" nodeType="interactiveSeq">
                <p:stCondLst>
                  <p:cond evt="onClick" delay="0">
                    <p:tgtEl>
                      <p:spTgt spid="180"/>
                    </p:tgtEl>
                  </p:cond>
                </p:stCondLst>
                <p:endSync evt="end" delay="0">
                  <p:rtn val="all"/>
                </p:endSync>
                <p:childTnLst>
                  <p:par>
                    <p:cTn id="16" fill="hold">
                      <p:stCondLst>
                        <p:cond delay="0"/>
                      </p:stCondLst>
                      <p:childTnLst>
                        <p:par>
                          <p:cTn id="17" fill="hold">
                            <p:stCondLst>
                              <p:cond delay="0"/>
                            </p:stCondLst>
                            <p:childTnLst>
                              <p:par>
                                <p:cTn id="18" presetID="2" presetClass="mediacall" presetSubtype="0" fill="hold" nodeType="clickEffect">
                                  <p:stCondLst>
                                    <p:cond delay="0"/>
                                  </p:stCondLst>
                                  <p:childTnLst>
                                    <p:cmd type="call" cmd="togglePause">
                                      <p:cBhvr>
                                        <p:cTn id="19" dur="1" fill="hold"/>
                                        <p:tgtEl>
                                          <p:spTgt spid="180"/>
                                        </p:tgtEl>
                                      </p:cBhvr>
                                    </p:cmd>
                                  </p:childTnLst>
                                </p:cTn>
                              </p:par>
                            </p:childTnLst>
                          </p:cTn>
                        </p:par>
                      </p:childTnLst>
                    </p:cTn>
                  </p:par>
                </p:childTnLst>
              </p:cTn>
              <p:nextCondLst>
                <p:cond evt="onClick" delay="0">
                  <p:tgtEl>
                    <p:spTgt spid="180"/>
                  </p:tgtEl>
                </p:cond>
              </p:nextCondLst>
            </p:seq>
          </p:childTnLst>
        </p:cTn>
      </p:par>
    </p:tnLst>
    <p:bldLst>
      <p:bldP spid="180" grpId="2"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Frontiers in Neutrino, Cosmology, and Astroparticle Physics"/>
          <p:cNvSpPr txBox="1"/>
          <p:nvPr/>
        </p:nvSpPr>
        <p:spPr>
          <a:xfrm>
            <a:off x="323344" y="12842681"/>
            <a:ext cx="8121701" cy="469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Frontiers in Neutrino, Cosmology, and Astroparticle Physics</a:t>
            </a:r>
          </a:p>
        </p:txBody>
      </p:sp>
      <p:sp>
        <p:nvSpPr>
          <p:cNvPr id="183" name="Cairo University,  20-22 Jan 2026"/>
          <p:cNvSpPr txBox="1"/>
          <p:nvPr/>
        </p:nvSpPr>
        <p:spPr>
          <a:xfrm>
            <a:off x="18754426" y="12713806"/>
            <a:ext cx="4716171" cy="4613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000000"/>
                </a:solidFill>
              </a:defRPr>
            </a:lvl1pPr>
          </a:lstStyle>
          <a:p>
            <a:r>
              <a:t>Cairo University,  20-22 Jan 2026 </a:t>
            </a:r>
          </a:p>
        </p:txBody>
      </p:sp>
      <mc:AlternateContent xmlns:mc="http://schemas.openxmlformats.org/markup-compatibility/2006" xmlns:a14="http://schemas.microsoft.com/office/drawing/2010/main">
        <mc:Choice Requires="a14">
          <p:sp>
            <p:nvSpPr>
              <p:cNvPr id="184" name="Standard  CDM Cosmological Model"/>
              <p:cNvSpPr txBox="1"/>
              <p:nvPr/>
            </p:nvSpPr>
            <p:spPr>
              <a:xfrm>
                <a:off x="821549" y="688563"/>
                <a:ext cx="8761034" cy="796482"/>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50800" tIns="50800" rIns="50800" bIns="50800" anchor="ctr">
                <a:spAutoFit/>
              </a:bodyPr>
              <a:lstStyle/>
              <a:p>
                <a:pPr>
                  <a:defRPr sz="3800" b="1" u="sng">
                    <a:solidFill>
                      <a:srgbClr val="000000"/>
                    </a:solidFill>
                  </a:defRPr>
                </a:pPr>
                <a:r>
                  <a:t>Standard </a:t>
                </a:r>
                <a14:m>
                  <m:oMath xmlns:m="http://schemas.openxmlformats.org/officeDocument/2006/math">
                    <m:r>
                      <m:rPr>
                        <m:sty m:val="p"/>
                      </m:rPr>
                      <a:rPr sz="4750" i="1">
                        <a:solidFill>
                          <a:srgbClr val="000000"/>
                        </a:solidFill>
                        <a:latin typeface="Cambria Math" panose="02040503050406030204" pitchFamily="18" charset="0"/>
                      </a:rPr>
                      <m:t>Λ</m:t>
                    </m:r>
                  </m:oMath>
                </a14:m>
                <a:r>
                  <a:t>CDM Cosmological Model</a:t>
                </a:r>
              </a:p>
            </p:txBody>
          </p:sp>
        </mc:Choice>
        <mc:Fallback xmlns="">
          <p:sp>
            <p:nvSpPr>
              <p:cNvPr id="184" name="Standard  CDM Cosmological Model"/>
              <p:cNvSpPr txBox="1">
                <a:spLocks noRot="1" noChangeAspect="1" noMove="1" noResize="1" noEditPoints="1" noAdjustHandles="1" noChangeArrowheads="1" noChangeShapeType="1" noTextEdit="1"/>
              </p:cNvSpPr>
              <p:nvPr/>
            </p:nvSpPr>
            <p:spPr>
              <a:xfrm>
                <a:off x="821549" y="688563"/>
                <a:ext cx="8761034" cy="796482"/>
              </a:xfrm>
              <a:prstGeom prst="rect">
                <a:avLst/>
              </a:prstGeom>
              <a:blipFill>
                <a:blip r:embed="rId2"/>
                <a:stretch>
                  <a:fillRect l="-2460" t="-1563" r="-2460" b="-25000"/>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p:sp>
        <p:nvSpPr>
          <p:cNvPr id="185" name="The Big Bang &amp; Inflation: The universe began about 13.8 billion years ago as an extremely hot, dense point (the Big Bang) and underwent a fraction-of-a-second period of exponential growth called cosmic inflation.…"/>
          <p:cNvSpPr txBox="1"/>
          <p:nvPr/>
        </p:nvSpPr>
        <p:spPr>
          <a:xfrm>
            <a:off x="980031" y="3167281"/>
            <a:ext cx="17825551" cy="62597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marL="304800" indent="-304800" algn="just" defTabSz="457200">
              <a:lnSpc>
                <a:spcPct val="150000"/>
              </a:lnSpc>
              <a:buSzPct val="40000"/>
              <a:buBlip>
                <a:blip r:embed="rId3"/>
              </a:buBlip>
              <a:defRPr>
                <a:solidFill>
                  <a:srgbClr val="000000"/>
                </a:solidFill>
                <a:latin typeface="Arial"/>
                <a:ea typeface="Arial"/>
                <a:cs typeface="Arial"/>
                <a:sym typeface="Arial"/>
              </a:defRPr>
            </a:pPr>
            <a:r>
              <a:rPr b="1"/>
              <a:t>The Big Bang &amp; Inflation</a:t>
            </a:r>
            <a:r>
              <a:t>: The universe began about 13.8 billion years ago as an extremely hot, dense point (the Big Bang) and underwent a fraction-of-a-second period of exponential growth called cosmic inflation.</a:t>
            </a:r>
          </a:p>
          <a:p>
            <a:pPr marL="304800" indent="-304800" algn="just" defTabSz="457200">
              <a:lnSpc>
                <a:spcPct val="150000"/>
              </a:lnSpc>
              <a:buSzPct val="40000"/>
              <a:buBlip>
                <a:blip r:embed="rId3"/>
              </a:buBlip>
              <a:defRPr b="1">
                <a:solidFill>
                  <a:srgbClr val="000000"/>
                </a:solidFill>
                <a:latin typeface="Arial"/>
                <a:ea typeface="Arial"/>
                <a:cs typeface="Arial"/>
                <a:sym typeface="Arial"/>
              </a:defRPr>
            </a:pPr>
            <a:r>
              <a:t>Three Main Components:</a:t>
            </a:r>
          </a:p>
          <a:p>
            <a:pPr marL="914400" lvl="1" indent="-304800" algn="just" defTabSz="457200">
              <a:lnSpc>
                <a:spcPct val="150000"/>
              </a:lnSpc>
              <a:buSzPct val="40000"/>
              <a:buBlip>
                <a:blip r:embed="rId3"/>
              </a:buBlip>
              <a:defRPr>
                <a:solidFill>
                  <a:srgbClr val="000000"/>
                </a:solidFill>
                <a:latin typeface="Arial"/>
                <a:ea typeface="Arial"/>
                <a:cs typeface="Arial"/>
                <a:sym typeface="Arial"/>
              </a:defRPr>
            </a:pPr>
            <a:r>
              <a:rPr b="1"/>
              <a:t>Dark Energy (Λ)</a:t>
            </a:r>
            <a:r>
              <a:t>: Comprises roughly 68% of the universe. It is a repulsive force that drives the current accelerated expansion.</a:t>
            </a:r>
          </a:p>
          <a:p>
            <a:pPr marL="914400" lvl="1" indent="-304800" algn="just" defTabSz="457200">
              <a:lnSpc>
                <a:spcPct val="150000"/>
              </a:lnSpc>
              <a:buSzPct val="40000"/>
              <a:buBlip>
                <a:blip r:embed="rId3"/>
              </a:buBlip>
              <a:defRPr>
                <a:solidFill>
                  <a:srgbClr val="000000"/>
                </a:solidFill>
                <a:latin typeface="Arial"/>
                <a:ea typeface="Arial"/>
                <a:cs typeface="Arial"/>
                <a:sym typeface="Arial"/>
              </a:defRPr>
            </a:pPr>
            <a:r>
              <a:rPr b="1"/>
              <a:t>Cold Dark Matter (CDM):</a:t>
            </a:r>
            <a:r>
              <a:t> Makes up about 27%. It is "cold" (slow-moving) and "dark" (invisible), providing the gravitational "scaffold" for galaxies to form.</a:t>
            </a:r>
          </a:p>
          <a:p>
            <a:pPr marL="914400" lvl="1" indent="-304800" algn="just" defTabSz="457200">
              <a:lnSpc>
                <a:spcPct val="150000"/>
              </a:lnSpc>
              <a:buSzPct val="40000"/>
              <a:buBlip>
                <a:blip r:embed="rId3"/>
              </a:buBlip>
              <a:defRPr>
                <a:solidFill>
                  <a:srgbClr val="000000"/>
                </a:solidFill>
                <a:latin typeface="Arial"/>
                <a:ea typeface="Arial"/>
                <a:cs typeface="Arial"/>
                <a:sym typeface="Arial"/>
              </a:defRPr>
            </a:pPr>
            <a:r>
              <a:rPr b="1"/>
              <a:t>Ordinary Matter:</a:t>
            </a:r>
            <a:r>
              <a:t> Only about 5% of the universe is composed of the atoms that make up stars, planets, and humans.</a:t>
            </a:r>
          </a:p>
          <a:p>
            <a:pPr marL="304800" indent="-304800" algn="just" defTabSz="457200">
              <a:lnSpc>
                <a:spcPct val="150000"/>
              </a:lnSpc>
              <a:buSzPct val="40000"/>
              <a:buBlip>
                <a:blip r:embed="rId3"/>
              </a:buBlip>
              <a:defRPr>
                <a:solidFill>
                  <a:srgbClr val="000000"/>
                </a:solidFill>
                <a:latin typeface="Arial"/>
                <a:ea typeface="Arial"/>
                <a:cs typeface="Arial"/>
                <a:sym typeface="Arial"/>
              </a:defRPr>
            </a:pPr>
            <a:r>
              <a:rPr b="1"/>
              <a:t>The Cosmological Principle: </a:t>
            </a:r>
            <a:r>
              <a:t>The model assumes that on a sufficiently large scale, the universe is homogeneous (uniform in density) and isotropic (looks the same in every direction).</a:t>
            </a:r>
          </a:p>
          <a:p>
            <a:pPr marL="304800" indent="-304800" algn="just" defTabSz="457200">
              <a:lnSpc>
                <a:spcPct val="150000"/>
              </a:lnSpc>
              <a:buSzPct val="40000"/>
              <a:buBlip>
                <a:blip r:embed="rId3"/>
              </a:buBlip>
              <a:defRPr>
                <a:solidFill>
                  <a:srgbClr val="000000"/>
                </a:solidFill>
                <a:latin typeface="Arial"/>
                <a:ea typeface="Arial"/>
                <a:cs typeface="Arial"/>
                <a:sym typeface="Arial"/>
              </a:defRPr>
            </a:pPr>
            <a:r>
              <a:rPr b="1"/>
              <a:t>General Relativity:</a:t>
            </a:r>
            <a:r>
              <a:t> It uses Einstein’s theory of gravity to describe the large-scale interactions between matter, energy, and the curvature of spacetime.</a:t>
            </a:r>
          </a:p>
        </p:txBody>
      </p:sp>
      <p:pic>
        <p:nvPicPr>
          <p:cNvPr id="186" name="unknown.gif" descr="unknown.gif"/>
          <p:cNvPicPr>
            <a:picLocks noChangeAspect="1"/>
          </p:cNvPicPr>
          <p:nvPr/>
        </p:nvPicPr>
        <p:blipFill>
          <a:blip r:embed="rId4"/>
          <a:stretch>
            <a:fillRect/>
          </a:stretch>
        </p:blipFill>
        <p:spPr>
          <a:xfrm>
            <a:off x="980031" y="3167281"/>
            <a:ext cx="12701" cy="12701"/>
          </a:xfrm>
          <a:prstGeom prst="rect">
            <a:avLst/>
          </a:prstGeom>
          <a:ln w="12700">
            <a:miter lim="400000"/>
          </a:ln>
        </p:spPr>
      </p:pic>
      <p:sp>
        <p:nvSpPr>
          <p:cNvPr id="187" name="The standard cosmological model, known as the ΛCDM model, is the prevailing scientific framework for the origin and evolution of the universe. The model is built on several key pillars:"/>
          <p:cNvSpPr txBox="1"/>
          <p:nvPr/>
        </p:nvSpPr>
        <p:spPr>
          <a:xfrm>
            <a:off x="1160237" y="1766478"/>
            <a:ext cx="20286753" cy="9756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just" defTabSz="457200">
              <a:lnSpc>
                <a:spcPct val="150000"/>
              </a:lnSpc>
              <a:defRPr>
                <a:solidFill>
                  <a:srgbClr val="000000"/>
                </a:solidFill>
                <a:latin typeface="Arial"/>
                <a:ea typeface="Arial"/>
                <a:cs typeface="Arial"/>
                <a:sym typeface="Arial"/>
              </a:defRPr>
            </a:lvl1pPr>
          </a:lstStyle>
          <a:p>
            <a:r>
              <a:t>The standard cosmological model, known as the ΛCDM model, is the prevailing scientific framework for the origin and evolution of the universe. The model is built on several key pillars: </a:t>
            </a:r>
          </a:p>
        </p:txBody>
      </p:sp>
      <p:sp>
        <p:nvSpPr>
          <p:cNvPr id="188" name="According to recent data, the model remains highly successful but faces significant challenges known as &quot;tensions&quot;. The most prominent is the Hubble Tension, a persistent discrepancy between different measurements of the universe's expansion rate. Additi"/>
          <p:cNvSpPr txBox="1"/>
          <p:nvPr/>
        </p:nvSpPr>
        <p:spPr>
          <a:xfrm>
            <a:off x="1160237" y="10186304"/>
            <a:ext cx="21201169" cy="15040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just" defTabSz="457200">
              <a:lnSpc>
                <a:spcPct val="150000"/>
              </a:lnSpc>
              <a:defRPr>
                <a:solidFill>
                  <a:srgbClr val="000000"/>
                </a:solidFill>
                <a:latin typeface="Arial"/>
                <a:ea typeface="Arial"/>
                <a:cs typeface="Arial"/>
                <a:sym typeface="Arial"/>
              </a:defRPr>
            </a:lvl1pPr>
          </a:lstStyle>
          <a:p>
            <a:r>
              <a:t>According to recent data, the model remains highly successful but faces significant challenges known as "tensions". The most prominent is the Hubble Tension, a persistent discrepancy between different measurements of the universe's expansion rate. Additionally, data from the Dark Energy Spectroscopic Instrument (DESI) has introduced hints that dark energy may not be a constant but could evolve over time.</a:t>
            </a:r>
          </a:p>
        </p:txBody>
      </p:sp>
      <p:pic>
        <p:nvPicPr>
          <p:cNvPr id="189" name="Current-Energy-Composition-of-the-Universe.png" descr="Current-Energy-Composition-of-the-Universe.png"/>
          <p:cNvPicPr>
            <a:picLocks noChangeAspect="1"/>
          </p:cNvPicPr>
          <p:nvPr/>
        </p:nvPicPr>
        <p:blipFill>
          <a:blip r:embed="rId5"/>
          <a:stretch>
            <a:fillRect/>
          </a:stretch>
        </p:blipFill>
        <p:spPr>
          <a:xfrm>
            <a:off x="18934135" y="4512324"/>
            <a:ext cx="4904666" cy="2613899"/>
          </a:xfrm>
          <a:prstGeom prst="rect">
            <a:avLst/>
          </a:prstGeom>
          <a:ln w="12700">
            <a:miter lim="400000"/>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Unprecedented Precision: DESI has measured over 30 million galaxy and quasar redshifts, with 14 million used for clustering analysis. This achieved an isotropic BAO scale precision of 0.24%–0.30%, roughly twice as precise as previous surveys.…"/>
          <p:cNvSpPr txBox="1"/>
          <p:nvPr/>
        </p:nvSpPr>
        <p:spPr>
          <a:xfrm>
            <a:off x="1040023" y="2959685"/>
            <a:ext cx="14424790" cy="89493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marL="254000" indent="-254000" algn="just" defTabSz="457200">
              <a:lnSpc>
                <a:spcPct val="150000"/>
              </a:lnSpc>
              <a:buSzPct val="40000"/>
              <a:buBlip>
                <a:blip r:embed="rId2"/>
              </a:buBlip>
              <a:defRPr sz="2800">
                <a:solidFill>
                  <a:srgbClr val="000000"/>
                </a:solidFill>
                <a:latin typeface="Arial"/>
                <a:ea typeface="Arial"/>
                <a:cs typeface="Arial"/>
                <a:sym typeface="Arial"/>
              </a:defRPr>
            </a:pPr>
            <a:r>
              <a:rPr b="1"/>
              <a:t>Unprecedented Precision</a:t>
            </a:r>
            <a:r>
              <a:t>: DESI has measured over </a:t>
            </a:r>
            <a:r>
              <a:rPr b="1"/>
              <a:t>30 million galaxy and quasar redshifts</a:t>
            </a:r>
            <a:r>
              <a:t>, with 14 million used for clustering analysis. This achieved an isotropic BAO scale precision of </a:t>
            </a:r>
            <a:r>
              <a:rPr b="1"/>
              <a:t>0.24%–0.30%</a:t>
            </a:r>
            <a:r>
              <a:t>, roughly twice as precise as previous surveys.</a:t>
            </a:r>
          </a:p>
          <a:p>
            <a:pPr marL="254000" indent="-254000" algn="just" defTabSz="457200">
              <a:lnSpc>
                <a:spcPct val="150000"/>
              </a:lnSpc>
              <a:buSzPct val="40000"/>
              <a:buBlip>
                <a:blip r:embed="rId2"/>
              </a:buBlip>
              <a:defRPr sz="2800">
                <a:solidFill>
                  <a:srgbClr val="000000"/>
                </a:solidFill>
                <a:latin typeface="Arial"/>
                <a:ea typeface="Arial"/>
                <a:cs typeface="Arial"/>
                <a:sym typeface="Arial"/>
              </a:defRPr>
            </a:pPr>
            <a:r>
              <a:rPr b="1"/>
              <a:t>Expansion Over 11 Billion Years</a:t>
            </a:r>
            <a:r>
              <a:t>: Measurements span from the local universe to </a:t>
            </a:r>
            <a:r>
              <a:rPr b="1"/>
              <a:t>redshift 4.16</a:t>
            </a:r>
            <a:r>
              <a:t>, covering roughly 11 billion years of cosmic history. This includes the most precise measurement of the BAO scale at high redshifts (z&gt;2) using the </a:t>
            </a:r>
            <a:r>
              <a:rPr b="1"/>
              <a:t>Lyman-alpha forest</a:t>
            </a:r>
            <a:r>
              <a:t>.</a:t>
            </a:r>
          </a:p>
          <a:p>
            <a:pPr marL="254000" indent="-254000" algn="just" defTabSz="457200">
              <a:lnSpc>
                <a:spcPct val="150000"/>
              </a:lnSpc>
              <a:buSzPct val="40000"/>
              <a:buBlip>
                <a:blip r:embed="rId2"/>
              </a:buBlip>
              <a:defRPr sz="2800">
                <a:solidFill>
                  <a:srgbClr val="000000"/>
                </a:solidFill>
                <a:latin typeface="Arial"/>
                <a:ea typeface="Arial"/>
                <a:cs typeface="Arial"/>
                <a:sym typeface="Arial"/>
              </a:defRPr>
            </a:pPr>
            <a:r>
              <a:rPr b="1"/>
              <a:t>Hints of Evolving Dark Energy</a:t>
            </a:r>
            <a:r>
              <a:t>: While consistent with the standard ΛCDM model on its own, when DESI data is combined with Cosmic Microwave Background (CMB) and supernova data, it shows a </a:t>
            </a:r>
            <a:r>
              <a:rPr b="1"/>
              <a:t>2.5</a:t>
            </a:r>
            <a:r>
              <a:t>σ</a:t>
            </a:r>
            <a:br/>
            <a:r>
              <a:t>to 4.2</a:t>
            </a:r>
            <a:r>
              <a:rPr b="1"/>
              <a:t>σ preference</a:t>
            </a:r>
            <a:r>
              <a:t> for a </a:t>
            </a:r>
            <a:r>
              <a:rPr b="1"/>
              <a:t>time-varying</a:t>
            </a:r>
            <a:r>
              <a:t> dark energy equation of state.</a:t>
            </a:r>
          </a:p>
          <a:p>
            <a:pPr marL="254000" indent="-254000" algn="just" defTabSz="457200">
              <a:lnSpc>
                <a:spcPct val="150000"/>
              </a:lnSpc>
              <a:buSzPct val="40000"/>
              <a:buBlip>
                <a:blip r:embed="rId2"/>
              </a:buBlip>
              <a:defRPr sz="2800">
                <a:solidFill>
                  <a:srgbClr val="000000"/>
                </a:solidFill>
                <a:latin typeface="Arial"/>
                <a:ea typeface="Arial"/>
                <a:cs typeface="Arial"/>
                <a:sym typeface="Arial"/>
              </a:defRPr>
            </a:pPr>
            <a:r>
              <a:rPr b="1"/>
              <a:t>Tension with Planck</a:t>
            </a:r>
            <a:r>
              <a:t>: DESI results exhibit a mild </a:t>
            </a:r>
            <a:r>
              <a:rPr b="1"/>
              <a:t>2.3σ tension</a:t>
            </a:r>
            <a:r>
              <a:t> with the parameters predicted by the Planck CMB mission, suggesting potential new physics or unknown systematics in current cosmological models.</a:t>
            </a:r>
          </a:p>
        </p:txBody>
      </p:sp>
      <p:pic>
        <p:nvPicPr>
          <p:cNvPr id="192" name="unknown.gif" descr="unknown.gif"/>
          <p:cNvPicPr>
            <a:picLocks noChangeAspect="1"/>
          </p:cNvPicPr>
          <p:nvPr/>
        </p:nvPicPr>
        <p:blipFill>
          <a:blip r:embed="rId3"/>
          <a:stretch>
            <a:fillRect/>
          </a:stretch>
        </p:blipFill>
        <p:spPr>
          <a:xfrm>
            <a:off x="1040023" y="2959685"/>
            <a:ext cx="12701" cy="12701"/>
          </a:xfrm>
          <a:prstGeom prst="rect">
            <a:avLst/>
          </a:prstGeom>
          <a:ln w="12700">
            <a:miter lim="400000"/>
          </a:ln>
        </p:spPr>
      </p:pic>
      <p:pic>
        <p:nvPicPr>
          <p:cNvPr id="193" name="unknown.gif" descr="unknown.gif"/>
          <p:cNvPicPr>
            <a:picLocks noChangeAspect="1"/>
          </p:cNvPicPr>
          <p:nvPr/>
        </p:nvPicPr>
        <p:blipFill>
          <a:blip r:embed="rId3"/>
          <a:stretch>
            <a:fillRect/>
          </a:stretch>
        </p:blipFill>
        <p:spPr>
          <a:xfrm>
            <a:off x="1040023" y="2959685"/>
            <a:ext cx="12701" cy="12701"/>
          </a:xfrm>
          <a:prstGeom prst="rect">
            <a:avLst/>
          </a:prstGeom>
          <a:ln w="12700">
            <a:miter lim="400000"/>
          </a:ln>
        </p:spPr>
      </p:pic>
      <p:pic>
        <p:nvPicPr>
          <p:cNvPr id="194" name="unknown.gif" descr="unknown.gif"/>
          <p:cNvPicPr>
            <a:picLocks noChangeAspect="1"/>
          </p:cNvPicPr>
          <p:nvPr/>
        </p:nvPicPr>
        <p:blipFill>
          <a:blip r:embed="rId3"/>
          <a:stretch>
            <a:fillRect/>
          </a:stretch>
        </p:blipFill>
        <p:spPr>
          <a:xfrm>
            <a:off x="1040023" y="2959685"/>
            <a:ext cx="12701" cy="12701"/>
          </a:xfrm>
          <a:prstGeom prst="rect">
            <a:avLst/>
          </a:prstGeom>
          <a:ln w="12700">
            <a:miter lim="400000"/>
          </a:ln>
        </p:spPr>
      </p:pic>
      <p:pic>
        <p:nvPicPr>
          <p:cNvPr id="195" name="unknown.gif" descr="unknown.gif"/>
          <p:cNvPicPr>
            <a:picLocks noChangeAspect="1"/>
          </p:cNvPicPr>
          <p:nvPr/>
        </p:nvPicPr>
        <p:blipFill>
          <a:blip r:embed="rId3"/>
          <a:stretch>
            <a:fillRect/>
          </a:stretch>
        </p:blipFill>
        <p:spPr>
          <a:xfrm>
            <a:off x="1040023" y="2959685"/>
            <a:ext cx="12701" cy="12701"/>
          </a:xfrm>
          <a:prstGeom prst="rect">
            <a:avLst/>
          </a:prstGeom>
          <a:ln w="12700">
            <a:miter lim="400000"/>
          </a:ln>
        </p:spPr>
      </p:pic>
      <p:sp>
        <p:nvSpPr>
          <p:cNvPr id="196" name="Recently the Dark Energy Spectroscopic Instrument (DESI) has provided the most precise map of the universe's expansion history to date. Based on the Data Release 2 (DR2), the key features are:"/>
          <p:cNvSpPr txBox="1"/>
          <p:nvPr/>
        </p:nvSpPr>
        <p:spPr>
          <a:xfrm>
            <a:off x="505969" y="1552854"/>
            <a:ext cx="22988288" cy="11001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just" defTabSz="457200">
              <a:lnSpc>
                <a:spcPct val="150000"/>
              </a:lnSpc>
              <a:defRPr sz="2800">
                <a:solidFill>
                  <a:srgbClr val="000000"/>
                </a:solidFill>
                <a:latin typeface="Arial"/>
                <a:ea typeface="Arial"/>
                <a:cs typeface="Arial"/>
                <a:sym typeface="Arial"/>
              </a:defRPr>
            </a:pPr>
            <a:r>
              <a:t>Recently the </a:t>
            </a:r>
            <a:r>
              <a:rPr b="1"/>
              <a:t>Dark Energy Spectroscopic Instrument (DESI)</a:t>
            </a:r>
            <a:r>
              <a:t> has provided the most precise map of the universe's expansion history to date. Based on the </a:t>
            </a:r>
            <a:r>
              <a:rPr b="1"/>
              <a:t>Data Release 2 (DR2)</a:t>
            </a:r>
            <a:r>
              <a:t>, the key features are: </a:t>
            </a:r>
          </a:p>
        </p:txBody>
      </p:sp>
      <p:sp>
        <p:nvSpPr>
          <p:cNvPr id="197" name="Frontiers in Neutrino, Cosmology, and Astroparticle Physics"/>
          <p:cNvSpPr txBox="1"/>
          <p:nvPr/>
        </p:nvSpPr>
        <p:spPr>
          <a:xfrm>
            <a:off x="323344" y="12842681"/>
            <a:ext cx="8121701" cy="469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Frontiers in Neutrino, Cosmology, and Astroparticle Physics</a:t>
            </a:r>
          </a:p>
        </p:txBody>
      </p:sp>
      <p:sp>
        <p:nvSpPr>
          <p:cNvPr id="198" name="Cairo University,  20-22 Jan 2026"/>
          <p:cNvSpPr txBox="1"/>
          <p:nvPr/>
        </p:nvSpPr>
        <p:spPr>
          <a:xfrm>
            <a:off x="18754426" y="12713806"/>
            <a:ext cx="4716171" cy="4613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000000"/>
                </a:solidFill>
              </a:defRPr>
            </a:lvl1pPr>
          </a:lstStyle>
          <a:p>
            <a:r>
              <a:t>Cairo University,  20-22 Jan 2026 </a:t>
            </a:r>
          </a:p>
        </p:txBody>
      </p:sp>
      <p:pic>
        <p:nvPicPr>
          <p:cNvPr id="199" name="image_12831e-Universe-3D-Map.jpg" descr="image_12831e-Universe-3D-Map.jpg"/>
          <p:cNvPicPr>
            <a:picLocks noChangeAspect="1"/>
          </p:cNvPicPr>
          <p:nvPr/>
        </p:nvPicPr>
        <p:blipFill>
          <a:blip r:embed="rId4"/>
          <a:stretch>
            <a:fillRect/>
          </a:stretch>
        </p:blipFill>
        <p:spPr>
          <a:xfrm>
            <a:off x="15776367" y="3858729"/>
            <a:ext cx="8121700" cy="6416989"/>
          </a:xfrm>
          <a:prstGeom prst="rect">
            <a:avLst/>
          </a:prstGeom>
          <a:ln w="12700">
            <a:miter lim="400000"/>
          </a:ln>
        </p:spPr>
      </p:pic>
      <p:sp>
        <p:nvSpPr>
          <p:cNvPr id="200" name="BAO measurements from DESI"/>
          <p:cNvSpPr txBox="1"/>
          <p:nvPr/>
        </p:nvSpPr>
        <p:spPr>
          <a:xfrm>
            <a:off x="612252" y="717631"/>
            <a:ext cx="7182461" cy="6718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800" b="1" u="sng">
                <a:solidFill>
                  <a:srgbClr val="000000"/>
                </a:solidFill>
              </a:defRPr>
            </a:lvl1pPr>
          </a:lstStyle>
          <a:p>
            <a:r>
              <a:t>BAO measurements from DESI</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Frontiers in Neutrino, Cosmology, and Astroparticle Physics"/>
          <p:cNvSpPr txBox="1"/>
          <p:nvPr/>
        </p:nvSpPr>
        <p:spPr>
          <a:xfrm>
            <a:off x="323344" y="12842681"/>
            <a:ext cx="8121701" cy="469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Frontiers in Neutrino, Cosmology, and Astroparticle Physics</a:t>
            </a:r>
          </a:p>
        </p:txBody>
      </p:sp>
      <p:sp>
        <p:nvSpPr>
          <p:cNvPr id="203" name="Cairo University,  20-22 Jan 2026"/>
          <p:cNvSpPr txBox="1"/>
          <p:nvPr/>
        </p:nvSpPr>
        <p:spPr>
          <a:xfrm>
            <a:off x="18754426" y="12713806"/>
            <a:ext cx="4716171" cy="4613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000000"/>
                </a:solidFill>
              </a:defRPr>
            </a:lvl1pPr>
          </a:lstStyle>
          <a:p>
            <a:r>
              <a:t>Cairo University,  20-22 Jan 2026 </a:t>
            </a:r>
          </a:p>
        </p:txBody>
      </p:sp>
      <mc:AlternateContent xmlns:mc="http://schemas.openxmlformats.org/markup-compatibility/2006" xmlns:a14="http://schemas.microsoft.com/office/drawing/2010/main">
        <mc:Choice Requires="a14">
          <p:sp>
            <p:nvSpPr>
              <p:cNvPr id="204" name="Early Universe Ripples: In the hot, dense early universe, sound waves (pressure waves) traveled through the photon-baryon plasma, creating ripples.…"/>
              <p:cNvSpPr txBox="1"/>
              <p:nvPr/>
            </p:nvSpPr>
            <p:spPr>
              <a:xfrm>
                <a:off x="1122196" y="2926616"/>
                <a:ext cx="21454877" cy="9288593"/>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nchor="ctr">
                <a:spAutoFit/>
              </a:bodyPr>
              <a:lstStyle/>
              <a:p>
                <a:pPr marL="457200" indent="-317500" algn="l" defTabSz="457200">
                  <a:lnSpc>
                    <a:spcPct val="150000"/>
                  </a:lnSpc>
                  <a:buClr>
                    <a:srgbClr val="000000"/>
                  </a:buClr>
                  <a:buSzPct val="100000"/>
                  <a:buFont typeface="Times Roman"/>
                  <a:buAutoNum type="arabicPeriod"/>
                  <a:defRPr>
                    <a:solidFill>
                      <a:srgbClr val="000000"/>
                    </a:solidFill>
                    <a:latin typeface="Arial"/>
                    <a:ea typeface="Arial"/>
                    <a:cs typeface="Arial"/>
                    <a:sym typeface="Arial"/>
                  </a:defRPr>
                </a:pPr>
                <a:r>
                  <a:t>Early Universe Ripples: In the hot, dense early universe, sound waves (pressure waves) traveled through the photon-baryon plasma, creating ripples.</a:t>
                </a:r>
              </a:p>
              <a:p>
                <a:pPr marL="457200" indent="-317500" algn="l" defTabSz="457200">
                  <a:lnSpc>
                    <a:spcPct val="150000"/>
                  </a:lnSpc>
                  <a:buClr>
                    <a:srgbClr val="000000"/>
                  </a:buClr>
                  <a:buSzPct val="100000"/>
                  <a:buFont typeface="Times Roman"/>
                  <a:buAutoNum type="arabicPeriod"/>
                  <a:defRPr>
                    <a:solidFill>
                      <a:srgbClr val="000000"/>
                    </a:solidFill>
                    <a:latin typeface="Arial"/>
                    <a:ea typeface="Arial"/>
                    <a:cs typeface="Arial"/>
                    <a:sym typeface="Arial"/>
                  </a:defRPr>
                </a:pPr>
                <a:r>
                  <a:t>Freezing the Scale: These waves stopped propagating at recombination (when atoms formed), leaving a characteristic imprint: a preferred separation distance, the </a:t>
                </a:r>
                <a:r>
                  <a:rPr>
                    <a:hlinkClick r:id="rId2"/>
                  </a:rPr>
                  <a:t>sound horizon</a:t>
                </a:r>
                <a:r>
                  <a:t> (</a:t>
                </a:r>
                <a14:m>
                  <m:oMath xmlns:m="http://schemas.openxmlformats.org/officeDocument/2006/math">
                    <m:sSub>
                      <m:sSubPr>
                        <m:ctrlPr>
                          <a:rPr sz="3200" i="1">
                            <a:solidFill>
                              <a:srgbClr val="000000"/>
                            </a:solidFill>
                            <a:latin typeface="Cambria Math" panose="02040503050406030204" pitchFamily="18" charset="0"/>
                          </a:rPr>
                        </m:ctrlPr>
                      </m:sSubPr>
                      <m:e>
                        <m:r>
                          <a:rPr sz="3200" i="1">
                            <a:solidFill>
                              <a:srgbClr val="000000"/>
                            </a:solidFill>
                            <a:latin typeface="Cambria Math" panose="02040503050406030204" pitchFamily="18" charset="0"/>
                          </a:rPr>
                          <m:t>𝑟</m:t>
                        </m:r>
                      </m:e>
                      <m:sub>
                        <m:r>
                          <a:rPr sz="3200" i="1">
                            <a:solidFill>
                              <a:srgbClr val="000000"/>
                            </a:solidFill>
                            <a:latin typeface="Cambria Math" panose="02040503050406030204" pitchFamily="18" charset="0"/>
                          </a:rPr>
                          <m:t>𝑠</m:t>
                        </m:r>
                      </m:sub>
                    </m:sSub>
                  </m:oMath>
                </a14:m>
                <a:r>
                  <a:t>).</a:t>
                </a:r>
              </a:p>
              <a:p>
                <a:pPr marL="457200" indent="-317500" algn="l" defTabSz="457200">
                  <a:lnSpc>
                    <a:spcPct val="150000"/>
                  </a:lnSpc>
                  <a:buClr>
                    <a:srgbClr val="000000"/>
                  </a:buClr>
                  <a:buSzPct val="100000"/>
                  <a:buFont typeface="Times Roman"/>
                  <a:buAutoNum type="arabicPeriod"/>
                  <a:defRPr>
                    <a:solidFill>
                      <a:srgbClr val="000000"/>
                    </a:solidFill>
                    <a:latin typeface="Arial"/>
                    <a:ea typeface="Arial"/>
                    <a:cs typeface="Arial"/>
                    <a:sym typeface="Arial"/>
                  </a:defRPr>
                </a:pPr>
                <a:r>
                  <a:t>Galaxy Clustering: This imprint influences where galaxies form, creating a slight overdensity of galaxies at roughly this distance, visible as a "bump" in the two-point correlation function.</a:t>
                </a:r>
              </a:p>
              <a:p>
                <a:pPr marL="457200" indent="-317500" algn="l" defTabSz="457200">
                  <a:lnSpc>
                    <a:spcPct val="150000"/>
                  </a:lnSpc>
                  <a:buClr>
                    <a:srgbClr val="000000"/>
                  </a:buClr>
                  <a:buSzPct val="100000"/>
                  <a:buFont typeface="Times Roman"/>
                  <a:buAutoNum type="arabicPeriod"/>
                  <a:defRPr>
                    <a:solidFill>
                      <a:srgbClr val="000000"/>
                    </a:solidFill>
                    <a:latin typeface="Arial"/>
                    <a:ea typeface="Arial"/>
                    <a:cs typeface="Arial"/>
                    <a:sym typeface="Arial"/>
                  </a:defRPr>
                </a:pPr>
                <a:r>
                  <a:t>Standard Ruler: Since </a:t>
                </a:r>
                <a14:m>
                  <m:oMath xmlns:m="http://schemas.openxmlformats.org/officeDocument/2006/math">
                    <m:sSub>
                      <m:sSubPr>
                        <m:ctrlPr>
                          <a:rPr sz="3200" i="1">
                            <a:solidFill>
                              <a:srgbClr val="000000"/>
                            </a:solidFill>
                            <a:latin typeface="Cambria Math" panose="02040503050406030204" pitchFamily="18" charset="0"/>
                          </a:rPr>
                        </m:ctrlPr>
                      </m:sSubPr>
                      <m:e>
                        <m:r>
                          <a:rPr sz="3200" i="1">
                            <a:solidFill>
                              <a:srgbClr val="000000"/>
                            </a:solidFill>
                            <a:latin typeface="Cambria Math" panose="02040503050406030204" pitchFamily="18" charset="0"/>
                          </a:rPr>
                          <m:t>𝑟</m:t>
                        </m:r>
                      </m:e>
                      <m:sub>
                        <m:r>
                          <a:rPr sz="3200" i="1">
                            <a:solidFill>
                              <a:srgbClr val="000000"/>
                            </a:solidFill>
                            <a:latin typeface="Cambria Math" panose="02040503050406030204" pitchFamily="18" charset="0"/>
                          </a:rPr>
                          <m:t>𝑠</m:t>
                        </m:r>
                      </m:sub>
                    </m:sSub>
                  </m:oMath>
                </a14:m>
                <a:r>
                  <a:t> is known from physics, astronomers measure the apparent size of this feature in the sky at different redshifts (z).</a:t>
                </a:r>
              </a:p>
              <a:p>
                <a:pPr marL="457200" indent="-317500" algn="l" defTabSz="457200">
                  <a:lnSpc>
                    <a:spcPct val="150000"/>
                  </a:lnSpc>
                  <a:buClr>
                    <a:srgbClr val="000000"/>
                  </a:buClr>
                  <a:buSzPct val="100000"/>
                  <a:buFont typeface="Times Roman"/>
                  <a:buAutoNum type="arabicPeriod"/>
                  <a:defRPr>
                    <a:solidFill>
                      <a:srgbClr val="000000"/>
                    </a:solidFill>
                    <a:latin typeface="Arial"/>
                    <a:ea typeface="Arial"/>
                    <a:cs typeface="Arial"/>
                    <a:sym typeface="Arial"/>
                  </a:defRPr>
                </a:pPr>
                <a:r>
                  <a:t>Mapping Expansion: By comparing the observed size to the known physical size, they infer cosmic distances, revealing how the universe's expansion has changed over time. </a:t>
                </a:r>
              </a:p>
              <a:p>
                <a:pPr algn="l" defTabSz="457200">
                  <a:lnSpc>
                    <a:spcPct val="150000"/>
                  </a:lnSpc>
                  <a:defRPr>
                    <a:solidFill>
                      <a:srgbClr val="000000"/>
                    </a:solidFill>
                    <a:latin typeface="Arial"/>
                    <a:ea typeface="Arial"/>
                    <a:cs typeface="Arial"/>
                    <a:sym typeface="Arial"/>
                  </a:defRPr>
                </a:pPr>
                <a:endParaRPr/>
              </a:p>
              <a:p>
                <a:pPr algn="l" defTabSz="457200">
                  <a:lnSpc>
                    <a:spcPct val="150000"/>
                  </a:lnSpc>
                  <a:defRPr u="sng">
                    <a:solidFill>
                      <a:srgbClr val="000000"/>
                    </a:solidFill>
                    <a:latin typeface="Arial"/>
                    <a:ea typeface="Arial"/>
                    <a:cs typeface="Arial"/>
                    <a:sym typeface="Arial"/>
                  </a:defRPr>
                </a:pPr>
                <a:r>
                  <a:t>What it Measures:</a:t>
                </a:r>
              </a:p>
              <a:p>
                <a:pPr marL="457200" indent="-317500" algn="l" defTabSz="457200">
                  <a:lnSpc>
                    <a:spcPct val="150000"/>
                  </a:lnSpc>
                  <a:buClr>
                    <a:srgbClr val="000000"/>
                  </a:buClr>
                  <a:buSzPct val="123000"/>
                  <a:buFont typeface="STIXGeneral-Regular"/>
                  <a:buChar char="•"/>
                  <a:defRPr>
                    <a:solidFill>
                      <a:srgbClr val="000000"/>
                    </a:solidFill>
                    <a:latin typeface="Arial"/>
                    <a:ea typeface="Arial"/>
                    <a:cs typeface="Arial"/>
                    <a:sym typeface="Arial"/>
                  </a:defRPr>
                </a:pPr>
                <a:r>
                  <a:rPr>
                    <a:hlinkClick r:id="rId3"/>
                  </a:rPr>
                  <a:t>Angular Diameter Distance</a:t>
                </a:r>
                <a:r>
                  <a:t> </a:t>
                </a:r>
                <a14:m>
                  <m:oMath xmlns:m="http://schemas.openxmlformats.org/officeDocument/2006/math">
                    <m:sSub>
                      <m:sSubPr>
                        <m:ctrlPr>
                          <a:rPr sz="3050" i="1">
                            <a:solidFill>
                              <a:srgbClr val="000000"/>
                            </a:solidFill>
                            <a:latin typeface="Cambria Math" panose="02040503050406030204" pitchFamily="18" charset="0"/>
                          </a:rPr>
                        </m:ctrlPr>
                      </m:sSubPr>
                      <m:e>
                        <m:r>
                          <a:rPr sz="3050" i="1">
                            <a:solidFill>
                              <a:srgbClr val="000000"/>
                            </a:solidFill>
                            <a:latin typeface="Cambria Math" panose="02040503050406030204" pitchFamily="18" charset="0"/>
                          </a:rPr>
                          <m:t>𝑑</m:t>
                        </m:r>
                      </m:e>
                      <m:sub>
                        <m:r>
                          <a:rPr sz="3050" i="1">
                            <a:solidFill>
                              <a:srgbClr val="000000"/>
                            </a:solidFill>
                            <a:latin typeface="Cambria Math" panose="02040503050406030204" pitchFamily="18" charset="0"/>
                          </a:rPr>
                          <m:t>𝐴</m:t>
                        </m:r>
                      </m:sub>
                    </m:sSub>
                  </m:oMath>
                </a14:m>
                <a:r>
                  <a:t>(z): How large a feature appears at a given redshift.</a:t>
                </a:r>
              </a:p>
              <a:p>
                <a:pPr marL="457200" indent="-317500" algn="l" defTabSz="457200">
                  <a:lnSpc>
                    <a:spcPct val="150000"/>
                  </a:lnSpc>
                  <a:buClr>
                    <a:srgbClr val="000000"/>
                  </a:buClr>
                  <a:buSzPct val="123000"/>
                  <a:buFont typeface="STIXGeneral-Regular"/>
                  <a:buChar char="•"/>
                  <a:defRPr>
                    <a:solidFill>
                      <a:srgbClr val="000000"/>
                    </a:solidFill>
                    <a:latin typeface="Arial"/>
                    <a:ea typeface="Arial"/>
                    <a:cs typeface="Arial"/>
                    <a:sym typeface="Arial"/>
                  </a:defRPr>
                </a:pPr>
                <a:r>
                  <a:rPr>
                    <a:hlinkClick r:id="rId4"/>
                  </a:rPr>
                  <a:t>Hubble Parameter</a:t>
                </a:r>
                <a:r>
                  <a:t> H(z): The expansion rate at a given redshift. </a:t>
                </a:r>
              </a:p>
              <a:p>
                <a:pPr algn="l" defTabSz="457200">
                  <a:lnSpc>
                    <a:spcPct val="150000"/>
                  </a:lnSpc>
                  <a:defRPr>
                    <a:solidFill>
                      <a:srgbClr val="000000"/>
                    </a:solidFill>
                    <a:latin typeface="Arial"/>
                    <a:ea typeface="Arial"/>
                    <a:cs typeface="Arial"/>
                    <a:sym typeface="Arial"/>
                  </a:defRPr>
                </a:pPr>
                <a:endParaRPr/>
              </a:p>
              <a:p>
                <a:pPr algn="l" defTabSz="457200">
                  <a:lnSpc>
                    <a:spcPct val="150000"/>
                  </a:lnSpc>
                  <a:defRPr u="sng">
                    <a:solidFill>
                      <a:srgbClr val="000000"/>
                    </a:solidFill>
                    <a:latin typeface="Arial"/>
                    <a:ea typeface="Arial"/>
                    <a:cs typeface="Arial"/>
                    <a:sym typeface="Arial"/>
                  </a:defRPr>
                </a:pPr>
                <a:r>
                  <a:t>Importance:</a:t>
                </a:r>
              </a:p>
              <a:p>
                <a:pPr marL="457200" indent="-317500" algn="l" defTabSz="457200">
                  <a:lnSpc>
                    <a:spcPct val="150000"/>
                  </a:lnSpc>
                  <a:buClr>
                    <a:srgbClr val="000000"/>
                  </a:buClr>
                  <a:buSzPct val="123000"/>
                  <a:buFont typeface="Times Roman"/>
                  <a:buChar char="•"/>
                  <a:defRPr>
                    <a:solidFill>
                      <a:srgbClr val="000000"/>
                    </a:solidFill>
                    <a:latin typeface="Arial"/>
                    <a:ea typeface="Arial"/>
                    <a:cs typeface="Arial"/>
                    <a:sym typeface="Arial"/>
                  </a:defRPr>
                </a:pPr>
                <a:r>
                  <a:t>Dark Energy: Provides precise measurements to understand dark energy's role in accelerating expansion.</a:t>
                </a:r>
              </a:p>
              <a:p>
                <a:pPr marL="457200" indent="-317500" algn="l" defTabSz="457200">
                  <a:lnSpc>
                    <a:spcPct val="150000"/>
                  </a:lnSpc>
                  <a:buClr>
                    <a:srgbClr val="000000"/>
                  </a:buClr>
                  <a:buSzPct val="123000"/>
                  <a:buFont typeface="Times Roman"/>
                  <a:buChar char="•"/>
                  <a:defRPr>
                    <a:solidFill>
                      <a:srgbClr val="000000"/>
                    </a:solidFill>
                    <a:latin typeface="Arial"/>
                    <a:ea typeface="Arial"/>
                    <a:cs typeface="Arial"/>
                    <a:sym typeface="Arial"/>
                  </a:defRPr>
                </a:pPr>
                <a:r>
                  <a:t>Cosmological Models: Tests and constrains models like </a:t>
                </a:r>
                <a14:m>
                  <m:oMath xmlns:m="http://schemas.openxmlformats.org/officeDocument/2006/math">
                    <m:r>
                      <m:rPr>
                        <m:sty m:val="p"/>
                      </m:rPr>
                      <a:rPr sz="3000" i="1">
                        <a:solidFill>
                          <a:srgbClr val="000000"/>
                        </a:solidFill>
                        <a:latin typeface="Cambria Math" panose="02040503050406030204" pitchFamily="18" charset="0"/>
                      </a:rPr>
                      <m:t>Λ</m:t>
                    </m:r>
                  </m:oMath>
                </a14:m>
                <a:r>
                  <a:t>CDM.</a:t>
                </a:r>
              </a:p>
              <a:p>
                <a:pPr marL="457200" indent="-317500" algn="l" defTabSz="457200">
                  <a:lnSpc>
                    <a:spcPct val="150000"/>
                  </a:lnSpc>
                  <a:buClr>
                    <a:srgbClr val="000000"/>
                  </a:buClr>
                  <a:buSzPct val="123000"/>
                  <a:buFont typeface="Times Roman"/>
                  <a:buChar char="•"/>
                  <a:defRPr>
                    <a:solidFill>
                      <a:srgbClr val="000000"/>
                    </a:solidFill>
                    <a:latin typeface="Arial"/>
                    <a:ea typeface="Arial"/>
                    <a:cs typeface="Arial"/>
                    <a:sym typeface="Arial"/>
                  </a:defRPr>
                </a:pPr>
                <a:r>
                  <a:t>Cosmic Distance Ladder: Offers an independent way to measure cosmic distances, complementing other methods. </a:t>
                </a:r>
              </a:p>
            </p:txBody>
          </p:sp>
        </mc:Choice>
        <mc:Fallback xmlns="">
          <p:sp>
            <p:nvSpPr>
              <p:cNvPr id="204" name="Early Universe Ripples: In the hot, dense early universe, sound waves (pressure waves) traveled through the photon-baryon plasma, creating ripples.…"/>
              <p:cNvSpPr txBox="1">
                <a:spLocks noRot="1" noChangeAspect="1" noMove="1" noResize="1" noEditPoints="1" noAdjustHandles="1" noChangeArrowheads="1" noChangeShapeType="1" noTextEdit="1"/>
              </p:cNvSpPr>
              <p:nvPr/>
            </p:nvSpPr>
            <p:spPr>
              <a:xfrm>
                <a:off x="1122196" y="2926616"/>
                <a:ext cx="21454877" cy="9288593"/>
              </a:xfrm>
              <a:prstGeom prst="rect">
                <a:avLst/>
              </a:prstGeom>
              <a:blipFill>
                <a:blip r:embed="rId5"/>
                <a:stretch>
                  <a:fillRect l="-651" t="-2732" r="-178" b="-5328"/>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p:pic>
        <p:nvPicPr>
          <p:cNvPr id="205" name="unknown.gif" descr="unknown.gif"/>
          <p:cNvPicPr>
            <a:picLocks noChangeAspect="1"/>
          </p:cNvPicPr>
          <p:nvPr/>
        </p:nvPicPr>
        <p:blipFill>
          <a:blip r:embed="rId6"/>
          <a:stretch>
            <a:fillRect/>
          </a:stretch>
        </p:blipFill>
        <p:spPr>
          <a:xfrm>
            <a:off x="1122196" y="2926616"/>
            <a:ext cx="12701" cy="12701"/>
          </a:xfrm>
          <a:prstGeom prst="rect">
            <a:avLst/>
          </a:prstGeom>
          <a:ln w="12700">
            <a:miter lim="400000"/>
          </a:ln>
        </p:spPr>
      </p:pic>
      <p:pic>
        <p:nvPicPr>
          <p:cNvPr id="206" name="unknown.gif" descr="unknown.gif"/>
          <p:cNvPicPr>
            <a:picLocks noChangeAspect="1"/>
          </p:cNvPicPr>
          <p:nvPr/>
        </p:nvPicPr>
        <p:blipFill>
          <a:blip r:embed="rId6"/>
          <a:stretch>
            <a:fillRect/>
          </a:stretch>
        </p:blipFill>
        <p:spPr>
          <a:xfrm>
            <a:off x="1122196" y="2926616"/>
            <a:ext cx="12701" cy="12701"/>
          </a:xfrm>
          <a:prstGeom prst="rect">
            <a:avLst/>
          </a:prstGeom>
          <a:ln w="12700">
            <a:miter lim="400000"/>
          </a:ln>
        </p:spPr>
      </p:pic>
      <p:pic>
        <p:nvPicPr>
          <p:cNvPr id="207" name="unknown.gif" descr="unknown.gif"/>
          <p:cNvPicPr>
            <a:picLocks noChangeAspect="1"/>
          </p:cNvPicPr>
          <p:nvPr/>
        </p:nvPicPr>
        <p:blipFill>
          <a:blip r:embed="rId6"/>
          <a:stretch>
            <a:fillRect/>
          </a:stretch>
        </p:blipFill>
        <p:spPr>
          <a:xfrm>
            <a:off x="1122196" y="2926616"/>
            <a:ext cx="12701" cy="12701"/>
          </a:xfrm>
          <a:prstGeom prst="rect">
            <a:avLst/>
          </a:prstGeom>
          <a:ln w="12700">
            <a:miter lim="400000"/>
          </a:ln>
        </p:spPr>
      </p:pic>
      <mc:AlternateContent xmlns:mc="http://schemas.openxmlformats.org/markup-compatibility/2006" xmlns:a14="http://schemas.microsoft.com/office/drawing/2010/main">
        <mc:Choice Requires="a14">
          <p:sp>
            <p:nvSpPr>
              <p:cNvPr id="208" name="BAO distance measurement uses the fixed scale of primordial sound waves in the early universe as a cosmic &quot;standard ruler&quot; to map the expansion history of the universe, determining distances to galaxies at different redshifts by observing the slight pref"/>
              <p:cNvSpPr txBox="1"/>
              <p:nvPr/>
            </p:nvSpPr>
            <p:spPr>
              <a:xfrm>
                <a:off x="1132377" y="1418050"/>
                <a:ext cx="22119246" cy="1274007"/>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nchor="ctr">
                <a:spAutoFit/>
              </a:bodyPr>
              <a:lstStyle/>
              <a:p>
                <a:pPr algn="just" defTabSz="457200">
                  <a:defRPr>
                    <a:solidFill>
                      <a:srgbClr val="000000"/>
                    </a:solidFill>
                    <a:latin typeface="Arial"/>
                    <a:ea typeface="Arial"/>
                    <a:cs typeface="Arial"/>
                    <a:sym typeface="Arial"/>
                  </a:defRPr>
                </a:pPr>
                <a:r>
                  <a:t>BAO distance measurement</a:t>
                </a:r>
                <a:r>
                  <a:rPr>
                    <a:latin typeface="+mn-lt"/>
                    <a:ea typeface="+mn-ea"/>
                    <a:cs typeface="+mn-cs"/>
                    <a:sym typeface="Helvetica Neue"/>
                  </a:rPr>
                  <a:t> </a:t>
                </a:r>
                <a:r>
                  <a:t>uses the fixed scale of primordial sound waves in the early universe as a cosmic "standard ruler" to map the expansion history of the universe,</a:t>
                </a:r>
                <a:r>
                  <a:rPr>
                    <a:latin typeface="+mn-lt"/>
                    <a:ea typeface="+mn-ea"/>
                    <a:cs typeface="+mn-cs"/>
                    <a:sym typeface="Helvetica Neue"/>
                  </a:rPr>
                  <a:t> determining distances to galaxies at different redshifts by observing the slight preference for galaxies to be separated by this known scale (~150 Mpc). This technique helps constrain cosmological parameters like dark energy, measuring the angular diameter distance (</a:t>
                </a:r>
                <a14:m>
                  <m:oMath xmlns:m="http://schemas.openxmlformats.org/officeDocument/2006/math">
                    <m:sSub>
                      <m:sSubPr>
                        <m:ctrlPr>
                          <a:rPr sz="3050" i="1">
                            <a:solidFill>
                              <a:srgbClr val="000000"/>
                            </a:solidFill>
                            <a:latin typeface="Cambria Math" panose="02040503050406030204" pitchFamily="18" charset="0"/>
                          </a:rPr>
                        </m:ctrlPr>
                      </m:sSubPr>
                      <m:e>
                        <m:r>
                          <a:rPr sz="3050" i="1">
                            <a:solidFill>
                              <a:srgbClr val="000000"/>
                            </a:solidFill>
                            <a:latin typeface="Cambria Math" panose="02040503050406030204" pitchFamily="18" charset="0"/>
                          </a:rPr>
                          <m:t>𝑑</m:t>
                        </m:r>
                      </m:e>
                      <m:sub>
                        <m:r>
                          <a:rPr sz="3050" i="1">
                            <a:solidFill>
                              <a:srgbClr val="000000"/>
                            </a:solidFill>
                            <a:latin typeface="Cambria Math" panose="02040503050406030204" pitchFamily="18" charset="0"/>
                          </a:rPr>
                          <m:t>𝐴</m:t>
                        </m:r>
                      </m:sub>
                    </m:sSub>
                  </m:oMath>
                </a14:m>
                <a:r>
                  <a:t>) and the Hubble parameter (</a:t>
                </a:r>
                <a14:m>
                  <m:oMath xmlns:m="http://schemas.openxmlformats.org/officeDocument/2006/math">
                    <m:r>
                      <a:rPr sz="2950" i="1">
                        <a:solidFill>
                          <a:srgbClr val="000000"/>
                        </a:solidFill>
                        <a:latin typeface="Cambria Math" panose="02040503050406030204" pitchFamily="18" charset="0"/>
                      </a:rPr>
                      <m:t>𝐻</m:t>
                    </m:r>
                    <m:r>
                      <a:rPr sz="2950" i="1">
                        <a:solidFill>
                          <a:srgbClr val="000000"/>
                        </a:solidFill>
                        <a:latin typeface="Cambria Math" panose="02040503050406030204" pitchFamily="18" charset="0"/>
                      </a:rPr>
                      <m:t>(</m:t>
                    </m:r>
                    <m:r>
                      <a:rPr sz="2950" i="1">
                        <a:solidFill>
                          <a:srgbClr val="000000"/>
                        </a:solidFill>
                        <a:latin typeface="Cambria Math" panose="02040503050406030204" pitchFamily="18" charset="0"/>
                      </a:rPr>
                      <m:t>𝑧</m:t>
                    </m:r>
                    <m:r>
                      <a:rPr sz="2950" i="1">
                        <a:solidFill>
                          <a:srgbClr val="000000"/>
                        </a:solidFill>
                        <a:latin typeface="Cambria Math" panose="02040503050406030204" pitchFamily="18" charset="0"/>
                      </a:rPr>
                      <m:t>)</m:t>
                    </m:r>
                  </m:oMath>
                </a14:m>
                <a:r>
                  <a:t>). </a:t>
                </a:r>
              </a:p>
            </p:txBody>
          </p:sp>
        </mc:Choice>
        <mc:Fallback xmlns="">
          <p:sp>
            <p:nvSpPr>
              <p:cNvPr id="208" name="BAO distance measurement uses the fixed scale of primordial sound waves in the early universe as a cosmic &quot;standard ruler&quot; to map the expansion history of the universe, determining distances to galaxies at different redshifts by observing the slight pref"/>
              <p:cNvSpPr txBox="1">
                <a:spLocks noRot="1" noChangeAspect="1" noMove="1" noResize="1" noEditPoints="1" noAdjustHandles="1" noChangeArrowheads="1" noChangeShapeType="1" noTextEdit="1"/>
              </p:cNvSpPr>
              <p:nvPr/>
            </p:nvSpPr>
            <p:spPr>
              <a:xfrm>
                <a:off x="1132377" y="1418050"/>
                <a:ext cx="22119246" cy="1274007"/>
              </a:xfrm>
              <a:prstGeom prst="rect">
                <a:avLst/>
              </a:prstGeom>
              <a:blipFill>
                <a:blip r:embed="rId7"/>
                <a:stretch>
                  <a:fillRect l="-631" t="-3922" r="-631" b="-10784"/>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p:sp>
        <p:nvSpPr>
          <p:cNvPr id="209" name="BAO distance measurement"/>
          <p:cNvSpPr txBox="1"/>
          <p:nvPr/>
        </p:nvSpPr>
        <p:spPr>
          <a:xfrm>
            <a:off x="970034" y="511690"/>
            <a:ext cx="6557011" cy="6718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defRPr sz="3800" b="1" u="sng">
                <a:solidFill>
                  <a:srgbClr val="000000"/>
                </a:solidFill>
              </a:defRPr>
            </a:lvl1pPr>
          </a:lstStyle>
          <a:p>
            <a:r>
              <a:t>BAO distance measurement</a:t>
            </a:r>
          </a:p>
        </p:txBody>
      </p:sp>
      <p:pic>
        <p:nvPicPr>
          <p:cNvPr id="210" name="bao_scale_distance.png" descr="bao_scale_distance.png"/>
          <p:cNvPicPr>
            <a:picLocks noChangeAspect="1"/>
          </p:cNvPicPr>
          <p:nvPr/>
        </p:nvPicPr>
        <p:blipFill>
          <a:blip r:embed="rId8"/>
          <a:stretch>
            <a:fillRect/>
          </a:stretch>
        </p:blipFill>
        <p:spPr>
          <a:xfrm>
            <a:off x="19538266" y="7241505"/>
            <a:ext cx="3148492" cy="4525957"/>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Frontiers in Neutrino, Cosmology, and Astroparticle Physics"/>
          <p:cNvSpPr txBox="1"/>
          <p:nvPr/>
        </p:nvSpPr>
        <p:spPr>
          <a:xfrm>
            <a:off x="323344" y="12842681"/>
            <a:ext cx="8121701" cy="469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Frontiers in Neutrino, Cosmology, and Astroparticle Physics</a:t>
            </a:r>
          </a:p>
        </p:txBody>
      </p:sp>
      <p:sp>
        <p:nvSpPr>
          <p:cNvPr id="213" name="Cairo University,  20-22 Jan 2026"/>
          <p:cNvSpPr txBox="1"/>
          <p:nvPr/>
        </p:nvSpPr>
        <p:spPr>
          <a:xfrm>
            <a:off x="18754426" y="12713806"/>
            <a:ext cx="4716171" cy="4613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000000"/>
                </a:solidFill>
              </a:defRPr>
            </a:lvl1pPr>
          </a:lstStyle>
          <a:p>
            <a:r>
              <a:t>Cairo University,  20-22 Jan 2026 </a:t>
            </a:r>
          </a:p>
        </p:txBody>
      </p:sp>
      <p:sp>
        <p:nvSpPr>
          <p:cNvPr id="214" name="Clustered Unified Dark Sector cosmology"/>
          <p:cNvSpPr txBox="1"/>
          <p:nvPr/>
        </p:nvSpPr>
        <p:spPr>
          <a:xfrm>
            <a:off x="363437" y="568751"/>
            <a:ext cx="9658199" cy="6718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800" b="1" u="sng">
                <a:solidFill>
                  <a:srgbClr val="000000"/>
                </a:solidFill>
              </a:defRPr>
            </a:lvl1pPr>
          </a:lstStyle>
          <a:p>
            <a:r>
              <a:t>Clustered Unified Dark Sector cosmology</a:t>
            </a:r>
          </a:p>
        </p:txBody>
      </p:sp>
      <p:sp>
        <p:nvSpPr>
          <p:cNvPr id="215" name="Cosmological observations may require dark energy, as well as dark matter, to be added to the cosmic budget.…"/>
          <p:cNvSpPr txBox="1"/>
          <p:nvPr/>
        </p:nvSpPr>
        <p:spPr>
          <a:xfrm>
            <a:off x="1432538" y="1851127"/>
            <a:ext cx="19633073" cy="37370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marL="355600" indent="-355600" algn="l">
              <a:lnSpc>
                <a:spcPct val="150000"/>
              </a:lnSpc>
              <a:buSzPct val="40000"/>
              <a:buBlip>
                <a:blip r:embed="rId2"/>
              </a:buBlip>
              <a:defRPr sz="2800">
                <a:solidFill>
                  <a:srgbClr val="000000"/>
                </a:solidFill>
              </a:defRPr>
            </a:pPr>
            <a:r>
              <a:t>Cosmological observations may require dark energy, as well as dark matter, to be added to the cosmic budget. </a:t>
            </a:r>
          </a:p>
          <a:p>
            <a:pPr marL="355600" indent="-355600" algn="l">
              <a:lnSpc>
                <a:spcPct val="150000"/>
              </a:lnSpc>
              <a:buSzPct val="40000"/>
              <a:buBlip>
                <a:blip r:embed="rId2"/>
              </a:buBlip>
              <a:defRPr sz="2800">
                <a:solidFill>
                  <a:srgbClr val="000000"/>
                </a:solidFill>
              </a:defRPr>
            </a:pPr>
            <a:r>
              <a:t>The possibility that a single fluid may represent both constituents was proposed, as  It is also realisable, in principle, in the form of a fluid endowed with negative pressure p that vanishes with increasing density ρ. </a:t>
            </a:r>
          </a:p>
          <a:p>
            <a:pPr marL="355600" indent="-355600" algn="l">
              <a:lnSpc>
                <a:spcPct val="150000"/>
              </a:lnSpc>
              <a:buSzPct val="40000"/>
              <a:buBlip>
                <a:blip r:embed="rId2"/>
              </a:buBlip>
              <a:defRPr sz="2800">
                <a:solidFill>
                  <a:srgbClr val="000000"/>
                </a:solidFill>
              </a:defRPr>
            </a:pPr>
            <a:r>
              <a:t>Early on, when the universe is dense, the cosmological fluid would behave as pressureless dark matter, and as the universe expands it ultimately behaves as dark energy.</a:t>
            </a:r>
          </a:p>
        </p:txBody>
      </p:sp>
      <p:sp>
        <p:nvSpPr>
          <p:cNvPr id="216" name="The generalized Chaplygin gas equation of state, relating the pressure and density, is given by:"/>
          <p:cNvSpPr txBox="1"/>
          <p:nvPr/>
        </p:nvSpPr>
        <p:spPr>
          <a:xfrm>
            <a:off x="1201470" y="5648169"/>
            <a:ext cx="17156789" cy="5234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l">
              <a:defRPr sz="2800">
                <a:solidFill>
                  <a:srgbClr val="000000"/>
                </a:solidFill>
              </a:defRPr>
            </a:lvl1pPr>
          </a:lstStyle>
          <a:p>
            <a:r>
              <a:t>The generalized Chaplygin gas equation of state, relating the pressure and density, is given by:</a:t>
            </a:r>
          </a:p>
        </p:txBody>
      </p:sp>
      <mc:AlternateContent xmlns:mc="http://schemas.openxmlformats.org/markup-compatibility/2006" xmlns:a14="http://schemas.microsoft.com/office/drawing/2010/main">
        <mc:Choice Requires="a14">
          <p:sp>
            <p:nvSpPr>
              <p:cNvPr id="217" name="Equation"/>
              <p:cNvSpPr txBox="1"/>
              <p:nvPr/>
            </p:nvSpPr>
            <p:spPr>
              <a:xfrm>
                <a:off x="11220702" y="7054458"/>
                <a:ext cx="2735275" cy="1258195"/>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4100" i="1">
                              <a:solidFill>
                                <a:srgbClr val="000000"/>
                              </a:solidFill>
                              <a:latin typeface="Cambria Math" panose="02040503050406030204" pitchFamily="18" charset="0"/>
                            </a:rPr>
                          </m:ctrlPr>
                        </m:sSubPr>
                        <m:e>
                          <m:r>
                            <a:rPr sz="4100" i="1">
                              <a:solidFill>
                                <a:srgbClr val="000000"/>
                              </a:solidFill>
                              <a:latin typeface="Cambria Math" panose="02040503050406030204" pitchFamily="18" charset="0"/>
                            </a:rPr>
                            <m:t>𝑃</m:t>
                          </m:r>
                        </m:e>
                        <m:sub>
                          <m:r>
                            <a:rPr sz="4100" i="1">
                              <a:solidFill>
                                <a:srgbClr val="000000"/>
                              </a:solidFill>
                              <a:latin typeface="Cambria Math" panose="02040503050406030204" pitchFamily="18" charset="0"/>
                            </a:rPr>
                            <m:t>𝐶h</m:t>
                          </m:r>
                        </m:sub>
                      </m:sSub>
                      <m:r>
                        <a:rPr sz="4100" i="1">
                          <a:solidFill>
                            <a:srgbClr val="000000"/>
                          </a:solidFill>
                          <a:latin typeface="Cambria Math" panose="02040503050406030204" pitchFamily="18" charset="0"/>
                        </a:rPr>
                        <m:t>=−</m:t>
                      </m:r>
                      <m:f>
                        <m:fPr>
                          <m:ctrlPr>
                            <a:rPr sz="4100" i="1">
                              <a:solidFill>
                                <a:srgbClr val="000000"/>
                              </a:solidFill>
                              <a:latin typeface="Cambria Math" panose="02040503050406030204" pitchFamily="18" charset="0"/>
                            </a:rPr>
                          </m:ctrlPr>
                        </m:fPr>
                        <m:num>
                          <m:r>
                            <a:rPr sz="4100" i="1">
                              <a:solidFill>
                                <a:srgbClr val="000000"/>
                              </a:solidFill>
                              <a:latin typeface="Cambria Math" panose="02040503050406030204" pitchFamily="18" charset="0"/>
                            </a:rPr>
                            <m:t>𝐴</m:t>
                          </m:r>
                        </m:num>
                        <m:den>
                          <m:sSubSup>
                            <m:sSubSupPr>
                              <m:ctrlPr>
                                <a:rPr sz="4100" i="1">
                                  <a:solidFill>
                                    <a:srgbClr val="000000"/>
                                  </a:solidFill>
                                  <a:latin typeface="Cambria Math" panose="02040503050406030204" pitchFamily="18" charset="0"/>
                                </a:rPr>
                              </m:ctrlPr>
                            </m:sSubSupPr>
                            <m:e>
                              <m:r>
                                <a:rPr sz="4100" i="1">
                                  <a:solidFill>
                                    <a:srgbClr val="000000"/>
                                  </a:solidFill>
                                  <a:latin typeface="Cambria Math" panose="02040503050406030204" pitchFamily="18" charset="0"/>
                                </a:rPr>
                                <m:t>𝜌</m:t>
                              </m:r>
                            </m:e>
                            <m:sub>
                              <m:r>
                                <a:rPr sz="4100" i="1">
                                  <a:solidFill>
                                    <a:srgbClr val="000000"/>
                                  </a:solidFill>
                                  <a:latin typeface="Cambria Math" panose="02040503050406030204" pitchFamily="18" charset="0"/>
                                </a:rPr>
                                <m:t>𝐶𝐻</m:t>
                              </m:r>
                            </m:sub>
                            <m:sup>
                              <m:r>
                                <a:rPr sz="4100" i="1">
                                  <a:solidFill>
                                    <a:srgbClr val="000000"/>
                                  </a:solidFill>
                                  <a:latin typeface="Cambria Math" panose="02040503050406030204" pitchFamily="18" charset="0"/>
                                </a:rPr>
                                <m:t>𝛼</m:t>
                              </m:r>
                            </m:sup>
                          </m:sSubSup>
                        </m:den>
                      </m:f>
                    </m:oMath>
                  </m:oMathPara>
                </a14:m>
                <a:endParaRPr sz="4100"/>
              </a:p>
            </p:txBody>
          </p:sp>
        </mc:Choice>
        <mc:Fallback xmlns="">
          <p:sp>
            <p:nvSpPr>
              <p:cNvPr id="217" name="Equation"/>
              <p:cNvSpPr txBox="1">
                <a:spLocks noRot="1" noChangeAspect="1" noMove="1" noResize="1" noEditPoints="1" noAdjustHandles="1" noChangeArrowheads="1" noChangeShapeType="1" noTextEdit="1"/>
              </p:cNvSpPr>
              <p:nvPr/>
            </p:nvSpPr>
            <p:spPr>
              <a:xfrm>
                <a:off x="11220702" y="7054458"/>
                <a:ext cx="2735275" cy="1258195"/>
              </a:xfrm>
              <a:prstGeom prst="rect">
                <a:avLst/>
              </a:prstGeom>
              <a:blipFill>
                <a:blip r:embed="rId3"/>
                <a:stretch>
                  <a:fillRect l="-6481" t="-1000" r="-3704" b="-16000"/>
                </a:stretch>
              </a:blipFill>
              <a:ln w="12700">
                <a:miter lim="400000"/>
              </a:ln>
            </p:spPr>
            <p:txBody>
              <a:bodyPr/>
              <a:lstStyle/>
              <a:p>
                <a:r>
                  <a:rPr lang="en-EG">
                    <a:noFill/>
                  </a:rPr>
                  <a:t> </a:t>
                </a:r>
              </a:p>
            </p:txBody>
          </p:sp>
        </mc:Fallback>
      </mc:AlternateContent>
      <p:sp>
        <p:nvSpPr>
          <p:cNvPr id="218" name="Where A and α are positive constants that represents a fluid endowed with a negative pressure that decreases in magnitude with increasing density."/>
          <p:cNvSpPr txBox="1"/>
          <p:nvPr/>
        </p:nvSpPr>
        <p:spPr>
          <a:xfrm>
            <a:off x="612967" y="8736160"/>
            <a:ext cx="19903186" cy="8296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l">
              <a:defRPr>
                <a:solidFill>
                  <a:srgbClr val="000000"/>
                </a:solidFill>
              </a:defRPr>
            </a:lvl1pPr>
          </a:lstStyle>
          <a:p>
            <a:r>
              <a:t>Where A and α are positive constants that represents a fluid endowed with a negative pressure that decreases in magnitude with increasing density.</a:t>
            </a:r>
          </a:p>
        </p:txBody>
      </p:sp>
      <p:sp>
        <p:nvSpPr>
          <p:cNvPr id="219" name="In a cosmological context, a homogeneous Chaplygin gas obeys the conservation equation"/>
          <p:cNvSpPr txBox="1"/>
          <p:nvPr/>
        </p:nvSpPr>
        <p:spPr>
          <a:xfrm>
            <a:off x="658980" y="9989333"/>
            <a:ext cx="12528805" cy="4613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000000"/>
                </a:solidFill>
              </a:defRPr>
            </a:lvl1pPr>
          </a:lstStyle>
          <a:p>
            <a:r>
              <a:t>In a cosmological context, a homogeneous Chaplygin gas obeys the conservation equation</a:t>
            </a:r>
          </a:p>
        </p:txBody>
      </p:sp>
      <mc:AlternateContent xmlns:mc="http://schemas.openxmlformats.org/markup-compatibility/2006" xmlns:a14="http://schemas.microsoft.com/office/drawing/2010/main">
        <mc:Choice Requires="a14">
          <p:sp>
            <p:nvSpPr>
              <p:cNvPr id="220" name="Equation"/>
              <p:cNvSpPr txBox="1"/>
              <p:nvPr/>
            </p:nvSpPr>
            <p:spPr>
              <a:xfrm>
                <a:off x="10574311" y="10874207"/>
                <a:ext cx="4430090" cy="417604"/>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3500" i="1">
                              <a:solidFill>
                                <a:srgbClr val="000000"/>
                              </a:solidFill>
                              <a:latin typeface="Cambria Math" panose="02040503050406030204" pitchFamily="18" charset="0"/>
                            </a:rPr>
                          </m:ctrlPr>
                        </m:sSubPr>
                        <m:e>
                          <m:limUpp>
                            <m:limUppPr>
                              <m:ctrlPr>
                                <a:rPr sz="3500" i="1">
                                  <a:solidFill>
                                    <a:srgbClr val="000000"/>
                                  </a:solidFill>
                                  <a:latin typeface="Cambria Math" panose="02040503050406030204" pitchFamily="18" charset="0"/>
                                </a:rPr>
                              </m:ctrlPr>
                            </m:limUppPr>
                            <m:e>
                              <m:r>
                                <a:rPr sz="3500" i="1">
                                  <a:solidFill>
                                    <a:srgbClr val="000000"/>
                                  </a:solidFill>
                                  <a:latin typeface="Cambria Math" panose="02040503050406030204" pitchFamily="18" charset="0"/>
                                </a:rPr>
                                <m:t>𝜌</m:t>
                              </m:r>
                            </m:e>
                            <m:lim>
                              <m:r>
                                <a:rPr sz="3500" i="1">
                                  <a:solidFill>
                                    <a:srgbClr val="000000"/>
                                  </a:solidFill>
                                  <a:latin typeface="Cambria Math" panose="02040503050406030204" pitchFamily="18" charset="0"/>
                                </a:rPr>
                                <m:t>·</m:t>
                              </m:r>
                            </m:lim>
                          </m:limUpp>
                        </m:e>
                        <m:sub>
                          <m:r>
                            <a:rPr sz="3500" i="1">
                              <a:solidFill>
                                <a:srgbClr val="000000"/>
                              </a:solidFill>
                              <a:latin typeface="Cambria Math" panose="02040503050406030204" pitchFamily="18" charset="0"/>
                            </a:rPr>
                            <m:t>𝐶h</m:t>
                          </m:r>
                        </m:sub>
                      </m:sSub>
                      <m:r>
                        <a:rPr sz="3500" i="1">
                          <a:solidFill>
                            <a:srgbClr val="000000"/>
                          </a:solidFill>
                          <a:latin typeface="Cambria Math" panose="02040503050406030204" pitchFamily="18" charset="0"/>
                        </a:rPr>
                        <m:t>+3</m:t>
                      </m:r>
                      <m:r>
                        <a:rPr sz="3500" i="1">
                          <a:solidFill>
                            <a:srgbClr val="000000"/>
                          </a:solidFill>
                          <a:latin typeface="Cambria Math" panose="02040503050406030204" pitchFamily="18" charset="0"/>
                        </a:rPr>
                        <m:t>𝐻</m:t>
                      </m:r>
                      <m:r>
                        <a:rPr sz="3500" i="1">
                          <a:solidFill>
                            <a:srgbClr val="000000"/>
                          </a:solidFill>
                          <a:latin typeface="Cambria Math" panose="02040503050406030204" pitchFamily="18" charset="0"/>
                        </a:rPr>
                        <m:t>(</m:t>
                      </m:r>
                      <m:sSub>
                        <m:sSubPr>
                          <m:ctrlPr>
                            <a:rPr sz="3500" i="1">
                              <a:solidFill>
                                <a:srgbClr val="000000"/>
                              </a:solidFill>
                              <a:latin typeface="Cambria Math" panose="02040503050406030204" pitchFamily="18" charset="0"/>
                            </a:rPr>
                          </m:ctrlPr>
                        </m:sSubPr>
                        <m:e>
                          <m:r>
                            <a:rPr sz="3500" i="1">
                              <a:solidFill>
                                <a:srgbClr val="000000"/>
                              </a:solidFill>
                              <a:latin typeface="Cambria Math" panose="02040503050406030204" pitchFamily="18" charset="0"/>
                            </a:rPr>
                            <m:t>𝜌</m:t>
                          </m:r>
                        </m:e>
                        <m:sub>
                          <m:r>
                            <a:rPr sz="3500" i="1">
                              <a:solidFill>
                                <a:srgbClr val="000000"/>
                              </a:solidFill>
                              <a:latin typeface="Cambria Math" panose="02040503050406030204" pitchFamily="18" charset="0"/>
                            </a:rPr>
                            <m:t>𝐶h</m:t>
                          </m:r>
                        </m:sub>
                      </m:sSub>
                      <m:r>
                        <a:rPr sz="3500" i="1">
                          <a:solidFill>
                            <a:srgbClr val="000000"/>
                          </a:solidFill>
                          <a:latin typeface="Cambria Math" panose="02040503050406030204" pitchFamily="18" charset="0"/>
                        </a:rPr>
                        <m:t>+</m:t>
                      </m:r>
                      <m:sSub>
                        <m:sSubPr>
                          <m:ctrlPr>
                            <a:rPr sz="3500" i="1">
                              <a:solidFill>
                                <a:srgbClr val="000000"/>
                              </a:solidFill>
                              <a:latin typeface="Cambria Math" panose="02040503050406030204" pitchFamily="18" charset="0"/>
                            </a:rPr>
                          </m:ctrlPr>
                        </m:sSubPr>
                        <m:e>
                          <m:r>
                            <a:rPr sz="3500" i="1">
                              <a:solidFill>
                                <a:srgbClr val="000000"/>
                              </a:solidFill>
                              <a:latin typeface="Cambria Math" panose="02040503050406030204" pitchFamily="18" charset="0"/>
                            </a:rPr>
                            <m:t>𝑃</m:t>
                          </m:r>
                        </m:e>
                        <m:sub>
                          <m:r>
                            <a:rPr sz="3500" i="1">
                              <a:solidFill>
                                <a:srgbClr val="000000"/>
                              </a:solidFill>
                              <a:latin typeface="Cambria Math" panose="02040503050406030204" pitchFamily="18" charset="0"/>
                            </a:rPr>
                            <m:t>𝐶h</m:t>
                          </m:r>
                        </m:sub>
                      </m:sSub>
                      <m:r>
                        <a:rPr sz="3500" i="1">
                          <a:solidFill>
                            <a:srgbClr val="000000"/>
                          </a:solidFill>
                          <a:latin typeface="Cambria Math" panose="02040503050406030204" pitchFamily="18" charset="0"/>
                        </a:rPr>
                        <m:t>)=0</m:t>
                      </m:r>
                    </m:oMath>
                  </m:oMathPara>
                </a14:m>
                <a:endParaRPr sz="3500"/>
              </a:p>
            </p:txBody>
          </p:sp>
        </mc:Choice>
        <mc:Fallback xmlns="">
          <p:sp>
            <p:nvSpPr>
              <p:cNvPr id="220" name="Equation"/>
              <p:cNvSpPr txBox="1">
                <a:spLocks noRot="1" noChangeAspect="1" noMove="1" noResize="1" noEditPoints="1" noAdjustHandles="1" noChangeArrowheads="1" noChangeShapeType="1" noTextEdit="1"/>
              </p:cNvSpPr>
              <p:nvPr/>
            </p:nvSpPr>
            <p:spPr>
              <a:xfrm>
                <a:off x="10574311" y="10874207"/>
                <a:ext cx="4430090" cy="417604"/>
              </a:xfrm>
              <a:prstGeom prst="rect">
                <a:avLst/>
              </a:prstGeom>
              <a:blipFill>
                <a:blip r:embed="rId4"/>
                <a:stretch>
                  <a:fillRect l="-3429" r="-12000" b="-96970"/>
                </a:stretch>
              </a:blipFill>
              <a:ln w="12700">
                <a:miter lim="400000"/>
              </a:ln>
            </p:spPr>
            <p:txBody>
              <a:bodyPr/>
              <a:lstStyle/>
              <a:p>
                <a:r>
                  <a:rPr lang="en-EG">
                    <a:noFill/>
                  </a:rPr>
                  <a:t> </a:t>
                </a:r>
              </a:p>
            </p:txBody>
          </p:sp>
        </mc:Fallback>
      </mc:AlternateContent>
      <p:sp>
        <p:nvSpPr>
          <p:cNvPr id="221" name="Hashim, M. and El-Zant, A. 2025 (arXiv:2502.01751)"/>
          <p:cNvSpPr txBox="1"/>
          <p:nvPr/>
        </p:nvSpPr>
        <p:spPr>
          <a:xfrm>
            <a:off x="15534591" y="11458468"/>
            <a:ext cx="7161582" cy="4613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a:solidFill>
                  <a:srgbClr val="000000"/>
                </a:solidFill>
              </a:defRPr>
            </a:pPr>
            <a:r>
              <a:t>Hashim, M. and El-Zant, A. 2025 (</a:t>
            </a:r>
            <a:r>
              <a:rPr u="sng">
                <a:hlinkClick r:id="rId5"/>
              </a:rPr>
              <a:t>arXiv:2502.01751</a:t>
            </a:r>
            <a:r>
              <a:t>)</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23" name="In general, the Chaplygin gas equation of state parameter   is given by"/>
              <p:cNvSpPr txBox="1"/>
              <p:nvPr/>
            </p:nvSpPr>
            <p:spPr>
              <a:xfrm>
                <a:off x="905980" y="4251633"/>
                <a:ext cx="13417043" cy="705166"/>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50800" tIns="50800" rIns="50800" bIns="50800" anchor="ctr">
                <a:spAutoFit/>
              </a:bodyPr>
              <a:lstStyle/>
              <a:p>
                <a:pPr algn="l">
                  <a:defRPr sz="3200">
                    <a:solidFill>
                      <a:srgbClr val="000000"/>
                    </a:solidFill>
                  </a:defRPr>
                </a:pPr>
                <a:r>
                  <a:t>In general, the Chaplygin gas equation of state parameter </a:t>
                </a:r>
                <a14:m>
                  <m:oMath xmlns:m="http://schemas.openxmlformats.org/officeDocument/2006/math">
                    <m:sSub>
                      <m:sSubPr>
                        <m:ctrlPr>
                          <a:rPr sz="3900" i="1">
                            <a:solidFill>
                              <a:srgbClr val="000000"/>
                            </a:solidFill>
                            <a:latin typeface="Cambria Math" panose="02040503050406030204" pitchFamily="18" charset="0"/>
                          </a:rPr>
                        </m:ctrlPr>
                      </m:sSubPr>
                      <m:e>
                        <m:r>
                          <a:rPr sz="3900" i="1">
                            <a:solidFill>
                              <a:srgbClr val="000000"/>
                            </a:solidFill>
                            <a:latin typeface="Cambria Math" panose="02040503050406030204" pitchFamily="18" charset="0"/>
                          </a:rPr>
                          <m:t>𝑤</m:t>
                        </m:r>
                      </m:e>
                      <m:sub>
                        <m:r>
                          <a:rPr sz="3900" i="1">
                            <a:solidFill>
                              <a:srgbClr val="000000"/>
                            </a:solidFill>
                            <a:latin typeface="Cambria Math" panose="02040503050406030204" pitchFamily="18" charset="0"/>
                          </a:rPr>
                          <m:t>𝐶h</m:t>
                        </m:r>
                      </m:sub>
                    </m:sSub>
                  </m:oMath>
                </a14:m>
                <a:r>
                  <a:t> is given by</a:t>
                </a:r>
              </a:p>
            </p:txBody>
          </p:sp>
        </mc:Choice>
        <mc:Fallback xmlns="">
          <p:sp>
            <p:nvSpPr>
              <p:cNvPr id="223" name="In general, the Chaplygin gas equation of state parameter   is given by"/>
              <p:cNvSpPr txBox="1">
                <a:spLocks noRot="1" noChangeAspect="1" noMove="1" noResize="1" noEditPoints="1" noAdjustHandles="1" noChangeArrowheads="1" noChangeShapeType="1" noTextEdit="1"/>
              </p:cNvSpPr>
              <p:nvPr/>
            </p:nvSpPr>
            <p:spPr>
              <a:xfrm>
                <a:off x="905980" y="4251633"/>
                <a:ext cx="13417043" cy="705166"/>
              </a:xfrm>
              <a:prstGeom prst="rect">
                <a:avLst/>
              </a:prstGeom>
              <a:blipFill>
                <a:blip r:embed="rId2"/>
                <a:stretch>
                  <a:fillRect l="-1419" r="-2081" b="-2105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p:sp>
        <p:nvSpPr>
          <p:cNvPr id="224" name="Frontiers in Neutrino, Cosmology, and Astroparticle Physics"/>
          <p:cNvSpPr txBox="1"/>
          <p:nvPr/>
        </p:nvSpPr>
        <p:spPr>
          <a:xfrm>
            <a:off x="323344" y="12842681"/>
            <a:ext cx="8121701" cy="469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Frontiers in Neutrino, Cosmology, and Astroparticle Physics</a:t>
            </a:r>
          </a:p>
        </p:txBody>
      </p:sp>
      <p:sp>
        <p:nvSpPr>
          <p:cNvPr id="225" name="Cairo University,  20-22 Jan 2026"/>
          <p:cNvSpPr txBox="1"/>
          <p:nvPr/>
        </p:nvSpPr>
        <p:spPr>
          <a:xfrm>
            <a:off x="18754426" y="12713806"/>
            <a:ext cx="4716171" cy="4613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000000"/>
                </a:solidFill>
              </a:defRPr>
            </a:lvl1pPr>
          </a:lstStyle>
          <a:p>
            <a:r>
              <a:t>Cairo University,  20-22 Jan 2026 </a:t>
            </a:r>
          </a:p>
        </p:txBody>
      </p:sp>
      <p:sp>
        <p:nvSpPr>
          <p:cNvPr id="226" name="Clustered Unified Dark Sector cosmology: cont"/>
          <p:cNvSpPr txBox="1"/>
          <p:nvPr/>
        </p:nvSpPr>
        <p:spPr>
          <a:xfrm>
            <a:off x="476116" y="568751"/>
            <a:ext cx="10954463" cy="6718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800" b="1" u="sng">
                <a:solidFill>
                  <a:srgbClr val="000000"/>
                </a:solidFill>
              </a:defRPr>
            </a:lvl1pPr>
          </a:lstStyle>
          <a:p>
            <a:r>
              <a:t>Clustered Unified Dark Sector cosmology: cont</a:t>
            </a:r>
          </a:p>
        </p:txBody>
      </p:sp>
      <p:sp>
        <p:nvSpPr>
          <p:cNvPr id="227" name="This leads to a background density evolution given by"/>
          <p:cNvSpPr txBox="1"/>
          <p:nvPr/>
        </p:nvSpPr>
        <p:spPr>
          <a:xfrm>
            <a:off x="807266" y="1721417"/>
            <a:ext cx="9870339" cy="572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200">
                <a:solidFill>
                  <a:srgbClr val="000000"/>
                </a:solidFill>
              </a:defRPr>
            </a:lvl1pPr>
          </a:lstStyle>
          <a:p>
            <a:r>
              <a:t>This leads to a background density evolution given by</a:t>
            </a:r>
          </a:p>
        </p:txBody>
      </p:sp>
      <mc:AlternateContent xmlns:mc="http://schemas.openxmlformats.org/markup-compatibility/2006" xmlns:a14="http://schemas.microsoft.com/office/drawing/2010/main">
        <mc:Choice Requires="a14">
          <p:sp>
            <p:nvSpPr>
              <p:cNvPr id="228" name="Equation"/>
              <p:cNvSpPr txBox="1"/>
              <p:nvPr/>
            </p:nvSpPr>
            <p:spPr>
              <a:xfrm>
                <a:off x="10417550" y="2376538"/>
                <a:ext cx="5033657" cy="1441335"/>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4000" i="1">
                              <a:solidFill>
                                <a:srgbClr val="000000"/>
                              </a:solidFill>
                              <a:latin typeface="Cambria Math" panose="02040503050406030204" pitchFamily="18" charset="0"/>
                            </a:rPr>
                          </m:ctrlPr>
                        </m:sSubPr>
                        <m:e>
                          <m:r>
                            <a:rPr sz="4000" i="1">
                              <a:solidFill>
                                <a:srgbClr val="000000"/>
                              </a:solidFill>
                              <a:latin typeface="Cambria Math" panose="02040503050406030204" pitchFamily="18" charset="0"/>
                            </a:rPr>
                            <m:t>𝜌</m:t>
                          </m:r>
                        </m:e>
                        <m:sub>
                          <m:r>
                            <a:rPr sz="4000" i="1">
                              <a:solidFill>
                                <a:srgbClr val="000000"/>
                              </a:solidFill>
                              <a:latin typeface="Cambria Math" panose="02040503050406030204" pitchFamily="18" charset="0"/>
                            </a:rPr>
                            <m:t>𝐶h</m:t>
                          </m:r>
                        </m:sub>
                      </m:sSub>
                      <m:r>
                        <a:rPr sz="4000" i="1">
                          <a:solidFill>
                            <a:srgbClr val="000000"/>
                          </a:solidFill>
                          <a:latin typeface="Cambria Math" panose="02040503050406030204" pitchFamily="18" charset="0"/>
                        </a:rPr>
                        <m:t>=</m:t>
                      </m:r>
                      <m:sSup>
                        <m:sSupPr>
                          <m:ctrlPr>
                            <a:rPr sz="4000" i="1">
                              <a:solidFill>
                                <a:srgbClr val="000000"/>
                              </a:solidFill>
                              <a:latin typeface="Cambria Math" panose="02040503050406030204" pitchFamily="18" charset="0"/>
                            </a:rPr>
                          </m:ctrlPr>
                        </m:sSupPr>
                        <m:e>
                          <m:d>
                            <m:dPr>
                              <m:ctrlPr>
                                <a:rPr sz="4000" i="1">
                                  <a:solidFill>
                                    <a:srgbClr val="000000"/>
                                  </a:solidFill>
                                  <a:latin typeface="Cambria Math" panose="02040503050406030204" pitchFamily="18" charset="0"/>
                                </a:rPr>
                              </m:ctrlPr>
                            </m:dPr>
                            <m:e>
                              <m:r>
                                <a:rPr sz="4000" i="1">
                                  <a:solidFill>
                                    <a:srgbClr val="000000"/>
                                  </a:solidFill>
                                  <a:latin typeface="Cambria Math" panose="02040503050406030204" pitchFamily="18" charset="0"/>
                                </a:rPr>
                                <m:t>𝐴</m:t>
                              </m:r>
                              <m:r>
                                <a:rPr sz="4000" i="1">
                                  <a:solidFill>
                                    <a:srgbClr val="000000"/>
                                  </a:solidFill>
                                  <a:latin typeface="Cambria Math" panose="02040503050406030204" pitchFamily="18" charset="0"/>
                                </a:rPr>
                                <m:t>+</m:t>
                              </m:r>
                              <m:f>
                                <m:fPr>
                                  <m:ctrlPr>
                                    <a:rPr sz="4000" i="1">
                                      <a:solidFill>
                                        <a:srgbClr val="000000"/>
                                      </a:solidFill>
                                      <a:latin typeface="Cambria Math" panose="02040503050406030204" pitchFamily="18" charset="0"/>
                                    </a:rPr>
                                  </m:ctrlPr>
                                </m:fPr>
                                <m:num>
                                  <m:r>
                                    <a:rPr sz="4000" i="1">
                                      <a:solidFill>
                                        <a:srgbClr val="000000"/>
                                      </a:solidFill>
                                      <a:latin typeface="Cambria Math" panose="02040503050406030204" pitchFamily="18" charset="0"/>
                                    </a:rPr>
                                    <m:t>𝐵</m:t>
                                  </m:r>
                                </m:num>
                                <m:den>
                                  <m:sSup>
                                    <m:sSupPr>
                                      <m:ctrlPr>
                                        <a:rPr sz="4000" i="1">
                                          <a:solidFill>
                                            <a:srgbClr val="000000"/>
                                          </a:solidFill>
                                          <a:latin typeface="Cambria Math" panose="02040503050406030204" pitchFamily="18" charset="0"/>
                                        </a:rPr>
                                      </m:ctrlPr>
                                    </m:sSupPr>
                                    <m:e>
                                      <m:r>
                                        <a:rPr sz="4000" i="1">
                                          <a:solidFill>
                                            <a:srgbClr val="000000"/>
                                          </a:solidFill>
                                          <a:latin typeface="Cambria Math" panose="02040503050406030204" pitchFamily="18" charset="0"/>
                                        </a:rPr>
                                        <m:t>𝑎</m:t>
                                      </m:r>
                                    </m:e>
                                    <m:sup>
                                      <m:r>
                                        <a:rPr sz="4000" i="1">
                                          <a:solidFill>
                                            <a:srgbClr val="000000"/>
                                          </a:solidFill>
                                          <a:latin typeface="Cambria Math" panose="02040503050406030204" pitchFamily="18" charset="0"/>
                                        </a:rPr>
                                        <m:t>3(1+</m:t>
                                      </m:r>
                                      <m:r>
                                        <a:rPr sz="4000" i="1">
                                          <a:solidFill>
                                            <a:srgbClr val="000000"/>
                                          </a:solidFill>
                                          <a:latin typeface="Cambria Math" panose="02040503050406030204" pitchFamily="18" charset="0"/>
                                        </a:rPr>
                                        <m:t>𝛼</m:t>
                                      </m:r>
                                      <m:r>
                                        <a:rPr sz="4000" i="1">
                                          <a:solidFill>
                                            <a:srgbClr val="000000"/>
                                          </a:solidFill>
                                          <a:latin typeface="Cambria Math" panose="02040503050406030204" pitchFamily="18" charset="0"/>
                                        </a:rPr>
                                        <m:t>)</m:t>
                                      </m:r>
                                    </m:sup>
                                  </m:sSup>
                                </m:den>
                              </m:f>
                            </m:e>
                          </m:d>
                        </m:e>
                        <m:sup>
                          <m:f>
                            <m:fPr>
                              <m:ctrlPr>
                                <a:rPr sz="4000" i="1">
                                  <a:solidFill>
                                    <a:srgbClr val="000000"/>
                                  </a:solidFill>
                                  <a:latin typeface="Cambria Math" panose="02040503050406030204" pitchFamily="18" charset="0"/>
                                </a:rPr>
                              </m:ctrlPr>
                            </m:fPr>
                            <m:num>
                              <m:r>
                                <a:rPr sz="4000" i="1">
                                  <a:solidFill>
                                    <a:srgbClr val="000000"/>
                                  </a:solidFill>
                                  <a:latin typeface="Cambria Math" panose="02040503050406030204" pitchFamily="18" charset="0"/>
                                </a:rPr>
                                <m:t>1</m:t>
                              </m:r>
                            </m:num>
                            <m:den>
                              <m:r>
                                <a:rPr sz="4000" i="1">
                                  <a:solidFill>
                                    <a:srgbClr val="000000"/>
                                  </a:solidFill>
                                  <a:latin typeface="Cambria Math" panose="02040503050406030204" pitchFamily="18" charset="0"/>
                                </a:rPr>
                                <m:t>1+</m:t>
                              </m:r>
                              <m:r>
                                <a:rPr sz="4000" i="1">
                                  <a:solidFill>
                                    <a:srgbClr val="000000"/>
                                  </a:solidFill>
                                  <a:latin typeface="Cambria Math" panose="02040503050406030204" pitchFamily="18" charset="0"/>
                                </a:rPr>
                                <m:t>𝛼</m:t>
                              </m:r>
                            </m:den>
                          </m:f>
                        </m:sup>
                      </m:sSup>
                    </m:oMath>
                  </m:oMathPara>
                </a14:m>
                <a:endParaRPr sz="4000"/>
              </a:p>
            </p:txBody>
          </p:sp>
        </mc:Choice>
        <mc:Fallback xmlns="">
          <p:sp>
            <p:nvSpPr>
              <p:cNvPr id="228" name="Equation"/>
              <p:cNvSpPr txBox="1">
                <a:spLocks noRot="1" noChangeAspect="1" noMove="1" noResize="1" noEditPoints="1" noAdjustHandles="1" noChangeArrowheads="1" noChangeShapeType="1" noTextEdit="1"/>
              </p:cNvSpPr>
              <p:nvPr/>
            </p:nvSpPr>
            <p:spPr>
              <a:xfrm>
                <a:off x="10417550" y="2376538"/>
                <a:ext cx="5033657" cy="1441335"/>
              </a:xfrm>
              <a:prstGeom prst="rect">
                <a:avLst/>
              </a:prstGeom>
              <a:blipFill>
                <a:blip r:embed="rId3"/>
                <a:stretch>
                  <a:fillRect l="-3526" r="-4534" b="-12281"/>
                </a:stretch>
              </a:blipFill>
              <a:ln w="12700">
                <a:miter lim="400000"/>
              </a:ln>
            </p:spPr>
            <p:txBody>
              <a:bodyPr/>
              <a:lstStyle/>
              <a:p>
                <a:r>
                  <a:rPr lang="en-EG">
                    <a:noFill/>
                  </a:rPr>
                  <a:t> </a:t>
                </a:r>
              </a:p>
            </p:txBody>
          </p:sp>
        </mc:Fallback>
      </mc:AlternateContent>
      <mc:AlternateContent xmlns:mc="http://schemas.openxmlformats.org/markup-compatibility/2006" xmlns:a14="http://schemas.microsoft.com/office/drawing/2010/main">
        <mc:Choice Requires="a14">
          <p:sp>
            <p:nvSpPr>
              <p:cNvPr id="229" name="Equation"/>
              <p:cNvSpPr txBox="1"/>
              <p:nvPr/>
            </p:nvSpPr>
            <p:spPr>
              <a:xfrm>
                <a:off x="10284568" y="6184865"/>
                <a:ext cx="4542281" cy="1346270"/>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3700" i="1">
                              <a:solidFill>
                                <a:srgbClr val="000000"/>
                              </a:solidFill>
                              <a:latin typeface="Cambria Math" panose="02040503050406030204" pitchFamily="18" charset="0"/>
                            </a:rPr>
                          </m:ctrlPr>
                        </m:sSubPr>
                        <m:e>
                          <m:r>
                            <a:rPr sz="3700" i="1">
                              <a:solidFill>
                                <a:srgbClr val="000000"/>
                              </a:solidFill>
                              <a:latin typeface="Cambria Math" panose="02040503050406030204" pitchFamily="18" charset="0"/>
                            </a:rPr>
                            <m:t>𝑤</m:t>
                          </m:r>
                        </m:e>
                        <m:sub>
                          <m:r>
                            <a:rPr sz="3700" i="1">
                              <a:solidFill>
                                <a:srgbClr val="000000"/>
                              </a:solidFill>
                              <a:latin typeface="Cambria Math" panose="02040503050406030204" pitchFamily="18" charset="0"/>
                            </a:rPr>
                            <m:t>𝐶h</m:t>
                          </m:r>
                        </m:sub>
                      </m:sSub>
                      <m:r>
                        <a:rPr sz="3700" i="1">
                          <a:solidFill>
                            <a:srgbClr val="000000"/>
                          </a:solidFill>
                          <a:latin typeface="Cambria Math" panose="02040503050406030204" pitchFamily="18" charset="0"/>
                        </a:rPr>
                        <m:t>=</m:t>
                      </m:r>
                      <m:f>
                        <m:fPr>
                          <m:ctrlPr>
                            <a:rPr sz="3700" i="1">
                              <a:solidFill>
                                <a:srgbClr val="000000"/>
                              </a:solidFill>
                              <a:latin typeface="Cambria Math" panose="02040503050406030204" pitchFamily="18" charset="0"/>
                            </a:rPr>
                          </m:ctrlPr>
                        </m:fPr>
                        <m:num>
                          <m:sSub>
                            <m:sSubPr>
                              <m:ctrlPr>
                                <a:rPr sz="3700" i="1">
                                  <a:solidFill>
                                    <a:srgbClr val="000000"/>
                                  </a:solidFill>
                                  <a:latin typeface="Cambria Math" panose="02040503050406030204" pitchFamily="18" charset="0"/>
                                </a:rPr>
                              </m:ctrlPr>
                            </m:sSubPr>
                            <m:e>
                              <m:r>
                                <a:rPr sz="3700" i="1">
                                  <a:solidFill>
                                    <a:srgbClr val="000000"/>
                                  </a:solidFill>
                                  <a:latin typeface="Cambria Math" panose="02040503050406030204" pitchFamily="18" charset="0"/>
                                </a:rPr>
                                <m:t>𝑃</m:t>
                              </m:r>
                            </m:e>
                            <m:sub>
                              <m:r>
                                <a:rPr sz="3700" i="1">
                                  <a:solidFill>
                                    <a:srgbClr val="000000"/>
                                  </a:solidFill>
                                  <a:latin typeface="Cambria Math" panose="02040503050406030204" pitchFamily="18" charset="0"/>
                                </a:rPr>
                                <m:t>𝐶h</m:t>
                              </m:r>
                            </m:sub>
                          </m:sSub>
                        </m:num>
                        <m:den>
                          <m:sSub>
                            <m:sSubPr>
                              <m:ctrlPr>
                                <a:rPr sz="3700" i="1">
                                  <a:solidFill>
                                    <a:srgbClr val="000000"/>
                                  </a:solidFill>
                                  <a:latin typeface="Cambria Math" panose="02040503050406030204" pitchFamily="18" charset="0"/>
                                </a:rPr>
                              </m:ctrlPr>
                            </m:sSubPr>
                            <m:e>
                              <m:r>
                                <a:rPr sz="3700" i="1">
                                  <a:solidFill>
                                    <a:srgbClr val="000000"/>
                                  </a:solidFill>
                                  <a:latin typeface="Cambria Math" panose="02040503050406030204" pitchFamily="18" charset="0"/>
                                </a:rPr>
                                <m:t>𝜌</m:t>
                              </m:r>
                            </m:e>
                            <m:sub>
                              <m:r>
                                <a:rPr sz="3700" i="1">
                                  <a:solidFill>
                                    <a:srgbClr val="000000"/>
                                  </a:solidFill>
                                  <a:latin typeface="Cambria Math" panose="02040503050406030204" pitchFamily="18" charset="0"/>
                                </a:rPr>
                                <m:t>𝐶h</m:t>
                              </m:r>
                            </m:sub>
                          </m:sSub>
                        </m:den>
                      </m:f>
                      <m:r>
                        <a:rPr sz="3700" i="1">
                          <a:solidFill>
                            <a:srgbClr val="000000"/>
                          </a:solidFill>
                          <a:latin typeface="Cambria Math" panose="02040503050406030204" pitchFamily="18" charset="0"/>
                        </a:rPr>
                        <m:t>=</m:t>
                      </m:r>
                      <m:f>
                        <m:fPr>
                          <m:ctrlPr>
                            <a:rPr sz="3700" i="1">
                              <a:solidFill>
                                <a:srgbClr val="000000"/>
                              </a:solidFill>
                              <a:latin typeface="Cambria Math" panose="02040503050406030204" pitchFamily="18" charset="0"/>
                            </a:rPr>
                          </m:ctrlPr>
                        </m:fPr>
                        <m:num>
                          <m:r>
                            <a:rPr sz="3700" i="1">
                              <a:solidFill>
                                <a:srgbClr val="000000"/>
                              </a:solidFill>
                              <a:latin typeface="Cambria Math" panose="02040503050406030204" pitchFamily="18" charset="0"/>
                            </a:rPr>
                            <m:t>𝐴</m:t>
                          </m:r>
                        </m:num>
                        <m:den>
                          <m:r>
                            <a:rPr sz="3700" i="1">
                              <a:solidFill>
                                <a:srgbClr val="000000"/>
                              </a:solidFill>
                              <a:latin typeface="Cambria Math" panose="02040503050406030204" pitchFamily="18" charset="0"/>
                            </a:rPr>
                            <m:t>𝐴</m:t>
                          </m:r>
                          <m:r>
                            <a:rPr sz="3700" i="1">
                              <a:solidFill>
                                <a:srgbClr val="000000"/>
                              </a:solidFill>
                              <a:latin typeface="Cambria Math" panose="02040503050406030204" pitchFamily="18" charset="0"/>
                            </a:rPr>
                            <m:t>+</m:t>
                          </m:r>
                          <m:f>
                            <m:fPr>
                              <m:ctrlPr>
                                <a:rPr sz="3700" i="1">
                                  <a:solidFill>
                                    <a:srgbClr val="000000"/>
                                  </a:solidFill>
                                  <a:latin typeface="Cambria Math" panose="02040503050406030204" pitchFamily="18" charset="0"/>
                                </a:rPr>
                              </m:ctrlPr>
                            </m:fPr>
                            <m:num>
                              <m:r>
                                <a:rPr sz="3700" i="1">
                                  <a:solidFill>
                                    <a:srgbClr val="000000"/>
                                  </a:solidFill>
                                  <a:latin typeface="Cambria Math" panose="02040503050406030204" pitchFamily="18" charset="0"/>
                                </a:rPr>
                                <m:t>𝐵</m:t>
                              </m:r>
                            </m:num>
                            <m:den>
                              <m:sSup>
                                <m:sSupPr>
                                  <m:ctrlPr>
                                    <a:rPr sz="3700" i="1">
                                      <a:solidFill>
                                        <a:srgbClr val="000000"/>
                                      </a:solidFill>
                                      <a:latin typeface="Cambria Math" panose="02040503050406030204" pitchFamily="18" charset="0"/>
                                    </a:rPr>
                                  </m:ctrlPr>
                                </m:sSupPr>
                                <m:e>
                                  <m:r>
                                    <a:rPr sz="3700" i="1">
                                      <a:solidFill>
                                        <a:srgbClr val="000000"/>
                                      </a:solidFill>
                                      <a:latin typeface="Cambria Math" panose="02040503050406030204" pitchFamily="18" charset="0"/>
                                    </a:rPr>
                                    <m:t>𝑎</m:t>
                                  </m:r>
                                </m:e>
                                <m:sup>
                                  <m:r>
                                    <a:rPr sz="3700" i="1">
                                      <a:solidFill>
                                        <a:srgbClr val="000000"/>
                                      </a:solidFill>
                                      <a:latin typeface="Cambria Math" panose="02040503050406030204" pitchFamily="18" charset="0"/>
                                    </a:rPr>
                                    <m:t>3(1+</m:t>
                                  </m:r>
                                  <m:r>
                                    <a:rPr sz="3700" i="1">
                                      <a:solidFill>
                                        <a:srgbClr val="000000"/>
                                      </a:solidFill>
                                      <a:latin typeface="Cambria Math" panose="02040503050406030204" pitchFamily="18" charset="0"/>
                                    </a:rPr>
                                    <m:t>𝛼</m:t>
                                  </m:r>
                                  <m:r>
                                    <a:rPr sz="3700" i="1">
                                      <a:solidFill>
                                        <a:srgbClr val="000000"/>
                                      </a:solidFill>
                                      <a:latin typeface="Cambria Math" panose="02040503050406030204" pitchFamily="18" charset="0"/>
                                    </a:rPr>
                                    <m:t>)</m:t>
                                  </m:r>
                                </m:sup>
                              </m:sSup>
                            </m:den>
                          </m:f>
                        </m:den>
                      </m:f>
                    </m:oMath>
                  </m:oMathPara>
                </a14:m>
                <a:endParaRPr sz="3700"/>
              </a:p>
            </p:txBody>
          </p:sp>
        </mc:Choice>
        <mc:Fallback xmlns="">
          <p:sp>
            <p:nvSpPr>
              <p:cNvPr id="229" name="Equation"/>
              <p:cNvSpPr txBox="1">
                <a:spLocks noRot="1" noChangeAspect="1" noMove="1" noResize="1" noEditPoints="1" noAdjustHandles="1" noChangeArrowheads="1" noChangeShapeType="1" noTextEdit="1"/>
              </p:cNvSpPr>
              <p:nvPr/>
            </p:nvSpPr>
            <p:spPr>
              <a:xfrm>
                <a:off x="10284568" y="6184865"/>
                <a:ext cx="4542281" cy="1346270"/>
              </a:xfrm>
              <a:prstGeom prst="rect">
                <a:avLst/>
              </a:prstGeom>
              <a:blipFill>
                <a:blip r:embed="rId4"/>
                <a:stretch>
                  <a:fillRect l="-2228" t="-1887" r="-13649" b="-24528"/>
                </a:stretch>
              </a:blipFill>
              <a:ln w="12700">
                <a:miter lim="400000"/>
              </a:ln>
            </p:spPr>
            <p:txBody>
              <a:bodyPr/>
              <a:lstStyle/>
              <a:p>
                <a:r>
                  <a:rPr lang="en-EG">
                    <a:noFill/>
                  </a:rPr>
                  <a:t> </a:t>
                </a:r>
              </a:p>
            </p:txBody>
          </p:sp>
        </mc:Fallback>
      </mc:AlternateContent>
      <p:sp>
        <p:nvSpPr>
          <p:cNvPr id="230" name="The Hubble expansion rate function is given by (assuming flatness)"/>
          <p:cNvSpPr txBox="1"/>
          <p:nvPr/>
        </p:nvSpPr>
        <p:spPr>
          <a:xfrm>
            <a:off x="1172422" y="9006185"/>
            <a:ext cx="12338813" cy="572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200">
                <a:solidFill>
                  <a:srgbClr val="000000"/>
                </a:solidFill>
              </a:defRPr>
            </a:lvl1pPr>
          </a:lstStyle>
          <a:p>
            <a:r>
              <a:t>The Hubble expansion rate function is given by (assuming flatness) </a:t>
            </a:r>
          </a:p>
        </p:txBody>
      </p:sp>
      <mc:AlternateContent xmlns:mc="http://schemas.openxmlformats.org/markup-compatibility/2006" xmlns:a14="http://schemas.microsoft.com/office/drawing/2010/main">
        <mc:Choice Requires="a14">
          <p:sp>
            <p:nvSpPr>
              <p:cNvPr id="231" name="Equation"/>
              <p:cNvSpPr txBox="1"/>
              <p:nvPr/>
            </p:nvSpPr>
            <p:spPr>
              <a:xfrm>
                <a:off x="10129550" y="9915332"/>
                <a:ext cx="4744487" cy="1199186"/>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p>
                        <m:sSupPr>
                          <m:ctrlPr>
                            <a:rPr sz="4400" i="1">
                              <a:solidFill>
                                <a:srgbClr val="000000"/>
                              </a:solidFill>
                              <a:latin typeface="Cambria Math" panose="02040503050406030204" pitchFamily="18" charset="0"/>
                            </a:rPr>
                          </m:ctrlPr>
                        </m:sSupPr>
                        <m:e>
                          <m:r>
                            <a:rPr sz="4400" i="1">
                              <a:solidFill>
                                <a:srgbClr val="000000"/>
                              </a:solidFill>
                              <a:latin typeface="Cambria Math" panose="02040503050406030204" pitchFamily="18" charset="0"/>
                            </a:rPr>
                            <m:t>𝐻</m:t>
                          </m:r>
                        </m:e>
                        <m:sup>
                          <m:r>
                            <a:rPr sz="4400" i="1">
                              <a:solidFill>
                                <a:srgbClr val="000000"/>
                              </a:solidFill>
                              <a:latin typeface="Cambria Math" panose="02040503050406030204" pitchFamily="18" charset="0"/>
                            </a:rPr>
                            <m:t>2</m:t>
                          </m:r>
                        </m:sup>
                      </m:sSup>
                      <m:r>
                        <a:rPr sz="4400" i="1">
                          <a:solidFill>
                            <a:srgbClr val="000000"/>
                          </a:solidFill>
                          <a:latin typeface="Cambria Math" panose="02040503050406030204" pitchFamily="18" charset="0"/>
                        </a:rPr>
                        <m:t>=</m:t>
                      </m:r>
                      <m:f>
                        <m:fPr>
                          <m:ctrlPr>
                            <a:rPr sz="4400" i="1">
                              <a:solidFill>
                                <a:srgbClr val="000000"/>
                              </a:solidFill>
                              <a:latin typeface="Cambria Math" panose="02040503050406030204" pitchFamily="18" charset="0"/>
                            </a:rPr>
                          </m:ctrlPr>
                        </m:fPr>
                        <m:num>
                          <m:r>
                            <a:rPr sz="4400" i="1">
                              <a:solidFill>
                                <a:srgbClr val="000000"/>
                              </a:solidFill>
                              <a:latin typeface="Cambria Math" panose="02040503050406030204" pitchFamily="18" charset="0"/>
                            </a:rPr>
                            <m:t>8</m:t>
                          </m:r>
                          <m:r>
                            <a:rPr sz="4400" i="1">
                              <a:solidFill>
                                <a:srgbClr val="000000"/>
                              </a:solidFill>
                              <a:latin typeface="Cambria Math" panose="02040503050406030204" pitchFamily="18" charset="0"/>
                            </a:rPr>
                            <m:t>𝜋</m:t>
                          </m:r>
                          <m:r>
                            <a:rPr sz="4400" i="1">
                              <a:solidFill>
                                <a:srgbClr val="000000"/>
                              </a:solidFill>
                              <a:latin typeface="Cambria Math" panose="02040503050406030204" pitchFamily="18" charset="0"/>
                            </a:rPr>
                            <m:t>𝐺</m:t>
                          </m:r>
                        </m:num>
                        <m:den>
                          <m:r>
                            <a:rPr sz="4400" i="1">
                              <a:solidFill>
                                <a:srgbClr val="000000"/>
                              </a:solidFill>
                              <a:latin typeface="Cambria Math" panose="02040503050406030204" pitchFamily="18" charset="0"/>
                            </a:rPr>
                            <m:t>3</m:t>
                          </m:r>
                        </m:den>
                      </m:f>
                      <m:d>
                        <m:dPr>
                          <m:ctrlPr>
                            <a:rPr sz="4400" i="1">
                              <a:solidFill>
                                <a:srgbClr val="000000"/>
                              </a:solidFill>
                              <a:latin typeface="Cambria Math" panose="02040503050406030204" pitchFamily="18" charset="0"/>
                            </a:rPr>
                          </m:ctrlPr>
                        </m:dPr>
                        <m:e>
                          <m:sSub>
                            <m:sSubPr>
                              <m:ctrlPr>
                                <a:rPr sz="4400" i="1">
                                  <a:solidFill>
                                    <a:srgbClr val="000000"/>
                                  </a:solidFill>
                                  <a:latin typeface="Cambria Math" panose="02040503050406030204" pitchFamily="18" charset="0"/>
                                </a:rPr>
                              </m:ctrlPr>
                            </m:sSubPr>
                            <m:e>
                              <m:r>
                                <a:rPr sz="4400" i="1">
                                  <a:solidFill>
                                    <a:srgbClr val="000000"/>
                                  </a:solidFill>
                                  <a:latin typeface="Cambria Math" panose="02040503050406030204" pitchFamily="18" charset="0"/>
                                </a:rPr>
                                <m:t>𝜌</m:t>
                              </m:r>
                            </m:e>
                            <m:sub>
                              <m:r>
                                <a:rPr sz="4400" i="1">
                                  <a:solidFill>
                                    <a:srgbClr val="000000"/>
                                  </a:solidFill>
                                  <a:latin typeface="Cambria Math" panose="02040503050406030204" pitchFamily="18" charset="0"/>
                                </a:rPr>
                                <m:t>𝑟</m:t>
                              </m:r>
                            </m:sub>
                          </m:sSub>
                          <m:r>
                            <a:rPr sz="4400" i="1">
                              <a:solidFill>
                                <a:srgbClr val="000000"/>
                              </a:solidFill>
                              <a:latin typeface="Cambria Math" panose="02040503050406030204" pitchFamily="18" charset="0"/>
                            </a:rPr>
                            <m:t>+</m:t>
                          </m:r>
                          <m:sSub>
                            <m:sSubPr>
                              <m:ctrlPr>
                                <a:rPr sz="4400" i="1">
                                  <a:solidFill>
                                    <a:srgbClr val="000000"/>
                                  </a:solidFill>
                                  <a:latin typeface="Cambria Math" panose="02040503050406030204" pitchFamily="18" charset="0"/>
                                </a:rPr>
                              </m:ctrlPr>
                            </m:sSubPr>
                            <m:e>
                              <m:r>
                                <a:rPr sz="4400" i="1">
                                  <a:solidFill>
                                    <a:srgbClr val="000000"/>
                                  </a:solidFill>
                                  <a:latin typeface="Cambria Math" panose="02040503050406030204" pitchFamily="18" charset="0"/>
                                </a:rPr>
                                <m:t>𝜌</m:t>
                              </m:r>
                            </m:e>
                            <m:sub>
                              <m:r>
                                <a:rPr sz="4400" i="1">
                                  <a:solidFill>
                                    <a:srgbClr val="000000"/>
                                  </a:solidFill>
                                  <a:latin typeface="Cambria Math" panose="02040503050406030204" pitchFamily="18" charset="0"/>
                                </a:rPr>
                                <m:t>𝐶h</m:t>
                              </m:r>
                            </m:sub>
                          </m:sSub>
                        </m:e>
                      </m:d>
                    </m:oMath>
                  </m:oMathPara>
                </a14:m>
                <a:endParaRPr sz="4400"/>
              </a:p>
            </p:txBody>
          </p:sp>
        </mc:Choice>
        <mc:Fallback xmlns="">
          <p:sp>
            <p:nvSpPr>
              <p:cNvPr id="231" name="Equation"/>
              <p:cNvSpPr txBox="1">
                <a:spLocks noRot="1" noChangeAspect="1" noMove="1" noResize="1" noEditPoints="1" noAdjustHandles="1" noChangeArrowheads="1" noChangeShapeType="1" noTextEdit="1"/>
              </p:cNvSpPr>
              <p:nvPr/>
            </p:nvSpPr>
            <p:spPr>
              <a:xfrm>
                <a:off x="10129550" y="9915332"/>
                <a:ext cx="4744487" cy="1199186"/>
              </a:xfrm>
              <a:prstGeom prst="rect">
                <a:avLst/>
              </a:prstGeom>
              <a:blipFill>
                <a:blip r:embed="rId5"/>
                <a:stretch>
                  <a:fillRect l="-4000" t="-1042" r="-4800" b="-19792"/>
                </a:stretch>
              </a:blipFill>
              <a:ln w="12700">
                <a:miter lim="400000"/>
              </a:ln>
            </p:spPr>
            <p:txBody>
              <a:bodyPr/>
              <a:lstStyle/>
              <a:p>
                <a:r>
                  <a:rPr lang="en-EG">
                    <a:noFill/>
                  </a:rPr>
                  <a:t> </a:t>
                </a:r>
              </a:p>
            </p:txBody>
          </p:sp>
        </mc:Fallback>
      </mc:AlternateContent>
    </p:spTree>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TotalTime>
  <Words>1903</Words>
  <Application>Microsoft Macintosh PowerPoint</Application>
  <PresentationFormat>Custom</PresentationFormat>
  <Paragraphs>114</Paragraphs>
  <Slides>13</Slides>
  <Notes>0</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Arial</vt:lpstr>
      <vt:lpstr>Cambria Math</vt:lpstr>
      <vt:lpstr>Helvetica</vt:lpstr>
      <vt:lpstr>Helvetica Neue</vt:lpstr>
      <vt:lpstr>Helvetica Neue Medium</vt:lpstr>
      <vt:lpstr>STIXGeneral-Regular</vt:lpstr>
      <vt:lpstr>Times Roman</vt:lpstr>
      <vt:lpstr>21_BasicWhite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Mahmoud.Hashim</cp:lastModifiedBy>
  <cp:revision>3</cp:revision>
  <dcterms:modified xsi:type="dcterms:W3CDTF">2026-01-21T17:01:55Z</dcterms:modified>
</cp:coreProperties>
</file>