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1"/>
  </p:sldMasterIdLst>
  <p:notesMasterIdLst>
    <p:notesMasterId r:id="rId48"/>
  </p:notesMasterIdLst>
  <p:handoutMasterIdLst>
    <p:handoutMasterId r:id="rId49"/>
  </p:handoutMasterIdLst>
  <p:sldIdLst>
    <p:sldId id="258" r:id="rId2"/>
    <p:sldId id="444" r:id="rId3"/>
    <p:sldId id="446" r:id="rId4"/>
    <p:sldId id="390" r:id="rId5"/>
    <p:sldId id="447" r:id="rId6"/>
    <p:sldId id="393" r:id="rId7"/>
    <p:sldId id="396" r:id="rId8"/>
    <p:sldId id="403" r:id="rId9"/>
    <p:sldId id="422" r:id="rId10"/>
    <p:sldId id="421" r:id="rId11"/>
    <p:sldId id="424" r:id="rId12"/>
    <p:sldId id="425" r:id="rId13"/>
    <p:sldId id="427" r:id="rId14"/>
    <p:sldId id="426" r:id="rId15"/>
    <p:sldId id="428" r:id="rId16"/>
    <p:sldId id="429" r:id="rId17"/>
    <p:sldId id="398" r:id="rId18"/>
    <p:sldId id="436" r:id="rId19"/>
    <p:sldId id="430" r:id="rId20"/>
    <p:sldId id="475" r:id="rId21"/>
    <p:sldId id="448" r:id="rId22"/>
    <p:sldId id="452" r:id="rId23"/>
    <p:sldId id="456" r:id="rId24"/>
    <p:sldId id="455" r:id="rId25"/>
    <p:sldId id="454" r:id="rId26"/>
    <p:sldId id="453" r:id="rId27"/>
    <p:sldId id="461" r:id="rId28"/>
    <p:sldId id="460" r:id="rId29"/>
    <p:sldId id="462" r:id="rId30"/>
    <p:sldId id="480" r:id="rId31"/>
    <p:sldId id="463" r:id="rId32"/>
    <p:sldId id="479" r:id="rId33"/>
    <p:sldId id="478" r:id="rId34"/>
    <p:sldId id="477" r:id="rId35"/>
    <p:sldId id="476" r:id="rId36"/>
    <p:sldId id="457" r:id="rId37"/>
    <p:sldId id="458" r:id="rId38"/>
    <p:sldId id="459" r:id="rId39"/>
    <p:sldId id="464" r:id="rId40"/>
    <p:sldId id="481" r:id="rId41"/>
    <p:sldId id="473" r:id="rId42"/>
    <p:sldId id="466" r:id="rId43"/>
    <p:sldId id="288" r:id="rId44"/>
    <p:sldId id="482" r:id="rId45"/>
    <p:sldId id="483" r:id="rId46"/>
    <p:sldId id="474" r:id="rId47"/>
  </p:sldIdLst>
  <p:sldSz cx="12192000" cy="6858000"/>
  <p:notesSz cx="6858000" cy="9144000"/>
  <p:defaultTex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Full Slide here" id="{705054ED-DB56-FA4C-BB16-D35BDEFFF4C1}">
          <p14:sldIdLst/>
        </p14:section>
        <p14:section name="Free Slides" id="{3138D0C9-815B-4821-BA3A-ABB0E9C27787}">
          <p14:sldIdLst>
            <p14:sldId id="258"/>
            <p14:sldId id="444"/>
            <p14:sldId id="446"/>
            <p14:sldId id="390"/>
            <p14:sldId id="447"/>
            <p14:sldId id="393"/>
            <p14:sldId id="396"/>
            <p14:sldId id="403"/>
            <p14:sldId id="422"/>
            <p14:sldId id="421"/>
            <p14:sldId id="424"/>
            <p14:sldId id="425"/>
            <p14:sldId id="427"/>
            <p14:sldId id="426"/>
            <p14:sldId id="428"/>
            <p14:sldId id="429"/>
            <p14:sldId id="398"/>
            <p14:sldId id="436"/>
            <p14:sldId id="430"/>
            <p14:sldId id="475"/>
            <p14:sldId id="448"/>
            <p14:sldId id="452"/>
            <p14:sldId id="456"/>
            <p14:sldId id="455"/>
            <p14:sldId id="454"/>
            <p14:sldId id="453"/>
            <p14:sldId id="461"/>
            <p14:sldId id="460"/>
            <p14:sldId id="462"/>
            <p14:sldId id="480"/>
            <p14:sldId id="463"/>
            <p14:sldId id="479"/>
            <p14:sldId id="478"/>
            <p14:sldId id="477"/>
            <p14:sldId id="476"/>
            <p14:sldId id="457"/>
            <p14:sldId id="458"/>
            <p14:sldId id="459"/>
            <p14:sldId id="464"/>
            <p14:sldId id="481"/>
            <p14:sldId id="473"/>
            <p14:sldId id="466"/>
            <p14:sldId id="288"/>
            <p14:sldId id="482"/>
            <p14:sldId id="483"/>
            <p14:sldId id="474"/>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536A00"/>
    <a:srgbClr val="028151"/>
    <a:srgbClr val="6A1920"/>
    <a:srgbClr val="CFCA4B"/>
    <a:srgbClr val="E2BB0E"/>
    <a:srgbClr val="F0419F"/>
    <a:srgbClr val="DFB800"/>
    <a:srgbClr val="492B66"/>
    <a:srgbClr val="FBBE03"/>
    <a:srgbClr val="197E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7779"/>
    <p:restoredTop sz="73638"/>
  </p:normalViewPr>
  <p:slideViewPr>
    <p:cSldViewPr snapToGrid="0" snapToObjects="1">
      <p:cViewPr varScale="1">
        <p:scale>
          <a:sx n="68" d="100"/>
          <a:sy n="68" d="100"/>
        </p:scale>
        <p:origin x="224" y="720"/>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32" d="100"/>
          <a:sy n="132" d="100"/>
        </p:scale>
        <p:origin x="5344" y="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40EBAF-D955-C443-AB02-2BCBC7797572}" type="datetimeFigureOut">
              <a:rPr lang="en-US" smtClean="0"/>
              <a:t>12/18/25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9E1DC8B-0A09-DC4E-ABCE-FAAA12F0302B}" type="slidenum">
              <a:rPr lang="en-US" smtClean="0"/>
              <a:t>‹#›</a:t>
            </a:fld>
            <a:endParaRPr lang="en-US"/>
          </a:p>
        </p:txBody>
      </p:sp>
    </p:spTree>
    <p:extLst>
      <p:ext uri="{BB962C8B-B14F-4D97-AF65-F5344CB8AC3E}">
        <p14:creationId xmlns:p14="http://schemas.microsoft.com/office/powerpoint/2010/main" val="20685749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7A641A-FC50-3840-A830-42D90553FE8C}" type="datetimeFigureOut">
              <a:rPr lang="en-US" smtClean="0"/>
              <a:t>12/18/25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896355-3DDC-9949-861F-AD0908BFCC23}" type="slidenum">
              <a:rPr lang="en-US" smtClean="0"/>
              <a:t>‹#›</a:t>
            </a:fld>
            <a:endParaRPr lang="en-US"/>
          </a:p>
        </p:txBody>
      </p:sp>
    </p:spTree>
    <p:extLst>
      <p:ext uri="{BB962C8B-B14F-4D97-AF65-F5344CB8AC3E}">
        <p14:creationId xmlns:p14="http://schemas.microsoft.com/office/powerpoint/2010/main" val="209977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5"/>
          </p:nvPr>
        </p:nvSpPr>
        <p:spPr/>
        <p:txBody>
          <a:bodyPr/>
          <a:lstStyle/>
          <a:p>
            <a:fld id="{8C896355-3DDC-9949-861F-AD0908BFCC23}" type="slidenum">
              <a:rPr lang="en-US" smtClean="0"/>
              <a:t>1</a:t>
            </a:fld>
            <a:endParaRPr lang="en-US"/>
          </a:p>
        </p:txBody>
      </p:sp>
    </p:spTree>
    <p:extLst>
      <p:ext uri="{BB962C8B-B14F-4D97-AF65-F5344CB8AC3E}">
        <p14:creationId xmlns:p14="http://schemas.microsoft.com/office/powerpoint/2010/main" val="3976786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Utilise</a:t>
            </a:r>
            <a:r>
              <a:rPr lang="en-US" dirty="0"/>
              <a:t> OS Maps to identify road extent</a:t>
            </a:r>
          </a:p>
        </p:txBody>
      </p:sp>
      <p:sp>
        <p:nvSpPr>
          <p:cNvPr id="4" name="Slide Number Placeholder 3"/>
          <p:cNvSpPr>
            <a:spLocks noGrp="1"/>
          </p:cNvSpPr>
          <p:nvPr>
            <p:ph type="sldNum" sz="quarter" idx="5"/>
          </p:nvPr>
        </p:nvSpPr>
        <p:spPr/>
        <p:txBody>
          <a:bodyPr/>
          <a:lstStyle/>
          <a:p>
            <a:fld id="{8C896355-3DDC-9949-861F-AD0908BFCC23}" type="slidenum">
              <a:rPr lang="en-US" smtClean="0"/>
              <a:t>10</a:t>
            </a:fld>
            <a:endParaRPr lang="en-US"/>
          </a:p>
        </p:txBody>
      </p:sp>
    </p:spTree>
    <p:extLst>
      <p:ext uri="{BB962C8B-B14F-4D97-AF65-F5344CB8AC3E}">
        <p14:creationId xmlns:p14="http://schemas.microsoft.com/office/powerpoint/2010/main" val="933674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Overlay the vegetation model</a:t>
            </a:r>
          </a:p>
        </p:txBody>
      </p:sp>
      <p:sp>
        <p:nvSpPr>
          <p:cNvPr id="4" name="Slide Number Placeholder 3"/>
          <p:cNvSpPr>
            <a:spLocks noGrp="1"/>
          </p:cNvSpPr>
          <p:nvPr>
            <p:ph type="sldNum" sz="quarter" idx="5"/>
          </p:nvPr>
        </p:nvSpPr>
        <p:spPr/>
        <p:txBody>
          <a:bodyPr/>
          <a:lstStyle/>
          <a:p>
            <a:fld id="{8C896355-3DDC-9949-861F-AD0908BFCC23}" type="slidenum">
              <a:rPr lang="en-US" smtClean="0"/>
              <a:t>11</a:t>
            </a:fld>
            <a:endParaRPr lang="en-US"/>
          </a:p>
        </p:txBody>
      </p:sp>
    </p:spTree>
    <p:extLst>
      <p:ext uri="{BB962C8B-B14F-4D97-AF65-F5344CB8AC3E}">
        <p14:creationId xmlns:p14="http://schemas.microsoft.com/office/powerpoint/2010/main" val="36920290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Buffer the roads to account for pavements, verges.</a:t>
            </a:r>
          </a:p>
        </p:txBody>
      </p:sp>
      <p:sp>
        <p:nvSpPr>
          <p:cNvPr id="4" name="Slide Number Placeholder 3"/>
          <p:cNvSpPr>
            <a:spLocks noGrp="1"/>
          </p:cNvSpPr>
          <p:nvPr>
            <p:ph type="sldNum" sz="quarter" idx="5"/>
          </p:nvPr>
        </p:nvSpPr>
        <p:spPr/>
        <p:txBody>
          <a:bodyPr/>
          <a:lstStyle/>
          <a:p>
            <a:fld id="{8C896355-3DDC-9949-861F-AD0908BFCC23}" type="slidenum">
              <a:rPr lang="en-US" smtClean="0"/>
              <a:t>12</a:t>
            </a:fld>
            <a:endParaRPr lang="en-US"/>
          </a:p>
        </p:txBody>
      </p:sp>
    </p:spTree>
    <p:extLst>
      <p:ext uri="{BB962C8B-B14F-4D97-AF65-F5344CB8AC3E}">
        <p14:creationId xmlns:p14="http://schemas.microsoft.com/office/powerpoint/2010/main" val="975519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Split the road by placing points at 10m intervals,</a:t>
            </a:r>
          </a:p>
        </p:txBody>
      </p:sp>
      <p:sp>
        <p:nvSpPr>
          <p:cNvPr id="4" name="Slide Number Placeholder 3"/>
          <p:cNvSpPr>
            <a:spLocks noGrp="1"/>
          </p:cNvSpPr>
          <p:nvPr>
            <p:ph type="sldNum" sz="quarter" idx="5"/>
          </p:nvPr>
        </p:nvSpPr>
        <p:spPr/>
        <p:txBody>
          <a:bodyPr/>
          <a:lstStyle/>
          <a:p>
            <a:fld id="{8C896355-3DDC-9949-861F-AD0908BFCC23}" type="slidenum">
              <a:rPr lang="en-US" smtClean="0"/>
              <a:t>13</a:t>
            </a:fld>
            <a:endParaRPr lang="en-US"/>
          </a:p>
        </p:txBody>
      </p:sp>
    </p:spTree>
    <p:extLst>
      <p:ext uri="{BB962C8B-B14F-4D97-AF65-F5344CB8AC3E}">
        <p14:creationId xmlns:p14="http://schemas.microsoft.com/office/powerpoint/2010/main" val="4053210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segmented it with polygons </a:t>
            </a:r>
            <a:r>
              <a:rPr lang="en-US" dirty="0" err="1"/>
              <a:t>centred</a:t>
            </a:r>
            <a:r>
              <a:rPr lang="en-US" dirty="0"/>
              <a:t> around the dogs.</a:t>
            </a:r>
          </a:p>
        </p:txBody>
      </p:sp>
      <p:sp>
        <p:nvSpPr>
          <p:cNvPr id="4" name="Slide Number Placeholder 3"/>
          <p:cNvSpPr>
            <a:spLocks noGrp="1"/>
          </p:cNvSpPr>
          <p:nvPr>
            <p:ph type="sldNum" sz="quarter" idx="5"/>
          </p:nvPr>
        </p:nvSpPr>
        <p:spPr/>
        <p:txBody>
          <a:bodyPr/>
          <a:lstStyle/>
          <a:p>
            <a:fld id="{8C896355-3DDC-9949-861F-AD0908BFCC23}" type="slidenum">
              <a:rPr lang="en-US" smtClean="0"/>
              <a:t>14</a:t>
            </a:fld>
            <a:endParaRPr lang="en-US"/>
          </a:p>
        </p:txBody>
      </p:sp>
    </p:spTree>
    <p:extLst>
      <p:ext uri="{BB962C8B-B14F-4D97-AF65-F5344CB8AC3E}">
        <p14:creationId xmlns:p14="http://schemas.microsoft.com/office/powerpoint/2010/main" val="33823418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Calculate the percentage vegetation in each segment of road</a:t>
            </a:r>
          </a:p>
        </p:txBody>
      </p:sp>
      <p:sp>
        <p:nvSpPr>
          <p:cNvPr id="4" name="Slide Number Placeholder 3"/>
          <p:cNvSpPr>
            <a:spLocks noGrp="1"/>
          </p:cNvSpPr>
          <p:nvPr>
            <p:ph type="sldNum" sz="quarter" idx="5"/>
          </p:nvPr>
        </p:nvSpPr>
        <p:spPr/>
        <p:txBody>
          <a:bodyPr/>
          <a:lstStyle/>
          <a:p>
            <a:fld id="{8C896355-3DDC-9949-861F-AD0908BFCC23}" type="slidenum">
              <a:rPr lang="en-US" smtClean="0"/>
              <a:t>15</a:t>
            </a:fld>
            <a:endParaRPr lang="en-US"/>
          </a:p>
        </p:txBody>
      </p:sp>
    </p:spTree>
    <p:extLst>
      <p:ext uri="{BB962C8B-B14F-4D97-AF65-F5344CB8AC3E}">
        <p14:creationId xmlns:p14="http://schemas.microsoft.com/office/powerpoint/2010/main" val="2938325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Apply those percentages as a feature across the road network</a:t>
            </a:r>
          </a:p>
        </p:txBody>
      </p:sp>
      <p:sp>
        <p:nvSpPr>
          <p:cNvPr id="4" name="Slide Number Placeholder 3"/>
          <p:cNvSpPr>
            <a:spLocks noGrp="1"/>
          </p:cNvSpPr>
          <p:nvPr>
            <p:ph type="sldNum" sz="quarter" idx="5"/>
          </p:nvPr>
        </p:nvSpPr>
        <p:spPr/>
        <p:txBody>
          <a:bodyPr/>
          <a:lstStyle/>
          <a:p>
            <a:fld id="{8C896355-3DDC-9949-861F-AD0908BFCC23}" type="slidenum">
              <a:rPr lang="en-US" smtClean="0"/>
              <a:t>16</a:t>
            </a:fld>
            <a:endParaRPr lang="en-US"/>
          </a:p>
        </p:txBody>
      </p:sp>
    </p:spTree>
    <p:extLst>
      <p:ext uri="{BB962C8B-B14F-4D97-AF65-F5344CB8AC3E}">
        <p14:creationId xmlns:p14="http://schemas.microsoft.com/office/powerpoint/2010/main" val="1098254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scale it across landscapes – so here is the whole road network of Sussex and Kent.</a:t>
            </a:r>
          </a:p>
        </p:txBody>
      </p:sp>
      <p:sp>
        <p:nvSpPr>
          <p:cNvPr id="4" name="Slide Number Placeholder 3"/>
          <p:cNvSpPr>
            <a:spLocks noGrp="1"/>
          </p:cNvSpPr>
          <p:nvPr>
            <p:ph type="sldNum" sz="quarter" idx="5"/>
          </p:nvPr>
        </p:nvSpPr>
        <p:spPr/>
        <p:txBody>
          <a:bodyPr/>
          <a:lstStyle/>
          <a:p>
            <a:fld id="{8C896355-3DDC-9949-861F-AD0908BFCC23}" type="slidenum">
              <a:rPr lang="en-US" smtClean="0"/>
              <a:t>17</a:t>
            </a:fld>
            <a:endParaRPr lang="en-US"/>
          </a:p>
        </p:txBody>
      </p:sp>
    </p:spTree>
    <p:extLst>
      <p:ext uri="{BB962C8B-B14F-4D97-AF65-F5344CB8AC3E}">
        <p14:creationId xmlns:p14="http://schemas.microsoft.com/office/powerpoint/2010/main" val="2526745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these I was able to identify high risk roads – the combination of being a major road, within a certain distance of suitable pine marten woodland habitat, and lacking canopy connectivity across the road. This is now being used across pine marten reintroduction projects to identify high and low risk areas.</a:t>
            </a:r>
          </a:p>
        </p:txBody>
      </p:sp>
      <p:sp>
        <p:nvSpPr>
          <p:cNvPr id="4" name="Slide Number Placeholder 3"/>
          <p:cNvSpPr>
            <a:spLocks noGrp="1"/>
          </p:cNvSpPr>
          <p:nvPr>
            <p:ph type="sldNum" sz="quarter" idx="5"/>
          </p:nvPr>
        </p:nvSpPr>
        <p:spPr/>
        <p:txBody>
          <a:bodyPr/>
          <a:lstStyle/>
          <a:p>
            <a:fld id="{8C896355-3DDC-9949-861F-AD0908BFCC23}" type="slidenum">
              <a:rPr lang="en-US" smtClean="0"/>
              <a:t>18</a:t>
            </a:fld>
            <a:endParaRPr lang="en-US"/>
          </a:p>
        </p:txBody>
      </p:sp>
    </p:spTree>
    <p:extLst>
      <p:ext uri="{BB962C8B-B14F-4D97-AF65-F5344CB8AC3E}">
        <p14:creationId xmlns:p14="http://schemas.microsoft.com/office/powerpoint/2010/main" val="1695070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approach is not limited to pine martens. It can be applied to habitat mapping for any arboreal species that relies on tree canopies to cross roads or other linear infrastructure, wherever suitable LiDAR data are available.</a:t>
            </a:r>
          </a:p>
          <a:p>
            <a:r>
              <a:rPr lang="en-GB" dirty="0"/>
              <a:t>Here, for example, are four species using natural canopy bridges across pipeline clearings in the southern Amazon.”</a:t>
            </a:r>
          </a:p>
          <a:p>
            <a:pPr>
              <a:lnSpc>
                <a:spcPct val="120000"/>
              </a:lnSpc>
            </a:pPr>
            <a:endParaRPr lang="en-US" sz="1200" dirty="0">
              <a:solidFill>
                <a:schemeClr val="tx1">
                  <a:alpha val="80000"/>
                </a:schemeClr>
              </a:solidFill>
            </a:endParaRPr>
          </a:p>
          <a:p>
            <a:pPr>
              <a:lnSpc>
                <a:spcPct val="120000"/>
              </a:lnSpc>
            </a:pPr>
            <a:endParaRPr lang="en-US" sz="1200" dirty="0">
              <a:solidFill>
                <a:schemeClr val="tx1">
                  <a:alpha val="80000"/>
                </a:schemeClr>
              </a:solidFill>
              <a:ea typeface="Open Sans" panose="020B0606030504020204" pitchFamily="34" charset="0"/>
              <a:cs typeface="Open Sans" panose="020B0606030504020204" pitchFamily="34" charset="0"/>
            </a:endParaRPr>
          </a:p>
          <a:p>
            <a:pPr>
              <a:lnSpc>
                <a:spcPct val="120000"/>
              </a:lnSpc>
            </a:pPr>
            <a:r>
              <a:rPr lang="en-GB" sz="1200" dirty="0">
                <a:solidFill>
                  <a:schemeClr val="tx2">
                    <a:lumMod val="75000"/>
                    <a:lumOff val="25000"/>
                  </a:schemeClr>
                </a:solidFill>
                <a:ea typeface="Open Sans" panose="020B0606030504020204" pitchFamily="34" charset="0"/>
                <a:cs typeface="Open Sans" panose="020B0606030504020204" pitchFamily="34" charset="0"/>
              </a:rPr>
              <a:t>(a) Black-headed night monkey (</a:t>
            </a:r>
            <a:r>
              <a:rPr lang="en-GB" sz="1200" i="1" dirty="0">
                <a:solidFill>
                  <a:schemeClr val="tx2">
                    <a:lumMod val="75000"/>
                    <a:lumOff val="25000"/>
                  </a:schemeClr>
                </a:solidFill>
                <a:ea typeface="Open Sans" panose="020B0606030504020204" pitchFamily="34" charset="0"/>
                <a:cs typeface="Open Sans" panose="020B0606030504020204" pitchFamily="34" charset="0"/>
              </a:rPr>
              <a:t>Aotus nigriceps</a:t>
            </a:r>
            <a:r>
              <a:rPr lang="en-GB" sz="1200" dirty="0">
                <a:solidFill>
                  <a:schemeClr val="tx2">
                    <a:lumMod val="75000"/>
                    <a:lumOff val="25000"/>
                  </a:schemeClr>
                </a:solidFill>
                <a:ea typeface="Open Sans" panose="020B0606030504020204" pitchFamily="34" charset="0"/>
                <a:cs typeface="Open Sans" panose="020B0606030504020204" pitchFamily="34" charset="0"/>
              </a:rPr>
              <a:t>), (b) kinkajou (</a:t>
            </a:r>
            <a:r>
              <a:rPr lang="en-GB" sz="1200" i="1" dirty="0">
                <a:solidFill>
                  <a:schemeClr val="tx2">
                    <a:lumMod val="75000"/>
                    <a:lumOff val="25000"/>
                  </a:schemeClr>
                </a:solidFill>
                <a:ea typeface="Open Sans" panose="020B0606030504020204" pitchFamily="34" charset="0"/>
                <a:cs typeface="Open Sans" panose="020B0606030504020204" pitchFamily="34" charset="0"/>
              </a:rPr>
              <a:t>Potos flavus</a:t>
            </a:r>
            <a:r>
              <a:rPr lang="en-GB" sz="1200" dirty="0">
                <a:solidFill>
                  <a:schemeClr val="tx2">
                    <a:lumMod val="75000"/>
                    <a:lumOff val="25000"/>
                  </a:schemeClr>
                </a:solidFill>
                <a:ea typeface="Open Sans" panose="020B0606030504020204" pitchFamily="34" charset="0"/>
                <a:cs typeface="Open Sans" panose="020B0606030504020204" pitchFamily="34" charset="0"/>
              </a:rPr>
              <a:t>), (c) streaked dwarf porcupine (</a:t>
            </a:r>
            <a:r>
              <a:rPr lang="en-GB" sz="1200" i="1" dirty="0">
                <a:solidFill>
                  <a:schemeClr val="tx2">
                    <a:lumMod val="75000"/>
                    <a:lumOff val="25000"/>
                  </a:schemeClr>
                </a:solidFill>
                <a:ea typeface="Open Sans" panose="020B0606030504020204" pitchFamily="34" charset="0"/>
                <a:cs typeface="Open Sans" panose="020B0606030504020204" pitchFamily="34" charset="0"/>
              </a:rPr>
              <a:t>Coendou </a:t>
            </a:r>
            <a:r>
              <a:rPr lang="en-GB" sz="1200" i="1" dirty="0" err="1">
                <a:solidFill>
                  <a:schemeClr val="tx2">
                    <a:lumMod val="75000"/>
                    <a:lumOff val="25000"/>
                  </a:schemeClr>
                </a:solidFill>
                <a:ea typeface="Open Sans" panose="020B0606030504020204" pitchFamily="34" charset="0"/>
                <a:cs typeface="Open Sans" panose="020B0606030504020204" pitchFamily="34" charset="0"/>
              </a:rPr>
              <a:t>ichillus</a:t>
            </a:r>
            <a:r>
              <a:rPr lang="en-GB" sz="1200" dirty="0">
                <a:solidFill>
                  <a:schemeClr val="tx2">
                    <a:lumMod val="75000"/>
                    <a:lumOff val="25000"/>
                  </a:schemeClr>
                </a:solidFill>
                <a:ea typeface="Open Sans" panose="020B0606030504020204" pitchFamily="34" charset="0"/>
                <a:cs typeface="Open Sans" panose="020B0606030504020204" pitchFamily="34" charset="0"/>
              </a:rPr>
              <a:t>), (d) brown-eared woolly opossum (</a:t>
            </a:r>
            <a:r>
              <a:rPr lang="en-GB" sz="1200" i="1" dirty="0" err="1">
                <a:solidFill>
                  <a:schemeClr val="tx2">
                    <a:lumMod val="75000"/>
                    <a:lumOff val="25000"/>
                  </a:schemeClr>
                </a:solidFill>
                <a:ea typeface="Open Sans" panose="020B0606030504020204" pitchFamily="34" charset="0"/>
                <a:cs typeface="Open Sans" panose="020B0606030504020204" pitchFamily="34" charset="0"/>
              </a:rPr>
              <a:t>Caluromys</a:t>
            </a:r>
            <a:r>
              <a:rPr lang="en-GB" sz="1200" i="1" dirty="0">
                <a:solidFill>
                  <a:schemeClr val="tx2">
                    <a:lumMod val="75000"/>
                    <a:lumOff val="25000"/>
                  </a:schemeClr>
                </a:solidFill>
                <a:ea typeface="Open Sans" panose="020B0606030504020204" pitchFamily="34" charset="0"/>
                <a:cs typeface="Open Sans" panose="020B0606030504020204" pitchFamily="34" charset="0"/>
              </a:rPr>
              <a:t> lanatus</a:t>
            </a:r>
            <a:r>
              <a:rPr lang="en-GB" sz="1200" dirty="0">
                <a:solidFill>
                  <a:schemeClr val="tx2">
                    <a:lumMod val="75000"/>
                    <a:lumOff val="25000"/>
                  </a:schemeClr>
                </a:solidFill>
                <a:ea typeface="Open Sans" panose="020B0606030504020204" pitchFamily="34" charset="0"/>
                <a:cs typeface="Open Sans" panose="020B0606030504020204" pitchFamily="34" charset="0"/>
              </a:rPr>
              <a:t>).</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19</a:t>
            </a:fld>
            <a:endParaRPr lang="en-US"/>
          </a:p>
        </p:txBody>
      </p:sp>
    </p:spTree>
    <p:extLst>
      <p:ext uri="{BB962C8B-B14F-4D97-AF65-F5344CB8AC3E}">
        <p14:creationId xmlns:p14="http://schemas.microsoft.com/office/powerpoint/2010/main" val="3028748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getting into the details, I’ll briefly outline the path that got me here.</a:t>
            </a:r>
          </a:p>
          <a:p>
            <a:r>
              <a:rPr lang="en-GB" dirty="0"/>
              <a:t>So I trained originally in particle physics, working on dark matter detection for my master’s and then beamline feedback system at the JAI. I then moved into bioinformatics, before retraining in biodiversity conservation. Since then, my work has focused on conservation opportunity. Mapping and measuring biodiversity impacts — through conservation projects with NGOs, consultancy projects with business, and academic research — and most recently on the environmental impacts of food systems, which I am going to have the opportunity to extend for the next few years through a new fellowship.</a:t>
            </a:r>
          </a:p>
          <a:p>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2</a:t>
            </a:fld>
            <a:endParaRPr lang="en-US"/>
          </a:p>
        </p:txBody>
      </p:sp>
    </p:spTree>
    <p:extLst>
      <p:ext uri="{BB962C8B-B14F-4D97-AF65-F5344CB8AC3E}">
        <p14:creationId xmlns:p14="http://schemas.microsoft.com/office/powerpoint/2010/main" val="21205028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Another major part of my work for the past few years has been exploring biodiversity </a:t>
            </a:r>
            <a:r>
              <a:rPr lang="en-GB" dirty="0" err="1"/>
              <a:t>footprinting</a:t>
            </a:r>
            <a:r>
              <a:rPr lang="en-GB" dirty="0"/>
              <a:t> as a way of summarising how, where and how much pressure human activities place on nature, in much the same way that a carbon footprint summarises impacts on the climate. It combines information on land use, resource extraction, pollution, and supply chains to estimate how activities affect species and ecosystems, often across multiple locations. While the metrics are imperfect and uncertain, biodiversity footprints provide a consistent framework for comparing impacts, identifying major drivers of nature loss, and prioritising actions to reduce harm and support recovery.</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20</a:t>
            </a:fld>
            <a:endParaRPr lang="en-US"/>
          </a:p>
        </p:txBody>
      </p:sp>
    </p:spTree>
    <p:extLst>
      <p:ext uri="{BB962C8B-B14F-4D97-AF65-F5344CB8AC3E}">
        <p14:creationId xmlns:p14="http://schemas.microsoft.com/office/powerpoint/2010/main" val="4439321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useful way to think about biodiversity footprints is through a simple example we used in a recent paper: a chocolate cake.</a:t>
            </a:r>
          </a:p>
        </p:txBody>
      </p:sp>
      <p:sp>
        <p:nvSpPr>
          <p:cNvPr id="4" name="Slide Number Placeholder 3"/>
          <p:cNvSpPr>
            <a:spLocks noGrp="1"/>
          </p:cNvSpPr>
          <p:nvPr>
            <p:ph type="sldNum" sz="quarter" idx="5"/>
          </p:nvPr>
        </p:nvSpPr>
        <p:spPr/>
        <p:txBody>
          <a:bodyPr/>
          <a:lstStyle/>
          <a:p>
            <a:fld id="{8C896355-3DDC-9949-861F-AD0908BFCC23}" type="slidenum">
              <a:rPr lang="en-US" smtClean="0"/>
              <a:t>21</a:t>
            </a:fld>
            <a:endParaRPr lang="en-US"/>
          </a:p>
        </p:txBody>
      </p:sp>
    </p:spTree>
    <p:extLst>
      <p:ext uri="{BB962C8B-B14F-4D97-AF65-F5344CB8AC3E}">
        <p14:creationId xmlns:p14="http://schemas.microsoft.com/office/powerpoint/2010/main" val="21348205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single product like this contains many ingredients</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22</a:t>
            </a:fld>
            <a:endParaRPr lang="en-US"/>
          </a:p>
        </p:txBody>
      </p:sp>
    </p:spTree>
    <p:extLst>
      <p:ext uri="{BB962C8B-B14F-4D97-AF65-F5344CB8AC3E}">
        <p14:creationId xmlns:p14="http://schemas.microsoft.com/office/powerpoint/2010/main" val="1307463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FCD4D7-93D2-6460-010F-0402457E7B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0741A8-5105-C641-EEA7-47F7B28EAF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FE681F-EE49-B951-A1AD-744B97FB15E1}"/>
              </a:ext>
            </a:extLst>
          </p:cNvPr>
          <p:cNvSpPr>
            <a:spLocks noGrp="1"/>
          </p:cNvSpPr>
          <p:nvPr>
            <p:ph type="body" idx="1"/>
          </p:nvPr>
        </p:nvSpPr>
        <p:spPr/>
        <p:txBody>
          <a:bodyPr/>
          <a:lstStyle/>
          <a:p>
            <a:r>
              <a:rPr lang="en-GB" dirty="0"/>
              <a:t>and each of those ingredients has multiple life-cycle stages — production, processing, transport, packaging, consumption, and end-of-life. </a:t>
            </a:r>
            <a:endParaRPr lang="en-US" dirty="0"/>
          </a:p>
        </p:txBody>
      </p:sp>
      <p:sp>
        <p:nvSpPr>
          <p:cNvPr id="4" name="Slide Number Placeholder 3">
            <a:extLst>
              <a:ext uri="{FF2B5EF4-FFF2-40B4-BE49-F238E27FC236}">
                <a16:creationId xmlns:a16="http://schemas.microsoft.com/office/drawing/2014/main" id="{91DE55BE-BEFC-E89F-44AE-1DD7BAE89FAF}"/>
              </a:ext>
            </a:extLst>
          </p:cNvPr>
          <p:cNvSpPr>
            <a:spLocks noGrp="1"/>
          </p:cNvSpPr>
          <p:nvPr>
            <p:ph type="sldNum" sz="quarter" idx="5"/>
          </p:nvPr>
        </p:nvSpPr>
        <p:spPr/>
        <p:txBody>
          <a:bodyPr/>
          <a:lstStyle/>
          <a:p>
            <a:fld id="{8C896355-3DDC-9949-861F-AD0908BFCC23}" type="slidenum">
              <a:rPr lang="en-US" smtClean="0"/>
              <a:t>23</a:t>
            </a:fld>
            <a:endParaRPr lang="en-US"/>
          </a:p>
        </p:txBody>
      </p:sp>
    </p:spTree>
    <p:extLst>
      <p:ext uri="{BB962C8B-B14F-4D97-AF65-F5344CB8AC3E}">
        <p14:creationId xmlns:p14="http://schemas.microsoft.com/office/powerpoint/2010/main" val="3353740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96867-D71E-C67E-820B-8872F37FAA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FDDB1A-C6B4-7653-9040-CA4DBC2074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EC6090-F65F-EDEA-F8BB-C59E801A1BDD}"/>
              </a:ext>
            </a:extLst>
          </p:cNvPr>
          <p:cNvSpPr>
            <a:spLocks noGrp="1"/>
          </p:cNvSpPr>
          <p:nvPr>
            <p:ph type="body" idx="1"/>
          </p:nvPr>
        </p:nvSpPr>
        <p:spPr/>
        <p:txBody>
          <a:bodyPr/>
          <a:lstStyle/>
          <a:p>
            <a:r>
              <a:rPr lang="en-GB" dirty="0"/>
              <a:t>Those stages often occur in different locations and involve different types of activity.</a:t>
            </a:r>
            <a:endParaRPr lang="en-US" dirty="0"/>
          </a:p>
        </p:txBody>
      </p:sp>
      <p:sp>
        <p:nvSpPr>
          <p:cNvPr id="4" name="Slide Number Placeholder 3">
            <a:extLst>
              <a:ext uri="{FF2B5EF4-FFF2-40B4-BE49-F238E27FC236}">
                <a16:creationId xmlns:a16="http://schemas.microsoft.com/office/drawing/2014/main" id="{617CCE96-F5BF-838D-AE07-FFBA55E30CD9}"/>
              </a:ext>
            </a:extLst>
          </p:cNvPr>
          <p:cNvSpPr>
            <a:spLocks noGrp="1"/>
          </p:cNvSpPr>
          <p:nvPr>
            <p:ph type="sldNum" sz="quarter" idx="5"/>
          </p:nvPr>
        </p:nvSpPr>
        <p:spPr/>
        <p:txBody>
          <a:bodyPr/>
          <a:lstStyle/>
          <a:p>
            <a:fld id="{8C896355-3DDC-9949-861F-AD0908BFCC23}" type="slidenum">
              <a:rPr lang="en-US" smtClean="0"/>
              <a:t>24</a:t>
            </a:fld>
            <a:endParaRPr lang="en-US"/>
          </a:p>
        </p:txBody>
      </p:sp>
    </p:spTree>
    <p:extLst>
      <p:ext uri="{BB962C8B-B14F-4D97-AF65-F5344CB8AC3E}">
        <p14:creationId xmlns:p14="http://schemas.microsoft.com/office/powerpoint/2010/main" val="544453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0FEEB1-83C0-0928-B624-AD4EE19C4B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8B71B5-0BA3-D7BE-FDFD-5303D49785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395D72-E8EA-C2A6-9246-8C684EEBA9DC}"/>
              </a:ext>
            </a:extLst>
          </p:cNvPr>
          <p:cNvSpPr>
            <a:spLocks noGrp="1"/>
          </p:cNvSpPr>
          <p:nvPr>
            <p:ph type="body" idx="1"/>
          </p:nvPr>
        </p:nvSpPr>
        <p:spPr/>
        <p:txBody>
          <a:bodyPr/>
          <a:lstStyle/>
          <a:p>
            <a:r>
              <a:rPr lang="en-GB" dirty="0"/>
              <a:t>Each activity creates different pressures on nature: land use and habitat loss from agriculture, over-exploitation of resources, water use and pollution, and greenhouse gas emissions. </a:t>
            </a:r>
            <a:endParaRPr lang="en-US" dirty="0"/>
          </a:p>
        </p:txBody>
      </p:sp>
      <p:sp>
        <p:nvSpPr>
          <p:cNvPr id="4" name="Slide Number Placeholder 3">
            <a:extLst>
              <a:ext uri="{FF2B5EF4-FFF2-40B4-BE49-F238E27FC236}">
                <a16:creationId xmlns:a16="http://schemas.microsoft.com/office/drawing/2014/main" id="{CA4B7908-B60C-093B-ABDE-92CC08E4D4C9}"/>
              </a:ext>
            </a:extLst>
          </p:cNvPr>
          <p:cNvSpPr>
            <a:spLocks noGrp="1"/>
          </p:cNvSpPr>
          <p:nvPr>
            <p:ph type="sldNum" sz="quarter" idx="5"/>
          </p:nvPr>
        </p:nvSpPr>
        <p:spPr/>
        <p:txBody>
          <a:bodyPr/>
          <a:lstStyle/>
          <a:p>
            <a:fld id="{8C896355-3DDC-9949-861F-AD0908BFCC23}" type="slidenum">
              <a:rPr lang="en-US" smtClean="0"/>
              <a:t>25</a:t>
            </a:fld>
            <a:endParaRPr lang="en-US"/>
          </a:p>
        </p:txBody>
      </p:sp>
    </p:spTree>
    <p:extLst>
      <p:ext uri="{BB962C8B-B14F-4D97-AF65-F5344CB8AC3E}">
        <p14:creationId xmlns:p14="http://schemas.microsoft.com/office/powerpoint/2010/main" val="33558520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86F699-38D5-0676-CED2-D31C47E7E1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C0806D-03DE-0D0F-9BE2-E891DA7885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F3059B-03BE-2F93-4BD0-91EE19FE6366}"/>
              </a:ext>
            </a:extLst>
          </p:cNvPr>
          <p:cNvSpPr>
            <a:spLocks noGrp="1"/>
          </p:cNvSpPr>
          <p:nvPr>
            <p:ph type="body" idx="1"/>
          </p:nvPr>
        </p:nvSpPr>
        <p:spPr/>
        <p:txBody>
          <a:bodyPr/>
          <a:lstStyle/>
          <a:p>
            <a:r>
              <a:rPr lang="en-GB" dirty="0"/>
              <a:t>The impacts of those pressures depend on where they occur, and they affect a wide range of species, not just pine martens, but many, depending on their vulnerabilities to different pressures and ranges.</a:t>
            </a:r>
          </a:p>
          <a:p>
            <a:endParaRPr lang="en-GB" dirty="0"/>
          </a:p>
          <a:p>
            <a:r>
              <a:rPr lang="en-GB" dirty="0"/>
              <a:t>When you bring this together, you get a biodiversity footprint: a way of identifying where the major impacts occur, and which ingredients and pressure pathways are driving them</a:t>
            </a:r>
            <a:endParaRPr lang="en-US" dirty="0"/>
          </a:p>
        </p:txBody>
      </p:sp>
      <p:sp>
        <p:nvSpPr>
          <p:cNvPr id="4" name="Slide Number Placeholder 3">
            <a:extLst>
              <a:ext uri="{FF2B5EF4-FFF2-40B4-BE49-F238E27FC236}">
                <a16:creationId xmlns:a16="http://schemas.microsoft.com/office/drawing/2014/main" id="{200E9700-0E84-8B22-3E5C-007975736EA4}"/>
              </a:ext>
            </a:extLst>
          </p:cNvPr>
          <p:cNvSpPr>
            <a:spLocks noGrp="1"/>
          </p:cNvSpPr>
          <p:nvPr>
            <p:ph type="sldNum" sz="quarter" idx="5"/>
          </p:nvPr>
        </p:nvSpPr>
        <p:spPr/>
        <p:txBody>
          <a:bodyPr/>
          <a:lstStyle/>
          <a:p>
            <a:fld id="{8C896355-3DDC-9949-861F-AD0908BFCC23}" type="slidenum">
              <a:rPr lang="en-US" smtClean="0"/>
              <a:t>26</a:t>
            </a:fld>
            <a:endParaRPr lang="en-US"/>
          </a:p>
        </p:txBody>
      </p:sp>
    </p:spTree>
    <p:extLst>
      <p:ext uri="{BB962C8B-B14F-4D97-AF65-F5344CB8AC3E}">
        <p14:creationId xmlns:p14="http://schemas.microsoft.com/office/powerpoint/2010/main" val="18357269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example, chocolate consistently emerges as a dominant source of impact. </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27</a:t>
            </a:fld>
            <a:endParaRPr lang="en-US"/>
          </a:p>
        </p:txBody>
      </p:sp>
    </p:spTree>
    <p:extLst>
      <p:ext uri="{BB962C8B-B14F-4D97-AF65-F5344CB8AC3E}">
        <p14:creationId xmlns:p14="http://schemas.microsoft.com/office/powerpoint/2010/main" val="40740019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also break the footprint down by pressure pathway — for example land use, water use, and climate change. The unit we use here is the potentially disappeared fraction of species over a year, which reflects the proportion of species expected to be lost under sustained pressure. </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28</a:t>
            </a:fld>
            <a:endParaRPr lang="en-US"/>
          </a:p>
        </p:txBody>
      </p:sp>
    </p:spTree>
    <p:extLst>
      <p:ext uri="{BB962C8B-B14F-4D97-AF65-F5344CB8AC3E}">
        <p14:creationId xmlns:p14="http://schemas.microsoft.com/office/powerpoint/2010/main" val="37936381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thing we explored in this work was uncertainty. Each bar you see here represents a different modelling approach. What’s interesting is that, regardless of the model, chocolate almost always appears as a major driver in the lower two plots. But the relative importance of different pressure pathways in the top row of plots varies a lot depending on model choices.</a:t>
            </a:r>
          </a:p>
          <a:p>
            <a:endParaRPr lang="en-GB" dirty="0"/>
          </a:p>
          <a:p>
            <a:r>
              <a:rPr lang="en-GB" dirty="0"/>
              <a:t>The reason for this variability is that the way different environmental pressures translate into biodiversity loss is still modelled in very simplified ways. Many impact models are based on limited systems, capture only certain components of biodiversity, or rely on assumptions that don’t generalise well across regions or taxa.</a:t>
            </a:r>
          </a:p>
          <a:p>
            <a:r>
              <a:rPr lang="en-GB" dirty="0"/>
              <a:t>As a result, while we can often identify robust drivers of impact, like specific ingredients, the relative importance of different pressure pathways is much more uncertain. That uncertainty is large, structural, and often under-acknowledged.</a:t>
            </a:r>
          </a:p>
          <a:p>
            <a:r>
              <a:rPr lang="en-GB" dirty="0"/>
              <a:t>These models are still a starting point — useful for highlighting hotspots and broad patterns — but they need to be used with care, and with uncertainty made explicit rather than hidden.</a:t>
            </a:r>
          </a:p>
          <a:p>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29</a:t>
            </a:fld>
            <a:endParaRPr lang="en-US"/>
          </a:p>
        </p:txBody>
      </p:sp>
    </p:spTree>
    <p:extLst>
      <p:ext uri="{BB962C8B-B14F-4D97-AF65-F5344CB8AC3E}">
        <p14:creationId xmlns:p14="http://schemas.microsoft.com/office/powerpoint/2010/main" val="610849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“Rather than trying to cover everything, today I’ll focus on three projects that illustrate this trajectory.</a:t>
            </a:r>
          </a:p>
          <a:p>
            <a:r>
              <a:rPr lang="en-GB" dirty="0"/>
              <a:t>First, a spatial mapping project supporting pine marten reintroduction with the Wildlife Trusts.</a:t>
            </a:r>
            <a:br>
              <a:rPr lang="en-GB" dirty="0"/>
            </a:br>
            <a:r>
              <a:rPr lang="en-GB" dirty="0"/>
              <a:t>Second, work on biodiversity </a:t>
            </a:r>
            <a:r>
              <a:rPr lang="en-GB" dirty="0" err="1"/>
              <a:t>footprinting</a:t>
            </a:r>
            <a:r>
              <a:rPr lang="en-GB" dirty="0"/>
              <a:t> for large organisations, including the BBC, the Guardian, and the European Space Agency.</a:t>
            </a:r>
            <a:br>
              <a:rPr lang="en-GB" dirty="0"/>
            </a:br>
            <a:r>
              <a:rPr lang="en-GB" dirty="0"/>
              <a:t>And third, my current work on estimating and communicating the environmental impacts of food products at scale.”</a:t>
            </a:r>
          </a:p>
        </p:txBody>
      </p:sp>
      <p:sp>
        <p:nvSpPr>
          <p:cNvPr id="4" name="Slide Number Placeholder 3"/>
          <p:cNvSpPr>
            <a:spLocks noGrp="1"/>
          </p:cNvSpPr>
          <p:nvPr>
            <p:ph type="sldNum" sz="quarter" idx="5"/>
          </p:nvPr>
        </p:nvSpPr>
        <p:spPr/>
        <p:txBody>
          <a:bodyPr/>
          <a:lstStyle/>
          <a:p>
            <a:fld id="{8C896355-3DDC-9949-861F-AD0908BFCC23}" type="slidenum">
              <a:rPr lang="en-US" smtClean="0"/>
              <a:t>3</a:t>
            </a:fld>
            <a:endParaRPr lang="en-US"/>
          </a:p>
        </p:txBody>
      </p:sp>
    </p:spTree>
    <p:extLst>
      <p:ext uri="{BB962C8B-B14F-4D97-AF65-F5344CB8AC3E}">
        <p14:creationId xmlns:p14="http://schemas.microsoft.com/office/powerpoint/2010/main" val="10635423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C0096-38AE-C6B4-F3F0-624E245A78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7A6D1A-CAE6-30AC-1E42-302958D41F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4DFA93-682D-BCA9-B996-BDF30452D438}"/>
              </a:ext>
            </a:extLst>
          </p:cNvPr>
          <p:cNvSpPr>
            <a:spLocks noGrp="1"/>
          </p:cNvSpPr>
          <p:nvPr>
            <p:ph type="body" idx="1"/>
          </p:nvPr>
        </p:nvSpPr>
        <p:spPr/>
        <p:txBody>
          <a:bodyPr/>
          <a:lstStyle/>
          <a:p>
            <a:r>
              <a:rPr lang="en-GB" sz="1200" kern="1200" dirty="0">
                <a:solidFill>
                  <a:schemeClr val="tx1"/>
                </a:solidFill>
                <a:effectLst/>
                <a:latin typeface="+mn-lt"/>
                <a:ea typeface="+mn-ea"/>
                <a:cs typeface="+mn-cs"/>
              </a:rPr>
              <a:t>Much of my research in this area has focused on understanding that uncertainty — how much confidence we can place in these numbers, and how they can be used responsibly. They are ultimately acting as a proxy for what could be happening in these complex systems, but they are not capturing all of it, including the way these different impact pathways compound and interact, and they may not reflect what is actually happening on the ground.</a:t>
            </a:r>
          </a:p>
        </p:txBody>
      </p:sp>
      <p:sp>
        <p:nvSpPr>
          <p:cNvPr id="4" name="Slide Number Placeholder 3">
            <a:extLst>
              <a:ext uri="{FF2B5EF4-FFF2-40B4-BE49-F238E27FC236}">
                <a16:creationId xmlns:a16="http://schemas.microsoft.com/office/drawing/2014/main" id="{5AC777B5-B495-8FEB-2402-524B1CAB4A0F}"/>
              </a:ext>
            </a:extLst>
          </p:cNvPr>
          <p:cNvSpPr>
            <a:spLocks noGrp="1"/>
          </p:cNvSpPr>
          <p:nvPr>
            <p:ph type="sldNum" sz="quarter" idx="5"/>
          </p:nvPr>
        </p:nvSpPr>
        <p:spPr/>
        <p:txBody>
          <a:bodyPr/>
          <a:lstStyle/>
          <a:p>
            <a:fld id="{8C896355-3DDC-9949-861F-AD0908BFCC23}" type="slidenum">
              <a:rPr lang="en-US" smtClean="0"/>
              <a:t>30</a:t>
            </a:fld>
            <a:endParaRPr lang="en-US"/>
          </a:p>
        </p:txBody>
      </p:sp>
    </p:spTree>
    <p:extLst>
      <p:ext uri="{BB962C8B-B14F-4D97-AF65-F5344CB8AC3E}">
        <p14:creationId xmlns:p14="http://schemas.microsoft.com/office/powerpoint/2010/main" val="12778225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GB" dirty="0"/>
              <a:t>“That question really matters because these metrics are increasingly used by organisations to design sustainability strategies: deciding what to avoid, what to reduce, and what — if anything — might be offset.</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31</a:t>
            </a:fld>
            <a:endParaRPr lang="en-US"/>
          </a:p>
        </p:txBody>
      </p:sp>
    </p:spTree>
    <p:extLst>
      <p:ext uri="{BB962C8B-B14F-4D97-AF65-F5344CB8AC3E}">
        <p14:creationId xmlns:p14="http://schemas.microsoft.com/office/powerpoint/2010/main" val="18670153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FA152B-6025-9132-59BC-50741AADA9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24A428-7D5A-40C8-51B1-55781DA118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45CA1E-8058-5A56-6145-482D81BB5B40}"/>
              </a:ext>
            </a:extLst>
          </p:cNvPr>
          <p:cNvSpPr>
            <a:spLocks noGrp="1"/>
          </p:cNvSpPr>
          <p:nvPr>
            <p:ph type="body" idx="1"/>
          </p:nvPr>
        </p:nvSpPr>
        <p:spPr/>
        <p:txBody>
          <a:bodyPr/>
          <a:lstStyle/>
          <a:p>
            <a:pPr>
              <a:lnSpc>
                <a:spcPct val="150000"/>
              </a:lnSpc>
            </a:pPr>
            <a:r>
              <a:rPr lang="en-GB" dirty="0"/>
              <a:t>I’ve also looked at the relationship between biodiversity and climate footprints. In some cases there are synergies — actions that reduce both. In others there are trade-offs, where climate-focused interventions can worsen biodiversity impacts.</a:t>
            </a:r>
            <a:endParaRPr lang="en-US" dirty="0"/>
          </a:p>
        </p:txBody>
      </p:sp>
      <p:sp>
        <p:nvSpPr>
          <p:cNvPr id="4" name="Slide Number Placeholder 3">
            <a:extLst>
              <a:ext uri="{FF2B5EF4-FFF2-40B4-BE49-F238E27FC236}">
                <a16:creationId xmlns:a16="http://schemas.microsoft.com/office/drawing/2014/main" id="{F9775EE8-FBA1-D5CC-B37A-7D6B6AAD361C}"/>
              </a:ext>
            </a:extLst>
          </p:cNvPr>
          <p:cNvSpPr>
            <a:spLocks noGrp="1"/>
          </p:cNvSpPr>
          <p:nvPr>
            <p:ph type="sldNum" sz="quarter" idx="5"/>
          </p:nvPr>
        </p:nvSpPr>
        <p:spPr/>
        <p:txBody>
          <a:bodyPr/>
          <a:lstStyle/>
          <a:p>
            <a:fld id="{8C896355-3DDC-9949-861F-AD0908BFCC23}" type="slidenum">
              <a:rPr lang="en-US" smtClean="0"/>
              <a:t>32</a:t>
            </a:fld>
            <a:endParaRPr lang="en-US"/>
          </a:p>
        </p:txBody>
      </p:sp>
    </p:spTree>
    <p:extLst>
      <p:ext uri="{BB962C8B-B14F-4D97-AF65-F5344CB8AC3E}">
        <p14:creationId xmlns:p14="http://schemas.microsoft.com/office/powerpoint/2010/main" val="23504627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CE506A-03C0-4658-EC20-33605BC33A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94378A-4314-1039-8089-DC8EC87AF4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25B87B-2D37-B96C-20C8-6574A10D1789}"/>
              </a:ext>
            </a:extLst>
          </p:cNvPr>
          <p:cNvSpPr>
            <a:spLocks noGrp="1"/>
          </p:cNvSpPr>
          <p:nvPr>
            <p:ph type="body" idx="1"/>
          </p:nvPr>
        </p:nvSpPr>
        <p:spPr/>
        <p:txBody>
          <a:bodyPr/>
          <a:lstStyle/>
          <a:p>
            <a:pPr>
              <a:lnSpc>
                <a:spcPct val="150000"/>
              </a:lnSpc>
            </a:pPr>
            <a:r>
              <a:rPr lang="en-GB" dirty="0"/>
              <a:t>This becomes especially challenging when organisations try to balance negative impacts against positive actions, which raises real risks around greenwashing, where organisations say they are doing nice things like planting wild flower meadows, meanwhile their overseas impacts are destroying rainforests.</a:t>
            </a:r>
            <a:endParaRPr lang="en-US" dirty="0"/>
          </a:p>
        </p:txBody>
      </p:sp>
      <p:sp>
        <p:nvSpPr>
          <p:cNvPr id="4" name="Slide Number Placeholder 3">
            <a:extLst>
              <a:ext uri="{FF2B5EF4-FFF2-40B4-BE49-F238E27FC236}">
                <a16:creationId xmlns:a16="http://schemas.microsoft.com/office/drawing/2014/main" id="{725E3FCF-1541-16D2-37A4-92EB66EF9DDA}"/>
              </a:ext>
            </a:extLst>
          </p:cNvPr>
          <p:cNvSpPr>
            <a:spLocks noGrp="1"/>
          </p:cNvSpPr>
          <p:nvPr>
            <p:ph type="sldNum" sz="quarter" idx="5"/>
          </p:nvPr>
        </p:nvSpPr>
        <p:spPr/>
        <p:txBody>
          <a:bodyPr/>
          <a:lstStyle/>
          <a:p>
            <a:fld id="{8C896355-3DDC-9949-861F-AD0908BFCC23}" type="slidenum">
              <a:rPr lang="en-US" smtClean="0"/>
              <a:t>33</a:t>
            </a:fld>
            <a:endParaRPr lang="en-US"/>
          </a:p>
        </p:txBody>
      </p:sp>
    </p:spTree>
    <p:extLst>
      <p:ext uri="{BB962C8B-B14F-4D97-AF65-F5344CB8AC3E}">
        <p14:creationId xmlns:p14="http://schemas.microsoft.com/office/powerpoint/2010/main" val="19814075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55A42D-7412-8A0C-0038-D74C37D4E6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02B71B-2D85-5289-902A-A40EC3E55F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4BADF8-8F29-1309-8846-571B80C1B766}"/>
              </a:ext>
            </a:extLst>
          </p:cNvPr>
          <p:cNvSpPr>
            <a:spLocks noGrp="1"/>
          </p:cNvSpPr>
          <p:nvPr>
            <p:ph type="body" idx="1"/>
          </p:nvPr>
        </p:nvSpPr>
        <p:spPr/>
        <p:txBody>
          <a:bodyPr/>
          <a:lstStyle/>
          <a:p>
            <a:r>
              <a:rPr lang="en-GB" dirty="0"/>
              <a:t>How we communicate both the science </a:t>
            </a:r>
            <a:r>
              <a:rPr lang="en-GB" i="1" dirty="0"/>
              <a:t>and the uncertainty</a:t>
            </a:r>
            <a:r>
              <a:rPr lang="en-GB" dirty="0"/>
              <a:t> of biodiversity </a:t>
            </a:r>
            <a:r>
              <a:rPr lang="en-GB" dirty="0" err="1"/>
              <a:t>footprinting</a:t>
            </a:r>
            <a:r>
              <a:rPr lang="en-GB" dirty="0"/>
              <a:t> is therefore crucial.</a:t>
            </a:r>
          </a:p>
          <a:p>
            <a:r>
              <a:rPr lang="en-GB" dirty="0"/>
              <a:t>Even the basic concept of biodiversity is difficult to convey — it spans species, populations, habitats, and ecosystem functions, often in places far removed from where decisions are made. Connecting everyday activities to ecological impacts on the other side of the world is inherently challenging.</a:t>
            </a:r>
          </a:p>
          <a:p>
            <a:r>
              <a:rPr lang="en-GB" dirty="0"/>
              <a:t>Unlike climate, there is no single equivalent of a CO₂ metric. Biodiversity is multidimensional: different pressures affect different components of nature, at different scales, and in different contexts.</a:t>
            </a:r>
          </a:p>
          <a:p>
            <a:r>
              <a:rPr lang="en-GB" dirty="0"/>
              <a:t>That means no single number can capture everything that matters. The challenge is not to oversimplify, but to communicate complexity in a way that still supports meaningful action.”</a:t>
            </a:r>
          </a:p>
        </p:txBody>
      </p:sp>
      <p:sp>
        <p:nvSpPr>
          <p:cNvPr id="4" name="Slide Number Placeholder 3">
            <a:extLst>
              <a:ext uri="{FF2B5EF4-FFF2-40B4-BE49-F238E27FC236}">
                <a16:creationId xmlns:a16="http://schemas.microsoft.com/office/drawing/2014/main" id="{0B4A5862-AF83-D2FA-6580-1E031ABD8FE1}"/>
              </a:ext>
            </a:extLst>
          </p:cNvPr>
          <p:cNvSpPr>
            <a:spLocks noGrp="1"/>
          </p:cNvSpPr>
          <p:nvPr>
            <p:ph type="sldNum" sz="quarter" idx="5"/>
          </p:nvPr>
        </p:nvSpPr>
        <p:spPr/>
        <p:txBody>
          <a:bodyPr/>
          <a:lstStyle/>
          <a:p>
            <a:fld id="{8C896355-3DDC-9949-861F-AD0908BFCC23}" type="slidenum">
              <a:rPr lang="en-US" smtClean="0"/>
              <a:t>34</a:t>
            </a:fld>
            <a:endParaRPr lang="en-US"/>
          </a:p>
        </p:txBody>
      </p:sp>
    </p:spTree>
    <p:extLst>
      <p:ext uri="{BB962C8B-B14F-4D97-AF65-F5344CB8AC3E}">
        <p14:creationId xmlns:p14="http://schemas.microsoft.com/office/powerpoint/2010/main" val="16934893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34A231-4106-45BD-2CA2-8F0998C6B6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8607FD-148C-B870-0D9C-4AE5E2C6E3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6075AF-1AE8-C57D-5010-BB3D3C9C754C}"/>
              </a:ext>
            </a:extLst>
          </p:cNvPr>
          <p:cNvSpPr>
            <a:spLocks noGrp="1"/>
          </p:cNvSpPr>
          <p:nvPr>
            <p:ph type="body" idx="1"/>
          </p:nvPr>
        </p:nvSpPr>
        <p:spPr/>
        <p:txBody>
          <a:bodyPr/>
          <a:lstStyle/>
          <a:p>
            <a:pPr>
              <a:lnSpc>
                <a:spcPct val="150000"/>
              </a:lnSpc>
            </a:pPr>
            <a:r>
              <a:rPr lang="en-GB" dirty="0"/>
              <a:t>“For all of these reasons, a major part of my work has focused on applying these ideas in real-world case studies — to see what actually happens when organisations try to build sustainability strategies around biodiversity </a:t>
            </a:r>
            <a:r>
              <a:rPr lang="en-GB" dirty="0" err="1"/>
              <a:t>footprinting</a:t>
            </a:r>
            <a:r>
              <a:rPr lang="en-GB" dirty="0"/>
              <a:t>, with all of its complexity and uncertainty.</a:t>
            </a:r>
            <a:endParaRPr lang="en-US" dirty="0"/>
          </a:p>
        </p:txBody>
      </p:sp>
      <p:sp>
        <p:nvSpPr>
          <p:cNvPr id="4" name="Slide Number Placeholder 3">
            <a:extLst>
              <a:ext uri="{FF2B5EF4-FFF2-40B4-BE49-F238E27FC236}">
                <a16:creationId xmlns:a16="http://schemas.microsoft.com/office/drawing/2014/main" id="{C28685B7-FF3A-1F24-8F6E-F7B3837635B0}"/>
              </a:ext>
            </a:extLst>
          </p:cNvPr>
          <p:cNvSpPr>
            <a:spLocks noGrp="1"/>
          </p:cNvSpPr>
          <p:nvPr>
            <p:ph type="sldNum" sz="quarter" idx="5"/>
          </p:nvPr>
        </p:nvSpPr>
        <p:spPr/>
        <p:txBody>
          <a:bodyPr/>
          <a:lstStyle/>
          <a:p>
            <a:fld id="{8C896355-3DDC-9949-861F-AD0908BFCC23}" type="slidenum">
              <a:rPr lang="en-US" smtClean="0"/>
              <a:t>35</a:t>
            </a:fld>
            <a:endParaRPr lang="en-US"/>
          </a:p>
        </p:txBody>
      </p:sp>
    </p:spTree>
    <p:extLst>
      <p:ext uri="{BB962C8B-B14F-4D97-AF65-F5344CB8AC3E}">
        <p14:creationId xmlns:p14="http://schemas.microsoft.com/office/powerpoint/2010/main" val="17024009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E8C31-2487-143B-41F2-E94CE8603A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70F92E-A6E2-2DF6-19A2-A76D3E7AED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89B0FC-0013-09D2-31B5-77395BA35409}"/>
              </a:ext>
            </a:extLst>
          </p:cNvPr>
          <p:cNvSpPr>
            <a:spLocks noGrp="1"/>
          </p:cNvSpPr>
          <p:nvPr>
            <p:ph type="body" idx="1"/>
          </p:nvPr>
        </p:nvSpPr>
        <p:spPr/>
        <p:txBody>
          <a:bodyPr/>
          <a:lstStyle/>
          <a:p>
            <a:r>
              <a:rPr lang="en-GB" dirty="0"/>
              <a:t>I worked with the BBC to assess biodiversity impacts across their entire operation — from buildings and electronic infrastructure at their sites around the world, to supply chains and digital delivery systems.</a:t>
            </a:r>
          </a:p>
          <a:p>
            <a:r>
              <a:rPr lang="en-GB" dirty="0"/>
              <a:t> </a:t>
            </a:r>
          </a:p>
          <a:p>
            <a:endParaRPr lang="en-GB" dirty="0"/>
          </a:p>
          <a:p>
            <a:r>
              <a:rPr lang="en-GB" dirty="0"/>
              <a:t>If you compare </a:t>
            </a:r>
            <a:r>
              <a:rPr lang="en-GB" b="1" dirty="0"/>
              <a:t>watching live on a TV versus streaming it on your laptop</a:t>
            </a:r>
            <a:r>
              <a:rPr lang="en-GB" dirty="0"/>
              <a:t>, the difference in environmental impact mainly comes down to the </a:t>
            </a:r>
            <a:r>
              <a:rPr lang="en-GB" b="1" dirty="0"/>
              <a:t>device’s energy use</a:t>
            </a:r>
            <a:r>
              <a:rPr lang="en-GB" dirty="0"/>
              <a:t> and the </a:t>
            </a:r>
            <a:r>
              <a:rPr lang="en-GB" b="1" dirty="0"/>
              <a:t>distribution method</a:t>
            </a:r>
            <a:r>
              <a:rPr lang="en-GB" dirty="0"/>
              <a:t>. A large TV generally consumes </a:t>
            </a:r>
            <a:r>
              <a:rPr lang="en-GB" b="1" dirty="0"/>
              <a:t>more electricity</a:t>
            </a:r>
            <a:r>
              <a:rPr lang="en-GB" dirty="0"/>
              <a:t> than a laptop when playing the same content, simply because of its bigger screen and higher power draw — so, all else equal, watching on a laptop tends to use </a:t>
            </a:r>
            <a:r>
              <a:rPr lang="en-GB" i="1" dirty="0"/>
              <a:t>less energy at the device level</a:t>
            </a:r>
            <a:r>
              <a:rPr lang="en-GB" dirty="0"/>
              <a:t>. </a:t>
            </a:r>
          </a:p>
          <a:p>
            <a:endParaRPr lang="en-GB" dirty="0"/>
          </a:p>
          <a:p>
            <a:r>
              <a:rPr lang="en-GB" dirty="0"/>
              <a:t>At the distribution level, recent analyses suggest that the </a:t>
            </a:r>
            <a:r>
              <a:rPr lang="en-GB" b="1" dirty="0"/>
              <a:t>energy gap between traditional broadcast and internet streaming is now quite small and narrowing</a:t>
            </a:r>
            <a:r>
              <a:rPr lang="en-GB" dirty="0"/>
              <a:t> as networks and streaming infrastructure become more efficient. In fact, the difference in hourly energy use between broadcast and streaming can be only on the order of a few watt-hours, and streaming is expected to become more efficient than broadcast over time. </a:t>
            </a:r>
          </a:p>
          <a:p>
            <a:endParaRPr lang="en-GB" dirty="0"/>
          </a:p>
          <a:p>
            <a:r>
              <a:rPr lang="en-GB" dirty="0"/>
              <a:t>However, the total environmental impact of either option also depends on where your electricity comes from (renewable versus fossil-fuel sources), the efficiency of data networks, and how long and at what resolution you watch. So while a laptop stream </a:t>
            </a:r>
            <a:r>
              <a:rPr lang="en-GB" i="1" dirty="0"/>
              <a:t>tends</a:t>
            </a:r>
            <a:r>
              <a:rPr lang="en-GB" dirty="0"/>
              <a:t> to be lower-impact than watching on a big TV, neither option is “impact-free,” and the differences are smaller than many people assume.</a:t>
            </a:r>
          </a:p>
          <a:p>
            <a:endParaRPr lang="en-US" dirty="0"/>
          </a:p>
        </p:txBody>
      </p:sp>
      <p:sp>
        <p:nvSpPr>
          <p:cNvPr id="4" name="Slide Number Placeholder 3">
            <a:extLst>
              <a:ext uri="{FF2B5EF4-FFF2-40B4-BE49-F238E27FC236}">
                <a16:creationId xmlns:a16="http://schemas.microsoft.com/office/drawing/2014/main" id="{40E1F192-85F9-87F6-BA17-EEA9CA02B4A7}"/>
              </a:ext>
            </a:extLst>
          </p:cNvPr>
          <p:cNvSpPr>
            <a:spLocks noGrp="1"/>
          </p:cNvSpPr>
          <p:nvPr>
            <p:ph type="sldNum" sz="quarter" idx="5"/>
          </p:nvPr>
        </p:nvSpPr>
        <p:spPr/>
        <p:txBody>
          <a:bodyPr/>
          <a:lstStyle/>
          <a:p>
            <a:fld id="{8C896355-3DDC-9949-861F-AD0908BFCC23}" type="slidenum">
              <a:rPr lang="en-US" smtClean="0"/>
              <a:t>36</a:t>
            </a:fld>
            <a:endParaRPr lang="en-US"/>
          </a:p>
        </p:txBody>
      </p:sp>
    </p:spTree>
    <p:extLst>
      <p:ext uri="{BB962C8B-B14F-4D97-AF65-F5344CB8AC3E}">
        <p14:creationId xmlns:p14="http://schemas.microsoft.com/office/powerpoint/2010/main" val="18493603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C85E5-C73A-9EA1-7DF4-6A7E44E01F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D904DB-EBD0-9B91-DDB0-64A7DA1613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B45707-B857-1C30-8F36-0499F63CCF3E}"/>
              </a:ext>
            </a:extLst>
          </p:cNvPr>
          <p:cNvSpPr>
            <a:spLocks noGrp="1"/>
          </p:cNvSpPr>
          <p:nvPr>
            <p:ph type="body" idx="1"/>
          </p:nvPr>
        </p:nvSpPr>
        <p:spPr/>
        <p:txBody>
          <a:bodyPr/>
          <a:lstStyle/>
          <a:p>
            <a:r>
              <a:rPr lang="en-GB" dirty="0"/>
              <a:t>With the Guardian, we looked at the impacts of both print and digital media, and they used the results as a public communication exercise to explain biodiversity </a:t>
            </a:r>
            <a:r>
              <a:rPr lang="en-GB" dirty="0" err="1"/>
              <a:t>footprinting</a:t>
            </a:r>
            <a:r>
              <a:rPr lang="en-GB" dirty="0"/>
              <a:t> to their readers.</a:t>
            </a:r>
            <a:endParaRPr lang="en-US" dirty="0"/>
          </a:p>
        </p:txBody>
      </p:sp>
      <p:sp>
        <p:nvSpPr>
          <p:cNvPr id="4" name="Slide Number Placeholder 3">
            <a:extLst>
              <a:ext uri="{FF2B5EF4-FFF2-40B4-BE49-F238E27FC236}">
                <a16:creationId xmlns:a16="http://schemas.microsoft.com/office/drawing/2014/main" id="{111D876B-EA75-69C7-FC5B-A7A31289DEE9}"/>
              </a:ext>
            </a:extLst>
          </p:cNvPr>
          <p:cNvSpPr>
            <a:spLocks noGrp="1"/>
          </p:cNvSpPr>
          <p:nvPr>
            <p:ph type="sldNum" sz="quarter" idx="5"/>
          </p:nvPr>
        </p:nvSpPr>
        <p:spPr/>
        <p:txBody>
          <a:bodyPr/>
          <a:lstStyle/>
          <a:p>
            <a:fld id="{8C896355-3DDC-9949-861F-AD0908BFCC23}" type="slidenum">
              <a:rPr lang="en-US" smtClean="0"/>
              <a:t>37</a:t>
            </a:fld>
            <a:endParaRPr lang="en-US"/>
          </a:p>
        </p:txBody>
      </p:sp>
    </p:spTree>
    <p:extLst>
      <p:ext uri="{BB962C8B-B14F-4D97-AF65-F5344CB8AC3E}">
        <p14:creationId xmlns:p14="http://schemas.microsoft.com/office/powerpoint/2010/main" val="10811317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recently, I’ve worked with the European Space Agency, looking at how to even begin assessing biodiversity impacts in the space sector — for example at launch sites like French Guiana, which at the equator is great for the physics of rocket launching, but also sits adjacent to these beautiful rainforests - a major biodiversity hotspot.</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38</a:t>
            </a:fld>
            <a:endParaRPr lang="en-US"/>
          </a:p>
        </p:txBody>
      </p:sp>
    </p:spTree>
    <p:extLst>
      <p:ext uri="{BB962C8B-B14F-4D97-AF65-F5344CB8AC3E}">
        <p14:creationId xmlns:p14="http://schemas.microsoft.com/office/powerpoint/2010/main" val="21439409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I’ve also worked with the Dutch dairy sector to explore what a ‘Nature Positive’ strategy could mean at the farm level, and which indicators might realistically support that transition.”</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39</a:t>
            </a:fld>
            <a:endParaRPr lang="en-US"/>
          </a:p>
        </p:txBody>
      </p:sp>
    </p:spTree>
    <p:extLst>
      <p:ext uri="{BB962C8B-B14F-4D97-AF65-F5344CB8AC3E}">
        <p14:creationId xmlns:p14="http://schemas.microsoft.com/office/powerpoint/2010/main" val="2180464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a:t>So, starting with some habitat connectivity mapping work and these fascinating little creatures. Pine martens are native to the UK and historically common in ancient woodlands. As predators, they help regulate populations such as grey squirrels, preventing any one species from becoming dominant. This regulation supports more diverse and resilient woodland ecosystems, better able to cope with disease, invasive species, and environmental change.”</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4</a:t>
            </a:fld>
            <a:endParaRPr lang="en-US"/>
          </a:p>
        </p:txBody>
      </p:sp>
    </p:spTree>
    <p:extLst>
      <p:ext uri="{BB962C8B-B14F-4D97-AF65-F5344CB8AC3E}">
        <p14:creationId xmlns:p14="http://schemas.microsoft.com/office/powerpoint/2010/main" val="18750034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projects naturally led me to focus on food systems, which sit at the centre of biodiversity, climate, and human wellbeing.</a:t>
            </a:r>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40</a:t>
            </a:fld>
            <a:endParaRPr lang="en-US"/>
          </a:p>
        </p:txBody>
      </p:sp>
    </p:spTree>
    <p:extLst>
      <p:ext uri="{BB962C8B-B14F-4D97-AF65-F5344CB8AC3E}">
        <p14:creationId xmlns:p14="http://schemas.microsoft.com/office/powerpoint/2010/main" val="8914197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FE97E1-8BE4-9F22-4AE4-0F95C80A23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8EA4B4-646A-A9B9-46CA-6CA20C67B4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3E0F04-6297-2FBD-BF02-548BC0F314F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Food production is the largest driver of land-use change globally, which is driving major ongoing species habitat loss. In the UK, this map shows the land area divided up by purpose (not where it actually is). About 70% is devoted to agriculture, mainly livestock and livestock feed and pasture. The right-hand side of the chart, using the same scale, shows how much land is used overseas to produce food for the UK. About half of the total land use takes place overseas. The combined land area for rearing beef and lamb for UK consumption is larger than the UK itself. </a:t>
            </a:r>
            <a:endParaRPr lang="en-GB" sz="1200" b="0" i="0" kern="1200" dirty="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51C9AD09-F561-FA1E-8BB2-C0CA0F3EFDA9}"/>
              </a:ext>
            </a:extLst>
          </p:cNvPr>
          <p:cNvSpPr>
            <a:spLocks noGrp="1"/>
          </p:cNvSpPr>
          <p:nvPr>
            <p:ph type="sldNum" sz="quarter" idx="5"/>
          </p:nvPr>
        </p:nvSpPr>
        <p:spPr/>
        <p:txBody>
          <a:bodyPr/>
          <a:lstStyle/>
          <a:p>
            <a:fld id="{8C896355-3DDC-9949-861F-AD0908BFCC23}" type="slidenum">
              <a:rPr lang="en-US" smtClean="0"/>
              <a:t>41</a:t>
            </a:fld>
            <a:endParaRPr lang="en-US"/>
          </a:p>
        </p:txBody>
      </p:sp>
    </p:spTree>
    <p:extLst>
      <p:ext uri="{BB962C8B-B14F-4D97-AF65-F5344CB8AC3E}">
        <p14:creationId xmlns:p14="http://schemas.microsoft.com/office/powerpoint/2010/main" val="28954864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Globally, only around 6% of the biomass of mammals on Earth is now wild — the rest is dominated by livestock. This has profound implications for biodiversity, climate, and ecosystem resilience.”</a:t>
            </a:r>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C896355-3DDC-9949-861F-AD0908BFCC23}" type="slidenum">
              <a:rPr lang="en-US" smtClean="0"/>
              <a:t>42</a:t>
            </a:fld>
            <a:endParaRPr lang="en-US"/>
          </a:p>
        </p:txBody>
      </p:sp>
    </p:spTree>
    <p:extLst>
      <p:ext uri="{BB962C8B-B14F-4D97-AF65-F5344CB8AC3E}">
        <p14:creationId xmlns:p14="http://schemas.microsoft.com/office/powerpoint/2010/main" val="30769681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“Despite this, at the level where choices are actually made — by consumers, organisations, suppliers, producers, and policymakers — we still struggle to answer very basic questions.</a:t>
            </a:r>
          </a:p>
          <a:p>
            <a:r>
              <a:rPr lang="en-GB" dirty="0"/>
              <a:t>Three similar looking products on a supermarket shelf can have very different environmental impacts depending on their ingredient composition. That information is largely invisible.</a:t>
            </a:r>
          </a:p>
          <a:p>
            <a:r>
              <a:rPr lang="en-GB" dirty="0"/>
              <a:t>This makes it difficult to make informed choices, and difficult to design science-based policy.”</a:t>
            </a:r>
          </a:p>
        </p:txBody>
      </p:sp>
      <p:sp>
        <p:nvSpPr>
          <p:cNvPr id="4" name="Slide Number Placeholder 3"/>
          <p:cNvSpPr>
            <a:spLocks noGrp="1"/>
          </p:cNvSpPr>
          <p:nvPr>
            <p:ph type="sldNum" sz="quarter" idx="5"/>
          </p:nvPr>
        </p:nvSpPr>
        <p:spPr/>
        <p:txBody>
          <a:bodyPr/>
          <a:lstStyle/>
          <a:p>
            <a:fld id="{3A4CB331-7530-804F-B320-1CD0CCC9FAC1}" type="slidenum">
              <a:rPr lang="en-US" smtClean="0"/>
              <a:t>43</a:t>
            </a:fld>
            <a:endParaRPr lang="en-US"/>
          </a:p>
        </p:txBody>
      </p:sp>
    </p:spTree>
    <p:extLst>
      <p:ext uri="{BB962C8B-B14F-4D97-AF65-F5344CB8AC3E}">
        <p14:creationId xmlns:p14="http://schemas.microsoft.com/office/powerpoint/2010/main" val="1215362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E8220E-85F7-CD3D-00C1-85B5E406D3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D9E30F-EFFD-58E5-A268-192FE7A115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B31F20-DDD3-F95D-07C4-196B1F20172F}"/>
              </a:ext>
            </a:extLst>
          </p:cNvPr>
          <p:cNvSpPr>
            <a:spLocks noGrp="1"/>
          </p:cNvSpPr>
          <p:nvPr>
            <p:ph type="body" idx="1"/>
          </p:nvPr>
        </p:nvSpPr>
        <p:spPr/>
        <p:txBody>
          <a:bodyPr/>
          <a:lstStyle/>
          <a:p>
            <a:r>
              <a:rPr lang="en-GB" dirty="0"/>
              <a:t>“Food data presents several challenges.</a:t>
            </a:r>
          </a:p>
          <a:p>
            <a:r>
              <a:rPr lang="en-GB" dirty="0"/>
              <a:t>First, it’s inconsistent: similar products are categorised differently across retailers.</a:t>
            </a:r>
            <a:br>
              <a:rPr lang="en-GB" dirty="0"/>
            </a:br>
            <a:r>
              <a:rPr lang="en-GB" dirty="0"/>
              <a:t>Second, it’s incomplete: ingredient lists often disclose only a small fraction of actual proportions, leaving most of the formulation unknown. That means up to 90% of the ingredient composition has to be inferred before environmental impacts can be estimated.</a:t>
            </a:r>
            <a:br>
              <a:rPr lang="en-GB" dirty="0"/>
            </a:br>
            <a:r>
              <a:rPr lang="en-GB" dirty="0"/>
              <a:t>And third, it doesn’t scale: existing environmental impact datasets cover around a hundred food categories, while real markets contain hundreds of thousands of distinct products.</a:t>
            </a:r>
          </a:p>
          <a:p>
            <a:r>
              <a:rPr lang="en-GB" dirty="0"/>
              <a:t>At that scale, category averages hide enormous variation, and manual assessment becomes impossible.”</a:t>
            </a:r>
          </a:p>
        </p:txBody>
      </p:sp>
      <p:sp>
        <p:nvSpPr>
          <p:cNvPr id="4" name="Slide Number Placeholder 3">
            <a:extLst>
              <a:ext uri="{FF2B5EF4-FFF2-40B4-BE49-F238E27FC236}">
                <a16:creationId xmlns:a16="http://schemas.microsoft.com/office/drawing/2014/main" id="{1F9823EA-C704-4404-86AC-49E3D8376368}"/>
              </a:ext>
            </a:extLst>
          </p:cNvPr>
          <p:cNvSpPr>
            <a:spLocks noGrp="1"/>
          </p:cNvSpPr>
          <p:nvPr>
            <p:ph type="sldNum" sz="quarter" idx="5"/>
          </p:nvPr>
        </p:nvSpPr>
        <p:spPr/>
        <p:txBody>
          <a:bodyPr/>
          <a:lstStyle/>
          <a:p>
            <a:fld id="{3A4CB331-7530-804F-B320-1CD0CCC9FAC1}" type="slidenum">
              <a:rPr lang="en-US" smtClean="0"/>
              <a:t>44</a:t>
            </a:fld>
            <a:endParaRPr lang="en-US"/>
          </a:p>
        </p:txBody>
      </p:sp>
    </p:spTree>
    <p:extLst>
      <p:ext uri="{BB962C8B-B14F-4D97-AF65-F5344CB8AC3E}">
        <p14:creationId xmlns:p14="http://schemas.microsoft.com/office/powerpoint/2010/main" val="14693027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2E478-703C-CAF3-1626-ECC1001172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F80A07-F274-3FC8-8AB3-A16BF35B44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6A577E-FC3B-51E6-A35F-79959D36C5E1}"/>
              </a:ext>
            </a:extLst>
          </p:cNvPr>
          <p:cNvSpPr>
            <a:spLocks noGrp="1"/>
          </p:cNvSpPr>
          <p:nvPr>
            <p:ph type="body" idx="1"/>
          </p:nvPr>
        </p:nvSpPr>
        <p:spPr/>
        <p:txBody>
          <a:bodyPr/>
          <a:lstStyle/>
          <a:p>
            <a:r>
              <a:rPr lang="en-GB" dirty="0"/>
              <a:t>“This is where I’m hoping to take the work next.</a:t>
            </a:r>
          </a:p>
          <a:p>
            <a:r>
              <a:rPr lang="en-GB" dirty="0"/>
              <a:t>The aim is to develop methods that can estimate the environmental footprint of individual food products, even when information is incomplete.</a:t>
            </a:r>
          </a:p>
          <a:p>
            <a:r>
              <a:rPr lang="en-GB" dirty="0"/>
              <a:t>In my upcoming fellowship I’m going to apply machine learning approaches to better match products to known impact data, improve categorisation, and infer likely ingredient compositions while explicitly representing uncertainty in that process.</a:t>
            </a:r>
          </a:p>
          <a:p>
            <a:r>
              <a:rPr lang="en-GB" dirty="0"/>
              <a:t>The goal isn’t perfect numbers at this stage — it’s better, more transparent information that can support real decisions at scale.</a:t>
            </a:r>
          </a:p>
        </p:txBody>
      </p:sp>
      <p:sp>
        <p:nvSpPr>
          <p:cNvPr id="4" name="Slide Number Placeholder 3">
            <a:extLst>
              <a:ext uri="{FF2B5EF4-FFF2-40B4-BE49-F238E27FC236}">
                <a16:creationId xmlns:a16="http://schemas.microsoft.com/office/drawing/2014/main" id="{5F668638-783A-39ED-52C8-D05B1C0EB038}"/>
              </a:ext>
            </a:extLst>
          </p:cNvPr>
          <p:cNvSpPr>
            <a:spLocks noGrp="1"/>
          </p:cNvSpPr>
          <p:nvPr>
            <p:ph type="sldNum" sz="quarter" idx="5"/>
          </p:nvPr>
        </p:nvSpPr>
        <p:spPr/>
        <p:txBody>
          <a:bodyPr/>
          <a:lstStyle/>
          <a:p>
            <a:fld id="{3A4CB331-7530-804F-B320-1CD0CCC9FAC1}" type="slidenum">
              <a:rPr lang="en-US" smtClean="0"/>
              <a:t>45</a:t>
            </a:fld>
            <a:endParaRPr lang="en-US"/>
          </a:p>
        </p:txBody>
      </p:sp>
    </p:spTree>
    <p:extLst>
      <p:ext uri="{BB962C8B-B14F-4D97-AF65-F5344CB8AC3E}">
        <p14:creationId xmlns:p14="http://schemas.microsoft.com/office/powerpoint/2010/main" val="34861519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51EE0-E0B7-BFF9-A4F3-44F1C1E427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F9A79C-71E0-57F9-C03F-A211BBD116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0DF7C1-F3B8-70E5-F728-405DEDD21784}"/>
              </a:ext>
            </a:extLst>
          </p:cNvPr>
          <p:cNvSpPr>
            <a:spLocks noGrp="1"/>
          </p:cNvSpPr>
          <p:nvPr>
            <p:ph type="body" idx="1"/>
          </p:nvPr>
        </p:nvSpPr>
        <p:spPr/>
        <p:txBody>
          <a:bodyPr/>
          <a:lstStyle/>
          <a:p>
            <a:r>
              <a:rPr lang="en-GB" dirty="0"/>
              <a:t>“To finish, although my work has moved across disciplines, the underlying approach has stayed the same.</a:t>
            </a:r>
          </a:p>
          <a:p>
            <a:r>
              <a:rPr lang="en-GB" dirty="0"/>
              <a:t>Particle accelerator research trained me to work with complex systems, to treat uncertainty as central, and to extract meaning from large, messy datasets.</a:t>
            </a:r>
          </a:p>
          <a:p>
            <a:r>
              <a:rPr lang="en-GB" dirty="0"/>
              <a:t>Those skills have transferred directly into biodiversity science, environmental policy, and food systems research.</a:t>
            </a:r>
          </a:p>
          <a:p>
            <a:r>
              <a:rPr lang="en-GB" dirty="0"/>
              <a:t>So thank you so much, both for having me as part of the JAI back in the days of my DPhil, and for having me back today to talk to you about my adventures since. Thank you.</a:t>
            </a:r>
          </a:p>
        </p:txBody>
      </p:sp>
      <p:sp>
        <p:nvSpPr>
          <p:cNvPr id="4" name="Slide Number Placeholder 3">
            <a:extLst>
              <a:ext uri="{FF2B5EF4-FFF2-40B4-BE49-F238E27FC236}">
                <a16:creationId xmlns:a16="http://schemas.microsoft.com/office/drawing/2014/main" id="{0D0B645D-707C-31FC-1FB3-800E2B0FF45B}"/>
              </a:ext>
            </a:extLst>
          </p:cNvPr>
          <p:cNvSpPr>
            <a:spLocks noGrp="1"/>
          </p:cNvSpPr>
          <p:nvPr>
            <p:ph type="sldNum" sz="quarter" idx="5"/>
          </p:nvPr>
        </p:nvSpPr>
        <p:spPr/>
        <p:txBody>
          <a:bodyPr/>
          <a:lstStyle/>
          <a:p>
            <a:fld id="{8C896355-3DDC-9949-861F-AD0908BFCC23}" type="slidenum">
              <a:rPr lang="en-US" smtClean="0"/>
              <a:t>46</a:t>
            </a:fld>
            <a:endParaRPr lang="en-US"/>
          </a:p>
        </p:txBody>
      </p:sp>
    </p:spTree>
    <p:extLst>
      <p:ext uri="{BB962C8B-B14F-4D97-AF65-F5344CB8AC3E}">
        <p14:creationId xmlns:p14="http://schemas.microsoft.com/office/powerpoint/2010/main" val="3556720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9336C-0040-EE6F-1FC5-0DFAA1F86B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305B31-8CFD-C439-A7B8-A71ABAF1C0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F22769-7B01-52BF-C0B7-7B8DBA25575A}"/>
              </a:ext>
            </a:extLst>
          </p:cNvPr>
          <p:cNvSpPr>
            <a:spLocks noGrp="1"/>
          </p:cNvSpPr>
          <p:nvPr>
            <p:ph type="body" idx="1"/>
          </p:nvPr>
        </p:nvSpPr>
        <p:spPr/>
        <p:txBody>
          <a:bodyPr/>
          <a:lstStyle/>
          <a:p>
            <a:r>
              <a:rPr lang="en-GB" dirty="0"/>
              <a:t>Despite their ecological importance, pine martens have been lost from most of the UK. In recent decades there’s been a genuine recovery in Scotland, driven by legal protection, woodland restoration, and carefully managed reintroductions. Similar efforts are now underway in parts of Wales and England, which you may have seen in the news the past couple of years.</a:t>
            </a:r>
          </a:p>
          <a:p>
            <a:r>
              <a:rPr lang="en-GB" dirty="0"/>
              <a:t>However, ecological modelling shows that pine martens are unlikely to naturally recolonise much of England without continued, strategic reintroduction. Dense human populations, fragmented woodland, and extensive road networks create major barriers to movement, increasing mortality risk and limiting connectivity across the landscape.</a:t>
            </a:r>
          </a:p>
          <a:p>
            <a:r>
              <a:rPr lang="en-GB" dirty="0"/>
              <a:t>Despite these barriers, there are areas of England that still contain suitable woodland habitat, such as the Weald of Sussex and Kent, the New Forest and areas of Devon. </a:t>
            </a:r>
          </a:p>
        </p:txBody>
      </p:sp>
      <p:sp>
        <p:nvSpPr>
          <p:cNvPr id="4" name="Slide Number Placeholder 3">
            <a:extLst>
              <a:ext uri="{FF2B5EF4-FFF2-40B4-BE49-F238E27FC236}">
                <a16:creationId xmlns:a16="http://schemas.microsoft.com/office/drawing/2014/main" id="{0A2BDFDD-9640-DCEC-F46E-011AA2570BBC}"/>
              </a:ext>
            </a:extLst>
          </p:cNvPr>
          <p:cNvSpPr>
            <a:spLocks noGrp="1"/>
          </p:cNvSpPr>
          <p:nvPr>
            <p:ph type="sldNum" sz="quarter" idx="5"/>
          </p:nvPr>
        </p:nvSpPr>
        <p:spPr/>
        <p:txBody>
          <a:bodyPr/>
          <a:lstStyle/>
          <a:p>
            <a:fld id="{8C896355-3DDC-9949-861F-AD0908BFCC23}" type="slidenum">
              <a:rPr lang="en-US" smtClean="0"/>
              <a:t>5</a:t>
            </a:fld>
            <a:endParaRPr lang="en-US"/>
          </a:p>
        </p:txBody>
      </p:sp>
    </p:spTree>
    <p:extLst>
      <p:ext uri="{BB962C8B-B14F-4D97-AF65-F5344CB8AC3E}">
        <p14:creationId xmlns:p14="http://schemas.microsoft.com/office/powerpoint/2010/main" val="699900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Pine martens are highly arboreal — they spend much of their time in trees and often move through the canopy rather than along the ground. And that means canopy connectivity really matters, particularly at road crossings, where collision risk is high.</a:t>
            </a:r>
          </a:p>
          <a:p>
            <a:r>
              <a:rPr lang="en-GB" dirty="0"/>
              <a:t>So my project focused on mapping canopy connectivity across roads at landscape scales, to identify where relatively small, targeted interventions could significantly improve safe movement and support long-term population recovery in potential pine marten reintroduction areas.</a:t>
            </a:r>
          </a:p>
        </p:txBody>
      </p:sp>
      <p:sp>
        <p:nvSpPr>
          <p:cNvPr id="4" name="Slide Number Placeholder 3"/>
          <p:cNvSpPr>
            <a:spLocks noGrp="1"/>
          </p:cNvSpPr>
          <p:nvPr>
            <p:ph type="sldNum" sz="quarter" idx="5"/>
          </p:nvPr>
        </p:nvSpPr>
        <p:spPr/>
        <p:txBody>
          <a:bodyPr/>
          <a:lstStyle/>
          <a:p>
            <a:fld id="{8C896355-3DDC-9949-861F-AD0908BFCC23}" type="slidenum">
              <a:rPr lang="en-US" smtClean="0"/>
              <a:t>6</a:t>
            </a:fld>
            <a:endParaRPr lang="en-US"/>
          </a:p>
        </p:txBody>
      </p:sp>
    </p:spTree>
    <p:extLst>
      <p:ext uri="{BB962C8B-B14F-4D97-AF65-F5344CB8AC3E}">
        <p14:creationId xmlns:p14="http://schemas.microsoft.com/office/powerpoint/2010/main" val="2139127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main dataset I used was LiDAR — a remote sensing technique that uses laser pulses to build a three-dimensional picture of the landscape.</a:t>
            </a:r>
          </a:p>
          <a:p>
            <a:r>
              <a:rPr lang="en-GB" dirty="0"/>
              <a:t>By separating returns from the ground and from vegetation, LiDAR lets you reconstruct both the terrain and the structure of the canopy. Subtracting one from the other gives a vegetation height model, which is widely used in ecological and habitat analysis.</a:t>
            </a:r>
          </a:p>
          <a:p>
            <a:r>
              <a:rPr lang="en-GB" dirty="0"/>
              <a:t>Crucially for this project, the Environment Agency is in the process of producing high-resolution LiDAR coverage for all of England, making this kind of analysis possible at landscape scales.”</a:t>
            </a:r>
          </a:p>
        </p:txBody>
      </p:sp>
      <p:sp>
        <p:nvSpPr>
          <p:cNvPr id="4" name="Slide Number Placeholder 3"/>
          <p:cNvSpPr>
            <a:spLocks noGrp="1"/>
          </p:cNvSpPr>
          <p:nvPr>
            <p:ph type="sldNum" sz="quarter" idx="5"/>
          </p:nvPr>
        </p:nvSpPr>
        <p:spPr/>
        <p:txBody>
          <a:bodyPr/>
          <a:lstStyle/>
          <a:p>
            <a:fld id="{8C896355-3DDC-9949-861F-AD0908BFCC23}" type="slidenum">
              <a:rPr lang="en-US" smtClean="0"/>
              <a:t>7</a:t>
            </a:fld>
            <a:endParaRPr lang="en-US"/>
          </a:p>
        </p:txBody>
      </p:sp>
    </p:spTree>
    <p:extLst>
      <p:ext uri="{BB962C8B-B14F-4D97-AF65-F5344CB8AC3E}">
        <p14:creationId xmlns:p14="http://schemas.microsoft.com/office/powerpoint/2010/main" val="1760279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starting with the vegetation object model, I developed a python-based analysis pipeline to first isolate trees</a:t>
            </a:r>
          </a:p>
        </p:txBody>
      </p:sp>
      <p:sp>
        <p:nvSpPr>
          <p:cNvPr id="4" name="Slide Number Placeholder 3"/>
          <p:cNvSpPr>
            <a:spLocks noGrp="1"/>
          </p:cNvSpPr>
          <p:nvPr>
            <p:ph type="sldNum" sz="quarter" idx="5"/>
          </p:nvPr>
        </p:nvSpPr>
        <p:spPr/>
        <p:txBody>
          <a:bodyPr/>
          <a:lstStyle/>
          <a:p>
            <a:fld id="{8C896355-3DDC-9949-861F-AD0908BFCC23}" type="slidenum">
              <a:rPr lang="en-US" smtClean="0"/>
              <a:t>8</a:t>
            </a:fld>
            <a:endParaRPr lang="en-US"/>
          </a:p>
        </p:txBody>
      </p:sp>
    </p:spTree>
    <p:extLst>
      <p:ext uri="{BB962C8B-B14F-4D97-AF65-F5344CB8AC3E}">
        <p14:creationId xmlns:p14="http://schemas.microsoft.com/office/powerpoint/2010/main" val="2885409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a threshold of anything above 4m.</a:t>
            </a:r>
          </a:p>
        </p:txBody>
      </p:sp>
      <p:sp>
        <p:nvSpPr>
          <p:cNvPr id="4" name="Slide Number Placeholder 3"/>
          <p:cNvSpPr>
            <a:spLocks noGrp="1"/>
          </p:cNvSpPr>
          <p:nvPr>
            <p:ph type="sldNum" sz="quarter" idx="5"/>
          </p:nvPr>
        </p:nvSpPr>
        <p:spPr/>
        <p:txBody>
          <a:bodyPr/>
          <a:lstStyle/>
          <a:p>
            <a:fld id="{8C896355-3DDC-9949-861F-AD0908BFCC23}" type="slidenum">
              <a:rPr lang="en-US" smtClean="0"/>
              <a:t>9</a:t>
            </a:fld>
            <a:endParaRPr lang="en-US"/>
          </a:p>
        </p:txBody>
      </p:sp>
    </p:spTree>
    <p:extLst>
      <p:ext uri="{BB962C8B-B14F-4D97-AF65-F5344CB8AC3E}">
        <p14:creationId xmlns:p14="http://schemas.microsoft.com/office/powerpoint/2010/main" val="4076933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Tree>
    <p:extLst>
      <p:ext uri="{BB962C8B-B14F-4D97-AF65-F5344CB8AC3E}">
        <p14:creationId xmlns:p14="http://schemas.microsoft.com/office/powerpoint/2010/main" val="473075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41D56-3D02-D9A6-738B-FA73DA0C214A}"/>
              </a:ext>
            </a:extLst>
          </p:cNvPr>
          <p:cNvSpPr>
            <a:spLocks noGrp="1"/>
          </p:cNvSpPr>
          <p:nvPr>
            <p:ph type="ctrTitle"/>
          </p:nvPr>
        </p:nvSpPr>
        <p:spPr>
          <a:xfrm>
            <a:off x="1524000" y="1122363"/>
            <a:ext cx="9144000" cy="2387600"/>
          </a:xfrm>
        </p:spPr>
        <p:txBody>
          <a:bodyPr anchor="b"/>
          <a:lstStyle>
            <a:lvl1pPr algn="ctr">
              <a:defRPr sz="6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D0CEF5F1-B47A-180A-84ED-8CEC3B4B55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1214683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sz="1000"/>
            </a:lvl1pPr>
          </a:lstStyle>
          <a:p>
            <a:fld id="{D8D877B3-D348-4611-9BDB-C5374591D951}" type="slidenum">
              <a:rPr lang="en-US" smtClean="0"/>
              <a:pPr/>
              <a:t>‹#›</a:t>
            </a:fld>
            <a:endParaRPr lang="en-US" dirty="0"/>
          </a:p>
        </p:txBody>
      </p:sp>
      <p:sp>
        <p:nvSpPr>
          <p:cNvPr id="5" name="Title 4"/>
          <p:cNvSpPr>
            <a:spLocks noGrp="1"/>
          </p:cNvSpPr>
          <p:nvPr>
            <p:ph type="title" hasCustomPrompt="1"/>
          </p:nvPr>
        </p:nvSpPr>
        <p:spPr>
          <a:xfrm>
            <a:off x="1866900" y="2500438"/>
            <a:ext cx="4229100" cy="1857123"/>
          </a:xfrm>
        </p:spPr>
        <p:txBody>
          <a:bodyPr/>
          <a:lstStyle/>
          <a:p>
            <a:r>
              <a:rPr lang="en-US" dirty="0"/>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Title 4"/>
          <p:cNvSpPr>
            <a:spLocks noGrp="1"/>
          </p:cNvSpPr>
          <p:nvPr>
            <p:ph type="title" hasCustomPrompt="1"/>
          </p:nvPr>
        </p:nvSpPr>
        <p:spPr>
          <a:xfrm>
            <a:off x="1866900" y="2618190"/>
            <a:ext cx="4229100" cy="1621619"/>
          </a:xfrm>
        </p:spPr>
        <p:txBody>
          <a:bodyPr/>
          <a:lstStyle>
            <a:lvl1pPr>
              <a:defRPr sz="3600"/>
            </a:lvl1pPr>
          </a:lstStyle>
          <a:p>
            <a:r>
              <a:rPr lang="en-US" dirty="0"/>
              <a:t>CLICK TO EDIT MASTER 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Title 4"/>
          <p:cNvSpPr>
            <a:spLocks noGrp="1"/>
          </p:cNvSpPr>
          <p:nvPr>
            <p:ph type="title" hasCustomPrompt="1"/>
          </p:nvPr>
        </p:nvSpPr>
        <p:spPr>
          <a:xfrm>
            <a:off x="1866900" y="996124"/>
            <a:ext cx="4229100" cy="1621619"/>
          </a:xfrm>
        </p:spPr>
        <p:txBody>
          <a:bodyPr/>
          <a:lstStyle>
            <a:lvl1pPr>
              <a:defRPr sz="3600"/>
            </a:lvl1pPr>
          </a:lstStyle>
          <a:p>
            <a:r>
              <a:rPr lang="en-US" dirty="0"/>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Title 4"/>
          <p:cNvSpPr>
            <a:spLocks noGrp="1"/>
          </p:cNvSpPr>
          <p:nvPr>
            <p:ph type="title" hasCustomPrompt="1"/>
          </p:nvPr>
        </p:nvSpPr>
        <p:spPr>
          <a:xfrm>
            <a:off x="1866900" y="1759448"/>
            <a:ext cx="4229100" cy="1621619"/>
          </a:xfrm>
        </p:spPr>
        <p:txBody>
          <a:bodyPr/>
          <a:lstStyle>
            <a:lvl1pPr>
              <a:defRPr sz="3600"/>
            </a:lvl1pPr>
          </a:lstStyle>
          <a:p>
            <a:r>
              <a:rPr lang="en-US" dirty="0"/>
              <a:t>CLICK TO EDIT MASTER TITLE STYLE</a:t>
            </a:r>
          </a:p>
        </p:txBody>
      </p:sp>
      <p:sp>
        <p:nvSpPr>
          <p:cNvPr id="6" name="Picture Placeholder 4"/>
          <p:cNvSpPr>
            <a:spLocks noGrp="1"/>
          </p:cNvSpPr>
          <p:nvPr>
            <p:ph type="pic" sz="quarter" idx="11" hasCustomPrompt="1"/>
          </p:nvPr>
        </p:nvSpPr>
        <p:spPr>
          <a:xfrm>
            <a:off x="0" y="3927944"/>
            <a:ext cx="12192000" cy="2930056"/>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Tree>
    <p:extLst>
      <p:ext uri="{BB962C8B-B14F-4D97-AF65-F5344CB8AC3E}">
        <p14:creationId xmlns:p14="http://schemas.microsoft.com/office/powerpoint/2010/main" val="498607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Picture Placeholder 4"/>
          <p:cNvSpPr>
            <a:spLocks noGrp="1"/>
          </p:cNvSpPr>
          <p:nvPr>
            <p:ph type="pic" sz="quarter" idx="12" hasCustomPrompt="1"/>
          </p:nvPr>
        </p:nvSpPr>
        <p:spPr>
          <a:xfrm>
            <a:off x="1866900" y="2569027"/>
            <a:ext cx="3423557" cy="2198915"/>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8" name="Picture Placeholder 4"/>
          <p:cNvSpPr>
            <a:spLocks noGrp="1"/>
          </p:cNvSpPr>
          <p:nvPr>
            <p:ph type="pic" sz="quarter" idx="13" hasCustomPrompt="1"/>
          </p:nvPr>
        </p:nvSpPr>
        <p:spPr>
          <a:xfrm>
            <a:off x="5317671" y="2569027"/>
            <a:ext cx="3423557" cy="2198915"/>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9" name="Picture Placeholder 4"/>
          <p:cNvSpPr>
            <a:spLocks noGrp="1"/>
          </p:cNvSpPr>
          <p:nvPr>
            <p:ph type="pic" sz="quarter" idx="14" hasCustomPrompt="1"/>
          </p:nvPr>
        </p:nvSpPr>
        <p:spPr>
          <a:xfrm>
            <a:off x="8768443" y="2569027"/>
            <a:ext cx="3423557" cy="2198915"/>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10" name="Title 4"/>
          <p:cNvSpPr>
            <a:spLocks noGrp="1"/>
          </p:cNvSpPr>
          <p:nvPr>
            <p:ph type="title" hasCustomPrompt="1"/>
          </p:nvPr>
        </p:nvSpPr>
        <p:spPr>
          <a:xfrm>
            <a:off x="1866900" y="996124"/>
            <a:ext cx="4229100" cy="1621619"/>
          </a:xfrm>
        </p:spPr>
        <p:txBody>
          <a:bodyPr/>
          <a:lstStyle>
            <a:lvl1pPr>
              <a:defRPr sz="3600"/>
            </a:lvl1pPr>
          </a:lstStyle>
          <a:p>
            <a:r>
              <a:rPr lang="en-US" dirty="0"/>
              <a:t>CLICK TO EDIT MASTER TITLE STYLE</a:t>
            </a:r>
          </a:p>
        </p:txBody>
      </p:sp>
    </p:spTree>
    <p:extLst>
      <p:ext uri="{BB962C8B-B14F-4D97-AF65-F5344CB8AC3E}">
        <p14:creationId xmlns:p14="http://schemas.microsoft.com/office/powerpoint/2010/main" val="61197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Picture Placeholder 4"/>
          <p:cNvSpPr>
            <a:spLocks noGrp="1"/>
          </p:cNvSpPr>
          <p:nvPr>
            <p:ph type="pic" sz="quarter" idx="11" hasCustomPrompt="1"/>
          </p:nvPr>
        </p:nvSpPr>
        <p:spPr>
          <a:xfrm>
            <a:off x="990600" y="1181100"/>
            <a:ext cx="7326086" cy="56769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Tree>
    <p:extLst>
      <p:ext uri="{BB962C8B-B14F-4D97-AF65-F5344CB8AC3E}">
        <p14:creationId xmlns:p14="http://schemas.microsoft.com/office/powerpoint/2010/main" val="316707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Picture Placeholder 4"/>
          <p:cNvSpPr>
            <a:spLocks noGrp="1"/>
          </p:cNvSpPr>
          <p:nvPr>
            <p:ph type="pic" sz="quarter" idx="11" hasCustomPrompt="1"/>
          </p:nvPr>
        </p:nvSpPr>
        <p:spPr>
          <a:xfrm>
            <a:off x="3415887" y="1055732"/>
            <a:ext cx="5360225" cy="3530124"/>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Tree>
    <p:extLst>
      <p:ext uri="{BB962C8B-B14F-4D97-AF65-F5344CB8AC3E}">
        <p14:creationId xmlns:p14="http://schemas.microsoft.com/office/powerpoint/2010/main" val="1868627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12/18/25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84333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1952" y="1026738"/>
            <a:ext cx="9753600" cy="1487862"/>
          </a:xfrm>
          <a:prstGeom prst="rect">
            <a:avLst/>
          </a:prstGeom>
          <a:effectLst/>
        </p:spPr>
        <p:txBody>
          <a:bodyPr vert="horz" lIns="0" tIns="192024" rIns="0" bIns="0" rtlCol="0" anchor="t" anchorCtr="0">
            <a:noAutofit/>
          </a:bodyPr>
          <a:lstStyle/>
          <a:p>
            <a:r>
              <a:rPr lang="en-US" dirty="0"/>
              <a:t>YOUR TITLE HERE</a:t>
            </a:r>
          </a:p>
        </p:txBody>
      </p:sp>
      <p:sp>
        <p:nvSpPr>
          <p:cNvPr id="6" name="Номер слайда 21"/>
          <p:cNvSpPr>
            <a:spLocks noGrp="1"/>
          </p:cNvSpPr>
          <p:nvPr>
            <p:ph type="sldNum" sz="quarter" idx="4"/>
          </p:nvPr>
        </p:nvSpPr>
        <p:spPr>
          <a:xfrm>
            <a:off x="235873" y="6418877"/>
            <a:ext cx="513735" cy="227164"/>
          </a:xfrm>
          <a:prstGeom prst="rect">
            <a:avLst/>
          </a:prstGeom>
          <a:noFill/>
        </p:spPr>
        <p:txBody>
          <a:bodyPr vert="horz" lIns="0" tIns="0" rIns="0" bIns="0" rtlCol="0" anchor="ctr"/>
          <a:lstStyle>
            <a:lvl1pPr algn="ctr">
              <a:defRPr sz="1000" b="0" i="0">
                <a:solidFill>
                  <a:schemeClr val="tx1">
                    <a:alpha val="70000"/>
                  </a:schemeClr>
                </a:solidFill>
                <a:latin typeface="Montserrat Medium" charset="0"/>
                <a:ea typeface="Montserrat Medium" charset="0"/>
                <a:cs typeface="Montserrat Medium" charset="0"/>
              </a:defRPr>
            </a:lvl1pPr>
          </a:lstStyle>
          <a:p>
            <a:fld id="{D8D877B3-D348-4611-9BDB-C5374591D951}" type="slidenum">
              <a:rPr lang="en-US" smtClean="0"/>
              <a:pPr/>
              <a:t>‹#›</a:t>
            </a:fld>
            <a:endParaRPr lang="en-US" dirty="0"/>
          </a:p>
        </p:txBody>
      </p:sp>
      <p:sp>
        <p:nvSpPr>
          <p:cNvPr id="11" name="Text Placeholder 10"/>
          <p:cNvSpPr>
            <a:spLocks noGrp="1"/>
          </p:cNvSpPr>
          <p:nvPr>
            <p:ph type="body" idx="1"/>
          </p:nvPr>
        </p:nvSpPr>
        <p:spPr>
          <a:xfrm>
            <a:off x="1041952" y="2514600"/>
            <a:ext cx="9753600" cy="3110442"/>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18" r:id="rId1"/>
    <p:sldLayoutId id="2147484010" r:id="rId2"/>
    <p:sldLayoutId id="2147484011" r:id="rId3"/>
    <p:sldLayoutId id="2147484012" r:id="rId4"/>
    <p:sldLayoutId id="2147484014" r:id="rId5"/>
    <p:sldLayoutId id="2147484032" r:id="rId6"/>
    <p:sldLayoutId id="2147484038" r:id="rId7"/>
    <p:sldLayoutId id="2147484039" r:id="rId8"/>
    <p:sldLayoutId id="2147484040" r:id="rId9"/>
    <p:sldLayoutId id="2147484041" r:id="rId10"/>
  </p:sldLayoutIdLst>
  <p:hf hdr="0" ftr="0" dt="0"/>
  <p:txStyles>
    <p:titleStyle>
      <a:lvl1pPr algn="l" defTabSz="914318" rtl="0" eaLnBrk="1" latinLnBrk="0" hangingPunct="1">
        <a:lnSpc>
          <a:spcPct val="80000"/>
        </a:lnSpc>
        <a:spcBef>
          <a:spcPct val="0"/>
        </a:spcBef>
        <a:buNone/>
        <a:defRPr sz="4400" kern="1200" spc="-151" baseline="0">
          <a:solidFill>
            <a:schemeClr val="tx1"/>
          </a:solidFill>
          <a:latin typeface="+mj-lt"/>
          <a:ea typeface="+mj-ea"/>
          <a:cs typeface="+mj-cs"/>
        </a:defRPr>
      </a:lvl1pPr>
    </p:titleStyle>
    <p:bodyStyle>
      <a:lvl1pPr marL="0" indent="0" algn="l" defTabSz="914318" rtl="0" eaLnBrk="1" latinLnBrk="0" hangingPunct="1">
        <a:lnSpc>
          <a:spcPct val="12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2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2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2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2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28" pos="624" userDrawn="1">
          <p15:clr>
            <a:srgbClr val="F26B43"/>
          </p15:clr>
        </p15:guide>
        <p15:guide id="29" pos="7320" userDrawn="1">
          <p15:clr>
            <a:srgbClr val="F26B43"/>
          </p15:clr>
        </p15:guide>
        <p15:guide id="48" pos="1176" userDrawn="1">
          <p15:clr>
            <a:srgbClr val="F26B43"/>
          </p15:clr>
        </p15:guide>
        <p15:guide id="51" orient="horz" pos="74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30.jpeg"/><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30.jpeg"/><Relationship Id="rId4"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30.jpeg"/><Relationship Id="rId5" Type="http://schemas.openxmlformats.org/officeDocument/2006/relationships/image" Target="../media/image31.png"/><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30.jpeg"/><Relationship Id="rId5" Type="http://schemas.openxmlformats.org/officeDocument/2006/relationships/image" Target="../media/image31.png"/><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0.jpe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31.png"/><Relationship Id="rId4" Type="http://schemas.openxmlformats.org/officeDocument/2006/relationships/image" Target="../media/image29.jpe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27.jpeg"/></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5.png"/><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7.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4.png"/><Relationship Id="rId7"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42.jpeg"/></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46.jpe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3.xml"/><Relationship Id="rId1" Type="http://schemas.openxmlformats.org/officeDocument/2006/relationships/slideLayout" Target="../slideLayouts/slideLayout10.xml"/><Relationship Id="rId5" Type="http://schemas.openxmlformats.org/officeDocument/2006/relationships/image" Target="../media/image49.jpeg"/><Relationship Id="rId4" Type="http://schemas.openxmlformats.org/officeDocument/2006/relationships/image" Target="../media/image48.png"/></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4.xml"/><Relationship Id="rId1" Type="http://schemas.openxmlformats.org/officeDocument/2006/relationships/slideLayout" Target="../slideLayouts/slideLayout10.xml"/><Relationship Id="rId5" Type="http://schemas.openxmlformats.org/officeDocument/2006/relationships/image" Target="../media/image49.jpeg"/><Relationship Id="rId4" Type="http://schemas.openxmlformats.org/officeDocument/2006/relationships/image" Target="../media/image48.png"/></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5.xml"/><Relationship Id="rId1" Type="http://schemas.openxmlformats.org/officeDocument/2006/relationships/slideLayout" Target="../slideLayouts/slideLayout10.xml"/><Relationship Id="rId6" Type="http://schemas.openxmlformats.org/officeDocument/2006/relationships/image" Target="../media/image50.png"/><Relationship Id="rId5" Type="http://schemas.openxmlformats.org/officeDocument/2006/relationships/image" Target="../media/image49.jpeg"/><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1.png"/><Relationship Id="rId7" Type="http://schemas.openxmlformats.org/officeDocument/2006/relationships/image" Target="../media/image54.png"/><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image" Target="../media/image53.svg"/><Relationship Id="rId11" Type="http://schemas.openxmlformats.org/officeDocument/2006/relationships/image" Target="../media/image58.png"/><Relationship Id="rId5" Type="http://schemas.openxmlformats.org/officeDocument/2006/relationships/image" Target="../media/image52.png"/><Relationship Id="rId10" Type="http://schemas.openxmlformats.org/officeDocument/2006/relationships/image" Target="../media/image57.svg"/><Relationship Id="rId4" Type="http://schemas.openxmlformats.org/officeDocument/2006/relationships/image" Target="../media/image51.png"/><Relationship Id="rId9" Type="http://schemas.openxmlformats.org/officeDocument/2006/relationships/image" Target="../media/image56.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8.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25834C4-DE34-1C22-1193-DCCECBF293B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4850" y="-19455"/>
            <a:ext cx="12295760" cy="6916365"/>
          </a:xfrm>
          <a:prstGeom prst="rect">
            <a:avLst/>
          </a:prstGeom>
        </p:spPr>
      </p:pic>
      <p:sp>
        <p:nvSpPr>
          <p:cNvPr id="3" name="Title 2"/>
          <p:cNvSpPr>
            <a:spLocks noGrp="1"/>
          </p:cNvSpPr>
          <p:nvPr>
            <p:ph type="title"/>
          </p:nvPr>
        </p:nvSpPr>
        <p:spPr>
          <a:xfrm>
            <a:off x="681292" y="2980267"/>
            <a:ext cx="6308764" cy="1974854"/>
          </a:xfrm>
        </p:spPr>
        <p:txBody>
          <a:bodyPr/>
          <a:lstStyle/>
          <a:p>
            <a:pPr>
              <a:lnSpc>
                <a:spcPct val="100000"/>
              </a:lnSpc>
            </a:pPr>
            <a:r>
              <a:rPr lang="en-GB" sz="7500" spc="0" dirty="0">
                <a:latin typeface="+mn-lt"/>
              </a:rPr>
              <a:t>Life After JAI</a:t>
            </a:r>
          </a:p>
        </p:txBody>
      </p:sp>
      <p:sp>
        <p:nvSpPr>
          <p:cNvPr id="5" name="TextBox 4"/>
          <p:cNvSpPr txBox="1"/>
          <p:nvPr/>
        </p:nvSpPr>
        <p:spPr>
          <a:xfrm>
            <a:off x="746251" y="4878499"/>
            <a:ext cx="5088137" cy="874470"/>
          </a:xfrm>
          <a:prstGeom prst="rect">
            <a:avLst/>
          </a:prstGeom>
          <a:noFill/>
        </p:spPr>
        <p:txBody>
          <a:bodyPr wrap="square" lIns="0" rIns="0" rtlCol="0">
            <a:spAutoFit/>
          </a:bodyPr>
          <a:lstStyle/>
          <a:p>
            <a:pPr>
              <a:lnSpc>
                <a:spcPct val="70000"/>
              </a:lnSpc>
            </a:pPr>
            <a:r>
              <a:rPr lang="en-US" sz="2800" spc="300" dirty="0"/>
              <a:t>TALITHA BROMWICH</a:t>
            </a:r>
            <a:endParaRPr lang="en-US" sz="2800" spc="300" dirty="0">
              <a:solidFill>
                <a:schemeClr val="accent1"/>
              </a:solidFill>
            </a:endParaRPr>
          </a:p>
          <a:p>
            <a:pPr>
              <a:lnSpc>
                <a:spcPct val="120000"/>
              </a:lnSpc>
            </a:pPr>
            <a:endParaRPr lang="en-US" sz="2800" spc="300" dirty="0">
              <a:solidFill>
                <a:schemeClr val="tx1">
                  <a:alpha val="80000"/>
                </a:schemeClr>
              </a:solidFill>
            </a:endParaRPr>
          </a:p>
        </p:txBody>
      </p:sp>
      <p:cxnSp>
        <p:nvCxnSpPr>
          <p:cNvPr id="32" name="Straight Connector 31">
            <a:extLst>
              <a:ext uri="{FF2B5EF4-FFF2-40B4-BE49-F238E27FC236}">
                <a16:creationId xmlns:a16="http://schemas.microsoft.com/office/drawing/2014/main" id="{F72BA06E-786D-22F9-05B0-3EC579EA1563}"/>
              </a:ext>
            </a:extLst>
          </p:cNvPr>
          <p:cNvCxnSpPr>
            <a:cxnSpLocks/>
          </p:cNvCxnSpPr>
          <p:nvPr/>
        </p:nvCxnSpPr>
        <p:spPr>
          <a:xfrm>
            <a:off x="746251" y="4673997"/>
            <a:ext cx="5545692"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2" name="TextBox 1">
            <a:extLst>
              <a:ext uri="{FF2B5EF4-FFF2-40B4-BE49-F238E27FC236}">
                <a16:creationId xmlns:a16="http://schemas.microsoft.com/office/drawing/2014/main" id="{2691D399-0246-AB9B-4164-A5336533D9D8}"/>
              </a:ext>
            </a:extLst>
          </p:cNvPr>
          <p:cNvSpPr txBox="1"/>
          <p:nvPr/>
        </p:nvSpPr>
        <p:spPr>
          <a:xfrm>
            <a:off x="681292" y="4353441"/>
            <a:ext cx="5784823" cy="251800"/>
          </a:xfrm>
          <a:prstGeom prst="rect">
            <a:avLst/>
          </a:prstGeom>
          <a:noFill/>
        </p:spPr>
        <p:txBody>
          <a:bodyPr wrap="square" lIns="0" rIns="0" rtlCol="0">
            <a:spAutoFit/>
          </a:bodyPr>
          <a:lstStyle/>
          <a:p>
            <a:pPr>
              <a:lnSpc>
                <a:spcPct val="70000"/>
              </a:lnSpc>
            </a:pPr>
            <a:r>
              <a:rPr lang="en-US" sz="1400" spc="300" dirty="0">
                <a:solidFill>
                  <a:schemeClr val="bg1"/>
                </a:solidFill>
              </a:rPr>
              <a:t> 2025 JAI Fest, 18</a:t>
            </a:r>
            <a:r>
              <a:rPr lang="en-US" sz="1400" spc="300" baseline="30000" dirty="0">
                <a:solidFill>
                  <a:schemeClr val="bg1"/>
                </a:solidFill>
              </a:rPr>
              <a:t>th</a:t>
            </a:r>
            <a:r>
              <a:rPr lang="en-US" sz="1400" spc="300" dirty="0">
                <a:solidFill>
                  <a:schemeClr val="bg1"/>
                </a:solidFill>
              </a:rPr>
              <a:t> December, Imperial College</a:t>
            </a:r>
          </a:p>
        </p:txBody>
      </p:sp>
      <p:sp>
        <p:nvSpPr>
          <p:cNvPr id="7" name="TextBox 6">
            <a:extLst>
              <a:ext uri="{FF2B5EF4-FFF2-40B4-BE49-F238E27FC236}">
                <a16:creationId xmlns:a16="http://schemas.microsoft.com/office/drawing/2014/main" id="{BC632830-F547-20BA-BDC6-B06048A918AA}"/>
              </a:ext>
            </a:extLst>
          </p:cNvPr>
          <p:cNvSpPr txBox="1"/>
          <p:nvPr/>
        </p:nvSpPr>
        <p:spPr>
          <a:xfrm>
            <a:off x="280632" y="6365824"/>
            <a:ext cx="5802398" cy="298543"/>
          </a:xfrm>
          <a:prstGeom prst="rect">
            <a:avLst/>
          </a:prstGeom>
          <a:noFill/>
        </p:spPr>
        <p:txBody>
          <a:bodyPr wrap="square" lIns="0" rIns="0" rtlCol="0">
            <a:spAutoFit/>
          </a:bodyPr>
          <a:lstStyle/>
          <a:p>
            <a:pPr>
              <a:lnSpc>
                <a:spcPct val="150000"/>
              </a:lnSpc>
            </a:pPr>
            <a:r>
              <a:rPr lang="en-US" sz="1000" i="1" dirty="0">
                <a:solidFill>
                  <a:schemeClr val="bg1">
                    <a:alpha val="80000"/>
                  </a:schemeClr>
                </a:solidFill>
              </a:rPr>
              <a:t>Pine Marten photo by Ott Rebane: https://</a:t>
            </a:r>
            <a:r>
              <a:rPr lang="en-US" sz="1000" i="1" dirty="0" err="1">
                <a:solidFill>
                  <a:schemeClr val="bg1">
                    <a:alpha val="80000"/>
                  </a:schemeClr>
                </a:solidFill>
              </a:rPr>
              <a:t>www.flickr.com</a:t>
            </a:r>
            <a:r>
              <a:rPr lang="en-US" sz="1000" i="1" dirty="0">
                <a:solidFill>
                  <a:schemeClr val="bg1">
                    <a:alpha val="80000"/>
                  </a:schemeClr>
                </a:solidFill>
              </a:rPr>
              <a:t>/photos/158940298@N08/</a:t>
            </a:r>
          </a:p>
        </p:txBody>
      </p:sp>
    </p:spTree>
    <p:extLst>
      <p:ext uri="{BB962C8B-B14F-4D97-AF65-F5344CB8AC3E}">
        <p14:creationId xmlns:p14="http://schemas.microsoft.com/office/powerpoint/2010/main" val="2018168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shape&#10;&#10;Description automatically generated">
            <a:extLst>
              <a:ext uri="{FF2B5EF4-FFF2-40B4-BE49-F238E27FC236}">
                <a16:creationId xmlns:a16="http://schemas.microsoft.com/office/drawing/2014/main" id="{10069A10-7E38-7258-A839-3393758B35C9}"/>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l="4172" t="5850" r="32457" b="3091"/>
          <a:stretch/>
        </p:blipFill>
        <p:spPr>
          <a:xfrm>
            <a:off x="6417246" y="476438"/>
            <a:ext cx="5328000" cy="5416495"/>
          </a:xfrm>
          <a:prstGeom prst="rect">
            <a:avLst/>
          </a:prstGeom>
        </p:spPr>
      </p:pic>
      <p:sp>
        <p:nvSpPr>
          <p:cNvPr id="2" name="Slide Number Placeholder 1"/>
          <p:cNvSpPr>
            <a:spLocks noGrp="1"/>
          </p:cNvSpPr>
          <p:nvPr>
            <p:ph type="sldNum" sz="quarter" idx="10"/>
          </p:nvPr>
        </p:nvSpPr>
        <p:spPr/>
        <p:txBody>
          <a:bodyPr/>
          <a:lstStyle/>
          <a:p>
            <a:fld id="{D8D877B3-D348-4611-9BDB-C5374591D951}" type="slidenum">
              <a:rPr lang="en-US" smtClean="0"/>
              <a:pPr/>
              <a:t>10</a:t>
            </a:fld>
            <a:endParaRPr lang="en-US" dirty="0"/>
          </a:p>
        </p:txBody>
      </p:sp>
      <p:sp>
        <p:nvSpPr>
          <p:cNvPr id="3" name="Title 2"/>
          <p:cNvSpPr>
            <a:spLocks noGrp="1"/>
          </p:cNvSpPr>
          <p:nvPr>
            <p:ph type="title"/>
          </p:nvPr>
        </p:nvSpPr>
        <p:spPr>
          <a:xfrm>
            <a:off x="726206" y="560485"/>
            <a:ext cx="3797775" cy="1988162"/>
          </a:xfrm>
        </p:spPr>
        <p:txBody>
          <a:bodyPr/>
          <a:lstStyle/>
          <a:p>
            <a:r>
              <a:rPr lang="en-US" spc="0" dirty="0"/>
              <a:t>QGIS ANALYSIS</a:t>
            </a:r>
          </a:p>
        </p:txBody>
      </p:sp>
      <p:sp>
        <p:nvSpPr>
          <p:cNvPr id="7" name="TextBox 6">
            <a:extLst>
              <a:ext uri="{FF2B5EF4-FFF2-40B4-BE49-F238E27FC236}">
                <a16:creationId xmlns:a16="http://schemas.microsoft.com/office/drawing/2014/main" id="{B9DA039C-301F-3733-8BDE-88A349E08F58}"/>
              </a:ext>
            </a:extLst>
          </p:cNvPr>
          <p:cNvSpPr txBox="1"/>
          <p:nvPr/>
        </p:nvSpPr>
        <p:spPr>
          <a:xfrm>
            <a:off x="1653703" y="1554566"/>
            <a:ext cx="4675763" cy="2142318"/>
          </a:xfrm>
          <a:prstGeom prst="rect">
            <a:avLst/>
          </a:prstGeom>
          <a:noFill/>
        </p:spPr>
        <p:txBody>
          <a:bodyPr wrap="square" lIns="0" rIns="0" rtlCol="0">
            <a:spAutoFit/>
          </a:bodyPr>
          <a:lstStyle/>
          <a:p>
            <a:pPr>
              <a:lnSpc>
                <a:spcPct val="120000"/>
              </a:lnSpc>
            </a:pPr>
            <a:r>
              <a:rPr lang="en-US" sz="1400" b="1" dirty="0"/>
              <a:t>VEGETATION</a:t>
            </a:r>
          </a:p>
          <a:p>
            <a:pPr>
              <a:lnSpc>
                <a:spcPct val="120000"/>
              </a:lnSpc>
            </a:pPr>
            <a:r>
              <a:rPr lang="en-US" sz="1400" dirty="0">
                <a:solidFill>
                  <a:schemeClr val="tx1">
                    <a:alpha val="80000"/>
                  </a:schemeClr>
                </a:solidFill>
              </a:rPr>
              <a:t>Vegetation Object Model reclassified to isolate trees. Threshold &gt; 4m.</a:t>
            </a:r>
            <a:br>
              <a:rPr lang="en-US" sz="1400" dirty="0">
                <a:solidFill>
                  <a:schemeClr val="tx1">
                    <a:alpha val="80000"/>
                  </a:schemeClr>
                </a:solidFill>
              </a:rPr>
            </a:br>
            <a:endParaRPr lang="en-US" sz="1400" dirty="0">
              <a:solidFill>
                <a:schemeClr val="tx1">
                  <a:alpha val="80000"/>
                </a:schemeClr>
              </a:solidFill>
            </a:endParaRPr>
          </a:p>
          <a:p>
            <a:pPr>
              <a:lnSpc>
                <a:spcPct val="120000"/>
              </a:lnSpc>
            </a:pPr>
            <a:r>
              <a:rPr lang="en-US" sz="1400" b="1" dirty="0"/>
              <a:t>ROADS</a:t>
            </a:r>
            <a:endParaRPr lang="en-US" sz="1400" b="1" dirty="0">
              <a:solidFill>
                <a:schemeClr val="tx1">
                  <a:alpha val="80000"/>
                </a:schemeClr>
              </a:solidFill>
            </a:endParaRPr>
          </a:p>
          <a:p>
            <a:pPr>
              <a:lnSpc>
                <a:spcPct val="120000"/>
              </a:lnSpc>
            </a:pPr>
            <a:r>
              <a:rPr lang="en-US" sz="1400" dirty="0">
                <a:solidFill>
                  <a:schemeClr val="tx1">
                    <a:alpha val="80000"/>
                  </a:schemeClr>
                </a:solidFill>
              </a:rPr>
              <a:t>OS </a:t>
            </a:r>
            <a:r>
              <a:rPr lang="en-US" sz="1400" dirty="0" err="1">
                <a:solidFill>
                  <a:schemeClr val="tx1">
                    <a:alpha val="80000"/>
                  </a:schemeClr>
                </a:solidFill>
              </a:rPr>
              <a:t>MasterMap</a:t>
            </a:r>
            <a:r>
              <a:rPr lang="en-US" sz="1400" dirty="0">
                <a:solidFill>
                  <a:schemeClr val="tx1">
                    <a:alpha val="80000"/>
                  </a:schemeClr>
                </a:solidFill>
              </a:rPr>
              <a:t> Topography for road extent. </a:t>
            </a:r>
            <a:br>
              <a:rPr lang="en-US" sz="1400" dirty="0">
                <a:solidFill>
                  <a:schemeClr val="tx1">
                    <a:alpha val="80000"/>
                  </a:schemeClr>
                </a:solidFill>
              </a:rPr>
            </a:br>
            <a:r>
              <a:rPr lang="en-US" sz="1400" dirty="0">
                <a:solidFill>
                  <a:schemeClr val="tx1">
                    <a:alpha val="80000"/>
                  </a:schemeClr>
                </a:solidFill>
              </a:rPr>
              <a:t>OS Open Roads for road types, names and lengths.</a:t>
            </a:r>
            <a:br>
              <a:rPr lang="en-US" sz="1400" dirty="0">
                <a:solidFill>
                  <a:schemeClr val="tx1">
                    <a:alpha val="80000"/>
                  </a:schemeClr>
                </a:solidFill>
              </a:rPr>
            </a:br>
            <a:endParaRPr lang="en-US" sz="1400" dirty="0">
              <a:solidFill>
                <a:schemeClr val="tx1">
                  <a:alpha val="80000"/>
                </a:schemeClr>
              </a:solidFill>
            </a:endParaRPr>
          </a:p>
        </p:txBody>
      </p:sp>
      <p:sp>
        <p:nvSpPr>
          <p:cNvPr id="8" name="Oval 7">
            <a:extLst>
              <a:ext uri="{FF2B5EF4-FFF2-40B4-BE49-F238E27FC236}">
                <a16:creationId xmlns:a16="http://schemas.microsoft.com/office/drawing/2014/main" id="{9327FA34-D32F-85C7-20B0-D01BE33FF9CC}"/>
              </a:ext>
            </a:extLst>
          </p:cNvPr>
          <p:cNvSpPr/>
          <p:nvPr/>
        </p:nvSpPr>
        <p:spPr>
          <a:xfrm>
            <a:off x="592811" y="1552857"/>
            <a:ext cx="799422"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9" name="Shape 3612">
            <a:extLst>
              <a:ext uri="{FF2B5EF4-FFF2-40B4-BE49-F238E27FC236}">
                <a16:creationId xmlns:a16="http://schemas.microsoft.com/office/drawing/2014/main" id="{BF773CBD-A0D5-933E-9B5C-F03D8BED9F0E}"/>
              </a:ext>
            </a:extLst>
          </p:cNvPr>
          <p:cNvSpPr/>
          <p:nvPr/>
        </p:nvSpPr>
        <p:spPr>
          <a:xfrm>
            <a:off x="861679" y="1866364"/>
            <a:ext cx="274101"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0" name="Oval 9">
            <a:extLst>
              <a:ext uri="{FF2B5EF4-FFF2-40B4-BE49-F238E27FC236}">
                <a16:creationId xmlns:a16="http://schemas.microsoft.com/office/drawing/2014/main" id="{A05B7C19-6CEB-1A47-3165-7B38430FE7ED}"/>
              </a:ext>
            </a:extLst>
          </p:cNvPr>
          <p:cNvSpPr/>
          <p:nvPr/>
        </p:nvSpPr>
        <p:spPr>
          <a:xfrm>
            <a:off x="592811" y="2570234"/>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1" name="Shape 3612">
            <a:extLst>
              <a:ext uri="{FF2B5EF4-FFF2-40B4-BE49-F238E27FC236}">
                <a16:creationId xmlns:a16="http://schemas.microsoft.com/office/drawing/2014/main" id="{360A3AB5-87D0-B538-2DE0-5468CFD376CE}"/>
              </a:ext>
            </a:extLst>
          </p:cNvPr>
          <p:cNvSpPr/>
          <p:nvPr/>
        </p:nvSpPr>
        <p:spPr>
          <a:xfrm>
            <a:off x="861680" y="2883741"/>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20" name="TextBox 19">
            <a:extLst>
              <a:ext uri="{FF2B5EF4-FFF2-40B4-BE49-F238E27FC236}">
                <a16:creationId xmlns:a16="http://schemas.microsoft.com/office/drawing/2014/main" id="{5D311415-CF04-2112-35B6-360B972B480F}"/>
              </a:ext>
            </a:extLst>
          </p:cNvPr>
          <p:cNvSpPr txBox="1"/>
          <p:nvPr/>
        </p:nvSpPr>
        <p:spPr>
          <a:xfrm>
            <a:off x="6529137" y="5933525"/>
            <a:ext cx="5223954" cy="584775"/>
          </a:xfrm>
          <a:prstGeom prst="rect">
            <a:avLst/>
          </a:prstGeom>
          <a:noFill/>
        </p:spPr>
        <p:txBody>
          <a:bodyPr wrap="square" lIns="0" rIns="0" rtlCol="0">
            <a:spAutoFit/>
          </a:bodyPr>
          <a:lstStyle/>
          <a:p>
            <a:pPr algn="r"/>
            <a:r>
              <a:rPr lang="en-GB" sz="800" dirty="0">
                <a:solidFill>
                  <a:schemeClr val="tx2">
                    <a:lumMod val="75000"/>
                    <a:lumOff val="25000"/>
                  </a:schemeClr>
                </a:solidFill>
              </a:rPr>
              <a:t>Contains: OS Open Roads on Open Government Licence © Crown copyright and database right 2022 </a:t>
            </a:r>
            <a:br>
              <a:rPr lang="en-GB" sz="800" dirty="0">
                <a:solidFill>
                  <a:schemeClr val="tx2">
                    <a:lumMod val="75000"/>
                    <a:lumOff val="25000"/>
                  </a:schemeClr>
                </a:solidFill>
              </a:rPr>
            </a:br>
            <a:r>
              <a:rPr lang="en-GB" sz="800" dirty="0">
                <a:solidFill>
                  <a:schemeClr val="tx2">
                    <a:lumMod val="75000"/>
                    <a:lumOff val="25000"/>
                  </a:schemeClr>
                </a:solidFill>
              </a:rPr>
              <a:t>OS </a:t>
            </a:r>
            <a:r>
              <a:rPr lang="en-GB" sz="800" dirty="0" err="1">
                <a:solidFill>
                  <a:schemeClr val="tx2">
                    <a:lumMod val="75000"/>
                    <a:lumOff val="25000"/>
                  </a:schemeClr>
                </a:solidFill>
              </a:rPr>
              <a:t>MasterMap</a:t>
            </a:r>
            <a:r>
              <a:rPr lang="en-GB" sz="800" dirty="0">
                <a:solidFill>
                  <a:schemeClr val="tx2">
                    <a:lumMod val="75000"/>
                    <a:lumOff val="25000"/>
                  </a:schemeClr>
                </a:solidFill>
              </a:rPr>
              <a:t>® Topography Layer [</a:t>
            </a:r>
            <a:r>
              <a:rPr lang="en-GB" sz="800" dirty="0" err="1">
                <a:solidFill>
                  <a:schemeClr val="tx2">
                    <a:lumMod val="75000"/>
                    <a:lumOff val="25000"/>
                  </a:schemeClr>
                </a:solidFill>
              </a:rPr>
              <a:t>GeoPackage</a:t>
            </a:r>
            <a:r>
              <a:rPr lang="en-GB" sz="800" dirty="0">
                <a:solidFill>
                  <a:schemeClr val="tx2">
                    <a:lumMod val="75000"/>
                    <a:lumOff val="25000"/>
                  </a:schemeClr>
                </a:solidFill>
              </a:rPr>
              <a:t> geospatial data], Scale 1:1250, Tiles: GB, Updated: 18 November 2021, Ordnance Survey (GB), using: EDINA </a:t>
            </a:r>
            <a:r>
              <a:rPr lang="en-GB" sz="800" dirty="0" err="1">
                <a:solidFill>
                  <a:schemeClr val="tx2">
                    <a:lumMod val="75000"/>
                    <a:lumOff val="25000"/>
                  </a:schemeClr>
                </a:solidFill>
              </a:rPr>
              <a:t>Digimap</a:t>
            </a:r>
            <a:r>
              <a:rPr lang="en-GB" sz="800" dirty="0">
                <a:solidFill>
                  <a:schemeClr val="tx2">
                    <a:lumMod val="75000"/>
                    <a:lumOff val="25000"/>
                  </a:schemeClr>
                </a:solidFill>
              </a:rPr>
              <a:t> Ordnance Survey Service, https://</a:t>
            </a:r>
            <a:r>
              <a:rPr lang="en-GB" sz="800" dirty="0" err="1">
                <a:solidFill>
                  <a:schemeClr val="tx2">
                    <a:lumMod val="75000"/>
                    <a:lumOff val="25000"/>
                  </a:schemeClr>
                </a:solidFill>
              </a:rPr>
              <a:t>digimap.edina.ac.uk</a:t>
            </a:r>
            <a:r>
              <a:rPr lang="en-GB" sz="800" dirty="0">
                <a:solidFill>
                  <a:schemeClr val="tx2">
                    <a:lumMod val="75000"/>
                    <a:lumOff val="25000"/>
                  </a:schemeClr>
                </a:solidFill>
              </a:rPr>
              <a:t>, Downloaded: 2022-06-07.  </a:t>
            </a:r>
            <a:endParaRPr lang="en-GB" sz="800" dirty="0">
              <a:solidFill>
                <a:schemeClr val="tx2">
                  <a:lumMod val="75000"/>
                  <a:lumOff val="25000"/>
                </a:schemeClr>
              </a:solidFill>
              <a:effectLst/>
            </a:endParaRPr>
          </a:p>
        </p:txBody>
      </p:sp>
    </p:spTree>
    <p:extLst>
      <p:ext uri="{BB962C8B-B14F-4D97-AF65-F5344CB8AC3E}">
        <p14:creationId xmlns:p14="http://schemas.microsoft.com/office/powerpoint/2010/main" val="3848988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map&#10;&#10;Description automatically generated">
            <a:extLst>
              <a:ext uri="{FF2B5EF4-FFF2-40B4-BE49-F238E27FC236}">
                <a16:creationId xmlns:a16="http://schemas.microsoft.com/office/drawing/2014/main" id="{06FEB191-970A-F433-4D59-5244B7A0CBB4}"/>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l="4173" t="5850" r="31960" b="3091"/>
          <a:stretch/>
        </p:blipFill>
        <p:spPr>
          <a:xfrm>
            <a:off x="6415569" y="460396"/>
            <a:ext cx="5385647" cy="5432537"/>
          </a:xfrm>
          <a:prstGeom prst="rect">
            <a:avLst/>
          </a:prstGeom>
        </p:spPr>
      </p:pic>
      <p:sp>
        <p:nvSpPr>
          <p:cNvPr id="2" name="Slide Number Placeholder 1"/>
          <p:cNvSpPr>
            <a:spLocks noGrp="1"/>
          </p:cNvSpPr>
          <p:nvPr>
            <p:ph type="sldNum" sz="quarter" idx="10"/>
          </p:nvPr>
        </p:nvSpPr>
        <p:spPr/>
        <p:txBody>
          <a:bodyPr/>
          <a:lstStyle/>
          <a:p>
            <a:fld id="{D8D877B3-D348-4611-9BDB-C5374591D951}" type="slidenum">
              <a:rPr lang="en-US" smtClean="0"/>
              <a:pPr/>
              <a:t>11</a:t>
            </a:fld>
            <a:endParaRPr lang="en-US" dirty="0"/>
          </a:p>
        </p:txBody>
      </p:sp>
      <p:sp>
        <p:nvSpPr>
          <p:cNvPr id="3" name="Title 2"/>
          <p:cNvSpPr>
            <a:spLocks noGrp="1"/>
          </p:cNvSpPr>
          <p:nvPr>
            <p:ph type="title"/>
          </p:nvPr>
        </p:nvSpPr>
        <p:spPr>
          <a:xfrm>
            <a:off x="726206" y="560485"/>
            <a:ext cx="3797775" cy="1988162"/>
          </a:xfrm>
        </p:spPr>
        <p:txBody>
          <a:bodyPr/>
          <a:lstStyle/>
          <a:p>
            <a:r>
              <a:rPr lang="en-US" spc="0" dirty="0"/>
              <a:t>QGIS ANALYSIS</a:t>
            </a:r>
          </a:p>
        </p:txBody>
      </p:sp>
      <p:sp>
        <p:nvSpPr>
          <p:cNvPr id="7" name="TextBox 6">
            <a:extLst>
              <a:ext uri="{FF2B5EF4-FFF2-40B4-BE49-F238E27FC236}">
                <a16:creationId xmlns:a16="http://schemas.microsoft.com/office/drawing/2014/main" id="{B9DA039C-301F-3733-8BDE-88A349E08F58}"/>
              </a:ext>
            </a:extLst>
          </p:cNvPr>
          <p:cNvSpPr txBox="1"/>
          <p:nvPr/>
        </p:nvSpPr>
        <p:spPr>
          <a:xfrm>
            <a:off x="1653703" y="1554566"/>
            <a:ext cx="4675763" cy="2142318"/>
          </a:xfrm>
          <a:prstGeom prst="rect">
            <a:avLst/>
          </a:prstGeom>
          <a:noFill/>
        </p:spPr>
        <p:txBody>
          <a:bodyPr wrap="square" lIns="0" rIns="0" rtlCol="0">
            <a:spAutoFit/>
          </a:bodyPr>
          <a:lstStyle/>
          <a:p>
            <a:pPr>
              <a:lnSpc>
                <a:spcPct val="120000"/>
              </a:lnSpc>
            </a:pPr>
            <a:r>
              <a:rPr lang="en-US" sz="1400" b="1" dirty="0"/>
              <a:t>VEGETATION</a:t>
            </a:r>
          </a:p>
          <a:p>
            <a:pPr>
              <a:lnSpc>
                <a:spcPct val="120000"/>
              </a:lnSpc>
            </a:pPr>
            <a:r>
              <a:rPr lang="en-US" sz="1400" dirty="0">
                <a:solidFill>
                  <a:schemeClr val="tx1">
                    <a:alpha val="80000"/>
                  </a:schemeClr>
                </a:solidFill>
              </a:rPr>
              <a:t>Vegetation Object Model reclassified to isolate trees. Threshold &gt; 4m.</a:t>
            </a:r>
            <a:br>
              <a:rPr lang="en-US" sz="1400" dirty="0">
                <a:solidFill>
                  <a:schemeClr val="tx1">
                    <a:alpha val="80000"/>
                  </a:schemeClr>
                </a:solidFill>
              </a:rPr>
            </a:br>
            <a:endParaRPr lang="en-US" sz="1400" dirty="0">
              <a:solidFill>
                <a:schemeClr val="tx1">
                  <a:alpha val="80000"/>
                </a:schemeClr>
              </a:solidFill>
            </a:endParaRPr>
          </a:p>
          <a:p>
            <a:pPr>
              <a:lnSpc>
                <a:spcPct val="120000"/>
              </a:lnSpc>
            </a:pPr>
            <a:r>
              <a:rPr lang="en-US" sz="1400" b="1" dirty="0"/>
              <a:t>ROADS</a:t>
            </a:r>
            <a:endParaRPr lang="en-US" sz="1400" b="1" dirty="0">
              <a:solidFill>
                <a:schemeClr val="tx1">
                  <a:alpha val="80000"/>
                </a:schemeClr>
              </a:solidFill>
            </a:endParaRPr>
          </a:p>
          <a:p>
            <a:pPr>
              <a:lnSpc>
                <a:spcPct val="120000"/>
              </a:lnSpc>
            </a:pPr>
            <a:r>
              <a:rPr lang="en-US" sz="1400" dirty="0">
                <a:solidFill>
                  <a:schemeClr val="tx1">
                    <a:alpha val="80000"/>
                  </a:schemeClr>
                </a:solidFill>
              </a:rPr>
              <a:t>OS </a:t>
            </a:r>
            <a:r>
              <a:rPr lang="en-US" sz="1400" dirty="0" err="1">
                <a:solidFill>
                  <a:schemeClr val="tx1">
                    <a:alpha val="80000"/>
                  </a:schemeClr>
                </a:solidFill>
              </a:rPr>
              <a:t>MasterMap</a:t>
            </a:r>
            <a:r>
              <a:rPr lang="en-US" sz="1400" dirty="0">
                <a:solidFill>
                  <a:schemeClr val="tx1">
                    <a:alpha val="80000"/>
                  </a:schemeClr>
                </a:solidFill>
              </a:rPr>
              <a:t> Topography for road extent. </a:t>
            </a:r>
            <a:br>
              <a:rPr lang="en-US" sz="1400" dirty="0">
                <a:solidFill>
                  <a:schemeClr val="tx1">
                    <a:alpha val="80000"/>
                  </a:schemeClr>
                </a:solidFill>
              </a:rPr>
            </a:br>
            <a:r>
              <a:rPr lang="en-US" sz="1400" dirty="0">
                <a:solidFill>
                  <a:schemeClr val="tx1">
                    <a:alpha val="80000"/>
                  </a:schemeClr>
                </a:solidFill>
              </a:rPr>
              <a:t>OS Open Roads for road types, names and lengths.</a:t>
            </a:r>
            <a:br>
              <a:rPr lang="en-US" sz="1400" dirty="0">
                <a:solidFill>
                  <a:schemeClr val="tx1">
                    <a:alpha val="80000"/>
                  </a:schemeClr>
                </a:solidFill>
              </a:rPr>
            </a:br>
            <a:endParaRPr lang="en-US" sz="1400" dirty="0">
              <a:solidFill>
                <a:schemeClr val="tx1">
                  <a:alpha val="80000"/>
                </a:schemeClr>
              </a:solidFill>
            </a:endParaRPr>
          </a:p>
        </p:txBody>
      </p:sp>
      <p:sp>
        <p:nvSpPr>
          <p:cNvPr id="8" name="Oval 7">
            <a:extLst>
              <a:ext uri="{FF2B5EF4-FFF2-40B4-BE49-F238E27FC236}">
                <a16:creationId xmlns:a16="http://schemas.microsoft.com/office/drawing/2014/main" id="{9327FA34-D32F-85C7-20B0-D01BE33FF9CC}"/>
              </a:ext>
            </a:extLst>
          </p:cNvPr>
          <p:cNvSpPr/>
          <p:nvPr/>
        </p:nvSpPr>
        <p:spPr>
          <a:xfrm>
            <a:off x="592811" y="1552857"/>
            <a:ext cx="799422"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9" name="Shape 3612">
            <a:extLst>
              <a:ext uri="{FF2B5EF4-FFF2-40B4-BE49-F238E27FC236}">
                <a16:creationId xmlns:a16="http://schemas.microsoft.com/office/drawing/2014/main" id="{BF773CBD-A0D5-933E-9B5C-F03D8BED9F0E}"/>
              </a:ext>
            </a:extLst>
          </p:cNvPr>
          <p:cNvSpPr/>
          <p:nvPr/>
        </p:nvSpPr>
        <p:spPr>
          <a:xfrm>
            <a:off x="861679" y="1866364"/>
            <a:ext cx="274101"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0" name="Oval 9">
            <a:extLst>
              <a:ext uri="{FF2B5EF4-FFF2-40B4-BE49-F238E27FC236}">
                <a16:creationId xmlns:a16="http://schemas.microsoft.com/office/drawing/2014/main" id="{A05B7C19-6CEB-1A47-3165-7B38430FE7ED}"/>
              </a:ext>
            </a:extLst>
          </p:cNvPr>
          <p:cNvSpPr/>
          <p:nvPr/>
        </p:nvSpPr>
        <p:spPr>
          <a:xfrm>
            <a:off x="592811" y="2570234"/>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1" name="Shape 3612">
            <a:extLst>
              <a:ext uri="{FF2B5EF4-FFF2-40B4-BE49-F238E27FC236}">
                <a16:creationId xmlns:a16="http://schemas.microsoft.com/office/drawing/2014/main" id="{360A3AB5-87D0-B538-2DE0-5468CFD376CE}"/>
              </a:ext>
            </a:extLst>
          </p:cNvPr>
          <p:cNvSpPr/>
          <p:nvPr/>
        </p:nvSpPr>
        <p:spPr>
          <a:xfrm>
            <a:off x="861680" y="2883741"/>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20" name="TextBox 19">
            <a:extLst>
              <a:ext uri="{FF2B5EF4-FFF2-40B4-BE49-F238E27FC236}">
                <a16:creationId xmlns:a16="http://schemas.microsoft.com/office/drawing/2014/main" id="{5D311415-CF04-2112-35B6-360B972B480F}"/>
              </a:ext>
            </a:extLst>
          </p:cNvPr>
          <p:cNvSpPr txBox="1"/>
          <p:nvPr/>
        </p:nvSpPr>
        <p:spPr>
          <a:xfrm>
            <a:off x="6096000" y="5933525"/>
            <a:ext cx="5657091" cy="584775"/>
          </a:xfrm>
          <a:prstGeom prst="rect">
            <a:avLst/>
          </a:prstGeom>
          <a:noFill/>
        </p:spPr>
        <p:txBody>
          <a:bodyPr wrap="square" lIns="0" rIns="0" rtlCol="0">
            <a:spAutoFit/>
          </a:bodyPr>
          <a:lstStyle/>
          <a:p>
            <a:pPr algn="r"/>
            <a:r>
              <a:rPr lang="en-GB" sz="800" dirty="0">
                <a:solidFill>
                  <a:schemeClr val="tx2">
                    <a:lumMod val="75000"/>
                    <a:lumOff val="25000"/>
                  </a:schemeClr>
                </a:solidFill>
              </a:rPr>
              <a:t>Contains: OS </a:t>
            </a:r>
            <a:r>
              <a:rPr lang="en-GB" sz="800" dirty="0" err="1">
                <a:solidFill>
                  <a:schemeClr val="tx2">
                    <a:lumMod val="75000"/>
                    <a:lumOff val="25000"/>
                  </a:schemeClr>
                </a:solidFill>
              </a:rPr>
              <a:t>MasterMap</a:t>
            </a:r>
            <a:r>
              <a:rPr lang="en-GB" sz="800" dirty="0">
                <a:solidFill>
                  <a:schemeClr val="tx2">
                    <a:lumMod val="75000"/>
                    <a:lumOff val="25000"/>
                  </a:schemeClr>
                </a:solidFill>
              </a:rPr>
              <a:t>® Topography Layer [</a:t>
            </a:r>
            <a:r>
              <a:rPr lang="en-GB" sz="800" dirty="0" err="1">
                <a:solidFill>
                  <a:schemeClr val="tx2">
                    <a:lumMod val="75000"/>
                    <a:lumOff val="25000"/>
                  </a:schemeClr>
                </a:solidFill>
              </a:rPr>
              <a:t>GeoPackage</a:t>
            </a:r>
            <a:r>
              <a:rPr lang="en-GB" sz="800" dirty="0">
                <a:solidFill>
                  <a:schemeClr val="tx2">
                    <a:lumMod val="75000"/>
                    <a:lumOff val="25000"/>
                  </a:schemeClr>
                </a:solidFill>
              </a:rPr>
              <a:t> geospatial data], Scale 1:1250, Tiles: GB, Updated: 18 November 2021, Ordnance Survey (GB), using: EDINA </a:t>
            </a:r>
            <a:r>
              <a:rPr lang="en-GB" sz="800" dirty="0" err="1">
                <a:solidFill>
                  <a:schemeClr val="tx2">
                    <a:lumMod val="75000"/>
                    <a:lumOff val="25000"/>
                  </a:schemeClr>
                </a:solidFill>
              </a:rPr>
              <a:t>Digimap</a:t>
            </a:r>
            <a:r>
              <a:rPr lang="en-GB" sz="800" dirty="0">
                <a:solidFill>
                  <a:schemeClr val="tx2">
                    <a:lumMod val="75000"/>
                    <a:lumOff val="25000"/>
                  </a:schemeClr>
                </a:solidFill>
              </a:rPr>
              <a:t> Ordnance Survey Service, https://</a:t>
            </a:r>
            <a:r>
              <a:rPr lang="en-GB" sz="800" dirty="0" err="1">
                <a:solidFill>
                  <a:schemeClr val="tx2">
                    <a:lumMod val="75000"/>
                    <a:lumOff val="25000"/>
                  </a:schemeClr>
                </a:solidFill>
              </a:rPr>
              <a:t>digimap.edina.ac.uk</a:t>
            </a:r>
            <a:r>
              <a:rPr lang="en-GB" sz="800" dirty="0">
                <a:solidFill>
                  <a:schemeClr val="tx2">
                    <a:lumMod val="75000"/>
                    <a:lumOff val="25000"/>
                  </a:schemeClr>
                </a:solidFill>
              </a:rPr>
              <a:t>, Downloaded: 2022-06-07. National LIDAR Programme Vegetation Object Model on Open Government Licence, https://</a:t>
            </a:r>
            <a:r>
              <a:rPr lang="en-GB" sz="800" dirty="0" err="1">
                <a:solidFill>
                  <a:schemeClr val="tx2">
                    <a:lumMod val="75000"/>
                    <a:lumOff val="25000"/>
                  </a:schemeClr>
                </a:solidFill>
              </a:rPr>
              <a:t>environment.data.gov.uk</a:t>
            </a:r>
            <a:r>
              <a:rPr lang="en-GB" sz="800" dirty="0">
                <a:solidFill>
                  <a:schemeClr val="tx2">
                    <a:lumMod val="75000"/>
                    <a:lumOff val="25000"/>
                  </a:schemeClr>
                </a:solidFill>
              </a:rPr>
              <a:t>/</a:t>
            </a:r>
            <a:r>
              <a:rPr lang="en-GB" sz="800" dirty="0" err="1">
                <a:solidFill>
                  <a:schemeClr val="tx2">
                    <a:lumMod val="75000"/>
                    <a:lumOff val="25000"/>
                  </a:schemeClr>
                </a:solidFill>
              </a:rPr>
              <a:t>DefraDataDownload</a:t>
            </a:r>
            <a:r>
              <a:rPr lang="en-GB" sz="800" dirty="0">
                <a:solidFill>
                  <a:schemeClr val="tx2">
                    <a:lumMod val="75000"/>
                    <a:lumOff val="25000"/>
                  </a:schemeClr>
                </a:solidFill>
              </a:rPr>
              <a:t>/?Mode=survey, Downloaded 2022-06-06.</a:t>
            </a:r>
            <a:endParaRPr lang="en-GB" sz="800" dirty="0">
              <a:solidFill>
                <a:schemeClr val="tx2">
                  <a:lumMod val="75000"/>
                  <a:lumOff val="25000"/>
                </a:schemeClr>
              </a:solidFill>
              <a:effectLst/>
            </a:endParaRPr>
          </a:p>
        </p:txBody>
      </p:sp>
    </p:spTree>
    <p:extLst>
      <p:ext uri="{BB962C8B-B14F-4D97-AF65-F5344CB8AC3E}">
        <p14:creationId xmlns:p14="http://schemas.microsoft.com/office/powerpoint/2010/main" val="2523410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map&#10;&#10;Description automatically generated">
            <a:extLst>
              <a:ext uri="{FF2B5EF4-FFF2-40B4-BE49-F238E27FC236}">
                <a16:creationId xmlns:a16="http://schemas.microsoft.com/office/drawing/2014/main" id="{80CBDF1F-679B-4C57-43A8-178B1E6C386B}"/>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l="4443" t="5850" r="32457" b="3091"/>
          <a:stretch/>
        </p:blipFill>
        <p:spPr>
          <a:xfrm>
            <a:off x="6432185" y="460396"/>
            <a:ext cx="5320905" cy="5432537"/>
          </a:xfrm>
          <a:prstGeom prst="rect">
            <a:avLst/>
          </a:prstGeom>
        </p:spPr>
      </p:pic>
      <p:sp>
        <p:nvSpPr>
          <p:cNvPr id="2" name="Slide Number Placeholder 1"/>
          <p:cNvSpPr>
            <a:spLocks noGrp="1"/>
          </p:cNvSpPr>
          <p:nvPr>
            <p:ph type="sldNum" sz="quarter" idx="10"/>
          </p:nvPr>
        </p:nvSpPr>
        <p:spPr/>
        <p:txBody>
          <a:bodyPr/>
          <a:lstStyle/>
          <a:p>
            <a:fld id="{D8D877B3-D348-4611-9BDB-C5374591D951}" type="slidenum">
              <a:rPr lang="en-US" smtClean="0"/>
              <a:pPr/>
              <a:t>12</a:t>
            </a:fld>
            <a:endParaRPr lang="en-US" dirty="0"/>
          </a:p>
        </p:txBody>
      </p:sp>
      <p:sp>
        <p:nvSpPr>
          <p:cNvPr id="3" name="Title 2"/>
          <p:cNvSpPr>
            <a:spLocks noGrp="1"/>
          </p:cNvSpPr>
          <p:nvPr>
            <p:ph type="title"/>
          </p:nvPr>
        </p:nvSpPr>
        <p:spPr>
          <a:xfrm>
            <a:off x="726206" y="560485"/>
            <a:ext cx="3797775" cy="1988162"/>
          </a:xfrm>
        </p:spPr>
        <p:txBody>
          <a:bodyPr/>
          <a:lstStyle/>
          <a:p>
            <a:r>
              <a:rPr lang="en-US" spc="0" dirty="0"/>
              <a:t>QGIS ANALYSIS</a:t>
            </a:r>
          </a:p>
        </p:txBody>
      </p:sp>
      <p:sp>
        <p:nvSpPr>
          <p:cNvPr id="7" name="TextBox 6">
            <a:extLst>
              <a:ext uri="{FF2B5EF4-FFF2-40B4-BE49-F238E27FC236}">
                <a16:creationId xmlns:a16="http://schemas.microsoft.com/office/drawing/2014/main" id="{B9DA039C-301F-3733-8BDE-88A349E08F58}"/>
              </a:ext>
            </a:extLst>
          </p:cNvPr>
          <p:cNvSpPr txBox="1"/>
          <p:nvPr/>
        </p:nvSpPr>
        <p:spPr>
          <a:xfrm>
            <a:off x="1653703" y="1554566"/>
            <a:ext cx="4675763" cy="2400850"/>
          </a:xfrm>
          <a:prstGeom prst="rect">
            <a:avLst/>
          </a:prstGeom>
          <a:noFill/>
        </p:spPr>
        <p:txBody>
          <a:bodyPr wrap="square" lIns="0" rIns="0" rtlCol="0">
            <a:spAutoFit/>
          </a:bodyPr>
          <a:lstStyle/>
          <a:p>
            <a:pPr>
              <a:lnSpc>
                <a:spcPct val="120000"/>
              </a:lnSpc>
            </a:pPr>
            <a:r>
              <a:rPr lang="en-US" sz="1400" b="1" dirty="0"/>
              <a:t>VEGETATION</a:t>
            </a:r>
          </a:p>
          <a:p>
            <a:pPr>
              <a:lnSpc>
                <a:spcPct val="120000"/>
              </a:lnSpc>
            </a:pPr>
            <a:r>
              <a:rPr lang="en-US" sz="1400" dirty="0">
                <a:solidFill>
                  <a:schemeClr val="tx1">
                    <a:alpha val="80000"/>
                  </a:schemeClr>
                </a:solidFill>
              </a:rPr>
              <a:t>Vegetation Object Model reclassified to isolate trees. Threshold &gt; 4m.</a:t>
            </a:r>
            <a:br>
              <a:rPr lang="en-US" sz="1400" dirty="0">
                <a:solidFill>
                  <a:schemeClr val="tx1">
                    <a:alpha val="80000"/>
                  </a:schemeClr>
                </a:solidFill>
              </a:rPr>
            </a:br>
            <a:endParaRPr lang="en-US" sz="1400" dirty="0">
              <a:solidFill>
                <a:schemeClr val="tx1">
                  <a:alpha val="80000"/>
                </a:schemeClr>
              </a:solidFill>
            </a:endParaRPr>
          </a:p>
          <a:p>
            <a:pPr>
              <a:lnSpc>
                <a:spcPct val="120000"/>
              </a:lnSpc>
            </a:pPr>
            <a:r>
              <a:rPr lang="en-US" sz="1400" b="1" dirty="0"/>
              <a:t>ROADS</a:t>
            </a:r>
            <a:endParaRPr lang="en-US" sz="1400" b="1" dirty="0">
              <a:solidFill>
                <a:schemeClr val="tx1">
                  <a:alpha val="80000"/>
                </a:schemeClr>
              </a:solidFill>
            </a:endParaRPr>
          </a:p>
          <a:p>
            <a:pPr>
              <a:lnSpc>
                <a:spcPct val="120000"/>
              </a:lnSpc>
            </a:pPr>
            <a:r>
              <a:rPr lang="en-US" sz="1400" dirty="0">
                <a:solidFill>
                  <a:schemeClr val="tx1">
                    <a:alpha val="80000"/>
                  </a:schemeClr>
                </a:solidFill>
              </a:rPr>
              <a:t>OS </a:t>
            </a:r>
            <a:r>
              <a:rPr lang="en-US" sz="1400" dirty="0" err="1">
                <a:solidFill>
                  <a:schemeClr val="tx1">
                    <a:alpha val="80000"/>
                  </a:schemeClr>
                </a:solidFill>
              </a:rPr>
              <a:t>MasterMap</a:t>
            </a:r>
            <a:r>
              <a:rPr lang="en-US" sz="1400" dirty="0">
                <a:solidFill>
                  <a:schemeClr val="tx1">
                    <a:alpha val="80000"/>
                  </a:schemeClr>
                </a:solidFill>
              </a:rPr>
              <a:t> Topography for road extent. </a:t>
            </a:r>
            <a:br>
              <a:rPr lang="en-US" sz="1400" dirty="0">
                <a:solidFill>
                  <a:schemeClr val="tx1">
                    <a:alpha val="80000"/>
                  </a:schemeClr>
                </a:solidFill>
              </a:rPr>
            </a:br>
            <a:r>
              <a:rPr lang="en-US" sz="1400" dirty="0">
                <a:solidFill>
                  <a:schemeClr val="tx1">
                    <a:alpha val="80000"/>
                  </a:schemeClr>
                </a:solidFill>
              </a:rPr>
              <a:t>OS Open Roads for road types, names and lengths.</a:t>
            </a:r>
          </a:p>
          <a:p>
            <a:pPr>
              <a:lnSpc>
                <a:spcPct val="120000"/>
              </a:lnSpc>
            </a:pPr>
            <a:r>
              <a:rPr lang="en-US" sz="1400" dirty="0">
                <a:solidFill>
                  <a:schemeClr val="tx1">
                    <a:alpha val="80000"/>
                  </a:schemeClr>
                </a:solidFill>
              </a:rPr>
              <a:t>Add 3m road buffer.</a:t>
            </a:r>
            <a:br>
              <a:rPr lang="en-US" sz="1400" dirty="0">
                <a:solidFill>
                  <a:schemeClr val="tx1">
                    <a:alpha val="80000"/>
                  </a:schemeClr>
                </a:solidFill>
              </a:rPr>
            </a:br>
            <a:endParaRPr lang="en-US" sz="1400" dirty="0">
              <a:solidFill>
                <a:schemeClr val="tx1">
                  <a:alpha val="80000"/>
                </a:schemeClr>
              </a:solidFill>
            </a:endParaRPr>
          </a:p>
        </p:txBody>
      </p:sp>
      <p:sp>
        <p:nvSpPr>
          <p:cNvPr id="8" name="Oval 7">
            <a:extLst>
              <a:ext uri="{FF2B5EF4-FFF2-40B4-BE49-F238E27FC236}">
                <a16:creationId xmlns:a16="http://schemas.microsoft.com/office/drawing/2014/main" id="{9327FA34-D32F-85C7-20B0-D01BE33FF9CC}"/>
              </a:ext>
            </a:extLst>
          </p:cNvPr>
          <p:cNvSpPr/>
          <p:nvPr/>
        </p:nvSpPr>
        <p:spPr>
          <a:xfrm>
            <a:off x="592811" y="1552857"/>
            <a:ext cx="799422"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9" name="Shape 3612">
            <a:extLst>
              <a:ext uri="{FF2B5EF4-FFF2-40B4-BE49-F238E27FC236}">
                <a16:creationId xmlns:a16="http://schemas.microsoft.com/office/drawing/2014/main" id="{BF773CBD-A0D5-933E-9B5C-F03D8BED9F0E}"/>
              </a:ext>
            </a:extLst>
          </p:cNvPr>
          <p:cNvSpPr/>
          <p:nvPr/>
        </p:nvSpPr>
        <p:spPr>
          <a:xfrm>
            <a:off x="861679" y="1866364"/>
            <a:ext cx="274101"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0" name="Oval 9">
            <a:extLst>
              <a:ext uri="{FF2B5EF4-FFF2-40B4-BE49-F238E27FC236}">
                <a16:creationId xmlns:a16="http://schemas.microsoft.com/office/drawing/2014/main" id="{A05B7C19-6CEB-1A47-3165-7B38430FE7ED}"/>
              </a:ext>
            </a:extLst>
          </p:cNvPr>
          <p:cNvSpPr/>
          <p:nvPr/>
        </p:nvSpPr>
        <p:spPr>
          <a:xfrm>
            <a:off x="592811" y="2570234"/>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1" name="Shape 3612">
            <a:extLst>
              <a:ext uri="{FF2B5EF4-FFF2-40B4-BE49-F238E27FC236}">
                <a16:creationId xmlns:a16="http://schemas.microsoft.com/office/drawing/2014/main" id="{360A3AB5-87D0-B538-2DE0-5468CFD376CE}"/>
              </a:ext>
            </a:extLst>
          </p:cNvPr>
          <p:cNvSpPr/>
          <p:nvPr/>
        </p:nvSpPr>
        <p:spPr>
          <a:xfrm>
            <a:off x="861680" y="2883741"/>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2" name="TextBox 11">
            <a:extLst>
              <a:ext uri="{FF2B5EF4-FFF2-40B4-BE49-F238E27FC236}">
                <a16:creationId xmlns:a16="http://schemas.microsoft.com/office/drawing/2014/main" id="{2B6290C1-8B08-2788-1AAA-2C1DAC88A693}"/>
              </a:ext>
            </a:extLst>
          </p:cNvPr>
          <p:cNvSpPr txBox="1"/>
          <p:nvPr/>
        </p:nvSpPr>
        <p:spPr>
          <a:xfrm>
            <a:off x="6096000" y="5933525"/>
            <a:ext cx="5657091" cy="584775"/>
          </a:xfrm>
          <a:prstGeom prst="rect">
            <a:avLst/>
          </a:prstGeom>
          <a:noFill/>
        </p:spPr>
        <p:txBody>
          <a:bodyPr wrap="square" lIns="0" rIns="0" rtlCol="0">
            <a:spAutoFit/>
          </a:bodyPr>
          <a:lstStyle/>
          <a:p>
            <a:pPr algn="r"/>
            <a:r>
              <a:rPr lang="en-GB" sz="800" dirty="0">
                <a:solidFill>
                  <a:schemeClr val="tx2">
                    <a:lumMod val="75000"/>
                    <a:lumOff val="25000"/>
                  </a:schemeClr>
                </a:solidFill>
              </a:rPr>
              <a:t>Contains: OS </a:t>
            </a:r>
            <a:r>
              <a:rPr lang="en-GB" sz="800" dirty="0" err="1">
                <a:solidFill>
                  <a:schemeClr val="tx2">
                    <a:lumMod val="75000"/>
                    <a:lumOff val="25000"/>
                  </a:schemeClr>
                </a:solidFill>
              </a:rPr>
              <a:t>MasterMap</a:t>
            </a:r>
            <a:r>
              <a:rPr lang="en-GB" sz="800" dirty="0">
                <a:solidFill>
                  <a:schemeClr val="tx2">
                    <a:lumMod val="75000"/>
                    <a:lumOff val="25000"/>
                  </a:schemeClr>
                </a:solidFill>
              </a:rPr>
              <a:t>® Topography Layer [</a:t>
            </a:r>
            <a:r>
              <a:rPr lang="en-GB" sz="800" dirty="0" err="1">
                <a:solidFill>
                  <a:schemeClr val="tx2">
                    <a:lumMod val="75000"/>
                    <a:lumOff val="25000"/>
                  </a:schemeClr>
                </a:solidFill>
              </a:rPr>
              <a:t>GeoPackage</a:t>
            </a:r>
            <a:r>
              <a:rPr lang="en-GB" sz="800" dirty="0">
                <a:solidFill>
                  <a:schemeClr val="tx2">
                    <a:lumMod val="75000"/>
                    <a:lumOff val="25000"/>
                  </a:schemeClr>
                </a:solidFill>
              </a:rPr>
              <a:t> geospatial data], Scale 1:1250, Tiles: GB, Updated: 18 November 2021, Ordnance Survey (GB), using: EDINA </a:t>
            </a:r>
            <a:r>
              <a:rPr lang="en-GB" sz="800" dirty="0" err="1">
                <a:solidFill>
                  <a:schemeClr val="tx2">
                    <a:lumMod val="75000"/>
                    <a:lumOff val="25000"/>
                  </a:schemeClr>
                </a:solidFill>
              </a:rPr>
              <a:t>Digimap</a:t>
            </a:r>
            <a:r>
              <a:rPr lang="en-GB" sz="800" dirty="0">
                <a:solidFill>
                  <a:schemeClr val="tx2">
                    <a:lumMod val="75000"/>
                    <a:lumOff val="25000"/>
                  </a:schemeClr>
                </a:solidFill>
              </a:rPr>
              <a:t> Ordnance Survey Service, https://</a:t>
            </a:r>
            <a:r>
              <a:rPr lang="en-GB" sz="800" dirty="0" err="1">
                <a:solidFill>
                  <a:schemeClr val="tx2">
                    <a:lumMod val="75000"/>
                    <a:lumOff val="25000"/>
                  </a:schemeClr>
                </a:solidFill>
              </a:rPr>
              <a:t>digimap.edina.ac.uk</a:t>
            </a:r>
            <a:r>
              <a:rPr lang="en-GB" sz="800" dirty="0">
                <a:solidFill>
                  <a:schemeClr val="tx2">
                    <a:lumMod val="75000"/>
                    <a:lumOff val="25000"/>
                  </a:schemeClr>
                </a:solidFill>
              </a:rPr>
              <a:t>, Downloaded: 2022-06-07. National LIDAR Programme Vegetation Object Model on Open Government Licence, https://</a:t>
            </a:r>
            <a:r>
              <a:rPr lang="en-GB" sz="800" dirty="0" err="1">
                <a:solidFill>
                  <a:schemeClr val="tx2">
                    <a:lumMod val="75000"/>
                    <a:lumOff val="25000"/>
                  </a:schemeClr>
                </a:solidFill>
              </a:rPr>
              <a:t>environment.data.gov.uk</a:t>
            </a:r>
            <a:r>
              <a:rPr lang="en-GB" sz="800" dirty="0">
                <a:solidFill>
                  <a:schemeClr val="tx2">
                    <a:lumMod val="75000"/>
                    <a:lumOff val="25000"/>
                  </a:schemeClr>
                </a:solidFill>
              </a:rPr>
              <a:t>/</a:t>
            </a:r>
            <a:r>
              <a:rPr lang="en-GB" sz="800" dirty="0" err="1">
                <a:solidFill>
                  <a:schemeClr val="tx2">
                    <a:lumMod val="75000"/>
                    <a:lumOff val="25000"/>
                  </a:schemeClr>
                </a:solidFill>
              </a:rPr>
              <a:t>DefraDataDownload</a:t>
            </a:r>
            <a:r>
              <a:rPr lang="en-GB" sz="800" dirty="0">
                <a:solidFill>
                  <a:schemeClr val="tx2">
                    <a:lumMod val="75000"/>
                    <a:lumOff val="25000"/>
                  </a:schemeClr>
                </a:solidFill>
              </a:rPr>
              <a:t>/?Mode=survey, Downloaded 2022-06-06.</a:t>
            </a:r>
            <a:endParaRPr lang="en-GB" sz="800" dirty="0">
              <a:solidFill>
                <a:schemeClr val="tx2">
                  <a:lumMod val="75000"/>
                  <a:lumOff val="25000"/>
                </a:schemeClr>
              </a:solidFill>
              <a:effectLst/>
            </a:endParaRPr>
          </a:p>
        </p:txBody>
      </p:sp>
    </p:spTree>
    <p:extLst>
      <p:ext uri="{BB962C8B-B14F-4D97-AF65-F5344CB8AC3E}">
        <p14:creationId xmlns:p14="http://schemas.microsoft.com/office/powerpoint/2010/main" val="604755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hape, arrow&#10;&#10;Description automatically generated">
            <a:extLst>
              <a:ext uri="{FF2B5EF4-FFF2-40B4-BE49-F238E27FC236}">
                <a16:creationId xmlns:a16="http://schemas.microsoft.com/office/drawing/2014/main" id="{6F2FEF67-93E2-621B-176F-9D4F79D6BE9E}"/>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l="3734" t="4678" r="29975"/>
          <a:stretch/>
        </p:blipFill>
        <p:spPr>
          <a:xfrm>
            <a:off x="6377594" y="376168"/>
            <a:ext cx="5580000" cy="5676648"/>
          </a:xfrm>
          <a:prstGeom prst="rect">
            <a:avLst/>
          </a:prstGeom>
        </p:spPr>
      </p:pic>
      <p:sp>
        <p:nvSpPr>
          <p:cNvPr id="2" name="Slide Number Placeholder 1"/>
          <p:cNvSpPr>
            <a:spLocks noGrp="1"/>
          </p:cNvSpPr>
          <p:nvPr>
            <p:ph type="sldNum" sz="quarter" idx="10"/>
          </p:nvPr>
        </p:nvSpPr>
        <p:spPr/>
        <p:txBody>
          <a:bodyPr/>
          <a:lstStyle/>
          <a:p>
            <a:fld id="{D8D877B3-D348-4611-9BDB-C5374591D951}" type="slidenum">
              <a:rPr lang="en-US" smtClean="0"/>
              <a:pPr/>
              <a:t>13</a:t>
            </a:fld>
            <a:endParaRPr lang="en-US" dirty="0"/>
          </a:p>
        </p:txBody>
      </p:sp>
      <p:sp>
        <p:nvSpPr>
          <p:cNvPr id="3" name="Title 2"/>
          <p:cNvSpPr>
            <a:spLocks noGrp="1"/>
          </p:cNvSpPr>
          <p:nvPr>
            <p:ph type="title"/>
          </p:nvPr>
        </p:nvSpPr>
        <p:spPr>
          <a:xfrm>
            <a:off x="726206" y="560485"/>
            <a:ext cx="3797775" cy="1988162"/>
          </a:xfrm>
        </p:spPr>
        <p:txBody>
          <a:bodyPr/>
          <a:lstStyle/>
          <a:p>
            <a:r>
              <a:rPr lang="en-US" spc="0" dirty="0"/>
              <a:t>QGIS ANALYSIS</a:t>
            </a:r>
          </a:p>
        </p:txBody>
      </p:sp>
      <p:sp>
        <p:nvSpPr>
          <p:cNvPr id="7" name="TextBox 6">
            <a:extLst>
              <a:ext uri="{FF2B5EF4-FFF2-40B4-BE49-F238E27FC236}">
                <a16:creationId xmlns:a16="http://schemas.microsoft.com/office/drawing/2014/main" id="{B9DA039C-301F-3733-8BDE-88A349E08F58}"/>
              </a:ext>
            </a:extLst>
          </p:cNvPr>
          <p:cNvSpPr txBox="1"/>
          <p:nvPr/>
        </p:nvSpPr>
        <p:spPr>
          <a:xfrm>
            <a:off x="1653703" y="1554566"/>
            <a:ext cx="4675763" cy="2917915"/>
          </a:xfrm>
          <a:prstGeom prst="rect">
            <a:avLst/>
          </a:prstGeom>
          <a:noFill/>
        </p:spPr>
        <p:txBody>
          <a:bodyPr wrap="square" lIns="0" rIns="0" rtlCol="0">
            <a:spAutoFit/>
          </a:bodyPr>
          <a:lstStyle/>
          <a:p>
            <a:pPr>
              <a:lnSpc>
                <a:spcPct val="120000"/>
              </a:lnSpc>
            </a:pPr>
            <a:r>
              <a:rPr lang="en-US" sz="1400" b="1" dirty="0"/>
              <a:t>VEGETATION</a:t>
            </a:r>
          </a:p>
          <a:p>
            <a:pPr>
              <a:lnSpc>
                <a:spcPct val="120000"/>
              </a:lnSpc>
            </a:pPr>
            <a:r>
              <a:rPr lang="en-US" sz="1400" dirty="0">
                <a:solidFill>
                  <a:schemeClr val="tx1">
                    <a:alpha val="80000"/>
                  </a:schemeClr>
                </a:solidFill>
              </a:rPr>
              <a:t>Vegetation Object Model reclassified to isolate trees. Threshold &gt; 4m.</a:t>
            </a:r>
            <a:br>
              <a:rPr lang="en-US" sz="1400" dirty="0">
                <a:solidFill>
                  <a:schemeClr val="tx1">
                    <a:alpha val="80000"/>
                  </a:schemeClr>
                </a:solidFill>
              </a:rPr>
            </a:br>
            <a:endParaRPr lang="en-US" sz="1400" dirty="0">
              <a:solidFill>
                <a:schemeClr val="tx1">
                  <a:alpha val="80000"/>
                </a:schemeClr>
              </a:solidFill>
            </a:endParaRPr>
          </a:p>
          <a:p>
            <a:pPr>
              <a:lnSpc>
                <a:spcPct val="120000"/>
              </a:lnSpc>
            </a:pPr>
            <a:r>
              <a:rPr lang="en-US" sz="1400" b="1" dirty="0"/>
              <a:t>ROADS</a:t>
            </a:r>
            <a:endParaRPr lang="en-US" sz="1400" b="1" dirty="0">
              <a:solidFill>
                <a:schemeClr val="tx1">
                  <a:alpha val="80000"/>
                </a:schemeClr>
              </a:solidFill>
            </a:endParaRPr>
          </a:p>
          <a:p>
            <a:pPr>
              <a:lnSpc>
                <a:spcPct val="120000"/>
              </a:lnSpc>
            </a:pPr>
            <a:r>
              <a:rPr lang="en-US" sz="1400" dirty="0">
                <a:solidFill>
                  <a:schemeClr val="tx1">
                    <a:alpha val="80000"/>
                  </a:schemeClr>
                </a:solidFill>
              </a:rPr>
              <a:t>OS </a:t>
            </a:r>
            <a:r>
              <a:rPr lang="en-US" sz="1400" dirty="0" err="1">
                <a:solidFill>
                  <a:schemeClr val="tx1">
                    <a:alpha val="80000"/>
                  </a:schemeClr>
                </a:solidFill>
              </a:rPr>
              <a:t>MasterMap</a:t>
            </a:r>
            <a:r>
              <a:rPr lang="en-US" sz="1400" dirty="0">
                <a:solidFill>
                  <a:schemeClr val="tx1">
                    <a:alpha val="80000"/>
                  </a:schemeClr>
                </a:solidFill>
              </a:rPr>
              <a:t> Topography for road extent. </a:t>
            </a:r>
            <a:br>
              <a:rPr lang="en-US" sz="1400" dirty="0">
                <a:solidFill>
                  <a:schemeClr val="tx1">
                    <a:alpha val="80000"/>
                  </a:schemeClr>
                </a:solidFill>
              </a:rPr>
            </a:br>
            <a:r>
              <a:rPr lang="en-US" sz="1400" dirty="0">
                <a:solidFill>
                  <a:schemeClr val="tx1">
                    <a:alpha val="80000"/>
                  </a:schemeClr>
                </a:solidFill>
              </a:rPr>
              <a:t>OS Open Roads for road types, names and lengths.</a:t>
            </a:r>
          </a:p>
          <a:p>
            <a:pPr>
              <a:lnSpc>
                <a:spcPct val="120000"/>
              </a:lnSpc>
            </a:pPr>
            <a:r>
              <a:rPr lang="en-US" sz="1400" dirty="0">
                <a:solidFill>
                  <a:schemeClr val="tx1">
                    <a:alpha val="80000"/>
                  </a:schemeClr>
                </a:solidFill>
              </a:rPr>
              <a:t>Add 3m road buffer.</a:t>
            </a:r>
          </a:p>
          <a:p>
            <a:pPr>
              <a:lnSpc>
                <a:spcPct val="120000"/>
              </a:lnSpc>
            </a:pPr>
            <a:endParaRPr lang="en-US" sz="1400" dirty="0">
              <a:solidFill>
                <a:schemeClr val="tx1">
                  <a:alpha val="80000"/>
                </a:schemeClr>
              </a:solidFill>
            </a:endParaRPr>
          </a:p>
          <a:p>
            <a:pPr>
              <a:lnSpc>
                <a:spcPct val="120000"/>
              </a:lnSpc>
            </a:pPr>
            <a:r>
              <a:rPr lang="en-US" sz="1400" b="1" dirty="0"/>
              <a:t>GENERATING ROAD SEGMENTS</a:t>
            </a:r>
            <a:endParaRPr lang="en-US" sz="1400" b="1" dirty="0">
              <a:solidFill>
                <a:schemeClr val="tx1">
                  <a:alpha val="80000"/>
                </a:schemeClr>
              </a:solidFill>
            </a:endParaRPr>
          </a:p>
          <a:p>
            <a:pPr>
              <a:lnSpc>
                <a:spcPct val="120000"/>
              </a:lnSpc>
            </a:pPr>
            <a:r>
              <a:rPr lang="en-US" sz="1400" dirty="0">
                <a:solidFill>
                  <a:schemeClr val="tx1">
                    <a:alpha val="80000"/>
                  </a:schemeClr>
                </a:solidFill>
              </a:rPr>
              <a:t>Points at 10m intervals along OS Open Roads.</a:t>
            </a:r>
          </a:p>
        </p:txBody>
      </p:sp>
      <p:sp>
        <p:nvSpPr>
          <p:cNvPr id="8" name="Oval 7">
            <a:extLst>
              <a:ext uri="{FF2B5EF4-FFF2-40B4-BE49-F238E27FC236}">
                <a16:creationId xmlns:a16="http://schemas.microsoft.com/office/drawing/2014/main" id="{9327FA34-D32F-85C7-20B0-D01BE33FF9CC}"/>
              </a:ext>
            </a:extLst>
          </p:cNvPr>
          <p:cNvSpPr/>
          <p:nvPr/>
        </p:nvSpPr>
        <p:spPr>
          <a:xfrm>
            <a:off x="592811" y="1552857"/>
            <a:ext cx="799422"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9" name="Shape 3612">
            <a:extLst>
              <a:ext uri="{FF2B5EF4-FFF2-40B4-BE49-F238E27FC236}">
                <a16:creationId xmlns:a16="http://schemas.microsoft.com/office/drawing/2014/main" id="{BF773CBD-A0D5-933E-9B5C-F03D8BED9F0E}"/>
              </a:ext>
            </a:extLst>
          </p:cNvPr>
          <p:cNvSpPr/>
          <p:nvPr/>
        </p:nvSpPr>
        <p:spPr>
          <a:xfrm>
            <a:off x="861679" y="1866364"/>
            <a:ext cx="274101"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0" name="Oval 9">
            <a:extLst>
              <a:ext uri="{FF2B5EF4-FFF2-40B4-BE49-F238E27FC236}">
                <a16:creationId xmlns:a16="http://schemas.microsoft.com/office/drawing/2014/main" id="{A05B7C19-6CEB-1A47-3165-7B38430FE7ED}"/>
              </a:ext>
            </a:extLst>
          </p:cNvPr>
          <p:cNvSpPr/>
          <p:nvPr/>
        </p:nvSpPr>
        <p:spPr>
          <a:xfrm>
            <a:off x="592811" y="2570234"/>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1" name="Shape 3612">
            <a:extLst>
              <a:ext uri="{FF2B5EF4-FFF2-40B4-BE49-F238E27FC236}">
                <a16:creationId xmlns:a16="http://schemas.microsoft.com/office/drawing/2014/main" id="{360A3AB5-87D0-B538-2DE0-5468CFD376CE}"/>
              </a:ext>
            </a:extLst>
          </p:cNvPr>
          <p:cNvSpPr/>
          <p:nvPr/>
        </p:nvSpPr>
        <p:spPr>
          <a:xfrm>
            <a:off x="861680" y="2883741"/>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20" name="TextBox 19">
            <a:extLst>
              <a:ext uri="{FF2B5EF4-FFF2-40B4-BE49-F238E27FC236}">
                <a16:creationId xmlns:a16="http://schemas.microsoft.com/office/drawing/2014/main" id="{5D311415-CF04-2112-35B6-360B972B480F}"/>
              </a:ext>
            </a:extLst>
          </p:cNvPr>
          <p:cNvSpPr txBox="1"/>
          <p:nvPr/>
        </p:nvSpPr>
        <p:spPr>
          <a:xfrm>
            <a:off x="6529137" y="5933525"/>
            <a:ext cx="5223954" cy="584775"/>
          </a:xfrm>
          <a:prstGeom prst="rect">
            <a:avLst/>
          </a:prstGeom>
          <a:noFill/>
        </p:spPr>
        <p:txBody>
          <a:bodyPr wrap="square" lIns="0" rIns="0" rtlCol="0">
            <a:spAutoFit/>
          </a:bodyPr>
          <a:lstStyle/>
          <a:p>
            <a:pPr algn="r"/>
            <a:r>
              <a:rPr lang="en-GB" sz="800" dirty="0">
                <a:solidFill>
                  <a:schemeClr val="tx2">
                    <a:lumMod val="75000"/>
                    <a:lumOff val="25000"/>
                  </a:schemeClr>
                </a:solidFill>
              </a:rPr>
              <a:t>Contains: OS Open Roads on Open Government Licence © Crown copyright and database right 2022 </a:t>
            </a:r>
            <a:br>
              <a:rPr lang="en-GB" sz="800" dirty="0">
                <a:solidFill>
                  <a:schemeClr val="tx2">
                    <a:lumMod val="75000"/>
                    <a:lumOff val="25000"/>
                  </a:schemeClr>
                </a:solidFill>
              </a:rPr>
            </a:br>
            <a:r>
              <a:rPr lang="en-GB" sz="800" dirty="0">
                <a:solidFill>
                  <a:schemeClr val="tx2">
                    <a:lumMod val="75000"/>
                    <a:lumOff val="25000"/>
                  </a:schemeClr>
                </a:solidFill>
              </a:rPr>
              <a:t>OS </a:t>
            </a:r>
            <a:r>
              <a:rPr lang="en-GB" sz="800" dirty="0" err="1">
                <a:solidFill>
                  <a:schemeClr val="tx2">
                    <a:lumMod val="75000"/>
                    <a:lumOff val="25000"/>
                  </a:schemeClr>
                </a:solidFill>
              </a:rPr>
              <a:t>MasterMap</a:t>
            </a:r>
            <a:r>
              <a:rPr lang="en-GB" sz="800" dirty="0">
                <a:solidFill>
                  <a:schemeClr val="tx2">
                    <a:lumMod val="75000"/>
                    <a:lumOff val="25000"/>
                  </a:schemeClr>
                </a:solidFill>
              </a:rPr>
              <a:t>® Topography Layer [</a:t>
            </a:r>
            <a:r>
              <a:rPr lang="en-GB" sz="800" dirty="0" err="1">
                <a:solidFill>
                  <a:schemeClr val="tx2">
                    <a:lumMod val="75000"/>
                    <a:lumOff val="25000"/>
                  </a:schemeClr>
                </a:solidFill>
              </a:rPr>
              <a:t>GeoPackage</a:t>
            </a:r>
            <a:r>
              <a:rPr lang="en-GB" sz="800" dirty="0">
                <a:solidFill>
                  <a:schemeClr val="tx2">
                    <a:lumMod val="75000"/>
                    <a:lumOff val="25000"/>
                  </a:schemeClr>
                </a:solidFill>
              </a:rPr>
              <a:t> geospatial data], Scale 1:1250, Tiles: GB, Updated: 18 November 2021, Ordnance Survey (GB), using: EDINA </a:t>
            </a:r>
            <a:r>
              <a:rPr lang="en-GB" sz="800" dirty="0" err="1">
                <a:solidFill>
                  <a:schemeClr val="tx2">
                    <a:lumMod val="75000"/>
                    <a:lumOff val="25000"/>
                  </a:schemeClr>
                </a:solidFill>
              </a:rPr>
              <a:t>Digimap</a:t>
            </a:r>
            <a:r>
              <a:rPr lang="en-GB" sz="800" dirty="0">
                <a:solidFill>
                  <a:schemeClr val="tx2">
                    <a:lumMod val="75000"/>
                    <a:lumOff val="25000"/>
                  </a:schemeClr>
                </a:solidFill>
              </a:rPr>
              <a:t> Ordnance Survey Service, https://</a:t>
            </a:r>
            <a:r>
              <a:rPr lang="en-GB" sz="800" dirty="0" err="1">
                <a:solidFill>
                  <a:schemeClr val="tx2">
                    <a:lumMod val="75000"/>
                    <a:lumOff val="25000"/>
                  </a:schemeClr>
                </a:solidFill>
              </a:rPr>
              <a:t>digimap.edina.ac.uk</a:t>
            </a:r>
            <a:r>
              <a:rPr lang="en-GB" sz="800" dirty="0">
                <a:solidFill>
                  <a:schemeClr val="tx2">
                    <a:lumMod val="75000"/>
                    <a:lumOff val="25000"/>
                  </a:schemeClr>
                </a:solidFill>
              </a:rPr>
              <a:t>, Downloaded: 2022-06-07.  </a:t>
            </a:r>
          </a:p>
        </p:txBody>
      </p:sp>
      <p:sp>
        <p:nvSpPr>
          <p:cNvPr id="13" name="Oval 12">
            <a:extLst>
              <a:ext uri="{FF2B5EF4-FFF2-40B4-BE49-F238E27FC236}">
                <a16:creationId xmlns:a16="http://schemas.microsoft.com/office/drawing/2014/main" id="{9B024832-0D6B-A4E4-CABE-931D6BDF45DA}"/>
              </a:ext>
            </a:extLst>
          </p:cNvPr>
          <p:cNvSpPr/>
          <p:nvPr/>
        </p:nvSpPr>
        <p:spPr>
          <a:xfrm>
            <a:off x="573914" y="3880610"/>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4" name="Shape 3612">
            <a:extLst>
              <a:ext uri="{FF2B5EF4-FFF2-40B4-BE49-F238E27FC236}">
                <a16:creationId xmlns:a16="http://schemas.microsoft.com/office/drawing/2014/main" id="{C175BA69-63D0-D678-A034-F9DFFED84A71}"/>
              </a:ext>
            </a:extLst>
          </p:cNvPr>
          <p:cNvSpPr/>
          <p:nvPr/>
        </p:nvSpPr>
        <p:spPr>
          <a:xfrm>
            <a:off x="842783" y="4194117"/>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Tree>
    <p:extLst>
      <p:ext uri="{BB962C8B-B14F-4D97-AF65-F5344CB8AC3E}">
        <p14:creationId xmlns:p14="http://schemas.microsoft.com/office/powerpoint/2010/main" val="343099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64460F4E-3550-0E9D-4114-A6A7FBD9945D}"/>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t="5851" r="31796"/>
          <a:stretch/>
        </p:blipFill>
        <p:spPr>
          <a:xfrm>
            <a:off x="6060162" y="458439"/>
            <a:ext cx="5739687" cy="5605477"/>
          </a:xfrm>
          <a:prstGeom prst="rect">
            <a:avLst/>
          </a:prstGeom>
        </p:spPr>
      </p:pic>
      <p:sp>
        <p:nvSpPr>
          <p:cNvPr id="2" name="Slide Number Placeholder 1"/>
          <p:cNvSpPr>
            <a:spLocks noGrp="1"/>
          </p:cNvSpPr>
          <p:nvPr>
            <p:ph type="sldNum" sz="quarter" idx="10"/>
          </p:nvPr>
        </p:nvSpPr>
        <p:spPr/>
        <p:txBody>
          <a:bodyPr/>
          <a:lstStyle/>
          <a:p>
            <a:fld id="{D8D877B3-D348-4611-9BDB-C5374591D951}" type="slidenum">
              <a:rPr lang="en-US" smtClean="0"/>
              <a:pPr/>
              <a:t>14</a:t>
            </a:fld>
            <a:endParaRPr lang="en-US" dirty="0"/>
          </a:p>
        </p:txBody>
      </p:sp>
      <p:sp>
        <p:nvSpPr>
          <p:cNvPr id="3" name="Title 2"/>
          <p:cNvSpPr>
            <a:spLocks noGrp="1"/>
          </p:cNvSpPr>
          <p:nvPr>
            <p:ph type="title"/>
          </p:nvPr>
        </p:nvSpPr>
        <p:spPr>
          <a:xfrm>
            <a:off x="726206" y="560485"/>
            <a:ext cx="3797775" cy="1988162"/>
          </a:xfrm>
        </p:spPr>
        <p:txBody>
          <a:bodyPr/>
          <a:lstStyle/>
          <a:p>
            <a:r>
              <a:rPr lang="en-US" spc="0" dirty="0"/>
              <a:t>QGIS ANALYSIS</a:t>
            </a:r>
          </a:p>
        </p:txBody>
      </p:sp>
      <p:sp>
        <p:nvSpPr>
          <p:cNvPr id="7" name="TextBox 6">
            <a:extLst>
              <a:ext uri="{FF2B5EF4-FFF2-40B4-BE49-F238E27FC236}">
                <a16:creationId xmlns:a16="http://schemas.microsoft.com/office/drawing/2014/main" id="{B9DA039C-301F-3733-8BDE-88A349E08F58}"/>
              </a:ext>
            </a:extLst>
          </p:cNvPr>
          <p:cNvSpPr txBox="1"/>
          <p:nvPr/>
        </p:nvSpPr>
        <p:spPr>
          <a:xfrm>
            <a:off x="1653703" y="1554566"/>
            <a:ext cx="4675763" cy="3176447"/>
          </a:xfrm>
          <a:prstGeom prst="rect">
            <a:avLst/>
          </a:prstGeom>
          <a:noFill/>
        </p:spPr>
        <p:txBody>
          <a:bodyPr wrap="square" lIns="0" rIns="0" rtlCol="0">
            <a:spAutoFit/>
          </a:bodyPr>
          <a:lstStyle/>
          <a:p>
            <a:pPr>
              <a:lnSpc>
                <a:spcPct val="120000"/>
              </a:lnSpc>
            </a:pPr>
            <a:r>
              <a:rPr lang="en-US" sz="1400" b="1" dirty="0"/>
              <a:t>VEGETATION</a:t>
            </a:r>
          </a:p>
          <a:p>
            <a:pPr>
              <a:lnSpc>
                <a:spcPct val="120000"/>
              </a:lnSpc>
            </a:pPr>
            <a:r>
              <a:rPr lang="en-US" sz="1400" dirty="0">
                <a:solidFill>
                  <a:schemeClr val="tx1">
                    <a:alpha val="80000"/>
                  </a:schemeClr>
                </a:solidFill>
              </a:rPr>
              <a:t>Vegetation Object Model reclassified to isolate trees. Threshold &gt; 4m.</a:t>
            </a:r>
            <a:br>
              <a:rPr lang="en-US" sz="1400" dirty="0">
                <a:solidFill>
                  <a:schemeClr val="tx1">
                    <a:alpha val="80000"/>
                  </a:schemeClr>
                </a:solidFill>
              </a:rPr>
            </a:br>
            <a:endParaRPr lang="en-US" sz="1400" dirty="0">
              <a:solidFill>
                <a:schemeClr val="tx1">
                  <a:alpha val="80000"/>
                </a:schemeClr>
              </a:solidFill>
            </a:endParaRPr>
          </a:p>
          <a:p>
            <a:pPr>
              <a:lnSpc>
                <a:spcPct val="120000"/>
              </a:lnSpc>
            </a:pPr>
            <a:r>
              <a:rPr lang="en-US" sz="1400" b="1" dirty="0"/>
              <a:t>ROADS</a:t>
            </a:r>
            <a:endParaRPr lang="en-US" sz="1400" b="1" dirty="0">
              <a:solidFill>
                <a:schemeClr val="tx1">
                  <a:alpha val="80000"/>
                </a:schemeClr>
              </a:solidFill>
            </a:endParaRPr>
          </a:p>
          <a:p>
            <a:pPr>
              <a:lnSpc>
                <a:spcPct val="120000"/>
              </a:lnSpc>
            </a:pPr>
            <a:r>
              <a:rPr lang="en-US" sz="1400" dirty="0">
                <a:solidFill>
                  <a:schemeClr val="tx1">
                    <a:alpha val="80000"/>
                  </a:schemeClr>
                </a:solidFill>
              </a:rPr>
              <a:t>OS </a:t>
            </a:r>
            <a:r>
              <a:rPr lang="en-US" sz="1400" dirty="0" err="1">
                <a:solidFill>
                  <a:schemeClr val="tx1">
                    <a:alpha val="80000"/>
                  </a:schemeClr>
                </a:solidFill>
              </a:rPr>
              <a:t>MasterMap</a:t>
            </a:r>
            <a:r>
              <a:rPr lang="en-US" sz="1400" dirty="0">
                <a:solidFill>
                  <a:schemeClr val="tx1">
                    <a:alpha val="80000"/>
                  </a:schemeClr>
                </a:solidFill>
              </a:rPr>
              <a:t> Topography for road extent. </a:t>
            </a:r>
            <a:br>
              <a:rPr lang="en-US" sz="1400" dirty="0">
                <a:solidFill>
                  <a:schemeClr val="tx1">
                    <a:alpha val="80000"/>
                  </a:schemeClr>
                </a:solidFill>
              </a:rPr>
            </a:br>
            <a:r>
              <a:rPr lang="en-US" sz="1400" dirty="0">
                <a:solidFill>
                  <a:schemeClr val="tx1">
                    <a:alpha val="80000"/>
                  </a:schemeClr>
                </a:solidFill>
              </a:rPr>
              <a:t>OS Open Roads for road types, names and lengths.</a:t>
            </a:r>
          </a:p>
          <a:p>
            <a:pPr>
              <a:lnSpc>
                <a:spcPct val="120000"/>
              </a:lnSpc>
            </a:pPr>
            <a:r>
              <a:rPr lang="en-US" sz="1400" dirty="0">
                <a:solidFill>
                  <a:schemeClr val="tx1">
                    <a:alpha val="80000"/>
                  </a:schemeClr>
                </a:solidFill>
              </a:rPr>
              <a:t>Add 3m road buffer.</a:t>
            </a:r>
          </a:p>
          <a:p>
            <a:pPr>
              <a:lnSpc>
                <a:spcPct val="120000"/>
              </a:lnSpc>
            </a:pPr>
            <a:endParaRPr lang="en-US" sz="1400" dirty="0">
              <a:solidFill>
                <a:schemeClr val="tx1">
                  <a:alpha val="80000"/>
                </a:schemeClr>
              </a:solidFill>
            </a:endParaRPr>
          </a:p>
          <a:p>
            <a:pPr>
              <a:lnSpc>
                <a:spcPct val="120000"/>
              </a:lnSpc>
            </a:pPr>
            <a:r>
              <a:rPr lang="en-US" sz="1400" b="1" dirty="0"/>
              <a:t>GENERATING ROAD SEGMENTS</a:t>
            </a:r>
            <a:endParaRPr lang="en-US" sz="1400" b="1" dirty="0">
              <a:solidFill>
                <a:schemeClr val="tx1">
                  <a:alpha val="80000"/>
                </a:schemeClr>
              </a:solidFill>
            </a:endParaRPr>
          </a:p>
          <a:p>
            <a:pPr>
              <a:lnSpc>
                <a:spcPct val="120000"/>
              </a:lnSpc>
            </a:pPr>
            <a:r>
              <a:rPr lang="en-US" sz="1400" dirty="0">
                <a:solidFill>
                  <a:schemeClr val="tx1">
                    <a:alpha val="80000"/>
                  </a:schemeClr>
                </a:solidFill>
              </a:rPr>
              <a:t>Points at 10m intervals along OS Open Roads.</a:t>
            </a:r>
          </a:p>
          <a:p>
            <a:pPr>
              <a:lnSpc>
                <a:spcPct val="120000"/>
              </a:lnSpc>
            </a:pPr>
            <a:r>
              <a:rPr lang="en-US" sz="1400" dirty="0">
                <a:solidFill>
                  <a:schemeClr val="tx1">
                    <a:alpha val="80000"/>
                  </a:schemeClr>
                </a:solidFill>
              </a:rPr>
              <a:t>Polygons </a:t>
            </a:r>
            <a:r>
              <a:rPr lang="en-US" sz="1400" dirty="0" err="1">
                <a:solidFill>
                  <a:schemeClr val="tx1">
                    <a:alpha val="80000"/>
                  </a:schemeClr>
                </a:solidFill>
              </a:rPr>
              <a:t>centred</a:t>
            </a:r>
            <a:r>
              <a:rPr lang="en-US" sz="1400" dirty="0">
                <a:solidFill>
                  <a:schemeClr val="tx1">
                    <a:alpha val="80000"/>
                  </a:schemeClr>
                </a:solidFill>
              </a:rPr>
              <a:t> around points used to split the road.</a:t>
            </a:r>
          </a:p>
        </p:txBody>
      </p:sp>
      <p:sp>
        <p:nvSpPr>
          <p:cNvPr id="8" name="Oval 7">
            <a:extLst>
              <a:ext uri="{FF2B5EF4-FFF2-40B4-BE49-F238E27FC236}">
                <a16:creationId xmlns:a16="http://schemas.microsoft.com/office/drawing/2014/main" id="{9327FA34-D32F-85C7-20B0-D01BE33FF9CC}"/>
              </a:ext>
            </a:extLst>
          </p:cNvPr>
          <p:cNvSpPr/>
          <p:nvPr/>
        </p:nvSpPr>
        <p:spPr>
          <a:xfrm>
            <a:off x="592811" y="1552857"/>
            <a:ext cx="799422"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9" name="Shape 3612">
            <a:extLst>
              <a:ext uri="{FF2B5EF4-FFF2-40B4-BE49-F238E27FC236}">
                <a16:creationId xmlns:a16="http://schemas.microsoft.com/office/drawing/2014/main" id="{BF773CBD-A0D5-933E-9B5C-F03D8BED9F0E}"/>
              </a:ext>
            </a:extLst>
          </p:cNvPr>
          <p:cNvSpPr/>
          <p:nvPr/>
        </p:nvSpPr>
        <p:spPr>
          <a:xfrm>
            <a:off x="861679" y="1866364"/>
            <a:ext cx="274101"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0" name="Oval 9">
            <a:extLst>
              <a:ext uri="{FF2B5EF4-FFF2-40B4-BE49-F238E27FC236}">
                <a16:creationId xmlns:a16="http://schemas.microsoft.com/office/drawing/2014/main" id="{A05B7C19-6CEB-1A47-3165-7B38430FE7ED}"/>
              </a:ext>
            </a:extLst>
          </p:cNvPr>
          <p:cNvSpPr/>
          <p:nvPr/>
        </p:nvSpPr>
        <p:spPr>
          <a:xfrm>
            <a:off x="592811" y="2570234"/>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1" name="Shape 3612">
            <a:extLst>
              <a:ext uri="{FF2B5EF4-FFF2-40B4-BE49-F238E27FC236}">
                <a16:creationId xmlns:a16="http://schemas.microsoft.com/office/drawing/2014/main" id="{360A3AB5-87D0-B538-2DE0-5468CFD376CE}"/>
              </a:ext>
            </a:extLst>
          </p:cNvPr>
          <p:cNvSpPr/>
          <p:nvPr/>
        </p:nvSpPr>
        <p:spPr>
          <a:xfrm>
            <a:off x="861680" y="2883741"/>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20" name="TextBox 19">
            <a:extLst>
              <a:ext uri="{FF2B5EF4-FFF2-40B4-BE49-F238E27FC236}">
                <a16:creationId xmlns:a16="http://schemas.microsoft.com/office/drawing/2014/main" id="{5D311415-CF04-2112-35B6-360B972B480F}"/>
              </a:ext>
            </a:extLst>
          </p:cNvPr>
          <p:cNvSpPr txBox="1"/>
          <p:nvPr/>
        </p:nvSpPr>
        <p:spPr>
          <a:xfrm>
            <a:off x="6529137" y="5933525"/>
            <a:ext cx="5223954" cy="584775"/>
          </a:xfrm>
          <a:prstGeom prst="rect">
            <a:avLst/>
          </a:prstGeom>
          <a:noFill/>
        </p:spPr>
        <p:txBody>
          <a:bodyPr wrap="square" lIns="0" rIns="0" rtlCol="0">
            <a:spAutoFit/>
          </a:bodyPr>
          <a:lstStyle/>
          <a:p>
            <a:pPr algn="r"/>
            <a:r>
              <a:rPr lang="en-GB" sz="800" dirty="0">
                <a:solidFill>
                  <a:schemeClr val="tx2">
                    <a:lumMod val="75000"/>
                    <a:lumOff val="25000"/>
                  </a:schemeClr>
                </a:solidFill>
              </a:rPr>
              <a:t>Contains: OS Open Roads on Open Government Licence © Crown copyright and database right 2022 </a:t>
            </a:r>
            <a:br>
              <a:rPr lang="en-GB" sz="800" dirty="0">
                <a:solidFill>
                  <a:schemeClr val="tx2">
                    <a:lumMod val="75000"/>
                    <a:lumOff val="25000"/>
                  </a:schemeClr>
                </a:solidFill>
              </a:rPr>
            </a:br>
            <a:r>
              <a:rPr lang="en-GB" sz="800" dirty="0">
                <a:solidFill>
                  <a:schemeClr val="tx2">
                    <a:lumMod val="75000"/>
                    <a:lumOff val="25000"/>
                  </a:schemeClr>
                </a:solidFill>
              </a:rPr>
              <a:t>OS </a:t>
            </a:r>
            <a:r>
              <a:rPr lang="en-GB" sz="800" dirty="0" err="1">
                <a:solidFill>
                  <a:schemeClr val="tx2">
                    <a:lumMod val="75000"/>
                    <a:lumOff val="25000"/>
                  </a:schemeClr>
                </a:solidFill>
              </a:rPr>
              <a:t>MasterMap</a:t>
            </a:r>
            <a:r>
              <a:rPr lang="en-GB" sz="800" dirty="0">
                <a:solidFill>
                  <a:schemeClr val="tx2">
                    <a:lumMod val="75000"/>
                    <a:lumOff val="25000"/>
                  </a:schemeClr>
                </a:solidFill>
              </a:rPr>
              <a:t>® Topography Layer [</a:t>
            </a:r>
            <a:r>
              <a:rPr lang="en-GB" sz="800" dirty="0" err="1">
                <a:solidFill>
                  <a:schemeClr val="tx2">
                    <a:lumMod val="75000"/>
                    <a:lumOff val="25000"/>
                  </a:schemeClr>
                </a:solidFill>
              </a:rPr>
              <a:t>GeoPackage</a:t>
            </a:r>
            <a:r>
              <a:rPr lang="en-GB" sz="800" dirty="0">
                <a:solidFill>
                  <a:schemeClr val="tx2">
                    <a:lumMod val="75000"/>
                    <a:lumOff val="25000"/>
                  </a:schemeClr>
                </a:solidFill>
              </a:rPr>
              <a:t> geospatial data], Scale 1:1250, Tiles: GB, Updated: 18 November 2021, Ordnance Survey (GB), using: EDINA </a:t>
            </a:r>
            <a:r>
              <a:rPr lang="en-GB" sz="800" dirty="0" err="1">
                <a:solidFill>
                  <a:schemeClr val="tx2">
                    <a:lumMod val="75000"/>
                    <a:lumOff val="25000"/>
                  </a:schemeClr>
                </a:solidFill>
              </a:rPr>
              <a:t>Digimap</a:t>
            </a:r>
            <a:r>
              <a:rPr lang="en-GB" sz="800" dirty="0">
                <a:solidFill>
                  <a:schemeClr val="tx2">
                    <a:lumMod val="75000"/>
                    <a:lumOff val="25000"/>
                  </a:schemeClr>
                </a:solidFill>
              </a:rPr>
              <a:t> Ordnance Survey Service, https://</a:t>
            </a:r>
            <a:r>
              <a:rPr lang="en-GB" sz="800" dirty="0" err="1">
                <a:solidFill>
                  <a:schemeClr val="tx2">
                    <a:lumMod val="75000"/>
                    <a:lumOff val="25000"/>
                  </a:schemeClr>
                </a:solidFill>
              </a:rPr>
              <a:t>digimap.edina.ac.uk</a:t>
            </a:r>
            <a:r>
              <a:rPr lang="en-GB" sz="800" dirty="0">
                <a:solidFill>
                  <a:schemeClr val="tx2">
                    <a:lumMod val="75000"/>
                    <a:lumOff val="25000"/>
                  </a:schemeClr>
                </a:solidFill>
              </a:rPr>
              <a:t>, Downloaded: 2022-06-07.  </a:t>
            </a:r>
          </a:p>
        </p:txBody>
      </p:sp>
      <p:sp>
        <p:nvSpPr>
          <p:cNvPr id="13" name="Oval 12">
            <a:extLst>
              <a:ext uri="{FF2B5EF4-FFF2-40B4-BE49-F238E27FC236}">
                <a16:creationId xmlns:a16="http://schemas.microsoft.com/office/drawing/2014/main" id="{9B024832-0D6B-A4E4-CABE-931D6BDF45DA}"/>
              </a:ext>
            </a:extLst>
          </p:cNvPr>
          <p:cNvSpPr/>
          <p:nvPr/>
        </p:nvSpPr>
        <p:spPr>
          <a:xfrm>
            <a:off x="573914" y="3880610"/>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4" name="Shape 3612">
            <a:extLst>
              <a:ext uri="{FF2B5EF4-FFF2-40B4-BE49-F238E27FC236}">
                <a16:creationId xmlns:a16="http://schemas.microsoft.com/office/drawing/2014/main" id="{C175BA69-63D0-D678-A034-F9DFFED84A71}"/>
              </a:ext>
            </a:extLst>
          </p:cNvPr>
          <p:cNvSpPr/>
          <p:nvPr/>
        </p:nvSpPr>
        <p:spPr>
          <a:xfrm>
            <a:off x="842783" y="4194117"/>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Tree>
    <p:extLst>
      <p:ext uri="{BB962C8B-B14F-4D97-AF65-F5344CB8AC3E}">
        <p14:creationId xmlns:p14="http://schemas.microsoft.com/office/powerpoint/2010/main" val="1194605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hape, arrow&#10;&#10;Description automatically generated">
            <a:extLst>
              <a:ext uri="{FF2B5EF4-FFF2-40B4-BE49-F238E27FC236}">
                <a16:creationId xmlns:a16="http://schemas.microsoft.com/office/drawing/2014/main" id="{C5929842-F5B2-54A8-76C5-22F7408C84E3}"/>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t="4678" r="31465"/>
          <a:stretch/>
        </p:blipFill>
        <p:spPr>
          <a:xfrm>
            <a:off x="6076204" y="390596"/>
            <a:ext cx="5749238" cy="5657278"/>
          </a:xfrm>
          <a:prstGeom prst="rect">
            <a:avLst/>
          </a:prstGeom>
        </p:spPr>
      </p:pic>
      <p:sp>
        <p:nvSpPr>
          <p:cNvPr id="2" name="Slide Number Placeholder 1"/>
          <p:cNvSpPr>
            <a:spLocks noGrp="1"/>
          </p:cNvSpPr>
          <p:nvPr>
            <p:ph type="sldNum" sz="quarter" idx="10"/>
          </p:nvPr>
        </p:nvSpPr>
        <p:spPr/>
        <p:txBody>
          <a:bodyPr/>
          <a:lstStyle/>
          <a:p>
            <a:fld id="{D8D877B3-D348-4611-9BDB-C5374591D951}" type="slidenum">
              <a:rPr lang="en-US" smtClean="0"/>
              <a:pPr/>
              <a:t>15</a:t>
            </a:fld>
            <a:endParaRPr lang="en-US" dirty="0"/>
          </a:p>
        </p:txBody>
      </p:sp>
      <p:sp>
        <p:nvSpPr>
          <p:cNvPr id="3" name="Title 2"/>
          <p:cNvSpPr>
            <a:spLocks noGrp="1"/>
          </p:cNvSpPr>
          <p:nvPr>
            <p:ph type="title"/>
          </p:nvPr>
        </p:nvSpPr>
        <p:spPr>
          <a:xfrm>
            <a:off x="726206" y="560485"/>
            <a:ext cx="3797775" cy="1988162"/>
          </a:xfrm>
        </p:spPr>
        <p:txBody>
          <a:bodyPr/>
          <a:lstStyle/>
          <a:p>
            <a:r>
              <a:rPr lang="en-US" spc="0" dirty="0"/>
              <a:t>QGIS ANALYSIS</a:t>
            </a:r>
          </a:p>
        </p:txBody>
      </p:sp>
      <p:sp>
        <p:nvSpPr>
          <p:cNvPr id="7" name="TextBox 6">
            <a:extLst>
              <a:ext uri="{FF2B5EF4-FFF2-40B4-BE49-F238E27FC236}">
                <a16:creationId xmlns:a16="http://schemas.microsoft.com/office/drawing/2014/main" id="{B9DA039C-301F-3733-8BDE-88A349E08F58}"/>
              </a:ext>
            </a:extLst>
          </p:cNvPr>
          <p:cNvSpPr txBox="1"/>
          <p:nvPr/>
        </p:nvSpPr>
        <p:spPr>
          <a:xfrm>
            <a:off x="1653703" y="1554566"/>
            <a:ext cx="4675763" cy="4469109"/>
          </a:xfrm>
          <a:prstGeom prst="rect">
            <a:avLst/>
          </a:prstGeom>
          <a:noFill/>
        </p:spPr>
        <p:txBody>
          <a:bodyPr wrap="square" lIns="0" rIns="0" rtlCol="0">
            <a:spAutoFit/>
          </a:bodyPr>
          <a:lstStyle/>
          <a:p>
            <a:pPr>
              <a:lnSpc>
                <a:spcPct val="120000"/>
              </a:lnSpc>
            </a:pPr>
            <a:r>
              <a:rPr lang="en-US" sz="1400" b="1" dirty="0"/>
              <a:t>VEGETATION</a:t>
            </a:r>
          </a:p>
          <a:p>
            <a:pPr>
              <a:lnSpc>
                <a:spcPct val="120000"/>
              </a:lnSpc>
            </a:pPr>
            <a:r>
              <a:rPr lang="en-US" sz="1400" dirty="0">
                <a:solidFill>
                  <a:schemeClr val="tx1">
                    <a:alpha val="80000"/>
                  </a:schemeClr>
                </a:solidFill>
              </a:rPr>
              <a:t>Vegetation Object Model reclassified to isolate trees. Threshold &gt; 4m.</a:t>
            </a:r>
            <a:br>
              <a:rPr lang="en-US" sz="1400" dirty="0">
                <a:solidFill>
                  <a:schemeClr val="tx1">
                    <a:alpha val="80000"/>
                  </a:schemeClr>
                </a:solidFill>
              </a:rPr>
            </a:br>
            <a:endParaRPr lang="en-US" sz="1400" dirty="0">
              <a:solidFill>
                <a:schemeClr val="tx1">
                  <a:alpha val="80000"/>
                </a:schemeClr>
              </a:solidFill>
            </a:endParaRPr>
          </a:p>
          <a:p>
            <a:pPr>
              <a:lnSpc>
                <a:spcPct val="120000"/>
              </a:lnSpc>
            </a:pPr>
            <a:r>
              <a:rPr lang="en-US" sz="1400" b="1" dirty="0"/>
              <a:t>ROADS</a:t>
            </a:r>
            <a:endParaRPr lang="en-US" sz="1400" b="1" dirty="0">
              <a:solidFill>
                <a:schemeClr val="tx1">
                  <a:alpha val="80000"/>
                </a:schemeClr>
              </a:solidFill>
            </a:endParaRPr>
          </a:p>
          <a:p>
            <a:pPr>
              <a:lnSpc>
                <a:spcPct val="120000"/>
              </a:lnSpc>
            </a:pPr>
            <a:r>
              <a:rPr lang="en-US" sz="1400" dirty="0">
                <a:solidFill>
                  <a:schemeClr val="tx1">
                    <a:alpha val="80000"/>
                  </a:schemeClr>
                </a:solidFill>
              </a:rPr>
              <a:t>OS </a:t>
            </a:r>
            <a:r>
              <a:rPr lang="en-US" sz="1400" dirty="0" err="1">
                <a:solidFill>
                  <a:schemeClr val="tx1">
                    <a:alpha val="80000"/>
                  </a:schemeClr>
                </a:solidFill>
              </a:rPr>
              <a:t>MasterMap</a:t>
            </a:r>
            <a:r>
              <a:rPr lang="en-US" sz="1400" dirty="0">
                <a:solidFill>
                  <a:schemeClr val="tx1">
                    <a:alpha val="80000"/>
                  </a:schemeClr>
                </a:solidFill>
              </a:rPr>
              <a:t> Topography for road extent. </a:t>
            </a:r>
            <a:br>
              <a:rPr lang="en-US" sz="1400" dirty="0">
                <a:solidFill>
                  <a:schemeClr val="tx1">
                    <a:alpha val="80000"/>
                  </a:schemeClr>
                </a:solidFill>
              </a:rPr>
            </a:br>
            <a:r>
              <a:rPr lang="en-US" sz="1400" dirty="0">
                <a:solidFill>
                  <a:schemeClr val="tx1">
                    <a:alpha val="80000"/>
                  </a:schemeClr>
                </a:solidFill>
              </a:rPr>
              <a:t>OS Open Roads for road types, names and lengths.</a:t>
            </a:r>
          </a:p>
          <a:p>
            <a:pPr>
              <a:lnSpc>
                <a:spcPct val="120000"/>
              </a:lnSpc>
            </a:pPr>
            <a:r>
              <a:rPr lang="en-US" sz="1400" dirty="0">
                <a:solidFill>
                  <a:schemeClr val="tx1">
                    <a:alpha val="80000"/>
                  </a:schemeClr>
                </a:solidFill>
              </a:rPr>
              <a:t>Add 3m road buffer.</a:t>
            </a:r>
          </a:p>
          <a:p>
            <a:pPr>
              <a:lnSpc>
                <a:spcPct val="120000"/>
              </a:lnSpc>
            </a:pPr>
            <a:endParaRPr lang="en-US" sz="1400" dirty="0">
              <a:solidFill>
                <a:schemeClr val="tx1">
                  <a:alpha val="80000"/>
                </a:schemeClr>
              </a:solidFill>
            </a:endParaRPr>
          </a:p>
          <a:p>
            <a:pPr>
              <a:lnSpc>
                <a:spcPct val="120000"/>
              </a:lnSpc>
            </a:pPr>
            <a:r>
              <a:rPr lang="en-US" sz="1400" b="1" dirty="0"/>
              <a:t>GENERATING ROAD SEGMENTS</a:t>
            </a:r>
            <a:endParaRPr lang="en-US" sz="1400" b="1" dirty="0">
              <a:solidFill>
                <a:schemeClr val="tx1">
                  <a:alpha val="80000"/>
                </a:schemeClr>
              </a:solidFill>
            </a:endParaRPr>
          </a:p>
          <a:p>
            <a:pPr>
              <a:lnSpc>
                <a:spcPct val="120000"/>
              </a:lnSpc>
            </a:pPr>
            <a:r>
              <a:rPr lang="en-US" sz="1400" dirty="0">
                <a:solidFill>
                  <a:schemeClr val="tx1">
                    <a:alpha val="80000"/>
                  </a:schemeClr>
                </a:solidFill>
              </a:rPr>
              <a:t>Points at 10m intervals along OS Open Roads.</a:t>
            </a:r>
          </a:p>
          <a:p>
            <a:pPr>
              <a:lnSpc>
                <a:spcPct val="120000"/>
              </a:lnSpc>
            </a:pPr>
            <a:r>
              <a:rPr lang="en-US" sz="1400" dirty="0">
                <a:solidFill>
                  <a:schemeClr val="tx1">
                    <a:alpha val="80000"/>
                  </a:schemeClr>
                </a:solidFill>
              </a:rPr>
              <a:t>Polygons </a:t>
            </a:r>
            <a:r>
              <a:rPr lang="en-US" sz="1400" dirty="0" err="1">
                <a:solidFill>
                  <a:schemeClr val="tx1">
                    <a:alpha val="80000"/>
                  </a:schemeClr>
                </a:solidFill>
              </a:rPr>
              <a:t>centred</a:t>
            </a:r>
            <a:r>
              <a:rPr lang="en-US" sz="1400" dirty="0">
                <a:solidFill>
                  <a:schemeClr val="tx1">
                    <a:alpha val="80000"/>
                  </a:schemeClr>
                </a:solidFill>
              </a:rPr>
              <a:t> around points used to split the road.</a:t>
            </a:r>
          </a:p>
          <a:p>
            <a:pPr>
              <a:lnSpc>
                <a:spcPct val="120000"/>
              </a:lnSpc>
            </a:pPr>
            <a:endParaRPr lang="en-US" sz="1400" dirty="0">
              <a:solidFill>
                <a:schemeClr val="tx1">
                  <a:alpha val="80000"/>
                </a:schemeClr>
              </a:solidFill>
            </a:endParaRPr>
          </a:p>
          <a:p>
            <a:pPr>
              <a:lnSpc>
                <a:spcPct val="120000"/>
              </a:lnSpc>
            </a:pPr>
            <a:r>
              <a:rPr lang="en-US" sz="1400" b="1" dirty="0"/>
              <a:t>PERCENTAGE VEGETATION COVER</a:t>
            </a:r>
            <a:endParaRPr lang="en-US" sz="1400" b="1" dirty="0">
              <a:solidFill>
                <a:schemeClr val="tx1">
                  <a:alpha val="80000"/>
                </a:schemeClr>
              </a:solidFill>
            </a:endParaRPr>
          </a:p>
          <a:p>
            <a:pPr>
              <a:lnSpc>
                <a:spcPct val="120000"/>
              </a:lnSpc>
            </a:pPr>
            <a:r>
              <a:rPr lang="en-US" sz="1400" dirty="0">
                <a:solidFill>
                  <a:schemeClr val="tx1">
                    <a:alpha val="80000"/>
                  </a:schemeClr>
                </a:solidFill>
              </a:rPr>
              <a:t>Clip vegetation to the extent of the road.</a:t>
            </a:r>
          </a:p>
          <a:p>
            <a:pPr>
              <a:lnSpc>
                <a:spcPct val="120000"/>
              </a:lnSpc>
            </a:pPr>
            <a:r>
              <a:rPr lang="en-US" sz="1400" dirty="0">
                <a:solidFill>
                  <a:schemeClr val="tx1">
                    <a:alpha val="80000"/>
                  </a:schemeClr>
                </a:solidFill>
              </a:rPr>
              <a:t>Calculate the percentage cover in each road section.</a:t>
            </a:r>
          </a:p>
          <a:p>
            <a:pPr>
              <a:lnSpc>
                <a:spcPct val="120000"/>
              </a:lnSpc>
            </a:pPr>
            <a:endParaRPr lang="en-US" sz="1400" dirty="0">
              <a:solidFill>
                <a:schemeClr val="tx1">
                  <a:alpha val="80000"/>
                </a:schemeClr>
              </a:solidFill>
            </a:endParaRPr>
          </a:p>
        </p:txBody>
      </p:sp>
      <p:sp>
        <p:nvSpPr>
          <p:cNvPr id="8" name="Oval 7">
            <a:extLst>
              <a:ext uri="{FF2B5EF4-FFF2-40B4-BE49-F238E27FC236}">
                <a16:creationId xmlns:a16="http://schemas.microsoft.com/office/drawing/2014/main" id="{9327FA34-D32F-85C7-20B0-D01BE33FF9CC}"/>
              </a:ext>
            </a:extLst>
          </p:cNvPr>
          <p:cNvSpPr/>
          <p:nvPr/>
        </p:nvSpPr>
        <p:spPr>
          <a:xfrm>
            <a:off x="592811" y="1552857"/>
            <a:ext cx="799422"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9" name="Shape 3612">
            <a:extLst>
              <a:ext uri="{FF2B5EF4-FFF2-40B4-BE49-F238E27FC236}">
                <a16:creationId xmlns:a16="http://schemas.microsoft.com/office/drawing/2014/main" id="{BF773CBD-A0D5-933E-9B5C-F03D8BED9F0E}"/>
              </a:ext>
            </a:extLst>
          </p:cNvPr>
          <p:cNvSpPr/>
          <p:nvPr/>
        </p:nvSpPr>
        <p:spPr>
          <a:xfrm>
            <a:off x="861679" y="1866364"/>
            <a:ext cx="274101"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0" name="Oval 9">
            <a:extLst>
              <a:ext uri="{FF2B5EF4-FFF2-40B4-BE49-F238E27FC236}">
                <a16:creationId xmlns:a16="http://schemas.microsoft.com/office/drawing/2014/main" id="{A05B7C19-6CEB-1A47-3165-7B38430FE7ED}"/>
              </a:ext>
            </a:extLst>
          </p:cNvPr>
          <p:cNvSpPr/>
          <p:nvPr/>
        </p:nvSpPr>
        <p:spPr>
          <a:xfrm>
            <a:off x="592811" y="2570234"/>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1" name="Shape 3612">
            <a:extLst>
              <a:ext uri="{FF2B5EF4-FFF2-40B4-BE49-F238E27FC236}">
                <a16:creationId xmlns:a16="http://schemas.microsoft.com/office/drawing/2014/main" id="{360A3AB5-87D0-B538-2DE0-5468CFD376CE}"/>
              </a:ext>
            </a:extLst>
          </p:cNvPr>
          <p:cNvSpPr/>
          <p:nvPr/>
        </p:nvSpPr>
        <p:spPr>
          <a:xfrm>
            <a:off x="861680" y="2883741"/>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3" name="Oval 12">
            <a:extLst>
              <a:ext uri="{FF2B5EF4-FFF2-40B4-BE49-F238E27FC236}">
                <a16:creationId xmlns:a16="http://schemas.microsoft.com/office/drawing/2014/main" id="{9B024832-0D6B-A4E4-CABE-931D6BDF45DA}"/>
              </a:ext>
            </a:extLst>
          </p:cNvPr>
          <p:cNvSpPr/>
          <p:nvPr/>
        </p:nvSpPr>
        <p:spPr>
          <a:xfrm>
            <a:off x="573914" y="3880610"/>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4" name="Shape 3612">
            <a:extLst>
              <a:ext uri="{FF2B5EF4-FFF2-40B4-BE49-F238E27FC236}">
                <a16:creationId xmlns:a16="http://schemas.microsoft.com/office/drawing/2014/main" id="{C175BA69-63D0-D678-A034-F9DFFED84A71}"/>
              </a:ext>
            </a:extLst>
          </p:cNvPr>
          <p:cNvSpPr/>
          <p:nvPr/>
        </p:nvSpPr>
        <p:spPr>
          <a:xfrm>
            <a:off x="842783" y="4194117"/>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5" name="Oval 14">
            <a:extLst>
              <a:ext uri="{FF2B5EF4-FFF2-40B4-BE49-F238E27FC236}">
                <a16:creationId xmlns:a16="http://schemas.microsoft.com/office/drawing/2014/main" id="{97B224EC-A769-F8A1-A1B1-4EE57BC0ADFD}"/>
              </a:ext>
            </a:extLst>
          </p:cNvPr>
          <p:cNvSpPr/>
          <p:nvPr/>
        </p:nvSpPr>
        <p:spPr>
          <a:xfrm>
            <a:off x="573914" y="5012436"/>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6" name="Shape 3612">
            <a:extLst>
              <a:ext uri="{FF2B5EF4-FFF2-40B4-BE49-F238E27FC236}">
                <a16:creationId xmlns:a16="http://schemas.microsoft.com/office/drawing/2014/main" id="{11643887-76F0-FC89-5F19-6D74D1895B9C}"/>
              </a:ext>
            </a:extLst>
          </p:cNvPr>
          <p:cNvSpPr/>
          <p:nvPr/>
        </p:nvSpPr>
        <p:spPr>
          <a:xfrm>
            <a:off x="842783" y="5325943"/>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8" name="TextBox 17">
            <a:extLst>
              <a:ext uri="{FF2B5EF4-FFF2-40B4-BE49-F238E27FC236}">
                <a16:creationId xmlns:a16="http://schemas.microsoft.com/office/drawing/2014/main" id="{7531A785-2332-24D7-DE9E-49769D39FBB1}"/>
              </a:ext>
            </a:extLst>
          </p:cNvPr>
          <p:cNvSpPr txBox="1"/>
          <p:nvPr/>
        </p:nvSpPr>
        <p:spPr>
          <a:xfrm>
            <a:off x="6329466" y="5933525"/>
            <a:ext cx="5423625" cy="707886"/>
          </a:xfrm>
          <a:prstGeom prst="rect">
            <a:avLst/>
          </a:prstGeom>
          <a:noFill/>
        </p:spPr>
        <p:txBody>
          <a:bodyPr wrap="square" lIns="0" rIns="0" rtlCol="0">
            <a:spAutoFit/>
          </a:bodyPr>
          <a:lstStyle/>
          <a:p>
            <a:pPr algn="r"/>
            <a:r>
              <a:rPr lang="en-GB" sz="800" dirty="0">
                <a:solidFill>
                  <a:schemeClr val="tx2">
                    <a:lumMod val="75000"/>
                    <a:lumOff val="25000"/>
                  </a:schemeClr>
                </a:solidFill>
              </a:rPr>
              <a:t>Contains: OS Open Roads data © Crown copyright and database right 2022. OS </a:t>
            </a:r>
            <a:r>
              <a:rPr lang="en-GB" sz="800" dirty="0" err="1">
                <a:solidFill>
                  <a:schemeClr val="tx2">
                    <a:lumMod val="75000"/>
                    <a:lumOff val="25000"/>
                  </a:schemeClr>
                </a:solidFill>
              </a:rPr>
              <a:t>MasterMap</a:t>
            </a:r>
            <a:r>
              <a:rPr lang="en-GB" sz="800" dirty="0">
                <a:solidFill>
                  <a:schemeClr val="tx2">
                    <a:lumMod val="75000"/>
                    <a:lumOff val="25000"/>
                  </a:schemeClr>
                </a:solidFill>
              </a:rPr>
              <a:t>® Topography Layer [</a:t>
            </a:r>
            <a:r>
              <a:rPr lang="en-GB" sz="800" dirty="0" err="1">
                <a:solidFill>
                  <a:schemeClr val="tx2">
                    <a:lumMod val="75000"/>
                    <a:lumOff val="25000"/>
                  </a:schemeClr>
                </a:solidFill>
              </a:rPr>
              <a:t>GeoPackage</a:t>
            </a:r>
            <a:r>
              <a:rPr lang="en-GB" sz="800" dirty="0">
                <a:solidFill>
                  <a:schemeClr val="tx2">
                    <a:lumMod val="75000"/>
                    <a:lumOff val="25000"/>
                  </a:schemeClr>
                </a:solidFill>
              </a:rPr>
              <a:t> geospatial data], Scale 1:1250, Tiles: GB, Updated: 18 November 2021, Ordnance Survey (GB), Using: EDINA </a:t>
            </a:r>
            <a:r>
              <a:rPr lang="en-GB" sz="800" dirty="0" err="1">
                <a:solidFill>
                  <a:schemeClr val="tx2">
                    <a:lumMod val="75000"/>
                    <a:lumOff val="25000"/>
                  </a:schemeClr>
                </a:solidFill>
              </a:rPr>
              <a:t>Digimap</a:t>
            </a:r>
            <a:r>
              <a:rPr lang="en-GB" sz="800" dirty="0">
                <a:solidFill>
                  <a:schemeClr val="tx2">
                    <a:lumMod val="75000"/>
                    <a:lumOff val="25000"/>
                  </a:schemeClr>
                </a:solidFill>
              </a:rPr>
              <a:t> Ordnance Survey Service, https://</a:t>
            </a:r>
            <a:r>
              <a:rPr lang="en-GB" sz="800" dirty="0" err="1">
                <a:solidFill>
                  <a:schemeClr val="tx2">
                    <a:lumMod val="75000"/>
                    <a:lumOff val="25000"/>
                  </a:schemeClr>
                </a:solidFill>
              </a:rPr>
              <a:t>digimap.edina.ac.uk</a:t>
            </a:r>
            <a:r>
              <a:rPr lang="en-GB" sz="800" dirty="0">
                <a:solidFill>
                  <a:schemeClr val="tx2">
                    <a:lumMod val="75000"/>
                    <a:lumOff val="25000"/>
                  </a:schemeClr>
                </a:solidFill>
              </a:rPr>
              <a:t>, Downloaded: 2022-06-07. </a:t>
            </a:r>
            <a:br>
              <a:rPr lang="en-GB" sz="800" dirty="0">
                <a:solidFill>
                  <a:schemeClr val="tx2">
                    <a:lumMod val="75000"/>
                    <a:lumOff val="25000"/>
                  </a:schemeClr>
                </a:solidFill>
              </a:rPr>
            </a:br>
            <a:r>
              <a:rPr lang="en-GB" sz="800" dirty="0">
                <a:solidFill>
                  <a:schemeClr val="tx2">
                    <a:lumMod val="75000"/>
                    <a:lumOff val="25000"/>
                  </a:schemeClr>
                </a:solidFill>
              </a:rPr>
              <a:t>National LIDAR Programme Vegetation Object Model on Open Government Licence, https://</a:t>
            </a:r>
            <a:r>
              <a:rPr lang="en-GB" sz="800" dirty="0" err="1">
                <a:solidFill>
                  <a:schemeClr val="tx2">
                    <a:lumMod val="75000"/>
                    <a:lumOff val="25000"/>
                  </a:schemeClr>
                </a:solidFill>
              </a:rPr>
              <a:t>environment.data.gov.uk</a:t>
            </a:r>
            <a:r>
              <a:rPr lang="en-GB" sz="800" dirty="0">
                <a:solidFill>
                  <a:schemeClr val="tx2">
                    <a:lumMod val="75000"/>
                    <a:lumOff val="25000"/>
                  </a:schemeClr>
                </a:solidFill>
              </a:rPr>
              <a:t>/</a:t>
            </a:r>
            <a:r>
              <a:rPr lang="en-GB" sz="800" dirty="0" err="1">
                <a:solidFill>
                  <a:schemeClr val="tx2">
                    <a:lumMod val="75000"/>
                    <a:lumOff val="25000"/>
                  </a:schemeClr>
                </a:solidFill>
              </a:rPr>
              <a:t>DefraDataDownload</a:t>
            </a:r>
            <a:r>
              <a:rPr lang="en-GB" sz="800" dirty="0">
                <a:solidFill>
                  <a:schemeClr val="tx2">
                    <a:lumMod val="75000"/>
                    <a:lumOff val="25000"/>
                  </a:schemeClr>
                </a:solidFill>
              </a:rPr>
              <a:t>/?Mode=survey, Downloaded 2022-06-06.</a:t>
            </a:r>
          </a:p>
        </p:txBody>
      </p:sp>
    </p:spTree>
    <p:extLst>
      <p:ext uri="{BB962C8B-B14F-4D97-AF65-F5344CB8AC3E}">
        <p14:creationId xmlns:p14="http://schemas.microsoft.com/office/powerpoint/2010/main" val="20905187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line chart&#10;&#10;Description automatically generated">
            <a:extLst>
              <a:ext uri="{FF2B5EF4-FFF2-40B4-BE49-F238E27FC236}">
                <a16:creationId xmlns:a16="http://schemas.microsoft.com/office/drawing/2014/main" id="{284F9A44-89D2-AECB-3425-13C11C8A20DD}"/>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t="5696" r="31961"/>
          <a:stretch/>
        </p:blipFill>
        <p:spPr>
          <a:xfrm>
            <a:off x="6077950" y="451383"/>
            <a:ext cx="5707158" cy="5596491"/>
          </a:xfrm>
          <a:prstGeom prst="rect">
            <a:avLst/>
          </a:prstGeom>
        </p:spPr>
      </p:pic>
      <p:sp>
        <p:nvSpPr>
          <p:cNvPr id="2" name="Slide Number Placeholder 1"/>
          <p:cNvSpPr>
            <a:spLocks noGrp="1"/>
          </p:cNvSpPr>
          <p:nvPr>
            <p:ph type="sldNum" sz="quarter" idx="10"/>
          </p:nvPr>
        </p:nvSpPr>
        <p:spPr/>
        <p:txBody>
          <a:bodyPr/>
          <a:lstStyle/>
          <a:p>
            <a:fld id="{D8D877B3-D348-4611-9BDB-C5374591D951}" type="slidenum">
              <a:rPr lang="en-US" smtClean="0"/>
              <a:pPr/>
              <a:t>16</a:t>
            </a:fld>
            <a:endParaRPr lang="en-US" dirty="0"/>
          </a:p>
        </p:txBody>
      </p:sp>
      <p:sp>
        <p:nvSpPr>
          <p:cNvPr id="3" name="Title 2"/>
          <p:cNvSpPr>
            <a:spLocks noGrp="1"/>
          </p:cNvSpPr>
          <p:nvPr>
            <p:ph type="title"/>
          </p:nvPr>
        </p:nvSpPr>
        <p:spPr>
          <a:xfrm>
            <a:off x="726206" y="560485"/>
            <a:ext cx="3797775" cy="1988162"/>
          </a:xfrm>
        </p:spPr>
        <p:txBody>
          <a:bodyPr/>
          <a:lstStyle/>
          <a:p>
            <a:r>
              <a:rPr lang="en-US" spc="0" dirty="0"/>
              <a:t>QGIS ANALYSIS</a:t>
            </a:r>
          </a:p>
        </p:txBody>
      </p:sp>
      <p:sp>
        <p:nvSpPr>
          <p:cNvPr id="7" name="TextBox 6">
            <a:extLst>
              <a:ext uri="{FF2B5EF4-FFF2-40B4-BE49-F238E27FC236}">
                <a16:creationId xmlns:a16="http://schemas.microsoft.com/office/drawing/2014/main" id="{B9DA039C-301F-3733-8BDE-88A349E08F58}"/>
              </a:ext>
            </a:extLst>
          </p:cNvPr>
          <p:cNvSpPr txBox="1"/>
          <p:nvPr/>
        </p:nvSpPr>
        <p:spPr>
          <a:xfrm>
            <a:off x="1653703" y="1554566"/>
            <a:ext cx="4675763" cy="4727641"/>
          </a:xfrm>
          <a:prstGeom prst="rect">
            <a:avLst/>
          </a:prstGeom>
          <a:noFill/>
        </p:spPr>
        <p:txBody>
          <a:bodyPr wrap="square" lIns="0" rIns="0" rtlCol="0">
            <a:spAutoFit/>
          </a:bodyPr>
          <a:lstStyle/>
          <a:p>
            <a:pPr>
              <a:lnSpc>
                <a:spcPct val="120000"/>
              </a:lnSpc>
            </a:pPr>
            <a:r>
              <a:rPr lang="en-US" sz="1400" b="1" dirty="0"/>
              <a:t>VEGETATION</a:t>
            </a:r>
          </a:p>
          <a:p>
            <a:pPr>
              <a:lnSpc>
                <a:spcPct val="120000"/>
              </a:lnSpc>
            </a:pPr>
            <a:r>
              <a:rPr lang="en-US" sz="1400" dirty="0">
                <a:solidFill>
                  <a:schemeClr val="tx1">
                    <a:alpha val="80000"/>
                  </a:schemeClr>
                </a:solidFill>
              </a:rPr>
              <a:t>Vegetation Object Model reclassified to isolate trees. Threshold &gt; 4m.</a:t>
            </a:r>
            <a:br>
              <a:rPr lang="en-US" sz="1400" dirty="0">
                <a:solidFill>
                  <a:schemeClr val="tx1">
                    <a:alpha val="80000"/>
                  </a:schemeClr>
                </a:solidFill>
              </a:rPr>
            </a:br>
            <a:endParaRPr lang="en-US" sz="1400" dirty="0">
              <a:solidFill>
                <a:schemeClr val="tx1">
                  <a:alpha val="80000"/>
                </a:schemeClr>
              </a:solidFill>
            </a:endParaRPr>
          </a:p>
          <a:p>
            <a:pPr>
              <a:lnSpc>
                <a:spcPct val="120000"/>
              </a:lnSpc>
            </a:pPr>
            <a:r>
              <a:rPr lang="en-US" sz="1400" b="1" dirty="0"/>
              <a:t>ROADS</a:t>
            </a:r>
            <a:endParaRPr lang="en-US" sz="1400" b="1" dirty="0">
              <a:solidFill>
                <a:schemeClr val="tx1">
                  <a:alpha val="80000"/>
                </a:schemeClr>
              </a:solidFill>
            </a:endParaRPr>
          </a:p>
          <a:p>
            <a:pPr>
              <a:lnSpc>
                <a:spcPct val="120000"/>
              </a:lnSpc>
            </a:pPr>
            <a:r>
              <a:rPr lang="en-US" sz="1400" dirty="0">
                <a:solidFill>
                  <a:schemeClr val="tx1">
                    <a:alpha val="80000"/>
                  </a:schemeClr>
                </a:solidFill>
              </a:rPr>
              <a:t>OS </a:t>
            </a:r>
            <a:r>
              <a:rPr lang="en-US" sz="1400" dirty="0" err="1">
                <a:solidFill>
                  <a:schemeClr val="tx1">
                    <a:alpha val="80000"/>
                  </a:schemeClr>
                </a:solidFill>
              </a:rPr>
              <a:t>MasterMap</a:t>
            </a:r>
            <a:r>
              <a:rPr lang="en-US" sz="1400" dirty="0">
                <a:solidFill>
                  <a:schemeClr val="tx1">
                    <a:alpha val="80000"/>
                  </a:schemeClr>
                </a:solidFill>
              </a:rPr>
              <a:t> Topography for road extent. </a:t>
            </a:r>
            <a:br>
              <a:rPr lang="en-US" sz="1400" dirty="0">
                <a:solidFill>
                  <a:schemeClr val="tx1">
                    <a:alpha val="80000"/>
                  </a:schemeClr>
                </a:solidFill>
              </a:rPr>
            </a:br>
            <a:r>
              <a:rPr lang="en-US" sz="1400" dirty="0">
                <a:solidFill>
                  <a:schemeClr val="tx1">
                    <a:alpha val="80000"/>
                  </a:schemeClr>
                </a:solidFill>
              </a:rPr>
              <a:t>OS Open Roads for road types, names and lengths.</a:t>
            </a:r>
          </a:p>
          <a:p>
            <a:pPr>
              <a:lnSpc>
                <a:spcPct val="120000"/>
              </a:lnSpc>
            </a:pPr>
            <a:r>
              <a:rPr lang="en-US" sz="1400" dirty="0">
                <a:solidFill>
                  <a:schemeClr val="tx1">
                    <a:alpha val="80000"/>
                  </a:schemeClr>
                </a:solidFill>
              </a:rPr>
              <a:t>Add 3m road buffer.</a:t>
            </a:r>
          </a:p>
          <a:p>
            <a:pPr>
              <a:lnSpc>
                <a:spcPct val="120000"/>
              </a:lnSpc>
            </a:pPr>
            <a:endParaRPr lang="en-US" sz="1400" dirty="0">
              <a:solidFill>
                <a:schemeClr val="tx1">
                  <a:alpha val="80000"/>
                </a:schemeClr>
              </a:solidFill>
            </a:endParaRPr>
          </a:p>
          <a:p>
            <a:pPr>
              <a:lnSpc>
                <a:spcPct val="120000"/>
              </a:lnSpc>
            </a:pPr>
            <a:r>
              <a:rPr lang="en-US" sz="1400" b="1" dirty="0"/>
              <a:t>GENERATING ROAD SEGMENTS</a:t>
            </a:r>
            <a:endParaRPr lang="en-US" sz="1400" b="1" dirty="0">
              <a:solidFill>
                <a:schemeClr val="tx1">
                  <a:alpha val="80000"/>
                </a:schemeClr>
              </a:solidFill>
            </a:endParaRPr>
          </a:p>
          <a:p>
            <a:pPr>
              <a:lnSpc>
                <a:spcPct val="120000"/>
              </a:lnSpc>
            </a:pPr>
            <a:r>
              <a:rPr lang="en-US" sz="1400" dirty="0">
                <a:solidFill>
                  <a:schemeClr val="tx1">
                    <a:alpha val="80000"/>
                  </a:schemeClr>
                </a:solidFill>
              </a:rPr>
              <a:t>Points at 10m intervals along OS Open Roads.</a:t>
            </a:r>
          </a:p>
          <a:p>
            <a:pPr>
              <a:lnSpc>
                <a:spcPct val="120000"/>
              </a:lnSpc>
            </a:pPr>
            <a:r>
              <a:rPr lang="en-US" sz="1400" dirty="0">
                <a:solidFill>
                  <a:schemeClr val="tx1">
                    <a:alpha val="80000"/>
                  </a:schemeClr>
                </a:solidFill>
              </a:rPr>
              <a:t>Polygons </a:t>
            </a:r>
            <a:r>
              <a:rPr lang="en-US" sz="1400" dirty="0" err="1">
                <a:solidFill>
                  <a:schemeClr val="tx1">
                    <a:alpha val="80000"/>
                  </a:schemeClr>
                </a:solidFill>
              </a:rPr>
              <a:t>centred</a:t>
            </a:r>
            <a:r>
              <a:rPr lang="en-US" sz="1400" dirty="0">
                <a:solidFill>
                  <a:schemeClr val="tx1">
                    <a:alpha val="80000"/>
                  </a:schemeClr>
                </a:solidFill>
              </a:rPr>
              <a:t> around points used to split the road.</a:t>
            </a:r>
          </a:p>
          <a:p>
            <a:pPr>
              <a:lnSpc>
                <a:spcPct val="120000"/>
              </a:lnSpc>
            </a:pPr>
            <a:endParaRPr lang="en-US" sz="1400" dirty="0">
              <a:solidFill>
                <a:schemeClr val="tx1">
                  <a:alpha val="80000"/>
                </a:schemeClr>
              </a:solidFill>
            </a:endParaRPr>
          </a:p>
          <a:p>
            <a:pPr>
              <a:lnSpc>
                <a:spcPct val="120000"/>
              </a:lnSpc>
            </a:pPr>
            <a:r>
              <a:rPr lang="en-US" sz="1400" b="1" dirty="0"/>
              <a:t>PERCENTAGE VEGETATION COVER</a:t>
            </a:r>
            <a:endParaRPr lang="en-US" sz="1400" b="1" dirty="0">
              <a:solidFill>
                <a:schemeClr val="tx1">
                  <a:alpha val="80000"/>
                </a:schemeClr>
              </a:solidFill>
            </a:endParaRPr>
          </a:p>
          <a:p>
            <a:pPr>
              <a:lnSpc>
                <a:spcPct val="120000"/>
              </a:lnSpc>
            </a:pPr>
            <a:r>
              <a:rPr lang="en-US" sz="1400" dirty="0">
                <a:solidFill>
                  <a:schemeClr val="tx1">
                    <a:alpha val="80000"/>
                  </a:schemeClr>
                </a:solidFill>
              </a:rPr>
              <a:t>Clip vegetation to the extent of the road.</a:t>
            </a:r>
          </a:p>
          <a:p>
            <a:pPr>
              <a:lnSpc>
                <a:spcPct val="120000"/>
              </a:lnSpc>
            </a:pPr>
            <a:r>
              <a:rPr lang="en-US" sz="1400" dirty="0">
                <a:solidFill>
                  <a:schemeClr val="tx1">
                    <a:alpha val="80000"/>
                  </a:schemeClr>
                </a:solidFill>
              </a:rPr>
              <a:t>Calculate the percentage cover in each road section.</a:t>
            </a:r>
          </a:p>
          <a:p>
            <a:pPr>
              <a:lnSpc>
                <a:spcPct val="120000"/>
              </a:lnSpc>
            </a:pPr>
            <a:r>
              <a:rPr lang="en-US" sz="1400" dirty="0">
                <a:solidFill>
                  <a:schemeClr val="tx1">
                    <a:alpha val="80000"/>
                  </a:schemeClr>
                </a:solidFill>
              </a:rPr>
              <a:t>Overlay OS Open Roads with percentages.</a:t>
            </a:r>
          </a:p>
          <a:p>
            <a:pPr>
              <a:lnSpc>
                <a:spcPct val="120000"/>
              </a:lnSpc>
            </a:pPr>
            <a:endParaRPr lang="en-US" sz="1400" dirty="0">
              <a:solidFill>
                <a:schemeClr val="tx1">
                  <a:alpha val="80000"/>
                </a:schemeClr>
              </a:solidFill>
            </a:endParaRPr>
          </a:p>
        </p:txBody>
      </p:sp>
      <p:sp>
        <p:nvSpPr>
          <p:cNvPr id="8" name="Oval 7">
            <a:extLst>
              <a:ext uri="{FF2B5EF4-FFF2-40B4-BE49-F238E27FC236}">
                <a16:creationId xmlns:a16="http://schemas.microsoft.com/office/drawing/2014/main" id="{9327FA34-D32F-85C7-20B0-D01BE33FF9CC}"/>
              </a:ext>
            </a:extLst>
          </p:cNvPr>
          <p:cNvSpPr/>
          <p:nvPr/>
        </p:nvSpPr>
        <p:spPr>
          <a:xfrm>
            <a:off x="592811" y="1552857"/>
            <a:ext cx="799422"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9" name="Shape 3612">
            <a:extLst>
              <a:ext uri="{FF2B5EF4-FFF2-40B4-BE49-F238E27FC236}">
                <a16:creationId xmlns:a16="http://schemas.microsoft.com/office/drawing/2014/main" id="{BF773CBD-A0D5-933E-9B5C-F03D8BED9F0E}"/>
              </a:ext>
            </a:extLst>
          </p:cNvPr>
          <p:cNvSpPr/>
          <p:nvPr/>
        </p:nvSpPr>
        <p:spPr>
          <a:xfrm>
            <a:off x="861679" y="1866364"/>
            <a:ext cx="274101"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0" name="Oval 9">
            <a:extLst>
              <a:ext uri="{FF2B5EF4-FFF2-40B4-BE49-F238E27FC236}">
                <a16:creationId xmlns:a16="http://schemas.microsoft.com/office/drawing/2014/main" id="{A05B7C19-6CEB-1A47-3165-7B38430FE7ED}"/>
              </a:ext>
            </a:extLst>
          </p:cNvPr>
          <p:cNvSpPr/>
          <p:nvPr/>
        </p:nvSpPr>
        <p:spPr>
          <a:xfrm>
            <a:off x="592811" y="2570234"/>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1" name="Shape 3612">
            <a:extLst>
              <a:ext uri="{FF2B5EF4-FFF2-40B4-BE49-F238E27FC236}">
                <a16:creationId xmlns:a16="http://schemas.microsoft.com/office/drawing/2014/main" id="{360A3AB5-87D0-B538-2DE0-5468CFD376CE}"/>
              </a:ext>
            </a:extLst>
          </p:cNvPr>
          <p:cNvSpPr/>
          <p:nvPr/>
        </p:nvSpPr>
        <p:spPr>
          <a:xfrm>
            <a:off x="861680" y="2883741"/>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3" name="Oval 12">
            <a:extLst>
              <a:ext uri="{FF2B5EF4-FFF2-40B4-BE49-F238E27FC236}">
                <a16:creationId xmlns:a16="http://schemas.microsoft.com/office/drawing/2014/main" id="{9B024832-0D6B-A4E4-CABE-931D6BDF45DA}"/>
              </a:ext>
            </a:extLst>
          </p:cNvPr>
          <p:cNvSpPr/>
          <p:nvPr/>
        </p:nvSpPr>
        <p:spPr>
          <a:xfrm>
            <a:off x="573914" y="3880610"/>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4" name="Shape 3612">
            <a:extLst>
              <a:ext uri="{FF2B5EF4-FFF2-40B4-BE49-F238E27FC236}">
                <a16:creationId xmlns:a16="http://schemas.microsoft.com/office/drawing/2014/main" id="{C175BA69-63D0-D678-A034-F9DFFED84A71}"/>
              </a:ext>
            </a:extLst>
          </p:cNvPr>
          <p:cNvSpPr/>
          <p:nvPr/>
        </p:nvSpPr>
        <p:spPr>
          <a:xfrm>
            <a:off x="842783" y="4194117"/>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5" name="Oval 14">
            <a:extLst>
              <a:ext uri="{FF2B5EF4-FFF2-40B4-BE49-F238E27FC236}">
                <a16:creationId xmlns:a16="http://schemas.microsoft.com/office/drawing/2014/main" id="{97B224EC-A769-F8A1-A1B1-4EE57BC0ADFD}"/>
              </a:ext>
            </a:extLst>
          </p:cNvPr>
          <p:cNvSpPr/>
          <p:nvPr/>
        </p:nvSpPr>
        <p:spPr>
          <a:xfrm>
            <a:off x="573914" y="5012436"/>
            <a:ext cx="818319"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6" name="Shape 3612">
            <a:extLst>
              <a:ext uri="{FF2B5EF4-FFF2-40B4-BE49-F238E27FC236}">
                <a16:creationId xmlns:a16="http://schemas.microsoft.com/office/drawing/2014/main" id="{11643887-76F0-FC89-5F19-6D74D1895B9C}"/>
              </a:ext>
            </a:extLst>
          </p:cNvPr>
          <p:cNvSpPr/>
          <p:nvPr/>
        </p:nvSpPr>
        <p:spPr>
          <a:xfrm>
            <a:off x="842783" y="5325943"/>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7" name="TextBox 16">
            <a:extLst>
              <a:ext uri="{FF2B5EF4-FFF2-40B4-BE49-F238E27FC236}">
                <a16:creationId xmlns:a16="http://schemas.microsoft.com/office/drawing/2014/main" id="{54588594-5AA8-141E-5DE6-CD6CF6CA3FFF}"/>
              </a:ext>
            </a:extLst>
          </p:cNvPr>
          <p:cNvSpPr txBox="1"/>
          <p:nvPr/>
        </p:nvSpPr>
        <p:spPr>
          <a:xfrm>
            <a:off x="6329466" y="5933525"/>
            <a:ext cx="5423625" cy="707886"/>
          </a:xfrm>
          <a:prstGeom prst="rect">
            <a:avLst/>
          </a:prstGeom>
          <a:noFill/>
        </p:spPr>
        <p:txBody>
          <a:bodyPr wrap="square" lIns="0" rIns="0" rtlCol="0">
            <a:spAutoFit/>
          </a:bodyPr>
          <a:lstStyle/>
          <a:p>
            <a:pPr algn="r"/>
            <a:r>
              <a:rPr lang="en-GB" sz="800" dirty="0">
                <a:solidFill>
                  <a:schemeClr val="tx2">
                    <a:lumMod val="75000"/>
                    <a:lumOff val="25000"/>
                  </a:schemeClr>
                </a:solidFill>
              </a:rPr>
              <a:t>Contains: OS Open Roads data © Crown copyright and database right 2022. OS </a:t>
            </a:r>
            <a:r>
              <a:rPr lang="en-GB" sz="800" dirty="0" err="1">
                <a:solidFill>
                  <a:schemeClr val="tx2">
                    <a:lumMod val="75000"/>
                    <a:lumOff val="25000"/>
                  </a:schemeClr>
                </a:solidFill>
              </a:rPr>
              <a:t>MasterMap</a:t>
            </a:r>
            <a:r>
              <a:rPr lang="en-GB" sz="800" dirty="0">
                <a:solidFill>
                  <a:schemeClr val="tx2">
                    <a:lumMod val="75000"/>
                    <a:lumOff val="25000"/>
                  </a:schemeClr>
                </a:solidFill>
              </a:rPr>
              <a:t>® Topography Layer [</a:t>
            </a:r>
            <a:r>
              <a:rPr lang="en-GB" sz="800" dirty="0" err="1">
                <a:solidFill>
                  <a:schemeClr val="tx2">
                    <a:lumMod val="75000"/>
                    <a:lumOff val="25000"/>
                  </a:schemeClr>
                </a:solidFill>
              </a:rPr>
              <a:t>GeoPackage</a:t>
            </a:r>
            <a:r>
              <a:rPr lang="en-GB" sz="800" dirty="0">
                <a:solidFill>
                  <a:schemeClr val="tx2">
                    <a:lumMod val="75000"/>
                    <a:lumOff val="25000"/>
                  </a:schemeClr>
                </a:solidFill>
              </a:rPr>
              <a:t> geospatial data], Scale 1:1250, Tiles: GB, Updated: 18 November 2021, Ordnance Survey (GB), Using: EDINA </a:t>
            </a:r>
            <a:r>
              <a:rPr lang="en-GB" sz="800" dirty="0" err="1">
                <a:solidFill>
                  <a:schemeClr val="tx2">
                    <a:lumMod val="75000"/>
                    <a:lumOff val="25000"/>
                  </a:schemeClr>
                </a:solidFill>
              </a:rPr>
              <a:t>Digimap</a:t>
            </a:r>
            <a:r>
              <a:rPr lang="en-GB" sz="800" dirty="0">
                <a:solidFill>
                  <a:schemeClr val="tx2">
                    <a:lumMod val="75000"/>
                    <a:lumOff val="25000"/>
                  </a:schemeClr>
                </a:solidFill>
              </a:rPr>
              <a:t> Ordnance Survey Service, https://</a:t>
            </a:r>
            <a:r>
              <a:rPr lang="en-GB" sz="800" dirty="0" err="1">
                <a:solidFill>
                  <a:schemeClr val="tx2">
                    <a:lumMod val="75000"/>
                    <a:lumOff val="25000"/>
                  </a:schemeClr>
                </a:solidFill>
              </a:rPr>
              <a:t>digimap.edina.ac.uk</a:t>
            </a:r>
            <a:r>
              <a:rPr lang="en-GB" sz="800" dirty="0">
                <a:solidFill>
                  <a:schemeClr val="tx2">
                    <a:lumMod val="75000"/>
                    <a:lumOff val="25000"/>
                  </a:schemeClr>
                </a:solidFill>
              </a:rPr>
              <a:t>, Downloaded: 2022-06-07. </a:t>
            </a:r>
            <a:br>
              <a:rPr lang="en-GB" sz="800" dirty="0">
                <a:solidFill>
                  <a:schemeClr val="tx2">
                    <a:lumMod val="75000"/>
                    <a:lumOff val="25000"/>
                  </a:schemeClr>
                </a:solidFill>
              </a:rPr>
            </a:br>
            <a:r>
              <a:rPr lang="en-GB" sz="800" dirty="0">
                <a:solidFill>
                  <a:schemeClr val="tx2">
                    <a:lumMod val="75000"/>
                    <a:lumOff val="25000"/>
                  </a:schemeClr>
                </a:solidFill>
              </a:rPr>
              <a:t>National LIDAR Programme Vegetation Object Model on Open Government Licence, https://</a:t>
            </a:r>
            <a:r>
              <a:rPr lang="en-GB" sz="800" dirty="0" err="1">
                <a:solidFill>
                  <a:schemeClr val="tx2">
                    <a:lumMod val="75000"/>
                    <a:lumOff val="25000"/>
                  </a:schemeClr>
                </a:solidFill>
              </a:rPr>
              <a:t>environment.data.gov.uk</a:t>
            </a:r>
            <a:r>
              <a:rPr lang="en-GB" sz="800" dirty="0">
                <a:solidFill>
                  <a:schemeClr val="tx2">
                    <a:lumMod val="75000"/>
                    <a:lumOff val="25000"/>
                  </a:schemeClr>
                </a:solidFill>
              </a:rPr>
              <a:t>/</a:t>
            </a:r>
            <a:r>
              <a:rPr lang="en-GB" sz="800" dirty="0" err="1">
                <a:solidFill>
                  <a:schemeClr val="tx2">
                    <a:lumMod val="75000"/>
                    <a:lumOff val="25000"/>
                  </a:schemeClr>
                </a:solidFill>
              </a:rPr>
              <a:t>DefraDataDownload</a:t>
            </a:r>
            <a:r>
              <a:rPr lang="en-GB" sz="800" dirty="0">
                <a:solidFill>
                  <a:schemeClr val="tx2">
                    <a:lumMod val="75000"/>
                    <a:lumOff val="25000"/>
                  </a:schemeClr>
                </a:solidFill>
              </a:rPr>
              <a:t>/?Mode=survey, Downloaded 2022-06-06.</a:t>
            </a:r>
          </a:p>
        </p:txBody>
      </p:sp>
    </p:spTree>
    <p:extLst>
      <p:ext uri="{BB962C8B-B14F-4D97-AF65-F5344CB8AC3E}">
        <p14:creationId xmlns:p14="http://schemas.microsoft.com/office/powerpoint/2010/main" val="3684300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Map&#10;&#10;Description automatically generated">
            <a:extLst>
              <a:ext uri="{FF2B5EF4-FFF2-40B4-BE49-F238E27FC236}">
                <a16:creationId xmlns:a16="http://schemas.microsoft.com/office/drawing/2014/main" id="{20CA8AEF-2D1F-CFC7-3AD5-9680BFEE350F}"/>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235242" y="274119"/>
            <a:ext cx="10720885" cy="5759258"/>
          </a:xfrm>
          <a:prstGeom prst="rect">
            <a:avLst/>
          </a:prstGeom>
        </p:spPr>
      </p:pic>
      <p:sp>
        <p:nvSpPr>
          <p:cNvPr id="10" name="Rectangle 9">
            <a:extLst>
              <a:ext uri="{FF2B5EF4-FFF2-40B4-BE49-F238E27FC236}">
                <a16:creationId xmlns:a16="http://schemas.microsoft.com/office/drawing/2014/main" id="{D9AEDCB2-D80E-F27E-CB6D-820888B6DF24}"/>
              </a:ext>
            </a:extLst>
          </p:cNvPr>
          <p:cNvSpPr/>
          <p:nvPr/>
        </p:nvSpPr>
        <p:spPr>
          <a:xfrm>
            <a:off x="2342147" y="607817"/>
            <a:ext cx="2228985" cy="219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0"/>
          </p:nvPr>
        </p:nvSpPr>
        <p:spPr/>
        <p:txBody>
          <a:bodyPr/>
          <a:lstStyle/>
          <a:p>
            <a:fld id="{D8D877B3-D348-4611-9BDB-C5374591D951}" type="slidenum">
              <a:rPr lang="en-US" smtClean="0"/>
              <a:pPr/>
              <a:t>17</a:t>
            </a:fld>
            <a:endParaRPr lang="en-US" dirty="0"/>
          </a:p>
        </p:txBody>
      </p:sp>
      <p:sp>
        <p:nvSpPr>
          <p:cNvPr id="3" name="Title 2"/>
          <p:cNvSpPr>
            <a:spLocks noGrp="1"/>
          </p:cNvSpPr>
          <p:nvPr>
            <p:ph type="title"/>
          </p:nvPr>
        </p:nvSpPr>
        <p:spPr>
          <a:xfrm>
            <a:off x="866274" y="644534"/>
            <a:ext cx="10448218" cy="1621619"/>
          </a:xfrm>
        </p:spPr>
        <p:txBody>
          <a:bodyPr/>
          <a:lstStyle/>
          <a:p>
            <a:r>
              <a:rPr lang="en-US" spc="0" dirty="0"/>
              <a:t>PERCENTAGE </a:t>
            </a:r>
            <a:br>
              <a:rPr lang="en-US" spc="0" dirty="0"/>
            </a:br>
            <a:r>
              <a:rPr lang="en-US" spc="0" dirty="0">
                <a:solidFill>
                  <a:srgbClr val="00B050"/>
                </a:solidFill>
              </a:rPr>
              <a:t>VEGETATION COVER</a:t>
            </a:r>
            <a:endParaRPr lang="en-US" dirty="0">
              <a:solidFill>
                <a:srgbClr val="00B050"/>
              </a:solidFill>
            </a:endParaRPr>
          </a:p>
        </p:txBody>
      </p:sp>
      <p:sp>
        <p:nvSpPr>
          <p:cNvPr id="11" name="TextBox 10">
            <a:extLst>
              <a:ext uri="{FF2B5EF4-FFF2-40B4-BE49-F238E27FC236}">
                <a16:creationId xmlns:a16="http://schemas.microsoft.com/office/drawing/2014/main" id="{63BA4F99-0871-8B49-4EFB-B2EC4FF3CA96}"/>
              </a:ext>
            </a:extLst>
          </p:cNvPr>
          <p:cNvSpPr txBox="1"/>
          <p:nvPr/>
        </p:nvSpPr>
        <p:spPr>
          <a:xfrm>
            <a:off x="1053972" y="5976401"/>
            <a:ext cx="10448218" cy="461665"/>
          </a:xfrm>
          <a:prstGeom prst="rect">
            <a:avLst/>
          </a:prstGeom>
          <a:noFill/>
        </p:spPr>
        <p:txBody>
          <a:bodyPr wrap="square" lIns="0" rIns="0" rtlCol="0">
            <a:spAutoFit/>
          </a:bodyPr>
          <a:lstStyle/>
          <a:p>
            <a:pPr algn="r"/>
            <a:r>
              <a:rPr lang="en-GB" sz="800" dirty="0">
                <a:solidFill>
                  <a:schemeClr val="tx2">
                    <a:lumMod val="75000"/>
                    <a:lumOff val="25000"/>
                  </a:schemeClr>
                </a:solidFill>
              </a:rPr>
              <a:t>Contains: OS Open Roads, and Boundary-Line data © Crown copyright and database right 2022. OS </a:t>
            </a:r>
            <a:r>
              <a:rPr lang="en-GB" sz="800" dirty="0" err="1">
                <a:solidFill>
                  <a:schemeClr val="tx2">
                    <a:lumMod val="75000"/>
                    <a:lumOff val="25000"/>
                  </a:schemeClr>
                </a:solidFill>
              </a:rPr>
              <a:t>MasterMap</a:t>
            </a:r>
            <a:r>
              <a:rPr lang="en-GB" sz="800" dirty="0">
                <a:solidFill>
                  <a:schemeClr val="tx2">
                    <a:lumMod val="75000"/>
                    <a:lumOff val="25000"/>
                  </a:schemeClr>
                </a:solidFill>
              </a:rPr>
              <a:t>® Topography Layer [</a:t>
            </a:r>
            <a:r>
              <a:rPr lang="en-GB" sz="800" dirty="0" err="1">
                <a:solidFill>
                  <a:schemeClr val="tx2">
                    <a:lumMod val="75000"/>
                    <a:lumOff val="25000"/>
                  </a:schemeClr>
                </a:solidFill>
              </a:rPr>
              <a:t>GeoPackage</a:t>
            </a:r>
            <a:r>
              <a:rPr lang="en-GB" sz="800" dirty="0">
                <a:solidFill>
                  <a:schemeClr val="tx2">
                    <a:lumMod val="75000"/>
                    <a:lumOff val="25000"/>
                  </a:schemeClr>
                </a:solidFill>
              </a:rPr>
              <a:t> geospatial data], </a:t>
            </a:r>
            <a:br>
              <a:rPr lang="en-GB" sz="800" dirty="0">
                <a:solidFill>
                  <a:schemeClr val="tx2">
                    <a:lumMod val="75000"/>
                    <a:lumOff val="25000"/>
                  </a:schemeClr>
                </a:solidFill>
              </a:rPr>
            </a:br>
            <a:r>
              <a:rPr lang="en-GB" sz="800" dirty="0">
                <a:solidFill>
                  <a:schemeClr val="tx2">
                    <a:lumMod val="75000"/>
                    <a:lumOff val="25000"/>
                  </a:schemeClr>
                </a:solidFill>
              </a:rPr>
              <a:t>Scale 1:1250, Tiles: GB, Updated: 18 November 2021, Ordnance Survey (GB), Using: EDINA </a:t>
            </a:r>
            <a:r>
              <a:rPr lang="en-GB" sz="800" dirty="0" err="1">
                <a:solidFill>
                  <a:schemeClr val="tx2">
                    <a:lumMod val="75000"/>
                    <a:lumOff val="25000"/>
                  </a:schemeClr>
                </a:solidFill>
              </a:rPr>
              <a:t>Digimap</a:t>
            </a:r>
            <a:r>
              <a:rPr lang="en-GB" sz="800" dirty="0">
                <a:solidFill>
                  <a:schemeClr val="tx2">
                    <a:lumMod val="75000"/>
                    <a:lumOff val="25000"/>
                  </a:schemeClr>
                </a:solidFill>
              </a:rPr>
              <a:t> Ordnance Survey Service, https://</a:t>
            </a:r>
            <a:r>
              <a:rPr lang="en-GB" sz="800" dirty="0" err="1">
                <a:solidFill>
                  <a:schemeClr val="tx2">
                    <a:lumMod val="75000"/>
                    <a:lumOff val="25000"/>
                  </a:schemeClr>
                </a:solidFill>
              </a:rPr>
              <a:t>digimap.edina.ac.uk</a:t>
            </a:r>
            <a:r>
              <a:rPr lang="en-GB" sz="800" dirty="0">
                <a:solidFill>
                  <a:schemeClr val="tx2">
                    <a:lumMod val="75000"/>
                    <a:lumOff val="25000"/>
                  </a:schemeClr>
                </a:solidFill>
              </a:rPr>
              <a:t>, Downloaded: 2022-06-07. </a:t>
            </a:r>
            <a:br>
              <a:rPr lang="en-GB" sz="800" dirty="0">
                <a:solidFill>
                  <a:schemeClr val="tx2">
                    <a:lumMod val="75000"/>
                    <a:lumOff val="25000"/>
                  </a:schemeClr>
                </a:solidFill>
              </a:rPr>
            </a:br>
            <a:r>
              <a:rPr lang="en-GB" sz="800" dirty="0">
                <a:solidFill>
                  <a:schemeClr val="tx2">
                    <a:lumMod val="75000"/>
                    <a:lumOff val="25000"/>
                  </a:schemeClr>
                </a:solidFill>
              </a:rPr>
              <a:t>National LIDAR Programme Vegetation Object Model on Open Government Licence, https://</a:t>
            </a:r>
            <a:r>
              <a:rPr lang="en-GB" sz="800" dirty="0" err="1">
                <a:solidFill>
                  <a:schemeClr val="tx2">
                    <a:lumMod val="75000"/>
                    <a:lumOff val="25000"/>
                  </a:schemeClr>
                </a:solidFill>
              </a:rPr>
              <a:t>environment.data.gov.uk</a:t>
            </a:r>
            <a:r>
              <a:rPr lang="en-GB" sz="800" dirty="0">
                <a:solidFill>
                  <a:schemeClr val="tx2">
                    <a:lumMod val="75000"/>
                    <a:lumOff val="25000"/>
                  </a:schemeClr>
                </a:solidFill>
              </a:rPr>
              <a:t>/</a:t>
            </a:r>
            <a:r>
              <a:rPr lang="en-GB" sz="800" dirty="0" err="1">
                <a:solidFill>
                  <a:schemeClr val="tx2">
                    <a:lumMod val="75000"/>
                    <a:lumOff val="25000"/>
                  </a:schemeClr>
                </a:solidFill>
              </a:rPr>
              <a:t>DefraDataDownload</a:t>
            </a:r>
            <a:r>
              <a:rPr lang="en-GB" sz="800" dirty="0">
                <a:solidFill>
                  <a:schemeClr val="tx2">
                    <a:lumMod val="75000"/>
                    <a:lumOff val="25000"/>
                  </a:schemeClr>
                </a:solidFill>
              </a:rPr>
              <a:t>/?Mode=survey, Downloaded 2022-06-06.</a:t>
            </a:r>
            <a:endParaRPr lang="en-GB" sz="800" dirty="0">
              <a:solidFill>
                <a:schemeClr val="tx2">
                  <a:lumMod val="75000"/>
                  <a:lumOff val="25000"/>
                </a:schemeClr>
              </a:solidFill>
              <a:effectLst/>
            </a:endParaRPr>
          </a:p>
        </p:txBody>
      </p:sp>
      <p:pic>
        <p:nvPicPr>
          <p:cNvPr id="16" name="Picture 15" descr="Map&#10;&#10;Description automatically generated">
            <a:extLst>
              <a:ext uri="{FF2B5EF4-FFF2-40B4-BE49-F238E27FC236}">
                <a16:creationId xmlns:a16="http://schemas.microsoft.com/office/drawing/2014/main" id="{5699469A-1897-F642-4F4C-44EC527AD2B1}"/>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0227836" y="3330651"/>
            <a:ext cx="1410834" cy="1261197"/>
          </a:xfrm>
          <a:prstGeom prst="rect">
            <a:avLst/>
          </a:prstGeom>
        </p:spPr>
      </p:pic>
      <p:sp>
        <p:nvSpPr>
          <p:cNvPr id="8" name="TextBox 7">
            <a:extLst>
              <a:ext uri="{FF2B5EF4-FFF2-40B4-BE49-F238E27FC236}">
                <a16:creationId xmlns:a16="http://schemas.microsoft.com/office/drawing/2014/main" id="{6967BD4A-6A09-EE7F-BB6B-4CBE0B3B34FB}"/>
              </a:ext>
            </a:extLst>
          </p:cNvPr>
          <p:cNvSpPr txBox="1"/>
          <p:nvPr/>
        </p:nvSpPr>
        <p:spPr>
          <a:xfrm>
            <a:off x="901915" y="1849965"/>
            <a:ext cx="4830145" cy="1116972"/>
          </a:xfrm>
          <a:prstGeom prst="rect">
            <a:avLst/>
          </a:prstGeom>
          <a:noFill/>
        </p:spPr>
        <p:txBody>
          <a:bodyPr wrap="square" lIns="0" rIns="0" rtlCol="0">
            <a:spAutoFit/>
          </a:bodyPr>
          <a:lstStyle/>
          <a:p>
            <a:pPr>
              <a:lnSpc>
                <a:spcPct val="120000"/>
              </a:lnSpc>
              <a:spcAft>
                <a:spcPts val="600"/>
              </a:spcAft>
            </a:pPr>
            <a:r>
              <a:rPr lang="en-US" sz="1200" dirty="0">
                <a:solidFill>
                  <a:schemeClr val="tx1">
                    <a:alpha val="80000"/>
                  </a:schemeClr>
                </a:solidFill>
              </a:rPr>
              <a:t>18,901km of road.</a:t>
            </a:r>
          </a:p>
          <a:p>
            <a:pPr>
              <a:lnSpc>
                <a:spcPct val="120000"/>
              </a:lnSpc>
              <a:spcAft>
                <a:spcPts val="600"/>
              </a:spcAft>
            </a:pPr>
            <a:r>
              <a:rPr lang="en-US" sz="1200" dirty="0">
                <a:solidFill>
                  <a:schemeClr val="tx1">
                    <a:alpha val="80000"/>
                  </a:schemeClr>
                </a:solidFill>
              </a:rPr>
              <a:t>2.7% of roads had high-percentage vegetation cover (&gt;90%).</a:t>
            </a:r>
          </a:p>
          <a:p>
            <a:pPr>
              <a:lnSpc>
                <a:spcPct val="120000"/>
              </a:lnSpc>
              <a:spcAft>
                <a:spcPts val="600"/>
              </a:spcAft>
            </a:pPr>
            <a:r>
              <a:rPr lang="en-US" sz="1200" dirty="0">
                <a:solidFill>
                  <a:schemeClr val="tx1">
                    <a:alpha val="80000"/>
                  </a:schemeClr>
                </a:solidFill>
              </a:rPr>
              <a:t>Minor roads had more vegetation cover than any </a:t>
            </a:r>
            <a:br>
              <a:rPr lang="en-US" sz="1200" dirty="0">
                <a:solidFill>
                  <a:schemeClr val="tx1">
                    <a:alpha val="80000"/>
                  </a:schemeClr>
                </a:solidFill>
              </a:rPr>
            </a:br>
            <a:r>
              <a:rPr lang="en-US" sz="1200" dirty="0">
                <a:solidFill>
                  <a:schemeClr val="tx1">
                    <a:alpha val="80000"/>
                  </a:schemeClr>
                </a:solidFill>
              </a:rPr>
              <a:t>other road type and motorways the least. </a:t>
            </a:r>
          </a:p>
        </p:txBody>
      </p:sp>
    </p:spTree>
    <p:extLst>
      <p:ext uri="{BB962C8B-B14F-4D97-AF65-F5344CB8AC3E}">
        <p14:creationId xmlns:p14="http://schemas.microsoft.com/office/powerpoint/2010/main" val="106575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Map&#10;&#10;Description automatically generated">
            <a:extLst>
              <a:ext uri="{FF2B5EF4-FFF2-40B4-BE49-F238E27FC236}">
                <a16:creationId xmlns:a16="http://schemas.microsoft.com/office/drawing/2014/main" id="{995093E9-A5E6-E119-B112-7BBFC33B181A}"/>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a:stretch/>
        </p:blipFill>
        <p:spPr>
          <a:xfrm>
            <a:off x="2143124" y="779744"/>
            <a:ext cx="9601691" cy="5253025"/>
          </a:xfrm>
          <a:prstGeom prst="rect">
            <a:avLst/>
          </a:prstGeom>
        </p:spPr>
      </p:pic>
      <p:sp>
        <p:nvSpPr>
          <p:cNvPr id="10" name="Rectangle 9">
            <a:extLst>
              <a:ext uri="{FF2B5EF4-FFF2-40B4-BE49-F238E27FC236}">
                <a16:creationId xmlns:a16="http://schemas.microsoft.com/office/drawing/2014/main" id="{D9AEDCB2-D80E-F27E-CB6D-820888B6DF24}"/>
              </a:ext>
            </a:extLst>
          </p:cNvPr>
          <p:cNvSpPr/>
          <p:nvPr/>
        </p:nvSpPr>
        <p:spPr>
          <a:xfrm>
            <a:off x="3141384" y="644534"/>
            <a:ext cx="2779545" cy="219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0"/>
          </p:nvPr>
        </p:nvSpPr>
        <p:spPr/>
        <p:txBody>
          <a:bodyPr/>
          <a:lstStyle/>
          <a:p>
            <a:fld id="{D8D877B3-D348-4611-9BDB-C5374591D951}" type="slidenum">
              <a:rPr lang="en-US" smtClean="0"/>
              <a:pPr/>
              <a:t>18</a:t>
            </a:fld>
            <a:endParaRPr lang="en-US" dirty="0"/>
          </a:p>
        </p:txBody>
      </p:sp>
      <p:sp>
        <p:nvSpPr>
          <p:cNvPr id="11" name="TextBox 10">
            <a:extLst>
              <a:ext uri="{FF2B5EF4-FFF2-40B4-BE49-F238E27FC236}">
                <a16:creationId xmlns:a16="http://schemas.microsoft.com/office/drawing/2014/main" id="{63BA4F99-0871-8B49-4EFB-B2EC4FF3CA96}"/>
              </a:ext>
            </a:extLst>
          </p:cNvPr>
          <p:cNvSpPr txBox="1"/>
          <p:nvPr/>
        </p:nvSpPr>
        <p:spPr>
          <a:xfrm>
            <a:off x="901915" y="5979823"/>
            <a:ext cx="10448218" cy="584775"/>
          </a:xfrm>
          <a:prstGeom prst="rect">
            <a:avLst/>
          </a:prstGeom>
          <a:noFill/>
        </p:spPr>
        <p:txBody>
          <a:bodyPr wrap="square" lIns="0" rIns="0" rtlCol="0">
            <a:spAutoFit/>
          </a:bodyPr>
          <a:lstStyle/>
          <a:p>
            <a:pPr algn="r"/>
            <a:r>
              <a:rPr lang="en-GB" sz="800" dirty="0">
                <a:solidFill>
                  <a:schemeClr val="tx2">
                    <a:lumMod val="75000"/>
                    <a:lumOff val="25000"/>
                  </a:schemeClr>
                </a:solidFill>
              </a:rPr>
              <a:t>Contains: OS Open Roads, National Forestry Inventory Woodland England 2019 data and Boundary-Line data © Crown copyright and database right 2022. </a:t>
            </a:r>
            <a:br>
              <a:rPr lang="en-GB" sz="800" dirty="0">
                <a:solidFill>
                  <a:schemeClr val="tx2">
                    <a:lumMod val="75000"/>
                    <a:lumOff val="25000"/>
                  </a:schemeClr>
                </a:solidFill>
              </a:rPr>
            </a:br>
            <a:r>
              <a:rPr lang="en-GB" sz="800" dirty="0">
                <a:solidFill>
                  <a:schemeClr val="tx2">
                    <a:lumMod val="75000"/>
                    <a:lumOff val="25000"/>
                  </a:schemeClr>
                </a:solidFill>
              </a:rPr>
              <a:t>OS </a:t>
            </a:r>
            <a:r>
              <a:rPr lang="en-GB" sz="800" dirty="0" err="1">
                <a:solidFill>
                  <a:schemeClr val="tx2">
                    <a:lumMod val="75000"/>
                    <a:lumOff val="25000"/>
                  </a:schemeClr>
                </a:solidFill>
              </a:rPr>
              <a:t>MasterMap</a:t>
            </a:r>
            <a:r>
              <a:rPr lang="en-GB" sz="800" dirty="0">
                <a:solidFill>
                  <a:schemeClr val="tx2">
                    <a:lumMod val="75000"/>
                    <a:lumOff val="25000"/>
                  </a:schemeClr>
                </a:solidFill>
              </a:rPr>
              <a:t>® Topography Layer [</a:t>
            </a:r>
            <a:r>
              <a:rPr lang="en-GB" sz="800" dirty="0" err="1">
                <a:solidFill>
                  <a:schemeClr val="tx2">
                    <a:lumMod val="75000"/>
                    <a:lumOff val="25000"/>
                  </a:schemeClr>
                </a:solidFill>
              </a:rPr>
              <a:t>GeoPackage</a:t>
            </a:r>
            <a:r>
              <a:rPr lang="en-GB" sz="800" dirty="0">
                <a:solidFill>
                  <a:schemeClr val="tx2">
                    <a:lumMod val="75000"/>
                    <a:lumOff val="25000"/>
                  </a:schemeClr>
                </a:solidFill>
              </a:rPr>
              <a:t> geospatial data], Scale 1:1250, Tiles: GB, Updated: 18 November 2021, Ordnance Survey (GB), </a:t>
            </a:r>
            <a:br>
              <a:rPr lang="en-GB" sz="800" dirty="0">
                <a:solidFill>
                  <a:schemeClr val="tx2">
                    <a:lumMod val="75000"/>
                    <a:lumOff val="25000"/>
                  </a:schemeClr>
                </a:solidFill>
              </a:rPr>
            </a:br>
            <a:r>
              <a:rPr lang="en-GB" sz="800" dirty="0">
                <a:solidFill>
                  <a:schemeClr val="tx2">
                    <a:lumMod val="75000"/>
                    <a:lumOff val="25000"/>
                  </a:schemeClr>
                </a:solidFill>
              </a:rPr>
              <a:t>Using: EDINA </a:t>
            </a:r>
            <a:r>
              <a:rPr lang="en-GB" sz="800" dirty="0" err="1">
                <a:solidFill>
                  <a:schemeClr val="tx2">
                    <a:lumMod val="75000"/>
                    <a:lumOff val="25000"/>
                  </a:schemeClr>
                </a:solidFill>
              </a:rPr>
              <a:t>Digimap</a:t>
            </a:r>
            <a:r>
              <a:rPr lang="en-GB" sz="800" dirty="0">
                <a:solidFill>
                  <a:schemeClr val="tx2">
                    <a:lumMod val="75000"/>
                    <a:lumOff val="25000"/>
                  </a:schemeClr>
                </a:solidFill>
              </a:rPr>
              <a:t> Ordnance Survey Service, https://</a:t>
            </a:r>
            <a:r>
              <a:rPr lang="en-GB" sz="800" dirty="0" err="1">
                <a:solidFill>
                  <a:schemeClr val="tx2">
                    <a:lumMod val="75000"/>
                    <a:lumOff val="25000"/>
                  </a:schemeClr>
                </a:solidFill>
              </a:rPr>
              <a:t>digimap.edina.ac.uk</a:t>
            </a:r>
            <a:r>
              <a:rPr lang="en-GB" sz="800" dirty="0">
                <a:solidFill>
                  <a:schemeClr val="tx2">
                    <a:lumMod val="75000"/>
                    <a:lumOff val="25000"/>
                  </a:schemeClr>
                </a:solidFill>
              </a:rPr>
              <a:t>, Downloaded: 2022-06-07. </a:t>
            </a:r>
            <a:br>
              <a:rPr lang="en-GB" sz="800" dirty="0">
                <a:solidFill>
                  <a:schemeClr val="tx2">
                    <a:lumMod val="75000"/>
                    <a:lumOff val="25000"/>
                  </a:schemeClr>
                </a:solidFill>
              </a:rPr>
            </a:br>
            <a:r>
              <a:rPr lang="en-GB" sz="800" dirty="0">
                <a:solidFill>
                  <a:schemeClr val="tx2">
                    <a:lumMod val="75000"/>
                    <a:lumOff val="25000"/>
                  </a:schemeClr>
                </a:solidFill>
              </a:rPr>
              <a:t>National LIDAR Programme Vegetation Object Model on Open Government Licence, https://</a:t>
            </a:r>
            <a:r>
              <a:rPr lang="en-GB" sz="800" dirty="0" err="1">
                <a:solidFill>
                  <a:schemeClr val="tx2">
                    <a:lumMod val="75000"/>
                    <a:lumOff val="25000"/>
                  </a:schemeClr>
                </a:solidFill>
              </a:rPr>
              <a:t>environment.data.gov.uk</a:t>
            </a:r>
            <a:r>
              <a:rPr lang="en-GB" sz="800" dirty="0">
                <a:solidFill>
                  <a:schemeClr val="tx2">
                    <a:lumMod val="75000"/>
                    <a:lumOff val="25000"/>
                  </a:schemeClr>
                </a:solidFill>
              </a:rPr>
              <a:t>/</a:t>
            </a:r>
            <a:r>
              <a:rPr lang="en-GB" sz="800" dirty="0" err="1">
                <a:solidFill>
                  <a:schemeClr val="tx2">
                    <a:lumMod val="75000"/>
                    <a:lumOff val="25000"/>
                  </a:schemeClr>
                </a:solidFill>
              </a:rPr>
              <a:t>DefraDataDownload</a:t>
            </a:r>
            <a:r>
              <a:rPr lang="en-GB" sz="800" dirty="0">
                <a:solidFill>
                  <a:schemeClr val="tx2">
                    <a:lumMod val="75000"/>
                    <a:lumOff val="25000"/>
                  </a:schemeClr>
                </a:solidFill>
              </a:rPr>
              <a:t>/?Mode=survey, Downloaded 2022-06-06.</a:t>
            </a:r>
            <a:endParaRPr lang="en-GB" sz="800" dirty="0">
              <a:solidFill>
                <a:schemeClr val="tx2">
                  <a:lumMod val="75000"/>
                  <a:lumOff val="25000"/>
                </a:schemeClr>
              </a:solidFill>
              <a:effectLst/>
            </a:endParaRPr>
          </a:p>
        </p:txBody>
      </p:sp>
      <p:pic>
        <p:nvPicPr>
          <p:cNvPr id="12" name="Picture 11" descr="Map&#10;&#10;Description automatically generated">
            <a:extLst>
              <a:ext uri="{FF2B5EF4-FFF2-40B4-BE49-F238E27FC236}">
                <a16:creationId xmlns:a16="http://schemas.microsoft.com/office/drawing/2014/main" id="{80E210FB-1CE3-A80B-5323-8B5CBD7E0469}"/>
              </a:ext>
            </a:extLst>
          </p:cNvPr>
          <p:cNvPicPr>
            <a:picLocks noChangeAspect="1"/>
          </p:cNvPicPr>
          <p:nvPr/>
        </p:nvPicPr>
        <p:blipFill rotWithShape="1">
          <a:blip r:embed="rId4" cstate="hqprint">
            <a:alphaModFix/>
            <a:extLst>
              <a:ext uri="{28A0092B-C50C-407E-A947-70E740481C1C}">
                <a14:useLocalDpi xmlns:a14="http://schemas.microsoft.com/office/drawing/2010/main"/>
              </a:ext>
            </a:extLst>
          </a:blip>
          <a:srcRect r="-14054"/>
          <a:stretch/>
        </p:blipFill>
        <p:spPr>
          <a:xfrm>
            <a:off x="10246896" y="3643315"/>
            <a:ext cx="1826537" cy="1592763"/>
          </a:xfrm>
          <a:prstGeom prst="rect">
            <a:avLst/>
          </a:prstGeom>
        </p:spPr>
      </p:pic>
      <p:pic>
        <p:nvPicPr>
          <p:cNvPr id="13" name="Picture 12" descr="Map&#10;&#10;Description automatically generated">
            <a:extLst>
              <a:ext uri="{FF2B5EF4-FFF2-40B4-BE49-F238E27FC236}">
                <a16:creationId xmlns:a16="http://schemas.microsoft.com/office/drawing/2014/main" id="{8C2FB488-0DB5-9978-B7F9-8020604CD376}"/>
              </a:ext>
            </a:extLst>
          </p:cNvPr>
          <p:cNvPicPr>
            <a:picLocks noChangeAspect="1"/>
          </p:cNvPicPr>
          <p:nvPr/>
        </p:nvPicPr>
        <p:blipFill rotWithShape="1">
          <a:blip r:embed="rId5" cstate="hqprint">
            <a:alphaModFix/>
            <a:extLst>
              <a:ext uri="{28A0092B-C50C-407E-A947-70E740481C1C}">
                <a14:useLocalDpi xmlns:a14="http://schemas.microsoft.com/office/drawing/2010/main"/>
              </a:ext>
            </a:extLst>
          </a:blip>
          <a:srcRect/>
          <a:stretch/>
        </p:blipFill>
        <p:spPr>
          <a:xfrm>
            <a:off x="9234605" y="4578855"/>
            <a:ext cx="500063" cy="584775"/>
          </a:xfrm>
          <a:prstGeom prst="rect">
            <a:avLst/>
          </a:prstGeom>
        </p:spPr>
      </p:pic>
      <p:sp>
        <p:nvSpPr>
          <p:cNvPr id="14" name="Title 2">
            <a:extLst>
              <a:ext uri="{FF2B5EF4-FFF2-40B4-BE49-F238E27FC236}">
                <a16:creationId xmlns:a16="http://schemas.microsoft.com/office/drawing/2014/main" id="{24A6C017-CB03-229E-8ACE-8A6DC534A416}"/>
              </a:ext>
            </a:extLst>
          </p:cNvPr>
          <p:cNvSpPr>
            <a:spLocks noGrp="1"/>
          </p:cNvSpPr>
          <p:nvPr>
            <p:ph type="title"/>
          </p:nvPr>
        </p:nvSpPr>
        <p:spPr>
          <a:xfrm>
            <a:off x="866274" y="644534"/>
            <a:ext cx="10448218" cy="1621619"/>
          </a:xfrm>
        </p:spPr>
        <p:txBody>
          <a:bodyPr/>
          <a:lstStyle/>
          <a:p>
            <a:r>
              <a:rPr lang="en-US" spc="0" dirty="0">
                <a:solidFill>
                  <a:srgbClr val="785EF1"/>
                </a:solidFill>
              </a:rPr>
              <a:t>HIGH RISK ROADS</a:t>
            </a:r>
            <a:r>
              <a:rPr lang="en-US" spc="0" dirty="0">
                <a:solidFill>
                  <a:srgbClr val="7030A0"/>
                </a:solidFill>
              </a:rPr>
              <a:t> </a:t>
            </a:r>
            <a:br>
              <a:rPr lang="en-US" spc="0" dirty="0">
                <a:solidFill>
                  <a:srgbClr val="7030A0"/>
                </a:solidFill>
              </a:rPr>
            </a:br>
            <a:r>
              <a:rPr lang="en-US" spc="0" dirty="0">
                <a:solidFill>
                  <a:schemeClr val="tx2"/>
                </a:solidFill>
              </a:rPr>
              <a:t>FOR PINE MARTENS</a:t>
            </a:r>
            <a:br>
              <a:rPr lang="en-US" spc="0" dirty="0">
                <a:solidFill>
                  <a:schemeClr val="tx2"/>
                </a:solidFill>
              </a:rPr>
            </a:br>
            <a:endParaRPr lang="en-US" dirty="0">
              <a:solidFill>
                <a:schemeClr val="tx2"/>
              </a:solidFill>
            </a:endParaRPr>
          </a:p>
        </p:txBody>
      </p:sp>
      <p:sp>
        <p:nvSpPr>
          <p:cNvPr id="16" name="TextBox 15">
            <a:extLst>
              <a:ext uri="{FF2B5EF4-FFF2-40B4-BE49-F238E27FC236}">
                <a16:creationId xmlns:a16="http://schemas.microsoft.com/office/drawing/2014/main" id="{3E61378D-1086-5204-7D71-71B1A6AD551F}"/>
              </a:ext>
            </a:extLst>
          </p:cNvPr>
          <p:cNvSpPr txBox="1"/>
          <p:nvPr/>
        </p:nvSpPr>
        <p:spPr>
          <a:xfrm>
            <a:off x="901915" y="1809021"/>
            <a:ext cx="5408991" cy="1184683"/>
          </a:xfrm>
          <a:prstGeom prst="rect">
            <a:avLst/>
          </a:prstGeom>
          <a:noFill/>
        </p:spPr>
        <p:txBody>
          <a:bodyPr wrap="square" lIns="0" rIns="0" rtlCol="0">
            <a:spAutoFit/>
          </a:bodyPr>
          <a:lstStyle/>
          <a:p>
            <a:pPr>
              <a:lnSpc>
                <a:spcPct val="120000"/>
              </a:lnSpc>
            </a:pPr>
            <a:r>
              <a:rPr lang="en-US" sz="1200" dirty="0">
                <a:solidFill>
                  <a:schemeClr val="tx1">
                    <a:alpha val="80000"/>
                  </a:schemeClr>
                </a:solidFill>
              </a:rPr>
              <a:t>Motorways and A-roads are high risk for pine martens.</a:t>
            </a:r>
            <a:r>
              <a:rPr lang="en-US" sz="1200" baseline="30000" dirty="0">
                <a:solidFill>
                  <a:schemeClr val="tx1">
                    <a:alpha val="80000"/>
                  </a:schemeClr>
                </a:solidFill>
              </a:rPr>
              <a:t>*</a:t>
            </a:r>
          </a:p>
          <a:p>
            <a:pPr>
              <a:lnSpc>
                <a:spcPct val="120000"/>
              </a:lnSpc>
            </a:pPr>
            <a:r>
              <a:rPr lang="en-US" sz="1200" b="1" dirty="0">
                <a:solidFill>
                  <a:schemeClr val="tx1">
                    <a:alpha val="80000"/>
                  </a:schemeClr>
                </a:solidFill>
              </a:rPr>
              <a:t>Risk roads: </a:t>
            </a:r>
            <a:r>
              <a:rPr lang="en-US" sz="1200" dirty="0">
                <a:solidFill>
                  <a:schemeClr val="tx1">
                    <a:alpha val="80000"/>
                  </a:schemeClr>
                </a:solidFill>
              </a:rPr>
              <a:t>Within 75m</a:t>
            </a:r>
            <a:r>
              <a:rPr lang="en-US" sz="1200" baseline="30000" dirty="0">
                <a:solidFill>
                  <a:schemeClr val="tx1">
                    <a:alpha val="80000"/>
                  </a:schemeClr>
                </a:solidFill>
              </a:rPr>
              <a:t>**</a:t>
            </a:r>
            <a:r>
              <a:rPr lang="en-US" sz="1200" dirty="0">
                <a:solidFill>
                  <a:schemeClr val="tx1">
                    <a:alpha val="80000"/>
                  </a:schemeClr>
                </a:solidFill>
              </a:rPr>
              <a:t> of woodland.</a:t>
            </a:r>
            <a:br>
              <a:rPr lang="en-US" sz="1200" dirty="0">
                <a:solidFill>
                  <a:schemeClr val="tx1">
                    <a:alpha val="80000"/>
                  </a:schemeClr>
                </a:solidFill>
              </a:rPr>
            </a:br>
            <a:r>
              <a:rPr lang="en-US" sz="1200" b="1" dirty="0">
                <a:solidFill>
                  <a:schemeClr val="tx1">
                    <a:alpha val="80000"/>
                  </a:schemeClr>
                </a:solidFill>
              </a:rPr>
              <a:t>High-risk roads: </a:t>
            </a:r>
            <a:r>
              <a:rPr lang="en-US" sz="1200" dirty="0">
                <a:solidFill>
                  <a:schemeClr val="tx1">
                    <a:alpha val="80000"/>
                  </a:schemeClr>
                </a:solidFill>
              </a:rPr>
              <a:t>Within a ≥5% woodland 1km square and &gt;1km from an arboreal road crossing  (&gt;90% vegetation cover in GIS model).</a:t>
            </a:r>
          </a:p>
          <a:p>
            <a:pPr>
              <a:lnSpc>
                <a:spcPct val="120000"/>
              </a:lnSpc>
            </a:pPr>
            <a:endParaRPr lang="en-US" sz="1200" dirty="0">
              <a:solidFill>
                <a:schemeClr val="tx1">
                  <a:alpha val="80000"/>
                </a:schemeClr>
              </a:solidFill>
            </a:endParaRPr>
          </a:p>
        </p:txBody>
      </p:sp>
    </p:spTree>
    <p:extLst>
      <p:ext uri="{BB962C8B-B14F-4D97-AF65-F5344CB8AC3E}">
        <p14:creationId xmlns:p14="http://schemas.microsoft.com/office/powerpoint/2010/main" val="1009907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figure 1">
            <a:extLst>
              <a:ext uri="{FF2B5EF4-FFF2-40B4-BE49-F238E27FC236}">
                <a16:creationId xmlns:a16="http://schemas.microsoft.com/office/drawing/2014/main" id="{D902F3CD-F0A1-3718-F2FC-DED3B29575F3}"/>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l="2047" t="4373" r="51598" b="72703"/>
          <a:stretch>
            <a:fillRect/>
          </a:stretch>
        </p:blipFill>
        <p:spPr bwMode="auto">
          <a:xfrm>
            <a:off x="1" y="-1"/>
            <a:ext cx="6142418" cy="34290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figure 1">
            <a:extLst>
              <a:ext uri="{FF2B5EF4-FFF2-40B4-BE49-F238E27FC236}">
                <a16:creationId xmlns:a16="http://schemas.microsoft.com/office/drawing/2014/main" id="{7D62071A-5731-320E-9C15-61F4C1CE577B}"/>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l="2057" t="42033" r="51588" b="35043"/>
          <a:stretch>
            <a:fillRect/>
          </a:stretch>
        </p:blipFill>
        <p:spPr bwMode="auto">
          <a:xfrm>
            <a:off x="1" y="3429001"/>
            <a:ext cx="614241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igure 1">
            <a:extLst>
              <a:ext uri="{FF2B5EF4-FFF2-40B4-BE49-F238E27FC236}">
                <a16:creationId xmlns:a16="http://schemas.microsoft.com/office/drawing/2014/main" id="{07C0C3C0-49F7-187E-5CC0-14F8A4B7BF64}"/>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l="51777" t="5477" r="1868" b="71507"/>
          <a:stretch>
            <a:fillRect/>
          </a:stretch>
        </p:blipFill>
        <p:spPr bwMode="auto">
          <a:xfrm>
            <a:off x="6096000" y="-2"/>
            <a:ext cx="6142418" cy="344285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igure 1">
            <a:extLst>
              <a:ext uri="{FF2B5EF4-FFF2-40B4-BE49-F238E27FC236}">
                <a16:creationId xmlns:a16="http://schemas.microsoft.com/office/drawing/2014/main" id="{06642787-E7EC-1238-DAE2-FD00C58EF6EA}"/>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l="50351" t="41793" r="3995" b="35283"/>
          <a:stretch>
            <a:fillRect/>
          </a:stretch>
        </p:blipFill>
        <p:spPr bwMode="auto">
          <a:xfrm>
            <a:off x="6142419" y="3429000"/>
            <a:ext cx="6049580" cy="342900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0"/>
          </p:nvPr>
        </p:nvSpPr>
        <p:spPr/>
        <p:txBody>
          <a:bodyPr/>
          <a:lstStyle/>
          <a:p>
            <a:fld id="{D8D877B3-D348-4611-9BDB-C5374591D951}" type="slidenum">
              <a:rPr lang="en-US" smtClean="0"/>
              <a:pPr/>
              <a:t>19</a:t>
            </a:fld>
            <a:endParaRPr lang="en-US" dirty="0"/>
          </a:p>
        </p:txBody>
      </p:sp>
      <p:sp>
        <p:nvSpPr>
          <p:cNvPr id="12" name="TextBox 11">
            <a:extLst>
              <a:ext uri="{FF2B5EF4-FFF2-40B4-BE49-F238E27FC236}">
                <a16:creationId xmlns:a16="http://schemas.microsoft.com/office/drawing/2014/main" id="{BA099423-118D-1C1B-568C-D9D9550760A0}"/>
              </a:ext>
            </a:extLst>
          </p:cNvPr>
          <p:cNvSpPr txBox="1"/>
          <p:nvPr/>
        </p:nvSpPr>
        <p:spPr>
          <a:xfrm>
            <a:off x="235873" y="211959"/>
            <a:ext cx="1967000" cy="1627882"/>
          </a:xfrm>
          <a:prstGeom prst="rect">
            <a:avLst/>
          </a:prstGeom>
          <a:noFill/>
        </p:spPr>
        <p:txBody>
          <a:bodyPr wrap="square">
            <a:spAutoFit/>
          </a:bodyPr>
          <a:lstStyle/>
          <a:p>
            <a:pPr>
              <a:lnSpc>
                <a:spcPct val="120000"/>
              </a:lnSpc>
            </a:pPr>
            <a:r>
              <a:rPr lang="en-GB" sz="1200" i="1" dirty="0">
                <a:solidFill>
                  <a:schemeClr val="bg1"/>
                </a:solidFill>
                <a:ea typeface="Open Sans" panose="020B0606030504020204" pitchFamily="34" charset="0"/>
                <a:cs typeface="Open Sans" panose="020B0606030504020204" pitchFamily="34" charset="0"/>
              </a:rPr>
              <a:t>Gregory, T. et al (2017). </a:t>
            </a:r>
            <a:r>
              <a:rPr lang="en-GB" sz="1200" b="1" i="1" dirty="0">
                <a:solidFill>
                  <a:schemeClr val="bg1"/>
                </a:solidFill>
                <a:ea typeface="Open Sans" panose="020B0606030504020204" pitchFamily="34" charset="0"/>
                <a:cs typeface="Open Sans" panose="020B0606030504020204" pitchFamily="34" charset="0"/>
              </a:rPr>
              <a:t>Natural canopy bridges effectively mitigate tropical forest fragmentation for arboreal mammals. </a:t>
            </a:r>
            <a:r>
              <a:rPr lang="en-GB" sz="1200" i="1" dirty="0">
                <a:solidFill>
                  <a:schemeClr val="bg1"/>
                </a:solidFill>
                <a:ea typeface="Open Sans" panose="020B0606030504020204" pitchFamily="34" charset="0"/>
                <a:cs typeface="Open Sans" panose="020B0606030504020204" pitchFamily="34" charset="0"/>
              </a:rPr>
              <a:t>Nature Sci Rep, 7(1), 3892</a:t>
            </a:r>
            <a:endParaRPr lang="en-US" sz="1200" i="1" dirty="0">
              <a:solidFill>
                <a:schemeClr val="bg1"/>
              </a:solidFill>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47344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880866" y="3266191"/>
            <a:ext cx="1185936" cy="457582"/>
            <a:chOff x="0" y="0"/>
            <a:chExt cx="1370946" cy="498017"/>
          </a:xfrm>
        </p:grpSpPr>
        <p:sp>
          <p:nvSpPr>
            <p:cNvPr id="3" name="Freeform 3"/>
            <p:cNvSpPr/>
            <p:nvPr/>
          </p:nvSpPr>
          <p:spPr>
            <a:xfrm>
              <a:off x="0" y="0"/>
              <a:ext cx="1370946" cy="498017"/>
            </a:xfrm>
            <a:custGeom>
              <a:avLst/>
              <a:gdLst/>
              <a:ahLst/>
              <a:cxnLst/>
              <a:rect l="l" t="t" r="r" b="b"/>
              <a:pathLst>
                <a:path w="1370946" h="498017">
                  <a:moveTo>
                    <a:pt x="1167746" y="0"/>
                  </a:moveTo>
                  <a:lnTo>
                    <a:pt x="0" y="0"/>
                  </a:lnTo>
                  <a:lnTo>
                    <a:pt x="0" y="498017"/>
                  </a:lnTo>
                  <a:lnTo>
                    <a:pt x="1167746" y="498017"/>
                  </a:lnTo>
                  <a:lnTo>
                    <a:pt x="1370946" y="249008"/>
                  </a:lnTo>
                  <a:lnTo>
                    <a:pt x="1167746" y="0"/>
                  </a:lnTo>
                  <a:close/>
                </a:path>
              </a:pathLst>
            </a:custGeom>
            <a:solidFill>
              <a:srgbClr val="CED5E6"/>
            </a:solidFill>
          </p:spPr>
          <p:txBody>
            <a:bodyPr/>
            <a:lstStyle/>
            <a:p>
              <a:endParaRPr lang="en-US" sz="1200"/>
            </a:p>
          </p:txBody>
        </p:sp>
        <p:sp>
          <p:nvSpPr>
            <p:cNvPr id="4" name="TextBox 4"/>
            <p:cNvSpPr txBox="1"/>
            <p:nvPr/>
          </p:nvSpPr>
          <p:spPr>
            <a:xfrm>
              <a:off x="0" y="-28575"/>
              <a:ext cx="1256646" cy="526592"/>
            </a:xfrm>
            <a:prstGeom prst="rect">
              <a:avLst/>
            </a:prstGeom>
          </p:spPr>
          <p:txBody>
            <a:bodyPr lIns="33867" tIns="33867" rIns="33867" bIns="33867" rtlCol="0" anchor="ctr"/>
            <a:lstStyle/>
            <a:p>
              <a:pPr algn="ctr">
                <a:lnSpc>
                  <a:spcPts val="1493"/>
                </a:lnSpc>
              </a:pPr>
              <a:r>
                <a:rPr lang="en-US" sz="1066" b="1" dirty="0">
                  <a:solidFill>
                    <a:srgbClr val="000000"/>
                  </a:solidFill>
                  <a:latin typeface="Montserrat Bold"/>
                  <a:ea typeface="Montserrat Bold"/>
                  <a:cs typeface="Montserrat Bold"/>
                  <a:sym typeface="Montserrat Bold"/>
                </a:rPr>
                <a:t>2010 - 2014</a:t>
              </a:r>
            </a:p>
          </p:txBody>
        </p:sp>
      </p:grpSp>
      <p:grpSp>
        <p:nvGrpSpPr>
          <p:cNvPr id="5" name="Group 5"/>
          <p:cNvGrpSpPr/>
          <p:nvPr/>
        </p:nvGrpSpPr>
        <p:grpSpPr>
          <a:xfrm>
            <a:off x="1962185" y="3266191"/>
            <a:ext cx="1246797" cy="457582"/>
            <a:chOff x="0" y="0"/>
            <a:chExt cx="1441300" cy="498017"/>
          </a:xfrm>
        </p:grpSpPr>
        <p:sp>
          <p:nvSpPr>
            <p:cNvPr id="6" name="Freeform 6"/>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979BFF"/>
            </a:solidFill>
          </p:spPr>
          <p:txBody>
            <a:bodyPr/>
            <a:lstStyle/>
            <a:p>
              <a:endParaRPr lang="en-US" sz="1200"/>
            </a:p>
          </p:txBody>
        </p:sp>
        <p:sp>
          <p:nvSpPr>
            <p:cNvPr id="7" name="TextBox 7"/>
            <p:cNvSpPr txBox="1"/>
            <p:nvPr/>
          </p:nvSpPr>
          <p:spPr>
            <a:xfrm>
              <a:off x="177800" y="-28575"/>
              <a:ext cx="1187300" cy="526592"/>
            </a:xfrm>
            <a:prstGeom prst="rect">
              <a:avLst/>
            </a:prstGeom>
          </p:spPr>
          <p:txBody>
            <a:bodyPr lIns="33867" tIns="33867" rIns="33867" bIns="33867" rtlCol="0" anchor="ctr"/>
            <a:lstStyle/>
            <a:p>
              <a:pPr algn="ctr">
                <a:lnSpc>
                  <a:spcPts val="1493"/>
                </a:lnSpc>
              </a:pPr>
              <a:r>
                <a:rPr lang="en-US" sz="1066" b="1" dirty="0">
                  <a:solidFill>
                    <a:srgbClr val="000000"/>
                  </a:solidFill>
                  <a:latin typeface="Montserrat Bold"/>
                  <a:ea typeface="Montserrat Bold"/>
                  <a:cs typeface="Montserrat Bold"/>
                  <a:sym typeface="Montserrat Bold"/>
                </a:rPr>
                <a:t>2014 - 2018</a:t>
              </a:r>
            </a:p>
          </p:txBody>
        </p:sp>
      </p:grpSp>
      <p:grpSp>
        <p:nvGrpSpPr>
          <p:cNvPr id="8" name="Group 8"/>
          <p:cNvGrpSpPr/>
          <p:nvPr/>
        </p:nvGrpSpPr>
        <p:grpSpPr>
          <a:xfrm>
            <a:off x="3104364" y="3266191"/>
            <a:ext cx="1246797" cy="457582"/>
            <a:chOff x="0" y="0"/>
            <a:chExt cx="1441300" cy="498017"/>
          </a:xfrm>
        </p:grpSpPr>
        <p:sp>
          <p:nvSpPr>
            <p:cNvPr id="9" name="Freeform 9"/>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89E2E8"/>
            </a:solidFill>
          </p:spPr>
          <p:txBody>
            <a:bodyPr/>
            <a:lstStyle/>
            <a:p>
              <a:endParaRPr lang="en-US" sz="1200"/>
            </a:p>
          </p:txBody>
        </p:sp>
        <p:sp>
          <p:nvSpPr>
            <p:cNvPr id="10" name="TextBox 10"/>
            <p:cNvSpPr txBox="1"/>
            <p:nvPr/>
          </p:nvSpPr>
          <p:spPr>
            <a:xfrm>
              <a:off x="177800" y="-28575"/>
              <a:ext cx="1187300" cy="526592"/>
            </a:xfrm>
            <a:prstGeom prst="rect">
              <a:avLst/>
            </a:prstGeom>
          </p:spPr>
          <p:txBody>
            <a:bodyPr lIns="33867" tIns="33867" rIns="33867" bIns="33867" rtlCol="0" anchor="ctr"/>
            <a:lstStyle/>
            <a:p>
              <a:pPr algn="ctr">
                <a:lnSpc>
                  <a:spcPts val="1493"/>
                </a:lnSpc>
              </a:pPr>
              <a:r>
                <a:rPr lang="en-US" sz="1066" b="1" dirty="0">
                  <a:solidFill>
                    <a:srgbClr val="000000"/>
                  </a:solidFill>
                  <a:latin typeface="Montserrat Bold"/>
                  <a:ea typeface="Montserrat Bold"/>
                  <a:cs typeface="Montserrat Bold"/>
                  <a:sym typeface="Montserrat Bold"/>
                </a:rPr>
                <a:t>2018 - 2021</a:t>
              </a:r>
            </a:p>
          </p:txBody>
        </p:sp>
      </p:grpSp>
      <p:grpSp>
        <p:nvGrpSpPr>
          <p:cNvPr id="11" name="Group 11"/>
          <p:cNvGrpSpPr/>
          <p:nvPr/>
        </p:nvGrpSpPr>
        <p:grpSpPr>
          <a:xfrm>
            <a:off x="4246543" y="3266191"/>
            <a:ext cx="1246797" cy="457582"/>
            <a:chOff x="0" y="0"/>
            <a:chExt cx="1441300" cy="498017"/>
          </a:xfrm>
        </p:grpSpPr>
        <p:sp>
          <p:nvSpPr>
            <p:cNvPr id="12" name="Freeform 12"/>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ADE466"/>
            </a:solidFill>
          </p:spPr>
          <p:txBody>
            <a:bodyPr/>
            <a:lstStyle/>
            <a:p>
              <a:endParaRPr lang="en-US" sz="1200"/>
            </a:p>
          </p:txBody>
        </p:sp>
        <p:sp>
          <p:nvSpPr>
            <p:cNvPr id="13" name="TextBox 13"/>
            <p:cNvSpPr txBox="1"/>
            <p:nvPr/>
          </p:nvSpPr>
          <p:spPr>
            <a:xfrm>
              <a:off x="177800" y="-28575"/>
              <a:ext cx="1187300" cy="526592"/>
            </a:xfrm>
            <a:prstGeom prst="rect">
              <a:avLst/>
            </a:prstGeom>
          </p:spPr>
          <p:txBody>
            <a:bodyPr lIns="33867" tIns="33867" rIns="33867" bIns="33867" rtlCol="0" anchor="ctr"/>
            <a:lstStyle/>
            <a:p>
              <a:pPr algn="ctr">
                <a:lnSpc>
                  <a:spcPts val="1493"/>
                </a:lnSpc>
              </a:pPr>
              <a:r>
                <a:rPr lang="en-US" sz="1066" b="1" dirty="0">
                  <a:solidFill>
                    <a:srgbClr val="000000"/>
                  </a:solidFill>
                  <a:latin typeface="Montserrat Bold"/>
                  <a:ea typeface="Montserrat Bold"/>
                  <a:cs typeface="Montserrat Bold"/>
                  <a:sym typeface="Montserrat Bold"/>
                </a:rPr>
                <a:t>2021 - 2022</a:t>
              </a:r>
            </a:p>
          </p:txBody>
        </p:sp>
      </p:grpSp>
      <p:grpSp>
        <p:nvGrpSpPr>
          <p:cNvPr id="14" name="Group 14"/>
          <p:cNvGrpSpPr/>
          <p:nvPr/>
        </p:nvGrpSpPr>
        <p:grpSpPr>
          <a:xfrm>
            <a:off x="5388722" y="3266191"/>
            <a:ext cx="1246797" cy="457582"/>
            <a:chOff x="0" y="0"/>
            <a:chExt cx="1441300" cy="498017"/>
          </a:xfrm>
        </p:grpSpPr>
        <p:sp>
          <p:nvSpPr>
            <p:cNvPr id="15" name="Freeform 15"/>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E8E252"/>
            </a:solidFill>
            <a:ln cap="sq">
              <a:noFill/>
              <a:prstDash val="solid"/>
              <a:miter/>
            </a:ln>
          </p:spPr>
          <p:txBody>
            <a:bodyPr/>
            <a:lstStyle/>
            <a:p>
              <a:endParaRPr lang="en-US" sz="1200"/>
            </a:p>
          </p:txBody>
        </p:sp>
        <p:sp>
          <p:nvSpPr>
            <p:cNvPr id="16" name="TextBox 16"/>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2022</a:t>
              </a:r>
            </a:p>
          </p:txBody>
        </p:sp>
      </p:grpSp>
      <p:grpSp>
        <p:nvGrpSpPr>
          <p:cNvPr id="17" name="Group 17"/>
          <p:cNvGrpSpPr/>
          <p:nvPr/>
        </p:nvGrpSpPr>
        <p:grpSpPr>
          <a:xfrm>
            <a:off x="6530901" y="3266191"/>
            <a:ext cx="1246797" cy="457582"/>
            <a:chOff x="0" y="0"/>
            <a:chExt cx="1441300" cy="498017"/>
          </a:xfrm>
        </p:grpSpPr>
        <p:sp>
          <p:nvSpPr>
            <p:cNvPr id="18" name="Freeform 18"/>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FFD308"/>
            </a:solidFill>
            <a:ln cap="sq">
              <a:noFill/>
              <a:prstDash val="solid"/>
              <a:miter/>
            </a:ln>
          </p:spPr>
          <p:txBody>
            <a:bodyPr/>
            <a:lstStyle/>
            <a:p>
              <a:endParaRPr lang="en-US" sz="1200"/>
            </a:p>
          </p:txBody>
        </p:sp>
        <p:sp>
          <p:nvSpPr>
            <p:cNvPr id="19" name="TextBox 19"/>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2022-2024</a:t>
              </a:r>
            </a:p>
          </p:txBody>
        </p:sp>
      </p:grpSp>
      <p:grpSp>
        <p:nvGrpSpPr>
          <p:cNvPr id="20" name="Group 20"/>
          <p:cNvGrpSpPr/>
          <p:nvPr/>
        </p:nvGrpSpPr>
        <p:grpSpPr>
          <a:xfrm>
            <a:off x="7673079" y="3266191"/>
            <a:ext cx="1246797" cy="457582"/>
            <a:chOff x="0" y="0"/>
            <a:chExt cx="1441300" cy="498017"/>
          </a:xfrm>
        </p:grpSpPr>
        <p:sp>
          <p:nvSpPr>
            <p:cNvPr id="21" name="Freeform 21"/>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FFA678"/>
            </a:solidFill>
            <a:ln cap="sq">
              <a:noFill/>
              <a:prstDash val="solid"/>
              <a:miter/>
            </a:ln>
          </p:spPr>
          <p:txBody>
            <a:bodyPr/>
            <a:lstStyle/>
            <a:p>
              <a:endParaRPr lang="en-US" sz="1200"/>
            </a:p>
          </p:txBody>
        </p:sp>
        <p:sp>
          <p:nvSpPr>
            <p:cNvPr id="22" name="TextBox 22"/>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2023 - now </a:t>
              </a:r>
            </a:p>
          </p:txBody>
        </p:sp>
      </p:grpSp>
      <p:grpSp>
        <p:nvGrpSpPr>
          <p:cNvPr id="23" name="Group 23"/>
          <p:cNvGrpSpPr/>
          <p:nvPr/>
        </p:nvGrpSpPr>
        <p:grpSpPr>
          <a:xfrm>
            <a:off x="8815259" y="3266191"/>
            <a:ext cx="1246797" cy="457582"/>
            <a:chOff x="0" y="0"/>
            <a:chExt cx="1441300" cy="498017"/>
          </a:xfrm>
        </p:grpSpPr>
        <p:sp>
          <p:nvSpPr>
            <p:cNvPr id="24" name="Freeform 24"/>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FFBEC4"/>
            </a:solidFill>
            <a:ln cap="sq">
              <a:noFill/>
              <a:prstDash val="solid"/>
              <a:miter/>
            </a:ln>
          </p:spPr>
          <p:txBody>
            <a:bodyPr/>
            <a:lstStyle/>
            <a:p>
              <a:endParaRPr lang="en-US" sz="1200"/>
            </a:p>
          </p:txBody>
        </p:sp>
        <p:sp>
          <p:nvSpPr>
            <p:cNvPr id="25" name="TextBox 25"/>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2025 - now</a:t>
              </a:r>
            </a:p>
          </p:txBody>
        </p:sp>
      </p:grpSp>
      <p:grpSp>
        <p:nvGrpSpPr>
          <p:cNvPr id="26" name="Group 26"/>
          <p:cNvGrpSpPr/>
          <p:nvPr/>
        </p:nvGrpSpPr>
        <p:grpSpPr>
          <a:xfrm>
            <a:off x="9957437" y="3266191"/>
            <a:ext cx="1246797" cy="457582"/>
            <a:chOff x="0" y="0"/>
            <a:chExt cx="1441300" cy="498017"/>
          </a:xfrm>
        </p:grpSpPr>
        <p:sp>
          <p:nvSpPr>
            <p:cNvPr id="27" name="Freeform 27"/>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FFBBE6"/>
            </a:solidFill>
            <a:ln cap="sq">
              <a:noFill/>
              <a:prstDash val="solid"/>
              <a:miter/>
            </a:ln>
          </p:spPr>
          <p:txBody>
            <a:bodyPr/>
            <a:lstStyle/>
            <a:p>
              <a:endParaRPr lang="en-US" sz="1200"/>
            </a:p>
          </p:txBody>
        </p:sp>
        <p:sp>
          <p:nvSpPr>
            <p:cNvPr id="28" name="TextBox 28"/>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2026 +</a:t>
              </a:r>
            </a:p>
          </p:txBody>
        </p:sp>
      </p:grpSp>
      <p:sp>
        <p:nvSpPr>
          <p:cNvPr id="32" name="AutoShape 32"/>
          <p:cNvSpPr/>
          <p:nvPr/>
        </p:nvSpPr>
        <p:spPr>
          <a:xfrm flipH="1" flipV="1">
            <a:off x="1482180" y="2495232"/>
            <a:ext cx="0" cy="713380"/>
          </a:xfrm>
          <a:prstGeom prst="line">
            <a:avLst/>
          </a:prstGeom>
          <a:ln w="38100" cap="flat">
            <a:solidFill>
              <a:srgbClr val="818DAB"/>
            </a:solidFill>
            <a:prstDash val="solid"/>
            <a:headEnd type="none" w="sm" len="sm"/>
            <a:tailEnd type="oval" w="lg" len="lg"/>
          </a:ln>
        </p:spPr>
        <p:txBody>
          <a:bodyPr/>
          <a:lstStyle/>
          <a:p>
            <a:endParaRPr lang="en-US" sz="1200"/>
          </a:p>
        </p:txBody>
      </p:sp>
      <p:sp>
        <p:nvSpPr>
          <p:cNvPr id="33" name="TextBox 33"/>
          <p:cNvSpPr txBox="1"/>
          <p:nvPr/>
        </p:nvSpPr>
        <p:spPr>
          <a:xfrm>
            <a:off x="585784" y="1719326"/>
            <a:ext cx="1792793" cy="517381"/>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Sussex</a:t>
            </a:r>
            <a:br>
              <a:rPr lang="en-US" sz="800" dirty="0">
                <a:solidFill>
                  <a:srgbClr val="000000"/>
                </a:solidFill>
                <a:latin typeface="Montserrat"/>
                <a:ea typeface="Montserrat"/>
                <a:cs typeface="Montserrat"/>
                <a:sym typeface="Montserrat"/>
              </a:rPr>
            </a:br>
            <a:r>
              <a:rPr lang="en-US" sz="800" dirty="0">
                <a:solidFill>
                  <a:srgbClr val="000000"/>
                </a:solidFill>
                <a:latin typeface="Montserrat"/>
                <a:ea typeface="Montserrat"/>
                <a:cs typeface="Montserrat"/>
                <a:sym typeface="Montserrat"/>
              </a:rPr>
              <a:t>Dark matter direct detection DEAP-3600 experiment</a:t>
            </a:r>
          </a:p>
        </p:txBody>
      </p:sp>
      <p:sp>
        <p:nvSpPr>
          <p:cNvPr id="34" name="TextBox 34"/>
          <p:cNvSpPr txBox="1"/>
          <p:nvPr/>
        </p:nvSpPr>
        <p:spPr>
          <a:xfrm>
            <a:off x="573790" y="1443051"/>
            <a:ext cx="1816781" cy="227261"/>
          </a:xfrm>
          <a:prstGeom prst="rect">
            <a:avLst/>
          </a:prstGeom>
        </p:spPr>
        <p:txBody>
          <a:bodyPr lIns="0" tIns="0" rIns="0" bIns="0" rtlCol="0" anchor="t">
            <a:spAutoFit/>
          </a:bodyPr>
          <a:lstStyle/>
          <a:p>
            <a:pPr algn="ctr">
              <a:lnSpc>
                <a:spcPts val="1631"/>
              </a:lnSpc>
            </a:pPr>
            <a:r>
              <a:rPr lang="en-US" sz="1274" b="1" dirty="0" err="1">
                <a:solidFill>
                  <a:srgbClr val="818DAB"/>
                </a:solidFill>
                <a:latin typeface="Montserrat Bold"/>
                <a:ea typeface="Montserrat Bold"/>
                <a:cs typeface="Montserrat Bold"/>
                <a:sym typeface="Montserrat Bold"/>
              </a:rPr>
              <a:t>Mphys</a:t>
            </a:r>
            <a:r>
              <a:rPr lang="en-US" sz="1274" b="1" dirty="0">
                <a:solidFill>
                  <a:srgbClr val="818DAB"/>
                </a:solidFill>
                <a:latin typeface="Montserrat Bold"/>
                <a:ea typeface="Montserrat Bold"/>
                <a:cs typeface="Montserrat Bold"/>
                <a:sym typeface="Montserrat Bold"/>
              </a:rPr>
              <a:t> Physics</a:t>
            </a:r>
          </a:p>
        </p:txBody>
      </p:sp>
      <p:sp>
        <p:nvSpPr>
          <p:cNvPr id="35" name="AutoShape 35"/>
          <p:cNvSpPr/>
          <p:nvPr/>
        </p:nvSpPr>
        <p:spPr>
          <a:xfrm flipH="1" flipV="1">
            <a:off x="3748485" y="2495232"/>
            <a:ext cx="0" cy="713380"/>
          </a:xfrm>
          <a:prstGeom prst="line">
            <a:avLst/>
          </a:prstGeom>
          <a:ln w="38100" cap="flat">
            <a:solidFill>
              <a:srgbClr val="00C2CB"/>
            </a:solidFill>
            <a:prstDash val="solid"/>
            <a:headEnd type="none" w="sm" len="sm"/>
            <a:tailEnd type="oval" w="lg" len="lg"/>
          </a:ln>
        </p:spPr>
        <p:txBody>
          <a:bodyPr/>
          <a:lstStyle/>
          <a:p>
            <a:endParaRPr lang="en-US" sz="1200"/>
          </a:p>
        </p:txBody>
      </p:sp>
      <p:sp>
        <p:nvSpPr>
          <p:cNvPr id="36" name="TextBox 36"/>
          <p:cNvSpPr txBox="1"/>
          <p:nvPr/>
        </p:nvSpPr>
        <p:spPr>
          <a:xfrm>
            <a:off x="2852089" y="1719326"/>
            <a:ext cx="1975540" cy="517381"/>
          </a:xfrm>
          <a:prstGeom prst="rect">
            <a:avLst/>
          </a:prstGeom>
        </p:spPr>
        <p:txBody>
          <a:bodyPr wrap="square"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Edinburgh</a:t>
            </a:r>
          </a:p>
          <a:p>
            <a:pPr algn="ctr">
              <a:lnSpc>
                <a:spcPts val="1224"/>
              </a:lnSpc>
            </a:pPr>
            <a:r>
              <a:rPr lang="en-US" sz="800" dirty="0">
                <a:solidFill>
                  <a:srgbClr val="000000"/>
                </a:solidFill>
                <a:latin typeface="Montserrat"/>
                <a:ea typeface="Montserrat"/>
                <a:cs typeface="Montserrat"/>
                <a:sym typeface="Montserrat"/>
              </a:rPr>
              <a:t>Causal link between DNA variations and complex genetic diseases</a:t>
            </a:r>
          </a:p>
        </p:txBody>
      </p:sp>
      <p:sp>
        <p:nvSpPr>
          <p:cNvPr id="37" name="TextBox 37"/>
          <p:cNvSpPr txBox="1"/>
          <p:nvPr/>
        </p:nvSpPr>
        <p:spPr>
          <a:xfrm>
            <a:off x="2931468" y="1269165"/>
            <a:ext cx="1816781" cy="227261"/>
          </a:xfrm>
          <a:prstGeom prst="rect">
            <a:avLst/>
          </a:prstGeom>
        </p:spPr>
        <p:txBody>
          <a:bodyPr lIns="0" tIns="0" rIns="0" bIns="0" rtlCol="0" anchor="t">
            <a:spAutoFit/>
          </a:bodyPr>
          <a:lstStyle/>
          <a:p>
            <a:pPr algn="ctr">
              <a:lnSpc>
                <a:spcPts val="1631"/>
              </a:lnSpc>
            </a:pPr>
            <a:r>
              <a:rPr lang="en-US" sz="1274" b="1" dirty="0">
                <a:solidFill>
                  <a:srgbClr val="03949B"/>
                </a:solidFill>
                <a:latin typeface="Montserrat Bold"/>
                <a:ea typeface="Montserrat Bold"/>
                <a:cs typeface="Montserrat Bold"/>
                <a:sym typeface="Montserrat Bold"/>
              </a:rPr>
              <a:t>Postdoc Bioinformatics</a:t>
            </a:r>
          </a:p>
        </p:txBody>
      </p:sp>
      <p:sp>
        <p:nvSpPr>
          <p:cNvPr id="41" name="AutoShape 41"/>
          <p:cNvSpPr/>
          <p:nvPr/>
        </p:nvSpPr>
        <p:spPr>
          <a:xfrm>
            <a:off x="9441045" y="3791208"/>
            <a:ext cx="0" cy="713380"/>
          </a:xfrm>
          <a:prstGeom prst="line">
            <a:avLst/>
          </a:prstGeom>
          <a:ln w="38100" cap="flat">
            <a:solidFill>
              <a:srgbClr val="E87B85"/>
            </a:solidFill>
            <a:prstDash val="solid"/>
            <a:headEnd type="none" w="sm" len="sm"/>
            <a:tailEnd type="oval" w="lg" len="lg"/>
          </a:ln>
        </p:spPr>
        <p:txBody>
          <a:bodyPr/>
          <a:lstStyle/>
          <a:p>
            <a:endParaRPr lang="en-US" sz="1200"/>
          </a:p>
        </p:txBody>
      </p:sp>
      <p:sp>
        <p:nvSpPr>
          <p:cNvPr id="42" name="TextBox 42"/>
          <p:cNvSpPr txBox="1"/>
          <p:nvPr/>
        </p:nvSpPr>
        <p:spPr>
          <a:xfrm>
            <a:off x="8542260" y="5225692"/>
            <a:ext cx="1792793" cy="517381"/>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Oxford</a:t>
            </a:r>
          </a:p>
          <a:p>
            <a:pPr algn="ctr">
              <a:lnSpc>
                <a:spcPts val="1224"/>
              </a:lnSpc>
            </a:pPr>
            <a:r>
              <a:rPr lang="en-US" sz="800" dirty="0">
                <a:solidFill>
                  <a:srgbClr val="000000"/>
                </a:solidFill>
                <a:latin typeface="Montserrat"/>
                <a:ea typeface="Montserrat"/>
                <a:cs typeface="Montserrat"/>
                <a:sym typeface="Montserrat"/>
              </a:rPr>
              <a:t>Environmental footprint of </a:t>
            </a:r>
            <a:br>
              <a:rPr lang="en-US" sz="800" dirty="0">
                <a:solidFill>
                  <a:srgbClr val="000000"/>
                </a:solidFill>
                <a:latin typeface="Montserrat"/>
                <a:ea typeface="Montserrat"/>
                <a:cs typeface="Montserrat"/>
                <a:sym typeface="Montserrat"/>
              </a:rPr>
            </a:br>
            <a:r>
              <a:rPr lang="en-US" sz="800" dirty="0">
                <a:solidFill>
                  <a:srgbClr val="000000"/>
                </a:solidFill>
                <a:latin typeface="Montserrat"/>
                <a:ea typeface="Montserrat"/>
                <a:cs typeface="Montserrat"/>
                <a:sym typeface="Montserrat"/>
              </a:rPr>
              <a:t>food systems</a:t>
            </a:r>
          </a:p>
        </p:txBody>
      </p:sp>
      <p:sp>
        <p:nvSpPr>
          <p:cNvPr id="43" name="TextBox 43"/>
          <p:cNvSpPr txBox="1"/>
          <p:nvPr/>
        </p:nvSpPr>
        <p:spPr>
          <a:xfrm>
            <a:off x="8293091" y="4750866"/>
            <a:ext cx="2533203" cy="399468"/>
          </a:xfrm>
          <a:prstGeom prst="rect">
            <a:avLst/>
          </a:prstGeom>
        </p:spPr>
        <p:txBody>
          <a:bodyPr wrap="square" lIns="0" tIns="0" rIns="0" bIns="0" rtlCol="0" anchor="t">
            <a:spAutoFit/>
          </a:bodyPr>
          <a:lstStyle/>
          <a:p>
            <a:pPr algn="ctr">
              <a:lnSpc>
                <a:spcPts val="1631"/>
              </a:lnSpc>
            </a:pPr>
            <a:r>
              <a:rPr lang="en-US" sz="1274" b="1" dirty="0">
                <a:solidFill>
                  <a:srgbClr val="DB5763"/>
                </a:solidFill>
                <a:latin typeface="Montserrat Bold"/>
                <a:ea typeface="Montserrat Bold"/>
                <a:cs typeface="Montserrat Bold"/>
                <a:sym typeface="Montserrat Bold"/>
              </a:rPr>
              <a:t>Senior Research Associate in Food Metrics &amp; Biodiversity</a:t>
            </a:r>
          </a:p>
        </p:txBody>
      </p:sp>
      <p:sp>
        <p:nvSpPr>
          <p:cNvPr id="44" name="AutoShape 44"/>
          <p:cNvSpPr/>
          <p:nvPr/>
        </p:nvSpPr>
        <p:spPr>
          <a:xfrm>
            <a:off x="7147403" y="3791208"/>
            <a:ext cx="0" cy="713380"/>
          </a:xfrm>
          <a:prstGeom prst="line">
            <a:avLst/>
          </a:prstGeom>
          <a:ln w="38100" cap="flat">
            <a:solidFill>
              <a:srgbClr val="E1B900"/>
            </a:solidFill>
            <a:prstDash val="solid"/>
            <a:headEnd type="none" w="sm" len="sm"/>
            <a:tailEnd type="oval" w="lg" len="lg"/>
          </a:ln>
        </p:spPr>
        <p:txBody>
          <a:bodyPr/>
          <a:lstStyle/>
          <a:p>
            <a:endParaRPr lang="en-US" sz="1200"/>
          </a:p>
        </p:txBody>
      </p:sp>
      <p:sp>
        <p:nvSpPr>
          <p:cNvPr id="45" name="TextBox 45"/>
          <p:cNvSpPr txBox="1"/>
          <p:nvPr/>
        </p:nvSpPr>
        <p:spPr>
          <a:xfrm>
            <a:off x="6251007" y="5012622"/>
            <a:ext cx="1792793" cy="517381"/>
          </a:xfrm>
          <a:prstGeom prst="rect">
            <a:avLst/>
          </a:prstGeom>
        </p:spPr>
        <p:txBody>
          <a:bodyPr lIns="0" tIns="0" rIns="0" bIns="0" rtlCol="0" anchor="t">
            <a:spAutoFit/>
          </a:bodyPr>
          <a:lstStyle/>
          <a:p>
            <a:pPr algn="ctr">
              <a:lnSpc>
                <a:spcPts val="1224"/>
              </a:lnSpc>
            </a:pPr>
            <a:r>
              <a:rPr lang="en-US" sz="800" dirty="0">
                <a:solidFill>
                  <a:srgbClr val="000000"/>
                </a:solidFill>
                <a:latin typeface="Montserrat"/>
                <a:ea typeface="Montserrat"/>
                <a:cs typeface="Montserrat"/>
                <a:sym typeface="Montserrat"/>
              </a:rPr>
              <a:t>Biodiversity </a:t>
            </a:r>
            <a:r>
              <a:rPr lang="en-US" sz="800" dirty="0" err="1">
                <a:solidFill>
                  <a:srgbClr val="000000"/>
                </a:solidFill>
                <a:latin typeface="Montserrat"/>
                <a:ea typeface="Montserrat"/>
                <a:cs typeface="Montserrat"/>
                <a:sym typeface="Montserrat"/>
              </a:rPr>
              <a:t>footprinting</a:t>
            </a:r>
            <a:r>
              <a:rPr lang="en-US" sz="800" dirty="0">
                <a:solidFill>
                  <a:srgbClr val="000000"/>
                </a:solidFill>
                <a:latin typeface="Montserrat"/>
                <a:ea typeface="Montserrat"/>
                <a:cs typeface="Montserrat"/>
                <a:sym typeface="Montserrat"/>
              </a:rPr>
              <a:t> + developing community-led nature recovery guidance</a:t>
            </a:r>
          </a:p>
        </p:txBody>
      </p:sp>
      <p:sp>
        <p:nvSpPr>
          <p:cNvPr id="46" name="TextBox 46"/>
          <p:cNvSpPr txBox="1"/>
          <p:nvPr/>
        </p:nvSpPr>
        <p:spPr>
          <a:xfrm>
            <a:off x="6239013" y="4750866"/>
            <a:ext cx="1816781" cy="227261"/>
          </a:xfrm>
          <a:prstGeom prst="rect">
            <a:avLst/>
          </a:prstGeom>
        </p:spPr>
        <p:txBody>
          <a:bodyPr lIns="0" tIns="0" rIns="0" bIns="0" rtlCol="0" anchor="t">
            <a:spAutoFit/>
          </a:bodyPr>
          <a:lstStyle/>
          <a:p>
            <a:pPr algn="ctr">
              <a:lnSpc>
                <a:spcPts val="1631"/>
              </a:lnSpc>
            </a:pPr>
            <a:r>
              <a:rPr lang="en-US" sz="1274" b="1" dirty="0">
                <a:solidFill>
                  <a:srgbClr val="A48701"/>
                </a:solidFill>
                <a:latin typeface="Montserrat Bold"/>
                <a:ea typeface="Montserrat Bold"/>
                <a:cs typeface="Montserrat Bold"/>
                <a:sym typeface="Montserrat Bold"/>
              </a:rPr>
              <a:t>Wild Business</a:t>
            </a:r>
          </a:p>
        </p:txBody>
      </p:sp>
      <p:sp>
        <p:nvSpPr>
          <p:cNvPr id="47" name="AutoShape 47"/>
          <p:cNvSpPr/>
          <p:nvPr/>
        </p:nvSpPr>
        <p:spPr>
          <a:xfrm>
            <a:off x="4853761" y="3791208"/>
            <a:ext cx="0" cy="713380"/>
          </a:xfrm>
          <a:prstGeom prst="line">
            <a:avLst/>
          </a:prstGeom>
          <a:ln w="38100" cap="flat">
            <a:solidFill>
              <a:srgbClr val="70B812"/>
            </a:solidFill>
            <a:prstDash val="solid"/>
            <a:headEnd type="none" w="sm" len="sm"/>
            <a:tailEnd type="oval" w="lg" len="lg"/>
          </a:ln>
        </p:spPr>
        <p:txBody>
          <a:bodyPr/>
          <a:lstStyle/>
          <a:p>
            <a:endParaRPr lang="en-US" sz="1200"/>
          </a:p>
        </p:txBody>
      </p:sp>
      <p:sp>
        <p:nvSpPr>
          <p:cNvPr id="48" name="TextBox 48"/>
          <p:cNvSpPr txBox="1"/>
          <p:nvPr/>
        </p:nvSpPr>
        <p:spPr>
          <a:xfrm>
            <a:off x="3951787" y="5027939"/>
            <a:ext cx="1792793" cy="517381"/>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Sussex</a:t>
            </a:r>
          </a:p>
          <a:p>
            <a:pPr algn="ctr">
              <a:lnSpc>
                <a:spcPts val="1224"/>
              </a:lnSpc>
            </a:pPr>
            <a:r>
              <a:rPr lang="en-US" sz="800" dirty="0">
                <a:solidFill>
                  <a:srgbClr val="000000"/>
                </a:solidFill>
                <a:latin typeface="Montserrat"/>
                <a:ea typeface="Montserrat"/>
                <a:cs typeface="Montserrat"/>
                <a:sym typeface="Montserrat"/>
              </a:rPr>
              <a:t>Over-road habitat connectivity for reintroduced pine martens</a:t>
            </a:r>
          </a:p>
        </p:txBody>
      </p:sp>
      <p:sp>
        <p:nvSpPr>
          <p:cNvPr id="49" name="TextBox 49"/>
          <p:cNvSpPr txBox="1"/>
          <p:nvPr/>
        </p:nvSpPr>
        <p:spPr>
          <a:xfrm>
            <a:off x="3598871" y="4750866"/>
            <a:ext cx="2628144" cy="197042"/>
          </a:xfrm>
          <a:prstGeom prst="rect">
            <a:avLst/>
          </a:prstGeom>
        </p:spPr>
        <p:txBody>
          <a:bodyPr wrap="square" lIns="0" tIns="0" rIns="0" bIns="0" rtlCol="0" anchor="t">
            <a:spAutoFit/>
          </a:bodyPr>
          <a:lstStyle/>
          <a:p>
            <a:pPr algn="ctr">
              <a:lnSpc>
                <a:spcPts val="1631"/>
              </a:lnSpc>
            </a:pPr>
            <a:r>
              <a:rPr lang="en-US" sz="1274" b="1" dirty="0">
                <a:solidFill>
                  <a:srgbClr val="5C9B0A"/>
                </a:solidFill>
                <a:latin typeface="Montserrat Bold"/>
                <a:ea typeface="Montserrat Bold"/>
                <a:cs typeface="Montserrat Bold"/>
                <a:sym typeface="Montserrat Bold"/>
              </a:rPr>
              <a:t>MSc Biodiversity Conservation</a:t>
            </a:r>
          </a:p>
        </p:txBody>
      </p:sp>
      <p:sp>
        <p:nvSpPr>
          <p:cNvPr id="50" name="AutoShape 50"/>
          <p:cNvSpPr/>
          <p:nvPr/>
        </p:nvSpPr>
        <p:spPr>
          <a:xfrm>
            <a:off x="2560119" y="3791208"/>
            <a:ext cx="0" cy="713380"/>
          </a:xfrm>
          <a:prstGeom prst="line">
            <a:avLst/>
          </a:prstGeom>
          <a:ln w="38100" cap="flat">
            <a:solidFill>
              <a:srgbClr val="521DF1"/>
            </a:solidFill>
            <a:prstDash val="solid"/>
            <a:headEnd type="none" w="sm" len="sm"/>
            <a:tailEnd type="oval" w="lg" len="lg"/>
          </a:ln>
        </p:spPr>
        <p:txBody>
          <a:bodyPr/>
          <a:lstStyle/>
          <a:p>
            <a:endParaRPr lang="en-US" sz="1200"/>
          </a:p>
        </p:txBody>
      </p:sp>
      <p:sp>
        <p:nvSpPr>
          <p:cNvPr id="51" name="TextBox 51"/>
          <p:cNvSpPr txBox="1"/>
          <p:nvPr/>
        </p:nvSpPr>
        <p:spPr>
          <a:xfrm>
            <a:off x="1663722" y="5014722"/>
            <a:ext cx="1792793" cy="602473"/>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Oxford</a:t>
            </a:r>
            <a:br>
              <a:rPr lang="en-US" sz="800" dirty="0">
                <a:solidFill>
                  <a:srgbClr val="000000"/>
                </a:solidFill>
                <a:latin typeface="Montserrat"/>
                <a:ea typeface="Montserrat"/>
                <a:cs typeface="Montserrat"/>
                <a:sym typeface="Montserrat"/>
              </a:rPr>
            </a:br>
            <a:r>
              <a:rPr lang="en-US" sz="800" dirty="0">
                <a:solidFill>
                  <a:srgbClr val="000000"/>
                </a:solidFill>
                <a:latin typeface="Montserrat"/>
                <a:ea typeface="Montserrat"/>
                <a:cs typeface="Montserrat"/>
                <a:sym typeface="Montserrat"/>
              </a:rPr>
              <a:t>FONT – feedback on nanosecond timescales for future linear colliders</a:t>
            </a:r>
          </a:p>
        </p:txBody>
      </p:sp>
      <p:sp>
        <p:nvSpPr>
          <p:cNvPr id="52" name="TextBox 52"/>
          <p:cNvSpPr txBox="1"/>
          <p:nvPr/>
        </p:nvSpPr>
        <p:spPr>
          <a:xfrm>
            <a:off x="1651729" y="4750866"/>
            <a:ext cx="1816781" cy="227261"/>
          </a:xfrm>
          <a:prstGeom prst="rect">
            <a:avLst/>
          </a:prstGeom>
        </p:spPr>
        <p:txBody>
          <a:bodyPr lIns="0" tIns="0" rIns="0" bIns="0" rtlCol="0" anchor="t">
            <a:spAutoFit/>
          </a:bodyPr>
          <a:lstStyle/>
          <a:p>
            <a:pPr algn="ctr">
              <a:lnSpc>
                <a:spcPts val="1631"/>
              </a:lnSpc>
            </a:pPr>
            <a:r>
              <a:rPr lang="en-US" sz="1274" b="1" dirty="0">
                <a:solidFill>
                  <a:srgbClr val="521DF1"/>
                </a:solidFill>
                <a:latin typeface="Montserrat Bold"/>
                <a:ea typeface="Montserrat Bold"/>
                <a:cs typeface="Montserrat Bold"/>
                <a:sym typeface="Montserrat Bold"/>
              </a:rPr>
              <a:t>DPhil JAI</a:t>
            </a:r>
          </a:p>
        </p:txBody>
      </p:sp>
      <p:sp>
        <p:nvSpPr>
          <p:cNvPr id="53" name="AutoShape 53"/>
          <p:cNvSpPr/>
          <p:nvPr/>
        </p:nvSpPr>
        <p:spPr>
          <a:xfrm flipH="1" flipV="1">
            <a:off x="6014791" y="2495232"/>
            <a:ext cx="0" cy="713380"/>
          </a:xfrm>
          <a:prstGeom prst="line">
            <a:avLst/>
          </a:prstGeom>
          <a:ln w="38100" cap="flat">
            <a:solidFill>
              <a:srgbClr val="C4BD19"/>
            </a:solidFill>
            <a:prstDash val="solid"/>
            <a:headEnd type="none" w="sm" len="sm"/>
            <a:tailEnd type="oval" w="lg" len="lg"/>
          </a:ln>
        </p:spPr>
        <p:txBody>
          <a:bodyPr/>
          <a:lstStyle/>
          <a:p>
            <a:endParaRPr lang="en-US" sz="1200"/>
          </a:p>
        </p:txBody>
      </p:sp>
      <p:sp>
        <p:nvSpPr>
          <p:cNvPr id="54" name="TextBox 54"/>
          <p:cNvSpPr txBox="1"/>
          <p:nvPr/>
        </p:nvSpPr>
        <p:spPr>
          <a:xfrm>
            <a:off x="5027021" y="1719326"/>
            <a:ext cx="1975542" cy="517381"/>
          </a:xfrm>
          <a:prstGeom prst="rect">
            <a:avLst/>
          </a:prstGeom>
        </p:spPr>
        <p:txBody>
          <a:bodyPr lIns="0" tIns="0" rIns="0" bIns="0" rtlCol="0" anchor="t">
            <a:spAutoFit/>
          </a:bodyPr>
          <a:lstStyle/>
          <a:p>
            <a:pPr algn="ctr">
              <a:lnSpc>
                <a:spcPts val="1224"/>
              </a:lnSpc>
            </a:pPr>
            <a:r>
              <a:rPr lang="en-US" sz="800" dirty="0">
                <a:solidFill>
                  <a:srgbClr val="000000"/>
                </a:solidFill>
                <a:latin typeface="Montserrat"/>
                <a:ea typeface="Montserrat"/>
                <a:cs typeface="Montserrat"/>
                <a:sym typeface="Montserrat"/>
              </a:rPr>
              <a:t>International standards for monitoring nature recovery, and biodiversity indicators for rewilding</a:t>
            </a:r>
          </a:p>
        </p:txBody>
      </p:sp>
      <p:sp>
        <p:nvSpPr>
          <p:cNvPr id="55" name="TextBox 55"/>
          <p:cNvSpPr txBox="1"/>
          <p:nvPr/>
        </p:nvSpPr>
        <p:spPr>
          <a:xfrm>
            <a:off x="5106401" y="1458817"/>
            <a:ext cx="1816781" cy="227261"/>
          </a:xfrm>
          <a:prstGeom prst="rect">
            <a:avLst/>
          </a:prstGeom>
        </p:spPr>
        <p:txBody>
          <a:bodyPr lIns="0" tIns="0" rIns="0" bIns="0" rtlCol="0" anchor="t">
            <a:spAutoFit/>
          </a:bodyPr>
          <a:lstStyle/>
          <a:p>
            <a:pPr algn="ctr">
              <a:lnSpc>
                <a:spcPts val="1631"/>
              </a:lnSpc>
              <a:spcBef>
                <a:spcPct val="0"/>
              </a:spcBef>
            </a:pPr>
            <a:r>
              <a:rPr lang="en-US" sz="1274" b="1" dirty="0">
                <a:solidFill>
                  <a:srgbClr val="948E0A"/>
                </a:solidFill>
                <a:latin typeface="Montserrat Bold"/>
                <a:ea typeface="Montserrat Bold"/>
                <a:cs typeface="Montserrat Bold"/>
                <a:sym typeface="Montserrat Bold"/>
              </a:rPr>
              <a:t>Rewilding Britain</a:t>
            </a:r>
          </a:p>
        </p:txBody>
      </p:sp>
      <p:sp>
        <p:nvSpPr>
          <p:cNvPr id="56" name="AutoShape 56"/>
          <p:cNvSpPr/>
          <p:nvPr/>
        </p:nvSpPr>
        <p:spPr>
          <a:xfrm flipV="1">
            <a:off x="8281098" y="2495232"/>
            <a:ext cx="0" cy="713380"/>
          </a:xfrm>
          <a:prstGeom prst="line">
            <a:avLst/>
          </a:prstGeom>
          <a:ln w="38100" cap="flat">
            <a:solidFill>
              <a:srgbClr val="F0702F"/>
            </a:solidFill>
            <a:prstDash val="solid"/>
            <a:headEnd type="none" w="sm" len="sm"/>
            <a:tailEnd type="oval" w="lg" len="lg"/>
          </a:ln>
        </p:spPr>
        <p:txBody>
          <a:bodyPr/>
          <a:lstStyle/>
          <a:p>
            <a:endParaRPr lang="en-US" sz="1200"/>
          </a:p>
        </p:txBody>
      </p:sp>
      <p:sp>
        <p:nvSpPr>
          <p:cNvPr id="57" name="TextBox 57"/>
          <p:cNvSpPr txBox="1"/>
          <p:nvPr/>
        </p:nvSpPr>
        <p:spPr>
          <a:xfrm>
            <a:off x="7384701" y="1719326"/>
            <a:ext cx="1792793" cy="517381"/>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Oxford</a:t>
            </a:r>
          </a:p>
          <a:p>
            <a:pPr algn="ctr">
              <a:lnSpc>
                <a:spcPts val="1224"/>
              </a:lnSpc>
            </a:pPr>
            <a:r>
              <a:rPr lang="en-US" sz="800" dirty="0">
                <a:solidFill>
                  <a:srgbClr val="000000"/>
                </a:solidFill>
                <a:latin typeface="Montserrat"/>
                <a:ea typeface="Montserrat"/>
                <a:cs typeface="Montserrat"/>
                <a:sym typeface="Montserrat"/>
              </a:rPr>
              <a:t>Nature Positive and NATURE Impacts project with WWF-UK</a:t>
            </a:r>
          </a:p>
        </p:txBody>
      </p:sp>
      <p:sp>
        <p:nvSpPr>
          <p:cNvPr id="58" name="TextBox 58"/>
          <p:cNvSpPr txBox="1"/>
          <p:nvPr/>
        </p:nvSpPr>
        <p:spPr>
          <a:xfrm>
            <a:off x="7384701" y="1234584"/>
            <a:ext cx="1816781" cy="463913"/>
          </a:xfrm>
          <a:prstGeom prst="rect">
            <a:avLst/>
          </a:prstGeom>
        </p:spPr>
        <p:txBody>
          <a:bodyPr lIns="0" tIns="0" rIns="0" bIns="0" rtlCol="0" anchor="t">
            <a:spAutoFit/>
          </a:bodyPr>
          <a:lstStyle/>
          <a:p>
            <a:pPr algn="ctr">
              <a:lnSpc>
                <a:spcPts val="1631"/>
              </a:lnSpc>
              <a:spcBef>
                <a:spcPct val="0"/>
              </a:spcBef>
            </a:pPr>
            <a:r>
              <a:rPr lang="en-US" sz="1274" b="1" dirty="0">
                <a:solidFill>
                  <a:srgbClr val="D15414"/>
                </a:solidFill>
                <a:latin typeface="Montserrat Bold"/>
                <a:ea typeface="Montserrat Bold"/>
                <a:cs typeface="Montserrat Bold"/>
                <a:sym typeface="Montserrat Bold"/>
              </a:rPr>
              <a:t>Leverhulme Centre for Nature Recovery</a:t>
            </a:r>
          </a:p>
        </p:txBody>
      </p:sp>
      <p:sp>
        <p:nvSpPr>
          <p:cNvPr id="59" name="AutoShape 59"/>
          <p:cNvSpPr/>
          <p:nvPr/>
        </p:nvSpPr>
        <p:spPr>
          <a:xfrm flipV="1">
            <a:off x="10547403" y="2495232"/>
            <a:ext cx="0" cy="713380"/>
          </a:xfrm>
          <a:prstGeom prst="line">
            <a:avLst/>
          </a:prstGeom>
          <a:ln w="38100" cap="flat">
            <a:solidFill>
              <a:srgbClr val="F0419F"/>
            </a:solidFill>
            <a:prstDash val="solid"/>
            <a:headEnd type="none" w="sm" len="sm"/>
            <a:tailEnd type="oval" w="lg" len="lg"/>
          </a:ln>
        </p:spPr>
        <p:txBody>
          <a:bodyPr/>
          <a:lstStyle/>
          <a:p>
            <a:endParaRPr lang="en-US" sz="1200"/>
          </a:p>
        </p:txBody>
      </p:sp>
      <p:sp>
        <p:nvSpPr>
          <p:cNvPr id="60" name="TextBox 60"/>
          <p:cNvSpPr txBox="1"/>
          <p:nvPr/>
        </p:nvSpPr>
        <p:spPr>
          <a:xfrm>
            <a:off x="9500743" y="1694477"/>
            <a:ext cx="2148996" cy="517381"/>
          </a:xfrm>
          <a:prstGeom prst="rect">
            <a:avLst/>
          </a:prstGeom>
        </p:spPr>
        <p:txBody>
          <a:bodyPr wrap="square"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Oxford</a:t>
            </a:r>
          </a:p>
          <a:p>
            <a:pPr algn="ctr">
              <a:lnSpc>
                <a:spcPts val="1224"/>
              </a:lnSpc>
            </a:pPr>
            <a:r>
              <a:rPr lang="en-US" sz="800" dirty="0">
                <a:solidFill>
                  <a:srgbClr val="000000"/>
                </a:solidFill>
                <a:latin typeface="Montserrat"/>
                <a:ea typeface="Montserrat"/>
                <a:cs typeface="Montserrat"/>
                <a:sym typeface="Montserrat"/>
              </a:rPr>
              <a:t>ML-enhanced pipelines for estimating food product environmental footprints</a:t>
            </a:r>
          </a:p>
        </p:txBody>
      </p:sp>
      <p:sp>
        <p:nvSpPr>
          <p:cNvPr id="61" name="TextBox 61"/>
          <p:cNvSpPr txBox="1"/>
          <p:nvPr/>
        </p:nvSpPr>
        <p:spPr>
          <a:xfrm>
            <a:off x="9666850" y="1443050"/>
            <a:ext cx="1816781" cy="227261"/>
          </a:xfrm>
          <a:prstGeom prst="rect">
            <a:avLst/>
          </a:prstGeom>
        </p:spPr>
        <p:txBody>
          <a:bodyPr lIns="0" tIns="0" rIns="0" bIns="0" rtlCol="0" anchor="t">
            <a:spAutoFit/>
          </a:bodyPr>
          <a:lstStyle/>
          <a:p>
            <a:pPr algn="ctr">
              <a:lnSpc>
                <a:spcPts val="1631"/>
              </a:lnSpc>
              <a:spcBef>
                <a:spcPct val="0"/>
              </a:spcBef>
            </a:pPr>
            <a:r>
              <a:rPr lang="en-US" sz="1274" b="1" dirty="0">
                <a:solidFill>
                  <a:srgbClr val="F0419F"/>
                </a:solidFill>
                <a:latin typeface="Montserrat Bold"/>
                <a:ea typeface="Montserrat Bold"/>
                <a:cs typeface="Montserrat Bold"/>
                <a:sym typeface="Montserrat Bold"/>
              </a:rPr>
              <a:t>Schmidt Fellowship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562209-ACEF-5C3E-D0BA-F2B94E1004DE}"/>
            </a:ext>
          </a:extLst>
        </p:cNvPr>
        <p:cNvGrpSpPr/>
        <p:nvPr/>
      </p:nvGrpSpPr>
      <p:grpSpPr>
        <a:xfrm>
          <a:off x="0" y="0"/>
          <a:ext cx="0" cy="0"/>
          <a:chOff x="0" y="0"/>
          <a:chExt cx="0" cy="0"/>
        </a:xfrm>
      </p:grpSpPr>
      <p:pic>
        <p:nvPicPr>
          <p:cNvPr id="8" name="Picture 7" descr="A green leaves on a yellow background&#10;&#10;AI-generated content may be incorrect.">
            <a:extLst>
              <a:ext uri="{FF2B5EF4-FFF2-40B4-BE49-F238E27FC236}">
                <a16:creationId xmlns:a16="http://schemas.microsoft.com/office/drawing/2014/main" id="{C6CA5FE8-E858-BCF9-468C-356E973359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 y="0"/>
            <a:ext cx="12191347" cy="6858367"/>
          </a:xfrm>
          <a:prstGeom prst="rect">
            <a:avLst/>
          </a:prstGeom>
        </p:spPr>
      </p:pic>
      <p:sp>
        <p:nvSpPr>
          <p:cNvPr id="2" name="Slide Number Placeholder 1">
            <a:extLst>
              <a:ext uri="{FF2B5EF4-FFF2-40B4-BE49-F238E27FC236}">
                <a16:creationId xmlns:a16="http://schemas.microsoft.com/office/drawing/2014/main" id="{7CBE92EA-CD1F-92B3-1E52-80147DBEED38}"/>
              </a:ext>
            </a:extLst>
          </p:cNvPr>
          <p:cNvSpPr>
            <a:spLocks noGrp="1"/>
          </p:cNvSpPr>
          <p:nvPr>
            <p:ph type="sldNum" sz="quarter" idx="10"/>
          </p:nvPr>
        </p:nvSpPr>
        <p:spPr/>
        <p:txBody>
          <a:bodyPr/>
          <a:lstStyle/>
          <a:p>
            <a:fld id="{D8D877B3-D348-4611-9BDB-C5374591D951}" type="slidenum">
              <a:rPr lang="en-US" smtClean="0"/>
              <a:pPr/>
              <a:t>20</a:t>
            </a:fld>
            <a:endParaRPr lang="en-US" dirty="0"/>
          </a:p>
        </p:txBody>
      </p:sp>
      <p:sp>
        <p:nvSpPr>
          <p:cNvPr id="3" name="Title 2">
            <a:extLst>
              <a:ext uri="{FF2B5EF4-FFF2-40B4-BE49-F238E27FC236}">
                <a16:creationId xmlns:a16="http://schemas.microsoft.com/office/drawing/2014/main" id="{2180631D-10D3-FBDE-635D-08771993E102}"/>
              </a:ext>
            </a:extLst>
          </p:cNvPr>
          <p:cNvSpPr>
            <a:spLocks noGrp="1"/>
          </p:cNvSpPr>
          <p:nvPr>
            <p:ph type="title"/>
          </p:nvPr>
        </p:nvSpPr>
        <p:spPr>
          <a:xfrm>
            <a:off x="4253948" y="689037"/>
            <a:ext cx="7226040" cy="1974854"/>
          </a:xfrm>
        </p:spPr>
        <p:txBody>
          <a:bodyPr/>
          <a:lstStyle/>
          <a:p>
            <a:pPr>
              <a:lnSpc>
                <a:spcPct val="100000"/>
              </a:lnSpc>
            </a:pPr>
            <a:r>
              <a:rPr lang="en-GB" sz="4800" b="1" spc="0" dirty="0">
                <a:solidFill>
                  <a:srgbClr val="536A00"/>
                </a:solidFill>
                <a:latin typeface="+mn-lt"/>
              </a:rPr>
              <a:t>Biodiversity Footprints</a:t>
            </a:r>
          </a:p>
        </p:txBody>
      </p:sp>
      <p:sp>
        <p:nvSpPr>
          <p:cNvPr id="9" name="TextBox 8">
            <a:extLst>
              <a:ext uri="{FF2B5EF4-FFF2-40B4-BE49-F238E27FC236}">
                <a16:creationId xmlns:a16="http://schemas.microsoft.com/office/drawing/2014/main" id="{F27DD1B1-EF8A-9BC0-3E85-1E134BB6D1CB}"/>
              </a:ext>
            </a:extLst>
          </p:cNvPr>
          <p:cNvSpPr txBox="1"/>
          <p:nvPr/>
        </p:nvSpPr>
        <p:spPr>
          <a:xfrm>
            <a:off x="4253948" y="1859220"/>
            <a:ext cx="6470666" cy="707886"/>
          </a:xfrm>
          <a:prstGeom prst="rect">
            <a:avLst/>
          </a:prstGeom>
          <a:noFill/>
        </p:spPr>
        <p:txBody>
          <a:bodyPr wrap="square" lIns="0" rIns="0" rtlCol="0">
            <a:spAutoFit/>
          </a:bodyPr>
          <a:lstStyle/>
          <a:p>
            <a:r>
              <a:rPr lang="en-US" sz="2000" dirty="0">
                <a:solidFill>
                  <a:srgbClr val="536A00"/>
                </a:solidFill>
              </a:rPr>
              <a:t>Quantifying how, where, and how much pressure  human activities place on nature</a:t>
            </a:r>
          </a:p>
        </p:txBody>
      </p:sp>
      <p:cxnSp>
        <p:nvCxnSpPr>
          <p:cNvPr id="10" name="Straight Connector 9">
            <a:extLst>
              <a:ext uri="{FF2B5EF4-FFF2-40B4-BE49-F238E27FC236}">
                <a16:creationId xmlns:a16="http://schemas.microsoft.com/office/drawing/2014/main" id="{D313B351-EECF-37EE-28C4-3AF3F7EAB51C}"/>
              </a:ext>
            </a:extLst>
          </p:cNvPr>
          <p:cNvCxnSpPr>
            <a:cxnSpLocks/>
          </p:cNvCxnSpPr>
          <p:nvPr/>
        </p:nvCxnSpPr>
        <p:spPr>
          <a:xfrm>
            <a:off x="4253948" y="1778460"/>
            <a:ext cx="6470666" cy="0"/>
          </a:xfrm>
          <a:prstGeom prst="line">
            <a:avLst/>
          </a:prstGeom>
          <a:ln>
            <a:solidFill>
              <a:srgbClr val="536A00"/>
            </a:solidFill>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D0CB2A1D-0DA7-51E3-BA25-36D04B4138AD}"/>
              </a:ext>
            </a:extLst>
          </p:cNvPr>
          <p:cNvSpPr txBox="1"/>
          <p:nvPr/>
        </p:nvSpPr>
        <p:spPr>
          <a:xfrm>
            <a:off x="4253948" y="3455446"/>
            <a:ext cx="7001971" cy="1477328"/>
          </a:xfrm>
          <a:prstGeom prst="rect">
            <a:avLst/>
          </a:prstGeom>
          <a:noFill/>
        </p:spPr>
        <p:txBody>
          <a:bodyPr wrap="square">
            <a:spAutoFit/>
          </a:bodyPr>
          <a:lstStyle/>
          <a:p>
            <a:pPr marL="285750" indent="-285750">
              <a:buFont typeface="Arial" panose="020B0604020202020204" pitchFamily="34" charset="0"/>
              <a:buChar char="•"/>
            </a:pPr>
            <a:r>
              <a:rPr lang="en-GB" dirty="0"/>
              <a:t>Consistent framework for comparing environmental impacts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Identifying major drivers of nature loss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Prioritising actions to reduce harm and support recovery</a:t>
            </a:r>
            <a:endParaRPr lang="en-US" dirty="0"/>
          </a:p>
        </p:txBody>
      </p:sp>
    </p:spTree>
    <p:extLst>
      <p:ext uri="{BB962C8B-B14F-4D97-AF65-F5344CB8AC3E}">
        <p14:creationId xmlns:p14="http://schemas.microsoft.com/office/powerpoint/2010/main" val="12078406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012D41-86ED-8E53-01D0-AAA5755F9CEE}"/>
              </a:ext>
            </a:extLst>
          </p:cNvPr>
          <p:cNvSpPr>
            <a:spLocks noGrp="1"/>
          </p:cNvSpPr>
          <p:nvPr>
            <p:ph type="sldNum" sz="quarter" idx="10"/>
          </p:nvPr>
        </p:nvSpPr>
        <p:spPr/>
        <p:txBody>
          <a:bodyPr/>
          <a:lstStyle/>
          <a:p>
            <a:fld id="{D8D877B3-D348-4611-9BDB-C5374591D951}" type="slidenum">
              <a:rPr lang="en-US" smtClean="0"/>
              <a:pPr/>
              <a:t>21</a:t>
            </a:fld>
            <a:endParaRPr lang="en-US" dirty="0"/>
          </a:p>
        </p:txBody>
      </p:sp>
      <p:pic>
        <p:nvPicPr>
          <p:cNvPr id="4" name="Picture 3" descr="Chocolate Layer Cake (Popular Recipe!) - Sally's Baking Addiction">
            <a:extLst>
              <a:ext uri="{FF2B5EF4-FFF2-40B4-BE49-F238E27FC236}">
                <a16:creationId xmlns:a16="http://schemas.microsoft.com/office/drawing/2014/main" id="{D3DD6840-A8BE-F76E-106C-50BA9A6B6FCD}"/>
              </a:ext>
            </a:extLst>
          </p:cNvPr>
          <p:cNvPicPr>
            <a:picLocks noChangeAspect="1"/>
          </p:cNvPicPr>
          <p:nvPr/>
        </p:nvPicPr>
        <p:blipFill rotWithShape="1">
          <a:blip r:embed="rId3"/>
          <a:srcRect t="12068"/>
          <a:stretch/>
        </p:blipFill>
        <p:spPr>
          <a:xfrm>
            <a:off x="-1507" y="10"/>
            <a:ext cx="5205951" cy="6857990"/>
          </a:xfrm>
          <a:custGeom>
            <a:avLst/>
            <a:gdLst/>
            <a:ahLst/>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p:spPr>
      </p:pic>
    </p:spTree>
    <p:extLst>
      <p:ext uri="{BB962C8B-B14F-4D97-AF65-F5344CB8AC3E}">
        <p14:creationId xmlns:p14="http://schemas.microsoft.com/office/powerpoint/2010/main" val="3419442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DDFF4D-1B24-D45A-27EF-0DA3B28E77A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D8E1BE5-D2BB-7798-E155-C4440D70DBB5}"/>
              </a:ext>
            </a:extLst>
          </p:cNvPr>
          <p:cNvSpPr>
            <a:spLocks noGrp="1"/>
          </p:cNvSpPr>
          <p:nvPr>
            <p:ph type="sldNum" sz="quarter" idx="10"/>
          </p:nvPr>
        </p:nvSpPr>
        <p:spPr/>
        <p:txBody>
          <a:bodyPr/>
          <a:lstStyle/>
          <a:p>
            <a:fld id="{D8D877B3-D348-4611-9BDB-C5374591D951}" type="slidenum">
              <a:rPr lang="en-US" smtClean="0"/>
              <a:pPr/>
              <a:t>22</a:t>
            </a:fld>
            <a:endParaRPr lang="en-US" dirty="0"/>
          </a:p>
        </p:txBody>
      </p:sp>
      <p:cxnSp>
        <p:nvCxnSpPr>
          <p:cNvPr id="3" name="Straight Arrow Connector 2">
            <a:extLst>
              <a:ext uri="{FF2B5EF4-FFF2-40B4-BE49-F238E27FC236}">
                <a16:creationId xmlns:a16="http://schemas.microsoft.com/office/drawing/2014/main" id="{D3EACC46-B3C0-FCB5-DC84-09FEBC8A9629}"/>
              </a:ext>
            </a:extLst>
          </p:cNvPr>
          <p:cNvCxnSpPr/>
          <p:nvPr/>
        </p:nvCxnSpPr>
        <p:spPr>
          <a:xfrm flipV="1">
            <a:off x="837344" y="1383508"/>
            <a:ext cx="996286" cy="1514087"/>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5" name="Straight Arrow Connector 4">
            <a:extLst>
              <a:ext uri="{FF2B5EF4-FFF2-40B4-BE49-F238E27FC236}">
                <a16:creationId xmlns:a16="http://schemas.microsoft.com/office/drawing/2014/main" id="{1D4CF05B-94FD-EAC0-4C36-11F512C7BEBC}"/>
              </a:ext>
            </a:extLst>
          </p:cNvPr>
          <p:cNvCxnSpPr>
            <a:cxnSpLocks/>
          </p:cNvCxnSpPr>
          <p:nvPr/>
        </p:nvCxnSpPr>
        <p:spPr>
          <a:xfrm>
            <a:off x="833164" y="2897595"/>
            <a:ext cx="1000466" cy="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9BF95D88-87F4-1EA4-AF02-03D3BB40494C}"/>
              </a:ext>
            </a:extLst>
          </p:cNvPr>
          <p:cNvCxnSpPr>
            <a:cxnSpLocks/>
          </p:cNvCxnSpPr>
          <p:nvPr/>
        </p:nvCxnSpPr>
        <p:spPr>
          <a:xfrm flipV="1">
            <a:off x="833164" y="2256965"/>
            <a:ext cx="1000466" cy="64063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E0806C40-B05E-1F0D-5A0E-B7C396427C00}"/>
              </a:ext>
            </a:extLst>
          </p:cNvPr>
          <p:cNvCxnSpPr>
            <a:cxnSpLocks/>
          </p:cNvCxnSpPr>
          <p:nvPr/>
        </p:nvCxnSpPr>
        <p:spPr>
          <a:xfrm>
            <a:off x="833164" y="2897595"/>
            <a:ext cx="918162" cy="741399"/>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8A31617F-7004-5EB2-01AD-6B1D7B32612A}"/>
              </a:ext>
            </a:extLst>
          </p:cNvPr>
          <p:cNvCxnSpPr>
            <a:cxnSpLocks/>
          </p:cNvCxnSpPr>
          <p:nvPr/>
        </p:nvCxnSpPr>
        <p:spPr>
          <a:xfrm>
            <a:off x="833164" y="2887550"/>
            <a:ext cx="843517" cy="1624901"/>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pic>
        <p:nvPicPr>
          <p:cNvPr id="9" name="Picture 8" descr="Flour, eggs, milk, and butter on table">
            <a:extLst>
              <a:ext uri="{FF2B5EF4-FFF2-40B4-BE49-F238E27FC236}">
                <a16:creationId xmlns:a16="http://schemas.microsoft.com/office/drawing/2014/main" id="{B5DE494B-43B1-608A-1AFB-3E61DF7BF5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790" y="1261332"/>
            <a:ext cx="1544829" cy="2060186"/>
          </a:xfrm>
          <a:prstGeom prst="rect">
            <a:avLst/>
          </a:prstGeom>
        </p:spPr>
      </p:pic>
      <p:pic>
        <p:nvPicPr>
          <p:cNvPr id="11" name="Picture 10" descr="Pile of assorted broken chocolate pieces">
            <a:extLst>
              <a:ext uri="{FF2B5EF4-FFF2-40B4-BE49-F238E27FC236}">
                <a16:creationId xmlns:a16="http://schemas.microsoft.com/office/drawing/2014/main" id="{E73BBA56-E5AF-3D5E-7160-76B32F6753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6789" y="3631918"/>
            <a:ext cx="1544829" cy="1031407"/>
          </a:xfrm>
          <a:prstGeom prst="rect">
            <a:avLst/>
          </a:prstGeom>
        </p:spPr>
      </p:pic>
      <p:sp>
        <p:nvSpPr>
          <p:cNvPr id="74" name="Oval 73">
            <a:extLst>
              <a:ext uri="{FF2B5EF4-FFF2-40B4-BE49-F238E27FC236}">
                <a16:creationId xmlns:a16="http://schemas.microsoft.com/office/drawing/2014/main" id="{7EEC172D-0539-1B74-2E15-4C98527759AB}"/>
              </a:ext>
            </a:extLst>
          </p:cNvPr>
          <p:cNvSpPr>
            <a:spLocks noChangeAspect="1"/>
          </p:cNvSpPr>
          <p:nvPr/>
        </p:nvSpPr>
        <p:spPr>
          <a:xfrm>
            <a:off x="32684" y="2277111"/>
            <a:ext cx="1337079" cy="1344789"/>
          </a:xfrm>
          <a:prstGeom prst="ellipse">
            <a:avLst/>
          </a:prstGeom>
          <a:blipFill dpi="0" rotWithShape="1">
            <a:blip r:embed="rId5"/>
            <a:srcRect/>
            <a:stretch>
              <a:fillRect l="-5000" r="-2000" b="-15000"/>
            </a:stretch>
          </a:blipFill>
          <a:ln w="38100">
            <a:solidFill>
              <a:srgbClr val="CFC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itle 1">
            <a:extLst>
              <a:ext uri="{FF2B5EF4-FFF2-40B4-BE49-F238E27FC236}">
                <a16:creationId xmlns:a16="http://schemas.microsoft.com/office/drawing/2014/main" id="{903A49CC-E280-AFBE-D344-4D63F040AD07}"/>
              </a:ext>
            </a:extLst>
          </p:cNvPr>
          <p:cNvSpPr txBox="1">
            <a:spLocks/>
          </p:cNvSpPr>
          <p:nvPr/>
        </p:nvSpPr>
        <p:spPr>
          <a:xfrm>
            <a:off x="2013866" y="4636188"/>
            <a:ext cx="1842846"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Ingredients</a:t>
            </a:r>
            <a:endParaRPr lang="en-GB" sz="1200" b="1" dirty="0"/>
          </a:p>
        </p:txBody>
      </p:sp>
    </p:spTree>
    <p:extLst>
      <p:ext uri="{BB962C8B-B14F-4D97-AF65-F5344CB8AC3E}">
        <p14:creationId xmlns:p14="http://schemas.microsoft.com/office/powerpoint/2010/main" val="41792444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93493-0524-7953-1143-552EF750839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3AF36A-7E1B-BB6E-440C-CD4D0CB92082}"/>
              </a:ext>
            </a:extLst>
          </p:cNvPr>
          <p:cNvSpPr>
            <a:spLocks noGrp="1"/>
          </p:cNvSpPr>
          <p:nvPr>
            <p:ph type="sldNum" sz="quarter" idx="10"/>
          </p:nvPr>
        </p:nvSpPr>
        <p:spPr/>
        <p:txBody>
          <a:bodyPr/>
          <a:lstStyle/>
          <a:p>
            <a:fld id="{D8D877B3-D348-4611-9BDB-C5374591D951}" type="slidenum">
              <a:rPr lang="en-US" smtClean="0"/>
              <a:pPr/>
              <a:t>23</a:t>
            </a:fld>
            <a:endParaRPr lang="en-US" dirty="0"/>
          </a:p>
        </p:txBody>
      </p:sp>
      <p:cxnSp>
        <p:nvCxnSpPr>
          <p:cNvPr id="3" name="Straight Arrow Connector 2">
            <a:extLst>
              <a:ext uri="{FF2B5EF4-FFF2-40B4-BE49-F238E27FC236}">
                <a16:creationId xmlns:a16="http://schemas.microsoft.com/office/drawing/2014/main" id="{D87E63C4-A55C-E9BD-5989-6F8E515C3658}"/>
              </a:ext>
            </a:extLst>
          </p:cNvPr>
          <p:cNvCxnSpPr/>
          <p:nvPr/>
        </p:nvCxnSpPr>
        <p:spPr>
          <a:xfrm flipV="1">
            <a:off x="837344" y="1383508"/>
            <a:ext cx="996286" cy="1514087"/>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5" name="Straight Arrow Connector 4">
            <a:extLst>
              <a:ext uri="{FF2B5EF4-FFF2-40B4-BE49-F238E27FC236}">
                <a16:creationId xmlns:a16="http://schemas.microsoft.com/office/drawing/2014/main" id="{05B4C1C0-DD94-BCD8-3054-77D303883843}"/>
              </a:ext>
            </a:extLst>
          </p:cNvPr>
          <p:cNvCxnSpPr>
            <a:cxnSpLocks/>
          </p:cNvCxnSpPr>
          <p:nvPr/>
        </p:nvCxnSpPr>
        <p:spPr>
          <a:xfrm>
            <a:off x="833164" y="2897595"/>
            <a:ext cx="1000466" cy="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A42DBE3E-17CF-FE83-8202-DAB4ABF24F71}"/>
              </a:ext>
            </a:extLst>
          </p:cNvPr>
          <p:cNvCxnSpPr>
            <a:cxnSpLocks/>
          </p:cNvCxnSpPr>
          <p:nvPr/>
        </p:nvCxnSpPr>
        <p:spPr>
          <a:xfrm flipV="1">
            <a:off x="833164" y="2256965"/>
            <a:ext cx="1000466" cy="64063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E32F902D-56E4-9A8C-653F-480FE01E950B}"/>
              </a:ext>
            </a:extLst>
          </p:cNvPr>
          <p:cNvCxnSpPr>
            <a:cxnSpLocks/>
          </p:cNvCxnSpPr>
          <p:nvPr/>
        </p:nvCxnSpPr>
        <p:spPr>
          <a:xfrm>
            <a:off x="833164" y="2897595"/>
            <a:ext cx="918162" cy="741399"/>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26B997E0-7385-9447-0176-5CE8A90BE662}"/>
              </a:ext>
            </a:extLst>
          </p:cNvPr>
          <p:cNvCxnSpPr>
            <a:cxnSpLocks/>
          </p:cNvCxnSpPr>
          <p:nvPr/>
        </p:nvCxnSpPr>
        <p:spPr>
          <a:xfrm>
            <a:off x="833164" y="2887550"/>
            <a:ext cx="843517" cy="1624901"/>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pic>
        <p:nvPicPr>
          <p:cNvPr id="9" name="Picture 8" descr="Flour, eggs, milk, and butter on table">
            <a:extLst>
              <a:ext uri="{FF2B5EF4-FFF2-40B4-BE49-F238E27FC236}">
                <a16:creationId xmlns:a16="http://schemas.microsoft.com/office/drawing/2014/main" id="{8B521F13-830D-5CE8-66A2-CB9A6ED0E4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790" y="1261332"/>
            <a:ext cx="1544829" cy="2060186"/>
          </a:xfrm>
          <a:prstGeom prst="rect">
            <a:avLst/>
          </a:prstGeom>
        </p:spPr>
      </p:pic>
      <p:pic>
        <p:nvPicPr>
          <p:cNvPr id="11" name="Picture 10" descr="Pile of assorted broken chocolate pieces">
            <a:extLst>
              <a:ext uri="{FF2B5EF4-FFF2-40B4-BE49-F238E27FC236}">
                <a16:creationId xmlns:a16="http://schemas.microsoft.com/office/drawing/2014/main" id="{53AB5F33-779A-AE20-2EE0-E1550B4C02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6789" y="3631918"/>
            <a:ext cx="1544829" cy="1031407"/>
          </a:xfrm>
          <a:prstGeom prst="rect">
            <a:avLst/>
          </a:prstGeom>
        </p:spPr>
      </p:pic>
      <p:sp>
        <p:nvSpPr>
          <p:cNvPr id="10" name="Left Brace 9">
            <a:extLst>
              <a:ext uri="{FF2B5EF4-FFF2-40B4-BE49-F238E27FC236}">
                <a16:creationId xmlns:a16="http://schemas.microsoft.com/office/drawing/2014/main" id="{01105089-62B3-0442-E29A-1F93B9188477}"/>
              </a:ext>
            </a:extLst>
          </p:cNvPr>
          <p:cNvSpPr/>
          <p:nvPr/>
        </p:nvSpPr>
        <p:spPr>
          <a:xfrm>
            <a:off x="3666243" y="2491122"/>
            <a:ext cx="700822" cy="3166591"/>
          </a:xfrm>
          <a:prstGeom prst="leftBrace">
            <a:avLst>
              <a:gd name="adj1" fmla="val 37359"/>
              <a:gd name="adj2" fmla="val 50858"/>
            </a:avLst>
          </a:prstGeom>
          <a:ln w="50800">
            <a:solidFill>
              <a:srgbClr val="CFCA4B"/>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Rectangle 11">
            <a:extLst>
              <a:ext uri="{FF2B5EF4-FFF2-40B4-BE49-F238E27FC236}">
                <a16:creationId xmlns:a16="http://schemas.microsoft.com/office/drawing/2014/main" id="{7A5192D5-092B-E757-5965-559D542E2F73}"/>
              </a:ext>
            </a:extLst>
          </p:cNvPr>
          <p:cNvSpPr/>
          <p:nvPr/>
        </p:nvSpPr>
        <p:spPr>
          <a:xfrm>
            <a:off x="4510034" y="2560302"/>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D5866BC-F926-5D2B-3CC2-257E0FD44948}"/>
              </a:ext>
            </a:extLst>
          </p:cNvPr>
          <p:cNvSpPr/>
          <p:nvPr/>
        </p:nvSpPr>
        <p:spPr>
          <a:xfrm>
            <a:off x="4513530" y="3235203"/>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4187D63-CEF8-1498-7CB1-1E4FF3DEF5B8}"/>
              </a:ext>
            </a:extLst>
          </p:cNvPr>
          <p:cNvSpPr/>
          <p:nvPr/>
        </p:nvSpPr>
        <p:spPr>
          <a:xfrm>
            <a:off x="4513530" y="3910104"/>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7F97A7CC-C3A2-8352-2905-10454F757436}"/>
              </a:ext>
            </a:extLst>
          </p:cNvPr>
          <p:cNvSpPr/>
          <p:nvPr/>
        </p:nvSpPr>
        <p:spPr>
          <a:xfrm>
            <a:off x="4510034" y="4583500"/>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80CEDE9-45DE-656E-FAA0-4223F33234BA}"/>
              </a:ext>
            </a:extLst>
          </p:cNvPr>
          <p:cNvSpPr/>
          <p:nvPr/>
        </p:nvSpPr>
        <p:spPr>
          <a:xfrm>
            <a:off x="4516316" y="5256896"/>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7" name="Title 1">
            <a:extLst>
              <a:ext uri="{FF2B5EF4-FFF2-40B4-BE49-F238E27FC236}">
                <a16:creationId xmlns:a16="http://schemas.microsoft.com/office/drawing/2014/main" id="{CBE23194-ED98-4113-99EC-7F575453D523}"/>
              </a:ext>
            </a:extLst>
          </p:cNvPr>
          <p:cNvSpPr txBox="1">
            <a:spLocks/>
          </p:cNvSpPr>
          <p:nvPr/>
        </p:nvSpPr>
        <p:spPr>
          <a:xfrm>
            <a:off x="4880587" y="238364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Production</a:t>
            </a:r>
            <a:endParaRPr lang="en-GB" sz="1200"/>
          </a:p>
        </p:txBody>
      </p:sp>
      <p:sp>
        <p:nvSpPr>
          <p:cNvPr id="18" name="Title 1">
            <a:extLst>
              <a:ext uri="{FF2B5EF4-FFF2-40B4-BE49-F238E27FC236}">
                <a16:creationId xmlns:a16="http://schemas.microsoft.com/office/drawing/2014/main" id="{253342C0-DBB7-615C-0894-82708AECEC1C}"/>
              </a:ext>
            </a:extLst>
          </p:cNvPr>
          <p:cNvSpPr txBox="1">
            <a:spLocks/>
          </p:cNvSpPr>
          <p:nvPr/>
        </p:nvSpPr>
        <p:spPr>
          <a:xfrm>
            <a:off x="4841020" y="511465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End of life</a:t>
            </a:r>
            <a:endParaRPr lang="en-GB" sz="1200"/>
          </a:p>
        </p:txBody>
      </p:sp>
      <p:sp>
        <p:nvSpPr>
          <p:cNvPr id="19" name="Title 1">
            <a:extLst>
              <a:ext uri="{FF2B5EF4-FFF2-40B4-BE49-F238E27FC236}">
                <a16:creationId xmlns:a16="http://schemas.microsoft.com/office/drawing/2014/main" id="{795FCE87-C7AA-0852-8F2B-EF7FE6149762}"/>
              </a:ext>
            </a:extLst>
          </p:cNvPr>
          <p:cNvSpPr txBox="1">
            <a:spLocks/>
          </p:cNvSpPr>
          <p:nvPr/>
        </p:nvSpPr>
        <p:spPr>
          <a:xfrm>
            <a:off x="4880587" y="4397210"/>
            <a:ext cx="150928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Consumption</a:t>
            </a:r>
            <a:endParaRPr lang="en-GB" sz="1200" dirty="0"/>
          </a:p>
        </p:txBody>
      </p:sp>
      <p:sp>
        <p:nvSpPr>
          <p:cNvPr id="20" name="Title 1">
            <a:extLst>
              <a:ext uri="{FF2B5EF4-FFF2-40B4-BE49-F238E27FC236}">
                <a16:creationId xmlns:a16="http://schemas.microsoft.com/office/drawing/2014/main" id="{8760536A-9219-7EFA-19A6-1BA0048C65D5}"/>
              </a:ext>
            </a:extLst>
          </p:cNvPr>
          <p:cNvSpPr txBox="1">
            <a:spLocks/>
          </p:cNvSpPr>
          <p:nvPr/>
        </p:nvSpPr>
        <p:spPr>
          <a:xfrm>
            <a:off x="4896705" y="374654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Packaging</a:t>
            </a:r>
            <a:endParaRPr lang="en-GB" sz="1200"/>
          </a:p>
        </p:txBody>
      </p:sp>
      <p:sp>
        <p:nvSpPr>
          <p:cNvPr id="21" name="Title 1">
            <a:extLst>
              <a:ext uri="{FF2B5EF4-FFF2-40B4-BE49-F238E27FC236}">
                <a16:creationId xmlns:a16="http://schemas.microsoft.com/office/drawing/2014/main" id="{A2342D1F-556A-769F-4AD1-264BD5CD66A3}"/>
              </a:ext>
            </a:extLst>
          </p:cNvPr>
          <p:cNvSpPr txBox="1">
            <a:spLocks/>
          </p:cNvSpPr>
          <p:nvPr/>
        </p:nvSpPr>
        <p:spPr>
          <a:xfrm>
            <a:off x="4865476" y="3067515"/>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Processing</a:t>
            </a:r>
            <a:endParaRPr lang="en-GB" sz="1200"/>
          </a:p>
        </p:txBody>
      </p:sp>
      <p:cxnSp>
        <p:nvCxnSpPr>
          <p:cNvPr id="22" name="Connector: Elbow 42">
            <a:extLst>
              <a:ext uri="{FF2B5EF4-FFF2-40B4-BE49-F238E27FC236}">
                <a16:creationId xmlns:a16="http://schemas.microsoft.com/office/drawing/2014/main" id="{24DFB888-16CC-B9B1-2D54-927C3EDC4CB4}"/>
              </a:ext>
            </a:extLst>
          </p:cNvPr>
          <p:cNvCxnSpPr>
            <a:cxnSpLocks/>
            <a:stCxn id="12" idx="2"/>
            <a:endCxn id="13" idx="0"/>
          </p:cNvCxnSpPr>
          <p:nvPr/>
        </p:nvCxnSpPr>
        <p:spPr>
          <a:xfrm rot="16200000" flipH="1">
            <a:off x="4459208" y="3039659"/>
            <a:ext cx="387592" cy="3496"/>
          </a:xfrm>
          <a:prstGeom prst="bentConnector3">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3" name="Connector: Elbow 44">
            <a:extLst>
              <a:ext uri="{FF2B5EF4-FFF2-40B4-BE49-F238E27FC236}">
                <a16:creationId xmlns:a16="http://schemas.microsoft.com/office/drawing/2014/main" id="{05B600FD-2B94-5057-1980-2D853EC361CF}"/>
              </a:ext>
            </a:extLst>
          </p:cNvPr>
          <p:cNvCxnSpPr>
            <a:cxnSpLocks/>
            <a:stCxn id="13" idx="2"/>
            <a:endCxn id="14" idx="0"/>
          </p:cNvCxnSpPr>
          <p:nvPr/>
        </p:nvCxnSpPr>
        <p:spPr>
          <a:xfrm rot="5400000">
            <a:off x="4460956" y="3716308"/>
            <a:ext cx="387592" cy="12700"/>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nector: Elbow 47">
            <a:extLst>
              <a:ext uri="{FF2B5EF4-FFF2-40B4-BE49-F238E27FC236}">
                <a16:creationId xmlns:a16="http://schemas.microsoft.com/office/drawing/2014/main" id="{01548FF1-D013-1A21-CF58-8C0565AF8929}"/>
              </a:ext>
            </a:extLst>
          </p:cNvPr>
          <p:cNvCxnSpPr>
            <a:cxnSpLocks/>
            <a:stCxn id="14" idx="2"/>
            <a:endCxn id="15" idx="0"/>
          </p:cNvCxnSpPr>
          <p:nvPr/>
        </p:nvCxnSpPr>
        <p:spPr>
          <a:xfrm rot="5400000">
            <a:off x="4459961" y="4388708"/>
            <a:ext cx="386087" cy="3496"/>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nector: Elbow 50">
            <a:extLst>
              <a:ext uri="{FF2B5EF4-FFF2-40B4-BE49-F238E27FC236}">
                <a16:creationId xmlns:a16="http://schemas.microsoft.com/office/drawing/2014/main" id="{0D1C61FE-440E-F713-2607-EC11FA39C0F1}"/>
              </a:ext>
            </a:extLst>
          </p:cNvPr>
          <p:cNvCxnSpPr>
            <a:cxnSpLocks/>
            <a:stCxn id="15" idx="2"/>
            <a:endCxn id="16" idx="0"/>
          </p:cNvCxnSpPr>
          <p:nvPr/>
        </p:nvCxnSpPr>
        <p:spPr>
          <a:xfrm rot="16200000" flipH="1">
            <a:off x="4461354" y="5060711"/>
            <a:ext cx="386087" cy="6282"/>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sp>
        <p:nvSpPr>
          <p:cNvPr id="57" name="Title 1">
            <a:extLst>
              <a:ext uri="{FF2B5EF4-FFF2-40B4-BE49-F238E27FC236}">
                <a16:creationId xmlns:a16="http://schemas.microsoft.com/office/drawing/2014/main" id="{5ED4A85D-006D-E234-61B4-3BC5CF4C634B}"/>
              </a:ext>
            </a:extLst>
          </p:cNvPr>
          <p:cNvSpPr txBox="1">
            <a:spLocks/>
          </p:cNvSpPr>
          <p:nvPr/>
        </p:nvSpPr>
        <p:spPr>
          <a:xfrm>
            <a:off x="4165572" y="1685637"/>
            <a:ext cx="1842846"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Life Cycle Stages</a:t>
            </a:r>
            <a:endParaRPr lang="en-GB" sz="1200" b="1" dirty="0"/>
          </a:p>
        </p:txBody>
      </p:sp>
      <p:sp>
        <p:nvSpPr>
          <p:cNvPr id="74" name="Oval 73">
            <a:extLst>
              <a:ext uri="{FF2B5EF4-FFF2-40B4-BE49-F238E27FC236}">
                <a16:creationId xmlns:a16="http://schemas.microsoft.com/office/drawing/2014/main" id="{333A8B3F-5686-CF87-6FF6-F1FDC9BD889D}"/>
              </a:ext>
            </a:extLst>
          </p:cNvPr>
          <p:cNvSpPr>
            <a:spLocks noChangeAspect="1"/>
          </p:cNvSpPr>
          <p:nvPr/>
        </p:nvSpPr>
        <p:spPr>
          <a:xfrm>
            <a:off x="32684" y="2277111"/>
            <a:ext cx="1337079" cy="1344789"/>
          </a:xfrm>
          <a:prstGeom prst="ellipse">
            <a:avLst/>
          </a:prstGeom>
          <a:blipFill dpi="0" rotWithShape="1">
            <a:blip r:embed="rId5"/>
            <a:srcRect/>
            <a:stretch>
              <a:fillRect l="-5000" r="-2000" b="-15000"/>
            </a:stretch>
          </a:blipFill>
          <a:ln w="38100">
            <a:solidFill>
              <a:srgbClr val="CFC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A26F8929-C0CA-85A9-9F89-B375BFD2D78B}"/>
              </a:ext>
            </a:extLst>
          </p:cNvPr>
          <p:cNvSpPr txBox="1">
            <a:spLocks/>
          </p:cNvSpPr>
          <p:nvPr/>
        </p:nvSpPr>
        <p:spPr>
          <a:xfrm>
            <a:off x="2013866" y="4636188"/>
            <a:ext cx="1842846"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Ingredients</a:t>
            </a:r>
            <a:endParaRPr lang="en-GB" sz="1200" b="1" dirty="0"/>
          </a:p>
        </p:txBody>
      </p:sp>
    </p:spTree>
    <p:extLst>
      <p:ext uri="{BB962C8B-B14F-4D97-AF65-F5344CB8AC3E}">
        <p14:creationId xmlns:p14="http://schemas.microsoft.com/office/powerpoint/2010/main" val="17889058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720EE-CF82-BD3F-F0AA-61B51067615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3E9A09-F9C7-098D-8A2D-B98A4E659CD3}"/>
              </a:ext>
            </a:extLst>
          </p:cNvPr>
          <p:cNvSpPr>
            <a:spLocks noGrp="1"/>
          </p:cNvSpPr>
          <p:nvPr>
            <p:ph type="sldNum" sz="quarter" idx="10"/>
          </p:nvPr>
        </p:nvSpPr>
        <p:spPr/>
        <p:txBody>
          <a:bodyPr/>
          <a:lstStyle/>
          <a:p>
            <a:fld id="{D8D877B3-D348-4611-9BDB-C5374591D951}" type="slidenum">
              <a:rPr lang="en-US" smtClean="0"/>
              <a:pPr/>
              <a:t>24</a:t>
            </a:fld>
            <a:endParaRPr lang="en-US" dirty="0"/>
          </a:p>
        </p:txBody>
      </p:sp>
      <p:cxnSp>
        <p:nvCxnSpPr>
          <p:cNvPr id="3" name="Straight Arrow Connector 2">
            <a:extLst>
              <a:ext uri="{FF2B5EF4-FFF2-40B4-BE49-F238E27FC236}">
                <a16:creationId xmlns:a16="http://schemas.microsoft.com/office/drawing/2014/main" id="{6E7A0B1B-ED33-8750-E2F6-2CE3948E8D2D}"/>
              </a:ext>
            </a:extLst>
          </p:cNvPr>
          <p:cNvCxnSpPr/>
          <p:nvPr/>
        </p:nvCxnSpPr>
        <p:spPr>
          <a:xfrm flipV="1">
            <a:off x="837344" y="1383508"/>
            <a:ext cx="996286" cy="1514087"/>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5" name="Straight Arrow Connector 4">
            <a:extLst>
              <a:ext uri="{FF2B5EF4-FFF2-40B4-BE49-F238E27FC236}">
                <a16:creationId xmlns:a16="http://schemas.microsoft.com/office/drawing/2014/main" id="{D13E905C-BCA2-EB47-6DDB-DE8D71973BC4}"/>
              </a:ext>
            </a:extLst>
          </p:cNvPr>
          <p:cNvCxnSpPr>
            <a:cxnSpLocks/>
          </p:cNvCxnSpPr>
          <p:nvPr/>
        </p:nvCxnSpPr>
        <p:spPr>
          <a:xfrm>
            <a:off x="833164" y="2897595"/>
            <a:ext cx="1000466" cy="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2F73E88A-5F58-40D3-56DD-70E3A0083C19}"/>
              </a:ext>
            </a:extLst>
          </p:cNvPr>
          <p:cNvCxnSpPr>
            <a:cxnSpLocks/>
          </p:cNvCxnSpPr>
          <p:nvPr/>
        </p:nvCxnSpPr>
        <p:spPr>
          <a:xfrm flipV="1">
            <a:off x="833164" y="2256965"/>
            <a:ext cx="1000466" cy="64063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4C3FFC96-47FA-CBFF-2609-78DAE2AE9946}"/>
              </a:ext>
            </a:extLst>
          </p:cNvPr>
          <p:cNvCxnSpPr>
            <a:cxnSpLocks/>
          </p:cNvCxnSpPr>
          <p:nvPr/>
        </p:nvCxnSpPr>
        <p:spPr>
          <a:xfrm>
            <a:off x="833164" y="2897595"/>
            <a:ext cx="918162" cy="741399"/>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B1AB1799-E998-FDC9-BA18-F3710E8CA1FD}"/>
              </a:ext>
            </a:extLst>
          </p:cNvPr>
          <p:cNvCxnSpPr>
            <a:cxnSpLocks/>
          </p:cNvCxnSpPr>
          <p:nvPr/>
        </p:nvCxnSpPr>
        <p:spPr>
          <a:xfrm>
            <a:off x="833164" y="2887550"/>
            <a:ext cx="843517" cy="1624901"/>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pic>
        <p:nvPicPr>
          <p:cNvPr id="9" name="Picture 8" descr="Flour, eggs, milk, and butter on table">
            <a:extLst>
              <a:ext uri="{FF2B5EF4-FFF2-40B4-BE49-F238E27FC236}">
                <a16:creationId xmlns:a16="http://schemas.microsoft.com/office/drawing/2014/main" id="{49CAFEB3-A4D8-CF60-DFBC-8C625EF320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790" y="1261332"/>
            <a:ext cx="1544829" cy="2060186"/>
          </a:xfrm>
          <a:prstGeom prst="rect">
            <a:avLst/>
          </a:prstGeom>
        </p:spPr>
      </p:pic>
      <p:pic>
        <p:nvPicPr>
          <p:cNvPr id="11" name="Picture 10" descr="Pile of assorted broken chocolate pieces">
            <a:extLst>
              <a:ext uri="{FF2B5EF4-FFF2-40B4-BE49-F238E27FC236}">
                <a16:creationId xmlns:a16="http://schemas.microsoft.com/office/drawing/2014/main" id="{21B84740-97C2-3D58-3F18-56626F5CD3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6789" y="3631918"/>
            <a:ext cx="1544829" cy="1031407"/>
          </a:xfrm>
          <a:prstGeom prst="rect">
            <a:avLst/>
          </a:prstGeom>
        </p:spPr>
      </p:pic>
      <p:sp>
        <p:nvSpPr>
          <p:cNvPr id="10" name="Left Brace 9">
            <a:extLst>
              <a:ext uri="{FF2B5EF4-FFF2-40B4-BE49-F238E27FC236}">
                <a16:creationId xmlns:a16="http://schemas.microsoft.com/office/drawing/2014/main" id="{231690BF-8A0D-487D-B84A-270E033D39D9}"/>
              </a:ext>
            </a:extLst>
          </p:cNvPr>
          <p:cNvSpPr/>
          <p:nvPr/>
        </p:nvSpPr>
        <p:spPr>
          <a:xfrm>
            <a:off x="3666243" y="2491122"/>
            <a:ext cx="700822" cy="3166591"/>
          </a:xfrm>
          <a:prstGeom prst="leftBrace">
            <a:avLst>
              <a:gd name="adj1" fmla="val 37359"/>
              <a:gd name="adj2" fmla="val 50858"/>
            </a:avLst>
          </a:prstGeom>
          <a:ln w="50800">
            <a:solidFill>
              <a:srgbClr val="CFCA4B"/>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Rectangle 11">
            <a:extLst>
              <a:ext uri="{FF2B5EF4-FFF2-40B4-BE49-F238E27FC236}">
                <a16:creationId xmlns:a16="http://schemas.microsoft.com/office/drawing/2014/main" id="{E8689A86-34E2-3556-71FD-4CFE46717A76}"/>
              </a:ext>
            </a:extLst>
          </p:cNvPr>
          <p:cNvSpPr/>
          <p:nvPr/>
        </p:nvSpPr>
        <p:spPr>
          <a:xfrm>
            <a:off x="4510034" y="2560302"/>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B1ED0A2D-62CD-A10E-D6DA-FE39435BC7D0}"/>
              </a:ext>
            </a:extLst>
          </p:cNvPr>
          <p:cNvSpPr/>
          <p:nvPr/>
        </p:nvSpPr>
        <p:spPr>
          <a:xfrm>
            <a:off x="4513530" y="3235203"/>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9F8F151-4357-F655-669C-57476B84E723}"/>
              </a:ext>
            </a:extLst>
          </p:cNvPr>
          <p:cNvSpPr/>
          <p:nvPr/>
        </p:nvSpPr>
        <p:spPr>
          <a:xfrm>
            <a:off x="4513530" y="3910104"/>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3D135C25-4D60-3CCF-B3C4-700674A86152}"/>
              </a:ext>
            </a:extLst>
          </p:cNvPr>
          <p:cNvSpPr/>
          <p:nvPr/>
        </p:nvSpPr>
        <p:spPr>
          <a:xfrm>
            <a:off x="4510034" y="4583500"/>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75A796F5-459B-B3A2-4FED-5C03AF4D333E}"/>
              </a:ext>
            </a:extLst>
          </p:cNvPr>
          <p:cNvSpPr/>
          <p:nvPr/>
        </p:nvSpPr>
        <p:spPr>
          <a:xfrm>
            <a:off x="4516316" y="5256896"/>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7" name="Title 1">
            <a:extLst>
              <a:ext uri="{FF2B5EF4-FFF2-40B4-BE49-F238E27FC236}">
                <a16:creationId xmlns:a16="http://schemas.microsoft.com/office/drawing/2014/main" id="{6ADF4FCD-E496-C36D-7246-6495237B1E1C}"/>
              </a:ext>
            </a:extLst>
          </p:cNvPr>
          <p:cNvSpPr txBox="1">
            <a:spLocks/>
          </p:cNvSpPr>
          <p:nvPr/>
        </p:nvSpPr>
        <p:spPr>
          <a:xfrm>
            <a:off x="4880587" y="238364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Production</a:t>
            </a:r>
            <a:endParaRPr lang="en-GB" sz="1200"/>
          </a:p>
        </p:txBody>
      </p:sp>
      <p:sp>
        <p:nvSpPr>
          <p:cNvPr id="18" name="Title 1">
            <a:extLst>
              <a:ext uri="{FF2B5EF4-FFF2-40B4-BE49-F238E27FC236}">
                <a16:creationId xmlns:a16="http://schemas.microsoft.com/office/drawing/2014/main" id="{7944499B-55B9-A93C-5927-AB19076F2D3E}"/>
              </a:ext>
            </a:extLst>
          </p:cNvPr>
          <p:cNvSpPr txBox="1">
            <a:spLocks/>
          </p:cNvSpPr>
          <p:nvPr/>
        </p:nvSpPr>
        <p:spPr>
          <a:xfrm>
            <a:off x="4841020" y="511465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End of life</a:t>
            </a:r>
            <a:endParaRPr lang="en-GB" sz="1200"/>
          </a:p>
        </p:txBody>
      </p:sp>
      <p:sp>
        <p:nvSpPr>
          <p:cNvPr id="19" name="Title 1">
            <a:extLst>
              <a:ext uri="{FF2B5EF4-FFF2-40B4-BE49-F238E27FC236}">
                <a16:creationId xmlns:a16="http://schemas.microsoft.com/office/drawing/2014/main" id="{9A44F32D-2BF6-A567-7154-391B020D0602}"/>
              </a:ext>
            </a:extLst>
          </p:cNvPr>
          <p:cNvSpPr txBox="1">
            <a:spLocks/>
          </p:cNvSpPr>
          <p:nvPr/>
        </p:nvSpPr>
        <p:spPr>
          <a:xfrm>
            <a:off x="4880587" y="4397210"/>
            <a:ext cx="150928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Consumption</a:t>
            </a:r>
            <a:endParaRPr lang="en-GB" sz="1200" dirty="0"/>
          </a:p>
        </p:txBody>
      </p:sp>
      <p:sp>
        <p:nvSpPr>
          <p:cNvPr id="20" name="Title 1">
            <a:extLst>
              <a:ext uri="{FF2B5EF4-FFF2-40B4-BE49-F238E27FC236}">
                <a16:creationId xmlns:a16="http://schemas.microsoft.com/office/drawing/2014/main" id="{D2F4FDA6-8416-0276-77E7-F2BC664C8F77}"/>
              </a:ext>
            </a:extLst>
          </p:cNvPr>
          <p:cNvSpPr txBox="1">
            <a:spLocks/>
          </p:cNvSpPr>
          <p:nvPr/>
        </p:nvSpPr>
        <p:spPr>
          <a:xfrm>
            <a:off x="4896705" y="374654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Packaging</a:t>
            </a:r>
            <a:endParaRPr lang="en-GB" sz="1200"/>
          </a:p>
        </p:txBody>
      </p:sp>
      <p:sp>
        <p:nvSpPr>
          <p:cNvPr id="21" name="Title 1">
            <a:extLst>
              <a:ext uri="{FF2B5EF4-FFF2-40B4-BE49-F238E27FC236}">
                <a16:creationId xmlns:a16="http://schemas.microsoft.com/office/drawing/2014/main" id="{6915C927-89C0-EC92-D6E2-A047DE4EF957}"/>
              </a:ext>
            </a:extLst>
          </p:cNvPr>
          <p:cNvSpPr txBox="1">
            <a:spLocks/>
          </p:cNvSpPr>
          <p:nvPr/>
        </p:nvSpPr>
        <p:spPr>
          <a:xfrm>
            <a:off x="4865476" y="3067515"/>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Processing</a:t>
            </a:r>
            <a:endParaRPr lang="en-GB" sz="1200"/>
          </a:p>
        </p:txBody>
      </p:sp>
      <p:cxnSp>
        <p:nvCxnSpPr>
          <p:cNvPr id="22" name="Connector: Elbow 42">
            <a:extLst>
              <a:ext uri="{FF2B5EF4-FFF2-40B4-BE49-F238E27FC236}">
                <a16:creationId xmlns:a16="http://schemas.microsoft.com/office/drawing/2014/main" id="{A0D5A07D-82CE-D02D-E6EF-09E9BC57CF53}"/>
              </a:ext>
            </a:extLst>
          </p:cNvPr>
          <p:cNvCxnSpPr>
            <a:cxnSpLocks/>
            <a:stCxn id="12" idx="2"/>
            <a:endCxn id="13" idx="0"/>
          </p:cNvCxnSpPr>
          <p:nvPr/>
        </p:nvCxnSpPr>
        <p:spPr>
          <a:xfrm rot="16200000" flipH="1">
            <a:off x="4459208" y="3039659"/>
            <a:ext cx="387592" cy="3496"/>
          </a:xfrm>
          <a:prstGeom prst="bentConnector3">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3" name="Connector: Elbow 44">
            <a:extLst>
              <a:ext uri="{FF2B5EF4-FFF2-40B4-BE49-F238E27FC236}">
                <a16:creationId xmlns:a16="http://schemas.microsoft.com/office/drawing/2014/main" id="{DC203F58-14BA-7CB2-9E28-04EDA0C4E5B7}"/>
              </a:ext>
            </a:extLst>
          </p:cNvPr>
          <p:cNvCxnSpPr>
            <a:cxnSpLocks/>
            <a:stCxn id="13" idx="2"/>
            <a:endCxn id="14" idx="0"/>
          </p:cNvCxnSpPr>
          <p:nvPr/>
        </p:nvCxnSpPr>
        <p:spPr>
          <a:xfrm rot="5400000">
            <a:off x="4460956" y="3716308"/>
            <a:ext cx="387592" cy="12700"/>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nector: Elbow 47">
            <a:extLst>
              <a:ext uri="{FF2B5EF4-FFF2-40B4-BE49-F238E27FC236}">
                <a16:creationId xmlns:a16="http://schemas.microsoft.com/office/drawing/2014/main" id="{CF3EB4E6-857B-756D-11E1-A9A7CEC95C35}"/>
              </a:ext>
            </a:extLst>
          </p:cNvPr>
          <p:cNvCxnSpPr>
            <a:cxnSpLocks/>
            <a:stCxn id="14" idx="2"/>
            <a:endCxn id="15" idx="0"/>
          </p:cNvCxnSpPr>
          <p:nvPr/>
        </p:nvCxnSpPr>
        <p:spPr>
          <a:xfrm rot="5400000">
            <a:off x="4459961" y="4388708"/>
            <a:ext cx="386087" cy="3496"/>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nector: Elbow 50">
            <a:extLst>
              <a:ext uri="{FF2B5EF4-FFF2-40B4-BE49-F238E27FC236}">
                <a16:creationId xmlns:a16="http://schemas.microsoft.com/office/drawing/2014/main" id="{0609B673-F67F-52D4-81AF-DCEBDB0A09F1}"/>
              </a:ext>
            </a:extLst>
          </p:cNvPr>
          <p:cNvCxnSpPr>
            <a:cxnSpLocks/>
            <a:stCxn id="15" idx="2"/>
            <a:endCxn id="16" idx="0"/>
          </p:cNvCxnSpPr>
          <p:nvPr/>
        </p:nvCxnSpPr>
        <p:spPr>
          <a:xfrm rot="16200000" flipH="1">
            <a:off x="4461354" y="5060711"/>
            <a:ext cx="386087" cy="6282"/>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pic>
        <p:nvPicPr>
          <p:cNvPr id="27" name="Picture 26">
            <a:extLst>
              <a:ext uri="{FF2B5EF4-FFF2-40B4-BE49-F238E27FC236}">
                <a16:creationId xmlns:a16="http://schemas.microsoft.com/office/drawing/2014/main" id="{E92ABEE1-E25A-14F1-EC1F-9450E59D071C}"/>
              </a:ext>
            </a:extLst>
          </p:cNvPr>
          <p:cNvPicPr>
            <a:picLocks noChangeAspect="1"/>
          </p:cNvPicPr>
          <p:nvPr/>
        </p:nvPicPr>
        <p:blipFill>
          <a:blip r:embed="rId5"/>
          <a:stretch>
            <a:fillRect/>
          </a:stretch>
        </p:blipFill>
        <p:spPr>
          <a:xfrm>
            <a:off x="6010508" y="1809790"/>
            <a:ext cx="697810" cy="1688984"/>
          </a:xfrm>
          <a:prstGeom prst="rect">
            <a:avLst/>
          </a:prstGeom>
        </p:spPr>
      </p:pic>
      <p:sp>
        <p:nvSpPr>
          <p:cNvPr id="28" name="Title 1">
            <a:extLst>
              <a:ext uri="{FF2B5EF4-FFF2-40B4-BE49-F238E27FC236}">
                <a16:creationId xmlns:a16="http://schemas.microsoft.com/office/drawing/2014/main" id="{21B961B7-750D-0BA4-D5D5-23B02E944961}"/>
              </a:ext>
            </a:extLst>
          </p:cNvPr>
          <p:cNvSpPr txBox="1">
            <a:spLocks/>
          </p:cNvSpPr>
          <p:nvPr/>
        </p:nvSpPr>
        <p:spPr>
          <a:xfrm>
            <a:off x="6059634" y="3433800"/>
            <a:ext cx="133084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Multiple locations and activity types</a:t>
            </a:r>
            <a:endParaRPr lang="en-GB" sz="1200" b="1" dirty="0"/>
          </a:p>
        </p:txBody>
      </p:sp>
      <p:sp>
        <p:nvSpPr>
          <p:cNvPr id="57" name="Title 1">
            <a:extLst>
              <a:ext uri="{FF2B5EF4-FFF2-40B4-BE49-F238E27FC236}">
                <a16:creationId xmlns:a16="http://schemas.microsoft.com/office/drawing/2014/main" id="{44FAB82F-A5CF-46F0-B884-FECD61882C7F}"/>
              </a:ext>
            </a:extLst>
          </p:cNvPr>
          <p:cNvSpPr txBox="1">
            <a:spLocks/>
          </p:cNvSpPr>
          <p:nvPr/>
        </p:nvSpPr>
        <p:spPr>
          <a:xfrm>
            <a:off x="4165572" y="1685637"/>
            <a:ext cx="1842846"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Life Cycle Stages</a:t>
            </a:r>
            <a:endParaRPr lang="en-GB" sz="1200" b="1" dirty="0"/>
          </a:p>
        </p:txBody>
      </p:sp>
      <p:sp>
        <p:nvSpPr>
          <p:cNvPr id="74" name="Oval 73">
            <a:extLst>
              <a:ext uri="{FF2B5EF4-FFF2-40B4-BE49-F238E27FC236}">
                <a16:creationId xmlns:a16="http://schemas.microsoft.com/office/drawing/2014/main" id="{F1EA5C0A-E271-E9AF-E76D-030BBE2C0482}"/>
              </a:ext>
            </a:extLst>
          </p:cNvPr>
          <p:cNvSpPr>
            <a:spLocks noChangeAspect="1"/>
          </p:cNvSpPr>
          <p:nvPr/>
        </p:nvSpPr>
        <p:spPr>
          <a:xfrm>
            <a:off x="32684" y="2277111"/>
            <a:ext cx="1337079" cy="1344789"/>
          </a:xfrm>
          <a:prstGeom prst="ellipse">
            <a:avLst/>
          </a:prstGeom>
          <a:blipFill dpi="0" rotWithShape="1">
            <a:blip r:embed="rId6"/>
            <a:srcRect/>
            <a:stretch>
              <a:fillRect l="-5000" r="-2000" b="-15000"/>
            </a:stretch>
          </a:blipFill>
          <a:ln w="38100">
            <a:solidFill>
              <a:srgbClr val="CFC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34A070C1-2663-F5D2-EEE3-340D01F7FDD3}"/>
              </a:ext>
            </a:extLst>
          </p:cNvPr>
          <p:cNvSpPr txBox="1">
            <a:spLocks/>
          </p:cNvSpPr>
          <p:nvPr/>
        </p:nvSpPr>
        <p:spPr>
          <a:xfrm>
            <a:off x="2013866" y="4636188"/>
            <a:ext cx="1842846"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Ingredients</a:t>
            </a:r>
            <a:endParaRPr lang="en-GB" sz="1200" b="1" dirty="0"/>
          </a:p>
        </p:txBody>
      </p:sp>
    </p:spTree>
    <p:extLst>
      <p:ext uri="{BB962C8B-B14F-4D97-AF65-F5344CB8AC3E}">
        <p14:creationId xmlns:p14="http://schemas.microsoft.com/office/powerpoint/2010/main" val="2699338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09238-5B08-41DF-5837-E42701AADA0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D8D94F-A488-AA08-D979-5E001B7A2F9D}"/>
              </a:ext>
            </a:extLst>
          </p:cNvPr>
          <p:cNvSpPr>
            <a:spLocks noGrp="1"/>
          </p:cNvSpPr>
          <p:nvPr>
            <p:ph type="sldNum" sz="quarter" idx="10"/>
          </p:nvPr>
        </p:nvSpPr>
        <p:spPr/>
        <p:txBody>
          <a:bodyPr/>
          <a:lstStyle/>
          <a:p>
            <a:fld id="{D8D877B3-D348-4611-9BDB-C5374591D951}" type="slidenum">
              <a:rPr lang="en-US" smtClean="0"/>
              <a:pPr/>
              <a:t>25</a:t>
            </a:fld>
            <a:endParaRPr lang="en-US" dirty="0"/>
          </a:p>
        </p:txBody>
      </p:sp>
      <p:cxnSp>
        <p:nvCxnSpPr>
          <p:cNvPr id="3" name="Straight Arrow Connector 2">
            <a:extLst>
              <a:ext uri="{FF2B5EF4-FFF2-40B4-BE49-F238E27FC236}">
                <a16:creationId xmlns:a16="http://schemas.microsoft.com/office/drawing/2014/main" id="{BF13175D-01F1-7EFD-7B38-BB3D054C1F43}"/>
              </a:ext>
            </a:extLst>
          </p:cNvPr>
          <p:cNvCxnSpPr/>
          <p:nvPr/>
        </p:nvCxnSpPr>
        <p:spPr>
          <a:xfrm flipV="1">
            <a:off x="837344" y="1383508"/>
            <a:ext cx="996286" cy="1514087"/>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5" name="Straight Arrow Connector 4">
            <a:extLst>
              <a:ext uri="{FF2B5EF4-FFF2-40B4-BE49-F238E27FC236}">
                <a16:creationId xmlns:a16="http://schemas.microsoft.com/office/drawing/2014/main" id="{B25A1A8F-F9C9-D5B8-8610-D287CD011489}"/>
              </a:ext>
            </a:extLst>
          </p:cNvPr>
          <p:cNvCxnSpPr>
            <a:cxnSpLocks/>
          </p:cNvCxnSpPr>
          <p:nvPr/>
        </p:nvCxnSpPr>
        <p:spPr>
          <a:xfrm>
            <a:off x="833164" y="2897595"/>
            <a:ext cx="1000466" cy="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C3CA17B3-2B29-6738-5492-31FA23BE0B56}"/>
              </a:ext>
            </a:extLst>
          </p:cNvPr>
          <p:cNvCxnSpPr>
            <a:cxnSpLocks/>
          </p:cNvCxnSpPr>
          <p:nvPr/>
        </p:nvCxnSpPr>
        <p:spPr>
          <a:xfrm flipV="1">
            <a:off x="833164" y="2256965"/>
            <a:ext cx="1000466" cy="64063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EE5EC676-AE5A-2467-0EA7-41D83183F13F}"/>
              </a:ext>
            </a:extLst>
          </p:cNvPr>
          <p:cNvCxnSpPr>
            <a:cxnSpLocks/>
          </p:cNvCxnSpPr>
          <p:nvPr/>
        </p:nvCxnSpPr>
        <p:spPr>
          <a:xfrm>
            <a:off x="833164" y="2897595"/>
            <a:ext cx="918162" cy="741399"/>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407B2D91-67A4-2C57-8CBF-27A401294C2E}"/>
              </a:ext>
            </a:extLst>
          </p:cNvPr>
          <p:cNvCxnSpPr>
            <a:cxnSpLocks/>
          </p:cNvCxnSpPr>
          <p:nvPr/>
        </p:nvCxnSpPr>
        <p:spPr>
          <a:xfrm>
            <a:off x="833164" y="2887550"/>
            <a:ext cx="843517" cy="1624901"/>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pic>
        <p:nvPicPr>
          <p:cNvPr id="9" name="Picture 8" descr="Flour, eggs, milk, and butter on table">
            <a:extLst>
              <a:ext uri="{FF2B5EF4-FFF2-40B4-BE49-F238E27FC236}">
                <a16:creationId xmlns:a16="http://schemas.microsoft.com/office/drawing/2014/main" id="{5B169D21-4E03-D9E5-1E68-82B821748A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790" y="1261332"/>
            <a:ext cx="1544829" cy="2060186"/>
          </a:xfrm>
          <a:prstGeom prst="rect">
            <a:avLst/>
          </a:prstGeom>
        </p:spPr>
      </p:pic>
      <p:pic>
        <p:nvPicPr>
          <p:cNvPr id="11" name="Picture 10" descr="Pile of assorted broken chocolate pieces">
            <a:extLst>
              <a:ext uri="{FF2B5EF4-FFF2-40B4-BE49-F238E27FC236}">
                <a16:creationId xmlns:a16="http://schemas.microsoft.com/office/drawing/2014/main" id="{1BF928B8-29BC-632C-396B-14F5A04AD4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6789" y="3631918"/>
            <a:ext cx="1544829" cy="1031407"/>
          </a:xfrm>
          <a:prstGeom prst="rect">
            <a:avLst/>
          </a:prstGeom>
        </p:spPr>
      </p:pic>
      <p:sp>
        <p:nvSpPr>
          <p:cNvPr id="10" name="Left Brace 9">
            <a:extLst>
              <a:ext uri="{FF2B5EF4-FFF2-40B4-BE49-F238E27FC236}">
                <a16:creationId xmlns:a16="http://schemas.microsoft.com/office/drawing/2014/main" id="{D78B4F0B-7853-8B01-824D-1DA731000CF0}"/>
              </a:ext>
            </a:extLst>
          </p:cNvPr>
          <p:cNvSpPr/>
          <p:nvPr/>
        </p:nvSpPr>
        <p:spPr>
          <a:xfrm>
            <a:off x="3666243" y="2491122"/>
            <a:ext cx="700822" cy="3166591"/>
          </a:xfrm>
          <a:prstGeom prst="leftBrace">
            <a:avLst>
              <a:gd name="adj1" fmla="val 37359"/>
              <a:gd name="adj2" fmla="val 50858"/>
            </a:avLst>
          </a:prstGeom>
          <a:ln w="50800">
            <a:solidFill>
              <a:srgbClr val="CFCA4B"/>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Rectangle 11">
            <a:extLst>
              <a:ext uri="{FF2B5EF4-FFF2-40B4-BE49-F238E27FC236}">
                <a16:creationId xmlns:a16="http://schemas.microsoft.com/office/drawing/2014/main" id="{C76A8E6E-8975-AECF-147C-06617259B471}"/>
              </a:ext>
            </a:extLst>
          </p:cNvPr>
          <p:cNvSpPr/>
          <p:nvPr/>
        </p:nvSpPr>
        <p:spPr>
          <a:xfrm>
            <a:off x="4510034" y="2560302"/>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3734442-6F08-4F82-F805-1205F3693027}"/>
              </a:ext>
            </a:extLst>
          </p:cNvPr>
          <p:cNvSpPr/>
          <p:nvPr/>
        </p:nvSpPr>
        <p:spPr>
          <a:xfrm>
            <a:off x="4513530" y="3235203"/>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BE5F6D5-112F-60EB-56D1-97BF4DA6E357}"/>
              </a:ext>
            </a:extLst>
          </p:cNvPr>
          <p:cNvSpPr/>
          <p:nvPr/>
        </p:nvSpPr>
        <p:spPr>
          <a:xfrm>
            <a:off x="4513530" y="3910104"/>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895F9DF8-6060-15C5-798B-17503C210C5F}"/>
              </a:ext>
            </a:extLst>
          </p:cNvPr>
          <p:cNvSpPr/>
          <p:nvPr/>
        </p:nvSpPr>
        <p:spPr>
          <a:xfrm>
            <a:off x="4510034" y="4583500"/>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EE42A5D-4789-647E-18E9-B2CB508618D4}"/>
              </a:ext>
            </a:extLst>
          </p:cNvPr>
          <p:cNvSpPr/>
          <p:nvPr/>
        </p:nvSpPr>
        <p:spPr>
          <a:xfrm>
            <a:off x="4516316" y="5256896"/>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7" name="Title 1">
            <a:extLst>
              <a:ext uri="{FF2B5EF4-FFF2-40B4-BE49-F238E27FC236}">
                <a16:creationId xmlns:a16="http://schemas.microsoft.com/office/drawing/2014/main" id="{41F81A4A-F061-AA89-F0E1-F6097DF4C543}"/>
              </a:ext>
            </a:extLst>
          </p:cNvPr>
          <p:cNvSpPr txBox="1">
            <a:spLocks/>
          </p:cNvSpPr>
          <p:nvPr/>
        </p:nvSpPr>
        <p:spPr>
          <a:xfrm>
            <a:off x="4880587" y="238364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Production</a:t>
            </a:r>
            <a:endParaRPr lang="en-GB" sz="1200"/>
          </a:p>
        </p:txBody>
      </p:sp>
      <p:sp>
        <p:nvSpPr>
          <p:cNvPr id="18" name="Title 1">
            <a:extLst>
              <a:ext uri="{FF2B5EF4-FFF2-40B4-BE49-F238E27FC236}">
                <a16:creationId xmlns:a16="http://schemas.microsoft.com/office/drawing/2014/main" id="{859F16A3-F3A9-EECB-32BE-B3C44B5476EF}"/>
              </a:ext>
            </a:extLst>
          </p:cNvPr>
          <p:cNvSpPr txBox="1">
            <a:spLocks/>
          </p:cNvSpPr>
          <p:nvPr/>
        </p:nvSpPr>
        <p:spPr>
          <a:xfrm>
            <a:off x="4841020" y="511465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End of life</a:t>
            </a:r>
            <a:endParaRPr lang="en-GB" sz="1200"/>
          </a:p>
        </p:txBody>
      </p:sp>
      <p:sp>
        <p:nvSpPr>
          <p:cNvPr id="19" name="Title 1">
            <a:extLst>
              <a:ext uri="{FF2B5EF4-FFF2-40B4-BE49-F238E27FC236}">
                <a16:creationId xmlns:a16="http://schemas.microsoft.com/office/drawing/2014/main" id="{ED007702-7520-F451-5B4B-54D1770C6243}"/>
              </a:ext>
            </a:extLst>
          </p:cNvPr>
          <p:cNvSpPr txBox="1">
            <a:spLocks/>
          </p:cNvSpPr>
          <p:nvPr/>
        </p:nvSpPr>
        <p:spPr>
          <a:xfrm>
            <a:off x="4880587" y="4397210"/>
            <a:ext cx="150928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Consumption</a:t>
            </a:r>
            <a:endParaRPr lang="en-GB" sz="1200" dirty="0"/>
          </a:p>
        </p:txBody>
      </p:sp>
      <p:sp>
        <p:nvSpPr>
          <p:cNvPr id="20" name="Title 1">
            <a:extLst>
              <a:ext uri="{FF2B5EF4-FFF2-40B4-BE49-F238E27FC236}">
                <a16:creationId xmlns:a16="http://schemas.microsoft.com/office/drawing/2014/main" id="{5D5662EA-1B00-994B-DA8B-7782630DFD89}"/>
              </a:ext>
            </a:extLst>
          </p:cNvPr>
          <p:cNvSpPr txBox="1">
            <a:spLocks/>
          </p:cNvSpPr>
          <p:nvPr/>
        </p:nvSpPr>
        <p:spPr>
          <a:xfrm>
            <a:off x="4896705" y="374654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Packaging</a:t>
            </a:r>
            <a:endParaRPr lang="en-GB" sz="1200"/>
          </a:p>
        </p:txBody>
      </p:sp>
      <p:sp>
        <p:nvSpPr>
          <p:cNvPr id="21" name="Title 1">
            <a:extLst>
              <a:ext uri="{FF2B5EF4-FFF2-40B4-BE49-F238E27FC236}">
                <a16:creationId xmlns:a16="http://schemas.microsoft.com/office/drawing/2014/main" id="{7B20951C-060D-0C3C-4E11-7A2BC3775C3D}"/>
              </a:ext>
            </a:extLst>
          </p:cNvPr>
          <p:cNvSpPr txBox="1">
            <a:spLocks/>
          </p:cNvSpPr>
          <p:nvPr/>
        </p:nvSpPr>
        <p:spPr>
          <a:xfrm>
            <a:off x="4865476" y="3067515"/>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Processing</a:t>
            </a:r>
            <a:endParaRPr lang="en-GB" sz="1200"/>
          </a:p>
        </p:txBody>
      </p:sp>
      <p:cxnSp>
        <p:nvCxnSpPr>
          <p:cNvPr id="22" name="Connector: Elbow 42">
            <a:extLst>
              <a:ext uri="{FF2B5EF4-FFF2-40B4-BE49-F238E27FC236}">
                <a16:creationId xmlns:a16="http://schemas.microsoft.com/office/drawing/2014/main" id="{9C09EE6C-EBA5-6669-ADA7-913DE28F9E33}"/>
              </a:ext>
            </a:extLst>
          </p:cNvPr>
          <p:cNvCxnSpPr>
            <a:cxnSpLocks/>
            <a:stCxn id="12" idx="2"/>
            <a:endCxn id="13" idx="0"/>
          </p:cNvCxnSpPr>
          <p:nvPr/>
        </p:nvCxnSpPr>
        <p:spPr>
          <a:xfrm rot="16200000" flipH="1">
            <a:off x="4459208" y="3039659"/>
            <a:ext cx="387592" cy="3496"/>
          </a:xfrm>
          <a:prstGeom prst="bentConnector3">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3" name="Connector: Elbow 44">
            <a:extLst>
              <a:ext uri="{FF2B5EF4-FFF2-40B4-BE49-F238E27FC236}">
                <a16:creationId xmlns:a16="http://schemas.microsoft.com/office/drawing/2014/main" id="{699C4188-D287-D216-2792-553E219F8996}"/>
              </a:ext>
            </a:extLst>
          </p:cNvPr>
          <p:cNvCxnSpPr>
            <a:cxnSpLocks/>
            <a:stCxn id="13" idx="2"/>
            <a:endCxn id="14" idx="0"/>
          </p:cNvCxnSpPr>
          <p:nvPr/>
        </p:nvCxnSpPr>
        <p:spPr>
          <a:xfrm rot="5400000">
            <a:off x="4460956" y="3716308"/>
            <a:ext cx="387592" cy="12700"/>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nector: Elbow 47">
            <a:extLst>
              <a:ext uri="{FF2B5EF4-FFF2-40B4-BE49-F238E27FC236}">
                <a16:creationId xmlns:a16="http://schemas.microsoft.com/office/drawing/2014/main" id="{01A5679C-D4E6-1EF2-6E82-4349B842AF42}"/>
              </a:ext>
            </a:extLst>
          </p:cNvPr>
          <p:cNvCxnSpPr>
            <a:cxnSpLocks/>
            <a:stCxn id="14" idx="2"/>
            <a:endCxn id="15" idx="0"/>
          </p:cNvCxnSpPr>
          <p:nvPr/>
        </p:nvCxnSpPr>
        <p:spPr>
          <a:xfrm rot="5400000">
            <a:off x="4459961" y="4388708"/>
            <a:ext cx="386087" cy="3496"/>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nector: Elbow 50">
            <a:extLst>
              <a:ext uri="{FF2B5EF4-FFF2-40B4-BE49-F238E27FC236}">
                <a16:creationId xmlns:a16="http://schemas.microsoft.com/office/drawing/2014/main" id="{68BB75B1-2078-8B41-97D2-80D194137858}"/>
              </a:ext>
            </a:extLst>
          </p:cNvPr>
          <p:cNvCxnSpPr>
            <a:cxnSpLocks/>
            <a:stCxn id="15" idx="2"/>
            <a:endCxn id="16" idx="0"/>
          </p:cNvCxnSpPr>
          <p:nvPr/>
        </p:nvCxnSpPr>
        <p:spPr>
          <a:xfrm rot="16200000" flipH="1">
            <a:off x="4461354" y="5060711"/>
            <a:ext cx="386087" cy="6282"/>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pic>
        <p:nvPicPr>
          <p:cNvPr id="27" name="Picture 26">
            <a:extLst>
              <a:ext uri="{FF2B5EF4-FFF2-40B4-BE49-F238E27FC236}">
                <a16:creationId xmlns:a16="http://schemas.microsoft.com/office/drawing/2014/main" id="{DD4A564B-383B-612D-D15D-8413625CF420}"/>
              </a:ext>
            </a:extLst>
          </p:cNvPr>
          <p:cNvPicPr>
            <a:picLocks noChangeAspect="1"/>
          </p:cNvPicPr>
          <p:nvPr/>
        </p:nvPicPr>
        <p:blipFill>
          <a:blip r:embed="rId5"/>
          <a:stretch>
            <a:fillRect/>
          </a:stretch>
        </p:blipFill>
        <p:spPr>
          <a:xfrm>
            <a:off x="6010508" y="1809790"/>
            <a:ext cx="697810" cy="1688984"/>
          </a:xfrm>
          <a:prstGeom prst="rect">
            <a:avLst/>
          </a:prstGeom>
        </p:spPr>
      </p:pic>
      <p:sp>
        <p:nvSpPr>
          <p:cNvPr id="28" name="Title 1">
            <a:extLst>
              <a:ext uri="{FF2B5EF4-FFF2-40B4-BE49-F238E27FC236}">
                <a16:creationId xmlns:a16="http://schemas.microsoft.com/office/drawing/2014/main" id="{C12DAF19-8F55-B004-B337-B0F4710305FD}"/>
              </a:ext>
            </a:extLst>
          </p:cNvPr>
          <p:cNvSpPr txBox="1">
            <a:spLocks/>
          </p:cNvSpPr>
          <p:nvPr/>
        </p:nvSpPr>
        <p:spPr>
          <a:xfrm>
            <a:off x="6059634" y="3433800"/>
            <a:ext cx="133084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Multiple locations and activity types</a:t>
            </a:r>
            <a:endParaRPr lang="en-GB" sz="1200" b="1" dirty="0"/>
          </a:p>
        </p:txBody>
      </p:sp>
      <p:cxnSp>
        <p:nvCxnSpPr>
          <p:cNvPr id="26" name="Straight Arrow Connector 25">
            <a:extLst>
              <a:ext uri="{FF2B5EF4-FFF2-40B4-BE49-F238E27FC236}">
                <a16:creationId xmlns:a16="http://schemas.microsoft.com/office/drawing/2014/main" id="{04511633-6310-1A44-73F3-E20B574A0A23}"/>
              </a:ext>
            </a:extLst>
          </p:cNvPr>
          <p:cNvCxnSpPr>
            <a:cxnSpLocks/>
          </p:cNvCxnSpPr>
          <p:nvPr/>
        </p:nvCxnSpPr>
        <p:spPr>
          <a:xfrm flipV="1">
            <a:off x="6849888" y="502546"/>
            <a:ext cx="996286" cy="1514087"/>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47BE1840-FD58-2835-6F9E-DA1EEE5B06CB}"/>
              </a:ext>
            </a:extLst>
          </p:cNvPr>
          <p:cNvCxnSpPr>
            <a:cxnSpLocks/>
          </p:cNvCxnSpPr>
          <p:nvPr/>
        </p:nvCxnSpPr>
        <p:spPr>
          <a:xfrm>
            <a:off x="6845708" y="2016633"/>
            <a:ext cx="1000466" cy="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5B62FA71-1E35-FDBF-617E-8850E65FD51C}"/>
              </a:ext>
            </a:extLst>
          </p:cNvPr>
          <p:cNvCxnSpPr>
            <a:cxnSpLocks/>
          </p:cNvCxnSpPr>
          <p:nvPr/>
        </p:nvCxnSpPr>
        <p:spPr>
          <a:xfrm flipV="1">
            <a:off x="6845708" y="1376003"/>
            <a:ext cx="1000466" cy="64063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1B787417-BF79-1E0E-A7B4-9E8D9FB04F1A}"/>
              </a:ext>
            </a:extLst>
          </p:cNvPr>
          <p:cNvCxnSpPr>
            <a:cxnSpLocks/>
          </p:cNvCxnSpPr>
          <p:nvPr/>
        </p:nvCxnSpPr>
        <p:spPr>
          <a:xfrm>
            <a:off x="6845708" y="2016633"/>
            <a:ext cx="918162" cy="741399"/>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014FCB64-D43D-465B-3B17-42828695F009}"/>
              </a:ext>
            </a:extLst>
          </p:cNvPr>
          <p:cNvCxnSpPr>
            <a:cxnSpLocks/>
          </p:cNvCxnSpPr>
          <p:nvPr/>
        </p:nvCxnSpPr>
        <p:spPr>
          <a:xfrm>
            <a:off x="6845708" y="2006588"/>
            <a:ext cx="843517" cy="1624901"/>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sp>
        <p:nvSpPr>
          <p:cNvPr id="33" name="Title 1">
            <a:extLst>
              <a:ext uri="{FF2B5EF4-FFF2-40B4-BE49-F238E27FC236}">
                <a16:creationId xmlns:a16="http://schemas.microsoft.com/office/drawing/2014/main" id="{EB6571E5-4E1A-CC36-8785-A84D389FA0C9}"/>
              </a:ext>
            </a:extLst>
          </p:cNvPr>
          <p:cNvSpPr txBox="1">
            <a:spLocks/>
          </p:cNvSpPr>
          <p:nvPr/>
        </p:nvSpPr>
        <p:spPr>
          <a:xfrm>
            <a:off x="8438096" y="420819"/>
            <a:ext cx="1958235"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Land Use / Habitat loss &amp; Fragmentation</a:t>
            </a:r>
            <a:endParaRPr lang="en-GB" sz="1200" dirty="0"/>
          </a:p>
        </p:txBody>
      </p:sp>
      <p:sp>
        <p:nvSpPr>
          <p:cNvPr id="34" name="Rectangle 33">
            <a:extLst>
              <a:ext uri="{FF2B5EF4-FFF2-40B4-BE49-F238E27FC236}">
                <a16:creationId xmlns:a16="http://schemas.microsoft.com/office/drawing/2014/main" id="{23B2B8DC-A6FC-7903-FE35-EE4D1F252E1D}"/>
              </a:ext>
            </a:extLst>
          </p:cNvPr>
          <p:cNvSpPr/>
          <p:nvPr/>
        </p:nvSpPr>
        <p:spPr>
          <a:xfrm>
            <a:off x="8000913" y="597474"/>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CF39B840-FAF9-4A8D-3FA3-B733D0F949BE}"/>
              </a:ext>
            </a:extLst>
          </p:cNvPr>
          <p:cNvSpPr/>
          <p:nvPr/>
        </p:nvSpPr>
        <p:spPr>
          <a:xfrm>
            <a:off x="8004409" y="1272375"/>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F0B32CD1-C88A-8BCF-C6AD-3975554903FB}"/>
              </a:ext>
            </a:extLst>
          </p:cNvPr>
          <p:cNvSpPr/>
          <p:nvPr/>
        </p:nvSpPr>
        <p:spPr>
          <a:xfrm>
            <a:off x="8004409" y="1947276"/>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957F44B9-B908-A5E8-9C1B-586B93D9E1AD}"/>
              </a:ext>
            </a:extLst>
          </p:cNvPr>
          <p:cNvSpPr/>
          <p:nvPr/>
        </p:nvSpPr>
        <p:spPr>
          <a:xfrm>
            <a:off x="8000913" y="2620672"/>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1F56903-C501-8C33-80A2-F90FE6BAA7DB}"/>
              </a:ext>
            </a:extLst>
          </p:cNvPr>
          <p:cNvSpPr/>
          <p:nvPr/>
        </p:nvSpPr>
        <p:spPr>
          <a:xfrm>
            <a:off x="8007195" y="3294068"/>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9" name="Title 1">
            <a:extLst>
              <a:ext uri="{FF2B5EF4-FFF2-40B4-BE49-F238E27FC236}">
                <a16:creationId xmlns:a16="http://schemas.microsoft.com/office/drawing/2014/main" id="{5AA204FA-9E1D-2890-A9E2-33E3C67A6E31}"/>
              </a:ext>
            </a:extLst>
          </p:cNvPr>
          <p:cNvSpPr txBox="1">
            <a:spLocks/>
          </p:cNvSpPr>
          <p:nvPr/>
        </p:nvSpPr>
        <p:spPr>
          <a:xfrm>
            <a:off x="8438095" y="1061437"/>
            <a:ext cx="1622569"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Overexploitation</a:t>
            </a:r>
            <a:endParaRPr lang="en-GB" sz="1200"/>
          </a:p>
        </p:txBody>
      </p:sp>
      <p:sp>
        <p:nvSpPr>
          <p:cNvPr id="40" name="Title 1">
            <a:extLst>
              <a:ext uri="{FF2B5EF4-FFF2-40B4-BE49-F238E27FC236}">
                <a16:creationId xmlns:a16="http://schemas.microsoft.com/office/drawing/2014/main" id="{6D5C9C81-F8D5-1082-BF33-3D043C14476F}"/>
              </a:ext>
            </a:extLst>
          </p:cNvPr>
          <p:cNvSpPr txBox="1">
            <a:spLocks/>
          </p:cNvSpPr>
          <p:nvPr/>
        </p:nvSpPr>
        <p:spPr>
          <a:xfrm>
            <a:off x="8453900" y="1746714"/>
            <a:ext cx="1622569"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Pollution</a:t>
            </a:r>
            <a:endParaRPr lang="en-GB" sz="1200"/>
          </a:p>
        </p:txBody>
      </p:sp>
      <p:sp>
        <p:nvSpPr>
          <p:cNvPr id="41" name="Title 1">
            <a:extLst>
              <a:ext uri="{FF2B5EF4-FFF2-40B4-BE49-F238E27FC236}">
                <a16:creationId xmlns:a16="http://schemas.microsoft.com/office/drawing/2014/main" id="{4182C0A6-6415-20EC-F2A2-6B8E39D3542E}"/>
              </a:ext>
            </a:extLst>
          </p:cNvPr>
          <p:cNvSpPr txBox="1">
            <a:spLocks/>
          </p:cNvSpPr>
          <p:nvPr/>
        </p:nvSpPr>
        <p:spPr>
          <a:xfrm>
            <a:off x="8520400" y="2447438"/>
            <a:ext cx="1622569"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Water use</a:t>
            </a:r>
            <a:endParaRPr lang="en-GB" sz="1200" dirty="0"/>
          </a:p>
        </p:txBody>
      </p:sp>
      <p:sp>
        <p:nvSpPr>
          <p:cNvPr id="42" name="Title 1">
            <a:extLst>
              <a:ext uri="{FF2B5EF4-FFF2-40B4-BE49-F238E27FC236}">
                <a16:creationId xmlns:a16="http://schemas.microsoft.com/office/drawing/2014/main" id="{B650D3E0-8862-076B-C280-D8AF2DD5EF3B}"/>
              </a:ext>
            </a:extLst>
          </p:cNvPr>
          <p:cNvSpPr txBox="1">
            <a:spLocks/>
          </p:cNvSpPr>
          <p:nvPr/>
        </p:nvSpPr>
        <p:spPr>
          <a:xfrm>
            <a:off x="8453901" y="3208367"/>
            <a:ext cx="168906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Climate change</a:t>
            </a:r>
            <a:endParaRPr lang="en-GB" sz="1200" dirty="0"/>
          </a:p>
        </p:txBody>
      </p:sp>
      <p:sp>
        <p:nvSpPr>
          <p:cNvPr id="43" name="Title 1">
            <a:extLst>
              <a:ext uri="{FF2B5EF4-FFF2-40B4-BE49-F238E27FC236}">
                <a16:creationId xmlns:a16="http://schemas.microsoft.com/office/drawing/2014/main" id="{2B7983F1-937A-B95D-0112-24E058F5088E}"/>
              </a:ext>
            </a:extLst>
          </p:cNvPr>
          <p:cNvSpPr txBox="1">
            <a:spLocks/>
          </p:cNvSpPr>
          <p:nvPr/>
        </p:nvSpPr>
        <p:spPr>
          <a:xfrm>
            <a:off x="8479402" y="3969296"/>
            <a:ext cx="133084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Biodiversity Pressures</a:t>
            </a:r>
            <a:endParaRPr lang="en-GB" sz="1200" b="1" dirty="0"/>
          </a:p>
        </p:txBody>
      </p:sp>
      <p:sp>
        <p:nvSpPr>
          <p:cNvPr id="57" name="Title 1">
            <a:extLst>
              <a:ext uri="{FF2B5EF4-FFF2-40B4-BE49-F238E27FC236}">
                <a16:creationId xmlns:a16="http://schemas.microsoft.com/office/drawing/2014/main" id="{7B3BF387-A274-B5F9-F101-D764DCF257DD}"/>
              </a:ext>
            </a:extLst>
          </p:cNvPr>
          <p:cNvSpPr txBox="1">
            <a:spLocks/>
          </p:cNvSpPr>
          <p:nvPr/>
        </p:nvSpPr>
        <p:spPr>
          <a:xfrm>
            <a:off x="4165572" y="1685637"/>
            <a:ext cx="1842846"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Life Cycle Stages</a:t>
            </a:r>
            <a:endParaRPr lang="en-GB" sz="1200" b="1" dirty="0"/>
          </a:p>
        </p:txBody>
      </p:sp>
      <p:sp>
        <p:nvSpPr>
          <p:cNvPr id="74" name="Oval 73">
            <a:extLst>
              <a:ext uri="{FF2B5EF4-FFF2-40B4-BE49-F238E27FC236}">
                <a16:creationId xmlns:a16="http://schemas.microsoft.com/office/drawing/2014/main" id="{94B46B1C-FAFD-7089-4AB5-AA74E79C2ECE}"/>
              </a:ext>
            </a:extLst>
          </p:cNvPr>
          <p:cNvSpPr>
            <a:spLocks noChangeAspect="1"/>
          </p:cNvSpPr>
          <p:nvPr/>
        </p:nvSpPr>
        <p:spPr>
          <a:xfrm>
            <a:off x="32684" y="2277111"/>
            <a:ext cx="1337079" cy="1344789"/>
          </a:xfrm>
          <a:prstGeom prst="ellipse">
            <a:avLst/>
          </a:prstGeom>
          <a:blipFill dpi="0" rotWithShape="1">
            <a:blip r:embed="rId6"/>
            <a:srcRect/>
            <a:stretch>
              <a:fillRect l="-5000" r="-2000" b="-15000"/>
            </a:stretch>
          </a:blipFill>
          <a:ln w="38100">
            <a:solidFill>
              <a:srgbClr val="CFC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1987F20B-7FA8-E745-FC81-0A5A786BF230}"/>
              </a:ext>
            </a:extLst>
          </p:cNvPr>
          <p:cNvSpPr txBox="1">
            <a:spLocks/>
          </p:cNvSpPr>
          <p:nvPr/>
        </p:nvSpPr>
        <p:spPr>
          <a:xfrm>
            <a:off x="2013866" y="4636188"/>
            <a:ext cx="1842846"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Ingredients</a:t>
            </a:r>
            <a:endParaRPr lang="en-GB" sz="1200" b="1" dirty="0"/>
          </a:p>
        </p:txBody>
      </p:sp>
    </p:spTree>
    <p:extLst>
      <p:ext uri="{BB962C8B-B14F-4D97-AF65-F5344CB8AC3E}">
        <p14:creationId xmlns:p14="http://schemas.microsoft.com/office/powerpoint/2010/main" val="17159198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0A6DA-187A-7FB0-A1C3-0FC154EB6B0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B7034B-34B7-F6CA-52FB-F75850D932E8}"/>
              </a:ext>
            </a:extLst>
          </p:cNvPr>
          <p:cNvSpPr>
            <a:spLocks noGrp="1"/>
          </p:cNvSpPr>
          <p:nvPr>
            <p:ph type="sldNum" sz="quarter" idx="10"/>
          </p:nvPr>
        </p:nvSpPr>
        <p:spPr/>
        <p:txBody>
          <a:bodyPr/>
          <a:lstStyle/>
          <a:p>
            <a:fld id="{D8D877B3-D348-4611-9BDB-C5374591D951}" type="slidenum">
              <a:rPr lang="en-US" smtClean="0"/>
              <a:pPr/>
              <a:t>26</a:t>
            </a:fld>
            <a:endParaRPr lang="en-US" dirty="0"/>
          </a:p>
        </p:txBody>
      </p:sp>
      <p:cxnSp>
        <p:nvCxnSpPr>
          <p:cNvPr id="3" name="Straight Arrow Connector 2">
            <a:extLst>
              <a:ext uri="{FF2B5EF4-FFF2-40B4-BE49-F238E27FC236}">
                <a16:creationId xmlns:a16="http://schemas.microsoft.com/office/drawing/2014/main" id="{96240598-F1FD-9D8F-5F29-53E9B3F65DFB}"/>
              </a:ext>
            </a:extLst>
          </p:cNvPr>
          <p:cNvCxnSpPr/>
          <p:nvPr/>
        </p:nvCxnSpPr>
        <p:spPr>
          <a:xfrm flipV="1">
            <a:off x="837344" y="1383508"/>
            <a:ext cx="996286" cy="1514087"/>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5" name="Straight Arrow Connector 4">
            <a:extLst>
              <a:ext uri="{FF2B5EF4-FFF2-40B4-BE49-F238E27FC236}">
                <a16:creationId xmlns:a16="http://schemas.microsoft.com/office/drawing/2014/main" id="{46FCFF9D-0135-E84F-6482-77598F92F501}"/>
              </a:ext>
            </a:extLst>
          </p:cNvPr>
          <p:cNvCxnSpPr>
            <a:cxnSpLocks/>
          </p:cNvCxnSpPr>
          <p:nvPr/>
        </p:nvCxnSpPr>
        <p:spPr>
          <a:xfrm>
            <a:off x="833164" y="2897595"/>
            <a:ext cx="1000466" cy="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9EE54105-26B6-F763-C140-D7BFBF075D2D}"/>
              </a:ext>
            </a:extLst>
          </p:cNvPr>
          <p:cNvCxnSpPr>
            <a:cxnSpLocks/>
          </p:cNvCxnSpPr>
          <p:nvPr/>
        </p:nvCxnSpPr>
        <p:spPr>
          <a:xfrm flipV="1">
            <a:off x="833164" y="2256965"/>
            <a:ext cx="1000466" cy="64063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E4060975-D542-897C-5886-CB455C2BE981}"/>
              </a:ext>
            </a:extLst>
          </p:cNvPr>
          <p:cNvCxnSpPr>
            <a:cxnSpLocks/>
          </p:cNvCxnSpPr>
          <p:nvPr/>
        </p:nvCxnSpPr>
        <p:spPr>
          <a:xfrm>
            <a:off x="833164" y="2897595"/>
            <a:ext cx="918162" cy="741399"/>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48E9FAC7-22C8-222A-B57A-569B4D065612}"/>
              </a:ext>
            </a:extLst>
          </p:cNvPr>
          <p:cNvCxnSpPr>
            <a:cxnSpLocks/>
          </p:cNvCxnSpPr>
          <p:nvPr/>
        </p:nvCxnSpPr>
        <p:spPr>
          <a:xfrm>
            <a:off x="833164" y="2887550"/>
            <a:ext cx="843517" cy="1624901"/>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pic>
        <p:nvPicPr>
          <p:cNvPr id="9" name="Picture 8" descr="Flour, eggs, milk, and butter on table">
            <a:extLst>
              <a:ext uri="{FF2B5EF4-FFF2-40B4-BE49-F238E27FC236}">
                <a16:creationId xmlns:a16="http://schemas.microsoft.com/office/drawing/2014/main" id="{BDCA80BA-1470-C287-8A12-BAE85148F2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790" y="1261332"/>
            <a:ext cx="1544829" cy="2060186"/>
          </a:xfrm>
          <a:prstGeom prst="rect">
            <a:avLst/>
          </a:prstGeom>
        </p:spPr>
      </p:pic>
      <p:pic>
        <p:nvPicPr>
          <p:cNvPr id="11" name="Picture 10" descr="Pile of assorted broken chocolate pieces">
            <a:extLst>
              <a:ext uri="{FF2B5EF4-FFF2-40B4-BE49-F238E27FC236}">
                <a16:creationId xmlns:a16="http://schemas.microsoft.com/office/drawing/2014/main" id="{45C4832D-33B0-1A5E-3DA9-562355E2C9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6789" y="3631918"/>
            <a:ext cx="1544829" cy="1031407"/>
          </a:xfrm>
          <a:prstGeom prst="rect">
            <a:avLst/>
          </a:prstGeom>
        </p:spPr>
      </p:pic>
      <p:sp>
        <p:nvSpPr>
          <p:cNvPr id="10" name="Left Brace 9">
            <a:extLst>
              <a:ext uri="{FF2B5EF4-FFF2-40B4-BE49-F238E27FC236}">
                <a16:creationId xmlns:a16="http://schemas.microsoft.com/office/drawing/2014/main" id="{07CC1C7C-1730-5414-7B1C-4089DF36FD1F}"/>
              </a:ext>
            </a:extLst>
          </p:cNvPr>
          <p:cNvSpPr/>
          <p:nvPr/>
        </p:nvSpPr>
        <p:spPr>
          <a:xfrm>
            <a:off x="3666243" y="2491122"/>
            <a:ext cx="700822" cy="3166591"/>
          </a:xfrm>
          <a:prstGeom prst="leftBrace">
            <a:avLst>
              <a:gd name="adj1" fmla="val 37359"/>
              <a:gd name="adj2" fmla="val 50858"/>
            </a:avLst>
          </a:prstGeom>
          <a:ln w="50800">
            <a:solidFill>
              <a:srgbClr val="CFCA4B"/>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Rectangle 11">
            <a:extLst>
              <a:ext uri="{FF2B5EF4-FFF2-40B4-BE49-F238E27FC236}">
                <a16:creationId xmlns:a16="http://schemas.microsoft.com/office/drawing/2014/main" id="{817CC901-368A-2312-C9EB-5D0CBDB40DDC}"/>
              </a:ext>
            </a:extLst>
          </p:cNvPr>
          <p:cNvSpPr/>
          <p:nvPr/>
        </p:nvSpPr>
        <p:spPr>
          <a:xfrm>
            <a:off x="4510034" y="2560302"/>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B4CDE78-9CD4-6C5C-F272-1C7466322D7B}"/>
              </a:ext>
            </a:extLst>
          </p:cNvPr>
          <p:cNvSpPr/>
          <p:nvPr/>
        </p:nvSpPr>
        <p:spPr>
          <a:xfrm>
            <a:off x="4513530" y="3235203"/>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99B7E415-A90A-990E-8FE1-A448B1FDFD3A}"/>
              </a:ext>
            </a:extLst>
          </p:cNvPr>
          <p:cNvSpPr/>
          <p:nvPr/>
        </p:nvSpPr>
        <p:spPr>
          <a:xfrm>
            <a:off x="4513530" y="3910104"/>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7C8AB44D-28CE-AC23-6729-108A48213D5B}"/>
              </a:ext>
            </a:extLst>
          </p:cNvPr>
          <p:cNvSpPr/>
          <p:nvPr/>
        </p:nvSpPr>
        <p:spPr>
          <a:xfrm>
            <a:off x="4510034" y="4583500"/>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42DC8425-B869-8656-49FB-5F0D7E65CA53}"/>
              </a:ext>
            </a:extLst>
          </p:cNvPr>
          <p:cNvSpPr/>
          <p:nvPr/>
        </p:nvSpPr>
        <p:spPr>
          <a:xfrm>
            <a:off x="4516316" y="5256896"/>
            <a:ext cx="282444" cy="28730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7" name="Title 1">
            <a:extLst>
              <a:ext uri="{FF2B5EF4-FFF2-40B4-BE49-F238E27FC236}">
                <a16:creationId xmlns:a16="http://schemas.microsoft.com/office/drawing/2014/main" id="{F5198B7A-D151-EFE1-6503-3BEE37E5D01E}"/>
              </a:ext>
            </a:extLst>
          </p:cNvPr>
          <p:cNvSpPr txBox="1">
            <a:spLocks/>
          </p:cNvSpPr>
          <p:nvPr/>
        </p:nvSpPr>
        <p:spPr>
          <a:xfrm>
            <a:off x="4880587" y="238364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Production</a:t>
            </a:r>
            <a:endParaRPr lang="en-GB" sz="1200"/>
          </a:p>
        </p:txBody>
      </p:sp>
      <p:sp>
        <p:nvSpPr>
          <p:cNvPr id="18" name="Title 1">
            <a:extLst>
              <a:ext uri="{FF2B5EF4-FFF2-40B4-BE49-F238E27FC236}">
                <a16:creationId xmlns:a16="http://schemas.microsoft.com/office/drawing/2014/main" id="{2F07EB92-9EDD-A4DF-764C-F8AC9920DF67}"/>
              </a:ext>
            </a:extLst>
          </p:cNvPr>
          <p:cNvSpPr txBox="1">
            <a:spLocks/>
          </p:cNvSpPr>
          <p:nvPr/>
        </p:nvSpPr>
        <p:spPr>
          <a:xfrm>
            <a:off x="4841020" y="511465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End of life</a:t>
            </a:r>
            <a:endParaRPr lang="en-GB" sz="1200"/>
          </a:p>
        </p:txBody>
      </p:sp>
      <p:sp>
        <p:nvSpPr>
          <p:cNvPr id="19" name="Title 1">
            <a:extLst>
              <a:ext uri="{FF2B5EF4-FFF2-40B4-BE49-F238E27FC236}">
                <a16:creationId xmlns:a16="http://schemas.microsoft.com/office/drawing/2014/main" id="{86F77C7B-5D7A-7CE4-049A-1F43E5882157}"/>
              </a:ext>
            </a:extLst>
          </p:cNvPr>
          <p:cNvSpPr txBox="1">
            <a:spLocks/>
          </p:cNvSpPr>
          <p:nvPr/>
        </p:nvSpPr>
        <p:spPr>
          <a:xfrm>
            <a:off x="4880587" y="4397210"/>
            <a:ext cx="150928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Consumption</a:t>
            </a:r>
            <a:endParaRPr lang="en-GB" sz="1200" dirty="0"/>
          </a:p>
        </p:txBody>
      </p:sp>
      <p:sp>
        <p:nvSpPr>
          <p:cNvPr id="20" name="Title 1">
            <a:extLst>
              <a:ext uri="{FF2B5EF4-FFF2-40B4-BE49-F238E27FC236}">
                <a16:creationId xmlns:a16="http://schemas.microsoft.com/office/drawing/2014/main" id="{498BD8DB-C960-2317-61DA-47E8D00D2954}"/>
              </a:ext>
            </a:extLst>
          </p:cNvPr>
          <p:cNvSpPr txBox="1">
            <a:spLocks/>
          </p:cNvSpPr>
          <p:nvPr/>
        </p:nvSpPr>
        <p:spPr>
          <a:xfrm>
            <a:off x="4896705" y="3746547"/>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Packaging</a:t>
            </a:r>
            <a:endParaRPr lang="en-GB" sz="1200"/>
          </a:p>
        </p:txBody>
      </p:sp>
      <p:sp>
        <p:nvSpPr>
          <p:cNvPr id="21" name="Title 1">
            <a:extLst>
              <a:ext uri="{FF2B5EF4-FFF2-40B4-BE49-F238E27FC236}">
                <a16:creationId xmlns:a16="http://schemas.microsoft.com/office/drawing/2014/main" id="{1D72C682-7929-9C37-D858-8714EDA7D533}"/>
              </a:ext>
            </a:extLst>
          </p:cNvPr>
          <p:cNvSpPr txBox="1">
            <a:spLocks/>
          </p:cNvSpPr>
          <p:nvPr/>
        </p:nvSpPr>
        <p:spPr>
          <a:xfrm>
            <a:off x="4865476" y="3067515"/>
            <a:ext cx="109167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Processing</a:t>
            </a:r>
            <a:endParaRPr lang="en-GB" sz="1200"/>
          </a:p>
        </p:txBody>
      </p:sp>
      <p:cxnSp>
        <p:nvCxnSpPr>
          <p:cNvPr id="22" name="Connector: Elbow 42">
            <a:extLst>
              <a:ext uri="{FF2B5EF4-FFF2-40B4-BE49-F238E27FC236}">
                <a16:creationId xmlns:a16="http://schemas.microsoft.com/office/drawing/2014/main" id="{875D4AA9-DE5C-7044-2FCA-6DA6F3AC99CB}"/>
              </a:ext>
            </a:extLst>
          </p:cNvPr>
          <p:cNvCxnSpPr>
            <a:cxnSpLocks/>
            <a:stCxn id="12" idx="2"/>
            <a:endCxn id="13" idx="0"/>
          </p:cNvCxnSpPr>
          <p:nvPr/>
        </p:nvCxnSpPr>
        <p:spPr>
          <a:xfrm rot="16200000" flipH="1">
            <a:off x="4459208" y="3039659"/>
            <a:ext cx="387592" cy="3496"/>
          </a:xfrm>
          <a:prstGeom prst="bentConnector3">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3" name="Connector: Elbow 44">
            <a:extLst>
              <a:ext uri="{FF2B5EF4-FFF2-40B4-BE49-F238E27FC236}">
                <a16:creationId xmlns:a16="http://schemas.microsoft.com/office/drawing/2014/main" id="{FF9AEABE-26C5-76F3-0266-41F4E60E4168}"/>
              </a:ext>
            </a:extLst>
          </p:cNvPr>
          <p:cNvCxnSpPr>
            <a:cxnSpLocks/>
            <a:stCxn id="13" idx="2"/>
            <a:endCxn id="14" idx="0"/>
          </p:cNvCxnSpPr>
          <p:nvPr/>
        </p:nvCxnSpPr>
        <p:spPr>
          <a:xfrm rot="5400000">
            <a:off x="4460956" y="3716308"/>
            <a:ext cx="387592" cy="12700"/>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nector: Elbow 47">
            <a:extLst>
              <a:ext uri="{FF2B5EF4-FFF2-40B4-BE49-F238E27FC236}">
                <a16:creationId xmlns:a16="http://schemas.microsoft.com/office/drawing/2014/main" id="{C34DFE76-C4DA-0876-ED6B-E75C488E774E}"/>
              </a:ext>
            </a:extLst>
          </p:cNvPr>
          <p:cNvCxnSpPr>
            <a:cxnSpLocks/>
            <a:stCxn id="14" idx="2"/>
            <a:endCxn id="15" idx="0"/>
          </p:cNvCxnSpPr>
          <p:nvPr/>
        </p:nvCxnSpPr>
        <p:spPr>
          <a:xfrm rot="5400000">
            <a:off x="4459961" y="4388708"/>
            <a:ext cx="386087" cy="3496"/>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nector: Elbow 50">
            <a:extLst>
              <a:ext uri="{FF2B5EF4-FFF2-40B4-BE49-F238E27FC236}">
                <a16:creationId xmlns:a16="http://schemas.microsoft.com/office/drawing/2014/main" id="{73A89BC4-1BC8-310F-B77B-58BD96D887EE}"/>
              </a:ext>
            </a:extLst>
          </p:cNvPr>
          <p:cNvCxnSpPr>
            <a:cxnSpLocks/>
            <a:stCxn id="15" idx="2"/>
            <a:endCxn id="16" idx="0"/>
          </p:cNvCxnSpPr>
          <p:nvPr/>
        </p:nvCxnSpPr>
        <p:spPr>
          <a:xfrm rot="16200000" flipH="1">
            <a:off x="4461354" y="5060711"/>
            <a:ext cx="386087" cy="6282"/>
          </a:xfrm>
          <a:prstGeom prst="bentConnector3">
            <a:avLst>
              <a:gd name="adj1" fmla="val 50000"/>
            </a:avLst>
          </a:prstGeom>
          <a:ln w="57150">
            <a:solidFill>
              <a:srgbClr val="CFCA4B"/>
            </a:solidFill>
            <a:tailEnd type="triangle"/>
          </a:ln>
        </p:spPr>
        <p:style>
          <a:lnRef idx="2">
            <a:schemeClr val="accent1"/>
          </a:lnRef>
          <a:fillRef idx="0">
            <a:schemeClr val="accent1"/>
          </a:fillRef>
          <a:effectRef idx="1">
            <a:schemeClr val="accent1"/>
          </a:effectRef>
          <a:fontRef idx="minor">
            <a:schemeClr val="tx1"/>
          </a:fontRef>
        </p:style>
      </p:cxnSp>
      <p:pic>
        <p:nvPicPr>
          <p:cNvPr id="27" name="Picture 26">
            <a:extLst>
              <a:ext uri="{FF2B5EF4-FFF2-40B4-BE49-F238E27FC236}">
                <a16:creationId xmlns:a16="http://schemas.microsoft.com/office/drawing/2014/main" id="{29B36A2A-DAF3-7106-CEE4-833FB7AF50D0}"/>
              </a:ext>
            </a:extLst>
          </p:cNvPr>
          <p:cNvPicPr>
            <a:picLocks noChangeAspect="1"/>
          </p:cNvPicPr>
          <p:nvPr/>
        </p:nvPicPr>
        <p:blipFill>
          <a:blip r:embed="rId5"/>
          <a:stretch>
            <a:fillRect/>
          </a:stretch>
        </p:blipFill>
        <p:spPr>
          <a:xfrm>
            <a:off x="6010508" y="1809790"/>
            <a:ext cx="697810" cy="1688984"/>
          </a:xfrm>
          <a:prstGeom prst="rect">
            <a:avLst/>
          </a:prstGeom>
        </p:spPr>
      </p:pic>
      <p:sp>
        <p:nvSpPr>
          <p:cNvPr id="28" name="Title 1">
            <a:extLst>
              <a:ext uri="{FF2B5EF4-FFF2-40B4-BE49-F238E27FC236}">
                <a16:creationId xmlns:a16="http://schemas.microsoft.com/office/drawing/2014/main" id="{42BC253B-0045-C5AC-D2B9-5766F2F006B2}"/>
              </a:ext>
            </a:extLst>
          </p:cNvPr>
          <p:cNvSpPr txBox="1">
            <a:spLocks/>
          </p:cNvSpPr>
          <p:nvPr/>
        </p:nvSpPr>
        <p:spPr>
          <a:xfrm>
            <a:off x="6059634" y="3433800"/>
            <a:ext cx="133084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Multiple locations and activity types</a:t>
            </a:r>
            <a:endParaRPr lang="en-GB" sz="1200" b="1" dirty="0"/>
          </a:p>
        </p:txBody>
      </p:sp>
      <p:cxnSp>
        <p:nvCxnSpPr>
          <p:cNvPr id="26" name="Straight Arrow Connector 25">
            <a:extLst>
              <a:ext uri="{FF2B5EF4-FFF2-40B4-BE49-F238E27FC236}">
                <a16:creationId xmlns:a16="http://schemas.microsoft.com/office/drawing/2014/main" id="{5B323E60-DB6A-F08A-20CD-49E739ED3BA7}"/>
              </a:ext>
            </a:extLst>
          </p:cNvPr>
          <p:cNvCxnSpPr>
            <a:cxnSpLocks/>
          </p:cNvCxnSpPr>
          <p:nvPr/>
        </p:nvCxnSpPr>
        <p:spPr>
          <a:xfrm flipV="1">
            <a:off x="6849888" y="502546"/>
            <a:ext cx="996286" cy="1514087"/>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8FF0AE69-0303-425B-7C37-390F7A3E3F11}"/>
              </a:ext>
            </a:extLst>
          </p:cNvPr>
          <p:cNvCxnSpPr>
            <a:cxnSpLocks/>
          </p:cNvCxnSpPr>
          <p:nvPr/>
        </p:nvCxnSpPr>
        <p:spPr>
          <a:xfrm>
            <a:off x="6845708" y="2016633"/>
            <a:ext cx="1000466" cy="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6F2E9BA4-7192-3E61-4FFC-F2980178E8F1}"/>
              </a:ext>
            </a:extLst>
          </p:cNvPr>
          <p:cNvCxnSpPr>
            <a:cxnSpLocks/>
          </p:cNvCxnSpPr>
          <p:nvPr/>
        </p:nvCxnSpPr>
        <p:spPr>
          <a:xfrm flipV="1">
            <a:off x="6845708" y="1376003"/>
            <a:ext cx="1000466" cy="64063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61F2CAE7-242D-3E45-65F0-62B67C960E12}"/>
              </a:ext>
            </a:extLst>
          </p:cNvPr>
          <p:cNvCxnSpPr>
            <a:cxnSpLocks/>
          </p:cNvCxnSpPr>
          <p:nvPr/>
        </p:nvCxnSpPr>
        <p:spPr>
          <a:xfrm>
            <a:off x="6845708" y="2016633"/>
            <a:ext cx="918162" cy="741399"/>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249C0C37-A975-857A-0DC0-7138B450C3D6}"/>
              </a:ext>
            </a:extLst>
          </p:cNvPr>
          <p:cNvCxnSpPr>
            <a:cxnSpLocks/>
          </p:cNvCxnSpPr>
          <p:nvPr/>
        </p:nvCxnSpPr>
        <p:spPr>
          <a:xfrm>
            <a:off x="6845708" y="2006588"/>
            <a:ext cx="843517" cy="1624901"/>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sp>
        <p:nvSpPr>
          <p:cNvPr id="33" name="Title 1">
            <a:extLst>
              <a:ext uri="{FF2B5EF4-FFF2-40B4-BE49-F238E27FC236}">
                <a16:creationId xmlns:a16="http://schemas.microsoft.com/office/drawing/2014/main" id="{EBB1C939-885F-95A3-9D06-1AE5EABEB53F}"/>
              </a:ext>
            </a:extLst>
          </p:cNvPr>
          <p:cNvSpPr txBox="1">
            <a:spLocks/>
          </p:cNvSpPr>
          <p:nvPr/>
        </p:nvSpPr>
        <p:spPr>
          <a:xfrm>
            <a:off x="8438096" y="420819"/>
            <a:ext cx="1958235"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Land Use / Habitat loss &amp; Fragmentation</a:t>
            </a:r>
            <a:endParaRPr lang="en-GB" sz="1200" dirty="0"/>
          </a:p>
        </p:txBody>
      </p:sp>
      <p:sp>
        <p:nvSpPr>
          <p:cNvPr id="34" name="Rectangle 33">
            <a:extLst>
              <a:ext uri="{FF2B5EF4-FFF2-40B4-BE49-F238E27FC236}">
                <a16:creationId xmlns:a16="http://schemas.microsoft.com/office/drawing/2014/main" id="{73143327-CDB7-DC91-3715-568CF6EFE9BE}"/>
              </a:ext>
            </a:extLst>
          </p:cNvPr>
          <p:cNvSpPr/>
          <p:nvPr/>
        </p:nvSpPr>
        <p:spPr>
          <a:xfrm>
            <a:off x="8000913" y="597474"/>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0DE84A0-9D07-0954-A1DF-0E370A98E401}"/>
              </a:ext>
            </a:extLst>
          </p:cNvPr>
          <p:cNvSpPr/>
          <p:nvPr/>
        </p:nvSpPr>
        <p:spPr>
          <a:xfrm>
            <a:off x="8004409" y="1272375"/>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04022D63-6DE4-059F-DEB1-61C24672010C}"/>
              </a:ext>
            </a:extLst>
          </p:cNvPr>
          <p:cNvSpPr/>
          <p:nvPr/>
        </p:nvSpPr>
        <p:spPr>
          <a:xfrm>
            <a:off x="8004409" y="1947276"/>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D89E62F4-476B-4DE2-986C-D2BAEC8A2F9A}"/>
              </a:ext>
            </a:extLst>
          </p:cNvPr>
          <p:cNvSpPr/>
          <p:nvPr/>
        </p:nvSpPr>
        <p:spPr>
          <a:xfrm>
            <a:off x="8000913" y="2620672"/>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1173DD99-2786-1AC6-E74A-BB08DEEC323D}"/>
              </a:ext>
            </a:extLst>
          </p:cNvPr>
          <p:cNvSpPr/>
          <p:nvPr/>
        </p:nvSpPr>
        <p:spPr>
          <a:xfrm>
            <a:off x="8007195" y="3294068"/>
            <a:ext cx="282444" cy="287309"/>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9" name="Title 1">
            <a:extLst>
              <a:ext uri="{FF2B5EF4-FFF2-40B4-BE49-F238E27FC236}">
                <a16:creationId xmlns:a16="http://schemas.microsoft.com/office/drawing/2014/main" id="{DFDB830E-1E6F-D935-B2FE-4D27168F27E4}"/>
              </a:ext>
            </a:extLst>
          </p:cNvPr>
          <p:cNvSpPr txBox="1">
            <a:spLocks/>
          </p:cNvSpPr>
          <p:nvPr/>
        </p:nvSpPr>
        <p:spPr>
          <a:xfrm>
            <a:off x="8438095" y="1061437"/>
            <a:ext cx="1622569"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Overexploitation</a:t>
            </a:r>
            <a:endParaRPr lang="en-GB" sz="1200"/>
          </a:p>
        </p:txBody>
      </p:sp>
      <p:sp>
        <p:nvSpPr>
          <p:cNvPr id="40" name="Title 1">
            <a:extLst>
              <a:ext uri="{FF2B5EF4-FFF2-40B4-BE49-F238E27FC236}">
                <a16:creationId xmlns:a16="http://schemas.microsoft.com/office/drawing/2014/main" id="{6E1FAD35-8CD6-7F4D-E248-1E75274C0F42}"/>
              </a:ext>
            </a:extLst>
          </p:cNvPr>
          <p:cNvSpPr txBox="1">
            <a:spLocks/>
          </p:cNvSpPr>
          <p:nvPr/>
        </p:nvSpPr>
        <p:spPr>
          <a:xfrm>
            <a:off x="8453900" y="1746714"/>
            <a:ext cx="1622569"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a:t>Pollution</a:t>
            </a:r>
            <a:endParaRPr lang="en-GB" sz="1200"/>
          </a:p>
        </p:txBody>
      </p:sp>
      <p:sp>
        <p:nvSpPr>
          <p:cNvPr id="41" name="Title 1">
            <a:extLst>
              <a:ext uri="{FF2B5EF4-FFF2-40B4-BE49-F238E27FC236}">
                <a16:creationId xmlns:a16="http://schemas.microsoft.com/office/drawing/2014/main" id="{F4F2485F-D391-46DC-C6E7-075BA2DB0DD6}"/>
              </a:ext>
            </a:extLst>
          </p:cNvPr>
          <p:cNvSpPr txBox="1">
            <a:spLocks/>
          </p:cNvSpPr>
          <p:nvPr/>
        </p:nvSpPr>
        <p:spPr>
          <a:xfrm>
            <a:off x="8520400" y="2447438"/>
            <a:ext cx="1622569"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Water use</a:t>
            </a:r>
            <a:endParaRPr lang="en-GB" sz="1200" dirty="0"/>
          </a:p>
        </p:txBody>
      </p:sp>
      <p:sp>
        <p:nvSpPr>
          <p:cNvPr id="42" name="Title 1">
            <a:extLst>
              <a:ext uri="{FF2B5EF4-FFF2-40B4-BE49-F238E27FC236}">
                <a16:creationId xmlns:a16="http://schemas.microsoft.com/office/drawing/2014/main" id="{E7957BC6-0E0C-C3DB-5EE7-79B7B42BD0CF}"/>
              </a:ext>
            </a:extLst>
          </p:cNvPr>
          <p:cNvSpPr txBox="1">
            <a:spLocks/>
          </p:cNvSpPr>
          <p:nvPr/>
        </p:nvSpPr>
        <p:spPr>
          <a:xfrm>
            <a:off x="8453901" y="3208367"/>
            <a:ext cx="1689068"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Climate change</a:t>
            </a:r>
            <a:endParaRPr lang="en-GB" sz="1200" dirty="0"/>
          </a:p>
        </p:txBody>
      </p:sp>
      <p:sp>
        <p:nvSpPr>
          <p:cNvPr id="43" name="Title 1">
            <a:extLst>
              <a:ext uri="{FF2B5EF4-FFF2-40B4-BE49-F238E27FC236}">
                <a16:creationId xmlns:a16="http://schemas.microsoft.com/office/drawing/2014/main" id="{37677AD6-0D7D-E16B-0860-BEB80B04DB24}"/>
              </a:ext>
            </a:extLst>
          </p:cNvPr>
          <p:cNvSpPr txBox="1">
            <a:spLocks/>
          </p:cNvSpPr>
          <p:nvPr/>
        </p:nvSpPr>
        <p:spPr>
          <a:xfrm>
            <a:off x="8479402" y="3969296"/>
            <a:ext cx="133084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Biodiversity Pressures</a:t>
            </a:r>
            <a:endParaRPr lang="en-GB" sz="1200" b="1" dirty="0"/>
          </a:p>
        </p:txBody>
      </p:sp>
      <p:cxnSp>
        <p:nvCxnSpPr>
          <p:cNvPr id="44" name="Straight Arrow Connector 43">
            <a:extLst>
              <a:ext uri="{FF2B5EF4-FFF2-40B4-BE49-F238E27FC236}">
                <a16:creationId xmlns:a16="http://schemas.microsoft.com/office/drawing/2014/main" id="{E030C8D7-5DAC-AFE6-1BAC-CF344D8D6311}"/>
              </a:ext>
            </a:extLst>
          </p:cNvPr>
          <p:cNvCxnSpPr>
            <a:cxnSpLocks/>
            <a:stCxn id="39" idx="3"/>
          </p:cNvCxnSpPr>
          <p:nvPr/>
        </p:nvCxnSpPr>
        <p:spPr>
          <a:xfrm>
            <a:off x="10060664" y="1381746"/>
            <a:ext cx="623531" cy="410567"/>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676A3785-22FD-3403-A04F-1A7EB1702A7D}"/>
              </a:ext>
            </a:extLst>
          </p:cNvPr>
          <p:cNvCxnSpPr>
            <a:cxnSpLocks/>
            <a:stCxn id="33" idx="3"/>
          </p:cNvCxnSpPr>
          <p:nvPr/>
        </p:nvCxnSpPr>
        <p:spPr>
          <a:xfrm>
            <a:off x="10396331" y="741128"/>
            <a:ext cx="511313" cy="810513"/>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F263095E-819F-ED69-80D3-C1B4C758A3C3}"/>
              </a:ext>
            </a:extLst>
          </p:cNvPr>
          <p:cNvCxnSpPr>
            <a:cxnSpLocks/>
            <a:endCxn id="58" idx="2"/>
          </p:cNvCxnSpPr>
          <p:nvPr/>
        </p:nvCxnSpPr>
        <p:spPr>
          <a:xfrm>
            <a:off x="9581322" y="2067023"/>
            <a:ext cx="1035535" cy="73528"/>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660EDC57-400D-D088-479A-BF3B32F99FED}"/>
              </a:ext>
            </a:extLst>
          </p:cNvPr>
          <p:cNvCxnSpPr>
            <a:cxnSpLocks/>
          </p:cNvCxnSpPr>
          <p:nvPr/>
        </p:nvCxnSpPr>
        <p:spPr>
          <a:xfrm flipV="1">
            <a:off x="9690064" y="2447438"/>
            <a:ext cx="942598" cy="323426"/>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6F7151BF-BE9C-EC6F-8610-795BF76C5F52}"/>
              </a:ext>
            </a:extLst>
          </p:cNvPr>
          <p:cNvCxnSpPr>
            <a:cxnSpLocks/>
          </p:cNvCxnSpPr>
          <p:nvPr/>
        </p:nvCxnSpPr>
        <p:spPr>
          <a:xfrm flipV="1">
            <a:off x="9927107" y="2770864"/>
            <a:ext cx="988612" cy="727910"/>
          </a:xfrm>
          <a:prstGeom prst="straightConnector1">
            <a:avLst/>
          </a:prstGeom>
          <a:ln w="50800">
            <a:solidFill>
              <a:srgbClr val="CFCA4B"/>
            </a:solidFill>
            <a:tailEnd type="triangle"/>
          </a:ln>
        </p:spPr>
        <p:style>
          <a:lnRef idx="2">
            <a:schemeClr val="accent1"/>
          </a:lnRef>
          <a:fillRef idx="0">
            <a:schemeClr val="accent1"/>
          </a:fillRef>
          <a:effectRef idx="1">
            <a:schemeClr val="accent1"/>
          </a:effectRef>
          <a:fontRef idx="minor">
            <a:schemeClr val="tx1"/>
          </a:fontRef>
        </p:style>
      </p:cxnSp>
      <p:sp>
        <p:nvSpPr>
          <p:cNvPr id="50" name="Title 1">
            <a:extLst>
              <a:ext uri="{FF2B5EF4-FFF2-40B4-BE49-F238E27FC236}">
                <a16:creationId xmlns:a16="http://schemas.microsoft.com/office/drawing/2014/main" id="{D0997DFE-82B9-4CDB-1A2D-A36D6D9E3A0F}"/>
              </a:ext>
            </a:extLst>
          </p:cNvPr>
          <p:cNvSpPr txBox="1">
            <a:spLocks/>
          </p:cNvSpPr>
          <p:nvPr/>
        </p:nvSpPr>
        <p:spPr>
          <a:xfrm>
            <a:off x="10574378" y="3077751"/>
            <a:ext cx="1330844"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200" b="1" dirty="0"/>
              <a:t>Overall impact on biodiversity</a:t>
            </a:r>
            <a:endParaRPr lang="en-GB" sz="1200" b="1" dirty="0"/>
          </a:p>
        </p:txBody>
      </p:sp>
      <p:sp>
        <p:nvSpPr>
          <p:cNvPr id="57" name="Title 1">
            <a:extLst>
              <a:ext uri="{FF2B5EF4-FFF2-40B4-BE49-F238E27FC236}">
                <a16:creationId xmlns:a16="http://schemas.microsoft.com/office/drawing/2014/main" id="{2980FFED-DB03-EFA5-2822-493BA9E61EDD}"/>
              </a:ext>
            </a:extLst>
          </p:cNvPr>
          <p:cNvSpPr txBox="1">
            <a:spLocks/>
          </p:cNvSpPr>
          <p:nvPr/>
        </p:nvSpPr>
        <p:spPr>
          <a:xfrm>
            <a:off x="4165572" y="1685637"/>
            <a:ext cx="1842846"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Life Cycle Stages</a:t>
            </a:r>
            <a:endParaRPr lang="en-GB" sz="1200" b="1" dirty="0"/>
          </a:p>
        </p:txBody>
      </p:sp>
      <p:sp>
        <p:nvSpPr>
          <p:cNvPr id="58" name="Oval 57">
            <a:extLst>
              <a:ext uri="{FF2B5EF4-FFF2-40B4-BE49-F238E27FC236}">
                <a16:creationId xmlns:a16="http://schemas.microsoft.com/office/drawing/2014/main" id="{EC6442CB-381B-D521-1D05-BA4BBF855B8B}"/>
              </a:ext>
            </a:extLst>
          </p:cNvPr>
          <p:cNvSpPr>
            <a:spLocks noChangeAspect="1"/>
          </p:cNvSpPr>
          <p:nvPr/>
        </p:nvSpPr>
        <p:spPr>
          <a:xfrm>
            <a:off x="10616857" y="1468156"/>
            <a:ext cx="1337079" cy="1344789"/>
          </a:xfrm>
          <a:prstGeom prst="ellipse">
            <a:avLst/>
          </a:prstGeom>
          <a:blipFill>
            <a:blip r:embed="rId6"/>
            <a:stretch>
              <a:fillRect/>
            </a:stretch>
          </a:blipFill>
          <a:ln w="38100">
            <a:solidFill>
              <a:srgbClr val="CFC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243F847E-8214-35F2-F9BD-8EEBA8246419}"/>
              </a:ext>
            </a:extLst>
          </p:cNvPr>
          <p:cNvSpPr>
            <a:spLocks noChangeAspect="1"/>
          </p:cNvSpPr>
          <p:nvPr/>
        </p:nvSpPr>
        <p:spPr>
          <a:xfrm>
            <a:off x="32684" y="2277111"/>
            <a:ext cx="1337079" cy="1344789"/>
          </a:xfrm>
          <a:prstGeom prst="ellipse">
            <a:avLst/>
          </a:prstGeom>
          <a:blipFill dpi="0" rotWithShape="1">
            <a:blip r:embed="rId7"/>
            <a:srcRect/>
            <a:stretch>
              <a:fillRect l="-5000" r="-2000" b="-15000"/>
            </a:stretch>
          </a:blipFill>
          <a:ln w="38100">
            <a:solidFill>
              <a:srgbClr val="CFC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2AFE1AD2-404B-DF9E-C126-A3C7CC7C0282}"/>
              </a:ext>
            </a:extLst>
          </p:cNvPr>
          <p:cNvSpPr txBox="1">
            <a:spLocks/>
          </p:cNvSpPr>
          <p:nvPr/>
        </p:nvSpPr>
        <p:spPr>
          <a:xfrm>
            <a:off x="2013866" y="4636188"/>
            <a:ext cx="1842846" cy="6406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t>Ingredients</a:t>
            </a:r>
            <a:endParaRPr lang="en-GB" sz="1200" b="1" dirty="0"/>
          </a:p>
        </p:txBody>
      </p:sp>
    </p:spTree>
    <p:extLst>
      <p:ext uri="{BB962C8B-B14F-4D97-AF65-F5344CB8AC3E}">
        <p14:creationId xmlns:p14="http://schemas.microsoft.com/office/powerpoint/2010/main" val="32365467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DF4067-4E22-BDCD-979F-61389562E25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0807B7-F250-FA04-D702-975206236FFA}"/>
              </a:ext>
            </a:extLst>
          </p:cNvPr>
          <p:cNvSpPr>
            <a:spLocks noGrp="1"/>
          </p:cNvSpPr>
          <p:nvPr>
            <p:ph type="sldNum" sz="quarter" idx="10"/>
          </p:nvPr>
        </p:nvSpPr>
        <p:spPr/>
        <p:txBody>
          <a:bodyPr/>
          <a:lstStyle/>
          <a:p>
            <a:fld id="{D8D877B3-D348-4611-9BDB-C5374591D951}" type="slidenum">
              <a:rPr lang="en-US" smtClean="0"/>
              <a:pPr/>
              <a:t>27</a:t>
            </a:fld>
            <a:endParaRPr lang="en-US" dirty="0"/>
          </a:p>
        </p:txBody>
      </p:sp>
      <p:grpSp>
        <p:nvGrpSpPr>
          <p:cNvPr id="3" name="Group 2">
            <a:extLst>
              <a:ext uri="{FF2B5EF4-FFF2-40B4-BE49-F238E27FC236}">
                <a16:creationId xmlns:a16="http://schemas.microsoft.com/office/drawing/2014/main" id="{E8E099DC-EABE-1665-A07A-03BBBB89BA17}"/>
              </a:ext>
            </a:extLst>
          </p:cNvPr>
          <p:cNvGrpSpPr>
            <a:grpSpLocks noChangeAspect="1"/>
          </p:cNvGrpSpPr>
          <p:nvPr/>
        </p:nvGrpSpPr>
        <p:grpSpPr>
          <a:xfrm>
            <a:off x="5204444" y="565332"/>
            <a:ext cx="2548078" cy="5853545"/>
            <a:chOff x="7897640" y="1080723"/>
            <a:chExt cx="2209922" cy="5190548"/>
          </a:xfrm>
        </p:grpSpPr>
        <p:pic>
          <p:nvPicPr>
            <p:cNvPr id="5" name="Picture 4" descr="A group of different colored bars&#10;&#10;AI-generated content may be incorrect.">
              <a:extLst>
                <a:ext uri="{FF2B5EF4-FFF2-40B4-BE49-F238E27FC236}">
                  <a16:creationId xmlns:a16="http://schemas.microsoft.com/office/drawing/2014/main" id="{CDE687BC-34F5-0D4C-0430-857D19BABAA6}"/>
                </a:ext>
              </a:extLst>
            </p:cNvPr>
            <p:cNvPicPr>
              <a:picLocks noChangeAspect="1"/>
            </p:cNvPicPr>
            <p:nvPr/>
          </p:nvPicPr>
          <p:blipFill rotWithShape="1">
            <a:blip r:embed="rId3"/>
            <a:srcRect t="56411" r="89548" b="7412"/>
            <a:stretch/>
          </p:blipFill>
          <p:spPr>
            <a:xfrm>
              <a:off x="7897640" y="1080723"/>
              <a:ext cx="1615279" cy="5190548"/>
            </a:xfrm>
            <a:prstGeom prst="rect">
              <a:avLst/>
            </a:prstGeom>
          </p:spPr>
        </p:pic>
        <p:pic>
          <p:nvPicPr>
            <p:cNvPr id="6" name="Picture 5" descr="A group of different colored bars&#10;&#10;AI-generated content may be incorrect.">
              <a:extLst>
                <a:ext uri="{FF2B5EF4-FFF2-40B4-BE49-F238E27FC236}">
                  <a16:creationId xmlns:a16="http://schemas.microsoft.com/office/drawing/2014/main" id="{A67725F9-A978-3411-0981-362E3F38B0D2}"/>
                </a:ext>
              </a:extLst>
            </p:cNvPr>
            <p:cNvPicPr>
              <a:picLocks noChangeAspect="1"/>
            </p:cNvPicPr>
            <p:nvPr/>
          </p:nvPicPr>
          <p:blipFill rotWithShape="1">
            <a:blip r:embed="rId3"/>
            <a:srcRect l="32061" t="58245" r="63518" b="8345"/>
            <a:stretch/>
          </p:blipFill>
          <p:spPr>
            <a:xfrm>
              <a:off x="9424314" y="1344585"/>
              <a:ext cx="683248" cy="4793635"/>
            </a:xfrm>
            <a:prstGeom prst="rect">
              <a:avLst/>
            </a:prstGeom>
          </p:spPr>
        </p:pic>
      </p:grpSp>
      <p:pic>
        <p:nvPicPr>
          <p:cNvPr id="9" name="Picture 8" descr="A group of different colored bars&#10;&#10;AI-generated content may be incorrect.">
            <a:extLst>
              <a:ext uri="{FF2B5EF4-FFF2-40B4-BE49-F238E27FC236}">
                <a16:creationId xmlns:a16="http://schemas.microsoft.com/office/drawing/2014/main" id="{2C8AB337-64D0-92C6-4BEA-B64D5CB52672}"/>
              </a:ext>
            </a:extLst>
          </p:cNvPr>
          <p:cNvPicPr>
            <a:picLocks noChangeAspect="1"/>
          </p:cNvPicPr>
          <p:nvPr/>
        </p:nvPicPr>
        <p:blipFill rotWithShape="1">
          <a:blip r:embed="rId3"/>
          <a:srcRect l="82991" t="69181" r="6640" b="13921"/>
          <a:stretch/>
        </p:blipFill>
        <p:spPr>
          <a:xfrm>
            <a:off x="8178698" y="1096717"/>
            <a:ext cx="1853494" cy="2742787"/>
          </a:xfrm>
          <a:prstGeom prst="rect">
            <a:avLst/>
          </a:prstGeom>
          <a:ln>
            <a:solidFill>
              <a:schemeClr val="tx1">
                <a:lumMod val="50000"/>
                <a:lumOff val="50000"/>
              </a:schemeClr>
            </a:solidFill>
          </a:ln>
        </p:spPr>
      </p:pic>
      <p:pic>
        <p:nvPicPr>
          <p:cNvPr id="4" name="Picture 3" descr="Chocolate Layer Cake (Popular Recipe!) - Sally's Baking Addiction">
            <a:extLst>
              <a:ext uri="{FF2B5EF4-FFF2-40B4-BE49-F238E27FC236}">
                <a16:creationId xmlns:a16="http://schemas.microsoft.com/office/drawing/2014/main" id="{F7ADA7FC-7304-D028-2C9C-5A619AC7FBC1}"/>
              </a:ext>
            </a:extLst>
          </p:cNvPr>
          <p:cNvPicPr>
            <a:picLocks noChangeAspect="1"/>
          </p:cNvPicPr>
          <p:nvPr/>
        </p:nvPicPr>
        <p:blipFill rotWithShape="1">
          <a:blip r:embed="rId4"/>
          <a:srcRect t="12068"/>
          <a:stretch/>
        </p:blipFill>
        <p:spPr>
          <a:xfrm>
            <a:off x="-1507" y="10"/>
            <a:ext cx="5205951" cy="6857990"/>
          </a:xfrm>
          <a:custGeom>
            <a:avLst/>
            <a:gdLst/>
            <a:ahLst/>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p:spPr>
      </p:pic>
    </p:spTree>
    <p:extLst>
      <p:ext uri="{BB962C8B-B14F-4D97-AF65-F5344CB8AC3E}">
        <p14:creationId xmlns:p14="http://schemas.microsoft.com/office/powerpoint/2010/main" val="1829773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623D4B-990C-C925-FFBA-2568AA727CE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CC74E8-4511-892F-F3C9-098ABD04392A}"/>
              </a:ext>
            </a:extLst>
          </p:cNvPr>
          <p:cNvSpPr>
            <a:spLocks noGrp="1"/>
          </p:cNvSpPr>
          <p:nvPr>
            <p:ph type="sldNum" sz="quarter" idx="10"/>
          </p:nvPr>
        </p:nvSpPr>
        <p:spPr/>
        <p:txBody>
          <a:bodyPr/>
          <a:lstStyle/>
          <a:p>
            <a:fld id="{D8D877B3-D348-4611-9BDB-C5374591D951}" type="slidenum">
              <a:rPr lang="en-US" smtClean="0"/>
              <a:pPr/>
              <a:t>28</a:t>
            </a:fld>
            <a:endParaRPr lang="en-US" dirty="0"/>
          </a:p>
        </p:txBody>
      </p:sp>
      <p:grpSp>
        <p:nvGrpSpPr>
          <p:cNvPr id="12" name="Group 11">
            <a:extLst>
              <a:ext uri="{FF2B5EF4-FFF2-40B4-BE49-F238E27FC236}">
                <a16:creationId xmlns:a16="http://schemas.microsoft.com/office/drawing/2014/main" id="{48DE3CD2-6B6C-657C-9F63-221962AFB292}"/>
              </a:ext>
            </a:extLst>
          </p:cNvPr>
          <p:cNvGrpSpPr>
            <a:grpSpLocks noChangeAspect="1"/>
          </p:cNvGrpSpPr>
          <p:nvPr/>
        </p:nvGrpSpPr>
        <p:grpSpPr>
          <a:xfrm>
            <a:off x="5441824" y="210785"/>
            <a:ext cx="2286144" cy="6208092"/>
            <a:chOff x="4251521" y="1433146"/>
            <a:chExt cx="1913131" cy="5195164"/>
          </a:xfrm>
        </p:grpSpPr>
        <p:pic>
          <p:nvPicPr>
            <p:cNvPr id="7" name="Picture 6" descr="A group of different colored bars&#10;&#10;AI-generated content may be incorrect.">
              <a:extLst>
                <a:ext uri="{FF2B5EF4-FFF2-40B4-BE49-F238E27FC236}">
                  <a16:creationId xmlns:a16="http://schemas.microsoft.com/office/drawing/2014/main" id="{BBA73570-C4B5-FC09-6AAD-F410A8AC09CF}"/>
                </a:ext>
              </a:extLst>
            </p:cNvPr>
            <p:cNvPicPr>
              <a:picLocks noChangeAspect="1"/>
            </p:cNvPicPr>
            <p:nvPr/>
          </p:nvPicPr>
          <p:blipFill>
            <a:blip r:embed="rId3"/>
            <a:srcRect l="-40" t="1004" r="89187" b="52469"/>
            <a:stretch/>
          </p:blipFill>
          <p:spPr>
            <a:xfrm>
              <a:off x="4251521" y="1433146"/>
              <a:ext cx="1334500" cy="5195164"/>
            </a:xfrm>
            <a:prstGeom prst="rect">
              <a:avLst/>
            </a:prstGeom>
          </p:spPr>
        </p:pic>
        <p:pic>
          <p:nvPicPr>
            <p:cNvPr id="8" name="Picture 7" descr="A group of different colored bars&#10;&#10;AI-generated content may be incorrect.">
              <a:extLst>
                <a:ext uri="{FF2B5EF4-FFF2-40B4-BE49-F238E27FC236}">
                  <a16:creationId xmlns:a16="http://schemas.microsoft.com/office/drawing/2014/main" id="{33411AB3-EF18-7ED4-1982-05779EB283D8}"/>
                </a:ext>
              </a:extLst>
            </p:cNvPr>
            <p:cNvPicPr>
              <a:picLocks noChangeAspect="1"/>
            </p:cNvPicPr>
            <p:nvPr/>
          </p:nvPicPr>
          <p:blipFill rotWithShape="1">
            <a:blip r:embed="rId3"/>
            <a:srcRect l="31447" t="7308" r="63826" b="53921"/>
            <a:stretch/>
          </p:blipFill>
          <p:spPr>
            <a:xfrm>
              <a:off x="5583413" y="2146519"/>
              <a:ext cx="581239" cy="4329169"/>
            </a:xfrm>
            <a:prstGeom prst="rect">
              <a:avLst/>
            </a:prstGeom>
          </p:spPr>
        </p:pic>
      </p:grpSp>
      <p:pic>
        <p:nvPicPr>
          <p:cNvPr id="10" name="Picture 9" descr="A group of different colored bars&#10;&#10;AI-generated content may be incorrect.">
            <a:extLst>
              <a:ext uri="{FF2B5EF4-FFF2-40B4-BE49-F238E27FC236}">
                <a16:creationId xmlns:a16="http://schemas.microsoft.com/office/drawing/2014/main" id="{C973B6CA-8269-E0E9-4CB8-C5C6A4126227}"/>
              </a:ext>
            </a:extLst>
          </p:cNvPr>
          <p:cNvPicPr>
            <a:picLocks noChangeAspect="1"/>
          </p:cNvPicPr>
          <p:nvPr/>
        </p:nvPicPr>
        <p:blipFill rotWithShape="1">
          <a:blip r:embed="rId3"/>
          <a:srcRect l="82082" t="19386" r="1490" b="61858"/>
          <a:stretch/>
        </p:blipFill>
        <p:spPr>
          <a:xfrm>
            <a:off x="8380967" y="3167820"/>
            <a:ext cx="2801177" cy="2904073"/>
          </a:xfrm>
          <a:prstGeom prst="rect">
            <a:avLst/>
          </a:prstGeom>
          <a:ln>
            <a:solidFill>
              <a:schemeClr val="tx1">
                <a:lumMod val="50000"/>
                <a:lumOff val="50000"/>
              </a:schemeClr>
            </a:solidFill>
          </a:ln>
        </p:spPr>
      </p:pic>
      <p:pic>
        <p:nvPicPr>
          <p:cNvPr id="13" name="Picture 12" descr="Chocolate Layer Cake (Popular Recipe!) - Sally's Baking Addiction">
            <a:extLst>
              <a:ext uri="{FF2B5EF4-FFF2-40B4-BE49-F238E27FC236}">
                <a16:creationId xmlns:a16="http://schemas.microsoft.com/office/drawing/2014/main" id="{9712347F-CA75-96A5-51EA-E717C9388C13}"/>
              </a:ext>
            </a:extLst>
          </p:cNvPr>
          <p:cNvPicPr>
            <a:picLocks noChangeAspect="1"/>
          </p:cNvPicPr>
          <p:nvPr/>
        </p:nvPicPr>
        <p:blipFill rotWithShape="1">
          <a:blip r:embed="rId4"/>
          <a:srcRect t="12068"/>
          <a:stretch/>
        </p:blipFill>
        <p:spPr>
          <a:xfrm>
            <a:off x="-1507" y="10"/>
            <a:ext cx="5205951" cy="6857990"/>
          </a:xfrm>
          <a:custGeom>
            <a:avLst/>
            <a:gdLst/>
            <a:ahLst/>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p:spPr>
      </p:pic>
    </p:spTree>
    <p:extLst>
      <p:ext uri="{BB962C8B-B14F-4D97-AF65-F5344CB8AC3E}">
        <p14:creationId xmlns:p14="http://schemas.microsoft.com/office/powerpoint/2010/main" val="38308246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E802F-0C25-B2E1-91F4-BAF5DA86AE59}"/>
            </a:ext>
          </a:extLst>
        </p:cNvPr>
        <p:cNvGrpSpPr/>
        <p:nvPr/>
      </p:nvGrpSpPr>
      <p:grpSpPr>
        <a:xfrm>
          <a:off x="0" y="0"/>
          <a:ext cx="0" cy="0"/>
          <a:chOff x="0" y="0"/>
          <a:chExt cx="0" cy="0"/>
        </a:xfrm>
      </p:grpSpPr>
      <p:pic>
        <p:nvPicPr>
          <p:cNvPr id="3" name="Picture 2" descr="Chocolate Layer Cake (Popular Recipe!) - Sally's Baking Addiction">
            <a:extLst>
              <a:ext uri="{FF2B5EF4-FFF2-40B4-BE49-F238E27FC236}">
                <a16:creationId xmlns:a16="http://schemas.microsoft.com/office/drawing/2014/main" id="{E6D14D64-5D82-D9CD-B696-AC1D12C5D62A}"/>
              </a:ext>
            </a:extLst>
          </p:cNvPr>
          <p:cNvPicPr>
            <a:picLocks noChangeAspect="1"/>
          </p:cNvPicPr>
          <p:nvPr/>
        </p:nvPicPr>
        <p:blipFill rotWithShape="1">
          <a:blip r:embed="rId3"/>
          <a:srcRect l="9146"/>
          <a:stretch/>
        </p:blipFill>
        <p:spPr>
          <a:xfrm>
            <a:off x="0" y="5751"/>
            <a:ext cx="4177350" cy="6875252"/>
          </a:xfrm>
          <a:prstGeom prst="rect">
            <a:avLst/>
          </a:prstGeom>
        </p:spPr>
      </p:pic>
      <p:pic>
        <p:nvPicPr>
          <p:cNvPr id="4" name="Picture 3" descr="A group of bar graph&#10;&#10;Description automatically generated with medium confidence">
            <a:extLst>
              <a:ext uri="{FF2B5EF4-FFF2-40B4-BE49-F238E27FC236}">
                <a16:creationId xmlns:a16="http://schemas.microsoft.com/office/drawing/2014/main" id="{A411D3A3-3C8D-AAFD-8610-F1D1AA6C29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5621" y="0"/>
            <a:ext cx="7383260" cy="6854582"/>
          </a:xfrm>
          <a:prstGeom prst="rect">
            <a:avLst/>
          </a:prstGeom>
        </p:spPr>
      </p:pic>
    </p:spTree>
    <p:extLst>
      <p:ext uri="{BB962C8B-B14F-4D97-AF65-F5344CB8AC3E}">
        <p14:creationId xmlns:p14="http://schemas.microsoft.com/office/powerpoint/2010/main" val="3267210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BBE3EF-3106-E077-B78F-AACA5C8EF3DD}"/>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BAD85016-9936-926A-CB6A-03D3F46A557C}"/>
              </a:ext>
            </a:extLst>
          </p:cNvPr>
          <p:cNvGrpSpPr/>
          <p:nvPr/>
        </p:nvGrpSpPr>
        <p:grpSpPr>
          <a:xfrm>
            <a:off x="880866" y="3266191"/>
            <a:ext cx="1185936" cy="457582"/>
            <a:chOff x="0" y="0"/>
            <a:chExt cx="1370946" cy="498017"/>
          </a:xfrm>
        </p:grpSpPr>
        <p:sp>
          <p:nvSpPr>
            <p:cNvPr id="3" name="Freeform 3">
              <a:extLst>
                <a:ext uri="{FF2B5EF4-FFF2-40B4-BE49-F238E27FC236}">
                  <a16:creationId xmlns:a16="http://schemas.microsoft.com/office/drawing/2014/main" id="{E3324468-3AAD-DB34-EA61-27E4878A37C4}"/>
                </a:ext>
              </a:extLst>
            </p:cNvPr>
            <p:cNvSpPr/>
            <p:nvPr/>
          </p:nvSpPr>
          <p:spPr>
            <a:xfrm>
              <a:off x="0" y="0"/>
              <a:ext cx="1370946" cy="498017"/>
            </a:xfrm>
            <a:custGeom>
              <a:avLst/>
              <a:gdLst/>
              <a:ahLst/>
              <a:cxnLst/>
              <a:rect l="l" t="t" r="r" b="b"/>
              <a:pathLst>
                <a:path w="1370946" h="498017">
                  <a:moveTo>
                    <a:pt x="1167746" y="0"/>
                  </a:moveTo>
                  <a:lnTo>
                    <a:pt x="0" y="0"/>
                  </a:lnTo>
                  <a:lnTo>
                    <a:pt x="0" y="498017"/>
                  </a:lnTo>
                  <a:lnTo>
                    <a:pt x="1167746" y="498017"/>
                  </a:lnTo>
                  <a:lnTo>
                    <a:pt x="1370946" y="249008"/>
                  </a:lnTo>
                  <a:lnTo>
                    <a:pt x="1167746" y="0"/>
                  </a:lnTo>
                  <a:close/>
                </a:path>
              </a:pathLst>
            </a:custGeom>
            <a:solidFill>
              <a:srgbClr val="CED5E6"/>
            </a:solidFill>
          </p:spPr>
          <p:txBody>
            <a:bodyPr/>
            <a:lstStyle/>
            <a:p>
              <a:endParaRPr lang="en-US" sz="1200"/>
            </a:p>
          </p:txBody>
        </p:sp>
        <p:sp>
          <p:nvSpPr>
            <p:cNvPr id="4" name="TextBox 4">
              <a:extLst>
                <a:ext uri="{FF2B5EF4-FFF2-40B4-BE49-F238E27FC236}">
                  <a16:creationId xmlns:a16="http://schemas.microsoft.com/office/drawing/2014/main" id="{FD811EB8-C666-1E1E-2321-4A3F6B480FAF}"/>
                </a:ext>
              </a:extLst>
            </p:cNvPr>
            <p:cNvSpPr txBox="1"/>
            <p:nvPr/>
          </p:nvSpPr>
          <p:spPr>
            <a:xfrm>
              <a:off x="0" y="-28575"/>
              <a:ext cx="1256646" cy="526592"/>
            </a:xfrm>
            <a:prstGeom prst="rect">
              <a:avLst/>
            </a:prstGeom>
          </p:spPr>
          <p:txBody>
            <a:bodyPr lIns="33867" tIns="33867" rIns="33867" bIns="33867" rtlCol="0" anchor="ctr"/>
            <a:lstStyle/>
            <a:p>
              <a:pPr algn="ctr">
                <a:lnSpc>
                  <a:spcPts val="1493"/>
                </a:lnSpc>
              </a:pPr>
              <a:r>
                <a:rPr lang="en-US" sz="1066" b="1" dirty="0">
                  <a:solidFill>
                    <a:srgbClr val="000000"/>
                  </a:solidFill>
                  <a:latin typeface="Montserrat Bold"/>
                  <a:ea typeface="Montserrat Bold"/>
                  <a:cs typeface="Montserrat Bold"/>
                  <a:sym typeface="Montserrat Bold"/>
                </a:rPr>
                <a:t>2010 - 2014</a:t>
              </a:r>
            </a:p>
          </p:txBody>
        </p:sp>
      </p:grpSp>
      <p:grpSp>
        <p:nvGrpSpPr>
          <p:cNvPr id="5" name="Group 5">
            <a:extLst>
              <a:ext uri="{FF2B5EF4-FFF2-40B4-BE49-F238E27FC236}">
                <a16:creationId xmlns:a16="http://schemas.microsoft.com/office/drawing/2014/main" id="{714F2419-8198-ADD6-7BB5-2CBB9B378171}"/>
              </a:ext>
            </a:extLst>
          </p:cNvPr>
          <p:cNvGrpSpPr/>
          <p:nvPr/>
        </p:nvGrpSpPr>
        <p:grpSpPr>
          <a:xfrm>
            <a:off x="1962185" y="3266191"/>
            <a:ext cx="1246797" cy="457582"/>
            <a:chOff x="0" y="0"/>
            <a:chExt cx="1441300" cy="498017"/>
          </a:xfrm>
        </p:grpSpPr>
        <p:sp>
          <p:nvSpPr>
            <p:cNvPr id="6" name="Freeform 6">
              <a:extLst>
                <a:ext uri="{FF2B5EF4-FFF2-40B4-BE49-F238E27FC236}">
                  <a16:creationId xmlns:a16="http://schemas.microsoft.com/office/drawing/2014/main" id="{8EDF3C13-278C-F8CD-9A86-11DBDCCA50A4}"/>
                </a:ext>
              </a:extLst>
            </p:cNvPr>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979BFF"/>
            </a:solidFill>
          </p:spPr>
          <p:txBody>
            <a:bodyPr/>
            <a:lstStyle/>
            <a:p>
              <a:endParaRPr lang="en-US" sz="1200"/>
            </a:p>
          </p:txBody>
        </p:sp>
        <p:sp>
          <p:nvSpPr>
            <p:cNvPr id="7" name="TextBox 7">
              <a:extLst>
                <a:ext uri="{FF2B5EF4-FFF2-40B4-BE49-F238E27FC236}">
                  <a16:creationId xmlns:a16="http://schemas.microsoft.com/office/drawing/2014/main" id="{D08E10E5-B668-716E-C516-F2587F04F12C}"/>
                </a:ext>
              </a:extLst>
            </p:cNvPr>
            <p:cNvSpPr txBox="1"/>
            <p:nvPr/>
          </p:nvSpPr>
          <p:spPr>
            <a:xfrm>
              <a:off x="177800" y="-28575"/>
              <a:ext cx="1187300" cy="526592"/>
            </a:xfrm>
            <a:prstGeom prst="rect">
              <a:avLst/>
            </a:prstGeom>
          </p:spPr>
          <p:txBody>
            <a:bodyPr lIns="33867" tIns="33867" rIns="33867" bIns="33867" rtlCol="0" anchor="ctr"/>
            <a:lstStyle/>
            <a:p>
              <a:pPr algn="ctr">
                <a:lnSpc>
                  <a:spcPts val="1493"/>
                </a:lnSpc>
              </a:pPr>
              <a:r>
                <a:rPr lang="en-US" sz="1066" b="1" dirty="0">
                  <a:solidFill>
                    <a:srgbClr val="000000"/>
                  </a:solidFill>
                  <a:latin typeface="Montserrat Bold"/>
                  <a:ea typeface="Montserrat Bold"/>
                  <a:cs typeface="Montserrat Bold"/>
                  <a:sym typeface="Montserrat Bold"/>
                </a:rPr>
                <a:t>2014 - 2018</a:t>
              </a:r>
            </a:p>
          </p:txBody>
        </p:sp>
      </p:grpSp>
      <p:grpSp>
        <p:nvGrpSpPr>
          <p:cNvPr id="8" name="Group 8">
            <a:extLst>
              <a:ext uri="{FF2B5EF4-FFF2-40B4-BE49-F238E27FC236}">
                <a16:creationId xmlns:a16="http://schemas.microsoft.com/office/drawing/2014/main" id="{12517D52-76E5-F4B5-ACEC-E675AA9959D6}"/>
              </a:ext>
            </a:extLst>
          </p:cNvPr>
          <p:cNvGrpSpPr/>
          <p:nvPr/>
        </p:nvGrpSpPr>
        <p:grpSpPr>
          <a:xfrm>
            <a:off x="3104364" y="3266191"/>
            <a:ext cx="1246797" cy="457582"/>
            <a:chOff x="0" y="0"/>
            <a:chExt cx="1441300" cy="498017"/>
          </a:xfrm>
        </p:grpSpPr>
        <p:sp>
          <p:nvSpPr>
            <p:cNvPr id="9" name="Freeform 9">
              <a:extLst>
                <a:ext uri="{FF2B5EF4-FFF2-40B4-BE49-F238E27FC236}">
                  <a16:creationId xmlns:a16="http://schemas.microsoft.com/office/drawing/2014/main" id="{586A14C3-6F84-7289-A964-2E55185A3D75}"/>
                </a:ext>
              </a:extLst>
            </p:cNvPr>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89E2E8"/>
            </a:solidFill>
          </p:spPr>
          <p:txBody>
            <a:bodyPr/>
            <a:lstStyle/>
            <a:p>
              <a:endParaRPr lang="en-US" sz="1200"/>
            </a:p>
          </p:txBody>
        </p:sp>
        <p:sp>
          <p:nvSpPr>
            <p:cNvPr id="10" name="TextBox 10">
              <a:extLst>
                <a:ext uri="{FF2B5EF4-FFF2-40B4-BE49-F238E27FC236}">
                  <a16:creationId xmlns:a16="http://schemas.microsoft.com/office/drawing/2014/main" id="{41537185-9AE1-B2CE-478E-73F2D47B681E}"/>
                </a:ext>
              </a:extLst>
            </p:cNvPr>
            <p:cNvSpPr txBox="1"/>
            <p:nvPr/>
          </p:nvSpPr>
          <p:spPr>
            <a:xfrm>
              <a:off x="177800" y="-28575"/>
              <a:ext cx="1187300" cy="526592"/>
            </a:xfrm>
            <a:prstGeom prst="rect">
              <a:avLst/>
            </a:prstGeom>
          </p:spPr>
          <p:txBody>
            <a:bodyPr lIns="33867" tIns="33867" rIns="33867" bIns="33867" rtlCol="0" anchor="ctr"/>
            <a:lstStyle/>
            <a:p>
              <a:pPr algn="ctr">
                <a:lnSpc>
                  <a:spcPts val="1493"/>
                </a:lnSpc>
              </a:pPr>
              <a:r>
                <a:rPr lang="en-US" sz="1066" b="1" dirty="0">
                  <a:solidFill>
                    <a:srgbClr val="000000"/>
                  </a:solidFill>
                  <a:latin typeface="Montserrat Bold"/>
                  <a:ea typeface="Montserrat Bold"/>
                  <a:cs typeface="Montserrat Bold"/>
                  <a:sym typeface="Montserrat Bold"/>
                </a:rPr>
                <a:t>2018 - 2021</a:t>
              </a:r>
            </a:p>
          </p:txBody>
        </p:sp>
      </p:grpSp>
      <p:grpSp>
        <p:nvGrpSpPr>
          <p:cNvPr id="11" name="Group 11">
            <a:extLst>
              <a:ext uri="{FF2B5EF4-FFF2-40B4-BE49-F238E27FC236}">
                <a16:creationId xmlns:a16="http://schemas.microsoft.com/office/drawing/2014/main" id="{23481B25-F21E-037E-06B7-14D2D1B2AEE0}"/>
              </a:ext>
            </a:extLst>
          </p:cNvPr>
          <p:cNvGrpSpPr/>
          <p:nvPr/>
        </p:nvGrpSpPr>
        <p:grpSpPr>
          <a:xfrm>
            <a:off x="4246543" y="3266191"/>
            <a:ext cx="1246797" cy="457582"/>
            <a:chOff x="0" y="0"/>
            <a:chExt cx="1441300" cy="498017"/>
          </a:xfrm>
        </p:grpSpPr>
        <p:sp>
          <p:nvSpPr>
            <p:cNvPr id="12" name="Freeform 12">
              <a:extLst>
                <a:ext uri="{FF2B5EF4-FFF2-40B4-BE49-F238E27FC236}">
                  <a16:creationId xmlns:a16="http://schemas.microsoft.com/office/drawing/2014/main" id="{537898E7-53C8-0327-5AEE-B9C766A201DE}"/>
                </a:ext>
              </a:extLst>
            </p:cNvPr>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ADE466"/>
            </a:solidFill>
          </p:spPr>
          <p:txBody>
            <a:bodyPr/>
            <a:lstStyle/>
            <a:p>
              <a:endParaRPr lang="en-US" sz="1200"/>
            </a:p>
          </p:txBody>
        </p:sp>
        <p:sp>
          <p:nvSpPr>
            <p:cNvPr id="13" name="TextBox 13">
              <a:extLst>
                <a:ext uri="{FF2B5EF4-FFF2-40B4-BE49-F238E27FC236}">
                  <a16:creationId xmlns:a16="http://schemas.microsoft.com/office/drawing/2014/main" id="{06E201F6-FC93-19CA-325E-3A743AD070D6}"/>
                </a:ext>
              </a:extLst>
            </p:cNvPr>
            <p:cNvSpPr txBox="1"/>
            <p:nvPr/>
          </p:nvSpPr>
          <p:spPr>
            <a:xfrm>
              <a:off x="177800" y="-28575"/>
              <a:ext cx="1187300" cy="526592"/>
            </a:xfrm>
            <a:prstGeom prst="rect">
              <a:avLst/>
            </a:prstGeom>
          </p:spPr>
          <p:txBody>
            <a:bodyPr lIns="33867" tIns="33867" rIns="33867" bIns="33867" rtlCol="0" anchor="ctr"/>
            <a:lstStyle/>
            <a:p>
              <a:pPr algn="ctr">
                <a:lnSpc>
                  <a:spcPts val="1493"/>
                </a:lnSpc>
              </a:pPr>
              <a:r>
                <a:rPr lang="en-US" sz="1066" b="1" dirty="0">
                  <a:solidFill>
                    <a:srgbClr val="000000"/>
                  </a:solidFill>
                  <a:latin typeface="Montserrat Bold"/>
                  <a:ea typeface="Montserrat Bold"/>
                  <a:cs typeface="Montserrat Bold"/>
                  <a:sym typeface="Montserrat Bold"/>
                </a:rPr>
                <a:t>2021 - 2022</a:t>
              </a:r>
            </a:p>
          </p:txBody>
        </p:sp>
      </p:grpSp>
      <p:grpSp>
        <p:nvGrpSpPr>
          <p:cNvPr id="14" name="Group 14">
            <a:extLst>
              <a:ext uri="{FF2B5EF4-FFF2-40B4-BE49-F238E27FC236}">
                <a16:creationId xmlns:a16="http://schemas.microsoft.com/office/drawing/2014/main" id="{4906AFE5-C70D-21A2-9488-FBBF6D5761D2}"/>
              </a:ext>
            </a:extLst>
          </p:cNvPr>
          <p:cNvGrpSpPr/>
          <p:nvPr/>
        </p:nvGrpSpPr>
        <p:grpSpPr>
          <a:xfrm>
            <a:off x="5388722" y="3266191"/>
            <a:ext cx="1246797" cy="457582"/>
            <a:chOff x="0" y="0"/>
            <a:chExt cx="1441300" cy="498017"/>
          </a:xfrm>
        </p:grpSpPr>
        <p:sp>
          <p:nvSpPr>
            <p:cNvPr id="15" name="Freeform 15">
              <a:extLst>
                <a:ext uri="{FF2B5EF4-FFF2-40B4-BE49-F238E27FC236}">
                  <a16:creationId xmlns:a16="http://schemas.microsoft.com/office/drawing/2014/main" id="{0A2CC18B-B677-6F2F-948E-01E25D82E6EE}"/>
                </a:ext>
              </a:extLst>
            </p:cNvPr>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E8E252"/>
            </a:solidFill>
            <a:ln cap="sq">
              <a:noFill/>
              <a:prstDash val="solid"/>
              <a:miter/>
            </a:ln>
          </p:spPr>
          <p:txBody>
            <a:bodyPr/>
            <a:lstStyle/>
            <a:p>
              <a:endParaRPr lang="en-US" sz="1200"/>
            </a:p>
          </p:txBody>
        </p:sp>
        <p:sp>
          <p:nvSpPr>
            <p:cNvPr id="16" name="TextBox 16">
              <a:extLst>
                <a:ext uri="{FF2B5EF4-FFF2-40B4-BE49-F238E27FC236}">
                  <a16:creationId xmlns:a16="http://schemas.microsoft.com/office/drawing/2014/main" id="{AF27183F-E976-D0F7-268A-ABE3978D015E}"/>
                </a:ext>
              </a:extLst>
            </p:cNvPr>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2022</a:t>
              </a:r>
            </a:p>
          </p:txBody>
        </p:sp>
      </p:grpSp>
      <p:grpSp>
        <p:nvGrpSpPr>
          <p:cNvPr id="17" name="Group 17">
            <a:extLst>
              <a:ext uri="{FF2B5EF4-FFF2-40B4-BE49-F238E27FC236}">
                <a16:creationId xmlns:a16="http://schemas.microsoft.com/office/drawing/2014/main" id="{FEE36AB2-D6C6-6F95-B1A5-3BD80CBC5EC5}"/>
              </a:ext>
            </a:extLst>
          </p:cNvPr>
          <p:cNvGrpSpPr/>
          <p:nvPr/>
        </p:nvGrpSpPr>
        <p:grpSpPr>
          <a:xfrm>
            <a:off x="6530901" y="3266191"/>
            <a:ext cx="1246797" cy="457582"/>
            <a:chOff x="0" y="0"/>
            <a:chExt cx="1441300" cy="498017"/>
          </a:xfrm>
        </p:grpSpPr>
        <p:sp>
          <p:nvSpPr>
            <p:cNvPr id="18" name="Freeform 18">
              <a:extLst>
                <a:ext uri="{FF2B5EF4-FFF2-40B4-BE49-F238E27FC236}">
                  <a16:creationId xmlns:a16="http://schemas.microsoft.com/office/drawing/2014/main" id="{BD4C3F83-46AF-A254-B7B9-41CE0E1A3090}"/>
                </a:ext>
              </a:extLst>
            </p:cNvPr>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FFD308"/>
            </a:solidFill>
            <a:ln cap="sq">
              <a:noFill/>
              <a:prstDash val="solid"/>
              <a:miter/>
            </a:ln>
          </p:spPr>
          <p:txBody>
            <a:bodyPr/>
            <a:lstStyle/>
            <a:p>
              <a:endParaRPr lang="en-US" sz="1200"/>
            </a:p>
          </p:txBody>
        </p:sp>
        <p:sp>
          <p:nvSpPr>
            <p:cNvPr id="19" name="TextBox 19">
              <a:extLst>
                <a:ext uri="{FF2B5EF4-FFF2-40B4-BE49-F238E27FC236}">
                  <a16:creationId xmlns:a16="http://schemas.microsoft.com/office/drawing/2014/main" id="{4F3E3C5B-1AE0-2112-9ECF-14118BD71457}"/>
                </a:ext>
              </a:extLst>
            </p:cNvPr>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2022-2024</a:t>
              </a:r>
            </a:p>
          </p:txBody>
        </p:sp>
      </p:grpSp>
      <p:grpSp>
        <p:nvGrpSpPr>
          <p:cNvPr id="20" name="Group 20">
            <a:extLst>
              <a:ext uri="{FF2B5EF4-FFF2-40B4-BE49-F238E27FC236}">
                <a16:creationId xmlns:a16="http://schemas.microsoft.com/office/drawing/2014/main" id="{82735672-4CCD-DBBE-7E10-E4D98955CF57}"/>
              </a:ext>
            </a:extLst>
          </p:cNvPr>
          <p:cNvGrpSpPr/>
          <p:nvPr/>
        </p:nvGrpSpPr>
        <p:grpSpPr>
          <a:xfrm>
            <a:off x="7673079" y="3266191"/>
            <a:ext cx="1246797" cy="457582"/>
            <a:chOff x="0" y="0"/>
            <a:chExt cx="1441300" cy="498017"/>
          </a:xfrm>
        </p:grpSpPr>
        <p:sp>
          <p:nvSpPr>
            <p:cNvPr id="21" name="Freeform 21">
              <a:extLst>
                <a:ext uri="{FF2B5EF4-FFF2-40B4-BE49-F238E27FC236}">
                  <a16:creationId xmlns:a16="http://schemas.microsoft.com/office/drawing/2014/main" id="{312E7D04-8E3D-D19B-1710-00B066488793}"/>
                </a:ext>
              </a:extLst>
            </p:cNvPr>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FFA678"/>
            </a:solidFill>
            <a:ln cap="sq">
              <a:noFill/>
              <a:prstDash val="solid"/>
              <a:miter/>
            </a:ln>
          </p:spPr>
          <p:txBody>
            <a:bodyPr/>
            <a:lstStyle/>
            <a:p>
              <a:endParaRPr lang="en-US" sz="1200"/>
            </a:p>
          </p:txBody>
        </p:sp>
        <p:sp>
          <p:nvSpPr>
            <p:cNvPr id="22" name="TextBox 22">
              <a:extLst>
                <a:ext uri="{FF2B5EF4-FFF2-40B4-BE49-F238E27FC236}">
                  <a16:creationId xmlns:a16="http://schemas.microsoft.com/office/drawing/2014/main" id="{98A0B5BC-215A-46A5-0E93-7F373446A819}"/>
                </a:ext>
              </a:extLst>
            </p:cNvPr>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2023 - now </a:t>
              </a:r>
            </a:p>
          </p:txBody>
        </p:sp>
      </p:grpSp>
      <p:grpSp>
        <p:nvGrpSpPr>
          <p:cNvPr id="23" name="Group 23">
            <a:extLst>
              <a:ext uri="{FF2B5EF4-FFF2-40B4-BE49-F238E27FC236}">
                <a16:creationId xmlns:a16="http://schemas.microsoft.com/office/drawing/2014/main" id="{FC62E7EB-40C8-208D-2983-E04357B0AF91}"/>
              </a:ext>
            </a:extLst>
          </p:cNvPr>
          <p:cNvGrpSpPr/>
          <p:nvPr/>
        </p:nvGrpSpPr>
        <p:grpSpPr>
          <a:xfrm>
            <a:off x="8815259" y="3266191"/>
            <a:ext cx="1246797" cy="457582"/>
            <a:chOff x="0" y="0"/>
            <a:chExt cx="1441300" cy="498017"/>
          </a:xfrm>
        </p:grpSpPr>
        <p:sp>
          <p:nvSpPr>
            <p:cNvPr id="24" name="Freeform 24">
              <a:extLst>
                <a:ext uri="{FF2B5EF4-FFF2-40B4-BE49-F238E27FC236}">
                  <a16:creationId xmlns:a16="http://schemas.microsoft.com/office/drawing/2014/main" id="{FF73DBB2-4439-4AFE-0244-6C8E8F49741E}"/>
                </a:ext>
              </a:extLst>
            </p:cNvPr>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FFBEC4"/>
            </a:solidFill>
            <a:ln cap="sq">
              <a:noFill/>
              <a:prstDash val="solid"/>
              <a:miter/>
            </a:ln>
          </p:spPr>
          <p:txBody>
            <a:bodyPr/>
            <a:lstStyle/>
            <a:p>
              <a:endParaRPr lang="en-US" sz="1200"/>
            </a:p>
          </p:txBody>
        </p:sp>
        <p:sp>
          <p:nvSpPr>
            <p:cNvPr id="25" name="TextBox 25">
              <a:extLst>
                <a:ext uri="{FF2B5EF4-FFF2-40B4-BE49-F238E27FC236}">
                  <a16:creationId xmlns:a16="http://schemas.microsoft.com/office/drawing/2014/main" id="{76732682-CB8F-E908-567B-7C54F03D20DE}"/>
                </a:ext>
              </a:extLst>
            </p:cNvPr>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2024 - now </a:t>
              </a:r>
            </a:p>
          </p:txBody>
        </p:sp>
      </p:grpSp>
      <p:grpSp>
        <p:nvGrpSpPr>
          <p:cNvPr id="26" name="Group 26">
            <a:extLst>
              <a:ext uri="{FF2B5EF4-FFF2-40B4-BE49-F238E27FC236}">
                <a16:creationId xmlns:a16="http://schemas.microsoft.com/office/drawing/2014/main" id="{401CC5BF-062B-CD41-2CD8-152A47848BC8}"/>
              </a:ext>
            </a:extLst>
          </p:cNvPr>
          <p:cNvGrpSpPr/>
          <p:nvPr/>
        </p:nvGrpSpPr>
        <p:grpSpPr>
          <a:xfrm>
            <a:off x="9957437" y="3266191"/>
            <a:ext cx="1246797" cy="457582"/>
            <a:chOff x="0" y="0"/>
            <a:chExt cx="1441300" cy="498017"/>
          </a:xfrm>
        </p:grpSpPr>
        <p:sp>
          <p:nvSpPr>
            <p:cNvPr id="27" name="Freeform 27">
              <a:extLst>
                <a:ext uri="{FF2B5EF4-FFF2-40B4-BE49-F238E27FC236}">
                  <a16:creationId xmlns:a16="http://schemas.microsoft.com/office/drawing/2014/main" id="{F2D36F57-EBA4-AE79-0B1E-BA56F9EA1F82}"/>
                </a:ext>
              </a:extLst>
            </p:cNvPr>
            <p:cNvSpPr/>
            <p:nvPr/>
          </p:nvSpPr>
          <p:spPr>
            <a:xfrm>
              <a:off x="0" y="0"/>
              <a:ext cx="1441300" cy="498017"/>
            </a:xfrm>
            <a:custGeom>
              <a:avLst/>
              <a:gdLst/>
              <a:ahLst/>
              <a:cxnLst/>
              <a:rect l="l" t="t" r="r" b="b"/>
              <a:pathLst>
                <a:path w="1441300" h="498017">
                  <a:moveTo>
                    <a:pt x="0" y="0"/>
                  </a:moveTo>
                  <a:lnTo>
                    <a:pt x="1238100" y="0"/>
                  </a:lnTo>
                  <a:lnTo>
                    <a:pt x="1441300" y="249008"/>
                  </a:lnTo>
                  <a:lnTo>
                    <a:pt x="1238100" y="498017"/>
                  </a:lnTo>
                  <a:lnTo>
                    <a:pt x="0" y="498017"/>
                  </a:lnTo>
                  <a:lnTo>
                    <a:pt x="203200" y="249008"/>
                  </a:lnTo>
                  <a:lnTo>
                    <a:pt x="0" y="0"/>
                  </a:lnTo>
                  <a:close/>
                </a:path>
              </a:pathLst>
            </a:custGeom>
            <a:solidFill>
              <a:srgbClr val="FFBBE6"/>
            </a:solidFill>
            <a:ln cap="sq">
              <a:noFill/>
              <a:prstDash val="solid"/>
              <a:miter/>
            </a:ln>
          </p:spPr>
          <p:txBody>
            <a:bodyPr/>
            <a:lstStyle/>
            <a:p>
              <a:endParaRPr lang="en-US" sz="1200"/>
            </a:p>
          </p:txBody>
        </p:sp>
        <p:sp>
          <p:nvSpPr>
            <p:cNvPr id="28" name="TextBox 28">
              <a:extLst>
                <a:ext uri="{FF2B5EF4-FFF2-40B4-BE49-F238E27FC236}">
                  <a16:creationId xmlns:a16="http://schemas.microsoft.com/office/drawing/2014/main" id="{C2DFDE27-B216-8CFB-D760-BEA991DEEE63}"/>
                </a:ext>
              </a:extLst>
            </p:cNvPr>
            <p:cNvSpPr txBox="1"/>
            <p:nvPr/>
          </p:nvSpPr>
          <p:spPr>
            <a:xfrm>
              <a:off x="177800" y="-28575"/>
              <a:ext cx="1187300" cy="526592"/>
            </a:xfrm>
            <a:prstGeom prst="rect">
              <a:avLst/>
            </a:prstGeom>
          </p:spPr>
          <p:txBody>
            <a:bodyPr lIns="33867" tIns="33867" rIns="33867" bIns="33867" rtlCol="0" anchor="ctr"/>
            <a:lstStyle/>
            <a:p>
              <a:pPr algn="ctr">
                <a:lnSpc>
                  <a:spcPts val="1493"/>
                </a:lnSpc>
                <a:spcBef>
                  <a:spcPct val="0"/>
                </a:spcBef>
              </a:pPr>
              <a:r>
                <a:rPr lang="en-US" sz="1066" b="1" dirty="0">
                  <a:solidFill>
                    <a:srgbClr val="000000"/>
                  </a:solidFill>
                  <a:latin typeface="Montserrat Bold"/>
                  <a:ea typeface="Montserrat Bold"/>
                  <a:cs typeface="Montserrat Bold"/>
                  <a:sym typeface="Montserrat Bold"/>
                </a:rPr>
                <a:t>2025 - now </a:t>
              </a:r>
            </a:p>
          </p:txBody>
        </p:sp>
      </p:grpSp>
      <p:sp>
        <p:nvSpPr>
          <p:cNvPr id="32" name="AutoShape 32">
            <a:extLst>
              <a:ext uri="{FF2B5EF4-FFF2-40B4-BE49-F238E27FC236}">
                <a16:creationId xmlns:a16="http://schemas.microsoft.com/office/drawing/2014/main" id="{BC2045D7-130B-BECD-9F13-0F0D4385DF72}"/>
              </a:ext>
            </a:extLst>
          </p:cNvPr>
          <p:cNvSpPr/>
          <p:nvPr/>
        </p:nvSpPr>
        <p:spPr>
          <a:xfrm flipH="1" flipV="1">
            <a:off x="1482180" y="2495232"/>
            <a:ext cx="0" cy="713380"/>
          </a:xfrm>
          <a:prstGeom prst="line">
            <a:avLst/>
          </a:prstGeom>
          <a:ln w="38100" cap="flat">
            <a:solidFill>
              <a:srgbClr val="818DAB"/>
            </a:solidFill>
            <a:prstDash val="solid"/>
            <a:headEnd type="none" w="sm" len="sm"/>
            <a:tailEnd type="oval" w="lg" len="lg"/>
          </a:ln>
        </p:spPr>
        <p:txBody>
          <a:bodyPr/>
          <a:lstStyle/>
          <a:p>
            <a:endParaRPr lang="en-US" sz="1200"/>
          </a:p>
        </p:txBody>
      </p:sp>
      <p:sp>
        <p:nvSpPr>
          <p:cNvPr id="33" name="TextBox 33">
            <a:extLst>
              <a:ext uri="{FF2B5EF4-FFF2-40B4-BE49-F238E27FC236}">
                <a16:creationId xmlns:a16="http://schemas.microsoft.com/office/drawing/2014/main" id="{E081E4F9-43EE-4798-9CFD-F0F0CCE24CFE}"/>
              </a:ext>
            </a:extLst>
          </p:cNvPr>
          <p:cNvSpPr txBox="1"/>
          <p:nvPr/>
        </p:nvSpPr>
        <p:spPr>
          <a:xfrm>
            <a:off x="585784" y="1719326"/>
            <a:ext cx="1792793" cy="517381"/>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Sussex</a:t>
            </a:r>
            <a:br>
              <a:rPr lang="en-US" sz="800" dirty="0">
                <a:solidFill>
                  <a:srgbClr val="000000"/>
                </a:solidFill>
                <a:latin typeface="Montserrat"/>
                <a:ea typeface="Montserrat"/>
                <a:cs typeface="Montserrat"/>
                <a:sym typeface="Montserrat"/>
              </a:rPr>
            </a:br>
            <a:r>
              <a:rPr lang="en-US" sz="800" dirty="0">
                <a:solidFill>
                  <a:srgbClr val="000000"/>
                </a:solidFill>
                <a:latin typeface="Montserrat"/>
                <a:ea typeface="Montserrat"/>
                <a:cs typeface="Montserrat"/>
                <a:sym typeface="Montserrat"/>
              </a:rPr>
              <a:t>Dark matter direct detection DEAP-3600 experiment</a:t>
            </a:r>
          </a:p>
        </p:txBody>
      </p:sp>
      <p:sp>
        <p:nvSpPr>
          <p:cNvPr id="34" name="TextBox 34">
            <a:extLst>
              <a:ext uri="{FF2B5EF4-FFF2-40B4-BE49-F238E27FC236}">
                <a16:creationId xmlns:a16="http://schemas.microsoft.com/office/drawing/2014/main" id="{D4AF26D3-C4F7-5039-C062-322AF0146F71}"/>
              </a:ext>
            </a:extLst>
          </p:cNvPr>
          <p:cNvSpPr txBox="1"/>
          <p:nvPr/>
        </p:nvSpPr>
        <p:spPr>
          <a:xfrm>
            <a:off x="573790" y="1443051"/>
            <a:ext cx="1816781" cy="227261"/>
          </a:xfrm>
          <a:prstGeom prst="rect">
            <a:avLst/>
          </a:prstGeom>
        </p:spPr>
        <p:txBody>
          <a:bodyPr lIns="0" tIns="0" rIns="0" bIns="0" rtlCol="0" anchor="t">
            <a:spAutoFit/>
          </a:bodyPr>
          <a:lstStyle/>
          <a:p>
            <a:pPr algn="ctr">
              <a:lnSpc>
                <a:spcPts val="1631"/>
              </a:lnSpc>
            </a:pPr>
            <a:r>
              <a:rPr lang="en-US" sz="1274" b="1" dirty="0" err="1">
                <a:solidFill>
                  <a:srgbClr val="818DAB"/>
                </a:solidFill>
                <a:latin typeface="Montserrat Bold"/>
                <a:ea typeface="Montserrat Bold"/>
                <a:cs typeface="Montserrat Bold"/>
                <a:sym typeface="Montserrat Bold"/>
              </a:rPr>
              <a:t>Mphys</a:t>
            </a:r>
            <a:r>
              <a:rPr lang="en-US" sz="1274" b="1" dirty="0">
                <a:solidFill>
                  <a:srgbClr val="818DAB"/>
                </a:solidFill>
                <a:latin typeface="Montserrat Bold"/>
                <a:ea typeface="Montserrat Bold"/>
                <a:cs typeface="Montserrat Bold"/>
                <a:sym typeface="Montserrat Bold"/>
              </a:rPr>
              <a:t> Physics</a:t>
            </a:r>
          </a:p>
        </p:txBody>
      </p:sp>
      <p:sp>
        <p:nvSpPr>
          <p:cNvPr id="35" name="AutoShape 35">
            <a:extLst>
              <a:ext uri="{FF2B5EF4-FFF2-40B4-BE49-F238E27FC236}">
                <a16:creationId xmlns:a16="http://schemas.microsoft.com/office/drawing/2014/main" id="{11A2B70E-9557-6036-610A-7EBD5EA8835D}"/>
              </a:ext>
            </a:extLst>
          </p:cNvPr>
          <p:cNvSpPr/>
          <p:nvPr/>
        </p:nvSpPr>
        <p:spPr>
          <a:xfrm flipH="1" flipV="1">
            <a:off x="3748485" y="2495232"/>
            <a:ext cx="0" cy="713380"/>
          </a:xfrm>
          <a:prstGeom prst="line">
            <a:avLst/>
          </a:prstGeom>
          <a:ln w="38100" cap="flat">
            <a:solidFill>
              <a:srgbClr val="00C2CB"/>
            </a:solidFill>
            <a:prstDash val="solid"/>
            <a:headEnd type="none" w="sm" len="sm"/>
            <a:tailEnd type="oval" w="lg" len="lg"/>
          </a:ln>
        </p:spPr>
        <p:txBody>
          <a:bodyPr/>
          <a:lstStyle/>
          <a:p>
            <a:endParaRPr lang="en-US" sz="1200"/>
          </a:p>
        </p:txBody>
      </p:sp>
      <p:sp>
        <p:nvSpPr>
          <p:cNvPr id="41" name="AutoShape 41">
            <a:extLst>
              <a:ext uri="{FF2B5EF4-FFF2-40B4-BE49-F238E27FC236}">
                <a16:creationId xmlns:a16="http://schemas.microsoft.com/office/drawing/2014/main" id="{4AEDF283-974B-708D-FBC3-25DBB8209215}"/>
              </a:ext>
            </a:extLst>
          </p:cNvPr>
          <p:cNvSpPr/>
          <p:nvPr/>
        </p:nvSpPr>
        <p:spPr>
          <a:xfrm>
            <a:off x="9441045" y="3791208"/>
            <a:ext cx="0" cy="713380"/>
          </a:xfrm>
          <a:prstGeom prst="line">
            <a:avLst/>
          </a:prstGeom>
          <a:ln w="38100" cap="flat">
            <a:solidFill>
              <a:srgbClr val="E87B85"/>
            </a:solidFill>
            <a:prstDash val="solid"/>
            <a:headEnd type="none" w="sm" len="sm"/>
            <a:tailEnd type="oval" w="lg" len="lg"/>
          </a:ln>
        </p:spPr>
        <p:txBody>
          <a:bodyPr/>
          <a:lstStyle/>
          <a:p>
            <a:endParaRPr lang="en-US" sz="1200"/>
          </a:p>
        </p:txBody>
      </p:sp>
      <p:sp>
        <p:nvSpPr>
          <p:cNvPr id="44" name="AutoShape 44">
            <a:extLst>
              <a:ext uri="{FF2B5EF4-FFF2-40B4-BE49-F238E27FC236}">
                <a16:creationId xmlns:a16="http://schemas.microsoft.com/office/drawing/2014/main" id="{A051FD4D-B924-1FDD-BDD2-450D4069B044}"/>
              </a:ext>
            </a:extLst>
          </p:cNvPr>
          <p:cNvSpPr/>
          <p:nvPr/>
        </p:nvSpPr>
        <p:spPr>
          <a:xfrm>
            <a:off x="7216678" y="3791208"/>
            <a:ext cx="0" cy="713380"/>
          </a:xfrm>
          <a:prstGeom prst="line">
            <a:avLst/>
          </a:prstGeom>
          <a:ln w="38100" cap="flat">
            <a:solidFill>
              <a:srgbClr val="E2BB0E"/>
            </a:solidFill>
            <a:prstDash val="solid"/>
            <a:headEnd type="none" w="sm" len="sm"/>
            <a:tailEnd type="oval" w="lg" len="lg"/>
          </a:ln>
        </p:spPr>
        <p:txBody>
          <a:bodyPr/>
          <a:lstStyle/>
          <a:p>
            <a:endParaRPr lang="en-US" sz="1200"/>
          </a:p>
        </p:txBody>
      </p:sp>
      <p:sp>
        <p:nvSpPr>
          <p:cNvPr id="47" name="AutoShape 47">
            <a:extLst>
              <a:ext uri="{FF2B5EF4-FFF2-40B4-BE49-F238E27FC236}">
                <a16:creationId xmlns:a16="http://schemas.microsoft.com/office/drawing/2014/main" id="{47370A03-1BDB-D912-4406-7E8808CA415F}"/>
              </a:ext>
            </a:extLst>
          </p:cNvPr>
          <p:cNvSpPr/>
          <p:nvPr/>
        </p:nvSpPr>
        <p:spPr>
          <a:xfrm>
            <a:off x="4853761" y="3791208"/>
            <a:ext cx="0" cy="713380"/>
          </a:xfrm>
          <a:prstGeom prst="line">
            <a:avLst/>
          </a:prstGeom>
          <a:ln w="38100" cap="flat">
            <a:solidFill>
              <a:srgbClr val="70B812"/>
            </a:solidFill>
            <a:prstDash val="solid"/>
            <a:headEnd type="none" w="sm" len="sm"/>
            <a:tailEnd type="oval" w="lg" len="lg"/>
          </a:ln>
        </p:spPr>
        <p:txBody>
          <a:bodyPr/>
          <a:lstStyle/>
          <a:p>
            <a:endParaRPr lang="en-US" sz="1200"/>
          </a:p>
        </p:txBody>
      </p:sp>
      <p:sp>
        <p:nvSpPr>
          <p:cNvPr id="48" name="TextBox 48">
            <a:extLst>
              <a:ext uri="{FF2B5EF4-FFF2-40B4-BE49-F238E27FC236}">
                <a16:creationId xmlns:a16="http://schemas.microsoft.com/office/drawing/2014/main" id="{40F0D049-627E-2A17-3433-D282EFA6D3BA}"/>
              </a:ext>
            </a:extLst>
          </p:cNvPr>
          <p:cNvSpPr txBox="1"/>
          <p:nvPr/>
        </p:nvSpPr>
        <p:spPr>
          <a:xfrm>
            <a:off x="3951787" y="5027939"/>
            <a:ext cx="1792793" cy="517381"/>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Sussex</a:t>
            </a:r>
          </a:p>
          <a:p>
            <a:pPr algn="ctr">
              <a:lnSpc>
                <a:spcPts val="1224"/>
              </a:lnSpc>
            </a:pPr>
            <a:r>
              <a:rPr lang="en-US" sz="800" dirty="0">
                <a:solidFill>
                  <a:srgbClr val="000000"/>
                </a:solidFill>
                <a:latin typeface="Montserrat"/>
                <a:ea typeface="Montserrat"/>
                <a:cs typeface="Montserrat"/>
                <a:sym typeface="Montserrat"/>
              </a:rPr>
              <a:t>Over-road habitat connectivity for reintroduced pine martens</a:t>
            </a:r>
          </a:p>
        </p:txBody>
      </p:sp>
      <p:sp>
        <p:nvSpPr>
          <p:cNvPr id="49" name="TextBox 49">
            <a:extLst>
              <a:ext uri="{FF2B5EF4-FFF2-40B4-BE49-F238E27FC236}">
                <a16:creationId xmlns:a16="http://schemas.microsoft.com/office/drawing/2014/main" id="{5FC80301-7161-D3CE-DEF5-80ECB9C145AA}"/>
              </a:ext>
            </a:extLst>
          </p:cNvPr>
          <p:cNvSpPr txBox="1"/>
          <p:nvPr/>
        </p:nvSpPr>
        <p:spPr>
          <a:xfrm>
            <a:off x="3598871" y="4750866"/>
            <a:ext cx="2628144" cy="194284"/>
          </a:xfrm>
          <a:prstGeom prst="rect">
            <a:avLst/>
          </a:prstGeom>
        </p:spPr>
        <p:txBody>
          <a:bodyPr wrap="square" lIns="0" tIns="0" rIns="0" bIns="0" rtlCol="0" anchor="t">
            <a:spAutoFit/>
          </a:bodyPr>
          <a:lstStyle/>
          <a:p>
            <a:pPr algn="ctr">
              <a:lnSpc>
                <a:spcPts val="1631"/>
              </a:lnSpc>
            </a:pPr>
            <a:r>
              <a:rPr lang="en-US" sz="1274" b="1" dirty="0">
                <a:solidFill>
                  <a:srgbClr val="5C9B0A"/>
                </a:solidFill>
                <a:latin typeface="Montserrat Bold"/>
                <a:ea typeface="Montserrat Bold"/>
                <a:cs typeface="Montserrat Bold"/>
                <a:sym typeface="Montserrat Bold"/>
              </a:rPr>
              <a:t>MSc Biodiversity Conservation</a:t>
            </a:r>
          </a:p>
        </p:txBody>
      </p:sp>
      <p:sp>
        <p:nvSpPr>
          <p:cNvPr id="50" name="AutoShape 50">
            <a:extLst>
              <a:ext uri="{FF2B5EF4-FFF2-40B4-BE49-F238E27FC236}">
                <a16:creationId xmlns:a16="http://schemas.microsoft.com/office/drawing/2014/main" id="{B742E89D-DF00-C659-1500-9725AF715088}"/>
              </a:ext>
            </a:extLst>
          </p:cNvPr>
          <p:cNvSpPr/>
          <p:nvPr/>
        </p:nvSpPr>
        <p:spPr>
          <a:xfrm>
            <a:off x="2560119" y="3791208"/>
            <a:ext cx="0" cy="713380"/>
          </a:xfrm>
          <a:prstGeom prst="line">
            <a:avLst/>
          </a:prstGeom>
          <a:ln w="38100" cap="flat">
            <a:solidFill>
              <a:srgbClr val="521DF1"/>
            </a:solidFill>
            <a:prstDash val="solid"/>
            <a:headEnd type="none" w="sm" len="sm"/>
            <a:tailEnd type="oval" w="lg" len="lg"/>
          </a:ln>
        </p:spPr>
        <p:txBody>
          <a:bodyPr/>
          <a:lstStyle/>
          <a:p>
            <a:endParaRPr lang="en-US" sz="1200"/>
          </a:p>
        </p:txBody>
      </p:sp>
      <p:sp>
        <p:nvSpPr>
          <p:cNvPr id="51" name="TextBox 51">
            <a:extLst>
              <a:ext uri="{FF2B5EF4-FFF2-40B4-BE49-F238E27FC236}">
                <a16:creationId xmlns:a16="http://schemas.microsoft.com/office/drawing/2014/main" id="{FC8F0C8D-7C92-5D49-A0E8-114D97FEEA19}"/>
              </a:ext>
            </a:extLst>
          </p:cNvPr>
          <p:cNvSpPr txBox="1"/>
          <p:nvPr/>
        </p:nvSpPr>
        <p:spPr>
          <a:xfrm>
            <a:off x="1663722" y="5014722"/>
            <a:ext cx="1792793" cy="602473"/>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Oxford</a:t>
            </a:r>
            <a:br>
              <a:rPr lang="en-US" sz="800" dirty="0">
                <a:solidFill>
                  <a:srgbClr val="000000"/>
                </a:solidFill>
                <a:latin typeface="Montserrat"/>
                <a:ea typeface="Montserrat"/>
                <a:cs typeface="Montserrat"/>
                <a:sym typeface="Montserrat"/>
              </a:rPr>
            </a:br>
            <a:r>
              <a:rPr lang="en-US" sz="800" dirty="0">
                <a:solidFill>
                  <a:srgbClr val="000000"/>
                </a:solidFill>
                <a:latin typeface="Montserrat"/>
                <a:ea typeface="Montserrat"/>
                <a:cs typeface="Montserrat"/>
                <a:sym typeface="Montserrat"/>
              </a:rPr>
              <a:t>FONT – feedback on nanosecond timescales for future linear colliders</a:t>
            </a:r>
          </a:p>
        </p:txBody>
      </p:sp>
      <p:sp>
        <p:nvSpPr>
          <p:cNvPr id="52" name="TextBox 52">
            <a:extLst>
              <a:ext uri="{FF2B5EF4-FFF2-40B4-BE49-F238E27FC236}">
                <a16:creationId xmlns:a16="http://schemas.microsoft.com/office/drawing/2014/main" id="{BB499D88-FEBE-9300-F808-03056CC7E3CE}"/>
              </a:ext>
            </a:extLst>
          </p:cNvPr>
          <p:cNvSpPr txBox="1"/>
          <p:nvPr/>
        </p:nvSpPr>
        <p:spPr>
          <a:xfrm>
            <a:off x="1651729" y="4750866"/>
            <a:ext cx="1816781" cy="227261"/>
          </a:xfrm>
          <a:prstGeom prst="rect">
            <a:avLst/>
          </a:prstGeom>
        </p:spPr>
        <p:txBody>
          <a:bodyPr lIns="0" tIns="0" rIns="0" bIns="0" rtlCol="0" anchor="t">
            <a:spAutoFit/>
          </a:bodyPr>
          <a:lstStyle/>
          <a:p>
            <a:pPr algn="ctr">
              <a:lnSpc>
                <a:spcPts val="1631"/>
              </a:lnSpc>
            </a:pPr>
            <a:r>
              <a:rPr lang="en-US" sz="1274" b="1" dirty="0">
                <a:solidFill>
                  <a:srgbClr val="521DF1"/>
                </a:solidFill>
                <a:latin typeface="Montserrat Bold"/>
                <a:ea typeface="Montserrat Bold"/>
                <a:cs typeface="Montserrat Bold"/>
                <a:sym typeface="Montserrat Bold"/>
              </a:rPr>
              <a:t>DPhil JAI</a:t>
            </a:r>
          </a:p>
        </p:txBody>
      </p:sp>
      <p:sp>
        <p:nvSpPr>
          <p:cNvPr id="53" name="AutoShape 53">
            <a:extLst>
              <a:ext uri="{FF2B5EF4-FFF2-40B4-BE49-F238E27FC236}">
                <a16:creationId xmlns:a16="http://schemas.microsoft.com/office/drawing/2014/main" id="{6626F910-522E-892E-BB0D-FB9F8560842E}"/>
              </a:ext>
            </a:extLst>
          </p:cNvPr>
          <p:cNvSpPr/>
          <p:nvPr/>
        </p:nvSpPr>
        <p:spPr>
          <a:xfrm flipH="1" flipV="1">
            <a:off x="6014791" y="2495232"/>
            <a:ext cx="0" cy="713380"/>
          </a:xfrm>
          <a:prstGeom prst="line">
            <a:avLst/>
          </a:prstGeom>
          <a:ln w="38100" cap="flat">
            <a:solidFill>
              <a:srgbClr val="C4BD19"/>
            </a:solidFill>
            <a:prstDash val="solid"/>
            <a:headEnd type="none" w="sm" len="sm"/>
            <a:tailEnd type="oval" w="lg" len="lg"/>
          </a:ln>
        </p:spPr>
        <p:txBody>
          <a:bodyPr/>
          <a:lstStyle/>
          <a:p>
            <a:endParaRPr lang="en-US" sz="1200"/>
          </a:p>
        </p:txBody>
      </p:sp>
      <p:sp>
        <p:nvSpPr>
          <p:cNvPr id="56" name="AutoShape 56">
            <a:extLst>
              <a:ext uri="{FF2B5EF4-FFF2-40B4-BE49-F238E27FC236}">
                <a16:creationId xmlns:a16="http://schemas.microsoft.com/office/drawing/2014/main" id="{AA4BA909-1F6E-EC12-9ABC-204971E2C932}"/>
              </a:ext>
            </a:extLst>
          </p:cNvPr>
          <p:cNvSpPr/>
          <p:nvPr/>
        </p:nvSpPr>
        <p:spPr>
          <a:xfrm flipV="1">
            <a:off x="8281098" y="2495232"/>
            <a:ext cx="0" cy="713380"/>
          </a:xfrm>
          <a:prstGeom prst="line">
            <a:avLst/>
          </a:prstGeom>
          <a:ln w="38100" cap="flat">
            <a:solidFill>
              <a:srgbClr val="F0702F"/>
            </a:solidFill>
            <a:prstDash val="solid"/>
            <a:headEnd type="none" w="sm" len="sm"/>
            <a:tailEnd type="oval" w="lg" len="lg"/>
          </a:ln>
        </p:spPr>
        <p:txBody>
          <a:bodyPr/>
          <a:lstStyle/>
          <a:p>
            <a:endParaRPr lang="en-US" sz="1200"/>
          </a:p>
        </p:txBody>
      </p:sp>
      <p:sp>
        <p:nvSpPr>
          <p:cNvPr id="57" name="TextBox 57">
            <a:extLst>
              <a:ext uri="{FF2B5EF4-FFF2-40B4-BE49-F238E27FC236}">
                <a16:creationId xmlns:a16="http://schemas.microsoft.com/office/drawing/2014/main" id="{8839B4C0-EB00-81DD-FE6D-03C8C63E3E44}"/>
              </a:ext>
            </a:extLst>
          </p:cNvPr>
          <p:cNvSpPr txBox="1"/>
          <p:nvPr/>
        </p:nvSpPr>
        <p:spPr>
          <a:xfrm>
            <a:off x="7384701" y="1719326"/>
            <a:ext cx="1792793" cy="517381"/>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Oxford</a:t>
            </a:r>
          </a:p>
          <a:p>
            <a:pPr algn="ctr">
              <a:lnSpc>
                <a:spcPts val="1224"/>
              </a:lnSpc>
            </a:pPr>
            <a:r>
              <a:rPr lang="en-US" sz="800" dirty="0">
                <a:solidFill>
                  <a:srgbClr val="000000"/>
                </a:solidFill>
                <a:latin typeface="Montserrat"/>
                <a:ea typeface="Montserrat"/>
                <a:cs typeface="Montserrat"/>
                <a:sym typeface="Montserrat"/>
              </a:rPr>
              <a:t>Nature Positive and NATURE Impacts project with WWF-UK</a:t>
            </a:r>
          </a:p>
        </p:txBody>
      </p:sp>
      <p:sp>
        <p:nvSpPr>
          <p:cNvPr id="58" name="TextBox 58">
            <a:extLst>
              <a:ext uri="{FF2B5EF4-FFF2-40B4-BE49-F238E27FC236}">
                <a16:creationId xmlns:a16="http://schemas.microsoft.com/office/drawing/2014/main" id="{376834A1-0337-B0F0-0A24-BCEDDB1C6A74}"/>
              </a:ext>
            </a:extLst>
          </p:cNvPr>
          <p:cNvSpPr txBox="1"/>
          <p:nvPr/>
        </p:nvSpPr>
        <p:spPr>
          <a:xfrm>
            <a:off x="7384701" y="1234584"/>
            <a:ext cx="1816781" cy="463913"/>
          </a:xfrm>
          <a:prstGeom prst="rect">
            <a:avLst/>
          </a:prstGeom>
        </p:spPr>
        <p:txBody>
          <a:bodyPr lIns="0" tIns="0" rIns="0" bIns="0" rtlCol="0" anchor="t">
            <a:spAutoFit/>
          </a:bodyPr>
          <a:lstStyle/>
          <a:p>
            <a:pPr algn="ctr">
              <a:lnSpc>
                <a:spcPts val="1631"/>
              </a:lnSpc>
              <a:spcBef>
                <a:spcPct val="0"/>
              </a:spcBef>
            </a:pPr>
            <a:r>
              <a:rPr lang="en-US" sz="1274" b="1" dirty="0">
                <a:solidFill>
                  <a:srgbClr val="D15414"/>
                </a:solidFill>
                <a:latin typeface="Montserrat Bold"/>
                <a:ea typeface="Montserrat Bold"/>
                <a:cs typeface="Montserrat Bold"/>
                <a:sym typeface="Montserrat Bold"/>
              </a:rPr>
              <a:t>Leverhulme Centre for Nature Recovery</a:t>
            </a:r>
          </a:p>
        </p:txBody>
      </p:sp>
      <p:sp>
        <p:nvSpPr>
          <p:cNvPr id="59" name="AutoShape 59">
            <a:extLst>
              <a:ext uri="{FF2B5EF4-FFF2-40B4-BE49-F238E27FC236}">
                <a16:creationId xmlns:a16="http://schemas.microsoft.com/office/drawing/2014/main" id="{1C42E09B-DE63-B3E8-2A94-DBAEAACAE7BE}"/>
              </a:ext>
            </a:extLst>
          </p:cNvPr>
          <p:cNvSpPr/>
          <p:nvPr/>
        </p:nvSpPr>
        <p:spPr>
          <a:xfrm flipV="1">
            <a:off x="10547403" y="2495232"/>
            <a:ext cx="0" cy="713380"/>
          </a:xfrm>
          <a:prstGeom prst="line">
            <a:avLst/>
          </a:prstGeom>
          <a:ln w="38100" cap="flat">
            <a:solidFill>
              <a:srgbClr val="F0419F"/>
            </a:solidFill>
            <a:prstDash val="solid"/>
            <a:headEnd type="none" w="sm" len="sm"/>
            <a:tailEnd type="oval" w="lg" len="lg"/>
          </a:ln>
        </p:spPr>
        <p:txBody>
          <a:bodyPr/>
          <a:lstStyle/>
          <a:p>
            <a:endParaRPr lang="en-US" sz="1200"/>
          </a:p>
        </p:txBody>
      </p:sp>
      <p:sp>
        <p:nvSpPr>
          <p:cNvPr id="29" name="Oval 28">
            <a:extLst>
              <a:ext uri="{FF2B5EF4-FFF2-40B4-BE49-F238E27FC236}">
                <a16:creationId xmlns:a16="http://schemas.microsoft.com/office/drawing/2014/main" id="{87FC67CA-13DE-9975-B825-8DD456CB488C}"/>
              </a:ext>
            </a:extLst>
          </p:cNvPr>
          <p:cNvSpPr>
            <a:spLocks noChangeAspect="1"/>
          </p:cNvSpPr>
          <p:nvPr/>
        </p:nvSpPr>
        <p:spPr>
          <a:xfrm>
            <a:off x="4944475" y="442523"/>
            <a:ext cx="2173889" cy="2186424"/>
          </a:xfrm>
          <a:prstGeom prst="ellipse">
            <a:avLst/>
          </a:prstGeom>
          <a:blipFill>
            <a:blip r:embed="rId3"/>
            <a:stretch>
              <a:fillRect/>
            </a:stretch>
          </a:blipFill>
          <a:ln w="38100">
            <a:solidFill>
              <a:srgbClr val="CFC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6F98DAD7-CE80-2695-3CA1-DFB2AB551EE5}"/>
              </a:ext>
            </a:extLst>
          </p:cNvPr>
          <p:cNvSpPr>
            <a:spLocks noChangeAspect="1"/>
          </p:cNvSpPr>
          <p:nvPr/>
        </p:nvSpPr>
        <p:spPr>
          <a:xfrm>
            <a:off x="6136629" y="4361017"/>
            <a:ext cx="2173889" cy="2186424"/>
          </a:xfrm>
          <a:prstGeom prst="ellipse">
            <a:avLst/>
          </a:prstGeom>
          <a:blipFill dpi="0" rotWithShape="1">
            <a:blip r:embed="rId4"/>
            <a:srcRect/>
            <a:stretch>
              <a:fillRect l="-10000" t="-14000" r="-11000" b="-7000"/>
            </a:stretch>
          </a:blipFill>
          <a:ln w="38100">
            <a:solidFill>
              <a:srgbClr val="DFB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547EC8A1-8D8C-1F54-945F-BD8DED3A634D}"/>
              </a:ext>
            </a:extLst>
          </p:cNvPr>
          <p:cNvSpPr>
            <a:spLocks noChangeAspect="1"/>
          </p:cNvSpPr>
          <p:nvPr/>
        </p:nvSpPr>
        <p:spPr>
          <a:xfrm>
            <a:off x="9482602" y="433854"/>
            <a:ext cx="2173889" cy="2186424"/>
          </a:xfrm>
          <a:prstGeom prst="ellipse">
            <a:avLst/>
          </a:prstGeom>
          <a:blipFill>
            <a:blip r:embed="rId5">
              <a:extLst>
                <a:ext uri="{96DAC541-7B7A-43D3-8B79-37D633B846F1}">
                  <asvg:svgBlip xmlns:asvg="http://schemas.microsoft.com/office/drawing/2016/SVG/main" r:embed="rId6"/>
                </a:ext>
              </a:extLst>
            </a:blip>
            <a:stretch>
              <a:fillRect/>
            </a:stretch>
          </a:blipFill>
          <a:ln w="38100">
            <a:solidFill>
              <a:srgbClr val="F041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36">
            <a:extLst>
              <a:ext uri="{FF2B5EF4-FFF2-40B4-BE49-F238E27FC236}">
                <a16:creationId xmlns:a16="http://schemas.microsoft.com/office/drawing/2014/main" id="{9C19087B-794A-D3B6-CB22-B998A42DAA85}"/>
              </a:ext>
            </a:extLst>
          </p:cNvPr>
          <p:cNvSpPr txBox="1"/>
          <p:nvPr/>
        </p:nvSpPr>
        <p:spPr>
          <a:xfrm>
            <a:off x="2852089" y="1719326"/>
            <a:ext cx="1975540" cy="517381"/>
          </a:xfrm>
          <a:prstGeom prst="rect">
            <a:avLst/>
          </a:prstGeom>
        </p:spPr>
        <p:txBody>
          <a:bodyPr wrap="square"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Edinburgh</a:t>
            </a:r>
          </a:p>
          <a:p>
            <a:pPr algn="ctr">
              <a:lnSpc>
                <a:spcPts val="1224"/>
              </a:lnSpc>
            </a:pPr>
            <a:r>
              <a:rPr lang="en-US" sz="800" dirty="0">
                <a:solidFill>
                  <a:srgbClr val="000000"/>
                </a:solidFill>
                <a:latin typeface="Montserrat"/>
                <a:ea typeface="Montserrat"/>
                <a:cs typeface="Montserrat"/>
                <a:sym typeface="Montserrat"/>
              </a:rPr>
              <a:t>Causal link between DNA variations and complex genetic diseases</a:t>
            </a:r>
          </a:p>
        </p:txBody>
      </p:sp>
      <p:sp>
        <p:nvSpPr>
          <p:cNvPr id="31" name="TextBox 37">
            <a:extLst>
              <a:ext uri="{FF2B5EF4-FFF2-40B4-BE49-F238E27FC236}">
                <a16:creationId xmlns:a16="http://schemas.microsoft.com/office/drawing/2014/main" id="{423A45E7-9C2D-53D5-2F42-FBBF492E87A7}"/>
              </a:ext>
            </a:extLst>
          </p:cNvPr>
          <p:cNvSpPr txBox="1"/>
          <p:nvPr/>
        </p:nvSpPr>
        <p:spPr>
          <a:xfrm>
            <a:off x="2931468" y="1269165"/>
            <a:ext cx="1816781" cy="227261"/>
          </a:xfrm>
          <a:prstGeom prst="rect">
            <a:avLst/>
          </a:prstGeom>
        </p:spPr>
        <p:txBody>
          <a:bodyPr lIns="0" tIns="0" rIns="0" bIns="0" rtlCol="0" anchor="t">
            <a:spAutoFit/>
          </a:bodyPr>
          <a:lstStyle/>
          <a:p>
            <a:pPr algn="ctr">
              <a:lnSpc>
                <a:spcPts val="1631"/>
              </a:lnSpc>
            </a:pPr>
            <a:r>
              <a:rPr lang="en-US" sz="1274" b="1" dirty="0">
                <a:solidFill>
                  <a:srgbClr val="03949B"/>
                </a:solidFill>
                <a:latin typeface="Montserrat Bold"/>
                <a:ea typeface="Montserrat Bold"/>
                <a:cs typeface="Montserrat Bold"/>
                <a:sym typeface="Montserrat Bold"/>
              </a:rPr>
              <a:t>Postdoc Bioinformatics</a:t>
            </a:r>
          </a:p>
        </p:txBody>
      </p:sp>
      <p:sp>
        <p:nvSpPr>
          <p:cNvPr id="40" name="TextBox 42">
            <a:extLst>
              <a:ext uri="{FF2B5EF4-FFF2-40B4-BE49-F238E27FC236}">
                <a16:creationId xmlns:a16="http://schemas.microsoft.com/office/drawing/2014/main" id="{6B15682D-0DDB-6711-D602-F318B4E24EB0}"/>
              </a:ext>
            </a:extLst>
          </p:cNvPr>
          <p:cNvSpPr txBox="1"/>
          <p:nvPr/>
        </p:nvSpPr>
        <p:spPr>
          <a:xfrm>
            <a:off x="8542260" y="5225692"/>
            <a:ext cx="1792793" cy="517381"/>
          </a:xfrm>
          <a:prstGeom prst="rect">
            <a:avLst/>
          </a:prstGeom>
        </p:spPr>
        <p:txBody>
          <a:bodyPr lIns="0" tIns="0" rIns="0" bIns="0" rtlCol="0" anchor="t">
            <a:spAutoFit/>
          </a:bodyPr>
          <a:lstStyle/>
          <a:p>
            <a:pPr algn="ctr">
              <a:lnSpc>
                <a:spcPts val="1224"/>
              </a:lnSpc>
            </a:pPr>
            <a:r>
              <a:rPr lang="en-US" sz="800" b="1" dirty="0">
                <a:solidFill>
                  <a:srgbClr val="000000"/>
                </a:solidFill>
                <a:latin typeface="Montserrat"/>
                <a:ea typeface="Montserrat"/>
                <a:cs typeface="Montserrat"/>
                <a:sym typeface="Montserrat"/>
              </a:rPr>
              <a:t>University of Oxford</a:t>
            </a:r>
          </a:p>
          <a:p>
            <a:pPr algn="ctr">
              <a:lnSpc>
                <a:spcPts val="1224"/>
              </a:lnSpc>
            </a:pPr>
            <a:r>
              <a:rPr lang="en-US" sz="800" dirty="0">
                <a:solidFill>
                  <a:srgbClr val="000000"/>
                </a:solidFill>
                <a:latin typeface="Montserrat"/>
                <a:ea typeface="Montserrat"/>
                <a:cs typeface="Montserrat"/>
                <a:sym typeface="Montserrat"/>
              </a:rPr>
              <a:t>Environmental footprint of </a:t>
            </a:r>
            <a:br>
              <a:rPr lang="en-US" sz="800" dirty="0">
                <a:solidFill>
                  <a:srgbClr val="000000"/>
                </a:solidFill>
                <a:latin typeface="Montserrat"/>
                <a:ea typeface="Montserrat"/>
                <a:cs typeface="Montserrat"/>
                <a:sym typeface="Montserrat"/>
              </a:rPr>
            </a:br>
            <a:r>
              <a:rPr lang="en-US" sz="800" dirty="0">
                <a:solidFill>
                  <a:srgbClr val="000000"/>
                </a:solidFill>
                <a:latin typeface="Montserrat"/>
                <a:ea typeface="Montserrat"/>
                <a:cs typeface="Montserrat"/>
                <a:sym typeface="Montserrat"/>
              </a:rPr>
              <a:t>food systems</a:t>
            </a:r>
          </a:p>
        </p:txBody>
      </p:sp>
      <p:sp>
        <p:nvSpPr>
          <p:cNvPr id="45" name="TextBox 43">
            <a:extLst>
              <a:ext uri="{FF2B5EF4-FFF2-40B4-BE49-F238E27FC236}">
                <a16:creationId xmlns:a16="http://schemas.microsoft.com/office/drawing/2014/main" id="{B597FDB7-EDC8-6D72-CFE7-2E7FDF6EF4EC}"/>
              </a:ext>
            </a:extLst>
          </p:cNvPr>
          <p:cNvSpPr txBox="1"/>
          <p:nvPr/>
        </p:nvSpPr>
        <p:spPr>
          <a:xfrm>
            <a:off x="8293091" y="4750866"/>
            <a:ext cx="2533203" cy="399468"/>
          </a:xfrm>
          <a:prstGeom prst="rect">
            <a:avLst/>
          </a:prstGeom>
        </p:spPr>
        <p:txBody>
          <a:bodyPr wrap="square" lIns="0" tIns="0" rIns="0" bIns="0" rtlCol="0" anchor="t">
            <a:spAutoFit/>
          </a:bodyPr>
          <a:lstStyle/>
          <a:p>
            <a:pPr algn="ctr">
              <a:lnSpc>
                <a:spcPts val="1631"/>
              </a:lnSpc>
            </a:pPr>
            <a:r>
              <a:rPr lang="en-US" sz="1274" b="1" dirty="0">
                <a:solidFill>
                  <a:srgbClr val="DB5763"/>
                </a:solidFill>
                <a:latin typeface="Montserrat Bold"/>
                <a:ea typeface="Montserrat Bold"/>
                <a:cs typeface="Montserrat Bold"/>
                <a:sym typeface="Montserrat Bold"/>
              </a:rPr>
              <a:t>Senior Research Associate in Food Metrics &amp; Biodiversity</a:t>
            </a:r>
          </a:p>
        </p:txBody>
      </p:sp>
    </p:spTree>
    <p:extLst>
      <p:ext uri="{BB962C8B-B14F-4D97-AF65-F5344CB8AC3E}">
        <p14:creationId xmlns:p14="http://schemas.microsoft.com/office/powerpoint/2010/main" val="9997690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90156-7E4D-235F-E86F-7B91EB0910D8}"/>
            </a:ext>
          </a:extLst>
        </p:cNvPr>
        <p:cNvGrpSpPr/>
        <p:nvPr/>
      </p:nvGrpSpPr>
      <p:grpSpPr>
        <a:xfrm>
          <a:off x="0" y="0"/>
          <a:ext cx="0" cy="0"/>
          <a:chOff x="0" y="0"/>
          <a:chExt cx="0" cy="0"/>
        </a:xfrm>
      </p:grpSpPr>
      <p:pic>
        <p:nvPicPr>
          <p:cNvPr id="23" name="Picture 22" descr="A question mark in a circle with arrows&#10;&#10;AI-generated content may be incorrect.">
            <a:extLst>
              <a:ext uri="{FF2B5EF4-FFF2-40B4-BE49-F238E27FC236}">
                <a16:creationId xmlns:a16="http://schemas.microsoft.com/office/drawing/2014/main" id="{9A3F1BF0-116A-CC80-EC48-B297DD06B5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110" y="225401"/>
            <a:ext cx="3476600" cy="3467075"/>
          </a:xfrm>
          <a:prstGeom prst="rect">
            <a:avLst/>
          </a:prstGeom>
        </p:spPr>
      </p:pic>
    </p:spTree>
    <p:extLst>
      <p:ext uri="{BB962C8B-B14F-4D97-AF65-F5344CB8AC3E}">
        <p14:creationId xmlns:p14="http://schemas.microsoft.com/office/powerpoint/2010/main" val="23294903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DEC9D-FB98-297B-FA7D-F5CABA4BD9AD}"/>
            </a:ext>
          </a:extLst>
        </p:cNvPr>
        <p:cNvGrpSpPr/>
        <p:nvPr/>
      </p:nvGrpSpPr>
      <p:grpSpPr>
        <a:xfrm>
          <a:off x="0" y="0"/>
          <a:ext cx="0" cy="0"/>
          <a:chOff x="0" y="0"/>
          <a:chExt cx="0" cy="0"/>
        </a:xfrm>
      </p:grpSpPr>
      <p:pic>
        <p:nvPicPr>
          <p:cNvPr id="11" name="Picture 10" descr="A hand pointing at an hourglass&#10;&#10;AI-generated content may be incorrect.">
            <a:extLst>
              <a:ext uri="{FF2B5EF4-FFF2-40B4-BE49-F238E27FC236}">
                <a16:creationId xmlns:a16="http://schemas.microsoft.com/office/drawing/2014/main" id="{24FD5652-4177-D74E-D79E-006F8E66BB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5289" y="215900"/>
            <a:ext cx="3101421" cy="3034182"/>
          </a:xfrm>
          <a:prstGeom prst="rect">
            <a:avLst/>
          </a:prstGeom>
        </p:spPr>
      </p:pic>
      <p:pic>
        <p:nvPicPr>
          <p:cNvPr id="23" name="Picture 22" descr="A question mark in a circle with arrows&#10;&#10;AI-generated content may be incorrect.">
            <a:extLst>
              <a:ext uri="{FF2B5EF4-FFF2-40B4-BE49-F238E27FC236}">
                <a16:creationId xmlns:a16="http://schemas.microsoft.com/office/drawing/2014/main" id="{0511CD5E-22CF-E735-A535-E321D10C0E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110" y="225401"/>
            <a:ext cx="3476600" cy="3467075"/>
          </a:xfrm>
          <a:prstGeom prst="rect">
            <a:avLst/>
          </a:prstGeom>
        </p:spPr>
      </p:pic>
    </p:spTree>
    <p:extLst>
      <p:ext uri="{BB962C8B-B14F-4D97-AF65-F5344CB8AC3E}">
        <p14:creationId xmlns:p14="http://schemas.microsoft.com/office/powerpoint/2010/main" val="6013240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E12729-AF61-E714-4C4E-D4410706D07A}"/>
            </a:ext>
          </a:extLst>
        </p:cNvPr>
        <p:cNvGrpSpPr/>
        <p:nvPr/>
      </p:nvGrpSpPr>
      <p:grpSpPr>
        <a:xfrm>
          <a:off x="0" y="0"/>
          <a:ext cx="0" cy="0"/>
          <a:chOff x="0" y="0"/>
          <a:chExt cx="0" cy="0"/>
        </a:xfrm>
      </p:grpSpPr>
      <p:pic>
        <p:nvPicPr>
          <p:cNvPr id="11" name="Picture 10" descr="A hand pointing at an hourglass&#10;&#10;AI-generated content may be incorrect.">
            <a:extLst>
              <a:ext uri="{FF2B5EF4-FFF2-40B4-BE49-F238E27FC236}">
                <a16:creationId xmlns:a16="http://schemas.microsoft.com/office/drawing/2014/main" id="{AF634D7F-A97F-27AA-854C-9DA7C4BCA4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5289" y="215900"/>
            <a:ext cx="3101421" cy="3034182"/>
          </a:xfrm>
          <a:prstGeom prst="rect">
            <a:avLst/>
          </a:prstGeom>
        </p:spPr>
      </p:pic>
      <p:pic>
        <p:nvPicPr>
          <p:cNvPr id="21" name="Picture 20" descr="A planet with a flame around it&#10;&#10;AI-generated content may be incorrect.">
            <a:extLst>
              <a:ext uri="{FF2B5EF4-FFF2-40B4-BE49-F238E27FC236}">
                <a16:creationId xmlns:a16="http://schemas.microsoft.com/office/drawing/2014/main" id="{6F987D19-5586-9599-B1C0-63F0B9E51F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5723" y="225401"/>
            <a:ext cx="3175166" cy="3266406"/>
          </a:xfrm>
          <a:prstGeom prst="rect">
            <a:avLst/>
          </a:prstGeom>
        </p:spPr>
      </p:pic>
      <p:pic>
        <p:nvPicPr>
          <p:cNvPr id="23" name="Picture 22" descr="A question mark in a circle with arrows&#10;&#10;AI-generated content may be incorrect.">
            <a:extLst>
              <a:ext uri="{FF2B5EF4-FFF2-40B4-BE49-F238E27FC236}">
                <a16:creationId xmlns:a16="http://schemas.microsoft.com/office/drawing/2014/main" id="{ADF873F8-EDD8-D19C-7E33-3D8190AABC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1110" y="225401"/>
            <a:ext cx="3476600" cy="3467075"/>
          </a:xfrm>
          <a:prstGeom prst="rect">
            <a:avLst/>
          </a:prstGeom>
        </p:spPr>
      </p:pic>
    </p:spTree>
    <p:extLst>
      <p:ext uri="{BB962C8B-B14F-4D97-AF65-F5344CB8AC3E}">
        <p14:creationId xmlns:p14="http://schemas.microsoft.com/office/powerpoint/2010/main" val="6613885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5B6EA2-8AE5-859B-3157-9F1B7ED4BFA0}"/>
            </a:ext>
          </a:extLst>
        </p:cNvPr>
        <p:cNvGrpSpPr/>
        <p:nvPr/>
      </p:nvGrpSpPr>
      <p:grpSpPr>
        <a:xfrm>
          <a:off x="0" y="0"/>
          <a:ext cx="0" cy="0"/>
          <a:chOff x="0" y="0"/>
          <a:chExt cx="0" cy="0"/>
        </a:xfrm>
      </p:grpSpPr>
      <p:pic>
        <p:nvPicPr>
          <p:cNvPr id="11" name="Picture 10" descr="A hand pointing at an hourglass&#10;&#10;AI-generated content may be incorrect.">
            <a:extLst>
              <a:ext uri="{FF2B5EF4-FFF2-40B4-BE49-F238E27FC236}">
                <a16:creationId xmlns:a16="http://schemas.microsoft.com/office/drawing/2014/main" id="{85DE4EE6-A2FA-2DE6-B367-A01C2A3B13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5289" y="215900"/>
            <a:ext cx="3101421" cy="3034182"/>
          </a:xfrm>
          <a:prstGeom prst="rect">
            <a:avLst/>
          </a:prstGeom>
        </p:spPr>
      </p:pic>
      <p:pic>
        <p:nvPicPr>
          <p:cNvPr id="17" name="Picture 16" descr="A colorful balance with a plus and minus sign&#10;&#10;AI-generated content may be incorrect.">
            <a:extLst>
              <a:ext uri="{FF2B5EF4-FFF2-40B4-BE49-F238E27FC236}">
                <a16:creationId xmlns:a16="http://schemas.microsoft.com/office/drawing/2014/main" id="{83BE751E-10D4-F9D3-E28B-5DB9F0C357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234" y="3692476"/>
            <a:ext cx="2918352" cy="2831824"/>
          </a:xfrm>
          <a:prstGeom prst="rect">
            <a:avLst/>
          </a:prstGeom>
        </p:spPr>
      </p:pic>
      <p:pic>
        <p:nvPicPr>
          <p:cNvPr id="21" name="Picture 20" descr="A planet with a flame around it&#10;&#10;AI-generated content may be incorrect.">
            <a:extLst>
              <a:ext uri="{FF2B5EF4-FFF2-40B4-BE49-F238E27FC236}">
                <a16:creationId xmlns:a16="http://schemas.microsoft.com/office/drawing/2014/main" id="{4D2494F4-E8CF-EBD9-B15D-7C3E427566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35723" y="225401"/>
            <a:ext cx="3175166" cy="3266406"/>
          </a:xfrm>
          <a:prstGeom prst="rect">
            <a:avLst/>
          </a:prstGeom>
        </p:spPr>
      </p:pic>
      <p:pic>
        <p:nvPicPr>
          <p:cNvPr id="23" name="Picture 22" descr="A question mark in a circle with arrows&#10;&#10;AI-generated content may be incorrect.">
            <a:extLst>
              <a:ext uri="{FF2B5EF4-FFF2-40B4-BE49-F238E27FC236}">
                <a16:creationId xmlns:a16="http://schemas.microsoft.com/office/drawing/2014/main" id="{5B1457CF-F997-CDC1-73B6-7488FDA284D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1110" y="225401"/>
            <a:ext cx="3476600" cy="3467075"/>
          </a:xfrm>
          <a:prstGeom prst="rect">
            <a:avLst/>
          </a:prstGeom>
        </p:spPr>
      </p:pic>
    </p:spTree>
    <p:extLst>
      <p:ext uri="{BB962C8B-B14F-4D97-AF65-F5344CB8AC3E}">
        <p14:creationId xmlns:p14="http://schemas.microsoft.com/office/powerpoint/2010/main" val="429021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D622D8-B2AC-5E67-A4E6-D0C8E4403D09}"/>
            </a:ext>
          </a:extLst>
        </p:cNvPr>
        <p:cNvGrpSpPr/>
        <p:nvPr/>
      </p:nvGrpSpPr>
      <p:grpSpPr>
        <a:xfrm>
          <a:off x="0" y="0"/>
          <a:ext cx="0" cy="0"/>
          <a:chOff x="0" y="0"/>
          <a:chExt cx="0" cy="0"/>
        </a:xfrm>
      </p:grpSpPr>
      <p:pic>
        <p:nvPicPr>
          <p:cNvPr id="11" name="Picture 10" descr="A hand pointing at an hourglass&#10;&#10;AI-generated content may be incorrect.">
            <a:extLst>
              <a:ext uri="{FF2B5EF4-FFF2-40B4-BE49-F238E27FC236}">
                <a16:creationId xmlns:a16="http://schemas.microsoft.com/office/drawing/2014/main" id="{4CE8CE3E-EF57-CAA1-51AB-A101FD4EB8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5289" y="215900"/>
            <a:ext cx="3101421" cy="3034182"/>
          </a:xfrm>
          <a:prstGeom prst="rect">
            <a:avLst/>
          </a:prstGeom>
        </p:spPr>
      </p:pic>
      <p:pic>
        <p:nvPicPr>
          <p:cNvPr id="17" name="Picture 16" descr="A colorful balance with a plus and minus sign&#10;&#10;AI-generated content may be incorrect.">
            <a:extLst>
              <a:ext uri="{FF2B5EF4-FFF2-40B4-BE49-F238E27FC236}">
                <a16:creationId xmlns:a16="http://schemas.microsoft.com/office/drawing/2014/main" id="{10698BD2-1156-0208-B7AA-BD39F0E684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234" y="3692476"/>
            <a:ext cx="2918352" cy="2831824"/>
          </a:xfrm>
          <a:prstGeom prst="rect">
            <a:avLst/>
          </a:prstGeom>
        </p:spPr>
      </p:pic>
      <p:pic>
        <p:nvPicPr>
          <p:cNvPr id="19" name="Picture 18" descr="A two speech bubbles with a globe and a plant&#10;&#10;AI-generated content may be incorrect.">
            <a:extLst>
              <a:ext uri="{FF2B5EF4-FFF2-40B4-BE49-F238E27FC236}">
                <a16:creationId xmlns:a16="http://schemas.microsoft.com/office/drawing/2014/main" id="{C876029E-5664-F14D-9490-F77BDA514D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45289" y="3532274"/>
            <a:ext cx="3101421" cy="3109826"/>
          </a:xfrm>
          <a:prstGeom prst="rect">
            <a:avLst/>
          </a:prstGeom>
        </p:spPr>
      </p:pic>
      <p:pic>
        <p:nvPicPr>
          <p:cNvPr id="21" name="Picture 20" descr="A planet with a flame around it&#10;&#10;AI-generated content may be incorrect.">
            <a:extLst>
              <a:ext uri="{FF2B5EF4-FFF2-40B4-BE49-F238E27FC236}">
                <a16:creationId xmlns:a16="http://schemas.microsoft.com/office/drawing/2014/main" id="{648EC000-4E58-8775-EA51-DFA613A0DE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35723" y="225401"/>
            <a:ext cx="3175166" cy="3266406"/>
          </a:xfrm>
          <a:prstGeom prst="rect">
            <a:avLst/>
          </a:prstGeom>
        </p:spPr>
      </p:pic>
      <p:pic>
        <p:nvPicPr>
          <p:cNvPr id="23" name="Picture 22" descr="A question mark in a circle with arrows&#10;&#10;AI-generated content may be incorrect.">
            <a:extLst>
              <a:ext uri="{FF2B5EF4-FFF2-40B4-BE49-F238E27FC236}">
                <a16:creationId xmlns:a16="http://schemas.microsoft.com/office/drawing/2014/main" id="{4D118116-E952-1C62-DB61-5836025B6E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1110" y="225401"/>
            <a:ext cx="3476600" cy="3467075"/>
          </a:xfrm>
          <a:prstGeom prst="rect">
            <a:avLst/>
          </a:prstGeom>
        </p:spPr>
      </p:pic>
    </p:spTree>
    <p:extLst>
      <p:ext uri="{BB962C8B-B14F-4D97-AF65-F5344CB8AC3E}">
        <p14:creationId xmlns:p14="http://schemas.microsoft.com/office/powerpoint/2010/main" val="15430007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A4E5E-7554-07E8-01B4-91ED13799AFD}"/>
            </a:ext>
          </a:extLst>
        </p:cNvPr>
        <p:cNvGrpSpPr/>
        <p:nvPr/>
      </p:nvGrpSpPr>
      <p:grpSpPr>
        <a:xfrm>
          <a:off x="0" y="0"/>
          <a:ext cx="0" cy="0"/>
          <a:chOff x="0" y="0"/>
          <a:chExt cx="0" cy="0"/>
        </a:xfrm>
      </p:grpSpPr>
      <p:pic>
        <p:nvPicPr>
          <p:cNvPr id="11" name="Picture 10" descr="A hand pointing at an hourglass&#10;&#10;AI-generated content may be incorrect.">
            <a:extLst>
              <a:ext uri="{FF2B5EF4-FFF2-40B4-BE49-F238E27FC236}">
                <a16:creationId xmlns:a16="http://schemas.microsoft.com/office/drawing/2014/main" id="{6C0D13DA-C34C-5129-0A44-35ADDF2EFF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5289" y="215900"/>
            <a:ext cx="3101421" cy="3034182"/>
          </a:xfrm>
          <a:prstGeom prst="rect">
            <a:avLst/>
          </a:prstGeom>
        </p:spPr>
      </p:pic>
      <p:pic>
        <p:nvPicPr>
          <p:cNvPr id="13" name="Picture 12" descr="A magnifying glass and a piece of paper&#10;&#10;AI-generated content may be incorrect.">
            <a:extLst>
              <a:ext uri="{FF2B5EF4-FFF2-40B4-BE49-F238E27FC236}">
                <a16:creationId xmlns:a16="http://schemas.microsoft.com/office/drawing/2014/main" id="{11A5B0EE-C8CF-4DF5-FFAB-0CE0257BEA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05872" y="3648489"/>
            <a:ext cx="2847426" cy="2831824"/>
          </a:xfrm>
          <a:prstGeom prst="rect">
            <a:avLst/>
          </a:prstGeom>
        </p:spPr>
      </p:pic>
      <p:pic>
        <p:nvPicPr>
          <p:cNvPr id="17" name="Picture 16" descr="A colorful balance with a plus and minus sign&#10;&#10;AI-generated content may be incorrect.">
            <a:extLst>
              <a:ext uri="{FF2B5EF4-FFF2-40B4-BE49-F238E27FC236}">
                <a16:creationId xmlns:a16="http://schemas.microsoft.com/office/drawing/2014/main" id="{C1636E3F-72B3-3430-E646-311EA6E37A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0234" y="3692476"/>
            <a:ext cx="2918352" cy="2831824"/>
          </a:xfrm>
          <a:prstGeom prst="rect">
            <a:avLst/>
          </a:prstGeom>
        </p:spPr>
      </p:pic>
      <p:pic>
        <p:nvPicPr>
          <p:cNvPr id="19" name="Picture 18" descr="A two speech bubbles with a globe and a plant&#10;&#10;AI-generated content may be incorrect.">
            <a:extLst>
              <a:ext uri="{FF2B5EF4-FFF2-40B4-BE49-F238E27FC236}">
                <a16:creationId xmlns:a16="http://schemas.microsoft.com/office/drawing/2014/main" id="{422D0C68-0CB9-38A1-7AE1-09FDEBF8E8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45289" y="3532274"/>
            <a:ext cx="3101421" cy="3109826"/>
          </a:xfrm>
          <a:prstGeom prst="rect">
            <a:avLst/>
          </a:prstGeom>
        </p:spPr>
      </p:pic>
      <p:pic>
        <p:nvPicPr>
          <p:cNvPr id="21" name="Picture 20" descr="A planet with a flame around it&#10;&#10;AI-generated content may be incorrect.">
            <a:extLst>
              <a:ext uri="{FF2B5EF4-FFF2-40B4-BE49-F238E27FC236}">
                <a16:creationId xmlns:a16="http://schemas.microsoft.com/office/drawing/2014/main" id="{84C9177D-B196-B8AD-1DD8-BF0FE17DD21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35723" y="225401"/>
            <a:ext cx="3175166" cy="3266406"/>
          </a:xfrm>
          <a:prstGeom prst="rect">
            <a:avLst/>
          </a:prstGeom>
        </p:spPr>
      </p:pic>
      <p:pic>
        <p:nvPicPr>
          <p:cNvPr id="23" name="Picture 22" descr="A question mark in a circle with arrows&#10;&#10;AI-generated content may be incorrect.">
            <a:extLst>
              <a:ext uri="{FF2B5EF4-FFF2-40B4-BE49-F238E27FC236}">
                <a16:creationId xmlns:a16="http://schemas.microsoft.com/office/drawing/2014/main" id="{6DFB8AAD-3355-8EE2-2FB0-670601E4EA5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1110" y="225401"/>
            <a:ext cx="3476600" cy="3467075"/>
          </a:xfrm>
          <a:prstGeom prst="rect">
            <a:avLst/>
          </a:prstGeom>
        </p:spPr>
      </p:pic>
    </p:spTree>
    <p:extLst>
      <p:ext uri="{BB962C8B-B14F-4D97-AF65-F5344CB8AC3E}">
        <p14:creationId xmlns:p14="http://schemas.microsoft.com/office/powerpoint/2010/main" val="8964146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FFECD6-AD39-16C6-BEA1-AE691B9F720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687F84-EF8F-66D2-D402-F336F5997B64}"/>
              </a:ext>
            </a:extLst>
          </p:cNvPr>
          <p:cNvSpPr>
            <a:spLocks noGrp="1"/>
          </p:cNvSpPr>
          <p:nvPr>
            <p:ph type="sldNum" sz="quarter" idx="10"/>
          </p:nvPr>
        </p:nvSpPr>
        <p:spPr/>
        <p:txBody>
          <a:bodyPr/>
          <a:lstStyle/>
          <a:p>
            <a:fld id="{D8D877B3-D348-4611-9BDB-C5374591D951}" type="slidenum">
              <a:rPr lang="en-US" smtClean="0"/>
              <a:pPr/>
              <a:t>36</a:t>
            </a:fld>
            <a:endParaRPr lang="en-US" dirty="0"/>
          </a:p>
        </p:txBody>
      </p:sp>
      <p:pic>
        <p:nvPicPr>
          <p:cNvPr id="8200" name="Picture 8" descr="Main BBC News studio out of action for weeks only two years after relaunch  - Clean Feed">
            <a:extLst>
              <a:ext uri="{FF2B5EF4-FFF2-40B4-BE49-F238E27FC236}">
                <a16:creationId xmlns:a16="http://schemas.microsoft.com/office/drawing/2014/main" id="{3160E986-7E1B-9837-1E59-6CE54429D1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53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88092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84370-7AB1-D742-ADE3-D3D58D912C5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F8352B-E9A6-E59E-752F-2CC742219F71}"/>
              </a:ext>
            </a:extLst>
          </p:cNvPr>
          <p:cNvSpPr>
            <a:spLocks noGrp="1"/>
          </p:cNvSpPr>
          <p:nvPr>
            <p:ph type="sldNum" sz="quarter" idx="10"/>
          </p:nvPr>
        </p:nvSpPr>
        <p:spPr/>
        <p:txBody>
          <a:bodyPr/>
          <a:lstStyle/>
          <a:p>
            <a:fld id="{D8D877B3-D348-4611-9BDB-C5374591D951}" type="slidenum">
              <a:rPr lang="en-US" smtClean="0"/>
              <a:pPr/>
              <a:t>37</a:t>
            </a:fld>
            <a:endParaRPr lang="en-US" dirty="0"/>
          </a:p>
        </p:txBody>
      </p:sp>
      <p:pic>
        <p:nvPicPr>
          <p:cNvPr id="8198" name="Picture 6" descr="What impact does the Guardian have on the natural world? | Carbon footprints  | The Guardian">
            <a:extLst>
              <a:ext uri="{FF2B5EF4-FFF2-40B4-BE49-F238E27FC236}">
                <a16:creationId xmlns:a16="http://schemas.microsoft.com/office/drawing/2014/main" id="{F2A7E336-6BFB-D6F6-E623-3BEB4BAAAC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299"/>
          <a:stretch>
            <a:fillRect/>
          </a:stretch>
        </p:blipFill>
        <p:spPr bwMode="auto">
          <a:xfrm>
            <a:off x="0" y="-69574"/>
            <a:ext cx="12192000" cy="6927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70785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9E89AD-8B08-0A93-416E-E3F4BE8D8AC2}"/>
              </a:ext>
            </a:extLst>
          </p:cNvPr>
          <p:cNvSpPr>
            <a:spLocks noGrp="1"/>
          </p:cNvSpPr>
          <p:nvPr>
            <p:ph type="sldNum" sz="quarter" idx="10"/>
          </p:nvPr>
        </p:nvSpPr>
        <p:spPr/>
        <p:txBody>
          <a:bodyPr/>
          <a:lstStyle/>
          <a:p>
            <a:fld id="{D8D877B3-D348-4611-9BDB-C5374591D951}" type="slidenum">
              <a:rPr lang="en-US" smtClean="0"/>
              <a:pPr/>
              <a:t>38</a:t>
            </a:fld>
            <a:endParaRPr lang="en-US" dirty="0"/>
          </a:p>
        </p:txBody>
      </p:sp>
      <p:sp>
        <p:nvSpPr>
          <p:cNvPr id="3" name="Title 2">
            <a:extLst>
              <a:ext uri="{FF2B5EF4-FFF2-40B4-BE49-F238E27FC236}">
                <a16:creationId xmlns:a16="http://schemas.microsoft.com/office/drawing/2014/main" id="{60176560-0A55-0D47-80B9-BE830BEE4973}"/>
              </a:ext>
            </a:extLst>
          </p:cNvPr>
          <p:cNvSpPr>
            <a:spLocks noGrp="1"/>
          </p:cNvSpPr>
          <p:nvPr>
            <p:ph type="title"/>
          </p:nvPr>
        </p:nvSpPr>
        <p:spPr/>
        <p:txBody>
          <a:bodyPr/>
          <a:lstStyle/>
          <a:p>
            <a:endParaRPr lang="en-US"/>
          </a:p>
        </p:txBody>
      </p:sp>
      <p:pic>
        <p:nvPicPr>
          <p:cNvPr id="10242" name="Picture 2">
            <a:extLst>
              <a:ext uri="{FF2B5EF4-FFF2-40B4-BE49-F238E27FC236}">
                <a16:creationId xmlns:a16="http://schemas.microsoft.com/office/drawing/2014/main" id="{9CE98352-B5B5-6174-99A4-F5FEE7AF50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European Space Agency Launches JUICE from French Guiana – SAPIENS">
            <a:extLst>
              <a:ext uri="{FF2B5EF4-FFF2-40B4-BE49-F238E27FC236}">
                <a16:creationId xmlns:a16="http://schemas.microsoft.com/office/drawing/2014/main" id="{780719F6-6F57-541E-993A-93968265611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5222" r="33705"/>
          <a:stretch>
            <a:fillRect/>
          </a:stretch>
        </p:blipFill>
        <p:spPr bwMode="auto">
          <a:xfrm>
            <a:off x="7962900" y="0"/>
            <a:ext cx="42291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24930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C10BD-D07A-4BDC-C323-0DC7F734136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1F85F35-EBF7-DFD3-0ABD-817F78FD17BC}"/>
              </a:ext>
            </a:extLst>
          </p:cNvPr>
          <p:cNvSpPr>
            <a:spLocks noGrp="1"/>
          </p:cNvSpPr>
          <p:nvPr>
            <p:ph type="sldNum" sz="quarter" idx="10"/>
          </p:nvPr>
        </p:nvSpPr>
        <p:spPr/>
        <p:txBody>
          <a:bodyPr/>
          <a:lstStyle/>
          <a:p>
            <a:fld id="{D8D877B3-D348-4611-9BDB-C5374591D951}" type="slidenum">
              <a:rPr lang="en-US" smtClean="0"/>
              <a:pPr/>
              <a:t>39</a:t>
            </a:fld>
            <a:endParaRPr lang="en-US" dirty="0"/>
          </a:p>
        </p:txBody>
      </p:sp>
      <p:pic>
        <p:nvPicPr>
          <p:cNvPr id="4" name="Picture 3">
            <a:extLst>
              <a:ext uri="{FF2B5EF4-FFF2-40B4-BE49-F238E27FC236}">
                <a16:creationId xmlns:a16="http://schemas.microsoft.com/office/drawing/2014/main" id="{E0DF6328-F38C-C2B5-E53E-5FD805D64011}"/>
              </a:ext>
            </a:extLst>
          </p:cNvPr>
          <p:cNvPicPr>
            <a:picLocks noChangeAspect="1"/>
          </p:cNvPicPr>
          <p:nvPr/>
        </p:nvPicPr>
        <p:blipFill>
          <a:blip r:embed="rId3"/>
          <a:srcRect l="802" t="8448" r="802" b="5860"/>
          <a:stretch>
            <a:fillRect/>
          </a:stretch>
        </p:blipFill>
        <p:spPr>
          <a:xfrm>
            <a:off x="0" y="0"/>
            <a:ext cx="12192000" cy="7071492"/>
          </a:xfrm>
          <a:prstGeom prst="rect">
            <a:avLst/>
          </a:prstGeom>
        </p:spPr>
      </p:pic>
    </p:spTree>
    <p:extLst>
      <p:ext uri="{BB962C8B-B14F-4D97-AF65-F5344CB8AC3E}">
        <p14:creationId xmlns:p14="http://schemas.microsoft.com/office/powerpoint/2010/main" val="311661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71D4189E-A04B-EE9C-CDCA-E19B1138D7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5323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0"/>
          </p:nvPr>
        </p:nvSpPr>
        <p:spPr/>
        <p:txBody>
          <a:bodyPr/>
          <a:lstStyle/>
          <a:p>
            <a:fld id="{D8D877B3-D348-4611-9BDB-C5374591D951}" type="slidenum">
              <a:rPr lang="en-US" smtClean="0"/>
              <a:pPr/>
              <a:t>4</a:t>
            </a:fld>
            <a:endParaRPr lang="en-US" dirty="0"/>
          </a:p>
        </p:txBody>
      </p:sp>
      <p:sp>
        <p:nvSpPr>
          <p:cNvPr id="5" name="Title 2">
            <a:extLst>
              <a:ext uri="{FF2B5EF4-FFF2-40B4-BE49-F238E27FC236}">
                <a16:creationId xmlns:a16="http://schemas.microsoft.com/office/drawing/2014/main" id="{FAA07544-5F49-D71B-B45C-8E95D3239C4C}"/>
              </a:ext>
            </a:extLst>
          </p:cNvPr>
          <p:cNvSpPr>
            <a:spLocks noGrp="1"/>
          </p:cNvSpPr>
          <p:nvPr>
            <p:ph type="title"/>
          </p:nvPr>
        </p:nvSpPr>
        <p:spPr>
          <a:xfrm>
            <a:off x="4174435" y="430619"/>
            <a:ext cx="7226040" cy="1974854"/>
          </a:xfrm>
        </p:spPr>
        <p:txBody>
          <a:bodyPr/>
          <a:lstStyle/>
          <a:p>
            <a:pPr algn="r">
              <a:lnSpc>
                <a:spcPct val="100000"/>
              </a:lnSpc>
            </a:pPr>
            <a:r>
              <a:rPr lang="en-GB" sz="4800" b="1" spc="0" dirty="0">
                <a:solidFill>
                  <a:schemeClr val="bg1"/>
                </a:solidFill>
                <a:latin typeface="+mn-lt"/>
              </a:rPr>
              <a:t>Pine Martens</a:t>
            </a:r>
          </a:p>
        </p:txBody>
      </p:sp>
      <p:sp>
        <p:nvSpPr>
          <p:cNvPr id="6" name="TextBox 5">
            <a:extLst>
              <a:ext uri="{FF2B5EF4-FFF2-40B4-BE49-F238E27FC236}">
                <a16:creationId xmlns:a16="http://schemas.microsoft.com/office/drawing/2014/main" id="{E7D48932-E472-1DEA-C690-0D4948E3069D}"/>
              </a:ext>
            </a:extLst>
          </p:cNvPr>
          <p:cNvSpPr txBox="1"/>
          <p:nvPr/>
        </p:nvSpPr>
        <p:spPr>
          <a:xfrm>
            <a:off x="5615652" y="1571317"/>
            <a:ext cx="5784823" cy="251800"/>
          </a:xfrm>
          <a:prstGeom prst="rect">
            <a:avLst/>
          </a:prstGeom>
          <a:noFill/>
        </p:spPr>
        <p:txBody>
          <a:bodyPr wrap="square" lIns="0" rIns="0" rtlCol="0">
            <a:spAutoFit/>
          </a:bodyPr>
          <a:lstStyle/>
          <a:p>
            <a:pPr algn="r">
              <a:lnSpc>
                <a:spcPct val="70000"/>
              </a:lnSpc>
            </a:pPr>
            <a:r>
              <a:rPr lang="en-US" sz="1400" dirty="0">
                <a:solidFill>
                  <a:schemeClr val="bg1"/>
                </a:solidFill>
              </a:rPr>
              <a:t>Over-road canopy connectivity mapping</a:t>
            </a:r>
          </a:p>
        </p:txBody>
      </p:sp>
      <p:cxnSp>
        <p:nvCxnSpPr>
          <p:cNvPr id="7" name="Straight Connector 6">
            <a:extLst>
              <a:ext uri="{FF2B5EF4-FFF2-40B4-BE49-F238E27FC236}">
                <a16:creationId xmlns:a16="http://schemas.microsoft.com/office/drawing/2014/main" id="{9E5F70D7-859B-8FD0-6696-B75C40C62A14}"/>
              </a:ext>
            </a:extLst>
          </p:cNvPr>
          <p:cNvCxnSpPr>
            <a:cxnSpLocks/>
          </p:cNvCxnSpPr>
          <p:nvPr/>
        </p:nvCxnSpPr>
        <p:spPr>
          <a:xfrm>
            <a:off x="7176052" y="1453719"/>
            <a:ext cx="4224423"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258996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E8F36-4522-184F-8044-4C8D32790B66}"/>
            </a:ext>
          </a:extLst>
        </p:cNvPr>
        <p:cNvGrpSpPr/>
        <p:nvPr/>
      </p:nvGrpSpPr>
      <p:grpSpPr>
        <a:xfrm>
          <a:off x="0" y="0"/>
          <a:ext cx="0" cy="0"/>
          <a:chOff x="0" y="0"/>
          <a:chExt cx="0" cy="0"/>
        </a:xfrm>
      </p:grpSpPr>
      <p:pic>
        <p:nvPicPr>
          <p:cNvPr id="7" name="Picture 6" descr="A plate of vegetables on a table&#10;&#10;Description automatically generated">
            <a:extLst>
              <a:ext uri="{FF2B5EF4-FFF2-40B4-BE49-F238E27FC236}">
                <a16:creationId xmlns:a16="http://schemas.microsoft.com/office/drawing/2014/main" id="{4014EB09-9D26-C546-7063-DF4A4E8C21EC}"/>
              </a:ext>
            </a:extLst>
          </p:cNvPr>
          <p:cNvPicPr>
            <a:picLocks noChangeAspect="1"/>
          </p:cNvPicPr>
          <p:nvPr/>
        </p:nvPicPr>
        <p:blipFill rotWithShape="1">
          <a:blip r:embed="rId3">
            <a:alphaModFix/>
          </a:blip>
          <a:srcRect l="1635" t="37138" r="1747" b="22157"/>
          <a:stretch>
            <a:fillRect/>
          </a:stretch>
        </p:blipFill>
        <p:spPr>
          <a:xfrm>
            <a:off x="-15297" y="0"/>
            <a:ext cx="12207297" cy="6858000"/>
          </a:xfrm>
          <a:prstGeom prst="rect">
            <a:avLst/>
          </a:prstGeom>
          <a:noFill/>
        </p:spPr>
      </p:pic>
      <p:sp>
        <p:nvSpPr>
          <p:cNvPr id="2" name="Slide Number Placeholder 1">
            <a:extLst>
              <a:ext uri="{FF2B5EF4-FFF2-40B4-BE49-F238E27FC236}">
                <a16:creationId xmlns:a16="http://schemas.microsoft.com/office/drawing/2014/main" id="{58453D88-9E97-23DA-EB3A-162E28A9170B}"/>
              </a:ext>
            </a:extLst>
          </p:cNvPr>
          <p:cNvSpPr>
            <a:spLocks noGrp="1"/>
          </p:cNvSpPr>
          <p:nvPr>
            <p:ph type="sldNum" sz="quarter" idx="10"/>
          </p:nvPr>
        </p:nvSpPr>
        <p:spPr/>
        <p:txBody>
          <a:bodyPr/>
          <a:lstStyle/>
          <a:p>
            <a:fld id="{D8D877B3-D348-4611-9BDB-C5374591D951}" type="slidenum">
              <a:rPr lang="en-US" smtClean="0"/>
              <a:pPr/>
              <a:t>40</a:t>
            </a:fld>
            <a:endParaRPr lang="en-US" dirty="0"/>
          </a:p>
        </p:txBody>
      </p:sp>
      <p:sp>
        <p:nvSpPr>
          <p:cNvPr id="8" name="Rectangle 7">
            <a:extLst>
              <a:ext uri="{FF2B5EF4-FFF2-40B4-BE49-F238E27FC236}">
                <a16:creationId xmlns:a16="http://schemas.microsoft.com/office/drawing/2014/main" id="{31293A2B-1EE2-07B0-DE5A-3B2F67B90AA7}"/>
              </a:ext>
            </a:extLst>
          </p:cNvPr>
          <p:cNvSpPr/>
          <p:nvPr/>
        </p:nvSpPr>
        <p:spPr>
          <a:xfrm>
            <a:off x="0" y="-104172"/>
            <a:ext cx="12207297" cy="6962171"/>
          </a:xfrm>
          <a:prstGeom prst="rect">
            <a:avLst/>
          </a:prstGeom>
          <a:gradFill flip="none" rotWithShape="1">
            <a:gsLst>
              <a:gs pos="0">
                <a:schemeClr val="accent1">
                  <a:lumMod val="5000"/>
                  <a:lumOff val="95000"/>
                  <a:alpha val="0"/>
                </a:schemeClr>
              </a:gs>
              <a:gs pos="100000">
                <a:schemeClr val="tx1"/>
              </a:gs>
              <a:gs pos="100000">
                <a:schemeClr val="accent1">
                  <a:lumMod val="45000"/>
                  <a:lumOff val="55000"/>
                </a:schemeClr>
              </a:gs>
              <a:gs pos="100000">
                <a:schemeClr val="tx1">
                  <a:alpha val="48085"/>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0B26DAC8-180C-2604-B136-A6CE3981DEA7}"/>
              </a:ext>
            </a:extLst>
          </p:cNvPr>
          <p:cNvSpPr>
            <a:spLocks noGrp="1"/>
          </p:cNvSpPr>
          <p:nvPr>
            <p:ph type="title"/>
          </p:nvPr>
        </p:nvSpPr>
        <p:spPr>
          <a:xfrm>
            <a:off x="4253948" y="689037"/>
            <a:ext cx="7226040" cy="1974854"/>
          </a:xfrm>
        </p:spPr>
        <p:txBody>
          <a:bodyPr/>
          <a:lstStyle/>
          <a:p>
            <a:pPr algn="r">
              <a:lnSpc>
                <a:spcPct val="100000"/>
              </a:lnSpc>
            </a:pPr>
            <a:r>
              <a:rPr lang="en-GB" sz="4800" b="1" spc="0" dirty="0">
                <a:solidFill>
                  <a:schemeClr val="bg1"/>
                </a:solidFill>
                <a:latin typeface="+mn-lt"/>
              </a:rPr>
              <a:t>Food systems</a:t>
            </a:r>
          </a:p>
        </p:txBody>
      </p:sp>
      <p:sp>
        <p:nvSpPr>
          <p:cNvPr id="5" name="TextBox 4">
            <a:extLst>
              <a:ext uri="{FF2B5EF4-FFF2-40B4-BE49-F238E27FC236}">
                <a16:creationId xmlns:a16="http://schemas.microsoft.com/office/drawing/2014/main" id="{C8C94F51-DDC6-BD31-0FDF-6DC2ADD60ACC}"/>
              </a:ext>
            </a:extLst>
          </p:cNvPr>
          <p:cNvSpPr txBox="1"/>
          <p:nvPr/>
        </p:nvSpPr>
        <p:spPr>
          <a:xfrm>
            <a:off x="6096001" y="1869491"/>
            <a:ext cx="5105692" cy="523220"/>
          </a:xfrm>
          <a:prstGeom prst="rect">
            <a:avLst/>
          </a:prstGeom>
          <a:noFill/>
        </p:spPr>
        <p:txBody>
          <a:bodyPr wrap="square" lIns="0" rIns="0" rtlCol="0">
            <a:spAutoFit/>
          </a:bodyPr>
          <a:lstStyle/>
          <a:p>
            <a:pPr algn="r"/>
            <a:r>
              <a:rPr lang="en-US" sz="1400" dirty="0">
                <a:solidFill>
                  <a:schemeClr val="bg1"/>
                </a:solidFill>
              </a:rPr>
              <a:t>Developing and evaluating tools that will help people choose more sustainable and more healthy food and diets</a:t>
            </a:r>
          </a:p>
        </p:txBody>
      </p:sp>
      <p:cxnSp>
        <p:nvCxnSpPr>
          <p:cNvPr id="6" name="Straight Connector 5">
            <a:extLst>
              <a:ext uri="{FF2B5EF4-FFF2-40B4-BE49-F238E27FC236}">
                <a16:creationId xmlns:a16="http://schemas.microsoft.com/office/drawing/2014/main" id="{32B4B075-A071-ED65-927D-15EB79E049B1}"/>
              </a:ext>
            </a:extLst>
          </p:cNvPr>
          <p:cNvCxnSpPr>
            <a:cxnSpLocks/>
          </p:cNvCxnSpPr>
          <p:nvPr/>
        </p:nvCxnSpPr>
        <p:spPr>
          <a:xfrm>
            <a:off x="6096000" y="1751893"/>
            <a:ext cx="5105692"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726006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4B7C1E-D0D5-B600-614E-C884229B14A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6F97241-6F03-BE51-F6F5-EE9B93B9043C}"/>
              </a:ext>
            </a:extLst>
          </p:cNvPr>
          <p:cNvSpPr>
            <a:spLocks noGrp="1"/>
          </p:cNvSpPr>
          <p:nvPr>
            <p:ph type="sldNum" sz="quarter" idx="10"/>
          </p:nvPr>
        </p:nvSpPr>
        <p:spPr/>
        <p:txBody>
          <a:bodyPr/>
          <a:lstStyle/>
          <a:p>
            <a:fld id="{D8D877B3-D348-4611-9BDB-C5374591D951}" type="slidenum">
              <a:rPr lang="en-US" smtClean="0"/>
              <a:pPr/>
              <a:t>41</a:t>
            </a:fld>
            <a:endParaRPr lang="en-US" dirty="0"/>
          </a:p>
        </p:txBody>
      </p:sp>
      <p:pic>
        <p:nvPicPr>
          <p:cNvPr id="15362" name="Picture 2">
            <a:extLst>
              <a:ext uri="{FF2B5EF4-FFF2-40B4-BE49-F238E27FC236}">
                <a16:creationId xmlns:a16="http://schemas.microsoft.com/office/drawing/2014/main" id="{23C565AE-7B8C-18BB-7BE7-F6DA2CCC9D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873" y="179220"/>
            <a:ext cx="5213032" cy="5943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8813C8E-9EB8-53E0-3A9D-19B6F8853572}"/>
              </a:ext>
            </a:extLst>
          </p:cNvPr>
          <p:cNvSpPr txBox="1"/>
          <p:nvPr/>
        </p:nvSpPr>
        <p:spPr>
          <a:xfrm>
            <a:off x="1070760" y="6330774"/>
            <a:ext cx="4378145" cy="307777"/>
          </a:xfrm>
          <a:prstGeom prst="rect">
            <a:avLst/>
          </a:prstGeom>
          <a:noFill/>
        </p:spPr>
        <p:txBody>
          <a:bodyPr wrap="square">
            <a:spAutoFit/>
          </a:bodyPr>
          <a:lstStyle/>
          <a:p>
            <a:r>
              <a:rPr lang="en-GB" sz="1400" b="0" i="1" dirty="0">
                <a:solidFill>
                  <a:srgbClr val="222222"/>
                </a:solidFill>
                <a:effectLst/>
                <a:latin typeface="Alegreya Sans"/>
              </a:rPr>
              <a:t>Source: </a:t>
            </a:r>
            <a:r>
              <a:rPr lang="en-GB" sz="1400" b="1" i="1" dirty="0">
                <a:solidFill>
                  <a:srgbClr val="222222"/>
                </a:solidFill>
                <a:effectLst/>
                <a:latin typeface="Alegreya Sans"/>
              </a:rPr>
              <a:t>The National Food Strategy</a:t>
            </a:r>
            <a:r>
              <a:rPr lang="en-GB" sz="1400" b="0" i="1" dirty="0">
                <a:solidFill>
                  <a:srgbClr val="222222"/>
                </a:solidFill>
                <a:effectLst/>
                <a:latin typeface="Alegreya Sans"/>
              </a:rPr>
              <a:t>, Part II</a:t>
            </a:r>
            <a:endParaRPr lang="en-US" sz="1400" i="1" dirty="0"/>
          </a:p>
        </p:txBody>
      </p:sp>
    </p:spTree>
    <p:extLst>
      <p:ext uri="{BB962C8B-B14F-4D97-AF65-F5344CB8AC3E}">
        <p14:creationId xmlns:p14="http://schemas.microsoft.com/office/powerpoint/2010/main" val="19353622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FABF96-621A-22E6-3C16-14328028243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DB02E6-B117-3BB7-07C7-91EDEBE729C3}"/>
              </a:ext>
            </a:extLst>
          </p:cNvPr>
          <p:cNvSpPr>
            <a:spLocks noGrp="1"/>
          </p:cNvSpPr>
          <p:nvPr>
            <p:ph type="sldNum" sz="quarter" idx="10"/>
          </p:nvPr>
        </p:nvSpPr>
        <p:spPr/>
        <p:txBody>
          <a:bodyPr/>
          <a:lstStyle/>
          <a:p>
            <a:fld id="{D8D877B3-D348-4611-9BDB-C5374591D951}" type="slidenum">
              <a:rPr lang="en-US" smtClean="0"/>
              <a:pPr/>
              <a:t>42</a:t>
            </a:fld>
            <a:endParaRPr lang="en-US" dirty="0"/>
          </a:p>
        </p:txBody>
      </p:sp>
      <p:pic>
        <p:nvPicPr>
          <p:cNvPr id="15362" name="Picture 2">
            <a:extLst>
              <a:ext uri="{FF2B5EF4-FFF2-40B4-BE49-F238E27FC236}">
                <a16:creationId xmlns:a16="http://schemas.microsoft.com/office/drawing/2014/main" id="{97CBF9F8-C1A5-3C53-9533-801BA976DB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873" y="179220"/>
            <a:ext cx="5213032" cy="59436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6">
            <a:extLst>
              <a:ext uri="{FF2B5EF4-FFF2-40B4-BE49-F238E27FC236}">
                <a16:creationId xmlns:a16="http://schemas.microsoft.com/office/drawing/2014/main" id="{06DB12DE-3812-E0D5-7FAC-28DB4513746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5384"/>
          <a:stretch>
            <a:fillRect/>
          </a:stretch>
        </p:blipFill>
        <p:spPr bwMode="auto">
          <a:xfrm>
            <a:off x="5451225" y="1272208"/>
            <a:ext cx="6551287" cy="485061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4318E56-ED47-D62E-C48A-3861B7492597}"/>
              </a:ext>
            </a:extLst>
          </p:cNvPr>
          <p:cNvSpPr txBox="1"/>
          <p:nvPr/>
        </p:nvSpPr>
        <p:spPr>
          <a:xfrm>
            <a:off x="1070760" y="6330774"/>
            <a:ext cx="4378145" cy="307777"/>
          </a:xfrm>
          <a:prstGeom prst="rect">
            <a:avLst/>
          </a:prstGeom>
          <a:noFill/>
        </p:spPr>
        <p:txBody>
          <a:bodyPr wrap="square">
            <a:spAutoFit/>
          </a:bodyPr>
          <a:lstStyle/>
          <a:p>
            <a:r>
              <a:rPr lang="en-GB" sz="1400" b="0" i="1" dirty="0">
                <a:solidFill>
                  <a:srgbClr val="222222"/>
                </a:solidFill>
                <a:effectLst/>
                <a:latin typeface="Alegreya Sans"/>
              </a:rPr>
              <a:t>Source: </a:t>
            </a:r>
            <a:r>
              <a:rPr lang="en-GB" sz="1400" b="1" i="1" dirty="0">
                <a:solidFill>
                  <a:srgbClr val="222222"/>
                </a:solidFill>
                <a:effectLst/>
                <a:latin typeface="Alegreya Sans"/>
              </a:rPr>
              <a:t>The National Food Strategy</a:t>
            </a:r>
            <a:r>
              <a:rPr lang="en-GB" sz="1400" b="0" i="1" dirty="0">
                <a:solidFill>
                  <a:srgbClr val="222222"/>
                </a:solidFill>
                <a:effectLst/>
                <a:latin typeface="Alegreya Sans"/>
              </a:rPr>
              <a:t>, Part II</a:t>
            </a:r>
            <a:endParaRPr lang="en-US" sz="1400" i="1" dirty="0"/>
          </a:p>
        </p:txBody>
      </p:sp>
      <p:sp>
        <p:nvSpPr>
          <p:cNvPr id="6" name="TextBox 5">
            <a:extLst>
              <a:ext uri="{FF2B5EF4-FFF2-40B4-BE49-F238E27FC236}">
                <a16:creationId xmlns:a16="http://schemas.microsoft.com/office/drawing/2014/main" id="{3E037669-4520-5819-1A99-4D66AFEFA0D9}"/>
              </a:ext>
            </a:extLst>
          </p:cNvPr>
          <p:cNvSpPr txBox="1"/>
          <p:nvPr/>
        </p:nvSpPr>
        <p:spPr>
          <a:xfrm>
            <a:off x="6463537" y="6122820"/>
            <a:ext cx="5538975" cy="523220"/>
          </a:xfrm>
          <a:prstGeom prst="rect">
            <a:avLst/>
          </a:prstGeom>
          <a:noFill/>
        </p:spPr>
        <p:txBody>
          <a:bodyPr wrap="square">
            <a:spAutoFit/>
          </a:bodyPr>
          <a:lstStyle/>
          <a:p>
            <a:r>
              <a:rPr lang="en-GB" sz="1400" b="0" i="1" dirty="0">
                <a:solidFill>
                  <a:srgbClr val="222222"/>
                </a:solidFill>
                <a:effectLst/>
                <a:latin typeface="Alegreya Sans"/>
              </a:rPr>
              <a:t>L. Greenspoon, et al, </a:t>
            </a:r>
            <a:r>
              <a:rPr lang="en-GB" sz="1400" b="1" i="1" dirty="0">
                <a:solidFill>
                  <a:srgbClr val="222222"/>
                </a:solidFill>
                <a:effectLst/>
                <a:latin typeface="Alegreya Sans"/>
              </a:rPr>
              <a:t>The global biomass of wild mammals</a:t>
            </a:r>
            <a:r>
              <a:rPr lang="en-GB" sz="1400" b="0" i="1" dirty="0">
                <a:solidFill>
                  <a:srgbClr val="222222"/>
                </a:solidFill>
                <a:effectLst/>
                <a:latin typeface="Alegreya Sans"/>
              </a:rPr>
              <a:t>, Proc. Natl. Acad. Sci. U.S.A. 120 (10) e2204892120</a:t>
            </a:r>
            <a:endParaRPr lang="en-US" sz="1400" i="1" dirty="0"/>
          </a:p>
        </p:txBody>
      </p:sp>
    </p:spTree>
    <p:extLst>
      <p:ext uri="{BB962C8B-B14F-4D97-AF65-F5344CB8AC3E}">
        <p14:creationId xmlns:p14="http://schemas.microsoft.com/office/powerpoint/2010/main" val="4724129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BDC66A-5AB5-F8AB-8033-6860BEDA08B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4AAB624-FC93-2B1D-A032-0E2DA01E64B5}"/>
              </a:ext>
            </a:extLst>
          </p:cNvPr>
          <p:cNvSpPr/>
          <p:nvPr/>
        </p:nvSpPr>
        <p:spPr>
          <a:xfrm>
            <a:off x="0" y="0"/>
            <a:ext cx="3998792" cy="6858000"/>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C59C68B-2225-22D9-30C3-23B8F8C626D1}"/>
              </a:ext>
            </a:extLst>
          </p:cNvPr>
          <p:cNvSpPr/>
          <p:nvPr/>
        </p:nvSpPr>
        <p:spPr>
          <a:xfrm>
            <a:off x="0" y="0"/>
            <a:ext cx="4140200" cy="6858000"/>
          </a:xfrm>
          <a:prstGeom prst="rect">
            <a:avLst/>
          </a:prstGeom>
          <a:solidFill>
            <a:srgbClr val="FFBBE7">
              <a:alpha val="6586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0" descr="Deliciously Ella Apple, Raisin and Cinnamon Oat Bar | Pure">
            <a:extLst>
              <a:ext uri="{FF2B5EF4-FFF2-40B4-BE49-F238E27FC236}">
                <a16:creationId xmlns:a16="http://schemas.microsoft.com/office/drawing/2014/main" id="{31E97048-BA85-B0CB-20BD-213455EA5EC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8682" b="27761"/>
          <a:stretch>
            <a:fillRect/>
          </a:stretch>
        </p:blipFill>
        <p:spPr bwMode="auto">
          <a:xfrm>
            <a:off x="242332" y="3575718"/>
            <a:ext cx="3664807" cy="15962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2" descr="Eat Natural Almond &amp; Cranberry Bar with Pomegranate &amp; Honey 40g">
            <a:extLst>
              <a:ext uri="{FF2B5EF4-FFF2-40B4-BE49-F238E27FC236}">
                <a16:creationId xmlns:a16="http://schemas.microsoft.com/office/drawing/2014/main" id="{1416D801-12AF-C87E-2B03-21A7552D7A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792" y="5267975"/>
            <a:ext cx="3389512" cy="945797"/>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Kind Maple Pecan Almond 40g">
            <a:extLst>
              <a:ext uri="{FF2B5EF4-FFF2-40B4-BE49-F238E27FC236}">
                <a16:creationId xmlns:a16="http://schemas.microsoft.com/office/drawing/2014/main" id="{13ACC361-79DA-D68A-E3F0-12765F51E66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704" t="39259" r="3518" b="40310"/>
          <a:stretch>
            <a:fillRect/>
          </a:stretch>
        </p:blipFill>
        <p:spPr bwMode="auto">
          <a:xfrm>
            <a:off x="379979" y="2829297"/>
            <a:ext cx="3389512" cy="74642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73">
            <a:extLst>
              <a:ext uri="{FF2B5EF4-FFF2-40B4-BE49-F238E27FC236}">
                <a16:creationId xmlns:a16="http://schemas.microsoft.com/office/drawing/2014/main" id="{E31D29E5-E6BB-969D-44F7-9E45E3E24D0A}"/>
              </a:ext>
            </a:extLst>
          </p:cNvPr>
          <p:cNvSpPr txBox="1"/>
          <p:nvPr/>
        </p:nvSpPr>
        <p:spPr>
          <a:xfrm>
            <a:off x="-27412" y="583624"/>
            <a:ext cx="3266795" cy="617092"/>
          </a:xfrm>
          <a:prstGeom prst="rect">
            <a:avLst/>
          </a:prstGeom>
        </p:spPr>
        <p:txBody>
          <a:bodyPr wrap="square" lIns="0" tIns="0" rIns="0" bIns="0" rtlCol="0" anchor="t">
            <a:spAutoFit/>
          </a:bodyPr>
          <a:lstStyle/>
          <a:p>
            <a:pPr algn="ctr">
              <a:lnSpc>
                <a:spcPts val="4208"/>
              </a:lnSpc>
              <a:spcBef>
                <a:spcPct val="0"/>
              </a:spcBef>
            </a:pPr>
            <a:r>
              <a:rPr lang="en-US" sz="4400" b="1" dirty="0">
                <a:solidFill>
                  <a:srgbClr val="E35245"/>
                </a:solidFill>
                <a:latin typeface="Aptos" panose="020B0004020202020204" pitchFamily="34" charset="0"/>
                <a:ea typeface="Montserrat Bold"/>
                <a:cs typeface="Montserrat Bold"/>
                <a:sym typeface="Montserrat Bold"/>
              </a:rPr>
              <a:t>kg</a:t>
            </a:r>
            <a:r>
              <a:rPr lang="en-US" sz="6000" b="1" dirty="0">
                <a:solidFill>
                  <a:srgbClr val="E35245"/>
                </a:solidFill>
                <a:latin typeface="Aptos" panose="020B0004020202020204" pitchFamily="34" charset="0"/>
                <a:ea typeface="Montserrat Bold"/>
                <a:cs typeface="Montserrat Bold"/>
                <a:sym typeface="Montserrat Bold"/>
              </a:rPr>
              <a:t> GHG</a:t>
            </a:r>
          </a:p>
        </p:txBody>
      </p:sp>
      <p:sp>
        <p:nvSpPr>
          <p:cNvPr id="13" name="TextBox 73">
            <a:extLst>
              <a:ext uri="{FF2B5EF4-FFF2-40B4-BE49-F238E27FC236}">
                <a16:creationId xmlns:a16="http://schemas.microsoft.com/office/drawing/2014/main" id="{7C80470D-FD05-6B58-B5F8-4271E65802D8}"/>
              </a:ext>
            </a:extLst>
          </p:cNvPr>
          <p:cNvSpPr txBox="1"/>
          <p:nvPr/>
        </p:nvSpPr>
        <p:spPr>
          <a:xfrm>
            <a:off x="1357589" y="1151396"/>
            <a:ext cx="2692400" cy="546047"/>
          </a:xfrm>
          <a:prstGeom prst="rect">
            <a:avLst/>
          </a:prstGeom>
        </p:spPr>
        <p:txBody>
          <a:bodyPr wrap="square" lIns="0" tIns="0" rIns="0" bIns="0" rtlCol="0" anchor="t">
            <a:spAutoFit/>
          </a:bodyPr>
          <a:lstStyle/>
          <a:p>
            <a:pPr algn="ctr">
              <a:lnSpc>
                <a:spcPts val="4208"/>
              </a:lnSpc>
              <a:spcBef>
                <a:spcPct val="0"/>
              </a:spcBef>
            </a:pPr>
            <a:r>
              <a:rPr lang="en-US" sz="4000" b="1" dirty="0">
                <a:solidFill>
                  <a:schemeClr val="bg1"/>
                </a:solidFill>
                <a:latin typeface="Aptos" panose="020B0004020202020204" pitchFamily="34" charset="0"/>
                <a:ea typeface="Montserrat Bold"/>
                <a:cs typeface="Montserrat Bold"/>
                <a:sym typeface="Montserrat Bold"/>
              </a:rPr>
              <a:t>m</a:t>
            </a:r>
            <a:r>
              <a:rPr lang="en-US" sz="4000" b="1" baseline="30000" dirty="0">
                <a:solidFill>
                  <a:schemeClr val="bg1"/>
                </a:solidFill>
                <a:latin typeface="Aptos" panose="020B0004020202020204" pitchFamily="34" charset="0"/>
                <a:ea typeface="Montserrat Bold"/>
                <a:cs typeface="Montserrat Bold"/>
                <a:sym typeface="Montserrat Bold"/>
              </a:rPr>
              <a:t>3</a:t>
            </a:r>
            <a:r>
              <a:rPr lang="en-US" sz="4000" b="1" dirty="0">
                <a:solidFill>
                  <a:schemeClr val="bg1"/>
                </a:solidFill>
                <a:latin typeface="Aptos" panose="020B0004020202020204" pitchFamily="34" charset="0"/>
                <a:ea typeface="Montserrat Bold"/>
                <a:cs typeface="Montserrat Bold"/>
                <a:sym typeface="Montserrat Bold"/>
              </a:rPr>
              <a:t> water</a:t>
            </a:r>
          </a:p>
        </p:txBody>
      </p:sp>
      <p:sp>
        <p:nvSpPr>
          <p:cNvPr id="14" name="TextBox 73">
            <a:extLst>
              <a:ext uri="{FF2B5EF4-FFF2-40B4-BE49-F238E27FC236}">
                <a16:creationId xmlns:a16="http://schemas.microsoft.com/office/drawing/2014/main" id="{B30688DD-5311-6147-370F-A6C2CE9E6155}"/>
              </a:ext>
            </a:extLst>
          </p:cNvPr>
          <p:cNvSpPr txBox="1"/>
          <p:nvPr/>
        </p:nvSpPr>
        <p:spPr>
          <a:xfrm>
            <a:off x="-180558" y="1619422"/>
            <a:ext cx="2692400"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rgbClr val="BD433A"/>
                </a:solidFill>
                <a:latin typeface="Aptos" panose="020B0004020202020204" pitchFamily="34" charset="0"/>
                <a:ea typeface="Montserrat Bold"/>
                <a:cs typeface="Montserrat Bold"/>
                <a:sym typeface="Montserrat Bold"/>
              </a:rPr>
              <a:t>m</a:t>
            </a:r>
            <a:r>
              <a:rPr lang="en-US" sz="3200" b="1" baseline="30000" dirty="0">
                <a:solidFill>
                  <a:srgbClr val="BD433A"/>
                </a:solidFill>
                <a:latin typeface="Aptos" panose="020B0004020202020204" pitchFamily="34" charset="0"/>
                <a:ea typeface="Montserrat Bold"/>
                <a:cs typeface="Montserrat Bold"/>
                <a:sym typeface="Montserrat Bold"/>
              </a:rPr>
              <a:t>2</a:t>
            </a:r>
            <a:r>
              <a:rPr lang="en-US" sz="3200" b="1" dirty="0">
                <a:solidFill>
                  <a:srgbClr val="BD433A"/>
                </a:solidFill>
                <a:latin typeface="Aptos" panose="020B0004020202020204" pitchFamily="34" charset="0"/>
                <a:ea typeface="Montserrat Bold"/>
                <a:cs typeface="Montserrat Bold"/>
                <a:sym typeface="Montserrat Bold"/>
              </a:rPr>
              <a:t> land</a:t>
            </a:r>
          </a:p>
        </p:txBody>
      </p:sp>
      <p:sp>
        <p:nvSpPr>
          <p:cNvPr id="17" name="TextBox 73">
            <a:extLst>
              <a:ext uri="{FF2B5EF4-FFF2-40B4-BE49-F238E27FC236}">
                <a16:creationId xmlns:a16="http://schemas.microsoft.com/office/drawing/2014/main" id="{D25F3B8E-501B-398D-8B98-61E288555651}"/>
              </a:ext>
            </a:extLst>
          </p:cNvPr>
          <p:cNvSpPr txBox="1"/>
          <p:nvPr/>
        </p:nvSpPr>
        <p:spPr>
          <a:xfrm>
            <a:off x="1651025" y="1970467"/>
            <a:ext cx="2692400"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rgbClr val="6A1A21"/>
                </a:solidFill>
                <a:latin typeface="Aptos" panose="020B0004020202020204" pitchFamily="34" charset="0"/>
                <a:ea typeface="Montserrat Bold"/>
                <a:cs typeface="Montserrat Bold"/>
                <a:sym typeface="Montserrat Bold"/>
              </a:rPr>
              <a:t>per bar?</a:t>
            </a:r>
          </a:p>
        </p:txBody>
      </p:sp>
    </p:spTree>
    <p:extLst>
      <p:ext uri="{BB962C8B-B14F-4D97-AF65-F5344CB8AC3E}">
        <p14:creationId xmlns:p14="http://schemas.microsoft.com/office/powerpoint/2010/main" val="14317958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00E9E-AA00-D71B-2548-6B99D199329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DC11D8F-DAAE-D85A-A4E2-95BF714F3B54}"/>
              </a:ext>
            </a:extLst>
          </p:cNvPr>
          <p:cNvSpPr/>
          <p:nvPr/>
        </p:nvSpPr>
        <p:spPr>
          <a:xfrm>
            <a:off x="0" y="0"/>
            <a:ext cx="3998792" cy="6858000"/>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9E7A98C9-63C3-DB89-E138-94F0E5D0E3B7}"/>
              </a:ext>
            </a:extLst>
          </p:cNvPr>
          <p:cNvSpPr/>
          <p:nvPr/>
        </p:nvSpPr>
        <p:spPr>
          <a:xfrm>
            <a:off x="0" y="0"/>
            <a:ext cx="4140200" cy="6858000"/>
          </a:xfrm>
          <a:prstGeom prst="rect">
            <a:avLst/>
          </a:prstGeom>
          <a:solidFill>
            <a:srgbClr val="FFBBE7">
              <a:alpha val="6586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0" descr="Deliciously Ella Apple, Raisin and Cinnamon Oat Bar | Pure">
            <a:extLst>
              <a:ext uri="{FF2B5EF4-FFF2-40B4-BE49-F238E27FC236}">
                <a16:creationId xmlns:a16="http://schemas.microsoft.com/office/drawing/2014/main" id="{571A6696-DD0B-7118-30E2-CB7CF6AF5A7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8682" b="27761"/>
          <a:stretch>
            <a:fillRect/>
          </a:stretch>
        </p:blipFill>
        <p:spPr bwMode="auto">
          <a:xfrm>
            <a:off x="242332" y="3575718"/>
            <a:ext cx="3664807" cy="15962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2" descr="Eat Natural Almond &amp; Cranberry Bar with Pomegranate &amp; Honey 40g">
            <a:extLst>
              <a:ext uri="{FF2B5EF4-FFF2-40B4-BE49-F238E27FC236}">
                <a16:creationId xmlns:a16="http://schemas.microsoft.com/office/drawing/2014/main" id="{1AE41BD7-EF4E-6CEC-8597-876D110A84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792" y="5267975"/>
            <a:ext cx="3389512" cy="945797"/>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Kind Maple Pecan Almond 40g">
            <a:extLst>
              <a:ext uri="{FF2B5EF4-FFF2-40B4-BE49-F238E27FC236}">
                <a16:creationId xmlns:a16="http://schemas.microsoft.com/office/drawing/2014/main" id="{B71EAB1E-CF2D-0E3E-FF8A-1BEF44F375B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704" t="39259" r="3518" b="40310"/>
          <a:stretch>
            <a:fillRect/>
          </a:stretch>
        </p:blipFill>
        <p:spPr bwMode="auto">
          <a:xfrm>
            <a:off x="379979" y="2829297"/>
            <a:ext cx="3389512" cy="74642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73">
            <a:extLst>
              <a:ext uri="{FF2B5EF4-FFF2-40B4-BE49-F238E27FC236}">
                <a16:creationId xmlns:a16="http://schemas.microsoft.com/office/drawing/2014/main" id="{B18C543F-6D98-D1E5-BD1E-C2911A079A69}"/>
              </a:ext>
            </a:extLst>
          </p:cNvPr>
          <p:cNvSpPr txBox="1"/>
          <p:nvPr/>
        </p:nvSpPr>
        <p:spPr>
          <a:xfrm>
            <a:off x="-27412" y="583624"/>
            <a:ext cx="3266795" cy="617092"/>
          </a:xfrm>
          <a:prstGeom prst="rect">
            <a:avLst/>
          </a:prstGeom>
        </p:spPr>
        <p:txBody>
          <a:bodyPr wrap="square" lIns="0" tIns="0" rIns="0" bIns="0" rtlCol="0" anchor="t">
            <a:spAutoFit/>
          </a:bodyPr>
          <a:lstStyle/>
          <a:p>
            <a:pPr algn="ctr">
              <a:lnSpc>
                <a:spcPts val="4208"/>
              </a:lnSpc>
              <a:spcBef>
                <a:spcPct val="0"/>
              </a:spcBef>
            </a:pPr>
            <a:r>
              <a:rPr lang="en-US" sz="4400" b="1" dirty="0">
                <a:solidFill>
                  <a:srgbClr val="E35245"/>
                </a:solidFill>
                <a:latin typeface="Aptos" panose="020B0004020202020204" pitchFamily="34" charset="0"/>
                <a:ea typeface="Montserrat Bold"/>
                <a:cs typeface="Montserrat Bold"/>
                <a:sym typeface="Montserrat Bold"/>
              </a:rPr>
              <a:t>kg</a:t>
            </a:r>
            <a:r>
              <a:rPr lang="en-US" sz="6000" b="1" dirty="0">
                <a:solidFill>
                  <a:srgbClr val="E35245"/>
                </a:solidFill>
                <a:latin typeface="Aptos" panose="020B0004020202020204" pitchFamily="34" charset="0"/>
                <a:ea typeface="Montserrat Bold"/>
                <a:cs typeface="Montserrat Bold"/>
                <a:sym typeface="Montserrat Bold"/>
              </a:rPr>
              <a:t> GHG</a:t>
            </a:r>
          </a:p>
        </p:txBody>
      </p:sp>
      <p:sp>
        <p:nvSpPr>
          <p:cNvPr id="13" name="TextBox 73">
            <a:extLst>
              <a:ext uri="{FF2B5EF4-FFF2-40B4-BE49-F238E27FC236}">
                <a16:creationId xmlns:a16="http://schemas.microsoft.com/office/drawing/2014/main" id="{C3F63E2A-2F8E-0EAB-8A03-DE471977C005}"/>
              </a:ext>
            </a:extLst>
          </p:cNvPr>
          <p:cNvSpPr txBox="1"/>
          <p:nvPr/>
        </p:nvSpPr>
        <p:spPr>
          <a:xfrm>
            <a:off x="1357589" y="1151396"/>
            <a:ext cx="2692400" cy="546047"/>
          </a:xfrm>
          <a:prstGeom prst="rect">
            <a:avLst/>
          </a:prstGeom>
        </p:spPr>
        <p:txBody>
          <a:bodyPr wrap="square" lIns="0" tIns="0" rIns="0" bIns="0" rtlCol="0" anchor="t">
            <a:spAutoFit/>
          </a:bodyPr>
          <a:lstStyle/>
          <a:p>
            <a:pPr algn="ctr">
              <a:lnSpc>
                <a:spcPts val="4208"/>
              </a:lnSpc>
              <a:spcBef>
                <a:spcPct val="0"/>
              </a:spcBef>
            </a:pPr>
            <a:r>
              <a:rPr lang="en-US" sz="4000" b="1" dirty="0">
                <a:solidFill>
                  <a:schemeClr val="bg1"/>
                </a:solidFill>
                <a:latin typeface="Aptos" panose="020B0004020202020204" pitchFamily="34" charset="0"/>
                <a:ea typeface="Montserrat Bold"/>
                <a:cs typeface="Montserrat Bold"/>
                <a:sym typeface="Montserrat Bold"/>
              </a:rPr>
              <a:t>m</a:t>
            </a:r>
            <a:r>
              <a:rPr lang="en-US" sz="4000" b="1" baseline="30000" dirty="0">
                <a:solidFill>
                  <a:schemeClr val="bg1"/>
                </a:solidFill>
                <a:latin typeface="Aptos" panose="020B0004020202020204" pitchFamily="34" charset="0"/>
                <a:ea typeface="Montserrat Bold"/>
                <a:cs typeface="Montserrat Bold"/>
                <a:sym typeface="Montserrat Bold"/>
              </a:rPr>
              <a:t>3</a:t>
            </a:r>
            <a:r>
              <a:rPr lang="en-US" sz="4000" b="1" dirty="0">
                <a:solidFill>
                  <a:schemeClr val="bg1"/>
                </a:solidFill>
                <a:latin typeface="Aptos" panose="020B0004020202020204" pitchFamily="34" charset="0"/>
                <a:ea typeface="Montserrat Bold"/>
                <a:cs typeface="Montserrat Bold"/>
                <a:sym typeface="Montserrat Bold"/>
              </a:rPr>
              <a:t> water</a:t>
            </a:r>
          </a:p>
        </p:txBody>
      </p:sp>
      <p:sp>
        <p:nvSpPr>
          <p:cNvPr id="14" name="TextBox 73">
            <a:extLst>
              <a:ext uri="{FF2B5EF4-FFF2-40B4-BE49-F238E27FC236}">
                <a16:creationId xmlns:a16="http://schemas.microsoft.com/office/drawing/2014/main" id="{2689BCF2-0FC5-5880-A8B7-426A747FA03B}"/>
              </a:ext>
            </a:extLst>
          </p:cNvPr>
          <p:cNvSpPr txBox="1"/>
          <p:nvPr/>
        </p:nvSpPr>
        <p:spPr>
          <a:xfrm>
            <a:off x="-180558" y="1619422"/>
            <a:ext cx="2692400"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rgbClr val="BD433A"/>
                </a:solidFill>
                <a:latin typeface="Aptos" panose="020B0004020202020204" pitchFamily="34" charset="0"/>
                <a:ea typeface="Montserrat Bold"/>
                <a:cs typeface="Montserrat Bold"/>
                <a:sym typeface="Montserrat Bold"/>
              </a:rPr>
              <a:t>m</a:t>
            </a:r>
            <a:r>
              <a:rPr lang="en-US" sz="3200" b="1" baseline="30000" dirty="0">
                <a:solidFill>
                  <a:srgbClr val="BD433A"/>
                </a:solidFill>
                <a:latin typeface="Aptos" panose="020B0004020202020204" pitchFamily="34" charset="0"/>
                <a:ea typeface="Montserrat Bold"/>
                <a:cs typeface="Montserrat Bold"/>
                <a:sym typeface="Montserrat Bold"/>
              </a:rPr>
              <a:t>2</a:t>
            </a:r>
            <a:r>
              <a:rPr lang="en-US" sz="3200" b="1" dirty="0">
                <a:solidFill>
                  <a:srgbClr val="BD433A"/>
                </a:solidFill>
                <a:latin typeface="Aptos" panose="020B0004020202020204" pitchFamily="34" charset="0"/>
                <a:ea typeface="Montserrat Bold"/>
                <a:cs typeface="Montserrat Bold"/>
                <a:sym typeface="Montserrat Bold"/>
              </a:rPr>
              <a:t> land</a:t>
            </a:r>
          </a:p>
        </p:txBody>
      </p:sp>
      <p:sp>
        <p:nvSpPr>
          <p:cNvPr id="17" name="TextBox 73">
            <a:extLst>
              <a:ext uri="{FF2B5EF4-FFF2-40B4-BE49-F238E27FC236}">
                <a16:creationId xmlns:a16="http://schemas.microsoft.com/office/drawing/2014/main" id="{0D0F61FF-EA3C-DF8E-9AA7-BE4569F49E0C}"/>
              </a:ext>
            </a:extLst>
          </p:cNvPr>
          <p:cNvSpPr txBox="1"/>
          <p:nvPr/>
        </p:nvSpPr>
        <p:spPr>
          <a:xfrm>
            <a:off x="1651025" y="1970467"/>
            <a:ext cx="2692400"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rgbClr val="6A1A21"/>
                </a:solidFill>
                <a:latin typeface="Aptos" panose="020B0004020202020204" pitchFamily="34" charset="0"/>
                <a:ea typeface="Montserrat Bold"/>
                <a:cs typeface="Montserrat Bold"/>
                <a:sym typeface="Montserrat Bold"/>
              </a:rPr>
              <a:t>per bar?</a:t>
            </a:r>
          </a:p>
        </p:txBody>
      </p:sp>
      <p:sp>
        <p:nvSpPr>
          <p:cNvPr id="4" name="Rectangle 3">
            <a:extLst>
              <a:ext uri="{FF2B5EF4-FFF2-40B4-BE49-F238E27FC236}">
                <a16:creationId xmlns:a16="http://schemas.microsoft.com/office/drawing/2014/main" id="{E162FB86-7FFA-2DDD-A01C-AF2E7D544B6C}"/>
              </a:ext>
            </a:extLst>
          </p:cNvPr>
          <p:cNvSpPr/>
          <p:nvPr/>
        </p:nvSpPr>
        <p:spPr>
          <a:xfrm>
            <a:off x="4162867" y="0"/>
            <a:ext cx="4025901" cy="6857999"/>
          </a:xfrm>
          <a:prstGeom prst="rect">
            <a:avLst/>
          </a:prstGeom>
          <a:solidFill>
            <a:srgbClr val="E352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EB6458"/>
              </a:solidFill>
            </a:endParaRPr>
          </a:p>
        </p:txBody>
      </p:sp>
      <p:sp>
        <p:nvSpPr>
          <p:cNvPr id="7" name="TextBox 73">
            <a:extLst>
              <a:ext uri="{FF2B5EF4-FFF2-40B4-BE49-F238E27FC236}">
                <a16:creationId xmlns:a16="http://schemas.microsoft.com/office/drawing/2014/main" id="{4FE4C8CA-5E22-AA97-9B9A-DE78CD87AD87}"/>
              </a:ext>
            </a:extLst>
          </p:cNvPr>
          <p:cNvSpPr txBox="1"/>
          <p:nvPr/>
        </p:nvSpPr>
        <p:spPr>
          <a:xfrm>
            <a:off x="4582230" y="3369393"/>
            <a:ext cx="3171515"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chemeClr val="bg1"/>
                </a:solidFill>
                <a:latin typeface="Aptos" panose="020B0004020202020204" pitchFamily="34" charset="0"/>
                <a:ea typeface="Montserrat Bold"/>
                <a:cs typeface="Montserrat Bold"/>
                <a:sym typeface="Montserrat Bold"/>
              </a:rPr>
              <a:t>Incomplete</a:t>
            </a:r>
          </a:p>
        </p:txBody>
      </p:sp>
      <p:sp>
        <p:nvSpPr>
          <p:cNvPr id="8" name="TextBox 73">
            <a:extLst>
              <a:ext uri="{FF2B5EF4-FFF2-40B4-BE49-F238E27FC236}">
                <a16:creationId xmlns:a16="http://schemas.microsoft.com/office/drawing/2014/main" id="{0D0E4D35-1FB5-D1AB-409A-E7097333BDBA}"/>
              </a:ext>
            </a:extLst>
          </p:cNvPr>
          <p:cNvSpPr txBox="1"/>
          <p:nvPr/>
        </p:nvSpPr>
        <p:spPr>
          <a:xfrm>
            <a:off x="4671000" y="5038398"/>
            <a:ext cx="3001806"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chemeClr val="bg1"/>
                </a:solidFill>
                <a:latin typeface="Aptos" panose="020B0004020202020204" pitchFamily="34" charset="0"/>
                <a:ea typeface="Montserrat Bold"/>
                <a:cs typeface="Montserrat Bold"/>
                <a:sym typeface="Montserrat Bold"/>
              </a:rPr>
              <a:t>Scale</a:t>
            </a:r>
          </a:p>
        </p:txBody>
      </p:sp>
      <p:sp>
        <p:nvSpPr>
          <p:cNvPr id="9" name="TextBox 8">
            <a:extLst>
              <a:ext uri="{FF2B5EF4-FFF2-40B4-BE49-F238E27FC236}">
                <a16:creationId xmlns:a16="http://schemas.microsoft.com/office/drawing/2014/main" id="{C506C9A5-88C6-478E-8715-73A184243084}"/>
              </a:ext>
            </a:extLst>
          </p:cNvPr>
          <p:cNvSpPr txBox="1"/>
          <p:nvPr/>
        </p:nvSpPr>
        <p:spPr>
          <a:xfrm>
            <a:off x="4582230" y="3889434"/>
            <a:ext cx="3171515" cy="830997"/>
          </a:xfrm>
          <a:prstGeom prst="rect">
            <a:avLst/>
          </a:prstGeom>
          <a:noFill/>
        </p:spPr>
        <p:txBody>
          <a:bodyPr wrap="square">
            <a:spAutoFit/>
          </a:bodyPr>
          <a:lstStyle/>
          <a:p>
            <a:pPr algn="ctr"/>
            <a:r>
              <a:rPr lang="en-GB" sz="1600" dirty="0">
                <a:solidFill>
                  <a:schemeClr val="bg1"/>
                </a:solidFill>
              </a:rPr>
              <a:t>Only </a:t>
            </a:r>
            <a:r>
              <a:rPr lang="en-GB" sz="1600" b="1" dirty="0">
                <a:solidFill>
                  <a:schemeClr val="bg1"/>
                </a:solidFill>
              </a:rPr>
              <a:t>~10%</a:t>
            </a:r>
            <a:r>
              <a:rPr lang="en-GB" sz="1600" dirty="0">
                <a:solidFill>
                  <a:schemeClr val="bg1"/>
                </a:solidFill>
              </a:rPr>
              <a:t> of ingredients have percentage composition visible on-pack → </a:t>
            </a:r>
            <a:r>
              <a:rPr lang="en-GB" sz="1600" b="1" dirty="0">
                <a:solidFill>
                  <a:schemeClr val="bg1"/>
                </a:solidFill>
              </a:rPr>
              <a:t>90% must be inferred</a:t>
            </a:r>
          </a:p>
        </p:txBody>
      </p:sp>
      <p:sp>
        <p:nvSpPr>
          <p:cNvPr id="15" name="TextBox 14">
            <a:extLst>
              <a:ext uri="{FF2B5EF4-FFF2-40B4-BE49-F238E27FC236}">
                <a16:creationId xmlns:a16="http://schemas.microsoft.com/office/drawing/2014/main" id="{F423DDCC-D782-35E2-A703-33C5A9C297B2}"/>
              </a:ext>
            </a:extLst>
          </p:cNvPr>
          <p:cNvSpPr txBox="1"/>
          <p:nvPr/>
        </p:nvSpPr>
        <p:spPr>
          <a:xfrm>
            <a:off x="4542847" y="5556041"/>
            <a:ext cx="3258111" cy="584775"/>
          </a:xfrm>
          <a:prstGeom prst="rect">
            <a:avLst/>
          </a:prstGeom>
          <a:noFill/>
        </p:spPr>
        <p:txBody>
          <a:bodyPr wrap="square">
            <a:spAutoFit/>
          </a:bodyPr>
          <a:lstStyle/>
          <a:p>
            <a:pPr algn="ctr"/>
            <a:r>
              <a:rPr lang="en-US" sz="1600" b="1" dirty="0">
                <a:solidFill>
                  <a:schemeClr val="bg1"/>
                </a:solidFill>
                <a:latin typeface="Aptos" panose="020B0004020202020204" pitchFamily="34" charset="0"/>
                <a:ea typeface="Montserrat Bold"/>
                <a:cs typeface="Montserrat Bold"/>
                <a:sym typeface="Montserrat Bold"/>
              </a:rPr>
              <a:t>120</a:t>
            </a:r>
            <a:r>
              <a:rPr lang="en-US" sz="1600" dirty="0">
                <a:solidFill>
                  <a:schemeClr val="bg1"/>
                </a:solidFill>
                <a:latin typeface="Aptos" panose="020B0004020202020204" pitchFamily="34" charset="0"/>
                <a:ea typeface="Montserrat Bold"/>
                <a:cs typeface="Montserrat Bold"/>
                <a:sym typeface="Montserrat Bold"/>
              </a:rPr>
              <a:t> UK food categories vs </a:t>
            </a:r>
            <a:r>
              <a:rPr lang="en-US" sz="1600" b="1" dirty="0">
                <a:solidFill>
                  <a:schemeClr val="bg1"/>
                </a:solidFill>
                <a:latin typeface="Aptos" panose="020B0004020202020204" pitchFamily="34" charset="0"/>
                <a:ea typeface="Montserrat Bold"/>
                <a:cs typeface="Montserrat Bold"/>
                <a:sym typeface="Montserrat Bold"/>
              </a:rPr>
              <a:t>100,000+ </a:t>
            </a:r>
            <a:r>
              <a:rPr lang="en-US" sz="1600" dirty="0">
                <a:solidFill>
                  <a:schemeClr val="bg1"/>
                </a:solidFill>
                <a:latin typeface="Aptos" panose="020B0004020202020204" pitchFamily="34" charset="0"/>
                <a:ea typeface="Montserrat Bold"/>
                <a:cs typeface="Montserrat Bold"/>
                <a:sym typeface="Montserrat Bold"/>
              </a:rPr>
              <a:t>UK products</a:t>
            </a:r>
          </a:p>
        </p:txBody>
      </p:sp>
      <p:sp>
        <p:nvSpPr>
          <p:cNvPr id="16" name="TextBox 73">
            <a:extLst>
              <a:ext uri="{FF2B5EF4-FFF2-40B4-BE49-F238E27FC236}">
                <a16:creationId xmlns:a16="http://schemas.microsoft.com/office/drawing/2014/main" id="{100A17BB-08F5-5AD4-45A7-A363FF11F308}"/>
              </a:ext>
            </a:extLst>
          </p:cNvPr>
          <p:cNvSpPr txBox="1"/>
          <p:nvPr/>
        </p:nvSpPr>
        <p:spPr>
          <a:xfrm>
            <a:off x="4582228" y="1878243"/>
            <a:ext cx="3171515"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chemeClr val="bg1"/>
                </a:solidFill>
                <a:latin typeface="Aptos" panose="020B0004020202020204" pitchFamily="34" charset="0"/>
                <a:ea typeface="Montserrat Bold"/>
                <a:cs typeface="Montserrat Bold"/>
                <a:sym typeface="Montserrat Bold"/>
              </a:rPr>
              <a:t>Inconsistent</a:t>
            </a:r>
          </a:p>
        </p:txBody>
      </p:sp>
      <p:sp>
        <p:nvSpPr>
          <p:cNvPr id="18" name="TextBox 17">
            <a:extLst>
              <a:ext uri="{FF2B5EF4-FFF2-40B4-BE49-F238E27FC236}">
                <a16:creationId xmlns:a16="http://schemas.microsoft.com/office/drawing/2014/main" id="{364E1470-E83C-04EF-ED04-C731411E481E}"/>
              </a:ext>
            </a:extLst>
          </p:cNvPr>
          <p:cNvSpPr txBox="1"/>
          <p:nvPr/>
        </p:nvSpPr>
        <p:spPr>
          <a:xfrm>
            <a:off x="4582230" y="2352915"/>
            <a:ext cx="3171515" cy="584775"/>
          </a:xfrm>
          <a:prstGeom prst="rect">
            <a:avLst/>
          </a:prstGeom>
          <a:noFill/>
        </p:spPr>
        <p:txBody>
          <a:bodyPr wrap="square">
            <a:spAutoFit/>
          </a:bodyPr>
          <a:lstStyle/>
          <a:p>
            <a:pPr algn="ctr"/>
            <a:r>
              <a:rPr lang="en-GB" sz="1600" dirty="0">
                <a:solidFill>
                  <a:schemeClr val="bg1"/>
                </a:solidFill>
              </a:rPr>
              <a:t>Retail product names and categories are not standardised</a:t>
            </a:r>
            <a:endParaRPr lang="en-GB" sz="1600" b="1" dirty="0">
              <a:solidFill>
                <a:schemeClr val="bg1"/>
              </a:solidFill>
            </a:endParaRPr>
          </a:p>
        </p:txBody>
      </p:sp>
      <p:sp>
        <p:nvSpPr>
          <p:cNvPr id="19" name="TextBox 18">
            <a:extLst>
              <a:ext uri="{FF2B5EF4-FFF2-40B4-BE49-F238E27FC236}">
                <a16:creationId xmlns:a16="http://schemas.microsoft.com/office/drawing/2014/main" id="{41CDE0C7-2098-1903-5060-5248548132A7}"/>
              </a:ext>
            </a:extLst>
          </p:cNvPr>
          <p:cNvSpPr txBox="1"/>
          <p:nvPr/>
        </p:nvSpPr>
        <p:spPr>
          <a:xfrm>
            <a:off x="4366092" y="321691"/>
            <a:ext cx="3611619" cy="954107"/>
          </a:xfrm>
          <a:prstGeom prst="rect">
            <a:avLst/>
          </a:prstGeom>
          <a:noFill/>
        </p:spPr>
        <p:txBody>
          <a:bodyPr wrap="square">
            <a:spAutoFit/>
          </a:bodyPr>
          <a:lstStyle/>
          <a:p>
            <a:pPr algn="ctr"/>
            <a:r>
              <a:rPr lang="en-GB" sz="2800" b="1" dirty="0">
                <a:solidFill>
                  <a:schemeClr val="tx1">
                    <a:lumMod val="50000"/>
                  </a:schemeClr>
                </a:solidFill>
              </a:rPr>
              <a:t>Very large &amp; diverse food datasets…</a:t>
            </a:r>
          </a:p>
        </p:txBody>
      </p:sp>
    </p:spTree>
    <p:extLst>
      <p:ext uri="{BB962C8B-B14F-4D97-AF65-F5344CB8AC3E}">
        <p14:creationId xmlns:p14="http://schemas.microsoft.com/office/powerpoint/2010/main" val="16287694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9027BA-1608-E844-DB58-DEBEE86B889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034C5C7-6BFD-BA62-B419-707D7916926B}"/>
              </a:ext>
            </a:extLst>
          </p:cNvPr>
          <p:cNvSpPr/>
          <p:nvPr/>
        </p:nvSpPr>
        <p:spPr>
          <a:xfrm>
            <a:off x="0" y="0"/>
            <a:ext cx="3998792" cy="6858000"/>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E25B861-CC3D-3CF3-2DE8-46CC5D9C9BBD}"/>
              </a:ext>
            </a:extLst>
          </p:cNvPr>
          <p:cNvSpPr/>
          <p:nvPr/>
        </p:nvSpPr>
        <p:spPr>
          <a:xfrm>
            <a:off x="0" y="0"/>
            <a:ext cx="4140200" cy="6858000"/>
          </a:xfrm>
          <a:prstGeom prst="rect">
            <a:avLst/>
          </a:prstGeom>
          <a:solidFill>
            <a:srgbClr val="FFBBE7">
              <a:alpha val="6586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0" descr="Deliciously Ella Apple, Raisin and Cinnamon Oat Bar | Pure">
            <a:extLst>
              <a:ext uri="{FF2B5EF4-FFF2-40B4-BE49-F238E27FC236}">
                <a16:creationId xmlns:a16="http://schemas.microsoft.com/office/drawing/2014/main" id="{E91E77E7-9C9A-7715-3978-99014A46392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8682" b="27761"/>
          <a:stretch>
            <a:fillRect/>
          </a:stretch>
        </p:blipFill>
        <p:spPr bwMode="auto">
          <a:xfrm>
            <a:off x="242332" y="3575718"/>
            <a:ext cx="3664807" cy="15962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2" descr="Eat Natural Almond &amp; Cranberry Bar with Pomegranate &amp; Honey 40g">
            <a:extLst>
              <a:ext uri="{FF2B5EF4-FFF2-40B4-BE49-F238E27FC236}">
                <a16:creationId xmlns:a16="http://schemas.microsoft.com/office/drawing/2014/main" id="{A44F7CC2-91ED-A68E-4F53-6A3721CDAD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792" y="5267975"/>
            <a:ext cx="3389512" cy="945797"/>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Kind Maple Pecan Almond 40g">
            <a:extLst>
              <a:ext uri="{FF2B5EF4-FFF2-40B4-BE49-F238E27FC236}">
                <a16:creationId xmlns:a16="http://schemas.microsoft.com/office/drawing/2014/main" id="{84811EBC-D69D-6210-45C7-27F31B0D6BD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704" t="39259" r="3518" b="40310"/>
          <a:stretch>
            <a:fillRect/>
          </a:stretch>
        </p:blipFill>
        <p:spPr bwMode="auto">
          <a:xfrm>
            <a:off x="379979" y="2829297"/>
            <a:ext cx="3389512" cy="74642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73">
            <a:extLst>
              <a:ext uri="{FF2B5EF4-FFF2-40B4-BE49-F238E27FC236}">
                <a16:creationId xmlns:a16="http://schemas.microsoft.com/office/drawing/2014/main" id="{ABE46054-3661-52C4-E2E6-C5906FB41B6B}"/>
              </a:ext>
            </a:extLst>
          </p:cNvPr>
          <p:cNvSpPr txBox="1"/>
          <p:nvPr/>
        </p:nvSpPr>
        <p:spPr>
          <a:xfrm>
            <a:off x="-27412" y="583624"/>
            <a:ext cx="3266795" cy="617092"/>
          </a:xfrm>
          <a:prstGeom prst="rect">
            <a:avLst/>
          </a:prstGeom>
        </p:spPr>
        <p:txBody>
          <a:bodyPr wrap="square" lIns="0" tIns="0" rIns="0" bIns="0" rtlCol="0" anchor="t">
            <a:spAutoFit/>
          </a:bodyPr>
          <a:lstStyle/>
          <a:p>
            <a:pPr algn="ctr">
              <a:lnSpc>
                <a:spcPts val="4208"/>
              </a:lnSpc>
              <a:spcBef>
                <a:spcPct val="0"/>
              </a:spcBef>
            </a:pPr>
            <a:r>
              <a:rPr lang="en-US" sz="4400" b="1" dirty="0">
                <a:solidFill>
                  <a:srgbClr val="E35245"/>
                </a:solidFill>
                <a:latin typeface="Aptos" panose="020B0004020202020204" pitchFamily="34" charset="0"/>
                <a:ea typeface="Montserrat Bold"/>
                <a:cs typeface="Montserrat Bold"/>
                <a:sym typeface="Montserrat Bold"/>
              </a:rPr>
              <a:t>kg</a:t>
            </a:r>
            <a:r>
              <a:rPr lang="en-US" sz="6000" b="1" dirty="0">
                <a:solidFill>
                  <a:srgbClr val="E35245"/>
                </a:solidFill>
                <a:latin typeface="Aptos" panose="020B0004020202020204" pitchFamily="34" charset="0"/>
                <a:ea typeface="Montserrat Bold"/>
                <a:cs typeface="Montserrat Bold"/>
                <a:sym typeface="Montserrat Bold"/>
              </a:rPr>
              <a:t> GHG</a:t>
            </a:r>
          </a:p>
        </p:txBody>
      </p:sp>
      <p:sp>
        <p:nvSpPr>
          <p:cNvPr id="13" name="TextBox 73">
            <a:extLst>
              <a:ext uri="{FF2B5EF4-FFF2-40B4-BE49-F238E27FC236}">
                <a16:creationId xmlns:a16="http://schemas.microsoft.com/office/drawing/2014/main" id="{B2988002-9AC5-6FCD-C40F-A751746E2CE6}"/>
              </a:ext>
            </a:extLst>
          </p:cNvPr>
          <p:cNvSpPr txBox="1"/>
          <p:nvPr/>
        </p:nvSpPr>
        <p:spPr>
          <a:xfrm>
            <a:off x="1357589" y="1151396"/>
            <a:ext cx="2692400" cy="546047"/>
          </a:xfrm>
          <a:prstGeom prst="rect">
            <a:avLst/>
          </a:prstGeom>
        </p:spPr>
        <p:txBody>
          <a:bodyPr wrap="square" lIns="0" tIns="0" rIns="0" bIns="0" rtlCol="0" anchor="t">
            <a:spAutoFit/>
          </a:bodyPr>
          <a:lstStyle/>
          <a:p>
            <a:pPr algn="ctr">
              <a:lnSpc>
                <a:spcPts val="4208"/>
              </a:lnSpc>
              <a:spcBef>
                <a:spcPct val="0"/>
              </a:spcBef>
            </a:pPr>
            <a:r>
              <a:rPr lang="en-US" sz="4000" b="1" dirty="0">
                <a:solidFill>
                  <a:schemeClr val="bg1"/>
                </a:solidFill>
                <a:latin typeface="Aptos" panose="020B0004020202020204" pitchFamily="34" charset="0"/>
                <a:ea typeface="Montserrat Bold"/>
                <a:cs typeface="Montserrat Bold"/>
                <a:sym typeface="Montserrat Bold"/>
              </a:rPr>
              <a:t>m</a:t>
            </a:r>
            <a:r>
              <a:rPr lang="en-US" sz="4000" b="1" baseline="30000" dirty="0">
                <a:solidFill>
                  <a:schemeClr val="bg1"/>
                </a:solidFill>
                <a:latin typeface="Aptos" panose="020B0004020202020204" pitchFamily="34" charset="0"/>
                <a:ea typeface="Montserrat Bold"/>
                <a:cs typeface="Montserrat Bold"/>
                <a:sym typeface="Montserrat Bold"/>
              </a:rPr>
              <a:t>3</a:t>
            </a:r>
            <a:r>
              <a:rPr lang="en-US" sz="4000" b="1" dirty="0">
                <a:solidFill>
                  <a:schemeClr val="bg1"/>
                </a:solidFill>
                <a:latin typeface="Aptos" panose="020B0004020202020204" pitchFamily="34" charset="0"/>
                <a:ea typeface="Montserrat Bold"/>
                <a:cs typeface="Montserrat Bold"/>
                <a:sym typeface="Montserrat Bold"/>
              </a:rPr>
              <a:t> water</a:t>
            </a:r>
          </a:p>
        </p:txBody>
      </p:sp>
      <p:sp>
        <p:nvSpPr>
          <p:cNvPr id="14" name="TextBox 73">
            <a:extLst>
              <a:ext uri="{FF2B5EF4-FFF2-40B4-BE49-F238E27FC236}">
                <a16:creationId xmlns:a16="http://schemas.microsoft.com/office/drawing/2014/main" id="{957DBA08-7D9F-AFDF-4002-1CB857919FDB}"/>
              </a:ext>
            </a:extLst>
          </p:cNvPr>
          <p:cNvSpPr txBox="1"/>
          <p:nvPr/>
        </p:nvSpPr>
        <p:spPr>
          <a:xfrm>
            <a:off x="-180558" y="1619422"/>
            <a:ext cx="2692400"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rgbClr val="BD433A"/>
                </a:solidFill>
                <a:latin typeface="Aptos" panose="020B0004020202020204" pitchFamily="34" charset="0"/>
                <a:ea typeface="Montserrat Bold"/>
                <a:cs typeface="Montserrat Bold"/>
                <a:sym typeface="Montserrat Bold"/>
              </a:rPr>
              <a:t>m</a:t>
            </a:r>
            <a:r>
              <a:rPr lang="en-US" sz="3200" b="1" baseline="30000" dirty="0">
                <a:solidFill>
                  <a:srgbClr val="BD433A"/>
                </a:solidFill>
                <a:latin typeface="Aptos" panose="020B0004020202020204" pitchFamily="34" charset="0"/>
                <a:ea typeface="Montserrat Bold"/>
                <a:cs typeface="Montserrat Bold"/>
                <a:sym typeface="Montserrat Bold"/>
              </a:rPr>
              <a:t>2</a:t>
            </a:r>
            <a:r>
              <a:rPr lang="en-US" sz="3200" b="1" dirty="0">
                <a:solidFill>
                  <a:srgbClr val="BD433A"/>
                </a:solidFill>
                <a:latin typeface="Aptos" panose="020B0004020202020204" pitchFamily="34" charset="0"/>
                <a:ea typeface="Montserrat Bold"/>
                <a:cs typeface="Montserrat Bold"/>
                <a:sym typeface="Montserrat Bold"/>
              </a:rPr>
              <a:t> land</a:t>
            </a:r>
          </a:p>
        </p:txBody>
      </p:sp>
      <p:sp>
        <p:nvSpPr>
          <p:cNvPr id="17" name="TextBox 73">
            <a:extLst>
              <a:ext uri="{FF2B5EF4-FFF2-40B4-BE49-F238E27FC236}">
                <a16:creationId xmlns:a16="http://schemas.microsoft.com/office/drawing/2014/main" id="{EA00DE5D-913B-282D-C40C-CE118FC9CB98}"/>
              </a:ext>
            </a:extLst>
          </p:cNvPr>
          <p:cNvSpPr txBox="1"/>
          <p:nvPr/>
        </p:nvSpPr>
        <p:spPr>
          <a:xfrm>
            <a:off x="1651025" y="1970467"/>
            <a:ext cx="2692400"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rgbClr val="6A1A21"/>
                </a:solidFill>
                <a:latin typeface="Aptos" panose="020B0004020202020204" pitchFamily="34" charset="0"/>
                <a:ea typeface="Montserrat Bold"/>
                <a:cs typeface="Montserrat Bold"/>
                <a:sym typeface="Montserrat Bold"/>
              </a:rPr>
              <a:t>per bar?</a:t>
            </a:r>
          </a:p>
        </p:txBody>
      </p:sp>
      <p:sp>
        <p:nvSpPr>
          <p:cNvPr id="4" name="Rectangle 3">
            <a:extLst>
              <a:ext uri="{FF2B5EF4-FFF2-40B4-BE49-F238E27FC236}">
                <a16:creationId xmlns:a16="http://schemas.microsoft.com/office/drawing/2014/main" id="{5D5A7FF8-3C0F-1509-EC0F-F176B494E933}"/>
              </a:ext>
            </a:extLst>
          </p:cNvPr>
          <p:cNvSpPr/>
          <p:nvPr/>
        </p:nvSpPr>
        <p:spPr>
          <a:xfrm>
            <a:off x="4162867" y="0"/>
            <a:ext cx="4025901" cy="6857999"/>
          </a:xfrm>
          <a:prstGeom prst="rect">
            <a:avLst/>
          </a:prstGeom>
          <a:solidFill>
            <a:srgbClr val="E352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EB6458"/>
              </a:solidFill>
            </a:endParaRPr>
          </a:p>
        </p:txBody>
      </p:sp>
      <p:sp>
        <p:nvSpPr>
          <p:cNvPr id="7" name="TextBox 73">
            <a:extLst>
              <a:ext uri="{FF2B5EF4-FFF2-40B4-BE49-F238E27FC236}">
                <a16:creationId xmlns:a16="http://schemas.microsoft.com/office/drawing/2014/main" id="{D328A88E-1E29-DC52-1571-90697A0272EC}"/>
              </a:ext>
            </a:extLst>
          </p:cNvPr>
          <p:cNvSpPr txBox="1"/>
          <p:nvPr/>
        </p:nvSpPr>
        <p:spPr>
          <a:xfrm>
            <a:off x="4582230" y="3369393"/>
            <a:ext cx="3171515"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chemeClr val="bg1"/>
                </a:solidFill>
                <a:latin typeface="Aptos" panose="020B0004020202020204" pitchFamily="34" charset="0"/>
                <a:ea typeface="Montserrat Bold"/>
                <a:cs typeface="Montserrat Bold"/>
                <a:sym typeface="Montserrat Bold"/>
              </a:rPr>
              <a:t>Incomplete</a:t>
            </a:r>
          </a:p>
        </p:txBody>
      </p:sp>
      <p:sp>
        <p:nvSpPr>
          <p:cNvPr id="8" name="TextBox 73">
            <a:extLst>
              <a:ext uri="{FF2B5EF4-FFF2-40B4-BE49-F238E27FC236}">
                <a16:creationId xmlns:a16="http://schemas.microsoft.com/office/drawing/2014/main" id="{7E99CB36-5472-DFBA-87BC-64BC8AFE0A8F}"/>
              </a:ext>
            </a:extLst>
          </p:cNvPr>
          <p:cNvSpPr txBox="1"/>
          <p:nvPr/>
        </p:nvSpPr>
        <p:spPr>
          <a:xfrm>
            <a:off x="4671000" y="5038398"/>
            <a:ext cx="3001806"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chemeClr val="bg1"/>
                </a:solidFill>
                <a:latin typeface="Aptos" panose="020B0004020202020204" pitchFamily="34" charset="0"/>
                <a:ea typeface="Montserrat Bold"/>
                <a:cs typeface="Montserrat Bold"/>
                <a:sym typeface="Montserrat Bold"/>
              </a:rPr>
              <a:t>Scale</a:t>
            </a:r>
          </a:p>
        </p:txBody>
      </p:sp>
      <p:sp>
        <p:nvSpPr>
          <p:cNvPr id="9" name="TextBox 8">
            <a:extLst>
              <a:ext uri="{FF2B5EF4-FFF2-40B4-BE49-F238E27FC236}">
                <a16:creationId xmlns:a16="http://schemas.microsoft.com/office/drawing/2014/main" id="{A737E1A3-0541-643D-850B-A3094DD06CBB}"/>
              </a:ext>
            </a:extLst>
          </p:cNvPr>
          <p:cNvSpPr txBox="1"/>
          <p:nvPr/>
        </p:nvSpPr>
        <p:spPr>
          <a:xfrm>
            <a:off x="4582230" y="3889434"/>
            <a:ext cx="3171515" cy="830997"/>
          </a:xfrm>
          <a:prstGeom prst="rect">
            <a:avLst/>
          </a:prstGeom>
          <a:noFill/>
        </p:spPr>
        <p:txBody>
          <a:bodyPr wrap="square">
            <a:spAutoFit/>
          </a:bodyPr>
          <a:lstStyle/>
          <a:p>
            <a:pPr algn="ctr"/>
            <a:r>
              <a:rPr lang="en-GB" sz="1600" dirty="0">
                <a:solidFill>
                  <a:schemeClr val="bg1"/>
                </a:solidFill>
              </a:rPr>
              <a:t>Only </a:t>
            </a:r>
            <a:r>
              <a:rPr lang="en-GB" sz="1600" b="1" dirty="0">
                <a:solidFill>
                  <a:schemeClr val="bg1"/>
                </a:solidFill>
              </a:rPr>
              <a:t>~10%</a:t>
            </a:r>
            <a:r>
              <a:rPr lang="en-GB" sz="1600" dirty="0">
                <a:solidFill>
                  <a:schemeClr val="bg1"/>
                </a:solidFill>
              </a:rPr>
              <a:t> of ingredients have percentage composition visible on-pack → </a:t>
            </a:r>
            <a:r>
              <a:rPr lang="en-GB" sz="1600" b="1" dirty="0">
                <a:solidFill>
                  <a:schemeClr val="bg1"/>
                </a:solidFill>
              </a:rPr>
              <a:t>90% must be inferred</a:t>
            </a:r>
          </a:p>
        </p:txBody>
      </p:sp>
      <p:sp>
        <p:nvSpPr>
          <p:cNvPr id="15" name="TextBox 14">
            <a:extLst>
              <a:ext uri="{FF2B5EF4-FFF2-40B4-BE49-F238E27FC236}">
                <a16:creationId xmlns:a16="http://schemas.microsoft.com/office/drawing/2014/main" id="{67212479-BCC3-DA58-78A6-20FE98142328}"/>
              </a:ext>
            </a:extLst>
          </p:cNvPr>
          <p:cNvSpPr txBox="1"/>
          <p:nvPr/>
        </p:nvSpPr>
        <p:spPr>
          <a:xfrm>
            <a:off x="4542847" y="5556041"/>
            <a:ext cx="3258111" cy="584775"/>
          </a:xfrm>
          <a:prstGeom prst="rect">
            <a:avLst/>
          </a:prstGeom>
          <a:noFill/>
        </p:spPr>
        <p:txBody>
          <a:bodyPr wrap="square">
            <a:spAutoFit/>
          </a:bodyPr>
          <a:lstStyle/>
          <a:p>
            <a:pPr algn="ctr"/>
            <a:r>
              <a:rPr lang="en-US" sz="1600" b="1" dirty="0">
                <a:solidFill>
                  <a:schemeClr val="bg1"/>
                </a:solidFill>
                <a:latin typeface="Aptos" panose="020B0004020202020204" pitchFamily="34" charset="0"/>
                <a:ea typeface="Montserrat Bold"/>
                <a:cs typeface="Montserrat Bold"/>
                <a:sym typeface="Montserrat Bold"/>
              </a:rPr>
              <a:t>120</a:t>
            </a:r>
            <a:r>
              <a:rPr lang="en-US" sz="1600" dirty="0">
                <a:solidFill>
                  <a:schemeClr val="bg1"/>
                </a:solidFill>
                <a:latin typeface="Aptos" panose="020B0004020202020204" pitchFamily="34" charset="0"/>
                <a:ea typeface="Montserrat Bold"/>
                <a:cs typeface="Montserrat Bold"/>
                <a:sym typeface="Montserrat Bold"/>
              </a:rPr>
              <a:t> UK food categories vs </a:t>
            </a:r>
            <a:r>
              <a:rPr lang="en-US" sz="1600" b="1" dirty="0">
                <a:solidFill>
                  <a:schemeClr val="bg1"/>
                </a:solidFill>
                <a:latin typeface="Aptos" panose="020B0004020202020204" pitchFamily="34" charset="0"/>
                <a:ea typeface="Montserrat Bold"/>
                <a:cs typeface="Montserrat Bold"/>
                <a:sym typeface="Montserrat Bold"/>
              </a:rPr>
              <a:t>100,000+ </a:t>
            </a:r>
            <a:r>
              <a:rPr lang="en-US" sz="1600" dirty="0">
                <a:solidFill>
                  <a:schemeClr val="bg1"/>
                </a:solidFill>
                <a:latin typeface="Aptos" panose="020B0004020202020204" pitchFamily="34" charset="0"/>
                <a:ea typeface="Montserrat Bold"/>
                <a:cs typeface="Montserrat Bold"/>
                <a:sym typeface="Montserrat Bold"/>
              </a:rPr>
              <a:t>UK products</a:t>
            </a:r>
          </a:p>
        </p:txBody>
      </p:sp>
      <p:sp>
        <p:nvSpPr>
          <p:cNvPr id="16" name="TextBox 73">
            <a:extLst>
              <a:ext uri="{FF2B5EF4-FFF2-40B4-BE49-F238E27FC236}">
                <a16:creationId xmlns:a16="http://schemas.microsoft.com/office/drawing/2014/main" id="{7503E970-7BE9-3E0E-8944-5EB262757CB7}"/>
              </a:ext>
            </a:extLst>
          </p:cNvPr>
          <p:cNvSpPr txBox="1"/>
          <p:nvPr/>
        </p:nvSpPr>
        <p:spPr>
          <a:xfrm>
            <a:off x="4582228" y="1878243"/>
            <a:ext cx="3171515" cy="517642"/>
          </a:xfrm>
          <a:prstGeom prst="rect">
            <a:avLst/>
          </a:prstGeom>
        </p:spPr>
        <p:txBody>
          <a:bodyPr wrap="square" lIns="0" tIns="0" rIns="0" bIns="0" rtlCol="0" anchor="t">
            <a:spAutoFit/>
          </a:bodyPr>
          <a:lstStyle/>
          <a:p>
            <a:pPr algn="ctr">
              <a:lnSpc>
                <a:spcPts val="4208"/>
              </a:lnSpc>
              <a:spcBef>
                <a:spcPct val="0"/>
              </a:spcBef>
            </a:pPr>
            <a:r>
              <a:rPr lang="en-US" sz="3200" b="1" dirty="0">
                <a:solidFill>
                  <a:schemeClr val="bg1"/>
                </a:solidFill>
                <a:latin typeface="Aptos" panose="020B0004020202020204" pitchFamily="34" charset="0"/>
                <a:ea typeface="Montserrat Bold"/>
                <a:cs typeface="Montserrat Bold"/>
                <a:sym typeface="Montserrat Bold"/>
              </a:rPr>
              <a:t>Inconsistent</a:t>
            </a:r>
          </a:p>
        </p:txBody>
      </p:sp>
      <p:sp>
        <p:nvSpPr>
          <p:cNvPr id="18" name="TextBox 17">
            <a:extLst>
              <a:ext uri="{FF2B5EF4-FFF2-40B4-BE49-F238E27FC236}">
                <a16:creationId xmlns:a16="http://schemas.microsoft.com/office/drawing/2014/main" id="{DBD95D2C-EDE4-CC9B-557C-002D83CC59E6}"/>
              </a:ext>
            </a:extLst>
          </p:cNvPr>
          <p:cNvSpPr txBox="1"/>
          <p:nvPr/>
        </p:nvSpPr>
        <p:spPr>
          <a:xfrm>
            <a:off x="4582230" y="2352915"/>
            <a:ext cx="3171515" cy="584775"/>
          </a:xfrm>
          <a:prstGeom prst="rect">
            <a:avLst/>
          </a:prstGeom>
          <a:noFill/>
        </p:spPr>
        <p:txBody>
          <a:bodyPr wrap="square">
            <a:spAutoFit/>
          </a:bodyPr>
          <a:lstStyle/>
          <a:p>
            <a:pPr algn="ctr"/>
            <a:r>
              <a:rPr lang="en-GB" sz="1600" dirty="0">
                <a:solidFill>
                  <a:schemeClr val="bg1"/>
                </a:solidFill>
              </a:rPr>
              <a:t>Retail product names and categories are not standardised</a:t>
            </a:r>
            <a:endParaRPr lang="en-GB" sz="1600" b="1" dirty="0">
              <a:solidFill>
                <a:schemeClr val="bg1"/>
              </a:solidFill>
            </a:endParaRPr>
          </a:p>
        </p:txBody>
      </p:sp>
      <p:sp>
        <p:nvSpPr>
          <p:cNvPr id="19" name="TextBox 18">
            <a:extLst>
              <a:ext uri="{FF2B5EF4-FFF2-40B4-BE49-F238E27FC236}">
                <a16:creationId xmlns:a16="http://schemas.microsoft.com/office/drawing/2014/main" id="{23E4C718-1F96-D59A-8E4A-045A9C3D6D78}"/>
              </a:ext>
            </a:extLst>
          </p:cNvPr>
          <p:cNvSpPr txBox="1"/>
          <p:nvPr/>
        </p:nvSpPr>
        <p:spPr>
          <a:xfrm>
            <a:off x="4366092" y="321691"/>
            <a:ext cx="3611619" cy="954107"/>
          </a:xfrm>
          <a:prstGeom prst="rect">
            <a:avLst/>
          </a:prstGeom>
          <a:noFill/>
        </p:spPr>
        <p:txBody>
          <a:bodyPr wrap="square">
            <a:spAutoFit/>
          </a:bodyPr>
          <a:lstStyle/>
          <a:p>
            <a:pPr algn="ctr"/>
            <a:r>
              <a:rPr lang="en-GB" sz="2800" b="1" dirty="0">
                <a:solidFill>
                  <a:schemeClr val="tx1">
                    <a:lumMod val="50000"/>
                  </a:schemeClr>
                </a:solidFill>
              </a:rPr>
              <a:t>Very large &amp; diverse food datasets…</a:t>
            </a:r>
          </a:p>
        </p:txBody>
      </p:sp>
      <p:sp>
        <p:nvSpPr>
          <p:cNvPr id="10" name="Rectangle 9">
            <a:extLst>
              <a:ext uri="{FF2B5EF4-FFF2-40B4-BE49-F238E27FC236}">
                <a16:creationId xmlns:a16="http://schemas.microsoft.com/office/drawing/2014/main" id="{534389A8-B2DB-56B8-A896-1265CBD72090}"/>
              </a:ext>
            </a:extLst>
          </p:cNvPr>
          <p:cNvSpPr/>
          <p:nvPr/>
        </p:nvSpPr>
        <p:spPr>
          <a:xfrm>
            <a:off x="8188768" y="0"/>
            <a:ext cx="4003231" cy="6857999"/>
          </a:xfrm>
          <a:prstGeom prst="rect">
            <a:avLst/>
          </a:prstGeom>
          <a:solidFill>
            <a:srgbClr val="E35245">
              <a:alpha val="8078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B6458"/>
              </a:solidFill>
              <a:highlight>
                <a:srgbClr val="FFA678"/>
              </a:highlight>
            </a:endParaRPr>
          </a:p>
        </p:txBody>
      </p:sp>
      <p:sp>
        <p:nvSpPr>
          <p:cNvPr id="20" name="TextBox 19">
            <a:extLst>
              <a:ext uri="{FF2B5EF4-FFF2-40B4-BE49-F238E27FC236}">
                <a16:creationId xmlns:a16="http://schemas.microsoft.com/office/drawing/2014/main" id="{5CA6F67B-DF96-B4CB-CCC7-1622D5D480B5}"/>
              </a:ext>
            </a:extLst>
          </p:cNvPr>
          <p:cNvSpPr txBox="1"/>
          <p:nvPr/>
        </p:nvSpPr>
        <p:spPr>
          <a:xfrm>
            <a:off x="8493673" y="2829297"/>
            <a:ext cx="3138223" cy="2554545"/>
          </a:xfrm>
          <a:prstGeom prst="rect">
            <a:avLst/>
          </a:prstGeom>
          <a:noFill/>
        </p:spPr>
        <p:txBody>
          <a:bodyPr wrap="square">
            <a:spAutoFit/>
          </a:bodyPr>
          <a:lstStyle/>
          <a:p>
            <a:pPr marL="285750" indent="-285750">
              <a:buFont typeface="Arial" panose="020B0604020202020204" pitchFamily="34" charset="0"/>
              <a:buChar char="•"/>
            </a:pPr>
            <a:r>
              <a:rPr lang="en-GB" sz="1600" dirty="0">
                <a:solidFill>
                  <a:schemeClr val="bg1"/>
                </a:solidFill>
              </a:rPr>
              <a:t>Better match new products at scale to known environmental impact data</a:t>
            </a:r>
          </a:p>
          <a:p>
            <a:pPr marL="285750" indent="-285750">
              <a:buFont typeface="Arial" panose="020B0604020202020204" pitchFamily="34" charset="0"/>
              <a:buChar char="•"/>
            </a:pPr>
            <a:endParaRPr lang="en-GB" sz="1600" dirty="0">
              <a:solidFill>
                <a:schemeClr val="bg1"/>
              </a:solidFill>
            </a:endParaRPr>
          </a:p>
          <a:p>
            <a:pPr marL="285750" indent="-285750">
              <a:buFont typeface="Arial" panose="020B0604020202020204" pitchFamily="34" charset="0"/>
              <a:buChar char="•"/>
            </a:pPr>
            <a:r>
              <a:rPr lang="en-GB" sz="1600" dirty="0">
                <a:solidFill>
                  <a:schemeClr val="bg1"/>
                </a:solidFill>
              </a:rPr>
              <a:t>Improve categorisation</a:t>
            </a:r>
          </a:p>
          <a:p>
            <a:pPr marL="285750" indent="-285750">
              <a:buFont typeface="Arial" panose="020B0604020202020204" pitchFamily="34" charset="0"/>
              <a:buChar char="•"/>
            </a:pPr>
            <a:endParaRPr lang="en-GB" sz="1600" dirty="0">
              <a:solidFill>
                <a:schemeClr val="bg1"/>
              </a:solidFill>
            </a:endParaRPr>
          </a:p>
          <a:p>
            <a:pPr marL="285750" indent="-285750">
              <a:buFont typeface="Arial" panose="020B0604020202020204" pitchFamily="34" charset="0"/>
              <a:buChar char="•"/>
            </a:pPr>
            <a:r>
              <a:rPr lang="en-GB" sz="1600" dirty="0">
                <a:solidFill>
                  <a:schemeClr val="bg1"/>
                </a:solidFill>
              </a:rPr>
              <a:t>Infer likely ingredient compositions </a:t>
            </a:r>
          </a:p>
          <a:p>
            <a:pPr marL="285750" indent="-285750">
              <a:buFont typeface="Arial" panose="020B0604020202020204" pitchFamily="34" charset="0"/>
              <a:buChar char="•"/>
            </a:pPr>
            <a:endParaRPr lang="en-GB" sz="1600" dirty="0">
              <a:solidFill>
                <a:schemeClr val="bg1"/>
              </a:solidFill>
            </a:endParaRPr>
          </a:p>
          <a:p>
            <a:pPr marL="285750" indent="-285750">
              <a:buFont typeface="Arial" panose="020B0604020202020204" pitchFamily="34" charset="0"/>
              <a:buChar char="•"/>
            </a:pPr>
            <a:r>
              <a:rPr lang="en-GB" sz="1600" dirty="0">
                <a:solidFill>
                  <a:schemeClr val="bg1"/>
                </a:solidFill>
              </a:rPr>
              <a:t>Represent uncertainty</a:t>
            </a:r>
          </a:p>
        </p:txBody>
      </p:sp>
      <p:pic>
        <p:nvPicPr>
          <p:cNvPr id="21" name="Picture 20">
            <a:extLst>
              <a:ext uri="{FF2B5EF4-FFF2-40B4-BE49-F238E27FC236}">
                <a16:creationId xmlns:a16="http://schemas.microsoft.com/office/drawing/2014/main" id="{EEED0D06-D927-F9ED-B7AC-B5F6470A1FB7}"/>
              </a:ext>
            </a:extLst>
          </p:cNvPr>
          <p:cNvPicPr>
            <a:picLocks noChangeAspect="1"/>
          </p:cNvPicPr>
          <p:nvPr/>
        </p:nvPicPr>
        <p:blipFill>
          <a:blip r:embed="rId6"/>
          <a:stretch>
            <a:fillRect/>
          </a:stretch>
        </p:blipFill>
        <p:spPr>
          <a:xfrm>
            <a:off x="8493673" y="458627"/>
            <a:ext cx="3555753" cy="1773246"/>
          </a:xfrm>
          <a:prstGeom prst="rect">
            <a:avLst/>
          </a:prstGeom>
        </p:spPr>
      </p:pic>
      <p:sp>
        <p:nvSpPr>
          <p:cNvPr id="22" name="TextBox 73">
            <a:extLst>
              <a:ext uri="{FF2B5EF4-FFF2-40B4-BE49-F238E27FC236}">
                <a16:creationId xmlns:a16="http://schemas.microsoft.com/office/drawing/2014/main" id="{CDC3F8B6-53D4-BC9D-3794-22A2ADC5C271}"/>
              </a:ext>
            </a:extLst>
          </p:cNvPr>
          <p:cNvSpPr txBox="1"/>
          <p:nvPr/>
        </p:nvSpPr>
        <p:spPr>
          <a:xfrm>
            <a:off x="8531667" y="2101170"/>
            <a:ext cx="3171515" cy="517642"/>
          </a:xfrm>
          <a:prstGeom prst="rect">
            <a:avLst/>
          </a:prstGeom>
        </p:spPr>
        <p:txBody>
          <a:bodyPr wrap="square" lIns="0" tIns="0" rIns="0" bIns="0" rtlCol="0" anchor="t">
            <a:spAutoFit/>
          </a:bodyPr>
          <a:lstStyle/>
          <a:p>
            <a:pPr>
              <a:lnSpc>
                <a:spcPts val="4208"/>
              </a:lnSpc>
              <a:spcBef>
                <a:spcPct val="0"/>
              </a:spcBef>
            </a:pPr>
            <a:r>
              <a:rPr lang="en-US" sz="3200" b="1" dirty="0">
                <a:solidFill>
                  <a:schemeClr val="bg1"/>
                </a:solidFill>
                <a:latin typeface="Aptos" panose="020B0004020202020204" pitchFamily="34" charset="0"/>
                <a:ea typeface="Montserrat Bold"/>
                <a:cs typeface="Montserrat Bold"/>
                <a:sym typeface="Montserrat Bold"/>
              </a:rPr>
              <a:t>Goal</a:t>
            </a:r>
          </a:p>
        </p:txBody>
      </p:sp>
    </p:spTree>
    <p:extLst>
      <p:ext uri="{BB962C8B-B14F-4D97-AF65-F5344CB8AC3E}">
        <p14:creationId xmlns:p14="http://schemas.microsoft.com/office/powerpoint/2010/main" val="30579844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D5BB5-DB57-D8E9-354B-9E0B5F68A5E9}"/>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9818A539-E748-9C5E-4929-6B8C5FCC3A1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4850" y="-19455"/>
            <a:ext cx="12295760" cy="6916365"/>
          </a:xfrm>
          <a:prstGeom prst="rect">
            <a:avLst/>
          </a:prstGeom>
        </p:spPr>
      </p:pic>
      <p:sp>
        <p:nvSpPr>
          <p:cNvPr id="13" name="Title 2">
            <a:extLst>
              <a:ext uri="{FF2B5EF4-FFF2-40B4-BE49-F238E27FC236}">
                <a16:creationId xmlns:a16="http://schemas.microsoft.com/office/drawing/2014/main" id="{D7CEC1E1-CDD1-C143-0B84-0BD540F685A6}"/>
              </a:ext>
            </a:extLst>
          </p:cNvPr>
          <p:cNvSpPr>
            <a:spLocks noGrp="1"/>
          </p:cNvSpPr>
          <p:nvPr>
            <p:ph type="title"/>
          </p:nvPr>
        </p:nvSpPr>
        <p:spPr>
          <a:xfrm>
            <a:off x="402994" y="3767758"/>
            <a:ext cx="5965274" cy="1689022"/>
          </a:xfrm>
        </p:spPr>
        <p:txBody>
          <a:bodyPr/>
          <a:lstStyle/>
          <a:p>
            <a:pPr>
              <a:lnSpc>
                <a:spcPct val="100000"/>
              </a:lnSpc>
            </a:pPr>
            <a:r>
              <a:rPr lang="en-GB" sz="1400" b="1" spc="0" dirty="0">
                <a:latin typeface="+mn-lt"/>
              </a:rPr>
              <a:t>Talitha Bromwich</a:t>
            </a:r>
            <a:br>
              <a:rPr lang="en-GB" sz="1400" spc="0" dirty="0">
                <a:latin typeface="+mn-lt"/>
              </a:rPr>
            </a:br>
            <a:r>
              <a:rPr lang="en-GB" sz="1400" spc="0" dirty="0">
                <a:latin typeface="+mn-lt"/>
              </a:rPr>
              <a:t>University of Oxford</a:t>
            </a:r>
            <a:br>
              <a:rPr lang="en-GB" sz="1400" i="1" spc="0" dirty="0">
                <a:latin typeface="+mn-lt"/>
              </a:rPr>
            </a:br>
            <a:r>
              <a:rPr lang="en-GB" sz="1400" i="1" spc="0" dirty="0" err="1">
                <a:latin typeface="+mn-lt"/>
              </a:rPr>
              <a:t>talitha.bromwich@smithschool.ox.ac.uk</a:t>
            </a:r>
            <a:endParaRPr lang="en-GB" sz="1400" i="1" spc="0" dirty="0">
              <a:latin typeface="+mn-lt"/>
            </a:endParaRPr>
          </a:p>
        </p:txBody>
      </p:sp>
      <p:sp>
        <p:nvSpPr>
          <p:cNvPr id="15" name="TextBox 14">
            <a:extLst>
              <a:ext uri="{FF2B5EF4-FFF2-40B4-BE49-F238E27FC236}">
                <a16:creationId xmlns:a16="http://schemas.microsoft.com/office/drawing/2014/main" id="{567F8378-6EB2-ECAB-7FC2-754C8440BCFC}"/>
              </a:ext>
            </a:extLst>
          </p:cNvPr>
          <p:cNvSpPr txBox="1"/>
          <p:nvPr/>
        </p:nvSpPr>
        <p:spPr>
          <a:xfrm>
            <a:off x="402994" y="323908"/>
            <a:ext cx="8880154" cy="2506455"/>
          </a:xfrm>
          <a:prstGeom prst="rect">
            <a:avLst/>
          </a:prstGeom>
          <a:noFill/>
        </p:spPr>
        <p:txBody>
          <a:bodyPr wrap="square">
            <a:spAutoFit/>
          </a:bodyPr>
          <a:lstStyle/>
          <a:p>
            <a:pPr>
              <a:lnSpc>
                <a:spcPct val="300000"/>
              </a:lnSpc>
            </a:pPr>
            <a:r>
              <a:rPr lang="en-GB" b="1" dirty="0"/>
              <a:t>The application changed; the analytical approach has stayed the same…</a:t>
            </a:r>
          </a:p>
          <a:p>
            <a:pPr marL="285750" indent="-285750">
              <a:lnSpc>
                <a:spcPct val="200000"/>
              </a:lnSpc>
              <a:buFont typeface="Arial" panose="020B0604020202020204" pitchFamily="34" charset="0"/>
              <a:buChar char="•"/>
            </a:pPr>
            <a:r>
              <a:rPr lang="en-GB" dirty="0"/>
              <a:t>Systems-scale thinking and model-based reasoning</a:t>
            </a:r>
          </a:p>
          <a:p>
            <a:pPr marL="285750" indent="-285750">
              <a:lnSpc>
                <a:spcPct val="200000"/>
              </a:lnSpc>
              <a:buFont typeface="Arial" panose="020B0604020202020204" pitchFamily="34" charset="0"/>
              <a:buChar char="•"/>
            </a:pPr>
            <a:r>
              <a:rPr lang="en-GB" dirty="0"/>
              <a:t>Working rigorously with uncertainty and assumptions</a:t>
            </a:r>
          </a:p>
          <a:p>
            <a:pPr marL="285750" indent="-285750">
              <a:lnSpc>
                <a:spcPct val="200000"/>
              </a:lnSpc>
              <a:buFont typeface="Arial" panose="020B0604020202020204" pitchFamily="34" charset="0"/>
              <a:buChar char="•"/>
            </a:pPr>
            <a:r>
              <a:rPr lang="en-GB" dirty="0"/>
              <a:t>Extracting signal from large, messy, incomplete data</a:t>
            </a:r>
          </a:p>
        </p:txBody>
      </p:sp>
      <p:pic>
        <p:nvPicPr>
          <p:cNvPr id="20" name="Google Shape;367;p51">
            <a:extLst>
              <a:ext uri="{FF2B5EF4-FFF2-40B4-BE49-F238E27FC236}">
                <a16:creationId xmlns:a16="http://schemas.microsoft.com/office/drawing/2014/main" id="{5D762F3E-7715-6671-F1FC-F8B2C408D8F2}"/>
              </a:ext>
            </a:extLst>
          </p:cNvPr>
          <p:cNvPicPr preferRelativeResize="0">
            <a:picLocks noChangeAspect="1"/>
          </p:cNvPicPr>
          <p:nvPr/>
        </p:nvPicPr>
        <p:blipFill>
          <a:blip r:embed="rId4">
            <a:alphaModFix/>
          </a:blip>
          <a:stretch>
            <a:fillRect/>
          </a:stretch>
        </p:blipFill>
        <p:spPr>
          <a:xfrm>
            <a:off x="3756277" y="4899096"/>
            <a:ext cx="3104309" cy="739913"/>
          </a:xfrm>
          <a:prstGeom prst="rect">
            <a:avLst/>
          </a:prstGeom>
          <a:noFill/>
          <a:ln>
            <a:noFill/>
          </a:ln>
        </p:spPr>
      </p:pic>
      <p:pic>
        <p:nvPicPr>
          <p:cNvPr id="24" name="Graphic 23">
            <a:extLst>
              <a:ext uri="{FF2B5EF4-FFF2-40B4-BE49-F238E27FC236}">
                <a16:creationId xmlns:a16="http://schemas.microsoft.com/office/drawing/2014/main" id="{D90EF402-3D16-C0FA-5DD9-E6B8C6A25B8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022887" y="5782190"/>
            <a:ext cx="1478526" cy="648741"/>
          </a:xfrm>
          <a:prstGeom prst="rect">
            <a:avLst/>
          </a:prstGeom>
        </p:spPr>
      </p:pic>
      <p:pic>
        <p:nvPicPr>
          <p:cNvPr id="25" name="Picture 4" descr="UKRI Newsletter, October 17 2022">
            <a:extLst>
              <a:ext uri="{FF2B5EF4-FFF2-40B4-BE49-F238E27FC236}">
                <a16:creationId xmlns:a16="http://schemas.microsoft.com/office/drawing/2014/main" id="{1F3FD36B-15F3-59BC-82DF-0A76EDC60DE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70505"/>
          <a:stretch/>
        </p:blipFill>
        <p:spPr bwMode="auto">
          <a:xfrm>
            <a:off x="3185332" y="5833078"/>
            <a:ext cx="739423" cy="73842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a:extLst>
              <a:ext uri="{FF2B5EF4-FFF2-40B4-BE49-F238E27FC236}">
                <a16:creationId xmlns:a16="http://schemas.microsoft.com/office/drawing/2014/main" id="{91FE39B2-26D1-C113-49C7-8D43B611B03A}"/>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7371" b="23723"/>
          <a:stretch/>
        </p:blipFill>
        <p:spPr bwMode="auto">
          <a:xfrm>
            <a:off x="402994" y="5833078"/>
            <a:ext cx="2684206" cy="738422"/>
          </a:xfrm>
          <a:prstGeom prst="rect">
            <a:avLst/>
          </a:prstGeom>
          <a:noFill/>
          <a:extLst>
            <a:ext uri="{909E8E84-426E-40DD-AFC4-6F175D3DCCD1}">
              <a14:hiddenFill xmlns:a14="http://schemas.microsoft.com/office/drawing/2010/main">
                <a:solidFill>
                  <a:srgbClr val="FFFFFF"/>
                </a:solidFill>
              </a14:hiddenFill>
            </a:ext>
          </a:extLst>
        </p:spPr>
      </p:pic>
      <p:pic>
        <p:nvPicPr>
          <p:cNvPr id="27" name="Graphic 26">
            <a:extLst>
              <a:ext uri="{FF2B5EF4-FFF2-40B4-BE49-F238E27FC236}">
                <a16:creationId xmlns:a16="http://schemas.microsoft.com/office/drawing/2014/main" id="{0360C37E-E8EC-6850-26CD-74EE8A5101F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2994" y="4888744"/>
            <a:ext cx="1669800" cy="788281"/>
          </a:xfrm>
          <a:prstGeom prst="rect">
            <a:avLst/>
          </a:prstGeom>
        </p:spPr>
      </p:pic>
      <p:pic>
        <p:nvPicPr>
          <p:cNvPr id="18436" name="Picture 4" descr="ICCS - the Interdisciplinary Centre for Conservation Science">
            <a:extLst>
              <a:ext uri="{FF2B5EF4-FFF2-40B4-BE49-F238E27FC236}">
                <a16:creationId xmlns:a16="http://schemas.microsoft.com/office/drawing/2014/main" id="{8C14D9A6-F655-5659-09C6-EDCFC332898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50984" y="4867039"/>
            <a:ext cx="1327103" cy="809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08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5E3CB2-0489-1F71-9AAF-D3E8B2F9386D}"/>
            </a:ext>
          </a:extLst>
        </p:cNvPr>
        <p:cNvGrpSpPr/>
        <p:nvPr/>
      </p:nvGrpSpPr>
      <p:grpSpPr>
        <a:xfrm>
          <a:off x="0" y="0"/>
          <a:ext cx="0" cy="0"/>
          <a:chOff x="0" y="0"/>
          <a:chExt cx="0" cy="0"/>
        </a:xfrm>
      </p:grpSpPr>
      <p:pic>
        <p:nvPicPr>
          <p:cNvPr id="5122" name="Picture 2">
            <a:extLst>
              <a:ext uri="{FF2B5EF4-FFF2-40B4-BE49-F238E27FC236}">
                <a16:creationId xmlns:a16="http://schemas.microsoft.com/office/drawing/2014/main" id="{B1A9D5DE-45A0-FA73-DF66-AA05A55292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5323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6FF1A3CA-1AD2-C590-3CD8-FE5C3F131142}"/>
              </a:ext>
            </a:extLst>
          </p:cNvPr>
          <p:cNvSpPr>
            <a:spLocks noGrp="1"/>
          </p:cNvSpPr>
          <p:nvPr>
            <p:ph type="sldNum" sz="quarter" idx="10"/>
          </p:nvPr>
        </p:nvSpPr>
        <p:spPr/>
        <p:txBody>
          <a:bodyPr/>
          <a:lstStyle/>
          <a:p>
            <a:fld id="{D8D877B3-D348-4611-9BDB-C5374591D951}" type="slidenum">
              <a:rPr lang="en-US" smtClean="0"/>
              <a:pPr/>
              <a:t>5</a:t>
            </a:fld>
            <a:endParaRPr lang="en-US" dirty="0"/>
          </a:p>
        </p:txBody>
      </p:sp>
      <p:pic>
        <p:nvPicPr>
          <p:cNvPr id="4" name="Picture 2">
            <a:extLst>
              <a:ext uri="{FF2B5EF4-FFF2-40B4-BE49-F238E27FC236}">
                <a16:creationId xmlns:a16="http://schemas.microsoft.com/office/drawing/2014/main" id="{FFF50455-CFD2-2720-9C9D-AE2BD64499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4363" y="0"/>
            <a:ext cx="52276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0323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D8D877B3-D348-4611-9BDB-C5374591D951}" type="slidenum">
              <a:rPr lang="en-US" smtClean="0"/>
              <a:pPr/>
              <a:t>6</a:t>
            </a:fld>
            <a:endParaRPr lang="en-US" dirty="0"/>
          </a:p>
        </p:txBody>
      </p:sp>
      <p:pic>
        <p:nvPicPr>
          <p:cNvPr id="4" name="Pine marten climbing and leaping between Scots pine trees at night, Black Isle, Scotland, UK (480p_25fps_H264-128kbit_AAC).mp4" descr="Pine marten climbing and leaping between Scots pine trees at night, Black Isle, Scotland, UK (480p_25fps_H264-128kbit_AAC).mp4">
            <a:hlinkClick r:id="" action="ppaction://media"/>
            <a:extLst>
              <a:ext uri="{FF2B5EF4-FFF2-40B4-BE49-F238E27FC236}">
                <a16:creationId xmlns:a16="http://schemas.microsoft.com/office/drawing/2014/main" id="{6CBBBD3D-9518-0A3E-7545-CF3C01357FD6}"/>
              </a:ext>
            </a:extLst>
          </p:cNvPr>
          <p:cNvPicPr>
            <a:picLocks noChangeAspect="1"/>
          </p:cNvPicPr>
          <p:nvPr>
            <a:videoFile r:link="rId1"/>
            <p:extLst>
              <p:ext uri="{DAA4B4D4-6D71-4841-9C94-3DE7FCFB9230}">
                <p14:media xmlns:p14="http://schemas.microsoft.com/office/powerpoint/2010/main" r:embed="rId2">
                  <p14:trim st="8036.2881" end="1751.9832"/>
                </p14:media>
              </p:ext>
            </p:extLst>
          </p:nvPr>
        </p:nvPicPr>
        <p:blipFill rotWithShape="1">
          <a:blip r:embed="rId5"/>
          <a:srcRect l="3274" t="12074" r="3408" b="11411"/>
          <a:stretch>
            <a:fillRect/>
          </a:stretch>
        </p:blipFill>
        <p:spPr>
          <a:xfrm>
            <a:off x="381000" y="673684"/>
            <a:ext cx="11492420" cy="5296271"/>
          </a:xfrm>
          <a:prstGeom prst="rect">
            <a:avLst/>
          </a:prstGeom>
        </p:spPr>
      </p:pic>
      <p:sp>
        <p:nvSpPr>
          <p:cNvPr id="6" name="Rectangle 5">
            <a:extLst>
              <a:ext uri="{FF2B5EF4-FFF2-40B4-BE49-F238E27FC236}">
                <a16:creationId xmlns:a16="http://schemas.microsoft.com/office/drawing/2014/main" id="{B24D7574-03F5-3BD2-549C-4D9B3DF977D4}"/>
              </a:ext>
            </a:extLst>
          </p:cNvPr>
          <p:cNvSpPr/>
          <p:nvPr/>
        </p:nvSpPr>
        <p:spPr>
          <a:xfrm>
            <a:off x="4574049" y="203407"/>
            <a:ext cx="7318420" cy="400110"/>
          </a:xfrm>
          <a:prstGeom prst="rect">
            <a:avLst/>
          </a:prstGeom>
        </p:spPr>
        <p:txBody>
          <a:bodyPr wrap="square">
            <a:spAutoFit/>
          </a:bodyPr>
          <a:lstStyle/>
          <a:p>
            <a:pPr algn="r"/>
            <a:r>
              <a:rPr lang="en-GB" sz="1000" dirty="0">
                <a:solidFill>
                  <a:schemeClr val="tx2">
                    <a:lumMod val="75000"/>
                    <a:lumOff val="25000"/>
                  </a:schemeClr>
                </a:solidFill>
                <a:ea typeface="Open Sans" panose="020B0606030504020204" pitchFamily="34" charset="0"/>
                <a:cs typeface="Open Sans" panose="020B0606030504020204" pitchFamily="34" charset="0"/>
              </a:rPr>
              <a:t>Video: </a:t>
            </a:r>
            <a:r>
              <a:rPr lang="en-GB" sz="1000" dirty="0">
                <a:solidFill>
                  <a:schemeClr val="tx2">
                    <a:lumMod val="75000"/>
                    <a:lumOff val="25000"/>
                  </a:schemeClr>
                </a:solidFill>
              </a:rPr>
              <a:t>© Terry Whittaker / </a:t>
            </a:r>
            <a:r>
              <a:rPr lang="en-GB" sz="1000" dirty="0" err="1">
                <a:solidFill>
                  <a:schemeClr val="tx2">
                    <a:lumMod val="75000"/>
                    <a:lumOff val="25000"/>
                  </a:schemeClr>
                </a:solidFill>
              </a:rPr>
              <a:t>naturepl.com</a:t>
            </a:r>
            <a:r>
              <a:rPr lang="en-GB" sz="1000" dirty="0">
                <a:solidFill>
                  <a:schemeClr val="tx2">
                    <a:lumMod val="75000"/>
                    <a:lumOff val="25000"/>
                  </a:schemeClr>
                </a:solidFill>
              </a:rPr>
              <a:t> </a:t>
            </a:r>
            <a:br>
              <a:rPr lang="en-GB" sz="1000" dirty="0">
                <a:solidFill>
                  <a:schemeClr val="tx2">
                    <a:lumMod val="75000"/>
                    <a:lumOff val="25000"/>
                  </a:schemeClr>
                </a:solidFill>
              </a:rPr>
            </a:br>
            <a:r>
              <a:rPr lang="en-GB" sz="1000" dirty="0">
                <a:solidFill>
                  <a:schemeClr val="tx2">
                    <a:lumMod val="75000"/>
                    <a:lumOff val="25000"/>
                  </a:schemeClr>
                </a:solidFill>
              </a:rPr>
              <a:t>https://</a:t>
            </a:r>
            <a:r>
              <a:rPr lang="en-GB" sz="1000" dirty="0" err="1">
                <a:solidFill>
                  <a:schemeClr val="tx2">
                    <a:lumMod val="75000"/>
                    <a:lumOff val="25000"/>
                  </a:schemeClr>
                </a:solidFill>
              </a:rPr>
              <a:t>www.youtube.com</a:t>
            </a:r>
            <a:r>
              <a:rPr lang="en-GB" sz="1000" dirty="0">
                <a:solidFill>
                  <a:schemeClr val="tx2">
                    <a:lumMod val="75000"/>
                    <a:lumOff val="25000"/>
                  </a:schemeClr>
                </a:solidFill>
              </a:rPr>
              <a:t>/</a:t>
            </a:r>
            <a:r>
              <a:rPr lang="en-GB" sz="1000" dirty="0" err="1">
                <a:solidFill>
                  <a:schemeClr val="tx2">
                    <a:lumMod val="75000"/>
                    <a:lumOff val="25000"/>
                  </a:schemeClr>
                </a:solidFill>
              </a:rPr>
              <a:t>watch?v</a:t>
            </a:r>
            <a:r>
              <a:rPr lang="en-GB" sz="1000" dirty="0">
                <a:solidFill>
                  <a:schemeClr val="tx2">
                    <a:lumMod val="75000"/>
                    <a:lumOff val="25000"/>
                  </a:schemeClr>
                </a:solidFill>
              </a:rPr>
              <a:t>=INgeVOen1Ps</a:t>
            </a:r>
            <a:endParaRPr lang="en-US" sz="1000" dirty="0">
              <a:solidFill>
                <a:schemeClr val="tx2">
                  <a:lumMod val="75000"/>
                  <a:lumOff val="25000"/>
                </a:schemeClr>
              </a:solidFill>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6427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0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D8D877B3-D348-4611-9BDB-C5374591D951}" type="slidenum">
              <a:rPr lang="en-US" smtClean="0"/>
              <a:pPr/>
              <a:t>7</a:t>
            </a:fld>
            <a:endParaRPr lang="en-US" dirty="0"/>
          </a:p>
        </p:txBody>
      </p:sp>
      <p:sp>
        <p:nvSpPr>
          <p:cNvPr id="3" name="Title 2"/>
          <p:cNvSpPr>
            <a:spLocks noGrp="1"/>
          </p:cNvSpPr>
          <p:nvPr>
            <p:ph type="title"/>
          </p:nvPr>
        </p:nvSpPr>
        <p:spPr>
          <a:xfrm>
            <a:off x="749608" y="719790"/>
            <a:ext cx="4991307" cy="1910341"/>
          </a:xfrm>
        </p:spPr>
        <p:txBody>
          <a:bodyPr/>
          <a:lstStyle/>
          <a:p>
            <a:r>
              <a:rPr lang="en-US" spc="0" dirty="0"/>
              <a:t>LIDAR MAPPING OF</a:t>
            </a:r>
            <a:br>
              <a:rPr lang="en-US" spc="0" dirty="0"/>
            </a:br>
            <a:r>
              <a:rPr lang="en-US" spc="0" dirty="0">
                <a:solidFill>
                  <a:srgbClr val="00B050"/>
                </a:solidFill>
              </a:rPr>
              <a:t>VEGETATION HEIGHT</a:t>
            </a:r>
            <a:endParaRPr lang="en-US" dirty="0">
              <a:solidFill>
                <a:srgbClr val="00B050"/>
              </a:solidFill>
            </a:endParaRPr>
          </a:p>
        </p:txBody>
      </p:sp>
      <p:sp>
        <p:nvSpPr>
          <p:cNvPr id="5" name="TextBox 4"/>
          <p:cNvSpPr txBox="1"/>
          <p:nvPr/>
        </p:nvSpPr>
        <p:spPr>
          <a:xfrm>
            <a:off x="749608" y="1849507"/>
            <a:ext cx="5346392" cy="1354794"/>
          </a:xfrm>
          <a:prstGeom prst="rect">
            <a:avLst/>
          </a:prstGeom>
          <a:noFill/>
        </p:spPr>
        <p:txBody>
          <a:bodyPr wrap="square" lIns="0" rIns="0" rtlCol="0">
            <a:spAutoFit/>
          </a:bodyPr>
          <a:lstStyle/>
          <a:p>
            <a:pPr>
              <a:lnSpc>
                <a:spcPct val="120000"/>
              </a:lnSpc>
            </a:pPr>
            <a:r>
              <a:rPr lang="en-US" sz="1200" b="1" dirty="0">
                <a:solidFill>
                  <a:schemeClr val="tx1">
                    <a:alpha val="80000"/>
                  </a:schemeClr>
                </a:solidFill>
              </a:rPr>
              <a:t>Vegetation Object Model </a:t>
            </a:r>
            <a:r>
              <a:rPr lang="en-US" sz="1200" dirty="0">
                <a:solidFill>
                  <a:schemeClr val="tx1">
                    <a:alpha val="80000"/>
                  </a:schemeClr>
                </a:solidFill>
              </a:rPr>
              <a:t>- GIS modelling using the National LiDAR </a:t>
            </a:r>
            <a:r>
              <a:rPr lang="en-US" sz="1200" dirty="0" err="1">
                <a:solidFill>
                  <a:schemeClr val="tx1">
                    <a:alpha val="80000"/>
                  </a:schemeClr>
                </a:solidFill>
              </a:rPr>
              <a:t>programme</a:t>
            </a:r>
            <a:r>
              <a:rPr lang="en-US" sz="1200" dirty="0">
                <a:solidFill>
                  <a:schemeClr val="tx1">
                    <a:alpha val="80000"/>
                  </a:schemeClr>
                </a:solidFill>
              </a:rPr>
              <a:t> 1m-resolution data with spatial proximity comparisons with OS maps and Sentinel 2 imagery to classify vegetation. Final raster is 1m</a:t>
            </a:r>
            <a:r>
              <a:rPr lang="en-US" sz="1200" baseline="30000" dirty="0">
                <a:solidFill>
                  <a:schemeClr val="tx1">
                    <a:alpha val="80000"/>
                  </a:schemeClr>
                </a:solidFill>
              </a:rPr>
              <a:t>2</a:t>
            </a:r>
            <a:r>
              <a:rPr lang="en-US" sz="1200" dirty="0">
                <a:solidFill>
                  <a:schemeClr val="tx1">
                    <a:alpha val="80000"/>
                  </a:schemeClr>
                </a:solidFill>
              </a:rPr>
              <a:t> pixels of canopy height above ground for all vegetation above 2.5m.</a:t>
            </a:r>
            <a:br>
              <a:rPr lang="en-US" sz="1200" dirty="0">
                <a:solidFill>
                  <a:schemeClr val="tx1">
                    <a:alpha val="80000"/>
                  </a:schemeClr>
                </a:solidFill>
              </a:rPr>
            </a:br>
            <a:br>
              <a:rPr lang="en-US" sz="1000" dirty="0">
                <a:solidFill>
                  <a:schemeClr val="tx1">
                    <a:alpha val="80000"/>
                  </a:schemeClr>
                </a:solidFill>
              </a:rPr>
            </a:br>
            <a:r>
              <a:rPr lang="en-US" sz="1000" b="1" dirty="0">
                <a:solidFill>
                  <a:schemeClr val="tx1">
                    <a:alpha val="80000"/>
                  </a:schemeClr>
                </a:solidFill>
              </a:rPr>
              <a:t>Defra Data Services Platform: </a:t>
            </a:r>
            <a:r>
              <a:rPr lang="en-US" sz="1000" dirty="0">
                <a:solidFill>
                  <a:schemeClr val="tx1">
                    <a:alpha val="80000"/>
                  </a:schemeClr>
                </a:solidFill>
              </a:rPr>
              <a:t>https://</a:t>
            </a:r>
            <a:r>
              <a:rPr lang="en-US" sz="1000" dirty="0" err="1">
                <a:solidFill>
                  <a:schemeClr val="tx1">
                    <a:alpha val="80000"/>
                  </a:schemeClr>
                </a:solidFill>
              </a:rPr>
              <a:t>environment.data.gov.uk</a:t>
            </a:r>
            <a:r>
              <a:rPr lang="en-US" sz="1000" dirty="0">
                <a:solidFill>
                  <a:schemeClr val="tx1">
                    <a:alpha val="80000"/>
                  </a:schemeClr>
                </a:solidFill>
              </a:rPr>
              <a:t>/</a:t>
            </a:r>
            <a:r>
              <a:rPr lang="en-US" sz="1000" dirty="0" err="1">
                <a:solidFill>
                  <a:schemeClr val="tx1">
                    <a:alpha val="80000"/>
                  </a:schemeClr>
                </a:solidFill>
              </a:rPr>
              <a:t>DefraDataDownload</a:t>
            </a:r>
            <a:r>
              <a:rPr lang="en-US" sz="1000" dirty="0">
                <a:solidFill>
                  <a:schemeClr val="tx1">
                    <a:alpha val="80000"/>
                  </a:schemeClr>
                </a:solidFill>
              </a:rPr>
              <a:t>/</a:t>
            </a:r>
          </a:p>
        </p:txBody>
      </p:sp>
      <p:pic>
        <p:nvPicPr>
          <p:cNvPr id="6" name="Picture 5" descr="Map&#10;&#10;Description automatically generated">
            <a:extLst>
              <a:ext uri="{FF2B5EF4-FFF2-40B4-BE49-F238E27FC236}">
                <a16:creationId xmlns:a16="http://schemas.microsoft.com/office/drawing/2014/main" id="{E2F6128D-2931-CA0B-4C5A-9F2A011DF0BB}"/>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577252" y="0"/>
            <a:ext cx="5699054" cy="6858000"/>
          </a:xfrm>
          <a:prstGeom prst="rect">
            <a:avLst/>
          </a:prstGeom>
        </p:spPr>
      </p:pic>
      <p:sp>
        <p:nvSpPr>
          <p:cNvPr id="7" name="Rectangle 6">
            <a:extLst>
              <a:ext uri="{FF2B5EF4-FFF2-40B4-BE49-F238E27FC236}">
                <a16:creationId xmlns:a16="http://schemas.microsoft.com/office/drawing/2014/main" id="{CB01BDB3-E6F2-3498-B680-1FC46C52994A}"/>
              </a:ext>
            </a:extLst>
          </p:cNvPr>
          <p:cNvSpPr/>
          <p:nvPr/>
        </p:nvSpPr>
        <p:spPr>
          <a:xfrm>
            <a:off x="2488355" y="6138210"/>
            <a:ext cx="3800272" cy="553998"/>
          </a:xfrm>
          <a:prstGeom prst="rect">
            <a:avLst/>
          </a:prstGeom>
        </p:spPr>
        <p:txBody>
          <a:bodyPr wrap="square">
            <a:spAutoFit/>
          </a:bodyPr>
          <a:lstStyle/>
          <a:p>
            <a:pPr algn="r"/>
            <a:r>
              <a:rPr lang="en-GB" sz="1000" dirty="0">
                <a:solidFill>
                  <a:schemeClr val="tx2">
                    <a:lumMod val="75000"/>
                    <a:lumOff val="25000"/>
                  </a:schemeClr>
                </a:solidFill>
                <a:ea typeface="Open Sans" panose="020B0606030504020204" pitchFamily="34" charset="0"/>
                <a:cs typeface="Open Sans" panose="020B0606030504020204" pitchFamily="34" charset="0"/>
              </a:rPr>
              <a:t>Photos: Environment Agency </a:t>
            </a:r>
            <a:r>
              <a:rPr lang="en-GB" sz="1000" dirty="0" err="1">
                <a:solidFill>
                  <a:schemeClr val="tx2">
                    <a:lumMod val="75000"/>
                    <a:lumOff val="25000"/>
                  </a:schemeClr>
                </a:solidFill>
                <a:ea typeface="Open Sans" panose="020B0606030504020204" pitchFamily="34" charset="0"/>
                <a:cs typeface="Open Sans" panose="020B0606030504020204" pitchFamily="34" charset="0"/>
              </a:rPr>
              <a:t>Geomantics</a:t>
            </a:r>
            <a:br>
              <a:rPr lang="en-GB" sz="1000" dirty="0">
                <a:solidFill>
                  <a:schemeClr val="tx2">
                    <a:lumMod val="75000"/>
                    <a:lumOff val="25000"/>
                  </a:schemeClr>
                </a:solidFill>
                <a:ea typeface="Open Sans" panose="020B0606030504020204" pitchFamily="34" charset="0"/>
                <a:cs typeface="Open Sans" panose="020B0606030504020204" pitchFamily="34" charset="0"/>
              </a:rPr>
            </a:br>
            <a:r>
              <a:rPr lang="en-GB" sz="1000" dirty="0">
                <a:solidFill>
                  <a:schemeClr val="tx2">
                    <a:lumMod val="75000"/>
                    <a:lumOff val="25000"/>
                  </a:schemeClr>
                </a:solidFill>
                <a:ea typeface="Open Sans" panose="020B0606030504020204" pitchFamily="34" charset="0"/>
                <a:cs typeface="Open Sans" panose="020B0606030504020204" pitchFamily="34" charset="0"/>
              </a:rPr>
              <a:t>https://</a:t>
            </a:r>
            <a:r>
              <a:rPr lang="en-GB" sz="1000" dirty="0" err="1">
                <a:solidFill>
                  <a:schemeClr val="tx2">
                    <a:lumMod val="75000"/>
                    <a:lumOff val="25000"/>
                  </a:schemeClr>
                </a:solidFill>
                <a:ea typeface="Open Sans" panose="020B0606030504020204" pitchFamily="34" charset="0"/>
                <a:cs typeface="Open Sans" panose="020B0606030504020204" pitchFamily="34" charset="0"/>
              </a:rPr>
              <a:t>experience.arcgis.com</a:t>
            </a:r>
            <a:r>
              <a:rPr lang="en-GB" sz="1000" dirty="0">
                <a:solidFill>
                  <a:schemeClr val="tx2">
                    <a:lumMod val="75000"/>
                    <a:lumOff val="25000"/>
                  </a:schemeClr>
                </a:solidFill>
                <a:ea typeface="Open Sans" panose="020B0606030504020204" pitchFamily="34" charset="0"/>
                <a:cs typeface="Open Sans" panose="020B0606030504020204" pitchFamily="34" charset="0"/>
              </a:rPr>
              <a:t>/experience/753ad2ebd3554fa696885b8c366c3049/page/LIDAR/?views=LIDAR-Home</a:t>
            </a:r>
            <a:endParaRPr lang="en-US" sz="1000" dirty="0">
              <a:solidFill>
                <a:schemeClr val="tx2">
                  <a:lumMod val="75000"/>
                  <a:lumOff val="25000"/>
                </a:schemeClr>
              </a:solidFill>
              <a:ea typeface="Open Sans" panose="020B0606030504020204" pitchFamily="34" charset="0"/>
              <a:cs typeface="Open Sans" panose="020B0606030504020204" pitchFamily="34" charset="0"/>
            </a:endParaRPr>
          </a:p>
        </p:txBody>
      </p:sp>
      <p:pic>
        <p:nvPicPr>
          <p:cNvPr id="10242" name="Picture 2">
            <a:extLst>
              <a:ext uri="{FF2B5EF4-FFF2-40B4-BE49-F238E27FC236}">
                <a16:creationId xmlns:a16="http://schemas.microsoft.com/office/drawing/2014/main" id="{29BCB2B8-FA8D-9DAD-1AEA-4D86F34DEBB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96287" y="3494882"/>
            <a:ext cx="5195506" cy="2643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939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Scatter chart&#10;&#10;Description automatically generated with medium confidence">
            <a:extLst>
              <a:ext uri="{FF2B5EF4-FFF2-40B4-BE49-F238E27FC236}">
                <a16:creationId xmlns:a16="http://schemas.microsoft.com/office/drawing/2014/main" id="{D3129F9D-85EA-AC2F-7103-2A3453CDBC43}"/>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l="3535" t="5850" r="32126" b="3091"/>
          <a:stretch/>
        </p:blipFill>
        <p:spPr>
          <a:xfrm>
            <a:off x="6379747" y="497307"/>
            <a:ext cx="5392958" cy="5400000"/>
          </a:xfrm>
          <a:prstGeom prst="rect">
            <a:avLst/>
          </a:prstGeom>
        </p:spPr>
      </p:pic>
      <p:sp>
        <p:nvSpPr>
          <p:cNvPr id="2" name="Slide Number Placeholder 1"/>
          <p:cNvSpPr>
            <a:spLocks noGrp="1"/>
          </p:cNvSpPr>
          <p:nvPr>
            <p:ph type="sldNum" sz="quarter" idx="10"/>
          </p:nvPr>
        </p:nvSpPr>
        <p:spPr/>
        <p:txBody>
          <a:bodyPr/>
          <a:lstStyle/>
          <a:p>
            <a:fld id="{D8D877B3-D348-4611-9BDB-C5374591D951}" type="slidenum">
              <a:rPr lang="en-US" smtClean="0"/>
              <a:pPr/>
              <a:t>8</a:t>
            </a:fld>
            <a:endParaRPr lang="en-US" dirty="0"/>
          </a:p>
        </p:txBody>
      </p:sp>
      <p:sp>
        <p:nvSpPr>
          <p:cNvPr id="3" name="Title 2"/>
          <p:cNvSpPr>
            <a:spLocks noGrp="1"/>
          </p:cNvSpPr>
          <p:nvPr>
            <p:ph type="title"/>
          </p:nvPr>
        </p:nvSpPr>
        <p:spPr>
          <a:xfrm>
            <a:off x="726206" y="560485"/>
            <a:ext cx="3797775" cy="1988162"/>
          </a:xfrm>
        </p:spPr>
        <p:txBody>
          <a:bodyPr/>
          <a:lstStyle/>
          <a:p>
            <a:r>
              <a:rPr lang="en-US" spc="0" dirty="0"/>
              <a:t>QGIS ANALYSIS</a:t>
            </a:r>
          </a:p>
        </p:txBody>
      </p:sp>
      <p:sp>
        <p:nvSpPr>
          <p:cNvPr id="7" name="TextBox 6">
            <a:extLst>
              <a:ext uri="{FF2B5EF4-FFF2-40B4-BE49-F238E27FC236}">
                <a16:creationId xmlns:a16="http://schemas.microsoft.com/office/drawing/2014/main" id="{B9DA039C-301F-3733-8BDE-88A349E08F58}"/>
              </a:ext>
            </a:extLst>
          </p:cNvPr>
          <p:cNvSpPr txBox="1"/>
          <p:nvPr/>
        </p:nvSpPr>
        <p:spPr>
          <a:xfrm>
            <a:off x="1653703" y="1554566"/>
            <a:ext cx="4675763" cy="1108188"/>
          </a:xfrm>
          <a:prstGeom prst="rect">
            <a:avLst/>
          </a:prstGeom>
          <a:noFill/>
        </p:spPr>
        <p:txBody>
          <a:bodyPr wrap="square" lIns="0" rIns="0" rtlCol="0">
            <a:spAutoFit/>
          </a:bodyPr>
          <a:lstStyle/>
          <a:p>
            <a:pPr>
              <a:lnSpc>
                <a:spcPct val="120000"/>
              </a:lnSpc>
            </a:pPr>
            <a:r>
              <a:rPr lang="en-US" sz="1400" b="1" dirty="0"/>
              <a:t>VEGETATION</a:t>
            </a:r>
          </a:p>
          <a:p>
            <a:pPr>
              <a:lnSpc>
                <a:spcPct val="120000"/>
              </a:lnSpc>
            </a:pPr>
            <a:r>
              <a:rPr lang="en-US" sz="1400" dirty="0">
                <a:solidFill>
                  <a:schemeClr val="tx1">
                    <a:alpha val="80000"/>
                  </a:schemeClr>
                </a:solidFill>
              </a:rPr>
              <a:t>Vegetation Object Model reclassified to isolate trees. Threshold &gt; 4m.</a:t>
            </a:r>
            <a:br>
              <a:rPr lang="en-US" sz="1400" dirty="0">
                <a:solidFill>
                  <a:schemeClr val="tx1">
                    <a:alpha val="80000"/>
                  </a:schemeClr>
                </a:solidFill>
              </a:rPr>
            </a:br>
            <a:endParaRPr lang="en-US" sz="1400" dirty="0">
              <a:solidFill>
                <a:schemeClr val="tx1">
                  <a:alpha val="80000"/>
                </a:schemeClr>
              </a:solidFill>
            </a:endParaRPr>
          </a:p>
        </p:txBody>
      </p:sp>
      <p:sp>
        <p:nvSpPr>
          <p:cNvPr id="8" name="Oval 7">
            <a:extLst>
              <a:ext uri="{FF2B5EF4-FFF2-40B4-BE49-F238E27FC236}">
                <a16:creationId xmlns:a16="http://schemas.microsoft.com/office/drawing/2014/main" id="{9327FA34-D32F-85C7-20B0-D01BE33FF9CC}"/>
              </a:ext>
            </a:extLst>
          </p:cNvPr>
          <p:cNvSpPr/>
          <p:nvPr/>
        </p:nvSpPr>
        <p:spPr>
          <a:xfrm>
            <a:off x="592811" y="1552857"/>
            <a:ext cx="799422"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9" name="Shape 3612">
            <a:extLst>
              <a:ext uri="{FF2B5EF4-FFF2-40B4-BE49-F238E27FC236}">
                <a16:creationId xmlns:a16="http://schemas.microsoft.com/office/drawing/2014/main" id="{BF773CBD-A0D5-933E-9B5C-F03D8BED9F0E}"/>
              </a:ext>
            </a:extLst>
          </p:cNvPr>
          <p:cNvSpPr/>
          <p:nvPr/>
        </p:nvSpPr>
        <p:spPr>
          <a:xfrm>
            <a:off x="861679" y="1866364"/>
            <a:ext cx="274101"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20" name="TextBox 19">
            <a:extLst>
              <a:ext uri="{FF2B5EF4-FFF2-40B4-BE49-F238E27FC236}">
                <a16:creationId xmlns:a16="http://schemas.microsoft.com/office/drawing/2014/main" id="{5D311415-CF04-2112-35B6-360B972B480F}"/>
              </a:ext>
            </a:extLst>
          </p:cNvPr>
          <p:cNvSpPr txBox="1"/>
          <p:nvPr/>
        </p:nvSpPr>
        <p:spPr>
          <a:xfrm>
            <a:off x="6529137" y="5933525"/>
            <a:ext cx="5223954" cy="338554"/>
          </a:xfrm>
          <a:prstGeom prst="rect">
            <a:avLst/>
          </a:prstGeom>
          <a:noFill/>
        </p:spPr>
        <p:txBody>
          <a:bodyPr wrap="square" lIns="0" rIns="0" rtlCol="0">
            <a:spAutoFit/>
          </a:bodyPr>
          <a:lstStyle/>
          <a:p>
            <a:pPr algn="r"/>
            <a:r>
              <a:rPr lang="en-GB" sz="800" dirty="0">
                <a:solidFill>
                  <a:schemeClr val="tx2">
                    <a:lumMod val="75000"/>
                    <a:lumOff val="25000"/>
                  </a:schemeClr>
                </a:solidFill>
              </a:rPr>
              <a:t>Contains: National LIDAR Programme Vegetation Object Model on Open Government Licence, https://</a:t>
            </a:r>
            <a:r>
              <a:rPr lang="en-GB" sz="800" dirty="0" err="1">
                <a:solidFill>
                  <a:schemeClr val="tx2">
                    <a:lumMod val="75000"/>
                    <a:lumOff val="25000"/>
                  </a:schemeClr>
                </a:solidFill>
              </a:rPr>
              <a:t>environment.data.gov.uk</a:t>
            </a:r>
            <a:r>
              <a:rPr lang="en-GB" sz="800" dirty="0">
                <a:solidFill>
                  <a:schemeClr val="tx2">
                    <a:lumMod val="75000"/>
                    <a:lumOff val="25000"/>
                  </a:schemeClr>
                </a:solidFill>
              </a:rPr>
              <a:t>/</a:t>
            </a:r>
            <a:r>
              <a:rPr lang="en-GB" sz="800" dirty="0" err="1">
                <a:solidFill>
                  <a:schemeClr val="tx2">
                    <a:lumMod val="75000"/>
                    <a:lumOff val="25000"/>
                  </a:schemeClr>
                </a:solidFill>
              </a:rPr>
              <a:t>DefraDataDownload</a:t>
            </a:r>
            <a:r>
              <a:rPr lang="en-GB" sz="800" dirty="0">
                <a:solidFill>
                  <a:schemeClr val="tx2">
                    <a:lumMod val="75000"/>
                    <a:lumOff val="25000"/>
                  </a:schemeClr>
                </a:solidFill>
              </a:rPr>
              <a:t>/?Mode=survey, Downloaded 2022-06-06.</a:t>
            </a:r>
            <a:endParaRPr lang="en-GB" sz="800" dirty="0">
              <a:solidFill>
                <a:schemeClr val="tx2">
                  <a:lumMod val="75000"/>
                  <a:lumOff val="25000"/>
                </a:schemeClr>
              </a:solidFill>
              <a:effectLst/>
            </a:endParaRPr>
          </a:p>
        </p:txBody>
      </p:sp>
    </p:spTree>
    <p:extLst>
      <p:ext uri="{BB962C8B-B14F-4D97-AF65-F5344CB8AC3E}">
        <p14:creationId xmlns:p14="http://schemas.microsoft.com/office/powerpoint/2010/main" val="2607901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picture containing scatter chart&#10;&#10;Description automatically generated">
            <a:extLst>
              <a:ext uri="{FF2B5EF4-FFF2-40B4-BE49-F238E27FC236}">
                <a16:creationId xmlns:a16="http://schemas.microsoft.com/office/drawing/2014/main" id="{DB3DD0E2-4F3B-AEB5-DE3F-9CB14D7A7959}"/>
              </a:ext>
            </a:extLst>
          </p:cNvPr>
          <p:cNvPicPr>
            <a:picLocks noChangeAspect="1"/>
          </p:cNvPicPr>
          <p:nvPr/>
        </p:nvPicPr>
        <p:blipFill rotWithShape="1">
          <a:blip r:embed="rId3" cstate="hqprint">
            <a:alphaModFix/>
            <a:extLst>
              <a:ext uri="{28A0092B-C50C-407E-A947-70E740481C1C}">
                <a14:useLocalDpi xmlns:a14="http://schemas.microsoft.com/office/drawing/2010/main"/>
              </a:ext>
            </a:extLst>
          </a:blip>
          <a:srcRect l="4173" t="6316" r="31960" b="3091"/>
          <a:stretch/>
        </p:blipFill>
        <p:spPr>
          <a:xfrm>
            <a:off x="6436339" y="513350"/>
            <a:ext cx="5364877" cy="5383958"/>
          </a:xfrm>
          <a:prstGeom prst="rect">
            <a:avLst/>
          </a:prstGeom>
        </p:spPr>
      </p:pic>
      <p:sp>
        <p:nvSpPr>
          <p:cNvPr id="2" name="Slide Number Placeholder 1"/>
          <p:cNvSpPr>
            <a:spLocks noGrp="1"/>
          </p:cNvSpPr>
          <p:nvPr>
            <p:ph type="sldNum" sz="quarter" idx="10"/>
          </p:nvPr>
        </p:nvSpPr>
        <p:spPr/>
        <p:txBody>
          <a:bodyPr/>
          <a:lstStyle/>
          <a:p>
            <a:fld id="{D8D877B3-D348-4611-9BDB-C5374591D951}" type="slidenum">
              <a:rPr lang="en-US" smtClean="0"/>
              <a:pPr/>
              <a:t>9</a:t>
            </a:fld>
            <a:endParaRPr lang="en-US" dirty="0"/>
          </a:p>
        </p:txBody>
      </p:sp>
      <p:sp>
        <p:nvSpPr>
          <p:cNvPr id="3" name="Title 2"/>
          <p:cNvSpPr>
            <a:spLocks noGrp="1"/>
          </p:cNvSpPr>
          <p:nvPr>
            <p:ph type="title"/>
          </p:nvPr>
        </p:nvSpPr>
        <p:spPr>
          <a:xfrm>
            <a:off x="726206" y="560485"/>
            <a:ext cx="3797775" cy="1988162"/>
          </a:xfrm>
        </p:spPr>
        <p:txBody>
          <a:bodyPr/>
          <a:lstStyle/>
          <a:p>
            <a:r>
              <a:rPr lang="en-US" spc="0" dirty="0"/>
              <a:t>QGIS ANALYSIS</a:t>
            </a:r>
          </a:p>
        </p:txBody>
      </p:sp>
      <p:sp>
        <p:nvSpPr>
          <p:cNvPr id="7" name="TextBox 6">
            <a:extLst>
              <a:ext uri="{FF2B5EF4-FFF2-40B4-BE49-F238E27FC236}">
                <a16:creationId xmlns:a16="http://schemas.microsoft.com/office/drawing/2014/main" id="{B9DA039C-301F-3733-8BDE-88A349E08F58}"/>
              </a:ext>
            </a:extLst>
          </p:cNvPr>
          <p:cNvSpPr txBox="1"/>
          <p:nvPr/>
        </p:nvSpPr>
        <p:spPr>
          <a:xfrm>
            <a:off x="1653703" y="1554566"/>
            <a:ext cx="4675763" cy="1366721"/>
          </a:xfrm>
          <a:prstGeom prst="rect">
            <a:avLst/>
          </a:prstGeom>
          <a:noFill/>
        </p:spPr>
        <p:txBody>
          <a:bodyPr wrap="square" lIns="0" rIns="0" rtlCol="0">
            <a:spAutoFit/>
          </a:bodyPr>
          <a:lstStyle/>
          <a:p>
            <a:pPr>
              <a:lnSpc>
                <a:spcPct val="120000"/>
              </a:lnSpc>
            </a:pPr>
            <a:r>
              <a:rPr lang="en-US" sz="1400" b="1" dirty="0"/>
              <a:t>VEGETATION</a:t>
            </a:r>
          </a:p>
          <a:p>
            <a:pPr>
              <a:lnSpc>
                <a:spcPct val="120000"/>
              </a:lnSpc>
            </a:pPr>
            <a:r>
              <a:rPr lang="en-US" sz="1400" dirty="0">
                <a:solidFill>
                  <a:schemeClr val="tx1">
                    <a:alpha val="80000"/>
                  </a:schemeClr>
                </a:solidFill>
              </a:rPr>
              <a:t>Vegetation Object Model reclassified to isolate trees. Threshold &gt; 4m.</a:t>
            </a:r>
            <a:br>
              <a:rPr lang="en-US" sz="1400" dirty="0">
                <a:solidFill>
                  <a:schemeClr val="tx1">
                    <a:alpha val="80000"/>
                  </a:schemeClr>
                </a:solidFill>
              </a:rPr>
            </a:br>
            <a:br>
              <a:rPr lang="en-US" sz="1400" dirty="0">
                <a:solidFill>
                  <a:schemeClr val="tx1">
                    <a:alpha val="80000"/>
                  </a:schemeClr>
                </a:solidFill>
              </a:rPr>
            </a:br>
            <a:endParaRPr lang="en-US" sz="1400" dirty="0">
              <a:solidFill>
                <a:schemeClr val="tx1">
                  <a:alpha val="80000"/>
                </a:schemeClr>
              </a:solidFill>
            </a:endParaRPr>
          </a:p>
        </p:txBody>
      </p:sp>
      <p:sp>
        <p:nvSpPr>
          <p:cNvPr id="8" name="Oval 7">
            <a:extLst>
              <a:ext uri="{FF2B5EF4-FFF2-40B4-BE49-F238E27FC236}">
                <a16:creationId xmlns:a16="http://schemas.microsoft.com/office/drawing/2014/main" id="{9327FA34-D32F-85C7-20B0-D01BE33FF9CC}"/>
              </a:ext>
            </a:extLst>
          </p:cNvPr>
          <p:cNvSpPr/>
          <p:nvPr/>
        </p:nvSpPr>
        <p:spPr>
          <a:xfrm>
            <a:off x="592811" y="1552857"/>
            <a:ext cx="799422" cy="818319"/>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9" name="Shape 3612">
            <a:extLst>
              <a:ext uri="{FF2B5EF4-FFF2-40B4-BE49-F238E27FC236}">
                <a16:creationId xmlns:a16="http://schemas.microsoft.com/office/drawing/2014/main" id="{BF773CBD-A0D5-933E-9B5C-F03D8BED9F0E}"/>
              </a:ext>
            </a:extLst>
          </p:cNvPr>
          <p:cNvSpPr/>
          <p:nvPr/>
        </p:nvSpPr>
        <p:spPr>
          <a:xfrm>
            <a:off x="861679" y="1866364"/>
            <a:ext cx="274101"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20" name="TextBox 19">
            <a:extLst>
              <a:ext uri="{FF2B5EF4-FFF2-40B4-BE49-F238E27FC236}">
                <a16:creationId xmlns:a16="http://schemas.microsoft.com/office/drawing/2014/main" id="{5D311415-CF04-2112-35B6-360B972B480F}"/>
              </a:ext>
            </a:extLst>
          </p:cNvPr>
          <p:cNvSpPr txBox="1"/>
          <p:nvPr/>
        </p:nvSpPr>
        <p:spPr>
          <a:xfrm>
            <a:off x="6529137" y="5933525"/>
            <a:ext cx="5223954" cy="338554"/>
          </a:xfrm>
          <a:prstGeom prst="rect">
            <a:avLst/>
          </a:prstGeom>
          <a:noFill/>
        </p:spPr>
        <p:txBody>
          <a:bodyPr wrap="square" lIns="0" rIns="0" rtlCol="0">
            <a:spAutoFit/>
          </a:bodyPr>
          <a:lstStyle/>
          <a:p>
            <a:pPr algn="r"/>
            <a:r>
              <a:rPr lang="en-GB" sz="800" dirty="0">
                <a:solidFill>
                  <a:schemeClr val="tx2">
                    <a:lumMod val="75000"/>
                    <a:lumOff val="25000"/>
                  </a:schemeClr>
                </a:solidFill>
              </a:rPr>
              <a:t>Contains: National LIDAR Programme Vegetation Object Model on Open Government Licence, https://</a:t>
            </a:r>
            <a:r>
              <a:rPr lang="en-GB" sz="800" dirty="0" err="1">
                <a:solidFill>
                  <a:schemeClr val="tx2">
                    <a:lumMod val="75000"/>
                    <a:lumOff val="25000"/>
                  </a:schemeClr>
                </a:solidFill>
              </a:rPr>
              <a:t>environment.data.gov.uk</a:t>
            </a:r>
            <a:r>
              <a:rPr lang="en-GB" sz="800" dirty="0">
                <a:solidFill>
                  <a:schemeClr val="tx2">
                    <a:lumMod val="75000"/>
                    <a:lumOff val="25000"/>
                  </a:schemeClr>
                </a:solidFill>
              </a:rPr>
              <a:t>/</a:t>
            </a:r>
            <a:r>
              <a:rPr lang="en-GB" sz="800" dirty="0" err="1">
                <a:solidFill>
                  <a:schemeClr val="tx2">
                    <a:lumMod val="75000"/>
                    <a:lumOff val="25000"/>
                  </a:schemeClr>
                </a:solidFill>
              </a:rPr>
              <a:t>DefraDataDownload</a:t>
            </a:r>
            <a:r>
              <a:rPr lang="en-GB" sz="800" dirty="0">
                <a:solidFill>
                  <a:schemeClr val="tx2">
                    <a:lumMod val="75000"/>
                    <a:lumOff val="25000"/>
                  </a:schemeClr>
                </a:solidFill>
              </a:rPr>
              <a:t>/?Mode=survey, Downloaded 2022-06-06.</a:t>
            </a:r>
            <a:endParaRPr lang="en-GB" sz="800" dirty="0">
              <a:solidFill>
                <a:schemeClr val="tx2">
                  <a:lumMod val="75000"/>
                  <a:lumOff val="25000"/>
                </a:schemeClr>
              </a:solidFill>
              <a:effectLst/>
            </a:endParaRPr>
          </a:p>
        </p:txBody>
      </p:sp>
    </p:spTree>
    <p:extLst>
      <p:ext uri="{BB962C8B-B14F-4D97-AF65-F5344CB8AC3E}">
        <p14:creationId xmlns:p14="http://schemas.microsoft.com/office/powerpoint/2010/main" val="3313539282"/>
      </p:ext>
    </p:extLst>
  </p:cSld>
  <p:clrMapOvr>
    <a:masterClrMapping/>
  </p:clrMapOvr>
</p:sld>
</file>

<file path=ppt/theme/theme1.xml><?xml version="1.0" encoding="utf-8"?>
<a:theme xmlns:a="http://schemas.openxmlformats.org/drawingml/2006/main" name="B&amp;D-Powerpoint Template_16x9">
  <a:themeElements>
    <a:clrScheme name="Balance Color">
      <a:dk1>
        <a:srgbClr val="1F1F1F"/>
      </a:dk1>
      <a:lt1>
        <a:srgbClr val="FFFFFF"/>
      </a:lt1>
      <a:dk2>
        <a:srgbClr val="202020"/>
      </a:dk2>
      <a:lt2>
        <a:srgbClr val="FFFFFF"/>
      </a:lt2>
      <a:accent1>
        <a:srgbClr val="FE1C1D"/>
      </a:accent1>
      <a:accent2>
        <a:srgbClr val="FF5757"/>
      </a:accent2>
      <a:accent3>
        <a:srgbClr val="C9D2FD"/>
      </a:accent3>
      <a:accent4>
        <a:srgbClr val="5E78FA"/>
      </a:accent4>
      <a:accent5>
        <a:srgbClr val="0420AB"/>
      </a:accent5>
      <a:accent6>
        <a:srgbClr val="021572"/>
      </a:accent6>
      <a:hlink>
        <a:srgbClr val="FF5757"/>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B&amp;D-Powerpoint Template_16x9</Template>
  <TotalTime>9343</TotalTime>
  <Words>4998</Words>
  <Application>Microsoft Macintosh PowerPoint</Application>
  <PresentationFormat>Widescreen</PresentationFormat>
  <Paragraphs>413</Paragraphs>
  <Slides>46</Slides>
  <Notes>46</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46</vt:i4>
      </vt:variant>
    </vt:vector>
  </HeadingPairs>
  <TitlesOfParts>
    <vt:vector size="56" baseType="lpstr">
      <vt:lpstr>Alegreya Sans</vt:lpstr>
      <vt:lpstr>Aptos</vt:lpstr>
      <vt:lpstr>Arial</vt:lpstr>
      <vt:lpstr>Calibri</vt:lpstr>
      <vt:lpstr>Montserrat</vt:lpstr>
      <vt:lpstr>Montserrat Bold</vt:lpstr>
      <vt:lpstr>Montserrat Medium</vt:lpstr>
      <vt:lpstr>Montserrat-Bold</vt:lpstr>
      <vt:lpstr>Open Sans</vt:lpstr>
      <vt:lpstr>B&amp;D-Powerpoint Template_16x9</vt:lpstr>
      <vt:lpstr>Life After JAI</vt:lpstr>
      <vt:lpstr>PowerPoint Presentation</vt:lpstr>
      <vt:lpstr>PowerPoint Presentation</vt:lpstr>
      <vt:lpstr>Pine Martens</vt:lpstr>
      <vt:lpstr>PowerPoint Presentation</vt:lpstr>
      <vt:lpstr>PowerPoint Presentation</vt:lpstr>
      <vt:lpstr>LIDAR MAPPING OF VEGETATION HEIGHT</vt:lpstr>
      <vt:lpstr>QGIS ANALYSIS</vt:lpstr>
      <vt:lpstr>QGIS ANALYSIS</vt:lpstr>
      <vt:lpstr>QGIS ANALYSIS</vt:lpstr>
      <vt:lpstr>QGIS ANALYSIS</vt:lpstr>
      <vt:lpstr>QGIS ANALYSIS</vt:lpstr>
      <vt:lpstr>QGIS ANALYSIS</vt:lpstr>
      <vt:lpstr>QGIS ANALYSIS</vt:lpstr>
      <vt:lpstr>QGIS ANALYSIS</vt:lpstr>
      <vt:lpstr>QGIS ANALYSIS</vt:lpstr>
      <vt:lpstr>PERCENTAGE  VEGETATION COVER</vt:lpstr>
      <vt:lpstr>HIGH RISK ROADS  FOR PINE MARTENS </vt:lpstr>
      <vt:lpstr>PowerPoint Presentation</vt:lpstr>
      <vt:lpstr>Biodiversity Footprints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Food systems</vt:lpstr>
      <vt:lpstr>PowerPoint Presentation</vt:lpstr>
      <vt:lpstr>PowerPoint Presentation</vt:lpstr>
      <vt:lpstr>PowerPoint Presentation</vt:lpstr>
      <vt:lpstr>PowerPoint Presentation</vt:lpstr>
      <vt:lpstr>PowerPoint Presentation</vt:lpstr>
      <vt:lpstr>Talitha Bromwich University of Oxford talitha.bromwich@smithschool.ox.ac.uk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Dublin_Design</dc:creator>
  <cp:lastModifiedBy>Talitha Bromwich</cp:lastModifiedBy>
  <cp:revision>263</cp:revision>
  <cp:lastPrinted>2022-08-04T18:01:26Z</cp:lastPrinted>
  <dcterms:created xsi:type="dcterms:W3CDTF">2016-11-10T06:07:03Z</dcterms:created>
  <dcterms:modified xsi:type="dcterms:W3CDTF">2025-12-18T13:35:00Z</dcterms:modified>
</cp:coreProperties>
</file>