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3" r:id="rId3"/>
    <p:sldId id="294" r:id="rId4"/>
    <p:sldId id="301" r:id="rId5"/>
    <p:sldId id="297" r:id="rId6"/>
    <p:sldId id="299" r:id="rId7"/>
    <p:sldId id="298" r:id="rId8"/>
    <p:sldId id="302" r:id="rId9"/>
    <p:sldId id="296" r:id="rId10"/>
    <p:sldId id="304" r:id="rId11"/>
    <p:sldId id="300" r:id="rId12"/>
    <p:sldId id="4375" r:id="rId13"/>
    <p:sldId id="265" r:id="rId14"/>
    <p:sldId id="4374" r:id="rId15"/>
    <p:sldId id="43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60"/>
  </p:normalViewPr>
  <p:slideViewPr>
    <p:cSldViewPr snapToGrid="0">
      <p:cViewPr>
        <p:scale>
          <a:sx n="83" d="100"/>
          <a:sy n="83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1CB2E-BC42-4DD1-8272-D184573930BB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89CF7-0F86-4E94-9BDB-B6375F075B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84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62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12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4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796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31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16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207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89CF7-0F86-4E94-9BDB-B6375F075BB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809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01F44-9B34-7C20-F775-C23C9B85F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EFAAF4-660B-75BE-DF7B-86E6E1F807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2C0A81-15E0-CA21-999F-4056CD4EE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A5DABB-F84A-546C-9B4A-5D8866A1AB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A6849-5AFC-1D03-870F-8C90FEB4C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044CE9-D4A0-AE10-A8DD-E2CD01CD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D8CA6-2196-1D14-9AC3-D8D03778C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7EEA-CF5E-F1FA-ABAA-20CE9FAE7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BD61E-EFB7-D048-48E1-7DF844E2A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64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CB534-910C-0B0C-1606-A25D9EF96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53297-303B-7694-0FF1-212115303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3910B-13A8-6A9E-6439-1D976EF9B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814DA-0052-4D01-E1E0-042B2A92D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5E135-4A0F-322F-8639-0E89A5276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54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D5ECC3-20DF-0B99-D520-C7849898CF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0EA60-6485-B93D-321C-769B0C9BD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AB63F-9168-8177-86DB-61F6B066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32682-8811-4995-1AAD-8989B90E9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48EBC-1984-0076-49FE-65191687A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99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A8D0-E252-5751-AA32-8F175087E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A5D5C-6668-0C04-C6C0-450DC3062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A711D-78B7-D18F-904A-1F2EA7CF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B1723-E38F-FF08-8DCC-D0654358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F3748-22B8-6F3B-78FB-98803A37C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0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313C7-4657-1D2E-B96F-E7ED692E3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32627-0A61-FEED-4C25-9F3CF0C6F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52007-5757-1B66-41D3-CB633869D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63C1-AA6D-BE62-A041-CCA15B874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AA000-4D3C-088A-A560-90830DEB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8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555BA-74FA-9B89-AE7F-6FA71C3E3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A408-726B-7CD1-460B-29B4F728E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FCA84-D584-F160-97B3-52A283179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F483F0-0756-7BA1-43B7-A39B47F8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E96F58-AC51-E363-DB01-339791C1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F08AA-A9DF-ADDE-B701-08580BE99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58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E3EC7-4DA9-F966-9F38-706353095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92F65-EBF4-92AC-D529-86CA420D9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00073-9843-14EF-8DEF-4EA3FB8BA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A46F96-49D8-3E37-4E35-C9AFA6C14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BBBD92-C6F5-9356-6BC9-887193B5A7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193729-B1C7-BA26-8AF7-DE4306154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22D9C5-850C-E44C-3302-997DDA382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99EAF3-24F1-3A1E-E61B-7C246D11D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8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A4C0C-8397-0BC3-94D2-3A18A3E94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A1794-06CD-DFEA-55E9-12123CE42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1E3B6-4CAA-90A1-90E3-5E20746E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6F886-F9A9-8442-11F8-5892A2F8D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7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87EA99-53AD-8A83-1998-7266CCC90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3254F-A05E-FB1B-9D17-31784DBA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13854-FFC3-C99B-A9F5-E6004A1F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61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BBB1-F9FA-1B71-512E-89262A771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C0BF5-AD5B-6835-0612-A6CB36242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0C37D-4681-2440-89EF-2082CDC24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FC150-CE5D-5EE6-C199-B6E5A6F95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210537-5E51-F705-2859-656A1ABA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FACC2-D331-2CB1-C06D-F2D71401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1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18F0-8898-E735-26C0-A3DCC2FE4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E1E440-4A3C-6D41-4FD4-67A6764C8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C6FBB-5289-761B-CD3E-8785C6C04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B33954-3F4F-FB38-A672-A68FAE8C9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76E1B-CAED-122D-21F9-0D425624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77E8C-937D-593B-44DE-C8C79AA7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1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DB7653-E864-1D29-9399-2F2B6333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83829-D7A4-E260-B598-6DC4F0E97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0255A-6BCB-3474-0804-0BD4C6F96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C525BD-48D1-498F-AC5F-3A9FCF043202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13D96-1A69-3041-AACA-03AB693BC4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6AE45-4E87-24A6-2E17-931DB34E3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8D47E5-48B4-4598-9286-ECCF41E07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6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0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32.png"/><Relationship Id="rId4" Type="http://schemas.microsoft.com/office/2007/relationships/hdphoto" Target="../media/hdphoto1.wdp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4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jpeg"/><Relationship Id="rId7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7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28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A73E36-735D-0673-88EA-836B7002A890}"/>
              </a:ext>
            </a:extLst>
          </p:cNvPr>
          <p:cNvSpPr txBox="1">
            <a:spLocks/>
          </p:cNvSpPr>
          <p:nvPr/>
        </p:nvSpPr>
        <p:spPr>
          <a:xfrm>
            <a:off x="1634836" y="190142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/>
              <a:t>High Frequency Beam Position Monitor Solutions for the Advanced Wakefield experiment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C7B8F6-0781-B52C-DA88-25035A6D6810}"/>
              </a:ext>
            </a:extLst>
          </p:cNvPr>
          <p:cNvCxnSpPr>
            <a:cxnSpLocks/>
          </p:cNvCxnSpPr>
          <p:nvPr/>
        </p:nvCxnSpPr>
        <p:spPr>
          <a:xfrm>
            <a:off x="1634836" y="4369090"/>
            <a:ext cx="9180946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>
            <a:extLst>
              <a:ext uri="{FF2B5EF4-FFF2-40B4-BE49-F238E27FC236}">
                <a16:creationId xmlns:a16="http://schemas.microsoft.com/office/drawing/2014/main" id="{7161F899-9EE9-FCAD-692D-EB8F52D85949}"/>
              </a:ext>
            </a:extLst>
          </p:cNvPr>
          <p:cNvSpPr txBox="1">
            <a:spLocks/>
          </p:cNvSpPr>
          <p:nvPr/>
        </p:nvSpPr>
        <p:spPr>
          <a:xfrm>
            <a:off x="2557670" y="4529228"/>
            <a:ext cx="8489020" cy="1911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JAI Fest 2025</a:t>
            </a:r>
          </a:p>
          <a:p>
            <a:pPr algn="l"/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Bethany Spear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A306B6-075B-8FF9-E27B-2E0305F623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012" y="131315"/>
            <a:ext cx="1998898" cy="10133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614C70-65D6-24FE-66AF-885A5C98A25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3386" y="145513"/>
            <a:ext cx="1188686" cy="1053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690806-E426-9B89-D798-0B443ABFFA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7131165" y="171795"/>
            <a:ext cx="3044220" cy="9728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B03632-466D-AA34-618B-56FB85A1500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9990098" y="131315"/>
            <a:ext cx="2113184" cy="105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41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41E306A-094C-E237-4757-B7FF04636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1000"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207" y="1144437"/>
            <a:ext cx="3141732" cy="25099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83A67A-46A8-ACA6-83D4-70F11C36F4B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1DFC63-4068-F43B-C311-BA23CB4CD59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4EB43D-FA61-2DAC-691B-51675EC41F7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1FE4A8-D2DF-1E06-591D-C69CCE2F5DF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B66200-74B6-638B-4310-D20FEFB8EE82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3482351-1F0F-45D0-4E91-C8BB0AA760B4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D02D74A-1052-9E4D-6AE2-F462CDC3B247}"/>
              </a:ext>
            </a:extLst>
          </p:cNvPr>
          <p:cNvSpPr txBox="1">
            <a:spLocks/>
          </p:cNvSpPr>
          <p:nvPr/>
        </p:nvSpPr>
        <p:spPr>
          <a:xfrm>
            <a:off x="100104" y="2581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Beam Testing – Response to the electron beam 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60F7B6E-3F5B-2A11-0098-378F64CE8287}"/>
              </a:ext>
            </a:extLst>
          </p:cNvPr>
          <p:cNvSpPr txBox="1">
            <a:spLocks/>
          </p:cNvSpPr>
          <p:nvPr/>
        </p:nvSpPr>
        <p:spPr>
          <a:xfrm>
            <a:off x="4635260" y="1144438"/>
            <a:ext cx="4180936" cy="27760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The electron beam is moved across the horizontal plane of the beam pipe using correcting magnets upstream of the BPMs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At each position we record the signal waveform over 30 seconds and taken an average.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We predict that the opposite pickup would produce an equal but opposite </a:t>
            </a:r>
            <a:r>
              <a:rPr lang="en-US" sz="2000" b="0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respone</a:t>
            </a: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The position sensitivity of each BPM is then calculated using the value of the peak voltage at each position as the % change in the signal per mm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pic>
        <p:nvPicPr>
          <p:cNvPr id="16" name="Picture 1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7121DC80-3AE0-77DB-1239-722DE869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72" y="1144437"/>
            <a:ext cx="4224498" cy="28467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76F580-039F-A290-16F4-D918DCD2AAE1}"/>
              </a:ext>
            </a:extLst>
          </p:cNvPr>
          <p:cNvSpPr txBox="1"/>
          <p:nvPr/>
        </p:nvSpPr>
        <p:spPr>
          <a:xfrm>
            <a:off x="349250" y="4041391"/>
            <a:ext cx="42130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We compare the waveform response from 2 opposite Cherenkov pickups and show that when a (100 </a:t>
            </a:r>
            <a:r>
              <a:rPr lang="en-GB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pC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) electron beam is centred in the beam pipe, the signal response is nearly identical.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7F2EEC-32A2-32CF-F933-EEA7AE8544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0000"/>
                    </a14:imgEffect>
                    <a14:imgEffect>
                      <a14:saturation sat="400000"/>
                    </a14:imgEffect>
                    <a14:imgEffect>
                      <a14:brightnessContrast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383" y="3654378"/>
            <a:ext cx="3311568" cy="2261558"/>
          </a:xfrm>
          <a:prstGeom prst="rect">
            <a:avLst/>
          </a:prstGeom>
        </p:spPr>
      </p:pic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5641797B-E7DE-BA4D-048E-DF62D150C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1829356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6BC6D1-20BC-D0D7-61E9-D90E56D1ED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FA9166-635F-D657-938D-19E0C216F1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60C2F9-A902-1724-992B-265749A351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336739-9613-40B4-15E4-4E140B2A61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2EEA89-04BD-80DA-6C38-915009EF71E1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E659889-F1C8-1A4E-2FE0-D1BEE148946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B00BA68-DCDA-1594-6D60-8F64BBA0EDCC}"/>
              </a:ext>
            </a:extLst>
          </p:cNvPr>
          <p:cNvSpPr txBox="1">
            <a:spLocks/>
          </p:cNvSpPr>
          <p:nvPr/>
        </p:nvSpPr>
        <p:spPr>
          <a:xfrm>
            <a:off x="100104" y="2581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Beam Testing – Introducing the Protons 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1A6E298-2947-2967-B959-376089366F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1532" y="1102422"/>
            <a:ext cx="10515600" cy="1217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The proton beam is extracted from the SPS up to every 15 seconds with a bunch population of between 1 and 3 x 10</a:t>
            </a:r>
            <a:r>
              <a:rPr lang="en-US" sz="2000" b="0" baseline="30000" dirty="0">
                <a:latin typeface="MS PGothic" panose="020B0600070205080204" pitchFamily="34" charset="-128"/>
                <a:ea typeface="MS PGothic" panose="020B0600070205080204" pitchFamily="34" charset="-128"/>
              </a:rPr>
              <a:t>11 </a:t>
            </a: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 protons.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When these arrive we extract the waveforms from the BPM and compare them to the waveforms when only the electrons are present.</a:t>
            </a:r>
          </a:p>
        </p:txBody>
      </p:sp>
      <p:pic>
        <p:nvPicPr>
          <p:cNvPr id="16" name="Picture 15" descr="A graph of a graph of electron and electron&#10;&#10;AI-generated content may be incorrect.">
            <a:extLst>
              <a:ext uri="{FF2B5EF4-FFF2-40B4-BE49-F238E27FC236}">
                <a16:creationId xmlns:a16="http://schemas.microsoft.com/office/drawing/2014/main" id="{BA1B11A0-2423-BD08-7A20-BF7BC8BAE3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32" y="2613327"/>
            <a:ext cx="5910736" cy="3274980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2EDF1F82-26CF-0081-D76B-D42C040EA507}"/>
              </a:ext>
            </a:extLst>
          </p:cNvPr>
          <p:cNvSpPr txBox="1">
            <a:spLocks/>
          </p:cNvSpPr>
          <p:nvPr/>
        </p:nvSpPr>
        <p:spPr>
          <a:xfrm>
            <a:off x="6423804" y="2398146"/>
            <a:ext cx="5641675" cy="35874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Barely any change in the signal when the 1 x 10</a:t>
            </a:r>
            <a:r>
              <a:rPr lang="en-US" sz="2000" b="0" baseline="30000" dirty="0">
                <a:latin typeface="MS PGothic" panose="020B0600070205080204" pitchFamily="34" charset="-128"/>
                <a:ea typeface="MS PGothic" panose="020B0600070205080204" pitchFamily="34" charset="-128"/>
              </a:rPr>
              <a:t>11 </a:t>
            </a: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 protons are present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Consistent sensitivity with electron only operation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Successfully discriminates electron position from the proton bunches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True for both </a:t>
            </a:r>
            <a:r>
              <a:rPr lang="en-US" sz="2000" b="0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ChDR</a:t>
            </a: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 and conical HF BPMs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2C453C44-4C82-521F-AF3B-4A1923FC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2267560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39B494-54A2-B2AF-7032-A3A8931791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1621AA-E1AF-F4EF-2D53-DE3D9875D2C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09D8BC-F225-C865-D55E-B15D73129C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AA115A-3B73-2494-1F1D-9DC3878392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489E0C2-AFDC-401C-E5C8-42B0ED262652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88430EC-039D-C1E9-7F56-8E5DD3FB8F25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696FF4C-0CFA-F9A0-E1EA-98FCF6969CB7}"/>
              </a:ext>
            </a:extLst>
          </p:cNvPr>
          <p:cNvSpPr txBox="1">
            <a:spLocks/>
          </p:cNvSpPr>
          <p:nvPr/>
        </p:nvSpPr>
        <p:spPr>
          <a:xfrm>
            <a:off x="100104" y="2581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Beam Testing – Introducing the Protons 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5018EA8-7C0B-B812-D03F-55A4C4DE5A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104" y="933300"/>
            <a:ext cx="6352454" cy="1171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Issues arise when the intensity of the proton bunch is </a:t>
            </a:r>
            <a:r>
              <a:rPr lang="en-US" sz="2000" dirty="0">
                <a:latin typeface="MS PGothic" panose="020B0600070205080204" pitchFamily="34" charset="-128"/>
                <a:ea typeface="MS PGothic" panose="020B0600070205080204" pitchFamily="34" charset="-128"/>
              </a:rPr>
              <a:t>increased</a:t>
            </a:r>
          </a:p>
        </p:txBody>
      </p:sp>
      <p:pic>
        <p:nvPicPr>
          <p:cNvPr id="13" name="Picture 12" descr="A graph of electrons and electrons&#10;&#10;AI-generated content may be incorrect.">
            <a:extLst>
              <a:ext uri="{FF2B5EF4-FFF2-40B4-BE49-F238E27FC236}">
                <a16:creationId xmlns:a16="http://schemas.microsoft.com/office/drawing/2014/main" id="{68AA1274-A69D-37BF-FA43-3398A7C9C6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0" y="1925921"/>
            <a:ext cx="5073576" cy="3228046"/>
          </a:xfrm>
          <a:prstGeom prst="rect">
            <a:avLst/>
          </a:prstGeom>
        </p:spPr>
      </p:pic>
      <p:pic>
        <p:nvPicPr>
          <p:cNvPr id="15" name="Picture 14" descr="A red graph of a graph&#10;&#10;AI-generated content may be incorrect.">
            <a:extLst>
              <a:ext uri="{FF2B5EF4-FFF2-40B4-BE49-F238E27FC236}">
                <a16:creationId xmlns:a16="http://schemas.microsoft.com/office/drawing/2014/main" id="{2412E165-E4C6-FB63-F391-65E5528E17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2"/>
          <a:stretch>
            <a:fillRect/>
          </a:stretch>
        </p:blipFill>
        <p:spPr>
          <a:xfrm>
            <a:off x="8834812" y="1633006"/>
            <a:ext cx="3257084" cy="4146692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AD567346-7CFB-7EF0-53FB-82FDDF3B8A03}"/>
              </a:ext>
            </a:extLst>
          </p:cNvPr>
          <p:cNvSpPr txBox="1">
            <a:spLocks/>
          </p:cNvSpPr>
          <p:nvPr/>
        </p:nvSpPr>
        <p:spPr>
          <a:xfrm>
            <a:off x="349250" y="4736660"/>
            <a:ext cx="5602976" cy="156805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We now see an </a:t>
            </a:r>
            <a:r>
              <a:rPr lang="en-US" sz="2000" dirty="0">
                <a:latin typeface="MS PGothic" panose="020B0600070205080204" pitchFamily="34" charset="-128"/>
                <a:ea typeface="MS PGothic" panose="020B0600070205080204" pitchFamily="34" charset="-128"/>
              </a:rPr>
              <a:t>additional</a:t>
            </a: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 contributed voltage on top of the electron signal</a:t>
            </a:r>
            <a:endParaRPr lang="en-US" sz="2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5990289E-8F71-5FFE-6E1F-D3897CD959A6}"/>
              </a:ext>
            </a:extLst>
          </p:cNvPr>
          <p:cNvSpPr txBox="1">
            <a:spLocks/>
          </p:cNvSpPr>
          <p:nvPr/>
        </p:nvSpPr>
        <p:spPr>
          <a:xfrm>
            <a:off x="6832280" y="1230662"/>
            <a:ext cx="6352454" cy="117154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dirty="0">
                <a:latin typeface="MS PGothic" panose="020B0600070205080204" pitchFamily="34" charset="-128"/>
                <a:ea typeface="MS PGothic" panose="020B0600070205080204" pitchFamily="34" charset="-128"/>
              </a:rPr>
              <a:t>So what is happening?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8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8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A73142DA-30AB-A03D-939F-156BE3CE10B8}"/>
              </a:ext>
            </a:extLst>
          </p:cNvPr>
          <p:cNvSpPr txBox="1">
            <a:spLocks/>
          </p:cNvSpPr>
          <p:nvPr/>
        </p:nvSpPr>
        <p:spPr>
          <a:xfrm>
            <a:off x="6201372" y="2173863"/>
            <a:ext cx="2696115" cy="375917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The frequency spectrum of the proton bunches are extending much higher than predicted!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We can look to mitigating this by going to even higher frequencies…</a:t>
            </a:r>
            <a:endParaRPr lang="en-US" sz="2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E8C1273B-DFEA-A3F8-D1A4-80B2F394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2101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373250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A9C511-C0F3-461A-803D-F58B52551C7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96207-64A3-49DD-B078-794724ED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7C1D8C-53B2-4025-948B-AFC62BBC6C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7A6480-6593-4921-B8AE-3E4AEF4D64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8F5E08-54F6-42D4-917B-DFF0FECF9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90A25-54D3-4C98-B441-103AA0C23EB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092F67-B015-4B23-B42F-2A57EB5E1FA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619CB83-7BF0-4B7D-AC8D-E441F9B75062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commissioning + installation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760675-5F82-0093-4C5B-AE571A3A8D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5" y="2158720"/>
            <a:ext cx="7808754" cy="33839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FD09347-E2D3-71E3-4DC3-0BDD23DC69F3}"/>
              </a:ext>
            </a:extLst>
          </p:cNvPr>
          <p:cNvSpPr/>
          <p:nvPr/>
        </p:nvSpPr>
        <p:spPr>
          <a:xfrm>
            <a:off x="324745" y="997295"/>
            <a:ext cx="18453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Continuous logging of the electron beam at 10 Hz  via an external trigger.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681EB8-65A1-90E2-9BDE-D683E2D6F685}"/>
              </a:ext>
            </a:extLst>
          </p:cNvPr>
          <p:cNvSpPr/>
          <p:nvPr/>
        </p:nvSpPr>
        <p:spPr>
          <a:xfrm>
            <a:off x="7825596" y="963061"/>
            <a:ext cx="43132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HF pick-ups are connected to coaxial-to-WR28 waveguide adapters.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Both pick-ups are connected to two identical signal processing electronics, which detect the BPM pick-up signals at the WR28 waveguides in the frequency band between 26.5-40 GHz.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In the RF front-end, the signals are passed through bandpass filters (BPF) with 30.5 GHz central frequency and 1 GHz bandwidth (BW) before being down-converted to an intermediate frequency (IF) of 2 GHz.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IF signals are demodulated and digitized in the following back-end electronics, designed by TRIUMF.</a:t>
            </a:r>
          </a:p>
          <a:p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Full integration in FESA.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EEC1071-5CE1-5606-3485-B1D9EF745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46099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5101A-4B88-E666-5049-C5F64FA73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1E9114E-F712-8ABE-14D8-8EA577310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0" y="1244377"/>
            <a:ext cx="11363132" cy="4973185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/>
              <a:t>I have finished my PhD (yay) but there is currently no plans for further development of either BPM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Additional R&amp;D would be needed to improve performance for 3 x 10</a:t>
            </a:r>
            <a:r>
              <a:rPr lang="en-US" baseline="30000" dirty="0"/>
              <a:t>11</a:t>
            </a:r>
            <a:r>
              <a:rPr lang="en-US" dirty="0"/>
              <a:t> proton intensity.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Could include moving to a higher frequency acquisition but no clear indication of how high we would need to go.</a:t>
            </a:r>
          </a:p>
          <a:p>
            <a:pPr>
              <a:buFontTx/>
              <a:buChar char="-"/>
            </a:pPr>
            <a:r>
              <a:rPr lang="en-US" dirty="0"/>
              <a:t>Redesign of the front-end.</a:t>
            </a:r>
          </a:p>
          <a:p>
            <a:pPr>
              <a:buFontTx/>
              <a:buChar char="-"/>
            </a:pPr>
            <a:r>
              <a:rPr lang="en-US" dirty="0"/>
              <a:t>Only feasible for the ChDR BPMs as bandwidth of HF conical pickups above 40 GHz begin to include large resonances.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Alternatively, an online measurement of the proton profile to compliment the measurements.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15B1ED-C5BC-F0E1-0869-FF690B7B7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F1037A-662C-4F05-B7D7-2030C7AEAB5B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C73497B-3327-59CF-71F3-41247F5A289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2DD09-E4FF-313C-FBE1-59EDDA7A7A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3C9BF5-F563-4F22-83E9-8510D345EC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392C7B-21BD-8F12-A67E-A0C219BC5E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4166E4-5F7B-E2D4-102F-8690B03C95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A4FBB5C-8F84-0E89-F5BB-CAEB45752D0F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N</a:t>
            </a:r>
            <a:r>
              <a:rPr lang="en-GB" sz="4000" dirty="0" err="1">
                <a:solidFill>
                  <a:schemeClr val="bg1"/>
                </a:solidFill>
              </a:rPr>
              <a:t>ext</a:t>
            </a:r>
            <a:r>
              <a:rPr lang="en-GB" sz="4000" dirty="0">
                <a:solidFill>
                  <a:schemeClr val="bg1"/>
                </a:solidFill>
              </a:rPr>
              <a:t> steps</a:t>
            </a:r>
          </a:p>
        </p:txBody>
      </p:sp>
      <p:pic>
        <p:nvPicPr>
          <p:cNvPr id="19" name="Picture 18" descr="A person holding a bottle of wine&#10;&#10;AI-generated content may be incorrect.">
            <a:extLst>
              <a:ext uri="{FF2B5EF4-FFF2-40B4-BE49-F238E27FC236}">
                <a16:creationId xmlns:a16="http://schemas.microsoft.com/office/drawing/2014/main" id="{F1448348-BC65-0752-83EB-346CA046C0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044" y="1035955"/>
            <a:ext cx="2743201" cy="3657601"/>
          </a:xfrm>
          <a:prstGeom prst="rect">
            <a:avLst/>
          </a:prstGeom>
        </p:spPr>
      </p:pic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45DAF8D3-A2ED-5751-C924-6A470197B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2766204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8A0B2C6-26F1-C328-5BF8-86D19A827036}"/>
              </a:ext>
            </a:extLst>
          </p:cNvPr>
          <p:cNvSpPr txBox="1">
            <a:spLocks/>
          </p:cNvSpPr>
          <p:nvPr/>
        </p:nvSpPr>
        <p:spPr>
          <a:xfrm>
            <a:off x="1634836" y="190142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Thank you and Merry Christmas!</a:t>
            </a:r>
          </a:p>
        </p:txBody>
      </p:sp>
    </p:spTree>
    <p:extLst>
      <p:ext uri="{BB962C8B-B14F-4D97-AF65-F5344CB8AC3E}">
        <p14:creationId xmlns:p14="http://schemas.microsoft.com/office/powerpoint/2010/main" val="2783042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The AWAKE experiment</a:t>
            </a:r>
          </a:p>
        </p:txBody>
      </p:sp>
      <p:pic>
        <p:nvPicPr>
          <p:cNvPr id="1026" name="Picture 2" descr="https://cds.cern.ch/record/2117033/files/f01-cern-acc.png">
            <a:extLst>
              <a:ext uri="{FF2B5EF4-FFF2-40B4-BE49-F238E27FC236}">
                <a16:creationId xmlns:a16="http://schemas.microsoft.com/office/drawing/2014/main" id="{B307A75B-30E4-468C-873F-DADBE1436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81" y="1089034"/>
            <a:ext cx="6053307" cy="451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DA7684E-A316-48F9-BE7D-26D0B248FD8B}"/>
              </a:ext>
            </a:extLst>
          </p:cNvPr>
          <p:cNvGrpSpPr/>
          <p:nvPr/>
        </p:nvGrpSpPr>
        <p:grpSpPr>
          <a:xfrm>
            <a:off x="4779495" y="2550160"/>
            <a:ext cx="1722893" cy="878840"/>
            <a:chOff x="1347584" y="3453548"/>
            <a:chExt cx="5154804" cy="3038463"/>
          </a:xfrm>
        </p:grpSpPr>
        <p:pic>
          <p:nvPicPr>
            <p:cNvPr id="35" name="Picture 2" descr="https://cds.cern.ch/record/2117033/files/f01-cern-acc.png">
              <a:extLst>
                <a:ext uri="{FF2B5EF4-FFF2-40B4-BE49-F238E27FC236}">
                  <a16:creationId xmlns:a16="http://schemas.microsoft.com/office/drawing/2014/main" id="{F7AF8CEA-4CE3-404D-99F5-434AF73236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31" t="31947" r="2350" b="48591"/>
            <a:stretch/>
          </p:blipFill>
          <p:spPr bwMode="auto">
            <a:xfrm>
              <a:off x="1358929" y="3453548"/>
              <a:ext cx="5134042" cy="3038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192380C-B91D-4B5D-87F2-B129B9A26836}"/>
                </a:ext>
              </a:extLst>
            </p:cNvPr>
            <p:cNvSpPr/>
            <p:nvPr/>
          </p:nvSpPr>
          <p:spPr>
            <a:xfrm>
              <a:off x="1347584" y="3453549"/>
              <a:ext cx="5154804" cy="3029999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8510E20-6C10-4ACC-976C-118AC9A9A0E3}"/>
              </a:ext>
            </a:extLst>
          </p:cNvPr>
          <p:cNvSpPr txBox="1"/>
          <p:nvPr/>
        </p:nvSpPr>
        <p:spPr>
          <a:xfrm>
            <a:off x="7041362" y="1876893"/>
            <a:ext cx="5379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The </a:t>
            </a:r>
            <a:r>
              <a:rPr lang="en-GB" sz="24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A</a:t>
            </a: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dvanced </a:t>
            </a:r>
            <a:r>
              <a:rPr lang="en-GB" sz="2400" b="1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WAKE</a:t>
            </a:r>
            <a:r>
              <a:rPr lang="en-GB" sz="2400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field</a:t>
            </a: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en-GB" sz="24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e</a:t>
            </a: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xperiment</a:t>
            </a:r>
          </a:p>
          <a:p>
            <a:endParaRPr lang="en-GB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R &amp; D Experiment into PWFA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Using Protons from the SPS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Accelerate electrons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D09325-DB68-4A71-9D17-23184221E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711459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The AWAKE experiment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08E0E0-EE71-4717-BE98-A1AFE1FB1997}"/>
              </a:ext>
            </a:extLst>
          </p:cNvPr>
          <p:cNvSpPr txBox="1"/>
          <p:nvPr/>
        </p:nvSpPr>
        <p:spPr>
          <a:xfrm>
            <a:off x="6651171" y="1436914"/>
            <a:ext cx="51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10m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Rubidium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vapour source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8800D6-2858-4252-818C-1BC31F68701C}"/>
              </a:ext>
            </a:extLst>
          </p:cNvPr>
          <p:cNvSpPr txBox="1"/>
          <p:nvPr/>
        </p:nvSpPr>
        <p:spPr>
          <a:xfrm>
            <a:off x="6647662" y="2031126"/>
            <a:ext cx="51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Ionised by a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Laser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pulse to create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Plasma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AAFAD4-8126-428F-97E0-D3BA0811BC25}"/>
              </a:ext>
            </a:extLst>
          </p:cNvPr>
          <p:cNvSpPr txBox="1"/>
          <p:nvPr/>
        </p:nvSpPr>
        <p:spPr>
          <a:xfrm>
            <a:off x="6687946" y="2726052"/>
            <a:ext cx="5154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SPS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Protons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(400GeV) drives wakefields in the plasma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3E52D1-58C6-42C8-B4D4-2F3C26D10DF8}"/>
              </a:ext>
            </a:extLst>
          </p:cNvPr>
          <p:cNvSpPr txBox="1"/>
          <p:nvPr/>
        </p:nvSpPr>
        <p:spPr>
          <a:xfrm>
            <a:off x="6687946" y="3524098"/>
            <a:ext cx="5154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Externally injected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electrons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(20MeV) for acceleration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79BE6CD-094F-46FB-AC62-91A23E809C63}"/>
              </a:ext>
            </a:extLst>
          </p:cNvPr>
          <p:cNvGrpSpPr/>
          <p:nvPr/>
        </p:nvGrpSpPr>
        <p:grpSpPr>
          <a:xfrm>
            <a:off x="276537" y="1175693"/>
            <a:ext cx="5889282" cy="4416681"/>
            <a:chOff x="6082556" y="2767761"/>
            <a:chExt cx="5154804" cy="3029999"/>
          </a:xfrm>
        </p:grpSpPr>
        <p:pic>
          <p:nvPicPr>
            <p:cNvPr id="22" name="Picture 4" descr="Schematic of the AWAKE experiment at CERN. The upper right corner shows an example of a beam spot as observed in the spectrometer. The inserts in the lower left corner illustrate the injection conditions and the process of seeded self-modulation.">
              <a:extLst>
                <a:ext uri="{FF2B5EF4-FFF2-40B4-BE49-F238E27FC236}">
                  <a16:creationId xmlns:a16="http://schemas.microsoft.com/office/drawing/2014/main" id="{829EEF7F-56E8-4A40-9BF5-3058D5DA6FA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096000" y="2784202"/>
              <a:ext cx="5127917" cy="301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C528D95-4CF8-42D2-82FD-96A9883DD7F8}"/>
                </a:ext>
              </a:extLst>
            </p:cNvPr>
            <p:cNvSpPr/>
            <p:nvPr/>
          </p:nvSpPr>
          <p:spPr>
            <a:xfrm>
              <a:off x="6082556" y="2767761"/>
              <a:ext cx="5154804" cy="3029999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5755DF-BF49-48C2-8D04-BF7E134AA01A}"/>
              </a:ext>
            </a:extLst>
          </p:cNvPr>
          <p:cNvGrpSpPr/>
          <p:nvPr/>
        </p:nvGrpSpPr>
        <p:grpSpPr>
          <a:xfrm>
            <a:off x="264629" y="1175693"/>
            <a:ext cx="5913098" cy="4415355"/>
            <a:chOff x="1347584" y="3453548"/>
            <a:chExt cx="5154804" cy="3038463"/>
          </a:xfrm>
        </p:grpSpPr>
        <p:pic>
          <p:nvPicPr>
            <p:cNvPr id="25" name="Picture 2" descr="https://cds.cern.ch/record/2117033/files/f01-cern-acc.png">
              <a:extLst>
                <a:ext uri="{FF2B5EF4-FFF2-40B4-BE49-F238E27FC236}">
                  <a16:creationId xmlns:a16="http://schemas.microsoft.com/office/drawing/2014/main" id="{9FD3AA34-BC4E-4B9F-B764-A1109A2911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31" t="31947" r="2350" b="48591"/>
            <a:stretch/>
          </p:blipFill>
          <p:spPr bwMode="auto">
            <a:xfrm>
              <a:off x="1358929" y="3453548"/>
              <a:ext cx="5134042" cy="3038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2387503-D80E-4531-846B-F3FE8DEE3EE1}"/>
                </a:ext>
              </a:extLst>
            </p:cNvPr>
            <p:cNvSpPr/>
            <p:nvPr/>
          </p:nvSpPr>
          <p:spPr>
            <a:xfrm>
              <a:off x="1347584" y="3453549"/>
              <a:ext cx="5154804" cy="3029999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473B4C1-3685-4A88-A17B-0CA8C59F54E9}"/>
              </a:ext>
            </a:extLst>
          </p:cNvPr>
          <p:cNvSpPr/>
          <p:nvPr/>
        </p:nvSpPr>
        <p:spPr>
          <a:xfrm>
            <a:off x="6500981" y="4292189"/>
            <a:ext cx="5528733" cy="1674099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algn="ctr"/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Run 1: 2017-2021</a:t>
            </a:r>
          </a:p>
          <a:p>
            <a:pPr marL="285750" indent="-285750">
              <a:buClr>
                <a:schemeClr val="accent6"/>
              </a:buClr>
              <a:buSzPct val="135000"/>
              <a:buFont typeface="Wingdings" panose="05000000000000000000" pitchFamily="2" charset="2"/>
              <a:buChar char="ü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Demonstrated </a:t>
            </a: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seeded self-modulation 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of the proton bunch and drive strong wakefields</a:t>
            </a:r>
          </a:p>
          <a:p>
            <a:pPr>
              <a:buClr>
                <a:schemeClr val="accent6"/>
              </a:buClr>
              <a:buSzPct val="135000"/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</a:p>
          <a:p>
            <a:pPr marL="285750" indent="-285750">
              <a:buClr>
                <a:schemeClr val="accent6"/>
              </a:buClr>
              <a:buSzPct val="135000"/>
              <a:buFont typeface="Wingdings" panose="05000000000000000000" pitchFamily="2" charset="2"/>
              <a:buChar char="ü"/>
            </a:pPr>
            <a:r>
              <a:rPr lang="en-GB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Accelerate</a:t>
            </a: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 externally injected electrons to 2 GeV (average accelerating gradient of 200 MV/m)</a:t>
            </a:r>
          </a:p>
          <a:p>
            <a:pPr algn="ctr"/>
            <a:endParaRPr lang="en-GB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61276225-534F-9F20-BCDE-20C7146E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3361314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0133D3-50F4-6832-9376-D97066EC607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EA7E60-BD34-D0AD-AAE8-4EC7A4CC4AC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003914-7A27-1816-9037-E5C2865420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C0050F-30BB-F66B-D72C-E14374483B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D9101D-E4A0-9CD3-35AD-6E37EEC63248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B4EFC5D-9DAA-B072-3A4A-D4765723D72E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7972C86-39DC-CEB9-E6A0-03B8646DAAFB}"/>
              </a:ext>
            </a:extLst>
          </p:cNvPr>
          <p:cNvSpPr txBox="1">
            <a:spLocks/>
          </p:cNvSpPr>
          <p:nvPr/>
        </p:nvSpPr>
        <p:spPr>
          <a:xfrm>
            <a:off x="100104" y="2581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Capacitive BPMs</a:t>
            </a:r>
          </a:p>
        </p:txBody>
      </p:sp>
      <p:pic>
        <p:nvPicPr>
          <p:cNvPr id="13" name="CERN-VIDEO-2019-046-003-480p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D0344AA3-EF2E-629F-05DF-9B6D3D863D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27285" y="1120111"/>
            <a:ext cx="4679241" cy="2630018"/>
          </a:xfrm>
          <a:prstGeom prst="rect">
            <a:avLst/>
          </a:prstGeom>
          <a:ln w="63500" cap="sq">
            <a:solidFill>
              <a:srgbClr val="FFFFFF"/>
            </a:solidFill>
            <a:prstDash val="solid"/>
            <a:miter lim="800000"/>
          </a:ln>
          <a:effectLst/>
          <a:scene3d>
            <a:camera prst="orthographicFront"/>
            <a:lightRig rig="soft" dir="t"/>
          </a:scene3d>
          <a:sp3d contourW="6350">
            <a:contourClr>
              <a:srgbClr val="000000"/>
            </a:contourClr>
          </a:sp3d>
        </p:spPr>
      </p:pic>
      <p:pic>
        <p:nvPicPr>
          <p:cNvPr id="15" name="Picture 14" descr="A diagram of a machine&#10;&#10;AI-generated content may be incorrect.">
            <a:extLst>
              <a:ext uri="{FF2B5EF4-FFF2-40B4-BE49-F238E27FC236}">
                <a16:creationId xmlns:a16="http://schemas.microsoft.com/office/drawing/2014/main" id="{6EB205D6-6AA3-164C-5D07-A928AE719F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1242320"/>
            <a:ext cx="4900417" cy="29589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9D289F-6203-9FB4-3AFB-B4AE10A30482}"/>
              </a:ext>
            </a:extLst>
          </p:cNvPr>
          <p:cNvSpPr txBox="1"/>
          <p:nvPr/>
        </p:nvSpPr>
        <p:spPr>
          <a:xfrm>
            <a:off x="449081" y="4366380"/>
            <a:ext cx="50138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beam is a moving line of charge. As it passes, it </a:t>
            </a:r>
            <a:r>
              <a:rPr lang="en-GB" b="1" dirty="0"/>
              <a:t>induces image charge</a:t>
            </a:r>
            <a:r>
              <a:rPr lang="en-GB" dirty="0"/>
              <a:t> on nearby conductive surfaces. Each electrode forms a </a:t>
            </a:r>
            <a:r>
              <a:rPr lang="en-GB" b="1" dirty="0"/>
              <a:t>small capacitance</a:t>
            </a:r>
            <a:r>
              <a:rPr lang="en-GB" dirty="0"/>
              <a:t> to the beam/beam pipe, so beam motion creates a </a:t>
            </a:r>
            <a:r>
              <a:rPr lang="en-GB" b="1" dirty="0"/>
              <a:t>time-varying induced voltage</a:t>
            </a:r>
            <a:r>
              <a:rPr lang="en-GB" dirty="0"/>
              <a:t> on the electrode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1A281E-7241-142B-6C7C-B3389A585045}"/>
              </a:ext>
            </a:extLst>
          </p:cNvPr>
          <p:cNvSpPr txBox="1"/>
          <p:nvPr/>
        </p:nvSpPr>
        <p:spPr>
          <a:xfrm>
            <a:off x="5683490" y="3962754"/>
            <a:ext cx="6159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If the beam is centred, opposite electrodes see </a:t>
            </a:r>
            <a:r>
              <a:rPr lang="en-GB" b="1" dirty="0"/>
              <a:t>equal</a:t>
            </a:r>
            <a:r>
              <a:rPr lang="en-GB" dirty="0"/>
              <a:t> induced signals. If the beam shifts toward one side, the nearer electrode sees a </a:t>
            </a:r>
            <a:r>
              <a:rPr lang="en-GB" b="1" dirty="0"/>
              <a:t>larger</a:t>
            </a:r>
            <a:r>
              <a:rPr lang="en-GB" dirty="0"/>
              <a:t> signal and the farther one sees a </a:t>
            </a:r>
            <a:r>
              <a:rPr lang="en-GB" b="1" dirty="0"/>
              <a:t>smaller</a:t>
            </a:r>
            <a:r>
              <a:rPr lang="en-GB" dirty="0"/>
              <a:t> signal.</a:t>
            </a:r>
          </a:p>
        </p:txBody>
      </p:sp>
      <p:pic>
        <p:nvPicPr>
          <p:cNvPr id="21" name="Picture 20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F76B7C90-CF2E-D768-2285-F955D5FEE2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9079" y="5132197"/>
            <a:ext cx="3728028" cy="1019177"/>
          </a:xfrm>
          <a:prstGeom prst="rect">
            <a:avLst/>
          </a:prstGeom>
        </p:spPr>
      </p:pic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B5A6920C-8EC4-E243-BD64-C6C450C6F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428323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Current Electron BPMs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2A98AE-39EC-4C4D-ABE9-FFFAD7B6582E}"/>
              </a:ext>
            </a:extLst>
          </p:cNvPr>
          <p:cNvSpPr/>
          <p:nvPr/>
        </p:nvSpPr>
        <p:spPr>
          <a:xfrm>
            <a:off x="110277" y="2427386"/>
            <a:ext cx="30058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Proton bunches are longer(~250ps), and higher charge (48nC) than the electron bunch (~1-5ps), (100pC).</a:t>
            </a:r>
          </a:p>
          <a:p>
            <a:endParaRPr lang="en-US" dirty="0">
              <a:latin typeface="MS PGothic" panose="020B0600070205080204" pitchFamily="34" charset="-128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At 404 MHz signal dominated by protons.</a:t>
            </a:r>
          </a:p>
          <a:p>
            <a:endParaRPr lang="en-US" dirty="0">
              <a:latin typeface="MS PGothic" panose="020B0600070205080204" pitchFamily="34" charset="-128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Current </a:t>
            </a:r>
            <a:r>
              <a:rPr lang="en-US" dirty="0" err="1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stripline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dirty="0" err="1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eBPMs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 unable to measure beam position when protons are present.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8556F7-39E8-44F0-88A5-F554F2963194}"/>
              </a:ext>
            </a:extLst>
          </p:cNvPr>
          <p:cNvGrpSpPr/>
          <p:nvPr/>
        </p:nvGrpSpPr>
        <p:grpSpPr>
          <a:xfrm>
            <a:off x="3028688" y="2115130"/>
            <a:ext cx="3067312" cy="3892605"/>
            <a:chOff x="149332" y="2810103"/>
            <a:chExt cx="3006947" cy="328478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AE9634F-FB07-4441-ACD3-152AD7C750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753" r="49331"/>
            <a:stretch/>
          </p:blipFill>
          <p:spPr>
            <a:xfrm>
              <a:off x="506136" y="2810103"/>
              <a:ext cx="2650143" cy="328478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3996C0A-ED25-4430-9402-15F4947E852F}"/>
                </a:ext>
              </a:extLst>
            </p:cNvPr>
            <p:cNvSpPr txBox="1"/>
            <p:nvPr/>
          </p:nvSpPr>
          <p:spPr>
            <a:xfrm rot="16200000">
              <a:off x="-414592" y="4010333"/>
              <a:ext cx="1574916" cy="44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|Current|/A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CEF9641-3DE3-4F0C-A81B-270E6F28F831}"/>
              </a:ext>
            </a:extLst>
          </p:cNvPr>
          <p:cNvSpPr txBox="1"/>
          <p:nvPr/>
        </p:nvSpPr>
        <p:spPr>
          <a:xfrm>
            <a:off x="100104" y="1028206"/>
            <a:ext cx="6134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Precise injection of the electron beam onto the plasma wake is </a:t>
            </a:r>
            <a:r>
              <a:rPr lang="en-GB" sz="24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essential</a:t>
            </a:r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 for acceleration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1CC74A-2CA6-48EA-ACEE-7731CE1454A8}"/>
              </a:ext>
            </a:extLst>
          </p:cNvPr>
          <p:cNvSpPr txBox="1"/>
          <p:nvPr/>
        </p:nvSpPr>
        <p:spPr>
          <a:xfrm>
            <a:off x="97813" y="1929790"/>
            <a:ext cx="6134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The problem:</a:t>
            </a: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F1DC101A-661F-43B0-B1F0-562EB1F9CE12}"/>
              </a:ext>
            </a:extLst>
          </p:cNvPr>
          <p:cNvSpPr txBox="1">
            <a:spLocks/>
          </p:cNvSpPr>
          <p:nvPr/>
        </p:nvSpPr>
        <p:spPr>
          <a:xfrm>
            <a:off x="6452690" y="5401661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Need for a system performing the detection at sufficiently </a:t>
            </a:r>
            <a:r>
              <a:rPr lang="en-US" sz="2000" dirty="0">
                <a:latin typeface="MS PGothic" panose="020B0600070205080204" pitchFamily="34" charset="-128"/>
                <a:ea typeface="MS PGothic" panose="020B0600070205080204" pitchFamily="34" charset="-128"/>
              </a:rPr>
              <a:t>high frequencies (MHz </a:t>
            </a:r>
            <a:r>
              <a:rPr lang="en-US" sz="2000" dirty="0">
                <a:latin typeface="MS PGothic" panose="020B0600070205080204" pitchFamily="34" charset="-128"/>
                <a:ea typeface="MS PGothic" panose="020B0600070205080204" pitchFamily="34" charset="-128"/>
                <a:sym typeface="Wingdings" panose="05000000000000000000" pitchFamily="2" charset="2"/>
              </a:rPr>
              <a:t> GHz)</a:t>
            </a:r>
            <a:endParaRPr lang="en-US" sz="2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E708523-D7FD-4338-BE92-3E55BF57EB19}"/>
              </a:ext>
            </a:extLst>
          </p:cNvPr>
          <p:cNvSpPr txBox="1"/>
          <p:nvPr/>
        </p:nvSpPr>
        <p:spPr>
          <a:xfrm>
            <a:off x="6341151" y="4975122"/>
            <a:ext cx="6134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The solution:</a:t>
            </a:r>
          </a:p>
        </p:txBody>
      </p:sp>
      <p:pic>
        <p:nvPicPr>
          <p:cNvPr id="5" name="Picture 4" descr="A diagram of a frequency function&#10;&#10;AI-generated content may be incorrect.">
            <a:extLst>
              <a:ext uri="{FF2B5EF4-FFF2-40B4-BE49-F238E27FC236}">
                <a16:creationId xmlns:a16="http://schemas.microsoft.com/office/drawing/2014/main" id="{44EB9A8B-B013-EACB-39A2-A674B94530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263" y="1154332"/>
            <a:ext cx="5413717" cy="3670110"/>
          </a:xfrm>
          <a:prstGeom prst="rect">
            <a:avLst/>
          </a:prstGeom>
        </p:spPr>
      </p:pic>
      <p:pic>
        <p:nvPicPr>
          <p:cNvPr id="14" name="Picture 13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1E2EFA51-1E24-D560-014E-1855A0D248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9093" y="1345714"/>
            <a:ext cx="1245659" cy="983417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1ECC164A-A348-139A-21DC-C4EBC3446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441373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High Frequency Beam Position Monitors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ADFE5-BFEE-40C5-8C54-D4D8ADF8AE9E}"/>
              </a:ext>
            </a:extLst>
          </p:cNvPr>
          <p:cNvSpPr txBox="1"/>
          <p:nvPr/>
        </p:nvSpPr>
        <p:spPr>
          <a:xfrm>
            <a:off x="141197" y="1128764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Option 1: Cherenkov Diffraction based BPM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C4BE23-BC5D-4819-8A1F-A2BF6178C98B}"/>
              </a:ext>
            </a:extLst>
          </p:cNvPr>
          <p:cNvSpPr txBox="1"/>
          <p:nvPr/>
        </p:nvSpPr>
        <p:spPr>
          <a:xfrm>
            <a:off x="141197" y="1848678"/>
            <a:ext cx="49252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Cherenkov Diffraction Radiation </a:t>
            </a:r>
            <a:r>
              <a:rPr lang="en-GB" sz="2000" dirty="0"/>
              <a:t>is a type of </a:t>
            </a:r>
            <a:r>
              <a:rPr lang="en-GB" sz="2000" b="1" dirty="0"/>
              <a:t>polarization radiation </a:t>
            </a:r>
            <a:r>
              <a:rPr lang="en-GB" sz="2000" dirty="0"/>
              <a:t>generated by the field of a particle beam as it passes in </a:t>
            </a:r>
            <a:r>
              <a:rPr lang="en-GB" sz="2000" b="1" dirty="0"/>
              <a:t>close proximity</a:t>
            </a:r>
            <a:r>
              <a:rPr lang="en-GB" sz="2000" dirty="0"/>
              <a:t> to a dielectric radiator.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Propagates inside the dielectric at the </a:t>
            </a:r>
            <a:r>
              <a:rPr lang="en-GB" sz="2000" b="1" dirty="0"/>
              <a:t>Cherenkov angle</a:t>
            </a:r>
            <a:r>
              <a:rPr lang="en-GB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BPM based on </a:t>
            </a:r>
            <a:r>
              <a:rPr lang="en-GB" sz="2000" dirty="0" err="1"/>
              <a:t>ChDR</a:t>
            </a:r>
            <a:r>
              <a:rPr lang="en-GB" sz="2000" dirty="0"/>
              <a:t> is advantageous as it is </a:t>
            </a:r>
            <a:r>
              <a:rPr lang="en-GB" sz="2000" b="1" dirty="0"/>
              <a:t>non-interceptive</a:t>
            </a:r>
            <a:r>
              <a:rPr lang="en-GB" sz="2000" dirty="0"/>
              <a:t> and the radiation is emitted at a well-defined angle.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b="1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27868A38-B773-F446-5B21-DA59110171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663" y="4428275"/>
            <a:ext cx="5780233" cy="1625150"/>
          </a:xfrm>
          <a:prstGeom prst="rect">
            <a:avLst/>
          </a:prstGeom>
        </p:spPr>
      </p:pic>
      <p:pic>
        <p:nvPicPr>
          <p:cNvPr id="16" name="Picture 15" descr="A diagram of a triangle with arrows&#10;&#10;AI-generated content may be incorrect.">
            <a:extLst>
              <a:ext uri="{FF2B5EF4-FFF2-40B4-BE49-F238E27FC236}">
                <a16:creationId xmlns:a16="http://schemas.microsoft.com/office/drawing/2014/main" id="{3DE26C52-E1AA-AC2F-5A3C-EB00FB020C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16" y="1124295"/>
            <a:ext cx="4476161" cy="31296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2200DBD-A433-6D21-4CC6-4A57F7880A26}"/>
                  </a:ext>
                </a:extLst>
              </p:cNvPr>
              <p:cNvSpPr/>
              <p:nvPr/>
            </p:nvSpPr>
            <p:spPr>
              <a:xfrm>
                <a:off x="3867630" y="3870361"/>
                <a:ext cx="2040815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𝐶h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2200DBD-A433-6D21-4CC6-4A57F7880A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630" y="3870361"/>
                <a:ext cx="2040815" cy="7146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2E168A60-0A84-037A-851A-20DDC6F83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42297034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High Frequency Beam Position Monitors 1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3A5631B-0FA9-48AF-B1EE-798B22EAA56F}"/>
              </a:ext>
            </a:extLst>
          </p:cNvPr>
          <p:cNvSpPr/>
          <p:nvPr/>
        </p:nvSpPr>
        <p:spPr>
          <a:xfrm>
            <a:off x="205743" y="1058166"/>
            <a:ext cx="11780514" cy="5070053"/>
          </a:xfrm>
          <a:prstGeom prst="roundRect">
            <a:avLst>
              <a:gd name="adj" fmla="val 4643"/>
            </a:avLst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142484-4C38-403D-988A-A7A130A2DB8D}"/>
              </a:ext>
            </a:extLst>
          </p:cNvPr>
          <p:cNvSpPr txBox="1"/>
          <p:nvPr/>
        </p:nvSpPr>
        <p:spPr>
          <a:xfrm>
            <a:off x="2054863" y="4267401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⌀6 mm, 86 mm long alumina rods 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angled at the Cherenkov angle (71°), 9.6 GHz cut-off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Respects the geometry of existing </a:t>
            </a:r>
            <a:r>
              <a:rPr lang="en-US" dirty="0" err="1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pBPM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Arial" panose="020B0604020202020204" pitchFamily="34" charset="0"/>
              </a:rPr>
              <a:t> body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https://lh3.googleusercontent.com/pw/AP1GczOdtyu2XqszzeqS2e1tWqlZX_ZqNT-qOaT0Ibv7mgwrP-7p8PJWfP3M5oIy6Blfh57ASYQE0HjGSmNO90oOORLvdTrEGLVOva__2HdzRwz4LUmF3l87MFcpQQN-QoDLxSPovbe-Has-dpJpFtk5wf-iSXXEqikmjh_o8ZfAWVrFfqMhJcocFs7lwO3EbzvdhvLo8bcrgmeFCIfcTnN7da0MNaM4CAyUoVJTFRcJ3eMH_KVJQlSiJsAPCiF0LkXC1VZgdmijXlcUjCsrALcvLENbVNbnkq590rIE0eYEcyRdeeycfhYFg7mAQCWp8KOBkEkMhqIsrwSBCKwELELuvbPVvr-FJGI4H9lb04pd4NpMIshQs7ELUvdOPuUzWN0z-g27YpP4e4-4-wLvoY4zxArU0FuRmMhuPe4vrFIAu1S4ZWKCd1761dSpqW8Oo1_kzdAyfCpN--1s8eVBXGcbCUJMiCf23dogm17EzLvs1CVR0f7dJhvrWqznHmmJe412HqprMby5MJimoFSdQAZPdpZfDbgKS5El4gqSjhonNjIJpkXNucxZBLR6CClfjR5Wy0qULl9TyUjTiRaKR6I0my1qFNJFHJjePeV_ls9K9MrfpD-NKTH6mZZxyN9nqk7OEqclxVlaIfP5HXi5LbhfnDL0ubH7KjGQyDeBx9FIwxoaXr-dilAw_t9A64GPqHB1Y72bOWJ2ZNSOeA63FmxYKrDEPoh-nuf6nA1k-koMsIYjyxZwciVWH6cHsSwdV324vIvVS_-Ho9mNa5kmTXBHO9UPBUFIda98aEa1sd6hGciiuwZXSTZSV9ll0dxMGNRqo_XI-c90O-MdNqcPHWngMEy_JPhw6oSbRC7H5fVPDCHGayHCsS1lZSgH_l0ECbHRfx0Xsjnf5BfHeRWXXx87brkEdML-inWpiIi6PHGqrTFbZLcOHvqOmoxmGQSWgQesUPKzfUmUiW8jvlseEO8pAV56e0twkOPu=w480-h854-s-no-gm?authuser=0">
            <a:extLst>
              <a:ext uri="{FF2B5EF4-FFF2-40B4-BE49-F238E27FC236}">
                <a16:creationId xmlns:a16="http://schemas.microsoft.com/office/drawing/2014/main" id="{A6D390E7-B897-4007-8DBB-54D105F24D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76" b="23502"/>
          <a:stretch/>
        </p:blipFill>
        <p:spPr bwMode="auto">
          <a:xfrm>
            <a:off x="6482085" y="3302711"/>
            <a:ext cx="2625327" cy="27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BBBA5FD-82B6-449B-91BB-6F6A09EA5139}"/>
              </a:ext>
            </a:extLst>
          </p:cNvPr>
          <p:cNvSpPr/>
          <p:nvPr/>
        </p:nvSpPr>
        <p:spPr>
          <a:xfrm>
            <a:off x="7315671" y="4248165"/>
            <a:ext cx="316345" cy="3698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6" descr="https://lh3.googleusercontent.com/pw/AP1GczOcibHdYpLvCls7VR2Y2sytpr6d7RqOwAf7oqCmBk_2wiru48mo6Jygr5pNynIWkIWvzo6iv5urWd_fyY8esmnrK5cJ3Ds7Ue6MQajjHOpP8X8eCfLL91ouI7n4RL3QQ4EVG-2s9EhCSiHyBV3wsKf1e12R408Cb0CePRm_6jUyaVu4GtRlXJknyyKDmvWaIU32KxA85W_i1tbwRh9vsGFPjdg4Y309dqTLk5_aKjeGVZVL_ANvLN1J1NM6l78qih82lXmcCLg5hsdKCjZO6A7bW8lSrOyln3CDF2ohLa73Gco6azt_ajnSRDllCBJm82ADu6sRgq_Tr-bnTyp7nIbmjTjQzt73PVDXUG5VxtBBWtYYia1yOZOv1A3bPzr02ZYwfbsi8RqiJA7R1jbOpSBAYUN9G770May8rcFMU8fQw4dxypu2XP_6_UGx2HIlJBDO3MqQnAOIjqu6p6gp71nAs2W-4NkCWQbQkcotIoVB8llMksKWmDLBq5DhYdHOZXAUv9dUh8sncCx9asFnf8ogqFSWLOgW3y3blJ2NwcJUlyit4PtswiO7mgBV5-UBJ_tzwsbPk-mlUuTKClI8jp5GkeAC_HkRRp561841xe3g0EzUWCdlRmrKRBG85Z2HtcBmRVPMTZs2w6syelDAq7tQE0SWS8hNmlorS-4m0jwI61UWPzJfXiWvPIoAqWVr2Ye9nhhsUjh6g98COXk3-OYQNegE_iE5z0-YTgvqBFLqZsT318p_PEXeRiBTssF4x9zAC1ESGTjMJ-7ayISwcdRTGpjZ-xdBkBt7r7BCjPUgss-AKZNu5q0P29WYQW2GL43MkMai2ZOmL4QKsnKeFbiP97OzHnnCTsmbxa5RpC2qHPVixJJ4hqWAr9x_P9oZk5QUnWbkffCzJRBaAi4pQFBgStO6t7w5Pf0A2TTSqBqL5M9Hfdcr8w0AS_KPwBXAf4Hx8BIWzeFNjvka7AmWouwmw9pFUpBV=w480-h854-s-no-gm?authuser=0">
            <a:extLst>
              <a:ext uri="{FF2B5EF4-FFF2-40B4-BE49-F238E27FC236}">
                <a16:creationId xmlns:a16="http://schemas.microsoft.com/office/drawing/2014/main" id="{0DFB7E8C-14E9-4316-BB56-DC134B432B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3" t="28088" r="26972" b="33664"/>
          <a:stretch/>
        </p:blipFill>
        <p:spPr bwMode="auto">
          <a:xfrm>
            <a:off x="8077682" y="1217557"/>
            <a:ext cx="2059459" cy="372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F1E733B-C1E8-4E09-968A-000EA6C0AC10}"/>
              </a:ext>
            </a:extLst>
          </p:cNvPr>
          <p:cNvCxnSpPr>
            <a:cxnSpLocks/>
          </p:cNvCxnSpPr>
          <p:nvPr/>
        </p:nvCxnSpPr>
        <p:spPr>
          <a:xfrm flipH="1">
            <a:off x="7464843" y="3237689"/>
            <a:ext cx="1878972" cy="11662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4C86BB9-8F72-48B8-ADFE-8EEC977A9B46}"/>
              </a:ext>
            </a:extLst>
          </p:cNvPr>
          <p:cNvSpPr txBox="1"/>
          <p:nvPr/>
        </p:nvSpPr>
        <p:spPr>
          <a:xfrm flipH="1">
            <a:off x="8404329" y="1467214"/>
            <a:ext cx="16723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r>
              <a:rPr lang="en-US" dirty="0">
                <a:solidFill>
                  <a:srgbClr val="FF0000"/>
                </a:solidFill>
              </a:rPr>
              <a:t> alumina target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ADFE5-BFEE-40C5-8C54-D4D8ADF8AE9E}"/>
              </a:ext>
            </a:extLst>
          </p:cNvPr>
          <p:cNvSpPr txBox="1"/>
          <p:nvPr/>
        </p:nvSpPr>
        <p:spPr>
          <a:xfrm>
            <a:off x="378463" y="1046965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Option 1: Cherenkov Diffraction based BPM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80CACE3-0774-CA42-CAE8-DAC3594126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80" y="1467214"/>
            <a:ext cx="4839425" cy="2849279"/>
          </a:xfrm>
          <a:prstGeom prst="rect">
            <a:avLst/>
          </a:prstGeom>
        </p:spPr>
      </p:pic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A232F65F-0274-3D8B-9643-6D15F4A40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272968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High Frequency Beam Position Monitors 2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3A5631B-0FA9-48AF-B1EE-798B22EAA56F}"/>
              </a:ext>
            </a:extLst>
          </p:cNvPr>
          <p:cNvSpPr/>
          <p:nvPr/>
        </p:nvSpPr>
        <p:spPr>
          <a:xfrm>
            <a:off x="205743" y="1058166"/>
            <a:ext cx="11780514" cy="5070053"/>
          </a:xfrm>
          <a:prstGeom prst="roundRect">
            <a:avLst>
              <a:gd name="adj" fmla="val 4643"/>
            </a:avLst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ADFE5-BFEE-40C5-8C54-D4D8ADF8AE9E}"/>
              </a:ext>
            </a:extLst>
          </p:cNvPr>
          <p:cNvSpPr txBox="1"/>
          <p:nvPr/>
        </p:nvSpPr>
        <p:spPr>
          <a:xfrm>
            <a:off x="378463" y="1046965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Option 2: High Frequency Button BPM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8141081D-0B10-40E6-8DFF-42C8EE93E639}"/>
              </a:ext>
            </a:extLst>
          </p:cNvPr>
          <p:cNvSpPr txBox="1">
            <a:spLocks/>
          </p:cNvSpPr>
          <p:nvPr/>
        </p:nvSpPr>
        <p:spPr>
          <a:xfrm>
            <a:off x="449081" y="1715194"/>
            <a:ext cx="5098279" cy="32022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Conical shaped High Frequency button BPM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S PGothic" panose="020B0600070205080204" pitchFamily="34" charset="-128"/>
                <a:ea typeface="MS PGothic" panose="020B0600070205080204" pitchFamily="34" charset="-128"/>
              </a:rPr>
              <a:t>One design in literature working above 40 GHz cutoff frequency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DB6CD8-50AB-4F45-802C-78BA4A6EF8E9}"/>
              </a:ext>
            </a:extLst>
          </p:cNvPr>
          <p:cNvSpPr txBox="1"/>
          <p:nvPr/>
        </p:nvSpPr>
        <p:spPr>
          <a:xfrm>
            <a:off x="3380433" y="2473914"/>
            <a:ext cx="3164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MS PGothic" panose="020B0600070205080204" pitchFamily="34" charset="-128"/>
                <a:ea typeface="MS PGothic" panose="020B0600070205080204" pitchFamily="34" charset="-128"/>
              </a:rPr>
              <a:t>See A. </a:t>
            </a:r>
            <a:r>
              <a:rPr lang="en-US" sz="1200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Angelovski</a:t>
            </a:r>
            <a:r>
              <a:rPr lang="en-US" sz="1200" dirty="0">
                <a:latin typeface="MS PGothic" panose="020B0600070205080204" pitchFamily="34" charset="-128"/>
                <a:ea typeface="MS PGothic" panose="020B0600070205080204" pitchFamily="34" charset="-128"/>
              </a:rPr>
              <a:t> et al., Phys. Rev. ST </a:t>
            </a:r>
            <a:r>
              <a:rPr lang="en-US" sz="1200" dirty="0" err="1">
                <a:latin typeface="MS PGothic" panose="020B0600070205080204" pitchFamily="34" charset="-128"/>
                <a:ea typeface="MS PGothic" panose="020B0600070205080204" pitchFamily="34" charset="-128"/>
              </a:rPr>
              <a:t>Accel</a:t>
            </a:r>
            <a:r>
              <a:rPr lang="en-US" sz="1200" dirty="0">
                <a:latin typeface="MS PGothic" panose="020B0600070205080204" pitchFamily="34" charset="-128"/>
                <a:ea typeface="MS PGothic" panose="020B0600070205080204" pitchFamily="34" charset="-128"/>
              </a:rPr>
              <a:t>. </a:t>
            </a:r>
          </a:p>
          <a:p>
            <a:pPr algn="r"/>
            <a:r>
              <a:rPr lang="en-US" sz="1200" dirty="0">
                <a:latin typeface="MS PGothic" panose="020B0600070205080204" pitchFamily="34" charset="-128"/>
                <a:ea typeface="MS PGothic" panose="020B0600070205080204" pitchFamily="34" charset="-128"/>
              </a:rPr>
              <a:t>Beams </a:t>
            </a:r>
            <a:r>
              <a:rPr lang="en-US" sz="1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15</a:t>
            </a:r>
            <a:r>
              <a:rPr lang="en-US" sz="1200" dirty="0">
                <a:latin typeface="MS PGothic" panose="020B0600070205080204" pitchFamily="34" charset="-128"/>
                <a:ea typeface="MS PGothic" panose="020B0600070205080204" pitchFamily="34" charset="-128"/>
              </a:rPr>
              <a:t>, 112803 (2012)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2A80946-F2B7-41B8-A9E6-1A5349631E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360" y="1164307"/>
            <a:ext cx="4017778" cy="286080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6FC6B84-CAB7-499E-9918-6F57A1575505}"/>
              </a:ext>
            </a:extLst>
          </p:cNvPr>
          <p:cNvSpPr txBox="1"/>
          <p:nvPr/>
        </p:nvSpPr>
        <p:spPr>
          <a:xfrm>
            <a:off x="9358630" y="4078936"/>
            <a:ext cx="248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Comparison to LHC-type Button BPM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54282C-4C91-434F-8942-6E5B7A3BC062}"/>
              </a:ext>
            </a:extLst>
          </p:cNvPr>
          <p:cNvSpPr/>
          <p:nvPr/>
        </p:nvSpPr>
        <p:spPr>
          <a:xfrm>
            <a:off x="7579360" y="4752836"/>
            <a:ext cx="4307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the cone-shaped pickup avoids resonances within the pickup due to the tapered transition from the beam pipe to the connector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2CA1D3-741C-49B4-AE1A-F908BC00982B}"/>
              </a:ext>
            </a:extLst>
          </p:cNvPr>
          <p:cNvGrpSpPr/>
          <p:nvPr/>
        </p:nvGrpSpPr>
        <p:grpSpPr>
          <a:xfrm>
            <a:off x="432436" y="2930327"/>
            <a:ext cx="3462492" cy="2715161"/>
            <a:chOff x="1179151" y="2874322"/>
            <a:chExt cx="4457386" cy="3623649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90D4203-12A5-43D9-960E-8C7F786DA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629" r="13425"/>
            <a:stretch/>
          </p:blipFill>
          <p:spPr>
            <a:xfrm>
              <a:off x="1179151" y="3043600"/>
              <a:ext cx="4377069" cy="3454371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F003990-A993-432E-86C1-607FF07EAF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3919" y="3570200"/>
              <a:ext cx="477291" cy="984342"/>
            </a:xfrm>
            <a:prstGeom prst="straightConnector1">
              <a:avLst/>
            </a:prstGeom>
            <a:ln w="28575">
              <a:solidFill>
                <a:srgbClr val="18187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A32E540-B17A-479C-B49E-76BF1D75A8B0}"/>
                </a:ext>
              </a:extLst>
            </p:cNvPr>
            <p:cNvSpPr/>
            <p:nvPr/>
          </p:nvSpPr>
          <p:spPr>
            <a:xfrm>
              <a:off x="3482613" y="2874322"/>
              <a:ext cx="1250300" cy="3385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600" dirty="0">
                  <a:ln w="0"/>
                  <a:solidFill>
                    <a:srgbClr val="18187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Glass bead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2AEE199-32E5-4D35-99AF-097ED5795D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0746" y="4767487"/>
              <a:ext cx="1091418" cy="81915"/>
            </a:xfrm>
            <a:prstGeom prst="straightConnector1">
              <a:avLst/>
            </a:prstGeom>
            <a:ln w="28575">
              <a:solidFill>
                <a:srgbClr val="18187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09CF0C9-F43E-480C-8616-75F71027688B}"/>
                </a:ext>
              </a:extLst>
            </p:cNvPr>
            <p:cNvSpPr/>
            <p:nvPr/>
          </p:nvSpPr>
          <p:spPr>
            <a:xfrm>
              <a:off x="4239853" y="4387448"/>
              <a:ext cx="1396684" cy="6982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 dirty="0">
                  <a:ln w="0"/>
                  <a:solidFill>
                    <a:srgbClr val="18187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Conical Cutout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9C4D04A3-F82A-4674-9CF6-B466195449A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681" t="22116" r="23862"/>
          <a:stretch/>
        </p:blipFill>
        <p:spPr>
          <a:xfrm>
            <a:off x="3976044" y="3132012"/>
            <a:ext cx="3142632" cy="243863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8B342B-4178-91CD-3922-775FDE2ED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3113006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7695CC-4309-BDA0-8C75-9BB769E14232}"/>
              </a:ext>
            </a:extLst>
          </p:cNvPr>
          <p:cNvSpPr/>
          <p:nvPr/>
        </p:nvSpPr>
        <p:spPr>
          <a:xfrm>
            <a:off x="205743" y="1058166"/>
            <a:ext cx="11780514" cy="5070053"/>
          </a:xfrm>
          <a:prstGeom prst="roundRect">
            <a:avLst>
              <a:gd name="adj" fmla="val 4643"/>
            </a:avLst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ysClr val="windowText" lastClr="000000"/>
              </a:solidFill>
            </a:endParaRPr>
          </a:p>
          <a:p>
            <a:endParaRPr lang="en-GB">
              <a:solidFill>
                <a:sysClr val="windowText" lastClr="000000"/>
              </a:solidFill>
            </a:endParaRPr>
          </a:p>
          <a:p>
            <a:endParaRPr lang="en-GB">
              <a:solidFill>
                <a:sysClr val="windowText" lastClr="000000"/>
              </a:solidFill>
            </a:endParaRPr>
          </a:p>
          <a:p>
            <a:endParaRPr lang="en-GB">
              <a:solidFill>
                <a:sysClr val="windowText" lastClr="000000"/>
              </a:solidFill>
            </a:endParaRPr>
          </a:p>
          <a:p>
            <a:endParaRPr lang="en-GB">
              <a:solidFill>
                <a:sysClr val="windowText" lastClr="000000"/>
              </a:solidFill>
            </a:endParaRPr>
          </a:p>
          <a:p>
            <a:endParaRPr lang="en-GB">
              <a:solidFill>
                <a:sysClr val="windowText" lastClr="000000"/>
              </a:solidFill>
            </a:endParaRPr>
          </a:p>
          <a:p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0FBEA5-DA09-3BF4-0BF3-BA9DA40E9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5" y="3536655"/>
            <a:ext cx="6544480" cy="23038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728F75-A9B5-61D9-61EF-732EC0FC2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505" y="3438867"/>
            <a:ext cx="3628925" cy="2743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B76F00-2450-0669-DDA7-C12335B09FF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5712E6-DADF-04FD-63AF-0DD6EA6AC3E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BB8A4D-33EF-85A5-E097-8C62FA85DE8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F78731-2C2A-038E-3F6C-37A279F0496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423DF8-4109-5B5C-794B-4B2477469379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4CD915C5-729E-A525-5729-8A4E26087D5A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DA583CE-FF88-590A-3061-7FF91278D650}"/>
              </a:ext>
            </a:extLst>
          </p:cNvPr>
          <p:cNvSpPr txBox="1">
            <a:spLocks/>
          </p:cNvSpPr>
          <p:nvPr/>
        </p:nvSpPr>
        <p:spPr>
          <a:xfrm>
            <a:off x="100104" y="2581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Beam Testing - Setup</a:t>
            </a:r>
          </a:p>
        </p:txBody>
      </p:sp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28458B39-7C19-DAE7-F475-08E31FF868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9" y="1169542"/>
            <a:ext cx="6919041" cy="2082263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ED8861BE-7269-31A1-420F-B83F9299270F}"/>
              </a:ext>
            </a:extLst>
          </p:cNvPr>
          <p:cNvSpPr/>
          <p:nvPr/>
        </p:nvSpPr>
        <p:spPr>
          <a:xfrm>
            <a:off x="6877380" y="4251719"/>
            <a:ext cx="1047420" cy="69349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5F62C8-4FB4-42B7-3534-BB723ED6B10B}"/>
              </a:ext>
            </a:extLst>
          </p:cNvPr>
          <p:cNvSpPr txBox="1"/>
          <p:nvPr/>
        </p:nvSpPr>
        <p:spPr>
          <a:xfrm>
            <a:off x="7443804" y="1147535"/>
            <a:ext cx="43505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S PGothic" panose="020B0600070205080204" pitchFamily="34" charset="-128"/>
                <a:ea typeface="MS PGothic" panose="020B0600070205080204" pitchFamily="34" charset="-128"/>
              </a:rPr>
              <a:t>The Ka-Band read-out arms are identical and pass a frequency range ~20...32 GHz, given by the low-pass filter and the WR28 dimensions. At the end there is a Ka-Band diode detector</a:t>
            </a:r>
            <a:endParaRPr lang="en-GB" dirty="0"/>
          </a:p>
        </p:txBody>
      </p: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16F60D33-AE17-6E69-3937-EC19A0042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Bethany Spear| JAI Fest 2025</a:t>
            </a:r>
          </a:p>
        </p:txBody>
      </p:sp>
    </p:spTree>
    <p:extLst>
      <p:ext uri="{BB962C8B-B14F-4D97-AF65-F5344CB8AC3E}">
        <p14:creationId xmlns:p14="http://schemas.microsoft.com/office/powerpoint/2010/main" val="903709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1104</Words>
  <Application>Microsoft Office PowerPoint</Application>
  <PresentationFormat>Widescreen</PresentationFormat>
  <Paragraphs>155</Paragraphs>
  <Slides>15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 PGothic</vt:lpstr>
      <vt:lpstr>Aptos</vt:lpstr>
      <vt:lpstr>Aptos Display</vt:lpstr>
      <vt:lpstr>Arial</vt:lpstr>
      <vt:lpstr>Cambria Math</vt:lpstr>
      <vt:lpstr>Corbel</vt:lpstr>
      <vt:lpstr>Wingdings</vt:lpstr>
      <vt:lpstr>Office Theme</vt:lpstr>
      <vt:lpstr>PowerPoint Presentation</vt:lpstr>
      <vt:lpstr>The AWAKE experiment</vt:lpstr>
      <vt:lpstr>The AWAKE experiment</vt:lpstr>
      <vt:lpstr>PowerPoint Presentation</vt:lpstr>
      <vt:lpstr>Current Electron BPMs</vt:lpstr>
      <vt:lpstr>High Frequency Beam Position Monitors 1</vt:lpstr>
      <vt:lpstr>High Frequency Beam Position Monitors 1</vt:lpstr>
      <vt:lpstr>High Frequency Beam Position Monitors 2</vt:lpstr>
      <vt:lpstr>PowerPoint Presentation</vt:lpstr>
      <vt:lpstr>PowerPoint Presentation</vt:lpstr>
      <vt:lpstr>The proton beam is extracted from the SPS up to every 15 seconds with a bunch population of between 1 and 3 x 1011  protons. When these arrive we extract the waveforms from the BPM and compare them to the waveforms when only the electrons are present.</vt:lpstr>
      <vt:lpstr>Issues arise when the intensity of the proton bunch is increased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Bethany Spear</dc:creator>
  <cp:lastModifiedBy>Bethany Spear</cp:lastModifiedBy>
  <cp:revision>1</cp:revision>
  <dcterms:created xsi:type="dcterms:W3CDTF">2025-12-18T11:54:16Z</dcterms:created>
  <dcterms:modified xsi:type="dcterms:W3CDTF">2025-12-18T15:44:59Z</dcterms:modified>
</cp:coreProperties>
</file>