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3" r:id="rId1"/>
  </p:sldMasterIdLst>
  <p:notesMasterIdLst>
    <p:notesMasterId r:id="rId36"/>
  </p:notesMasterIdLst>
  <p:sldIdLst>
    <p:sldId id="256" r:id="rId2"/>
    <p:sldId id="405" r:id="rId3"/>
    <p:sldId id="371" r:id="rId4"/>
    <p:sldId id="383" r:id="rId5"/>
    <p:sldId id="384" r:id="rId6"/>
    <p:sldId id="294" r:id="rId7"/>
    <p:sldId id="361" r:id="rId8"/>
    <p:sldId id="406" r:id="rId9"/>
    <p:sldId id="334" r:id="rId10"/>
    <p:sldId id="281" r:id="rId11"/>
    <p:sldId id="382" r:id="rId12"/>
    <p:sldId id="385" r:id="rId13"/>
    <p:sldId id="342" r:id="rId14"/>
    <p:sldId id="343" r:id="rId15"/>
    <p:sldId id="389" r:id="rId16"/>
    <p:sldId id="398" r:id="rId17"/>
    <p:sldId id="390" r:id="rId18"/>
    <p:sldId id="399" r:id="rId19"/>
    <p:sldId id="400" r:id="rId20"/>
    <p:sldId id="403" r:id="rId21"/>
    <p:sldId id="404" r:id="rId22"/>
    <p:sldId id="344" r:id="rId23"/>
    <p:sldId id="393" r:id="rId24"/>
    <p:sldId id="349" r:id="rId25"/>
    <p:sldId id="351" r:id="rId26"/>
    <p:sldId id="353" r:id="rId27"/>
    <p:sldId id="394" r:id="rId28"/>
    <p:sldId id="395" r:id="rId29"/>
    <p:sldId id="397" r:id="rId30"/>
    <p:sldId id="291" r:id="rId31"/>
    <p:sldId id="296" r:id="rId32"/>
    <p:sldId id="381" r:id="rId33"/>
    <p:sldId id="401" r:id="rId34"/>
    <p:sldId id="309" r:id="rId35"/>
  </p:sldIdLst>
  <p:sldSz cx="9144000" cy="5143500" type="screen16x9"/>
  <p:notesSz cx="7104063" cy="10234613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Montserrat" panose="00000500000000000000" pitchFamily="2" charset="0"/>
      <p:regular r:id="rId41"/>
      <p:bold r:id="rId42"/>
      <p:italic r:id="rId43"/>
      <p:boldItalic r:id="rId44"/>
    </p:embeddedFont>
    <p:embeddedFont>
      <p:font typeface="Playfair Display" panose="00000500000000000000" pitchFamily="2" charset="0"/>
      <p:regular r:id="rId45"/>
      <p:bold r:id="rId46"/>
      <p:italic r:id="rId47"/>
      <p:boldItalic r:id="rId48"/>
    </p:embeddedFont>
    <p:embeddedFont>
      <p:font typeface="Roboto" panose="02000000000000000000" pitchFamily="2" charset="0"/>
      <p:regular r:id="rId49"/>
      <p:bold r:id="rId50"/>
      <p:italic r:id="rId51"/>
      <p:boldItalic r:id="rId52"/>
    </p:embeddedFont>
    <p:embeddedFont>
      <p:font typeface="Roboto Condensed" panose="02000000000000000000" pitchFamily="2" charset="0"/>
      <p:regular r:id="rId53"/>
      <p:bold r:id="rId54"/>
      <p:italic r:id="rId55"/>
      <p:boldItalic r:id="rId56"/>
    </p:embeddedFont>
    <p:embeddedFont>
      <p:font typeface="Roboto Condensed Light" panose="02000000000000000000" pitchFamily="2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67" autoAdjust="0"/>
    <p:restoredTop sz="93690" autoAdjust="0"/>
  </p:normalViewPr>
  <p:slideViewPr>
    <p:cSldViewPr snapToGrid="0">
      <p:cViewPr varScale="1">
        <p:scale>
          <a:sx n="87" d="100"/>
          <a:sy n="87" d="100"/>
        </p:scale>
        <p:origin x="820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55" Type="http://schemas.openxmlformats.org/officeDocument/2006/relationships/font" Target="fonts/font19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font" Target="fonts/font2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font" Target="fonts/font21.fntdata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60" Type="http://schemas.openxmlformats.org/officeDocument/2006/relationships/font" Target="fonts/font2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font" Target="fonts/font20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font" Target="fonts/font2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99059" rIns="99059" bIns="99059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p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GB" dirty="0"/>
              <a:t>Parallel developments since many projects at once, ongoing work</a:t>
            </a:r>
          </a:p>
          <a:p>
            <a:pPr marL="0" indent="0">
              <a:buNone/>
            </a:pPr>
            <a:r>
              <a:rPr lang="en-GB" dirty="0"/>
              <a:t>Can remove some text on slides</a:t>
            </a:r>
          </a:p>
          <a:p>
            <a:pPr marL="0" indent="0">
              <a:buNone/>
            </a:pPr>
            <a:r>
              <a:rPr lang="en-GB" dirty="0"/>
              <a:t>“</a:t>
            </a:r>
            <a:r>
              <a:rPr lang="en-GB" dirty="0" err="1"/>
              <a:t>Mindmap</a:t>
            </a:r>
            <a:r>
              <a:rPr lang="en-GB" dirty="0"/>
              <a:t>” slide that is referenced multiple times with some pictures, cartoon</a:t>
            </a:r>
          </a:p>
          <a:p>
            <a:pPr marL="0" indent="0">
              <a:buNone/>
            </a:pPr>
            <a:r>
              <a:rPr lang="en-GB" dirty="0"/>
              <a:t>Include Oxford name, not just crest</a:t>
            </a:r>
          </a:p>
          <a:p>
            <a:pPr marL="0" indent="0">
              <a:buNone/>
            </a:pPr>
            <a:r>
              <a:rPr lang="en-GB" dirty="0"/>
              <a:t>Alphabetical authors in middle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Hi, I’m Darren and I’m presenting on behalf of the Laser-Plasma Accelerator Group at the University of Oxford and our collaborators.</a:t>
            </a:r>
          </a:p>
          <a:p>
            <a:pPr marL="0" indent="0">
              <a:buNone/>
            </a:pPr>
            <a:r>
              <a:rPr lang="en-GB" dirty="0"/>
              <a:t>Put all authors on first page, acknowledge support from NSERC, acknowledgements slide at the end</a:t>
            </a:r>
          </a:p>
          <a:p>
            <a:pPr marL="0" indent="0">
              <a:buNone/>
            </a:pPr>
            <a:r>
              <a:rPr lang="en-GB" dirty="0"/>
              <a:t>Might not want overview slide, cite 2023 curved channels PRL</a:t>
            </a:r>
          </a:p>
          <a:p>
            <a:pPr marL="0" indent="0">
              <a:buNone/>
            </a:pPr>
            <a:r>
              <a:rPr lang="en-GB" dirty="0"/>
              <a:t>What is different? Free-standing channels, theoretically and experimentally</a:t>
            </a:r>
          </a:p>
          <a:p>
            <a:pPr marL="0" indent="0">
              <a:buNone/>
            </a:pPr>
            <a:r>
              <a:rPr lang="en-GB" dirty="0"/>
              <a:t>Could mention off-ramp and radiation generation, broaden scope, show simulations for off-ramp and experiments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For FELs</a:t>
            </a:r>
          </a:p>
          <a:p>
            <a:pPr marL="0" indent="0">
              <a:buNone/>
            </a:pPr>
            <a:r>
              <a:rPr lang="en-US" dirty="0"/>
              <a:t>Explain parameters and why chosen, </a:t>
            </a:r>
          </a:p>
          <a:p>
            <a:pPr marL="0" indent="0">
              <a:buNone/>
            </a:pPr>
            <a:r>
              <a:rPr lang="en-US" dirty="0"/>
              <a:t>Inset with zoomed in </a:t>
            </a:r>
            <a:r>
              <a:rPr lang="en-US" dirty="0" err="1"/>
              <a:t>r_offset</a:t>
            </a:r>
            <a:r>
              <a:rPr lang="en-US" dirty="0"/>
              <a:t> vs axis of channel</a:t>
            </a:r>
          </a:p>
          <a:p>
            <a:pPr marL="0" indent="0">
              <a:buNone/>
            </a:pPr>
            <a:r>
              <a:rPr lang="en-US" dirty="0"/>
              <a:t>Cite Luo</a:t>
            </a:r>
          </a:p>
          <a:p>
            <a:pPr marL="0" indent="0">
              <a:buNone/>
            </a:pPr>
            <a:r>
              <a:rPr lang="en-US" dirty="0"/>
              <a:t>Scan across range of channel curves, could be gaussian envelope </a:t>
            </a:r>
          </a:p>
        </p:txBody>
      </p:sp>
    </p:spTree>
    <p:extLst>
      <p:ext uri="{BB962C8B-B14F-4D97-AF65-F5344CB8AC3E}">
        <p14:creationId xmlns:p14="http://schemas.microsoft.com/office/powerpoint/2010/main" val="664339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For FELs</a:t>
            </a:r>
          </a:p>
          <a:p>
            <a:pPr marL="0" indent="0">
              <a:buNone/>
            </a:pPr>
            <a:r>
              <a:rPr lang="en-US" dirty="0"/>
              <a:t>Explain parameters and why chosen, </a:t>
            </a:r>
          </a:p>
          <a:p>
            <a:pPr marL="0" indent="0">
              <a:buNone/>
            </a:pPr>
            <a:r>
              <a:rPr lang="en-US" dirty="0"/>
              <a:t>Inset with zoomed in </a:t>
            </a:r>
            <a:r>
              <a:rPr lang="en-US" dirty="0" err="1"/>
              <a:t>r_offset</a:t>
            </a:r>
            <a:r>
              <a:rPr lang="en-US" dirty="0"/>
              <a:t> vs axis of channel</a:t>
            </a:r>
          </a:p>
          <a:p>
            <a:pPr marL="0" indent="0">
              <a:buNone/>
            </a:pPr>
            <a:r>
              <a:rPr lang="en-US" dirty="0"/>
              <a:t>Cite Luo</a:t>
            </a:r>
          </a:p>
          <a:p>
            <a:pPr marL="0" indent="0">
              <a:buNone/>
            </a:pPr>
            <a:r>
              <a:rPr lang="en-US" dirty="0"/>
              <a:t>Scan across range of channel curves, could be gaussian envelope </a:t>
            </a:r>
          </a:p>
        </p:txBody>
      </p:sp>
    </p:spTree>
    <p:extLst>
      <p:ext uri="{BB962C8B-B14F-4D97-AF65-F5344CB8AC3E}">
        <p14:creationId xmlns:p14="http://schemas.microsoft.com/office/powerpoint/2010/main" val="1229700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Large-scale high power laser facilities</a:t>
            </a:r>
          </a:p>
          <a:p>
            <a:pPr marL="0" indent="0">
              <a:buNone/>
            </a:pPr>
            <a:r>
              <a:rPr lang="en-US" dirty="0"/>
              <a:t>Low density to increase dephasing and depletion lengths</a:t>
            </a:r>
          </a:p>
        </p:txBody>
      </p:sp>
    </p:spTree>
    <p:extLst>
      <p:ext uri="{BB962C8B-B14F-4D97-AF65-F5344CB8AC3E}">
        <p14:creationId xmlns:p14="http://schemas.microsoft.com/office/powerpoint/2010/main" val="1695742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Symbols for initial widths</a:t>
            </a:r>
          </a:p>
          <a:p>
            <a:pPr marL="0" indent="0">
              <a:buNone/>
            </a:pPr>
            <a:r>
              <a:rPr lang="en-US" dirty="0"/>
              <a:t>Show snapshot with conditioning, use fig from thesis</a:t>
            </a:r>
          </a:p>
          <a:p>
            <a:pPr marL="0" indent="0">
              <a:buNone/>
            </a:pPr>
            <a:r>
              <a:rPr lang="en-US" dirty="0"/>
              <a:t>Bunch charge scanned, mention transverse size</a:t>
            </a:r>
          </a:p>
          <a:p>
            <a:pPr marL="0" indent="0">
              <a:buNone/>
            </a:pPr>
            <a:r>
              <a:rPr lang="en-US" dirty="0"/>
              <a:t>Show </a:t>
            </a:r>
            <a:r>
              <a:rPr lang="en-US" dirty="0" err="1"/>
              <a:t>E_z</a:t>
            </a:r>
            <a:r>
              <a:rPr lang="en-US" dirty="0"/>
              <a:t> with properly-loaded</a:t>
            </a:r>
          </a:p>
          <a:p>
            <a:pPr marL="0" indent="0">
              <a:buNone/>
            </a:pPr>
            <a:r>
              <a:rPr lang="en-US" dirty="0"/>
              <a:t>Spot size does not change, properly guided</a:t>
            </a:r>
          </a:p>
          <a:p>
            <a:pPr marL="0" indent="0">
              <a:buNone/>
            </a:pPr>
            <a:r>
              <a:rPr lang="en-US" dirty="0"/>
              <a:t>Twiss parameter formalism, state initial emittance due to undulators</a:t>
            </a:r>
          </a:p>
          <a:p>
            <a:pPr marL="0" indent="0">
              <a:buNone/>
            </a:pPr>
            <a:r>
              <a:rPr lang="en-US" dirty="0"/>
              <a:t>Plot emittance on the same axes</a:t>
            </a:r>
          </a:p>
        </p:txBody>
      </p:sp>
    </p:spTree>
    <p:extLst>
      <p:ext uri="{BB962C8B-B14F-4D97-AF65-F5344CB8AC3E}">
        <p14:creationId xmlns:p14="http://schemas.microsoft.com/office/powerpoint/2010/main" val="1691746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We will be studying beam-loading transverse, increasing charge, John Farmer, overload longitudinally by big factor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Include transverse field figures</a:t>
            </a:r>
          </a:p>
          <a:p>
            <a:pPr marL="0" indent="0">
              <a:buNone/>
            </a:pPr>
            <a:r>
              <a:rPr lang="en-US" dirty="0"/>
              <a:t>Mention energy gain over X range</a:t>
            </a:r>
          </a:p>
          <a:p>
            <a:pPr marL="0" indent="0">
              <a:buNone/>
            </a:pPr>
            <a:r>
              <a:rPr lang="en-US" dirty="0" err="1"/>
              <a:t>Emphasise</a:t>
            </a:r>
            <a:r>
              <a:rPr lang="en-US" dirty="0"/>
              <a:t> conclusion sentence: Can guide, can capture, emittance messed up</a:t>
            </a:r>
          </a:p>
          <a:p>
            <a:pPr marL="0" indent="0">
              <a:buNone/>
            </a:pPr>
            <a:r>
              <a:rPr lang="en-US" dirty="0"/>
              <a:t>One or two gifs or still with annotations</a:t>
            </a:r>
          </a:p>
          <a:p>
            <a:pPr marL="0" indent="0">
              <a:buNone/>
            </a:pPr>
            <a:r>
              <a:rPr lang="en-US" dirty="0"/>
              <a:t>Two slides to send to Simon and Roman, clear explanation, preliminary work only</a:t>
            </a:r>
          </a:p>
          <a:p>
            <a:pPr marL="0" indent="0">
              <a:buNone/>
            </a:pPr>
            <a:r>
              <a:rPr lang="en-US" dirty="0"/>
              <a:t>Flared channel, on-resonant scan, angle of bunch</a:t>
            </a:r>
          </a:p>
          <a:p>
            <a:pPr marL="0" indent="0">
              <a:buNone/>
            </a:pPr>
            <a:r>
              <a:rPr lang="en-US" dirty="0"/>
              <a:t>Reduce the transverse field by reducing excitation of the wake, sketch of pulse, show emittance growth vs z on log-</a:t>
            </a:r>
            <a:r>
              <a:rPr lang="en-US" dirty="0" err="1"/>
              <a:t>lin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Take experiment stuff out, one slide of phase plate</a:t>
            </a:r>
          </a:p>
        </p:txBody>
      </p:sp>
    </p:spTree>
    <p:extLst>
      <p:ext uri="{BB962C8B-B14F-4D97-AF65-F5344CB8AC3E}">
        <p14:creationId xmlns:p14="http://schemas.microsoft.com/office/powerpoint/2010/main" val="1396728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We will be studying beam-loading transverse, increasing charge, John Farmer, overload longitudinally by big factor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Include transverse field figures</a:t>
            </a:r>
          </a:p>
          <a:p>
            <a:pPr marL="0" indent="0">
              <a:buNone/>
            </a:pPr>
            <a:r>
              <a:rPr lang="en-US" dirty="0"/>
              <a:t>Mention energy gain over X range</a:t>
            </a:r>
          </a:p>
          <a:p>
            <a:pPr marL="0" indent="0">
              <a:buNone/>
            </a:pPr>
            <a:r>
              <a:rPr lang="en-US" dirty="0" err="1"/>
              <a:t>Emphasise</a:t>
            </a:r>
            <a:r>
              <a:rPr lang="en-US" dirty="0"/>
              <a:t> conclusion sentence: Can guide, can capture, emittance messed up</a:t>
            </a:r>
          </a:p>
          <a:p>
            <a:pPr marL="0" indent="0">
              <a:buNone/>
            </a:pPr>
            <a:r>
              <a:rPr lang="en-US" dirty="0"/>
              <a:t>One or two gifs or still with annotations</a:t>
            </a:r>
          </a:p>
          <a:p>
            <a:pPr marL="0" indent="0">
              <a:buNone/>
            </a:pPr>
            <a:r>
              <a:rPr lang="en-US" dirty="0"/>
              <a:t>Two slides to send to Simon and Roman, clear explanation, preliminary work only</a:t>
            </a:r>
          </a:p>
          <a:p>
            <a:pPr marL="0" indent="0">
              <a:buNone/>
            </a:pPr>
            <a:r>
              <a:rPr lang="en-US" dirty="0"/>
              <a:t>Flared channel, on-resonant scan, angle of bunch</a:t>
            </a:r>
          </a:p>
          <a:p>
            <a:pPr marL="0" indent="0">
              <a:buNone/>
            </a:pPr>
            <a:r>
              <a:rPr lang="en-US" dirty="0"/>
              <a:t>Reduce the transverse field by reducing excitation of the wake, sketch of pulse, show emittance growth vs z on log-</a:t>
            </a:r>
            <a:r>
              <a:rPr lang="en-US" dirty="0" err="1"/>
              <a:t>lin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Take experiment stuff out, one slide of phase plate</a:t>
            </a:r>
          </a:p>
        </p:txBody>
      </p:sp>
    </p:spTree>
    <p:extLst>
      <p:ext uri="{BB962C8B-B14F-4D97-AF65-F5344CB8AC3E}">
        <p14:creationId xmlns:p14="http://schemas.microsoft.com/office/powerpoint/2010/main" val="40365831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60E4FAAF-A6B0-CBE7-D23E-E57606C76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FD506BE8-CA15-3594-0144-37255F82C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1576D007-A8EF-8CAC-3B59-8CF4067D4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34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60E4FAAF-A6B0-CBE7-D23E-E57606C76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FD506BE8-CA15-3594-0144-37255F82C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1576D007-A8EF-8CAC-3B59-8CF4067D4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894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60E4FAAF-A6B0-CBE7-D23E-E57606C76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FD506BE8-CA15-3594-0144-37255F82C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1576D007-A8EF-8CAC-3B59-8CF4067D4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06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75AC0EC7-DE3F-C0A6-58FC-79D8FDDA2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0807F3BF-81DC-D1F0-BB58-E5E77C9133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DE16D9C2-91EE-5698-DB06-6BD560CE07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Factor of 100X better</a:t>
            </a:r>
          </a:p>
          <a:p>
            <a:pPr marL="0" indent="0">
              <a:buNone/>
            </a:pPr>
            <a:r>
              <a:rPr lang="en-US" dirty="0"/>
              <a:t>Scanned by hand:</a:t>
            </a:r>
          </a:p>
          <a:p>
            <a:pPr marL="0" indent="0">
              <a:buNone/>
            </a:pPr>
            <a:r>
              <a:rPr lang="en-US" dirty="0"/>
              <a:t>List what scanned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9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Large-scale high power laser facilities</a:t>
            </a:r>
          </a:p>
          <a:p>
            <a:pPr marL="0" indent="0">
              <a:buNone/>
            </a:pPr>
            <a:r>
              <a:rPr lang="en-US" dirty="0"/>
              <a:t>Low density to increase dephasing and depletion lengths</a:t>
            </a:r>
          </a:p>
        </p:txBody>
      </p:sp>
    </p:spTree>
    <p:extLst>
      <p:ext uri="{BB962C8B-B14F-4D97-AF65-F5344CB8AC3E}">
        <p14:creationId xmlns:p14="http://schemas.microsoft.com/office/powerpoint/2010/main" val="1595339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C0CDE1EE-88D2-D267-D2BF-85141C6EC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F26E33F9-0FFA-D8B9-E870-587B5A9FCA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A771B6A0-7D97-0CCF-B8A4-08A73F0ADE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Factor of 100X better</a:t>
            </a:r>
          </a:p>
          <a:p>
            <a:pPr marL="0" indent="0">
              <a:buNone/>
            </a:pPr>
            <a:r>
              <a:rPr lang="en-US" dirty="0"/>
              <a:t>Scanned by hand:</a:t>
            </a:r>
          </a:p>
          <a:p>
            <a:pPr marL="0" indent="0">
              <a:buNone/>
            </a:pPr>
            <a:r>
              <a:rPr lang="en-US" dirty="0"/>
              <a:t>List what scanned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16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Here is the bunch, here is the pulse</a:t>
            </a:r>
          </a:p>
          <a:p>
            <a:pPr marL="0" indent="0">
              <a:buNone/>
            </a:pPr>
            <a:r>
              <a:rPr lang="en-US" dirty="0"/>
              <a:t>Introduce code in application itself</a:t>
            </a:r>
          </a:p>
          <a:p>
            <a:pPr marL="0" indent="0">
              <a:buNone/>
            </a:pPr>
            <a:r>
              <a:rPr lang="en-US" dirty="0"/>
              <a:t>Ellipse for electron bunch</a:t>
            </a:r>
          </a:p>
          <a:p>
            <a:pPr marL="0" indent="0">
              <a:buNone/>
            </a:pPr>
            <a:r>
              <a:rPr lang="en-US" dirty="0"/>
              <a:t>Put labels back, make bunch solid blue</a:t>
            </a:r>
          </a:p>
        </p:txBody>
      </p:sp>
    </p:spTree>
    <p:extLst>
      <p:ext uri="{BB962C8B-B14F-4D97-AF65-F5344CB8AC3E}">
        <p14:creationId xmlns:p14="http://schemas.microsoft.com/office/powerpoint/2010/main" val="1836006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GB" dirty="0"/>
              <a:t>Main takeaway: If laser pulse is properly depleted, then transverse fields are not a problem.</a:t>
            </a:r>
          </a:p>
          <a:p>
            <a:pPr marL="0" indent="0">
              <a:buNone/>
            </a:pPr>
            <a:r>
              <a:rPr lang="en-GB" dirty="0"/>
              <a:t>Not yet properly optimised</a:t>
            </a:r>
          </a:p>
          <a:p>
            <a:pPr marL="0" indent="0">
              <a:buNone/>
            </a:pPr>
            <a:r>
              <a:rPr lang="en-GB" dirty="0"/>
              <a:t>Mention these are preliminary results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51481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Switch gears</a:t>
            </a:r>
          </a:p>
        </p:txBody>
      </p:sp>
    </p:spTree>
    <p:extLst>
      <p:ext uri="{BB962C8B-B14F-4D97-AF65-F5344CB8AC3E}">
        <p14:creationId xmlns:p14="http://schemas.microsoft.com/office/powerpoint/2010/main" val="25157169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 defTabSz="990752">
              <a:buNone/>
            </a:pPr>
            <a:r>
              <a:rPr lang="en-US" dirty="0"/>
              <a:t>Conducted a series of experiments to demonstrate that the channel forming beam can be made to</a:t>
            </a:r>
          </a:p>
          <a:p>
            <a:pPr marL="0" indent="0">
              <a:buNone/>
            </a:pPr>
            <a:r>
              <a:rPr lang="en-US" dirty="0"/>
              <a:t>Light entering the axicon at the same radial distance r from the axis will be focused to the same longitudinal position z.</a:t>
            </a:r>
          </a:p>
          <a:p>
            <a:pPr marL="0" indent="0">
              <a:buNone/>
            </a:pPr>
            <a:r>
              <a:rPr lang="en-US" dirty="0"/>
              <a:t>Use a phase plate to introduce modulation phase.</a:t>
            </a:r>
          </a:p>
          <a:p>
            <a:pPr marL="0" indent="0">
              <a:buNone/>
            </a:pPr>
            <a:r>
              <a:rPr lang="en-US" dirty="0"/>
              <a:t>Don’t use spiral phase plate fig nor SLM</a:t>
            </a:r>
          </a:p>
          <a:p>
            <a:pPr marL="0" indent="0">
              <a:buNone/>
            </a:pPr>
            <a:r>
              <a:rPr lang="en-US" dirty="0"/>
              <a:t>Show 2D diagram of shifted slices</a:t>
            </a:r>
          </a:p>
        </p:txBody>
      </p:sp>
    </p:spTree>
    <p:extLst>
      <p:ext uri="{BB962C8B-B14F-4D97-AF65-F5344CB8AC3E}">
        <p14:creationId xmlns:p14="http://schemas.microsoft.com/office/powerpoint/2010/main" val="4839414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/>
              <a:t>Diffractive optics</a:t>
            </a:r>
          </a:p>
          <a:p>
            <a:pPr marL="0" indent="0">
              <a:buNone/>
            </a:pPr>
            <a:r>
              <a:rPr lang="en-US" dirty="0"/>
              <a:t>Non-zero bandwidth of the laser pulse.</a:t>
            </a:r>
          </a:p>
          <a:p>
            <a:pPr marL="0" indent="0">
              <a:buNone/>
            </a:pPr>
            <a:r>
              <a:rPr lang="en-US" dirty="0" err="1"/>
              <a:t>Emphasise</a:t>
            </a:r>
            <a:r>
              <a:rPr lang="en-US" dirty="0"/>
              <a:t> kHz beam, </a:t>
            </a:r>
            <a:r>
              <a:rPr lang="en-US" dirty="0" err="1"/>
              <a:t>tisaph</a:t>
            </a:r>
            <a:r>
              <a:rPr lang="en-US" dirty="0"/>
              <a:t>, laser params</a:t>
            </a:r>
          </a:p>
          <a:p>
            <a:pPr marL="0" indent="0">
              <a:buNone/>
            </a:pPr>
            <a:r>
              <a:rPr lang="en-US" dirty="0"/>
              <a:t>Label other diffracted foci, move to backup slide.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81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Non-zero bandwidth of the laser pulse.</a:t>
            </a:r>
          </a:p>
          <a:p>
            <a:pPr marL="0" indent="0">
              <a:buNone/>
            </a:pPr>
            <a:r>
              <a:rPr lang="en-US" dirty="0" err="1"/>
              <a:t>Emphasise</a:t>
            </a:r>
            <a:r>
              <a:rPr lang="en-US" dirty="0"/>
              <a:t> kHz beam, </a:t>
            </a:r>
            <a:r>
              <a:rPr lang="en-US" dirty="0" err="1"/>
              <a:t>tisaph</a:t>
            </a:r>
            <a:r>
              <a:rPr lang="en-US" dirty="0"/>
              <a:t>, laser params</a:t>
            </a:r>
          </a:p>
          <a:p>
            <a:pPr marL="0" indent="0">
              <a:buNone/>
            </a:pPr>
            <a:r>
              <a:rPr lang="en-US" dirty="0"/>
              <a:t>Label other diffracted foci, move to backup slide.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565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84AA175B-FAD4-2D93-F970-C900097FE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9E8B0AA6-B838-0581-8D1F-5C8E08EC75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F8EB5B94-C319-8AD6-2CD4-E7C165BF76E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Can explicitly mention grayscale vs binary math</a:t>
            </a:r>
          </a:p>
          <a:p>
            <a:pPr marL="0" indent="0">
              <a:buNone/>
            </a:pPr>
            <a:r>
              <a:rPr lang="en-US" dirty="0"/>
              <a:t>Emittance growth is an issue, mitigated by linear regime, </a:t>
            </a:r>
            <a:r>
              <a:rPr lang="en-US" dirty="0" err="1"/>
              <a:t>multipulse</a:t>
            </a:r>
            <a:r>
              <a:rPr lang="en-US" dirty="0"/>
              <a:t>, etc.</a:t>
            </a:r>
          </a:p>
          <a:p>
            <a:pPr marL="0" indent="0">
              <a:buNone/>
            </a:pPr>
            <a:r>
              <a:rPr lang="en-US" dirty="0"/>
              <a:t>Many parameters</a:t>
            </a:r>
          </a:p>
          <a:p>
            <a:pPr marL="0" indent="0">
              <a:buNone/>
            </a:pPr>
            <a:r>
              <a:rPr lang="en-US" dirty="0"/>
              <a:t>Remove backup slides in pdf, specify just for attendees</a:t>
            </a:r>
          </a:p>
          <a:p>
            <a:pPr marL="0" indent="0">
              <a:buNone/>
            </a:pPr>
            <a:r>
              <a:rPr lang="en-US" dirty="0"/>
              <a:t>Mention ionized in </a:t>
            </a:r>
            <a:r>
              <a:rPr lang="en-US" dirty="0" err="1"/>
              <a:t>WarpX</a:t>
            </a:r>
            <a:r>
              <a:rPr lang="en-US" dirty="0"/>
              <a:t> vs pre-formed in </a:t>
            </a:r>
            <a:r>
              <a:rPr lang="en-US" dirty="0" err="1"/>
              <a:t>Hipace</a:t>
            </a:r>
            <a:r>
              <a:rPr lang="en-US" dirty="0"/>
              <a:t>++</a:t>
            </a:r>
          </a:p>
        </p:txBody>
      </p:sp>
    </p:spTree>
    <p:extLst>
      <p:ext uri="{BB962C8B-B14F-4D97-AF65-F5344CB8AC3E}">
        <p14:creationId xmlns:p14="http://schemas.microsoft.com/office/powerpoint/2010/main" val="20853798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05495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3382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 defTabSz="990752">
              <a:buNone/>
              <a:defRPr/>
            </a:pPr>
            <a:r>
              <a:rPr lang="en-GB" dirty="0"/>
              <a:t>Think about including radiation generation propagation results</a:t>
            </a:r>
          </a:p>
          <a:p>
            <a:pPr marL="0" indent="0" defTabSz="990752">
              <a:buNone/>
              <a:defRPr/>
            </a:pPr>
            <a:r>
              <a:rPr lang="en-GB" dirty="0"/>
              <a:t>Declutter figure and first stage</a:t>
            </a:r>
          </a:p>
          <a:p>
            <a:pPr marL="0" indent="0" defTabSz="990752">
              <a:buNone/>
              <a:defRPr/>
            </a:pPr>
            <a:r>
              <a:rPr lang="en-GB" dirty="0"/>
              <a:t>Remove many, many more…</a:t>
            </a:r>
          </a:p>
          <a:p>
            <a:pPr marL="0" indent="0" defTabSz="990752">
              <a:buNone/>
              <a:defRPr/>
            </a:pPr>
            <a:r>
              <a:rPr lang="en-GB" dirty="0"/>
              <a:t>Discuss three applications and experiments</a:t>
            </a:r>
          </a:p>
          <a:p>
            <a:pPr marL="0" indent="0" defTabSz="990752">
              <a:buNone/>
              <a:defRPr/>
            </a:pPr>
            <a:r>
              <a:rPr lang="en-GB" dirty="0"/>
              <a:t>Distinguish indented sub-bullets</a:t>
            </a:r>
          </a:p>
          <a:p>
            <a:pPr marL="0" indent="0" defTabSz="990752">
              <a:buNone/>
              <a:defRPr/>
            </a:pPr>
            <a:endParaRPr lang="en-GB" dirty="0"/>
          </a:p>
          <a:p>
            <a:pPr marL="0" indent="0" defTabSz="990752">
              <a:buNone/>
              <a:defRPr/>
            </a:pPr>
            <a:r>
              <a:rPr lang="en-GB" dirty="0"/>
              <a:t>Pulse extractor</a:t>
            </a:r>
            <a:br>
              <a:rPr lang="en-GB" dirty="0"/>
            </a:br>
            <a:r>
              <a:rPr lang="en-GB" dirty="0"/>
              <a:t>Bunch follows pulse down a channel with a kink</a:t>
            </a:r>
          </a:p>
        </p:txBody>
      </p:sp>
    </p:spTree>
    <p:extLst>
      <p:ext uri="{BB962C8B-B14F-4D97-AF65-F5344CB8AC3E}">
        <p14:creationId xmlns:p14="http://schemas.microsoft.com/office/powerpoint/2010/main" val="37821521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84358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804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 defTabSz="990752">
              <a:buNone/>
              <a:defRPr/>
            </a:pPr>
            <a:r>
              <a:rPr lang="en-GB" dirty="0"/>
              <a:t>Think about including radiation generation propagation results</a:t>
            </a:r>
          </a:p>
          <a:p>
            <a:pPr marL="0" indent="0" defTabSz="990752">
              <a:buNone/>
              <a:defRPr/>
            </a:pPr>
            <a:r>
              <a:rPr lang="en-GB" dirty="0"/>
              <a:t>Declutter figure and first stage</a:t>
            </a:r>
          </a:p>
          <a:p>
            <a:pPr marL="0" indent="0" defTabSz="990752">
              <a:buNone/>
              <a:defRPr/>
            </a:pPr>
            <a:r>
              <a:rPr lang="en-GB" dirty="0"/>
              <a:t>Remove many, many more…</a:t>
            </a:r>
          </a:p>
          <a:p>
            <a:pPr marL="0" indent="0" defTabSz="990752">
              <a:buNone/>
              <a:defRPr/>
            </a:pPr>
            <a:r>
              <a:rPr lang="en-GB" dirty="0"/>
              <a:t>Discuss three applications and experiments</a:t>
            </a:r>
          </a:p>
          <a:p>
            <a:pPr marL="0" indent="0" defTabSz="990752">
              <a:buNone/>
              <a:defRPr/>
            </a:pPr>
            <a:r>
              <a:rPr lang="en-GB" dirty="0"/>
              <a:t>Distinguish indented sub-bullets</a:t>
            </a:r>
          </a:p>
          <a:p>
            <a:pPr marL="0" indent="0" defTabSz="990752">
              <a:buNone/>
              <a:defRPr/>
            </a:pPr>
            <a:endParaRPr lang="en-GB" dirty="0"/>
          </a:p>
          <a:p>
            <a:pPr marL="0" indent="0" defTabSz="990752">
              <a:buNone/>
              <a:defRPr/>
            </a:pPr>
            <a:r>
              <a:rPr lang="en-GB" dirty="0"/>
              <a:t>Pulse extractor</a:t>
            </a:r>
            <a:br>
              <a:rPr lang="en-GB" dirty="0"/>
            </a:br>
            <a:r>
              <a:rPr lang="en-GB" dirty="0"/>
              <a:t>Bunch follows pulse down a channel with a kink</a:t>
            </a:r>
          </a:p>
        </p:txBody>
      </p:sp>
    </p:spTree>
    <p:extLst>
      <p:ext uri="{BB962C8B-B14F-4D97-AF65-F5344CB8AC3E}">
        <p14:creationId xmlns:p14="http://schemas.microsoft.com/office/powerpoint/2010/main" val="609291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 defTabSz="990752">
              <a:buNone/>
              <a:defRPr/>
            </a:pPr>
            <a:r>
              <a:rPr lang="en-GB" dirty="0"/>
              <a:t>Think about including radiation generation propagation results</a:t>
            </a:r>
          </a:p>
          <a:p>
            <a:pPr marL="0" indent="0" defTabSz="990752">
              <a:buNone/>
              <a:defRPr/>
            </a:pPr>
            <a:r>
              <a:rPr lang="en-GB" dirty="0"/>
              <a:t>Declutter figure and first stage</a:t>
            </a:r>
          </a:p>
          <a:p>
            <a:pPr marL="0" indent="0" defTabSz="990752">
              <a:buNone/>
              <a:defRPr/>
            </a:pPr>
            <a:r>
              <a:rPr lang="en-GB" dirty="0"/>
              <a:t>Remove many, many more…</a:t>
            </a:r>
          </a:p>
          <a:p>
            <a:pPr marL="0" indent="0" defTabSz="990752">
              <a:buNone/>
              <a:defRPr/>
            </a:pPr>
            <a:r>
              <a:rPr lang="en-GB" dirty="0"/>
              <a:t>Discuss three applications and experiments</a:t>
            </a:r>
          </a:p>
          <a:p>
            <a:pPr marL="0" indent="0" defTabSz="990752">
              <a:buNone/>
              <a:defRPr/>
            </a:pPr>
            <a:r>
              <a:rPr lang="en-GB" dirty="0"/>
              <a:t>Distinguish indented sub-bullets</a:t>
            </a:r>
          </a:p>
          <a:p>
            <a:pPr marL="0" indent="0" defTabSz="990752">
              <a:buNone/>
              <a:defRPr/>
            </a:pPr>
            <a:endParaRPr lang="en-GB" dirty="0"/>
          </a:p>
          <a:p>
            <a:pPr marL="0" indent="0" defTabSz="990752">
              <a:buNone/>
              <a:defRPr/>
            </a:pPr>
            <a:r>
              <a:rPr lang="en-GB" dirty="0"/>
              <a:t>Pulse extractor</a:t>
            </a:r>
            <a:br>
              <a:rPr lang="en-GB" dirty="0"/>
            </a:br>
            <a:r>
              <a:rPr lang="en-GB" dirty="0"/>
              <a:t>Bunch follows pulse down a channel with a kink</a:t>
            </a:r>
          </a:p>
        </p:txBody>
      </p:sp>
    </p:spTree>
    <p:extLst>
      <p:ext uri="{BB962C8B-B14F-4D97-AF65-F5344CB8AC3E}">
        <p14:creationId xmlns:p14="http://schemas.microsoft.com/office/powerpoint/2010/main" val="495456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>
          <a:extLst>
            <a:ext uri="{FF2B5EF4-FFF2-40B4-BE49-F238E27FC236}">
              <a16:creationId xmlns:a16="http://schemas.microsoft.com/office/drawing/2014/main" id="{10BAE9D2-1091-4ADB-45B5-F89473B75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>
            <a:extLst>
              <a:ext uri="{FF2B5EF4-FFF2-40B4-BE49-F238E27FC236}">
                <a16:creationId xmlns:a16="http://schemas.microsoft.com/office/drawing/2014/main" id="{3DD0CB8F-15E0-8912-F6CB-581F4AD929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>
            <a:extLst>
              <a:ext uri="{FF2B5EF4-FFF2-40B4-BE49-F238E27FC236}">
                <a16:creationId xmlns:a16="http://schemas.microsoft.com/office/drawing/2014/main" id="{120480FB-914B-566E-57BB-D987473450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All studies so far have used discharge capillary waveguides</a:t>
            </a:r>
          </a:p>
          <a:p>
            <a:pPr marL="0" indent="0">
              <a:buNone/>
            </a:pPr>
            <a:r>
              <a:rPr lang="en-US" dirty="0"/>
              <a:t>Mention kHz for HOFI</a:t>
            </a:r>
          </a:p>
          <a:p>
            <a:pPr marL="0" indent="0">
              <a:buNone/>
            </a:pPr>
            <a:r>
              <a:rPr lang="en-US" dirty="0"/>
              <a:t>Pay the price in terms of emittance growth</a:t>
            </a:r>
          </a:p>
          <a:p>
            <a:pPr marL="0" indent="0">
              <a:buNone/>
            </a:pPr>
            <a:r>
              <a:rPr lang="en-US" dirty="0"/>
              <a:t>Could probably combine slides 6-8, can make three figures small</a:t>
            </a:r>
          </a:p>
          <a:p>
            <a:pPr marL="0" indent="0">
              <a:buNone/>
            </a:pPr>
            <a:r>
              <a:rPr lang="en-US" dirty="0"/>
              <a:t>Mention variable radius of curvature</a:t>
            </a:r>
          </a:p>
          <a:p>
            <a:pPr marL="0" indent="0">
              <a:buNone/>
            </a:pPr>
            <a:r>
              <a:rPr lang="en-US" dirty="0"/>
              <a:t>Just include references, don’t detail</a:t>
            </a:r>
          </a:p>
          <a:p>
            <a:pPr marL="0" indent="0">
              <a:buNone/>
            </a:pPr>
            <a:r>
              <a:rPr lang="en-US" dirty="0"/>
              <a:t>From here, jump straight to HOFI description</a:t>
            </a:r>
          </a:p>
        </p:txBody>
      </p:sp>
    </p:spTree>
    <p:extLst>
      <p:ext uri="{BB962C8B-B14F-4D97-AF65-F5344CB8AC3E}">
        <p14:creationId xmlns:p14="http://schemas.microsoft.com/office/powerpoint/2010/main" val="3597584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GB" noProof="0" dirty="0"/>
              <a:t>Emphasise importance with curved channels vs parabolic, refer to Alex’s talk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en-GB" noProof="0" dirty="0"/>
              <a:t>Do not go through HOFI mechanism, reference other HOFI talks</a:t>
            </a:r>
          </a:p>
          <a:p>
            <a:pPr marL="0" indent="0">
              <a:buNone/>
            </a:pPr>
            <a:r>
              <a:rPr lang="en-GB" noProof="0" dirty="0"/>
              <a:t>Emphasise ionisation is important, different from full-ionised</a:t>
            </a:r>
          </a:p>
          <a:p>
            <a:pPr marL="0" indent="0">
              <a:buNone/>
            </a:pPr>
            <a:r>
              <a:rPr lang="en-GB" noProof="0" dirty="0"/>
              <a:t>Do mention axicon</a:t>
            </a:r>
          </a:p>
          <a:p>
            <a:pPr marL="0" indent="0">
              <a:buNone/>
            </a:pPr>
            <a:r>
              <a:rPr lang="en-GB" noProof="0" dirty="0"/>
              <a:t>Show electron density profiles</a:t>
            </a:r>
          </a:p>
          <a:p>
            <a:pPr marL="0" indent="0">
              <a:buNone/>
            </a:pPr>
            <a:r>
              <a:rPr lang="en-GB" noProof="0" dirty="0"/>
              <a:t>Can remove Simon’s name from credit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en-GB" noProof="0" dirty="0"/>
              <a:t>Focus along a line in longitudinal direction</a:t>
            </a:r>
          </a:p>
          <a:p>
            <a:pPr marL="0" indent="0">
              <a:buNone/>
            </a:pPr>
            <a:r>
              <a:rPr lang="en-GB" noProof="0" dirty="0"/>
              <a:t>Shock wave that spreads outwards, creating a density depression close to the axis, i.e. a plasma waveguide</a:t>
            </a:r>
          </a:p>
          <a:p>
            <a:pPr marL="0" indent="0">
              <a:buNone/>
            </a:pPr>
            <a:r>
              <a:rPr lang="en-GB" noProof="0" dirty="0"/>
              <a:t>Leading edge is guided and ionizes collar of neutral gas atoms that surround the HOFI.</a:t>
            </a:r>
          </a:p>
          <a:p>
            <a:pPr marL="0" indent="0">
              <a:buNone/>
            </a:pPr>
            <a:r>
              <a:rPr lang="en-GB" noProof="0" dirty="0"/>
              <a:t>Move slide to just before mention of rescaling to HOFI parameters</a:t>
            </a:r>
          </a:p>
          <a:p>
            <a:pPr marL="0" indent="0">
              <a:buNone/>
            </a:pPr>
            <a:r>
              <a:rPr lang="en-GB" noProof="0" dirty="0"/>
              <a:t>Replace with cartoon, mention axicon focus</a:t>
            </a:r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13102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GB" noProof="0" dirty="0"/>
              <a:t>Emphasise importance with curved channels vs parabolic, refer to Alex’s talk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en-GB" noProof="0" dirty="0"/>
              <a:t>Do not go through HOFI mechanism, reference other HOFI talks</a:t>
            </a:r>
          </a:p>
          <a:p>
            <a:pPr marL="0" indent="0">
              <a:buNone/>
            </a:pPr>
            <a:r>
              <a:rPr lang="en-GB" noProof="0" dirty="0"/>
              <a:t>Emphasise ionisation is important, different from full-ionised</a:t>
            </a:r>
          </a:p>
          <a:p>
            <a:pPr marL="0" indent="0">
              <a:buNone/>
            </a:pPr>
            <a:r>
              <a:rPr lang="en-GB" noProof="0" dirty="0"/>
              <a:t>Do mention axicon</a:t>
            </a:r>
          </a:p>
          <a:p>
            <a:pPr marL="0" indent="0">
              <a:buNone/>
            </a:pPr>
            <a:r>
              <a:rPr lang="en-GB" noProof="0" dirty="0"/>
              <a:t>Show electron density profiles</a:t>
            </a:r>
          </a:p>
          <a:p>
            <a:pPr marL="0" indent="0">
              <a:buNone/>
            </a:pPr>
            <a:r>
              <a:rPr lang="en-GB" noProof="0" dirty="0"/>
              <a:t>Can remove Simon’s name from credit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en-GB" noProof="0" dirty="0"/>
              <a:t>Focus along a line in longitudinal direction</a:t>
            </a:r>
          </a:p>
          <a:p>
            <a:pPr marL="0" indent="0">
              <a:buNone/>
            </a:pPr>
            <a:r>
              <a:rPr lang="en-GB" noProof="0" dirty="0"/>
              <a:t>Shock wave that spreads outwards, creating a density depression close to the axis, i.e. a plasma waveguide</a:t>
            </a:r>
          </a:p>
          <a:p>
            <a:pPr marL="0" indent="0">
              <a:buNone/>
            </a:pPr>
            <a:r>
              <a:rPr lang="en-GB" noProof="0" dirty="0"/>
              <a:t>Leading edge is guided and ionizes collar of neutral gas atoms that surround the HOFI.</a:t>
            </a:r>
          </a:p>
          <a:p>
            <a:pPr marL="0" indent="0">
              <a:buNone/>
            </a:pPr>
            <a:r>
              <a:rPr lang="en-GB" noProof="0" dirty="0"/>
              <a:t>Move slide to just before mention of rescaling to HOFI parameters</a:t>
            </a:r>
          </a:p>
          <a:p>
            <a:pPr marL="0" indent="0">
              <a:buNone/>
            </a:pPr>
            <a:r>
              <a:rPr lang="en-GB" noProof="0" dirty="0"/>
              <a:t>Replace with cartoon, mention axicon focus</a:t>
            </a:r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71490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517ce332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517ce3327_0_29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For FELs</a:t>
            </a:r>
          </a:p>
        </p:txBody>
      </p:sp>
    </p:spTree>
    <p:extLst>
      <p:ext uri="{BB962C8B-B14F-4D97-AF65-F5344CB8AC3E}">
        <p14:creationId xmlns:p14="http://schemas.microsoft.com/office/powerpoint/2010/main" val="1058734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12270" y="928750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434400" y="1051350"/>
            <a:ext cx="3996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6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549425" y="3178500"/>
            <a:ext cx="288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>
            <a:off x="1014405" y="-1135500"/>
            <a:ext cx="7024800" cy="70248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709400"/>
            <a:ext cx="7717500" cy="106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72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713225" y="2771225"/>
            <a:ext cx="7717500" cy="4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9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Condensed Light"/>
              <a:buNone/>
              <a:defRPr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"/>
          </p:nvPr>
        </p:nvSpPr>
        <p:spPr>
          <a:xfrm>
            <a:off x="713225" y="1858317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2"/>
          </p:nvPr>
        </p:nvSpPr>
        <p:spPr>
          <a:xfrm>
            <a:off x="1196484" y="2176917"/>
            <a:ext cx="2892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3" hasCustomPrompt="1"/>
          </p:nvPr>
        </p:nvSpPr>
        <p:spPr>
          <a:xfrm>
            <a:off x="2354670" y="1243908"/>
            <a:ext cx="57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4"/>
          </p:nvPr>
        </p:nvSpPr>
        <p:spPr>
          <a:xfrm>
            <a:off x="715051" y="3708826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5"/>
          </p:nvPr>
        </p:nvSpPr>
        <p:spPr>
          <a:xfrm>
            <a:off x="1196484" y="4027425"/>
            <a:ext cx="2892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6" hasCustomPrompt="1"/>
          </p:nvPr>
        </p:nvSpPr>
        <p:spPr>
          <a:xfrm>
            <a:off x="2354670" y="3088443"/>
            <a:ext cx="57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7"/>
          </p:nvPr>
        </p:nvSpPr>
        <p:spPr>
          <a:xfrm>
            <a:off x="4575875" y="1858317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8"/>
          </p:nvPr>
        </p:nvSpPr>
        <p:spPr>
          <a:xfrm>
            <a:off x="5057017" y="2176917"/>
            <a:ext cx="28926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9" hasCustomPrompt="1"/>
          </p:nvPr>
        </p:nvSpPr>
        <p:spPr>
          <a:xfrm>
            <a:off x="6213050" y="1242558"/>
            <a:ext cx="580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13"/>
          </p:nvPr>
        </p:nvSpPr>
        <p:spPr>
          <a:xfrm>
            <a:off x="4575875" y="3714526"/>
            <a:ext cx="38550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14"/>
          </p:nvPr>
        </p:nvSpPr>
        <p:spPr>
          <a:xfrm>
            <a:off x="5057017" y="4033125"/>
            <a:ext cx="28926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15" hasCustomPrompt="1"/>
          </p:nvPr>
        </p:nvSpPr>
        <p:spPr>
          <a:xfrm>
            <a:off x="6215375" y="3134193"/>
            <a:ext cx="576000" cy="3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16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183325" y="1397500"/>
            <a:ext cx="45507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8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2349750" y="2983300"/>
            <a:ext cx="4444500" cy="43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ubTitle" idx="1"/>
          </p:nvPr>
        </p:nvSpPr>
        <p:spPr>
          <a:xfrm>
            <a:off x="2401225" y="1875675"/>
            <a:ext cx="4444500" cy="10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2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subTitle" idx="1"/>
          </p:nvPr>
        </p:nvSpPr>
        <p:spPr>
          <a:xfrm>
            <a:off x="4831825" y="1187550"/>
            <a:ext cx="33894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4831825" y="444250"/>
            <a:ext cx="3389400" cy="86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ubTitle" idx="2"/>
          </p:nvPr>
        </p:nvSpPr>
        <p:spPr>
          <a:xfrm>
            <a:off x="4831825" y="2230100"/>
            <a:ext cx="33894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3"/>
          </p:nvPr>
        </p:nvSpPr>
        <p:spPr>
          <a:xfrm>
            <a:off x="4831825" y="2517962"/>
            <a:ext cx="33894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ubTitle" idx="4"/>
          </p:nvPr>
        </p:nvSpPr>
        <p:spPr>
          <a:xfrm>
            <a:off x="4831825" y="3295500"/>
            <a:ext cx="33894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subTitle" idx="5"/>
          </p:nvPr>
        </p:nvSpPr>
        <p:spPr>
          <a:xfrm>
            <a:off x="4831825" y="3583362"/>
            <a:ext cx="33894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>
            <a:spLocks noGrp="1"/>
          </p:cNvSpPr>
          <p:nvPr>
            <p:ph type="title"/>
          </p:nvPr>
        </p:nvSpPr>
        <p:spPr>
          <a:xfrm>
            <a:off x="713475" y="539500"/>
            <a:ext cx="77172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1"/>
          </p:nvPr>
        </p:nvSpPr>
        <p:spPr>
          <a:xfrm>
            <a:off x="583882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2"/>
          </p:nvPr>
        </p:nvSpPr>
        <p:spPr>
          <a:xfrm>
            <a:off x="583882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3"/>
          </p:nvPr>
        </p:nvSpPr>
        <p:spPr>
          <a:xfrm>
            <a:off x="377197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4"/>
          </p:nvPr>
        </p:nvSpPr>
        <p:spPr>
          <a:xfrm>
            <a:off x="377197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ubTitle" idx="5"/>
          </p:nvPr>
        </p:nvSpPr>
        <p:spPr>
          <a:xfrm>
            <a:off x="1704975" y="1801475"/>
            <a:ext cx="1600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6"/>
          </p:nvPr>
        </p:nvSpPr>
        <p:spPr>
          <a:xfrm>
            <a:off x="1704975" y="2234725"/>
            <a:ext cx="1600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 idx="7" hasCustomPrompt="1"/>
          </p:nvPr>
        </p:nvSpPr>
        <p:spPr>
          <a:xfrm>
            <a:off x="1865075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8" hasCustomPrompt="1"/>
          </p:nvPr>
        </p:nvSpPr>
        <p:spPr>
          <a:xfrm>
            <a:off x="3931950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9" hasCustomPrompt="1"/>
          </p:nvPr>
        </p:nvSpPr>
        <p:spPr>
          <a:xfrm>
            <a:off x="5998875" y="3916575"/>
            <a:ext cx="1280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5" name="Google Shape;115;p17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8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 rot="10800000" flipH="1">
            <a:off x="-10" y="434337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6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839650" y="2265775"/>
            <a:ext cx="2104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ubTitle" idx="2"/>
          </p:nvPr>
        </p:nvSpPr>
        <p:spPr>
          <a:xfrm>
            <a:off x="839428" y="2653452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3"/>
          </p:nvPr>
        </p:nvSpPr>
        <p:spPr>
          <a:xfrm>
            <a:off x="3407250" y="2265775"/>
            <a:ext cx="2329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ubTitle" idx="4"/>
          </p:nvPr>
        </p:nvSpPr>
        <p:spPr>
          <a:xfrm>
            <a:off x="3517069" y="2653470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5"/>
          </p:nvPr>
        </p:nvSpPr>
        <p:spPr>
          <a:xfrm>
            <a:off x="6194645" y="2265775"/>
            <a:ext cx="21045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6"/>
          </p:nvPr>
        </p:nvSpPr>
        <p:spPr>
          <a:xfrm>
            <a:off x="6194710" y="2653452"/>
            <a:ext cx="2104500" cy="8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9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0"/>
          <p:cNvSpPr txBox="1">
            <a:spLocks noGrp="1"/>
          </p:cNvSpPr>
          <p:nvPr>
            <p:ph type="subTitle" idx="1"/>
          </p:nvPr>
        </p:nvSpPr>
        <p:spPr>
          <a:xfrm>
            <a:off x="713225" y="1746432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0"/>
          <p:cNvSpPr txBox="1">
            <a:spLocks noGrp="1"/>
          </p:cNvSpPr>
          <p:nvPr>
            <p:ph type="subTitle" idx="2"/>
          </p:nvPr>
        </p:nvSpPr>
        <p:spPr>
          <a:xfrm>
            <a:off x="713225" y="2814249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0"/>
          <p:cNvSpPr txBox="1">
            <a:spLocks noGrp="1"/>
          </p:cNvSpPr>
          <p:nvPr>
            <p:ph type="subTitle" idx="3"/>
          </p:nvPr>
        </p:nvSpPr>
        <p:spPr>
          <a:xfrm>
            <a:off x="713225" y="3881076"/>
            <a:ext cx="30813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0"/>
          <p:cNvSpPr txBox="1">
            <a:spLocks noGrp="1"/>
          </p:cNvSpPr>
          <p:nvPr>
            <p:ph type="subTitle" idx="4"/>
          </p:nvPr>
        </p:nvSpPr>
        <p:spPr>
          <a:xfrm>
            <a:off x="713064" y="3454695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5"/>
          </p:nvPr>
        </p:nvSpPr>
        <p:spPr>
          <a:xfrm>
            <a:off x="713064" y="2387670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6"/>
          </p:nvPr>
        </p:nvSpPr>
        <p:spPr>
          <a:xfrm>
            <a:off x="713064" y="1313583"/>
            <a:ext cx="308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 rot="10800000">
            <a:off x="5039600" y="2829775"/>
            <a:ext cx="1863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3"/>
          <p:cNvSpPr/>
          <p:nvPr/>
        </p:nvSpPr>
        <p:spPr>
          <a:xfrm>
            <a:off x="5324895" y="-331675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4492445" y="1528425"/>
            <a:ext cx="3438900" cy="34389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rot="-1371778">
            <a:off x="6872858" y="2459916"/>
            <a:ext cx="739714" cy="739714"/>
          </a:xfrm>
          <a:prstGeom prst="star8">
            <a:avLst>
              <a:gd name="adj" fmla="val 22215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713225" y="2408875"/>
            <a:ext cx="4838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5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539500"/>
            <a:ext cx="2765400" cy="156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713225" y="3611250"/>
            <a:ext cx="31920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spcBef>
                <a:spcPts val="16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8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2200100" y="539500"/>
            <a:ext cx="47514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1"/>
          </p:nvPr>
        </p:nvSpPr>
        <p:spPr>
          <a:xfrm>
            <a:off x="2200100" y="1715075"/>
            <a:ext cx="2051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2"/>
          </p:nvPr>
        </p:nvSpPr>
        <p:spPr>
          <a:xfrm>
            <a:off x="2200100" y="2112291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3"/>
          </p:nvPr>
        </p:nvSpPr>
        <p:spPr>
          <a:xfrm>
            <a:off x="4881608" y="1715075"/>
            <a:ext cx="2069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ubTitle" idx="4"/>
          </p:nvPr>
        </p:nvSpPr>
        <p:spPr>
          <a:xfrm>
            <a:off x="4890583" y="2112291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ubTitle" idx="5"/>
          </p:nvPr>
        </p:nvSpPr>
        <p:spPr>
          <a:xfrm>
            <a:off x="2200100" y="3536097"/>
            <a:ext cx="2051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6"/>
          </p:nvPr>
        </p:nvSpPr>
        <p:spPr>
          <a:xfrm>
            <a:off x="2200100" y="3933300"/>
            <a:ext cx="2051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subTitle" idx="7"/>
          </p:nvPr>
        </p:nvSpPr>
        <p:spPr>
          <a:xfrm>
            <a:off x="4881608" y="3536097"/>
            <a:ext cx="20697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ubTitle" idx="8"/>
          </p:nvPr>
        </p:nvSpPr>
        <p:spPr>
          <a:xfrm>
            <a:off x="4881608" y="3933300"/>
            <a:ext cx="20697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20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>
            <a:spLocks noGrp="1"/>
          </p:cNvSpPr>
          <p:nvPr>
            <p:ph type="subTitle" idx="1"/>
          </p:nvPr>
        </p:nvSpPr>
        <p:spPr>
          <a:xfrm>
            <a:off x="713225" y="2305625"/>
            <a:ext cx="1783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ubTitle" idx="2"/>
          </p:nvPr>
        </p:nvSpPr>
        <p:spPr>
          <a:xfrm>
            <a:off x="713225" y="2702846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subTitle" idx="3"/>
          </p:nvPr>
        </p:nvSpPr>
        <p:spPr>
          <a:xfrm>
            <a:off x="2672647" y="2305613"/>
            <a:ext cx="17988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ubTitle" idx="4"/>
          </p:nvPr>
        </p:nvSpPr>
        <p:spPr>
          <a:xfrm>
            <a:off x="2680446" y="2702834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5"/>
          </p:nvPr>
        </p:nvSpPr>
        <p:spPr>
          <a:xfrm>
            <a:off x="4647674" y="2305625"/>
            <a:ext cx="17832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subTitle" idx="6"/>
          </p:nvPr>
        </p:nvSpPr>
        <p:spPr>
          <a:xfrm>
            <a:off x="4647674" y="2702846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7"/>
          </p:nvPr>
        </p:nvSpPr>
        <p:spPr>
          <a:xfrm>
            <a:off x="6607095" y="2305613"/>
            <a:ext cx="17988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subTitle" idx="8"/>
          </p:nvPr>
        </p:nvSpPr>
        <p:spPr>
          <a:xfrm>
            <a:off x="6614895" y="2702834"/>
            <a:ext cx="1783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subTitle" idx="1"/>
          </p:nvPr>
        </p:nvSpPr>
        <p:spPr>
          <a:xfrm>
            <a:off x="1392075" y="1840487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2"/>
          </p:nvPr>
        </p:nvSpPr>
        <p:spPr>
          <a:xfrm>
            <a:off x="1392075" y="2192455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ubTitle" idx="3"/>
          </p:nvPr>
        </p:nvSpPr>
        <p:spPr>
          <a:xfrm>
            <a:off x="3791454" y="1840475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subTitle" idx="4"/>
          </p:nvPr>
        </p:nvSpPr>
        <p:spPr>
          <a:xfrm>
            <a:off x="3791454" y="2199866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subTitle" idx="5"/>
          </p:nvPr>
        </p:nvSpPr>
        <p:spPr>
          <a:xfrm>
            <a:off x="6190853" y="1840488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2" name="Google Shape;172;p23"/>
          <p:cNvSpPr txBox="1">
            <a:spLocks noGrp="1"/>
          </p:cNvSpPr>
          <p:nvPr>
            <p:ph type="subTitle" idx="6"/>
          </p:nvPr>
        </p:nvSpPr>
        <p:spPr>
          <a:xfrm>
            <a:off x="6190853" y="2199870"/>
            <a:ext cx="1572000" cy="5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3"/>
          <p:cNvSpPr txBox="1">
            <a:spLocks noGrp="1"/>
          </p:cNvSpPr>
          <p:nvPr>
            <p:ph type="subTitle" idx="7"/>
          </p:nvPr>
        </p:nvSpPr>
        <p:spPr>
          <a:xfrm>
            <a:off x="1392075" y="3622903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subTitle" idx="8"/>
          </p:nvPr>
        </p:nvSpPr>
        <p:spPr>
          <a:xfrm>
            <a:off x="1392075" y="3973783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3"/>
          <p:cNvSpPr txBox="1">
            <a:spLocks noGrp="1"/>
          </p:cNvSpPr>
          <p:nvPr>
            <p:ph type="subTitle" idx="9"/>
          </p:nvPr>
        </p:nvSpPr>
        <p:spPr>
          <a:xfrm>
            <a:off x="3791454" y="3622890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6" name="Google Shape;176;p23"/>
          <p:cNvSpPr txBox="1">
            <a:spLocks noGrp="1"/>
          </p:cNvSpPr>
          <p:nvPr>
            <p:ph type="subTitle" idx="13"/>
          </p:nvPr>
        </p:nvSpPr>
        <p:spPr>
          <a:xfrm>
            <a:off x="3791454" y="3981275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3"/>
          <p:cNvSpPr txBox="1">
            <a:spLocks noGrp="1"/>
          </p:cNvSpPr>
          <p:nvPr>
            <p:ph type="subTitle" idx="14"/>
          </p:nvPr>
        </p:nvSpPr>
        <p:spPr>
          <a:xfrm>
            <a:off x="6190853" y="3622903"/>
            <a:ext cx="15720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78" name="Google Shape;178;p23"/>
          <p:cNvSpPr txBox="1">
            <a:spLocks noGrp="1"/>
          </p:cNvSpPr>
          <p:nvPr>
            <p:ph type="subTitle" idx="15"/>
          </p:nvPr>
        </p:nvSpPr>
        <p:spPr>
          <a:xfrm>
            <a:off x="6190853" y="3981279"/>
            <a:ext cx="15720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3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0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4953125" y="539500"/>
            <a:ext cx="3397200" cy="10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subTitle" idx="1"/>
          </p:nvPr>
        </p:nvSpPr>
        <p:spPr>
          <a:xfrm>
            <a:off x="4953000" y="1467150"/>
            <a:ext cx="2381100" cy="7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 Condensed"/>
              <a:buNone/>
              <a:defRPr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 Condensed"/>
              <a:buNone/>
              <a:defRPr>
                <a:solidFill>
                  <a:schemeClr val="l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184" name="Google Shape;184;p24"/>
          <p:cNvSpPr txBox="1">
            <a:spLocks noGrp="1"/>
          </p:cNvSpPr>
          <p:nvPr>
            <p:ph type="subTitle" idx="2"/>
          </p:nvPr>
        </p:nvSpPr>
        <p:spPr>
          <a:xfrm>
            <a:off x="4953000" y="2196163"/>
            <a:ext cx="2743200" cy="8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4953000" y="3547825"/>
            <a:ext cx="3026100" cy="7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1100" b="1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1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" name="Google Shape;186;p2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TITLE_ONLY_2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91" name="Google Shape;191;p25"/>
          <p:cNvCxnSpPr/>
          <p:nvPr/>
        </p:nvCxnSpPr>
        <p:spPr>
          <a:xfrm rot="10800000" flipH="1">
            <a:off x="-10" y="434337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 2">
  <p:cSld name="TITLE_ONLY_2_1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5" name="Google Shape;195;p26"/>
          <p:cNvSpPr/>
          <p:nvPr/>
        </p:nvSpPr>
        <p:spPr>
          <a:xfrm>
            <a:off x="3220100" y="4139650"/>
            <a:ext cx="2415000" cy="2415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6"/>
          <p:cNvSpPr/>
          <p:nvPr/>
        </p:nvSpPr>
        <p:spPr>
          <a:xfrm>
            <a:off x="5257800" y="3753875"/>
            <a:ext cx="2415000" cy="2415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7" name="Google Shape;197;p26"/>
          <p:cNvGrpSpPr/>
          <p:nvPr/>
        </p:nvGrpSpPr>
        <p:grpSpPr>
          <a:xfrm rot="10800000">
            <a:off x="-152410" y="3911048"/>
            <a:ext cx="2647385" cy="969000"/>
            <a:chOff x="2902040" y="3090298"/>
            <a:chExt cx="2647385" cy="969000"/>
          </a:xfrm>
        </p:grpSpPr>
        <p:cxnSp>
          <p:nvCxnSpPr>
            <p:cNvPr id="198" name="Google Shape;198;p26"/>
            <p:cNvCxnSpPr/>
            <p:nvPr/>
          </p:nvCxnSpPr>
          <p:spPr>
            <a:xfrm rot="10800000">
              <a:off x="3685825" y="3574800"/>
              <a:ext cx="18636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9" name="Google Shape;199;p26"/>
            <p:cNvSpPr/>
            <p:nvPr/>
          </p:nvSpPr>
          <p:spPr>
            <a:xfrm rot="-1371778">
              <a:off x="3016683" y="3204941"/>
              <a:ext cx="739714" cy="739714"/>
            </a:xfrm>
            <a:prstGeom prst="star8">
              <a:avLst>
                <a:gd name="adj" fmla="val 22215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 hasCustomPrompt="1"/>
          </p:nvPr>
        </p:nvSpPr>
        <p:spPr>
          <a:xfrm>
            <a:off x="713250" y="1231422"/>
            <a:ext cx="7717500" cy="34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38150" lvl="0" indent="-28575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Courier New" panose="02070309020205020404" pitchFamily="49" charset="0"/>
              <a:buChar char="o"/>
              <a:defRPr sz="18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Courier New" panose="02070309020205020404" pitchFamily="49" charset="0"/>
              <a:buChar char="o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pPr indent="-330200">
              <a:buSzPts val="1600"/>
              <a:buFont typeface="Roboto"/>
              <a:buChar char="●"/>
            </a:pPr>
            <a:r>
              <a:rPr lang="en-GB" sz="1600" noProof="0" dirty="0"/>
              <a:t>Staging of laser wakefield accelerators:</a:t>
            </a:r>
          </a:p>
          <a:p>
            <a:pPr lvl="0" indent="-330200">
              <a:buSzPts val="1600"/>
              <a:buFont typeface="Roboto"/>
              <a:buChar char="●"/>
            </a:pPr>
            <a:r>
              <a:rPr lang="en-GB" sz="1600" dirty="0"/>
              <a:t>F</a:t>
            </a:r>
            <a:r>
              <a:rPr lang="en-GB" sz="1600" noProof="0" dirty="0"/>
              <a:t>resh pulses need to be introduced into each stage from the side</a:t>
            </a:r>
          </a:p>
        </p:txBody>
      </p:sp>
      <p:sp>
        <p:nvSpPr>
          <p:cNvPr id="27" name="Google Shape;27;p4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9" name="Google Shape;29;p4"/>
          <p:cNvCxnSpPr/>
          <p:nvPr/>
        </p:nvCxnSpPr>
        <p:spPr>
          <a:xfrm rot="10800000" flipH="1">
            <a:off x="-10" y="4589821"/>
            <a:ext cx="6172200" cy="192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456451" y="385650"/>
            <a:ext cx="4372200" cy="43722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4315351" y="308575"/>
            <a:ext cx="4372200" cy="43722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13100" y="1425325"/>
            <a:ext cx="38589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1154400" y="2124525"/>
            <a:ext cx="2976300" cy="10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5013305" y="2124525"/>
            <a:ext cx="2976300" cy="10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title" idx="3"/>
          </p:nvPr>
        </p:nvSpPr>
        <p:spPr>
          <a:xfrm>
            <a:off x="4572000" y="1425325"/>
            <a:ext cx="38589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713225" y="1784400"/>
            <a:ext cx="3173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713225" y="2571750"/>
            <a:ext cx="3173100" cy="10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713225" y="2150850"/>
            <a:ext cx="7717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72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0" name="Google Shape;50;p8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5041250" y="2571763"/>
            <a:ext cx="33894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5041250" y="1804650"/>
            <a:ext cx="3389400" cy="86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Condensed"/>
              <a:buNone/>
              <a:defRPr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622625" y="2320875"/>
            <a:ext cx="3644700" cy="55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endParaRPr/>
          </a:p>
        </p:txBody>
      </p:sp>
      <p:sp>
        <p:nvSpPr>
          <p:cNvPr id="59" name="Google Shape;59;p10"/>
          <p:cNvSpPr/>
          <p:nvPr/>
        </p:nvSpPr>
        <p:spPr>
          <a:xfrm>
            <a:off x="8815200" y="1695600"/>
            <a:ext cx="328800" cy="1752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-330200">
              <a:buSzPts val="1600"/>
              <a:buFont typeface="Roboto"/>
              <a:buChar char="●"/>
            </a:pPr>
            <a:r>
              <a:rPr lang="en-GB" sz="1800" noProof="0" dirty="0"/>
              <a:t>Staging of laser wakefield accelerators:</a:t>
            </a:r>
          </a:p>
          <a:p>
            <a:pPr lvl="1" indent="-330200">
              <a:buSzPts val="1600"/>
              <a:buFont typeface="Roboto"/>
              <a:buChar char="●"/>
            </a:pPr>
            <a:r>
              <a:rPr lang="en-GB" sz="1800" dirty="0"/>
              <a:t>F</a:t>
            </a:r>
            <a:r>
              <a:rPr lang="en-GB" sz="1800" noProof="0" dirty="0"/>
              <a:t>resh pulses need to be introduced into each stage from the side</a:t>
            </a:r>
          </a:p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ts val="1600"/>
        <a:buFont typeface="Roboto"/>
        <a:buChar char="●"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Courier New" panose="02070309020205020404" pitchFamily="49" charset="0"/>
        <a:buChar char="o"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loa.ensta-paris.fr/research/upx-research-group/laser-wakefield-acceleration-lwfa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/>
          <p:nvPr/>
        </p:nvSpPr>
        <p:spPr>
          <a:xfrm>
            <a:off x="446100" y="1228236"/>
            <a:ext cx="8251800" cy="1271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530" b="1" noProof="0" dirty="0">
                <a:latin typeface="Playfair Display"/>
                <a:ea typeface="Playfair Display"/>
                <a:cs typeface="Playfair Display"/>
                <a:sym typeface="Playfair Display"/>
              </a:rPr>
              <a:t>Curved hydrodynamic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530" b="1" noProof="0" dirty="0">
                <a:latin typeface="Playfair Display"/>
                <a:ea typeface="Playfair Display"/>
                <a:cs typeface="Playfair Display"/>
                <a:sym typeface="Playfair Display"/>
              </a:rPr>
              <a:t>optical-field-ionised waveguides </a:t>
            </a:r>
            <a:endParaRPr lang="en-GB" sz="3530" b="1" noProof="0" dirty="0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05" name="Google Shape;205;p27"/>
          <p:cNvSpPr txBox="1"/>
          <p:nvPr/>
        </p:nvSpPr>
        <p:spPr>
          <a:xfrm>
            <a:off x="714759" y="2739452"/>
            <a:ext cx="7714483" cy="680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Darren Zeming Chan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J. Chappell,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 L. Feder,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B. Greenwood,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A. Harrison,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S. Kalo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š,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R. Lahaye,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D. McMahon,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J. Thistlewood,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S. Thorpe,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2, 3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R. Walczak,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Arial"/>
              </a:rPr>
              <a:t> and S. Hooker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sym typeface="Arial"/>
              </a:rPr>
              <a:t>1</a:t>
            </a:r>
            <a:endParaRPr lang="en-US" sz="1500" baseline="30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6" name="Google Shape;206;p27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</a:t>
            </a:fld>
            <a:endParaRPr lang="en-GB" noProof="0" dirty="0"/>
          </a:p>
        </p:txBody>
      </p:sp>
      <p:sp>
        <p:nvSpPr>
          <p:cNvPr id="15" name="Google Shape;258;p33">
            <a:extLst>
              <a:ext uri="{FF2B5EF4-FFF2-40B4-BE49-F238E27FC236}">
                <a16:creationId xmlns:a16="http://schemas.microsoft.com/office/drawing/2014/main" id="{741AC358-D3B4-4774-927E-7B8151343A9A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dirty="0"/>
              <a:t>18</a:t>
            </a:r>
            <a:r>
              <a:rPr lang="en-GB" sz="800" noProof="0" dirty="0"/>
              <a:t> December 2025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23C203-6E18-4A7A-A139-9601437B2071}"/>
              </a:ext>
            </a:extLst>
          </p:cNvPr>
          <p:cNvGrpSpPr/>
          <p:nvPr/>
        </p:nvGrpSpPr>
        <p:grpSpPr>
          <a:xfrm>
            <a:off x="2102068" y="3659791"/>
            <a:ext cx="4939864" cy="540001"/>
            <a:chOff x="2130989" y="3659791"/>
            <a:chExt cx="4939864" cy="54000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16CAAC-C4A4-4A16-8137-3C936CBCE326}"/>
                </a:ext>
              </a:extLst>
            </p:cNvPr>
            <p:cNvSpPr txBox="1"/>
            <p:nvPr/>
          </p:nvSpPr>
          <p:spPr>
            <a:xfrm>
              <a:off x="2531114" y="3698959"/>
              <a:ext cx="342622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aseline="30000" dirty="0">
                  <a:latin typeface="Roboto" panose="02000000000000000000" pitchFamily="2" charset="0"/>
                  <a:ea typeface="Roboto" panose="02000000000000000000" pitchFamily="2" charset="0"/>
                </a:rPr>
                <a:t>1 </a:t>
              </a:r>
              <a:r>
                <a:rPr lang="en-US" sz="1200" dirty="0">
                  <a:latin typeface="Roboto" panose="02000000000000000000" pitchFamily="2" charset="0"/>
                  <a:ea typeface="Roboto" panose="02000000000000000000" pitchFamily="2" charset="0"/>
                </a:rPr>
                <a:t>Department of Physics, University of Oxford</a:t>
              </a:r>
            </a:p>
            <a:p>
              <a:r>
                <a:rPr lang="en-US" sz="1200" baseline="30000" dirty="0">
                  <a:latin typeface="Roboto" panose="02000000000000000000" pitchFamily="2" charset="0"/>
                  <a:ea typeface="Roboto" panose="02000000000000000000" pitchFamily="2" charset="0"/>
                </a:rPr>
                <a:t>2 </a:t>
              </a:r>
              <a:r>
                <a:rPr lang="en-GB" sz="1200" dirty="0">
                  <a:latin typeface="Roboto" panose="02000000000000000000" pitchFamily="2" charset="0"/>
                  <a:ea typeface="Roboto" panose="02000000000000000000" pitchFamily="2" charset="0"/>
                </a:rPr>
                <a:t>Department of Chemistry, University of Oxford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136BD0A-CA41-461F-8F21-F8517A40AD18}"/>
                </a:ext>
              </a:extLst>
            </p:cNvPr>
            <p:cNvGrpSpPr/>
            <p:nvPr/>
          </p:nvGrpSpPr>
          <p:grpSpPr>
            <a:xfrm>
              <a:off x="5911511" y="3659792"/>
              <a:ext cx="1159342" cy="540000"/>
              <a:chOff x="5407025" y="3521209"/>
              <a:chExt cx="1159342" cy="540000"/>
            </a:xfrm>
          </p:grpSpPr>
          <p:pic>
            <p:nvPicPr>
              <p:cNvPr id="1030" name="Picture 6" descr="Home | Oxford's Kavli Institute for NanoScience Discovery">
                <a:extLst>
                  <a:ext uri="{FF2B5EF4-FFF2-40B4-BE49-F238E27FC236}">
                    <a16:creationId xmlns:a16="http://schemas.microsoft.com/office/drawing/2014/main" id="{5FC34A99-C356-4025-8190-1CD9295C73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32425" y="3521209"/>
                <a:ext cx="1133942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A7A4F91-68A4-42F7-AB25-BCB5C11AE23F}"/>
                  </a:ext>
                </a:extLst>
              </p:cNvPr>
              <p:cNvSpPr txBox="1"/>
              <p:nvPr/>
            </p:nvSpPr>
            <p:spPr>
              <a:xfrm>
                <a:off x="5407025" y="3521209"/>
                <a:ext cx="12827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aseline="30000" dirty="0"/>
                  <a:t>3</a:t>
                </a:r>
                <a:r>
                  <a:rPr lang="en-US" sz="1400" dirty="0"/>
                  <a:t> </a:t>
                </a:r>
                <a:endParaRPr lang="en-GB" dirty="0"/>
              </a:p>
            </p:txBody>
          </p:sp>
        </p:grp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7D6394D9-32B0-4674-95B8-3161CBED4E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398"/>
            <a:stretch/>
          </p:blipFill>
          <p:spPr bwMode="auto">
            <a:xfrm>
              <a:off x="2130989" y="3659791"/>
              <a:ext cx="44986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708735B-6743-4AE7-BD47-8CE6700E7C07}"/>
              </a:ext>
            </a:extLst>
          </p:cNvPr>
          <p:cNvGrpSpPr/>
          <p:nvPr/>
        </p:nvGrpSpPr>
        <p:grpSpPr>
          <a:xfrm>
            <a:off x="2640265" y="396074"/>
            <a:ext cx="3863471" cy="633600"/>
            <a:chOff x="3202705" y="396074"/>
            <a:chExt cx="3863471" cy="633600"/>
          </a:xfrm>
        </p:grpSpPr>
        <p:pic>
          <p:nvPicPr>
            <p:cNvPr id="3" name="Picture 4" descr="Natural Sciences and Engineering Research Council - Wikipedia">
              <a:extLst>
                <a:ext uri="{FF2B5EF4-FFF2-40B4-BE49-F238E27FC236}">
                  <a16:creationId xmlns:a16="http://schemas.microsoft.com/office/drawing/2014/main" id="{9C4A0657-229D-4230-89C8-B834B5DBA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5374" y="442874"/>
              <a:ext cx="1260802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John Adams Institute for Accelerator Science Education &amp; Training in  Accelerator Science Student Handbook and Programme S">
              <a:extLst>
                <a:ext uri="{FF2B5EF4-FFF2-40B4-BE49-F238E27FC236}">
                  <a16:creationId xmlns:a16="http://schemas.microsoft.com/office/drawing/2014/main" id="{190466FB-8052-4824-B82E-87ABC1E5A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2705" y="396074"/>
              <a:ext cx="2217600" cy="6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10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Curved channel goals and setup</a:t>
            </a: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3700021" cy="21544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indent="-330200">
              <a:buSzPts val="1600"/>
              <a:buChar char="●"/>
            </a:pPr>
            <a:r>
              <a:rPr lang="en-GB" sz="1600" dirty="0"/>
              <a:t>Need capture efficiency ~100% and percent-level emittance growth for applications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dirty="0"/>
              <a:t>2D sims with full PIC code </a:t>
            </a:r>
            <a:r>
              <a:rPr lang="en-GB" sz="1600" dirty="0" err="1"/>
              <a:t>WarpX</a:t>
            </a:r>
            <a:r>
              <a:rPr lang="en-GB" sz="1600" dirty="0"/>
              <a:t> to model channel wall ionisation and 3D sims with </a:t>
            </a:r>
            <a:r>
              <a:rPr lang="en-GB" sz="1600" dirty="0" err="1"/>
              <a:t>HiPACE</a:t>
            </a:r>
            <a:r>
              <a:rPr lang="en-GB" sz="1600" dirty="0"/>
              <a:t>++</a:t>
            </a:r>
          </a:p>
          <a:p>
            <a:pPr marL="107950" indent="0">
              <a:buSzPts val="1600"/>
              <a:buNone/>
            </a:pPr>
            <a:endParaRPr lang="en-GB" sz="160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74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11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Curved channel goals and setup</a:t>
            </a: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3700021" cy="33855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indent="-330200">
              <a:buSzPts val="1600"/>
              <a:buChar char="●"/>
            </a:pPr>
            <a:r>
              <a:rPr lang="en-GB" sz="1600" dirty="0"/>
              <a:t>Need capture efficiency ~100% and percent-level emittance growth for applications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dirty="0"/>
              <a:t>2D sims with full PIC code </a:t>
            </a:r>
            <a:r>
              <a:rPr lang="en-GB" sz="1600" dirty="0" err="1"/>
              <a:t>WarpX</a:t>
            </a:r>
            <a:r>
              <a:rPr lang="en-GB" sz="1600" dirty="0"/>
              <a:t> to model channel wall ionisation and 3D sims with </a:t>
            </a:r>
            <a:r>
              <a:rPr lang="en-GB" sz="1600" dirty="0" err="1"/>
              <a:t>HiPACE</a:t>
            </a:r>
            <a:r>
              <a:rPr lang="en-GB" sz="1600" dirty="0"/>
              <a:t>++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dirty="0"/>
              <a:t>Channel follows cubic curvature function with a displacement of 200 </a:t>
            </a:r>
            <a:r>
              <a:rPr lang="el-GR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μ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 over 120 mm </a:t>
            </a:r>
          </a:p>
          <a:p>
            <a:pPr indent="-330200">
              <a:buSzPts val="1600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</a:rPr>
              <a:t>Minimises transverse laser pulse oscillations</a:t>
            </a:r>
            <a:endParaRPr lang="en-GB" sz="160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8749F9-6163-4C88-8D17-3C7D4427D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96" y="1307420"/>
            <a:ext cx="4327688" cy="3245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551DF4-C6B2-4B9F-ABA1-5A0BA9928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932" y="1685274"/>
            <a:ext cx="1361292" cy="50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3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12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Curved channel goals and setup</a:t>
            </a: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3700021" cy="33855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indent="-330200">
              <a:buSzPts val="1600"/>
              <a:buChar char="●"/>
            </a:pPr>
            <a:r>
              <a:rPr lang="en-GB" sz="1600" dirty="0"/>
              <a:t>Need capture efficiency ~100% and percent-level emittance growth for applications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dirty="0"/>
              <a:t>2D sims with full PIC code </a:t>
            </a:r>
            <a:r>
              <a:rPr lang="en-GB" sz="1600" dirty="0" err="1"/>
              <a:t>WarpX</a:t>
            </a:r>
            <a:r>
              <a:rPr lang="en-GB" sz="1600" dirty="0"/>
              <a:t> to model channel wall ionisation and 3D sims with </a:t>
            </a:r>
            <a:r>
              <a:rPr lang="en-GB" sz="1600" dirty="0" err="1"/>
              <a:t>HiPACE</a:t>
            </a:r>
            <a:r>
              <a:rPr lang="en-GB" sz="1600" dirty="0"/>
              <a:t>++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dirty="0"/>
              <a:t>Channel follows cubic curvature function with a displacement of 200 </a:t>
            </a:r>
            <a:r>
              <a:rPr lang="el-GR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μ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 over 120 mm </a:t>
            </a:r>
          </a:p>
          <a:p>
            <a:pPr indent="-330200">
              <a:buSzPts val="1600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</a:rPr>
              <a:t>Minimises transverse laser pulse oscillations</a:t>
            </a:r>
            <a:endParaRPr lang="en-GB" sz="160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8749F9-6163-4C88-8D17-3C7D4427D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96" y="1307420"/>
            <a:ext cx="4327688" cy="3245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551DF4-C6B2-4B9F-ABA1-5A0BA9928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932" y="1685274"/>
            <a:ext cx="1361292" cy="5013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B5B3EAF-C907-4698-A7F4-61D89B3B0919}"/>
              </a:ext>
            </a:extLst>
          </p:cNvPr>
          <p:cNvSpPr txBox="1"/>
          <p:nvPr/>
        </p:nvSpPr>
        <p:spPr>
          <a:xfrm>
            <a:off x="5873312" y="4461540"/>
            <a:ext cx="2682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Pulse offset derived in: </a:t>
            </a:r>
          </a:p>
          <a:p>
            <a:pPr algn="ctr"/>
            <a:r>
              <a:rPr lang="en-GB" sz="1200" i="1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Phys. Rev. Lett.</a:t>
            </a:r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 </a:t>
            </a:r>
            <a:r>
              <a:rPr lang="en-GB" sz="1200" b="1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120</a:t>
            </a:r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, 154801 (2018)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7B5B65-FBD6-4C2A-B661-AEF9F7C81C80}"/>
              </a:ext>
            </a:extLst>
          </p:cNvPr>
          <p:cNvSpPr/>
          <p:nvPr/>
        </p:nvSpPr>
        <p:spPr>
          <a:xfrm>
            <a:off x="5826753" y="2405780"/>
            <a:ext cx="2297014" cy="1658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E7BD6DE-2FBB-452D-B52D-4D1CBEB039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3352" y="2995517"/>
            <a:ext cx="1491737" cy="6120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87C079-E749-4E5C-9B41-FEC8241649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991"/>
          <a:stretch/>
        </p:blipFill>
        <p:spPr>
          <a:xfrm>
            <a:off x="5886171" y="2501989"/>
            <a:ext cx="1115885" cy="15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24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13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Optimisation of the staging scheme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6869800" cy="14157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Laser pulse</a:t>
            </a:r>
            <a:r>
              <a:rPr lang="en-GB" sz="1600" noProof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channel parameters:</a:t>
            </a:r>
          </a:p>
          <a:p>
            <a:pPr lvl="1" indent="-330200">
              <a:buSzPts val="1600"/>
              <a:buFont typeface="Roboto Condensed Light"/>
              <a:buChar char="●"/>
            </a:pP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  <a:r>
              <a:rPr lang="en-GB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1, w</a:t>
            </a:r>
            <a:r>
              <a:rPr lang="en-GB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30 </a:t>
            </a:r>
            <a:r>
              <a:rPr lang="el-G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μ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m, E</a:t>
            </a:r>
            <a:r>
              <a:rPr lang="en-GB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4.2 J, </a:t>
            </a:r>
            <a:r>
              <a:rPr lang="el-G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τ</a:t>
            </a:r>
            <a:r>
              <a:rPr lang="en-GB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FWHM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130 fs, n</a:t>
            </a:r>
            <a:r>
              <a:rPr lang="en-GB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1.0 × 10</a:t>
            </a:r>
            <a:r>
              <a:rPr lang="en-GB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cm</a:t>
            </a:r>
            <a:r>
              <a:rPr lang="en-GB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-3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1" indent="-330200">
              <a:buSzPts val="1600"/>
              <a:buFont typeface="Roboto Condensed Light"/>
              <a:buChar char="●"/>
            </a:pPr>
            <a:endParaRPr lang="en-GB" sz="1600" noProof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 charge increased from 1pC to 45 </a:t>
            </a:r>
            <a:r>
              <a:rPr lang="en-GB" sz="16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pC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for beam-loading and blowout enhancement</a:t>
            </a:r>
          </a:p>
        </p:txBody>
      </p:sp>
    </p:spTree>
    <p:extLst>
      <p:ext uri="{BB962C8B-B14F-4D97-AF65-F5344CB8AC3E}">
        <p14:creationId xmlns:p14="http://schemas.microsoft.com/office/powerpoint/2010/main" val="1082334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14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Optimisation of the staging scheme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6869800" cy="31700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Laser pulse</a:t>
            </a:r>
            <a:r>
              <a:rPr lang="en-GB" sz="1600" noProof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channel parameters:</a:t>
            </a:r>
          </a:p>
          <a:p>
            <a:pPr lvl="1" indent="-330200">
              <a:buSzPts val="1600"/>
              <a:buFont typeface="Roboto Condensed Light"/>
              <a:buChar char="●"/>
            </a:pP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  <a:r>
              <a:rPr lang="en-GB" sz="1600" baseline="-25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1, w</a:t>
            </a:r>
            <a:r>
              <a:rPr lang="en-GB" sz="1600" baseline="-25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30 </a:t>
            </a:r>
            <a:r>
              <a:rPr lang="el-GR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μ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m, E</a:t>
            </a:r>
            <a:r>
              <a:rPr lang="en-GB" sz="1600" baseline="-25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4.2 J, </a:t>
            </a:r>
            <a:r>
              <a:rPr lang="el-GR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τ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FWHM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130 fs, n</a:t>
            </a:r>
            <a:r>
              <a:rPr lang="en-GB" sz="1600" baseline="-25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1.0 × 10</a:t>
            </a:r>
            <a:r>
              <a:rPr lang="en-GB" sz="1600" baseline="30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GB" sz="16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cm</a:t>
            </a:r>
            <a:r>
              <a:rPr lang="en-GB" sz="1600" baseline="30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-3</a:t>
            </a:r>
            <a:endParaRPr lang="en-GB" sz="16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1" indent="-330200">
              <a:buSzPts val="1600"/>
              <a:buFont typeface="Roboto Condensed Light"/>
              <a:buChar char="●"/>
            </a:pPr>
            <a:endParaRPr lang="en-GB" sz="1600" noProof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 charge increased from 1pC to 45 </a:t>
            </a:r>
            <a:r>
              <a:rPr lang="en-GB" sz="16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pC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for beam-loading and blowout enhancement</a:t>
            </a:r>
          </a:p>
          <a:p>
            <a:pPr indent="-330200">
              <a:buSzPts val="1600"/>
              <a:buFont typeface="Roboto Condensed Light"/>
              <a:buChar char="●"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GB" sz="1800" i="1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</a:t>
            </a:r>
            <a:r>
              <a:rPr lang="en-GB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GB" sz="1600" i="1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px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chosen to give initial emittance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of 1 mm </a:t>
            </a:r>
            <a:r>
              <a:rPr lang="en-GB" sz="16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mrad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endParaRPr lang="en-GB" sz="1600" noProof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 energy increased from 1 GeV to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10 GeV for rigidity and magnetic self-focusing</a:t>
            </a:r>
          </a:p>
          <a:p>
            <a:pPr lvl="1"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100% capture efficiency achieved, but…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19960-0ADA-4453-91AC-ED073C3DA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801" y="1866773"/>
            <a:ext cx="3423980" cy="255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09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3518291" cy="11695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Bunch passes through strong asymmetric transverse </a:t>
            </a:r>
            <a:r>
              <a:rPr lang="en-GB" sz="1600" dirty="0" err="1"/>
              <a:t>wakefields</a:t>
            </a:r>
            <a:endParaRPr lang="en-GB"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Emittance increases by &gt;1000X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2C1FBD-3551-4EDE-9CFD-C61FF8FB19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75490" y="2974908"/>
            <a:ext cx="4455232" cy="1570007"/>
          </a:xfrm>
          <a:prstGeom prst="rect">
            <a:avLst/>
          </a:prstGeom>
        </p:spPr>
      </p:pic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15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Challenges for the staging scheme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33F13-5611-49FA-846F-6D199539CF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75490" y="1314664"/>
            <a:ext cx="4455235" cy="1570008"/>
          </a:xfrm>
          <a:prstGeom prst="rect">
            <a:avLst/>
          </a:prstGeom>
        </p:spPr>
      </p:pic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53C26784-3844-4728-83CB-D38026F24AAC}"/>
              </a:ext>
            </a:extLst>
          </p:cNvPr>
          <p:cNvSpPr/>
          <p:nvPr/>
        </p:nvSpPr>
        <p:spPr>
          <a:xfrm>
            <a:off x="6155267" y="3440210"/>
            <a:ext cx="1744132" cy="760315"/>
          </a:xfrm>
          <a:prstGeom prst="wedgeRoundRectCallout">
            <a:avLst>
              <a:gd name="adj1" fmla="val -86876"/>
              <a:gd name="adj2" fmla="val -39881"/>
              <a:gd name="adj3" fmla="val 16667"/>
            </a:avLst>
          </a:prstGeom>
          <a:solidFill>
            <a:schemeClr val="accent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AB1972-35CE-47D4-9B2E-DB9AA2AF4EDA}"/>
              </a:ext>
            </a:extLst>
          </p:cNvPr>
          <p:cNvSpPr txBox="1"/>
          <p:nvPr/>
        </p:nvSpPr>
        <p:spPr>
          <a:xfrm>
            <a:off x="7183307" y="3651090"/>
            <a:ext cx="78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B5913A-9826-494B-89FD-62A70CFE38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39" t="26420" r="65108" b="57979"/>
          <a:stretch/>
        </p:blipFill>
        <p:spPr>
          <a:xfrm>
            <a:off x="6259325" y="3489644"/>
            <a:ext cx="968873" cy="66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3518291" cy="31392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Bunch passes through strong asymmetric transverse </a:t>
            </a:r>
            <a:r>
              <a:rPr lang="en-GB" sz="1600" dirty="0" err="1"/>
              <a:t>wakefields</a:t>
            </a:r>
            <a:endParaRPr lang="en-GB"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Emittance increases by &gt;1000X</a:t>
            </a:r>
          </a:p>
          <a:p>
            <a:pPr lvl="1" indent="-330200">
              <a:buSzPts val="1600"/>
              <a:buChar char="●"/>
            </a:pPr>
            <a:endParaRPr lang="en-GB" dirty="0"/>
          </a:p>
          <a:p>
            <a:pPr indent="-330200">
              <a:buSzPts val="1600"/>
              <a:buChar char="●"/>
            </a:pPr>
            <a:r>
              <a:rPr lang="en-GB" sz="1600" dirty="0"/>
              <a:t>Laser pulse guiding</a:t>
            </a:r>
          </a:p>
          <a:p>
            <a:pPr indent="-330200">
              <a:buSzPts val="1600"/>
              <a:buChar char="●"/>
            </a:pPr>
            <a:r>
              <a:rPr lang="en-GB" sz="1600" dirty="0"/>
              <a:t>Bunch capture</a:t>
            </a:r>
          </a:p>
          <a:p>
            <a:pPr indent="-330200">
              <a:buSzPts val="1600"/>
              <a:buChar char="●"/>
            </a:pPr>
            <a:r>
              <a:rPr lang="en-GB" sz="1600" dirty="0"/>
              <a:t>Emittance preservation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noProof="0" dirty="0"/>
              <a:t>Need to identify methods to suppress the transverse fields</a:t>
            </a:r>
            <a:r>
              <a:rPr lang="en-GB" sz="1600" dirty="0"/>
              <a:t> in coupling region</a:t>
            </a:r>
            <a:endParaRPr lang="en-GB" sz="1600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2C1FBD-3551-4EDE-9CFD-C61FF8FB19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75490" y="2974908"/>
            <a:ext cx="4455232" cy="1570007"/>
          </a:xfrm>
          <a:prstGeom prst="rect">
            <a:avLst/>
          </a:prstGeom>
        </p:spPr>
      </p:pic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Challenges for the staging scheme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33F13-5611-49FA-846F-6D199539CF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75490" y="1314664"/>
            <a:ext cx="4455235" cy="1570008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033F77E-FD6C-4933-8A44-E29FB68FF4A1}"/>
              </a:ext>
            </a:extLst>
          </p:cNvPr>
          <p:cNvSpPr/>
          <p:nvPr/>
        </p:nvSpPr>
        <p:spPr>
          <a:xfrm>
            <a:off x="2852540" y="2524945"/>
            <a:ext cx="314215" cy="243606"/>
          </a:xfrm>
          <a:custGeom>
            <a:avLst/>
            <a:gdLst>
              <a:gd name="connsiteX0" fmla="*/ 0 w 556182"/>
              <a:gd name="connsiteY0" fmla="*/ 207390 h 439271"/>
              <a:gd name="connsiteX1" fmla="*/ 113122 w 556182"/>
              <a:gd name="connsiteY1" fmla="*/ 433633 h 439271"/>
              <a:gd name="connsiteX2" fmla="*/ 556182 w 556182"/>
              <a:gd name="connsiteY2" fmla="*/ 0 h 43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39271">
                <a:moveTo>
                  <a:pt x="0" y="207390"/>
                </a:moveTo>
                <a:cubicBezTo>
                  <a:pt x="10212" y="337794"/>
                  <a:pt x="20425" y="468198"/>
                  <a:pt x="113122" y="433633"/>
                </a:cubicBezTo>
                <a:cubicBezTo>
                  <a:pt x="205819" y="399068"/>
                  <a:pt x="510619" y="3142"/>
                  <a:pt x="556182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53C26784-3844-4728-83CB-D38026F24AAC}"/>
              </a:ext>
            </a:extLst>
          </p:cNvPr>
          <p:cNvSpPr/>
          <p:nvPr/>
        </p:nvSpPr>
        <p:spPr>
          <a:xfrm>
            <a:off x="6155267" y="3440210"/>
            <a:ext cx="1744132" cy="760315"/>
          </a:xfrm>
          <a:prstGeom prst="wedgeRoundRectCallout">
            <a:avLst>
              <a:gd name="adj1" fmla="val -86876"/>
              <a:gd name="adj2" fmla="val -39881"/>
              <a:gd name="adj3" fmla="val 16667"/>
            </a:avLst>
          </a:prstGeom>
          <a:solidFill>
            <a:schemeClr val="accent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AB1972-35CE-47D4-9B2E-DB9AA2AF4EDA}"/>
              </a:ext>
            </a:extLst>
          </p:cNvPr>
          <p:cNvSpPr txBox="1"/>
          <p:nvPr/>
        </p:nvSpPr>
        <p:spPr>
          <a:xfrm>
            <a:off x="7183307" y="3651090"/>
            <a:ext cx="78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640633B-FCBC-4FC3-81EC-9F57F5C6A81F}"/>
              </a:ext>
            </a:extLst>
          </p:cNvPr>
          <p:cNvSpPr/>
          <p:nvPr/>
        </p:nvSpPr>
        <p:spPr>
          <a:xfrm>
            <a:off x="2406350" y="2801069"/>
            <a:ext cx="314215" cy="243606"/>
          </a:xfrm>
          <a:custGeom>
            <a:avLst/>
            <a:gdLst>
              <a:gd name="connsiteX0" fmla="*/ 0 w 556182"/>
              <a:gd name="connsiteY0" fmla="*/ 207390 h 439271"/>
              <a:gd name="connsiteX1" fmla="*/ 113122 w 556182"/>
              <a:gd name="connsiteY1" fmla="*/ 433633 h 439271"/>
              <a:gd name="connsiteX2" fmla="*/ 556182 w 556182"/>
              <a:gd name="connsiteY2" fmla="*/ 0 h 43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39271">
                <a:moveTo>
                  <a:pt x="0" y="207390"/>
                </a:moveTo>
                <a:cubicBezTo>
                  <a:pt x="10212" y="337794"/>
                  <a:pt x="20425" y="468198"/>
                  <a:pt x="113122" y="433633"/>
                </a:cubicBezTo>
                <a:cubicBezTo>
                  <a:pt x="205819" y="399068"/>
                  <a:pt x="510619" y="3142"/>
                  <a:pt x="556182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368EA9-21AB-4D2C-A0E1-D5787491729E}"/>
              </a:ext>
            </a:extLst>
          </p:cNvPr>
          <p:cNvGrpSpPr/>
          <p:nvPr/>
        </p:nvGrpSpPr>
        <p:grpSpPr>
          <a:xfrm>
            <a:off x="3166755" y="3044675"/>
            <a:ext cx="271922" cy="292482"/>
            <a:chOff x="3396342" y="3066543"/>
            <a:chExt cx="271922" cy="292482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480542D-57A6-4C18-9A5E-9667A75028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6342" y="3066543"/>
              <a:ext cx="271922" cy="28037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3296F69-7009-4154-A8E4-C2782FD4DE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6342" y="3078652"/>
              <a:ext cx="271922" cy="28037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FB5913A-9826-494B-89FD-62A70CFE38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39" t="26420" r="65108" b="57979"/>
          <a:stretch/>
        </p:blipFill>
        <p:spPr>
          <a:xfrm>
            <a:off x="6259325" y="3489644"/>
            <a:ext cx="968873" cy="66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34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CA3A1462-D98A-00E3-1640-7C6BF9BC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BF4E538C-CE7D-8621-060F-FFA87835CD9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17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DCC43B45-BC66-480F-C507-26FFA2C38E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499"/>
            <a:ext cx="7717500" cy="5365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Suppressing </a:t>
            </a:r>
            <a:r>
              <a:rPr lang="en-GB" sz="2800" noProof="0" dirty="0" err="1"/>
              <a:t>wakefields</a:t>
            </a:r>
            <a:r>
              <a:rPr lang="en-GB" sz="2800" noProof="0" dirty="0"/>
              <a:t> in coupling region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5222AEE5-59D7-2FF0-0964-6F04EEFB653F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FF4D68-5872-4275-89AF-628F46F2B9F2}"/>
              </a:ext>
            </a:extLst>
          </p:cNvPr>
          <p:cNvSpPr txBox="1"/>
          <p:nvPr/>
        </p:nvSpPr>
        <p:spPr>
          <a:xfrm>
            <a:off x="713225" y="1422349"/>
            <a:ext cx="1577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Electron bunch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F56DD7-F4A5-4C74-AA76-F88C39469DB9}"/>
              </a:ext>
            </a:extLst>
          </p:cNvPr>
          <p:cNvSpPr/>
          <p:nvPr/>
        </p:nvSpPr>
        <p:spPr>
          <a:xfrm rot="18353773">
            <a:off x="1926475" y="2060533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783490-D767-4C03-A1CE-BE3EDA155F6A}"/>
              </a:ext>
            </a:extLst>
          </p:cNvPr>
          <p:cNvSpPr/>
          <p:nvPr/>
        </p:nvSpPr>
        <p:spPr>
          <a:xfrm>
            <a:off x="1804672" y="1490643"/>
            <a:ext cx="3737316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9EE349C-1DE9-465C-8ADE-0AD6269CCF7B}"/>
              </a:ext>
            </a:extLst>
          </p:cNvPr>
          <p:cNvSpPr/>
          <p:nvPr/>
        </p:nvSpPr>
        <p:spPr>
          <a:xfrm>
            <a:off x="2137606" y="1919707"/>
            <a:ext cx="3404381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94F140-6C09-4374-9D5D-85E0F0ED6ACF}"/>
              </a:ext>
            </a:extLst>
          </p:cNvPr>
          <p:cNvCxnSpPr>
            <a:cxnSpLocks/>
          </p:cNvCxnSpPr>
          <p:nvPr/>
        </p:nvCxnSpPr>
        <p:spPr>
          <a:xfrm flipV="1">
            <a:off x="1494295" y="2726257"/>
            <a:ext cx="310377" cy="138292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96A3DD-4640-4F63-80A9-880D19C93329}"/>
              </a:ext>
            </a:extLst>
          </p:cNvPr>
          <p:cNvCxnSpPr>
            <a:cxnSpLocks/>
            <a:endCxn id="17" idx="0"/>
          </p:cNvCxnSpPr>
          <p:nvPr/>
        </p:nvCxnSpPr>
        <p:spPr>
          <a:xfrm flipV="1">
            <a:off x="1939476" y="3155321"/>
            <a:ext cx="198130" cy="95943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9486DF8-7D48-4E76-9145-CA2726B9E5A4}"/>
              </a:ext>
            </a:extLst>
          </p:cNvPr>
          <p:cNvSpPr/>
          <p:nvPr/>
        </p:nvSpPr>
        <p:spPr>
          <a:xfrm flipH="1" flipV="1">
            <a:off x="2368347" y="1765576"/>
            <a:ext cx="733733" cy="314251"/>
          </a:xfrm>
          <a:custGeom>
            <a:avLst/>
            <a:gdLst>
              <a:gd name="connsiteX0" fmla="*/ 0 w 765175"/>
              <a:gd name="connsiteY0" fmla="*/ 542925 h 542925"/>
              <a:gd name="connsiteX1" fmla="*/ 355600 w 765175"/>
              <a:gd name="connsiteY1" fmla="*/ 457200 h 542925"/>
              <a:gd name="connsiteX2" fmla="*/ 619125 w 765175"/>
              <a:gd name="connsiteY2" fmla="*/ 252412 h 542925"/>
              <a:gd name="connsiteX3" fmla="*/ 765175 w 765175"/>
              <a:gd name="connsiteY3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175" h="542925">
                <a:moveTo>
                  <a:pt x="0" y="542925"/>
                </a:moveTo>
                <a:cubicBezTo>
                  <a:pt x="126206" y="524272"/>
                  <a:pt x="252413" y="505619"/>
                  <a:pt x="355600" y="457200"/>
                </a:cubicBezTo>
                <a:cubicBezTo>
                  <a:pt x="458787" y="408781"/>
                  <a:pt x="550863" y="328612"/>
                  <a:pt x="619125" y="252412"/>
                </a:cubicBezTo>
                <a:cubicBezTo>
                  <a:pt x="687387" y="176212"/>
                  <a:pt x="726281" y="88106"/>
                  <a:pt x="765175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D575DC-C17E-4B8F-AD88-264E33882270}"/>
              </a:ext>
            </a:extLst>
          </p:cNvPr>
          <p:cNvCxnSpPr>
            <a:cxnSpLocks/>
          </p:cNvCxnSpPr>
          <p:nvPr/>
        </p:nvCxnSpPr>
        <p:spPr>
          <a:xfrm flipV="1">
            <a:off x="1642928" y="1794788"/>
            <a:ext cx="936000" cy="845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E448CBC-BA3E-4B7E-A654-4A576BBCF83A}"/>
              </a:ext>
            </a:extLst>
          </p:cNvPr>
          <p:cNvCxnSpPr>
            <a:cxnSpLocks/>
          </p:cNvCxnSpPr>
          <p:nvPr/>
        </p:nvCxnSpPr>
        <p:spPr>
          <a:xfrm>
            <a:off x="777661" y="1489281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AEBF3C-F68B-45DD-923F-18E8F83CB8FA}"/>
              </a:ext>
            </a:extLst>
          </p:cNvPr>
          <p:cNvCxnSpPr>
            <a:cxnSpLocks/>
          </p:cNvCxnSpPr>
          <p:nvPr/>
        </p:nvCxnSpPr>
        <p:spPr>
          <a:xfrm>
            <a:off x="777661" y="1919707"/>
            <a:ext cx="1296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DFC1B29-0945-4F50-A1AE-25538E47F058}"/>
              </a:ext>
            </a:extLst>
          </p:cNvPr>
          <p:cNvSpPr/>
          <p:nvPr/>
        </p:nvSpPr>
        <p:spPr>
          <a:xfrm>
            <a:off x="777661" y="1693969"/>
            <a:ext cx="759656" cy="201637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944E863-DE85-4734-A5D9-CFC415CD551F}"/>
              </a:ext>
            </a:extLst>
          </p:cNvPr>
          <p:cNvSpPr/>
          <p:nvPr/>
        </p:nvSpPr>
        <p:spPr>
          <a:xfrm rot="17372118">
            <a:off x="1645324" y="2579769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2B43D2E-B685-4951-AB50-455DC8A3B82A}"/>
              </a:ext>
            </a:extLst>
          </p:cNvPr>
          <p:cNvSpPr/>
          <p:nvPr/>
        </p:nvSpPr>
        <p:spPr>
          <a:xfrm rot="16984350">
            <a:off x="1487526" y="3121924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FC2A3A-245E-494E-A307-6EF59DA07A1B}"/>
              </a:ext>
            </a:extLst>
          </p:cNvPr>
          <p:cNvSpPr/>
          <p:nvPr/>
        </p:nvSpPr>
        <p:spPr>
          <a:xfrm rot="16671840">
            <a:off x="1383390" y="3670755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80C3D28-39D8-483D-A312-4AC46137AA7F}"/>
              </a:ext>
            </a:extLst>
          </p:cNvPr>
          <p:cNvSpPr/>
          <p:nvPr/>
        </p:nvSpPr>
        <p:spPr>
          <a:xfrm rot="16679705">
            <a:off x="1309586" y="4207688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5A1C8-B8EC-4458-AA32-E8A963A40897}"/>
              </a:ext>
            </a:extLst>
          </p:cNvPr>
          <p:cNvSpPr txBox="1"/>
          <p:nvPr/>
        </p:nvSpPr>
        <p:spPr>
          <a:xfrm>
            <a:off x="2978730" y="3457887"/>
            <a:ext cx="1624951" cy="58477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Drive wake with a pulse train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F65DEB7-6ED3-496B-A17B-FA9C5A6FB26E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1876422" y="3605933"/>
            <a:ext cx="1102308" cy="144342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00259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CA3A1462-D98A-00E3-1640-7C6BF9BC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BF4E538C-CE7D-8621-060F-FFA87835CD9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18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DCC43B45-BC66-480F-C507-26FFA2C38E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499"/>
            <a:ext cx="7717500" cy="5365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Suppressing </a:t>
            </a:r>
            <a:r>
              <a:rPr lang="en-GB" sz="2800" noProof="0" dirty="0" err="1"/>
              <a:t>wakefields</a:t>
            </a:r>
            <a:r>
              <a:rPr lang="en-GB" sz="2800" noProof="0" dirty="0"/>
              <a:t> in coupling region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5222AEE5-59D7-2FF0-0964-6F04EEFB653F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FF4D68-5872-4275-89AF-628F46F2B9F2}"/>
              </a:ext>
            </a:extLst>
          </p:cNvPr>
          <p:cNvSpPr txBox="1"/>
          <p:nvPr/>
        </p:nvSpPr>
        <p:spPr>
          <a:xfrm>
            <a:off x="713225" y="1422349"/>
            <a:ext cx="1577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Electron bunch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F56DD7-F4A5-4C74-AA76-F88C39469DB9}"/>
              </a:ext>
            </a:extLst>
          </p:cNvPr>
          <p:cNvSpPr/>
          <p:nvPr/>
        </p:nvSpPr>
        <p:spPr>
          <a:xfrm rot="18353773">
            <a:off x="1926475" y="2060533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783490-D767-4C03-A1CE-BE3EDA155F6A}"/>
              </a:ext>
            </a:extLst>
          </p:cNvPr>
          <p:cNvSpPr/>
          <p:nvPr/>
        </p:nvSpPr>
        <p:spPr>
          <a:xfrm>
            <a:off x="1804672" y="1490643"/>
            <a:ext cx="3737316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9EE349C-1DE9-465C-8ADE-0AD6269CCF7B}"/>
              </a:ext>
            </a:extLst>
          </p:cNvPr>
          <p:cNvSpPr/>
          <p:nvPr/>
        </p:nvSpPr>
        <p:spPr>
          <a:xfrm>
            <a:off x="2137606" y="1919707"/>
            <a:ext cx="3404381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94F140-6C09-4374-9D5D-85E0F0ED6ACF}"/>
              </a:ext>
            </a:extLst>
          </p:cNvPr>
          <p:cNvCxnSpPr>
            <a:cxnSpLocks/>
          </p:cNvCxnSpPr>
          <p:nvPr/>
        </p:nvCxnSpPr>
        <p:spPr>
          <a:xfrm flipV="1">
            <a:off x="1494295" y="2726257"/>
            <a:ext cx="310377" cy="138292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96A3DD-4640-4F63-80A9-880D19C93329}"/>
              </a:ext>
            </a:extLst>
          </p:cNvPr>
          <p:cNvCxnSpPr>
            <a:cxnSpLocks/>
            <a:endCxn id="17" idx="0"/>
          </p:cNvCxnSpPr>
          <p:nvPr/>
        </p:nvCxnSpPr>
        <p:spPr>
          <a:xfrm flipV="1">
            <a:off x="1939476" y="3155321"/>
            <a:ext cx="198130" cy="95943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9486DF8-7D48-4E76-9145-CA2726B9E5A4}"/>
              </a:ext>
            </a:extLst>
          </p:cNvPr>
          <p:cNvSpPr/>
          <p:nvPr/>
        </p:nvSpPr>
        <p:spPr>
          <a:xfrm flipH="1" flipV="1">
            <a:off x="2368347" y="1765576"/>
            <a:ext cx="733733" cy="314251"/>
          </a:xfrm>
          <a:custGeom>
            <a:avLst/>
            <a:gdLst>
              <a:gd name="connsiteX0" fmla="*/ 0 w 765175"/>
              <a:gd name="connsiteY0" fmla="*/ 542925 h 542925"/>
              <a:gd name="connsiteX1" fmla="*/ 355600 w 765175"/>
              <a:gd name="connsiteY1" fmla="*/ 457200 h 542925"/>
              <a:gd name="connsiteX2" fmla="*/ 619125 w 765175"/>
              <a:gd name="connsiteY2" fmla="*/ 252412 h 542925"/>
              <a:gd name="connsiteX3" fmla="*/ 765175 w 765175"/>
              <a:gd name="connsiteY3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175" h="542925">
                <a:moveTo>
                  <a:pt x="0" y="542925"/>
                </a:moveTo>
                <a:cubicBezTo>
                  <a:pt x="126206" y="524272"/>
                  <a:pt x="252413" y="505619"/>
                  <a:pt x="355600" y="457200"/>
                </a:cubicBezTo>
                <a:cubicBezTo>
                  <a:pt x="458787" y="408781"/>
                  <a:pt x="550863" y="328612"/>
                  <a:pt x="619125" y="252412"/>
                </a:cubicBezTo>
                <a:cubicBezTo>
                  <a:pt x="687387" y="176212"/>
                  <a:pt x="726281" y="88106"/>
                  <a:pt x="765175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D575DC-C17E-4B8F-AD88-264E33882270}"/>
              </a:ext>
            </a:extLst>
          </p:cNvPr>
          <p:cNvCxnSpPr>
            <a:cxnSpLocks/>
          </p:cNvCxnSpPr>
          <p:nvPr/>
        </p:nvCxnSpPr>
        <p:spPr>
          <a:xfrm flipV="1">
            <a:off x="1642928" y="1794788"/>
            <a:ext cx="936000" cy="845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E448CBC-BA3E-4B7E-A654-4A576BBCF83A}"/>
              </a:ext>
            </a:extLst>
          </p:cNvPr>
          <p:cNvCxnSpPr>
            <a:cxnSpLocks/>
          </p:cNvCxnSpPr>
          <p:nvPr/>
        </p:nvCxnSpPr>
        <p:spPr>
          <a:xfrm>
            <a:off x="777661" y="1489281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AEBF3C-F68B-45DD-923F-18E8F83CB8FA}"/>
              </a:ext>
            </a:extLst>
          </p:cNvPr>
          <p:cNvCxnSpPr>
            <a:cxnSpLocks/>
          </p:cNvCxnSpPr>
          <p:nvPr/>
        </p:nvCxnSpPr>
        <p:spPr>
          <a:xfrm>
            <a:off x="777661" y="1919707"/>
            <a:ext cx="1296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DFC1B29-0945-4F50-A1AE-25538E47F058}"/>
              </a:ext>
            </a:extLst>
          </p:cNvPr>
          <p:cNvSpPr/>
          <p:nvPr/>
        </p:nvSpPr>
        <p:spPr>
          <a:xfrm>
            <a:off x="777661" y="1693969"/>
            <a:ext cx="759656" cy="201637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54DFDF7-82DE-46CC-AB78-8FB7AB2A6C5D}"/>
              </a:ext>
            </a:extLst>
          </p:cNvPr>
          <p:cNvCxnSpPr>
            <a:cxnSpLocks/>
          </p:cNvCxnSpPr>
          <p:nvPr/>
        </p:nvCxnSpPr>
        <p:spPr>
          <a:xfrm flipH="1">
            <a:off x="2110928" y="2799745"/>
            <a:ext cx="1030560" cy="5058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944E863-DE85-4734-A5D9-CFC415CD551F}"/>
              </a:ext>
            </a:extLst>
          </p:cNvPr>
          <p:cNvSpPr/>
          <p:nvPr/>
        </p:nvSpPr>
        <p:spPr>
          <a:xfrm rot="17372118">
            <a:off x="1645324" y="2579769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2B43D2E-B685-4951-AB50-455DC8A3B82A}"/>
              </a:ext>
            </a:extLst>
          </p:cNvPr>
          <p:cNvSpPr/>
          <p:nvPr/>
        </p:nvSpPr>
        <p:spPr>
          <a:xfrm rot="16984350">
            <a:off x="1487526" y="3121924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FC2A3A-245E-494E-A307-6EF59DA07A1B}"/>
              </a:ext>
            </a:extLst>
          </p:cNvPr>
          <p:cNvSpPr/>
          <p:nvPr/>
        </p:nvSpPr>
        <p:spPr>
          <a:xfrm rot="16671840">
            <a:off x="1383390" y="3670755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80C3D28-39D8-483D-A312-4AC46137AA7F}"/>
              </a:ext>
            </a:extLst>
          </p:cNvPr>
          <p:cNvSpPr/>
          <p:nvPr/>
        </p:nvSpPr>
        <p:spPr>
          <a:xfrm rot="16679705">
            <a:off x="1309586" y="4207688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356110-5979-4851-B2D7-F526AF317F6D}"/>
              </a:ext>
            </a:extLst>
          </p:cNvPr>
          <p:cNvSpPr txBox="1"/>
          <p:nvPr/>
        </p:nvSpPr>
        <p:spPr>
          <a:xfrm>
            <a:off x="3152868" y="2341462"/>
            <a:ext cx="1693394" cy="8309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Plasma density off-resonant in coupling section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5A1C8-B8EC-4458-AA32-E8A963A40897}"/>
              </a:ext>
            </a:extLst>
          </p:cNvPr>
          <p:cNvSpPr txBox="1"/>
          <p:nvPr/>
        </p:nvSpPr>
        <p:spPr>
          <a:xfrm>
            <a:off x="2978730" y="3457887"/>
            <a:ext cx="1624951" cy="58477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Drive wake with a pulse train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F65DEB7-6ED3-496B-A17B-FA9C5A6FB26E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1876422" y="3605933"/>
            <a:ext cx="1102308" cy="144342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00012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CA3A1462-D98A-00E3-1640-7C6BF9BC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BF4E538C-CE7D-8621-060F-FFA87835CD9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19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DCC43B45-BC66-480F-C507-26FFA2C38E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499"/>
            <a:ext cx="7717500" cy="5365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Suppressing </a:t>
            </a:r>
            <a:r>
              <a:rPr lang="en-GB" sz="2800" noProof="0" dirty="0" err="1"/>
              <a:t>wakefields</a:t>
            </a:r>
            <a:r>
              <a:rPr lang="en-GB" sz="2800" noProof="0" dirty="0"/>
              <a:t> in coupling region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5222AEE5-59D7-2FF0-0964-6F04EEFB653F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FF4D68-5872-4275-89AF-628F46F2B9F2}"/>
              </a:ext>
            </a:extLst>
          </p:cNvPr>
          <p:cNvSpPr txBox="1"/>
          <p:nvPr/>
        </p:nvSpPr>
        <p:spPr>
          <a:xfrm>
            <a:off x="713225" y="1422349"/>
            <a:ext cx="1577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Electron bunch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F56DD7-F4A5-4C74-AA76-F88C39469DB9}"/>
              </a:ext>
            </a:extLst>
          </p:cNvPr>
          <p:cNvSpPr/>
          <p:nvPr/>
        </p:nvSpPr>
        <p:spPr>
          <a:xfrm rot="18353773">
            <a:off x="1926475" y="2060533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783490-D767-4C03-A1CE-BE3EDA155F6A}"/>
              </a:ext>
            </a:extLst>
          </p:cNvPr>
          <p:cNvSpPr/>
          <p:nvPr/>
        </p:nvSpPr>
        <p:spPr>
          <a:xfrm>
            <a:off x="1804672" y="1490643"/>
            <a:ext cx="3737316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9EE349C-1DE9-465C-8ADE-0AD6269CCF7B}"/>
              </a:ext>
            </a:extLst>
          </p:cNvPr>
          <p:cNvSpPr/>
          <p:nvPr/>
        </p:nvSpPr>
        <p:spPr>
          <a:xfrm>
            <a:off x="2137606" y="1919707"/>
            <a:ext cx="3404381" cy="1235614"/>
          </a:xfrm>
          <a:custGeom>
            <a:avLst/>
            <a:gdLst>
              <a:gd name="connsiteX0" fmla="*/ 0 w 2954215"/>
              <a:gd name="connsiteY0" fmla="*/ 858129 h 858129"/>
              <a:gd name="connsiteX1" fmla="*/ 637735 w 2954215"/>
              <a:gd name="connsiteY1" fmla="*/ 112542 h 858129"/>
              <a:gd name="connsiteX2" fmla="*/ 2954215 w 2954215"/>
              <a:gd name="connsiteY2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15" h="858129">
                <a:moveTo>
                  <a:pt x="0" y="858129"/>
                </a:moveTo>
                <a:cubicBezTo>
                  <a:pt x="72683" y="556846"/>
                  <a:pt x="145366" y="255563"/>
                  <a:pt x="637735" y="112542"/>
                </a:cubicBezTo>
                <a:cubicBezTo>
                  <a:pt x="1130104" y="-30480"/>
                  <a:pt x="2494670" y="15631"/>
                  <a:pt x="2954215" y="0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94F140-6C09-4374-9D5D-85E0F0ED6ACF}"/>
              </a:ext>
            </a:extLst>
          </p:cNvPr>
          <p:cNvCxnSpPr>
            <a:cxnSpLocks/>
          </p:cNvCxnSpPr>
          <p:nvPr/>
        </p:nvCxnSpPr>
        <p:spPr>
          <a:xfrm flipV="1">
            <a:off x="1494295" y="2726257"/>
            <a:ext cx="310377" cy="138292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96A3DD-4640-4F63-80A9-880D19C93329}"/>
              </a:ext>
            </a:extLst>
          </p:cNvPr>
          <p:cNvCxnSpPr>
            <a:cxnSpLocks/>
            <a:endCxn id="17" idx="0"/>
          </p:cNvCxnSpPr>
          <p:nvPr/>
        </p:nvCxnSpPr>
        <p:spPr>
          <a:xfrm flipV="1">
            <a:off x="1939476" y="3155321"/>
            <a:ext cx="198130" cy="95943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/>
        </p:spPr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9486DF8-7D48-4E76-9145-CA2726B9E5A4}"/>
              </a:ext>
            </a:extLst>
          </p:cNvPr>
          <p:cNvSpPr/>
          <p:nvPr/>
        </p:nvSpPr>
        <p:spPr>
          <a:xfrm flipH="1" flipV="1">
            <a:off x="2368347" y="1765576"/>
            <a:ext cx="733733" cy="314251"/>
          </a:xfrm>
          <a:custGeom>
            <a:avLst/>
            <a:gdLst>
              <a:gd name="connsiteX0" fmla="*/ 0 w 765175"/>
              <a:gd name="connsiteY0" fmla="*/ 542925 h 542925"/>
              <a:gd name="connsiteX1" fmla="*/ 355600 w 765175"/>
              <a:gd name="connsiteY1" fmla="*/ 457200 h 542925"/>
              <a:gd name="connsiteX2" fmla="*/ 619125 w 765175"/>
              <a:gd name="connsiteY2" fmla="*/ 252412 h 542925"/>
              <a:gd name="connsiteX3" fmla="*/ 765175 w 765175"/>
              <a:gd name="connsiteY3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175" h="542925">
                <a:moveTo>
                  <a:pt x="0" y="542925"/>
                </a:moveTo>
                <a:cubicBezTo>
                  <a:pt x="126206" y="524272"/>
                  <a:pt x="252413" y="505619"/>
                  <a:pt x="355600" y="457200"/>
                </a:cubicBezTo>
                <a:cubicBezTo>
                  <a:pt x="458787" y="408781"/>
                  <a:pt x="550863" y="328612"/>
                  <a:pt x="619125" y="252412"/>
                </a:cubicBezTo>
                <a:cubicBezTo>
                  <a:pt x="687387" y="176212"/>
                  <a:pt x="726281" y="88106"/>
                  <a:pt x="765175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D575DC-C17E-4B8F-AD88-264E33882270}"/>
              </a:ext>
            </a:extLst>
          </p:cNvPr>
          <p:cNvCxnSpPr>
            <a:cxnSpLocks/>
          </p:cNvCxnSpPr>
          <p:nvPr/>
        </p:nvCxnSpPr>
        <p:spPr>
          <a:xfrm flipV="1">
            <a:off x="1642928" y="1794788"/>
            <a:ext cx="936000" cy="845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E448CBC-BA3E-4B7E-A654-4A576BBCF83A}"/>
              </a:ext>
            </a:extLst>
          </p:cNvPr>
          <p:cNvCxnSpPr>
            <a:cxnSpLocks/>
          </p:cNvCxnSpPr>
          <p:nvPr/>
        </p:nvCxnSpPr>
        <p:spPr>
          <a:xfrm>
            <a:off x="777661" y="1489281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AEBF3C-F68B-45DD-923F-18E8F83CB8FA}"/>
              </a:ext>
            </a:extLst>
          </p:cNvPr>
          <p:cNvCxnSpPr>
            <a:cxnSpLocks/>
          </p:cNvCxnSpPr>
          <p:nvPr/>
        </p:nvCxnSpPr>
        <p:spPr>
          <a:xfrm>
            <a:off x="777661" y="1919707"/>
            <a:ext cx="1296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DFC1B29-0945-4F50-A1AE-25538E47F058}"/>
              </a:ext>
            </a:extLst>
          </p:cNvPr>
          <p:cNvSpPr/>
          <p:nvPr/>
        </p:nvSpPr>
        <p:spPr>
          <a:xfrm>
            <a:off x="777661" y="1693969"/>
            <a:ext cx="759656" cy="201637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55E5B6-749D-4B78-8D25-5C4FCC1BB0C4}"/>
              </a:ext>
            </a:extLst>
          </p:cNvPr>
          <p:cNvSpPr txBox="1"/>
          <p:nvPr/>
        </p:nvSpPr>
        <p:spPr>
          <a:xfrm>
            <a:off x="5956073" y="2464572"/>
            <a:ext cx="1955982" cy="8309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Plasma density resonant in accelerator section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54DFDF7-82DE-46CC-AB78-8FB7AB2A6C5D}"/>
              </a:ext>
            </a:extLst>
          </p:cNvPr>
          <p:cNvCxnSpPr>
            <a:cxnSpLocks/>
          </p:cNvCxnSpPr>
          <p:nvPr/>
        </p:nvCxnSpPr>
        <p:spPr>
          <a:xfrm flipH="1">
            <a:off x="2110928" y="2799745"/>
            <a:ext cx="1030560" cy="5058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944E863-DE85-4734-A5D9-CFC415CD551F}"/>
              </a:ext>
            </a:extLst>
          </p:cNvPr>
          <p:cNvSpPr/>
          <p:nvPr/>
        </p:nvSpPr>
        <p:spPr>
          <a:xfrm rot="17372118">
            <a:off x="1645324" y="2579769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2B43D2E-B685-4951-AB50-455DC8A3B82A}"/>
              </a:ext>
            </a:extLst>
          </p:cNvPr>
          <p:cNvSpPr/>
          <p:nvPr/>
        </p:nvSpPr>
        <p:spPr>
          <a:xfrm rot="16984350">
            <a:off x="1487526" y="3121924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FC2A3A-245E-494E-A307-6EF59DA07A1B}"/>
              </a:ext>
            </a:extLst>
          </p:cNvPr>
          <p:cNvSpPr/>
          <p:nvPr/>
        </p:nvSpPr>
        <p:spPr>
          <a:xfrm rot="16671840">
            <a:off x="1383390" y="3670755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80C3D28-39D8-483D-A312-4AC46137AA7F}"/>
              </a:ext>
            </a:extLst>
          </p:cNvPr>
          <p:cNvSpPr/>
          <p:nvPr/>
        </p:nvSpPr>
        <p:spPr>
          <a:xfrm rot="16679705">
            <a:off x="1309586" y="4207688"/>
            <a:ext cx="546599" cy="402706"/>
          </a:xfrm>
          <a:custGeom>
            <a:avLst/>
            <a:gdLst>
              <a:gd name="connsiteX0" fmla="*/ 0 w 1535289"/>
              <a:gd name="connsiteY0" fmla="*/ 1032983 h 1041296"/>
              <a:gd name="connsiteX1" fmla="*/ 395111 w 1535289"/>
              <a:gd name="connsiteY1" fmla="*/ 824138 h 1041296"/>
              <a:gd name="connsiteX2" fmla="*/ 880533 w 1535289"/>
              <a:gd name="connsiteY2" fmla="*/ 49 h 1041296"/>
              <a:gd name="connsiteX3" fmla="*/ 1145822 w 1535289"/>
              <a:gd name="connsiteY3" fmla="*/ 863649 h 1041296"/>
              <a:gd name="connsiteX4" fmla="*/ 1535289 w 1535289"/>
              <a:gd name="connsiteY4" fmla="*/ 1038627 h 104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289" h="1041296">
                <a:moveTo>
                  <a:pt x="0" y="1032983"/>
                </a:moveTo>
                <a:cubicBezTo>
                  <a:pt x="124178" y="1014638"/>
                  <a:pt x="248356" y="996294"/>
                  <a:pt x="395111" y="824138"/>
                </a:cubicBezTo>
                <a:cubicBezTo>
                  <a:pt x="541866" y="651982"/>
                  <a:pt x="755415" y="-6536"/>
                  <a:pt x="880533" y="49"/>
                </a:cubicBezTo>
                <a:cubicBezTo>
                  <a:pt x="1005651" y="6634"/>
                  <a:pt x="1036696" y="690553"/>
                  <a:pt x="1145822" y="863649"/>
                </a:cubicBezTo>
                <a:cubicBezTo>
                  <a:pt x="1254948" y="1036745"/>
                  <a:pt x="1509889" y="1048975"/>
                  <a:pt x="1535289" y="1038627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2B4DCB91-C9D1-46E0-9BC8-C71BE6787497}"/>
              </a:ext>
            </a:extLst>
          </p:cNvPr>
          <p:cNvSpPr/>
          <p:nvPr/>
        </p:nvSpPr>
        <p:spPr>
          <a:xfrm>
            <a:off x="3739322" y="1524078"/>
            <a:ext cx="1802665" cy="368765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107E9C8-397E-4517-814C-DAD5FDD7CA4E}"/>
              </a:ext>
            </a:extLst>
          </p:cNvPr>
          <p:cNvCxnSpPr>
            <a:cxnSpLocks/>
          </p:cNvCxnSpPr>
          <p:nvPr/>
        </p:nvCxnSpPr>
        <p:spPr>
          <a:xfrm flipH="1" flipV="1">
            <a:off x="5124769" y="1691892"/>
            <a:ext cx="831304" cy="90944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1356110-5979-4851-B2D7-F526AF317F6D}"/>
              </a:ext>
            </a:extLst>
          </p:cNvPr>
          <p:cNvSpPr txBox="1"/>
          <p:nvPr/>
        </p:nvSpPr>
        <p:spPr>
          <a:xfrm>
            <a:off x="3152868" y="2341462"/>
            <a:ext cx="1693394" cy="8309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Plasma density off-resonant in coupling section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5A1C8-B8EC-4458-AA32-E8A963A40897}"/>
              </a:ext>
            </a:extLst>
          </p:cNvPr>
          <p:cNvSpPr txBox="1"/>
          <p:nvPr/>
        </p:nvSpPr>
        <p:spPr>
          <a:xfrm>
            <a:off x="2978730" y="3457887"/>
            <a:ext cx="1624951" cy="58477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Drive wake with a pulse train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F65DEB7-6ED3-496B-A17B-FA9C5A6FB26E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1876422" y="3605933"/>
            <a:ext cx="1102308" cy="144342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418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noProof="0" dirty="0"/>
              <a:t>Overview</a:t>
            </a:r>
            <a:endParaRPr lang="en-GB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6869800" cy="2646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Usefulness of curved plasma 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waveguides for LWFA</a:t>
            </a:r>
            <a:endParaRPr lang="en-GB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1" indent="-330200">
              <a:buSzPts val="1600"/>
              <a:buFont typeface="Roboto Condensed Light"/>
              <a:buChar char="●"/>
            </a:pPr>
            <a:endParaRPr lang="en-GB" sz="1600" noProof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Plasma accelerator staging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simulations</a:t>
            </a:r>
          </a:p>
          <a:p>
            <a:pPr indent="-330200">
              <a:buSzPts val="1600"/>
              <a:buFont typeface="Roboto Condensed Light"/>
              <a:buChar char="●"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Pulse extraction simulations</a:t>
            </a:r>
          </a:p>
          <a:p>
            <a:pPr indent="-330200">
              <a:buSzPts val="1600"/>
              <a:buFont typeface="Roboto Condensed Light"/>
              <a:buChar char="●"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indent="-330200">
              <a:buSzPts val="1600"/>
              <a:buFont typeface="Roboto Condensed Light"/>
              <a:buChar char="●"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Experimental generation of curved </a:t>
            </a:r>
          </a:p>
          <a:p>
            <a:pPr marL="107950" indent="0">
              <a:buSzPts val="1600"/>
              <a:buNone/>
            </a:pP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   plasma waveguides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113768-3547-49CC-B93A-9092CEAB1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32856"/>
            <a:ext cx="3987235" cy="299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06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52629F99-38EF-81FA-9A61-EC4426663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982CFA36-0510-BEFE-B4D4-F311F0AF5C6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20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C5E451AC-669E-6087-9945-F48BBA5A34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dirty="0"/>
              <a:t>Staging in the quasilinear regime</a:t>
            </a:r>
            <a:endParaRPr lang="en-GB" noProof="0" dirty="0"/>
          </a:p>
        </p:txBody>
      </p:sp>
      <p:sp>
        <p:nvSpPr>
          <p:cNvPr id="227" name="Google Shape;227;p30">
            <a:extLst>
              <a:ext uri="{FF2B5EF4-FFF2-40B4-BE49-F238E27FC236}">
                <a16:creationId xmlns:a16="http://schemas.microsoft.com/office/drawing/2014/main" id="{D532E125-A43F-EA57-AB77-8E52D7EB1B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31424"/>
            <a:ext cx="8222566" cy="11695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Scanned by hand:</a:t>
            </a:r>
          </a:p>
          <a:p>
            <a:pPr marL="933450" lvl="1" indent="-330200">
              <a:buSzPts val="1600"/>
              <a:buChar char="●"/>
            </a:pPr>
            <a:r>
              <a:rPr lang="en-GB" dirty="0"/>
              <a:t>Off-resonant plasma density</a:t>
            </a:r>
          </a:p>
          <a:p>
            <a:pPr marL="933450" lvl="1" indent="-330200">
              <a:buSzPts val="1600"/>
              <a:buChar char="●"/>
            </a:pPr>
            <a:r>
              <a:rPr lang="en-GB" noProof="0" dirty="0"/>
              <a:t>Bunch position relative to </a:t>
            </a:r>
            <a:r>
              <a:rPr lang="en-GB" noProof="0" dirty="0" err="1"/>
              <a:t>pu</a:t>
            </a:r>
            <a:r>
              <a:rPr lang="en-GB" dirty="0" err="1"/>
              <a:t>lse</a:t>
            </a:r>
            <a:r>
              <a:rPr lang="en-GB" dirty="0"/>
              <a:t> train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Transverse fields strongly suppressed!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009D6BF5-ED69-C044-B961-5BE03DB4A7A0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8" name="Picture 7" descr="A graph of a line of blue and orange lines&#10;&#10;AI-generated content may be incorrect.">
            <a:extLst>
              <a:ext uri="{FF2B5EF4-FFF2-40B4-BE49-F238E27FC236}">
                <a16:creationId xmlns:a16="http://schemas.microsoft.com/office/drawing/2014/main" id="{029B3D6F-178D-0E9A-0036-49BFB6C24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60890"/>
            <a:ext cx="4916434" cy="17168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54C0DA-02BD-8C6F-0A77-EEAADBBA0353}"/>
              </a:ext>
            </a:extLst>
          </p:cNvPr>
          <p:cNvCxnSpPr>
            <a:cxnSpLocks/>
          </p:cNvCxnSpPr>
          <p:nvPr/>
        </p:nvCxnSpPr>
        <p:spPr>
          <a:xfrm flipH="1" flipV="1">
            <a:off x="1969339" y="3522194"/>
            <a:ext cx="315932" cy="32628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B58D2A3-F60B-DCA2-4399-8FAC9BE8C02D}"/>
              </a:ext>
            </a:extLst>
          </p:cNvPr>
          <p:cNvSpPr txBox="1"/>
          <p:nvPr/>
        </p:nvSpPr>
        <p:spPr>
          <a:xfrm>
            <a:off x="1306172" y="3865154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379B76-6E49-07BD-D91B-EA118B734992}"/>
              </a:ext>
            </a:extLst>
          </p:cNvPr>
          <p:cNvCxnSpPr>
            <a:cxnSpLocks/>
          </p:cNvCxnSpPr>
          <p:nvPr/>
        </p:nvCxnSpPr>
        <p:spPr>
          <a:xfrm flipH="1" flipV="1">
            <a:off x="1169321" y="3437170"/>
            <a:ext cx="213311" cy="41131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EFDA8B-D013-D068-FDDB-B55539795686}"/>
              </a:ext>
            </a:extLst>
          </p:cNvPr>
          <p:cNvSpPr txBox="1"/>
          <p:nvPr/>
        </p:nvSpPr>
        <p:spPr>
          <a:xfrm>
            <a:off x="912873" y="2892960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Preliminary</a:t>
            </a:r>
            <a:endParaRPr lang="en-CA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B58D34-B876-6C71-751F-56E9F0A02E79}"/>
              </a:ext>
            </a:extLst>
          </p:cNvPr>
          <p:cNvSpPr txBox="1"/>
          <p:nvPr/>
        </p:nvSpPr>
        <p:spPr>
          <a:xfrm>
            <a:off x="2333214" y="3496577"/>
            <a:ext cx="2775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N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</a:t>
            </a:r>
            <a:r>
              <a:rPr kumimoji="0" lang="en-GB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ulse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= 5</a:t>
            </a: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,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w</a:t>
            </a:r>
            <a:r>
              <a: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0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= 30 </a:t>
            </a: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μ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m, </a:t>
            </a: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τ</a:t>
            </a:r>
            <a:r>
              <a: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FWHM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= 130 fs, 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0.84 J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per pulse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1.0 × 10</a:t>
            </a:r>
            <a:r>
              <a:rPr lang="en-GB" sz="16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cm</a:t>
            </a:r>
            <a:r>
              <a:rPr lang="en-GB" sz="16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-3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005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2534B961-08EC-9F94-AE4D-BDC0890FA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32FEEC78-F4E7-8E5C-27AB-E4A8A9F09CE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21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C70797B2-38A8-6433-7CD6-EC6605CFE5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dirty="0"/>
              <a:t>Staging in the quasilinear regime</a:t>
            </a:r>
            <a:endParaRPr lang="en-GB" noProof="0" dirty="0"/>
          </a:p>
        </p:txBody>
      </p:sp>
      <p:sp>
        <p:nvSpPr>
          <p:cNvPr id="227" name="Google Shape;227;p30">
            <a:extLst>
              <a:ext uri="{FF2B5EF4-FFF2-40B4-BE49-F238E27FC236}">
                <a16:creationId xmlns:a16="http://schemas.microsoft.com/office/drawing/2014/main" id="{8DEFA4F0-D9FC-F962-FA2C-4C5E972A81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31424"/>
            <a:ext cx="8222566" cy="16619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Scanned by hand:</a:t>
            </a:r>
          </a:p>
          <a:p>
            <a:pPr marL="933450" lvl="1" indent="-330200">
              <a:buSzPts val="1600"/>
              <a:buChar char="●"/>
            </a:pPr>
            <a:r>
              <a:rPr lang="en-GB" dirty="0"/>
              <a:t>Off-resonant plasma density</a:t>
            </a:r>
          </a:p>
          <a:p>
            <a:pPr marL="933450" lvl="1" indent="-330200">
              <a:buSzPts val="1600"/>
              <a:buChar char="●"/>
            </a:pPr>
            <a:r>
              <a:rPr lang="en-GB" noProof="0" dirty="0"/>
              <a:t>Bunch position relative to </a:t>
            </a:r>
            <a:r>
              <a:rPr lang="en-GB" noProof="0" dirty="0" err="1"/>
              <a:t>pu</a:t>
            </a:r>
            <a:r>
              <a:rPr lang="en-GB" dirty="0" err="1"/>
              <a:t>lse</a:t>
            </a:r>
            <a:r>
              <a:rPr lang="en-GB" dirty="0"/>
              <a:t> train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Transverse fields strongly suppressed!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noProof="0" dirty="0"/>
              <a:t>Emittance growth &lt;10X (vs &gt;1000X) 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Preliminary result, improving with Bayesian opt.</a:t>
            </a:r>
            <a:endParaRPr lang="en-GB" sz="1600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0A42728F-4BE7-820D-412E-E94663766390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5" name="Picture 4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8C0B070D-F686-92C4-C2AA-9A34DD1D4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661" y="2220028"/>
            <a:ext cx="3077967" cy="2308475"/>
          </a:xfrm>
          <a:prstGeom prst="rect">
            <a:avLst/>
          </a:prstGeom>
        </p:spPr>
      </p:pic>
      <p:pic>
        <p:nvPicPr>
          <p:cNvPr id="8" name="Picture 7" descr="A graph of a line of blue and orange lines&#10;&#10;AI-generated content may be incorrect.">
            <a:extLst>
              <a:ext uri="{FF2B5EF4-FFF2-40B4-BE49-F238E27FC236}">
                <a16:creationId xmlns:a16="http://schemas.microsoft.com/office/drawing/2014/main" id="{DA175334-2C7E-CE60-CB2C-5E295C680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860890"/>
            <a:ext cx="4916434" cy="171685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151DAA-536D-B72F-B4F8-9E3EBAC17E05}"/>
              </a:ext>
            </a:extLst>
          </p:cNvPr>
          <p:cNvCxnSpPr>
            <a:cxnSpLocks/>
          </p:cNvCxnSpPr>
          <p:nvPr/>
        </p:nvCxnSpPr>
        <p:spPr>
          <a:xfrm flipH="1" flipV="1">
            <a:off x="1969339" y="3522194"/>
            <a:ext cx="315932" cy="32628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F8D84D8-DFA8-26FA-7465-7EC08D4E138E}"/>
              </a:ext>
            </a:extLst>
          </p:cNvPr>
          <p:cNvSpPr txBox="1"/>
          <p:nvPr/>
        </p:nvSpPr>
        <p:spPr>
          <a:xfrm>
            <a:off x="1306172" y="3865154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F200B9D-A822-FB03-1C04-3BBD262EEF67}"/>
              </a:ext>
            </a:extLst>
          </p:cNvPr>
          <p:cNvCxnSpPr>
            <a:cxnSpLocks/>
          </p:cNvCxnSpPr>
          <p:nvPr/>
        </p:nvCxnSpPr>
        <p:spPr>
          <a:xfrm flipH="1" flipV="1">
            <a:off x="1169321" y="3437170"/>
            <a:ext cx="213311" cy="41131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5BB852B-E983-A292-A60B-597AA4960158}"/>
              </a:ext>
            </a:extLst>
          </p:cNvPr>
          <p:cNvSpPr txBox="1"/>
          <p:nvPr/>
        </p:nvSpPr>
        <p:spPr>
          <a:xfrm>
            <a:off x="6607626" y="2006304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Preliminary</a:t>
            </a:r>
            <a:endParaRPr lang="en-CA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BE0E75-B5B4-40B1-D435-D35D8E5BDB78}"/>
              </a:ext>
            </a:extLst>
          </p:cNvPr>
          <p:cNvSpPr txBox="1"/>
          <p:nvPr/>
        </p:nvSpPr>
        <p:spPr>
          <a:xfrm>
            <a:off x="912873" y="2892960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Preliminary</a:t>
            </a:r>
            <a:endParaRPr lang="en-CA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3FF03D-61E2-C681-D0D1-04B2DB7EEABC}"/>
              </a:ext>
            </a:extLst>
          </p:cNvPr>
          <p:cNvSpPr txBox="1"/>
          <p:nvPr/>
        </p:nvSpPr>
        <p:spPr>
          <a:xfrm>
            <a:off x="2333214" y="3496577"/>
            <a:ext cx="2775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N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p</a:t>
            </a:r>
            <a:r>
              <a:rPr kumimoji="0" lang="en-GB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ulse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= 5</a:t>
            </a:r>
            <a:r>
              <a:rPr lang="en-US" sz="1600" kern="12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,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w</a:t>
            </a:r>
            <a:r>
              <a: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0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= 30 </a:t>
            </a: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μ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m, </a:t>
            </a: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τ</a:t>
            </a:r>
            <a:r>
              <a: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FWHM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 = 130 fs, 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0.84 J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per pulse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</a:t>
            </a:r>
            <a:r>
              <a:rPr lang="en-GB" sz="1600" baseline="-25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= 1.0 × 10</a:t>
            </a:r>
            <a:r>
              <a:rPr lang="en-GB" sz="16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</a:t>
            </a:r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cm</a:t>
            </a:r>
            <a:r>
              <a:rPr lang="en-GB" sz="16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-3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E4B319-813F-C7DC-55B2-179633A4E173}"/>
              </a:ext>
            </a:extLst>
          </p:cNvPr>
          <p:cNvSpPr txBox="1"/>
          <p:nvPr/>
        </p:nvSpPr>
        <p:spPr>
          <a:xfrm>
            <a:off x="6546721" y="2307899"/>
            <a:ext cx="1489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Plane of curve</a:t>
            </a:r>
            <a:endParaRPr lang="en-CA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0631D5-7F6E-B7C5-2C9B-DCD1078EF413}"/>
              </a:ext>
            </a:extLst>
          </p:cNvPr>
          <p:cNvSpPr txBox="1"/>
          <p:nvPr/>
        </p:nvSpPr>
        <p:spPr>
          <a:xfrm>
            <a:off x="7097504" y="3817155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Perp. to curve</a:t>
            </a:r>
            <a:endParaRPr lang="en-CA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40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5B5E-06BE-8930-DD3A-BE2317E1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408875"/>
            <a:ext cx="5840958" cy="841800"/>
          </a:xfrm>
        </p:spPr>
        <p:txBody>
          <a:bodyPr/>
          <a:lstStyle/>
          <a:p>
            <a:r>
              <a:rPr lang="en-GB" noProof="0" dirty="0"/>
              <a:t>Simulations of pulse extraction with curved plasma waveguides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48472A-C18B-766D-61F6-090789AE3D5D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78FA1FF-231C-3881-F005-88BFD616E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51811-B376-BF8A-1F92-3FD02F7424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72029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23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Pulse extraction setup</a:t>
            </a: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9" y="1231424"/>
            <a:ext cx="7792065" cy="16619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Goal: Maximise transverse displacement of laser pulse while 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 dirty="0"/>
              <a:t>       minimising transverse displacement and emittance growth of bunch</a:t>
            </a:r>
          </a:p>
          <a:p>
            <a:pPr lvl="1"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dirty="0"/>
              <a:t>Same pulse and bunch parameters as in staging scheme</a:t>
            </a:r>
          </a:p>
          <a:p>
            <a:pPr marL="127000" indent="0">
              <a:buSzPts val="1600"/>
              <a:buNone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noProof="0" dirty="0" err="1"/>
              <a:t>HiPACE</a:t>
            </a:r>
            <a:r>
              <a:rPr lang="en-GB" sz="1600" noProof="0" dirty="0"/>
              <a:t>++ for </a:t>
            </a:r>
            <a:r>
              <a:rPr lang="en-GB" sz="1600" dirty="0"/>
              <a:t>500-mm long propagation in </a:t>
            </a:r>
            <a:r>
              <a:rPr lang="en-GB" sz="1600" noProof="0" dirty="0"/>
              <a:t>straight section </a:t>
            </a:r>
            <a:endParaRPr lang="en-GB" sz="160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9B476BB-DBA9-44AB-8883-FAA0BF02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03" y="3067671"/>
            <a:ext cx="3700630" cy="13157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F70F1F1-BC6A-45E6-B214-6940843E4A7B}"/>
              </a:ext>
            </a:extLst>
          </p:cNvPr>
          <p:cNvSpPr txBox="1"/>
          <p:nvPr/>
        </p:nvSpPr>
        <p:spPr>
          <a:xfrm>
            <a:off x="2884625" y="3851275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Pulse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1A733A-FEA9-46EC-BCE7-B3D316860FC5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2499331" y="3792580"/>
            <a:ext cx="385294" cy="2279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10542C1-E5FE-4006-B0CD-A12ADE269D1E}"/>
              </a:ext>
            </a:extLst>
          </p:cNvPr>
          <p:cNvSpPr txBox="1"/>
          <p:nvPr/>
        </p:nvSpPr>
        <p:spPr>
          <a:xfrm>
            <a:off x="1800000" y="3852000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Bunch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265585-FF99-4B59-9986-9BC58BE288D6}"/>
              </a:ext>
            </a:extLst>
          </p:cNvPr>
          <p:cNvCxnSpPr>
            <a:cxnSpLocks/>
          </p:cNvCxnSpPr>
          <p:nvPr/>
        </p:nvCxnSpPr>
        <p:spPr>
          <a:xfrm flipH="1" flipV="1">
            <a:off x="1452033" y="3851275"/>
            <a:ext cx="370181" cy="2279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84D38BF-36D7-48E1-8DCD-DAE144D2E9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989"/>
          <a:stretch/>
        </p:blipFill>
        <p:spPr>
          <a:xfrm>
            <a:off x="4460433" y="1687397"/>
            <a:ext cx="4165179" cy="250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9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Pulse extraction results</a:t>
            </a:r>
            <a:endParaRPr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Darren Chan</a:t>
            </a:r>
            <a:endParaRPr sz="800" dirty="0">
              <a:solidFill>
                <a:srgbClr val="000000"/>
              </a:solidFill>
            </a:endParaRPr>
          </a:p>
        </p:txBody>
      </p:sp>
      <p:sp>
        <p:nvSpPr>
          <p:cNvPr id="13" name="Google Shape;227;p30">
            <a:extLst>
              <a:ext uri="{FF2B5EF4-FFF2-40B4-BE49-F238E27FC236}">
                <a16:creationId xmlns:a16="http://schemas.microsoft.com/office/drawing/2014/main" id="{B837F969-001E-4A74-8A58-F64372D147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31424"/>
            <a:ext cx="7918704" cy="92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If laser pulse is properly depleted, emittance growth of bunch is controllable!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Next step: compare emittance growth to plasma-mirror tape ejection schemes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3A1DED-94C8-479A-9986-A05E35BEA7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" y="2455220"/>
            <a:ext cx="2736000" cy="205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1DFAA2-C077-44FB-BCC6-B589CA2F28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193200" y="2455220"/>
            <a:ext cx="2736000" cy="2052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3D2AEA-B6B5-4DA4-943E-915EC9B831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29200" y="2455220"/>
            <a:ext cx="2736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3913E3-0880-40E0-8106-85EEEBC3A1D8}"/>
              </a:ext>
            </a:extLst>
          </p:cNvPr>
          <p:cNvSpPr txBox="1"/>
          <p:nvPr/>
        </p:nvSpPr>
        <p:spPr>
          <a:xfrm>
            <a:off x="3327206" y="2189162"/>
            <a:ext cx="2601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Transverse bunch position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242A5E-EE2E-4D0F-B0BE-13128697AAC9}"/>
              </a:ext>
            </a:extLst>
          </p:cNvPr>
          <p:cNvSpPr txBox="1"/>
          <p:nvPr/>
        </p:nvSpPr>
        <p:spPr>
          <a:xfrm>
            <a:off x="6179440" y="2190881"/>
            <a:ext cx="2561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Relative emittance growth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CE3F43-9B3B-4D42-A3C3-DA227CF8EE1E}"/>
              </a:ext>
            </a:extLst>
          </p:cNvPr>
          <p:cNvSpPr txBox="1"/>
          <p:nvPr/>
        </p:nvSpPr>
        <p:spPr>
          <a:xfrm>
            <a:off x="661738" y="2190881"/>
            <a:ext cx="2531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Transverse pulse position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9A5FF7-6936-4F9C-BAC9-A8FA627EC503}"/>
              </a:ext>
            </a:extLst>
          </p:cNvPr>
          <p:cNvSpPr txBox="1"/>
          <p:nvPr/>
        </p:nvSpPr>
        <p:spPr>
          <a:xfrm>
            <a:off x="6461597" y="2859428"/>
            <a:ext cx="1914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 fully optimised</a:t>
            </a:r>
            <a:endParaRPr lang="en-GB" sz="1600" noProof="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B85479-AD80-437F-8820-7F746304AF9F}"/>
              </a:ext>
            </a:extLst>
          </p:cNvPr>
          <p:cNvSpPr txBox="1"/>
          <p:nvPr/>
        </p:nvSpPr>
        <p:spPr>
          <a:xfrm>
            <a:off x="6808090" y="2494377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Perp. to curve</a:t>
            </a:r>
          </a:p>
          <a:p>
            <a:r>
              <a:rPr lang="en-US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Plane of curve</a:t>
            </a:r>
            <a:endParaRPr lang="en-CA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59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5B5E-06BE-8930-DD3A-BE2317E1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408875"/>
            <a:ext cx="5186130" cy="841800"/>
          </a:xfrm>
        </p:spPr>
        <p:txBody>
          <a:bodyPr/>
          <a:lstStyle/>
          <a:p>
            <a:r>
              <a:rPr lang="en-GB" noProof="0" dirty="0"/>
              <a:t>Experimental </a:t>
            </a:r>
            <a:r>
              <a:rPr lang="en-GB" dirty="0"/>
              <a:t>demonstration of </a:t>
            </a:r>
            <a:r>
              <a:rPr lang="en-GB" noProof="0" dirty="0"/>
              <a:t>curved plasma waveguides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48472A-C18B-766D-61F6-090789AE3D5D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78FA1FF-231C-3881-F005-88BFD616E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51811-B376-BF8A-1F92-3FD02F7424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35015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26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Trajectory control of Bessel foci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2306" y="1243187"/>
            <a:ext cx="7920000" cy="14157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noProof="0" dirty="0"/>
              <a:t>To generate curved HOFI channels in the lab, channel-forming Bessel beam must follow a curved trajectory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noProof="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Exploits linear relation between </a:t>
            </a:r>
            <a:r>
              <a:rPr lang="en-GB" sz="1600" i="1" dirty="0"/>
              <a:t>r</a:t>
            </a:r>
            <a:r>
              <a:rPr lang="en-GB" sz="1600" dirty="0"/>
              <a:t>, the radial position at which light enters the axicon, and </a:t>
            </a:r>
            <a:r>
              <a:rPr lang="en-GB" sz="1600" i="1" dirty="0"/>
              <a:t>z</a:t>
            </a:r>
            <a:r>
              <a:rPr lang="en-GB" sz="1600" dirty="0"/>
              <a:t>, the longitudinal position along focus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5F7146-0F85-438C-A10C-9A45916F19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725" b="26135"/>
          <a:stretch/>
        </p:blipFill>
        <p:spPr>
          <a:xfrm>
            <a:off x="5702299" y="2613248"/>
            <a:ext cx="2274617" cy="1906221"/>
          </a:xfrm>
          <a:prstGeom prst="rect">
            <a:avLst/>
          </a:prstGeom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1C4402A2-F8CF-45B6-A231-828BA6BFEB50}"/>
              </a:ext>
            </a:extLst>
          </p:cNvPr>
          <p:cNvSpPr/>
          <p:nvPr/>
        </p:nvSpPr>
        <p:spPr>
          <a:xfrm rot="5400000">
            <a:off x="875734" y="2941199"/>
            <a:ext cx="1602000" cy="1296000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rapezoid 20">
            <a:extLst>
              <a:ext uri="{FF2B5EF4-FFF2-40B4-BE49-F238E27FC236}">
                <a16:creationId xmlns:a16="http://schemas.microsoft.com/office/drawing/2014/main" id="{21A2603F-A864-46A9-A56E-1CDCB4D81409}"/>
              </a:ext>
            </a:extLst>
          </p:cNvPr>
          <p:cNvSpPr/>
          <p:nvPr/>
        </p:nvSpPr>
        <p:spPr>
          <a:xfrm rot="5400000">
            <a:off x="3701029" y="3297865"/>
            <a:ext cx="787403" cy="325022"/>
          </a:xfrm>
          <a:prstGeom prst="trapezoid">
            <a:avLst>
              <a:gd name="adj" fmla="val 62021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rapezoid 21">
            <a:extLst>
              <a:ext uri="{FF2B5EF4-FFF2-40B4-BE49-F238E27FC236}">
                <a16:creationId xmlns:a16="http://schemas.microsoft.com/office/drawing/2014/main" id="{F990797F-F755-478E-B88B-D8FF72D9AB46}"/>
              </a:ext>
            </a:extLst>
          </p:cNvPr>
          <p:cNvSpPr/>
          <p:nvPr/>
        </p:nvSpPr>
        <p:spPr>
          <a:xfrm rot="5400000">
            <a:off x="4223322" y="3097502"/>
            <a:ext cx="391157" cy="325022"/>
          </a:xfrm>
          <a:prstGeom prst="trapezoid">
            <a:avLst>
              <a:gd name="adj" fmla="val 7296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rapezoid 22">
            <a:extLst>
              <a:ext uri="{FF2B5EF4-FFF2-40B4-BE49-F238E27FC236}">
                <a16:creationId xmlns:a16="http://schemas.microsoft.com/office/drawing/2014/main" id="{DB4351FA-6331-409E-B80D-124E77FFAB69}"/>
              </a:ext>
            </a:extLst>
          </p:cNvPr>
          <p:cNvSpPr/>
          <p:nvPr/>
        </p:nvSpPr>
        <p:spPr>
          <a:xfrm rot="5400000">
            <a:off x="2643768" y="3503602"/>
            <a:ext cx="1602000" cy="325022"/>
          </a:xfrm>
          <a:prstGeom prst="trapezoid">
            <a:avLst>
              <a:gd name="adj" fmla="val 62021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DCCB5901-D5D5-412A-957E-C59F1CFB0302}"/>
              </a:ext>
            </a:extLst>
          </p:cNvPr>
          <p:cNvSpPr/>
          <p:nvPr/>
        </p:nvSpPr>
        <p:spPr>
          <a:xfrm rot="5400000">
            <a:off x="3170351" y="3503602"/>
            <a:ext cx="1198878" cy="325022"/>
          </a:xfrm>
          <a:prstGeom prst="trapezoid">
            <a:avLst>
              <a:gd name="adj" fmla="val 62021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7FBB19-FF3E-4495-BFC2-B6E07563CA58}"/>
              </a:ext>
            </a:extLst>
          </p:cNvPr>
          <p:cNvSpPr txBox="1"/>
          <p:nvPr/>
        </p:nvSpPr>
        <p:spPr>
          <a:xfrm>
            <a:off x="1155695" y="3419922"/>
            <a:ext cx="809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Axicon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16A337-3DE5-4286-8D46-1CAE37E4BC48}"/>
              </a:ext>
            </a:extLst>
          </p:cNvPr>
          <p:cNvSpPr txBox="1"/>
          <p:nvPr/>
        </p:nvSpPr>
        <p:spPr>
          <a:xfrm>
            <a:off x="3733485" y="4177146"/>
            <a:ext cx="1662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Displaced slices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144C77-19CF-48CC-8318-8278C60305C3}"/>
              </a:ext>
            </a:extLst>
          </p:cNvPr>
          <p:cNvCxnSpPr>
            <a:cxnSpLocks/>
          </p:cNvCxnSpPr>
          <p:nvPr/>
        </p:nvCxnSpPr>
        <p:spPr>
          <a:xfrm>
            <a:off x="2470150" y="3571892"/>
            <a:ext cx="719275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03BDAC1-BF23-4182-A251-DBED9AFA7E49}"/>
              </a:ext>
            </a:extLst>
          </p:cNvPr>
          <p:cNvCxnSpPr>
            <a:cxnSpLocks/>
          </p:cNvCxnSpPr>
          <p:nvPr/>
        </p:nvCxnSpPr>
        <p:spPr>
          <a:xfrm>
            <a:off x="4775200" y="3554421"/>
            <a:ext cx="719275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C8C0D30-EB90-4421-88E4-C78BBA3FBF7C}"/>
              </a:ext>
            </a:extLst>
          </p:cNvPr>
          <p:cNvSpPr txBox="1"/>
          <p:nvPr/>
        </p:nvSpPr>
        <p:spPr>
          <a:xfrm>
            <a:off x="5627077" y="2607579"/>
            <a:ext cx="2214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Two-</a:t>
            </a:r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level phase plate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3603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27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Phase plate curve results 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6" y="1231424"/>
            <a:ext cx="7920000" cy="11695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Tested in our pulsed </a:t>
            </a:r>
            <a:r>
              <a:rPr lang="en-GB" sz="1600" dirty="0" err="1"/>
              <a:t>Ti:sapph</a:t>
            </a:r>
            <a:r>
              <a:rPr lang="en-GB" sz="1600" dirty="0"/>
              <a:t> beamline with kHz rep rate and 15 nm bandwidth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dirty="0"/>
          </a:p>
          <a:p>
            <a:pPr marL="457200"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dirty="0"/>
              <a:t>O</a:t>
            </a:r>
            <a:r>
              <a:rPr lang="en-GB" sz="1600" noProof="0" dirty="0" err="1"/>
              <a:t>bserved</a:t>
            </a:r>
            <a:r>
              <a:rPr lang="en-GB" sz="1600" noProof="0" dirty="0"/>
              <a:t> curved trajectory displacements &gt;10 spot sizes over a distance 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of 120 mm with Bessel focus robust against laser pulse chromaticity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642181-17B0-4438-95F6-F6B4C7402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021" y="2376000"/>
            <a:ext cx="2919631" cy="218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B8BC6B-3543-49F5-9805-17E6E1393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289" y="2376000"/>
            <a:ext cx="2181600" cy="21816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1C460E-A6C9-4C01-B0E6-FE32AF53CC8A}"/>
              </a:ext>
            </a:extLst>
          </p:cNvPr>
          <p:cNvCxnSpPr>
            <a:cxnSpLocks/>
          </p:cNvCxnSpPr>
          <p:nvPr/>
        </p:nvCxnSpPr>
        <p:spPr>
          <a:xfrm flipV="1">
            <a:off x="3672270" y="3511579"/>
            <a:ext cx="363966" cy="4004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092D683-AAEF-4193-B3AA-60C9ABF576F5}"/>
              </a:ext>
            </a:extLst>
          </p:cNvPr>
          <p:cNvSpPr txBox="1"/>
          <p:nvPr/>
        </p:nvSpPr>
        <p:spPr>
          <a:xfrm>
            <a:off x="3255382" y="3874234"/>
            <a:ext cx="1651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Displaced focus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B4FD2E-6AFB-4D47-9F65-7FB3B5163D2F}"/>
              </a:ext>
            </a:extLst>
          </p:cNvPr>
          <p:cNvSpPr txBox="1"/>
          <p:nvPr/>
        </p:nvSpPr>
        <p:spPr>
          <a:xfrm>
            <a:off x="3355886" y="2593185"/>
            <a:ext cx="231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Other diffraction orders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3FE866-89EB-4505-9D7F-B09B51D2EA2C}"/>
              </a:ext>
            </a:extLst>
          </p:cNvPr>
          <p:cNvCxnSpPr>
            <a:cxnSpLocks/>
          </p:cNvCxnSpPr>
          <p:nvPr/>
        </p:nvCxnSpPr>
        <p:spPr>
          <a:xfrm>
            <a:off x="4297725" y="2887004"/>
            <a:ext cx="238941" cy="3724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837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28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Phase plate curve results 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196" y="1231424"/>
            <a:ext cx="7920000" cy="31392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Tested in our pulsed </a:t>
            </a:r>
            <a:r>
              <a:rPr lang="en-GB" sz="1600" dirty="0" err="1"/>
              <a:t>Ti:sapph</a:t>
            </a:r>
            <a:r>
              <a:rPr lang="en-GB" sz="1600" dirty="0"/>
              <a:t> beamline with kHz rep rate and 15 nm bandwidth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dirty="0"/>
          </a:p>
          <a:p>
            <a:pPr marL="457200"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dirty="0"/>
              <a:t>O</a:t>
            </a:r>
            <a:r>
              <a:rPr lang="en-GB" sz="1600" noProof="0" dirty="0" err="1"/>
              <a:t>bserved</a:t>
            </a:r>
            <a:r>
              <a:rPr lang="en-GB" sz="1600" noProof="0" dirty="0"/>
              <a:t> curved trajectory displacements &gt;10 spot sizes over a distance 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of 120 mm with Bessel focus robust against laser pulse chromaticity</a:t>
            </a:r>
          </a:p>
          <a:p>
            <a:pPr marL="457200" indent="-330200">
              <a:buSzPts val="1600"/>
              <a:buFont typeface="Courier New" panose="02070309020205020404" pitchFamily="49" charset="0"/>
              <a:buChar char="●"/>
            </a:pPr>
            <a:endParaRPr lang="en-GB" sz="1600" dirty="0"/>
          </a:p>
          <a:p>
            <a:pPr marL="457200" indent="-330200">
              <a:buSzPts val="1600"/>
              <a:buFont typeface="Courier New" panose="02070309020205020404" pitchFamily="49" charset="0"/>
              <a:buChar char="●"/>
            </a:pPr>
            <a:r>
              <a:rPr lang="en-GB" sz="1600" noProof="0" dirty="0"/>
              <a:t>Conducting a high-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power HOFI 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generation 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experiment with </a:t>
            </a:r>
          </a:p>
          <a:p>
            <a:pPr marL="127000" indent="0">
              <a:buSzPts val="1600"/>
              <a:buNone/>
            </a:pPr>
            <a:r>
              <a:rPr lang="en-GB" sz="1600" dirty="0"/>
              <a:t>       displaced </a:t>
            </a:r>
          </a:p>
          <a:p>
            <a:pPr marL="127000" indent="0">
              <a:buSzPts val="1600"/>
              <a:buNone/>
            </a:pPr>
            <a:r>
              <a:rPr lang="en-GB" sz="1600" noProof="0" dirty="0"/>
              <a:t>       channel-forming </a:t>
            </a:r>
          </a:p>
          <a:p>
            <a:pPr marL="127000" indent="0">
              <a:buSzPts val="1600"/>
              <a:buNone/>
            </a:pPr>
            <a:r>
              <a:rPr lang="en-GB" sz="1600" noProof="0" dirty="0"/>
              <a:t>       beam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642181-17B0-4438-95F6-F6B4C7402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021" y="2376000"/>
            <a:ext cx="2919631" cy="218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B8BC6B-3543-49F5-9805-17E6E1393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289" y="2376000"/>
            <a:ext cx="2181600" cy="21816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1C460E-A6C9-4C01-B0E6-FE32AF53CC8A}"/>
              </a:ext>
            </a:extLst>
          </p:cNvPr>
          <p:cNvCxnSpPr>
            <a:cxnSpLocks/>
          </p:cNvCxnSpPr>
          <p:nvPr/>
        </p:nvCxnSpPr>
        <p:spPr>
          <a:xfrm flipV="1">
            <a:off x="3672270" y="3511579"/>
            <a:ext cx="363966" cy="4004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092D683-AAEF-4193-B3AA-60C9ABF576F5}"/>
              </a:ext>
            </a:extLst>
          </p:cNvPr>
          <p:cNvSpPr txBox="1"/>
          <p:nvPr/>
        </p:nvSpPr>
        <p:spPr>
          <a:xfrm>
            <a:off x="3255382" y="3874234"/>
            <a:ext cx="1651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Displaced focus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B4FD2E-6AFB-4D47-9F65-7FB3B5163D2F}"/>
              </a:ext>
            </a:extLst>
          </p:cNvPr>
          <p:cNvSpPr txBox="1"/>
          <p:nvPr/>
        </p:nvSpPr>
        <p:spPr>
          <a:xfrm>
            <a:off x="3355886" y="2593185"/>
            <a:ext cx="231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Other diffraction orders</a:t>
            </a:r>
            <a:endParaRPr lang="en-GB" sz="1600" noProof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3FE866-89EB-4505-9D7F-B09B51D2EA2C}"/>
              </a:ext>
            </a:extLst>
          </p:cNvPr>
          <p:cNvCxnSpPr>
            <a:cxnSpLocks/>
          </p:cNvCxnSpPr>
          <p:nvPr/>
        </p:nvCxnSpPr>
        <p:spPr>
          <a:xfrm>
            <a:off x="4297725" y="2887004"/>
            <a:ext cx="238941" cy="3724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493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98E525E8-046B-B6F8-0FFA-18702681E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E4E251CE-E20A-EDE7-580C-FC591157D96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29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7361A84A-599A-1982-65BA-B6DC0D9DB3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Conclusions and future work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318B939E-CF92-91E2-53B2-01EB4E750B3F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>
            <a:extLst>
              <a:ext uri="{FF2B5EF4-FFF2-40B4-BE49-F238E27FC236}">
                <a16:creationId xmlns:a16="http://schemas.microsoft.com/office/drawing/2014/main" id="{AD47D0EA-D785-9A92-77AC-C843E93007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197" y="1231424"/>
            <a:ext cx="6390643" cy="33855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indent="-330200">
              <a:buSzPts val="1600"/>
              <a:buChar char="●"/>
            </a:pPr>
            <a:r>
              <a:rPr lang="en-GB" sz="1600" dirty="0"/>
              <a:t>Curved HOFI waveguides are useful for a variety of applications 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dirty="0"/>
              <a:t>Staging: Emittance growth is issue in quasilinear regime</a:t>
            </a:r>
          </a:p>
          <a:p>
            <a:pPr indent="-330200">
              <a:buSzPts val="1600"/>
              <a:buChar char="●"/>
            </a:pPr>
            <a:r>
              <a:rPr lang="en-GB" sz="1600" dirty="0"/>
              <a:t>Can be mitigated by using pulse train to </a:t>
            </a:r>
          </a:p>
          <a:p>
            <a:pPr marL="107950" indent="0">
              <a:buSzPts val="1600"/>
              <a:buNone/>
            </a:pPr>
            <a:r>
              <a:rPr lang="en-GB" sz="1600" dirty="0"/>
              <a:t>       suppress wake excitation in coupling section </a:t>
            </a:r>
          </a:p>
          <a:p>
            <a:pPr indent="-330200">
              <a:buSzPts val="1600"/>
              <a:buChar char="●"/>
            </a:pPr>
            <a:endParaRPr lang="en-GB" sz="1600" dirty="0"/>
          </a:p>
          <a:p>
            <a:pPr indent="-330200">
              <a:buSzPts val="1600"/>
              <a:buChar char="●"/>
            </a:pPr>
            <a:r>
              <a:rPr lang="en-GB" sz="1600" noProof="0" dirty="0"/>
              <a:t>Drive pulse extraction: Feasible without perturbing </a:t>
            </a:r>
          </a:p>
          <a:p>
            <a:pPr marL="107950" indent="0">
              <a:buSzPts val="1600"/>
              <a:buNone/>
            </a:pPr>
            <a:r>
              <a:rPr lang="en-GB" sz="1600" dirty="0"/>
              <a:t>       </a:t>
            </a:r>
            <a:r>
              <a:rPr lang="en-GB" sz="1600" noProof="0" dirty="0"/>
              <a:t>electron bunch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Future work:</a:t>
            </a:r>
          </a:p>
          <a:p>
            <a:pPr marL="933450" lvl="1" indent="-330200">
              <a:buSzPts val="1600"/>
              <a:buChar char="●"/>
            </a:pPr>
            <a:r>
              <a:rPr lang="en-GB" dirty="0"/>
              <a:t>Generation &amp; guiding in curved HOFI channels</a:t>
            </a:r>
          </a:p>
          <a:p>
            <a:pPr marL="933450" lvl="1" indent="-330200">
              <a:buSzPts val="1600"/>
              <a:buChar char="●"/>
            </a:pPr>
            <a:r>
              <a:rPr lang="en-GB" dirty="0"/>
              <a:t>Improve efficiency of phase plates </a:t>
            </a:r>
          </a:p>
          <a:p>
            <a:pPr marL="603250" lvl="1" indent="0">
              <a:buSzPts val="1600"/>
              <a:buNone/>
            </a:pPr>
            <a:r>
              <a:rPr lang="en-GB" dirty="0"/>
              <a:t>       (grayscale etching)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E9E239-B199-0F4C-61D6-0A210A463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037" y="2158512"/>
            <a:ext cx="2497688" cy="237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972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Applications of curved plasma waveguides 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92AA4B-B78F-4274-A112-B664C51610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2806" y="2630346"/>
            <a:ext cx="3412007" cy="190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18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30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References</a:t>
            </a: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200" y="1231424"/>
            <a:ext cx="7717500" cy="4308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GB" sz="1600" noProof="0" dirty="0"/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AEC52-828D-78BA-3CF4-73499AFEA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31424"/>
            <a:ext cx="2443252" cy="32946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0D0A24-21DD-FA92-698A-06B1C9D37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767" y="1231423"/>
            <a:ext cx="2138415" cy="32946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A855CB-C663-E7B4-9CEE-A50F019905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3497" y="1231422"/>
            <a:ext cx="2014238" cy="330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91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5B5E-06BE-8930-DD3A-BE2317E1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Backup slides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48472A-C18B-766D-61F6-090789AE3D5D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78FA1FF-231C-3881-F005-88BFD616E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51811-B376-BF8A-1F92-3FD02F7424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26461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32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Pulse train resonance model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55716D-706C-4A6F-B428-F0B9FD4C9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55" y="1383125"/>
            <a:ext cx="6221691" cy="1074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B98D48-7D7B-4696-9251-9FFA6C8E6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464" y="2729760"/>
            <a:ext cx="5147073" cy="1072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7CC0A7-CB36-42AB-B498-0FF1C4A1AED1}"/>
              </a:ext>
            </a:extLst>
          </p:cNvPr>
          <p:cNvSpPr txBox="1"/>
          <p:nvPr/>
        </p:nvSpPr>
        <p:spPr>
          <a:xfrm>
            <a:off x="3075680" y="4045734"/>
            <a:ext cx="29926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From: </a:t>
            </a:r>
            <a:r>
              <a:rPr lang="en-GB" sz="1200" i="1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Phys. Rev. Lett.</a:t>
            </a:r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 </a:t>
            </a:r>
            <a:r>
              <a:rPr lang="en-GB" sz="1200" b="1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119</a:t>
            </a:r>
            <a:r>
              <a:rPr lang="en-GB" sz="1200" noProof="0" dirty="0">
                <a:latin typeface="Roboto" panose="020B0604020202020204" charset="0"/>
                <a:ea typeface="Roboto" panose="020B0604020202020204" charset="0"/>
                <a:cs typeface="Roboto" panose="020B0604020202020204" charset="0"/>
              </a:rPr>
              <a:t>, 044802 (2017)</a:t>
            </a:r>
          </a:p>
        </p:txBody>
      </p:sp>
    </p:spTree>
    <p:extLst>
      <p:ext uri="{BB962C8B-B14F-4D97-AF65-F5344CB8AC3E}">
        <p14:creationId xmlns:p14="http://schemas.microsoft.com/office/powerpoint/2010/main" val="3657159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33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Pulse train resonance model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DC6BD4-AD5E-44E0-B04D-5E0EF35DB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792" y="1234956"/>
            <a:ext cx="4384416" cy="326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22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34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The Particle-in-Cell method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516858-4AE3-8ADF-E179-3A9E24135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053386-7930-C1FF-CD8E-F95328D6CCBA}"/>
              </a:ext>
            </a:extLst>
          </p:cNvPr>
          <p:cNvSpPr txBox="1"/>
          <p:nvPr/>
        </p:nvSpPr>
        <p:spPr>
          <a:xfrm>
            <a:off x="2638601" y="4312661"/>
            <a:ext cx="38667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noProof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From: </a:t>
            </a:r>
            <a:r>
              <a:rPr lang="en-GB" sz="1200" noProof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3"/>
              </a:rPr>
              <a:t>https://arc.aiaa.org/doi/10.2514/6.2014-4027/</a:t>
            </a:r>
            <a:endParaRPr lang="en-GB" sz="1200" noProof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26" name="Picture 2" descr="Particle-in-cell domain and flowchart. | Download Scientific Diagram">
            <a:extLst>
              <a:ext uri="{FF2B5EF4-FFF2-40B4-BE49-F238E27FC236}">
                <a16:creationId xmlns:a16="http://schemas.microsoft.com/office/drawing/2014/main" id="{05FE3D29-0164-D753-790E-B35738620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00" y="1227931"/>
            <a:ext cx="7389750" cy="308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516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Applications of curved plasma waveguides 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92AA4B-B78F-4274-A112-B664C51610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2806" y="2630346"/>
            <a:ext cx="3412007" cy="1903336"/>
          </a:xfrm>
          <a:prstGeom prst="rect">
            <a:avLst/>
          </a:prstGeom>
        </p:spPr>
      </p:pic>
      <p:pic>
        <p:nvPicPr>
          <p:cNvPr id="224" name="Picture 223">
            <a:extLst>
              <a:ext uri="{FF2B5EF4-FFF2-40B4-BE49-F238E27FC236}">
                <a16:creationId xmlns:a16="http://schemas.microsoft.com/office/drawing/2014/main" id="{8BD3B0D1-9004-4A11-8B70-7400A8AADD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34974" y="1470355"/>
            <a:ext cx="2620967" cy="191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2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Applications of curved plasma waveguides 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92AA4B-B78F-4274-A112-B664C51610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2806" y="2630346"/>
            <a:ext cx="3412007" cy="1903336"/>
          </a:xfrm>
          <a:prstGeom prst="rect">
            <a:avLst/>
          </a:prstGeom>
        </p:spPr>
      </p:pic>
      <p:pic>
        <p:nvPicPr>
          <p:cNvPr id="224" name="Picture 223">
            <a:extLst>
              <a:ext uri="{FF2B5EF4-FFF2-40B4-BE49-F238E27FC236}">
                <a16:creationId xmlns:a16="http://schemas.microsoft.com/office/drawing/2014/main" id="{8BD3B0D1-9004-4A11-8B70-7400A8AADD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34974" y="1470355"/>
            <a:ext cx="2620967" cy="1915395"/>
          </a:xfrm>
          <a:prstGeom prst="rect">
            <a:avLst/>
          </a:prstGeom>
        </p:spPr>
      </p:pic>
      <p:pic>
        <p:nvPicPr>
          <p:cNvPr id="227" name="Picture 226">
            <a:extLst>
              <a:ext uri="{FF2B5EF4-FFF2-40B4-BE49-F238E27FC236}">
                <a16:creationId xmlns:a16="http://schemas.microsoft.com/office/drawing/2014/main" id="{6C93D3CF-3F89-41D5-93D0-9C11FB2F3D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672479" y="1191600"/>
            <a:ext cx="3016545" cy="235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4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5B5E-06BE-8930-DD3A-BE2317E1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Simulations of staging with curved plasma waveguides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48472A-C18B-766D-61F6-090789AE3D5D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78FA1FF-231C-3881-F005-88BFD616E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51811-B376-BF8A-1F92-3FD02F7424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72755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>
          <a:extLst>
            <a:ext uri="{FF2B5EF4-FFF2-40B4-BE49-F238E27FC236}">
              <a16:creationId xmlns:a16="http://schemas.microsoft.com/office/drawing/2014/main" id="{C83F279F-857A-AC57-41CD-1C861EB75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>
            <a:extLst>
              <a:ext uri="{FF2B5EF4-FFF2-40B4-BE49-F238E27FC236}">
                <a16:creationId xmlns:a16="http://schemas.microsoft.com/office/drawing/2014/main" id="{BBB7DF30-D8BC-014E-5F79-2F3404665AF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226" name="Google Shape;226;p30">
            <a:extLst>
              <a:ext uri="{FF2B5EF4-FFF2-40B4-BE49-F238E27FC236}">
                <a16:creationId xmlns:a16="http://schemas.microsoft.com/office/drawing/2014/main" id="{5932E811-8157-A746-2A30-205F028689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Multistage LWFA schemes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238EC8EC-FFF0-3A02-240A-DE19A90E92C9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0A11E0-4ED7-30A3-942A-F71B2EB4A296}"/>
              </a:ext>
            </a:extLst>
          </p:cNvPr>
          <p:cNvGrpSpPr/>
          <p:nvPr/>
        </p:nvGrpSpPr>
        <p:grpSpPr>
          <a:xfrm>
            <a:off x="363391" y="2628000"/>
            <a:ext cx="8518740" cy="1552299"/>
            <a:chOff x="363391" y="2991605"/>
            <a:chExt cx="8518740" cy="155229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E478BB-7FBE-2197-2124-24C653EBA71D}"/>
                </a:ext>
              </a:extLst>
            </p:cNvPr>
            <p:cNvSpPr txBox="1"/>
            <p:nvPr/>
          </p:nvSpPr>
          <p:spPr>
            <a:xfrm>
              <a:off x="5889491" y="4266905"/>
              <a:ext cx="29926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From: </a:t>
              </a:r>
              <a:r>
                <a:rPr lang="en-GB" sz="1200" i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Phys. Rev. Lett.</a:t>
              </a:r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 </a:t>
              </a:r>
              <a:r>
                <a:rPr lang="en-GB" sz="1200" b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130</a:t>
              </a:r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, 215001 (2023)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9B3D688-B74B-8B59-7334-88637CFEE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0091" y="2991605"/>
              <a:ext cx="2415336" cy="130561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FF8AF61-52FE-0BE1-4F02-1F51A3802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75920" y="3103084"/>
              <a:ext cx="2524472" cy="11654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EC5B788-3BA7-E2C9-C401-E1F2620A1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2680" y="3070013"/>
              <a:ext cx="3123240" cy="122721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2DFD5C3-3647-B9FA-D98B-48567726E351}"/>
                </a:ext>
              </a:extLst>
            </p:cNvPr>
            <p:cNvSpPr txBox="1"/>
            <p:nvPr/>
          </p:nvSpPr>
          <p:spPr>
            <a:xfrm>
              <a:off x="363391" y="4266905"/>
              <a:ext cx="253346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From: </a:t>
              </a:r>
              <a:r>
                <a:rPr lang="en-GB" sz="1200" i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Nature </a:t>
              </a:r>
              <a:r>
                <a:rPr lang="en-GB" sz="1200" b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530</a:t>
              </a:r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, 190–193 (2016)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7162CA5-B5D8-9F90-48C6-B0249F181D63}"/>
                </a:ext>
              </a:extLst>
            </p:cNvPr>
            <p:cNvSpPr txBox="1"/>
            <p:nvPr/>
          </p:nvSpPr>
          <p:spPr>
            <a:xfrm>
              <a:off x="2896851" y="4266905"/>
              <a:ext cx="29926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From: </a:t>
              </a:r>
              <a:r>
                <a:rPr lang="en-GB" sz="1200" i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Phys. Rev. Lett.</a:t>
              </a:r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 </a:t>
              </a:r>
              <a:r>
                <a:rPr lang="en-GB" sz="1200" b="1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120</a:t>
              </a:r>
              <a:r>
                <a:rPr lang="en-GB" sz="1200" noProof="0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, 154801 (2018)</a:t>
              </a:r>
            </a:p>
          </p:txBody>
        </p:sp>
      </p:grpSp>
      <p:sp>
        <p:nvSpPr>
          <p:cNvPr id="9" name="Google Shape;227;p30">
            <a:extLst>
              <a:ext uri="{FF2B5EF4-FFF2-40B4-BE49-F238E27FC236}">
                <a16:creationId xmlns:a16="http://schemas.microsoft.com/office/drawing/2014/main" id="{97814B84-1312-BF4B-EBEA-7C7A643D02BB}"/>
              </a:ext>
            </a:extLst>
          </p:cNvPr>
          <p:cNvSpPr txBox="1">
            <a:spLocks/>
          </p:cNvSpPr>
          <p:nvPr/>
        </p:nvSpPr>
        <p:spPr>
          <a:xfrm>
            <a:off x="457199" y="1231424"/>
            <a:ext cx="7792065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381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Courier New" panose="02070309020205020404" pitchFamily="49" charset="0"/>
              <a:buChar char="o"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-330200">
              <a:buSzPts val="1600"/>
              <a:buFont typeface="Roboto"/>
              <a:buChar char="●"/>
            </a:pPr>
            <a:r>
              <a:rPr lang="en-GB" sz="1600" dirty="0"/>
              <a:t>No curved channels </a:t>
            </a:r>
            <a:r>
              <a:rPr lang="en-GB" sz="1600" i="1" dirty="0"/>
              <a:t>staging</a:t>
            </a:r>
            <a:r>
              <a:rPr lang="en-GB" sz="1600" dirty="0"/>
              <a:t> experiment has yet been performed (guiding         )</a:t>
            </a:r>
          </a:p>
          <a:p>
            <a:pPr indent="-330200">
              <a:buSzPts val="1600"/>
              <a:buFont typeface="Roboto"/>
              <a:buChar char="●"/>
            </a:pPr>
            <a:endParaRPr lang="en-GB" sz="1600" dirty="0"/>
          </a:p>
          <a:p>
            <a:pPr indent="-330200">
              <a:buSzPts val="1600"/>
              <a:buFont typeface="Roboto"/>
              <a:buChar char="●"/>
            </a:pPr>
            <a:r>
              <a:rPr lang="en-GB" sz="1600" dirty="0"/>
              <a:t>All studies so far have used discharge capillaries, which are prone to laser damage especially at high pulse repetition rates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AA54BFD-F95A-CB88-0ED1-6AE26D9125A3}"/>
              </a:ext>
            </a:extLst>
          </p:cNvPr>
          <p:cNvSpPr/>
          <p:nvPr/>
        </p:nvSpPr>
        <p:spPr>
          <a:xfrm>
            <a:off x="7623717" y="1302609"/>
            <a:ext cx="314215" cy="243606"/>
          </a:xfrm>
          <a:custGeom>
            <a:avLst/>
            <a:gdLst>
              <a:gd name="connsiteX0" fmla="*/ 0 w 556182"/>
              <a:gd name="connsiteY0" fmla="*/ 207390 h 439271"/>
              <a:gd name="connsiteX1" fmla="*/ 113122 w 556182"/>
              <a:gd name="connsiteY1" fmla="*/ 433633 h 439271"/>
              <a:gd name="connsiteX2" fmla="*/ 556182 w 556182"/>
              <a:gd name="connsiteY2" fmla="*/ 0 h 43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39271">
                <a:moveTo>
                  <a:pt x="0" y="207390"/>
                </a:moveTo>
                <a:cubicBezTo>
                  <a:pt x="10212" y="337794"/>
                  <a:pt x="20425" y="468198"/>
                  <a:pt x="113122" y="433633"/>
                </a:cubicBezTo>
                <a:cubicBezTo>
                  <a:pt x="205819" y="399068"/>
                  <a:pt x="510619" y="3142"/>
                  <a:pt x="556182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465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8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Hydrodynamic optical-field-ionised plasma channels (HOFIs)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201" y="1692000"/>
            <a:ext cx="8172591" cy="92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noProof="0" dirty="0"/>
              <a:t>Alternative plasma channel developed by the Oxford Group suitable for kHz rep rates</a:t>
            </a:r>
          </a:p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b="1" noProof="0" dirty="0"/>
              <a:t>Immune to laser damage</a:t>
            </a:r>
          </a:p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Guiding of pulse in curved section is important due to ionisation of neutrals</a:t>
            </a:r>
            <a:endParaRPr lang="en-GB" sz="1600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6D6682-D8F9-D10B-C5D6-56F68AE32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69" y="2672863"/>
            <a:ext cx="3520202" cy="18897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DCCD81-8FBB-4845-9759-819B00067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135" y="2752264"/>
            <a:ext cx="4032396" cy="173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04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607781" y="23749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noProof="0" smtClean="0"/>
              <a:t>9</a:t>
            </a:fld>
            <a:endParaRPr lang="en-GB" noProof="0"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noProof="0" dirty="0"/>
              <a:t>Hydrodynamic optical-field-ionised plasma channels (HOFIs)</a:t>
            </a:r>
          </a:p>
        </p:txBody>
      </p:sp>
      <p:sp>
        <p:nvSpPr>
          <p:cNvPr id="2" name="Google Shape;258;p33">
            <a:extLst>
              <a:ext uri="{FF2B5EF4-FFF2-40B4-BE49-F238E27FC236}">
                <a16:creationId xmlns:a16="http://schemas.microsoft.com/office/drawing/2014/main" id="{DBA722E6-7C50-18CE-E669-A5C44DA2B634}"/>
              </a:ext>
            </a:extLst>
          </p:cNvPr>
          <p:cNvSpPr txBox="1"/>
          <p:nvPr/>
        </p:nvSpPr>
        <p:spPr>
          <a:xfrm>
            <a:off x="2884625" y="4842907"/>
            <a:ext cx="3374700" cy="2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noProof="0" dirty="0"/>
              <a:t>Darren Chan</a:t>
            </a:r>
            <a:endParaRPr lang="en-GB" sz="800" noProof="0" dirty="0">
              <a:solidFill>
                <a:srgbClr val="000000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1"/>
          </p:nvPr>
        </p:nvSpPr>
        <p:spPr>
          <a:xfrm>
            <a:off x="457201" y="1692000"/>
            <a:ext cx="8172591" cy="92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noProof="0" dirty="0"/>
              <a:t>Alternative plasma channel developed by the Oxford Group suitable for kHz rep rates</a:t>
            </a:r>
          </a:p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b="1" noProof="0" dirty="0"/>
              <a:t>Immune to laser damage</a:t>
            </a:r>
          </a:p>
          <a:p>
            <a:pPr marL="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Guiding of pulse in curved section is important due to ionisation of neutrals</a:t>
            </a:r>
            <a:endParaRPr lang="en-GB" sz="1600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6D6682-D8F9-D10B-C5D6-56F68AE32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69" y="2672863"/>
            <a:ext cx="3520202" cy="1889749"/>
          </a:xfrm>
          <a:prstGeom prst="rect">
            <a:avLst/>
          </a:prstGeom>
        </p:spPr>
      </p:pic>
      <p:pic>
        <p:nvPicPr>
          <p:cNvPr id="3" name="Picture 2" descr="A graph of a function&#10;&#10;Description automatically generated">
            <a:extLst>
              <a:ext uri="{FF2B5EF4-FFF2-40B4-BE49-F238E27FC236}">
                <a16:creationId xmlns:a16="http://schemas.microsoft.com/office/drawing/2014/main" id="{B344BBBF-8DBC-8129-CB85-086DFB7B4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945" y="2672863"/>
            <a:ext cx="3984587" cy="1890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694E2AD-5546-C8C3-D2BD-5F7EAF0BB762}"/>
              </a:ext>
            </a:extLst>
          </p:cNvPr>
          <p:cNvCxnSpPr>
            <a:cxnSpLocks/>
          </p:cNvCxnSpPr>
          <p:nvPr/>
        </p:nvCxnSpPr>
        <p:spPr>
          <a:xfrm>
            <a:off x="5431840" y="4029556"/>
            <a:ext cx="661246" cy="1572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F70CC5-10C9-2CBB-769A-575A1D0B0120}"/>
              </a:ext>
            </a:extLst>
          </p:cNvPr>
          <p:cNvCxnSpPr>
            <a:cxnSpLocks/>
          </p:cNvCxnSpPr>
          <p:nvPr/>
        </p:nvCxnSpPr>
        <p:spPr>
          <a:xfrm flipH="1">
            <a:off x="7288538" y="3564402"/>
            <a:ext cx="329117" cy="402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36B5E28-1952-2111-07C5-01C8708FE6AF}"/>
              </a:ext>
            </a:extLst>
          </p:cNvPr>
          <p:cNvSpPr txBox="1"/>
          <p:nvPr/>
        </p:nvSpPr>
        <p:spPr>
          <a:xfrm>
            <a:off x="4783986" y="3321312"/>
            <a:ext cx="89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From Bessel beam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3CE0EE-3F27-E8AD-9D90-770A98ED4667}"/>
              </a:ext>
            </a:extLst>
          </p:cNvPr>
          <p:cNvSpPr txBox="1"/>
          <p:nvPr/>
        </p:nvSpPr>
        <p:spPr>
          <a:xfrm>
            <a:off x="7540283" y="3064748"/>
            <a:ext cx="1089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From additional neutrals</a:t>
            </a:r>
            <a:endParaRPr lang="en-CA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31370"/>
      </p:ext>
    </p:extLst>
  </p:cSld>
  <p:clrMapOvr>
    <a:masterClrMapping/>
  </p:clrMapOvr>
</p:sld>
</file>

<file path=ppt/theme/theme1.xml><?xml version="1.0" encoding="utf-8"?>
<a:theme xmlns:a="http://schemas.openxmlformats.org/drawingml/2006/main" name="Vacom Pitch Deck by Slidesgo">
  <a:themeElements>
    <a:clrScheme name="Simple Light">
      <a:dk1>
        <a:srgbClr val="000000"/>
      </a:dk1>
      <a:lt1>
        <a:srgbClr val="FFFFFF"/>
      </a:lt1>
      <a:dk2>
        <a:srgbClr val="C4C2B6"/>
      </a:dk2>
      <a:lt2>
        <a:srgbClr val="EE5C0A"/>
      </a:lt2>
      <a:accent1>
        <a:srgbClr val="000000"/>
      </a:accent1>
      <a:accent2>
        <a:srgbClr val="FFFFFF"/>
      </a:accent2>
      <a:accent3>
        <a:srgbClr val="C4C2B6"/>
      </a:accent3>
      <a:accent4>
        <a:srgbClr val="EE5C0A"/>
      </a:accent4>
      <a:accent5>
        <a:srgbClr val="000000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17411</TotalTime>
  <Words>2383</Words>
  <Application>Microsoft Office PowerPoint</Application>
  <PresentationFormat>On-screen Show (16:9)</PresentationFormat>
  <Paragraphs>399</Paragraphs>
  <Slides>34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Playfair Display</vt:lpstr>
      <vt:lpstr>Montserrat</vt:lpstr>
      <vt:lpstr>Arial</vt:lpstr>
      <vt:lpstr>Calibri</vt:lpstr>
      <vt:lpstr>Roboto Condensed Light</vt:lpstr>
      <vt:lpstr>Roboto Condensed</vt:lpstr>
      <vt:lpstr>Roboto</vt:lpstr>
      <vt:lpstr>Proxima Nova</vt:lpstr>
      <vt:lpstr>Courier New</vt:lpstr>
      <vt:lpstr>Vacom Pitch Deck by Slidesgo</vt:lpstr>
      <vt:lpstr>PowerPoint Presentation</vt:lpstr>
      <vt:lpstr>Overview</vt:lpstr>
      <vt:lpstr>Applications of curved plasma waveguides </vt:lpstr>
      <vt:lpstr>Applications of curved plasma waveguides </vt:lpstr>
      <vt:lpstr>Applications of curved plasma waveguides </vt:lpstr>
      <vt:lpstr>Simulations of staging with curved plasma waveguides</vt:lpstr>
      <vt:lpstr>Multistage LWFA schemes</vt:lpstr>
      <vt:lpstr>Hydrodynamic optical-field-ionised plasma channels (HOFIs)</vt:lpstr>
      <vt:lpstr>Hydrodynamic optical-field-ionised plasma channels (HOFIs)</vt:lpstr>
      <vt:lpstr>Curved channel goals and setup</vt:lpstr>
      <vt:lpstr>Curved channel goals and setup</vt:lpstr>
      <vt:lpstr>Curved channel goals and setup</vt:lpstr>
      <vt:lpstr>Optimisation of the staging scheme</vt:lpstr>
      <vt:lpstr>Optimisation of the staging scheme</vt:lpstr>
      <vt:lpstr>Challenges for the staging scheme</vt:lpstr>
      <vt:lpstr>Challenges for the staging scheme</vt:lpstr>
      <vt:lpstr>Suppressing wakefields in coupling region</vt:lpstr>
      <vt:lpstr>Suppressing wakefields in coupling region</vt:lpstr>
      <vt:lpstr>Suppressing wakefields in coupling region</vt:lpstr>
      <vt:lpstr>Staging in the quasilinear regime</vt:lpstr>
      <vt:lpstr>Staging in the quasilinear regime</vt:lpstr>
      <vt:lpstr>Simulations of pulse extraction with curved plasma waveguides</vt:lpstr>
      <vt:lpstr>Pulse extraction setup</vt:lpstr>
      <vt:lpstr>Pulse extraction results</vt:lpstr>
      <vt:lpstr>Experimental demonstration of curved plasma waveguides</vt:lpstr>
      <vt:lpstr>Trajectory control of Bessel foci</vt:lpstr>
      <vt:lpstr>Phase plate curve results </vt:lpstr>
      <vt:lpstr>Phase plate curve results </vt:lpstr>
      <vt:lpstr>Conclusions and future work</vt:lpstr>
      <vt:lpstr>References</vt:lpstr>
      <vt:lpstr>Backup slides</vt:lpstr>
      <vt:lpstr>Pulse train resonance model</vt:lpstr>
      <vt:lpstr>Pulse train resonance model</vt:lpstr>
      <vt:lpstr>The Particle-in-Cell method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</dc:creator>
  <cp:lastModifiedBy>Darren Chan</cp:lastModifiedBy>
  <cp:revision>609</cp:revision>
  <cp:lastPrinted>2025-09-22T18:12:08Z</cp:lastPrinted>
  <dcterms:modified xsi:type="dcterms:W3CDTF">2025-12-18T14:12:49Z</dcterms:modified>
</cp:coreProperties>
</file>