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35"/>
  </p:notesMasterIdLst>
  <p:sldIdLst>
    <p:sldId id="362" r:id="rId2"/>
    <p:sldId id="406" r:id="rId3"/>
    <p:sldId id="407" r:id="rId4"/>
    <p:sldId id="409" r:id="rId5"/>
    <p:sldId id="389" r:id="rId6"/>
    <p:sldId id="412" r:id="rId7"/>
    <p:sldId id="421" r:id="rId8"/>
    <p:sldId id="413" r:id="rId9"/>
    <p:sldId id="414" r:id="rId10"/>
    <p:sldId id="415" r:id="rId11"/>
    <p:sldId id="416" r:id="rId12"/>
    <p:sldId id="417" r:id="rId13"/>
    <p:sldId id="420" r:id="rId14"/>
    <p:sldId id="418" r:id="rId15"/>
    <p:sldId id="387" r:id="rId16"/>
    <p:sldId id="376" r:id="rId17"/>
    <p:sldId id="381" r:id="rId18"/>
    <p:sldId id="392" r:id="rId19"/>
    <p:sldId id="401" r:id="rId20"/>
    <p:sldId id="394" r:id="rId21"/>
    <p:sldId id="405" r:id="rId22"/>
    <p:sldId id="399" r:id="rId23"/>
    <p:sldId id="422" r:id="rId24"/>
    <p:sldId id="280" r:id="rId25"/>
    <p:sldId id="369" r:id="rId26"/>
    <p:sldId id="385" r:id="rId27"/>
    <p:sldId id="410" r:id="rId28"/>
    <p:sldId id="411" r:id="rId29"/>
    <p:sldId id="390" r:id="rId30"/>
    <p:sldId id="393" r:id="rId31"/>
    <p:sldId id="402" r:id="rId32"/>
    <p:sldId id="391" r:id="rId33"/>
    <p:sldId id="404" r:id="rId34"/>
  </p:sldIdLst>
  <p:sldSz cx="12192000" cy="6858000"/>
  <p:notesSz cx="6858000" cy="9144000"/>
  <p:embeddedFontLst>
    <p:embeddedFont>
      <p:font typeface="Cambria Math" panose="02040503050406030204" pitchFamily="18" charset="0"/>
      <p:regular r:id="rId36"/>
    </p:embeddedFont>
    <p:embeddedFont>
      <p:font typeface="Imperial Sans Text" panose="020B0604020202020204" charset="0"/>
      <p:regular r:id="rId37"/>
      <p:bold r:id="rId38"/>
    </p:embeddedFont>
    <p:embeddedFont>
      <p:font typeface="Imperial Sans Text Semibold" panose="020B0604020202020204" charset="0"/>
      <p:regular r:id="rId39"/>
      <p:bold r:id="rId40"/>
    </p:embeddedFont>
  </p:embeddedFontLst>
  <p:defaultText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7DC"/>
    <a:srgbClr val="F8F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9"/>
    <p:restoredTop sz="76585"/>
  </p:normalViewPr>
  <p:slideViewPr>
    <p:cSldViewPr snapToGrid="0">
      <p:cViewPr>
        <p:scale>
          <a:sx n="71" d="100"/>
          <a:sy n="71" d="100"/>
        </p:scale>
        <p:origin x="1056" y="5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0D2A8-8F95-47C2-ABE1-A779F5A43C98}" type="datetimeFigureOut">
              <a:rPr lang="en-US" smtClean="0"/>
              <a:t>12/18/2025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663E2-27CE-4C79-91D3-7F5C4262D57F}" type="slidenum">
              <a:rPr lang="en-US" smtClean="0"/>
              <a:t>‹#›</a:t>
            </a:fld>
            <a:endParaRPr lang="en-US"/>
          </a:p>
        </p:txBody>
      </p:sp>
    </p:spTree>
    <p:extLst>
      <p:ext uri="{BB962C8B-B14F-4D97-AF65-F5344CB8AC3E}">
        <p14:creationId xmlns:p14="http://schemas.microsoft.com/office/powerpoint/2010/main" val="1230559577"/>
      </p:ext>
    </p:extLst>
  </p:cSld>
  <p:clrMap bg1="lt1" tx1="dk1" bg2="lt2" tx2="dk2" accent1="accent1" accent2="accent2" accent3="accent3" accent4="accent4" accent5="accent5" accent6="accent6" hlink="hlink" folHlink="folHlink"/>
  <p:notesStyle>
    <a:lvl1pPr marL="0" algn="l" defTabSz="914353" rtl="0" eaLnBrk="1" latinLnBrk="0" hangingPunct="1">
      <a:defRPr sz="1200" kern="1200">
        <a:solidFill>
          <a:schemeClr val="tx1"/>
        </a:solidFill>
        <a:latin typeface="+mn-lt"/>
        <a:ea typeface="+mn-ea"/>
        <a:cs typeface="+mn-cs"/>
      </a:defRPr>
    </a:lvl1pPr>
    <a:lvl2pPr marL="457177" algn="l" defTabSz="914353" rtl="0" eaLnBrk="1" latinLnBrk="0" hangingPunct="1">
      <a:defRPr sz="1200" kern="1200">
        <a:solidFill>
          <a:schemeClr val="tx1"/>
        </a:solidFill>
        <a:latin typeface="+mn-lt"/>
        <a:ea typeface="+mn-ea"/>
        <a:cs typeface="+mn-cs"/>
      </a:defRPr>
    </a:lvl2pPr>
    <a:lvl3pPr marL="914353" algn="l" defTabSz="914353" rtl="0" eaLnBrk="1" latinLnBrk="0" hangingPunct="1">
      <a:defRPr sz="1200" kern="1200">
        <a:solidFill>
          <a:schemeClr val="tx1"/>
        </a:solidFill>
        <a:latin typeface="+mn-lt"/>
        <a:ea typeface="+mn-ea"/>
        <a:cs typeface="+mn-cs"/>
      </a:defRPr>
    </a:lvl3pPr>
    <a:lvl4pPr marL="1371530" algn="l" defTabSz="914353" rtl="0" eaLnBrk="1" latinLnBrk="0" hangingPunct="1">
      <a:defRPr sz="1200" kern="1200">
        <a:solidFill>
          <a:schemeClr val="tx1"/>
        </a:solidFill>
        <a:latin typeface="+mn-lt"/>
        <a:ea typeface="+mn-ea"/>
        <a:cs typeface="+mn-cs"/>
      </a:defRPr>
    </a:lvl4pPr>
    <a:lvl5pPr marL="1828706" algn="l" defTabSz="914353" rtl="0" eaLnBrk="1" latinLnBrk="0" hangingPunct="1">
      <a:defRPr sz="1200" kern="1200">
        <a:solidFill>
          <a:schemeClr val="tx1"/>
        </a:solidFill>
        <a:latin typeface="+mn-lt"/>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34DDE-30EF-1A94-0470-961064268C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1D4BD5-81C7-F078-80F7-456705A4AF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D01579-7CC3-5A17-9732-9E6EC5824827}"/>
              </a:ext>
            </a:extLst>
          </p:cNvPr>
          <p:cNvSpPr>
            <a:spLocks noGrp="1"/>
          </p:cNvSpPr>
          <p:nvPr>
            <p:ph type="body" idx="1"/>
          </p:nvPr>
        </p:nvSpPr>
        <p:spPr/>
        <p:txBody>
          <a:bodyPr/>
          <a:lstStyle/>
          <a:p>
            <a:pPr marL="171450" indent="-171450">
              <a:buFont typeface="Arial" panose="020B0604020202020204" pitchFamily="34" charset="0"/>
              <a:buChar char="•"/>
            </a:pPr>
            <a:r>
              <a:rPr lang="en-GB" dirty="0"/>
              <a:t>My name is what? Calvin Dyson</a:t>
            </a:r>
          </a:p>
        </p:txBody>
      </p:sp>
      <p:sp>
        <p:nvSpPr>
          <p:cNvPr id="4" name="Slide Number Placeholder 3">
            <a:extLst>
              <a:ext uri="{FF2B5EF4-FFF2-40B4-BE49-F238E27FC236}">
                <a16:creationId xmlns:a16="http://schemas.microsoft.com/office/drawing/2014/main" id="{73248FE9-4B8C-9CCD-E803-D3248ECAFE46}"/>
              </a:ext>
            </a:extLst>
          </p:cNvPr>
          <p:cNvSpPr>
            <a:spLocks noGrp="1"/>
          </p:cNvSpPr>
          <p:nvPr>
            <p:ph type="sldNum" sz="quarter" idx="5"/>
          </p:nvPr>
        </p:nvSpPr>
        <p:spPr/>
        <p:txBody>
          <a:bodyPr/>
          <a:lstStyle/>
          <a:p>
            <a:fld id="{877663E2-27CE-4C79-91D3-7F5C4262D57F}" type="slidenum">
              <a:rPr lang="en-US" smtClean="0"/>
              <a:t>1</a:t>
            </a:fld>
            <a:endParaRPr lang="en-US"/>
          </a:p>
        </p:txBody>
      </p:sp>
    </p:spTree>
    <p:extLst>
      <p:ext uri="{BB962C8B-B14F-4D97-AF65-F5344CB8AC3E}">
        <p14:creationId xmlns:p14="http://schemas.microsoft.com/office/powerpoint/2010/main" val="2398444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there is a testbench at the University of Swansea that we have used to test trapping electron clouds</a:t>
            </a:r>
          </a:p>
          <a:p>
            <a:r>
              <a:rPr lang="en-US" dirty="0"/>
              <a:t>This consists of segmented electrodes to provide a varied potential, an electron gun as a source, though the majority of electrons are produced through ionization of the background CO2 gas. Finally, there is a phosphor screen from which we can measure the number of electrons are in the cloud</a:t>
            </a:r>
          </a:p>
        </p:txBody>
      </p:sp>
      <p:sp>
        <p:nvSpPr>
          <p:cNvPr id="4" name="Slide Number Placeholder 3"/>
          <p:cNvSpPr>
            <a:spLocks noGrp="1"/>
          </p:cNvSpPr>
          <p:nvPr>
            <p:ph type="sldNum" sz="quarter" idx="5"/>
          </p:nvPr>
        </p:nvSpPr>
        <p:spPr/>
        <p:txBody>
          <a:bodyPr/>
          <a:lstStyle/>
          <a:p>
            <a:fld id="{877663E2-27CE-4C79-91D3-7F5C4262D57F}" type="slidenum">
              <a:rPr lang="en-US" smtClean="0"/>
              <a:t>10</a:t>
            </a:fld>
            <a:endParaRPr lang="en-US"/>
          </a:p>
        </p:txBody>
      </p:sp>
    </p:spTree>
    <p:extLst>
      <p:ext uri="{BB962C8B-B14F-4D97-AF65-F5344CB8AC3E}">
        <p14:creationId xmlns:p14="http://schemas.microsoft.com/office/powerpoint/2010/main" val="1132263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test the stability, the electrons are produced, and the electrodes are turned on to trap them and cause ionization of the background CO2 gas. The potentials are then lifted to allow the ions to escape the trap. The plasma is kept in this position for a set amount of time (10 seconds) and then lowered again before turning off one potential to allow the electrons to reach the phosphor screen and measure the number</a:t>
            </a:r>
          </a:p>
          <a:p>
            <a:r>
              <a:rPr lang="en-US" dirty="0"/>
              <a:t>From the work done so far there are two crucial aspects to making the plasma stable in time</a:t>
            </a:r>
          </a:p>
          <a:p>
            <a:r>
              <a:rPr lang="en-US" dirty="0"/>
              <a:t>By combining an oscillating field potential with a dimple in the potential we see far better stability</a:t>
            </a:r>
          </a:p>
        </p:txBody>
      </p:sp>
      <p:sp>
        <p:nvSpPr>
          <p:cNvPr id="4" name="Slide Number Placeholder 3"/>
          <p:cNvSpPr>
            <a:spLocks noGrp="1"/>
          </p:cNvSpPr>
          <p:nvPr>
            <p:ph type="sldNum" sz="quarter" idx="5"/>
          </p:nvPr>
        </p:nvSpPr>
        <p:spPr/>
        <p:txBody>
          <a:bodyPr/>
          <a:lstStyle/>
          <a:p>
            <a:fld id="{877663E2-27CE-4C79-91D3-7F5C4262D57F}" type="slidenum">
              <a:rPr lang="en-US" smtClean="0"/>
              <a:t>11</a:t>
            </a:fld>
            <a:endParaRPr lang="en-US"/>
          </a:p>
        </p:txBody>
      </p:sp>
    </p:spTree>
    <p:extLst>
      <p:ext uri="{BB962C8B-B14F-4D97-AF65-F5344CB8AC3E}">
        <p14:creationId xmlns:p14="http://schemas.microsoft.com/office/powerpoint/2010/main" val="1882590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140V Peak density ~ 8e13m3</a:t>
            </a:r>
          </a:p>
          <a:p>
            <a:r>
              <a:rPr lang="en-US" dirty="0"/>
              <a:t>400V Peak density ~ 1e15m3</a:t>
            </a:r>
          </a:p>
          <a:p>
            <a:r>
              <a:rPr lang="en-US" dirty="0"/>
              <a:t>The group were operating at 140V due to a fault in the machinery at the time, and once fixed could increase the potential to 400V. As you can see higher voltages trap more electrons and by increasing the potential to 400V the peak density is now within an order of magnitude of the desired density.</a:t>
            </a:r>
          </a:p>
        </p:txBody>
      </p:sp>
      <p:sp>
        <p:nvSpPr>
          <p:cNvPr id="4" name="Slide Number Placeholder 3"/>
          <p:cNvSpPr>
            <a:spLocks noGrp="1"/>
          </p:cNvSpPr>
          <p:nvPr>
            <p:ph type="sldNum" sz="quarter" idx="5"/>
          </p:nvPr>
        </p:nvSpPr>
        <p:spPr/>
        <p:txBody>
          <a:bodyPr/>
          <a:lstStyle/>
          <a:p>
            <a:fld id="{877663E2-27CE-4C79-91D3-7F5C4262D57F}" type="slidenum">
              <a:rPr lang="en-US" smtClean="0"/>
              <a:t>12</a:t>
            </a:fld>
            <a:endParaRPr lang="en-US"/>
          </a:p>
        </p:txBody>
      </p:sp>
    </p:spTree>
    <p:extLst>
      <p:ext uri="{BB962C8B-B14F-4D97-AF65-F5344CB8AC3E}">
        <p14:creationId xmlns:p14="http://schemas.microsoft.com/office/powerpoint/2010/main" val="1257223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39360-B009-07C5-ED3E-D1F10A3265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5FAEDA-D843-59D4-7213-7BE8B8E748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209D3C-F991-69DD-4F38-374C4FD7C8B0}"/>
              </a:ext>
            </a:extLst>
          </p:cNvPr>
          <p:cNvSpPr>
            <a:spLocks noGrp="1"/>
          </p:cNvSpPr>
          <p:nvPr>
            <p:ph type="body" idx="1"/>
          </p:nvPr>
        </p:nvSpPr>
        <p:spPr/>
        <p:txBody>
          <a:bodyPr/>
          <a:lstStyle/>
          <a:p>
            <a:r>
              <a:rPr lang="en-GB" dirty="0"/>
              <a:t>Next steps include trying to better understand these results and the impact of the dimple and the </a:t>
            </a:r>
            <a:r>
              <a:rPr lang="en-GB" dirty="0" err="1"/>
              <a:t>osciallting</a:t>
            </a:r>
            <a:r>
              <a:rPr lang="en-GB" dirty="0"/>
              <a:t> potential via numerical simulations. </a:t>
            </a:r>
          </a:p>
        </p:txBody>
      </p:sp>
      <p:sp>
        <p:nvSpPr>
          <p:cNvPr id="4" name="Slide Number Placeholder 3">
            <a:extLst>
              <a:ext uri="{FF2B5EF4-FFF2-40B4-BE49-F238E27FC236}">
                <a16:creationId xmlns:a16="http://schemas.microsoft.com/office/drawing/2014/main" id="{F1D8C3CD-5C9A-1ECE-3A1D-AF2EAF26BCAE}"/>
              </a:ext>
            </a:extLst>
          </p:cNvPr>
          <p:cNvSpPr>
            <a:spLocks noGrp="1"/>
          </p:cNvSpPr>
          <p:nvPr>
            <p:ph type="sldNum" sz="quarter" idx="5"/>
          </p:nvPr>
        </p:nvSpPr>
        <p:spPr/>
        <p:txBody>
          <a:bodyPr/>
          <a:lstStyle/>
          <a:p>
            <a:fld id="{877663E2-27CE-4C79-91D3-7F5C4262D57F}" type="slidenum">
              <a:rPr lang="en-US" smtClean="0"/>
              <a:t>13</a:t>
            </a:fld>
            <a:endParaRPr lang="en-US"/>
          </a:p>
        </p:txBody>
      </p:sp>
    </p:spTree>
    <p:extLst>
      <p:ext uri="{BB962C8B-B14F-4D97-AF65-F5344CB8AC3E}">
        <p14:creationId xmlns:p14="http://schemas.microsoft.com/office/powerpoint/2010/main" val="2851198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 am going to give a brief update on </a:t>
            </a:r>
            <a:r>
              <a:rPr lang="en-US" dirty="0" err="1"/>
              <a:t>PoPLaR</a:t>
            </a:r>
            <a:r>
              <a:rPr lang="en-US" dirty="0"/>
              <a:t> which is LhARA’s proof-of-principle experiment and is about testing the feasibility of using laser-driven protons for cell irradiations</a:t>
            </a:r>
          </a:p>
        </p:txBody>
      </p:sp>
      <p:sp>
        <p:nvSpPr>
          <p:cNvPr id="4" name="Slide Number Placeholder 3"/>
          <p:cNvSpPr>
            <a:spLocks noGrp="1"/>
          </p:cNvSpPr>
          <p:nvPr>
            <p:ph type="sldNum" sz="quarter" idx="5"/>
          </p:nvPr>
        </p:nvSpPr>
        <p:spPr/>
        <p:txBody>
          <a:bodyPr/>
          <a:lstStyle/>
          <a:p>
            <a:fld id="{877663E2-27CE-4C79-91D3-7F5C4262D57F}" type="slidenum">
              <a:rPr lang="en-US" smtClean="0"/>
              <a:t>14</a:t>
            </a:fld>
            <a:endParaRPr lang="en-US"/>
          </a:p>
        </p:txBody>
      </p:sp>
    </p:spTree>
    <p:extLst>
      <p:ext uri="{BB962C8B-B14F-4D97-AF65-F5344CB8AC3E}">
        <p14:creationId xmlns:p14="http://schemas.microsoft.com/office/powerpoint/2010/main" val="3501306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aim is to provide a base in which to do a systematic comparison between cyclotron and laser-driven proton beam cell irradiations</a:t>
            </a:r>
          </a:p>
          <a:p>
            <a:r>
              <a:rPr lang="en-US" dirty="0"/>
              <a:t>Based at SCAPA</a:t>
            </a:r>
          </a:p>
          <a:p>
            <a:r>
              <a:rPr lang="en-US" dirty="0"/>
              <a:t>Simple beamline based on LION’s with a quad doublet. </a:t>
            </a:r>
          </a:p>
          <a:p>
            <a:r>
              <a:rPr lang="en-US" dirty="0"/>
              <a:t>Here on the right you can see the beamline with the target here, the first quad here, Robbie aligning the second quad, and Robbie deserves a special shout-out for the </a:t>
            </a:r>
            <a:r>
              <a:rPr lang="en-US" dirty="0" err="1"/>
              <a:t>extroadinary</a:t>
            </a:r>
            <a:r>
              <a:rPr lang="en-US" dirty="0"/>
              <a:t> work he has done in getting this beamline up and running</a:t>
            </a:r>
          </a:p>
          <a:p>
            <a:r>
              <a:rPr lang="en-US" dirty="0"/>
              <a:t>Finally that hole is this hole here. The scatterer isn’t in place yet.</a:t>
            </a:r>
          </a:p>
        </p:txBody>
      </p:sp>
      <p:sp>
        <p:nvSpPr>
          <p:cNvPr id="4" name="Slide Number Placeholder 3"/>
          <p:cNvSpPr>
            <a:spLocks noGrp="1"/>
          </p:cNvSpPr>
          <p:nvPr>
            <p:ph type="sldNum" sz="quarter" idx="5"/>
          </p:nvPr>
        </p:nvSpPr>
        <p:spPr/>
        <p:txBody>
          <a:bodyPr/>
          <a:lstStyle/>
          <a:p>
            <a:fld id="{877663E2-27CE-4C79-91D3-7F5C4262D57F}" type="slidenum">
              <a:rPr lang="en-US" smtClean="0"/>
              <a:t>15</a:t>
            </a:fld>
            <a:endParaRPr lang="en-US"/>
          </a:p>
        </p:txBody>
      </p:sp>
    </p:spTree>
    <p:extLst>
      <p:ext uri="{BB962C8B-B14F-4D97-AF65-F5344CB8AC3E}">
        <p14:creationId xmlns:p14="http://schemas.microsoft.com/office/powerpoint/2010/main" val="1531580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t>
            </a:r>
            <a:r>
              <a:rPr lang="en-US" dirty="0" err="1"/>
              <a:t>tme</a:t>
            </a:r>
            <a:r>
              <a:rPr lang="en-US" dirty="0"/>
              <a:t> installing quads on this beamline so the first test was to try and produce a focus. I ran a Bayesian optimization of the quads position to focus a 10MeV beam and produced the map on the right</a:t>
            </a:r>
          </a:p>
          <a:p>
            <a:r>
              <a:rPr lang="en-US" dirty="0"/>
              <a:t>D1 is the distance to the first quad and d2 is the distance between the quads. </a:t>
            </a:r>
          </a:p>
          <a:p>
            <a:r>
              <a:rPr lang="en-US" dirty="0"/>
              <a:t>The beamline started here due to physical constraints but I could use the map to argue that d1 needed to be smaller to achieve focus</a:t>
            </a:r>
          </a:p>
        </p:txBody>
      </p:sp>
      <p:sp>
        <p:nvSpPr>
          <p:cNvPr id="4" name="Slide Number Placeholder 3"/>
          <p:cNvSpPr>
            <a:spLocks noGrp="1"/>
          </p:cNvSpPr>
          <p:nvPr>
            <p:ph type="sldNum" sz="quarter" idx="5"/>
          </p:nvPr>
        </p:nvSpPr>
        <p:spPr/>
        <p:txBody>
          <a:bodyPr/>
          <a:lstStyle/>
          <a:p>
            <a:fld id="{877663E2-27CE-4C79-91D3-7F5C4262D57F}" type="slidenum">
              <a:rPr lang="en-US" smtClean="0"/>
              <a:t>16</a:t>
            </a:fld>
            <a:endParaRPr lang="en-US"/>
          </a:p>
        </p:txBody>
      </p:sp>
    </p:spTree>
    <p:extLst>
      <p:ext uri="{BB962C8B-B14F-4D97-AF65-F5344CB8AC3E}">
        <p14:creationId xmlns:p14="http://schemas.microsoft.com/office/powerpoint/2010/main" val="1801357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this let us go from barely any beam reaching the beamline end to a nice focus, that matches what the simulations also produce. The next step was to improve the uniformity so that when we irradiate the cells they all receive the same dose. Ideally this would be by introducing more quads but the sensitivity of the beam to the quad positions means that the need to be </a:t>
            </a:r>
            <a:r>
              <a:rPr lang="en-US" dirty="0" err="1"/>
              <a:t>driveable</a:t>
            </a:r>
            <a:r>
              <a:rPr lang="en-US" dirty="0"/>
              <a:t> stages which are expensive. </a:t>
            </a:r>
          </a:p>
        </p:txBody>
      </p:sp>
      <p:sp>
        <p:nvSpPr>
          <p:cNvPr id="4" name="Slide Number Placeholder 3"/>
          <p:cNvSpPr>
            <a:spLocks noGrp="1"/>
          </p:cNvSpPr>
          <p:nvPr>
            <p:ph type="sldNum" sz="quarter" idx="5"/>
          </p:nvPr>
        </p:nvSpPr>
        <p:spPr/>
        <p:txBody>
          <a:bodyPr/>
          <a:lstStyle/>
          <a:p>
            <a:fld id="{877663E2-27CE-4C79-91D3-7F5C4262D57F}" type="slidenum">
              <a:rPr lang="en-US" smtClean="0"/>
              <a:t>17</a:t>
            </a:fld>
            <a:endParaRPr lang="en-US"/>
          </a:p>
        </p:txBody>
      </p:sp>
    </p:spTree>
    <p:extLst>
      <p:ext uri="{BB962C8B-B14F-4D97-AF65-F5344CB8AC3E}">
        <p14:creationId xmlns:p14="http://schemas.microsoft.com/office/powerpoint/2010/main" val="2172960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a scatterer was put in the beamline. First testing Gold as that is the setup used at </a:t>
            </a:r>
            <a:r>
              <a:rPr lang="en-US" dirty="0" err="1"/>
              <a:t>Biriingham</a:t>
            </a:r>
            <a:r>
              <a:rPr lang="en-US" dirty="0"/>
              <a:t> where we will conduct the cyclotron side of the systematic comparison</a:t>
            </a:r>
          </a:p>
          <a:p>
            <a:r>
              <a:rPr lang="en-US" dirty="0"/>
              <a:t>Then laid out the options from the ones available at SCAPA based on the coulomb scattering angle</a:t>
            </a:r>
          </a:p>
          <a:p>
            <a:r>
              <a:rPr lang="en-US" dirty="0"/>
              <a:t>Chose Al to get the full spectrum before settling on 10um Cu.</a:t>
            </a:r>
          </a:p>
        </p:txBody>
      </p:sp>
      <p:sp>
        <p:nvSpPr>
          <p:cNvPr id="4" name="Slide Number Placeholder 3"/>
          <p:cNvSpPr>
            <a:spLocks noGrp="1"/>
          </p:cNvSpPr>
          <p:nvPr>
            <p:ph type="sldNum" sz="quarter" idx="5"/>
          </p:nvPr>
        </p:nvSpPr>
        <p:spPr/>
        <p:txBody>
          <a:bodyPr/>
          <a:lstStyle/>
          <a:p>
            <a:fld id="{877663E2-27CE-4C79-91D3-7F5C4262D57F}" type="slidenum">
              <a:rPr lang="en-US" smtClean="0"/>
              <a:t>18</a:t>
            </a:fld>
            <a:endParaRPr lang="en-US"/>
          </a:p>
        </p:txBody>
      </p:sp>
    </p:spTree>
    <p:extLst>
      <p:ext uri="{BB962C8B-B14F-4D97-AF65-F5344CB8AC3E}">
        <p14:creationId xmlns:p14="http://schemas.microsoft.com/office/powerpoint/2010/main" val="38321437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started on the cell irradiations.</a:t>
            </a:r>
          </a:p>
          <a:p>
            <a:r>
              <a:rPr lang="en-US" dirty="0"/>
              <a:t>The cells were placed in this carousel, and we shot three different cell dishes at three different doses each time. These were accompanied by RCF that fitted into the same holes as the cells to provide a double check that we were delivering the desired dose.</a:t>
            </a:r>
          </a:p>
          <a:p>
            <a:r>
              <a:rPr lang="en-US" dirty="0"/>
              <a:t>The cells are then taken to be post-processed which involves seeding them with specific densities and then leaving them to grow. After a set number of days one then counts the cells to produce a dose-survival curve.</a:t>
            </a:r>
          </a:p>
          <a:p>
            <a:r>
              <a:rPr lang="en-US" dirty="0"/>
              <a:t>Based on some RCF collected already we believed that we were delivering around 0.3Gy per shot and we wanted to deliver around 1Gy, 2Gy and 4Gy. This is important as you should seed the cells based on the estimated dose. If the seeding </a:t>
            </a:r>
            <a:r>
              <a:rPr lang="en-US" dirty="0" err="1"/>
              <a:t>densitiy</a:t>
            </a:r>
            <a:r>
              <a:rPr lang="en-US" dirty="0"/>
              <a:t> is too high then by the time you count them the cells clump and you can’t tell the difference between one cell and another. If the seeding is too low then none survive to be counted.</a:t>
            </a:r>
          </a:p>
        </p:txBody>
      </p:sp>
      <p:sp>
        <p:nvSpPr>
          <p:cNvPr id="4" name="Slide Number Placeholder 3"/>
          <p:cNvSpPr>
            <a:spLocks noGrp="1"/>
          </p:cNvSpPr>
          <p:nvPr>
            <p:ph type="sldNum" sz="quarter" idx="5"/>
          </p:nvPr>
        </p:nvSpPr>
        <p:spPr/>
        <p:txBody>
          <a:bodyPr/>
          <a:lstStyle/>
          <a:p>
            <a:fld id="{877663E2-27CE-4C79-91D3-7F5C4262D57F}" type="slidenum">
              <a:rPr lang="en-US" smtClean="0"/>
              <a:t>19</a:t>
            </a:fld>
            <a:endParaRPr lang="en-US"/>
          </a:p>
        </p:txBody>
      </p:sp>
    </p:spTree>
    <p:extLst>
      <p:ext uri="{BB962C8B-B14F-4D97-AF65-F5344CB8AC3E}">
        <p14:creationId xmlns:p14="http://schemas.microsoft.com/office/powerpoint/2010/main" val="1310651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radiotherapy uses x-rays</a:t>
            </a:r>
          </a:p>
          <a:p>
            <a:r>
              <a:rPr lang="en-US" dirty="0"/>
              <a:t>We are looking at using charged particles like proton or light ions. Provides the benefit of delivering the dose in a more precise location.</a:t>
            </a:r>
          </a:p>
          <a:p>
            <a:r>
              <a:rPr lang="en-US" dirty="0"/>
              <a:t>Build a facility to investigate delivering different particle beams with different beam widths, pulse durations </a:t>
            </a:r>
            <a:r>
              <a:rPr lang="en-US" dirty="0" err="1"/>
              <a:t>etc</a:t>
            </a:r>
            <a:endParaRPr lang="en-US" dirty="0"/>
          </a:p>
          <a:p>
            <a:r>
              <a:rPr lang="en-US" dirty="0"/>
              <a:t>In the process of building develop novel technologies for capture, acceleration and diagnostics </a:t>
            </a:r>
          </a:p>
          <a:p>
            <a:r>
              <a:rPr lang="en-US" dirty="0"/>
              <a:t>This requires a real-time dosimetry diagnostic</a:t>
            </a:r>
          </a:p>
        </p:txBody>
      </p:sp>
      <p:sp>
        <p:nvSpPr>
          <p:cNvPr id="4" name="Slide Number Placeholder 3"/>
          <p:cNvSpPr>
            <a:spLocks noGrp="1"/>
          </p:cNvSpPr>
          <p:nvPr>
            <p:ph type="sldNum" sz="quarter" idx="5"/>
          </p:nvPr>
        </p:nvSpPr>
        <p:spPr/>
        <p:txBody>
          <a:bodyPr/>
          <a:lstStyle/>
          <a:p>
            <a:fld id="{877663E2-27CE-4C79-91D3-7F5C4262D57F}" type="slidenum">
              <a:rPr lang="en-US" smtClean="0"/>
              <a:t>2</a:t>
            </a:fld>
            <a:endParaRPr lang="en-US"/>
          </a:p>
        </p:txBody>
      </p:sp>
    </p:spTree>
    <p:extLst>
      <p:ext uri="{BB962C8B-B14F-4D97-AF65-F5344CB8AC3E}">
        <p14:creationId xmlns:p14="http://schemas.microsoft.com/office/powerpoint/2010/main" val="1540647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as said at the start we believed we were delivering 0.3Gy per shot</a:t>
            </a:r>
          </a:p>
          <a:p>
            <a:r>
              <a:rPr lang="en-US" dirty="0"/>
              <a:t>However, after </a:t>
            </a:r>
            <a:r>
              <a:rPr lang="en-US" dirty="0" err="1"/>
              <a:t>analysing</a:t>
            </a:r>
            <a:r>
              <a:rPr lang="en-US" dirty="0"/>
              <a:t> all the RCF in the carousel and subsequent tests we saw a large shot-shot variation with the average being closer to 0.61Gy, the min being closer to 0.3Gy and the max dose seen over 1.2Gy per shot. </a:t>
            </a:r>
          </a:p>
        </p:txBody>
      </p:sp>
      <p:sp>
        <p:nvSpPr>
          <p:cNvPr id="4" name="Slide Number Placeholder 3"/>
          <p:cNvSpPr>
            <a:spLocks noGrp="1"/>
          </p:cNvSpPr>
          <p:nvPr>
            <p:ph type="sldNum" sz="quarter" idx="5"/>
          </p:nvPr>
        </p:nvSpPr>
        <p:spPr/>
        <p:txBody>
          <a:bodyPr/>
          <a:lstStyle/>
          <a:p>
            <a:fld id="{877663E2-27CE-4C79-91D3-7F5C4262D57F}" type="slidenum">
              <a:rPr lang="en-US" smtClean="0"/>
              <a:t>20</a:t>
            </a:fld>
            <a:endParaRPr lang="en-US"/>
          </a:p>
        </p:txBody>
      </p:sp>
    </p:spTree>
    <p:extLst>
      <p:ext uri="{BB962C8B-B14F-4D97-AF65-F5344CB8AC3E}">
        <p14:creationId xmlns:p14="http://schemas.microsoft.com/office/powerpoint/2010/main" val="2356218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meant that we at a conservative guess delivered twice the expected dose </a:t>
            </a:r>
          </a:p>
          <a:p>
            <a:r>
              <a:rPr lang="en-US" dirty="0"/>
              <a:t>The seeding densities are shown and </a:t>
            </a:r>
            <a:r>
              <a:rPr lang="en-US" dirty="0" err="1"/>
              <a:t>forntuanately</a:t>
            </a:r>
            <a:r>
              <a:rPr lang="en-US" dirty="0"/>
              <a:t> there is some overlap </a:t>
            </a:r>
          </a:p>
          <a:p>
            <a:r>
              <a:rPr lang="en-US" dirty="0"/>
              <a:t>We are still waiting for the all the biology results to be </a:t>
            </a:r>
            <a:r>
              <a:rPr lang="en-US" dirty="0" err="1"/>
              <a:t>analysed</a:t>
            </a:r>
            <a:r>
              <a:rPr lang="en-US" dirty="0"/>
              <a:t>, but so far we have seen survival in the all the higher density seedings</a:t>
            </a:r>
          </a:p>
          <a:p>
            <a:r>
              <a:rPr lang="en-US" dirty="0"/>
              <a:t>However, with this variation in dose it is hard to say the dose these cells </a:t>
            </a:r>
            <a:r>
              <a:rPr lang="en-US" dirty="0" err="1"/>
              <a:t>recieved</a:t>
            </a:r>
            <a:endParaRPr lang="en-US" dirty="0"/>
          </a:p>
        </p:txBody>
      </p:sp>
      <p:sp>
        <p:nvSpPr>
          <p:cNvPr id="4" name="Slide Number Placeholder 3"/>
          <p:cNvSpPr>
            <a:spLocks noGrp="1"/>
          </p:cNvSpPr>
          <p:nvPr>
            <p:ph type="sldNum" sz="quarter" idx="5"/>
          </p:nvPr>
        </p:nvSpPr>
        <p:spPr/>
        <p:txBody>
          <a:bodyPr/>
          <a:lstStyle/>
          <a:p>
            <a:fld id="{877663E2-27CE-4C79-91D3-7F5C4262D57F}" type="slidenum">
              <a:rPr lang="en-US" smtClean="0"/>
              <a:t>21</a:t>
            </a:fld>
            <a:endParaRPr lang="en-US"/>
          </a:p>
        </p:txBody>
      </p:sp>
    </p:spTree>
    <p:extLst>
      <p:ext uri="{BB962C8B-B14F-4D97-AF65-F5344CB8AC3E}">
        <p14:creationId xmlns:p14="http://schemas.microsoft.com/office/powerpoint/2010/main" val="137770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uncertainty is the uniformity</a:t>
            </a:r>
          </a:p>
          <a:p>
            <a:r>
              <a:rPr lang="en-US" dirty="0"/>
              <a:t>These are 3 measures of uniformity. CV is another term for the normalized standard deviation, then flatness is the max dose minus the min dose </a:t>
            </a:r>
            <a:r>
              <a:rPr lang="en-US" dirty="0" err="1"/>
              <a:t>devided</a:t>
            </a:r>
            <a:r>
              <a:rPr lang="en-US" dirty="0"/>
              <a:t> by the max </a:t>
            </a:r>
            <a:r>
              <a:rPr lang="en-US" dirty="0" err="1"/>
              <a:t>plsu</a:t>
            </a:r>
            <a:r>
              <a:rPr lang="en-US" dirty="0"/>
              <a:t> the min.</a:t>
            </a:r>
          </a:p>
          <a:p>
            <a:r>
              <a:rPr lang="en-US" dirty="0"/>
              <a:t>All three we would prefer to be lower, CV hopefully should be less than 10% and flatness should be less than 20%</a:t>
            </a:r>
          </a:p>
        </p:txBody>
      </p:sp>
      <p:sp>
        <p:nvSpPr>
          <p:cNvPr id="4" name="Slide Number Placeholder 3"/>
          <p:cNvSpPr>
            <a:spLocks noGrp="1"/>
          </p:cNvSpPr>
          <p:nvPr>
            <p:ph type="sldNum" sz="quarter" idx="5"/>
          </p:nvPr>
        </p:nvSpPr>
        <p:spPr/>
        <p:txBody>
          <a:bodyPr/>
          <a:lstStyle/>
          <a:p>
            <a:fld id="{877663E2-27CE-4C79-91D3-7F5C4262D57F}" type="slidenum">
              <a:rPr lang="en-US" smtClean="0"/>
              <a:t>22</a:t>
            </a:fld>
            <a:endParaRPr lang="en-US"/>
          </a:p>
        </p:txBody>
      </p:sp>
    </p:spTree>
    <p:extLst>
      <p:ext uri="{BB962C8B-B14F-4D97-AF65-F5344CB8AC3E}">
        <p14:creationId xmlns:p14="http://schemas.microsoft.com/office/powerpoint/2010/main" val="2162871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5FCA66-0487-7C7F-F1CC-58694C48CE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5135BC-2397-6A90-C788-CAD3A309A4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0CD5D5-AE49-047A-6FD2-67E0E04FE813}"/>
              </a:ext>
            </a:extLst>
          </p:cNvPr>
          <p:cNvSpPr>
            <a:spLocks noGrp="1"/>
          </p:cNvSpPr>
          <p:nvPr>
            <p:ph type="body" idx="1"/>
          </p:nvPr>
        </p:nvSpPr>
        <p:spPr/>
        <p:txBody>
          <a:bodyPr/>
          <a:lstStyle/>
          <a:p>
            <a:r>
              <a:rPr lang="en-GB" dirty="0"/>
              <a:t>So moving forward we are looking to do a repeat but with our much better understanding</a:t>
            </a:r>
          </a:p>
          <a:p>
            <a:r>
              <a:rPr lang="en-GB" dirty="0"/>
              <a:t>An in-beam diagnostic is necessary to handle the shot-shot variation.</a:t>
            </a:r>
          </a:p>
          <a:p>
            <a:r>
              <a:rPr lang="en-GB" dirty="0"/>
              <a:t>Options discussed are a sparse </a:t>
            </a:r>
            <a:r>
              <a:rPr lang="en-GB" dirty="0" err="1"/>
              <a:t>scintiallating</a:t>
            </a:r>
            <a:r>
              <a:rPr lang="en-GB" dirty="0"/>
              <a:t> fibre detector in the beamline that can be viewed by a remote camera, similarly a thin phosphor sheet, or by using the </a:t>
            </a:r>
            <a:r>
              <a:rPr lang="en-GB" dirty="0" err="1"/>
              <a:t>disgarded</a:t>
            </a:r>
            <a:r>
              <a:rPr lang="en-GB" dirty="0"/>
              <a:t> beam around the cell dish to give an estimate. </a:t>
            </a:r>
          </a:p>
          <a:p>
            <a:r>
              <a:rPr lang="en-GB" dirty="0"/>
              <a:t>Finally, we need to improve beam uniformity. In the short-term the simplest way to do this is to move the scatterer further up the beamline </a:t>
            </a:r>
          </a:p>
          <a:p>
            <a:endParaRPr lang="en-GB" dirty="0"/>
          </a:p>
        </p:txBody>
      </p:sp>
      <p:sp>
        <p:nvSpPr>
          <p:cNvPr id="4" name="Slide Number Placeholder 3">
            <a:extLst>
              <a:ext uri="{FF2B5EF4-FFF2-40B4-BE49-F238E27FC236}">
                <a16:creationId xmlns:a16="http://schemas.microsoft.com/office/drawing/2014/main" id="{CAB3933F-B3DC-EEEA-2030-AC1FD8E378C1}"/>
              </a:ext>
            </a:extLst>
          </p:cNvPr>
          <p:cNvSpPr>
            <a:spLocks noGrp="1"/>
          </p:cNvSpPr>
          <p:nvPr>
            <p:ph type="sldNum" sz="quarter" idx="5"/>
          </p:nvPr>
        </p:nvSpPr>
        <p:spPr/>
        <p:txBody>
          <a:bodyPr/>
          <a:lstStyle/>
          <a:p>
            <a:fld id="{877663E2-27CE-4C79-91D3-7F5C4262D57F}" type="slidenum">
              <a:rPr lang="en-US" smtClean="0"/>
              <a:t>23</a:t>
            </a:fld>
            <a:endParaRPr lang="en-US"/>
          </a:p>
        </p:txBody>
      </p:sp>
    </p:spTree>
    <p:extLst>
      <p:ext uri="{BB962C8B-B14F-4D97-AF65-F5344CB8AC3E}">
        <p14:creationId xmlns:p14="http://schemas.microsoft.com/office/powerpoint/2010/main" val="2047012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7663E2-27CE-4C79-91D3-7F5C4262D57F}" type="slidenum">
              <a:rPr lang="en-US" smtClean="0"/>
              <a:t>24</a:t>
            </a:fld>
            <a:endParaRPr lang="en-US"/>
          </a:p>
        </p:txBody>
      </p:sp>
    </p:spTree>
    <p:extLst>
      <p:ext uri="{BB962C8B-B14F-4D97-AF65-F5344CB8AC3E}">
        <p14:creationId xmlns:p14="http://schemas.microsoft.com/office/powerpoint/2010/main" val="967917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73314-9652-A358-F0C8-695FA46AE6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705992-9070-A127-3EF8-A129881EE5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128DBC-BBA7-B933-241C-76AE92925E2C}"/>
              </a:ext>
            </a:extLst>
          </p:cNvPr>
          <p:cNvSpPr>
            <a:spLocks noGrp="1"/>
          </p:cNvSpPr>
          <p:nvPr>
            <p:ph type="body" idx="1"/>
          </p:nvPr>
        </p:nvSpPr>
        <p:spPr/>
        <p:txBody>
          <a:bodyPr/>
          <a:lstStyle/>
          <a:p>
            <a:pPr marL="171450" indent="-171450">
              <a:buFont typeface="Arial" panose="020B0604020202020204" pitchFamily="34" charset="0"/>
              <a:buChar char="•"/>
            </a:pPr>
            <a:r>
              <a:rPr lang="en-GB" dirty="0"/>
              <a:t>Typical TNSA energy spectrum looks like so with a rapid decrease with energy and then a cut-off at a max kinetic energy</a:t>
            </a:r>
          </a:p>
          <a:p>
            <a:pPr marL="171450" indent="-171450">
              <a:buFont typeface="Arial" panose="020B0604020202020204" pitchFamily="34" charset="0"/>
              <a:buChar char="•"/>
            </a:pPr>
            <a:r>
              <a:rPr lang="en-GB" dirty="0"/>
              <a:t>The slope  is given by this equation here, which is using a time-limited fluid-dynamical model</a:t>
            </a:r>
          </a:p>
          <a:p>
            <a:pPr marL="171450" indent="-171450">
              <a:buFont typeface="Arial" panose="020B0604020202020204" pitchFamily="34" charset="0"/>
              <a:buChar char="•"/>
            </a:pPr>
            <a:r>
              <a:rPr lang="en-GB" dirty="0"/>
              <a:t>And the cut-off is given by considering laser pulse duration and other factors</a:t>
            </a:r>
          </a:p>
          <a:p>
            <a:pPr marL="171450" indent="-171450">
              <a:buFont typeface="Arial" panose="020B0604020202020204" pitchFamily="34" charset="0"/>
              <a:buChar char="•"/>
            </a:pPr>
            <a:r>
              <a:rPr lang="en-GB" dirty="0"/>
              <a:t>Then uses inverse transform sampling to obtain the random energies in the spectra</a:t>
            </a:r>
          </a:p>
          <a:p>
            <a:pPr marL="171450" indent="-171450">
              <a:buFont typeface="Arial" panose="020B0604020202020204" pitchFamily="34" charset="0"/>
              <a:buChar char="•"/>
            </a:pPr>
            <a:r>
              <a:rPr lang="en-GB" dirty="0"/>
              <a:t>This model requires the calculation of the electron temperature and that equation is given here</a:t>
            </a:r>
          </a:p>
          <a:p>
            <a:pPr marL="171450" indent="-171450">
              <a:buFont typeface="Arial" panose="020B0604020202020204" pitchFamily="34" charset="0"/>
              <a:buChar char="•"/>
            </a:pPr>
            <a:r>
              <a:rPr lang="en-GB" dirty="0"/>
              <a:t>Symbols:</a:t>
            </a:r>
          </a:p>
          <a:p>
            <a:pPr marL="628627" lvl="1" indent="-171450">
              <a:buFont typeface="Arial" panose="020B0604020202020204" pitchFamily="34" charset="0"/>
              <a:buChar char="•"/>
            </a:pPr>
            <a:r>
              <a:rPr lang="en-GB" dirty="0"/>
              <a:t>n_e0 – hot electron density</a:t>
            </a:r>
          </a:p>
          <a:p>
            <a:pPr marL="628627" lvl="1" indent="-171450">
              <a:buFont typeface="Arial" panose="020B0604020202020204" pitchFamily="34" charset="0"/>
              <a:buChar char="•"/>
            </a:pPr>
            <a:r>
              <a:rPr lang="en-GB" dirty="0" err="1"/>
              <a:t>c_s</a:t>
            </a:r>
            <a:r>
              <a:rPr lang="en-GB" dirty="0"/>
              <a:t> – ion-acoustic velocity</a:t>
            </a:r>
          </a:p>
          <a:p>
            <a:pPr marL="628627" lvl="1" indent="-171450">
              <a:buFont typeface="Arial" panose="020B0604020202020204" pitchFamily="34" charset="0"/>
              <a:buChar char="•"/>
            </a:pPr>
            <a:r>
              <a:rPr lang="en-GB" dirty="0" err="1"/>
              <a:t>t_laser</a:t>
            </a:r>
            <a:r>
              <a:rPr lang="en-GB" dirty="0"/>
              <a:t> – laser pulse duration</a:t>
            </a:r>
          </a:p>
          <a:p>
            <a:pPr marL="628627" lvl="1" indent="-171450">
              <a:buFont typeface="Arial" panose="020B0604020202020204" pitchFamily="34" charset="0"/>
              <a:buChar char="•"/>
            </a:pPr>
            <a:r>
              <a:rPr lang="en-GB" dirty="0" err="1"/>
              <a:t>S_sheath</a:t>
            </a:r>
            <a:r>
              <a:rPr lang="en-GB" dirty="0"/>
              <a:t> – electron acceleration area</a:t>
            </a:r>
          </a:p>
          <a:p>
            <a:pPr marL="628627" lvl="1" indent="-171450">
              <a:buFont typeface="Arial" panose="020B0604020202020204" pitchFamily="34" charset="0"/>
              <a:buChar char="•"/>
            </a:pPr>
            <a:r>
              <a:rPr lang="en-GB" dirty="0" err="1"/>
              <a:t>T_e</a:t>
            </a:r>
            <a:r>
              <a:rPr lang="en-GB" dirty="0"/>
              <a:t> – electron temp</a:t>
            </a:r>
          </a:p>
          <a:p>
            <a:pPr marL="628627" lvl="1"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95EC5692-50CC-4879-BB25-3C142B363E8E}"/>
              </a:ext>
            </a:extLst>
          </p:cNvPr>
          <p:cNvSpPr>
            <a:spLocks noGrp="1"/>
          </p:cNvSpPr>
          <p:nvPr>
            <p:ph type="sldNum" sz="quarter" idx="5"/>
          </p:nvPr>
        </p:nvSpPr>
        <p:spPr/>
        <p:txBody>
          <a:bodyPr/>
          <a:lstStyle/>
          <a:p>
            <a:fld id="{877663E2-27CE-4C79-91D3-7F5C4262D57F}" type="slidenum">
              <a:rPr lang="en-US" smtClean="0"/>
              <a:t>26</a:t>
            </a:fld>
            <a:endParaRPr lang="en-US"/>
          </a:p>
        </p:txBody>
      </p:sp>
    </p:spTree>
    <p:extLst>
      <p:ext uri="{BB962C8B-B14F-4D97-AF65-F5344CB8AC3E}">
        <p14:creationId xmlns:p14="http://schemas.microsoft.com/office/powerpoint/2010/main" val="1584069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Test this using the smart phantom which is liquid scintillator that has a piston hydrophone and a camera to take both acoustic and optical readouts.</a:t>
            </a:r>
          </a:p>
          <a:p>
            <a:r>
              <a:rPr lang="en-US" dirty="0"/>
              <a:t>This was placed at the LION beamline in Munich. This beamline comprises of a laser driven proton source focused by a quad doublet.</a:t>
            </a:r>
          </a:p>
        </p:txBody>
      </p:sp>
      <p:sp>
        <p:nvSpPr>
          <p:cNvPr id="4" name="Slide Number Placeholder 3"/>
          <p:cNvSpPr>
            <a:spLocks noGrp="1"/>
          </p:cNvSpPr>
          <p:nvPr>
            <p:ph type="sldNum" sz="quarter" idx="5"/>
          </p:nvPr>
        </p:nvSpPr>
        <p:spPr/>
        <p:txBody>
          <a:bodyPr/>
          <a:lstStyle/>
          <a:p>
            <a:fld id="{877663E2-27CE-4C79-91D3-7F5C4262D57F}" type="slidenum">
              <a:rPr lang="en-US" smtClean="0"/>
              <a:t>3</a:t>
            </a:fld>
            <a:endParaRPr lang="en-US"/>
          </a:p>
        </p:txBody>
      </p:sp>
    </p:spTree>
    <p:extLst>
      <p:ext uri="{BB962C8B-B14F-4D97-AF65-F5344CB8AC3E}">
        <p14:creationId xmlns:p14="http://schemas.microsoft.com/office/powerpoint/2010/main" val="1498499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on the left we have the optical signal and on the right we have the acoustic signals</a:t>
            </a:r>
          </a:p>
          <a:p>
            <a:r>
              <a:rPr lang="en-US" dirty="0"/>
              <a:t>From the results we can see a match between optical and acoustic, but the results are effected by the energy spread of the beam and to get a better understanding we need a full understanding of the beam; its shape and its energy spread</a:t>
            </a:r>
          </a:p>
        </p:txBody>
      </p:sp>
      <p:sp>
        <p:nvSpPr>
          <p:cNvPr id="4" name="Slide Number Placeholder 3"/>
          <p:cNvSpPr>
            <a:spLocks noGrp="1"/>
          </p:cNvSpPr>
          <p:nvPr>
            <p:ph type="sldNum" sz="quarter" idx="5"/>
          </p:nvPr>
        </p:nvSpPr>
        <p:spPr/>
        <p:txBody>
          <a:bodyPr/>
          <a:lstStyle/>
          <a:p>
            <a:fld id="{877663E2-27CE-4C79-91D3-7F5C4262D57F}" type="slidenum">
              <a:rPr lang="en-US" smtClean="0"/>
              <a:t>4</a:t>
            </a:fld>
            <a:endParaRPr lang="en-US"/>
          </a:p>
        </p:txBody>
      </p:sp>
    </p:spTree>
    <p:extLst>
      <p:ext uri="{BB962C8B-B14F-4D97-AF65-F5344CB8AC3E}">
        <p14:creationId xmlns:p14="http://schemas.microsoft.com/office/powerpoint/2010/main" val="716667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6786B-2F71-A7E2-591A-6722929414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4748CF-DD68-A1DE-3AE8-13B38DA8B6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4B92F1-77BD-2B43-34CD-5EF93C13EAC2}"/>
              </a:ext>
            </a:extLst>
          </p:cNvPr>
          <p:cNvSpPr>
            <a:spLocks noGrp="1"/>
          </p:cNvSpPr>
          <p:nvPr>
            <p:ph type="body" idx="1"/>
          </p:nvPr>
        </p:nvSpPr>
        <p:spPr/>
        <p:txBody>
          <a:bodyPr/>
          <a:lstStyle/>
          <a:p>
            <a:pPr marL="171450" indent="-171450">
              <a:buFont typeface="Arial" panose="020B0604020202020204" pitchFamily="34" charset="0"/>
              <a:buChar char="•"/>
            </a:pPr>
            <a:r>
              <a:rPr lang="en-GB" dirty="0"/>
              <a:t>To get a better understanding of the shape, the </a:t>
            </a:r>
            <a:r>
              <a:rPr lang="en-GB" dirty="0" err="1"/>
              <a:t>smartPhantom</a:t>
            </a:r>
            <a:r>
              <a:rPr lang="en-GB" dirty="0"/>
              <a:t> was replaced with RCF and irradiated using the setups for different nominal beam energies</a:t>
            </a:r>
          </a:p>
          <a:p>
            <a:pPr marL="171450" indent="-171450">
              <a:buFont typeface="Arial" panose="020B0604020202020204" pitchFamily="34" charset="0"/>
              <a:buChar char="•"/>
            </a:pPr>
            <a:r>
              <a:rPr lang="en-GB" dirty="0"/>
              <a:t>We were hoping to get normal circular focussed beam. Unfortunately, we got these star-shapes instead</a:t>
            </a:r>
          </a:p>
          <a:p>
            <a:pPr marL="171450" indent="-171450">
              <a:buFont typeface="Arial" panose="020B0604020202020204" pitchFamily="34" charset="0"/>
              <a:buChar char="•"/>
            </a:pPr>
            <a:r>
              <a:rPr lang="en-GB" dirty="0"/>
              <a:t>To understand these we built a simulation of the beamline in a matrix mapping particle tracking software called LhARA Linear Optics that has been developed in the group</a:t>
            </a:r>
          </a:p>
          <a:p>
            <a:pPr marL="171450" indent="-171450">
              <a:buFont typeface="Arial" panose="020B0604020202020204" pitchFamily="34" charset="0"/>
              <a:buChar char="•"/>
            </a:pPr>
            <a:r>
              <a:rPr lang="en-GB" dirty="0"/>
              <a:t>I then varied the PMQs positions and tilts to try and match this strange shape, and after a Bayesian optimisation of changing just the tilts I managed to get a beam that roughly matches</a:t>
            </a:r>
          </a:p>
          <a:p>
            <a:pPr marL="171450" indent="-171450">
              <a:buFont typeface="Arial" panose="020B0604020202020204" pitchFamily="34" charset="0"/>
              <a:buChar char="•"/>
            </a:pPr>
            <a:r>
              <a:rPr lang="en-GB" dirty="0"/>
              <a:t>Obviously there are differences.</a:t>
            </a:r>
          </a:p>
          <a:p>
            <a:pPr marL="171450" indent="-171450">
              <a:buFont typeface="Arial" panose="020B0604020202020204" pitchFamily="34" charset="0"/>
              <a:buChar char="•"/>
            </a:pPr>
            <a:r>
              <a:rPr lang="en-GB" dirty="0"/>
              <a:t>It is worth noting the relatively small changes required to cause a significant shift in the beam. These films are 2cm in height for reference.</a:t>
            </a:r>
          </a:p>
          <a:p>
            <a:pPr marL="171450" indent="-1714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AC0D9B92-1B83-C09E-B836-38A6144C6375}"/>
              </a:ext>
            </a:extLst>
          </p:cNvPr>
          <p:cNvSpPr>
            <a:spLocks noGrp="1"/>
          </p:cNvSpPr>
          <p:nvPr>
            <p:ph type="sldNum" sz="quarter" idx="5"/>
          </p:nvPr>
        </p:nvSpPr>
        <p:spPr/>
        <p:txBody>
          <a:bodyPr/>
          <a:lstStyle/>
          <a:p>
            <a:fld id="{877663E2-27CE-4C79-91D3-7F5C4262D57F}" type="slidenum">
              <a:rPr lang="en-US" smtClean="0"/>
              <a:t>5</a:t>
            </a:fld>
            <a:endParaRPr lang="en-US"/>
          </a:p>
        </p:txBody>
      </p:sp>
    </p:spTree>
    <p:extLst>
      <p:ext uri="{BB962C8B-B14F-4D97-AF65-F5344CB8AC3E}">
        <p14:creationId xmlns:p14="http://schemas.microsoft.com/office/powerpoint/2010/main" val="1813095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1F80F-5411-0ABF-3C20-1C55B3425F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5C88F1-A0EB-5AB4-EBF0-287A70489E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EEAD96-CF26-9F43-0F26-6E9BE6825014}"/>
              </a:ext>
            </a:extLst>
          </p:cNvPr>
          <p:cNvSpPr>
            <a:spLocks noGrp="1"/>
          </p:cNvSpPr>
          <p:nvPr>
            <p:ph type="body" idx="1"/>
          </p:nvPr>
        </p:nvSpPr>
        <p:spPr/>
        <p:txBody>
          <a:bodyPr/>
          <a:lstStyle/>
          <a:p>
            <a:pPr marL="171450" indent="-171450">
              <a:buFont typeface="Arial" panose="020B0604020202020204" pitchFamily="34" charset="0"/>
              <a:buChar char="•"/>
            </a:pPr>
            <a:r>
              <a:rPr lang="en-GB" dirty="0"/>
              <a:t>Another potential cause of the strange beam shape are the pole tip fields at the edge of the aperture of the quads.</a:t>
            </a:r>
          </a:p>
          <a:p>
            <a:pPr marL="171450" indent="-171450">
              <a:buFont typeface="Arial" panose="020B0604020202020204" pitchFamily="34" charset="0"/>
              <a:buChar char="•"/>
            </a:pPr>
            <a:r>
              <a:rPr lang="en-GB" dirty="0"/>
              <a:t>This image is actually from </a:t>
            </a:r>
            <a:r>
              <a:rPr lang="en-GB" dirty="0" err="1"/>
              <a:t>PoPLaR</a:t>
            </a:r>
            <a:r>
              <a:rPr lang="en-GB" dirty="0"/>
              <a:t>, which I will discuss later, but is a similar laser-driven quad doublet proton beamline with weaker PMQs</a:t>
            </a:r>
          </a:p>
          <a:p>
            <a:pPr marL="171450" indent="-171450">
              <a:buFont typeface="Arial" panose="020B0604020202020204" pitchFamily="34" charset="0"/>
              <a:buChar char="•"/>
            </a:pPr>
            <a:r>
              <a:rPr lang="en-GB" dirty="0"/>
              <a:t>And with a small leap of faith and hand waving one can see that these spokes of the star align well with the segments of the PMQ</a:t>
            </a:r>
          </a:p>
          <a:p>
            <a:pPr marL="171450" indent="-171450">
              <a:buFont typeface="Arial" panose="020B0604020202020204" pitchFamily="34" charset="0"/>
              <a:buChar char="•"/>
            </a:pPr>
            <a:r>
              <a:rPr lang="en-GB" dirty="0"/>
              <a:t>Does not seem much of a stretch that the strange beam shapes could be caused by slight offsets in the segments of the PMQ at LION</a:t>
            </a:r>
          </a:p>
        </p:txBody>
      </p:sp>
      <p:sp>
        <p:nvSpPr>
          <p:cNvPr id="4" name="Slide Number Placeholder 3">
            <a:extLst>
              <a:ext uri="{FF2B5EF4-FFF2-40B4-BE49-F238E27FC236}">
                <a16:creationId xmlns:a16="http://schemas.microsoft.com/office/drawing/2014/main" id="{9CB58449-55B2-9352-D4A0-589B6DA9D6FA}"/>
              </a:ext>
            </a:extLst>
          </p:cNvPr>
          <p:cNvSpPr>
            <a:spLocks noGrp="1"/>
          </p:cNvSpPr>
          <p:nvPr>
            <p:ph type="sldNum" sz="quarter" idx="5"/>
          </p:nvPr>
        </p:nvSpPr>
        <p:spPr/>
        <p:txBody>
          <a:bodyPr/>
          <a:lstStyle/>
          <a:p>
            <a:fld id="{877663E2-27CE-4C79-91D3-7F5C4262D57F}" type="slidenum">
              <a:rPr lang="en-US" smtClean="0"/>
              <a:t>6</a:t>
            </a:fld>
            <a:endParaRPr lang="en-US"/>
          </a:p>
        </p:txBody>
      </p:sp>
    </p:spTree>
    <p:extLst>
      <p:ext uri="{BB962C8B-B14F-4D97-AF65-F5344CB8AC3E}">
        <p14:creationId xmlns:p14="http://schemas.microsoft.com/office/powerpoint/2010/main" val="1559907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38BE6-9FC2-EFAC-4BF1-A47C47E8E3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E13F8B-9E16-ADDD-B13E-474EB7B7D9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53E415-2248-EE27-7654-DC29FBC6198E}"/>
              </a:ext>
            </a:extLst>
          </p:cNvPr>
          <p:cNvSpPr>
            <a:spLocks noGrp="1"/>
          </p:cNvSpPr>
          <p:nvPr>
            <p:ph type="body" idx="1"/>
          </p:nvPr>
        </p:nvSpPr>
        <p:spPr/>
        <p:txBody>
          <a:bodyPr/>
          <a:lstStyle/>
          <a:p>
            <a:r>
              <a:rPr lang="en-GB" dirty="0"/>
              <a:t>Next steps include implementing these different beam shapes into an optical signal simulator to understand their effects as well as </a:t>
            </a:r>
            <a:r>
              <a:rPr lang="en-GB" dirty="0" err="1"/>
              <a:t>undertsnading</a:t>
            </a:r>
            <a:r>
              <a:rPr lang="en-GB" dirty="0"/>
              <a:t> the impacts of offsetting the magnet segments</a:t>
            </a:r>
          </a:p>
          <a:p>
            <a:r>
              <a:rPr lang="en-GB" dirty="0"/>
              <a:t>Hopefully once this analysis is complete we will produce a paper on the results</a:t>
            </a:r>
          </a:p>
        </p:txBody>
      </p:sp>
      <p:sp>
        <p:nvSpPr>
          <p:cNvPr id="4" name="Slide Number Placeholder 3">
            <a:extLst>
              <a:ext uri="{FF2B5EF4-FFF2-40B4-BE49-F238E27FC236}">
                <a16:creationId xmlns:a16="http://schemas.microsoft.com/office/drawing/2014/main" id="{E06C2D68-7870-4566-9B67-97220D503B33}"/>
              </a:ext>
            </a:extLst>
          </p:cNvPr>
          <p:cNvSpPr>
            <a:spLocks noGrp="1"/>
          </p:cNvSpPr>
          <p:nvPr>
            <p:ph type="sldNum" sz="quarter" idx="5"/>
          </p:nvPr>
        </p:nvSpPr>
        <p:spPr/>
        <p:txBody>
          <a:bodyPr/>
          <a:lstStyle/>
          <a:p>
            <a:fld id="{877663E2-27CE-4C79-91D3-7F5C4262D57F}" type="slidenum">
              <a:rPr lang="en-US" smtClean="0"/>
              <a:t>7</a:t>
            </a:fld>
            <a:endParaRPr lang="en-US"/>
          </a:p>
        </p:txBody>
      </p:sp>
    </p:spTree>
    <p:extLst>
      <p:ext uri="{BB962C8B-B14F-4D97-AF65-F5344CB8AC3E}">
        <p14:creationId xmlns:p14="http://schemas.microsoft.com/office/powerpoint/2010/main" val="478793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new bit of tech I will mention here is the plasma lens or more specifically the plasma lens.</a:t>
            </a:r>
          </a:p>
          <a:p>
            <a:r>
              <a:rPr lang="en-US" dirty="0"/>
              <a:t>LhARA uses a laser-driven beam to achieve higher currents and allow faster energy variation in the beam. </a:t>
            </a:r>
          </a:p>
          <a:p>
            <a:r>
              <a:rPr lang="en-US" dirty="0"/>
              <a:t>Because TNSA produces a large divergence lenses are required to capture as much of the beam as possible and to also allow the energy selection</a:t>
            </a:r>
          </a:p>
          <a:p>
            <a:r>
              <a:rPr lang="en-US" dirty="0"/>
              <a:t>LhARA plans to use Gabor lenses as these have symmetrical focusing compared to quads, and we have seen the issue with quads, and they can achieve the same focal length as solenoids but at a much lower magnetic field</a:t>
            </a:r>
          </a:p>
        </p:txBody>
      </p:sp>
      <p:sp>
        <p:nvSpPr>
          <p:cNvPr id="4" name="Slide Number Placeholder 3"/>
          <p:cNvSpPr>
            <a:spLocks noGrp="1"/>
          </p:cNvSpPr>
          <p:nvPr>
            <p:ph type="sldNum" sz="quarter" idx="5"/>
          </p:nvPr>
        </p:nvSpPr>
        <p:spPr/>
        <p:txBody>
          <a:bodyPr/>
          <a:lstStyle/>
          <a:p>
            <a:fld id="{877663E2-27CE-4C79-91D3-7F5C4262D57F}" type="slidenum">
              <a:rPr lang="en-US" smtClean="0"/>
              <a:t>8</a:t>
            </a:fld>
            <a:endParaRPr lang="en-US"/>
          </a:p>
        </p:txBody>
      </p:sp>
    </p:spTree>
    <p:extLst>
      <p:ext uri="{BB962C8B-B14F-4D97-AF65-F5344CB8AC3E}">
        <p14:creationId xmlns:p14="http://schemas.microsoft.com/office/powerpoint/2010/main" val="3338289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Gabor lens is simply put a uniform electron cloud, when you pass through a </a:t>
            </a:r>
            <a:r>
              <a:rPr lang="en-US" dirty="0" err="1"/>
              <a:t>postiviely</a:t>
            </a:r>
            <a:r>
              <a:rPr lang="en-US" dirty="0"/>
              <a:t> charged beam it feels a force proportional to the distance from the </a:t>
            </a:r>
            <a:r>
              <a:rPr lang="en-US" dirty="0" err="1"/>
              <a:t>centre</a:t>
            </a:r>
            <a:r>
              <a:rPr lang="en-US" dirty="0"/>
              <a:t> of the cloud and therefore a perfect </a:t>
            </a:r>
            <a:r>
              <a:rPr lang="en-US" dirty="0" err="1"/>
              <a:t>symmatric</a:t>
            </a:r>
            <a:r>
              <a:rPr lang="en-US" dirty="0"/>
              <a:t> focusing force</a:t>
            </a:r>
          </a:p>
          <a:p>
            <a:r>
              <a:rPr lang="en-US" dirty="0"/>
              <a:t>The cloud is trapped in a penning-Malmberg trap, so a combination of electrodes and solenoid coils to trap the electrons both longitudinally and radially</a:t>
            </a:r>
          </a:p>
          <a:p>
            <a:r>
              <a:rPr lang="en-US" dirty="0"/>
              <a:t>The equation for the focal length is here and the important parts are the dependence on the kinetic energy of the </a:t>
            </a:r>
            <a:r>
              <a:rPr lang="en-US" dirty="0" err="1"/>
              <a:t>psotive</a:t>
            </a:r>
            <a:r>
              <a:rPr lang="en-US" dirty="0"/>
              <a:t> particle, providing the chromaticity that allows energy selection and crucially here the electron density</a:t>
            </a:r>
          </a:p>
          <a:p>
            <a:r>
              <a:rPr lang="en-US" dirty="0"/>
              <a:t>The aim for LhARA is to have a lens with a focal length of 1m. The required electron density is shown by the triangle</a:t>
            </a:r>
          </a:p>
        </p:txBody>
      </p:sp>
      <p:sp>
        <p:nvSpPr>
          <p:cNvPr id="4" name="Slide Number Placeholder 3"/>
          <p:cNvSpPr>
            <a:spLocks noGrp="1"/>
          </p:cNvSpPr>
          <p:nvPr>
            <p:ph type="sldNum" sz="quarter" idx="5"/>
          </p:nvPr>
        </p:nvSpPr>
        <p:spPr/>
        <p:txBody>
          <a:bodyPr/>
          <a:lstStyle/>
          <a:p>
            <a:fld id="{877663E2-27CE-4C79-91D3-7F5C4262D57F}" type="slidenum">
              <a:rPr lang="en-US" smtClean="0"/>
              <a:t>9</a:t>
            </a:fld>
            <a:endParaRPr lang="en-US"/>
          </a:p>
        </p:txBody>
      </p:sp>
    </p:spTree>
    <p:extLst>
      <p:ext uri="{BB962C8B-B14F-4D97-AF65-F5344CB8AC3E}">
        <p14:creationId xmlns:p14="http://schemas.microsoft.com/office/powerpoint/2010/main" val="1886901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33033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279122DF-FCCC-0F44-9FEB-038091B1B3CB}" type="datetime1">
              <a:rPr lang="en-GB" smtClean="0"/>
              <a:t>18/12/2025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3174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B6D835A7-BDA9-834D-A593-A23F3F0C8FEB}" type="datetime1">
              <a:rPr lang="en-GB" smtClean="0"/>
              <a:t>18/12/2025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218463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6D8AFE45-10E7-E043-B4B5-59366582A207}" type="datetime1">
              <a:rPr lang="en-GB" smtClean="0"/>
              <a:t>18/12/2025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685261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8803A435-CB5E-D244-8F33-C1369BC8D796}" type="datetime1">
              <a:rPr lang="en-GB" smtClean="0"/>
              <a:t>18/12/2025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090358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F6545848-77A2-4E4C-980D-3E47668244EA}" type="datetime1">
              <a:rPr lang="en-GB" smtClean="0"/>
              <a:t>18/12/2025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0201959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BD5BA795-BA0D-4F40-A147-DAED1512D340}" type="datetime1">
              <a:rPr lang="en-GB" smtClean="0"/>
              <a:t>18/12/2025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180747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A07BEE56-E822-A743-9049-9DE21408CA16}"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884756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2AFF6C13-D3FA-B146-B721-3B027122B3B4}"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68663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A2843D1E-F915-DF42-AE72-7CDB43C99AAA}"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536248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s and Ca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501CE831-FB7C-CD4A-841D-A3FAB3520A3D}"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037066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moke">
    <p:bg>
      <p:bgPr>
        <a:solidFill>
          <a:schemeClr val="bg2"/>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C3CC0732-2E95-AE1D-13E5-F7FFC7BB0ED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972648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Images and Captions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29FEE915-3927-7A4C-9AB7-E2DBCF49A34F}"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160980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Images and Captions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372F60D1-914E-A44A-837A-7B309B575B18}" type="datetime1">
              <a:rPr lang="en-GB" smtClean="0"/>
              <a:t>18/12/2025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8142315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93F8C134-FA18-7C48-AB2A-A1FE6923447E}" type="datetime1">
              <a:rPr lang="en-GB" smtClean="0"/>
              <a:t>18/12/2025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40393448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Tex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C5634258-718F-154A-AAC9-B9EF4F06F5F8}" type="datetime1">
              <a:rPr lang="en-GB" smtClean="0"/>
              <a:t>18/12/2025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24475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Tex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84B8C31B-731C-7441-A004-9FB42937126F}" type="datetime1">
              <a:rPr lang="en-GB" smtClean="0"/>
              <a:t>18/12/2025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5180192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025"/>
            <a:ext cx="9984000" cy="5934075"/>
          </a:xfrm>
        </p:spPr>
        <p:txBody>
          <a:bodyPr/>
          <a:lstStyle>
            <a:lvl1pPr>
              <a:defRPr sz="4800">
                <a:solidFill>
                  <a:schemeClr val="bg1"/>
                </a:solidFill>
              </a:defRPr>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lvl1pPr>
              <a:defRPr>
                <a:solidFill>
                  <a:schemeClr val="bg1"/>
                </a:solidFill>
              </a:defRPr>
            </a:lvl1pPr>
          </a:lstStyle>
          <a:p>
            <a:fld id="{795FED7E-1A45-7946-86F2-724FED0C73BE}" type="datetime1">
              <a:rPr lang="en-GB" smtClean="0"/>
              <a:t>18/12/2025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lvl1pPr>
              <a:defRPr>
                <a:solidFill>
                  <a:schemeClr val="bg1"/>
                </a:solidFill>
              </a:defRPr>
            </a:lvl1pPr>
          </a:lstStyle>
          <a:p>
            <a:endParaRPr lang="en-GB"/>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8" name="TextBox 7">
            <a:extLst>
              <a:ext uri="{FF2B5EF4-FFF2-40B4-BE49-F238E27FC236}">
                <a16:creationId xmlns:a16="http://schemas.microsoft.com/office/drawing/2014/main" id="{24A8D6E0-472D-9B14-F3A6-BC2F23E87040}"/>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Tree>
    <p:extLst>
      <p:ext uri="{BB962C8B-B14F-4D97-AF65-F5344CB8AC3E}">
        <p14:creationId xmlns:p14="http://schemas.microsoft.com/office/powerpoint/2010/main" val="14677495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71AF1C47-18FF-0841-AB2A-BF6A2EDDCDCE}" type="datetime1">
              <a:rPr lang="en-GB" smtClean="0"/>
              <a:t>18/12/2025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673696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Smoke">
    <p:bg>
      <p:bgPr>
        <a:solidFill>
          <a:schemeClr val="bg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9AF9624F-299D-B648-94B0-1B3263AFA289}" type="datetime1">
              <a:rPr lang="en-GB" smtClean="0"/>
              <a:t>18/12/2025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9492578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Khaki">
    <p:bg>
      <p:bgPr>
        <a:solidFill>
          <a:srgbClr val="FBF7DC"/>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33D9513F-6313-4842-BC96-A5177294F1C5}" type="datetime1">
              <a:rPr lang="en-GB" smtClean="0"/>
              <a:t>18/12/2025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8868036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Header Blu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FEE2EA-C029-0AE3-B18F-CB5D823CD415}"/>
              </a:ext>
            </a:extLst>
          </p:cNvPr>
          <p:cNvSpPr>
            <a:spLocks noGrp="1"/>
          </p:cNvSpPr>
          <p:nvPr>
            <p:ph type="dt" sz="half" idx="10"/>
          </p:nvPr>
        </p:nvSpPr>
        <p:spPr/>
        <p:txBody>
          <a:bodyPr/>
          <a:lstStyle>
            <a:lvl1pPr>
              <a:defRPr>
                <a:solidFill>
                  <a:schemeClr val="bg1"/>
                </a:solidFill>
              </a:defRPr>
            </a:lvl1pPr>
          </a:lstStyle>
          <a:p>
            <a:fld id="{12574094-97DE-C64B-8F96-423D93E30CB4}" type="datetime1">
              <a:rPr lang="en-GB" smtClean="0"/>
              <a:t>18/12/2025</a:t>
            </a:fld>
            <a:endParaRPr lang="en-GB"/>
          </a:p>
        </p:txBody>
      </p:sp>
      <p:sp>
        <p:nvSpPr>
          <p:cNvPr id="5" name="Footer Placeholder 4">
            <a:extLst>
              <a:ext uri="{FF2B5EF4-FFF2-40B4-BE49-F238E27FC236}">
                <a16:creationId xmlns:a16="http://schemas.microsoft.com/office/drawing/2014/main" id="{DA74AA3B-FC1A-1DAF-C282-4ED6FC740315}"/>
              </a:ext>
            </a:extLst>
          </p:cNvPr>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a:extLst>
              <a:ext uri="{FF2B5EF4-FFF2-40B4-BE49-F238E27FC236}">
                <a16:creationId xmlns:a16="http://schemas.microsoft.com/office/drawing/2014/main" id="{D908A0A1-4076-F926-D730-16EF8BBD729E}"/>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433E70A2-A3C6-29D0-1DEB-4D8F9283B18B}"/>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
        <p:nvSpPr>
          <p:cNvPr id="9" name="Title 1">
            <a:extLst>
              <a:ext uri="{FF2B5EF4-FFF2-40B4-BE49-F238E27FC236}">
                <a16:creationId xmlns:a16="http://schemas.microsoft.com/office/drawing/2014/main" id="{8E2710C7-980D-1529-A1C4-D0B914429772}"/>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GB"/>
              <a:t>Click to edit Master title style</a:t>
            </a:r>
          </a:p>
        </p:txBody>
      </p:sp>
      <p:sp>
        <p:nvSpPr>
          <p:cNvPr id="10" name="Subtitle 2">
            <a:extLst>
              <a:ext uri="{FF2B5EF4-FFF2-40B4-BE49-F238E27FC236}">
                <a16:creationId xmlns:a16="http://schemas.microsoft.com/office/drawing/2014/main" id="{01609BCD-EF9A-DF89-AAD2-167090C57F54}"/>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673995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Khaki">
    <p:bg>
      <p:bgPr>
        <a:solidFill>
          <a:srgbClr val="FBF7DC"/>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522D6F08-46E5-5EA7-E3A2-67645E5C7D60}"/>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6066897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7FB87E81-F34E-1B42-ADA1-7585E5B19622}"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9396358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F228E4A6-7AAA-C944-B3A7-EC2EA363BD72}"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2063959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3C889DBC-E639-5246-BC78-BFA13AD55A34}"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773322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and Four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130FFF3F-1061-DD45-940F-DDEA68651940}"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465065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and Four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27ADF08F-D934-9049-87AB-1C7E59D2AC4E}"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2935690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Four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97BF9854-F135-DD47-810E-CB2CC9FAB651}"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8632261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and Nine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17037EA7-D48E-D34B-86A5-FF0B6CF4F7CA}"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12007049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and Nine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30D52C57-098E-924D-B3BB-0F98472AA498}"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1887846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and Nine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8AA6D60-E79D-1942-A21F-0F09CAF2ED99}"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0413541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4AAFBF7-5666-1445-A0EB-66C4D7730139}"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133955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2417400"/>
            <a:ext cx="9144000" cy="1847942"/>
          </a:xfrm>
        </p:spPr>
        <p:txBody>
          <a:bodyPr anchor="b"/>
          <a:lstStyle>
            <a:lvl1pPr algn="l">
              <a:defRPr sz="6400">
                <a:solidFill>
                  <a:schemeClr val="bg1"/>
                </a:solidFill>
              </a:defRPr>
            </a:lvl1pPr>
          </a:lstStyle>
          <a:p>
            <a:r>
              <a:rPr lang="en-GB"/>
              <a:t>Click to edit Master title style</a:t>
            </a:r>
          </a:p>
        </p:txBody>
      </p:sp>
      <p:sp>
        <p:nvSpPr>
          <p:cNvPr id="3" name="Subtitle 2">
            <a:extLst>
              <a:ext uri="{FF2B5EF4-FFF2-40B4-BE49-F238E27FC236}">
                <a16:creationId xmlns:a16="http://schemas.microsoft.com/office/drawing/2014/main" id="{D4E0DA90-2FF2-F36C-F9FF-CD7A192F009A}"/>
              </a:ext>
            </a:extLst>
          </p:cNvPr>
          <p:cNvSpPr>
            <a:spLocks noGrp="1"/>
          </p:cNvSpPr>
          <p:nvPr>
            <p:ph type="subTitle" idx="1"/>
          </p:nvPr>
        </p:nvSpPr>
        <p:spPr>
          <a:xfrm>
            <a:off x="33027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grpSp>
        <p:nvGrpSpPr>
          <p:cNvPr id="6" name="Group 4">
            <a:extLst>
              <a:ext uri="{FF2B5EF4-FFF2-40B4-BE49-F238E27FC236}">
                <a16:creationId xmlns:a16="http://schemas.microsoft.com/office/drawing/2014/main" id="{714C7637-5E21-BDDB-D675-718E58535D6D}"/>
              </a:ext>
            </a:extLst>
          </p:cNvPr>
          <p:cNvGrpSpPr>
            <a:grpSpLocks noChangeAspect="1"/>
          </p:cNvGrpSpPr>
          <p:nvPr userDrawn="1"/>
        </p:nvGrpSpPr>
        <p:grpSpPr bwMode="auto">
          <a:xfrm>
            <a:off x="330271" y="327819"/>
            <a:ext cx="3972600" cy="438124"/>
            <a:chOff x="0" y="3473"/>
            <a:chExt cx="15360" cy="1694"/>
          </a:xfrm>
        </p:grpSpPr>
        <p:sp>
          <p:nvSpPr>
            <p:cNvPr id="17" name="Freeform 5">
              <a:extLst>
                <a:ext uri="{FF2B5EF4-FFF2-40B4-BE49-F238E27FC236}">
                  <a16:creationId xmlns:a16="http://schemas.microsoft.com/office/drawing/2014/main" id="{A57B56D4-851E-7242-EAB1-CD5B53E8B9A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6">
              <a:extLst>
                <a:ext uri="{FF2B5EF4-FFF2-40B4-BE49-F238E27FC236}">
                  <a16:creationId xmlns:a16="http://schemas.microsoft.com/office/drawing/2014/main" id="{525FF1F4-36F0-A184-7B99-8F5F4A49C89F}"/>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7">
              <a:extLst>
                <a:ext uri="{FF2B5EF4-FFF2-40B4-BE49-F238E27FC236}">
                  <a16:creationId xmlns:a16="http://schemas.microsoft.com/office/drawing/2014/main" id="{F198715B-A90B-9B06-A055-401A84B0921B}"/>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8">
              <a:extLst>
                <a:ext uri="{FF2B5EF4-FFF2-40B4-BE49-F238E27FC236}">
                  <a16:creationId xmlns:a16="http://schemas.microsoft.com/office/drawing/2014/main" id="{9D2E04D5-A2EE-135D-A8C9-6E695F9BCF31}"/>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9">
              <a:extLst>
                <a:ext uri="{FF2B5EF4-FFF2-40B4-BE49-F238E27FC236}">
                  <a16:creationId xmlns:a16="http://schemas.microsoft.com/office/drawing/2014/main" id="{8CE0DC1F-799B-3F7A-3A71-D20337A4746C}"/>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3" name="Freeform 10">
              <a:extLst>
                <a:ext uri="{FF2B5EF4-FFF2-40B4-BE49-F238E27FC236}">
                  <a16:creationId xmlns:a16="http://schemas.microsoft.com/office/drawing/2014/main" id="{E8EAEE22-055F-6869-D50D-D9C8C9082FD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4" name="Freeform 11">
              <a:extLst>
                <a:ext uri="{FF2B5EF4-FFF2-40B4-BE49-F238E27FC236}">
                  <a16:creationId xmlns:a16="http://schemas.microsoft.com/office/drawing/2014/main" id="{EADAC67C-850F-96D3-0962-09E1B4CC3ECB}"/>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12">
              <a:extLst>
                <a:ext uri="{FF2B5EF4-FFF2-40B4-BE49-F238E27FC236}">
                  <a16:creationId xmlns:a16="http://schemas.microsoft.com/office/drawing/2014/main" id="{683187A0-2E68-170D-55EF-0FA20E7A75B8}"/>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4" name="Text Placeholder 17">
            <a:extLst>
              <a:ext uri="{FF2B5EF4-FFF2-40B4-BE49-F238E27FC236}">
                <a16:creationId xmlns:a16="http://schemas.microsoft.com/office/drawing/2014/main" id="{AE7C5DD9-4903-8E37-9C71-518439271A75}"/>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628829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E7E2E71F-6653-BE41-9451-5438E943AC3A}"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36401834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507F54C-D53B-B647-B00B-A0B0458B4D3D}"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9745092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E4B049F7-AF90-C44E-A956-0625F0F4BB6E}"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7858776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Tex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11DB1425-F73B-6C42-875B-46A91814B357}"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4240842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and Tex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194712D-CE80-EF41-AF9B-6D3B889A4345}" type="datetime1">
              <a:rPr lang="en-GB" smtClean="0"/>
              <a:t>18/12/2025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37827781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1BDBCA3B-C154-E24F-991A-CD2FE0E851E2}" type="datetime1">
              <a:rPr lang="en-GB" smtClean="0"/>
              <a:t>18/12/2025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33067528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rge Image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6DA29B0A-DE3D-2242-AE43-D19E3056078B}" type="datetime1">
              <a:rPr lang="en-GB" smtClean="0"/>
              <a:t>18/12/2025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31159915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rge Image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842C8DF4-6482-724F-B351-35720AA0577B}" type="datetime1">
              <a:rPr lang="en-GB" smtClean="0"/>
              <a:t>18/12/2025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28596850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1" y="3"/>
            <a:ext cx="12193489" cy="6857999"/>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9604334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148999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4" name="Group 4">
            <a:extLst>
              <a:ext uri="{FF2B5EF4-FFF2-40B4-BE49-F238E27FC236}">
                <a16:creationId xmlns:a16="http://schemas.microsoft.com/office/drawing/2014/main" id="{98F30683-44FB-4995-47C3-43A7DE5523C7}"/>
              </a:ext>
            </a:extLst>
          </p:cNvPr>
          <p:cNvGrpSpPr>
            <a:grpSpLocks noChangeAspect="1"/>
          </p:cNvGrpSpPr>
          <p:nvPr userDrawn="1"/>
        </p:nvGrpSpPr>
        <p:grpSpPr bwMode="auto">
          <a:xfrm>
            <a:off x="330271" y="327819"/>
            <a:ext cx="3972600" cy="438124"/>
            <a:chOff x="0" y="3473"/>
            <a:chExt cx="15360" cy="1694"/>
          </a:xfrm>
        </p:grpSpPr>
        <p:sp>
          <p:nvSpPr>
            <p:cNvPr id="5" name="Freeform 5">
              <a:extLst>
                <a:ext uri="{FF2B5EF4-FFF2-40B4-BE49-F238E27FC236}">
                  <a16:creationId xmlns:a16="http://schemas.microsoft.com/office/drawing/2014/main" id="{77A24E86-91AA-6A9B-314A-752B77481A0D}"/>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6">
              <a:extLst>
                <a:ext uri="{FF2B5EF4-FFF2-40B4-BE49-F238E27FC236}">
                  <a16:creationId xmlns:a16="http://schemas.microsoft.com/office/drawing/2014/main" id="{A879B37A-F4A9-2DDA-3FC3-9FC52384AE62}"/>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7">
              <a:extLst>
                <a:ext uri="{FF2B5EF4-FFF2-40B4-BE49-F238E27FC236}">
                  <a16:creationId xmlns:a16="http://schemas.microsoft.com/office/drawing/2014/main" id="{93DABC58-132F-2F2F-EB5B-78B30A3D448C}"/>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8">
              <a:extLst>
                <a:ext uri="{FF2B5EF4-FFF2-40B4-BE49-F238E27FC236}">
                  <a16:creationId xmlns:a16="http://schemas.microsoft.com/office/drawing/2014/main" id="{DFE51362-844C-B4F1-1A83-A287F312E94A}"/>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9">
              <a:extLst>
                <a:ext uri="{FF2B5EF4-FFF2-40B4-BE49-F238E27FC236}">
                  <a16:creationId xmlns:a16="http://schemas.microsoft.com/office/drawing/2014/main" id="{E0F57AAB-C462-6A3A-9686-048341EA78B1}"/>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0">
              <a:extLst>
                <a:ext uri="{FF2B5EF4-FFF2-40B4-BE49-F238E27FC236}">
                  <a16:creationId xmlns:a16="http://schemas.microsoft.com/office/drawing/2014/main" id="{8A0D371A-82CE-1829-AA32-FB790C7A60A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1">
              <a:extLst>
                <a:ext uri="{FF2B5EF4-FFF2-40B4-BE49-F238E27FC236}">
                  <a16:creationId xmlns:a16="http://schemas.microsoft.com/office/drawing/2014/main" id="{EA0DE082-4D8F-8158-56B4-AF85C4A0FA22}"/>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12">
              <a:extLst>
                <a:ext uri="{FF2B5EF4-FFF2-40B4-BE49-F238E27FC236}">
                  <a16:creationId xmlns:a16="http://schemas.microsoft.com/office/drawing/2014/main" id="{530CFB56-59E9-38CF-519A-B532B32547A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23" name="Title 1">
            <a:extLst>
              <a:ext uri="{FF2B5EF4-FFF2-40B4-BE49-F238E27FC236}">
                <a16:creationId xmlns:a16="http://schemas.microsoft.com/office/drawing/2014/main" id="{FB5434B5-DD4C-F988-6EBA-085A7DD4940D}"/>
              </a:ext>
            </a:extLst>
          </p:cNvPr>
          <p:cNvSpPr>
            <a:spLocks noGrp="1"/>
          </p:cNvSpPr>
          <p:nvPr>
            <p:ph type="ctrTitle"/>
          </p:nvPr>
        </p:nvSpPr>
        <p:spPr>
          <a:xfrm>
            <a:off x="330271" y="2417400"/>
            <a:ext cx="9144000" cy="1847942"/>
          </a:xfrm>
        </p:spPr>
        <p:txBody>
          <a:bodyPr anchor="b"/>
          <a:lstStyle>
            <a:lvl1pPr algn="l">
              <a:defRPr sz="6400">
                <a:solidFill>
                  <a:schemeClr val="bg1"/>
                </a:solidFill>
              </a:defRPr>
            </a:lvl1pPr>
          </a:lstStyle>
          <a:p>
            <a:r>
              <a:rPr lang="en-GB"/>
              <a:t>Click to edit Master title style</a:t>
            </a:r>
          </a:p>
        </p:txBody>
      </p:sp>
      <p:sp>
        <p:nvSpPr>
          <p:cNvPr id="24" name="Subtitle 2">
            <a:extLst>
              <a:ext uri="{FF2B5EF4-FFF2-40B4-BE49-F238E27FC236}">
                <a16:creationId xmlns:a16="http://schemas.microsoft.com/office/drawing/2014/main" id="{1E34748E-CBEF-26E7-AB9F-696FA5D599DC}"/>
              </a:ext>
            </a:extLst>
          </p:cNvPr>
          <p:cNvSpPr>
            <a:spLocks noGrp="1"/>
          </p:cNvSpPr>
          <p:nvPr>
            <p:ph type="subTitle" idx="1"/>
          </p:nvPr>
        </p:nvSpPr>
        <p:spPr>
          <a:xfrm>
            <a:off x="33027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8079AE91-4ABF-A9AC-DD3E-25CF3D141B1F}"/>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407999913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End Slide Smoke">
    <p:bg>
      <p:bgPr>
        <a:solidFill>
          <a:schemeClr val="bg2"/>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6585482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Khaki">
    <p:bg>
      <p:bgPr>
        <a:solidFill>
          <a:srgbClr val="FBF7DC"/>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2116966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End Slide Blue">
    <p:bg>
      <p:bgPr>
        <a:solidFill>
          <a:schemeClr val="accent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8F1E4B3C-5470-00F2-B8CB-BB4906CF439D}"/>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7D7A316D-6FA6-8EBE-A7B4-43071E70A86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11C06CEA-028D-9197-2DEF-67878595AE6C}"/>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DEA93E8D-A827-0EF8-FC25-4EDF7B194E8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F359F29-A6DD-FD4C-F807-701DEA41EDF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2468BF6B-AEBB-4CAA-244D-9EBE80B9A1DB}"/>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CC60AC05-547F-FA65-604E-4ED4912EA9E4}"/>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7632E58E-1400-1E6E-BB60-7A9B794F41F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4D65D159-581D-F29B-BBD4-C1C5BACCEEF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42501059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nd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3A87AD45-2D2F-D96C-947C-BAE35BFEBEE3}"/>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31EDC35F-4F2D-B2A7-1ECD-0CF19D1AD285}"/>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97F4776F-4E5E-13DF-F11A-A6808FFFC980}"/>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BA993AE1-6A24-5C17-7FE2-A16589D9C4A6}"/>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A87F8EF-CDAD-15A2-A361-88921E1CAF7E}"/>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E90186DB-2300-A8AA-8FAD-2C609649A61A}"/>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31922286-E237-1114-3A54-E1731611D66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1B4DA78C-0EF6-B05D-F2D2-EFEDA343E39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A00F92FE-6EB2-0D0E-BFC9-559AD1E7A4E7}"/>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2161258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6E1CB8A6-5DB1-3B99-A9F8-9597AF152C7E}"/>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17618191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 Slide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9" name="Text Placeholder 17">
            <a:extLst>
              <a:ext uri="{FF2B5EF4-FFF2-40B4-BE49-F238E27FC236}">
                <a16:creationId xmlns:a16="http://schemas.microsoft.com/office/drawing/2014/main" id="{FC459D86-11D8-7A68-1B53-2B86FE4F7E1B}"/>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081845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losing Slide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374EB628-65B8-A8C0-3304-77AF961E91F9}"/>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159517005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losing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bg1"/>
                </a:solidFill>
              </a:defRPr>
            </a:lvl1pPr>
          </a:lstStyle>
          <a:p>
            <a:r>
              <a:rPr lang="en-GB"/>
              <a:t>Click to edit Master title style</a:t>
            </a:r>
          </a:p>
        </p:txBody>
      </p:sp>
      <p:grpSp>
        <p:nvGrpSpPr>
          <p:cNvPr id="3" name="Group 4">
            <a:extLst>
              <a:ext uri="{FF2B5EF4-FFF2-40B4-BE49-F238E27FC236}">
                <a16:creationId xmlns:a16="http://schemas.microsoft.com/office/drawing/2014/main" id="{49CC1682-CCAA-5EE1-585E-F7C4434F1C5E}"/>
              </a:ext>
            </a:extLst>
          </p:cNvPr>
          <p:cNvGrpSpPr>
            <a:grpSpLocks noChangeAspect="1"/>
          </p:cNvGrpSpPr>
          <p:nvPr userDrawn="1"/>
        </p:nvGrpSpPr>
        <p:grpSpPr bwMode="auto">
          <a:xfrm>
            <a:off x="330271" y="327819"/>
            <a:ext cx="3972600" cy="438124"/>
            <a:chOff x="0" y="3473"/>
            <a:chExt cx="15360" cy="1694"/>
          </a:xfrm>
        </p:grpSpPr>
        <p:sp>
          <p:nvSpPr>
            <p:cNvPr id="4" name="Freeform 5">
              <a:extLst>
                <a:ext uri="{FF2B5EF4-FFF2-40B4-BE49-F238E27FC236}">
                  <a16:creationId xmlns:a16="http://schemas.microsoft.com/office/drawing/2014/main" id="{770403FB-3386-A0FE-3E9D-A2925EF0E8F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C2CDC1DE-179E-04D4-B493-BF069DE85D67}"/>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B9A68412-C85B-6332-8B98-2635795BBA0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D9ECB875-34C4-65FF-6CDA-1356F6BC767F}"/>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D3B5B848-7A8D-931B-DFC2-C5B37B8DB6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361AABDF-9542-DBC6-6388-ABE2035BE7B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57C10C3-A39D-D1F6-3C50-91EC9A5E76EF}"/>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E4DD9B4A-92B0-0B9A-755B-A13B032A85A5}"/>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67F605DF-643C-8B14-6DAD-2EA5E33ACE68}"/>
              </a:ext>
            </a:extLst>
          </p:cNvPr>
          <p:cNvSpPr>
            <a:spLocks noGrp="1"/>
          </p:cNvSpPr>
          <p:nvPr>
            <p:ph type="body" sz="quarter" idx="10"/>
          </p:nvPr>
        </p:nvSpPr>
        <p:spPr>
          <a:xfrm>
            <a:off x="330271" y="5789336"/>
            <a:ext cx="5579198" cy="740845"/>
          </a:xfrm>
        </p:spPr>
        <p:txBody>
          <a:bodyPr anchor="b"/>
          <a:lstStyle>
            <a:lvl1pPr>
              <a:defRPr sz="20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30009268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12723660-8A8A-0E41-9851-374898094301}" type="datetime1">
              <a:rPr lang="en-GB" smtClean="0"/>
              <a:t>18/12/2025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7118182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726D0C4E-CDB3-7C4C-98C9-518BE746EE3C}" type="datetime1">
              <a:rPr lang="en-GB" smtClean="0"/>
              <a:t>18/12/2025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437015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C2B3C4C6-EA5E-E94D-B779-89B3729FA9F6}" type="datetime1">
              <a:rPr lang="en-GB" smtClean="0"/>
              <a:t>18/12/2025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208481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31029F69-897C-724D-9D8C-FAFA31EB5F03}" type="datetime1">
              <a:rPr lang="en-GB" smtClean="0"/>
              <a:t>18/12/2025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589098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EE90860F-185B-C844-873C-C6B3A8688258}" type="datetime1">
              <a:rPr lang="en-GB" smtClean="0"/>
              <a:t>18/12/2025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19644649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Smoke">
    <p:bg>
      <p:bgPr>
        <a:solidFill>
          <a:schemeClr val="bg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A69A9FFB-FBCB-644F-BF79-0C591AABDBF4}" type="datetime1">
              <a:rPr lang="en-GB" smtClean="0"/>
              <a:t>18/12/2025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37571682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Khaki">
    <p:bg>
      <p:bgPr>
        <a:solidFill>
          <a:srgbClr val="FBF7DC"/>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BCE44A84-B301-1543-9910-8694B08B5A77}" type="datetime1">
              <a:rPr lang="en-GB" smtClean="0"/>
              <a:t>18/12/2025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41881129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33DA6A-8542-8047-AED1-531536AA082D}" type="datetime1">
              <a:rPr lang="en-GB" smtClean="0"/>
              <a:t>18/12/2025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47807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18EF6E70-E220-564F-BFB1-A1B9C44EC8BD}" type="datetime1">
              <a:rPr lang="en-GB" smtClean="0"/>
              <a:t>18/12/2025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61220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019087BA-48FE-9B4D-A3C3-D7947188E554}" type="datetime1">
              <a:rPr lang="en-GB" smtClean="0"/>
              <a:t>18/12/2025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34832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genda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238870"/>
            <a:ext cx="5163243" cy="3190130"/>
          </a:xfrm>
        </p:spPr>
        <p:txBody>
          <a:bodyPr/>
          <a:lstStyle>
            <a:lvl1pPr>
              <a:defRPr sz="6400">
                <a:solidFill>
                  <a:schemeClr val="bg1"/>
                </a:solidFill>
              </a:defRPr>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lvl1pPr>
              <a:defRPr>
                <a:solidFill>
                  <a:schemeClr val="bg1"/>
                </a:solidFill>
              </a:defRPr>
            </a:lvl1pPr>
          </a:lstStyle>
          <a:p>
            <a:fld id="{EC827A24-B8FC-8B41-9021-9444190F0343}" type="datetime1">
              <a:rPr lang="en-GB" smtClean="0"/>
              <a:t>18/12/2025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lvl1pPr>
              <a:defRPr>
                <a:solidFill>
                  <a:schemeClr val="bg1"/>
                </a:solidFill>
              </a:defRPr>
            </a:lvl1pPr>
          </a:lstStyle>
          <a:p>
            <a:endParaRPr lang="en-GB"/>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819"/>
            <a:ext cx="5777508" cy="31011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Box 7">
            <a:extLst>
              <a:ext uri="{FF2B5EF4-FFF2-40B4-BE49-F238E27FC236}">
                <a16:creationId xmlns:a16="http://schemas.microsoft.com/office/drawing/2014/main" id="{F9C35426-417C-E41E-5A03-5974D3C79A0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Tree>
    <p:extLst>
      <p:ext uri="{BB962C8B-B14F-4D97-AF65-F5344CB8AC3E}">
        <p14:creationId xmlns:p14="http://schemas.microsoft.com/office/powerpoint/2010/main" val="75161828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0F4440-CEDC-0D92-E0D5-5C1E3B59B1DA}"/>
              </a:ext>
            </a:extLst>
          </p:cNvPr>
          <p:cNvSpPr>
            <a:spLocks noGrp="1"/>
          </p:cNvSpPr>
          <p:nvPr>
            <p:ph type="title"/>
          </p:nvPr>
        </p:nvSpPr>
        <p:spPr>
          <a:xfrm>
            <a:off x="325800" y="252000"/>
            <a:ext cx="11540763" cy="378044"/>
          </a:xfrm>
          <a:prstGeom prst="rect">
            <a:avLst/>
          </a:prstGeom>
        </p:spPr>
        <p:txBody>
          <a:bodyPr vert="horz" lIns="0" tIns="0" rIns="0" bIns="0" rtlCol="0" anchor="t">
            <a:noAutofit/>
          </a:bodyPr>
          <a:lstStyle/>
          <a:p>
            <a:r>
              <a:rPr lang="en-GB"/>
              <a:t>Click to edit Master title style</a:t>
            </a:r>
          </a:p>
        </p:txBody>
      </p:sp>
      <p:sp>
        <p:nvSpPr>
          <p:cNvPr id="3" name="Text Placeholder 2">
            <a:extLst>
              <a:ext uri="{FF2B5EF4-FFF2-40B4-BE49-F238E27FC236}">
                <a16:creationId xmlns:a16="http://schemas.microsoft.com/office/drawing/2014/main" id="{DBCA021F-8558-9528-DA3D-486CCDBEB58F}"/>
              </a:ext>
            </a:extLst>
          </p:cNvPr>
          <p:cNvSpPr>
            <a:spLocks noGrp="1"/>
          </p:cNvSpPr>
          <p:nvPr>
            <p:ph type="body" idx="1"/>
          </p:nvPr>
        </p:nvSpPr>
        <p:spPr>
          <a:xfrm>
            <a:off x="326232" y="1394619"/>
            <a:ext cx="11541025" cy="4866481"/>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CD1A8F0-AC4B-E4A0-94D0-99C4BFD973A7}"/>
              </a:ext>
            </a:extLst>
          </p:cNvPr>
          <p:cNvSpPr>
            <a:spLocks noGrp="1"/>
          </p:cNvSpPr>
          <p:nvPr>
            <p:ph type="dt" sz="half" idx="2"/>
          </p:nvPr>
        </p:nvSpPr>
        <p:spPr>
          <a:xfrm>
            <a:off x="10641349" y="6393702"/>
            <a:ext cx="1233647" cy="137270"/>
          </a:xfrm>
          <a:prstGeom prst="rect">
            <a:avLst/>
          </a:prstGeom>
        </p:spPr>
        <p:txBody>
          <a:bodyPr vert="horz" lIns="0" tIns="0" rIns="0" bIns="0" rtlCol="0" anchor="b">
            <a:noAutofit/>
          </a:bodyPr>
          <a:lstStyle>
            <a:lvl1pPr algn="r">
              <a:defRPr sz="850">
                <a:solidFill>
                  <a:schemeClr val="accent1"/>
                </a:solidFill>
              </a:defRPr>
            </a:lvl1pPr>
          </a:lstStyle>
          <a:p>
            <a:fld id="{5C785C0B-5D7F-AB44-9619-F534F2552CB8}" type="datetime1">
              <a:rPr lang="en-GB" smtClean="0"/>
              <a:t>18/12/2025</a:t>
            </a:fld>
            <a:endParaRPr lang="en-GB"/>
          </a:p>
        </p:txBody>
      </p:sp>
      <p:sp>
        <p:nvSpPr>
          <p:cNvPr id="5" name="Footer Placeholder 4">
            <a:extLst>
              <a:ext uri="{FF2B5EF4-FFF2-40B4-BE49-F238E27FC236}">
                <a16:creationId xmlns:a16="http://schemas.microsoft.com/office/drawing/2014/main" id="{5EC0FC7A-298A-77A0-6596-56B0B3FD8C37}"/>
              </a:ext>
            </a:extLst>
          </p:cNvPr>
          <p:cNvSpPr>
            <a:spLocks noGrp="1"/>
          </p:cNvSpPr>
          <p:nvPr>
            <p:ph type="ftr" sz="quarter" idx="3"/>
          </p:nvPr>
        </p:nvSpPr>
        <p:spPr>
          <a:xfrm>
            <a:off x="1965261" y="6393702"/>
            <a:ext cx="3423452" cy="137272"/>
          </a:xfrm>
          <a:prstGeom prst="rect">
            <a:avLst/>
          </a:prstGeom>
        </p:spPr>
        <p:txBody>
          <a:bodyPr vert="horz" lIns="0" tIns="0" rIns="0" bIns="0" rtlCol="0" anchor="b">
            <a:noAutofit/>
          </a:bodyPr>
          <a:lstStyle>
            <a:lvl1pPr algn="l">
              <a:defRPr sz="850">
                <a:solidFill>
                  <a:schemeClr val="accent1"/>
                </a:solidFill>
              </a:defRPr>
            </a:lvl1pPr>
          </a:lstStyle>
          <a:p>
            <a:endParaRPr lang="en-GB"/>
          </a:p>
        </p:txBody>
      </p:sp>
      <p:sp>
        <p:nvSpPr>
          <p:cNvPr id="6" name="Slide Number Placeholder 5">
            <a:extLst>
              <a:ext uri="{FF2B5EF4-FFF2-40B4-BE49-F238E27FC236}">
                <a16:creationId xmlns:a16="http://schemas.microsoft.com/office/drawing/2014/main" id="{B4517C40-7EB7-0CFD-6F6C-54AE57DE17D5}"/>
              </a:ext>
            </a:extLst>
          </p:cNvPr>
          <p:cNvSpPr>
            <a:spLocks noGrp="1"/>
          </p:cNvSpPr>
          <p:nvPr>
            <p:ph type="sldNum" sz="quarter" idx="4"/>
          </p:nvPr>
        </p:nvSpPr>
        <p:spPr>
          <a:xfrm>
            <a:off x="5936755" y="6393702"/>
            <a:ext cx="318491" cy="137272"/>
          </a:xfrm>
          <a:prstGeom prst="rect">
            <a:avLst/>
          </a:prstGeom>
        </p:spPr>
        <p:txBody>
          <a:bodyPr vert="horz" lIns="0" tIns="0" rIns="0" bIns="0" rtlCol="0" anchor="b">
            <a:noAutofit/>
          </a:bodyPr>
          <a:lstStyle>
            <a:lvl1pPr algn="ctr">
              <a:defRPr sz="850" b="1">
                <a:solidFill>
                  <a:schemeClr val="accent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D296CDD9-97E9-735B-8549-0F3AE3CCAC5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accent1"/>
                </a:solidFill>
                <a:latin typeface="+mj-lt"/>
              </a:rPr>
              <a:t>Imperial College London</a:t>
            </a:r>
          </a:p>
        </p:txBody>
      </p:sp>
    </p:spTree>
    <p:extLst>
      <p:ext uri="{BB962C8B-B14F-4D97-AF65-F5344CB8AC3E}">
        <p14:creationId xmlns:p14="http://schemas.microsoft.com/office/powerpoint/2010/main" val="1145082161"/>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0" r:id="rId3"/>
    <p:sldLayoutId id="2147483649" r:id="rId4"/>
    <p:sldLayoutId id="2147483657" r:id="rId5"/>
    <p:sldLayoutId id="2147483658" r:id="rId6"/>
    <p:sldLayoutId id="2147483681" r:id="rId7"/>
    <p:sldLayoutId id="2147483682" r:id="rId8"/>
    <p:sldLayoutId id="2147483675" r:id="rId9"/>
    <p:sldLayoutId id="2147483650" r:id="rId10"/>
    <p:sldLayoutId id="2147483683" r:id="rId11"/>
    <p:sldLayoutId id="2147483684" r:id="rId12"/>
    <p:sldLayoutId id="2147483652" r:id="rId13"/>
    <p:sldLayoutId id="2147483685" r:id="rId14"/>
    <p:sldLayoutId id="2147483686" r:id="rId15"/>
    <p:sldLayoutId id="2147483659" r:id="rId16"/>
    <p:sldLayoutId id="2147483687" r:id="rId17"/>
    <p:sldLayoutId id="2147483688" r:id="rId18"/>
    <p:sldLayoutId id="2147483660" r:id="rId19"/>
    <p:sldLayoutId id="2147483689" r:id="rId20"/>
    <p:sldLayoutId id="2147483690" r:id="rId21"/>
    <p:sldLayoutId id="2147483677" r:id="rId22"/>
    <p:sldLayoutId id="2147483691" r:id="rId23"/>
    <p:sldLayoutId id="2147483692" r:id="rId24"/>
    <p:sldLayoutId id="2147483676" r:id="rId25"/>
    <p:sldLayoutId id="2147483667" r:id="rId26"/>
    <p:sldLayoutId id="2147483693" r:id="rId27"/>
    <p:sldLayoutId id="2147483694" r:id="rId28"/>
    <p:sldLayoutId id="2147483666" r:id="rId29"/>
    <p:sldLayoutId id="2147483661" r:id="rId30"/>
    <p:sldLayoutId id="2147483695" r:id="rId31"/>
    <p:sldLayoutId id="2147483696" r:id="rId32"/>
    <p:sldLayoutId id="2147483669" r:id="rId33"/>
    <p:sldLayoutId id="2147483697" r:id="rId34"/>
    <p:sldLayoutId id="2147483698" r:id="rId35"/>
    <p:sldLayoutId id="2147483678" r:id="rId36"/>
    <p:sldLayoutId id="2147483699" r:id="rId37"/>
    <p:sldLayoutId id="2147483700" r:id="rId38"/>
    <p:sldLayoutId id="2147483662" r:id="rId39"/>
    <p:sldLayoutId id="2147483701" r:id="rId40"/>
    <p:sldLayoutId id="2147483702" r:id="rId41"/>
    <p:sldLayoutId id="2147483663" r:id="rId42"/>
    <p:sldLayoutId id="2147483703" r:id="rId43"/>
    <p:sldLayoutId id="2147483704" r:id="rId44"/>
    <p:sldLayoutId id="2147483664" r:id="rId45"/>
    <p:sldLayoutId id="2147483705" r:id="rId46"/>
    <p:sldLayoutId id="2147483706" r:id="rId47"/>
    <p:sldLayoutId id="2147483665" r:id="rId48"/>
    <p:sldLayoutId id="2147483671" r:id="rId49"/>
    <p:sldLayoutId id="2147483707" r:id="rId50"/>
    <p:sldLayoutId id="2147483708" r:id="rId51"/>
    <p:sldLayoutId id="2147483670" r:id="rId52"/>
    <p:sldLayoutId id="2147483672" r:id="rId53"/>
    <p:sldLayoutId id="2147483674" r:id="rId54"/>
    <p:sldLayoutId id="2147483709" r:id="rId55"/>
    <p:sldLayoutId id="2147483710" r:id="rId56"/>
    <p:sldLayoutId id="2147483673" r:id="rId57"/>
    <p:sldLayoutId id="2147483654" r:id="rId58"/>
    <p:sldLayoutId id="2147483711" r:id="rId59"/>
    <p:sldLayoutId id="2147483712" r:id="rId60"/>
    <p:sldLayoutId id="2147483655" r:id="rId61"/>
    <p:sldLayoutId id="2147483713" r:id="rId62"/>
    <p:sldLayoutId id="2147483714" r:id="rId63"/>
    <p:sldLayoutId id="2147483715" r:id="rId64"/>
  </p:sldLayoutIdLst>
  <p:hf hdr="0" ftr="0"/>
  <p:txStyles>
    <p:titleStyle>
      <a:lvl1pPr algn="l" defTabSz="685765" rtl="0" eaLnBrk="1" latinLnBrk="0" hangingPunct="1">
        <a:lnSpc>
          <a:spcPct val="90000"/>
        </a:lnSpc>
        <a:spcBef>
          <a:spcPct val="0"/>
        </a:spcBef>
        <a:buNone/>
        <a:defRPr sz="2600" b="0" kern="1200">
          <a:solidFill>
            <a:schemeClr val="accent1"/>
          </a:solidFill>
          <a:latin typeface="+mj-lt"/>
          <a:ea typeface="+mj-ea"/>
          <a:cs typeface="+mj-cs"/>
        </a:defRPr>
      </a:lvl1pPr>
    </p:titleStyle>
    <p:body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685765" rtl="0" eaLnBrk="1" latinLnBrk="0" hangingPunct="1">
        <a:defRPr sz="1600" kern="1200">
          <a:solidFill>
            <a:schemeClr val="tx1"/>
          </a:solidFill>
          <a:latin typeface="+mn-lt"/>
          <a:ea typeface="+mn-ea"/>
          <a:cs typeface="+mn-cs"/>
        </a:defRPr>
      </a:lvl1pPr>
      <a:lvl2pPr marL="342882" algn="l" defTabSz="685765" rtl="0" eaLnBrk="1" latinLnBrk="0" hangingPunct="1">
        <a:defRPr sz="1600" kern="1200">
          <a:solidFill>
            <a:schemeClr val="tx1"/>
          </a:solidFill>
          <a:latin typeface="+mn-lt"/>
          <a:ea typeface="+mn-ea"/>
          <a:cs typeface="+mn-cs"/>
        </a:defRPr>
      </a:lvl2pPr>
      <a:lvl3pPr marL="685765" algn="l" defTabSz="685765" rtl="0" eaLnBrk="1" latinLnBrk="0" hangingPunct="1">
        <a:defRPr sz="1600" kern="1200">
          <a:solidFill>
            <a:schemeClr val="tx1"/>
          </a:solidFill>
          <a:latin typeface="+mn-lt"/>
          <a:ea typeface="+mn-ea"/>
          <a:cs typeface="+mn-cs"/>
        </a:defRPr>
      </a:lvl3pPr>
      <a:lvl4pPr marL="1028647" algn="l" defTabSz="685765" rtl="0" eaLnBrk="1" latinLnBrk="0" hangingPunct="1">
        <a:defRPr sz="1600" kern="1200">
          <a:solidFill>
            <a:schemeClr val="tx1"/>
          </a:solidFill>
          <a:latin typeface="+mn-lt"/>
          <a:ea typeface="+mn-ea"/>
          <a:cs typeface="+mn-cs"/>
        </a:defRPr>
      </a:lvl4pPr>
      <a:lvl5pPr marL="1371530" algn="l" defTabSz="685765" rtl="0" eaLnBrk="1" latinLnBrk="0" hangingPunct="1">
        <a:defRPr sz="1600" kern="1200">
          <a:solidFill>
            <a:schemeClr val="tx1"/>
          </a:solidFill>
          <a:latin typeface="+mn-lt"/>
          <a:ea typeface="+mn-ea"/>
          <a:cs typeface="+mn-cs"/>
        </a:defRPr>
      </a:lvl5pPr>
      <a:lvl6pPr marL="1714412" algn="l" defTabSz="685765" rtl="0" eaLnBrk="1" latinLnBrk="0" hangingPunct="1">
        <a:defRPr sz="1600" kern="1200">
          <a:solidFill>
            <a:schemeClr val="tx1"/>
          </a:solidFill>
          <a:latin typeface="+mn-lt"/>
          <a:ea typeface="+mn-ea"/>
          <a:cs typeface="+mn-cs"/>
        </a:defRPr>
      </a:lvl6pPr>
      <a:lvl7pPr marL="2057295" algn="l" defTabSz="685765" rtl="0" eaLnBrk="1" latinLnBrk="0" hangingPunct="1">
        <a:defRPr sz="1600" kern="1200">
          <a:solidFill>
            <a:schemeClr val="tx1"/>
          </a:solidFill>
          <a:latin typeface="+mn-lt"/>
          <a:ea typeface="+mn-ea"/>
          <a:cs typeface="+mn-cs"/>
        </a:defRPr>
      </a:lvl7pPr>
      <a:lvl8pPr marL="2400177" algn="l" defTabSz="685765" rtl="0" eaLnBrk="1" latinLnBrk="0" hangingPunct="1">
        <a:defRPr sz="1600" kern="1200">
          <a:solidFill>
            <a:schemeClr val="tx1"/>
          </a:solidFill>
          <a:latin typeface="+mn-lt"/>
          <a:ea typeface="+mn-ea"/>
          <a:cs typeface="+mn-cs"/>
        </a:defRPr>
      </a:lvl8pPr>
      <a:lvl9pPr marL="2743060" algn="l" defTabSz="685765"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06" userDrawn="1">
          <p15:clr>
            <a:srgbClr val="F26B43"/>
          </p15:clr>
        </p15:guide>
        <p15:guide id="4" pos="7475" userDrawn="1">
          <p15:clr>
            <a:srgbClr val="F26B43"/>
          </p15:clr>
        </p15:guide>
        <p15:guide id="5" orient="horz" pos="207" userDrawn="1">
          <p15:clr>
            <a:srgbClr val="F26B43"/>
          </p15:clr>
        </p15:guide>
        <p15:guide id="6" orient="horz" pos="4114" userDrawn="1">
          <p15:clr>
            <a:srgbClr val="F26B43"/>
          </p15:clr>
        </p15:guide>
        <p15:guide id="7" orient="horz" pos="3944" userDrawn="1">
          <p15:clr>
            <a:srgbClr val="F26B43"/>
          </p15:clr>
        </p15:guide>
        <p15:guide id="8" orient="horz" pos="879" userDrawn="1">
          <p15:clr>
            <a:srgbClr val="F26B43"/>
          </p15:clr>
        </p15:guide>
        <p15:guide id="9" pos="3723" userDrawn="1">
          <p15:clr>
            <a:srgbClr val="F26B43"/>
          </p15:clr>
        </p15:guide>
        <p15:guide id="10" pos="395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27.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49.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0.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6.png"/><Relationship Id="rId7" Type="http://schemas.openxmlformats.org/officeDocument/2006/relationships/image" Target="../media/image52.png"/><Relationship Id="rId2"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6.png"/><Relationship Id="rId5" Type="http://schemas.openxmlformats.org/officeDocument/2006/relationships/image" Target="../media/image8.png"/><Relationship Id="rId10" Type="http://schemas.openxmlformats.org/officeDocument/2006/relationships/image" Target="../media/image55.png"/><Relationship Id="rId4" Type="http://schemas.openxmlformats.org/officeDocument/2006/relationships/image" Target="../media/image7.png"/><Relationship Id="rId9"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28.png"/><Relationship Id="rId1" Type="http://schemas.openxmlformats.org/officeDocument/2006/relationships/slideLayout" Target="../slideLayouts/slideLayout10.xml"/><Relationship Id="rId5" Type="http://schemas.openxmlformats.org/officeDocument/2006/relationships/image" Target="../media/image3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7.emf"/><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74FCE-6139-584B-8939-66E7666A49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F7F6C5-7663-81E3-7A6D-28EB77EE07F0}"/>
              </a:ext>
            </a:extLst>
          </p:cNvPr>
          <p:cNvSpPr>
            <a:spLocks noGrp="1"/>
          </p:cNvSpPr>
          <p:nvPr>
            <p:ph type="ctrTitle"/>
          </p:nvPr>
        </p:nvSpPr>
        <p:spPr/>
        <p:txBody>
          <a:bodyPr/>
          <a:lstStyle/>
          <a:p>
            <a:r>
              <a:rPr lang="en-US" dirty="0"/>
              <a:t>The Status of LhARA</a:t>
            </a:r>
            <a:br>
              <a:rPr lang="en-US" dirty="0"/>
            </a:br>
            <a:r>
              <a:rPr lang="en-US" sz="3600" dirty="0"/>
              <a:t>Ion-Acoustics, Plasma Lenses and </a:t>
            </a:r>
            <a:r>
              <a:rPr lang="en-US" sz="3600" dirty="0" err="1"/>
              <a:t>PoPLaR</a:t>
            </a:r>
            <a:endParaRPr lang="en-US" sz="3600" dirty="0"/>
          </a:p>
        </p:txBody>
      </p:sp>
      <p:sp>
        <p:nvSpPr>
          <p:cNvPr id="3" name="Subtitle 2">
            <a:extLst>
              <a:ext uri="{FF2B5EF4-FFF2-40B4-BE49-F238E27FC236}">
                <a16:creationId xmlns:a16="http://schemas.microsoft.com/office/drawing/2014/main" id="{347E46DE-3D3C-51AF-CB9E-605A91582672}"/>
              </a:ext>
            </a:extLst>
          </p:cNvPr>
          <p:cNvSpPr>
            <a:spLocks noGrp="1"/>
          </p:cNvSpPr>
          <p:nvPr>
            <p:ph type="subTitle" idx="1"/>
          </p:nvPr>
        </p:nvSpPr>
        <p:spPr/>
        <p:txBody>
          <a:bodyPr/>
          <a:lstStyle/>
          <a:p>
            <a:r>
              <a:rPr lang="en-US" sz="2200" dirty="0"/>
              <a:t>Presenter: Calvin Dyson</a:t>
            </a:r>
          </a:p>
          <a:p>
            <a:endParaRPr lang="en-US" sz="2200" dirty="0"/>
          </a:p>
          <a:p>
            <a:endParaRPr lang="en-US" sz="2200" dirty="0"/>
          </a:p>
          <a:p>
            <a:r>
              <a:rPr lang="en-GB" sz="2200" dirty="0"/>
              <a:t>18</a:t>
            </a:r>
            <a:r>
              <a:rPr lang="en-GB" sz="2200" baseline="30000" dirty="0"/>
              <a:t>th</a:t>
            </a:r>
            <a:r>
              <a:rPr lang="en-GB" sz="2200" dirty="0"/>
              <a:t> December 2025</a:t>
            </a:r>
          </a:p>
          <a:p>
            <a:r>
              <a:rPr lang="en-GB" sz="2200" dirty="0"/>
              <a:t>JAI Fest</a:t>
            </a:r>
            <a:endParaRPr lang="en-US" sz="2200" dirty="0"/>
          </a:p>
          <a:p>
            <a:endParaRPr lang="en-US" dirty="0"/>
          </a:p>
        </p:txBody>
      </p:sp>
      <p:pic>
        <p:nvPicPr>
          <p:cNvPr id="10" name="Picture 2">
            <a:extLst>
              <a:ext uri="{FF2B5EF4-FFF2-40B4-BE49-F238E27FC236}">
                <a16:creationId xmlns:a16="http://schemas.microsoft.com/office/drawing/2014/main" id="{CE32B987-86B4-FA53-851D-66509E37CF9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0719" y="0"/>
            <a:ext cx="6061561" cy="2045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565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65664C-74B3-7826-1F24-223DBB2720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2FFAAE-3840-A14A-AF5F-6E87B5EF69E1}"/>
              </a:ext>
            </a:extLst>
          </p:cNvPr>
          <p:cNvSpPr>
            <a:spLocks noGrp="1"/>
          </p:cNvSpPr>
          <p:nvPr>
            <p:ph type="title"/>
          </p:nvPr>
        </p:nvSpPr>
        <p:spPr/>
        <p:txBody>
          <a:bodyPr/>
          <a:lstStyle/>
          <a:p>
            <a:r>
              <a:rPr lang="en-US" sz="4500" dirty="0"/>
              <a:t>Introduction to Plasma Lens Work</a:t>
            </a:r>
          </a:p>
        </p:txBody>
      </p:sp>
      <p:sp>
        <p:nvSpPr>
          <p:cNvPr id="4" name="Date Placeholder 3">
            <a:extLst>
              <a:ext uri="{FF2B5EF4-FFF2-40B4-BE49-F238E27FC236}">
                <a16:creationId xmlns:a16="http://schemas.microsoft.com/office/drawing/2014/main" id="{DE2A7F83-E95B-5FA0-609F-25B9AEA594F6}"/>
              </a:ext>
            </a:extLst>
          </p:cNvPr>
          <p:cNvSpPr>
            <a:spLocks noGrp="1"/>
          </p:cNvSpPr>
          <p:nvPr>
            <p:ph type="dt" sz="half" idx="10"/>
          </p:nvPr>
        </p:nvSpPr>
        <p:spPr/>
        <p:txBody>
          <a:bodyPr/>
          <a:lstStyle/>
          <a:p>
            <a:fld id="{1AC0BFFD-3D38-FF4C-B1B7-98ED29CEB6CC}" type="datetime1">
              <a:rPr lang="en-GB" smtClean="0"/>
              <a:t>18/12/2025</a:t>
            </a:fld>
            <a:endParaRPr lang="en-GB"/>
          </a:p>
        </p:txBody>
      </p:sp>
      <p:sp>
        <p:nvSpPr>
          <p:cNvPr id="5" name="Slide Number Placeholder 4">
            <a:extLst>
              <a:ext uri="{FF2B5EF4-FFF2-40B4-BE49-F238E27FC236}">
                <a16:creationId xmlns:a16="http://schemas.microsoft.com/office/drawing/2014/main" id="{C43E4847-15DC-C470-12C2-3464A9C5E7A7}"/>
              </a:ext>
            </a:extLst>
          </p:cNvPr>
          <p:cNvSpPr>
            <a:spLocks noGrp="1"/>
          </p:cNvSpPr>
          <p:nvPr>
            <p:ph type="sldNum" sz="quarter" idx="12"/>
          </p:nvPr>
        </p:nvSpPr>
        <p:spPr/>
        <p:txBody>
          <a:bodyPr/>
          <a:lstStyle/>
          <a:p>
            <a:fld id="{CBA53E11-492D-48B3-9F9B-09541CA2A39A}" type="slidenum">
              <a:rPr lang="en-GB" smtClean="0"/>
              <a:t>10</a:t>
            </a:fld>
            <a:endParaRPr lang="en-GB"/>
          </a:p>
        </p:txBody>
      </p:sp>
      <p:sp>
        <p:nvSpPr>
          <p:cNvPr id="10" name="Subtitle 9">
            <a:extLst>
              <a:ext uri="{FF2B5EF4-FFF2-40B4-BE49-F238E27FC236}">
                <a16:creationId xmlns:a16="http://schemas.microsoft.com/office/drawing/2014/main" id="{CD70C31D-1521-D0D1-3F8C-F5577D550A3D}"/>
              </a:ext>
            </a:extLst>
          </p:cNvPr>
          <p:cNvSpPr>
            <a:spLocks noGrp="1"/>
          </p:cNvSpPr>
          <p:nvPr>
            <p:ph type="subTitle" idx="13"/>
          </p:nvPr>
        </p:nvSpPr>
        <p:spPr>
          <a:xfrm>
            <a:off x="325800" y="790074"/>
            <a:ext cx="11540763" cy="371567"/>
          </a:xfrm>
        </p:spPr>
        <p:txBody>
          <a:bodyPr/>
          <a:lstStyle/>
          <a:p>
            <a:r>
              <a:rPr lang="en-US" dirty="0"/>
              <a:t>University of Swansea Setup</a:t>
            </a:r>
          </a:p>
        </p:txBody>
      </p:sp>
      <p:pic>
        <p:nvPicPr>
          <p:cNvPr id="6" name="Picture 5" descr="A diagram of a machine&#10;&#10;AI-generated content may be incorrect.">
            <a:extLst>
              <a:ext uri="{FF2B5EF4-FFF2-40B4-BE49-F238E27FC236}">
                <a16:creationId xmlns:a16="http://schemas.microsoft.com/office/drawing/2014/main" id="{F31E00E3-7D51-CA59-B128-BF8B24CCE6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955" y="1161641"/>
            <a:ext cx="10512090" cy="5007613"/>
          </a:xfrm>
          <a:prstGeom prst="rect">
            <a:avLst/>
          </a:prstGeom>
        </p:spPr>
      </p:pic>
    </p:spTree>
    <p:extLst>
      <p:ext uri="{BB962C8B-B14F-4D97-AF65-F5344CB8AC3E}">
        <p14:creationId xmlns:p14="http://schemas.microsoft.com/office/powerpoint/2010/main" val="4249341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1EFF1-B7CA-710F-6BAC-32BBDF9627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D8C710-C78E-1066-5298-986BA3855862}"/>
              </a:ext>
            </a:extLst>
          </p:cNvPr>
          <p:cNvSpPr>
            <a:spLocks noGrp="1"/>
          </p:cNvSpPr>
          <p:nvPr>
            <p:ph type="title"/>
          </p:nvPr>
        </p:nvSpPr>
        <p:spPr/>
        <p:txBody>
          <a:bodyPr/>
          <a:lstStyle/>
          <a:p>
            <a:r>
              <a:rPr lang="en-US" sz="4500" dirty="0"/>
              <a:t>Generating a Stable Plasma Lens</a:t>
            </a:r>
          </a:p>
        </p:txBody>
      </p:sp>
      <p:sp>
        <p:nvSpPr>
          <p:cNvPr id="4" name="Date Placeholder 3">
            <a:extLst>
              <a:ext uri="{FF2B5EF4-FFF2-40B4-BE49-F238E27FC236}">
                <a16:creationId xmlns:a16="http://schemas.microsoft.com/office/drawing/2014/main" id="{48F26571-D7E6-E2B5-179C-C08E508E7666}"/>
              </a:ext>
            </a:extLst>
          </p:cNvPr>
          <p:cNvSpPr>
            <a:spLocks noGrp="1"/>
          </p:cNvSpPr>
          <p:nvPr>
            <p:ph type="dt" sz="half" idx="10"/>
          </p:nvPr>
        </p:nvSpPr>
        <p:spPr/>
        <p:txBody>
          <a:bodyPr/>
          <a:lstStyle/>
          <a:p>
            <a:fld id="{5AA97DD7-B98D-5846-A8DD-23E85F9C9DEE}" type="datetime1">
              <a:rPr lang="en-GB" smtClean="0"/>
              <a:t>18/12/2025</a:t>
            </a:fld>
            <a:endParaRPr lang="en-GB"/>
          </a:p>
        </p:txBody>
      </p:sp>
      <p:sp>
        <p:nvSpPr>
          <p:cNvPr id="5" name="Slide Number Placeholder 4">
            <a:extLst>
              <a:ext uri="{FF2B5EF4-FFF2-40B4-BE49-F238E27FC236}">
                <a16:creationId xmlns:a16="http://schemas.microsoft.com/office/drawing/2014/main" id="{02A870E7-E807-A3E8-160F-D184AA6F5007}"/>
              </a:ext>
            </a:extLst>
          </p:cNvPr>
          <p:cNvSpPr>
            <a:spLocks noGrp="1"/>
          </p:cNvSpPr>
          <p:nvPr>
            <p:ph type="sldNum" sz="quarter" idx="12"/>
          </p:nvPr>
        </p:nvSpPr>
        <p:spPr/>
        <p:txBody>
          <a:bodyPr/>
          <a:lstStyle/>
          <a:p>
            <a:fld id="{CBA53E11-492D-48B3-9F9B-09541CA2A39A}" type="slidenum">
              <a:rPr lang="en-GB" smtClean="0"/>
              <a:t>11</a:t>
            </a:fld>
            <a:endParaRPr lang="en-GB"/>
          </a:p>
        </p:txBody>
      </p:sp>
      <p:sp>
        <p:nvSpPr>
          <p:cNvPr id="7" name="Subtitle 6">
            <a:extLst>
              <a:ext uri="{FF2B5EF4-FFF2-40B4-BE49-F238E27FC236}">
                <a16:creationId xmlns:a16="http://schemas.microsoft.com/office/drawing/2014/main" id="{A171D1C8-45DB-09FF-47FB-CD918EA039A7}"/>
              </a:ext>
            </a:extLst>
          </p:cNvPr>
          <p:cNvSpPr>
            <a:spLocks noGrp="1"/>
          </p:cNvSpPr>
          <p:nvPr>
            <p:ph type="subTitle" idx="13"/>
          </p:nvPr>
        </p:nvSpPr>
        <p:spPr/>
        <p:txBody>
          <a:bodyPr/>
          <a:lstStyle/>
          <a:p>
            <a:endParaRPr lang="en-US"/>
          </a:p>
        </p:txBody>
      </p:sp>
      <p:pic>
        <p:nvPicPr>
          <p:cNvPr id="9" name="Picture 8" descr="A screenshot of a graph&#10;&#10;AI-generated content may be incorrect.">
            <a:extLst>
              <a:ext uri="{FF2B5EF4-FFF2-40B4-BE49-F238E27FC236}">
                <a16:creationId xmlns:a16="http://schemas.microsoft.com/office/drawing/2014/main" id="{0EAF83B5-08FF-FB2B-1BC2-D4672BBD2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374" y="955211"/>
            <a:ext cx="5141626" cy="3931279"/>
          </a:xfrm>
          <a:prstGeom prst="rect">
            <a:avLst/>
          </a:prstGeom>
        </p:spPr>
      </p:pic>
      <p:pic>
        <p:nvPicPr>
          <p:cNvPr id="12" name="Picture 11" descr="A diagram of electrons and electrons&#10;&#10;AI-generated content may be incorrect.">
            <a:extLst>
              <a:ext uri="{FF2B5EF4-FFF2-40B4-BE49-F238E27FC236}">
                <a16:creationId xmlns:a16="http://schemas.microsoft.com/office/drawing/2014/main" id="{A1EF3619-7019-1112-4A36-9D26AF1C53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1463" y="955211"/>
            <a:ext cx="4624619" cy="5282593"/>
          </a:xfrm>
          <a:prstGeom prst="rect">
            <a:avLst/>
          </a:prstGeom>
        </p:spPr>
      </p:pic>
      <p:sp>
        <p:nvSpPr>
          <p:cNvPr id="13" name="Rectangle 12">
            <a:extLst>
              <a:ext uri="{FF2B5EF4-FFF2-40B4-BE49-F238E27FC236}">
                <a16:creationId xmlns:a16="http://schemas.microsoft.com/office/drawing/2014/main" id="{EF3AEC0C-BBBA-8AB1-F78F-CE0A7B24C95F}"/>
              </a:ext>
            </a:extLst>
          </p:cNvPr>
          <p:cNvSpPr/>
          <p:nvPr/>
        </p:nvSpPr>
        <p:spPr>
          <a:xfrm>
            <a:off x="6565692" y="5351489"/>
            <a:ext cx="1049311" cy="4497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4" name="TextBox 13">
            <a:extLst>
              <a:ext uri="{FF2B5EF4-FFF2-40B4-BE49-F238E27FC236}">
                <a16:creationId xmlns:a16="http://schemas.microsoft.com/office/drawing/2014/main" id="{4E2E7DB2-2E0E-8261-ACAB-5D32A133FA04}"/>
              </a:ext>
            </a:extLst>
          </p:cNvPr>
          <p:cNvSpPr txBox="1"/>
          <p:nvPr/>
        </p:nvSpPr>
        <p:spPr>
          <a:xfrm>
            <a:off x="524656" y="4993680"/>
            <a:ext cx="7090347" cy="1605843"/>
          </a:xfrm>
          <a:prstGeom prst="rect">
            <a:avLst/>
          </a:prstGeom>
          <a:noFill/>
        </p:spPr>
        <p:txBody>
          <a:bodyPr wrap="square" lIns="0" tIns="0" rIns="0" bIns="0" rtlCol="0">
            <a:noAutofit/>
          </a:bodyPr>
          <a:lstStyle/>
          <a:p>
            <a:pPr marL="285750" indent="-285750">
              <a:lnSpc>
                <a:spcPct val="105000"/>
              </a:lnSpc>
              <a:buFont typeface="Arial" panose="020B0604020202020204" pitchFamily="34" charset="0"/>
              <a:buChar char="•"/>
            </a:pPr>
            <a:r>
              <a:rPr lang="en-US" sz="2000" dirty="0">
                <a:solidFill>
                  <a:srgbClr val="0000CD"/>
                </a:solidFill>
              </a:rPr>
              <a:t>An oscillating field can generate a plasma; however, the plasma has low electron density and lacks stability</a:t>
            </a:r>
          </a:p>
          <a:p>
            <a:pPr marL="285750" indent="-285750">
              <a:lnSpc>
                <a:spcPct val="105000"/>
              </a:lnSpc>
              <a:buFont typeface="Arial" panose="020B0604020202020204" pitchFamily="34" charset="0"/>
              <a:buChar char="•"/>
            </a:pPr>
            <a:r>
              <a:rPr lang="en-US" sz="2000" dirty="0">
                <a:solidFill>
                  <a:srgbClr val="0000CD"/>
                </a:solidFill>
              </a:rPr>
              <a:t>The dimple is essential for producing a stable, high-density plasma</a:t>
            </a:r>
          </a:p>
        </p:txBody>
      </p:sp>
    </p:spTree>
    <p:extLst>
      <p:ext uri="{BB962C8B-B14F-4D97-AF65-F5344CB8AC3E}">
        <p14:creationId xmlns:p14="http://schemas.microsoft.com/office/powerpoint/2010/main" val="3016564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A4496-5D54-53FF-C94E-3AE65610D2A2}"/>
              </a:ext>
            </a:extLst>
          </p:cNvPr>
          <p:cNvSpPr>
            <a:spLocks noGrp="1"/>
          </p:cNvSpPr>
          <p:nvPr>
            <p:ph type="title"/>
          </p:nvPr>
        </p:nvSpPr>
        <p:spPr/>
        <p:txBody>
          <a:bodyPr/>
          <a:lstStyle/>
          <a:p>
            <a:r>
              <a:rPr lang="en-US" sz="4500" dirty="0"/>
              <a:t>Reaching Desired Focal Length</a:t>
            </a:r>
          </a:p>
        </p:txBody>
      </p:sp>
      <p:pic>
        <p:nvPicPr>
          <p:cNvPr id="8" name="Content Placeholder 7" descr="A comparison of a blue and orange circle&#10;&#10;AI-generated content may be incorrect.">
            <a:extLst>
              <a:ext uri="{FF2B5EF4-FFF2-40B4-BE49-F238E27FC236}">
                <a16:creationId xmlns:a16="http://schemas.microsoft.com/office/drawing/2014/main" id="{E1CA81F0-8CC1-2D93-5C98-561E58C3F05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805979"/>
            <a:ext cx="11541125" cy="2336347"/>
          </a:xfrm>
        </p:spPr>
      </p:pic>
      <p:sp>
        <p:nvSpPr>
          <p:cNvPr id="4" name="Date Placeholder 3">
            <a:extLst>
              <a:ext uri="{FF2B5EF4-FFF2-40B4-BE49-F238E27FC236}">
                <a16:creationId xmlns:a16="http://schemas.microsoft.com/office/drawing/2014/main" id="{926ECC90-5987-B4FB-D73A-5F44C8B8512E}"/>
              </a:ext>
            </a:extLst>
          </p:cNvPr>
          <p:cNvSpPr>
            <a:spLocks noGrp="1"/>
          </p:cNvSpPr>
          <p:nvPr>
            <p:ph type="dt" sz="half" idx="10"/>
          </p:nvPr>
        </p:nvSpPr>
        <p:spPr/>
        <p:txBody>
          <a:bodyPr/>
          <a:lstStyle/>
          <a:p>
            <a:fld id="{E48EB63B-D2CD-3D40-8DA5-73479E45D2B3}" type="datetime1">
              <a:rPr lang="en-GB" smtClean="0"/>
              <a:t>18/12/2025</a:t>
            </a:fld>
            <a:endParaRPr lang="en-GB"/>
          </a:p>
        </p:txBody>
      </p:sp>
      <p:sp>
        <p:nvSpPr>
          <p:cNvPr id="5" name="Slide Number Placeholder 4">
            <a:extLst>
              <a:ext uri="{FF2B5EF4-FFF2-40B4-BE49-F238E27FC236}">
                <a16:creationId xmlns:a16="http://schemas.microsoft.com/office/drawing/2014/main" id="{B602DF0F-6877-49F4-E23B-19B9434A0CD7}"/>
              </a:ext>
            </a:extLst>
          </p:cNvPr>
          <p:cNvSpPr>
            <a:spLocks noGrp="1"/>
          </p:cNvSpPr>
          <p:nvPr>
            <p:ph type="sldNum" sz="quarter" idx="12"/>
          </p:nvPr>
        </p:nvSpPr>
        <p:spPr/>
        <p:txBody>
          <a:bodyPr/>
          <a:lstStyle/>
          <a:p>
            <a:fld id="{CBA53E11-492D-48B3-9F9B-09541CA2A39A}" type="slidenum">
              <a:rPr lang="en-GB" smtClean="0"/>
              <a:t>12</a:t>
            </a:fld>
            <a:endParaRPr lang="en-GB"/>
          </a:p>
        </p:txBody>
      </p:sp>
      <p:sp>
        <p:nvSpPr>
          <p:cNvPr id="6" name="Subtitle 5">
            <a:extLst>
              <a:ext uri="{FF2B5EF4-FFF2-40B4-BE49-F238E27FC236}">
                <a16:creationId xmlns:a16="http://schemas.microsoft.com/office/drawing/2014/main" id="{B57E416D-6E7C-418E-3606-3D2BB185E686}"/>
              </a:ext>
            </a:extLst>
          </p:cNvPr>
          <p:cNvSpPr>
            <a:spLocks noGrp="1"/>
          </p:cNvSpPr>
          <p:nvPr>
            <p:ph type="subTitle" idx="13"/>
          </p:nvPr>
        </p:nvSpPr>
        <p:spPr/>
        <p:txBody>
          <a:bodyPr/>
          <a:lstStyle/>
          <a:p>
            <a:endParaRPr lang="en-US"/>
          </a:p>
        </p:txBody>
      </p:sp>
      <p:pic>
        <p:nvPicPr>
          <p:cNvPr id="10" name="Picture 9" descr="A graph with a dotted line&#10;&#10;AI-generated content may be incorrect.">
            <a:extLst>
              <a:ext uri="{FF2B5EF4-FFF2-40B4-BE49-F238E27FC236}">
                <a16:creationId xmlns:a16="http://schemas.microsoft.com/office/drawing/2014/main" id="{01A73E10-1511-D950-A465-DA8AC6FA2B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800" y="3100672"/>
            <a:ext cx="5205570" cy="3137132"/>
          </a:xfrm>
          <a:prstGeom prst="rect">
            <a:avLst/>
          </a:prstGeom>
        </p:spPr>
      </p:pic>
      <p:pic>
        <p:nvPicPr>
          <p:cNvPr id="12" name="Picture 11" descr="A graph of a trap&#10;&#10;AI-generated content may be incorrect.">
            <a:extLst>
              <a:ext uri="{FF2B5EF4-FFF2-40B4-BE49-F238E27FC236}">
                <a16:creationId xmlns:a16="http://schemas.microsoft.com/office/drawing/2014/main" id="{D8C2AF87-CCEB-CC9C-F4D7-C25DDAF786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3051485"/>
            <a:ext cx="5205570" cy="2980498"/>
          </a:xfrm>
          <a:prstGeom prst="rect">
            <a:avLst/>
          </a:prstGeom>
        </p:spPr>
      </p:pic>
    </p:spTree>
    <p:extLst>
      <p:ext uri="{BB962C8B-B14F-4D97-AF65-F5344CB8AC3E}">
        <p14:creationId xmlns:p14="http://schemas.microsoft.com/office/powerpoint/2010/main" val="3152058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D63D0-A7D2-09B9-D503-A6B3BA74D0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9B69C8-9640-AC4E-1CF5-4546D4FB13C7}"/>
              </a:ext>
            </a:extLst>
          </p:cNvPr>
          <p:cNvSpPr>
            <a:spLocks noGrp="1"/>
          </p:cNvSpPr>
          <p:nvPr>
            <p:ph type="title"/>
          </p:nvPr>
        </p:nvSpPr>
        <p:spPr/>
        <p:txBody>
          <a:bodyPr/>
          <a:lstStyle/>
          <a:p>
            <a:r>
              <a:rPr lang="en-GB" sz="4500" dirty="0"/>
              <a:t>Conclusions and Future</a:t>
            </a:r>
          </a:p>
        </p:txBody>
      </p:sp>
      <p:sp>
        <p:nvSpPr>
          <p:cNvPr id="3" name="Content Placeholder 2">
            <a:extLst>
              <a:ext uri="{FF2B5EF4-FFF2-40B4-BE49-F238E27FC236}">
                <a16:creationId xmlns:a16="http://schemas.microsoft.com/office/drawing/2014/main" id="{923B45B8-91FE-30BC-7A23-4647984A8E23}"/>
              </a:ext>
            </a:extLst>
          </p:cNvPr>
          <p:cNvSpPr>
            <a:spLocks noGrp="1"/>
          </p:cNvSpPr>
          <p:nvPr>
            <p:ph sz="half" idx="1"/>
          </p:nvPr>
        </p:nvSpPr>
        <p:spPr>
          <a:xfrm>
            <a:off x="326232" y="1117770"/>
            <a:ext cx="10663193" cy="5413202"/>
          </a:xfrm>
        </p:spPr>
        <p:txBody>
          <a:bodyPr/>
          <a:lstStyle/>
          <a:p>
            <a:pPr marL="342900" indent="-342900">
              <a:buFont typeface="Arial" panose="020B0604020202020204" pitchFamily="34" charset="0"/>
              <a:buChar char="•"/>
            </a:pPr>
            <a:r>
              <a:rPr lang="en-GB" sz="2200" b="1" dirty="0"/>
              <a:t>Conduct Experiments using </a:t>
            </a:r>
            <a:r>
              <a:rPr lang="en-GB" sz="2200" b="1" dirty="0" err="1"/>
              <a:t>Ar</a:t>
            </a:r>
            <a:r>
              <a:rPr lang="en-GB" sz="2200" b="1" dirty="0"/>
              <a:t> instead CO</a:t>
            </a:r>
            <a:r>
              <a:rPr lang="en-GB" sz="2200" b="1" baseline="-25000" dirty="0"/>
              <a:t>2</a:t>
            </a:r>
          </a:p>
          <a:p>
            <a:endParaRPr lang="en-GB" sz="2200" b="1" dirty="0"/>
          </a:p>
          <a:p>
            <a:pPr marL="342900" indent="-342900">
              <a:buFont typeface="Arial" panose="020B0604020202020204" pitchFamily="34" charset="0"/>
              <a:buChar char="•"/>
            </a:pPr>
            <a:r>
              <a:rPr lang="en-GB" sz="2200" b="1" dirty="0"/>
              <a:t>Implement numerical simulations (</a:t>
            </a:r>
            <a:r>
              <a:rPr lang="en-GB" sz="2200" b="1" dirty="0" err="1"/>
              <a:t>WarpX</a:t>
            </a:r>
            <a:r>
              <a:rPr lang="en-GB" sz="2200" b="1" dirty="0"/>
              <a:t>) to verify the diagnostics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endParaRPr lang="en-GB" sz="2200" b="1" dirty="0"/>
          </a:p>
          <a:p>
            <a:endParaRPr lang="en-GB" sz="2200" b="1" dirty="0"/>
          </a:p>
          <a:p>
            <a:r>
              <a:rPr lang="en-GB" sz="2200" b="1" dirty="0"/>
              <a:t>People</a:t>
            </a:r>
          </a:p>
          <a:p>
            <a:r>
              <a:rPr lang="en-GB" sz="2200" dirty="0" err="1"/>
              <a:t>P.Ruksasakchai</a:t>
            </a:r>
            <a:endParaRPr lang="en-GB" sz="2200" dirty="0"/>
          </a:p>
          <a:p>
            <a:r>
              <a:rPr lang="en-GB" sz="2200" dirty="0" err="1"/>
              <a:t>W.Bertsche</a:t>
            </a:r>
            <a:endParaRPr lang="en-GB" sz="2200" dirty="0"/>
          </a:p>
          <a:p>
            <a:r>
              <a:rPr lang="en-GB" sz="2200" dirty="0"/>
              <a:t>M. Charlton</a:t>
            </a:r>
          </a:p>
          <a:p>
            <a:r>
              <a:rPr lang="en-GB" sz="2200" dirty="0"/>
              <a:t>S. Eriksson</a:t>
            </a:r>
          </a:p>
          <a:p>
            <a:r>
              <a:rPr lang="en-GB" sz="2200" dirty="0"/>
              <a:t>C. A. Isaac</a:t>
            </a:r>
          </a:p>
          <a:p>
            <a:r>
              <a:rPr lang="en-GB" sz="2200" dirty="0"/>
              <a:t>D. P. van der Werf</a:t>
            </a:r>
          </a:p>
          <a:p>
            <a:endParaRPr lang="en-GB" sz="2200" b="1" dirty="0"/>
          </a:p>
        </p:txBody>
      </p:sp>
      <p:sp>
        <p:nvSpPr>
          <p:cNvPr id="4" name="Date Placeholder 3">
            <a:extLst>
              <a:ext uri="{FF2B5EF4-FFF2-40B4-BE49-F238E27FC236}">
                <a16:creationId xmlns:a16="http://schemas.microsoft.com/office/drawing/2014/main" id="{809504F6-46B7-8A8E-3526-3D176F3C1086}"/>
              </a:ext>
            </a:extLst>
          </p:cNvPr>
          <p:cNvSpPr>
            <a:spLocks noGrp="1"/>
          </p:cNvSpPr>
          <p:nvPr>
            <p:ph type="dt" sz="half" idx="10"/>
          </p:nvPr>
        </p:nvSpPr>
        <p:spPr/>
        <p:txBody>
          <a:bodyPr/>
          <a:lstStyle/>
          <a:p>
            <a:fld id="{700F85B1-4E46-444E-A8EC-81B02A1B65A6}" type="datetime1">
              <a:rPr lang="en-GB" smtClean="0"/>
              <a:t>18/12/2025</a:t>
            </a:fld>
            <a:endParaRPr lang="en-GB"/>
          </a:p>
        </p:txBody>
      </p:sp>
      <p:sp>
        <p:nvSpPr>
          <p:cNvPr id="5" name="Slide Number Placeholder 4">
            <a:extLst>
              <a:ext uri="{FF2B5EF4-FFF2-40B4-BE49-F238E27FC236}">
                <a16:creationId xmlns:a16="http://schemas.microsoft.com/office/drawing/2014/main" id="{00ED1D2F-E600-203F-AC69-AF210EB22A73}"/>
              </a:ext>
            </a:extLst>
          </p:cNvPr>
          <p:cNvSpPr>
            <a:spLocks noGrp="1"/>
          </p:cNvSpPr>
          <p:nvPr>
            <p:ph type="sldNum" sz="quarter" idx="12"/>
          </p:nvPr>
        </p:nvSpPr>
        <p:spPr/>
        <p:txBody>
          <a:bodyPr/>
          <a:lstStyle/>
          <a:p>
            <a:fld id="{CBA53E11-492D-48B3-9F9B-09541CA2A39A}" type="slidenum">
              <a:rPr lang="en-GB" smtClean="0"/>
              <a:t>13</a:t>
            </a:fld>
            <a:endParaRPr lang="en-GB" dirty="0"/>
          </a:p>
        </p:txBody>
      </p:sp>
      <p:pic>
        <p:nvPicPr>
          <p:cNvPr id="7" name="Picture 6" descr="A close-up of a logo&#10;&#10;AI-generated content may be incorrect.">
            <a:extLst>
              <a:ext uri="{FF2B5EF4-FFF2-40B4-BE49-F238E27FC236}">
                <a16:creationId xmlns:a16="http://schemas.microsoft.com/office/drawing/2014/main" id="{E14669BE-F1F9-3C09-7E5D-DCE295AC63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2596" y="5179894"/>
            <a:ext cx="7772400" cy="1120671"/>
          </a:xfrm>
          <a:prstGeom prst="rect">
            <a:avLst/>
          </a:prstGeom>
        </p:spPr>
      </p:pic>
    </p:spTree>
    <p:extLst>
      <p:ext uri="{BB962C8B-B14F-4D97-AF65-F5344CB8AC3E}">
        <p14:creationId xmlns:p14="http://schemas.microsoft.com/office/powerpoint/2010/main" val="1266322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66F5F-3C18-065B-6D32-7F842ECF7F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A2B99B-B3B6-BB3B-87D9-C945619E92AD}"/>
              </a:ext>
            </a:extLst>
          </p:cNvPr>
          <p:cNvSpPr>
            <a:spLocks noGrp="1"/>
          </p:cNvSpPr>
          <p:nvPr>
            <p:ph type="title"/>
          </p:nvPr>
        </p:nvSpPr>
        <p:spPr/>
        <p:txBody>
          <a:bodyPr/>
          <a:lstStyle/>
          <a:p>
            <a:r>
              <a:rPr lang="en-US" sz="4500" dirty="0"/>
              <a:t>Introduction to </a:t>
            </a:r>
            <a:r>
              <a:rPr lang="en-US" sz="4500" dirty="0" err="1"/>
              <a:t>PoPLaR</a:t>
            </a:r>
            <a:endParaRPr lang="en-US" sz="4500" dirty="0"/>
          </a:p>
        </p:txBody>
      </p:sp>
      <p:pic>
        <p:nvPicPr>
          <p:cNvPr id="8" name="Content Placeholder 7" descr="Diagram of a diagram of a diagram&#10;&#10;AI-generated content may be incorrect.">
            <a:extLst>
              <a:ext uri="{FF2B5EF4-FFF2-40B4-BE49-F238E27FC236}">
                <a16:creationId xmlns:a16="http://schemas.microsoft.com/office/drawing/2014/main" id="{D28FD73E-DFE7-2897-2D6D-17A90094B42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2712" y="1551174"/>
            <a:ext cx="10786576" cy="4283116"/>
          </a:xfrm>
        </p:spPr>
      </p:pic>
      <p:sp>
        <p:nvSpPr>
          <p:cNvPr id="4" name="Date Placeholder 3">
            <a:extLst>
              <a:ext uri="{FF2B5EF4-FFF2-40B4-BE49-F238E27FC236}">
                <a16:creationId xmlns:a16="http://schemas.microsoft.com/office/drawing/2014/main" id="{D9E633E5-69B1-E4BC-9C0C-9E8786EC173B}"/>
              </a:ext>
            </a:extLst>
          </p:cNvPr>
          <p:cNvSpPr>
            <a:spLocks noGrp="1"/>
          </p:cNvSpPr>
          <p:nvPr>
            <p:ph type="dt" sz="half" idx="10"/>
          </p:nvPr>
        </p:nvSpPr>
        <p:spPr/>
        <p:txBody>
          <a:bodyPr/>
          <a:lstStyle/>
          <a:p>
            <a:fld id="{D7F072FF-617A-0547-827A-A80314F0212A}" type="datetime1">
              <a:rPr lang="en-GB" smtClean="0"/>
              <a:t>18/12/2025</a:t>
            </a:fld>
            <a:endParaRPr lang="en-GB"/>
          </a:p>
        </p:txBody>
      </p:sp>
      <p:sp>
        <p:nvSpPr>
          <p:cNvPr id="5" name="Slide Number Placeholder 4">
            <a:extLst>
              <a:ext uri="{FF2B5EF4-FFF2-40B4-BE49-F238E27FC236}">
                <a16:creationId xmlns:a16="http://schemas.microsoft.com/office/drawing/2014/main" id="{C3C8B66B-AF33-5EB4-05A3-ACAD1E8C8892}"/>
              </a:ext>
            </a:extLst>
          </p:cNvPr>
          <p:cNvSpPr>
            <a:spLocks noGrp="1"/>
          </p:cNvSpPr>
          <p:nvPr>
            <p:ph type="sldNum" sz="quarter" idx="12"/>
          </p:nvPr>
        </p:nvSpPr>
        <p:spPr/>
        <p:txBody>
          <a:bodyPr/>
          <a:lstStyle/>
          <a:p>
            <a:fld id="{CBA53E11-492D-48B3-9F9B-09541CA2A39A}" type="slidenum">
              <a:rPr lang="en-GB" smtClean="0"/>
              <a:t>14</a:t>
            </a:fld>
            <a:endParaRPr lang="en-GB"/>
          </a:p>
        </p:txBody>
      </p:sp>
      <p:sp>
        <p:nvSpPr>
          <p:cNvPr id="6" name="Subtitle 5">
            <a:extLst>
              <a:ext uri="{FF2B5EF4-FFF2-40B4-BE49-F238E27FC236}">
                <a16:creationId xmlns:a16="http://schemas.microsoft.com/office/drawing/2014/main" id="{F97D1EB1-12BF-3F19-AE77-3197244662F8}"/>
              </a:ext>
            </a:extLst>
          </p:cNvPr>
          <p:cNvSpPr>
            <a:spLocks noGrp="1"/>
          </p:cNvSpPr>
          <p:nvPr>
            <p:ph type="subTitle" idx="13"/>
          </p:nvPr>
        </p:nvSpPr>
        <p:spPr>
          <a:xfrm>
            <a:off x="325800" y="817889"/>
            <a:ext cx="11540763" cy="371567"/>
          </a:xfrm>
        </p:spPr>
        <p:txBody>
          <a:bodyPr/>
          <a:lstStyle/>
          <a:p>
            <a:r>
              <a:rPr lang="en-US" dirty="0"/>
              <a:t>LhARA Facility</a:t>
            </a:r>
          </a:p>
        </p:txBody>
      </p:sp>
      <p:sp>
        <p:nvSpPr>
          <p:cNvPr id="9" name="Oval 8">
            <a:extLst>
              <a:ext uri="{FF2B5EF4-FFF2-40B4-BE49-F238E27FC236}">
                <a16:creationId xmlns:a16="http://schemas.microsoft.com/office/drawing/2014/main" id="{276BF594-92CC-A46C-4A8D-97F734540A59}"/>
              </a:ext>
            </a:extLst>
          </p:cNvPr>
          <p:cNvSpPr/>
          <p:nvPr/>
        </p:nvSpPr>
        <p:spPr>
          <a:xfrm>
            <a:off x="3946359" y="4535904"/>
            <a:ext cx="1094874" cy="7709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3" name="Oval 2">
            <a:extLst>
              <a:ext uri="{FF2B5EF4-FFF2-40B4-BE49-F238E27FC236}">
                <a16:creationId xmlns:a16="http://schemas.microsoft.com/office/drawing/2014/main" id="{784B647D-91BF-420D-1EE6-33EC1D8E3D16}"/>
              </a:ext>
            </a:extLst>
          </p:cNvPr>
          <p:cNvSpPr/>
          <p:nvPr/>
        </p:nvSpPr>
        <p:spPr>
          <a:xfrm>
            <a:off x="8622632" y="1551174"/>
            <a:ext cx="1094874" cy="7709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Tree>
    <p:extLst>
      <p:ext uri="{BB962C8B-B14F-4D97-AF65-F5344CB8AC3E}">
        <p14:creationId xmlns:p14="http://schemas.microsoft.com/office/powerpoint/2010/main" val="428528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00E5-9CE4-CDEE-41AB-854C19E1DB7E}"/>
              </a:ext>
            </a:extLst>
          </p:cNvPr>
          <p:cNvSpPr>
            <a:spLocks noGrp="1"/>
          </p:cNvSpPr>
          <p:nvPr>
            <p:ph type="title"/>
          </p:nvPr>
        </p:nvSpPr>
        <p:spPr/>
        <p:txBody>
          <a:bodyPr/>
          <a:lstStyle/>
          <a:p>
            <a:r>
              <a:rPr lang="en-US" sz="4500" dirty="0"/>
              <a:t>Introduction to </a:t>
            </a:r>
            <a:r>
              <a:rPr lang="en-US" sz="4500" dirty="0" err="1"/>
              <a:t>PoPLaR</a:t>
            </a:r>
            <a:endParaRPr lang="en-US" sz="4500" dirty="0"/>
          </a:p>
        </p:txBody>
      </p:sp>
      <p:sp>
        <p:nvSpPr>
          <p:cNvPr id="3" name="Content Placeholder 2">
            <a:extLst>
              <a:ext uri="{FF2B5EF4-FFF2-40B4-BE49-F238E27FC236}">
                <a16:creationId xmlns:a16="http://schemas.microsoft.com/office/drawing/2014/main" id="{4C1C95C0-F2EB-1508-A9E8-AE23505181DF}"/>
              </a:ext>
            </a:extLst>
          </p:cNvPr>
          <p:cNvSpPr>
            <a:spLocks noGrp="1"/>
          </p:cNvSpPr>
          <p:nvPr>
            <p:ph idx="1"/>
          </p:nvPr>
        </p:nvSpPr>
        <p:spPr>
          <a:xfrm>
            <a:off x="325800" y="1394620"/>
            <a:ext cx="6468927" cy="2127514"/>
          </a:xfrm>
        </p:spPr>
        <p:txBody>
          <a:bodyPr/>
          <a:lstStyle/>
          <a:p>
            <a:pPr lvl="2"/>
            <a:r>
              <a:rPr lang="en-US" dirty="0"/>
              <a:t>Proof-of-principle Laser Radiobiology Experiment </a:t>
            </a:r>
          </a:p>
          <a:p>
            <a:pPr lvl="2"/>
            <a:r>
              <a:rPr lang="en-US" dirty="0"/>
              <a:t>Provide a base to complete a systematic comparison of laser-driven and conventional (cyclotron) proton beam radiobiology</a:t>
            </a:r>
          </a:p>
          <a:p>
            <a:pPr lvl="2"/>
            <a:r>
              <a:rPr lang="en-US" dirty="0"/>
              <a:t>Based at Scottish Centre for the Application of Plasma-based Accelerators (SCAPA) at the University of Strathclyde</a:t>
            </a:r>
          </a:p>
          <a:p>
            <a:pPr marL="0" lvl="2" indent="0">
              <a:buNone/>
            </a:pPr>
            <a:endParaRPr lang="en-US" dirty="0"/>
          </a:p>
        </p:txBody>
      </p:sp>
      <p:sp>
        <p:nvSpPr>
          <p:cNvPr id="4" name="Date Placeholder 3">
            <a:extLst>
              <a:ext uri="{FF2B5EF4-FFF2-40B4-BE49-F238E27FC236}">
                <a16:creationId xmlns:a16="http://schemas.microsoft.com/office/drawing/2014/main" id="{30AB2205-35E6-9C8D-88A9-55CC3845C925}"/>
              </a:ext>
            </a:extLst>
          </p:cNvPr>
          <p:cNvSpPr>
            <a:spLocks noGrp="1"/>
          </p:cNvSpPr>
          <p:nvPr>
            <p:ph type="dt" sz="half" idx="10"/>
          </p:nvPr>
        </p:nvSpPr>
        <p:spPr/>
        <p:txBody>
          <a:bodyPr/>
          <a:lstStyle/>
          <a:p>
            <a:fld id="{5A297463-BDF2-C142-A835-328373D1EB6E}" type="datetime1">
              <a:rPr lang="en-GB" smtClean="0"/>
              <a:t>18/12/2025</a:t>
            </a:fld>
            <a:endParaRPr lang="en-GB"/>
          </a:p>
        </p:txBody>
      </p:sp>
      <p:sp>
        <p:nvSpPr>
          <p:cNvPr id="68" name="Subtitle 67">
            <a:extLst>
              <a:ext uri="{FF2B5EF4-FFF2-40B4-BE49-F238E27FC236}">
                <a16:creationId xmlns:a16="http://schemas.microsoft.com/office/drawing/2014/main" id="{431ADE25-97C2-3290-AA1F-D847B114F71C}"/>
              </a:ext>
            </a:extLst>
          </p:cNvPr>
          <p:cNvSpPr>
            <a:spLocks noGrp="1"/>
          </p:cNvSpPr>
          <p:nvPr>
            <p:ph type="subTitle" idx="13"/>
          </p:nvPr>
        </p:nvSpPr>
        <p:spPr/>
        <p:txBody>
          <a:bodyPr/>
          <a:lstStyle/>
          <a:p>
            <a:endParaRPr lang="en-US"/>
          </a:p>
        </p:txBody>
      </p:sp>
      <p:pic>
        <p:nvPicPr>
          <p:cNvPr id="66" name="Picture 65" descr="A person leaning on a machine&#10;&#10;AI-generated content may be incorrect.">
            <a:extLst>
              <a:ext uri="{FF2B5EF4-FFF2-40B4-BE49-F238E27FC236}">
                <a16:creationId xmlns:a16="http://schemas.microsoft.com/office/drawing/2014/main" id="{33D2462A-EB47-4374-0CD8-D01381B22B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6358" y="1106312"/>
            <a:ext cx="3694255" cy="4925672"/>
          </a:xfrm>
          <a:prstGeom prst="rect">
            <a:avLst/>
          </a:prstGeom>
        </p:spPr>
      </p:pic>
      <p:pic>
        <p:nvPicPr>
          <p:cNvPr id="67" name="Content Placeholder 63" descr="A diagram of a vacuum and vacuum scatter diagram&#10;&#10;AI-generated content may be incorrect.">
            <a:extLst>
              <a:ext uri="{FF2B5EF4-FFF2-40B4-BE49-F238E27FC236}">
                <a16:creationId xmlns:a16="http://schemas.microsoft.com/office/drawing/2014/main" id="{9AF79EF2-7DBC-66F6-6653-915A85AC36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38" y="3752252"/>
            <a:ext cx="5969441" cy="2281315"/>
          </a:xfrm>
          <a:prstGeom prst="rect">
            <a:avLst/>
          </a:prstGeom>
        </p:spPr>
      </p:pic>
      <p:sp>
        <p:nvSpPr>
          <p:cNvPr id="69" name="Slide Number Placeholder 68">
            <a:extLst>
              <a:ext uri="{FF2B5EF4-FFF2-40B4-BE49-F238E27FC236}">
                <a16:creationId xmlns:a16="http://schemas.microsoft.com/office/drawing/2014/main" id="{4A960C26-EC6F-BA04-FC84-263561B21983}"/>
              </a:ext>
            </a:extLst>
          </p:cNvPr>
          <p:cNvSpPr>
            <a:spLocks noGrp="1"/>
          </p:cNvSpPr>
          <p:nvPr>
            <p:ph type="sldNum" sz="quarter" idx="12"/>
          </p:nvPr>
        </p:nvSpPr>
        <p:spPr/>
        <p:txBody>
          <a:bodyPr/>
          <a:lstStyle/>
          <a:p>
            <a:fld id="{CBA53E11-492D-48B3-9F9B-09541CA2A39A}" type="slidenum">
              <a:rPr lang="en-GB" smtClean="0"/>
              <a:t>15</a:t>
            </a:fld>
            <a:endParaRPr lang="en-GB"/>
          </a:p>
        </p:txBody>
      </p:sp>
    </p:spTree>
    <p:extLst>
      <p:ext uri="{BB962C8B-B14F-4D97-AF65-F5344CB8AC3E}">
        <p14:creationId xmlns:p14="http://schemas.microsoft.com/office/powerpoint/2010/main" val="2839979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81EE0-D74A-F419-ED70-C94A8A069570}"/>
              </a:ext>
            </a:extLst>
          </p:cNvPr>
          <p:cNvSpPr>
            <a:spLocks noGrp="1"/>
          </p:cNvSpPr>
          <p:nvPr>
            <p:ph type="title"/>
          </p:nvPr>
        </p:nvSpPr>
        <p:spPr/>
        <p:txBody>
          <a:bodyPr/>
          <a:lstStyle/>
          <a:p>
            <a:r>
              <a:rPr lang="en-US" sz="4500" dirty="0"/>
              <a:t>Pre-Phase 1</a:t>
            </a:r>
          </a:p>
        </p:txBody>
      </p:sp>
      <p:sp>
        <p:nvSpPr>
          <p:cNvPr id="4" name="Date Placeholder 3">
            <a:extLst>
              <a:ext uri="{FF2B5EF4-FFF2-40B4-BE49-F238E27FC236}">
                <a16:creationId xmlns:a16="http://schemas.microsoft.com/office/drawing/2014/main" id="{D79C0C45-FDE7-233B-60BA-6DB8E47E383B}"/>
              </a:ext>
            </a:extLst>
          </p:cNvPr>
          <p:cNvSpPr>
            <a:spLocks noGrp="1"/>
          </p:cNvSpPr>
          <p:nvPr>
            <p:ph type="dt" sz="half" idx="10"/>
          </p:nvPr>
        </p:nvSpPr>
        <p:spPr/>
        <p:txBody>
          <a:bodyPr/>
          <a:lstStyle/>
          <a:p>
            <a:fld id="{7845DD9D-4A69-6347-9F5C-C7B9814D3327}" type="datetime1">
              <a:rPr lang="en-GB" smtClean="0"/>
              <a:t>18/12/2025</a:t>
            </a:fld>
            <a:endParaRPr lang="en-GB"/>
          </a:p>
        </p:txBody>
      </p:sp>
      <p:sp>
        <p:nvSpPr>
          <p:cNvPr id="7" name="Subtitle 6">
            <a:extLst>
              <a:ext uri="{FF2B5EF4-FFF2-40B4-BE49-F238E27FC236}">
                <a16:creationId xmlns:a16="http://schemas.microsoft.com/office/drawing/2014/main" id="{2BD53D0D-781D-4F9B-944F-94508777FCDB}"/>
              </a:ext>
            </a:extLst>
          </p:cNvPr>
          <p:cNvSpPr>
            <a:spLocks noGrp="1"/>
          </p:cNvSpPr>
          <p:nvPr>
            <p:ph type="subTitle" idx="13"/>
          </p:nvPr>
        </p:nvSpPr>
        <p:spPr>
          <a:xfrm>
            <a:off x="325618" y="847389"/>
            <a:ext cx="11540763" cy="371567"/>
          </a:xfrm>
        </p:spPr>
        <p:txBody>
          <a:bodyPr/>
          <a:lstStyle/>
          <a:p>
            <a:r>
              <a:rPr lang="en-US" sz="3600" dirty="0" err="1"/>
              <a:t>Optimising</a:t>
            </a:r>
            <a:r>
              <a:rPr lang="en-US" sz="3600" dirty="0"/>
              <a:t> </a:t>
            </a:r>
          </a:p>
          <a:p>
            <a:r>
              <a:rPr lang="en-US" sz="3600" dirty="0"/>
              <a:t>PMQ Positions</a:t>
            </a:r>
          </a:p>
        </p:txBody>
      </p:sp>
      <p:pic>
        <p:nvPicPr>
          <p:cNvPr id="13" name="Content Placeholder 12" descr="A graph with numbers and a chart&#10;&#10;AI-generated content may be incorrect.">
            <a:extLst>
              <a:ext uri="{FF2B5EF4-FFF2-40B4-BE49-F238E27FC236}">
                <a16:creationId xmlns:a16="http://schemas.microsoft.com/office/drawing/2014/main" id="{5CBDEB8C-59E6-B694-57D9-D22E7F30F6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449481"/>
            <a:ext cx="5925179" cy="5959037"/>
          </a:xfrm>
        </p:spPr>
      </p:pic>
      <p:pic>
        <p:nvPicPr>
          <p:cNvPr id="58" name="Picture 57" descr="A diagram of a vacuum&#10;&#10;AI-generated content may be incorrect.">
            <a:extLst>
              <a:ext uri="{FF2B5EF4-FFF2-40B4-BE49-F238E27FC236}">
                <a16:creationId xmlns:a16="http://schemas.microsoft.com/office/drawing/2014/main" id="{224D3D2D-15E6-EFE2-0A7E-D15DA0DF8B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02" y="2462739"/>
            <a:ext cx="6351814" cy="2427444"/>
          </a:xfrm>
          <a:prstGeom prst="rect">
            <a:avLst/>
          </a:prstGeom>
        </p:spPr>
      </p:pic>
      <p:sp>
        <p:nvSpPr>
          <p:cNvPr id="59" name="Slide Number Placeholder 58">
            <a:extLst>
              <a:ext uri="{FF2B5EF4-FFF2-40B4-BE49-F238E27FC236}">
                <a16:creationId xmlns:a16="http://schemas.microsoft.com/office/drawing/2014/main" id="{965A33C2-44F9-D2BC-A499-DB75361B54E4}"/>
              </a:ext>
            </a:extLst>
          </p:cNvPr>
          <p:cNvSpPr>
            <a:spLocks noGrp="1"/>
          </p:cNvSpPr>
          <p:nvPr>
            <p:ph type="sldNum" sz="quarter" idx="12"/>
          </p:nvPr>
        </p:nvSpPr>
        <p:spPr/>
        <p:txBody>
          <a:bodyPr/>
          <a:lstStyle/>
          <a:p>
            <a:fld id="{CBA53E11-492D-48B3-9F9B-09541CA2A39A}" type="slidenum">
              <a:rPr lang="en-GB" smtClean="0"/>
              <a:t>16</a:t>
            </a:fld>
            <a:endParaRPr lang="en-GB"/>
          </a:p>
        </p:txBody>
      </p:sp>
    </p:spTree>
    <p:extLst>
      <p:ext uri="{BB962C8B-B14F-4D97-AF65-F5344CB8AC3E}">
        <p14:creationId xmlns:p14="http://schemas.microsoft.com/office/powerpoint/2010/main" val="419042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3FE73-952C-B07A-28D0-71BC2FE74D7F}"/>
              </a:ext>
            </a:extLst>
          </p:cNvPr>
          <p:cNvSpPr>
            <a:spLocks noGrp="1"/>
          </p:cNvSpPr>
          <p:nvPr>
            <p:ph type="title"/>
          </p:nvPr>
        </p:nvSpPr>
        <p:spPr/>
        <p:txBody>
          <a:bodyPr/>
          <a:lstStyle/>
          <a:p>
            <a:r>
              <a:rPr lang="en-US" sz="4500" dirty="0"/>
              <a:t>Phase 1</a:t>
            </a:r>
          </a:p>
        </p:txBody>
      </p:sp>
      <p:sp>
        <p:nvSpPr>
          <p:cNvPr id="4" name="Date Placeholder 3">
            <a:extLst>
              <a:ext uri="{FF2B5EF4-FFF2-40B4-BE49-F238E27FC236}">
                <a16:creationId xmlns:a16="http://schemas.microsoft.com/office/drawing/2014/main" id="{C2D4C956-EFAB-2680-4827-573410C5AA07}"/>
              </a:ext>
            </a:extLst>
          </p:cNvPr>
          <p:cNvSpPr>
            <a:spLocks noGrp="1"/>
          </p:cNvSpPr>
          <p:nvPr>
            <p:ph type="dt" sz="half" idx="10"/>
          </p:nvPr>
        </p:nvSpPr>
        <p:spPr/>
        <p:txBody>
          <a:bodyPr/>
          <a:lstStyle/>
          <a:p>
            <a:fld id="{E42236B1-5B10-F143-869D-EAAB465AEEA5}" type="datetime1">
              <a:rPr lang="en-GB" smtClean="0"/>
              <a:t>18/12/2025</a:t>
            </a:fld>
            <a:endParaRPr lang="en-GB"/>
          </a:p>
        </p:txBody>
      </p:sp>
      <p:sp>
        <p:nvSpPr>
          <p:cNvPr id="7" name="Subtitle 6">
            <a:extLst>
              <a:ext uri="{FF2B5EF4-FFF2-40B4-BE49-F238E27FC236}">
                <a16:creationId xmlns:a16="http://schemas.microsoft.com/office/drawing/2014/main" id="{734E73B7-BD3E-0FB9-4808-0552F4ED2914}"/>
              </a:ext>
            </a:extLst>
          </p:cNvPr>
          <p:cNvSpPr>
            <a:spLocks noGrp="1"/>
          </p:cNvSpPr>
          <p:nvPr>
            <p:ph type="subTitle" idx="13"/>
          </p:nvPr>
        </p:nvSpPr>
        <p:spPr>
          <a:xfrm>
            <a:off x="325800" y="786097"/>
            <a:ext cx="11540763" cy="371567"/>
          </a:xfrm>
        </p:spPr>
        <p:txBody>
          <a:bodyPr/>
          <a:lstStyle/>
          <a:p>
            <a:r>
              <a:rPr lang="en-US" sz="3600" dirty="0"/>
              <a:t>Comparison with Final RCF</a:t>
            </a:r>
          </a:p>
        </p:txBody>
      </p:sp>
      <p:pic>
        <p:nvPicPr>
          <p:cNvPr id="8" name="Picture 7">
            <a:extLst>
              <a:ext uri="{FF2B5EF4-FFF2-40B4-BE49-F238E27FC236}">
                <a16:creationId xmlns:a16="http://schemas.microsoft.com/office/drawing/2014/main" id="{A4AF7773-9343-24E8-18CB-A20DD873C9B9}"/>
              </a:ext>
            </a:extLst>
          </p:cNvPr>
          <p:cNvPicPr>
            <a:picLocks noChangeAspect="1"/>
          </p:cNvPicPr>
          <p:nvPr/>
        </p:nvPicPr>
        <p:blipFill>
          <a:blip r:embed="rId3"/>
          <a:stretch>
            <a:fillRect/>
          </a:stretch>
        </p:blipFill>
        <p:spPr>
          <a:xfrm>
            <a:off x="2106896" y="1488457"/>
            <a:ext cx="1900452" cy="1831344"/>
          </a:xfrm>
          <a:prstGeom prst="rect">
            <a:avLst/>
          </a:prstGeom>
        </p:spPr>
      </p:pic>
      <p:pic>
        <p:nvPicPr>
          <p:cNvPr id="9" name="Picture 8">
            <a:extLst>
              <a:ext uri="{FF2B5EF4-FFF2-40B4-BE49-F238E27FC236}">
                <a16:creationId xmlns:a16="http://schemas.microsoft.com/office/drawing/2014/main" id="{825B85DE-131C-449F-9BB3-B93303B894DF}"/>
              </a:ext>
            </a:extLst>
          </p:cNvPr>
          <p:cNvPicPr>
            <a:picLocks noChangeAspect="1"/>
          </p:cNvPicPr>
          <p:nvPr/>
        </p:nvPicPr>
        <p:blipFill>
          <a:blip r:embed="rId4"/>
          <a:stretch>
            <a:fillRect/>
          </a:stretch>
        </p:blipFill>
        <p:spPr>
          <a:xfrm>
            <a:off x="8000197" y="1456414"/>
            <a:ext cx="1996011" cy="1946111"/>
          </a:xfrm>
          <a:prstGeom prst="rect">
            <a:avLst/>
          </a:prstGeom>
        </p:spPr>
      </p:pic>
      <p:pic>
        <p:nvPicPr>
          <p:cNvPr id="10" name="Picture 9">
            <a:extLst>
              <a:ext uri="{FF2B5EF4-FFF2-40B4-BE49-F238E27FC236}">
                <a16:creationId xmlns:a16="http://schemas.microsoft.com/office/drawing/2014/main" id="{AC24884F-CF0D-14C6-3334-C5877D1214B3}"/>
              </a:ext>
            </a:extLst>
          </p:cNvPr>
          <p:cNvPicPr>
            <a:picLocks noChangeAspect="1"/>
          </p:cNvPicPr>
          <p:nvPr/>
        </p:nvPicPr>
        <p:blipFill>
          <a:blip r:embed="rId5"/>
          <a:stretch>
            <a:fillRect/>
          </a:stretch>
        </p:blipFill>
        <p:spPr>
          <a:xfrm>
            <a:off x="5053547" y="1449047"/>
            <a:ext cx="1900451" cy="1910164"/>
          </a:xfrm>
          <a:prstGeom prst="rect">
            <a:avLst/>
          </a:prstGeom>
        </p:spPr>
      </p:pic>
      <p:sp>
        <p:nvSpPr>
          <p:cNvPr id="11" name="Content Placeholder 10">
            <a:extLst>
              <a:ext uri="{FF2B5EF4-FFF2-40B4-BE49-F238E27FC236}">
                <a16:creationId xmlns:a16="http://schemas.microsoft.com/office/drawing/2014/main" id="{BEE030B0-B85D-8661-062D-CFB2A24767C5}"/>
              </a:ext>
            </a:extLst>
          </p:cNvPr>
          <p:cNvSpPr>
            <a:spLocks noGrp="1"/>
          </p:cNvSpPr>
          <p:nvPr>
            <p:ph idx="1"/>
          </p:nvPr>
        </p:nvSpPr>
        <p:spPr/>
        <p:txBody>
          <a:bodyPr/>
          <a:lstStyle/>
          <a:p>
            <a:endParaRPr lang="en-US"/>
          </a:p>
        </p:txBody>
      </p:sp>
      <p:sp>
        <p:nvSpPr>
          <p:cNvPr id="12" name="Slide Number Placeholder 11">
            <a:extLst>
              <a:ext uri="{FF2B5EF4-FFF2-40B4-BE49-F238E27FC236}">
                <a16:creationId xmlns:a16="http://schemas.microsoft.com/office/drawing/2014/main" id="{B8F3B013-48A1-82EC-7987-3A73CA4A0FCD}"/>
              </a:ext>
            </a:extLst>
          </p:cNvPr>
          <p:cNvSpPr>
            <a:spLocks noGrp="1"/>
          </p:cNvSpPr>
          <p:nvPr>
            <p:ph type="sldNum" sz="quarter" idx="12"/>
          </p:nvPr>
        </p:nvSpPr>
        <p:spPr/>
        <p:txBody>
          <a:bodyPr/>
          <a:lstStyle/>
          <a:p>
            <a:fld id="{CBA53E11-492D-48B3-9F9B-09541CA2A39A}" type="slidenum">
              <a:rPr lang="en-GB" smtClean="0"/>
              <a:t>17</a:t>
            </a:fld>
            <a:endParaRPr lang="en-GB"/>
          </a:p>
        </p:txBody>
      </p:sp>
      <p:pic>
        <p:nvPicPr>
          <p:cNvPr id="13" name="Content Placeholder 14">
            <a:extLst>
              <a:ext uri="{FF2B5EF4-FFF2-40B4-BE49-F238E27FC236}">
                <a16:creationId xmlns:a16="http://schemas.microsoft.com/office/drawing/2014/main" id="{03393439-4667-A2C4-1997-EFAB4F448E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73815" y="3359211"/>
            <a:ext cx="3024000" cy="2520000"/>
          </a:xfrm>
          <a:prstGeom prst="rect">
            <a:avLst/>
          </a:prstGeom>
        </p:spPr>
      </p:pic>
      <p:pic>
        <p:nvPicPr>
          <p:cNvPr id="14" name="Picture 13">
            <a:extLst>
              <a:ext uri="{FF2B5EF4-FFF2-40B4-BE49-F238E27FC236}">
                <a16:creationId xmlns:a16="http://schemas.microsoft.com/office/drawing/2014/main" id="{6CFEDA45-1B6F-9D70-BBA2-172C2EA75B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50453" y="3395158"/>
            <a:ext cx="3024000" cy="2520000"/>
          </a:xfrm>
          <a:prstGeom prst="rect">
            <a:avLst/>
          </a:prstGeom>
        </p:spPr>
      </p:pic>
      <p:pic>
        <p:nvPicPr>
          <p:cNvPr id="16" name="Picture 15">
            <a:extLst>
              <a:ext uri="{FF2B5EF4-FFF2-40B4-BE49-F238E27FC236}">
                <a16:creationId xmlns:a16="http://schemas.microsoft.com/office/drawing/2014/main" id="{B7AA1D85-6D58-8150-D864-0F9C4EEE93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24838" y="3431637"/>
            <a:ext cx="3023362" cy="2519468"/>
          </a:xfrm>
          <a:prstGeom prst="rect">
            <a:avLst/>
          </a:prstGeom>
        </p:spPr>
      </p:pic>
    </p:spTree>
    <p:extLst>
      <p:ext uri="{BB962C8B-B14F-4D97-AF65-F5344CB8AC3E}">
        <p14:creationId xmlns:p14="http://schemas.microsoft.com/office/powerpoint/2010/main" val="4199060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C14F9-FCD2-DEC7-FCFD-93E537A5ED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E9F633-FFE1-E27C-358A-37C1F852F2BD}"/>
              </a:ext>
            </a:extLst>
          </p:cNvPr>
          <p:cNvSpPr>
            <a:spLocks noGrp="1"/>
          </p:cNvSpPr>
          <p:nvPr>
            <p:ph type="title"/>
          </p:nvPr>
        </p:nvSpPr>
        <p:spPr/>
        <p:txBody>
          <a:bodyPr/>
          <a:lstStyle/>
          <a:p>
            <a:r>
              <a:rPr lang="en-US" sz="4500" dirty="0"/>
              <a:t>Improving Uniformity</a:t>
            </a:r>
          </a:p>
        </p:txBody>
      </p:sp>
      <p:sp>
        <p:nvSpPr>
          <p:cNvPr id="7" name="Subtitle 6">
            <a:extLst>
              <a:ext uri="{FF2B5EF4-FFF2-40B4-BE49-F238E27FC236}">
                <a16:creationId xmlns:a16="http://schemas.microsoft.com/office/drawing/2014/main" id="{B8CD1349-E15E-B367-9C3A-C6F3943AEE5F}"/>
              </a:ext>
            </a:extLst>
          </p:cNvPr>
          <p:cNvSpPr>
            <a:spLocks noGrp="1"/>
          </p:cNvSpPr>
          <p:nvPr>
            <p:ph type="subTitle" idx="13"/>
          </p:nvPr>
        </p:nvSpPr>
        <p:spPr>
          <a:xfrm>
            <a:off x="325618" y="874185"/>
            <a:ext cx="11540763" cy="371567"/>
          </a:xfrm>
        </p:spPr>
        <p:txBody>
          <a:bodyPr/>
          <a:lstStyle/>
          <a:p>
            <a:r>
              <a:rPr lang="en-US" sz="3600" dirty="0" err="1"/>
              <a:t>Optimising</a:t>
            </a:r>
            <a:r>
              <a:rPr lang="en-US" sz="3600" dirty="0"/>
              <a:t> Scatterer</a:t>
            </a:r>
          </a:p>
        </p:txBody>
      </p:sp>
      <p:pic>
        <p:nvPicPr>
          <p:cNvPr id="9" name="Picture 8">
            <a:extLst>
              <a:ext uri="{FF2B5EF4-FFF2-40B4-BE49-F238E27FC236}">
                <a16:creationId xmlns:a16="http://schemas.microsoft.com/office/drawing/2014/main" id="{A27B2844-66EE-B023-B8E4-9E0DE979911E}"/>
              </a:ext>
            </a:extLst>
          </p:cNvPr>
          <p:cNvPicPr>
            <a:picLocks noChangeAspect="1"/>
          </p:cNvPicPr>
          <p:nvPr/>
        </p:nvPicPr>
        <p:blipFill>
          <a:blip r:embed="rId3"/>
          <a:stretch>
            <a:fillRect/>
          </a:stretch>
        </p:blipFill>
        <p:spPr>
          <a:xfrm>
            <a:off x="2719702" y="1318187"/>
            <a:ext cx="6292891" cy="2595553"/>
          </a:xfrm>
          <a:prstGeom prst="rect">
            <a:avLst/>
          </a:prstGeom>
        </p:spPr>
      </p:pic>
      <p:cxnSp>
        <p:nvCxnSpPr>
          <p:cNvPr id="10" name="Straight Arrow Connector 9">
            <a:extLst>
              <a:ext uri="{FF2B5EF4-FFF2-40B4-BE49-F238E27FC236}">
                <a16:creationId xmlns:a16="http://schemas.microsoft.com/office/drawing/2014/main" id="{41C6D1AF-7803-B205-E542-6F87268577C5}"/>
              </a:ext>
            </a:extLst>
          </p:cNvPr>
          <p:cNvCxnSpPr>
            <a:cxnSpLocks/>
          </p:cNvCxnSpPr>
          <p:nvPr/>
        </p:nvCxnSpPr>
        <p:spPr>
          <a:xfrm>
            <a:off x="6844713" y="2078271"/>
            <a:ext cx="0" cy="575684"/>
          </a:xfrm>
          <a:prstGeom prst="straightConnector1">
            <a:avLst/>
          </a:prstGeom>
          <a:ln>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11" name="Straight Arrow Connector 10">
            <a:extLst>
              <a:ext uri="{FF2B5EF4-FFF2-40B4-BE49-F238E27FC236}">
                <a16:creationId xmlns:a16="http://schemas.microsoft.com/office/drawing/2014/main" id="{61C505C4-449F-9FFE-15EA-244DED1227D2}"/>
              </a:ext>
            </a:extLst>
          </p:cNvPr>
          <p:cNvCxnSpPr>
            <a:cxnSpLocks/>
          </p:cNvCxnSpPr>
          <p:nvPr/>
        </p:nvCxnSpPr>
        <p:spPr>
          <a:xfrm>
            <a:off x="7867662" y="1318187"/>
            <a:ext cx="0" cy="5756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1C418F4D-0BC1-59F6-EEFA-DB314F9A78C8}"/>
              </a:ext>
            </a:extLst>
          </p:cNvPr>
          <p:cNvCxnSpPr>
            <a:cxnSpLocks/>
          </p:cNvCxnSpPr>
          <p:nvPr/>
        </p:nvCxnSpPr>
        <p:spPr>
          <a:xfrm>
            <a:off x="4093808" y="2489205"/>
            <a:ext cx="0" cy="5756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6" name="Picture 15">
            <a:extLst>
              <a:ext uri="{FF2B5EF4-FFF2-40B4-BE49-F238E27FC236}">
                <a16:creationId xmlns:a16="http://schemas.microsoft.com/office/drawing/2014/main" id="{2CA77DD9-6676-85E5-5E53-C30E732C6D26}"/>
              </a:ext>
            </a:extLst>
          </p:cNvPr>
          <p:cNvPicPr>
            <a:picLocks noChangeAspect="1"/>
          </p:cNvPicPr>
          <p:nvPr/>
        </p:nvPicPr>
        <p:blipFill>
          <a:blip r:embed="rId4"/>
          <a:stretch>
            <a:fillRect/>
          </a:stretch>
        </p:blipFill>
        <p:spPr>
          <a:xfrm>
            <a:off x="455369" y="3835230"/>
            <a:ext cx="2801115" cy="2520000"/>
          </a:xfrm>
          <a:prstGeom prst="rect">
            <a:avLst/>
          </a:prstGeom>
        </p:spPr>
      </p:pic>
      <p:pic>
        <p:nvPicPr>
          <p:cNvPr id="17" name="Picture 16">
            <a:extLst>
              <a:ext uri="{FF2B5EF4-FFF2-40B4-BE49-F238E27FC236}">
                <a16:creationId xmlns:a16="http://schemas.microsoft.com/office/drawing/2014/main" id="{B0F3D2F2-79C2-5DA6-114A-8BBD9A344F37}"/>
              </a:ext>
            </a:extLst>
          </p:cNvPr>
          <p:cNvPicPr>
            <a:picLocks noChangeAspect="1"/>
          </p:cNvPicPr>
          <p:nvPr/>
        </p:nvPicPr>
        <p:blipFill>
          <a:blip r:embed="rId5"/>
          <a:stretch>
            <a:fillRect/>
          </a:stretch>
        </p:blipFill>
        <p:spPr>
          <a:xfrm>
            <a:off x="4609874" y="3832272"/>
            <a:ext cx="2730837" cy="2520000"/>
          </a:xfrm>
          <a:prstGeom prst="rect">
            <a:avLst/>
          </a:prstGeom>
        </p:spPr>
      </p:pic>
      <p:pic>
        <p:nvPicPr>
          <p:cNvPr id="18" name="Picture 17">
            <a:extLst>
              <a:ext uri="{FF2B5EF4-FFF2-40B4-BE49-F238E27FC236}">
                <a16:creationId xmlns:a16="http://schemas.microsoft.com/office/drawing/2014/main" id="{A8E57CEF-0A3F-8EA3-69E2-E5C4CAFDD5B5}"/>
              </a:ext>
            </a:extLst>
          </p:cNvPr>
          <p:cNvPicPr>
            <a:picLocks noChangeAspect="1"/>
          </p:cNvPicPr>
          <p:nvPr/>
        </p:nvPicPr>
        <p:blipFill>
          <a:blip r:embed="rId6"/>
          <a:stretch>
            <a:fillRect/>
          </a:stretch>
        </p:blipFill>
        <p:spPr>
          <a:xfrm>
            <a:off x="8711728" y="3832272"/>
            <a:ext cx="2841275" cy="2520000"/>
          </a:xfrm>
          <a:prstGeom prst="rect">
            <a:avLst/>
          </a:prstGeom>
        </p:spPr>
      </p:pic>
      <p:sp>
        <p:nvSpPr>
          <p:cNvPr id="19" name="Date Placeholder 18">
            <a:extLst>
              <a:ext uri="{FF2B5EF4-FFF2-40B4-BE49-F238E27FC236}">
                <a16:creationId xmlns:a16="http://schemas.microsoft.com/office/drawing/2014/main" id="{2AC05348-118E-FA92-B508-A3CE49A37E22}"/>
              </a:ext>
            </a:extLst>
          </p:cNvPr>
          <p:cNvSpPr>
            <a:spLocks noGrp="1"/>
          </p:cNvSpPr>
          <p:nvPr>
            <p:ph type="dt" sz="half" idx="10"/>
          </p:nvPr>
        </p:nvSpPr>
        <p:spPr/>
        <p:txBody>
          <a:bodyPr/>
          <a:lstStyle/>
          <a:p>
            <a:fld id="{C7B6771D-5ECA-9D4D-9796-1C1CDF8A5372}" type="datetime1">
              <a:rPr lang="en-GB" smtClean="0"/>
              <a:t>18/12/2025</a:t>
            </a:fld>
            <a:endParaRPr lang="en-GB"/>
          </a:p>
        </p:txBody>
      </p:sp>
      <p:sp>
        <p:nvSpPr>
          <p:cNvPr id="20" name="Slide Number Placeholder 19">
            <a:extLst>
              <a:ext uri="{FF2B5EF4-FFF2-40B4-BE49-F238E27FC236}">
                <a16:creationId xmlns:a16="http://schemas.microsoft.com/office/drawing/2014/main" id="{6D4B1248-FA4F-CC1A-CDD1-FD51A5D25860}"/>
              </a:ext>
            </a:extLst>
          </p:cNvPr>
          <p:cNvSpPr>
            <a:spLocks noGrp="1"/>
          </p:cNvSpPr>
          <p:nvPr>
            <p:ph type="sldNum" sz="quarter" idx="12"/>
          </p:nvPr>
        </p:nvSpPr>
        <p:spPr/>
        <p:txBody>
          <a:bodyPr/>
          <a:lstStyle/>
          <a:p>
            <a:fld id="{CBA53E11-492D-48B3-9F9B-09541CA2A39A}" type="slidenum">
              <a:rPr lang="en-GB" smtClean="0"/>
              <a:t>18</a:t>
            </a:fld>
            <a:endParaRPr lang="en-GB"/>
          </a:p>
        </p:txBody>
      </p:sp>
      <p:sp>
        <p:nvSpPr>
          <p:cNvPr id="21" name="Rectangle 20">
            <a:extLst>
              <a:ext uri="{FF2B5EF4-FFF2-40B4-BE49-F238E27FC236}">
                <a16:creationId xmlns:a16="http://schemas.microsoft.com/office/drawing/2014/main" id="{C3C55C28-00C6-1017-639E-2644B7AB0FCB}"/>
              </a:ext>
            </a:extLst>
          </p:cNvPr>
          <p:cNvSpPr/>
          <p:nvPr/>
        </p:nvSpPr>
        <p:spPr>
          <a:xfrm>
            <a:off x="8787912" y="3765522"/>
            <a:ext cx="2348254" cy="18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1"/>
                </a:solidFill>
              </a:rPr>
              <a:t>Cu (10μm)</a:t>
            </a:r>
          </a:p>
        </p:txBody>
      </p:sp>
      <p:sp>
        <p:nvSpPr>
          <p:cNvPr id="22" name="Rectangle 21">
            <a:extLst>
              <a:ext uri="{FF2B5EF4-FFF2-40B4-BE49-F238E27FC236}">
                <a16:creationId xmlns:a16="http://schemas.microsoft.com/office/drawing/2014/main" id="{2354BC88-8D8F-537C-5B89-4E0AB226F850}"/>
              </a:ext>
            </a:extLst>
          </p:cNvPr>
          <p:cNvSpPr/>
          <p:nvPr/>
        </p:nvSpPr>
        <p:spPr>
          <a:xfrm>
            <a:off x="4762628" y="3759837"/>
            <a:ext cx="2348254" cy="182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1"/>
                </a:solidFill>
              </a:rPr>
              <a:t>Al (6μm)</a:t>
            </a:r>
          </a:p>
        </p:txBody>
      </p:sp>
      <p:sp>
        <p:nvSpPr>
          <p:cNvPr id="23" name="Rectangle 22">
            <a:extLst>
              <a:ext uri="{FF2B5EF4-FFF2-40B4-BE49-F238E27FC236}">
                <a16:creationId xmlns:a16="http://schemas.microsoft.com/office/drawing/2014/main" id="{66EA4FB4-55B7-F3D9-EA40-6132DDDC2723}"/>
              </a:ext>
            </a:extLst>
          </p:cNvPr>
          <p:cNvSpPr/>
          <p:nvPr/>
        </p:nvSpPr>
        <p:spPr>
          <a:xfrm>
            <a:off x="602090" y="3765522"/>
            <a:ext cx="2348254" cy="18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1"/>
                </a:solidFill>
              </a:rPr>
              <a:t>Au (10μm)</a:t>
            </a:r>
          </a:p>
        </p:txBody>
      </p:sp>
    </p:spTree>
    <p:extLst>
      <p:ext uri="{BB962C8B-B14F-4D97-AF65-F5344CB8AC3E}">
        <p14:creationId xmlns:p14="http://schemas.microsoft.com/office/powerpoint/2010/main" val="264806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96BE9-0315-F211-92EF-B2DC7DBB2F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699A0B-4B4C-E5D5-F9B8-94F91BBA65CA}"/>
              </a:ext>
            </a:extLst>
          </p:cNvPr>
          <p:cNvSpPr>
            <a:spLocks noGrp="1"/>
          </p:cNvSpPr>
          <p:nvPr>
            <p:ph type="title"/>
          </p:nvPr>
        </p:nvSpPr>
        <p:spPr/>
        <p:txBody>
          <a:bodyPr/>
          <a:lstStyle/>
          <a:p>
            <a:r>
              <a:rPr lang="en-US" sz="4500" dirty="0"/>
              <a:t>Cell Irradiations</a:t>
            </a:r>
          </a:p>
        </p:txBody>
      </p:sp>
      <p:sp>
        <p:nvSpPr>
          <p:cNvPr id="7" name="Subtitle 6">
            <a:extLst>
              <a:ext uri="{FF2B5EF4-FFF2-40B4-BE49-F238E27FC236}">
                <a16:creationId xmlns:a16="http://schemas.microsoft.com/office/drawing/2014/main" id="{D1130A1E-8998-A14B-A5C8-36BD1E38CC70}"/>
              </a:ext>
            </a:extLst>
          </p:cNvPr>
          <p:cNvSpPr>
            <a:spLocks noGrp="1"/>
          </p:cNvSpPr>
          <p:nvPr>
            <p:ph type="subTitle" idx="13"/>
          </p:nvPr>
        </p:nvSpPr>
        <p:spPr/>
        <p:txBody>
          <a:bodyPr/>
          <a:lstStyle/>
          <a:p>
            <a:endParaRPr lang="en-US"/>
          </a:p>
        </p:txBody>
      </p:sp>
      <p:pic>
        <p:nvPicPr>
          <p:cNvPr id="3" name="Picture 1">
            <a:extLst>
              <a:ext uri="{FF2B5EF4-FFF2-40B4-BE49-F238E27FC236}">
                <a16:creationId xmlns:a16="http://schemas.microsoft.com/office/drawing/2014/main" id="{CBFFA071-E084-7543-2737-A10278E4ED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1000" y="1359959"/>
            <a:ext cx="2430000" cy="4320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erson in a lab coat and gloves looking at a sample&#10;&#10;AI-generated content may be incorrect.">
            <a:extLst>
              <a:ext uri="{FF2B5EF4-FFF2-40B4-BE49-F238E27FC236}">
                <a16:creationId xmlns:a16="http://schemas.microsoft.com/office/drawing/2014/main" id="{28BF8578-0053-B82E-52B1-B06414647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64942" y="1359959"/>
            <a:ext cx="3240000" cy="4320000"/>
          </a:xfrm>
          <a:prstGeom prst="rect">
            <a:avLst/>
          </a:prstGeom>
        </p:spPr>
      </p:pic>
      <p:sp>
        <p:nvSpPr>
          <p:cNvPr id="5" name="Date Placeholder 4">
            <a:extLst>
              <a:ext uri="{FF2B5EF4-FFF2-40B4-BE49-F238E27FC236}">
                <a16:creationId xmlns:a16="http://schemas.microsoft.com/office/drawing/2014/main" id="{4561AAC9-C8B1-5489-7BD5-8146747A31F9}"/>
              </a:ext>
            </a:extLst>
          </p:cNvPr>
          <p:cNvSpPr>
            <a:spLocks noGrp="1"/>
          </p:cNvSpPr>
          <p:nvPr>
            <p:ph type="dt" sz="half" idx="10"/>
          </p:nvPr>
        </p:nvSpPr>
        <p:spPr/>
        <p:txBody>
          <a:bodyPr/>
          <a:lstStyle/>
          <a:p>
            <a:fld id="{866CC530-AA9A-BB4E-9A04-674BD3128590}" type="datetime1">
              <a:rPr lang="en-GB" smtClean="0"/>
              <a:t>18/12/2025</a:t>
            </a:fld>
            <a:endParaRPr lang="en-GB"/>
          </a:p>
        </p:txBody>
      </p:sp>
      <p:sp>
        <p:nvSpPr>
          <p:cNvPr id="11" name="Slide Number Placeholder 10">
            <a:extLst>
              <a:ext uri="{FF2B5EF4-FFF2-40B4-BE49-F238E27FC236}">
                <a16:creationId xmlns:a16="http://schemas.microsoft.com/office/drawing/2014/main" id="{74CE8C71-7594-B8BD-2594-1934DA29619B}"/>
              </a:ext>
            </a:extLst>
          </p:cNvPr>
          <p:cNvSpPr>
            <a:spLocks noGrp="1"/>
          </p:cNvSpPr>
          <p:nvPr>
            <p:ph type="sldNum" sz="quarter" idx="12"/>
          </p:nvPr>
        </p:nvSpPr>
        <p:spPr/>
        <p:txBody>
          <a:bodyPr/>
          <a:lstStyle/>
          <a:p>
            <a:fld id="{CBA53E11-492D-48B3-9F9B-09541CA2A39A}" type="slidenum">
              <a:rPr lang="en-GB" smtClean="0"/>
              <a:t>19</a:t>
            </a:fld>
            <a:endParaRPr lang="en-GB"/>
          </a:p>
        </p:txBody>
      </p:sp>
      <p:pic>
        <p:nvPicPr>
          <p:cNvPr id="12" name="Picture 11" descr="A person leaning on a machine&#10;&#10;AI-generated content may be incorrect.">
            <a:extLst>
              <a:ext uri="{FF2B5EF4-FFF2-40B4-BE49-F238E27FC236}">
                <a16:creationId xmlns:a16="http://schemas.microsoft.com/office/drawing/2014/main" id="{9AC6595B-CEF8-3266-BAD9-B1F57B7DFD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057" y="1359959"/>
            <a:ext cx="3240001" cy="4320000"/>
          </a:xfrm>
          <a:prstGeom prst="rect">
            <a:avLst/>
          </a:prstGeom>
        </p:spPr>
      </p:pic>
    </p:spTree>
    <p:extLst>
      <p:ext uri="{BB962C8B-B14F-4D97-AF65-F5344CB8AC3E}">
        <p14:creationId xmlns:p14="http://schemas.microsoft.com/office/powerpoint/2010/main" val="1163535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0617B-98A4-5323-7F16-A64790C4D9AD}"/>
              </a:ext>
            </a:extLst>
          </p:cNvPr>
          <p:cNvSpPr>
            <a:spLocks noGrp="1"/>
          </p:cNvSpPr>
          <p:nvPr>
            <p:ph type="title"/>
          </p:nvPr>
        </p:nvSpPr>
        <p:spPr/>
        <p:txBody>
          <a:bodyPr/>
          <a:lstStyle/>
          <a:p>
            <a:r>
              <a:rPr lang="en-US" sz="4500" dirty="0"/>
              <a:t>LhARA Facility</a:t>
            </a:r>
          </a:p>
        </p:txBody>
      </p:sp>
      <p:pic>
        <p:nvPicPr>
          <p:cNvPr id="8" name="Content Placeholder 7" descr="Diagram of a diagram of a diagram&#10;&#10;AI-generated content may be incorrect.">
            <a:extLst>
              <a:ext uri="{FF2B5EF4-FFF2-40B4-BE49-F238E27FC236}">
                <a16:creationId xmlns:a16="http://schemas.microsoft.com/office/drawing/2014/main" id="{86405CC0-D8C6-D941-0BB0-AC68AFE23AA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2712" y="1551174"/>
            <a:ext cx="10786576" cy="4283116"/>
          </a:xfrm>
        </p:spPr>
      </p:pic>
      <p:sp>
        <p:nvSpPr>
          <p:cNvPr id="4" name="Date Placeholder 3">
            <a:extLst>
              <a:ext uri="{FF2B5EF4-FFF2-40B4-BE49-F238E27FC236}">
                <a16:creationId xmlns:a16="http://schemas.microsoft.com/office/drawing/2014/main" id="{D7594C21-FFBB-4021-8A90-543DB9742ADB}"/>
              </a:ext>
            </a:extLst>
          </p:cNvPr>
          <p:cNvSpPr>
            <a:spLocks noGrp="1"/>
          </p:cNvSpPr>
          <p:nvPr>
            <p:ph type="dt" sz="half" idx="10"/>
          </p:nvPr>
        </p:nvSpPr>
        <p:spPr/>
        <p:txBody>
          <a:bodyPr/>
          <a:lstStyle/>
          <a:p>
            <a:fld id="{5503139D-CC6C-F741-A8C9-7FBA8C199B82}" type="datetime1">
              <a:rPr lang="en-GB" smtClean="0"/>
              <a:t>18/12/2025</a:t>
            </a:fld>
            <a:endParaRPr lang="en-GB"/>
          </a:p>
        </p:txBody>
      </p:sp>
      <p:sp>
        <p:nvSpPr>
          <p:cNvPr id="5" name="Slide Number Placeholder 4">
            <a:extLst>
              <a:ext uri="{FF2B5EF4-FFF2-40B4-BE49-F238E27FC236}">
                <a16:creationId xmlns:a16="http://schemas.microsoft.com/office/drawing/2014/main" id="{111D5A41-6E4A-5C9E-FA27-06CDD5470A66}"/>
              </a:ext>
            </a:extLst>
          </p:cNvPr>
          <p:cNvSpPr>
            <a:spLocks noGrp="1"/>
          </p:cNvSpPr>
          <p:nvPr>
            <p:ph type="sldNum" sz="quarter" idx="12"/>
          </p:nvPr>
        </p:nvSpPr>
        <p:spPr/>
        <p:txBody>
          <a:bodyPr/>
          <a:lstStyle/>
          <a:p>
            <a:fld id="{CBA53E11-492D-48B3-9F9B-09541CA2A39A}" type="slidenum">
              <a:rPr lang="en-GB" smtClean="0"/>
              <a:t>2</a:t>
            </a:fld>
            <a:endParaRPr lang="en-GB"/>
          </a:p>
        </p:txBody>
      </p:sp>
      <p:sp>
        <p:nvSpPr>
          <p:cNvPr id="6" name="Subtitle 5">
            <a:extLst>
              <a:ext uri="{FF2B5EF4-FFF2-40B4-BE49-F238E27FC236}">
                <a16:creationId xmlns:a16="http://schemas.microsoft.com/office/drawing/2014/main" id="{FAAF55E4-3490-3A4B-87A3-C5D8CC60D284}"/>
              </a:ext>
            </a:extLst>
          </p:cNvPr>
          <p:cNvSpPr>
            <a:spLocks noGrp="1"/>
          </p:cNvSpPr>
          <p:nvPr>
            <p:ph type="subTitle" idx="13"/>
          </p:nvPr>
        </p:nvSpPr>
        <p:spPr>
          <a:xfrm>
            <a:off x="325800" y="805978"/>
            <a:ext cx="11540763" cy="371567"/>
          </a:xfrm>
        </p:spPr>
        <p:txBody>
          <a:bodyPr/>
          <a:lstStyle/>
          <a:p>
            <a:r>
              <a:rPr lang="en-US" dirty="0"/>
              <a:t>Introduction to Ion-Acoustic Work</a:t>
            </a:r>
          </a:p>
        </p:txBody>
      </p:sp>
      <p:sp>
        <p:nvSpPr>
          <p:cNvPr id="9" name="Oval 8">
            <a:extLst>
              <a:ext uri="{FF2B5EF4-FFF2-40B4-BE49-F238E27FC236}">
                <a16:creationId xmlns:a16="http://schemas.microsoft.com/office/drawing/2014/main" id="{1E947EE1-2DD9-C06C-2422-CE60EF55EFA5}"/>
              </a:ext>
            </a:extLst>
          </p:cNvPr>
          <p:cNvSpPr/>
          <p:nvPr/>
        </p:nvSpPr>
        <p:spPr>
          <a:xfrm>
            <a:off x="469232" y="3692732"/>
            <a:ext cx="1852863" cy="151694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0" name="Oval 9">
            <a:extLst>
              <a:ext uri="{FF2B5EF4-FFF2-40B4-BE49-F238E27FC236}">
                <a16:creationId xmlns:a16="http://schemas.microsoft.com/office/drawing/2014/main" id="{2E1D7841-2122-C58B-5354-2B3BC89B252D}"/>
              </a:ext>
            </a:extLst>
          </p:cNvPr>
          <p:cNvSpPr/>
          <p:nvPr/>
        </p:nvSpPr>
        <p:spPr>
          <a:xfrm>
            <a:off x="3316706" y="1353479"/>
            <a:ext cx="1640305" cy="110096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Tree>
    <p:extLst>
      <p:ext uri="{BB962C8B-B14F-4D97-AF65-F5344CB8AC3E}">
        <p14:creationId xmlns:p14="http://schemas.microsoft.com/office/powerpoint/2010/main" val="40389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DC1B0-4045-7796-838B-F532C4C30FA4}"/>
              </a:ext>
            </a:extLst>
          </p:cNvPr>
          <p:cNvSpPr>
            <a:spLocks noGrp="1"/>
          </p:cNvSpPr>
          <p:nvPr>
            <p:ph type="title"/>
          </p:nvPr>
        </p:nvSpPr>
        <p:spPr/>
        <p:txBody>
          <a:bodyPr/>
          <a:lstStyle/>
          <a:p>
            <a:r>
              <a:rPr lang="en-US" sz="4000" dirty="0"/>
              <a:t>Shot-to-Shot Variation</a:t>
            </a:r>
          </a:p>
        </p:txBody>
      </p:sp>
      <p:pic>
        <p:nvPicPr>
          <p:cNvPr id="8" name="Picture 7">
            <a:extLst>
              <a:ext uri="{FF2B5EF4-FFF2-40B4-BE49-F238E27FC236}">
                <a16:creationId xmlns:a16="http://schemas.microsoft.com/office/drawing/2014/main" id="{0B5B5452-905A-7B58-31AC-459BC4291202}"/>
              </a:ext>
            </a:extLst>
          </p:cNvPr>
          <p:cNvPicPr>
            <a:picLocks noChangeAspect="1"/>
          </p:cNvPicPr>
          <p:nvPr/>
        </p:nvPicPr>
        <p:blipFill>
          <a:blip r:embed="rId3"/>
          <a:stretch>
            <a:fillRect/>
          </a:stretch>
        </p:blipFill>
        <p:spPr>
          <a:xfrm>
            <a:off x="709891" y="1990165"/>
            <a:ext cx="5564000" cy="3909346"/>
          </a:xfrm>
          <a:prstGeom prst="rect">
            <a:avLst/>
          </a:prstGeom>
        </p:spPr>
      </p:pic>
      <p:pic>
        <p:nvPicPr>
          <p:cNvPr id="5" name="Picture 4">
            <a:extLst>
              <a:ext uri="{FF2B5EF4-FFF2-40B4-BE49-F238E27FC236}">
                <a16:creationId xmlns:a16="http://schemas.microsoft.com/office/drawing/2014/main" id="{8480249B-60BE-6E9C-3D57-30A16678526B}"/>
              </a:ext>
            </a:extLst>
          </p:cNvPr>
          <p:cNvPicPr>
            <a:picLocks noChangeAspect="1"/>
          </p:cNvPicPr>
          <p:nvPr/>
        </p:nvPicPr>
        <p:blipFill>
          <a:blip r:embed="rId4"/>
          <a:stretch>
            <a:fillRect/>
          </a:stretch>
        </p:blipFill>
        <p:spPr>
          <a:xfrm>
            <a:off x="6647396" y="1002917"/>
            <a:ext cx="5218803" cy="5236554"/>
          </a:xfrm>
          <a:prstGeom prst="rect">
            <a:avLst/>
          </a:prstGeom>
        </p:spPr>
      </p:pic>
      <p:sp>
        <p:nvSpPr>
          <p:cNvPr id="10" name="Date Placeholder 9">
            <a:extLst>
              <a:ext uri="{FF2B5EF4-FFF2-40B4-BE49-F238E27FC236}">
                <a16:creationId xmlns:a16="http://schemas.microsoft.com/office/drawing/2014/main" id="{CA4D828B-EE80-40BA-C3CA-385D2E363F01}"/>
              </a:ext>
            </a:extLst>
          </p:cNvPr>
          <p:cNvSpPr>
            <a:spLocks noGrp="1"/>
          </p:cNvSpPr>
          <p:nvPr>
            <p:ph type="dt" sz="half" idx="10"/>
          </p:nvPr>
        </p:nvSpPr>
        <p:spPr/>
        <p:txBody>
          <a:bodyPr/>
          <a:lstStyle/>
          <a:p>
            <a:fld id="{56AEE7A8-884E-554B-90E5-2DF4D58D3355}" type="datetime1">
              <a:rPr lang="en-GB" smtClean="0"/>
              <a:t>18/12/2025</a:t>
            </a:fld>
            <a:endParaRPr lang="en-GB"/>
          </a:p>
        </p:txBody>
      </p:sp>
      <p:sp>
        <p:nvSpPr>
          <p:cNvPr id="11" name="Slide Number Placeholder 10">
            <a:extLst>
              <a:ext uri="{FF2B5EF4-FFF2-40B4-BE49-F238E27FC236}">
                <a16:creationId xmlns:a16="http://schemas.microsoft.com/office/drawing/2014/main" id="{3182A25F-4751-DC16-201C-A968FD3FC0F1}"/>
              </a:ext>
            </a:extLst>
          </p:cNvPr>
          <p:cNvSpPr>
            <a:spLocks noGrp="1"/>
          </p:cNvSpPr>
          <p:nvPr>
            <p:ph type="sldNum" sz="quarter" idx="12"/>
          </p:nvPr>
        </p:nvSpPr>
        <p:spPr/>
        <p:txBody>
          <a:bodyPr/>
          <a:lstStyle/>
          <a:p>
            <a:fld id="{CBA53E11-492D-48B3-9F9B-09541CA2A39A}" type="slidenum">
              <a:rPr lang="en-GB" smtClean="0"/>
              <a:t>20</a:t>
            </a:fld>
            <a:endParaRPr lang="en-GB"/>
          </a:p>
        </p:txBody>
      </p:sp>
      <p:sp>
        <p:nvSpPr>
          <p:cNvPr id="13" name="Subtitle 12">
            <a:extLst>
              <a:ext uri="{FF2B5EF4-FFF2-40B4-BE49-F238E27FC236}">
                <a16:creationId xmlns:a16="http://schemas.microsoft.com/office/drawing/2014/main" id="{78E5B6A4-EC30-64F7-411B-CC1CF8B9F5E5}"/>
              </a:ext>
            </a:extLst>
          </p:cNvPr>
          <p:cNvSpPr>
            <a:spLocks noGrp="1"/>
          </p:cNvSpPr>
          <p:nvPr>
            <p:ph type="subTitle" idx="13"/>
          </p:nvPr>
        </p:nvSpPr>
        <p:spPr/>
        <p:txBody>
          <a:bodyPr/>
          <a:lstStyle/>
          <a:p>
            <a:endParaRPr lang="en-US"/>
          </a:p>
        </p:txBody>
      </p:sp>
    </p:spTree>
    <p:extLst>
      <p:ext uri="{BB962C8B-B14F-4D97-AF65-F5344CB8AC3E}">
        <p14:creationId xmlns:p14="http://schemas.microsoft.com/office/powerpoint/2010/main" val="3368232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701-5E92-D334-5070-B64C9DBD06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E80E80-6544-A1BF-6910-3E3408815C53}"/>
              </a:ext>
            </a:extLst>
          </p:cNvPr>
          <p:cNvSpPr>
            <a:spLocks noGrp="1"/>
          </p:cNvSpPr>
          <p:nvPr>
            <p:ph type="title"/>
          </p:nvPr>
        </p:nvSpPr>
        <p:spPr/>
        <p:txBody>
          <a:bodyPr/>
          <a:lstStyle/>
          <a:p>
            <a:r>
              <a:rPr lang="en-US" sz="4500" dirty="0"/>
              <a:t>Estimating the Dose per Shot</a:t>
            </a:r>
          </a:p>
        </p:txBody>
      </p:sp>
      <p:sp>
        <p:nvSpPr>
          <p:cNvPr id="7" name="Subtitle 6">
            <a:extLst>
              <a:ext uri="{FF2B5EF4-FFF2-40B4-BE49-F238E27FC236}">
                <a16:creationId xmlns:a16="http://schemas.microsoft.com/office/drawing/2014/main" id="{41001035-7684-0BB3-E16B-0F90D617CAFD}"/>
              </a:ext>
            </a:extLst>
          </p:cNvPr>
          <p:cNvSpPr>
            <a:spLocks noGrp="1"/>
          </p:cNvSpPr>
          <p:nvPr>
            <p:ph type="subTitle" idx="13"/>
          </p:nvPr>
        </p:nvSpPr>
        <p:spPr/>
        <p:txBody>
          <a:bodyPr/>
          <a:lstStyle/>
          <a:p>
            <a:endParaRPr lang="en-US"/>
          </a:p>
        </p:txBody>
      </p:sp>
      <p:graphicFrame>
        <p:nvGraphicFramePr>
          <p:cNvPr id="8" name="Table 7">
            <a:extLst>
              <a:ext uri="{FF2B5EF4-FFF2-40B4-BE49-F238E27FC236}">
                <a16:creationId xmlns:a16="http://schemas.microsoft.com/office/drawing/2014/main" id="{C6B02B75-1431-8AB7-331E-9DE720669610}"/>
              </a:ext>
            </a:extLst>
          </p:cNvPr>
          <p:cNvGraphicFramePr>
            <a:graphicFrameLocks noGrp="1"/>
          </p:cNvGraphicFramePr>
          <p:nvPr>
            <p:extLst>
              <p:ext uri="{D42A27DB-BD31-4B8C-83A1-F6EECF244321}">
                <p14:modId xmlns:p14="http://schemas.microsoft.com/office/powerpoint/2010/main" val="2782879518"/>
              </p:ext>
            </p:extLst>
          </p:nvPr>
        </p:nvGraphicFramePr>
        <p:xfrm>
          <a:off x="539372" y="1763486"/>
          <a:ext cx="6108024" cy="3926356"/>
        </p:xfrm>
        <a:graphic>
          <a:graphicData uri="http://schemas.openxmlformats.org/drawingml/2006/table">
            <a:tbl>
              <a:tblPr firstRow="1" bandRow="1">
                <a:tableStyleId>{69012ECD-51FC-41F1-AA8D-1B2483CD663E}</a:tableStyleId>
              </a:tblPr>
              <a:tblGrid>
                <a:gridCol w="1527006">
                  <a:extLst>
                    <a:ext uri="{9D8B030D-6E8A-4147-A177-3AD203B41FA5}">
                      <a16:colId xmlns:a16="http://schemas.microsoft.com/office/drawing/2014/main" val="3015449767"/>
                    </a:ext>
                  </a:extLst>
                </a:gridCol>
                <a:gridCol w="1527006">
                  <a:extLst>
                    <a:ext uri="{9D8B030D-6E8A-4147-A177-3AD203B41FA5}">
                      <a16:colId xmlns:a16="http://schemas.microsoft.com/office/drawing/2014/main" val="2521881782"/>
                    </a:ext>
                  </a:extLst>
                </a:gridCol>
                <a:gridCol w="1527006">
                  <a:extLst>
                    <a:ext uri="{9D8B030D-6E8A-4147-A177-3AD203B41FA5}">
                      <a16:colId xmlns:a16="http://schemas.microsoft.com/office/drawing/2014/main" val="2272305683"/>
                    </a:ext>
                  </a:extLst>
                </a:gridCol>
                <a:gridCol w="1527006">
                  <a:extLst>
                    <a:ext uri="{9D8B030D-6E8A-4147-A177-3AD203B41FA5}">
                      <a16:colId xmlns:a16="http://schemas.microsoft.com/office/drawing/2014/main" val="4115831607"/>
                    </a:ext>
                  </a:extLst>
                </a:gridCol>
              </a:tblGrid>
              <a:tr h="836809">
                <a:tc>
                  <a:txBody>
                    <a:bodyPr/>
                    <a:lstStyle/>
                    <a:p>
                      <a:pPr algn="ctr"/>
                      <a:r>
                        <a:rPr lang="en-US" dirty="0"/>
                        <a:t>Number of Shots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Desired Dose /Gy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Received Dose /Gy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Seeding Densities</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3167005"/>
                  </a:ext>
                </a:extLst>
              </a:tr>
              <a:tr h="836809">
                <a:tc>
                  <a:txBody>
                    <a:bodyPr/>
                    <a:lstStyle/>
                    <a:p>
                      <a:pPr algn="ctr"/>
                      <a:r>
                        <a:rPr lang="en-US" dirty="0"/>
                        <a:t>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250, 500, 1000</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9007157"/>
                  </a:ext>
                </a:extLst>
              </a:tr>
              <a:tr h="836809">
                <a:tc>
                  <a:txBody>
                    <a:bodyPr/>
                    <a:lstStyle/>
                    <a:p>
                      <a:pPr algn="ctr"/>
                      <a:r>
                        <a:rPr lang="en-US" dirty="0"/>
                        <a:t>7</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4.29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500, 1000, 2000</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1159964"/>
                  </a:ext>
                </a:extLst>
              </a:tr>
              <a:tr h="836809">
                <a:tc>
                  <a:txBody>
                    <a:bodyPr/>
                    <a:lstStyle/>
                    <a:p>
                      <a:pPr algn="ctr"/>
                      <a:r>
                        <a:rPr lang="en-US" dirty="0"/>
                        <a:t>14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8.58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1000, 2000, 4000</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1801493"/>
                  </a:ext>
                </a:extLst>
              </a:tr>
              <a:tr h="484469">
                <a:tc>
                  <a:txBody>
                    <a:bodyPr/>
                    <a:lstStyle/>
                    <a:p>
                      <a:pPr algn="ctr"/>
                      <a:r>
                        <a:rPr lang="en-US" dirty="0"/>
                        <a:t>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2.45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500, 1000, 2000, 4000</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632300"/>
                  </a:ext>
                </a:extLst>
              </a:tr>
            </a:tbl>
          </a:graphicData>
        </a:graphic>
      </p:graphicFrame>
      <p:sp>
        <p:nvSpPr>
          <p:cNvPr id="3" name="Date Placeholder 2">
            <a:extLst>
              <a:ext uri="{FF2B5EF4-FFF2-40B4-BE49-F238E27FC236}">
                <a16:creationId xmlns:a16="http://schemas.microsoft.com/office/drawing/2014/main" id="{069BB496-C45A-3F81-619A-6679DD40CDA9}"/>
              </a:ext>
            </a:extLst>
          </p:cNvPr>
          <p:cNvSpPr>
            <a:spLocks noGrp="1"/>
          </p:cNvSpPr>
          <p:nvPr>
            <p:ph type="dt" sz="half" idx="10"/>
          </p:nvPr>
        </p:nvSpPr>
        <p:spPr/>
        <p:txBody>
          <a:bodyPr/>
          <a:lstStyle/>
          <a:p>
            <a:fld id="{C5AFAE70-F596-EA4C-B6A7-EB82C264E08A}" type="datetime1">
              <a:rPr lang="en-GB" smtClean="0"/>
              <a:t>18/12/2025</a:t>
            </a:fld>
            <a:endParaRPr lang="en-GB"/>
          </a:p>
        </p:txBody>
      </p:sp>
      <p:sp>
        <p:nvSpPr>
          <p:cNvPr id="4" name="Slide Number Placeholder 3">
            <a:extLst>
              <a:ext uri="{FF2B5EF4-FFF2-40B4-BE49-F238E27FC236}">
                <a16:creationId xmlns:a16="http://schemas.microsoft.com/office/drawing/2014/main" id="{59B73815-56CB-EDBD-5698-36BB9672EEEC}"/>
              </a:ext>
            </a:extLst>
          </p:cNvPr>
          <p:cNvSpPr>
            <a:spLocks noGrp="1"/>
          </p:cNvSpPr>
          <p:nvPr>
            <p:ph type="sldNum" sz="quarter" idx="12"/>
          </p:nvPr>
        </p:nvSpPr>
        <p:spPr/>
        <p:txBody>
          <a:bodyPr/>
          <a:lstStyle/>
          <a:p>
            <a:fld id="{CBA53E11-492D-48B3-9F9B-09541CA2A39A}" type="slidenum">
              <a:rPr lang="en-GB" smtClean="0"/>
              <a:t>21</a:t>
            </a:fld>
            <a:endParaRPr lang="en-GB"/>
          </a:p>
        </p:txBody>
      </p:sp>
      <p:pic>
        <p:nvPicPr>
          <p:cNvPr id="5" name="Picture 4">
            <a:extLst>
              <a:ext uri="{FF2B5EF4-FFF2-40B4-BE49-F238E27FC236}">
                <a16:creationId xmlns:a16="http://schemas.microsoft.com/office/drawing/2014/main" id="{C682D3D2-1410-7681-9E45-FED776F0749D}"/>
              </a:ext>
            </a:extLst>
          </p:cNvPr>
          <p:cNvPicPr>
            <a:picLocks noChangeAspect="1"/>
          </p:cNvPicPr>
          <p:nvPr/>
        </p:nvPicPr>
        <p:blipFill>
          <a:blip r:embed="rId3"/>
          <a:stretch>
            <a:fillRect/>
          </a:stretch>
        </p:blipFill>
        <p:spPr>
          <a:xfrm>
            <a:off x="6647396" y="1002917"/>
            <a:ext cx="5218803" cy="5236554"/>
          </a:xfrm>
          <a:prstGeom prst="rect">
            <a:avLst/>
          </a:prstGeom>
        </p:spPr>
      </p:pic>
    </p:spTree>
    <p:extLst>
      <p:ext uri="{BB962C8B-B14F-4D97-AF65-F5344CB8AC3E}">
        <p14:creationId xmlns:p14="http://schemas.microsoft.com/office/powerpoint/2010/main" val="3084121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517D-5DB7-93AE-F9A9-CB30BD00BA69}"/>
              </a:ext>
            </a:extLst>
          </p:cNvPr>
          <p:cNvSpPr>
            <a:spLocks noGrp="1"/>
          </p:cNvSpPr>
          <p:nvPr>
            <p:ph type="title"/>
          </p:nvPr>
        </p:nvSpPr>
        <p:spPr/>
        <p:txBody>
          <a:bodyPr/>
          <a:lstStyle/>
          <a:p>
            <a:r>
              <a:rPr lang="en-US" sz="4500" dirty="0"/>
              <a:t>Uniformity</a:t>
            </a:r>
          </a:p>
        </p:txBody>
      </p:sp>
      <p:sp>
        <p:nvSpPr>
          <p:cNvPr id="3" name="Content Placeholder 2">
            <a:extLst>
              <a:ext uri="{FF2B5EF4-FFF2-40B4-BE49-F238E27FC236}">
                <a16:creationId xmlns:a16="http://schemas.microsoft.com/office/drawing/2014/main" id="{00C11A46-7BC9-921E-03CD-D8F7A741F927}"/>
              </a:ext>
            </a:extLst>
          </p:cNvPr>
          <p:cNvSpPr>
            <a:spLocks noGrp="1"/>
          </p:cNvSpPr>
          <p:nvPr>
            <p:ph idx="1"/>
          </p:nvPr>
        </p:nvSpPr>
        <p:spPr>
          <a:xfrm>
            <a:off x="600045" y="2718787"/>
            <a:ext cx="4188763" cy="2790839"/>
          </a:xfrm>
        </p:spPr>
        <p:txBody>
          <a:bodyPr/>
          <a:lstStyle/>
          <a:p>
            <a:r>
              <a:rPr lang="en-US" dirty="0"/>
              <a:t>CV: 15.1 ± 2.5%</a:t>
            </a:r>
          </a:p>
          <a:p>
            <a:endParaRPr lang="en-US" dirty="0"/>
          </a:p>
          <a:p>
            <a:r>
              <a:rPr lang="en-US" dirty="0"/>
              <a:t>Flatness in X: 26.4 ± 5.5%</a:t>
            </a:r>
          </a:p>
          <a:p>
            <a:endParaRPr lang="en-US" dirty="0"/>
          </a:p>
          <a:p>
            <a:r>
              <a:rPr lang="en-US" dirty="0"/>
              <a:t>Flatness in Y: 29.6 ± 4.7%</a:t>
            </a:r>
          </a:p>
        </p:txBody>
      </p:sp>
      <p:sp>
        <p:nvSpPr>
          <p:cNvPr id="7" name="Subtitle 6">
            <a:extLst>
              <a:ext uri="{FF2B5EF4-FFF2-40B4-BE49-F238E27FC236}">
                <a16:creationId xmlns:a16="http://schemas.microsoft.com/office/drawing/2014/main" id="{2F47409B-9BE7-403F-3192-B356959160F5}"/>
              </a:ext>
            </a:extLst>
          </p:cNvPr>
          <p:cNvSpPr>
            <a:spLocks noGrp="1"/>
          </p:cNvSpPr>
          <p:nvPr>
            <p:ph type="subTitle" idx="13"/>
          </p:nvPr>
        </p:nvSpPr>
        <p:spPr/>
        <p:txBody>
          <a:bodyPr/>
          <a:lstStyle/>
          <a:p>
            <a:endParaRPr lang="en-US"/>
          </a:p>
        </p:txBody>
      </p:sp>
      <p:pic>
        <p:nvPicPr>
          <p:cNvPr id="9" name="Picture 8">
            <a:extLst>
              <a:ext uri="{FF2B5EF4-FFF2-40B4-BE49-F238E27FC236}">
                <a16:creationId xmlns:a16="http://schemas.microsoft.com/office/drawing/2014/main" id="{0F60A93C-FFB8-C621-318C-25F3C9198340}"/>
              </a:ext>
            </a:extLst>
          </p:cNvPr>
          <p:cNvPicPr>
            <a:picLocks noChangeAspect="1"/>
          </p:cNvPicPr>
          <p:nvPr/>
        </p:nvPicPr>
        <p:blipFill>
          <a:blip r:embed="rId3"/>
          <a:stretch>
            <a:fillRect/>
          </a:stretch>
        </p:blipFill>
        <p:spPr>
          <a:xfrm>
            <a:off x="4904345" y="1428598"/>
            <a:ext cx="6787415" cy="4209916"/>
          </a:xfrm>
          <a:prstGeom prst="rect">
            <a:avLst/>
          </a:prstGeom>
        </p:spPr>
      </p:pic>
      <p:sp>
        <p:nvSpPr>
          <p:cNvPr id="4" name="Date Placeholder 3">
            <a:extLst>
              <a:ext uri="{FF2B5EF4-FFF2-40B4-BE49-F238E27FC236}">
                <a16:creationId xmlns:a16="http://schemas.microsoft.com/office/drawing/2014/main" id="{EDAC42CD-CCE4-8F46-9CF4-CD8B784CC226}"/>
              </a:ext>
            </a:extLst>
          </p:cNvPr>
          <p:cNvSpPr>
            <a:spLocks noGrp="1"/>
          </p:cNvSpPr>
          <p:nvPr>
            <p:ph type="dt" sz="half" idx="10"/>
          </p:nvPr>
        </p:nvSpPr>
        <p:spPr/>
        <p:txBody>
          <a:bodyPr/>
          <a:lstStyle/>
          <a:p>
            <a:fld id="{390C120A-0EF5-A246-BC01-B0ABFA43AD6F}" type="datetime1">
              <a:rPr lang="en-GB" smtClean="0"/>
              <a:t>18/12/2025</a:t>
            </a:fld>
            <a:endParaRPr lang="en-GB"/>
          </a:p>
        </p:txBody>
      </p:sp>
      <p:sp>
        <p:nvSpPr>
          <p:cNvPr id="5" name="Slide Number Placeholder 4">
            <a:extLst>
              <a:ext uri="{FF2B5EF4-FFF2-40B4-BE49-F238E27FC236}">
                <a16:creationId xmlns:a16="http://schemas.microsoft.com/office/drawing/2014/main" id="{322D5762-BA19-7ADE-D73C-56EDD6671288}"/>
              </a:ext>
            </a:extLst>
          </p:cNvPr>
          <p:cNvSpPr>
            <a:spLocks noGrp="1"/>
          </p:cNvSpPr>
          <p:nvPr>
            <p:ph type="sldNum" sz="quarter" idx="12"/>
          </p:nvPr>
        </p:nvSpPr>
        <p:spPr/>
        <p:txBody>
          <a:bodyPr/>
          <a:lstStyle/>
          <a:p>
            <a:fld id="{CBA53E11-492D-48B3-9F9B-09541CA2A39A}" type="slidenum">
              <a:rPr lang="en-GB" smtClean="0"/>
              <a:t>22</a:t>
            </a:fld>
            <a:endParaRPr lang="en-GB"/>
          </a:p>
        </p:txBody>
      </p:sp>
    </p:spTree>
    <p:extLst>
      <p:ext uri="{BB962C8B-B14F-4D97-AF65-F5344CB8AC3E}">
        <p14:creationId xmlns:p14="http://schemas.microsoft.com/office/powerpoint/2010/main" val="780842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F7B5C-3902-9CA5-4A6D-101FF1AACF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4E63A4-288B-F510-1035-BDAA0590BC47}"/>
              </a:ext>
            </a:extLst>
          </p:cNvPr>
          <p:cNvSpPr>
            <a:spLocks noGrp="1"/>
          </p:cNvSpPr>
          <p:nvPr>
            <p:ph type="title"/>
          </p:nvPr>
        </p:nvSpPr>
        <p:spPr/>
        <p:txBody>
          <a:bodyPr/>
          <a:lstStyle/>
          <a:p>
            <a:r>
              <a:rPr lang="en-GB" sz="4500" dirty="0"/>
              <a:t>Conclusions and Future</a:t>
            </a:r>
          </a:p>
        </p:txBody>
      </p:sp>
      <p:sp>
        <p:nvSpPr>
          <p:cNvPr id="3" name="Content Placeholder 2">
            <a:extLst>
              <a:ext uri="{FF2B5EF4-FFF2-40B4-BE49-F238E27FC236}">
                <a16:creationId xmlns:a16="http://schemas.microsoft.com/office/drawing/2014/main" id="{90A4241A-457C-14EF-2AE1-FD49418AA084}"/>
              </a:ext>
            </a:extLst>
          </p:cNvPr>
          <p:cNvSpPr>
            <a:spLocks noGrp="1"/>
          </p:cNvSpPr>
          <p:nvPr>
            <p:ph sz="half" idx="1"/>
          </p:nvPr>
        </p:nvSpPr>
        <p:spPr>
          <a:xfrm>
            <a:off x="326232" y="1117770"/>
            <a:ext cx="10663193" cy="3177504"/>
          </a:xfrm>
        </p:spPr>
        <p:txBody>
          <a:bodyPr/>
          <a:lstStyle/>
          <a:p>
            <a:pPr marL="342900" indent="-342900">
              <a:buFont typeface="Arial" panose="020B0604020202020204" pitchFamily="34" charset="0"/>
              <a:buChar char="•"/>
            </a:pPr>
            <a:r>
              <a:rPr lang="en-GB" sz="2200" b="1" dirty="0"/>
              <a:t>Perform a Repeat</a:t>
            </a:r>
          </a:p>
          <a:p>
            <a:endParaRPr lang="en-GB" sz="2200" b="1" dirty="0"/>
          </a:p>
          <a:p>
            <a:pPr marL="342900" indent="-342900">
              <a:buFont typeface="Arial" panose="020B0604020202020204" pitchFamily="34" charset="0"/>
              <a:buChar char="•"/>
            </a:pPr>
            <a:r>
              <a:rPr lang="en-GB" sz="2200" b="1" dirty="0"/>
              <a:t>Shot-to-shot Variation</a:t>
            </a:r>
            <a:endParaRPr lang="en-GB" sz="2200" dirty="0"/>
          </a:p>
          <a:p>
            <a:pPr marL="666884" lvl="3" indent="-342900"/>
            <a:r>
              <a:rPr lang="en-GB" sz="2200" dirty="0"/>
              <a:t>Requires an in-beam diagnostic</a:t>
            </a:r>
          </a:p>
          <a:p>
            <a:pPr lvl="3" indent="0">
              <a:buNone/>
            </a:pPr>
            <a:endParaRPr lang="en-GB" sz="2200" dirty="0"/>
          </a:p>
          <a:p>
            <a:pPr marL="342900" lvl="1" indent="-342900">
              <a:buFont typeface="Arial" panose="020B0604020202020204" pitchFamily="34" charset="0"/>
              <a:buChar char="•"/>
            </a:pPr>
            <a:r>
              <a:rPr lang="en-GB" sz="2200" b="1" dirty="0"/>
              <a:t>Improve Beam Uniformity </a:t>
            </a:r>
          </a:p>
          <a:p>
            <a:pPr marL="666884" lvl="3" indent="-342900"/>
            <a:r>
              <a:rPr lang="en-GB" sz="2200" dirty="0"/>
              <a:t>Can be achieved by moving the Cu scatterer closer</a:t>
            </a:r>
          </a:p>
          <a:p>
            <a:pPr marL="666884" lvl="3" indent="-342900"/>
            <a:r>
              <a:rPr lang="en-GB" sz="2200" dirty="0"/>
              <a:t>Longer term: Introduce more quadrupoles and potentially a dipole chicane </a:t>
            </a:r>
          </a:p>
          <a:p>
            <a:pPr marL="828875" lvl="4" indent="-342900"/>
            <a:r>
              <a:rPr lang="en-GB" dirty="0"/>
              <a:t>Also achieves a higher dose</a:t>
            </a:r>
            <a:endParaRPr lang="en-GB" sz="2200" b="1" dirty="0"/>
          </a:p>
          <a:p>
            <a:endParaRPr lang="en-GB" sz="2200" b="1" dirty="0"/>
          </a:p>
        </p:txBody>
      </p:sp>
      <p:sp>
        <p:nvSpPr>
          <p:cNvPr id="4" name="Date Placeholder 3">
            <a:extLst>
              <a:ext uri="{FF2B5EF4-FFF2-40B4-BE49-F238E27FC236}">
                <a16:creationId xmlns:a16="http://schemas.microsoft.com/office/drawing/2014/main" id="{9C6D8D84-0AD1-D04E-F5E5-A62E32EC540B}"/>
              </a:ext>
            </a:extLst>
          </p:cNvPr>
          <p:cNvSpPr>
            <a:spLocks noGrp="1"/>
          </p:cNvSpPr>
          <p:nvPr>
            <p:ph type="dt" sz="half" idx="10"/>
          </p:nvPr>
        </p:nvSpPr>
        <p:spPr/>
        <p:txBody>
          <a:bodyPr/>
          <a:lstStyle/>
          <a:p>
            <a:fld id="{2347AAEA-BEDF-3A4A-B1F9-037E245B272C}" type="datetime1">
              <a:rPr lang="en-GB" smtClean="0"/>
              <a:t>18/12/2025</a:t>
            </a:fld>
            <a:endParaRPr lang="en-GB"/>
          </a:p>
        </p:txBody>
      </p:sp>
      <p:sp>
        <p:nvSpPr>
          <p:cNvPr id="5" name="Slide Number Placeholder 4">
            <a:extLst>
              <a:ext uri="{FF2B5EF4-FFF2-40B4-BE49-F238E27FC236}">
                <a16:creationId xmlns:a16="http://schemas.microsoft.com/office/drawing/2014/main" id="{3F6BFBE7-A3C9-5CEC-E637-29150873DA75}"/>
              </a:ext>
            </a:extLst>
          </p:cNvPr>
          <p:cNvSpPr>
            <a:spLocks noGrp="1"/>
          </p:cNvSpPr>
          <p:nvPr>
            <p:ph type="sldNum" sz="quarter" idx="12"/>
          </p:nvPr>
        </p:nvSpPr>
        <p:spPr/>
        <p:txBody>
          <a:bodyPr/>
          <a:lstStyle/>
          <a:p>
            <a:fld id="{CBA53E11-492D-48B3-9F9B-09541CA2A39A}" type="slidenum">
              <a:rPr lang="en-GB" smtClean="0"/>
              <a:t>23</a:t>
            </a:fld>
            <a:endParaRPr lang="en-GB" dirty="0"/>
          </a:p>
        </p:txBody>
      </p:sp>
      <p:sp>
        <p:nvSpPr>
          <p:cNvPr id="6" name="TextBox 5">
            <a:extLst>
              <a:ext uri="{FF2B5EF4-FFF2-40B4-BE49-F238E27FC236}">
                <a16:creationId xmlns:a16="http://schemas.microsoft.com/office/drawing/2014/main" id="{B9EED9BF-205C-5D43-C689-0FF675A9FCDB}"/>
              </a:ext>
            </a:extLst>
          </p:cNvPr>
          <p:cNvSpPr txBox="1"/>
          <p:nvPr/>
        </p:nvSpPr>
        <p:spPr>
          <a:xfrm>
            <a:off x="326232" y="4427621"/>
            <a:ext cx="4727031" cy="1744579"/>
          </a:xfrm>
          <a:prstGeom prst="rect">
            <a:avLst/>
          </a:prstGeom>
          <a:noFill/>
        </p:spPr>
        <p:txBody>
          <a:bodyPr wrap="square" lIns="0" tIns="0" rIns="0" bIns="0" rtlCol="0">
            <a:noAutofit/>
          </a:bodyPr>
          <a:lstStyle/>
          <a:p>
            <a:r>
              <a:rPr lang="en-GB" sz="1600" b="1" dirty="0"/>
              <a:t>People</a:t>
            </a:r>
          </a:p>
          <a:p>
            <a:r>
              <a:rPr lang="en-GB" sz="1600" dirty="0"/>
              <a:t>J. McGarrigle</a:t>
            </a:r>
          </a:p>
          <a:p>
            <a:r>
              <a:rPr lang="en-GB" sz="1600" dirty="0"/>
              <a:t>R. Wilson</a:t>
            </a:r>
          </a:p>
          <a:p>
            <a:r>
              <a:rPr lang="en-GB" sz="1600" dirty="0"/>
              <a:t>C. Whyte</a:t>
            </a:r>
          </a:p>
          <a:p>
            <a:r>
              <a:rPr lang="en-GB" sz="1600" dirty="0"/>
              <a:t>E. Melia</a:t>
            </a:r>
          </a:p>
          <a:p>
            <a:r>
              <a:rPr lang="en-GB" sz="1600" dirty="0"/>
              <a:t>E. </a:t>
            </a:r>
            <a:r>
              <a:rPr lang="en-GB" sz="1600" dirty="0" err="1"/>
              <a:t>Dolier</a:t>
            </a:r>
            <a:endParaRPr lang="en-GB" sz="1600" dirty="0"/>
          </a:p>
          <a:p>
            <a:r>
              <a:rPr lang="en-GB" sz="1600" dirty="0"/>
              <a:t>A. Fernandez-Rodriguez</a:t>
            </a:r>
          </a:p>
          <a:p>
            <a:endParaRPr lang="en-GB" sz="1600" dirty="0"/>
          </a:p>
          <a:p>
            <a:pPr algn="l">
              <a:lnSpc>
                <a:spcPct val="105000"/>
              </a:lnSpc>
            </a:pPr>
            <a:endParaRPr lang="en-US" sz="1600" dirty="0">
              <a:solidFill>
                <a:schemeClr val="tx1"/>
              </a:solidFill>
            </a:endParaRPr>
          </a:p>
        </p:txBody>
      </p:sp>
      <p:sp>
        <p:nvSpPr>
          <p:cNvPr id="8" name="TextBox 7">
            <a:extLst>
              <a:ext uri="{FF2B5EF4-FFF2-40B4-BE49-F238E27FC236}">
                <a16:creationId xmlns:a16="http://schemas.microsoft.com/office/drawing/2014/main" id="{D403B75B-DF57-939C-7068-56A6A335EA99}"/>
              </a:ext>
            </a:extLst>
          </p:cNvPr>
          <p:cNvSpPr txBox="1"/>
          <p:nvPr/>
        </p:nvSpPr>
        <p:spPr>
          <a:xfrm>
            <a:off x="2434596" y="4427621"/>
            <a:ext cx="4727031" cy="1744579"/>
          </a:xfrm>
          <a:prstGeom prst="rect">
            <a:avLst/>
          </a:prstGeom>
          <a:noFill/>
        </p:spPr>
        <p:txBody>
          <a:bodyPr wrap="square" lIns="0" tIns="0" rIns="0" bIns="0" rtlCol="0">
            <a:noAutofit/>
          </a:bodyPr>
          <a:lstStyle/>
          <a:p>
            <a:endParaRPr lang="en-GB" sz="1600" b="1" dirty="0"/>
          </a:p>
          <a:p>
            <a:r>
              <a:rPr lang="en-GB" sz="1600" dirty="0"/>
              <a:t>K. Long</a:t>
            </a:r>
          </a:p>
          <a:p>
            <a:r>
              <a:rPr lang="en-GB" sz="1600" dirty="0"/>
              <a:t>M. Boyd</a:t>
            </a:r>
          </a:p>
          <a:p>
            <a:pPr algn="l">
              <a:lnSpc>
                <a:spcPct val="105000"/>
              </a:lnSpc>
            </a:pPr>
            <a:endParaRPr lang="en-US" sz="1600" dirty="0">
              <a:solidFill>
                <a:schemeClr val="tx1"/>
              </a:solidFill>
            </a:endParaRPr>
          </a:p>
        </p:txBody>
      </p:sp>
      <p:pic>
        <p:nvPicPr>
          <p:cNvPr id="9" name="Picture 8">
            <a:extLst>
              <a:ext uri="{FF2B5EF4-FFF2-40B4-BE49-F238E27FC236}">
                <a16:creationId xmlns:a16="http://schemas.microsoft.com/office/drawing/2014/main" id="{85105F4F-46E0-C0E3-9810-252B5B72DD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0790" y="4295274"/>
            <a:ext cx="2895600" cy="914400"/>
          </a:xfrm>
          <a:prstGeom prst="rect">
            <a:avLst/>
          </a:prstGeom>
        </p:spPr>
      </p:pic>
      <p:pic>
        <p:nvPicPr>
          <p:cNvPr id="11" name="Picture 10" descr="A blue sign with white text&#10;&#10;AI-generated content may be incorrect.">
            <a:extLst>
              <a:ext uri="{FF2B5EF4-FFF2-40B4-BE49-F238E27FC236}">
                <a16:creationId xmlns:a16="http://schemas.microsoft.com/office/drawing/2014/main" id="{CF3F9377-5567-CDD9-9556-2FA1AC060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6240" y="5372099"/>
            <a:ext cx="2044700" cy="952500"/>
          </a:xfrm>
          <a:prstGeom prst="rect">
            <a:avLst/>
          </a:prstGeom>
        </p:spPr>
      </p:pic>
    </p:spTree>
    <p:extLst>
      <p:ext uri="{BB962C8B-B14F-4D97-AF65-F5344CB8AC3E}">
        <p14:creationId xmlns:p14="http://schemas.microsoft.com/office/powerpoint/2010/main" val="4038434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33FD5-8F84-09E1-F53E-FFAB74652F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89C886-44C3-30D2-31BD-CE950FD85B34}"/>
              </a:ext>
            </a:extLst>
          </p:cNvPr>
          <p:cNvSpPr>
            <a:spLocks noGrp="1"/>
          </p:cNvSpPr>
          <p:nvPr>
            <p:ph type="ctrTitle"/>
          </p:nvPr>
        </p:nvSpPr>
        <p:spPr>
          <a:xfrm>
            <a:off x="330271" y="2417400"/>
            <a:ext cx="9144000" cy="1847942"/>
          </a:xfrm>
        </p:spPr>
        <p:txBody>
          <a:bodyPr anchor="b">
            <a:normAutofit/>
          </a:bodyPr>
          <a:lstStyle/>
          <a:p>
            <a:r>
              <a:rPr lang="en-US"/>
              <a:t>Thank you</a:t>
            </a:r>
          </a:p>
        </p:txBody>
      </p:sp>
      <p:sp>
        <p:nvSpPr>
          <p:cNvPr id="8" name="Subtitle 2">
            <a:extLst>
              <a:ext uri="{FF2B5EF4-FFF2-40B4-BE49-F238E27FC236}">
                <a16:creationId xmlns:a16="http://schemas.microsoft.com/office/drawing/2014/main" id="{F8CF55B4-AAD6-7281-2FE6-8948F74493F4}"/>
              </a:ext>
            </a:extLst>
          </p:cNvPr>
          <p:cNvSpPr>
            <a:spLocks noGrp="1"/>
          </p:cNvSpPr>
          <p:nvPr>
            <p:ph type="subTitle" idx="1"/>
          </p:nvPr>
        </p:nvSpPr>
        <p:spPr>
          <a:xfrm>
            <a:off x="330271" y="4383000"/>
            <a:ext cx="9144000" cy="1322348"/>
          </a:xfrm>
        </p:spPr>
        <p:txBody>
          <a:bodyPr/>
          <a:lstStyle/>
          <a:p>
            <a:endParaRPr lang="en-US"/>
          </a:p>
        </p:txBody>
      </p:sp>
      <p:sp>
        <p:nvSpPr>
          <p:cNvPr id="3" name="Text Placeholder 2">
            <a:extLst>
              <a:ext uri="{FF2B5EF4-FFF2-40B4-BE49-F238E27FC236}">
                <a16:creationId xmlns:a16="http://schemas.microsoft.com/office/drawing/2014/main" id="{0FAAA909-91C7-235E-6BF9-DDB1D7761A72}"/>
              </a:ext>
            </a:extLst>
          </p:cNvPr>
          <p:cNvSpPr>
            <a:spLocks noGrp="1"/>
          </p:cNvSpPr>
          <p:nvPr>
            <p:ph type="body" sz="quarter" idx="10"/>
          </p:nvPr>
        </p:nvSpPr>
        <p:spPr>
          <a:xfrm>
            <a:off x="330271" y="5789336"/>
            <a:ext cx="5579198" cy="740845"/>
          </a:xfrm>
        </p:spPr>
        <p:txBody>
          <a:bodyPr anchor="b">
            <a:normAutofit/>
          </a:bodyPr>
          <a:lstStyle/>
          <a:p>
            <a:pPr>
              <a:lnSpc>
                <a:spcPct val="95000"/>
              </a:lnSpc>
              <a:spcAft>
                <a:spcPts val="600"/>
              </a:spcAft>
            </a:pPr>
            <a:r>
              <a:rPr lang="en-US" dirty="0"/>
              <a:t>18/09/2025</a:t>
            </a:r>
          </a:p>
        </p:txBody>
      </p:sp>
    </p:spTree>
    <p:extLst>
      <p:ext uri="{BB962C8B-B14F-4D97-AF65-F5344CB8AC3E}">
        <p14:creationId xmlns:p14="http://schemas.microsoft.com/office/powerpoint/2010/main" val="843543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5F259-3C13-C625-98FA-F0CD8A8BE2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0B5824-A1F8-5ECB-7158-B8A2E5D99C78}"/>
              </a:ext>
            </a:extLst>
          </p:cNvPr>
          <p:cNvSpPr>
            <a:spLocks noGrp="1"/>
          </p:cNvSpPr>
          <p:nvPr>
            <p:ph type="ctrTitle"/>
          </p:nvPr>
        </p:nvSpPr>
        <p:spPr/>
        <p:txBody>
          <a:bodyPr/>
          <a:lstStyle/>
          <a:p>
            <a:r>
              <a:rPr lang="en-US" dirty="0"/>
              <a:t>Additional Slides</a:t>
            </a:r>
          </a:p>
        </p:txBody>
      </p:sp>
      <p:sp>
        <p:nvSpPr>
          <p:cNvPr id="4" name="Date Placeholder 4">
            <a:extLst>
              <a:ext uri="{FF2B5EF4-FFF2-40B4-BE49-F238E27FC236}">
                <a16:creationId xmlns:a16="http://schemas.microsoft.com/office/drawing/2014/main" id="{3F19B2D2-DC67-FA31-288F-39D254811AF2}"/>
              </a:ext>
            </a:extLst>
          </p:cNvPr>
          <p:cNvSpPr txBox="1">
            <a:spLocks/>
          </p:cNvSpPr>
          <p:nvPr/>
        </p:nvSpPr>
        <p:spPr>
          <a:xfrm>
            <a:off x="10641349" y="6393702"/>
            <a:ext cx="1233647" cy="137270"/>
          </a:xfrm>
          <a:prstGeom prst="rect">
            <a:avLst/>
          </a:prstGeom>
        </p:spPr>
        <p:txBody>
          <a:bodyPr vert="horz" lIns="0" tIns="0" rIns="0" bIns="0" rtlCol="0" anchor="b">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accent1"/>
                </a:solidFill>
                <a:latin typeface="Imperial Sans Text Medium" panose="020B0603020202020204" pitchFamily="34" charset="0"/>
                <a:ea typeface="Inter Medium" panose="02000503000000020004" pitchFamily="2" charset="0"/>
                <a:cs typeface="+mn-cs"/>
              </a:defRPr>
            </a:lvl1pPr>
            <a:lvl2pPr marL="0" indent="0" algn="l" defTabSz="685765" rtl="0" eaLnBrk="1" latinLnBrk="0" hangingPunct="1">
              <a:lnSpc>
                <a:spcPct val="105000"/>
              </a:lnSpc>
              <a:spcBef>
                <a:spcPts val="0"/>
              </a:spcBef>
              <a:buFont typeface="Arial" panose="020B0604020202020204" pitchFamily="34" charset="0"/>
              <a:buNone/>
              <a:defRPr sz="2200" b="0" kern="1200">
                <a:solidFill>
                  <a:schemeClr val="accent1"/>
                </a:solidFill>
                <a:latin typeface="+mn-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200" kern="1200">
                <a:solidFill>
                  <a:schemeClr val="accent1"/>
                </a:solidFill>
                <a:latin typeface="+mn-lt"/>
                <a:ea typeface="Inter Medium" panose="02000503000000020004" pitchFamily="2" charset="0"/>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200" kern="1200">
                <a:solidFill>
                  <a:schemeClr val="accent1"/>
                </a:solidFill>
                <a:latin typeface="+mn-lt"/>
                <a:ea typeface="Inter Medium" panose="02000503000000020004" pitchFamily="2" charset="0"/>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200" kern="1200">
                <a:solidFill>
                  <a:schemeClr val="accent1"/>
                </a:solidFill>
                <a:latin typeface="+mn-lt"/>
                <a:ea typeface="Inter Medium" panose="02000503000000020004" pitchFamily="2" charset="0"/>
                <a:cs typeface="+mn-cs"/>
              </a:defRPr>
            </a:lvl5pPr>
            <a:lvl6pPr marL="1714412" indent="0" algn="l" defTabSz="685765"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endParaRPr lang="en-GB" dirty="0"/>
          </a:p>
        </p:txBody>
      </p:sp>
      <p:sp>
        <p:nvSpPr>
          <p:cNvPr id="5" name="Slide Number Placeholder 10">
            <a:extLst>
              <a:ext uri="{FF2B5EF4-FFF2-40B4-BE49-F238E27FC236}">
                <a16:creationId xmlns:a16="http://schemas.microsoft.com/office/drawing/2014/main" id="{37B7CEA3-6402-3295-E0B1-2E7FF250C44C}"/>
              </a:ext>
            </a:extLst>
          </p:cNvPr>
          <p:cNvSpPr txBox="1">
            <a:spLocks/>
          </p:cNvSpPr>
          <p:nvPr/>
        </p:nvSpPr>
        <p:spPr>
          <a:xfrm>
            <a:off x="5936755" y="6393702"/>
            <a:ext cx="318491" cy="137272"/>
          </a:xfrm>
          <a:prstGeom prst="rect">
            <a:avLst/>
          </a:prstGeom>
          <a:solidFill>
            <a:schemeClr val="bg1"/>
          </a:solidFill>
        </p:spPr>
        <p:txBody>
          <a:bodyPr vert="horz" lIns="0" tIns="0" rIns="0" bIns="0" rtlCol="0" anchor="b">
            <a:noAutofit/>
          </a:bodyPr>
          <a:lstStyle>
            <a:defPPr>
              <a:defRPr lang="en-US"/>
            </a:defPPr>
            <a:lvl1pPr marL="0" algn="ctr" defTabSz="914353" rtl="0" eaLnBrk="1" latinLnBrk="0" hangingPunct="1">
              <a:defRPr sz="850" b="1"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fld id="{CBA53E11-492D-48B3-9F9B-09541CA2A39A}" type="slidenum">
              <a:rPr lang="en-GB" sz="1200" smtClean="0"/>
              <a:pPr/>
              <a:t>25</a:t>
            </a:fld>
            <a:endParaRPr lang="en-GB" sz="1200" dirty="0"/>
          </a:p>
        </p:txBody>
      </p:sp>
      <p:sp>
        <p:nvSpPr>
          <p:cNvPr id="7" name="Date Placeholder 11">
            <a:extLst>
              <a:ext uri="{FF2B5EF4-FFF2-40B4-BE49-F238E27FC236}">
                <a16:creationId xmlns:a16="http://schemas.microsoft.com/office/drawing/2014/main" id="{2200DA62-F940-5ADE-C9B1-D93E35039388}"/>
              </a:ext>
            </a:extLst>
          </p:cNvPr>
          <p:cNvSpPr txBox="1">
            <a:spLocks/>
          </p:cNvSpPr>
          <p:nvPr/>
        </p:nvSpPr>
        <p:spPr>
          <a:xfrm>
            <a:off x="10641349" y="6384387"/>
            <a:ext cx="1233647" cy="137270"/>
          </a:xfrm>
          <a:prstGeom prst="rect">
            <a:avLst/>
          </a:prstGeom>
          <a:solidFill>
            <a:schemeClr val="bg1"/>
          </a:solidFill>
        </p:spPr>
        <p:txBody>
          <a:bodyPr vert="horz" lIns="0" tIns="0" rIns="0" bIns="0" rtlCol="0" anchor="b">
            <a:noAutofit/>
          </a:bodyPr>
          <a:lstStyle>
            <a:defPPr>
              <a:defRPr lang="en-US"/>
            </a:defPPr>
            <a:lvl1pPr marL="0" algn="r" defTabSz="914353" rtl="0" eaLnBrk="1" latinLnBrk="0" hangingPunct="1">
              <a:defRPr sz="850"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r>
              <a:rPr lang="en-GB" sz="1200" dirty="0"/>
              <a:t>18/09/2025</a:t>
            </a:r>
          </a:p>
        </p:txBody>
      </p:sp>
    </p:spTree>
    <p:extLst>
      <p:ext uri="{BB962C8B-B14F-4D97-AF65-F5344CB8AC3E}">
        <p14:creationId xmlns:p14="http://schemas.microsoft.com/office/powerpoint/2010/main" val="3931569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D38AF-8F1C-D234-16D3-9EA9C7C9A5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099A45-A46D-6CE4-FC7C-69B35C652119}"/>
              </a:ext>
            </a:extLst>
          </p:cNvPr>
          <p:cNvSpPr>
            <a:spLocks noGrp="1"/>
          </p:cNvSpPr>
          <p:nvPr>
            <p:ph type="title"/>
          </p:nvPr>
        </p:nvSpPr>
        <p:spPr/>
        <p:txBody>
          <a:bodyPr/>
          <a:lstStyle/>
          <a:p>
            <a:r>
              <a:rPr lang="en-GB" sz="4500" dirty="0"/>
              <a:t>Simulation Model</a:t>
            </a:r>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07B9C975-7B67-3D19-C78F-B6A241EA9663}"/>
                  </a:ext>
                </a:extLst>
              </p:cNvPr>
              <p:cNvSpPr>
                <a:spLocks noGrp="1"/>
              </p:cNvSpPr>
              <p:nvPr>
                <p:ph idx="1"/>
              </p:nvPr>
            </p:nvSpPr>
            <p:spPr>
              <a:xfrm>
                <a:off x="7000657" y="1640133"/>
                <a:ext cx="4804013" cy="1688180"/>
              </a:xfrm>
              <a:ln>
                <a:solidFill>
                  <a:schemeClr val="tx1"/>
                </a:solidFill>
              </a:ln>
            </p:spPr>
            <p:txBody>
              <a:bodyPr/>
              <a:lstStyle/>
              <a:p>
                <a:endParaRPr lang="en-GB" sz="2400" i="1" dirty="0">
                  <a:solidFill>
                    <a:schemeClr val="tx1"/>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2400" b="0" i="1" smtClean="0">
                          <a:solidFill>
                            <a:schemeClr val="tx1"/>
                          </a:solidFill>
                          <a:latin typeface="Cambria Math" panose="02040503050406030204" pitchFamily="18" charset="0"/>
                        </a:rPr>
                        <m:t>        </m:t>
                      </m:r>
                      <m:f>
                        <m:fPr>
                          <m:ctrlPr>
                            <a:rPr lang="en-GB" sz="240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𝑑𝑁</m:t>
                          </m:r>
                        </m:num>
                        <m:den>
                          <m:r>
                            <a:rPr lang="en-GB" sz="2400" b="0" i="1" smtClean="0">
                              <a:solidFill>
                                <a:schemeClr val="tx1"/>
                              </a:solidFill>
                              <a:latin typeface="Cambria Math" panose="02040503050406030204" pitchFamily="18" charset="0"/>
                            </a:rPr>
                            <m:t>𝑑𝐸</m:t>
                          </m:r>
                        </m:den>
                      </m:f>
                      <m:r>
                        <a:rPr lang="en-GB" sz="2400" b="0" i="1" smtClean="0">
                          <a:solidFill>
                            <a:schemeClr val="tx1"/>
                          </a:solidFill>
                          <a:latin typeface="Cambria Math" panose="02040503050406030204" pitchFamily="18" charset="0"/>
                        </a:rPr>
                        <m:t>=</m:t>
                      </m:r>
                      <m:f>
                        <m:fPr>
                          <m:ctrlPr>
                            <a:rPr lang="en-GB" sz="2400" b="0" i="1" smtClean="0">
                              <a:solidFill>
                                <a:schemeClr val="tx1"/>
                              </a:solidFill>
                              <a:latin typeface="Cambria Math" panose="02040503050406030204" pitchFamily="18" charset="0"/>
                            </a:rPr>
                          </m:ctrlPr>
                        </m:fPr>
                        <m:num>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𝑛</m:t>
                              </m:r>
                            </m:e>
                            <m:sub>
                              <m:r>
                                <a:rPr lang="en-GB" sz="2400" b="0" i="1" smtClean="0">
                                  <a:solidFill>
                                    <a:schemeClr val="tx1"/>
                                  </a:solidFill>
                                  <a:latin typeface="Cambria Math" panose="02040503050406030204" pitchFamily="18" charset="0"/>
                                </a:rPr>
                                <m:t>𝑒</m:t>
                              </m:r>
                              <m:r>
                                <a:rPr lang="en-GB" sz="2400" b="0" i="1" smtClean="0">
                                  <a:solidFill>
                                    <a:schemeClr val="tx1"/>
                                  </a:solidFill>
                                  <a:latin typeface="Cambria Math" panose="02040503050406030204" pitchFamily="18" charset="0"/>
                                </a:rPr>
                                <m:t>0</m:t>
                              </m:r>
                            </m:sub>
                          </m:sSub>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𝑐</m:t>
                              </m:r>
                            </m:e>
                            <m:sub>
                              <m:r>
                                <a:rPr lang="en-GB" sz="2400" b="0" i="1" smtClean="0">
                                  <a:solidFill>
                                    <a:schemeClr val="tx1"/>
                                  </a:solidFill>
                                  <a:latin typeface="Cambria Math" panose="02040503050406030204" pitchFamily="18" charset="0"/>
                                </a:rPr>
                                <m:t>𝑠</m:t>
                              </m:r>
                            </m:sub>
                          </m:sSub>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𝑡</m:t>
                              </m:r>
                            </m:e>
                            <m:sub>
                              <m:r>
                                <a:rPr lang="en-GB" sz="2400" b="0" i="1" smtClean="0">
                                  <a:solidFill>
                                    <a:schemeClr val="tx1"/>
                                  </a:solidFill>
                                  <a:latin typeface="Cambria Math" panose="02040503050406030204" pitchFamily="18" charset="0"/>
                                </a:rPr>
                                <m:t>𝑙𝑎𝑠𝑒𝑟</m:t>
                              </m:r>
                            </m:sub>
                          </m:sSub>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𝑆</m:t>
                              </m:r>
                            </m:e>
                            <m:sub>
                              <m:r>
                                <a:rPr lang="en-GB" sz="2400" b="0" i="1" smtClean="0">
                                  <a:solidFill>
                                    <a:schemeClr val="tx1"/>
                                  </a:solidFill>
                                  <a:latin typeface="Cambria Math" panose="02040503050406030204" pitchFamily="18" charset="0"/>
                                </a:rPr>
                                <m:t>𝑠h𝑒𝑎𝑡h</m:t>
                              </m:r>
                            </m:sub>
                          </m:sSub>
                        </m:num>
                        <m:den>
                          <m:rad>
                            <m:radPr>
                              <m:degHide m:val="on"/>
                              <m:ctrlPr>
                                <a:rPr lang="en-GB" sz="2400" b="0" i="1" smtClean="0">
                                  <a:solidFill>
                                    <a:schemeClr val="tx1"/>
                                  </a:solidFill>
                                  <a:latin typeface="Cambria Math" panose="02040503050406030204" pitchFamily="18" charset="0"/>
                                </a:rPr>
                              </m:ctrlPr>
                            </m:radPr>
                            <m:deg/>
                            <m:e>
                              <m:r>
                                <a:rPr lang="en-GB" sz="2400" b="0" i="1" smtClean="0">
                                  <a:solidFill>
                                    <a:schemeClr val="tx1"/>
                                  </a:solidFill>
                                  <a:latin typeface="Cambria Math" panose="02040503050406030204" pitchFamily="18" charset="0"/>
                                </a:rPr>
                                <m:t>2</m:t>
                              </m:r>
                              <m:r>
                                <a:rPr lang="en-GB" sz="2400" b="0" i="1" smtClean="0">
                                  <a:solidFill>
                                    <a:schemeClr val="tx1"/>
                                  </a:solidFill>
                                  <a:latin typeface="Cambria Math" panose="02040503050406030204" pitchFamily="18" charset="0"/>
                                </a:rPr>
                                <m:t>𝐾</m:t>
                              </m:r>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𝑇</m:t>
                                  </m:r>
                                </m:e>
                                <m:sub>
                                  <m:r>
                                    <a:rPr lang="en-GB" sz="2400" b="0" i="1" smtClean="0">
                                      <a:solidFill>
                                        <a:schemeClr val="tx1"/>
                                      </a:solidFill>
                                      <a:latin typeface="Cambria Math" panose="02040503050406030204" pitchFamily="18" charset="0"/>
                                    </a:rPr>
                                    <m:t>𝑒</m:t>
                                  </m:r>
                                </m:sub>
                              </m:sSub>
                            </m:e>
                          </m:rad>
                        </m:den>
                      </m:f>
                      <m:sSup>
                        <m:sSupPr>
                          <m:ctrlPr>
                            <a:rPr lang="en-GB" sz="2400" b="0" i="1" smtClean="0">
                              <a:solidFill>
                                <a:schemeClr val="tx1"/>
                              </a:solidFill>
                              <a:latin typeface="Cambria Math" panose="02040503050406030204" pitchFamily="18" charset="0"/>
                            </a:rPr>
                          </m:ctrlPr>
                        </m:sSupPr>
                        <m:e>
                          <m:r>
                            <a:rPr lang="en-GB" sz="2400" b="0" i="1" smtClean="0">
                              <a:solidFill>
                                <a:schemeClr val="tx1"/>
                              </a:solidFill>
                              <a:latin typeface="Cambria Math" panose="02040503050406030204" pitchFamily="18" charset="0"/>
                            </a:rPr>
                            <m:t>𝑒</m:t>
                          </m:r>
                        </m:e>
                        <m:sup>
                          <m:r>
                            <a:rPr lang="en-GB" sz="2400" b="0" i="1" smtClean="0">
                              <a:solidFill>
                                <a:schemeClr val="tx1"/>
                              </a:solidFill>
                              <a:latin typeface="Cambria Math" panose="02040503050406030204" pitchFamily="18" charset="0"/>
                            </a:rPr>
                            <m:t>−</m:t>
                          </m:r>
                          <m:rad>
                            <m:radPr>
                              <m:degHide m:val="on"/>
                              <m:ctrlPr>
                                <a:rPr lang="en-GB" sz="2400" b="0" i="1" smtClean="0">
                                  <a:solidFill>
                                    <a:schemeClr val="tx1"/>
                                  </a:solidFill>
                                  <a:latin typeface="Cambria Math" panose="02040503050406030204" pitchFamily="18" charset="0"/>
                                </a:rPr>
                              </m:ctrlPr>
                            </m:radPr>
                            <m:deg/>
                            <m:e>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2</m:t>
                                  </m:r>
                                  <m:r>
                                    <a:rPr lang="en-GB" sz="2400" b="0" i="1" smtClean="0">
                                      <a:solidFill>
                                        <a:schemeClr val="tx1"/>
                                      </a:solidFill>
                                      <a:latin typeface="Cambria Math" panose="02040503050406030204" pitchFamily="18" charset="0"/>
                                    </a:rPr>
                                    <m:t>𝐾</m:t>
                                  </m:r>
                                </m:num>
                                <m:den>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𝑇</m:t>
                                      </m:r>
                                    </m:e>
                                    <m:sub>
                                      <m:r>
                                        <a:rPr lang="en-GB" sz="2400" b="0" i="1" smtClean="0">
                                          <a:solidFill>
                                            <a:schemeClr val="tx1"/>
                                          </a:solidFill>
                                          <a:latin typeface="Cambria Math" panose="02040503050406030204" pitchFamily="18" charset="0"/>
                                        </a:rPr>
                                        <m:t>𝑒</m:t>
                                      </m:r>
                                    </m:sub>
                                  </m:sSub>
                                </m:den>
                              </m:f>
                            </m:e>
                          </m:rad>
                        </m:sup>
                      </m:sSup>
                    </m:oMath>
                  </m:oMathPara>
                </a14:m>
                <a:endParaRPr lang="en-GB" sz="2400" dirty="0"/>
              </a:p>
              <a:p>
                <a:endParaRPr lang="en-GB" sz="2400" dirty="0"/>
              </a:p>
              <a:p>
                <a:endParaRPr lang="en-GB" sz="1600" dirty="0"/>
              </a:p>
              <a:p>
                <a:pPr>
                  <a:lnSpc>
                    <a:spcPct val="105000"/>
                  </a:lnSpc>
                </a:pPr>
                <a:endParaRPr lang="en-GB" sz="1600" dirty="0">
                  <a:solidFill>
                    <a:schemeClr val="tx1"/>
                  </a:solidFill>
                </a:endParaRPr>
              </a:p>
            </p:txBody>
          </p:sp>
        </mc:Choice>
        <mc:Fallback xmlns="">
          <p:sp>
            <p:nvSpPr>
              <p:cNvPr id="8" name="Content Placeholder 2">
                <a:extLst>
                  <a:ext uri="{FF2B5EF4-FFF2-40B4-BE49-F238E27FC236}">
                    <a16:creationId xmlns:a16="http://schemas.microsoft.com/office/drawing/2014/main" id="{07B9C975-7B67-3D19-C78F-B6A241EA9663}"/>
                  </a:ext>
                </a:extLst>
              </p:cNvPr>
              <p:cNvSpPr>
                <a:spLocks noGrp="1" noRot="1" noChangeAspect="1" noMove="1" noResize="1" noEditPoints="1" noAdjustHandles="1" noChangeArrowheads="1" noChangeShapeType="1" noTextEdit="1"/>
              </p:cNvSpPr>
              <p:nvPr>
                <p:ph idx="1"/>
              </p:nvPr>
            </p:nvSpPr>
            <p:spPr>
              <a:xfrm>
                <a:off x="7000657" y="1640133"/>
                <a:ext cx="4804013" cy="1688180"/>
              </a:xfrm>
              <a:blipFill>
                <a:blip r:embed="rId3"/>
                <a:stretch>
                  <a:fillRect l="-2895"/>
                </a:stretch>
              </a:blipFill>
              <a:ln>
                <a:solidFill>
                  <a:schemeClr val="tx1"/>
                </a:solidFill>
              </a:ln>
            </p:spPr>
            <p:txBody>
              <a:bodyPr/>
              <a:lstStyle/>
              <a:p>
                <a:r>
                  <a:rPr lang="en-US">
                    <a:noFill/>
                  </a:rPr>
                  <a:t> </a:t>
                </a:r>
              </a:p>
            </p:txBody>
          </p:sp>
        </mc:Fallback>
      </mc:AlternateContent>
      <p:sp>
        <p:nvSpPr>
          <p:cNvPr id="3" name="TextBox 2">
            <a:extLst>
              <a:ext uri="{FF2B5EF4-FFF2-40B4-BE49-F238E27FC236}">
                <a16:creationId xmlns:a16="http://schemas.microsoft.com/office/drawing/2014/main" id="{83F86D23-789B-B15B-3466-4AAE9FCD77E7}"/>
              </a:ext>
            </a:extLst>
          </p:cNvPr>
          <p:cNvSpPr txBox="1"/>
          <p:nvPr/>
        </p:nvSpPr>
        <p:spPr>
          <a:xfrm>
            <a:off x="7173540" y="6093939"/>
            <a:ext cx="7315200" cy="306356"/>
          </a:xfrm>
          <a:prstGeom prst="rect">
            <a:avLst/>
          </a:prstGeom>
          <a:noFill/>
        </p:spPr>
        <p:txBody>
          <a:bodyPr wrap="square" lIns="0" tIns="0" rIns="0" bIns="0" rtlCol="0">
            <a:noAutofit/>
          </a:bodyPr>
          <a:lstStyle/>
          <a:p>
            <a:pPr>
              <a:lnSpc>
                <a:spcPct val="105000"/>
              </a:lnSpc>
            </a:pPr>
            <a:r>
              <a:rPr lang="en-GB" sz="1000" b="0" i="0" u="none" strike="noStrike" dirty="0">
                <a:solidFill>
                  <a:srgbClr val="000000"/>
                </a:solidFill>
                <a:effectLst/>
              </a:rPr>
              <a:t>N. Dover </a:t>
            </a:r>
            <a:r>
              <a:rPr lang="en-GB" sz="1000" b="0" i="1" u="none" strike="noStrike" dirty="0">
                <a:solidFill>
                  <a:srgbClr val="000000"/>
                </a:solidFill>
                <a:effectLst/>
              </a:rPr>
              <a:t>et al.</a:t>
            </a:r>
            <a:r>
              <a:rPr lang="en-GB" sz="1000" b="0" i="0" u="none" strike="noStrike" dirty="0">
                <a:solidFill>
                  <a:srgbClr val="000000"/>
                </a:solidFill>
                <a:effectLst/>
              </a:rPr>
              <a:t>, “LhARA linear optics documentation,” 2024</a:t>
            </a:r>
            <a:r>
              <a:rPr lang="en-GB" sz="1800" b="0" i="0" u="none" strike="noStrike" dirty="0">
                <a:solidFill>
                  <a:srgbClr val="000000"/>
                </a:solidFill>
                <a:effectLst/>
                <a:latin typeface="Times New Roman" panose="02020603050405020304" pitchFamily="18" charset="0"/>
              </a:rPr>
              <a:t>.</a:t>
            </a:r>
          </a:p>
          <a:p>
            <a:pPr algn="l">
              <a:lnSpc>
                <a:spcPct val="105000"/>
              </a:lnSpc>
            </a:pPr>
            <a:endParaRPr lang="en-GB" sz="1600" dirty="0">
              <a:solidFill>
                <a:schemeClr val="tx1"/>
              </a:solidFill>
            </a:endParaRPr>
          </a:p>
        </p:txBody>
      </p:sp>
      <p:sp>
        <p:nvSpPr>
          <p:cNvPr id="9" name="Date Placeholder 8">
            <a:extLst>
              <a:ext uri="{FF2B5EF4-FFF2-40B4-BE49-F238E27FC236}">
                <a16:creationId xmlns:a16="http://schemas.microsoft.com/office/drawing/2014/main" id="{D3CAA6B3-E615-C52A-B95F-26BF6531AC64}"/>
              </a:ext>
            </a:extLst>
          </p:cNvPr>
          <p:cNvSpPr>
            <a:spLocks noGrp="1"/>
          </p:cNvSpPr>
          <p:nvPr>
            <p:ph type="dt" sz="half" idx="10"/>
          </p:nvPr>
        </p:nvSpPr>
        <p:spPr/>
        <p:txBody>
          <a:bodyPr/>
          <a:lstStyle/>
          <a:p>
            <a:fld id="{C7710657-510F-164B-B7F5-949DD69CB1A5}" type="datetime1">
              <a:rPr lang="en-GB" smtClean="0"/>
              <a:t>18/12/2025</a:t>
            </a:fld>
            <a:endParaRPr lang="en-GB"/>
          </a:p>
        </p:txBody>
      </p:sp>
      <p:sp>
        <p:nvSpPr>
          <p:cNvPr id="15" name="Slide Number Placeholder 10">
            <a:extLst>
              <a:ext uri="{FF2B5EF4-FFF2-40B4-BE49-F238E27FC236}">
                <a16:creationId xmlns:a16="http://schemas.microsoft.com/office/drawing/2014/main" id="{C6CF8C74-6D75-466C-AD57-63C58F8A724D}"/>
              </a:ext>
            </a:extLst>
          </p:cNvPr>
          <p:cNvSpPr txBox="1">
            <a:spLocks/>
          </p:cNvSpPr>
          <p:nvPr/>
        </p:nvSpPr>
        <p:spPr>
          <a:xfrm>
            <a:off x="5936755" y="6393702"/>
            <a:ext cx="318491" cy="137272"/>
          </a:xfrm>
          <a:prstGeom prst="rect">
            <a:avLst/>
          </a:prstGeom>
          <a:solidFill>
            <a:schemeClr val="bg1"/>
          </a:solidFill>
        </p:spPr>
        <p:txBody>
          <a:bodyPr vert="horz" lIns="0" tIns="0" rIns="0" bIns="0" rtlCol="0" anchor="b">
            <a:noAutofit/>
          </a:bodyPr>
          <a:lstStyle>
            <a:defPPr>
              <a:defRPr lang="en-US"/>
            </a:defPPr>
            <a:lvl1pPr marL="0" algn="ctr" defTabSz="914353" rtl="0" eaLnBrk="1" latinLnBrk="0" hangingPunct="1">
              <a:defRPr sz="850" b="1"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fld id="{CBA53E11-492D-48B3-9F9B-09541CA2A39A}" type="slidenum">
              <a:rPr lang="en-GB" sz="1200" smtClean="0"/>
              <a:pPr/>
              <a:t>26</a:t>
            </a:fld>
            <a:endParaRPr lang="en-GB" sz="1200" dirty="0"/>
          </a:p>
        </p:txBody>
      </p:sp>
      <p:sp>
        <p:nvSpPr>
          <p:cNvPr id="16" name="Date Placeholder 11">
            <a:extLst>
              <a:ext uri="{FF2B5EF4-FFF2-40B4-BE49-F238E27FC236}">
                <a16:creationId xmlns:a16="http://schemas.microsoft.com/office/drawing/2014/main" id="{52766E54-4389-C275-8443-84D8765F74A2}"/>
              </a:ext>
            </a:extLst>
          </p:cNvPr>
          <p:cNvSpPr txBox="1">
            <a:spLocks/>
          </p:cNvSpPr>
          <p:nvPr/>
        </p:nvSpPr>
        <p:spPr>
          <a:xfrm>
            <a:off x="10641349" y="6393702"/>
            <a:ext cx="1233647" cy="137270"/>
          </a:xfrm>
          <a:prstGeom prst="rect">
            <a:avLst/>
          </a:prstGeom>
          <a:solidFill>
            <a:schemeClr val="bg1"/>
          </a:solidFill>
        </p:spPr>
        <p:txBody>
          <a:bodyPr vert="horz" lIns="0" tIns="0" rIns="0" bIns="0" rtlCol="0" anchor="b">
            <a:noAutofit/>
          </a:bodyPr>
          <a:lstStyle>
            <a:defPPr>
              <a:defRPr lang="en-US"/>
            </a:defPPr>
            <a:lvl1pPr marL="0" algn="r" defTabSz="914353" rtl="0" eaLnBrk="1" latinLnBrk="0" hangingPunct="1">
              <a:defRPr sz="850"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fld id="{1D271F77-A6F8-6C4E-BE96-8CD194D2D65B}" type="datetime1">
              <a:rPr lang="en-GB" sz="1200" smtClean="0"/>
              <a:pPr/>
              <a:t>18/12/2025</a:t>
            </a:fld>
            <a:endParaRPr lang="en-GB" sz="1200" dirty="0"/>
          </a:p>
        </p:txBody>
      </p:sp>
      <p:sp>
        <p:nvSpPr>
          <p:cNvPr id="17" name="Footer Placeholder 4">
            <a:extLst>
              <a:ext uri="{FF2B5EF4-FFF2-40B4-BE49-F238E27FC236}">
                <a16:creationId xmlns:a16="http://schemas.microsoft.com/office/drawing/2014/main" id="{0031AD0D-C494-1B99-D630-28472A97D499}"/>
              </a:ext>
            </a:extLst>
          </p:cNvPr>
          <p:cNvSpPr txBox="1">
            <a:spLocks/>
          </p:cNvSpPr>
          <p:nvPr/>
        </p:nvSpPr>
        <p:spPr>
          <a:xfrm>
            <a:off x="180434" y="6237802"/>
            <a:ext cx="3423452" cy="293170"/>
          </a:xfrm>
          <a:prstGeom prst="rect">
            <a:avLst/>
          </a:prstGeom>
          <a:solidFill>
            <a:schemeClr val="bg1"/>
          </a:solidFill>
        </p:spPr>
        <p:txBody>
          <a:bodyPr vert="horz" lIns="0" tIns="0" rIns="0" bIns="0" rtlCol="0" anchor="b">
            <a:noAutofit/>
          </a:bodyPr>
          <a:lstStyle>
            <a:defPPr>
              <a:defRPr lang="en-US"/>
            </a:defPPr>
            <a:lvl1pPr marL="0" algn="l" defTabSz="914353" rtl="0" eaLnBrk="1" latinLnBrk="0" hangingPunct="1">
              <a:defRPr sz="850"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r>
              <a:rPr lang="en-GB" sz="1200"/>
              <a:t>LhARA Collaboration Meeting</a:t>
            </a:r>
            <a:endParaRPr lang="en-GB" sz="1200" dirty="0"/>
          </a:p>
        </p:txBody>
      </p:sp>
      <p:sp>
        <p:nvSpPr>
          <p:cNvPr id="19" name="Subtitle 18">
            <a:extLst>
              <a:ext uri="{FF2B5EF4-FFF2-40B4-BE49-F238E27FC236}">
                <a16:creationId xmlns:a16="http://schemas.microsoft.com/office/drawing/2014/main" id="{B675F9A2-8BF9-9EDF-6F5E-A24084919D72}"/>
              </a:ext>
            </a:extLst>
          </p:cNvPr>
          <p:cNvSpPr>
            <a:spLocks noGrp="1"/>
          </p:cNvSpPr>
          <p:nvPr>
            <p:ph type="subTitle" idx="13"/>
          </p:nvPr>
        </p:nvSpPr>
        <p:spPr>
          <a:xfrm>
            <a:off x="334233" y="805979"/>
            <a:ext cx="11540763" cy="371567"/>
          </a:xfrm>
        </p:spPr>
        <p:txBody>
          <a:bodyPr/>
          <a:lstStyle/>
          <a:p>
            <a:r>
              <a:rPr lang="en-US" sz="4500" dirty="0"/>
              <a:t>Source</a:t>
            </a:r>
          </a:p>
        </p:txBody>
      </p:sp>
      <p:pic>
        <p:nvPicPr>
          <p:cNvPr id="23" name="Picture 22" descr="A red line graph with numbers&#10;&#10;AI-generated content may be incorrect.">
            <a:extLst>
              <a:ext uri="{FF2B5EF4-FFF2-40B4-BE49-F238E27FC236}">
                <a16:creationId xmlns:a16="http://schemas.microsoft.com/office/drawing/2014/main" id="{BF861536-A48D-3671-39B8-34DEEC5B7D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434" y="1640133"/>
            <a:ext cx="6430954" cy="1974650"/>
          </a:xfrm>
          <a:prstGeom prst="rect">
            <a:avLst/>
          </a:prstGeom>
        </p:spPr>
      </p:pic>
      <p:sp>
        <p:nvSpPr>
          <p:cNvPr id="28" name="Date Placeholder 11">
            <a:extLst>
              <a:ext uri="{FF2B5EF4-FFF2-40B4-BE49-F238E27FC236}">
                <a16:creationId xmlns:a16="http://schemas.microsoft.com/office/drawing/2014/main" id="{A36F2490-6CF3-C83C-4055-4AC7524397B6}"/>
              </a:ext>
            </a:extLst>
          </p:cNvPr>
          <p:cNvSpPr txBox="1">
            <a:spLocks/>
          </p:cNvSpPr>
          <p:nvPr/>
        </p:nvSpPr>
        <p:spPr>
          <a:xfrm>
            <a:off x="10641349" y="6384387"/>
            <a:ext cx="1233647" cy="137270"/>
          </a:xfrm>
          <a:prstGeom prst="rect">
            <a:avLst/>
          </a:prstGeom>
          <a:solidFill>
            <a:schemeClr val="bg1"/>
          </a:solidFill>
        </p:spPr>
        <p:txBody>
          <a:bodyPr vert="horz" lIns="0" tIns="0" rIns="0" bIns="0" rtlCol="0" anchor="b">
            <a:noAutofit/>
          </a:bodyPr>
          <a:lstStyle>
            <a:defPPr>
              <a:defRPr lang="en-US"/>
            </a:defPPr>
            <a:lvl1pPr marL="0" algn="r" defTabSz="914353" rtl="0" eaLnBrk="1" latinLnBrk="0" hangingPunct="1">
              <a:defRPr sz="850"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r>
              <a:rPr lang="en-GB" sz="1200" dirty="0"/>
              <a:t>18/09/2025</a:t>
            </a:r>
          </a:p>
        </p:txBody>
      </p:sp>
      <p:sp>
        <p:nvSpPr>
          <p:cNvPr id="29" name="Footer Placeholder 4">
            <a:extLst>
              <a:ext uri="{FF2B5EF4-FFF2-40B4-BE49-F238E27FC236}">
                <a16:creationId xmlns:a16="http://schemas.microsoft.com/office/drawing/2014/main" id="{479D0C88-D315-977E-F22F-AE8E394C8D50}"/>
              </a:ext>
            </a:extLst>
          </p:cNvPr>
          <p:cNvSpPr txBox="1">
            <a:spLocks/>
          </p:cNvSpPr>
          <p:nvPr/>
        </p:nvSpPr>
        <p:spPr>
          <a:xfrm>
            <a:off x="180434" y="6247117"/>
            <a:ext cx="3423452" cy="293170"/>
          </a:xfrm>
          <a:prstGeom prst="rect">
            <a:avLst/>
          </a:prstGeom>
          <a:solidFill>
            <a:schemeClr val="bg1"/>
          </a:solidFill>
        </p:spPr>
        <p:txBody>
          <a:bodyPr vert="horz" lIns="0" tIns="0" rIns="0" bIns="0" rtlCol="0" anchor="b">
            <a:noAutofit/>
          </a:bodyPr>
          <a:lstStyle>
            <a:defPPr>
              <a:defRPr lang="en-US"/>
            </a:defPPr>
            <a:lvl1pPr marL="0" algn="l" defTabSz="914353" rtl="0" eaLnBrk="1" latinLnBrk="0" hangingPunct="1">
              <a:defRPr sz="850" kern="1200">
                <a:solidFill>
                  <a:schemeClr val="accent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a:lstStyle>
          <a:p>
            <a:r>
              <a:rPr lang="en-GB" sz="1200" dirty="0"/>
              <a:t>Calvin Dyson - LhARA Collaboration Meeting</a:t>
            </a:r>
          </a:p>
        </p:txBody>
      </p:sp>
      <p:pic>
        <p:nvPicPr>
          <p:cNvPr id="5" name="Picture 4" descr="A graph with a red line&#10;&#10;AI-generated content may be incorrect.">
            <a:extLst>
              <a:ext uri="{FF2B5EF4-FFF2-40B4-BE49-F238E27FC236}">
                <a16:creationId xmlns:a16="http://schemas.microsoft.com/office/drawing/2014/main" id="{0554A3E6-CF61-F031-4006-F804C78C28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800" y="3812340"/>
            <a:ext cx="6451812" cy="2227904"/>
          </a:xfrm>
          <a:prstGeom prst="rect">
            <a:avLst/>
          </a:prstGeom>
        </p:spPr>
      </p:pic>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C8767755-DA09-76A2-EDDA-F9760CCBE93F}"/>
                  </a:ext>
                </a:extLst>
              </p:cNvPr>
              <p:cNvSpPr txBox="1">
                <a:spLocks/>
              </p:cNvSpPr>
              <p:nvPr/>
            </p:nvSpPr>
            <p:spPr>
              <a:xfrm>
                <a:off x="7000656" y="3976683"/>
                <a:ext cx="4804013" cy="1688180"/>
              </a:xfrm>
              <a:prstGeom prst="rect">
                <a:avLst/>
              </a:prstGeom>
              <a:ln>
                <a:solidFill>
                  <a:schemeClr val="tx1"/>
                </a:solidFill>
              </a:ln>
            </p:spPr>
            <p:txBody>
              <a:bodyPr vert="horz" lIns="0" tIns="0" rIns="0" bIns="0" rtlCol="0">
                <a:noAutofit/>
              </a:bodyPr>
              <a:lst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a:lstStyle>
              <a:p>
                <a:endParaRPr lang="en-GB" sz="2400" i="1" dirty="0">
                  <a:latin typeface="Cambria Math" panose="02040503050406030204" pitchFamily="18" charset="0"/>
                </a:endParaRPr>
              </a:p>
              <a:p>
                <a:pPr algn="ctr"/>
                <a:r>
                  <a:rPr lang="en-GB" sz="2400" dirty="0"/>
                  <a:t>𝛼</a:t>
                </a:r>
                <a14:m>
                  <m:oMath xmlns:m="http://schemas.openxmlformats.org/officeDocument/2006/math">
                    <m:d>
                      <m:dPr>
                        <m:ctrlPr>
                          <a:rPr lang="en-GB" sz="2400" b="0" i="1" smtClean="0">
                            <a:latin typeface="Cambria Math" panose="02040503050406030204" pitchFamily="18" charset="0"/>
                          </a:rPr>
                        </m:ctrlPr>
                      </m:dPr>
                      <m:e>
                        <m:r>
                          <m:rPr>
                            <m:sty m:val="p"/>
                          </m:rPr>
                          <a:rPr lang="en-GB" sz="2400" b="0" i="0" smtClean="0">
                            <a:latin typeface="Cambria Math" panose="02040503050406030204" pitchFamily="18" charset="0"/>
                          </a:rPr>
                          <m:t>K</m:t>
                        </m:r>
                      </m:e>
                    </m:d>
                    <m:r>
                      <a:rPr lang="en-GB" sz="2400" i="1" smtClean="0">
                        <a:latin typeface="Cambria Math" panose="02040503050406030204" pitchFamily="18" charset="0"/>
                      </a:rPr>
                      <m:t>=</m:t>
                    </m:r>
                    <m:r>
                      <a:rPr lang="en-GB" sz="2400" b="0" i="1" smtClean="0">
                        <a:latin typeface="Cambria Math" panose="02040503050406030204" pitchFamily="18" charset="0"/>
                      </a:rPr>
                      <m:t>20</m:t>
                    </m:r>
                    <m:r>
                      <m:rPr>
                        <m:nor/>
                      </m:rPr>
                      <a:rPr lang="en-GB"/>
                      <m:t>°</m:t>
                    </m:r>
                    <m:r>
                      <a:rPr lang="en-GB" sz="2400" b="0" i="1" smtClean="0">
                        <a:latin typeface="Cambria Math" panose="02040503050406030204" pitchFamily="18" charset="0"/>
                      </a:rPr>
                      <m:t>−15</m:t>
                    </m:r>
                    <m:r>
                      <m:rPr>
                        <m:nor/>
                      </m:rPr>
                      <a:rPr lang="en-GB"/>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𝐾</m:t>
                        </m:r>
                      </m:num>
                      <m:den>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𝐾</m:t>
                            </m:r>
                          </m:e>
                          <m:sub>
                            <m:r>
                              <a:rPr lang="en-GB" sz="2400" b="0" i="1" smtClean="0">
                                <a:latin typeface="Cambria Math" panose="02040503050406030204" pitchFamily="18" charset="0"/>
                              </a:rPr>
                              <m:t>𝑚𝑎𝑥</m:t>
                            </m:r>
                          </m:sub>
                        </m:sSub>
                      </m:den>
                    </m:f>
                  </m:oMath>
                </a14:m>
                <a:endParaRPr lang="en-GB" sz="2400" dirty="0"/>
              </a:p>
              <a:p>
                <a:endParaRPr lang="en-GB" sz="2400" dirty="0"/>
              </a:p>
              <a:p>
                <a:endParaRPr lang="en-GB" sz="1600" dirty="0"/>
              </a:p>
              <a:p>
                <a:endParaRPr lang="en-GB" sz="1600" dirty="0"/>
              </a:p>
            </p:txBody>
          </p:sp>
        </mc:Choice>
        <mc:Fallback xmlns="">
          <p:sp>
            <p:nvSpPr>
              <p:cNvPr id="6" name="Content Placeholder 2">
                <a:extLst>
                  <a:ext uri="{FF2B5EF4-FFF2-40B4-BE49-F238E27FC236}">
                    <a16:creationId xmlns:a16="http://schemas.microsoft.com/office/drawing/2014/main" id="{C8767755-DA09-76A2-EDDA-F9760CCBE93F}"/>
                  </a:ext>
                </a:extLst>
              </p:cNvPr>
              <p:cNvSpPr txBox="1">
                <a:spLocks noRot="1" noChangeAspect="1" noMove="1" noResize="1" noEditPoints="1" noAdjustHandles="1" noChangeArrowheads="1" noChangeShapeType="1" noTextEdit="1"/>
              </p:cNvSpPr>
              <p:nvPr/>
            </p:nvSpPr>
            <p:spPr>
              <a:xfrm>
                <a:off x="7000656" y="3976683"/>
                <a:ext cx="4804013" cy="1688180"/>
              </a:xfrm>
              <a:prstGeom prst="rect">
                <a:avLst/>
              </a:prstGeom>
              <a:blipFill>
                <a:blip r:embed="rId6"/>
                <a:stretch>
                  <a:fillRect/>
                </a:stretch>
              </a:blipFill>
              <a:ln>
                <a:solidFill>
                  <a:schemeClr val="tx1"/>
                </a:solidFill>
              </a:ln>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74965E7-F231-B2B0-BA7E-D11D7E5AB66D}"/>
              </a:ext>
            </a:extLst>
          </p:cNvPr>
          <p:cNvSpPr>
            <a:spLocks noGrp="1"/>
          </p:cNvSpPr>
          <p:nvPr>
            <p:ph type="sldNum" sz="quarter" idx="12"/>
          </p:nvPr>
        </p:nvSpPr>
        <p:spPr/>
        <p:txBody>
          <a:bodyPr/>
          <a:lstStyle/>
          <a:p>
            <a:fld id="{CBA53E11-492D-48B3-9F9B-09541CA2A39A}" type="slidenum">
              <a:rPr lang="en-GB" smtClean="0"/>
              <a:t>26</a:t>
            </a:fld>
            <a:endParaRPr lang="en-GB"/>
          </a:p>
        </p:txBody>
      </p:sp>
    </p:spTree>
    <p:extLst>
      <p:ext uri="{BB962C8B-B14F-4D97-AF65-F5344CB8AC3E}">
        <p14:creationId xmlns:p14="http://schemas.microsoft.com/office/powerpoint/2010/main" val="552967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0CD44-9F95-E075-5E23-00A4ECF84214}"/>
              </a:ext>
            </a:extLst>
          </p:cNvPr>
          <p:cNvSpPr>
            <a:spLocks noGrp="1"/>
          </p:cNvSpPr>
          <p:nvPr>
            <p:ph type="title"/>
          </p:nvPr>
        </p:nvSpPr>
        <p:spPr/>
        <p:txBody>
          <a:bodyPr/>
          <a:lstStyle/>
          <a:p>
            <a:r>
              <a:rPr lang="en-US" sz="4500" dirty="0"/>
              <a:t>Understanding the Beam Shape</a:t>
            </a:r>
          </a:p>
        </p:txBody>
      </p:sp>
      <p:sp>
        <p:nvSpPr>
          <p:cNvPr id="3" name="Content Placeholder 2">
            <a:extLst>
              <a:ext uri="{FF2B5EF4-FFF2-40B4-BE49-F238E27FC236}">
                <a16:creationId xmlns:a16="http://schemas.microsoft.com/office/drawing/2014/main" id="{93115623-A630-3F51-75EA-12F7BEDBCB4D}"/>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60C46199-327D-2A62-806C-116A3F8966A2}"/>
              </a:ext>
            </a:extLst>
          </p:cNvPr>
          <p:cNvSpPr>
            <a:spLocks noGrp="1"/>
          </p:cNvSpPr>
          <p:nvPr>
            <p:ph type="dt" sz="half" idx="10"/>
          </p:nvPr>
        </p:nvSpPr>
        <p:spPr/>
        <p:txBody>
          <a:bodyPr/>
          <a:lstStyle/>
          <a:p>
            <a:fld id="{A579C236-58F5-9B44-BEAD-5C5D16F69382}" type="datetime1">
              <a:rPr lang="en-GB" smtClean="0"/>
              <a:t>18/12/2025</a:t>
            </a:fld>
            <a:endParaRPr lang="en-GB"/>
          </a:p>
        </p:txBody>
      </p:sp>
      <p:sp>
        <p:nvSpPr>
          <p:cNvPr id="5" name="Slide Number Placeholder 4">
            <a:extLst>
              <a:ext uri="{FF2B5EF4-FFF2-40B4-BE49-F238E27FC236}">
                <a16:creationId xmlns:a16="http://schemas.microsoft.com/office/drawing/2014/main" id="{E3F555EB-5D75-D7F4-9FDF-38F505C293F0}"/>
              </a:ext>
            </a:extLst>
          </p:cNvPr>
          <p:cNvSpPr>
            <a:spLocks noGrp="1"/>
          </p:cNvSpPr>
          <p:nvPr>
            <p:ph type="sldNum" sz="quarter" idx="12"/>
          </p:nvPr>
        </p:nvSpPr>
        <p:spPr/>
        <p:txBody>
          <a:bodyPr/>
          <a:lstStyle/>
          <a:p>
            <a:fld id="{CBA53E11-492D-48B3-9F9B-09541CA2A39A}" type="slidenum">
              <a:rPr lang="en-GB" smtClean="0"/>
              <a:t>27</a:t>
            </a:fld>
            <a:endParaRPr lang="en-GB"/>
          </a:p>
        </p:txBody>
      </p:sp>
      <p:sp>
        <p:nvSpPr>
          <p:cNvPr id="6" name="Subtitle 5">
            <a:extLst>
              <a:ext uri="{FF2B5EF4-FFF2-40B4-BE49-F238E27FC236}">
                <a16:creationId xmlns:a16="http://schemas.microsoft.com/office/drawing/2014/main" id="{3931F300-B5ED-37BC-B58B-C2C0E60637E3}"/>
              </a:ext>
            </a:extLst>
          </p:cNvPr>
          <p:cNvSpPr>
            <a:spLocks noGrp="1"/>
          </p:cNvSpPr>
          <p:nvPr>
            <p:ph type="subTitle" idx="13"/>
          </p:nvPr>
        </p:nvSpPr>
        <p:spPr/>
        <p:txBody>
          <a:bodyPr/>
          <a:lstStyle/>
          <a:p>
            <a:endParaRPr lang="en-US"/>
          </a:p>
        </p:txBody>
      </p:sp>
      <p:pic>
        <p:nvPicPr>
          <p:cNvPr id="7" name="Picture 6" descr="A close up of a graph&#10;&#10;AI-generated content may be incorrect.">
            <a:extLst>
              <a:ext uri="{FF2B5EF4-FFF2-40B4-BE49-F238E27FC236}">
                <a16:creationId xmlns:a16="http://schemas.microsoft.com/office/drawing/2014/main" id="{8E03B5F4-E9F4-E758-A5DB-D5DC0B14BF18}"/>
              </a:ext>
            </a:extLst>
          </p:cNvPr>
          <p:cNvPicPr>
            <a:picLocks noChangeAspect="1"/>
          </p:cNvPicPr>
          <p:nvPr/>
        </p:nvPicPr>
        <p:blipFill>
          <a:blip r:embed="rId2">
            <a:extLst>
              <a:ext uri="{28A0092B-C50C-407E-A947-70E740481C1C}">
                <a14:useLocalDpi xmlns:a14="http://schemas.microsoft.com/office/drawing/2010/main" val="0"/>
              </a:ext>
            </a:extLst>
          </a:blip>
          <a:srcRect l="3979" r="11419"/>
          <a:stretch>
            <a:fillRect/>
          </a:stretch>
        </p:blipFill>
        <p:spPr>
          <a:xfrm>
            <a:off x="0" y="1272476"/>
            <a:ext cx="6575613" cy="1295400"/>
          </a:xfrm>
          <a:prstGeom prst="rect">
            <a:avLst/>
          </a:prstGeom>
        </p:spPr>
      </p:pic>
      <p:pic>
        <p:nvPicPr>
          <p:cNvPr id="8" name="Picture 7" descr="A close up of a graph&#10;&#10;AI-generated content may be incorrect.">
            <a:extLst>
              <a:ext uri="{FF2B5EF4-FFF2-40B4-BE49-F238E27FC236}">
                <a16:creationId xmlns:a16="http://schemas.microsoft.com/office/drawing/2014/main" id="{C0474439-0178-900A-28EA-755E0A54BFA2}"/>
              </a:ext>
            </a:extLst>
          </p:cNvPr>
          <p:cNvPicPr>
            <a:picLocks noChangeAspect="1"/>
          </p:cNvPicPr>
          <p:nvPr/>
        </p:nvPicPr>
        <p:blipFill>
          <a:blip r:embed="rId3">
            <a:extLst>
              <a:ext uri="{28A0092B-C50C-407E-A947-70E740481C1C}">
                <a14:useLocalDpi xmlns:a14="http://schemas.microsoft.com/office/drawing/2010/main" val="0"/>
              </a:ext>
            </a:extLst>
          </a:blip>
          <a:srcRect l="3979" r="11419"/>
          <a:stretch>
            <a:fillRect/>
          </a:stretch>
        </p:blipFill>
        <p:spPr>
          <a:xfrm>
            <a:off x="0" y="2491394"/>
            <a:ext cx="6575612" cy="1295400"/>
          </a:xfrm>
          <a:prstGeom prst="rect">
            <a:avLst/>
          </a:prstGeom>
        </p:spPr>
      </p:pic>
      <p:pic>
        <p:nvPicPr>
          <p:cNvPr id="9" name="Picture 8" descr="A graph with a yellow line&#10;&#10;AI-generated content may be incorrect.">
            <a:extLst>
              <a:ext uri="{FF2B5EF4-FFF2-40B4-BE49-F238E27FC236}">
                <a16:creationId xmlns:a16="http://schemas.microsoft.com/office/drawing/2014/main" id="{33B39CB2-1172-CC57-790C-B437FB0116E7}"/>
              </a:ext>
            </a:extLst>
          </p:cNvPr>
          <p:cNvPicPr>
            <a:picLocks noChangeAspect="1"/>
          </p:cNvPicPr>
          <p:nvPr/>
        </p:nvPicPr>
        <p:blipFill>
          <a:blip r:embed="rId4">
            <a:extLst>
              <a:ext uri="{28A0092B-C50C-407E-A947-70E740481C1C}">
                <a14:useLocalDpi xmlns:a14="http://schemas.microsoft.com/office/drawing/2010/main" val="0"/>
              </a:ext>
            </a:extLst>
          </a:blip>
          <a:srcRect l="3979" r="11419"/>
          <a:stretch>
            <a:fillRect/>
          </a:stretch>
        </p:blipFill>
        <p:spPr>
          <a:xfrm>
            <a:off x="0" y="3786794"/>
            <a:ext cx="6575612" cy="1295400"/>
          </a:xfrm>
          <a:prstGeom prst="rect">
            <a:avLst/>
          </a:prstGeom>
        </p:spPr>
      </p:pic>
      <p:pic>
        <p:nvPicPr>
          <p:cNvPr id="10" name="Picture 9" descr="A graph with a yellow line&#10;&#10;AI-generated content may be incorrect.">
            <a:extLst>
              <a:ext uri="{FF2B5EF4-FFF2-40B4-BE49-F238E27FC236}">
                <a16:creationId xmlns:a16="http://schemas.microsoft.com/office/drawing/2014/main" id="{8EA6159C-0101-3538-A7FE-6A9EFDA48D4E}"/>
              </a:ext>
            </a:extLst>
          </p:cNvPr>
          <p:cNvPicPr>
            <a:picLocks noChangeAspect="1"/>
          </p:cNvPicPr>
          <p:nvPr/>
        </p:nvPicPr>
        <p:blipFill>
          <a:blip r:embed="rId5">
            <a:extLst>
              <a:ext uri="{28A0092B-C50C-407E-A947-70E740481C1C}">
                <a14:useLocalDpi xmlns:a14="http://schemas.microsoft.com/office/drawing/2010/main" val="0"/>
              </a:ext>
            </a:extLst>
          </a:blip>
          <a:srcRect l="3980" r="17589"/>
          <a:stretch>
            <a:fillRect/>
          </a:stretch>
        </p:blipFill>
        <p:spPr>
          <a:xfrm>
            <a:off x="1" y="5098302"/>
            <a:ext cx="6096000" cy="1295400"/>
          </a:xfrm>
          <a:prstGeom prst="rect">
            <a:avLst/>
          </a:prstGeom>
        </p:spPr>
      </p:pic>
      <p:pic>
        <p:nvPicPr>
          <p:cNvPr id="11" name="Picture 10" descr="A yellow and orange lines&#10;&#10;AI-generated content may be incorrect.">
            <a:extLst>
              <a:ext uri="{FF2B5EF4-FFF2-40B4-BE49-F238E27FC236}">
                <a16:creationId xmlns:a16="http://schemas.microsoft.com/office/drawing/2014/main" id="{28BFD41E-64D1-26D3-A1F9-302526A35FBC}"/>
              </a:ext>
            </a:extLst>
          </p:cNvPr>
          <p:cNvPicPr>
            <a:picLocks noChangeAspect="1"/>
          </p:cNvPicPr>
          <p:nvPr/>
        </p:nvPicPr>
        <p:blipFill>
          <a:blip r:embed="rId6">
            <a:extLst>
              <a:ext uri="{28A0092B-C50C-407E-A947-70E740481C1C}">
                <a14:useLocalDpi xmlns:a14="http://schemas.microsoft.com/office/drawing/2010/main" val="0"/>
              </a:ext>
            </a:extLst>
          </a:blip>
          <a:srcRect l="3372" r="19005"/>
          <a:stretch>
            <a:fillRect/>
          </a:stretch>
        </p:blipFill>
        <p:spPr>
          <a:xfrm>
            <a:off x="5936756" y="1306794"/>
            <a:ext cx="6033246" cy="1295400"/>
          </a:xfrm>
          <a:prstGeom prst="rect">
            <a:avLst/>
          </a:prstGeom>
        </p:spPr>
      </p:pic>
      <p:pic>
        <p:nvPicPr>
          <p:cNvPr id="12" name="Picture 11" descr="A close up of a graph&#10;&#10;AI-generated content may be incorrect.">
            <a:extLst>
              <a:ext uri="{FF2B5EF4-FFF2-40B4-BE49-F238E27FC236}">
                <a16:creationId xmlns:a16="http://schemas.microsoft.com/office/drawing/2014/main" id="{C958D6A2-77AB-3A51-3BF0-36494DDAB567}"/>
              </a:ext>
            </a:extLst>
          </p:cNvPr>
          <p:cNvPicPr>
            <a:picLocks noChangeAspect="1"/>
          </p:cNvPicPr>
          <p:nvPr/>
        </p:nvPicPr>
        <p:blipFill>
          <a:blip r:embed="rId7">
            <a:extLst>
              <a:ext uri="{28A0092B-C50C-407E-A947-70E740481C1C}">
                <a14:useLocalDpi xmlns:a14="http://schemas.microsoft.com/office/drawing/2010/main" val="0"/>
              </a:ext>
            </a:extLst>
          </a:blip>
          <a:srcRect l="3287" r="18282"/>
          <a:stretch>
            <a:fillRect/>
          </a:stretch>
        </p:blipFill>
        <p:spPr>
          <a:xfrm>
            <a:off x="5874001" y="2520530"/>
            <a:ext cx="6096000" cy="1295400"/>
          </a:xfrm>
          <a:prstGeom prst="rect">
            <a:avLst/>
          </a:prstGeom>
        </p:spPr>
      </p:pic>
      <p:pic>
        <p:nvPicPr>
          <p:cNvPr id="13" name="Picture 12" descr="A close up of a star&#10;&#10;AI-generated content may be incorrect.">
            <a:extLst>
              <a:ext uri="{FF2B5EF4-FFF2-40B4-BE49-F238E27FC236}">
                <a16:creationId xmlns:a16="http://schemas.microsoft.com/office/drawing/2014/main" id="{15FC378A-9348-3018-0FD8-704FB7B52809}"/>
              </a:ext>
            </a:extLst>
          </p:cNvPr>
          <p:cNvPicPr>
            <a:picLocks noChangeAspect="1"/>
          </p:cNvPicPr>
          <p:nvPr/>
        </p:nvPicPr>
        <p:blipFill>
          <a:blip r:embed="rId8">
            <a:extLst>
              <a:ext uri="{28A0092B-C50C-407E-A947-70E740481C1C}">
                <a14:useLocalDpi xmlns:a14="http://schemas.microsoft.com/office/drawing/2010/main" val="0"/>
              </a:ext>
            </a:extLst>
          </a:blip>
          <a:srcRect l="4240" r="17327"/>
          <a:stretch>
            <a:fillRect/>
          </a:stretch>
        </p:blipFill>
        <p:spPr>
          <a:xfrm>
            <a:off x="5968131" y="3815930"/>
            <a:ext cx="6096000" cy="1295400"/>
          </a:xfrm>
          <a:prstGeom prst="rect">
            <a:avLst/>
          </a:prstGeom>
        </p:spPr>
      </p:pic>
      <p:sp>
        <p:nvSpPr>
          <p:cNvPr id="14" name="TextBox 13">
            <a:extLst>
              <a:ext uri="{FF2B5EF4-FFF2-40B4-BE49-F238E27FC236}">
                <a16:creationId xmlns:a16="http://schemas.microsoft.com/office/drawing/2014/main" id="{7365275B-0CCF-83BD-EB7B-69461C4CF9ED}"/>
              </a:ext>
            </a:extLst>
          </p:cNvPr>
          <p:cNvSpPr txBox="1"/>
          <p:nvPr/>
        </p:nvSpPr>
        <p:spPr>
          <a:xfrm>
            <a:off x="325800" y="1087415"/>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15" name="TextBox 14">
            <a:extLst>
              <a:ext uri="{FF2B5EF4-FFF2-40B4-BE49-F238E27FC236}">
                <a16:creationId xmlns:a16="http://schemas.microsoft.com/office/drawing/2014/main" id="{021A67B6-3099-9650-DC95-0BA280970AE6}"/>
              </a:ext>
            </a:extLst>
          </p:cNvPr>
          <p:cNvSpPr txBox="1"/>
          <p:nvPr/>
        </p:nvSpPr>
        <p:spPr>
          <a:xfrm>
            <a:off x="1997717" y="1087415"/>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16" name="TextBox 15">
            <a:extLst>
              <a:ext uri="{FF2B5EF4-FFF2-40B4-BE49-F238E27FC236}">
                <a16:creationId xmlns:a16="http://schemas.microsoft.com/office/drawing/2014/main" id="{B2670AB3-1EC1-A4BA-9187-71B81D230FBB}"/>
              </a:ext>
            </a:extLst>
          </p:cNvPr>
          <p:cNvSpPr txBox="1"/>
          <p:nvPr/>
        </p:nvSpPr>
        <p:spPr>
          <a:xfrm>
            <a:off x="3501427" y="1087415"/>
            <a:ext cx="763412" cy="438758"/>
          </a:xfrm>
          <a:prstGeom prst="rect">
            <a:avLst/>
          </a:prstGeom>
          <a:noFill/>
        </p:spPr>
        <p:txBody>
          <a:bodyPr wrap="square" lIns="0" tIns="0" rIns="0" bIns="0" rtlCol="0">
            <a:noAutofit/>
          </a:bodyPr>
          <a:lstStyle/>
          <a:p>
            <a:pPr algn="l">
              <a:lnSpc>
                <a:spcPct val="105000"/>
              </a:lnSpc>
            </a:pPr>
            <a:r>
              <a:rPr lang="en-US" sz="1600" dirty="0"/>
              <a:t>16</a:t>
            </a:r>
            <a:r>
              <a:rPr lang="en-US" sz="1600" dirty="0">
                <a:solidFill>
                  <a:schemeClr val="tx1"/>
                </a:solidFill>
              </a:rPr>
              <a:t>MeV</a:t>
            </a:r>
          </a:p>
        </p:txBody>
      </p:sp>
      <p:sp>
        <p:nvSpPr>
          <p:cNvPr id="17" name="TextBox 16">
            <a:extLst>
              <a:ext uri="{FF2B5EF4-FFF2-40B4-BE49-F238E27FC236}">
                <a16:creationId xmlns:a16="http://schemas.microsoft.com/office/drawing/2014/main" id="{1D6C7C79-6646-FB8F-C4CA-93BC12571FAD}"/>
              </a:ext>
            </a:extLst>
          </p:cNvPr>
          <p:cNvSpPr txBox="1"/>
          <p:nvPr/>
        </p:nvSpPr>
        <p:spPr>
          <a:xfrm>
            <a:off x="5005137" y="1093712"/>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12MeV</a:t>
            </a:r>
          </a:p>
        </p:txBody>
      </p:sp>
      <p:sp>
        <p:nvSpPr>
          <p:cNvPr id="18" name="TextBox 17">
            <a:extLst>
              <a:ext uri="{FF2B5EF4-FFF2-40B4-BE49-F238E27FC236}">
                <a16:creationId xmlns:a16="http://schemas.microsoft.com/office/drawing/2014/main" id="{E40EFB0E-0B39-C50B-C71B-E61BC1E11D61}"/>
              </a:ext>
            </a:extLst>
          </p:cNvPr>
          <p:cNvSpPr txBox="1"/>
          <p:nvPr/>
        </p:nvSpPr>
        <p:spPr>
          <a:xfrm>
            <a:off x="6262556" y="1143913"/>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19" name="TextBox 18">
            <a:extLst>
              <a:ext uri="{FF2B5EF4-FFF2-40B4-BE49-F238E27FC236}">
                <a16:creationId xmlns:a16="http://schemas.microsoft.com/office/drawing/2014/main" id="{B0258EBA-B06A-07DC-848C-A0D7CC431F77}"/>
              </a:ext>
            </a:extLst>
          </p:cNvPr>
          <p:cNvSpPr txBox="1"/>
          <p:nvPr/>
        </p:nvSpPr>
        <p:spPr>
          <a:xfrm>
            <a:off x="7934473" y="1143913"/>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20" name="TextBox 19">
            <a:extLst>
              <a:ext uri="{FF2B5EF4-FFF2-40B4-BE49-F238E27FC236}">
                <a16:creationId xmlns:a16="http://schemas.microsoft.com/office/drawing/2014/main" id="{447F0677-06D3-0759-5605-3EF250B55587}"/>
              </a:ext>
            </a:extLst>
          </p:cNvPr>
          <p:cNvSpPr txBox="1"/>
          <p:nvPr/>
        </p:nvSpPr>
        <p:spPr>
          <a:xfrm>
            <a:off x="9438183" y="1143913"/>
            <a:ext cx="763412" cy="438758"/>
          </a:xfrm>
          <a:prstGeom prst="rect">
            <a:avLst/>
          </a:prstGeom>
          <a:noFill/>
        </p:spPr>
        <p:txBody>
          <a:bodyPr wrap="square" lIns="0" tIns="0" rIns="0" bIns="0" rtlCol="0">
            <a:noAutofit/>
          </a:bodyPr>
          <a:lstStyle/>
          <a:p>
            <a:pPr algn="l">
              <a:lnSpc>
                <a:spcPct val="105000"/>
              </a:lnSpc>
            </a:pPr>
            <a:r>
              <a:rPr lang="en-US" sz="1600" dirty="0"/>
              <a:t>16</a:t>
            </a:r>
            <a:r>
              <a:rPr lang="en-US" sz="1600" dirty="0">
                <a:solidFill>
                  <a:schemeClr val="tx1"/>
                </a:solidFill>
              </a:rPr>
              <a:t>MeV</a:t>
            </a:r>
          </a:p>
        </p:txBody>
      </p:sp>
      <p:sp>
        <p:nvSpPr>
          <p:cNvPr id="21" name="TextBox 20">
            <a:extLst>
              <a:ext uri="{FF2B5EF4-FFF2-40B4-BE49-F238E27FC236}">
                <a16:creationId xmlns:a16="http://schemas.microsoft.com/office/drawing/2014/main" id="{C1B26DD0-178E-05FD-581C-BF435B98C238}"/>
              </a:ext>
            </a:extLst>
          </p:cNvPr>
          <p:cNvSpPr txBox="1"/>
          <p:nvPr/>
        </p:nvSpPr>
        <p:spPr>
          <a:xfrm>
            <a:off x="10941893" y="1150210"/>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12MeV</a:t>
            </a:r>
          </a:p>
        </p:txBody>
      </p:sp>
    </p:spTree>
    <p:extLst>
      <p:ext uri="{BB962C8B-B14F-4D97-AF65-F5344CB8AC3E}">
        <p14:creationId xmlns:p14="http://schemas.microsoft.com/office/powerpoint/2010/main" val="2069087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2F74C-5CD7-3BF4-EDA0-2C1C159121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05EDAC-0892-1264-EA1D-50B35CBF2131}"/>
              </a:ext>
            </a:extLst>
          </p:cNvPr>
          <p:cNvSpPr>
            <a:spLocks noGrp="1"/>
          </p:cNvSpPr>
          <p:nvPr>
            <p:ph type="title"/>
          </p:nvPr>
        </p:nvSpPr>
        <p:spPr/>
        <p:txBody>
          <a:bodyPr/>
          <a:lstStyle/>
          <a:p>
            <a:r>
              <a:rPr lang="en-US" sz="3600" dirty="0"/>
              <a:t>Understanding the Beam Shape</a:t>
            </a:r>
          </a:p>
        </p:txBody>
      </p:sp>
      <p:sp>
        <p:nvSpPr>
          <p:cNvPr id="4" name="Date Placeholder 3">
            <a:extLst>
              <a:ext uri="{FF2B5EF4-FFF2-40B4-BE49-F238E27FC236}">
                <a16:creationId xmlns:a16="http://schemas.microsoft.com/office/drawing/2014/main" id="{48989F23-9236-1F8F-5800-B7D6B54EC417}"/>
              </a:ext>
            </a:extLst>
          </p:cNvPr>
          <p:cNvSpPr>
            <a:spLocks noGrp="1"/>
          </p:cNvSpPr>
          <p:nvPr>
            <p:ph type="dt" sz="half" idx="10"/>
          </p:nvPr>
        </p:nvSpPr>
        <p:spPr/>
        <p:txBody>
          <a:bodyPr/>
          <a:lstStyle/>
          <a:p>
            <a:fld id="{AFDF19A3-5FD8-5A49-AB29-DB26CE1F8ECB}" type="datetime1">
              <a:rPr lang="en-GB" smtClean="0"/>
              <a:t>18/12/2025</a:t>
            </a:fld>
            <a:endParaRPr lang="en-GB"/>
          </a:p>
        </p:txBody>
      </p:sp>
      <p:sp>
        <p:nvSpPr>
          <p:cNvPr id="6" name="Subtitle 5">
            <a:extLst>
              <a:ext uri="{FF2B5EF4-FFF2-40B4-BE49-F238E27FC236}">
                <a16:creationId xmlns:a16="http://schemas.microsoft.com/office/drawing/2014/main" id="{EC1C564E-B566-DA1E-4591-1E00272278A0}"/>
              </a:ext>
            </a:extLst>
          </p:cNvPr>
          <p:cNvSpPr>
            <a:spLocks noGrp="1"/>
          </p:cNvSpPr>
          <p:nvPr>
            <p:ph type="subTitle" idx="13"/>
          </p:nvPr>
        </p:nvSpPr>
        <p:spPr>
          <a:xfrm>
            <a:off x="325800" y="675308"/>
            <a:ext cx="11540763" cy="371567"/>
          </a:xfrm>
        </p:spPr>
        <p:txBody>
          <a:bodyPr/>
          <a:lstStyle/>
          <a:p>
            <a:r>
              <a:rPr lang="en-US" dirty="0"/>
              <a:t>Default Beam Shape</a:t>
            </a:r>
          </a:p>
        </p:txBody>
      </p:sp>
      <p:pic>
        <p:nvPicPr>
          <p:cNvPr id="22" name="Picture 21" descr="A close up of a graph&#10;&#10;AI-generated content may be incorrect.">
            <a:extLst>
              <a:ext uri="{FF2B5EF4-FFF2-40B4-BE49-F238E27FC236}">
                <a16:creationId xmlns:a16="http://schemas.microsoft.com/office/drawing/2014/main" id="{267191F5-9312-5C22-3575-0BFFA6C3F3B8}"/>
              </a:ext>
            </a:extLst>
          </p:cNvPr>
          <p:cNvPicPr>
            <a:picLocks noChangeAspect="1"/>
          </p:cNvPicPr>
          <p:nvPr/>
        </p:nvPicPr>
        <p:blipFill>
          <a:blip r:embed="rId2">
            <a:extLst>
              <a:ext uri="{28A0092B-C50C-407E-A947-70E740481C1C}">
                <a14:useLocalDpi xmlns:a14="http://schemas.microsoft.com/office/drawing/2010/main" val="0"/>
              </a:ext>
            </a:extLst>
          </a:blip>
          <a:srcRect l="3979" r="18397"/>
          <a:stretch>
            <a:fillRect/>
          </a:stretch>
        </p:blipFill>
        <p:spPr>
          <a:xfrm>
            <a:off x="410894" y="1103884"/>
            <a:ext cx="5030035" cy="1080000"/>
          </a:xfrm>
          <a:prstGeom prst="rect">
            <a:avLst/>
          </a:prstGeom>
        </p:spPr>
      </p:pic>
      <p:pic>
        <p:nvPicPr>
          <p:cNvPr id="23" name="Picture 22" descr="A graph with a yellow line&#10;&#10;AI-generated content may be incorrect.">
            <a:extLst>
              <a:ext uri="{FF2B5EF4-FFF2-40B4-BE49-F238E27FC236}">
                <a16:creationId xmlns:a16="http://schemas.microsoft.com/office/drawing/2014/main" id="{F46BF859-2115-E9A0-CA8E-D4440DA1D714}"/>
              </a:ext>
            </a:extLst>
          </p:cNvPr>
          <p:cNvPicPr>
            <a:picLocks noChangeAspect="1"/>
          </p:cNvPicPr>
          <p:nvPr/>
        </p:nvPicPr>
        <p:blipFill>
          <a:blip r:embed="rId3">
            <a:extLst>
              <a:ext uri="{28A0092B-C50C-407E-A947-70E740481C1C}">
                <a14:useLocalDpi xmlns:a14="http://schemas.microsoft.com/office/drawing/2010/main" val="0"/>
              </a:ext>
            </a:extLst>
          </a:blip>
          <a:srcRect l="3980" r="17589"/>
          <a:stretch>
            <a:fillRect/>
          </a:stretch>
        </p:blipFill>
        <p:spPr>
          <a:xfrm>
            <a:off x="410894" y="2127433"/>
            <a:ext cx="5082353" cy="1080000"/>
          </a:xfrm>
          <a:prstGeom prst="rect">
            <a:avLst/>
          </a:prstGeom>
        </p:spPr>
      </p:pic>
      <p:pic>
        <p:nvPicPr>
          <p:cNvPr id="24" name="Picture 23" descr="A yellow and orange lines&#10;&#10;AI-generated content may be incorrect.">
            <a:extLst>
              <a:ext uri="{FF2B5EF4-FFF2-40B4-BE49-F238E27FC236}">
                <a16:creationId xmlns:a16="http://schemas.microsoft.com/office/drawing/2014/main" id="{E3937A24-5246-5D37-35D1-8CEBF1AB48EA}"/>
              </a:ext>
            </a:extLst>
          </p:cNvPr>
          <p:cNvPicPr>
            <a:picLocks noChangeAspect="1"/>
          </p:cNvPicPr>
          <p:nvPr/>
        </p:nvPicPr>
        <p:blipFill>
          <a:blip r:embed="rId4">
            <a:extLst>
              <a:ext uri="{28A0092B-C50C-407E-A947-70E740481C1C}">
                <a14:useLocalDpi xmlns:a14="http://schemas.microsoft.com/office/drawing/2010/main" val="0"/>
              </a:ext>
            </a:extLst>
          </a:blip>
          <a:srcRect l="3372" r="19005"/>
          <a:stretch>
            <a:fillRect/>
          </a:stretch>
        </p:blipFill>
        <p:spPr>
          <a:xfrm>
            <a:off x="351597" y="3118288"/>
            <a:ext cx="5030034" cy="1080000"/>
          </a:xfrm>
          <a:prstGeom prst="rect">
            <a:avLst/>
          </a:prstGeom>
        </p:spPr>
      </p:pic>
      <p:pic>
        <p:nvPicPr>
          <p:cNvPr id="25" name="Picture 24" descr="A close up of a graph&#10;&#10;AI-generated content may be incorrect.">
            <a:extLst>
              <a:ext uri="{FF2B5EF4-FFF2-40B4-BE49-F238E27FC236}">
                <a16:creationId xmlns:a16="http://schemas.microsoft.com/office/drawing/2014/main" id="{38C17B0C-0F06-1FD4-419B-7B39CC73D4C4}"/>
              </a:ext>
            </a:extLst>
          </p:cNvPr>
          <p:cNvPicPr>
            <a:picLocks noChangeAspect="1"/>
          </p:cNvPicPr>
          <p:nvPr/>
        </p:nvPicPr>
        <p:blipFill>
          <a:blip r:embed="rId5">
            <a:extLst>
              <a:ext uri="{28A0092B-C50C-407E-A947-70E740481C1C}">
                <a14:useLocalDpi xmlns:a14="http://schemas.microsoft.com/office/drawing/2010/main" val="0"/>
              </a:ext>
            </a:extLst>
          </a:blip>
          <a:srcRect l="3287" r="18282"/>
          <a:stretch>
            <a:fillRect/>
          </a:stretch>
        </p:blipFill>
        <p:spPr>
          <a:xfrm>
            <a:off x="325437" y="4140902"/>
            <a:ext cx="5082353" cy="1080000"/>
          </a:xfrm>
          <a:prstGeom prst="rect">
            <a:avLst/>
          </a:prstGeom>
        </p:spPr>
      </p:pic>
      <p:pic>
        <p:nvPicPr>
          <p:cNvPr id="26" name="Picture 25" descr="A close up of a star&#10;&#10;AI-generated content may be incorrect.">
            <a:extLst>
              <a:ext uri="{FF2B5EF4-FFF2-40B4-BE49-F238E27FC236}">
                <a16:creationId xmlns:a16="http://schemas.microsoft.com/office/drawing/2014/main" id="{330993CA-7836-149A-A8BF-576A208560AE}"/>
              </a:ext>
            </a:extLst>
          </p:cNvPr>
          <p:cNvPicPr>
            <a:picLocks noChangeAspect="1"/>
          </p:cNvPicPr>
          <p:nvPr/>
        </p:nvPicPr>
        <p:blipFill>
          <a:blip r:embed="rId6">
            <a:extLst>
              <a:ext uri="{28A0092B-C50C-407E-A947-70E740481C1C}">
                <a14:useLocalDpi xmlns:a14="http://schemas.microsoft.com/office/drawing/2010/main" val="0"/>
              </a:ext>
            </a:extLst>
          </a:blip>
          <a:srcRect l="4240" r="17327"/>
          <a:stretch>
            <a:fillRect/>
          </a:stretch>
        </p:blipFill>
        <p:spPr>
          <a:xfrm>
            <a:off x="410894" y="5172043"/>
            <a:ext cx="5082353" cy="1080000"/>
          </a:xfrm>
          <a:prstGeom prst="rect">
            <a:avLst/>
          </a:prstGeom>
        </p:spPr>
      </p:pic>
      <p:pic>
        <p:nvPicPr>
          <p:cNvPr id="27" name="Picture 26" descr="A screen shot of a graph&#10;&#10;AI-generated content may be incorrect.">
            <a:extLst>
              <a:ext uri="{FF2B5EF4-FFF2-40B4-BE49-F238E27FC236}">
                <a16:creationId xmlns:a16="http://schemas.microsoft.com/office/drawing/2014/main" id="{C49D64B7-C43C-3758-FAF2-9CD470583CBE}"/>
              </a:ext>
            </a:extLst>
          </p:cNvPr>
          <p:cNvPicPr>
            <a:picLocks noChangeAspect="1"/>
          </p:cNvPicPr>
          <p:nvPr/>
        </p:nvPicPr>
        <p:blipFill>
          <a:blip r:embed="rId7">
            <a:extLst>
              <a:ext uri="{28A0092B-C50C-407E-A947-70E740481C1C}">
                <a14:useLocalDpi xmlns:a14="http://schemas.microsoft.com/office/drawing/2010/main" val="0"/>
              </a:ext>
            </a:extLst>
          </a:blip>
          <a:srcRect l="6050" r="11261"/>
          <a:stretch>
            <a:fillRect/>
          </a:stretch>
        </p:blipFill>
        <p:spPr>
          <a:xfrm>
            <a:off x="6224020" y="987275"/>
            <a:ext cx="4898976" cy="1080000"/>
          </a:xfrm>
          <a:prstGeom prst="rect">
            <a:avLst/>
          </a:prstGeom>
        </p:spPr>
      </p:pic>
      <p:pic>
        <p:nvPicPr>
          <p:cNvPr id="28" name="Picture 27" descr="A screen shot of a graph&#10;&#10;AI-generated content may be incorrect.">
            <a:extLst>
              <a:ext uri="{FF2B5EF4-FFF2-40B4-BE49-F238E27FC236}">
                <a16:creationId xmlns:a16="http://schemas.microsoft.com/office/drawing/2014/main" id="{7BD7749E-DE5C-3102-FDF0-54127F1AA578}"/>
              </a:ext>
            </a:extLst>
          </p:cNvPr>
          <p:cNvPicPr>
            <a:picLocks noChangeAspect="1"/>
          </p:cNvPicPr>
          <p:nvPr/>
        </p:nvPicPr>
        <p:blipFill>
          <a:blip r:embed="rId8">
            <a:extLst>
              <a:ext uri="{28A0092B-C50C-407E-A947-70E740481C1C}">
                <a14:useLocalDpi xmlns:a14="http://schemas.microsoft.com/office/drawing/2010/main" val="0"/>
              </a:ext>
            </a:extLst>
          </a:blip>
          <a:srcRect l="6050" r="11261"/>
          <a:stretch>
            <a:fillRect/>
          </a:stretch>
        </p:blipFill>
        <p:spPr>
          <a:xfrm>
            <a:off x="6224020" y="2027305"/>
            <a:ext cx="4898976" cy="1080000"/>
          </a:xfrm>
          <a:prstGeom prst="rect">
            <a:avLst/>
          </a:prstGeom>
        </p:spPr>
      </p:pic>
      <p:pic>
        <p:nvPicPr>
          <p:cNvPr id="29" name="Picture 28" descr="A graph showing a number of oranges&#10;&#10;AI-generated content may be incorrect.">
            <a:extLst>
              <a:ext uri="{FF2B5EF4-FFF2-40B4-BE49-F238E27FC236}">
                <a16:creationId xmlns:a16="http://schemas.microsoft.com/office/drawing/2014/main" id="{5DAA3CA9-A9FD-EA89-0E50-96497874C583}"/>
              </a:ext>
            </a:extLst>
          </p:cNvPr>
          <p:cNvPicPr>
            <a:picLocks noChangeAspect="1"/>
          </p:cNvPicPr>
          <p:nvPr/>
        </p:nvPicPr>
        <p:blipFill>
          <a:blip r:embed="rId9">
            <a:extLst>
              <a:ext uri="{28A0092B-C50C-407E-A947-70E740481C1C}">
                <a14:useLocalDpi xmlns:a14="http://schemas.microsoft.com/office/drawing/2010/main" val="0"/>
              </a:ext>
            </a:extLst>
          </a:blip>
          <a:srcRect l="5882" r="11429"/>
          <a:stretch>
            <a:fillRect/>
          </a:stretch>
        </p:blipFill>
        <p:spPr>
          <a:xfrm>
            <a:off x="6224020" y="3071888"/>
            <a:ext cx="4898976" cy="1080000"/>
          </a:xfrm>
          <a:prstGeom prst="rect">
            <a:avLst/>
          </a:prstGeom>
        </p:spPr>
      </p:pic>
      <p:pic>
        <p:nvPicPr>
          <p:cNvPr id="30" name="Picture 29" descr="A screen shot of a graph&#10;&#10;AI-generated content may be incorrect.">
            <a:extLst>
              <a:ext uri="{FF2B5EF4-FFF2-40B4-BE49-F238E27FC236}">
                <a16:creationId xmlns:a16="http://schemas.microsoft.com/office/drawing/2014/main" id="{A35EAB61-29C4-DD23-B75C-3E1D79175881}"/>
              </a:ext>
            </a:extLst>
          </p:cNvPr>
          <p:cNvPicPr>
            <a:picLocks noChangeAspect="1"/>
          </p:cNvPicPr>
          <p:nvPr/>
        </p:nvPicPr>
        <p:blipFill>
          <a:blip r:embed="rId10">
            <a:extLst>
              <a:ext uri="{28A0092B-C50C-407E-A947-70E740481C1C}">
                <a14:useLocalDpi xmlns:a14="http://schemas.microsoft.com/office/drawing/2010/main" val="0"/>
              </a:ext>
            </a:extLst>
          </a:blip>
          <a:srcRect l="6050" r="11261"/>
          <a:stretch>
            <a:fillRect/>
          </a:stretch>
        </p:blipFill>
        <p:spPr>
          <a:xfrm>
            <a:off x="6233977" y="4151888"/>
            <a:ext cx="4898976" cy="1080000"/>
          </a:xfrm>
          <a:prstGeom prst="rect">
            <a:avLst/>
          </a:prstGeom>
        </p:spPr>
      </p:pic>
      <p:pic>
        <p:nvPicPr>
          <p:cNvPr id="31" name="Picture 30" descr="A screen shot of a graph&#10;&#10;AI-generated content may be incorrect.">
            <a:extLst>
              <a:ext uri="{FF2B5EF4-FFF2-40B4-BE49-F238E27FC236}">
                <a16:creationId xmlns:a16="http://schemas.microsoft.com/office/drawing/2014/main" id="{38B2D1E2-F0F3-0C65-AC01-5ED9E62CEE1A}"/>
              </a:ext>
            </a:extLst>
          </p:cNvPr>
          <p:cNvPicPr>
            <a:picLocks noChangeAspect="1"/>
          </p:cNvPicPr>
          <p:nvPr/>
        </p:nvPicPr>
        <p:blipFill>
          <a:blip r:embed="rId11">
            <a:extLst>
              <a:ext uri="{28A0092B-C50C-407E-A947-70E740481C1C}">
                <a14:useLocalDpi xmlns:a14="http://schemas.microsoft.com/office/drawing/2010/main" val="0"/>
              </a:ext>
            </a:extLst>
          </a:blip>
          <a:srcRect l="6050" r="11429"/>
          <a:stretch>
            <a:fillRect/>
          </a:stretch>
        </p:blipFill>
        <p:spPr>
          <a:xfrm>
            <a:off x="6243934" y="5220902"/>
            <a:ext cx="4889019" cy="1080000"/>
          </a:xfrm>
          <a:prstGeom prst="rect">
            <a:avLst/>
          </a:prstGeom>
        </p:spPr>
      </p:pic>
      <p:sp>
        <p:nvSpPr>
          <p:cNvPr id="42" name="Slide Number Placeholder 41">
            <a:extLst>
              <a:ext uri="{FF2B5EF4-FFF2-40B4-BE49-F238E27FC236}">
                <a16:creationId xmlns:a16="http://schemas.microsoft.com/office/drawing/2014/main" id="{8CD698FE-8F40-5A8F-BCCC-985D38786942}"/>
              </a:ext>
            </a:extLst>
          </p:cNvPr>
          <p:cNvSpPr>
            <a:spLocks noGrp="1"/>
          </p:cNvSpPr>
          <p:nvPr>
            <p:ph type="sldNum" sz="quarter" idx="12"/>
          </p:nvPr>
        </p:nvSpPr>
        <p:spPr/>
        <p:txBody>
          <a:bodyPr/>
          <a:lstStyle/>
          <a:p>
            <a:fld id="{CBA53E11-492D-48B3-9F9B-09541CA2A39A}" type="slidenum">
              <a:rPr lang="en-GB" smtClean="0"/>
              <a:t>28</a:t>
            </a:fld>
            <a:endParaRPr lang="en-GB"/>
          </a:p>
        </p:txBody>
      </p:sp>
    </p:spTree>
    <p:extLst>
      <p:ext uri="{BB962C8B-B14F-4D97-AF65-F5344CB8AC3E}">
        <p14:creationId xmlns:p14="http://schemas.microsoft.com/office/powerpoint/2010/main" val="3984710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F0E70A-7C3E-1E70-7379-31DECE5C4D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BA486A-2974-9E6C-168A-1BCD09977BFD}"/>
              </a:ext>
            </a:extLst>
          </p:cNvPr>
          <p:cNvSpPr>
            <a:spLocks noGrp="1"/>
          </p:cNvSpPr>
          <p:nvPr>
            <p:ph type="title"/>
          </p:nvPr>
        </p:nvSpPr>
        <p:spPr/>
        <p:txBody>
          <a:bodyPr/>
          <a:lstStyle/>
          <a:p>
            <a:r>
              <a:rPr lang="en-US" sz="4500" dirty="0"/>
              <a:t>Improving Uniformity</a:t>
            </a:r>
          </a:p>
        </p:txBody>
      </p:sp>
      <p:pic>
        <p:nvPicPr>
          <p:cNvPr id="64" name="Content Placeholder 63" descr="A diagram of a vacuum and vacuum scatter diagram&#10;&#10;AI-generated content may be incorrect.">
            <a:extLst>
              <a:ext uri="{FF2B5EF4-FFF2-40B4-BE49-F238E27FC236}">
                <a16:creationId xmlns:a16="http://schemas.microsoft.com/office/drawing/2014/main" id="{3B88A5D2-3BB6-8BF6-58CC-7DFDD451A2D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5438" y="3136544"/>
            <a:ext cx="7580544" cy="2897023"/>
          </a:xfrm>
        </p:spPr>
      </p:pic>
      <p:sp>
        <p:nvSpPr>
          <p:cNvPr id="7" name="Subtitle 6">
            <a:extLst>
              <a:ext uri="{FF2B5EF4-FFF2-40B4-BE49-F238E27FC236}">
                <a16:creationId xmlns:a16="http://schemas.microsoft.com/office/drawing/2014/main" id="{0A2C396B-4E22-03A9-D013-3081D303089F}"/>
              </a:ext>
            </a:extLst>
          </p:cNvPr>
          <p:cNvSpPr>
            <a:spLocks noGrp="1"/>
          </p:cNvSpPr>
          <p:nvPr>
            <p:ph type="subTitle" idx="13"/>
          </p:nvPr>
        </p:nvSpPr>
        <p:spPr>
          <a:xfrm>
            <a:off x="325618" y="874185"/>
            <a:ext cx="11540763" cy="371567"/>
          </a:xfrm>
        </p:spPr>
        <p:txBody>
          <a:bodyPr/>
          <a:lstStyle/>
          <a:p>
            <a:r>
              <a:rPr lang="en-US" sz="3600" dirty="0" err="1"/>
              <a:t>Optimising</a:t>
            </a:r>
            <a:r>
              <a:rPr lang="en-US" sz="3600" dirty="0"/>
              <a:t> Positions</a:t>
            </a:r>
          </a:p>
        </p:txBody>
      </p:sp>
      <p:sp>
        <p:nvSpPr>
          <p:cNvPr id="68" name="Rectangle 67">
            <a:extLst>
              <a:ext uri="{FF2B5EF4-FFF2-40B4-BE49-F238E27FC236}">
                <a16:creationId xmlns:a16="http://schemas.microsoft.com/office/drawing/2014/main" id="{B5650949-46E2-C997-1C48-04DC352CEE3B}"/>
              </a:ext>
            </a:extLst>
          </p:cNvPr>
          <p:cNvSpPr/>
          <p:nvPr/>
        </p:nvSpPr>
        <p:spPr>
          <a:xfrm>
            <a:off x="1419727" y="1617080"/>
            <a:ext cx="5238780" cy="1159329"/>
          </a:xfrm>
          <a:prstGeom prst="rect">
            <a:avLst/>
          </a:prstGeom>
          <a:solidFill>
            <a:schemeClr val="accent3">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CF7EDC1-8049-18CB-7D3D-9D3CE909817B}"/>
                  </a:ext>
                </a:extLst>
              </p:cNvPr>
              <p:cNvSpPr txBox="1"/>
              <p:nvPr/>
            </p:nvSpPr>
            <p:spPr>
              <a:xfrm>
                <a:off x="1419727" y="1850070"/>
                <a:ext cx="5238780" cy="5852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𝐶𝑉</m:t>
                      </m:r>
                      <m:r>
                        <a:rPr lang="en-GB" sz="2000" b="0" i="1" smtClean="0">
                          <a:latin typeface="Cambria Math" panose="02040503050406030204" pitchFamily="18" charset="0"/>
                        </a:rPr>
                        <m:t>= </m:t>
                      </m:r>
                      <m:f>
                        <m:fPr>
                          <m:ctrlPr>
                            <a:rPr lang="en-US" sz="2000" i="1" smtClean="0">
                              <a:latin typeface="Cambria Math" panose="02040503050406030204" pitchFamily="18" charset="0"/>
                            </a:rPr>
                          </m:ctrlPr>
                        </m:fPr>
                        <m:num>
                          <m:r>
                            <a:rPr lang="en-GB" sz="2000" b="0" i="1" smtClean="0">
                              <a:latin typeface="Cambria Math" panose="02040503050406030204" pitchFamily="18" charset="0"/>
                            </a:rPr>
                            <m:t>𝑆𝑡𝑎𝑛𝑑𝑎𝑟𝑑</m:t>
                          </m:r>
                          <m:r>
                            <a:rPr lang="en-GB" sz="2000" b="0" i="1" smtClean="0">
                              <a:latin typeface="Cambria Math" panose="02040503050406030204" pitchFamily="18" charset="0"/>
                            </a:rPr>
                            <m:t> </m:t>
                          </m:r>
                          <m:r>
                            <a:rPr lang="en-GB" sz="2000" b="0" i="1" smtClean="0">
                              <a:latin typeface="Cambria Math" panose="02040503050406030204" pitchFamily="18" charset="0"/>
                            </a:rPr>
                            <m:t>𝐷𝑒𝑣𝑖𝑎𝑡𝑖𝑜𝑛</m:t>
                          </m:r>
                          <m:r>
                            <a:rPr lang="en-GB" sz="2000" b="0" i="1" smtClean="0">
                              <a:latin typeface="Cambria Math" panose="02040503050406030204" pitchFamily="18" charset="0"/>
                            </a:rPr>
                            <m:t> </m:t>
                          </m:r>
                          <m:r>
                            <a:rPr lang="en-GB" sz="2000" b="0" i="1" smtClean="0">
                              <a:latin typeface="Cambria Math" panose="02040503050406030204" pitchFamily="18" charset="0"/>
                            </a:rPr>
                            <m:t>𝑜𝑓</m:t>
                          </m:r>
                          <m:r>
                            <a:rPr lang="en-GB" sz="2000" b="0" i="1" smtClean="0">
                              <a:latin typeface="Cambria Math" panose="02040503050406030204" pitchFamily="18" charset="0"/>
                            </a:rPr>
                            <m:t> </m:t>
                          </m:r>
                          <m:r>
                            <a:rPr lang="en-GB" sz="2000" b="0" i="1" smtClean="0">
                              <a:latin typeface="Cambria Math" panose="02040503050406030204" pitchFamily="18" charset="0"/>
                            </a:rPr>
                            <m:t>𝐷𝑜𝑠𝑒</m:t>
                          </m:r>
                          <m:r>
                            <a:rPr lang="en-GB" sz="2000" b="0" i="1" smtClean="0">
                              <a:latin typeface="Cambria Math" panose="02040503050406030204" pitchFamily="18" charset="0"/>
                            </a:rPr>
                            <m:t> </m:t>
                          </m:r>
                        </m:num>
                        <m:den>
                          <m:r>
                            <a:rPr lang="en-GB" sz="2000" b="0" i="1" smtClean="0">
                              <a:latin typeface="Cambria Math" panose="02040503050406030204" pitchFamily="18" charset="0"/>
                            </a:rPr>
                            <m:t>𝑀𝑒𝑎𝑛</m:t>
                          </m:r>
                          <m:r>
                            <a:rPr lang="en-GB" sz="2000" b="0" i="1" smtClean="0">
                              <a:latin typeface="Cambria Math" panose="02040503050406030204" pitchFamily="18" charset="0"/>
                            </a:rPr>
                            <m:t> </m:t>
                          </m:r>
                          <m:r>
                            <a:rPr lang="en-GB" sz="2000" b="0" i="1" smtClean="0">
                              <a:latin typeface="Cambria Math" panose="02040503050406030204" pitchFamily="18" charset="0"/>
                            </a:rPr>
                            <m:t>𝐷𝑜𝑠𝑒</m:t>
                          </m:r>
                        </m:den>
                      </m:f>
                      <m:r>
                        <a:rPr lang="en-GB" sz="2000" b="0" i="1" smtClean="0">
                          <a:latin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 100</m:t>
                      </m:r>
                      <m:r>
                        <a:rPr lang="en-GB" sz="2000" b="0" i="1" smtClean="0">
                          <a:latin typeface="Cambria Math" panose="02040503050406030204" pitchFamily="18" charset="0"/>
                        </a:rPr>
                        <m:t> </m:t>
                      </m:r>
                    </m:oMath>
                  </m:oMathPara>
                </a14:m>
                <a:endParaRPr lang="en-US" sz="2000" dirty="0"/>
              </a:p>
            </p:txBody>
          </p:sp>
        </mc:Choice>
        <mc:Fallback xmlns="">
          <p:sp>
            <p:nvSpPr>
              <p:cNvPr id="4" name="TextBox 3">
                <a:extLst>
                  <a:ext uri="{FF2B5EF4-FFF2-40B4-BE49-F238E27FC236}">
                    <a16:creationId xmlns:a16="http://schemas.microsoft.com/office/drawing/2014/main" id="{ECF7EDC1-8049-18CB-7D3D-9D3CE909817B}"/>
                  </a:ext>
                </a:extLst>
              </p:cNvPr>
              <p:cNvSpPr txBox="1">
                <a:spLocks noRot="1" noChangeAspect="1" noMove="1" noResize="1" noEditPoints="1" noAdjustHandles="1" noChangeArrowheads="1" noChangeShapeType="1" noTextEdit="1"/>
              </p:cNvSpPr>
              <p:nvPr/>
            </p:nvSpPr>
            <p:spPr>
              <a:xfrm>
                <a:off x="1419727" y="1850070"/>
                <a:ext cx="5238780" cy="585288"/>
              </a:xfrm>
              <a:prstGeom prst="rect">
                <a:avLst/>
              </a:prstGeom>
              <a:blipFill>
                <a:blip r:embed="rId3"/>
                <a:stretch>
                  <a:fillRect t="-8511" b="-29787"/>
                </a:stretch>
              </a:blipFill>
            </p:spPr>
            <p:txBody>
              <a:bodyPr/>
              <a:lstStyle/>
              <a:p>
                <a:r>
                  <a:rPr lang="en-US">
                    <a:noFill/>
                  </a:rPr>
                  <a:t> </a:t>
                </a:r>
              </a:p>
            </p:txBody>
          </p:sp>
        </mc:Fallback>
      </mc:AlternateContent>
      <p:pic>
        <p:nvPicPr>
          <p:cNvPr id="5" name="Picture 4" descr="A red and yellow circle with numbers and a black background&#10;&#10;AI-generated content may be incorrect.">
            <a:extLst>
              <a:ext uri="{FF2B5EF4-FFF2-40B4-BE49-F238E27FC236}">
                <a16:creationId xmlns:a16="http://schemas.microsoft.com/office/drawing/2014/main" id="{D00BEF39-E50A-0F68-C417-9E3F4768B372}"/>
              </a:ext>
            </a:extLst>
          </p:cNvPr>
          <p:cNvPicPr>
            <a:picLocks noChangeAspect="1"/>
          </p:cNvPicPr>
          <p:nvPr/>
        </p:nvPicPr>
        <p:blipFill>
          <a:blip r:embed="rId4"/>
          <a:stretch>
            <a:fillRect/>
          </a:stretch>
        </p:blipFill>
        <p:spPr>
          <a:xfrm>
            <a:off x="7752796" y="582866"/>
            <a:ext cx="3836730" cy="2880000"/>
          </a:xfrm>
          <a:prstGeom prst="rect">
            <a:avLst/>
          </a:prstGeom>
        </p:spPr>
      </p:pic>
      <p:pic>
        <p:nvPicPr>
          <p:cNvPr id="65" name="Picture 64">
            <a:extLst>
              <a:ext uri="{FF2B5EF4-FFF2-40B4-BE49-F238E27FC236}">
                <a16:creationId xmlns:a16="http://schemas.microsoft.com/office/drawing/2014/main" id="{702DC331-351B-9694-29FB-F7D698943C98}"/>
              </a:ext>
            </a:extLst>
          </p:cNvPr>
          <p:cNvPicPr>
            <a:picLocks noChangeAspect="1"/>
          </p:cNvPicPr>
          <p:nvPr/>
        </p:nvPicPr>
        <p:blipFill>
          <a:blip r:embed="rId5"/>
          <a:stretch>
            <a:fillRect/>
          </a:stretch>
        </p:blipFill>
        <p:spPr>
          <a:xfrm>
            <a:off x="8388252" y="3308217"/>
            <a:ext cx="3201274" cy="2880000"/>
          </a:xfrm>
          <a:prstGeom prst="rect">
            <a:avLst/>
          </a:prstGeom>
        </p:spPr>
      </p:pic>
      <p:sp>
        <p:nvSpPr>
          <p:cNvPr id="66" name="Date Placeholder 65">
            <a:extLst>
              <a:ext uri="{FF2B5EF4-FFF2-40B4-BE49-F238E27FC236}">
                <a16:creationId xmlns:a16="http://schemas.microsoft.com/office/drawing/2014/main" id="{D02A8F8C-DFE1-4446-3517-9EFC7F624037}"/>
              </a:ext>
            </a:extLst>
          </p:cNvPr>
          <p:cNvSpPr>
            <a:spLocks noGrp="1"/>
          </p:cNvSpPr>
          <p:nvPr>
            <p:ph type="dt" sz="half" idx="10"/>
          </p:nvPr>
        </p:nvSpPr>
        <p:spPr/>
        <p:txBody>
          <a:bodyPr/>
          <a:lstStyle/>
          <a:p>
            <a:fld id="{B6114C0A-CB84-A74F-BF6A-58AB2C47B353}" type="datetime1">
              <a:rPr lang="en-GB" smtClean="0"/>
              <a:t>18/12/2025</a:t>
            </a:fld>
            <a:endParaRPr lang="en-GB"/>
          </a:p>
        </p:txBody>
      </p:sp>
      <p:sp>
        <p:nvSpPr>
          <p:cNvPr id="67" name="Slide Number Placeholder 66">
            <a:extLst>
              <a:ext uri="{FF2B5EF4-FFF2-40B4-BE49-F238E27FC236}">
                <a16:creationId xmlns:a16="http://schemas.microsoft.com/office/drawing/2014/main" id="{A8BCC547-F353-7B39-8E4A-094A3EDE0675}"/>
              </a:ext>
            </a:extLst>
          </p:cNvPr>
          <p:cNvSpPr>
            <a:spLocks noGrp="1"/>
          </p:cNvSpPr>
          <p:nvPr>
            <p:ph type="sldNum" sz="quarter" idx="12"/>
          </p:nvPr>
        </p:nvSpPr>
        <p:spPr/>
        <p:txBody>
          <a:bodyPr/>
          <a:lstStyle/>
          <a:p>
            <a:fld id="{CBA53E11-492D-48B3-9F9B-09541CA2A39A}" type="slidenum">
              <a:rPr lang="en-GB" smtClean="0"/>
              <a:t>29</a:t>
            </a:fld>
            <a:endParaRPr lang="en-GB"/>
          </a:p>
        </p:txBody>
      </p:sp>
      <p:sp>
        <p:nvSpPr>
          <p:cNvPr id="70" name="Rectangle 69">
            <a:extLst>
              <a:ext uri="{FF2B5EF4-FFF2-40B4-BE49-F238E27FC236}">
                <a16:creationId xmlns:a16="http://schemas.microsoft.com/office/drawing/2014/main" id="{5E59333A-F488-DD66-7BF7-6AF42403F98D}"/>
              </a:ext>
            </a:extLst>
          </p:cNvPr>
          <p:cNvSpPr/>
          <p:nvPr/>
        </p:nvSpPr>
        <p:spPr>
          <a:xfrm>
            <a:off x="8594725" y="735268"/>
            <a:ext cx="2305049" cy="186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endParaRPr>
          </a:p>
        </p:txBody>
      </p:sp>
      <p:sp>
        <p:nvSpPr>
          <p:cNvPr id="71" name="Rectangle 70">
            <a:extLst>
              <a:ext uri="{FF2B5EF4-FFF2-40B4-BE49-F238E27FC236}">
                <a16:creationId xmlns:a16="http://schemas.microsoft.com/office/drawing/2014/main" id="{FC5B47A1-4995-CBAA-4AEE-ED167F445EEE}"/>
              </a:ext>
            </a:extLst>
          </p:cNvPr>
          <p:cNvSpPr/>
          <p:nvPr/>
        </p:nvSpPr>
        <p:spPr>
          <a:xfrm>
            <a:off x="8660380" y="3335649"/>
            <a:ext cx="2348254" cy="3140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1"/>
                </a:solidFill>
              </a:rPr>
              <a:t>Experimental (RCF)</a:t>
            </a:r>
          </a:p>
        </p:txBody>
      </p:sp>
      <p:sp>
        <p:nvSpPr>
          <p:cNvPr id="69" name="Rectangle 68">
            <a:extLst>
              <a:ext uri="{FF2B5EF4-FFF2-40B4-BE49-F238E27FC236}">
                <a16:creationId xmlns:a16="http://schemas.microsoft.com/office/drawing/2014/main" id="{0390D7AA-CFC4-C011-5467-5E9DCC2F0068}"/>
              </a:ext>
            </a:extLst>
          </p:cNvPr>
          <p:cNvSpPr/>
          <p:nvPr/>
        </p:nvSpPr>
        <p:spPr>
          <a:xfrm>
            <a:off x="8198708" y="582867"/>
            <a:ext cx="3175687" cy="186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1"/>
                </a:solidFill>
              </a:rPr>
              <a:t>Simulation</a:t>
            </a:r>
          </a:p>
        </p:txBody>
      </p:sp>
    </p:spTree>
    <p:extLst>
      <p:ext uri="{BB962C8B-B14F-4D97-AF65-F5344CB8AC3E}">
        <p14:creationId xmlns:p14="http://schemas.microsoft.com/office/powerpoint/2010/main" val="288809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0B8F2-3CFA-788E-FB39-EA8D22C2A960}"/>
              </a:ext>
            </a:extLst>
          </p:cNvPr>
          <p:cNvSpPr>
            <a:spLocks noGrp="1"/>
          </p:cNvSpPr>
          <p:nvPr>
            <p:ph type="title"/>
          </p:nvPr>
        </p:nvSpPr>
        <p:spPr/>
        <p:txBody>
          <a:bodyPr/>
          <a:lstStyle/>
          <a:p>
            <a:r>
              <a:rPr lang="en-US" sz="4500" dirty="0"/>
              <a:t>Introduction to Ion-Acoustic Work</a:t>
            </a:r>
          </a:p>
        </p:txBody>
      </p:sp>
      <p:pic>
        <p:nvPicPr>
          <p:cNvPr id="8" name="Content Placeholder 7" descr="A close-up of several machines&#10;&#10;AI-generated content may be incorrect.">
            <a:extLst>
              <a:ext uri="{FF2B5EF4-FFF2-40B4-BE49-F238E27FC236}">
                <a16:creationId xmlns:a16="http://schemas.microsoft.com/office/drawing/2014/main" id="{13DCE6F7-6317-EFEB-04E5-FC5961E13BB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03083" y="1394619"/>
            <a:ext cx="9586129" cy="4865687"/>
          </a:xfrm>
        </p:spPr>
      </p:pic>
      <p:sp>
        <p:nvSpPr>
          <p:cNvPr id="4" name="Date Placeholder 3">
            <a:extLst>
              <a:ext uri="{FF2B5EF4-FFF2-40B4-BE49-F238E27FC236}">
                <a16:creationId xmlns:a16="http://schemas.microsoft.com/office/drawing/2014/main" id="{230EBFEB-21C5-74D6-F509-E875EB92C513}"/>
              </a:ext>
            </a:extLst>
          </p:cNvPr>
          <p:cNvSpPr>
            <a:spLocks noGrp="1"/>
          </p:cNvSpPr>
          <p:nvPr>
            <p:ph type="dt" sz="half" idx="10"/>
          </p:nvPr>
        </p:nvSpPr>
        <p:spPr/>
        <p:txBody>
          <a:bodyPr/>
          <a:lstStyle/>
          <a:p>
            <a:fld id="{8B997D2B-8D07-4142-8652-D3719F2AEE24}" type="datetime1">
              <a:rPr lang="en-GB" smtClean="0"/>
              <a:t>18/12/2025</a:t>
            </a:fld>
            <a:endParaRPr lang="en-GB"/>
          </a:p>
        </p:txBody>
      </p:sp>
      <p:sp>
        <p:nvSpPr>
          <p:cNvPr id="5" name="Slide Number Placeholder 4">
            <a:extLst>
              <a:ext uri="{FF2B5EF4-FFF2-40B4-BE49-F238E27FC236}">
                <a16:creationId xmlns:a16="http://schemas.microsoft.com/office/drawing/2014/main" id="{D3801874-F2AB-6DD6-F5AF-8B0E98F17713}"/>
              </a:ext>
            </a:extLst>
          </p:cNvPr>
          <p:cNvSpPr>
            <a:spLocks noGrp="1"/>
          </p:cNvSpPr>
          <p:nvPr>
            <p:ph type="sldNum" sz="quarter" idx="12"/>
          </p:nvPr>
        </p:nvSpPr>
        <p:spPr/>
        <p:txBody>
          <a:bodyPr/>
          <a:lstStyle/>
          <a:p>
            <a:fld id="{CBA53E11-492D-48B3-9F9B-09541CA2A39A}" type="slidenum">
              <a:rPr lang="en-GB" smtClean="0"/>
              <a:t>3</a:t>
            </a:fld>
            <a:endParaRPr lang="en-GB"/>
          </a:p>
        </p:txBody>
      </p:sp>
      <p:sp>
        <p:nvSpPr>
          <p:cNvPr id="10" name="Subtitle 9">
            <a:extLst>
              <a:ext uri="{FF2B5EF4-FFF2-40B4-BE49-F238E27FC236}">
                <a16:creationId xmlns:a16="http://schemas.microsoft.com/office/drawing/2014/main" id="{CF9AAE38-7D78-6397-D55E-98AD33947B7A}"/>
              </a:ext>
            </a:extLst>
          </p:cNvPr>
          <p:cNvSpPr>
            <a:spLocks noGrp="1"/>
          </p:cNvSpPr>
          <p:nvPr>
            <p:ph type="subTitle" idx="13"/>
          </p:nvPr>
        </p:nvSpPr>
        <p:spPr/>
        <p:txBody>
          <a:bodyPr/>
          <a:lstStyle/>
          <a:p>
            <a:endParaRPr lang="en-US"/>
          </a:p>
        </p:txBody>
      </p:sp>
    </p:spTree>
    <p:extLst>
      <p:ext uri="{BB962C8B-B14F-4D97-AF65-F5344CB8AC3E}">
        <p14:creationId xmlns:p14="http://schemas.microsoft.com/office/powerpoint/2010/main" val="3629003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F8859-7D2C-1B08-A213-DDDFEF699DB8}"/>
              </a:ext>
            </a:extLst>
          </p:cNvPr>
          <p:cNvSpPr>
            <a:spLocks noGrp="1"/>
          </p:cNvSpPr>
          <p:nvPr>
            <p:ph type="title"/>
          </p:nvPr>
        </p:nvSpPr>
        <p:spPr/>
        <p:txBody>
          <a:bodyPr/>
          <a:lstStyle/>
          <a:p>
            <a:r>
              <a:rPr lang="en-US" sz="4500" dirty="0"/>
              <a:t>Estimating the Dose per Shot</a:t>
            </a:r>
          </a:p>
        </p:txBody>
      </p:sp>
      <p:sp>
        <p:nvSpPr>
          <p:cNvPr id="7" name="Subtitle 6">
            <a:extLst>
              <a:ext uri="{FF2B5EF4-FFF2-40B4-BE49-F238E27FC236}">
                <a16:creationId xmlns:a16="http://schemas.microsoft.com/office/drawing/2014/main" id="{2E535611-A1E6-E0BD-D1D3-B8C2A628551F}"/>
              </a:ext>
            </a:extLst>
          </p:cNvPr>
          <p:cNvSpPr>
            <a:spLocks noGrp="1"/>
          </p:cNvSpPr>
          <p:nvPr>
            <p:ph type="subTitle" idx="13"/>
          </p:nvPr>
        </p:nvSpPr>
        <p:spPr/>
        <p:txBody>
          <a:bodyPr/>
          <a:lstStyle/>
          <a:p>
            <a:endParaRPr lang="en-US"/>
          </a:p>
        </p:txBody>
      </p:sp>
      <p:graphicFrame>
        <p:nvGraphicFramePr>
          <p:cNvPr id="8" name="Table 7">
            <a:extLst>
              <a:ext uri="{FF2B5EF4-FFF2-40B4-BE49-F238E27FC236}">
                <a16:creationId xmlns:a16="http://schemas.microsoft.com/office/drawing/2014/main" id="{1F2D1EF3-F631-7F24-F994-133A6D061C4E}"/>
              </a:ext>
            </a:extLst>
          </p:cNvPr>
          <p:cNvGraphicFramePr>
            <a:graphicFrameLocks noGrp="1"/>
          </p:cNvGraphicFramePr>
          <p:nvPr/>
        </p:nvGraphicFramePr>
        <p:xfrm>
          <a:off x="539373" y="1574800"/>
          <a:ext cx="10718799" cy="1854200"/>
        </p:xfrm>
        <a:graphic>
          <a:graphicData uri="http://schemas.openxmlformats.org/drawingml/2006/table">
            <a:tbl>
              <a:tblPr firstRow="1" bandRow="1">
                <a:tableStyleId>{69012ECD-51FC-41F1-AA8D-1B2483CD663E}</a:tableStyleId>
              </a:tblPr>
              <a:tblGrid>
                <a:gridCol w="3572933">
                  <a:extLst>
                    <a:ext uri="{9D8B030D-6E8A-4147-A177-3AD203B41FA5}">
                      <a16:colId xmlns:a16="http://schemas.microsoft.com/office/drawing/2014/main" val="2521881782"/>
                    </a:ext>
                  </a:extLst>
                </a:gridCol>
                <a:gridCol w="3572933">
                  <a:extLst>
                    <a:ext uri="{9D8B030D-6E8A-4147-A177-3AD203B41FA5}">
                      <a16:colId xmlns:a16="http://schemas.microsoft.com/office/drawing/2014/main" val="2272305683"/>
                    </a:ext>
                  </a:extLst>
                </a:gridCol>
                <a:gridCol w="3572933">
                  <a:extLst>
                    <a:ext uri="{9D8B030D-6E8A-4147-A177-3AD203B41FA5}">
                      <a16:colId xmlns:a16="http://schemas.microsoft.com/office/drawing/2014/main" val="4115831607"/>
                    </a:ext>
                  </a:extLst>
                </a:gridCol>
              </a:tblGrid>
              <a:tr h="370840">
                <a:tc>
                  <a:txBody>
                    <a:bodyPr/>
                    <a:lstStyle/>
                    <a:p>
                      <a:pPr algn="ctr"/>
                      <a:r>
                        <a:rPr lang="en-US" dirty="0"/>
                        <a:t>Number of Shots Taken</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Mean Dose Across the Cell Dish /Gy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Mean Dose per Shot /Gy</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3167005"/>
                  </a:ext>
                </a:extLst>
              </a:tr>
              <a:tr h="370840">
                <a:tc>
                  <a:txBody>
                    <a:bodyPr/>
                    <a:lstStyle/>
                    <a:p>
                      <a:pPr algn="ctr"/>
                      <a:r>
                        <a:rPr lang="en-US" dirty="0"/>
                        <a:t>10</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0.29</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9007157"/>
                  </a:ext>
                </a:extLst>
              </a:tr>
              <a:tr h="370840">
                <a:tc>
                  <a:txBody>
                    <a:bodyPr/>
                    <a:lstStyle/>
                    <a:p>
                      <a:pPr algn="ctr"/>
                      <a:r>
                        <a:rPr lang="en-US" dirty="0"/>
                        <a:t>5</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0.34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1159964"/>
                  </a:ext>
                </a:extLst>
              </a:tr>
              <a:tr h="370840">
                <a:tc>
                  <a:txBody>
                    <a:bodyPr/>
                    <a:lstStyle/>
                    <a:p>
                      <a:pPr algn="ctr"/>
                      <a:r>
                        <a:rPr lang="en-US" dirty="0"/>
                        <a:t>10</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3.11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0.31</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1801493"/>
                  </a:ext>
                </a:extLst>
              </a:tr>
              <a:tr h="370840">
                <a:tc>
                  <a:txBody>
                    <a:bodyPr/>
                    <a:lstStyle/>
                    <a:p>
                      <a:pPr algn="ctr"/>
                      <a:r>
                        <a:rPr lang="en-US" dirty="0"/>
                        <a:t>5</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2.18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0.44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632300"/>
                  </a:ext>
                </a:extLst>
              </a:tr>
            </a:tbl>
          </a:graphicData>
        </a:graphic>
      </p:graphicFrame>
      <p:graphicFrame>
        <p:nvGraphicFramePr>
          <p:cNvPr id="9" name="Table 8">
            <a:extLst>
              <a:ext uri="{FF2B5EF4-FFF2-40B4-BE49-F238E27FC236}">
                <a16:creationId xmlns:a16="http://schemas.microsoft.com/office/drawing/2014/main" id="{81DABAFA-A6C7-6862-7F8C-E4FFDD03BFA8}"/>
              </a:ext>
            </a:extLst>
          </p:cNvPr>
          <p:cNvGraphicFramePr>
            <a:graphicFrameLocks noGrp="1"/>
          </p:cNvGraphicFramePr>
          <p:nvPr/>
        </p:nvGraphicFramePr>
        <p:xfrm>
          <a:off x="2032000" y="4012037"/>
          <a:ext cx="8128000" cy="1483360"/>
        </p:xfrm>
        <a:graphic>
          <a:graphicData uri="http://schemas.openxmlformats.org/drawingml/2006/table">
            <a:tbl>
              <a:tblPr firstRow="1" bandRow="1">
                <a:tableStyleId>{69012ECD-51FC-41F1-AA8D-1B2483CD663E}</a:tableStyleId>
              </a:tblPr>
              <a:tblGrid>
                <a:gridCol w="4064000">
                  <a:extLst>
                    <a:ext uri="{9D8B030D-6E8A-4147-A177-3AD203B41FA5}">
                      <a16:colId xmlns:a16="http://schemas.microsoft.com/office/drawing/2014/main" val="4199914038"/>
                    </a:ext>
                  </a:extLst>
                </a:gridCol>
                <a:gridCol w="4064000">
                  <a:extLst>
                    <a:ext uri="{9D8B030D-6E8A-4147-A177-3AD203B41FA5}">
                      <a16:colId xmlns:a16="http://schemas.microsoft.com/office/drawing/2014/main" val="3136507018"/>
                    </a:ext>
                  </a:extLst>
                </a:gridCol>
              </a:tblGrid>
              <a:tr h="370840">
                <a:tc>
                  <a:txBody>
                    <a:bodyPr/>
                    <a:lstStyle/>
                    <a:p>
                      <a:pPr algn="ctr"/>
                      <a:r>
                        <a:rPr lang="en-US" dirty="0"/>
                        <a:t>Desired Dose /Gy</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a:t>Shots Required</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96942"/>
                  </a:ext>
                </a:extLst>
              </a:tr>
              <a:tr h="370840">
                <a:tc>
                  <a:txBody>
                    <a:bodyPr/>
                    <a:lstStyle/>
                    <a:p>
                      <a:pPr algn="ctr"/>
                      <a:r>
                        <a:rPr lang="en-US" dirty="0"/>
                        <a:t>1</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0216721"/>
                  </a:ext>
                </a:extLst>
              </a:tr>
              <a:tr h="370840">
                <a:tc>
                  <a:txBody>
                    <a:bodyPr/>
                    <a:lstStyle/>
                    <a:p>
                      <a:pPr algn="ctr"/>
                      <a:r>
                        <a:rPr lang="en-US" dirty="0"/>
                        <a:t>2</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7</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7744528"/>
                  </a:ext>
                </a:extLst>
              </a:tr>
              <a:tr h="370840">
                <a:tc>
                  <a:txBody>
                    <a:bodyPr/>
                    <a:lstStyle/>
                    <a:p>
                      <a:pPr algn="ctr"/>
                      <a:r>
                        <a:rPr lang="en-US" dirty="0"/>
                        <a:t>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a:t>14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0360576"/>
                  </a:ext>
                </a:extLst>
              </a:tr>
            </a:tbl>
          </a:graphicData>
        </a:graphic>
      </p:graphicFrame>
      <p:sp>
        <p:nvSpPr>
          <p:cNvPr id="10" name="Bent Arrow 9">
            <a:extLst>
              <a:ext uri="{FF2B5EF4-FFF2-40B4-BE49-F238E27FC236}">
                <a16:creationId xmlns:a16="http://schemas.microsoft.com/office/drawing/2014/main" id="{08764D05-1D8D-5014-60DC-B9163D06D616}"/>
              </a:ext>
            </a:extLst>
          </p:cNvPr>
          <p:cNvSpPr/>
          <p:nvPr/>
        </p:nvSpPr>
        <p:spPr>
          <a:xfrm rot="10800000" flipH="1">
            <a:off x="838200" y="3746500"/>
            <a:ext cx="1054100" cy="1267674"/>
          </a:xfrm>
          <a:prstGeom prst="ben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3" name="Date Placeholder 2">
            <a:extLst>
              <a:ext uri="{FF2B5EF4-FFF2-40B4-BE49-F238E27FC236}">
                <a16:creationId xmlns:a16="http://schemas.microsoft.com/office/drawing/2014/main" id="{CDA5F408-B6DE-1C1D-366D-6057C3F7F3CC}"/>
              </a:ext>
            </a:extLst>
          </p:cNvPr>
          <p:cNvSpPr>
            <a:spLocks noGrp="1"/>
          </p:cNvSpPr>
          <p:nvPr>
            <p:ph type="dt" sz="half" idx="10"/>
          </p:nvPr>
        </p:nvSpPr>
        <p:spPr/>
        <p:txBody>
          <a:bodyPr/>
          <a:lstStyle/>
          <a:p>
            <a:fld id="{8B6F7DA2-7C22-EC48-970E-18155DF534D5}" type="datetime1">
              <a:rPr lang="en-GB" smtClean="0"/>
              <a:t>18/12/2025</a:t>
            </a:fld>
            <a:endParaRPr lang="en-GB"/>
          </a:p>
        </p:txBody>
      </p:sp>
      <p:sp>
        <p:nvSpPr>
          <p:cNvPr id="4" name="Slide Number Placeholder 3">
            <a:extLst>
              <a:ext uri="{FF2B5EF4-FFF2-40B4-BE49-F238E27FC236}">
                <a16:creationId xmlns:a16="http://schemas.microsoft.com/office/drawing/2014/main" id="{68B84A51-B1CB-BD8F-60F3-5B8C1B61D554}"/>
              </a:ext>
            </a:extLst>
          </p:cNvPr>
          <p:cNvSpPr>
            <a:spLocks noGrp="1"/>
          </p:cNvSpPr>
          <p:nvPr>
            <p:ph type="sldNum" sz="quarter" idx="12"/>
          </p:nvPr>
        </p:nvSpPr>
        <p:spPr/>
        <p:txBody>
          <a:bodyPr/>
          <a:lstStyle/>
          <a:p>
            <a:fld id="{CBA53E11-492D-48B3-9F9B-09541CA2A39A}" type="slidenum">
              <a:rPr lang="en-GB" smtClean="0"/>
              <a:t>30</a:t>
            </a:fld>
            <a:endParaRPr lang="en-GB"/>
          </a:p>
        </p:txBody>
      </p:sp>
    </p:spTree>
    <p:extLst>
      <p:ext uri="{BB962C8B-B14F-4D97-AF65-F5344CB8AC3E}">
        <p14:creationId xmlns:p14="http://schemas.microsoft.com/office/powerpoint/2010/main" val="823853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98090-DA8D-A068-071A-DB632247B35F}"/>
              </a:ext>
            </a:extLst>
          </p:cNvPr>
          <p:cNvSpPr>
            <a:spLocks noGrp="1"/>
          </p:cNvSpPr>
          <p:nvPr>
            <p:ph type="title"/>
          </p:nvPr>
        </p:nvSpPr>
        <p:spPr/>
        <p:txBody>
          <a:bodyPr/>
          <a:lstStyle/>
          <a:p>
            <a:r>
              <a:rPr lang="en-US" sz="4500" dirty="0"/>
              <a:t>Uniformity Improvement</a:t>
            </a:r>
          </a:p>
        </p:txBody>
      </p:sp>
      <p:pic>
        <p:nvPicPr>
          <p:cNvPr id="8" name="Picture 7">
            <a:extLst>
              <a:ext uri="{FF2B5EF4-FFF2-40B4-BE49-F238E27FC236}">
                <a16:creationId xmlns:a16="http://schemas.microsoft.com/office/drawing/2014/main" id="{696382E5-74DB-6097-E1A1-5738C3A48D27}"/>
              </a:ext>
            </a:extLst>
          </p:cNvPr>
          <p:cNvPicPr>
            <a:picLocks noChangeAspect="1"/>
          </p:cNvPicPr>
          <p:nvPr/>
        </p:nvPicPr>
        <p:blipFill>
          <a:blip r:embed="rId2"/>
          <a:stretch>
            <a:fillRect/>
          </a:stretch>
        </p:blipFill>
        <p:spPr>
          <a:xfrm>
            <a:off x="1247067" y="1275178"/>
            <a:ext cx="9394282" cy="4681272"/>
          </a:xfrm>
          <a:prstGeom prst="rect">
            <a:avLst/>
          </a:prstGeom>
        </p:spPr>
      </p:pic>
      <p:sp>
        <p:nvSpPr>
          <p:cNvPr id="3" name="Date Placeholder 2">
            <a:extLst>
              <a:ext uri="{FF2B5EF4-FFF2-40B4-BE49-F238E27FC236}">
                <a16:creationId xmlns:a16="http://schemas.microsoft.com/office/drawing/2014/main" id="{F63752F4-558D-04B9-2E0C-7B5174434F7D}"/>
              </a:ext>
            </a:extLst>
          </p:cNvPr>
          <p:cNvSpPr>
            <a:spLocks noGrp="1"/>
          </p:cNvSpPr>
          <p:nvPr>
            <p:ph type="dt" sz="half" idx="10"/>
          </p:nvPr>
        </p:nvSpPr>
        <p:spPr/>
        <p:txBody>
          <a:bodyPr/>
          <a:lstStyle/>
          <a:p>
            <a:fld id="{CDBCBA31-5EBD-7849-82BA-43DC63766B2F}" type="datetime1">
              <a:rPr lang="en-GB" smtClean="0"/>
              <a:t>18/12/2025</a:t>
            </a:fld>
            <a:endParaRPr lang="en-GB"/>
          </a:p>
        </p:txBody>
      </p:sp>
      <p:sp>
        <p:nvSpPr>
          <p:cNvPr id="4" name="Slide Number Placeholder 3">
            <a:extLst>
              <a:ext uri="{FF2B5EF4-FFF2-40B4-BE49-F238E27FC236}">
                <a16:creationId xmlns:a16="http://schemas.microsoft.com/office/drawing/2014/main" id="{173399AF-738A-2636-B7EF-7742ABB04F1D}"/>
              </a:ext>
            </a:extLst>
          </p:cNvPr>
          <p:cNvSpPr>
            <a:spLocks noGrp="1"/>
          </p:cNvSpPr>
          <p:nvPr>
            <p:ph type="sldNum" sz="quarter" idx="12"/>
          </p:nvPr>
        </p:nvSpPr>
        <p:spPr/>
        <p:txBody>
          <a:bodyPr/>
          <a:lstStyle/>
          <a:p>
            <a:fld id="{CBA53E11-492D-48B3-9F9B-09541CA2A39A}" type="slidenum">
              <a:rPr lang="en-GB" smtClean="0"/>
              <a:t>31</a:t>
            </a:fld>
            <a:endParaRPr lang="en-GB"/>
          </a:p>
        </p:txBody>
      </p:sp>
      <p:sp>
        <p:nvSpPr>
          <p:cNvPr id="9" name="Subtitle 8">
            <a:extLst>
              <a:ext uri="{FF2B5EF4-FFF2-40B4-BE49-F238E27FC236}">
                <a16:creationId xmlns:a16="http://schemas.microsoft.com/office/drawing/2014/main" id="{3EF8E435-E81D-2930-4992-7CE406C51008}"/>
              </a:ext>
            </a:extLst>
          </p:cNvPr>
          <p:cNvSpPr>
            <a:spLocks noGrp="1"/>
          </p:cNvSpPr>
          <p:nvPr>
            <p:ph type="subTitle" idx="13"/>
          </p:nvPr>
        </p:nvSpPr>
        <p:spPr/>
        <p:txBody>
          <a:bodyPr/>
          <a:lstStyle/>
          <a:p>
            <a:endParaRPr lang="en-US"/>
          </a:p>
        </p:txBody>
      </p:sp>
    </p:spTree>
    <p:extLst>
      <p:ext uri="{BB962C8B-B14F-4D97-AF65-F5344CB8AC3E}">
        <p14:creationId xmlns:p14="http://schemas.microsoft.com/office/powerpoint/2010/main" val="2872407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134CD-C4A7-AB08-717A-2542611D4F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9C3DE2-2A64-3DE5-46E5-879826D6146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4165057-24E9-31A5-5B88-7BB23886EED2}"/>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C709AB2F-7FA2-108B-C928-52235FF09799}"/>
              </a:ext>
            </a:extLst>
          </p:cNvPr>
          <p:cNvSpPr>
            <a:spLocks noGrp="1"/>
          </p:cNvSpPr>
          <p:nvPr>
            <p:ph type="dt" sz="half" idx="10"/>
          </p:nvPr>
        </p:nvSpPr>
        <p:spPr/>
        <p:txBody>
          <a:bodyPr/>
          <a:lstStyle/>
          <a:p>
            <a:fld id="{2206477A-F413-BA48-809D-4F8E956B937D}" type="datetime1">
              <a:rPr lang="en-GB" smtClean="0"/>
              <a:t>18/12/2025</a:t>
            </a:fld>
            <a:endParaRPr lang="en-GB"/>
          </a:p>
        </p:txBody>
      </p:sp>
      <p:sp>
        <p:nvSpPr>
          <p:cNvPr id="7" name="Subtitle 6">
            <a:extLst>
              <a:ext uri="{FF2B5EF4-FFF2-40B4-BE49-F238E27FC236}">
                <a16:creationId xmlns:a16="http://schemas.microsoft.com/office/drawing/2014/main" id="{A311A1F3-D7AD-7AC0-568D-A6E31CF0CEE5}"/>
              </a:ext>
            </a:extLst>
          </p:cNvPr>
          <p:cNvSpPr>
            <a:spLocks noGrp="1"/>
          </p:cNvSpPr>
          <p:nvPr>
            <p:ph type="subTitle" idx="13"/>
          </p:nvPr>
        </p:nvSpPr>
        <p:spPr/>
        <p:txBody>
          <a:bodyPr/>
          <a:lstStyle/>
          <a:p>
            <a:endParaRPr lang="en-US"/>
          </a:p>
        </p:txBody>
      </p:sp>
      <p:grpSp>
        <p:nvGrpSpPr>
          <p:cNvPr id="55" name="Group 54">
            <a:extLst>
              <a:ext uri="{FF2B5EF4-FFF2-40B4-BE49-F238E27FC236}">
                <a16:creationId xmlns:a16="http://schemas.microsoft.com/office/drawing/2014/main" id="{99D0A012-5FD0-5F90-BEF4-FF7FB314C7F1}"/>
              </a:ext>
            </a:extLst>
          </p:cNvPr>
          <p:cNvGrpSpPr/>
          <p:nvPr/>
        </p:nvGrpSpPr>
        <p:grpSpPr>
          <a:xfrm>
            <a:off x="297766" y="1395681"/>
            <a:ext cx="11913996" cy="4561490"/>
            <a:chOff x="297766" y="1395681"/>
            <a:chExt cx="11913996" cy="4561490"/>
          </a:xfrm>
        </p:grpSpPr>
        <p:grpSp>
          <p:nvGrpSpPr>
            <p:cNvPr id="8" name="Group 7">
              <a:extLst>
                <a:ext uri="{FF2B5EF4-FFF2-40B4-BE49-F238E27FC236}">
                  <a16:creationId xmlns:a16="http://schemas.microsoft.com/office/drawing/2014/main" id="{6FD904A1-5E3F-01B5-E277-2D8E850F2008}"/>
                </a:ext>
              </a:extLst>
            </p:cNvPr>
            <p:cNvGrpSpPr/>
            <p:nvPr/>
          </p:nvGrpSpPr>
          <p:grpSpPr>
            <a:xfrm>
              <a:off x="325800" y="1395681"/>
              <a:ext cx="11885962" cy="4561490"/>
              <a:chOff x="325800" y="1395681"/>
              <a:chExt cx="11885962" cy="4561490"/>
            </a:xfrm>
          </p:grpSpPr>
          <p:sp>
            <p:nvSpPr>
              <p:cNvPr id="9" name="Rectangle 8">
                <a:extLst>
                  <a:ext uri="{FF2B5EF4-FFF2-40B4-BE49-F238E27FC236}">
                    <a16:creationId xmlns:a16="http://schemas.microsoft.com/office/drawing/2014/main" id="{5DD5B684-EF8F-5BC9-BE7F-6EB3E50FBEAB}"/>
                  </a:ext>
                </a:extLst>
              </p:cNvPr>
              <p:cNvSpPr/>
              <p:nvPr/>
            </p:nvSpPr>
            <p:spPr>
              <a:xfrm>
                <a:off x="325801" y="1395681"/>
                <a:ext cx="11501788" cy="4561490"/>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A5FBAF6-88EA-5680-2D90-A55EA6D70D72}"/>
                  </a:ext>
                </a:extLst>
              </p:cNvPr>
              <p:cNvSpPr/>
              <p:nvPr/>
            </p:nvSpPr>
            <p:spPr>
              <a:xfrm>
                <a:off x="325800" y="1799560"/>
                <a:ext cx="8619893" cy="369105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7906106-E4CA-2B07-018A-F8AA65BEF779}"/>
                  </a:ext>
                </a:extLst>
              </p:cNvPr>
              <p:cNvSpPr/>
              <p:nvPr/>
            </p:nvSpPr>
            <p:spPr>
              <a:xfrm>
                <a:off x="8945694" y="3327277"/>
                <a:ext cx="2096429" cy="51295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6B7B1B5-F318-4BAD-78B2-FF84180D9E64}"/>
                  </a:ext>
                </a:extLst>
              </p:cNvPr>
              <p:cNvSpPr/>
              <p:nvPr/>
            </p:nvSpPr>
            <p:spPr>
              <a:xfrm>
                <a:off x="8839757" y="3327277"/>
                <a:ext cx="149943" cy="5129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A36AA16C-1555-523D-2ABE-CD67979A295B}"/>
                  </a:ext>
                </a:extLst>
              </p:cNvPr>
              <p:cNvCxnSpPr/>
              <p:nvPr/>
            </p:nvCxnSpPr>
            <p:spPr>
              <a:xfrm>
                <a:off x="11555079" y="2931323"/>
                <a:ext cx="0" cy="1410715"/>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2DD8DBF7-BF33-40F0-7F78-99E15B33A3C3}"/>
                  </a:ext>
                </a:extLst>
              </p:cNvPr>
              <p:cNvCxnSpPr>
                <a:cxnSpLocks/>
              </p:cNvCxnSpPr>
              <p:nvPr/>
            </p:nvCxnSpPr>
            <p:spPr>
              <a:xfrm>
                <a:off x="1479352" y="4120632"/>
                <a:ext cx="127741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2D276C22-59C2-4E28-8321-E88C1A95CEF7}"/>
                  </a:ext>
                </a:extLst>
              </p:cNvPr>
              <p:cNvCxnSpPr>
                <a:cxnSpLocks/>
              </p:cNvCxnSpPr>
              <p:nvPr/>
            </p:nvCxnSpPr>
            <p:spPr>
              <a:xfrm>
                <a:off x="3063125" y="4122004"/>
                <a:ext cx="110487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67AC1139-D10F-A70D-4C7F-35C1850C2C53}"/>
                  </a:ext>
                </a:extLst>
              </p:cNvPr>
              <p:cNvCxnSpPr>
                <a:cxnSpLocks/>
              </p:cNvCxnSpPr>
              <p:nvPr/>
            </p:nvCxnSpPr>
            <p:spPr>
              <a:xfrm>
                <a:off x="8460615" y="4120632"/>
                <a:ext cx="48507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AB8C33B-AA18-8E1A-5FF6-2576FFA0A3C6}"/>
                  </a:ext>
                </a:extLst>
              </p:cNvPr>
              <p:cNvCxnSpPr>
                <a:cxnSpLocks/>
              </p:cNvCxnSpPr>
              <p:nvPr/>
            </p:nvCxnSpPr>
            <p:spPr>
              <a:xfrm>
                <a:off x="8945694" y="3929443"/>
                <a:ext cx="2052423"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7FE7942-7ED7-CEED-B81A-13EB1241DACC}"/>
                  </a:ext>
                </a:extLst>
              </p:cNvPr>
              <p:cNvCxnSpPr>
                <a:cxnSpLocks/>
              </p:cNvCxnSpPr>
              <p:nvPr/>
            </p:nvCxnSpPr>
            <p:spPr>
              <a:xfrm>
                <a:off x="11042123" y="3610661"/>
                <a:ext cx="51295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17C35E1-433D-CA49-5745-3C360200F01D}"/>
                  </a:ext>
                </a:extLst>
              </p:cNvPr>
              <p:cNvSpPr txBox="1"/>
              <p:nvPr/>
            </p:nvSpPr>
            <p:spPr>
              <a:xfrm>
                <a:off x="1658371" y="3806436"/>
                <a:ext cx="1248936" cy="369332"/>
              </a:xfrm>
              <a:prstGeom prst="rect">
                <a:avLst/>
              </a:prstGeom>
              <a:noFill/>
            </p:spPr>
            <p:txBody>
              <a:bodyPr wrap="square" rtlCol="0">
                <a:spAutoFit/>
              </a:bodyPr>
              <a:lstStyle/>
              <a:p>
                <a:r>
                  <a:rPr lang="en-US" dirty="0"/>
                  <a:t>93mm</a:t>
                </a:r>
              </a:p>
            </p:txBody>
          </p:sp>
          <p:sp>
            <p:nvSpPr>
              <p:cNvPr id="20" name="TextBox 19">
                <a:extLst>
                  <a:ext uri="{FF2B5EF4-FFF2-40B4-BE49-F238E27FC236}">
                    <a16:creationId xmlns:a16="http://schemas.microsoft.com/office/drawing/2014/main" id="{B034F974-943B-4368-8400-0C635E174204}"/>
                  </a:ext>
                </a:extLst>
              </p:cNvPr>
              <p:cNvSpPr txBox="1"/>
              <p:nvPr/>
            </p:nvSpPr>
            <p:spPr>
              <a:xfrm>
                <a:off x="3134787" y="3806436"/>
                <a:ext cx="1248936" cy="369332"/>
              </a:xfrm>
              <a:prstGeom prst="rect">
                <a:avLst/>
              </a:prstGeom>
              <a:noFill/>
            </p:spPr>
            <p:txBody>
              <a:bodyPr wrap="square" rtlCol="0">
                <a:spAutoFit/>
              </a:bodyPr>
              <a:lstStyle/>
              <a:p>
                <a:r>
                  <a:rPr lang="en-US" dirty="0"/>
                  <a:t>93mm</a:t>
                </a:r>
              </a:p>
            </p:txBody>
          </p:sp>
          <p:sp>
            <p:nvSpPr>
              <p:cNvPr id="21" name="TextBox 20">
                <a:extLst>
                  <a:ext uri="{FF2B5EF4-FFF2-40B4-BE49-F238E27FC236}">
                    <a16:creationId xmlns:a16="http://schemas.microsoft.com/office/drawing/2014/main" id="{5008C383-2877-7938-AB57-9DE276B4BE8B}"/>
                  </a:ext>
                </a:extLst>
              </p:cNvPr>
              <p:cNvSpPr txBox="1"/>
              <p:nvPr/>
            </p:nvSpPr>
            <p:spPr>
              <a:xfrm>
                <a:off x="8385275" y="4169245"/>
                <a:ext cx="1248936" cy="369332"/>
              </a:xfrm>
              <a:prstGeom prst="rect">
                <a:avLst/>
              </a:prstGeom>
              <a:noFill/>
            </p:spPr>
            <p:txBody>
              <a:bodyPr wrap="square" rtlCol="0">
                <a:spAutoFit/>
              </a:bodyPr>
              <a:lstStyle/>
              <a:p>
                <a:r>
                  <a:rPr lang="en-US" dirty="0"/>
                  <a:t>60mm</a:t>
                </a:r>
              </a:p>
            </p:txBody>
          </p:sp>
          <p:sp>
            <p:nvSpPr>
              <p:cNvPr id="22" name="TextBox 21">
                <a:extLst>
                  <a:ext uri="{FF2B5EF4-FFF2-40B4-BE49-F238E27FC236}">
                    <a16:creationId xmlns:a16="http://schemas.microsoft.com/office/drawing/2014/main" id="{058D324C-40B7-6CD6-6EEC-505817BC4EFC}"/>
                  </a:ext>
                </a:extLst>
              </p:cNvPr>
              <p:cNvSpPr txBox="1"/>
              <p:nvPr/>
            </p:nvSpPr>
            <p:spPr>
              <a:xfrm>
                <a:off x="9647922" y="3970649"/>
                <a:ext cx="1248936" cy="369332"/>
              </a:xfrm>
              <a:prstGeom prst="rect">
                <a:avLst/>
              </a:prstGeom>
              <a:noFill/>
            </p:spPr>
            <p:txBody>
              <a:bodyPr wrap="square" rtlCol="0">
                <a:spAutoFit/>
              </a:bodyPr>
              <a:lstStyle/>
              <a:p>
                <a:r>
                  <a:rPr lang="en-US" dirty="0"/>
                  <a:t>420mm</a:t>
                </a:r>
              </a:p>
            </p:txBody>
          </p:sp>
          <p:sp>
            <p:nvSpPr>
              <p:cNvPr id="23" name="TextBox 22">
                <a:extLst>
                  <a:ext uri="{FF2B5EF4-FFF2-40B4-BE49-F238E27FC236}">
                    <a16:creationId xmlns:a16="http://schemas.microsoft.com/office/drawing/2014/main" id="{51A71A00-62C2-66C3-39FB-AE877F6515C8}"/>
                  </a:ext>
                </a:extLst>
              </p:cNvPr>
              <p:cNvSpPr txBox="1"/>
              <p:nvPr/>
            </p:nvSpPr>
            <p:spPr>
              <a:xfrm>
                <a:off x="10962826" y="2274059"/>
                <a:ext cx="1248936" cy="369332"/>
              </a:xfrm>
              <a:prstGeom prst="rect">
                <a:avLst/>
              </a:prstGeom>
              <a:noFill/>
            </p:spPr>
            <p:txBody>
              <a:bodyPr wrap="square" rtlCol="0">
                <a:spAutoFit/>
              </a:bodyPr>
              <a:lstStyle/>
              <a:p>
                <a:r>
                  <a:rPr lang="en-US" dirty="0"/>
                  <a:t>15mm</a:t>
                </a:r>
              </a:p>
            </p:txBody>
          </p:sp>
          <p:cxnSp>
            <p:nvCxnSpPr>
              <p:cNvPr id="24" name="Straight Connector 23">
                <a:extLst>
                  <a:ext uri="{FF2B5EF4-FFF2-40B4-BE49-F238E27FC236}">
                    <a16:creationId xmlns:a16="http://schemas.microsoft.com/office/drawing/2014/main" id="{6F165115-872A-3755-4CF7-DE730F69A086}"/>
                  </a:ext>
                </a:extLst>
              </p:cNvPr>
              <p:cNvCxnSpPr/>
              <p:nvPr/>
            </p:nvCxnSpPr>
            <p:spPr>
              <a:xfrm>
                <a:off x="8436186" y="3276538"/>
                <a:ext cx="0" cy="844094"/>
              </a:xfrm>
              <a:prstGeom prst="line">
                <a:avLst/>
              </a:prstGeom>
            </p:spPr>
            <p:style>
              <a:lnRef idx="2">
                <a:schemeClr val="accent2"/>
              </a:lnRef>
              <a:fillRef idx="0">
                <a:schemeClr val="accent2"/>
              </a:fillRef>
              <a:effectRef idx="1">
                <a:schemeClr val="accent2"/>
              </a:effectRef>
              <a:fontRef idx="minor">
                <a:schemeClr val="tx1"/>
              </a:fontRef>
            </p:style>
          </p:cxnSp>
          <p:cxnSp>
            <p:nvCxnSpPr>
              <p:cNvPr id="25" name="Straight Arrow Connector 24">
                <a:extLst>
                  <a:ext uri="{FF2B5EF4-FFF2-40B4-BE49-F238E27FC236}">
                    <a16:creationId xmlns:a16="http://schemas.microsoft.com/office/drawing/2014/main" id="{7DF3E8A6-0290-A9FB-F995-0286992CB02A}"/>
                  </a:ext>
                </a:extLst>
              </p:cNvPr>
              <p:cNvCxnSpPr>
                <a:cxnSpLocks/>
              </p:cNvCxnSpPr>
              <p:nvPr/>
            </p:nvCxnSpPr>
            <p:spPr>
              <a:xfrm>
                <a:off x="4341560" y="4120632"/>
                <a:ext cx="409462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FD82610-5601-53C2-2A0A-75D154FC6C73}"/>
                  </a:ext>
                </a:extLst>
              </p:cNvPr>
              <p:cNvSpPr txBox="1"/>
              <p:nvPr/>
            </p:nvSpPr>
            <p:spPr>
              <a:xfrm>
                <a:off x="6013249" y="3840233"/>
                <a:ext cx="1248936" cy="369332"/>
              </a:xfrm>
              <a:prstGeom prst="rect">
                <a:avLst/>
              </a:prstGeom>
              <a:noFill/>
            </p:spPr>
            <p:txBody>
              <a:bodyPr wrap="square" rtlCol="0">
                <a:spAutoFit/>
              </a:bodyPr>
              <a:lstStyle/>
              <a:p>
                <a:r>
                  <a:rPr lang="en-US" dirty="0"/>
                  <a:t>669mm</a:t>
                </a:r>
              </a:p>
            </p:txBody>
          </p:sp>
          <p:sp>
            <p:nvSpPr>
              <p:cNvPr id="27" name="TextBox 26">
                <a:extLst>
                  <a:ext uri="{FF2B5EF4-FFF2-40B4-BE49-F238E27FC236}">
                    <a16:creationId xmlns:a16="http://schemas.microsoft.com/office/drawing/2014/main" id="{1007E4C3-FD92-5732-4A2B-5779632CF51C}"/>
                  </a:ext>
                </a:extLst>
              </p:cNvPr>
              <p:cNvSpPr txBox="1"/>
              <p:nvPr/>
            </p:nvSpPr>
            <p:spPr>
              <a:xfrm>
                <a:off x="2604795" y="2590217"/>
                <a:ext cx="1610959" cy="369332"/>
              </a:xfrm>
              <a:prstGeom prst="rect">
                <a:avLst/>
              </a:prstGeom>
              <a:noFill/>
            </p:spPr>
            <p:txBody>
              <a:bodyPr wrap="square" rtlCol="0">
                <a:spAutoFit/>
              </a:bodyPr>
              <a:lstStyle/>
              <a:p>
                <a:r>
                  <a:rPr lang="en-US" dirty="0"/>
                  <a:t>FQ (150T/m)</a:t>
                </a:r>
              </a:p>
            </p:txBody>
          </p:sp>
          <p:sp>
            <p:nvSpPr>
              <p:cNvPr id="28" name="TextBox 27">
                <a:extLst>
                  <a:ext uri="{FF2B5EF4-FFF2-40B4-BE49-F238E27FC236}">
                    <a16:creationId xmlns:a16="http://schemas.microsoft.com/office/drawing/2014/main" id="{B97791EA-B7B6-D86C-F3C8-7B7491B456DC}"/>
                  </a:ext>
                </a:extLst>
              </p:cNvPr>
              <p:cNvSpPr txBox="1"/>
              <p:nvPr/>
            </p:nvSpPr>
            <p:spPr>
              <a:xfrm>
                <a:off x="4044731" y="2588552"/>
                <a:ext cx="1519143" cy="369332"/>
              </a:xfrm>
              <a:prstGeom prst="rect">
                <a:avLst/>
              </a:prstGeom>
              <a:noFill/>
            </p:spPr>
            <p:txBody>
              <a:bodyPr wrap="square" rtlCol="0">
                <a:spAutoFit/>
              </a:bodyPr>
              <a:lstStyle/>
              <a:p>
                <a:r>
                  <a:rPr lang="en-US" dirty="0"/>
                  <a:t>DQ (150 T/m)</a:t>
                </a:r>
              </a:p>
            </p:txBody>
          </p:sp>
          <p:sp>
            <p:nvSpPr>
              <p:cNvPr id="29" name="TextBox 28">
                <a:extLst>
                  <a:ext uri="{FF2B5EF4-FFF2-40B4-BE49-F238E27FC236}">
                    <a16:creationId xmlns:a16="http://schemas.microsoft.com/office/drawing/2014/main" id="{B40BC044-5CF6-3D35-5A68-23F3C5D682AB}"/>
                  </a:ext>
                </a:extLst>
              </p:cNvPr>
              <p:cNvSpPr txBox="1"/>
              <p:nvPr/>
            </p:nvSpPr>
            <p:spPr>
              <a:xfrm>
                <a:off x="954662" y="4479831"/>
                <a:ext cx="1086939" cy="369332"/>
              </a:xfrm>
              <a:prstGeom prst="rect">
                <a:avLst/>
              </a:prstGeom>
              <a:noFill/>
            </p:spPr>
            <p:txBody>
              <a:bodyPr wrap="square" rtlCol="0">
                <a:spAutoFit/>
              </a:bodyPr>
              <a:lstStyle/>
              <a:p>
                <a:r>
                  <a:rPr lang="en-US" dirty="0"/>
                  <a:t> Target</a:t>
                </a:r>
              </a:p>
            </p:txBody>
          </p:sp>
          <p:sp>
            <p:nvSpPr>
              <p:cNvPr id="30" name="Rectangle 29">
                <a:extLst>
                  <a:ext uri="{FF2B5EF4-FFF2-40B4-BE49-F238E27FC236}">
                    <a16:creationId xmlns:a16="http://schemas.microsoft.com/office/drawing/2014/main" id="{34662B43-37F2-983A-DD9C-C0DC9F61B9B0}"/>
                  </a:ext>
                </a:extLst>
              </p:cNvPr>
              <p:cNvSpPr/>
              <p:nvPr/>
            </p:nvSpPr>
            <p:spPr>
              <a:xfrm>
                <a:off x="2751190" y="3970649"/>
                <a:ext cx="31223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3CA7F5-DDD1-F4D1-51FE-E2C346F1A55F}"/>
                  </a:ext>
                </a:extLst>
              </p:cNvPr>
              <p:cNvSpPr/>
              <p:nvPr/>
            </p:nvSpPr>
            <p:spPr>
              <a:xfrm>
                <a:off x="4163765" y="3970649"/>
                <a:ext cx="154171"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7BAD8292-2D34-B986-5FD2-A5F58A688C8F}"/>
                  </a:ext>
                </a:extLst>
              </p:cNvPr>
              <p:cNvCxnSpPr>
                <a:cxnSpLocks/>
              </p:cNvCxnSpPr>
              <p:nvPr/>
            </p:nvCxnSpPr>
            <p:spPr>
              <a:xfrm>
                <a:off x="2751190" y="4655931"/>
                <a:ext cx="31193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034A113B-08C1-1B7A-1F8F-FEC41EFDF6A5}"/>
                  </a:ext>
                </a:extLst>
              </p:cNvPr>
              <p:cNvSpPr txBox="1"/>
              <p:nvPr/>
            </p:nvSpPr>
            <p:spPr>
              <a:xfrm>
                <a:off x="2656705" y="4720989"/>
                <a:ext cx="936403" cy="369332"/>
              </a:xfrm>
              <a:prstGeom prst="rect">
                <a:avLst/>
              </a:prstGeom>
              <a:noFill/>
            </p:spPr>
            <p:txBody>
              <a:bodyPr wrap="square" rtlCol="0">
                <a:spAutoFit/>
              </a:bodyPr>
              <a:lstStyle/>
              <a:p>
                <a:r>
                  <a:rPr lang="en-US" dirty="0"/>
                  <a:t>40mm</a:t>
                </a:r>
              </a:p>
            </p:txBody>
          </p:sp>
          <p:cxnSp>
            <p:nvCxnSpPr>
              <p:cNvPr id="34" name="Straight Arrow Connector 33">
                <a:extLst>
                  <a:ext uri="{FF2B5EF4-FFF2-40B4-BE49-F238E27FC236}">
                    <a16:creationId xmlns:a16="http://schemas.microsoft.com/office/drawing/2014/main" id="{EFA1721B-34A0-156D-25B9-58EC14123C7E}"/>
                  </a:ext>
                </a:extLst>
              </p:cNvPr>
              <p:cNvCxnSpPr>
                <a:cxnSpLocks/>
              </p:cNvCxnSpPr>
              <p:nvPr/>
            </p:nvCxnSpPr>
            <p:spPr>
              <a:xfrm>
                <a:off x="4163765" y="4651912"/>
                <a:ext cx="17779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3DD5D153-4D2F-EA47-0969-FEDB0870F148}"/>
                  </a:ext>
                </a:extLst>
              </p:cNvPr>
              <p:cNvSpPr txBox="1"/>
              <p:nvPr/>
            </p:nvSpPr>
            <p:spPr>
              <a:xfrm>
                <a:off x="3949344" y="4688974"/>
                <a:ext cx="936403" cy="369332"/>
              </a:xfrm>
              <a:prstGeom prst="rect">
                <a:avLst/>
              </a:prstGeom>
              <a:noFill/>
            </p:spPr>
            <p:txBody>
              <a:bodyPr wrap="square" rtlCol="0">
                <a:spAutoFit/>
              </a:bodyPr>
              <a:lstStyle/>
              <a:p>
                <a:r>
                  <a:rPr lang="en-US" dirty="0"/>
                  <a:t>20mm</a:t>
                </a:r>
              </a:p>
            </p:txBody>
          </p:sp>
          <p:cxnSp>
            <p:nvCxnSpPr>
              <p:cNvPr id="36" name="Straight Arrow Connector 35">
                <a:extLst>
                  <a:ext uri="{FF2B5EF4-FFF2-40B4-BE49-F238E27FC236}">
                    <a16:creationId xmlns:a16="http://schemas.microsoft.com/office/drawing/2014/main" id="{8861B323-3064-143C-AE70-1C07636486B6}"/>
                  </a:ext>
                </a:extLst>
              </p:cNvPr>
              <p:cNvCxnSpPr>
                <a:cxnSpLocks/>
                <a:stCxn id="19" idx="3"/>
                <a:endCxn id="50" idx="2"/>
              </p:cNvCxnSpPr>
              <p:nvPr/>
            </p:nvCxnSpPr>
            <p:spPr>
              <a:xfrm flipV="1">
                <a:off x="2907307" y="3505541"/>
                <a:ext cx="5577" cy="48556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DC91EC51-8705-5978-589C-BC9EC60617AF}"/>
                  </a:ext>
                </a:extLst>
              </p:cNvPr>
              <p:cNvCxnSpPr>
                <a:cxnSpLocks/>
                <a:endCxn id="49" idx="2"/>
              </p:cNvCxnSpPr>
              <p:nvPr/>
            </p:nvCxnSpPr>
            <p:spPr>
              <a:xfrm flipV="1">
                <a:off x="4235632" y="3505541"/>
                <a:ext cx="0" cy="45893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B830D9DF-A30F-B9F0-81ED-E3BFB886091A}"/>
                  </a:ext>
                </a:extLst>
              </p:cNvPr>
              <p:cNvSpPr txBox="1"/>
              <p:nvPr/>
            </p:nvSpPr>
            <p:spPr>
              <a:xfrm>
                <a:off x="2859462" y="3538078"/>
                <a:ext cx="936403" cy="369332"/>
              </a:xfrm>
              <a:prstGeom prst="rect">
                <a:avLst/>
              </a:prstGeom>
              <a:noFill/>
            </p:spPr>
            <p:txBody>
              <a:bodyPr wrap="square" rtlCol="0">
                <a:spAutoFit/>
              </a:bodyPr>
              <a:lstStyle/>
              <a:p>
                <a:r>
                  <a:rPr lang="en-US" dirty="0"/>
                  <a:t>20mm</a:t>
                </a:r>
              </a:p>
            </p:txBody>
          </p:sp>
          <p:sp>
            <p:nvSpPr>
              <p:cNvPr id="39" name="TextBox 38">
                <a:extLst>
                  <a:ext uri="{FF2B5EF4-FFF2-40B4-BE49-F238E27FC236}">
                    <a16:creationId xmlns:a16="http://schemas.microsoft.com/office/drawing/2014/main" id="{CE086401-EFE2-66F8-AC68-A6CB3A04ECF2}"/>
                  </a:ext>
                </a:extLst>
              </p:cNvPr>
              <p:cNvSpPr txBox="1"/>
              <p:nvPr/>
            </p:nvSpPr>
            <p:spPr>
              <a:xfrm>
                <a:off x="4189090" y="3511690"/>
                <a:ext cx="936403" cy="369332"/>
              </a:xfrm>
              <a:prstGeom prst="rect">
                <a:avLst/>
              </a:prstGeom>
              <a:noFill/>
            </p:spPr>
            <p:txBody>
              <a:bodyPr wrap="square" rtlCol="0">
                <a:spAutoFit/>
              </a:bodyPr>
              <a:lstStyle/>
              <a:p>
                <a:r>
                  <a:rPr lang="en-US" dirty="0"/>
                  <a:t>20mm</a:t>
                </a:r>
              </a:p>
            </p:txBody>
          </p:sp>
          <p:cxnSp>
            <p:nvCxnSpPr>
              <p:cNvPr id="40" name="Straight Arrow Connector 39">
                <a:extLst>
                  <a:ext uri="{FF2B5EF4-FFF2-40B4-BE49-F238E27FC236}">
                    <a16:creationId xmlns:a16="http://schemas.microsoft.com/office/drawing/2014/main" id="{EB4AD16F-1A48-E8C8-F7C6-58D2FB0633CE}"/>
                  </a:ext>
                </a:extLst>
              </p:cNvPr>
              <p:cNvCxnSpPr>
                <a:cxnSpLocks/>
              </p:cNvCxnSpPr>
              <p:nvPr/>
            </p:nvCxnSpPr>
            <p:spPr>
              <a:xfrm>
                <a:off x="10581532" y="3026390"/>
                <a:ext cx="446649" cy="5793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192C804-A9BC-2F5B-D022-A40A9B85277C}"/>
                  </a:ext>
                </a:extLst>
              </p:cNvPr>
              <p:cNvSpPr txBox="1"/>
              <p:nvPr/>
            </p:nvSpPr>
            <p:spPr>
              <a:xfrm>
                <a:off x="9626515" y="2687894"/>
                <a:ext cx="1506312" cy="369332"/>
              </a:xfrm>
              <a:prstGeom prst="rect">
                <a:avLst/>
              </a:prstGeom>
              <a:noFill/>
            </p:spPr>
            <p:txBody>
              <a:bodyPr wrap="square" rtlCol="0">
                <a:spAutoFit/>
              </a:bodyPr>
              <a:lstStyle/>
              <a:p>
                <a:r>
                  <a:rPr lang="en-US" dirty="0"/>
                  <a:t>Mylar (50um)</a:t>
                </a:r>
              </a:p>
            </p:txBody>
          </p:sp>
          <p:cxnSp>
            <p:nvCxnSpPr>
              <p:cNvPr id="42" name="Straight Arrow Connector 41">
                <a:extLst>
                  <a:ext uri="{FF2B5EF4-FFF2-40B4-BE49-F238E27FC236}">
                    <a16:creationId xmlns:a16="http://schemas.microsoft.com/office/drawing/2014/main" id="{2EFFFAEB-B0BA-84A5-6EB9-7EF0AC7EB3FA}"/>
                  </a:ext>
                </a:extLst>
              </p:cNvPr>
              <p:cNvCxnSpPr>
                <a:cxnSpLocks/>
                <a:stCxn id="11" idx="2"/>
                <a:endCxn id="11" idx="0"/>
              </p:cNvCxnSpPr>
              <p:nvPr/>
            </p:nvCxnSpPr>
            <p:spPr>
              <a:xfrm flipV="1">
                <a:off x="9993909" y="3327277"/>
                <a:ext cx="0" cy="51295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58D81FA3-9F12-655D-5E1B-74B293DBCEEF}"/>
                  </a:ext>
                </a:extLst>
              </p:cNvPr>
              <p:cNvSpPr txBox="1"/>
              <p:nvPr/>
            </p:nvSpPr>
            <p:spPr>
              <a:xfrm>
                <a:off x="9210382" y="3395085"/>
                <a:ext cx="936403" cy="369332"/>
              </a:xfrm>
              <a:prstGeom prst="rect">
                <a:avLst/>
              </a:prstGeom>
              <a:noFill/>
            </p:spPr>
            <p:txBody>
              <a:bodyPr wrap="square" rtlCol="0">
                <a:spAutoFit/>
              </a:bodyPr>
              <a:lstStyle/>
              <a:p>
                <a:r>
                  <a:rPr lang="en-US" dirty="0"/>
                  <a:t>40mm</a:t>
                </a:r>
              </a:p>
            </p:txBody>
          </p:sp>
          <p:sp>
            <p:nvSpPr>
              <p:cNvPr id="44" name="Right Arrow 43">
                <a:extLst>
                  <a:ext uri="{FF2B5EF4-FFF2-40B4-BE49-F238E27FC236}">
                    <a16:creationId xmlns:a16="http://schemas.microsoft.com/office/drawing/2014/main" id="{B9B8456E-DD2D-300B-23F8-63F52A30E98C}"/>
                  </a:ext>
                </a:extLst>
              </p:cNvPr>
              <p:cNvSpPr/>
              <p:nvPr/>
            </p:nvSpPr>
            <p:spPr>
              <a:xfrm rot="1378372">
                <a:off x="400012" y="3258284"/>
                <a:ext cx="1107140" cy="4859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0E42F76-3EA5-0DF3-23B2-AAD17386EC4B}"/>
                  </a:ext>
                </a:extLst>
              </p:cNvPr>
              <p:cNvSpPr txBox="1"/>
              <p:nvPr/>
            </p:nvSpPr>
            <p:spPr>
              <a:xfrm>
                <a:off x="7760807" y="1852356"/>
                <a:ext cx="1248936" cy="369332"/>
              </a:xfrm>
              <a:prstGeom prst="rect">
                <a:avLst/>
              </a:prstGeom>
              <a:noFill/>
            </p:spPr>
            <p:txBody>
              <a:bodyPr wrap="square" rtlCol="0">
                <a:spAutoFit/>
              </a:bodyPr>
              <a:lstStyle/>
              <a:p>
                <a:r>
                  <a:rPr lang="en-US" dirty="0"/>
                  <a:t>Vacuum</a:t>
                </a:r>
              </a:p>
            </p:txBody>
          </p:sp>
          <p:sp>
            <p:nvSpPr>
              <p:cNvPr id="46" name="TextBox 45">
                <a:extLst>
                  <a:ext uri="{FF2B5EF4-FFF2-40B4-BE49-F238E27FC236}">
                    <a16:creationId xmlns:a16="http://schemas.microsoft.com/office/drawing/2014/main" id="{9AAFD529-4D62-4006-4232-DFBCE8EFC0CF}"/>
                  </a:ext>
                </a:extLst>
              </p:cNvPr>
              <p:cNvSpPr txBox="1"/>
              <p:nvPr/>
            </p:nvSpPr>
            <p:spPr>
              <a:xfrm>
                <a:off x="9793186" y="1794057"/>
                <a:ext cx="1248936" cy="369332"/>
              </a:xfrm>
              <a:prstGeom prst="rect">
                <a:avLst/>
              </a:prstGeom>
              <a:noFill/>
            </p:spPr>
            <p:txBody>
              <a:bodyPr wrap="square" rtlCol="0">
                <a:spAutoFit/>
              </a:bodyPr>
              <a:lstStyle/>
              <a:p>
                <a:r>
                  <a:rPr lang="en-US" dirty="0"/>
                  <a:t>Air</a:t>
                </a:r>
              </a:p>
            </p:txBody>
          </p:sp>
          <p:cxnSp>
            <p:nvCxnSpPr>
              <p:cNvPr id="47" name="Straight Arrow Connector 46">
                <a:extLst>
                  <a:ext uri="{FF2B5EF4-FFF2-40B4-BE49-F238E27FC236}">
                    <a16:creationId xmlns:a16="http://schemas.microsoft.com/office/drawing/2014/main" id="{F81F1D17-C05B-14ED-0107-A1A2C0C17637}"/>
                  </a:ext>
                </a:extLst>
              </p:cNvPr>
              <p:cNvCxnSpPr>
                <a:cxnSpLocks/>
              </p:cNvCxnSpPr>
              <p:nvPr/>
            </p:nvCxnSpPr>
            <p:spPr>
              <a:xfrm flipV="1">
                <a:off x="10851901" y="3907410"/>
                <a:ext cx="703178" cy="9982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4D5B6D6-9B15-5CEA-522A-5890492D961E}"/>
                  </a:ext>
                </a:extLst>
              </p:cNvPr>
              <p:cNvSpPr txBox="1"/>
              <p:nvPr/>
            </p:nvSpPr>
            <p:spPr>
              <a:xfrm>
                <a:off x="9993908" y="4849181"/>
                <a:ext cx="1593386" cy="369332"/>
              </a:xfrm>
              <a:prstGeom prst="rect">
                <a:avLst/>
              </a:prstGeom>
              <a:noFill/>
            </p:spPr>
            <p:txBody>
              <a:bodyPr wrap="square" rtlCol="0">
                <a:spAutoFit/>
              </a:bodyPr>
              <a:lstStyle/>
              <a:p>
                <a:r>
                  <a:rPr lang="en-US" dirty="0"/>
                  <a:t>Beamline End</a:t>
                </a:r>
              </a:p>
            </p:txBody>
          </p:sp>
          <p:sp>
            <p:nvSpPr>
              <p:cNvPr id="49" name="Rectangle 48">
                <a:extLst>
                  <a:ext uri="{FF2B5EF4-FFF2-40B4-BE49-F238E27FC236}">
                    <a16:creationId xmlns:a16="http://schemas.microsoft.com/office/drawing/2014/main" id="{533B184B-2685-46EF-33CC-EF3F9E0223D2}"/>
                  </a:ext>
                </a:extLst>
              </p:cNvPr>
              <p:cNvSpPr/>
              <p:nvPr/>
            </p:nvSpPr>
            <p:spPr>
              <a:xfrm>
                <a:off x="4153925" y="2931323"/>
                <a:ext cx="16341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5578B70-5696-DD69-3EA5-C6FC1B88464E}"/>
                  </a:ext>
                </a:extLst>
              </p:cNvPr>
              <p:cNvSpPr/>
              <p:nvPr/>
            </p:nvSpPr>
            <p:spPr>
              <a:xfrm>
                <a:off x="2756767" y="2931323"/>
                <a:ext cx="31223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a:extLst>
                  <a:ext uri="{FF2B5EF4-FFF2-40B4-BE49-F238E27FC236}">
                    <a16:creationId xmlns:a16="http://schemas.microsoft.com/office/drawing/2014/main" id="{E593E0D3-3EBE-A022-689E-205DBEDD6BD4}"/>
                  </a:ext>
                </a:extLst>
              </p:cNvPr>
              <p:cNvCxnSpPr>
                <a:cxnSpLocks/>
              </p:cNvCxnSpPr>
              <p:nvPr/>
            </p:nvCxnSpPr>
            <p:spPr>
              <a:xfrm flipH="1">
                <a:off x="11270396" y="2561765"/>
                <a:ext cx="80368" cy="10096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52DCF43F-684E-F113-9185-9D0E853E0F0F}"/>
                  </a:ext>
                </a:extLst>
              </p:cNvPr>
              <p:cNvCxnSpPr/>
              <p:nvPr/>
            </p:nvCxnSpPr>
            <p:spPr>
              <a:xfrm>
                <a:off x="1479352" y="2931323"/>
                <a:ext cx="0" cy="1547446"/>
              </a:xfrm>
              <a:prstGeom prst="line">
                <a:avLst/>
              </a:prstGeom>
            </p:spPr>
            <p:style>
              <a:lnRef idx="2">
                <a:schemeClr val="dk1"/>
              </a:lnRef>
              <a:fillRef idx="0">
                <a:schemeClr val="dk1"/>
              </a:fillRef>
              <a:effectRef idx="1">
                <a:schemeClr val="dk1"/>
              </a:effectRef>
              <a:fontRef idx="minor">
                <a:schemeClr val="tx1"/>
              </a:fontRef>
            </p:style>
          </p:cxnSp>
        </p:grpSp>
        <p:sp>
          <p:nvSpPr>
            <p:cNvPr id="53" name="TextBox 52">
              <a:extLst>
                <a:ext uri="{FF2B5EF4-FFF2-40B4-BE49-F238E27FC236}">
                  <a16:creationId xmlns:a16="http://schemas.microsoft.com/office/drawing/2014/main" id="{C777F22E-6631-C267-C137-B34B6AD9F3F3}"/>
                </a:ext>
              </a:extLst>
            </p:cNvPr>
            <p:cNvSpPr txBox="1"/>
            <p:nvPr/>
          </p:nvSpPr>
          <p:spPr>
            <a:xfrm>
              <a:off x="7713185" y="2969734"/>
              <a:ext cx="1248936" cy="369332"/>
            </a:xfrm>
            <a:prstGeom prst="rect">
              <a:avLst/>
            </a:prstGeom>
            <a:noFill/>
          </p:spPr>
          <p:txBody>
            <a:bodyPr wrap="square" rtlCol="0">
              <a:spAutoFit/>
            </a:bodyPr>
            <a:lstStyle/>
            <a:p>
              <a:r>
                <a:rPr lang="en-US" dirty="0"/>
                <a:t>Scatterer</a:t>
              </a:r>
            </a:p>
          </p:txBody>
        </p:sp>
        <p:sp>
          <p:nvSpPr>
            <p:cNvPr id="54" name="TextBox 53">
              <a:extLst>
                <a:ext uri="{FF2B5EF4-FFF2-40B4-BE49-F238E27FC236}">
                  <a16:creationId xmlns:a16="http://schemas.microsoft.com/office/drawing/2014/main" id="{0AEA0F68-09C8-9AB1-502F-06834E19F7C8}"/>
                </a:ext>
              </a:extLst>
            </p:cNvPr>
            <p:cNvSpPr txBox="1"/>
            <p:nvPr/>
          </p:nvSpPr>
          <p:spPr>
            <a:xfrm>
              <a:off x="297766" y="2792883"/>
              <a:ext cx="1086939" cy="369332"/>
            </a:xfrm>
            <a:prstGeom prst="rect">
              <a:avLst/>
            </a:prstGeom>
            <a:noFill/>
          </p:spPr>
          <p:txBody>
            <a:bodyPr wrap="square" rtlCol="0">
              <a:spAutoFit/>
            </a:bodyPr>
            <a:lstStyle/>
            <a:p>
              <a:r>
                <a:rPr lang="en-US" dirty="0"/>
                <a:t>Laser</a:t>
              </a:r>
            </a:p>
          </p:txBody>
        </p:sp>
      </p:grpSp>
      <p:sp>
        <p:nvSpPr>
          <p:cNvPr id="56" name="Slide Number Placeholder 55">
            <a:extLst>
              <a:ext uri="{FF2B5EF4-FFF2-40B4-BE49-F238E27FC236}">
                <a16:creationId xmlns:a16="http://schemas.microsoft.com/office/drawing/2014/main" id="{62D11A6F-A587-1FE9-1B3B-9964C813C7EF}"/>
              </a:ext>
            </a:extLst>
          </p:cNvPr>
          <p:cNvSpPr>
            <a:spLocks noGrp="1"/>
          </p:cNvSpPr>
          <p:nvPr>
            <p:ph type="sldNum" sz="quarter" idx="12"/>
          </p:nvPr>
        </p:nvSpPr>
        <p:spPr/>
        <p:txBody>
          <a:bodyPr/>
          <a:lstStyle/>
          <a:p>
            <a:fld id="{CBA53E11-492D-48B3-9F9B-09541CA2A39A}" type="slidenum">
              <a:rPr lang="en-GB" smtClean="0"/>
              <a:t>32</a:t>
            </a:fld>
            <a:endParaRPr lang="en-GB"/>
          </a:p>
        </p:txBody>
      </p:sp>
    </p:spTree>
    <p:extLst>
      <p:ext uri="{BB962C8B-B14F-4D97-AF65-F5344CB8AC3E}">
        <p14:creationId xmlns:p14="http://schemas.microsoft.com/office/powerpoint/2010/main" val="12339016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11F01-FDFB-2A23-0C07-CC4CC411B3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0A521E-B19A-8A8E-68B4-F7B6BF9109F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523696-E21E-A98B-7574-F5EAE60B1853}"/>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60A28211-31F6-BAF2-BA5B-D553395606A1}"/>
              </a:ext>
            </a:extLst>
          </p:cNvPr>
          <p:cNvSpPr>
            <a:spLocks noGrp="1"/>
          </p:cNvSpPr>
          <p:nvPr>
            <p:ph type="dt" sz="half" idx="10"/>
          </p:nvPr>
        </p:nvSpPr>
        <p:spPr/>
        <p:txBody>
          <a:bodyPr/>
          <a:lstStyle/>
          <a:p>
            <a:fld id="{E96EB126-D729-A043-93AD-CDF9D49905BD}" type="datetime1">
              <a:rPr lang="en-GB" smtClean="0"/>
              <a:t>18/12/2025</a:t>
            </a:fld>
            <a:endParaRPr lang="en-GB"/>
          </a:p>
        </p:txBody>
      </p:sp>
      <p:sp>
        <p:nvSpPr>
          <p:cNvPr id="7" name="Subtitle 6">
            <a:extLst>
              <a:ext uri="{FF2B5EF4-FFF2-40B4-BE49-F238E27FC236}">
                <a16:creationId xmlns:a16="http://schemas.microsoft.com/office/drawing/2014/main" id="{B77A7052-CC89-DEF6-8EB7-658DFF871259}"/>
              </a:ext>
            </a:extLst>
          </p:cNvPr>
          <p:cNvSpPr>
            <a:spLocks noGrp="1"/>
          </p:cNvSpPr>
          <p:nvPr>
            <p:ph type="subTitle" idx="13"/>
          </p:nvPr>
        </p:nvSpPr>
        <p:spPr/>
        <p:txBody>
          <a:bodyPr/>
          <a:lstStyle/>
          <a:p>
            <a:endParaRPr lang="en-US"/>
          </a:p>
        </p:txBody>
      </p:sp>
      <p:grpSp>
        <p:nvGrpSpPr>
          <p:cNvPr id="8" name="Group 7">
            <a:extLst>
              <a:ext uri="{FF2B5EF4-FFF2-40B4-BE49-F238E27FC236}">
                <a16:creationId xmlns:a16="http://schemas.microsoft.com/office/drawing/2014/main" id="{4A294FE2-1E93-A68E-005C-048CA788788C}"/>
              </a:ext>
            </a:extLst>
          </p:cNvPr>
          <p:cNvGrpSpPr/>
          <p:nvPr/>
        </p:nvGrpSpPr>
        <p:grpSpPr>
          <a:xfrm>
            <a:off x="297766" y="1395681"/>
            <a:ext cx="11913996" cy="4561490"/>
            <a:chOff x="297766" y="1395681"/>
            <a:chExt cx="11913996" cy="4561490"/>
          </a:xfrm>
        </p:grpSpPr>
        <p:grpSp>
          <p:nvGrpSpPr>
            <p:cNvPr id="9" name="Group 8">
              <a:extLst>
                <a:ext uri="{FF2B5EF4-FFF2-40B4-BE49-F238E27FC236}">
                  <a16:creationId xmlns:a16="http://schemas.microsoft.com/office/drawing/2014/main" id="{BB124AB9-02AC-15FD-4A07-075E77CF67C6}"/>
                </a:ext>
              </a:extLst>
            </p:cNvPr>
            <p:cNvGrpSpPr/>
            <p:nvPr/>
          </p:nvGrpSpPr>
          <p:grpSpPr>
            <a:xfrm>
              <a:off x="325800" y="1395681"/>
              <a:ext cx="11885962" cy="4561490"/>
              <a:chOff x="325800" y="1395681"/>
              <a:chExt cx="11885962" cy="4561490"/>
            </a:xfrm>
          </p:grpSpPr>
          <p:sp>
            <p:nvSpPr>
              <p:cNvPr id="12" name="Rectangle 11">
                <a:extLst>
                  <a:ext uri="{FF2B5EF4-FFF2-40B4-BE49-F238E27FC236}">
                    <a16:creationId xmlns:a16="http://schemas.microsoft.com/office/drawing/2014/main" id="{3C16FB61-EC72-D988-A151-9706D61F9FB6}"/>
                  </a:ext>
                </a:extLst>
              </p:cNvPr>
              <p:cNvSpPr/>
              <p:nvPr/>
            </p:nvSpPr>
            <p:spPr>
              <a:xfrm>
                <a:off x="325801" y="1395681"/>
                <a:ext cx="11501788" cy="4561490"/>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BEF737A-3CAE-A829-8234-114732D90DF0}"/>
                  </a:ext>
                </a:extLst>
              </p:cNvPr>
              <p:cNvSpPr/>
              <p:nvPr/>
            </p:nvSpPr>
            <p:spPr>
              <a:xfrm>
                <a:off x="325800" y="1799560"/>
                <a:ext cx="8619893" cy="369105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EA36156-3CF2-C0FE-262A-7CD2525D784F}"/>
                  </a:ext>
                </a:extLst>
              </p:cNvPr>
              <p:cNvSpPr/>
              <p:nvPr/>
            </p:nvSpPr>
            <p:spPr>
              <a:xfrm>
                <a:off x="8945694" y="3327277"/>
                <a:ext cx="2096429" cy="51295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AB61E3-0718-D01E-675F-776EB133C458}"/>
                  </a:ext>
                </a:extLst>
              </p:cNvPr>
              <p:cNvSpPr/>
              <p:nvPr/>
            </p:nvSpPr>
            <p:spPr>
              <a:xfrm>
                <a:off x="8839757" y="3327277"/>
                <a:ext cx="149943" cy="5129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16D767E1-6C43-B321-BB6E-CCD401F5AD65}"/>
                  </a:ext>
                </a:extLst>
              </p:cNvPr>
              <p:cNvCxnSpPr/>
              <p:nvPr/>
            </p:nvCxnSpPr>
            <p:spPr>
              <a:xfrm>
                <a:off x="11555079" y="2931323"/>
                <a:ext cx="0" cy="1410715"/>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EC3EC93C-8AA4-EF3D-4121-85000B529BD3}"/>
                  </a:ext>
                </a:extLst>
              </p:cNvPr>
              <p:cNvCxnSpPr>
                <a:cxnSpLocks/>
              </p:cNvCxnSpPr>
              <p:nvPr/>
            </p:nvCxnSpPr>
            <p:spPr>
              <a:xfrm>
                <a:off x="1479352" y="4120632"/>
                <a:ext cx="127741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C6C69C8A-1E37-21FC-1659-2243A05A7E9F}"/>
                  </a:ext>
                </a:extLst>
              </p:cNvPr>
              <p:cNvCxnSpPr>
                <a:cxnSpLocks/>
              </p:cNvCxnSpPr>
              <p:nvPr/>
            </p:nvCxnSpPr>
            <p:spPr>
              <a:xfrm>
                <a:off x="3063125" y="4122004"/>
                <a:ext cx="110487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1AD5F8A9-3AB2-A98A-8551-2618B8D0DA92}"/>
                  </a:ext>
                </a:extLst>
              </p:cNvPr>
              <p:cNvCxnSpPr>
                <a:cxnSpLocks/>
              </p:cNvCxnSpPr>
              <p:nvPr/>
            </p:nvCxnSpPr>
            <p:spPr>
              <a:xfrm>
                <a:off x="8945694" y="3929443"/>
                <a:ext cx="2052423"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2F11C0D0-F42C-EF67-0798-078EC2435027}"/>
                  </a:ext>
                </a:extLst>
              </p:cNvPr>
              <p:cNvCxnSpPr>
                <a:cxnSpLocks/>
              </p:cNvCxnSpPr>
              <p:nvPr/>
            </p:nvCxnSpPr>
            <p:spPr>
              <a:xfrm>
                <a:off x="11042123" y="3610661"/>
                <a:ext cx="51295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08B4481-7123-7DA2-C305-25CB3449309B}"/>
                  </a:ext>
                </a:extLst>
              </p:cNvPr>
              <p:cNvSpPr txBox="1"/>
              <p:nvPr/>
            </p:nvSpPr>
            <p:spPr>
              <a:xfrm>
                <a:off x="1906611" y="3806570"/>
                <a:ext cx="1248936" cy="369332"/>
              </a:xfrm>
              <a:prstGeom prst="rect">
                <a:avLst/>
              </a:prstGeom>
              <a:noFill/>
            </p:spPr>
            <p:txBody>
              <a:bodyPr wrap="square" rtlCol="0">
                <a:spAutoFit/>
              </a:bodyPr>
              <a:lstStyle/>
              <a:p>
                <a:r>
                  <a:rPr lang="en-US" dirty="0"/>
                  <a:t>d1</a:t>
                </a:r>
              </a:p>
            </p:txBody>
          </p:sp>
          <p:sp>
            <p:nvSpPr>
              <p:cNvPr id="23" name="TextBox 22">
                <a:extLst>
                  <a:ext uri="{FF2B5EF4-FFF2-40B4-BE49-F238E27FC236}">
                    <a16:creationId xmlns:a16="http://schemas.microsoft.com/office/drawing/2014/main" id="{76F7172B-E476-AD6C-732E-278062D884B3}"/>
                  </a:ext>
                </a:extLst>
              </p:cNvPr>
              <p:cNvSpPr txBox="1"/>
              <p:nvPr/>
            </p:nvSpPr>
            <p:spPr>
              <a:xfrm>
                <a:off x="3325329" y="3818551"/>
                <a:ext cx="1248936" cy="369332"/>
              </a:xfrm>
              <a:prstGeom prst="rect">
                <a:avLst/>
              </a:prstGeom>
              <a:noFill/>
            </p:spPr>
            <p:txBody>
              <a:bodyPr wrap="square" rtlCol="0">
                <a:spAutoFit/>
              </a:bodyPr>
              <a:lstStyle/>
              <a:p>
                <a:r>
                  <a:rPr lang="en-US" dirty="0"/>
                  <a:t>d2</a:t>
                </a:r>
              </a:p>
            </p:txBody>
          </p:sp>
          <p:sp>
            <p:nvSpPr>
              <p:cNvPr id="25" name="TextBox 24">
                <a:extLst>
                  <a:ext uri="{FF2B5EF4-FFF2-40B4-BE49-F238E27FC236}">
                    <a16:creationId xmlns:a16="http://schemas.microsoft.com/office/drawing/2014/main" id="{F8DD6DCE-3E89-2B60-C47F-06072C7FD163}"/>
                  </a:ext>
                </a:extLst>
              </p:cNvPr>
              <p:cNvSpPr txBox="1"/>
              <p:nvPr/>
            </p:nvSpPr>
            <p:spPr>
              <a:xfrm>
                <a:off x="9647922" y="3970649"/>
                <a:ext cx="1248936" cy="369332"/>
              </a:xfrm>
              <a:prstGeom prst="rect">
                <a:avLst/>
              </a:prstGeom>
              <a:noFill/>
            </p:spPr>
            <p:txBody>
              <a:bodyPr wrap="square" rtlCol="0">
                <a:spAutoFit/>
              </a:bodyPr>
              <a:lstStyle/>
              <a:p>
                <a:r>
                  <a:rPr lang="en-US" dirty="0"/>
                  <a:t>420mm</a:t>
                </a:r>
              </a:p>
            </p:txBody>
          </p:sp>
          <p:sp>
            <p:nvSpPr>
              <p:cNvPr id="26" name="TextBox 25">
                <a:extLst>
                  <a:ext uri="{FF2B5EF4-FFF2-40B4-BE49-F238E27FC236}">
                    <a16:creationId xmlns:a16="http://schemas.microsoft.com/office/drawing/2014/main" id="{C041C96E-1C36-41EA-A410-B34828D0CFE7}"/>
                  </a:ext>
                </a:extLst>
              </p:cNvPr>
              <p:cNvSpPr txBox="1"/>
              <p:nvPr/>
            </p:nvSpPr>
            <p:spPr>
              <a:xfrm>
                <a:off x="10962826" y="2274059"/>
                <a:ext cx="1248936" cy="369332"/>
              </a:xfrm>
              <a:prstGeom prst="rect">
                <a:avLst/>
              </a:prstGeom>
              <a:noFill/>
            </p:spPr>
            <p:txBody>
              <a:bodyPr wrap="square" rtlCol="0">
                <a:spAutoFit/>
              </a:bodyPr>
              <a:lstStyle/>
              <a:p>
                <a:r>
                  <a:rPr lang="en-US" dirty="0"/>
                  <a:t>15mm</a:t>
                </a:r>
              </a:p>
            </p:txBody>
          </p:sp>
          <p:sp>
            <p:nvSpPr>
              <p:cNvPr id="30" name="TextBox 29">
                <a:extLst>
                  <a:ext uri="{FF2B5EF4-FFF2-40B4-BE49-F238E27FC236}">
                    <a16:creationId xmlns:a16="http://schemas.microsoft.com/office/drawing/2014/main" id="{BD5A5DF4-5288-533C-B30C-8132D3C1C7FD}"/>
                  </a:ext>
                </a:extLst>
              </p:cNvPr>
              <p:cNvSpPr txBox="1"/>
              <p:nvPr/>
            </p:nvSpPr>
            <p:spPr>
              <a:xfrm>
                <a:off x="2604795" y="2590217"/>
                <a:ext cx="1610959" cy="369332"/>
              </a:xfrm>
              <a:prstGeom prst="rect">
                <a:avLst/>
              </a:prstGeom>
              <a:noFill/>
            </p:spPr>
            <p:txBody>
              <a:bodyPr wrap="square" rtlCol="0">
                <a:spAutoFit/>
              </a:bodyPr>
              <a:lstStyle/>
              <a:p>
                <a:r>
                  <a:rPr lang="en-US" dirty="0"/>
                  <a:t>FQ (150T/m)</a:t>
                </a:r>
              </a:p>
            </p:txBody>
          </p:sp>
          <p:sp>
            <p:nvSpPr>
              <p:cNvPr id="31" name="TextBox 30">
                <a:extLst>
                  <a:ext uri="{FF2B5EF4-FFF2-40B4-BE49-F238E27FC236}">
                    <a16:creationId xmlns:a16="http://schemas.microsoft.com/office/drawing/2014/main" id="{52A8993F-CE4D-0B7A-24CF-689D9C27FC4A}"/>
                  </a:ext>
                </a:extLst>
              </p:cNvPr>
              <p:cNvSpPr txBox="1"/>
              <p:nvPr/>
            </p:nvSpPr>
            <p:spPr>
              <a:xfrm>
                <a:off x="4044731" y="2588552"/>
                <a:ext cx="1519143" cy="369332"/>
              </a:xfrm>
              <a:prstGeom prst="rect">
                <a:avLst/>
              </a:prstGeom>
              <a:noFill/>
            </p:spPr>
            <p:txBody>
              <a:bodyPr wrap="square" rtlCol="0">
                <a:spAutoFit/>
              </a:bodyPr>
              <a:lstStyle/>
              <a:p>
                <a:r>
                  <a:rPr lang="en-US" dirty="0"/>
                  <a:t>DQ (150 T/m)</a:t>
                </a:r>
              </a:p>
            </p:txBody>
          </p:sp>
          <p:sp>
            <p:nvSpPr>
              <p:cNvPr id="32" name="TextBox 31">
                <a:extLst>
                  <a:ext uri="{FF2B5EF4-FFF2-40B4-BE49-F238E27FC236}">
                    <a16:creationId xmlns:a16="http://schemas.microsoft.com/office/drawing/2014/main" id="{518D6C36-D731-A802-562B-585BFF3E87EB}"/>
                  </a:ext>
                </a:extLst>
              </p:cNvPr>
              <p:cNvSpPr txBox="1"/>
              <p:nvPr/>
            </p:nvSpPr>
            <p:spPr>
              <a:xfrm>
                <a:off x="954662" y="4479831"/>
                <a:ext cx="1086939" cy="369332"/>
              </a:xfrm>
              <a:prstGeom prst="rect">
                <a:avLst/>
              </a:prstGeom>
              <a:noFill/>
            </p:spPr>
            <p:txBody>
              <a:bodyPr wrap="square" rtlCol="0">
                <a:spAutoFit/>
              </a:bodyPr>
              <a:lstStyle/>
              <a:p>
                <a:r>
                  <a:rPr lang="en-US" dirty="0"/>
                  <a:t> Target</a:t>
                </a:r>
              </a:p>
            </p:txBody>
          </p:sp>
          <p:sp>
            <p:nvSpPr>
              <p:cNvPr id="33" name="Rectangle 32">
                <a:extLst>
                  <a:ext uri="{FF2B5EF4-FFF2-40B4-BE49-F238E27FC236}">
                    <a16:creationId xmlns:a16="http://schemas.microsoft.com/office/drawing/2014/main" id="{B81DC4B4-12B2-978C-3A68-755C8EB65153}"/>
                  </a:ext>
                </a:extLst>
              </p:cNvPr>
              <p:cNvSpPr/>
              <p:nvPr/>
            </p:nvSpPr>
            <p:spPr>
              <a:xfrm>
                <a:off x="2751190" y="3970649"/>
                <a:ext cx="31223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7B9D1BD-70A3-3C5E-9900-02A06282B37E}"/>
                  </a:ext>
                </a:extLst>
              </p:cNvPr>
              <p:cNvSpPr/>
              <p:nvPr/>
            </p:nvSpPr>
            <p:spPr>
              <a:xfrm>
                <a:off x="4163765" y="3970649"/>
                <a:ext cx="154171"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A50DBD98-421C-F8E7-EE34-EC40F2A5E09D}"/>
                  </a:ext>
                </a:extLst>
              </p:cNvPr>
              <p:cNvCxnSpPr>
                <a:cxnSpLocks/>
              </p:cNvCxnSpPr>
              <p:nvPr/>
            </p:nvCxnSpPr>
            <p:spPr>
              <a:xfrm>
                <a:off x="2751190" y="4655931"/>
                <a:ext cx="31193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DD475050-CE9D-51F9-7602-634BD4D9CD36}"/>
                  </a:ext>
                </a:extLst>
              </p:cNvPr>
              <p:cNvSpPr txBox="1"/>
              <p:nvPr/>
            </p:nvSpPr>
            <p:spPr>
              <a:xfrm>
                <a:off x="2656705" y="4720989"/>
                <a:ext cx="936403" cy="369332"/>
              </a:xfrm>
              <a:prstGeom prst="rect">
                <a:avLst/>
              </a:prstGeom>
              <a:noFill/>
            </p:spPr>
            <p:txBody>
              <a:bodyPr wrap="square" rtlCol="0">
                <a:spAutoFit/>
              </a:bodyPr>
              <a:lstStyle/>
              <a:p>
                <a:r>
                  <a:rPr lang="en-US" dirty="0"/>
                  <a:t>40mm</a:t>
                </a:r>
              </a:p>
            </p:txBody>
          </p:sp>
          <p:cxnSp>
            <p:nvCxnSpPr>
              <p:cNvPr id="37" name="Straight Arrow Connector 36">
                <a:extLst>
                  <a:ext uri="{FF2B5EF4-FFF2-40B4-BE49-F238E27FC236}">
                    <a16:creationId xmlns:a16="http://schemas.microsoft.com/office/drawing/2014/main" id="{11311F20-718C-42B8-B456-CF4044381F95}"/>
                  </a:ext>
                </a:extLst>
              </p:cNvPr>
              <p:cNvCxnSpPr>
                <a:cxnSpLocks/>
              </p:cNvCxnSpPr>
              <p:nvPr/>
            </p:nvCxnSpPr>
            <p:spPr>
              <a:xfrm>
                <a:off x="4163765" y="4651912"/>
                <a:ext cx="17779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D78C2C9A-D43F-830F-3938-7D9FD238AC7E}"/>
                  </a:ext>
                </a:extLst>
              </p:cNvPr>
              <p:cNvSpPr txBox="1"/>
              <p:nvPr/>
            </p:nvSpPr>
            <p:spPr>
              <a:xfrm>
                <a:off x="3949344" y="4688974"/>
                <a:ext cx="936403" cy="369332"/>
              </a:xfrm>
              <a:prstGeom prst="rect">
                <a:avLst/>
              </a:prstGeom>
              <a:noFill/>
            </p:spPr>
            <p:txBody>
              <a:bodyPr wrap="square" rtlCol="0">
                <a:spAutoFit/>
              </a:bodyPr>
              <a:lstStyle/>
              <a:p>
                <a:r>
                  <a:rPr lang="en-US" dirty="0"/>
                  <a:t>20mm</a:t>
                </a:r>
              </a:p>
            </p:txBody>
          </p:sp>
          <p:cxnSp>
            <p:nvCxnSpPr>
              <p:cNvPr id="39" name="Straight Arrow Connector 38">
                <a:extLst>
                  <a:ext uri="{FF2B5EF4-FFF2-40B4-BE49-F238E27FC236}">
                    <a16:creationId xmlns:a16="http://schemas.microsoft.com/office/drawing/2014/main" id="{6BF85340-A00F-AB06-E394-B4EE4199C937}"/>
                  </a:ext>
                </a:extLst>
              </p:cNvPr>
              <p:cNvCxnSpPr>
                <a:cxnSpLocks/>
                <a:stCxn id="33" idx="0"/>
                <a:endCxn id="53" idx="2"/>
              </p:cNvCxnSpPr>
              <p:nvPr/>
            </p:nvCxnSpPr>
            <p:spPr>
              <a:xfrm flipV="1">
                <a:off x="2907307" y="3505541"/>
                <a:ext cx="5577" cy="46510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3E7EB44C-15DA-5E69-1836-856AAD649DB8}"/>
                  </a:ext>
                </a:extLst>
              </p:cNvPr>
              <p:cNvCxnSpPr>
                <a:cxnSpLocks/>
                <a:endCxn id="52" idx="2"/>
              </p:cNvCxnSpPr>
              <p:nvPr/>
            </p:nvCxnSpPr>
            <p:spPr>
              <a:xfrm flipV="1">
                <a:off x="4235632" y="3505541"/>
                <a:ext cx="0" cy="45893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8F93687A-CEE4-AE8B-9606-63DAAFA2A2E3}"/>
                  </a:ext>
                </a:extLst>
              </p:cNvPr>
              <p:cNvSpPr txBox="1"/>
              <p:nvPr/>
            </p:nvSpPr>
            <p:spPr>
              <a:xfrm>
                <a:off x="2859462" y="3538078"/>
                <a:ext cx="936403" cy="369332"/>
              </a:xfrm>
              <a:prstGeom prst="rect">
                <a:avLst/>
              </a:prstGeom>
              <a:noFill/>
            </p:spPr>
            <p:txBody>
              <a:bodyPr wrap="square" rtlCol="0">
                <a:spAutoFit/>
              </a:bodyPr>
              <a:lstStyle/>
              <a:p>
                <a:r>
                  <a:rPr lang="en-US" dirty="0"/>
                  <a:t>20mm</a:t>
                </a:r>
              </a:p>
            </p:txBody>
          </p:sp>
          <p:sp>
            <p:nvSpPr>
              <p:cNvPr id="42" name="TextBox 41">
                <a:extLst>
                  <a:ext uri="{FF2B5EF4-FFF2-40B4-BE49-F238E27FC236}">
                    <a16:creationId xmlns:a16="http://schemas.microsoft.com/office/drawing/2014/main" id="{66D9A2F8-632D-D6AF-3273-6FF6ABCDB7FF}"/>
                  </a:ext>
                </a:extLst>
              </p:cNvPr>
              <p:cNvSpPr txBox="1"/>
              <p:nvPr/>
            </p:nvSpPr>
            <p:spPr>
              <a:xfrm>
                <a:off x="4189090" y="3511690"/>
                <a:ext cx="936403" cy="369332"/>
              </a:xfrm>
              <a:prstGeom prst="rect">
                <a:avLst/>
              </a:prstGeom>
              <a:noFill/>
            </p:spPr>
            <p:txBody>
              <a:bodyPr wrap="square" rtlCol="0">
                <a:spAutoFit/>
              </a:bodyPr>
              <a:lstStyle/>
              <a:p>
                <a:r>
                  <a:rPr lang="en-US" dirty="0"/>
                  <a:t>20mm</a:t>
                </a:r>
              </a:p>
            </p:txBody>
          </p:sp>
          <p:cxnSp>
            <p:nvCxnSpPr>
              <p:cNvPr id="43" name="Straight Arrow Connector 42">
                <a:extLst>
                  <a:ext uri="{FF2B5EF4-FFF2-40B4-BE49-F238E27FC236}">
                    <a16:creationId xmlns:a16="http://schemas.microsoft.com/office/drawing/2014/main" id="{7E0B6AD5-E154-198C-CED5-DACDC3286721}"/>
                  </a:ext>
                </a:extLst>
              </p:cNvPr>
              <p:cNvCxnSpPr>
                <a:cxnSpLocks/>
              </p:cNvCxnSpPr>
              <p:nvPr/>
            </p:nvCxnSpPr>
            <p:spPr>
              <a:xfrm>
                <a:off x="10581532" y="3026390"/>
                <a:ext cx="446649" cy="5793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E806D40A-54CE-A801-B55C-E0B37DD24E7D}"/>
                  </a:ext>
                </a:extLst>
              </p:cNvPr>
              <p:cNvSpPr txBox="1"/>
              <p:nvPr/>
            </p:nvSpPr>
            <p:spPr>
              <a:xfrm>
                <a:off x="9626515" y="2687894"/>
                <a:ext cx="1506312" cy="369332"/>
              </a:xfrm>
              <a:prstGeom prst="rect">
                <a:avLst/>
              </a:prstGeom>
              <a:noFill/>
            </p:spPr>
            <p:txBody>
              <a:bodyPr wrap="square" rtlCol="0">
                <a:spAutoFit/>
              </a:bodyPr>
              <a:lstStyle/>
              <a:p>
                <a:r>
                  <a:rPr lang="en-US" dirty="0"/>
                  <a:t>Mylar (50um)</a:t>
                </a:r>
              </a:p>
            </p:txBody>
          </p:sp>
          <p:cxnSp>
            <p:nvCxnSpPr>
              <p:cNvPr id="45" name="Straight Arrow Connector 44">
                <a:extLst>
                  <a:ext uri="{FF2B5EF4-FFF2-40B4-BE49-F238E27FC236}">
                    <a16:creationId xmlns:a16="http://schemas.microsoft.com/office/drawing/2014/main" id="{C3F31E48-2623-A165-03A8-7106C1D0C30D}"/>
                  </a:ext>
                </a:extLst>
              </p:cNvPr>
              <p:cNvCxnSpPr>
                <a:cxnSpLocks/>
                <a:stCxn id="14" idx="2"/>
                <a:endCxn id="14" idx="0"/>
              </p:cNvCxnSpPr>
              <p:nvPr/>
            </p:nvCxnSpPr>
            <p:spPr>
              <a:xfrm flipV="1">
                <a:off x="9993909" y="3327277"/>
                <a:ext cx="0" cy="51295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0D0282B4-3F1F-3A4F-33B5-00DDBF7EB42B}"/>
                  </a:ext>
                </a:extLst>
              </p:cNvPr>
              <p:cNvSpPr txBox="1"/>
              <p:nvPr/>
            </p:nvSpPr>
            <p:spPr>
              <a:xfrm>
                <a:off x="9210382" y="3395085"/>
                <a:ext cx="936403" cy="369332"/>
              </a:xfrm>
              <a:prstGeom prst="rect">
                <a:avLst/>
              </a:prstGeom>
              <a:noFill/>
            </p:spPr>
            <p:txBody>
              <a:bodyPr wrap="square" rtlCol="0">
                <a:spAutoFit/>
              </a:bodyPr>
              <a:lstStyle/>
              <a:p>
                <a:r>
                  <a:rPr lang="en-US" dirty="0"/>
                  <a:t>40mm</a:t>
                </a:r>
              </a:p>
            </p:txBody>
          </p:sp>
          <p:sp>
            <p:nvSpPr>
              <p:cNvPr id="47" name="Right Arrow 46">
                <a:extLst>
                  <a:ext uri="{FF2B5EF4-FFF2-40B4-BE49-F238E27FC236}">
                    <a16:creationId xmlns:a16="http://schemas.microsoft.com/office/drawing/2014/main" id="{4441D09B-7848-B1C0-62F1-C93655E1B271}"/>
                  </a:ext>
                </a:extLst>
              </p:cNvPr>
              <p:cNvSpPr/>
              <p:nvPr/>
            </p:nvSpPr>
            <p:spPr>
              <a:xfrm rot="1378372">
                <a:off x="400012" y="3258284"/>
                <a:ext cx="1107140" cy="4859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D4B9534D-158A-D7FE-B199-22EA21D5DAA9}"/>
                  </a:ext>
                </a:extLst>
              </p:cNvPr>
              <p:cNvSpPr txBox="1"/>
              <p:nvPr/>
            </p:nvSpPr>
            <p:spPr>
              <a:xfrm>
                <a:off x="7760807" y="1852356"/>
                <a:ext cx="1248936" cy="369332"/>
              </a:xfrm>
              <a:prstGeom prst="rect">
                <a:avLst/>
              </a:prstGeom>
              <a:noFill/>
            </p:spPr>
            <p:txBody>
              <a:bodyPr wrap="square" rtlCol="0">
                <a:spAutoFit/>
              </a:bodyPr>
              <a:lstStyle/>
              <a:p>
                <a:r>
                  <a:rPr lang="en-US" dirty="0"/>
                  <a:t>Vacuum</a:t>
                </a:r>
              </a:p>
            </p:txBody>
          </p:sp>
          <p:sp>
            <p:nvSpPr>
              <p:cNvPr id="49" name="TextBox 48">
                <a:extLst>
                  <a:ext uri="{FF2B5EF4-FFF2-40B4-BE49-F238E27FC236}">
                    <a16:creationId xmlns:a16="http://schemas.microsoft.com/office/drawing/2014/main" id="{00247E21-0FA0-01B7-149E-DB25F89B9B4F}"/>
                  </a:ext>
                </a:extLst>
              </p:cNvPr>
              <p:cNvSpPr txBox="1"/>
              <p:nvPr/>
            </p:nvSpPr>
            <p:spPr>
              <a:xfrm>
                <a:off x="9793186" y="1794057"/>
                <a:ext cx="1248936" cy="369332"/>
              </a:xfrm>
              <a:prstGeom prst="rect">
                <a:avLst/>
              </a:prstGeom>
              <a:noFill/>
            </p:spPr>
            <p:txBody>
              <a:bodyPr wrap="square" rtlCol="0">
                <a:spAutoFit/>
              </a:bodyPr>
              <a:lstStyle/>
              <a:p>
                <a:r>
                  <a:rPr lang="en-US" dirty="0"/>
                  <a:t>Air</a:t>
                </a:r>
              </a:p>
            </p:txBody>
          </p:sp>
          <p:cxnSp>
            <p:nvCxnSpPr>
              <p:cNvPr id="50" name="Straight Arrow Connector 49">
                <a:extLst>
                  <a:ext uri="{FF2B5EF4-FFF2-40B4-BE49-F238E27FC236}">
                    <a16:creationId xmlns:a16="http://schemas.microsoft.com/office/drawing/2014/main" id="{2084CADB-D548-20D5-FA70-FEFE6B6938FA}"/>
                  </a:ext>
                </a:extLst>
              </p:cNvPr>
              <p:cNvCxnSpPr>
                <a:cxnSpLocks/>
              </p:cNvCxnSpPr>
              <p:nvPr/>
            </p:nvCxnSpPr>
            <p:spPr>
              <a:xfrm flipV="1">
                <a:off x="10851901" y="3907410"/>
                <a:ext cx="703178" cy="9982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08E04518-6792-D999-6CF8-BFF959716A78}"/>
                  </a:ext>
                </a:extLst>
              </p:cNvPr>
              <p:cNvSpPr txBox="1"/>
              <p:nvPr/>
            </p:nvSpPr>
            <p:spPr>
              <a:xfrm>
                <a:off x="9993908" y="4849181"/>
                <a:ext cx="1593386" cy="369332"/>
              </a:xfrm>
              <a:prstGeom prst="rect">
                <a:avLst/>
              </a:prstGeom>
              <a:noFill/>
            </p:spPr>
            <p:txBody>
              <a:bodyPr wrap="square" rtlCol="0">
                <a:spAutoFit/>
              </a:bodyPr>
              <a:lstStyle/>
              <a:p>
                <a:r>
                  <a:rPr lang="en-US" dirty="0"/>
                  <a:t>Beamline End</a:t>
                </a:r>
              </a:p>
            </p:txBody>
          </p:sp>
          <p:sp>
            <p:nvSpPr>
              <p:cNvPr id="52" name="Rectangle 51">
                <a:extLst>
                  <a:ext uri="{FF2B5EF4-FFF2-40B4-BE49-F238E27FC236}">
                    <a16:creationId xmlns:a16="http://schemas.microsoft.com/office/drawing/2014/main" id="{DCC3F5AA-7104-74C8-A19E-BB36BE488555}"/>
                  </a:ext>
                </a:extLst>
              </p:cNvPr>
              <p:cNvSpPr/>
              <p:nvPr/>
            </p:nvSpPr>
            <p:spPr>
              <a:xfrm>
                <a:off x="4153925" y="2931323"/>
                <a:ext cx="16341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CC4D935F-38C5-69BD-55E6-A4C9D7ABF170}"/>
                  </a:ext>
                </a:extLst>
              </p:cNvPr>
              <p:cNvSpPr/>
              <p:nvPr/>
            </p:nvSpPr>
            <p:spPr>
              <a:xfrm>
                <a:off x="2756767" y="2931323"/>
                <a:ext cx="312234" cy="57421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EE6476DD-1BF9-6EE1-7C7A-410F0C981AB8}"/>
                  </a:ext>
                </a:extLst>
              </p:cNvPr>
              <p:cNvCxnSpPr>
                <a:cxnSpLocks/>
              </p:cNvCxnSpPr>
              <p:nvPr/>
            </p:nvCxnSpPr>
            <p:spPr>
              <a:xfrm flipH="1">
                <a:off x="11270396" y="2561765"/>
                <a:ext cx="80368" cy="10096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4AAA4BCE-5A60-6E2B-B3E1-67A28382B750}"/>
                  </a:ext>
                </a:extLst>
              </p:cNvPr>
              <p:cNvCxnSpPr/>
              <p:nvPr/>
            </p:nvCxnSpPr>
            <p:spPr>
              <a:xfrm>
                <a:off x="1479352" y="2931323"/>
                <a:ext cx="0" cy="1547446"/>
              </a:xfrm>
              <a:prstGeom prst="line">
                <a:avLst/>
              </a:prstGeom>
            </p:spPr>
            <p:style>
              <a:lnRef idx="2">
                <a:schemeClr val="dk1"/>
              </a:lnRef>
              <a:fillRef idx="0">
                <a:schemeClr val="dk1"/>
              </a:fillRef>
              <a:effectRef idx="1">
                <a:schemeClr val="dk1"/>
              </a:effectRef>
              <a:fontRef idx="minor">
                <a:schemeClr val="tx1"/>
              </a:fontRef>
            </p:style>
          </p:cxnSp>
        </p:grpSp>
        <p:sp>
          <p:nvSpPr>
            <p:cNvPr id="11" name="TextBox 10">
              <a:extLst>
                <a:ext uri="{FF2B5EF4-FFF2-40B4-BE49-F238E27FC236}">
                  <a16:creationId xmlns:a16="http://schemas.microsoft.com/office/drawing/2014/main" id="{DA1DCEA1-27EB-13B2-030E-7436B0C3BDAE}"/>
                </a:ext>
              </a:extLst>
            </p:cNvPr>
            <p:cNvSpPr txBox="1"/>
            <p:nvPr/>
          </p:nvSpPr>
          <p:spPr>
            <a:xfrm>
              <a:off x="297766" y="2792883"/>
              <a:ext cx="1086939" cy="369332"/>
            </a:xfrm>
            <a:prstGeom prst="rect">
              <a:avLst/>
            </a:prstGeom>
            <a:noFill/>
          </p:spPr>
          <p:txBody>
            <a:bodyPr wrap="square" rtlCol="0">
              <a:spAutoFit/>
            </a:bodyPr>
            <a:lstStyle/>
            <a:p>
              <a:r>
                <a:rPr lang="en-US" dirty="0"/>
                <a:t>Laser</a:t>
              </a:r>
            </a:p>
          </p:txBody>
        </p:sp>
      </p:grpSp>
      <p:sp>
        <p:nvSpPr>
          <p:cNvPr id="58" name="Slide Number Placeholder 57">
            <a:extLst>
              <a:ext uri="{FF2B5EF4-FFF2-40B4-BE49-F238E27FC236}">
                <a16:creationId xmlns:a16="http://schemas.microsoft.com/office/drawing/2014/main" id="{918D7492-274A-F4AB-273C-9051809317FB}"/>
              </a:ext>
            </a:extLst>
          </p:cNvPr>
          <p:cNvSpPr>
            <a:spLocks noGrp="1"/>
          </p:cNvSpPr>
          <p:nvPr>
            <p:ph type="sldNum" sz="quarter" idx="12"/>
          </p:nvPr>
        </p:nvSpPr>
        <p:spPr/>
        <p:txBody>
          <a:bodyPr/>
          <a:lstStyle/>
          <a:p>
            <a:fld id="{CBA53E11-492D-48B3-9F9B-09541CA2A39A}" type="slidenum">
              <a:rPr lang="en-GB" smtClean="0"/>
              <a:t>33</a:t>
            </a:fld>
            <a:endParaRPr lang="en-GB"/>
          </a:p>
        </p:txBody>
      </p:sp>
    </p:spTree>
    <p:extLst>
      <p:ext uri="{BB962C8B-B14F-4D97-AF65-F5344CB8AC3E}">
        <p14:creationId xmlns:p14="http://schemas.microsoft.com/office/powerpoint/2010/main" val="1180195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2F42A-83CF-B0AF-0F55-57AAF608DA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2B4295-F3FA-AB86-8DC7-AB0755F7F5A0}"/>
              </a:ext>
            </a:extLst>
          </p:cNvPr>
          <p:cNvSpPr>
            <a:spLocks noGrp="1"/>
          </p:cNvSpPr>
          <p:nvPr>
            <p:ph type="title"/>
          </p:nvPr>
        </p:nvSpPr>
        <p:spPr/>
        <p:txBody>
          <a:bodyPr/>
          <a:lstStyle/>
          <a:p>
            <a:r>
              <a:rPr lang="en-US" sz="4500" dirty="0"/>
              <a:t>Introduction to Ion-Acoustic Work</a:t>
            </a:r>
          </a:p>
        </p:txBody>
      </p:sp>
      <p:sp>
        <p:nvSpPr>
          <p:cNvPr id="4" name="Date Placeholder 3">
            <a:extLst>
              <a:ext uri="{FF2B5EF4-FFF2-40B4-BE49-F238E27FC236}">
                <a16:creationId xmlns:a16="http://schemas.microsoft.com/office/drawing/2014/main" id="{A6D66753-F128-A7D6-7223-679F6C29304B}"/>
              </a:ext>
            </a:extLst>
          </p:cNvPr>
          <p:cNvSpPr>
            <a:spLocks noGrp="1"/>
          </p:cNvSpPr>
          <p:nvPr>
            <p:ph type="dt" sz="half" idx="10"/>
          </p:nvPr>
        </p:nvSpPr>
        <p:spPr/>
        <p:txBody>
          <a:bodyPr/>
          <a:lstStyle/>
          <a:p>
            <a:fld id="{4CE35B5B-291C-0748-A99D-4D8CF5040313}" type="datetime1">
              <a:rPr lang="en-GB" smtClean="0"/>
              <a:t>18/12/2025</a:t>
            </a:fld>
            <a:endParaRPr lang="en-GB"/>
          </a:p>
        </p:txBody>
      </p:sp>
      <p:sp>
        <p:nvSpPr>
          <p:cNvPr id="5" name="Slide Number Placeholder 4">
            <a:extLst>
              <a:ext uri="{FF2B5EF4-FFF2-40B4-BE49-F238E27FC236}">
                <a16:creationId xmlns:a16="http://schemas.microsoft.com/office/drawing/2014/main" id="{0747A002-7D44-A1B7-9BE5-6ACFD9EB9A0C}"/>
              </a:ext>
            </a:extLst>
          </p:cNvPr>
          <p:cNvSpPr>
            <a:spLocks noGrp="1"/>
          </p:cNvSpPr>
          <p:nvPr>
            <p:ph type="sldNum" sz="quarter" idx="12"/>
          </p:nvPr>
        </p:nvSpPr>
        <p:spPr/>
        <p:txBody>
          <a:bodyPr/>
          <a:lstStyle/>
          <a:p>
            <a:fld id="{CBA53E11-492D-48B3-9F9B-09541CA2A39A}" type="slidenum">
              <a:rPr lang="en-GB" smtClean="0"/>
              <a:t>4</a:t>
            </a:fld>
            <a:endParaRPr lang="en-GB"/>
          </a:p>
        </p:txBody>
      </p:sp>
      <p:sp>
        <p:nvSpPr>
          <p:cNvPr id="6" name="Subtitle 5">
            <a:extLst>
              <a:ext uri="{FF2B5EF4-FFF2-40B4-BE49-F238E27FC236}">
                <a16:creationId xmlns:a16="http://schemas.microsoft.com/office/drawing/2014/main" id="{64542BCF-E372-0DE3-7E17-7486194F5899}"/>
              </a:ext>
            </a:extLst>
          </p:cNvPr>
          <p:cNvSpPr>
            <a:spLocks noGrp="1"/>
          </p:cNvSpPr>
          <p:nvPr>
            <p:ph type="subTitle" idx="13"/>
          </p:nvPr>
        </p:nvSpPr>
        <p:spPr>
          <a:xfrm>
            <a:off x="325800" y="826548"/>
            <a:ext cx="11540763" cy="371567"/>
          </a:xfrm>
        </p:spPr>
        <p:txBody>
          <a:bodyPr/>
          <a:lstStyle/>
          <a:p>
            <a:r>
              <a:rPr lang="en-US"/>
              <a:t>Cross-Correlation between acoustic signals and luminescence</a:t>
            </a:r>
            <a:endParaRPr lang="en-US" dirty="0"/>
          </a:p>
        </p:txBody>
      </p:sp>
      <p:sp>
        <p:nvSpPr>
          <p:cNvPr id="7" name="Content Placeholder 6">
            <a:extLst>
              <a:ext uri="{FF2B5EF4-FFF2-40B4-BE49-F238E27FC236}">
                <a16:creationId xmlns:a16="http://schemas.microsoft.com/office/drawing/2014/main" id="{049B2F68-5982-C26C-166D-FB91F41DC0A8}"/>
              </a:ext>
            </a:extLst>
          </p:cNvPr>
          <p:cNvSpPr>
            <a:spLocks noGrp="1"/>
          </p:cNvSpPr>
          <p:nvPr>
            <p:ph idx="1"/>
          </p:nvPr>
        </p:nvSpPr>
        <p:spPr/>
        <p:txBody>
          <a:bodyPr/>
          <a:lstStyle/>
          <a:p>
            <a:endParaRPr lang="en-US"/>
          </a:p>
        </p:txBody>
      </p:sp>
      <p:pic>
        <p:nvPicPr>
          <p:cNvPr id="9" name="Content Placeholder 7" descr="A screenshot of a diagram&#10;&#10;AI-generated content may be incorrect.">
            <a:extLst>
              <a:ext uri="{FF2B5EF4-FFF2-40B4-BE49-F238E27FC236}">
                <a16:creationId xmlns:a16="http://schemas.microsoft.com/office/drawing/2014/main" id="{92435F3B-FE51-E24E-5603-C0C5119535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844" y="1395413"/>
            <a:ext cx="9171514" cy="4865687"/>
          </a:xfrm>
          <a:prstGeom prst="rect">
            <a:avLst/>
          </a:prstGeom>
        </p:spPr>
      </p:pic>
    </p:spTree>
    <p:extLst>
      <p:ext uri="{BB962C8B-B14F-4D97-AF65-F5344CB8AC3E}">
        <p14:creationId xmlns:p14="http://schemas.microsoft.com/office/powerpoint/2010/main" val="1372055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AB5B2-B147-E63E-0C0E-138F3069AFA2}"/>
            </a:ext>
          </a:extLst>
        </p:cNvPr>
        <p:cNvGrpSpPr/>
        <p:nvPr/>
      </p:nvGrpSpPr>
      <p:grpSpPr>
        <a:xfrm>
          <a:off x="0" y="0"/>
          <a:ext cx="0" cy="0"/>
          <a:chOff x="0" y="0"/>
          <a:chExt cx="0" cy="0"/>
        </a:xfrm>
      </p:grpSpPr>
      <p:sp>
        <p:nvSpPr>
          <p:cNvPr id="80" name="Slide Number Placeholder 79">
            <a:extLst>
              <a:ext uri="{FF2B5EF4-FFF2-40B4-BE49-F238E27FC236}">
                <a16:creationId xmlns:a16="http://schemas.microsoft.com/office/drawing/2014/main" id="{EAFD9614-A490-9CBE-86A5-33B3EB0620FA}"/>
              </a:ext>
            </a:extLst>
          </p:cNvPr>
          <p:cNvSpPr>
            <a:spLocks noGrp="1"/>
          </p:cNvSpPr>
          <p:nvPr>
            <p:ph type="sldNum" sz="quarter" idx="12"/>
          </p:nvPr>
        </p:nvSpPr>
        <p:spPr/>
        <p:txBody>
          <a:bodyPr/>
          <a:lstStyle/>
          <a:p>
            <a:fld id="{CBA53E11-492D-48B3-9F9B-09541CA2A39A}" type="slidenum">
              <a:rPr lang="en-GB" smtClean="0"/>
              <a:t>5</a:t>
            </a:fld>
            <a:endParaRPr lang="en-GB" dirty="0"/>
          </a:p>
        </p:txBody>
      </p:sp>
      <p:sp>
        <p:nvSpPr>
          <p:cNvPr id="2" name="Title 1">
            <a:extLst>
              <a:ext uri="{FF2B5EF4-FFF2-40B4-BE49-F238E27FC236}">
                <a16:creationId xmlns:a16="http://schemas.microsoft.com/office/drawing/2014/main" id="{2D894878-796A-267B-0A86-1919E8E5DA84}"/>
              </a:ext>
            </a:extLst>
          </p:cNvPr>
          <p:cNvSpPr>
            <a:spLocks noGrp="1"/>
          </p:cNvSpPr>
          <p:nvPr>
            <p:ph type="title"/>
          </p:nvPr>
        </p:nvSpPr>
        <p:spPr/>
        <p:txBody>
          <a:bodyPr/>
          <a:lstStyle/>
          <a:p>
            <a:r>
              <a:rPr lang="en-GB" sz="3600" dirty="0"/>
              <a:t>Understanding the Beam Shape</a:t>
            </a:r>
          </a:p>
        </p:txBody>
      </p:sp>
      <p:pic>
        <p:nvPicPr>
          <p:cNvPr id="3" name="Picture 2" descr="A close up of a graph&#10;&#10;AI-generated content may be incorrect.">
            <a:extLst>
              <a:ext uri="{FF2B5EF4-FFF2-40B4-BE49-F238E27FC236}">
                <a16:creationId xmlns:a16="http://schemas.microsoft.com/office/drawing/2014/main" id="{9196D3E6-B7BA-C708-35D3-94E97495C9AA}"/>
              </a:ext>
            </a:extLst>
          </p:cNvPr>
          <p:cNvPicPr>
            <a:picLocks noChangeAspect="1"/>
          </p:cNvPicPr>
          <p:nvPr/>
        </p:nvPicPr>
        <p:blipFill>
          <a:blip r:embed="rId3">
            <a:extLst>
              <a:ext uri="{28A0092B-C50C-407E-A947-70E740481C1C}">
                <a14:useLocalDpi xmlns:a14="http://schemas.microsoft.com/office/drawing/2010/main" val="0"/>
              </a:ext>
            </a:extLst>
          </a:blip>
          <a:srcRect l="3979" r="18397"/>
          <a:stretch>
            <a:fillRect/>
          </a:stretch>
        </p:blipFill>
        <p:spPr>
          <a:xfrm>
            <a:off x="1546830" y="1272438"/>
            <a:ext cx="5030035" cy="1080000"/>
          </a:xfrm>
          <a:prstGeom prst="rect">
            <a:avLst/>
          </a:prstGeom>
        </p:spPr>
      </p:pic>
      <p:pic>
        <p:nvPicPr>
          <p:cNvPr id="4" name="Picture 3" descr="A graph with a yellow line&#10;&#10;AI-generated content may be incorrect.">
            <a:extLst>
              <a:ext uri="{FF2B5EF4-FFF2-40B4-BE49-F238E27FC236}">
                <a16:creationId xmlns:a16="http://schemas.microsoft.com/office/drawing/2014/main" id="{AA5AA6EC-BB1D-9EF6-8784-2764D02E8467}"/>
              </a:ext>
            </a:extLst>
          </p:cNvPr>
          <p:cNvPicPr>
            <a:picLocks noChangeAspect="1"/>
          </p:cNvPicPr>
          <p:nvPr/>
        </p:nvPicPr>
        <p:blipFill>
          <a:blip r:embed="rId4">
            <a:extLst>
              <a:ext uri="{28A0092B-C50C-407E-A947-70E740481C1C}">
                <a14:useLocalDpi xmlns:a14="http://schemas.microsoft.com/office/drawing/2010/main" val="0"/>
              </a:ext>
            </a:extLst>
          </a:blip>
          <a:srcRect l="3980" r="17589"/>
          <a:stretch>
            <a:fillRect/>
          </a:stretch>
        </p:blipFill>
        <p:spPr>
          <a:xfrm>
            <a:off x="1546830" y="2285898"/>
            <a:ext cx="5082353" cy="1080000"/>
          </a:xfrm>
          <a:prstGeom prst="rect">
            <a:avLst/>
          </a:prstGeom>
        </p:spPr>
      </p:pic>
      <p:pic>
        <p:nvPicPr>
          <p:cNvPr id="5" name="Picture 4" descr="A yellow and orange lines&#10;&#10;AI-generated content may be incorrect.">
            <a:extLst>
              <a:ext uri="{FF2B5EF4-FFF2-40B4-BE49-F238E27FC236}">
                <a16:creationId xmlns:a16="http://schemas.microsoft.com/office/drawing/2014/main" id="{CB0916F2-9B57-3BBE-324F-9E0112882DF8}"/>
              </a:ext>
            </a:extLst>
          </p:cNvPr>
          <p:cNvPicPr>
            <a:picLocks noChangeAspect="1"/>
          </p:cNvPicPr>
          <p:nvPr/>
        </p:nvPicPr>
        <p:blipFill>
          <a:blip r:embed="rId5">
            <a:extLst>
              <a:ext uri="{28A0092B-C50C-407E-A947-70E740481C1C}">
                <a14:useLocalDpi xmlns:a14="http://schemas.microsoft.com/office/drawing/2010/main" val="0"/>
              </a:ext>
            </a:extLst>
          </a:blip>
          <a:srcRect l="3372" r="19005"/>
          <a:stretch>
            <a:fillRect/>
          </a:stretch>
        </p:blipFill>
        <p:spPr>
          <a:xfrm>
            <a:off x="1484046" y="3295166"/>
            <a:ext cx="5030034" cy="1080000"/>
          </a:xfrm>
          <a:prstGeom prst="rect">
            <a:avLst/>
          </a:prstGeom>
        </p:spPr>
      </p:pic>
      <p:pic>
        <p:nvPicPr>
          <p:cNvPr id="6" name="Picture 5" descr="A close up of a graph&#10;&#10;AI-generated content may be incorrect.">
            <a:extLst>
              <a:ext uri="{FF2B5EF4-FFF2-40B4-BE49-F238E27FC236}">
                <a16:creationId xmlns:a16="http://schemas.microsoft.com/office/drawing/2014/main" id="{F5489DC9-B79C-A8D9-5214-00972A7852DD}"/>
              </a:ext>
            </a:extLst>
          </p:cNvPr>
          <p:cNvPicPr>
            <a:picLocks noChangeAspect="1"/>
          </p:cNvPicPr>
          <p:nvPr/>
        </p:nvPicPr>
        <p:blipFill>
          <a:blip r:embed="rId6">
            <a:extLst>
              <a:ext uri="{28A0092B-C50C-407E-A947-70E740481C1C}">
                <a14:useLocalDpi xmlns:a14="http://schemas.microsoft.com/office/drawing/2010/main" val="0"/>
              </a:ext>
            </a:extLst>
          </a:blip>
          <a:srcRect l="3287" r="18282"/>
          <a:stretch>
            <a:fillRect/>
          </a:stretch>
        </p:blipFill>
        <p:spPr>
          <a:xfrm>
            <a:off x="1457886" y="4304434"/>
            <a:ext cx="5082353" cy="1080000"/>
          </a:xfrm>
          <a:prstGeom prst="rect">
            <a:avLst/>
          </a:prstGeom>
        </p:spPr>
      </p:pic>
      <p:pic>
        <p:nvPicPr>
          <p:cNvPr id="7" name="Picture 6" descr="A close up of a star&#10;&#10;AI-generated content may be incorrect.">
            <a:extLst>
              <a:ext uri="{FF2B5EF4-FFF2-40B4-BE49-F238E27FC236}">
                <a16:creationId xmlns:a16="http://schemas.microsoft.com/office/drawing/2014/main" id="{CD6FB807-2FDB-9967-FCDC-B2416E354464}"/>
              </a:ext>
            </a:extLst>
          </p:cNvPr>
          <p:cNvPicPr>
            <a:picLocks noChangeAspect="1"/>
          </p:cNvPicPr>
          <p:nvPr/>
        </p:nvPicPr>
        <p:blipFill>
          <a:blip r:embed="rId7">
            <a:extLst>
              <a:ext uri="{28A0092B-C50C-407E-A947-70E740481C1C}">
                <a14:useLocalDpi xmlns:a14="http://schemas.microsoft.com/office/drawing/2010/main" val="0"/>
              </a:ext>
            </a:extLst>
          </a:blip>
          <a:srcRect l="4240" r="17327"/>
          <a:stretch>
            <a:fillRect/>
          </a:stretch>
        </p:blipFill>
        <p:spPr>
          <a:xfrm>
            <a:off x="1520670" y="5313702"/>
            <a:ext cx="5082353" cy="1080000"/>
          </a:xfrm>
          <a:prstGeom prst="rect">
            <a:avLst/>
          </a:prstGeom>
        </p:spPr>
      </p:pic>
      <p:sp>
        <p:nvSpPr>
          <p:cNvPr id="8" name="TextBox 7">
            <a:extLst>
              <a:ext uri="{FF2B5EF4-FFF2-40B4-BE49-F238E27FC236}">
                <a16:creationId xmlns:a16="http://schemas.microsoft.com/office/drawing/2014/main" id="{3281BFA3-69CA-8CE0-9B17-79D80C0D57E3}"/>
              </a:ext>
            </a:extLst>
          </p:cNvPr>
          <p:cNvSpPr txBox="1"/>
          <p:nvPr/>
        </p:nvSpPr>
        <p:spPr>
          <a:xfrm>
            <a:off x="130822" y="1046875"/>
            <a:ext cx="2074058" cy="5314950"/>
          </a:xfrm>
          <a:prstGeom prst="rect">
            <a:avLst/>
          </a:prstGeom>
          <a:noFill/>
        </p:spPr>
        <p:txBody>
          <a:bodyPr wrap="square" lIns="0" tIns="0" rIns="0" bIns="0" rtlCol="0">
            <a:noAutofit/>
          </a:bodyPr>
          <a:lstStyle/>
          <a:p>
            <a:pPr>
              <a:lnSpc>
                <a:spcPct val="105000"/>
              </a:lnSpc>
            </a:pPr>
            <a:r>
              <a:rPr lang="en-US" sz="2000" u="sng" dirty="0">
                <a:solidFill>
                  <a:srgbClr val="0000CD"/>
                </a:solidFill>
                <a:latin typeface="+mj-lt"/>
              </a:rPr>
              <a:t>1</a:t>
            </a:r>
            <a:r>
              <a:rPr lang="en-US" sz="2000" u="sng" baseline="30000" dirty="0">
                <a:solidFill>
                  <a:srgbClr val="0000CD"/>
                </a:solidFill>
                <a:latin typeface="+mj-lt"/>
              </a:rPr>
              <a:t>st</a:t>
            </a:r>
            <a:r>
              <a:rPr lang="en-US" sz="2000" u="sng" dirty="0">
                <a:solidFill>
                  <a:srgbClr val="0000CD"/>
                </a:solidFill>
                <a:latin typeface="+mj-lt"/>
              </a:rPr>
              <a:t> Quad</a:t>
            </a:r>
          </a:p>
          <a:p>
            <a:pPr>
              <a:lnSpc>
                <a:spcPct val="105000"/>
              </a:lnSpc>
            </a:pPr>
            <a:r>
              <a:rPr lang="en-US" sz="2000" dirty="0">
                <a:solidFill>
                  <a:srgbClr val="0000CD"/>
                </a:solidFill>
                <a:latin typeface="+mj-lt"/>
              </a:rPr>
              <a:t>About x: </a:t>
            </a:r>
          </a:p>
          <a:p>
            <a:pPr>
              <a:lnSpc>
                <a:spcPct val="105000"/>
              </a:lnSpc>
            </a:pPr>
            <a:r>
              <a:rPr lang="en-US" sz="2000" dirty="0">
                <a:solidFill>
                  <a:srgbClr val="0000CD"/>
                </a:solidFill>
                <a:latin typeface="+mj-lt"/>
              </a:rPr>
              <a:t>344 urad</a:t>
            </a:r>
          </a:p>
          <a:p>
            <a:pPr>
              <a:lnSpc>
                <a:spcPct val="105000"/>
              </a:lnSpc>
            </a:pPr>
            <a:r>
              <a:rPr lang="en-US" sz="2000" dirty="0">
                <a:solidFill>
                  <a:srgbClr val="0000CD"/>
                </a:solidFill>
                <a:latin typeface="+mj-lt"/>
              </a:rPr>
              <a:t>About y: </a:t>
            </a:r>
          </a:p>
          <a:p>
            <a:pPr>
              <a:lnSpc>
                <a:spcPct val="105000"/>
              </a:lnSpc>
            </a:pPr>
            <a:r>
              <a:rPr lang="en-US" sz="2000" dirty="0">
                <a:solidFill>
                  <a:srgbClr val="0000CD"/>
                </a:solidFill>
                <a:latin typeface="+mj-lt"/>
              </a:rPr>
              <a:t>985 urad</a:t>
            </a:r>
          </a:p>
          <a:p>
            <a:pPr>
              <a:lnSpc>
                <a:spcPct val="105000"/>
              </a:lnSpc>
            </a:pPr>
            <a:r>
              <a:rPr lang="en-US" sz="2000" dirty="0">
                <a:solidFill>
                  <a:srgbClr val="0000CD"/>
                </a:solidFill>
                <a:latin typeface="+mj-lt"/>
              </a:rPr>
              <a:t>About z:</a:t>
            </a:r>
          </a:p>
          <a:p>
            <a:pPr>
              <a:lnSpc>
                <a:spcPct val="105000"/>
              </a:lnSpc>
            </a:pPr>
            <a:r>
              <a:rPr lang="en-US" sz="2000" dirty="0">
                <a:solidFill>
                  <a:srgbClr val="0000CD"/>
                </a:solidFill>
                <a:latin typeface="+mj-lt"/>
              </a:rPr>
              <a:t>-228 urad</a:t>
            </a:r>
          </a:p>
          <a:p>
            <a:pPr>
              <a:lnSpc>
                <a:spcPct val="105000"/>
              </a:lnSpc>
            </a:pPr>
            <a:endParaRPr lang="en-US" sz="2000" dirty="0">
              <a:solidFill>
                <a:srgbClr val="0000CD"/>
              </a:solidFill>
              <a:latin typeface="+mj-lt"/>
            </a:endParaRPr>
          </a:p>
          <a:p>
            <a:pPr>
              <a:lnSpc>
                <a:spcPct val="105000"/>
              </a:lnSpc>
            </a:pPr>
            <a:r>
              <a:rPr lang="en-US" sz="2000" u="sng" dirty="0">
                <a:solidFill>
                  <a:srgbClr val="0000CD"/>
                </a:solidFill>
                <a:latin typeface="+mj-lt"/>
              </a:rPr>
              <a:t>2</a:t>
            </a:r>
            <a:r>
              <a:rPr lang="en-US" sz="2000" u="sng" baseline="30000" dirty="0">
                <a:solidFill>
                  <a:srgbClr val="0000CD"/>
                </a:solidFill>
                <a:latin typeface="+mj-lt"/>
              </a:rPr>
              <a:t>nd</a:t>
            </a:r>
            <a:r>
              <a:rPr lang="en-US" sz="2000" u="sng" dirty="0">
                <a:solidFill>
                  <a:srgbClr val="0000CD"/>
                </a:solidFill>
                <a:latin typeface="+mj-lt"/>
              </a:rPr>
              <a:t> Quad</a:t>
            </a:r>
            <a:endParaRPr lang="en-US" sz="2000" dirty="0">
              <a:solidFill>
                <a:srgbClr val="0000CD"/>
              </a:solidFill>
              <a:latin typeface="+mj-lt"/>
            </a:endParaRPr>
          </a:p>
          <a:p>
            <a:pPr>
              <a:lnSpc>
                <a:spcPct val="105000"/>
              </a:lnSpc>
            </a:pPr>
            <a:r>
              <a:rPr lang="en-US" sz="2000" dirty="0">
                <a:solidFill>
                  <a:srgbClr val="0000CD"/>
                </a:solidFill>
                <a:latin typeface="+mj-lt"/>
              </a:rPr>
              <a:t>About x: </a:t>
            </a:r>
          </a:p>
          <a:p>
            <a:pPr>
              <a:lnSpc>
                <a:spcPct val="105000"/>
              </a:lnSpc>
            </a:pPr>
            <a:r>
              <a:rPr lang="en-US" sz="2000" dirty="0">
                <a:solidFill>
                  <a:srgbClr val="0000CD"/>
                </a:solidFill>
                <a:latin typeface="+mj-lt"/>
              </a:rPr>
              <a:t>1995 urad</a:t>
            </a:r>
          </a:p>
          <a:p>
            <a:pPr>
              <a:lnSpc>
                <a:spcPct val="105000"/>
              </a:lnSpc>
            </a:pPr>
            <a:r>
              <a:rPr lang="en-US" sz="2000" dirty="0">
                <a:solidFill>
                  <a:srgbClr val="0000CD"/>
                </a:solidFill>
                <a:latin typeface="+mj-lt"/>
              </a:rPr>
              <a:t>About y:</a:t>
            </a:r>
          </a:p>
          <a:p>
            <a:pPr>
              <a:lnSpc>
                <a:spcPct val="105000"/>
              </a:lnSpc>
            </a:pPr>
            <a:r>
              <a:rPr lang="en-US" sz="2000" dirty="0">
                <a:solidFill>
                  <a:srgbClr val="0000CD"/>
                </a:solidFill>
                <a:latin typeface="+mj-lt"/>
              </a:rPr>
              <a:t>1264 urad</a:t>
            </a:r>
          </a:p>
          <a:p>
            <a:pPr>
              <a:lnSpc>
                <a:spcPct val="105000"/>
              </a:lnSpc>
            </a:pPr>
            <a:r>
              <a:rPr lang="en-US" sz="2000" dirty="0">
                <a:solidFill>
                  <a:srgbClr val="0000CD"/>
                </a:solidFill>
                <a:latin typeface="+mj-lt"/>
              </a:rPr>
              <a:t>About z:</a:t>
            </a:r>
          </a:p>
          <a:p>
            <a:pPr>
              <a:lnSpc>
                <a:spcPct val="105000"/>
              </a:lnSpc>
            </a:pPr>
            <a:r>
              <a:rPr lang="en-US" sz="2000" dirty="0">
                <a:solidFill>
                  <a:srgbClr val="0000CD"/>
                </a:solidFill>
                <a:latin typeface="+mj-lt"/>
              </a:rPr>
              <a:t>-250 urad</a:t>
            </a:r>
          </a:p>
        </p:txBody>
      </p:sp>
      <p:pic>
        <p:nvPicPr>
          <p:cNvPr id="9" name="Picture 8" descr="A screen shot of a graph&#10;&#10;AI-generated content may be incorrect.">
            <a:extLst>
              <a:ext uri="{FF2B5EF4-FFF2-40B4-BE49-F238E27FC236}">
                <a16:creationId xmlns:a16="http://schemas.microsoft.com/office/drawing/2014/main" id="{8DAE0DCA-F1B1-6049-30B2-5A5E0C799A9E}"/>
              </a:ext>
            </a:extLst>
          </p:cNvPr>
          <p:cNvPicPr>
            <a:picLocks noChangeAspect="1"/>
          </p:cNvPicPr>
          <p:nvPr/>
        </p:nvPicPr>
        <p:blipFill>
          <a:blip r:embed="rId8">
            <a:extLst>
              <a:ext uri="{28A0092B-C50C-407E-A947-70E740481C1C}">
                <a14:useLocalDpi xmlns:a14="http://schemas.microsoft.com/office/drawing/2010/main" val="0"/>
              </a:ext>
            </a:extLst>
          </a:blip>
          <a:srcRect l="6155" r="11399"/>
          <a:stretch>
            <a:fillRect/>
          </a:stretch>
        </p:blipFill>
        <p:spPr>
          <a:xfrm>
            <a:off x="6982002" y="1220358"/>
            <a:ext cx="4884561" cy="1080000"/>
          </a:xfrm>
          <a:prstGeom prst="rect">
            <a:avLst/>
          </a:prstGeom>
        </p:spPr>
      </p:pic>
      <p:pic>
        <p:nvPicPr>
          <p:cNvPr id="10" name="Picture 9" descr="A graph with a number of objects&#10;&#10;AI-generated content may be incorrect.">
            <a:extLst>
              <a:ext uri="{FF2B5EF4-FFF2-40B4-BE49-F238E27FC236}">
                <a16:creationId xmlns:a16="http://schemas.microsoft.com/office/drawing/2014/main" id="{C20F1302-1FDB-AF0B-3BD1-9EC2F1D6B1E1}"/>
              </a:ext>
            </a:extLst>
          </p:cNvPr>
          <p:cNvPicPr>
            <a:picLocks noChangeAspect="1"/>
          </p:cNvPicPr>
          <p:nvPr/>
        </p:nvPicPr>
        <p:blipFill>
          <a:blip r:embed="rId9">
            <a:extLst>
              <a:ext uri="{28A0092B-C50C-407E-A947-70E740481C1C}">
                <a14:useLocalDpi xmlns:a14="http://schemas.microsoft.com/office/drawing/2010/main" val="0"/>
              </a:ext>
            </a:extLst>
          </a:blip>
          <a:srcRect l="6154" r="11399"/>
          <a:stretch>
            <a:fillRect/>
          </a:stretch>
        </p:blipFill>
        <p:spPr>
          <a:xfrm>
            <a:off x="6982002" y="2215166"/>
            <a:ext cx="4884561" cy="1080000"/>
          </a:xfrm>
          <a:prstGeom prst="rect">
            <a:avLst/>
          </a:prstGeom>
        </p:spPr>
      </p:pic>
      <p:pic>
        <p:nvPicPr>
          <p:cNvPr id="11" name="Picture 10" descr="A graph with a number of objects&#10;&#10;AI-generated content may be incorrect.">
            <a:extLst>
              <a:ext uri="{FF2B5EF4-FFF2-40B4-BE49-F238E27FC236}">
                <a16:creationId xmlns:a16="http://schemas.microsoft.com/office/drawing/2014/main" id="{4237F367-8A08-FCAC-614F-E75ED2BF472A}"/>
              </a:ext>
            </a:extLst>
          </p:cNvPr>
          <p:cNvPicPr>
            <a:picLocks noChangeAspect="1"/>
          </p:cNvPicPr>
          <p:nvPr/>
        </p:nvPicPr>
        <p:blipFill>
          <a:blip r:embed="rId10">
            <a:extLst>
              <a:ext uri="{28A0092B-C50C-407E-A947-70E740481C1C}">
                <a14:useLocalDpi xmlns:a14="http://schemas.microsoft.com/office/drawing/2010/main" val="0"/>
              </a:ext>
            </a:extLst>
          </a:blip>
          <a:srcRect l="6155" r="11400"/>
          <a:stretch>
            <a:fillRect/>
          </a:stretch>
        </p:blipFill>
        <p:spPr>
          <a:xfrm>
            <a:off x="6982002" y="3252336"/>
            <a:ext cx="4884561" cy="1080000"/>
          </a:xfrm>
          <a:prstGeom prst="rect">
            <a:avLst/>
          </a:prstGeom>
        </p:spPr>
      </p:pic>
      <p:pic>
        <p:nvPicPr>
          <p:cNvPr id="12" name="Picture 11" descr="A screen shot of a graph&#10;&#10;AI-generated content may be incorrect.">
            <a:extLst>
              <a:ext uri="{FF2B5EF4-FFF2-40B4-BE49-F238E27FC236}">
                <a16:creationId xmlns:a16="http://schemas.microsoft.com/office/drawing/2014/main" id="{E0DCBB65-35BD-940B-7C82-36EAF526BA5A}"/>
              </a:ext>
            </a:extLst>
          </p:cNvPr>
          <p:cNvPicPr>
            <a:picLocks noChangeAspect="1"/>
          </p:cNvPicPr>
          <p:nvPr/>
        </p:nvPicPr>
        <p:blipFill>
          <a:blip r:embed="rId11">
            <a:extLst>
              <a:ext uri="{28A0092B-C50C-407E-A947-70E740481C1C}">
                <a14:useLocalDpi xmlns:a14="http://schemas.microsoft.com/office/drawing/2010/main" val="0"/>
              </a:ext>
            </a:extLst>
          </a:blip>
          <a:srcRect l="5866" r="11400"/>
          <a:stretch>
            <a:fillRect/>
          </a:stretch>
        </p:blipFill>
        <p:spPr>
          <a:xfrm>
            <a:off x="6955842" y="4304434"/>
            <a:ext cx="4901668" cy="1080000"/>
          </a:xfrm>
          <a:prstGeom prst="rect">
            <a:avLst/>
          </a:prstGeom>
        </p:spPr>
      </p:pic>
      <p:pic>
        <p:nvPicPr>
          <p:cNvPr id="13" name="Picture 12" descr="A graph with a number of objects on it&#10;&#10;AI-generated content may be incorrect.">
            <a:extLst>
              <a:ext uri="{FF2B5EF4-FFF2-40B4-BE49-F238E27FC236}">
                <a16:creationId xmlns:a16="http://schemas.microsoft.com/office/drawing/2014/main" id="{E0C8B584-1CDA-F269-628C-7CD8AC9AA01F}"/>
              </a:ext>
            </a:extLst>
          </p:cNvPr>
          <p:cNvPicPr>
            <a:picLocks noChangeAspect="1"/>
          </p:cNvPicPr>
          <p:nvPr/>
        </p:nvPicPr>
        <p:blipFill>
          <a:blip r:embed="rId12">
            <a:extLst>
              <a:ext uri="{28A0092B-C50C-407E-A947-70E740481C1C}">
                <a14:useLocalDpi xmlns:a14="http://schemas.microsoft.com/office/drawing/2010/main" val="0"/>
              </a:ext>
            </a:extLst>
          </a:blip>
          <a:srcRect l="5866" r="11399"/>
          <a:stretch>
            <a:fillRect/>
          </a:stretch>
        </p:blipFill>
        <p:spPr>
          <a:xfrm>
            <a:off x="6955842" y="5384434"/>
            <a:ext cx="4901668" cy="1080000"/>
          </a:xfrm>
          <a:prstGeom prst="rect">
            <a:avLst/>
          </a:prstGeom>
        </p:spPr>
      </p:pic>
      <p:sp>
        <p:nvSpPr>
          <p:cNvPr id="14" name="Subtitle 5">
            <a:extLst>
              <a:ext uri="{FF2B5EF4-FFF2-40B4-BE49-F238E27FC236}">
                <a16:creationId xmlns:a16="http://schemas.microsoft.com/office/drawing/2014/main" id="{F49DAC1F-91CA-3751-5948-E30294D63728}"/>
              </a:ext>
            </a:extLst>
          </p:cNvPr>
          <p:cNvSpPr>
            <a:spLocks noGrp="1"/>
          </p:cNvSpPr>
          <p:nvPr>
            <p:ph type="subTitle" idx="13"/>
          </p:nvPr>
        </p:nvSpPr>
        <p:spPr>
          <a:xfrm>
            <a:off x="325800" y="675308"/>
            <a:ext cx="11540763" cy="371567"/>
          </a:xfrm>
        </p:spPr>
        <p:txBody>
          <a:bodyPr/>
          <a:lstStyle/>
          <a:p>
            <a:r>
              <a:rPr lang="en-US" dirty="0" err="1"/>
              <a:t>Optimised</a:t>
            </a:r>
            <a:r>
              <a:rPr lang="en-US" dirty="0"/>
              <a:t> Beam Shape</a:t>
            </a:r>
          </a:p>
        </p:txBody>
      </p:sp>
      <p:sp>
        <p:nvSpPr>
          <p:cNvPr id="15" name="TextBox 14">
            <a:extLst>
              <a:ext uri="{FF2B5EF4-FFF2-40B4-BE49-F238E27FC236}">
                <a16:creationId xmlns:a16="http://schemas.microsoft.com/office/drawing/2014/main" id="{10A99B67-4B58-7812-A528-BC6183A0A870}"/>
              </a:ext>
            </a:extLst>
          </p:cNvPr>
          <p:cNvSpPr txBox="1"/>
          <p:nvPr/>
        </p:nvSpPr>
        <p:spPr>
          <a:xfrm>
            <a:off x="1753827" y="1012632"/>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16" name="TextBox 15">
            <a:extLst>
              <a:ext uri="{FF2B5EF4-FFF2-40B4-BE49-F238E27FC236}">
                <a16:creationId xmlns:a16="http://schemas.microsoft.com/office/drawing/2014/main" id="{73D4883F-25EA-2E9B-DA02-36EB5C039952}"/>
              </a:ext>
            </a:extLst>
          </p:cNvPr>
          <p:cNvSpPr txBox="1"/>
          <p:nvPr/>
        </p:nvSpPr>
        <p:spPr>
          <a:xfrm>
            <a:off x="3199521" y="1012632"/>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17" name="TextBox 16">
            <a:extLst>
              <a:ext uri="{FF2B5EF4-FFF2-40B4-BE49-F238E27FC236}">
                <a16:creationId xmlns:a16="http://schemas.microsoft.com/office/drawing/2014/main" id="{CDC83D08-CD05-76F8-280D-77A69F1E7E37}"/>
              </a:ext>
            </a:extLst>
          </p:cNvPr>
          <p:cNvSpPr txBox="1"/>
          <p:nvPr/>
        </p:nvSpPr>
        <p:spPr>
          <a:xfrm>
            <a:off x="4370802" y="1012632"/>
            <a:ext cx="763412" cy="438758"/>
          </a:xfrm>
          <a:prstGeom prst="rect">
            <a:avLst/>
          </a:prstGeom>
          <a:noFill/>
        </p:spPr>
        <p:txBody>
          <a:bodyPr wrap="square" lIns="0" tIns="0" rIns="0" bIns="0" rtlCol="0">
            <a:noAutofit/>
          </a:bodyPr>
          <a:lstStyle/>
          <a:p>
            <a:pPr algn="l">
              <a:lnSpc>
                <a:spcPct val="105000"/>
              </a:lnSpc>
            </a:pPr>
            <a:r>
              <a:rPr lang="en-US" sz="1600" dirty="0"/>
              <a:t>16</a:t>
            </a:r>
            <a:r>
              <a:rPr lang="en-US" sz="1600" dirty="0">
                <a:solidFill>
                  <a:schemeClr val="tx1"/>
                </a:solidFill>
              </a:rPr>
              <a:t>MeV</a:t>
            </a:r>
          </a:p>
        </p:txBody>
      </p:sp>
      <p:sp>
        <p:nvSpPr>
          <p:cNvPr id="18" name="TextBox 17">
            <a:extLst>
              <a:ext uri="{FF2B5EF4-FFF2-40B4-BE49-F238E27FC236}">
                <a16:creationId xmlns:a16="http://schemas.microsoft.com/office/drawing/2014/main" id="{450053D8-31FE-2857-3E50-10B734ABB63F}"/>
              </a:ext>
            </a:extLst>
          </p:cNvPr>
          <p:cNvSpPr txBox="1"/>
          <p:nvPr/>
        </p:nvSpPr>
        <p:spPr>
          <a:xfrm>
            <a:off x="5617437" y="1008249"/>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12MeV</a:t>
            </a:r>
          </a:p>
        </p:txBody>
      </p:sp>
      <p:sp>
        <p:nvSpPr>
          <p:cNvPr id="19" name="TextBox 18">
            <a:extLst>
              <a:ext uri="{FF2B5EF4-FFF2-40B4-BE49-F238E27FC236}">
                <a16:creationId xmlns:a16="http://schemas.microsoft.com/office/drawing/2014/main" id="{E09EF4FC-D767-0B4F-834B-F1235BDEA4B9}"/>
              </a:ext>
            </a:extLst>
          </p:cNvPr>
          <p:cNvSpPr txBox="1"/>
          <p:nvPr/>
        </p:nvSpPr>
        <p:spPr>
          <a:xfrm>
            <a:off x="7185037" y="936714"/>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20" name="TextBox 19">
            <a:extLst>
              <a:ext uri="{FF2B5EF4-FFF2-40B4-BE49-F238E27FC236}">
                <a16:creationId xmlns:a16="http://schemas.microsoft.com/office/drawing/2014/main" id="{914305E5-140E-35CA-B93E-FB7C99019AA9}"/>
              </a:ext>
            </a:extLst>
          </p:cNvPr>
          <p:cNvSpPr txBox="1"/>
          <p:nvPr/>
        </p:nvSpPr>
        <p:spPr>
          <a:xfrm>
            <a:off x="8518110" y="940206"/>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20MeV</a:t>
            </a:r>
          </a:p>
        </p:txBody>
      </p:sp>
      <p:sp>
        <p:nvSpPr>
          <p:cNvPr id="21" name="TextBox 20">
            <a:extLst>
              <a:ext uri="{FF2B5EF4-FFF2-40B4-BE49-F238E27FC236}">
                <a16:creationId xmlns:a16="http://schemas.microsoft.com/office/drawing/2014/main" id="{C698F78D-410F-41AC-7D46-DCC1FE4A6A4D}"/>
              </a:ext>
            </a:extLst>
          </p:cNvPr>
          <p:cNvSpPr txBox="1"/>
          <p:nvPr/>
        </p:nvSpPr>
        <p:spPr>
          <a:xfrm>
            <a:off x="9851183" y="939532"/>
            <a:ext cx="763412" cy="438758"/>
          </a:xfrm>
          <a:prstGeom prst="rect">
            <a:avLst/>
          </a:prstGeom>
          <a:noFill/>
        </p:spPr>
        <p:txBody>
          <a:bodyPr wrap="square" lIns="0" tIns="0" rIns="0" bIns="0" rtlCol="0">
            <a:noAutofit/>
          </a:bodyPr>
          <a:lstStyle/>
          <a:p>
            <a:pPr algn="l">
              <a:lnSpc>
                <a:spcPct val="105000"/>
              </a:lnSpc>
            </a:pPr>
            <a:r>
              <a:rPr lang="en-US" sz="1600" dirty="0"/>
              <a:t>16</a:t>
            </a:r>
            <a:r>
              <a:rPr lang="en-US" sz="1600" dirty="0">
                <a:solidFill>
                  <a:schemeClr val="tx1"/>
                </a:solidFill>
              </a:rPr>
              <a:t>MeV</a:t>
            </a:r>
          </a:p>
        </p:txBody>
      </p:sp>
      <p:sp>
        <p:nvSpPr>
          <p:cNvPr id="22" name="TextBox 21">
            <a:extLst>
              <a:ext uri="{FF2B5EF4-FFF2-40B4-BE49-F238E27FC236}">
                <a16:creationId xmlns:a16="http://schemas.microsoft.com/office/drawing/2014/main" id="{E4539A33-3C10-00DF-FC76-15499D193094}"/>
              </a:ext>
            </a:extLst>
          </p:cNvPr>
          <p:cNvSpPr txBox="1"/>
          <p:nvPr/>
        </p:nvSpPr>
        <p:spPr>
          <a:xfrm>
            <a:off x="11129310" y="941014"/>
            <a:ext cx="763412" cy="438758"/>
          </a:xfrm>
          <a:prstGeom prst="rect">
            <a:avLst/>
          </a:prstGeom>
          <a:noFill/>
        </p:spPr>
        <p:txBody>
          <a:bodyPr wrap="square" lIns="0" tIns="0" rIns="0" bIns="0" rtlCol="0">
            <a:noAutofit/>
          </a:bodyPr>
          <a:lstStyle/>
          <a:p>
            <a:pPr algn="l">
              <a:lnSpc>
                <a:spcPct val="105000"/>
              </a:lnSpc>
            </a:pPr>
            <a:r>
              <a:rPr lang="en-US" sz="1600" dirty="0">
                <a:solidFill>
                  <a:schemeClr val="tx1"/>
                </a:solidFill>
              </a:rPr>
              <a:t>12MeV</a:t>
            </a:r>
          </a:p>
        </p:txBody>
      </p:sp>
      <p:sp>
        <p:nvSpPr>
          <p:cNvPr id="23" name="Date Placeholder 22">
            <a:extLst>
              <a:ext uri="{FF2B5EF4-FFF2-40B4-BE49-F238E27FC236}">
                <a16:creationId xmlns:a16="http://schemas.microsoft.com/office/drawing/2014/main" id="{C9F84D55-23BB-E71C-12BB-F53DB333355E}"/>
              </a:ext>
            </a:extLst>
          </p:cNvPr>
          <p:cNvSpPr>
            <a:spLocks noGrp="1"/>
          </p:cNvSpPr>
          <p:nvPr>
            <p:ph type="dt" sz="half" idx="10"/>
          </p:nvPr>
        </p:nvSpPr>
        <p:spPr/>
        <p:txBody>
          <a:bodyPr/>
          <a:lstStyle/>
          <a:p>
            <a:fld id="{C4760E1E-1654-4243-AE98-051C666BDB6B}" type="datetime1">
              <a:rPr lang="en-GB" smtClean="0"/>
              <a:t>18/12/2025</a:t>
            </a:fld>
            <a:endParaRPr lang="en-GB"/>
          </a:p>
        </p:txBody>
      </p:sp>
    </p:spTree>
    <p:extLst>
      <p:ext uri="{BB962C8B-B14F-4D97-AF65-F5344CB8AC3E}">
        <p14:creationId xmlns:p14="http://schemas.microsoft.com/office/powerpoint/2010/main" val="1174271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948D1-6680-A9A6-42FB-7A53FDFF6F76}"/>
            </a:ext>
          </a:extLst>
        </p:cNvPr>
        <p:cNvGrpSpPr/>
        <p:nvPr/>
      </p:nvGrpSpPr>
      <p:grpSpPr>
        <a:xfrm>
          <a:off x="0" y="0"/>
          <a:ext cx="0" cy="0"/>
          <a:chOff x="0" y="0"/>
          <a:chExt cx="0" cy="0"/>
        </a:xfrm>
      </p:grpSpPr>
      <p:sp>
        <p:nvSpPr>
          <p:cNvPr id="80" name="Slide Number Placeholder 79">
            <a:extLst>
              <a:ext uri="{FF2B5EF4-FFF2-40B4-BE49-F238E27FC236}">
                <a16:creationId xmlns:a16="http://schemas.microsoft.com/office/drawing/2014/main" id="{63E640B3-BF34-77A2-22D1-A38CA743D2EE}"/>
              </a:ext>
            </a:extLst>
          </p:cNvPr>
          <p:cNvSpPr>
            <a:spLocks noGrp="1"/>
          </p:cNvSpPr>
          <p:nvPr>
            <p:ph type="sldNum" sz="quarter" idx="12"/>
          </p:nvPr>
        </p:nvSpPr>
        <p:spPr/>
        <p:txBody>
          <a:bodyPr/>
          <a:lstStyle/>
          <a:p>
            <a:fld id="{CBA53E11-492D-48B3-9F9B-09541CA2A39A}" type="slidenum">
              <a:rPr lang="en-GB" smtClean="0"/>
              <a:t>6</a:t>
            </a:fld>
            <a:endParaRPr lang="en-GB"/>
          </a:p>
        </p:txBody>
      </p:sp>
      <p:sp>
        <p:nvSpPr>
          <p:cNvPr id="2" name="Title 1">
            <a:extLst>
              <a:ext uri="{FF2B5EF4-FFF2-40B4-BE49-F238E27FC236}">
                <a16:creationId xmlns:a16="http://schemas.microsoft.com/office/drawing/2014/main" id="{47304E6D-E03F-8175-F4D8-2F9F2CD9E1D0}"/>
              </a:ext>
            </a:extLst>
          </p:cNvPr>
          <p:cNvSpPr>
            <a:spLocks noGrp="1"/>
          </p:cNvSpPr>
          <p:nvPr>
            <p:ph type="title"/>
          </p:nvPr>
        </p:nvSpPr>
        <p:spPr/>
        <p:txBody>
          <a:bodyPr/>
          <a:lstStyle/>
          <a:p>
            <a:r>
              <a:rPr lang="en-GB" sz="3600" dirty="0"/>
              <a:t>Understanding the Beam Shape</a:t>
            </a:r>
          </a:p>
        </p:txBody>
      </p:sp>
      <p:sp>
        <p:nvSpPr>
          <p:cNvPr id="14" name="Subtitle 5">
            <a:extLst>
              <a:ext uri="{FF2B5EF4-FFF2-40B4-BE49-F238E27FC236}">
                <a16:creationId xmlns:a16="http://schemas.microsoft.com/office/drawing/2014/main" id="{3A60AF12-0792-7427-7D3A-E9237E1DF918}"/>
              </a:ext>
            </a:extLst>
          </p:cNvPr>
          <p:cNvSpPr>
            <a:spLocks noGrp="1"/>
          </p:cNvSpPr>
          <p:nvPr>
            <p:ph type="subTitle" idx="13"/>
          </p:nvPr>
        </p:nvSpPr>
        <p:spPr>
          <a:xfrm>
            <a:off x="325800" y="675308"/>
            <a:ext cx="11540763" cy="371567"/>
          </a:xfrm>
        </p:spPr>
        <p:txBody>
          <a:bodyPr/>
          <a:lstStyle/>
          <a:p>
            <a:r>
              <a:rPr lang="en-US" dirty="0"/>
              <a:t>Pole-Tip Fields</a:t>
            </a:r>
          </a:p>
        </p:txBody>
      </p:sp>
      <p:sp>
        <p:nvSpPr>
          <p:cNvPr id="15" name="Date Placeholder 14">
            <a:extLst>
              <a:ext uri="{FF2B5EF4-FFF2-40B4-BE49-F238E27FC236}">
                <a16:creationId xmlns:a16="http://schemas.microsoft.com/office/drawing/2014/main" id="{C7309C9F-FE43-D340-FB69-B10C465B7C20}"/>
              </a:ext>
            </a:extLst>
          </p:cNvPr>
          <p:cNvSpPr>
            <a:spLocks noGrp="1"/>
          </p:cNvSpPr>
          <p:nvPr>
            <p:ph type="dt" sz="half" idx="10"/>
          </p:nvPr>
        </p:nvSpPr>
        <p:spPr/>
        <p:txBody>
          <a:bodyPr/>
          <a:lstStyle/>
          <a:p>
            <a:fld id="{A434580B-4C92-9540-80EB-76DA6B90EBB2}" type="datetime1">
              <a:rPr lang="en-GB" smtClean="0"/>
              <a:t>18/12/2025</a:t>
            </a:fld>
            <a:endParaRPr lang="en-GB"/>
          </a:p>
        </p:txBody>
      </p:sp>
      <p:pic>
        <p:nvPicPr>
          <p:cNvPr id="16" name="Picture 15">
            <a:extLst>
              <a:ext uri="{FF2B5EF4-FFF2-40B4-BE49-F238E27FC236}">
                <a16:creationId xmlns:a16="http://schemas.microsoft.com/office/drawing/2014/main" id="{E761CBAA-921C-08AC-ECB0-25D2C64F8622}"/>
              </a:ext>
            </a:extLst>
          </p:cNvPr>
          <p:cNvPicPr>
            <a:picLocks noChangeAspect="1"/>
          </p:cNvPicPr>
          <p:nvPr/>
        </p:nvPicPr>
        <p:blipFill>
          <a:blip r:embed="rId3"/>
          <a:stretch>
            <a:fillRect/>
          </a:stretch>
        </p:blipFill>
        <p:spPr>
          <a:xfrm>
            <a:off x="206746" y="1450656"/>
            <a:ext cx="5628543" cy="4237961"/>
          </a:xfrm>
          <a:prstGeom prst="rect">
            <a:avLst/>
          </a:prstGeom>
          <a:ln>
            <a:solidFill>
              <a:schemeClr val="accent1"/>
            </a:solidFill>
          </a:ln>
        </p:spPr>
      </p:pic>
      <p:pic>
        <p:nvPicPr>
          <p:cNvPr id="17" name="Picture 16">
            <a:extLst>
              <a:ext uri="{FF2B5EF4-FFF2-40B4-BE49-F238E27FC236}">
                <a16:creationId xmlns:a16="http://schemas.microsoft.com/office/drawing/2014/main" id="{8D37EAA6-AFB2-B13C-14E4-A0921DCB533A}"/>
              </a:ext>
            </a:extLst>
          </p:cNvPr>
          <p:cNvPicPr>
            <a:picLocks noChangeAspect="1"/>
          </p:cNvPicPr>
          <p:nvPr/>
        </p:nvPicPr>
        <p:blipFill>
          <a:blip r:embed="rId4"/>
          <a:stretch>
            <a:fillRect/>
          </a:stretch>
        </p:blipFill>
        <p:spPr>
          <a:xfrm>
            <a:off x="8354368" y="3961227"/>
            <a:ext cx="2286981" cy="2015644"/>
          </a:xfrm>
          <a:prstGeom prst="rect">
            <a:avLst/>
          </a:prstGeom>
          <a:ln>
            <a:solidFill>
              <a:srgbClr val="FF0000"/>
            </a:solidFill>
          </a:ln>
        </p:spPr>
      </p:pic>
      <p:pic>
        <p:nvPicPr>
          <p:cNvPr id="18" name="Picture 17">
            <a:extLst>
              <a:ext uri="{FF2B5EF4-FFF2-40B4-BE49-F238E27FC236}">
                <a16:creationId xmlns:a16="http://schemas.microsoft.com/office/drawing/2014/main" id="{CB75F6F1-B12C-4554-2D3C-03C47150EB2A}"/>
              </a:ext>
            </a:extLst>
          </p:cNvPr>
          <p:cNvPicPr>
            <a:picLocks noChangeAspect="1"/>
          </p:cNvPicPr>
          <p:nvPr/>
        </p:nvPicPr>
        <p:blipFill>
          <a:blip r:embed="rId5"/>
          <a:stretch>
            <a:fillRect/>
          </a:stretch>
        </p:blipFill>
        <p:spPr>
          <a:xfrm>
            <a:off x="7544818" y="196041"/>
            <a:ext cx="3713354" cy="3524247"/>
          </a:xfrm>
          <a:prstGeom prst="rect">
            <a:avLst/>
          </a:prstGeom>
          <a:solidFill>
            <a:schemeClr val="accent2"/>
          </a:solidFill>
          <a:ln>
            <a:solidFill>
              <a:schemeClr val="accent1"/>
            </a:solidFill>
          </a:ln>
        </p:spPr>
      </p:pic>
    </p:spTree>
    <p:extLst>
      <p:ext uri="{BB962C8B-B14F-4D97-AF65-F5344CB8AC3E}">
        <p14:creationId xmlns:p14="http://schemas.microsoft.com/office/powerpoint/2010/main" val="2497590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5FC4E-F101-5DD5-138F-901F2619C4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4ED19A-4902-7EEA-1D1D-A8F7BDD0DBFC}"/>
              </a:ext>
            </a:extLst>
          </p:cNvPr>
          <p:cNvSpPr>
            <a:spLocks noGrp="1"/>
          </p:cNvSpPr>
          <p:nvPr>
            <p:ph type="title"/>
          </p:nvPr>
        </p:nvSpPr>
        <p:spPr/>
        <p:txBody>
          <a:bodyPr/>
          <a:lstStyle/>
          <a:p>
            <a:r>
              <a:rPr lang="en-GB" sz="4500" dirty="0"/>
              <a:t>Conclusions and Future</a:t>
            </a:r>
          </a:p>
        </p:txBody>
      </p:sp>
      <p:sp>
        <p:nvSpPr>
          <p:cNvPr id="3" name="Content Placeholder 2">
            <a:extLst>
              <a:ext uri="{FF2B5EF4-FFF2-40B4-BE49-F238E27FC236}">
                <a16:creationId xmlns:a16="http://schemas.microsoft.com/office/drawing/2014/main" id="{AA9E4D80-167D-164F-4281-18B3F9D5B0A1}"/>
              </a:ext>
            </a:extLst>
          </p:cNvPr>
          <p:cNvSpPr>
            <a:spLocks noGrp="1"/>
          </p:cNvSpPr>
          <p:nvPr>
            <p:ph sz="half" idx="1"/>
          </p:nvPr>
        </p:nvSpPr>
        <p:spPr>
          <a:xfrm>
            <a:off x="326232" y="1117770"/>
            <a:ext cx="10663193" cy="5413202"/>
          </a:xfrm>
        </p:spPr>
        <p:txBody>
          <a:bodyPr/>
          <a:lstStyle/>
          <a:p>
            <a:pPr marL="342900" indent="-342900">
              <a:buFont typeface="Arial" panose="020B0604020202020204" pitchFamily="34" charset="0"/>
              <a:buChar char="•"/>
            </a:pPr>
            <a:r>
              <a:rPr lang="en-GB" sz="2200" b="1" dirty="0"/>
              <a:t>Investigate the impact of the beam shape on the optical signal using Ansys </a:t>
            </a:r>
            <a:r>
              <a:rPr lang="en-GB" sz="2200" b="1" dirty="0" err="1"/>
              <a:t>Zemax</a:t>
            </a:r>
            <a:r>
              <a:rPr lang="en-GB" sz="2200" b="1" dirty="0"/>
              <a:t> </a:t>
            </a:r>
            <a:r>
              <a:rPr lang="en-GB" sz="2200" b="1" dirty="0" err="1"/>
              <a:t>OpticStudio</a:t>
            </a:r>
            <a:endParaRPr lang="en-GB" sz="2200" b="1" baseline="-25000" dirty="0"/>
          </a:p>
          <a:p>
            <a:endParaRPr lang="en-GB" sz="2200" b="1" dirty="0"/>
          </a:p>
          <a:p>
            <a:pPr marL="342900" indent="-342900">
              <a:buFont typeface="Arial" panose="020B0604020202020204" pitchFamily="34" charset="0"/>
              <a:buChar char="•"/>
            </a:pPr>
            <a:r>
              <a:rPr lang="en-GB" sz="2200" b="1" dirty="0"/>
              <a:t>Implement a model PMQ in FEMM (or similar) and test offsetting the magnet segments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endParaRPr lang="en-GB" sz="2200" b="1" dirty="0"/>
          </a:p>
          <a:p>
            <a:endParaRPr lang="en-GB" sz="2200" b="1" dirty="0"/>
          </a:p>
          <a:p>
            <a:r>
              <a:rPr lang="en-GB" sz="2200" b="1" dirty="0"/>
              <a:t>People</a:t>
            </a:r>
          </a:p>
          <a:p>
            <a:r>
              <a:rPr lang="en-GB" sz="2200" dirty="0"/>
              <a:t>M. </a:t>
            </a:r>
            <a:r>
              <a:rPr lang="en-GB" sz="2200" dirty="0" err="1"/>
              <a:t>Maxouti</a:t>
            </a:r>
            <a:endParaRPr lang="en-GB" sz="2200" dirty="0"/>
          </a:p>
          <a:p>
            <a:r>
              <a:rPr lang="en-GB" sz="2200" dirty="0"/>
              <a:t>P. Hobson</a:t>
            </a:r>
          </a:p>
          <a:p>
            <a:r>
              <a:rPr lang="en-GB" sz="2200" dirty="0"/>
              <a:t>K. Long</a:t>
            </a:r>
          </a:p>
          <a:p>
            <a:r>
              <a:rPr lang="en-GB" sz="2200" dirty="0"/>
              <a:t>S. Gerlach</a:t>
            </a:r>
          </a:p>
          <a:p>
            <a:r>
              <a:rPr lang="en-GB" sz="2200" dirty="0"/>
              <a:t>J. Schreiber</a:t>
            </a:r>
          </a:p>
          <a:p>
            <a:endParaRPr lang="en-GB" sz="2200" b="1" dirty="0"/>
          </a:p>
        </p:txBody>
      </p:sp>
      <p:sp>
        <p:nvSpPr>
          <p:cNvPr id="4" name="Date Placeholder 3">
            <a:extLst>
              <a:ext uri="{FF2B5EF4-FFF2-40B4-BE49-F238E27FC236}">
                <a16:creationId xmlns:a16="http://schemas.microsoft.com/office/drawing/2014/main" id="{9901D2EE-51C6-5236-4B90-94783BD1AF45}"/>
              </a:ext>
            </a:extLst>
          </p:cNvPr>
          <p:cNvSpPr>
            <a:spLocks noGrp="1"/>
          </p:cNvSpPr>
          <p:nvPr>
            <p:ph type="dt" sz="half" idx="10"/>
          </p:nvPr>
        </p:nvSpPr>
        <p:spPr/>
        <p:txBody>
          <a:bodyPr/>
          <a:lstStyle/>
          <a:p>
            <a:fld id="{5C85ECAC-DB1E-A646-8536-6C08AE4E2125}" type="datetime1">
              <a:rPr lang="en-GB" smtClean="0"/>
              <a:t>18/12/2025</a:t>
            </a:fld>
            <a:endParaRPr lang="en-GB"/>
          </a:p>
        </p:txBody>
      </p:sp>
      <p:sp>
        <p:nvSpPr>
          <p:cNvPr id="5" name="Slide Number Placeholder 4">
            <a:extLst>
              <a:ext uri="{FF2B5EF4-FFF2-40B4-BE49-F238E27FC236}">
                <a16:creationId xmlns:a16="http://schemas.microsoft.com/office/drawing/2014/main" id="{59910854-63C7-43C5-7D65-DCE95AA328D4}"/>
              </a:ext>
            </a:extLst>
          </p:cNvPr>
          <p:cNvSpPr>
            <a:spLocks noGrp="1"/>
          </p:cNvSpPr>
          <p:nvPr>
            <p:ph type="sldNum" sz="quarter" idx="12"/>
          </p:nvPr>
        </p:nvSpPr>
        <p:spPr/>
        <p:txBody>
          <a:bodyPr/>
          <a:lstStyle/>
          <a:p>
            <a:fld id="{CBA53E11-492D-48B3-9F9B-09541CA2A39A}" type="slidenum">
              <a:rPr lang="en-GB" smtClean="0"/>
              <a:t>7</a:t>
            </a:fld>
            <a:endParaRPr lang="en-GB" dirty="0"/>
          </a:p>
        </p:txBody>
      </p:sp>
      <p:pic>
        <p:nvPicPr>
          <p:cNvPr id="6" name="Picture 5">
            <a:extLst>
              <a:ext uri="{FF2B5EF4-FFF2-40B4-BE49-F238E27FC236}">
                <a16:creationId xmlns:a16="http://schemas.microsoft.com/office/drawing/2014/main" id="{BF12E908-C803-C23C-E7FF-612FBE43DC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4425" y="4907800"/>
            <a:ext cx="3175000" cy="1485900"/>
          </a:xfrm>
          <a:prstGeom prst="rect">
            <a:avLst/>
          </a:prstGeom>
        </p:spPr>
      </p:pic>
    </p:spTree>
    <p:extLst>
      <p:ext uri="{BB962C8B-B14F-4D97-AF65-F5344CB8AC3E}">
        <p14:creationId xmlns:p14="http://schemas.microsoft.com/office/powerpoint/2010/main" val="1044050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A158E-AB1C-12EB-5829-E91E86E6BC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1E3161-E551-8D39-806C-01FB9676794C}"/>
              </a:ext>
            </a:extLst>
          </p:cNvPr>
          <p:cNvSpPr>
            <a:spLocks noGrp="1"/>
          </p:cNvSpPr>
          <p:nvPr>
            <p:ph type="title"/>
          </p:nvPr>
        </p:nvSpPr>
        <p:spPr/>
        <p:txBody>
          <a:bodyPr/>
          <a:lstStyle/>
          <a:p>
            <a:r>
              <a:rPr lang="en-US" sz="4500" dirty="0"/>
              <a:t>Introduction to Plasma Lens Work</a:t>
            </a:r>
          </a:p>
        </p:txBody>
      </p:sp>
      <p:pic>
        <p:nvPicPr>
          <p:cNvPr id="8" name="Content Placeholder 7" descr="Diagram of a diagram of a diagram&#10;&#10;AI-generated content may be incorrect.">
            <a:extLst>
              <a:ext uri="{FF2B5EF4-FFF2-40B4-BE49-F238E27FC236}">
                <a16:creationId xmlns:a16="http://schemas.microsoft.com/office/drawing/2014/main" id="{19B7B78C-28C6-8F79-4CBB-2E780112E17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2712" y="1551174"/>
            <a:ext cx="10786576" cy="4283116"/>
          </a:xfrm>
        </p:spPr>
      </p:pic>
      <p:sp>
        <p:nvSpPr>
          <p:cNvPr id="4" name="Date Placeholder 3">
            <a:extLst>
              <a:ext uri="{FF2B5EF4-FFF2-40B4-BE49-F238E27FC236}">
                <a16:creationId xmlns:a16="http://schemas.microsoft.com/office/drawing/2014/main" id="{222EAFF9-8B60-2BAC-211A-C74D93A40454}"/>
              </a:ext>
            </a:extLst>
          </p:cNvPr>
          <p:cNvSpPr>
            <a:spLocks noGrp="1"/>
          </p:cNvSpPr>
          <p:nvPr>
            <p:ph type="dt" sz="half" idx="10"/>
          </p:nvPr>
        </p:nvSpPr>
        <p:spPr/>
        <p:txBody>
          <a:bodyPr/>
          <a:lstStyle/>
          <a:p>
            <a:fld id="{BC95527B-1CDE-7C4F-9783-D98E8FB25D2B}" type="datetime1">
              <a:rPr lang="en-GB" smtClean="0"/>
              <a:t>18/12/2025</a:t>
            </a:fld>
            <a:endParaRPr lang="en-GB"/>
          </a:p>
        </p:txBody>
      </p:sp>
      <p:sp>
        <p:nvSpPr>
          <p:cNvPr id="5" name="Slide Number Placeholder 4">
            <a:extLst>
              <a:ext uri="{FF2B5EF4-FFF2-40B4-BE49-F238E27FC236}">
                <a16:creationId xmlns:a16="http://schemas.microsoft.com/office/drawing/2014/main" id="{BA6919B1-5FE8-14FE-5F4D-1F60AC49F852}"/>
              </a:ext>
            </a:extLst>
          </p:cNvPr>
          <p:cNvSpPr>
            <a:spLocks noGrp="1"/>
          </p:cNvSpPr>
          <p:nvPr>
            <p:ph type="sldNum" sz="quarter" idx="12"/>
          </p:nvPr>
        </p:nvSpPr>
        <p:spPr/>
        <p:txBody>
          <a:bodyPr/>
          <a:lstStyle/>
          <a:p>
            <a:fld id="{CBA53E11-492D-48B3-9F9B-09541CA2A39A}" type="slidenum">
              <a:rPr lang="en-GB" smtClean="0"/>
              <a:t>8</a:t>
            </a:fld>
            <a:endParaRPr lang="en-GB"/>
          </a:p>
        </p:txBody>
      </p:sp>
      <p:sp>
        <p:nvSpPr>
          <p:cNvPr id="6" name="Subtitle 5">
            <a:extLst>
              <a:ext uri="{FF2B5EF4-FFF2-40B4-BE49-F238E27FC236}">
                <a16:creationId xmlns:a16="http://schemas.microsoft.com/office/drawing/2014/main" id="{7683B57C-B16E-58A3-B055-C05CF02310FB}"/>
              </a:ext>
            </a:extLst>
          </p:cNvPr>
          <p:cNvSpPr>
            <a:spLocks noGrp="1"/>
          </p:cNvSpPr>
          <p:nvPr>
            <p:ph type="subTitle" idx="13"/>
          </p:nvPr>
        </p:nvSpPr>
        <p:spPr>
          <a:xfrm>
            <a:off x="325800" y="817889"/>
            <a:ext cx="11540763" cy="371567"/>
          </a:xfrm>
        </p:spPr>
        <p:txBody>
          <a:bodyPr/>
          <a:lstStyle/>
          <a:p>
            <a:r>
              <a:rPr lang="en-US" dirty="0"/>
              <a:t>LhARA Facility</a:t>
            </a:r>
          </a:p>
        </p:txBody>
      </p:sp>
      <p:sp>
        <p:nvSpPr>
          <p:cNvPr id="9" name="Oval 8">
            <a:extLst>
              <a:ext uri="{FF2B5EF4-FFF2-40B4-BE49-F238E27FC236}">
                <a16:creationId xmlns:a16="http://schemas.microsoft.com/office/drawing/2014/main" id="{5FA97CE6-1B5D-809C-3925-807E413EB6FF}"/>
              </a:ext>
            </a:extLst>
          </p:cNvPr>
          <p:cNvSpPr/>
          <p:nvPr/>
        </p:nvSpPr>
        <p:spPr>
          <a:xfrm>
            <a:off x="4957011" y="4535904"/>
            <a:ext cx="613610" cy="4572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Tree>
    <p:extLst>
      <p:ext uri="{BB962C8B-B14F-4D97-AF65-F5344CB8AC3E}">
        <p14:creationId xmlns:p14="http://schemas.microsoft.com/office/powerpoint/2010/main" val="118686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EFBC8-3723-AE19-9598-AFEB197FF6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B04F8D-4D4D-B5BC-6FE2-D3F2B39DC1FB}"/>
              </a:ext>
            </a:extLst>
          </p:cNvPr>
          <p:cNvSpPr>
            <a:spLocks noGrp="1"/>
          </p:cNvSpPr>
          <p:nvPr>
            <p:ph type="title"/>
          </p:nvPr>
        </p:nvSpPr>
        <p:spPr/>
        <p:txBody>
          <a:bodyPr/>
          <a:lstStyle/>
          <a:p>
            <a:r>
              <a:rPr lang="en-US" sz="4500" dirty="0"/>
              <a:t>Introduction to Plasma Lens Work</a:t>
            </a:r>
          </a:p>
        </p:txBody>
      </p:sp>
      <p:sp>
        <p:nvSpPr>
          <p:cNvPr id="4" name="Date Placeholder 3">
            <a:extLst>
              <a:ext uri="{FF2B5EF4-FFF2-40B4-BE49-F238E27FC236}">
                <a16:creationId xmlns:a16="http://schemas.microsoft.com/office/drawing/2014/main" id="{804FC869-8BB1-2FFC-6B98-93CD62FE8DBE}"/>
              </a:ext>
            </a:extLst>
          </p:cNvPr>
          <p:cNvSpPr>
            <a:spLocks noGrp="1"/>
          </p:cNvSpPr>
          <p:nvPr>
            <p:ph type="dt" sz="half" idx="10"/>
          </p:nvPr>
        </p:nvSpPr>
        <p:spPr/>
        <p:txBody>
          <a:bodyPr/>
          <a:lstStyle/>
          <a:p>
            <a:fld id="{698B7134-CECE-C246-9CC4-76C04AA9B66B}" type="datetime1">
              <a:rPr lang="en-GB" smtClean="0"/>
              <a:t>18/12/2025</a:t>
            </a:fld>
            <a:endParaRPr lang="en-GB"/>
          </a:p>
        </p:txBody>
      </p:sp>
      <p:sp>
        <p:nvSpPr>
          <p:cNvPr id="5" name="Slide Number Placeholder 4">
            <a:extLst>
              <a:ext uri="{FF2B5EF4-FFF2-40B4-BE49-F238E27FC236}">
                <a16:creationId xmlns:a16="http://schemas.microsoft.com/office/drawing/2014/main" id="{FB9F28E3-8606-349B-8E44-6EBF38460D63}"/>
              </a:ext>
            </a:extLst>
          </p:cNvPr>
          <p:cNvSpPr>
            <a:spLocks noGrp="1"/>
          </p:cNvSpPr>
          <p:nvPr>
            <p:ph type="sldNum" sz="quarter" idx="12"/>
          </p:nvPr>
        </p:nvSpPr>
        <p:spPr/>
        <p:txBody>
          <a:bodyPr/>
          <a:lstStyle/>
          <a:p>
            <a:fld id="{CBA53E11-492D-48B3-9F9B-09541CA2A39A}" type="slidenum">
              <a:rPr lang="en-GB" smtClean="0"/>
              <a:t>9</a:t>
            </a:fld>
            <a:endParaRPr lang="en-GB"/>
          </a:p>
        </p:txBody>
      </p:sp>
      <p:pic>
        <p:nvPicPr>
          <p:cNvPr id="12" name="Picture 11" descr="A diagram of a physics experiment&#10;&#10;AI-generated content may be incorrect.">
            <a:extLst>
              <a:ext uri="{FF2B5EF4-FFF2-40B4-BE49-F238E27FC236}">
                <a16:creationId xmlns:a16="http://schemas.microsoft.com/office/drawing/2014/main" id="{BF6BD326-6AFE-B53F-B640-9CB5398B53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643" y="1063636"/>
            <a:ext cx="11297206" cy="5258192"/>
          </a:xfrm>
          <a:prstGeom prst="rect">
            <a:avLst/>
          </a:prstGeom>
        </p:spPr>
      </p:pic>
      <p:sp>
        <p:nvSpPr>
          <p:cNvPr id="15" name="Rectangle 14">
            <a:extLst>
              <a:ext uri="{FF2B5EF4-FFF2-40B4-BE49-F238E27FC236}">
                <a16:creationId xmlns:a16="http://schemas.microsoft.com/office/drawing/2014/main" id="{F733A7B1-1853-DA02-5803-42277F86691F}"/>
              </a:ext>
            </a:extLst>
          </p:cNvPr>
          <p:cNvSpPr/>
          <p:nvPr/>
        </p:nvSpPr>
        <p:spPr>
          <a:xfrm>
            <a:off x="10396150" y="991763"/>
            <a:ext cx="1367481" cy="2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6" name="Rectangle 15">
            <a:extLst>
              <a:ext uri="{FF2B5EF4-FFF2-40B4-BE49-F238E27FC236}">
                <a16:creationId xmlns:a16="http://schemas.microsoft.com/office/drawing/2014/main" id="{9AC6F386-984E-FA4F-F8BD-B0E115D6C58C}"/>
              </a:ext>
            </a:extLst>
          </p:cNvPr>
          <p:cNvSpPr/>
          <p:nvPr/>
        </p:nvSpPr>
        <p:spPr>
          <a:xfrm>
            <a:off x="9271000" y="918100"/>
            <a:ext cx="539750" cy="26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7" name="Rectangle 16">
            <a:extLst>
              <a:ext uri="{FF2B5EF4-FFF2-40B4-BE49-F238E27FC236}">
                <a16:creationId xmlns:a16="http://schemas.microsoft.com/office/drawing/2014/main" id="{A4A3D632-2F7C-F42D-0EF0-CA6A3C4A3809}"/>
              </a:ext>
            </a:extLst>
          </p:cNvPr>
          <p:cNvSpPr/>
          <p:nvPr/>
        </p:nvSpPr>
        <p:spPr>
          <a:xfrm>
            <a:off x="8937625" y="866740"/>
            <a:ext cx="539750" cy="26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8" name="Rectangle 17">
            <a:extLst>
              <a:ext uri="{FF2B5EF4-FFF2-40B4-BE49-F238E27FC236}">
                <a16:creationId xmlns:a16="http://schemas.microsoft.com/office/drawing/2014/main" id="{A33EB8B8-8FA3-A543-F638-0D9E590F8A87}"/>
              </a:ext>
            </a:extLst>
          </p:cNvPr>
          <p:cNvSpPr/>
          <p:nvPr/>
        </p:nvSpPr>
        <p:spPr>
          <a:xfrm>
            <a:off x="8982074" y="902677"/>
            <a:ext cx="212725" cy="26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10" name="Subtitle 9">
            <a:extLst>
              <a:ext uri="{FF2B5EF4-FFF2-40B4-BE49-F238E27FC236}">
                <a16:creationId xmlns:a16="http://schemas.microsoft.com/office/drawing/2014/main" id="{445A075F-BC56-F304-BE27-2913C5C9A3B4}"/>
              </a:ext>
            </a:extLst>
          </p:cNvPr>
          <p:cNvSpPr>
            <a:spLocks noGrp="1"/>
          </p:cNvSpPr>
          <p:nvPr>
            <p:ph type="subTitle" idx="13"/>
          </p:nvPr>
        </p:nvSpPr>
        <p:spPr>
          <a:xfrm>
            <a:off x="325800" y="797373"/>
            <a:ext cx="11540763" cy="371567"/>
          </a:xfrm>
        </p:spPr>
        <p:txBody>
          <a:bodyPr/>
          <a:lstStyle/>
          <a:p>
            <a:r>
              <a:rPr lang="en-US" dirty="0"/>
              <a:t>Principles</a:t>
            </a:r>
          </a:p>
        </p:txBody>
      </p:sp>
    </p:spTree>
    <p:extLst>
      <p:ext uri="{BB962C8B-B14F-4D97-AF65-F5344CB8AC3E}">
        <p14:creationId xmlns:p14="http://schemas.microsoft.com/office/powerpoint/2010/main" val="2257050134"/>
      </p:ext>
    </p:extLst>
  </p:cSld>
  <p:clrMapOvr>
    <a:masterClrMapping/>
  </p:clrMapOvr>
</p:sld>
</file>

<file path=ppt/theme/theme1.xml><?xml version="1.0" encoding="utf-8"?>
<a:theme xmlns:a="http://schemas.openxmlformats.org/drawingml/2006/main" name="ICL PPT Theme">
  <a:themeElements>
    <a:clrScheme name="Imperial colour theme">
      <a:dk1>
        <a:sysClr val="windowText" lastClr="000000"/>
      </a:dk1>
      <a:lt1>
        <a:sysClr val="window" lastClr="FFFFFF"/>
      </a:lt1>
      <a:dk2>
        <a:srgbClr val="000080"/>
      </a:dk2>
      <a:lt2>
        <a:srgbClr val="F5F5F5"/>
      </a:lt2>
      <a:accent1>
        <a:srgbClr val="0000CD"/>
      </a:accent1>
      <a:accent2>
        <a:srgbClr val="C71585"/>
      </a:accent2>
      <a:accent3>
        <a:srgbClr val="7B68EE"/>
      </a:accent3>
      <a:accent4>
        <a:srgbClr val="FF0000"/>
      </a:accent4>
      <a:accent5>
        <a:srgbClr val="FF4500"/>
      </a:accent5>
      <a:accent6>
        <a:srgbClr val="006400"/>
      </a:accent6>
      <a:hlink>
        <a:srgbClr val="000080"/>
      </a:hlink>
      <a:folHlink>
        <a:srgbClr val="C71585"/>
      </a:folHlink>
    </a:clrScheme>
    <a:fontScheme name="Imperial Sans font theme">
      <a:majorFont>
        <a:latin typeface="Imperial Sans Text Semibold"/>
        <a:ea typeface=""/>
        <a:cs typeface=""/>
      </a:majorFont>
      <a:minorFont>
        <a:latin typeface="Imperial Sans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lnSpc>
            <a:spcPct val="105000"/>
          </a:lnSpc>
          <a:defRPr sz="1600" dirty="0">
            <a:solidFill>
              <a:schemeClr val="tx1"/>
            </a:solidFill>
          </a:defRPr>
        </a:defPPr>
      </a:lstStyle>
    </a:txDef>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ICL_PowerPoint 16_9 template.potx" id="{9379B5C2-89E2-4436-AAC2-A0EB58951E1D}" vid="{86F68850-0020-4398-8624-9E78985566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ICL PPT Theme</Template>
  <TotalTime>7331</TotalTime>
  <Words>2664</Words>
  <Application>Microsoft Office PowerPoint</Application>
  <PresentationFormat>Widescreen</PresentationFormat>
  <Paragraphs>404</Paragraphs>
  <Slides>33</Slides>
  <Notes>25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ICL PPT Theme</vt:lpstr>
      <vt:lpstr>The Status of LhARA Ion-Acoustics, Plasma Lenses and PoPLaR</vt:lpstr>
      <vt:lpstr>LhARA Facility</vt:lpstr>
      <vt:lpstr>Introduction to Ion-Acoustic Work</vt:lpstr>
      <vt:lpstr>Introduction to Ion-Acoustic Work</vt:lpstr>
      <vt:lpstr>Understanding the Beam Shape</vt:lpstr>
      <vt:lpstr>Understanding the Beam Shape</vt:lpstr>
      <vt:lpstr>Conclusions and Future</vt:lpstr>
      <vt:lpstr>Introduction to Plasma Lens Work</vt:lpstr>
      <vt:lpstr>Introduction to Plasma Lens Work</vt:lpstr>
      <vt:lpstr>Introduction to Plasma Lens Work</vt:lpstr>
      <vt:lpstr>Generating a Stable Plasma Lens</vt:lpstr>
      <vt:lpstr>Reaching Desired Focal Length</vt:lpstr>
      <vt:lpstr>Conclusions and Future</vt:lpstr>
      <vt:lpstr>Introduction to PoPLaR</vt:lpstr>
      <vt:lpstr>Introduction to PoPLaR</vt:lpstr>
      <vt:lpstr>Pre-Phase 1</vt:lpstr>
      <vt:lpstr>Phase 1</vt:lpstr>
      <vt:lpstr>Improving Uniformity</vt:lpstr>
      <vt:lpstr>Cell Irradiations</vt:lpstr>
      <vt:lpstr>Shot-to-Shot Variation</vt:lpstr>
      <vt:lpstr>Estimating the Dose per Shot</vt:lpstr>
      <vt:lpstr>Uniformity</vt:lpstr>
      <vt:lpstr>Conclusions and Future</vt:lpstr>
      <vt:lpstr>Thank you</vt:lpstr>
      <vt:lpstr>Additional Slides</vt:lpstr>
      <vt:lpstr>Simulation Model</vt:lpstr>
      <vt:lpstr>Understanding the Beam Shape</vt:lpstr>
      <vt:lpstr>Understanding the Beam Shape</vt:lpstr>
      <vt:lpstr>Improving Uniformity</vt:lpstr>
      <vt:lpstr>Estimating the Dose per Shot</vt:lpstr>
      <vt:lpstr>Uniformity Improvement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Sadur, Zaynab</dc:creator>
  <cp:lastModifiedBy>Calvin Dyson</cp:lastModifiedBy>
  <cp:revision>43</cp:revision>
  <dcterms:created xsi:type="dcterms:W3CDTF">2025-03-20T14:00:52Z</dcterms:created>
  <dcterms:modified xsi:type="dcterms:W3CDTF">2025-12-18T14:16:31Z</dcterms:modified>
</cp:coreProperties>
</file>