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omments/modernComment_121_69D289D1.xml" ContentType="application/vnd.ms-powerpoint.comments+xml"/>
  <Override PartName="/ppt/notesSlides/notesSlide9.xml" ContentType="application/vnd.openxmlformats-officedocument.presentationml.notesSlide+xml"/>
  <Override PartName="/ppt/comments/modernComment_132_44B60E7D.xml" ContentType="application/vnd.ms-powerpoint.comments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omments/modernComment_11D_54A0A979.xml" ContentType="application/vnd.ms-powerpoint.comments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20"/>
  </p:notesMasterIdLst>
  <p:sldIdLst>
    <p:sldId id="256" r:id="rId2"/>
    <p:sldId id="281" r:id="rId3"/>
    <p:sldId id="316" r:id="rId4"/>
    <p:sldId id="315" r:id="rId5"/>
    <p:sldId id="314" r:id="rId6"/>
    <p:sldId id="283" r:id="rId7"/>
    <p:sldId id="309" r:id="rId8"/>
    <p:sldId id="296" r:id="rId9"/>
    <p:sldId id="289" r:id="rId10"/>
    <p:sldId id="293" r:id="rId11"/>
    <p:sldId id="301" r:id="rId12"/>
    <p:sldId id="306" r:id="rId13"/>
    <p:sldId id="294" r:id="rId14"/>
    <p:sldId id="300" r:id="rId15"/>
    <p:sldId id="313" r:id="rId16"/>
    <p:sldId id="297" r:id="rId17"/>
    <p:sldId id="285" r:id="rId18"/>
    <p:sldId id="265" r:id="rId19"/>
  </p:sldIdLst>
  <p:sldSz cx="18288000" cy="10287000"/>
  <p:notesSz cx="6858000" cy="9144000"/>
  <p:embeddedFontLst>
    <p:embeddedFont>
      <p:font typeface="Cambria Math" panose="02040503050406030204" pitchFamily="18" charset="0"/>
      <p:regular r:id="rId21"/>
    </p:embeddedFont>
    <p:embeddedFont>
      <p:font typeface="Neue Machina" panose="020B0604020202020204" charset="0"/>
      <p:regular r:id="rId22"/>
    </p:embeddedFont>
    <p:embeddedFont>
      <p:font typeface="Telegraf Bold" panose="020B0604020202020204" charset="0"/>
      <p:regular r:id="rId23"/>
      <p:bold r:id="rId24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2B34C39-164F-B6B8-97E1-5D3941139767}" name="Samuel Leadley" initials="SL" userId="S::wadh5953@ox.ac.uk::d1f38fa0-6e11-4c9a-aabc-481f945e637c" providerId="AD"/>
  <p188:author id="{90D26FDC-D399-892F-0CB1-2AE7CBC167CF}" name="Manjit Dosanjh" initials="MD" userId="S::manjit.dosanjh@cern.ch::787f1974-cbbc-4284-95be-c9a1f905e5f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286" autoAdjust="0"/>
    <p:restoredTop sz="87712" autoAdjust="0"/>
  </p:normalViewPr>
  <p:slideViewPr>
    <p:cSldViewPr>
      <p:cViewPr varScale="1">
        <p:scale>
          <a:sx n="48" d="100"/>
          <a:sy n="48" d="100"/>
        </p:scale>
        <p:origin x="427" y="115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21" d="100"/>
          <a:sy n="121" d="100"/>
        </p:scale>
        <p:origin x="5022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font" Target="fonts/font1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29" Type="http://schemas.microsoft.com/office/2018/10/relationships/authors" Target="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3.fntdata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2.fntdata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Overall accuracy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VAE Double Classifier</c:v>
                </c:pt>
                <c:pt idx="1">
                  <c:v>VAE Single Classifier</c:v>
                </c:pt>
                <c:pt idx="2">
                  <c:v>Stratified Guessing*</c:v>
                </c:pt>
                <c:pt idx="3">
                  <c:v>Random Guessing</c:v>
                </c:pt>
              </c:strCache>
            </c:strRef>
          </c:cat>
          <c:val>
            <c:numRef>
              <c:f>Sheet1!$B$2:$B$5</c:f>
              <c:numCache>
                <c:formatCode>0.00%</c:formatCode>
                <c:ptCount val="4"/>
                <c:pt idx="0">
                  <c:v>0.86360000000000003</c:v>
                </c:pt>
                <c:pt idx="1">
                  <c:v>0.60270000000000001</c:v>
                </c:pt>
                <c:pt idx="2">
                  <c:v>0.90310000000000001</c:v>
                </c:pt>
                <c:pt idx="3">
                  <c:v>2.4400000000000002E-2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B95-4C26-B2CD-96E6D0831BA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Top 3 Severe Accuracy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VAE Double Classifier</c:v>
                </c:pt>
                <c:pt idx="1">
                  <c:v>VAE Single Classifier</c:v>
                </c:pt>
                <c:pt idx="2">
                  <c:v>Stratified Guessing*</c:v>
                </c:pt>
                <c:pt idx="3">
                  <c:v>Random Guessing</c:v>
                </c:pt>
              </c:strCache>
            </c:strRef>
          </c:cat>
          <c:val>
            <c:numRef>
              <c:f>Sheet1!$C$2:$C$5</c:f>
              <c:numCache>
                <c:formatCode>0.00%</c:formatCode>
                <c:ptCount val="4"/>
                <c:pt idx="0">
                  <c:v>0.61399999999999999</c:v>
                </c:pt>
                <c:pt idx="1">
                  <c:v>0.49359999999999998</c:v>
                </c:pt>
                <c:pt idx="2">
                  <c:v>6.0499999999999998E-3</c:v>
                </c:pt>
                <c:pt idx="3">
                  <c:v>7.1400000000000005E-2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B95-4C26-B2CD-96E6D0831BA3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Severe Accuracy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VAE Double Classifier</c:v>
                </c:pt>
                <c:pt idx="1">
                  <c:v>VAE Single Classifier</c:v>
                </c:pt>
                <c:pt idx="2">
                  <c:v>Stratified Guessing*</c:v>
                </c:pt>
                <c:pt idx="3">
                  <c:v>Random Guessing</c:v>
                </c:pt>
              </c:strCache>
            </c:strRef>
          </c:cat>
          <c:val>
            <c:numRef>
              <c:f>Sheet1!$D$2:$D$5</c:f>
              <c:numCache>
                <c:formatCode>0.00%</c:formatCode>
                <c:ptCount val="4"/>
                <c:pt idx="0">
                  <c:v>0.46279999999999999</c:v>
                </c:pt>
                <c:pt idx="1">
                  <c:v>0.35020000000000001</c:v>
                </c:pt>
                <c:pt idx="2">
                  <c:v>3.0000000000000001E-3</c:v>
                </c:pt>
                <c:pt idx="3">
                  <c:v>2.4400000000000002E-2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B95-4C26-B2CD-96E6D0831BA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596333167"/>
        <c:axId val="1596331247"/>
      </c:barChart>
      <c:catAx>
        <c:axId val="159633316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1596331247"/>
        <c:crosses val="autoZero"/>
        <c:auto val="1"/>
        <c:lblAlgn val="ctr"/>
        <c:lblOffset val="100"/>
        <c:noMultiLvlLbl val="0"/>
      </c:catAx>
      <c:valAx>
        <c:axId val="1596331247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159633316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2400"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omments/modernComment_11D_54A0A979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809E2686-A3B6-488B-8E5B-2C967AC5A88D}" authorId="{72B34C39-164F-B6B8-97E1-5D3941139767}" status="resolved" created="2025-08-20T10:02:50.172" complete="100000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1419815289" sldId="285"/>
      <ac:spMk id="401" creationId="{DB5DE8C6-D9C4-1B60-A6C5-C5B2AA3C402F}"/>
      <ac:txMk cp="0" len="95">
        <ac:context len="96" hash="1059121493"/>
      </ac:txMk>
    </ac:txMkLst>
    <p188:pos x="1945463" y="640909"/>
    <p188:txBody>
      <a:bodyPr/>
      <a:lstStyle/>
      <a:p>
        <a:r>
          <a:rPr lang="en-GB"/>
          <a:t>Clarify NEXT interlock, or say earlier</a:t>
        </a:r>
      </a:p>
    </p188:txBody>
  </p188:cm>
  <p188:cm id="{CA3C6382-1567-4B06-9D0D-C61606C6247A}" authorId="{72B34C39-164F-B6B8-97E1-5D3941139767}" status="resolved" created="2025-08-27T13:48:38.715" complete="100000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1419815289" sldId="285"/>
      <ac:grpSpMk id="82" creationId="{5FD0B550-9CDF-793E-C140-0284F1C0DB3E}"/>
    </ac:deMkLst>
    <p188:txBody>
      <a:bodyPr/>
      <a:lstStyle/>
      <a:p>
        <a:r>
          <a:rPr lang="en-GB"/>
          <a:t>Show ellipses for dimension size</a:t>
        </a:r>
      </a:p>
    </p188:txBody>
    <p188:extLst>
      <p:ext xmlns:p="http://schemas.openxmlformats.org/presentationml/2006/main" uri="{57CB4572-C831-44C2-8A1C-0ADB6CCDFE69}">
        <p223:reactions xmlns:p223="http://schemas.microsoft.com/office/powerpoint/2022/03/main">
          <p223:rxn type="👍">
            <p223:instance time="2025-09-01T14:30:07.004" authorId="{72B34C39-164F-B6B8-97E1-5D3941139767}"/>
          </p223:rxn>
        </p223:reactions>
      </p:ext>
    </p188:extLst>
  </p188:cm>
</p188:cmLst>
</file>

<file path=ppt/comments/modernComment_121_69D289D1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5D986B96-AE13-47FA-B588-5207FA0B4948}" authorId="{72B34C39-164F-B6B8-97E1-5D3941139767}" status="resolved" created="2025-08-20T10:11:25.780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1775405521" sldId="289"/>
      <ac:picMk id="1026" creationId="{51CDC9F5-3ED0-90BA-6810-1A48391E6370}"/>
    </ac:deMkLst>
    <p188:txBody>
      <a:bodyPr/>
      <a:lstStyle/>
      <a:p>
        <a:r>
          <a:rPr lang="en-GB"/>
          <a:t>Try to match illustration text size to slide text size</a:t>
        </a:r>
      </a:p>
    </p188:txBody>
  </p188:cm>
</p188:cmLst>
</file>

<file path=ppt/comments/modernComment_132_44B60E7D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D1DCD6D5-5870-4067-B971-3B8742AFAA12}" authorId="{72B34C39-164F-B6B8-97E1-5D3941139767}" created="2025-09-01T14:28:05.134">
    <pc:sldMkLst xmlns:pc="http://schemas.microsoft.com/office/powerpoint/2013/main/command">
      <pc:docMk/>
      <pc:sldMk cId="1152781949" sldId="306"/>
    </pc:sldMkLst>
    <p188:txBody>
      <a:bodyPr/>
      <a:lstStyle/>
      <a:p>
        <a:r>
          <a:rPr lang="en-GB"/>
          <a:t>Update latent space to show the one from the poster, also add labels to show good/bad latent space</a:t>
        </a:r>
      </a:p>
    </p188:txBody>
  </p188:cm>
</p188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6C8F93-1F4E-4DB7-A6E0-86D9B9423B9C}" type="datetimeFigureOut">
              <a:rPr lang="en-GB" smtClean="0"/>
              <a:t>12/12/2025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C2DBF7-8AD0-4B4D-96DE-8AECA276E4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67558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C2DBF7-8AD0-4B4D-96DE-8AECA276E49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7529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Graph of interlocks over time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Real interlock events marked with red dotted lines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Probabilities of events occurring shown in blue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C2DBF7-8AD0-4B4D-96DE-8AECA276E496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44230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Emphasise VHEE/other applications for this conference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C2DBF7-8AD0-4B4D-96DE-8AECA276E496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905472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Input passes through dim reducing layers to find features &amp; patters – latent dimensions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Gaussian </a:t>
            </a:r>
            <a:r>
              <a:rPr lang="en-GB" dirty="0" err="1"/>
              <a:t>dists</a:t>
            </a:r>
            <a:r>
              <a:rPr lang="en-GB" dirty="0"/>
              <a:t> have means and variances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Distribution gives model flexibility when predicting due to uncertainty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Decoder samples from latent distribution, passes sample through layers to give interlock probs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Evaluation is based on how well the model predicts next code, and how close the latent dist. is to std. normal (smooth/well organised)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C2DBF7-8AD0-4B4D-96DE-8AECA276E496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85208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Talk about STELLA motive, etc. DEFINE ACRONYMS!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50% of all cancer cases need RT for treatment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IAEA recommends 4 RT machines/million people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HICs in Europe and America generally meet this target overall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dirty="0"/>
              <a:t>Can lack coverage in more rural areas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GB" dirty="0"/>
              <a:t>Significant issues with RT access in LMICs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dirty="0"/>
              <a:t>Africa, SE Asia etc.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C2DBF7-8AD0-4B4D-96DE-8AECA276E496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10732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090ED3-10F5-E749-68F8-DBD23FE371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993A1AB-E3E7-4BCC-15FB-41DA273981E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004DD9F-BF74-F834-92A8-DE282B0DA5A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Talk about STELLA motive, etc. DEFINE ACRONYMS!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50% of all cancer cases need RT for treatment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IAEA recommends 4 RT machines/million people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HICs in Europe and America generally meet this target overall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dirty="0"/>
              <a:t>Can lack coverage in more rural areas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GB" dirty="0"/>
              <a:t>Significant issues with RT access in LMICs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dirty="0"/>
              <a:t>Africa, SE Asia etc.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AE99081-6F81-60FD-9705-710E24124CA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C2DBF7-8AD0-4B4D-96DE-8AECA276E496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66531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886368-92BE-E47A-0BB6-CCFA778659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981942F-643E-A3D8-01CE-F6EDAF15848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BC997EC-083B-1194-9F62-479DD226E62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Talk about STELLA motive, etc.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DB194F-B487-ACFE-B838-B58DCFE9CA9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C2DBF7-8AD0-4B4D-96DE-8AECA276E496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10125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Why my research is relevant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C2DBF7-8AD0-4B4D-96DE-8AECA276E496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15576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Data fed into algorithm – explain what trying to predict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C2DBF7-8AD0-4B4D-96DE-8AECA276E496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68345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No need to explain exactly how VAE works, not enough time.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C2DBF7-8AD0-4B4D-96DE-8AECA276E496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59227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C2DBF7-8AD0-4B4D-96DE-8AECA276E496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88410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C2DBF7-8AD0-4B4D-96DE-8AECA276E496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02397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12/12/2025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12/12/2025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12/12/2025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32_44B60E7D.xml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mailto:samuel.Leadley@physics.ox.ac.uk" TargetMode="External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.jpeg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1D_54A0A979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21_69D289D1.xml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n.wikipedia.org/wiki/F-score#/media/File:Precisionrecall.svg" TargetMode="Externa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4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3"/>
          <p:cNvSpPr/>
          <p:nvPr/>
        </p:nvSpPr>
        <p:spPr>
          <a:xfrm>
            <a:off x="10172700" y="-689148"/>
            <a:ext cx="8115300" cy="10287000"/>
          </a:xfrm>
          <a:custGeom>
            <a:avLst/>
            <a:gdLst/>
            <a:ahLst/>
            <a:cxnLst/>
            <a:rect l="l" t="t" r="r" b="b"/>
            <a:pathLst>
              <a:path w="8115300" h="10287000">
                <a:moveTo>
                  <a:pt x="0" y="0"/>
                </a:moveTo>
                <a:lnTo>
                  <a:pt x="8115300" y="0"/>
                </a:lnTo>
                <a:lnTo>
                  <a:pt x="81153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3380" r="-13380"/>
            </a:stretch>
          </a:blipFill>
        </p:spPr>
        <p:txBody>
          <a:bodyPr/>
          <a:lstStyle/>
          <a:p>
            <a:endParaRPr lang="en-GB" noProof="0" dirty="0"/>
          </a:p>
        </p:txBody>
      </p:sp>
      <p:grpSp>
        <p:nvGrpSpPr>
          <p:cNvPr id="8" name="Group 8"/>
          <p:cNvGrpSpPr/>
          <p:nvPr/>
        </p:nvGrpSpPr>
        <p:grpSpPr>
          <a:xfrm>
            <a:off x="1028700" y="1327076"/>
            <a:ext cx="8835380" cy="4548629"/>
            <a:chOff x="0" y="0"/>
            <a:chExt cx="12708631" cy="7088311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12708631" cy="7088311"/>
            </a:xfrm>
            <a:custGeom>
              <a:avLst/>
              <a:gdLst/>
              <a:ahLst/>
              <a:cxnLst/>
              <a:rect l="l" t="t" r="r" b="b"/>
              <a:pathLst>
                <a:path w="12708631" h="7088311">
                  <a:moveTo>
                    <a:pt x="0" y="0"/>
                  </a:moveTo>
                  <a:lnTo>
                    <a:pt x="0" y="7088311"/>
                  </a:lnTo>
                  <a:lnTo>
                    <a:pt x="12708631" y="7088311"/>
                  </a:lnTo>
                  <a:lnTo>
                    <a:pt x="12708631" y="0"/>
                  </a:lnTo>
                  <a:lnTo>
                    <a:pt x="0" y="0"/>
                  </a:lnTo>
                  <a:close/>
                  <a:moveTo>
                    <a:pt x="12647671" y="7027351"/>
                  </a:moveTo>
                  <a:lnTo>
                    <a:pt x="59690" y="7027351"/>
                  </a:lnTo>
                  <a:lnTo>
                    <a:pt x="59690" y="59690"/>
                  </a:lnTo>
                  <a:lnTo>
                    <a:pt x="12647671" y="59690"/>
                  </a:lnTo>
                  <a:lnTo>
                    <a:pt x="12647671" y="7027351"/>
                  </a:lnTo>
                  <a:close/>
                </a:path>
              </a:pathLst>
            </a:custGeom>
            <a:solidFill>
              <a:srgbClr val="099BE3"/>
            </a:solidFill>
          </p:spPr>
          <p:txBody>
            <a:bodyPr/>
            <a:lstStyle/>
            <a:p>
              <a:endParaRPr lang="en-GB" noProof="0" dirty="0"/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1028700" y="5866713"/>
            <a:ext cx="6306815" cy="3624967"/>
            <a:chOff x="0" y="0"/>
            <a:chExt cx="8020473" cy="3116505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8020473" cy="3116505"/>
            </a:xfrm>
            <a:custGeom>
              <a:avLst/>
              <a:gdLst/>
              <a:ahLst/>
              <a:cxnLst/>
              <a:rect l="l" t="t" r="r" b="b"/>
              <a:pathLst>
                <a:path w="8020473" h="3116505">
                  <a:moveTo>
                    <a:pt x="0" y="0"/>
                  </a:moveTo>
                  <a:lnTo>
                    <a:pt x="0" y="3116505"/>
                  </a:lnTo>
                  <a:lnTo>
                    <a:pt x="8020473" y="3116505"/>
                  </a:lnTo>
                  <a:lnTo>
                    <a:pt x="8020473" y="0"/>
                  </a:lnTo>
                  <a:lnTo>
                    <a:pt x="0" y="0"/>
                  </a:lnTo>
                  <a:close/>
                  <a:moveTo>
                    <a:pt x="7959513" y="3055545"/>
                  </a:moveTo>
                  <a:lnTo>
                    <a:pt x="59690" y="3055545"/>
                  </a:lnTo>
                  <a:lnTo>
                    <a:pt x="59690" y="59690"/>
                  </a:lnTo>
                  <a:lnTo>
                    <a:pt x="7959513" y="59690"/>
                  </a:lnTo>
                  <a:lnTo>
                    <a:pt x="7959513" y="3055545"/>
                  </a:lnTo>
                  <a:close/>
                </a:path>
              </a:pathLst>
            </a:custGeom>
            <a:solidFill>
              <a:srgbClr val="099BE3"/>
            </a:solidFill>
          </p:spPr>
          <p:txBody>
            <a:bodyPr/>
            <a:lstStyle/>
            <a:p>
              <a:endParaRPr lang="en-GB" noProof="0" dirty="0"/>
            </a:p>
          </p:txBody>
        </p:sp>
      </p:grpSp>
      <p:sp>
        <p:nvSpPr>
          <p:cNvPr id="12" name="TextBox 12"/>
          <p:cNvSpPr txBox="1"/>
          <p:nvPr/>
        </p:nvSpPr>
        <p:spPr>
          <a:xfrm>
            <a:off x="1657196" y="6223620"/>
            <a:ext cx="5038532" cy="321325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2812"/>
              </a:lnSpc>
            </a:pPr>
            <a:r>
              <a:rPr lang="en-GB" sz="2250" noProof="0" dirty="0">
                <a:solidFill>
                  <a:srgbClr val="E8F7FE"/>
                </a:solidFill>
                <a:latin typeface="Neue Machina"/>
              </a:rPr>
              <a:t>Sam Leadley</a:t>
            </a:r>
            <a:br>
              <a:rPr lang="en-GB" sz="2250" noProof="0" dirty="0">
                <a:solidFill>
                  <a:srgbClr val="E8F7FE"/>
                </a:solidFill>
                <a:latin typeface="Neue Machina"/>
              </a:rPr>
            </a:br>
            <a:r>
              <a:rPr lang="en-GB" sz="2250" i="1" noProof="0" dirty="0">
                <a:solidFill>
                  <a:srgbClr val="E8F7FE"/>
                </a:solidFill>
                <a:latin typeface="Neue Machina"/>
              </a:rPr>
              <a:t>University of Oxford, JAI &amp; CERN</a:t>
            </a:r>
          </a:p>
          <a:p>
            <a:pPr algn="l">
              <a:lnSpc>
                <a:spcPts val="2812"/>
              </a:lnSpc>
            </a:pPr>
            <a:endParaRPr lang="en-GB" sz="2250" dirty="0">
              <a:solidFill>
                <a:srgbClr val="E8F7FE"/>
              </a:solidFill>
              <a:latin typeface="Neue Machina"/>
            </a:endParaRPr>
          </a:p>
          <a:p>
            <a:pPr algn="l">
              <a:lnSpc>
                <a:spcPts val="2812"/>
              </a:lnSpc>
            </a:pPr>
            <a:r>
              <a:rPr lang="en-GB" sz="2250" dirty="0">
                <a:solidFill>
                  <a:srgbClr val="E8F7FE"/>
                </a:solidFill>
                <a:latin typeface="Neue Machina"/>
              </a:rPr>
              <a:t>Supervisors</a:t>
            </a:r>
          </a:p>
          <a:p>
            <a:pPr algn="l">
              <a:lnSpc>
                <a:spcPts val="2812"/>
              </a:lnSpc>
            </a:pPr>
            <a:r>
              <a:rPr lang="en-GB" sz="2000" noProof="0" dirty="0">
                <a:solidFill>
                  <a:srgbClr val="E8F7FE"/>
                </a:solidFill>
                <a:latin typeface="Neue Machina"/>
              </a:rPr>
              <a:t>Manjit Dosanjh</a:t>
            </a:r>
            <a:br>
              <a:rPr lang="en-GB" sz="2000" noProof="0" dirty="0">
                <a:solidFill>
                  <a:srgbClr val="E8F7FE"/>
                </a:solidFill>
                <a:latin typeface="Neue Machina"/>
              </a:rPr>
            </a:br>
            <a:r>
              <a:rPr lang="en-GB" sz="2000" i="1" noProof="0" dirty="0">
                <a:solidFill>
                  <a:srgbClr val="E8F7FE"/>
                </a:solidFill>
                <a:latin typeface="Neue Machina"/>
              </a:rPr>
              <a:t>University of Oxford, JAI &amp; CERN</a:t>
            </a:r>
            <a:endParaRPr lang="en-GB" sz="2000" dirty="0">
              <a:solidFill>
                <a:srgbClr val="E8F7FE"/>
              </a:solidFill>
              <a:latin typeface="Neue Machina"/>
            </a:endParaRPr>
          </a:p>
          <a:p>
            <a:pPr algn="l">
              <a:lnSpc>
                <a:spcPts val="2812"/>
              </a:lnSpc>
            </a:pPr>
            <a:r>
              <a:rPr lang="en-GB" sz="2000" noProof="0" dirty="0">
                <a:solidFill>
                  <a:srgbClr val="E8F7FE"/>
                </a:solidFill>
                <a:latin typeface="Neue Machina"/>
              </a:rPr>
              <a:t>Raj Jena</a:t>
            </a:r>
            <a:br>
              <a:rPr lang="en-GB" sz="2000" noProof="0" dirty="0">
                <a:solidFill>
                  <a:srgbClr val="E8F7FE"/>
                </a:solidFill>
                <a:latin typeface="Neue Machina"/>
              </a:rPr>
            </a:br>
            <a:r>
              <a:rPr lang="en-GB" sz="2000" i="1" noProof="0" dirty="0">
                <a:solidFill>
                  <a:srgbClr val="E8F7FE"/>
                </a:solidFill>
                <a:latin typeface="Neue Machina"/>
              </a:rPr>
              <a:t>University of Cambridge</a:t>
            </a:r>
          </a:p>
          <a:p>
            <a:pPr algn="l">
              <a:lnSpc>
                <a:spcPts val="2812"/>
              </a:lnSpc>
            </a:pPr>
            <a:endParaRPr lang="en-GB" sz="2250" noProof="0" dirty="0">
              <a:solidFill>
                <a:srgbClr val="E8F7FE"/>
              </a:solidFill>
              <a:latin typeface="Neue Machina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1269926" y="2232566"/>
            <a:ext cx="8352928" cy="270163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7159"/>
              </a:lnSpc>
            </a:pPr>
            <a:r>
              <a:rPr lang="en-US" sz="4800" b="1" dirty="0">
                <a:solidFill>
                  <a:schemeClr val="bg1"/>
                </a:solidFill>
                <a:latin typeface="Telegraf Bold" panose="020B0604020202020204" charset="0"/>
              </a:rPr>
              <a:t>Improvements in Fault Prediction Capabilities for Radiotherapy Machines</a:t>
            </a:r>
            <a:endParaRPr lang="en-GB" sz="6450" b="1" noProof="0" dirty="0">
              <a:solidFill>
                <a:schemeClr val="bg1"/>
              </a:solidFill>
              <a:latin typeface="Telegraf Bold" panose="020B0604020202020204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48B9067-166B-3103-4D9F-AC3A7DEDEFF1}"/>
              </a:ext>
            </a:extLst>
          </p:cNvPr>
          <p:cNvGrpSpPr/>
          <p:nvPr/>
        </p:nvGrpSpPr>
        <p:grpSpPr>
          <a:xfrm>
            <a:off x="10629151" y="7615669"/>
            <a:ext cx="6561784" cy="1821203"/>
            <a:chOff x="10731592" y="7923704"/>
            <a:chExt cx="6561784" cy="1821203"/>
          </a:xfrm>
        </p:grpSpPr>
        <p:pic>
          <p:nvPicPr>
            <p:cNvPr id="1026" name="Picture 2">
              <a:extLst>
                <a:ext uri="{FF2B5EF4-FFF2-40B4-BE49-F238E27FC236}">
                  <a16:creationId xmlns:a16="http://schemas.microsoft.com/office/drawing/2014/main" id="{8DFCD203-EB2E-6FDA-4436-0EE14228115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31592" y="7923704"/>
              <a:ext cx="1789200" cy="1789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1027" name="Picture 3">
              <a:extLst>
                <a:ext uri="{FF2B5EF4-FFF2-40B4-BE49-F238E27FC236}">
                  <a16:creationId xmlns:a16="http://schemas.microsoft.com/office/drawing/2014/main" id="{ECBF2EF7-704F-96AE-5F2E-3A11FADB646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14" t="8409" r="8435" b="11197"/>
            <a:stretch>
              <a:fillRect/>
            </a:stretch>
          </p:blipFill>
          <p:spPr bwMode="auto">
            <a:xfrm>
              <a:off x="13082928" y="7957382"/>
              <a:ext cx="1865313" cy="17875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1028" name="Picture 4">
              <a:extLst>
                <a:ext uri="{FF2B5EF4-FFF2-40B4-BE49-F238E27FC236}">
                  <a16:creationId xmlns:a16="http://schemas.microsoft.com/office/drawing/2014/main" id="{398FE94F-EAEB-CC9D-DC21-B48AAC70DFB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505851" y="7923704"/>
              <a:ext cx="1787525" cy="1789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pic>
        <p:nvPicPr>
          <p:cNvPr id="4" name="Picture 2" descr="John Adams Institute for Accelerator Science Lecture Series on Vimeo">
            <a:extLst>
              <a:ext uri="{FF2B5EF4-FFF2-40B4-BE49-F238E27FC236}">
                <a16:creationId xmlns:a16="http://schemas.microsoft.com/office/drawing/2014/main" id="{D4B30D6C-1F89-DC5A-25A5-A8971688DF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183"/>
          <a:stretch>
            <a:fillRect/>
          </a:stretch>
        </p:blipFill>
        <p:spPr bwMode="auto">
          <a:xfrm>
            <a:off x="15192672" y="282407"/>
            <a:ext cx="2861046" cy="11996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6D4DC9-0EF0-5108-6FA0-537EB6EB8C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1">
            <a:extLst>
              <a:ext uri="{FF2B5EF4-FFF2-40B4-BE49-F238E27FC236}">
                <a16:creationId xmlns:a16="http://schemas.microsoft.com/office/drawing/2014/main" id="{5DA5FBF2-C2C1-E936-934D-94853B4967CE}"/>
              </a:ext>
            </a:extLst>
          </p:cNvPr>
          <p:cNvSpPr txBox="1"/>
          <p:nvPr/>
        </p:nvSpPr>
        <p:spPr>
          <a:xfrm>
            <a:off x="0" y="-810420"/>
            <a:ext cx="18255514" cy="4395266"/>
          </a:xfrm>
          <a:prstGeom prst="rect">
            <a:avLst/>
          </a:prstGeom>
        </p:spPr>
        <p:txBody>
          <a:bodyPr lIns="50800" tIns="50800" rIns="50800" bIns="50800" rtlCol="0" anchor="ctr"/>
          <a:lstStyle/>
          <a:p>
            <a:pPr algn="ctr">
              <a:lnSpc>
                <a:spcPts val="2659"/>
              </a:lnSpc>
              <a:spcBef>
                <a:spcPct val="0"/>
              </a:spcBef>
            </a:pPr>
            <a:endParaRPr lang="en-GB" noProof="0" dirty="0"/>
          </a:p>
        </p:txBody>
      </p:sp>
      <p:sp>
        <p:nvSpPr>
          <p:cNvPr id="13" name="AutoShape 13">
            <a:extLst>
              <a:ext uri="{FF2B5EF4-FFF2-40B4-BE49-F238E27FC236}">
                <a16:creationId xmlns:a16="http://schemas.microsoft.com/office/drawing/2014/main" id="{762F8136-4F4C-A46C-4E82-34F4284C9796}"/>
              </a:ext>
            </a:extLst>
          </p:cNvPr>
          <p:cNvSpPr/>
          <p:nvPr/>
        </p:nvSpPr>
        <p:spPr>
          <a:xfrm>
            <a:off x="1028700" y="601417"/>
            <a:ext cx="16230600" cy="0"/>
          </a:xfrm>
          <a:prstGeom prst="line">
            <a:avLst/>
          </a:prstGeom>
          <a:ln w="19050" cap="flat">
            <a:solidFill>
              <a:srgbClr val="D9D9D9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GB" noProof="0" dirty="0"/>
          </a:p>
        </p:txBody>
      </p:sp>
      <p:sp>
        <p:nvSpPr>
          <p:cNvPr id="15" name="Title 14">
            <a:extLst>
              <a:ext uri="{FF2B5EF4-FFF2-40B4-BE49-F238E27FC236}">
                <a16:creationId xmlns:a16="http://schemas.microsoft.com/office/drawing/2014/main" id="{561E3E27-126B-4C62-FCD3-F11401F692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0" y="606996"/>
            <a:ext cx="16202876" cy="1444391"/>
          </a:xfrm>
          <a:solidFill>
            <a:srgbClr val="002060"/>
          </a:solidFill>
          <a:ln w="38100">
            <a:solidFill>
              <a:srgbClr val="00B0F0"/>
            </a:solidFill>
          </a:ln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Binary Classifier Performance</a:t>
            </a:r>
            <a:endParaRPr lang="en-GB" noProof="0" dirty="0">
              <a:solidFill>
                <a:schemeClr val="bg1"/>
              </a:solidFill>
            </a:endParaRP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9D49BB5E-A372-7938-032F-9A98A91C97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13171" y="2695228"/>
            <a:ext cx="9555460" cy="6083512"/>
          </a:xfrm>
        </p:spPr>
        <p:txBody>
          <a:bodyPr>
            <a:normAutofit/>
          </a:bodyPr>
          <a:lstStyle/>
          <a:p>
            <a:r>
              <a:rPr lang="en-GB" noProof="0" dirty="0"/>
              <a:t>F1 scores are very strong:</a:t>
            </a:r>
          </a:p>
          <a:p>
            <a:endParaRPr lang="en-GB" dirty="0"/>
          </a:p>
          <a:p>
            <a:endParaRPr lang="en-GB" noProof="0" dirty="0"/>
          </a:p>
          <a:p>
            <a:endParaRPr lang="en-GB" dirty="0"/>
          </a:p>
          <a:p>
            <a:r>
              <a:rPr lang="en-GB" noProof="0" dirty="0"/>
              <a:t>Model is better at predicting non-severe vs. severe interlocks:</a:t>
            </a:r>
          </a:p>
          <a:p>
            <a:pPr lvl="1"/>
            <a:r>
              <a:rPr lang="en-GB" noProof="0" dirty="0"/>
              <a:t>Potentially </a:t>
            </a:r>
            <a:r>
              <a:rPr lang="en-GB" dirty="0"/>
              <a:t>expected due to large class imbalance.</a:t>
            </a:r>
          </a:p>
          <a:p>
            <a:pPr lvl="1"/>
            <a:r>
              <a:rPr lang="en-GB" noProof="0" dirty="0"/>
              <a:t>Tried </a:t>
            </a:r>
            <a:r>
              <a:rPr lang="en-GB" dirty="0"/>
              <a:t>several methods e.g. class weighting to improve this with limited success.</a:t>
            </a:r>
          </a:p>
          <a:p>
            <a:pPr lvl="1"/>
            <a:r>
              <a:rPr lang="en-GB" noProof="0" dirty="0"/>
              <a:t>Improvement will likely require </a:t>
            </a:r>
            <a:r>
              <a:rPr lang="en-GB" dirty="0"/>
              <a:t>larger volumes of data, specifically with severe interlocks.</a:t>
            </a:r>
            <a:endParaRPr lang="en-GB" noProof="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C1B6164-55A2-9558-9685-66DEFA517E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571091"/>
            <a:ext cx="6938600" cy="3600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D843CA3-6C6E-8921-97C5-BA71DBF03E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95628"/>
            <a:ext cx="5581146" cy="3600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FB0EBC5-CDCA-9CFF-F007-8EB1E3A358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13170" y="3415308"/>
            <a:ext cx="10306259" cy="1463135"/>
          </a:xfrm>
          <a:prstGeom prst="rect">
            <a:avLst/>
          </a:prstGeom>
        </p:spPr>
      </p:pic>
      <p:sp>
        <p:nvSpPr>
          <p:cNvPr id="6" name="Slide Number Placeholder 6">
            <a:extLst>
              <a:ext uri="{FF2B5EF4-FFF2-40B4-BE49-F238E27FC236}">
                <a16:creationId xmlns:a16="http://schemas.microsoft.com/office/drawing/2014/main" id="{37571EA1-8F0E-BA64-73FF-CD11745C13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4346923" y="9774026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E494D8BC-A1E6-8273-AF60-1EB6BACE59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6200" y="9774026"/>
            <a:ext cx="11348392" cy="365125"/>
          </a:xfrm>
        </p:spPr>
        <p:txBody>
          <a:bodyPr/>
          <a:lstStyle/>
          <a:p>
            <a:r>
              <a:rPr lang="en-US" dirty="0"/>
              <a:t>Sam Leadley – Improvements in Fault Prediction Capabilities for Radiotherapy Machines</a:t>
            </a:r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F45997A6-17D4-1012-0236-EC058FED1E2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59024" y="9774027"/>
            <a:ext cx="2133600" cy="365125"/>
          </a:xfrm>
        </p:spPr>
        <p:txBody>
          <a:bodyPr/>
          <a:lstStyle/>
          <a:p>
            <a:r>
              <a:rPr lang="en-US" dirty="0"/>
              <a:t>18/12/2025</a:t>
            </a:r>
          </a:p>
        </p:txBody>
      </p:sp>
      <p:pic>
        <p:nvPicPr>
          <p:cNvPr id="2" name="Picture 2" descr="John Adams Institute for Accelerator Science Lecture Series on Vimeo">
            <a:extLst>
              <a:ext uri="{FF2B5EF4-FFF2-40B4-BE49-F238E27FC236}">
                <a16:creationId xmlns:a16="http://schemas.microsoft.com/office/drawing/2014/main" id="{297E7419-819B-79D4-2E3E-E48661B2E3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183"/>
          <a:stretch>
            <a:fillRect/>
          </a:stretch>
        </p:blipFill>
        <p:spPr bwMode="auto">
          <a:xfrm>
            <a:off x="16695796" y="9622787"/>
            <a:ext cx="1592204" cy="6676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128073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29D5E7-7ED8-9E8E-3D76-4D46065BC4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1">
            <a:extLst>
              <a:ext uri="{FF2B5EF4-FFF2-40B4-BE49-F238E27FC236}">
                <a16:creationId xmlns:a16="http://schemas.microsoft.com/office/drawing/2014/main" id="{651197DE-70DF-1025-8CDF-29482A889D39}"/>
              </a:ext>
            </a:extLst>
          </p:cNvPr>
          <p:cNvSpPr txBox="1"/>
          <p:nvPr/>
        </p:nvSpPr>
        <p:spPr>
          <a:xfrm>
            <a:off x="0" y="-810420"/>
            <a:ext cx="18255514" cy="4395266"/>
          </a:xfrm>
          <a:prstGeom prst="rect">
            <a:avLst/>
          </a:prstGeom>
        </p:spPr>
        <p:txBody>
          <a:bodyPr lIns="50800" tIns="50800" rIns="50800" bIns="50800" rtlCol="0" anchor="ctr"/>
          <a:lstStyle/>
          <a:p>
            <a:pPr algn="ctr">
              <a:lnSpc>
                <a:spcPts val="2659"/>
              </a:lnSpc>
              <a:spcBef>
                <a:spcPct val="0"/>
              </a:spcBef>
            </a:pPr>
            <a:endParaRPr lang="en-GB" noProof="0" dirty="0"/>
          </a:p>
        </p:txBody>
      </p:sp>
      <p:sp>
        <p:nvSpPr>
          <p:cNvPr id="13" name="AutoShape 13">
            <a:extLst>
              <a:ext uri="{FF2B5EF4-FFF2-40B4-BE49-F238E27FC236}">
                <a16:creationId xmlns:a16="http://schemas.microsoft.com/office/drawing/2014/main" id="{7611BA33-4468-525C-81E9-36DE0F5E207E}"/>
              </a:ext>
            </a:extLst>
          </p:cNvPr>
          <p:cNvSpPr/>
          <p:nvPr/>
        </p:nvSpPr>
        <p:spPr>
          <a:xfrm>
            <a:off x="1028700" y="601417"/>
            <a:ext cx="16230600" cy="0"/>
          </a:xfrm>
          <a:prstGeom prst="line">
            <a:avLst/>
          </a:prstGeom>
          <a:ln w="19050" cap="flat">
            <a:solidFill>
              <a:srgbClr val="D9D9D9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GB" noProof="0" dirty="0"/>
          </a:p>
        </p:txBody>
      </p:sp>
      <p:sp>
        <p:nvSpPr>
          <p:cNvPr id="15" name="Title 14">
            <a:extLst>
              <a:ext uri="{FF2B5EF4-FFF2-40B4-BE49-F238E27FC236}">
                <a16:creationId xmlns:a16="http://schemas.microsoft.com/office/drawing/2014/main" id="{4CABFD87-A068-F658-3510-0C12B4FB6C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0" y="606996"/>
            <a:ext cx="16202876" cy="1444391"/>
          </a:xfrm>
          <a:solidFill>
            <a:srgbClr val="002060"/>
          </a:solidFill>
          <a:ln w="38100">
            <a:solidFill>
              <a:srgbClr val="00B0F0"/>
            </a:solidFill>
          </a:ln>
        </p:spPr>
        <p:txBody>
          <a:bodyPr/>
          <a:lstStyle/>
          <a:p>
            <a:r>
              <a:rPr lang="en-GB" noProof="0" dirty="0">
                <a:solidFill>
                  <a:schemeClr val="bg1"/>
                </a:solidFill>
              </a:rPr>
              <a:t>Fault Classifier Performance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15DD57F8-5555-A192-BBE8-E1B7EC5DC4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03840" y="2695228"/>
            <a:ext cx="9339436" cy="7575700"/>
          </a:xfrm>
        </p:spPr>
        <p:txBody>
          <a:bodyPr>
            <a:normAutofit/>
          </a:bodyPr>
          <a:lstStyle/>
          <a:p>
            <a:r>
              <a:rPr lang="en-GB" noProof="0" dirty="0"/>
              <a:t>F1 Scores:</a:t>
            </a:r>
          </a:p>
          <a:p>
            <a:endParaRPr lang="en-GB" dirty="0"/>
          </a:p>
          <a:p>
            <a:endParaRPr lang="en-GB" noProof="0" dirty="0"/>
          </a:p>
          <a:p>
            <a:pPr marL="0" indent="0">
              <a:buNone/>
            </a:pPr>
            <a:endParaRPr lang="en-GB" dirty="0"/>
          </a:p>
          <a:p>
            <a:r>
              <a:rPr lang="en-GB" noProof="0" dirty="0"/>
              <a:t>Model shows significantly better-than-even odds of predicting exactly the correct next </a:t>
            </a:r>
            <a:r>
              <a:rPr lang="en-GB" dirty="0"/>
              <a:t>severe interlock in series:</a:t>
            </a:r>
          </a:p>
          <a:p>
            <a:pPr lvl="1"/>
            <a:r>
              <a:rPr lang="en-GB" noProof="0" dirty="0"/>
              <a:t>Top 3 accuracy is appro</a:t>
            </a:r>
            <a:r>
              <a:rPr lang="en-GB" dirty="0"/>
              <a:t>aching 90%.</a:t>
            </a:r>
          </a:p>
          <a:p>
            <a:pPr lvl="1"/>
            <a:r>
              <a:rPr lang="en-GB" dirty="0"/>
              <a:t>Most of the time all top 3 interlocks are very similar e.g. 212110, 212111, 212114 (Dose less than expected).</a:t>
            </a:r>
          </a:p>
          <a:p>
            <a:pPr lvl="1"/>
            <a:endParaRPr lang="en-GB" noProof="0" dirty="0"/>
          </a:p>
          <a:p>
            <a:r>
              <a:rPr lang="en-GB" dirty="0"/>
              <a:t>Significant improvement over this is difficult due to the inherently random nature of breakdowns.</a:t>
            </a:r>
            <a:endParaRPr lang="en-GB" noProof="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967E4FE-2910-F593-F260-BA6806702E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2542304"/>
            <a:ext cx="6823949" cy="3600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7FAAFF3-2154-17F2-EAD1-1EE6DD7AC7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6223620"/>
            <a:ext cx="5636179" cy="3600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A00A253-3FD4-6F2E-8044-7CAB59BC06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03839" y="3343300"/>
            <a:ext cx="7953955" cy="1558654"/>
          </a:xfrm>
          <a:prstGeom prst="rect">
            <a:avLst/>
          </a:prstGeom>
        </p:spPr>
      </p:pic>
      <p:sp>
        <p:nvSpPr>
          <p:cNvPr id="5" name="Slide Number Placeholder 6">
            <a:extLst>
              <a:ext uri="{FF2B5EF4-FFF2-40B4-BE49-F238E27FC236}">
                <a16:creationId xmlns:a16="http://schemas.microsoft.com/office/drawing/2014/main" id="{93355D1A-6643-F68E-CD8D-6105B848E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4346923" y="9774026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A695D328-DB67-7C51-B7D9-C2439E5BFA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6200" y="9774026"/>
            <a:ext cx="11348392" cy="365125"/>
          </a:xfrm>
        </p:spPr>
        <p:txBody>
          <a:bodyPr/>
          <a:lstStyle/>
          <a:p>
            <a:r>
              <a:rPr lang="en-US" dirty="0"/>
              <a:t>Sam Leadley – Improvements in Fault Prediction Capabilities for Radiotherapy Machines</a:t>
            </a:r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92338D8C-01B4-E2AF-AF93-86AC484A7F3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59024" y="9774027"/>
            <a:ext cx="2133600" cy="365125"/>
          </a:xfrm>
        </p:spPr>
        <p:txBody>
          <a:bodyPr/>
          <a:lstStyle/>
          <a:p>
            <a:r>
              <a:rPr lang="en-US" dirty="0"/>
              <a:t>18/12/2025</a:t>
            </a:r>
          </a:p>
        </p:txBody>
      </p:sp>
      <p:pic>
        <p:nvPicPr>
          <p:cNvPr id="2" name="Picture 2" descr="John Adams Institute for Accelerator Science Lecture Series on Vimeo">
            <a:extLst>
              <a:ext uri="{FF2B5EF4-FFF2-40B4-BE49-F238E27FC236}">
                <a16:creationId xmlns:a16="http://schemas.microsoft.com/office/drawing/2014/main" id="{F9403405-3522-B78D-A386-4BD1F617F6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183"/>
          <a:stretch>
            <a:fillRect/>
          </a:stretch>
        </p:blipFill>
        <p:spPr bwMode="auto">
          <a:xfrm>
            <a:off x="16695796" y="9622787"/>
            <a:ext cx="1592204" cy="6676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679096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F3D1D6-00EC-1F13-819D-7FC72F58D4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F55A2D5F-A4D2-523F-06F2-3EB9A7CDE2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4" y="3847356"/>
            <a:ext cx="9144000" cy="58907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sp>
        <p:nvSpPr>
          <p:cNvPr id="11" name="TextBox 11">
            <a:extLst>
              <a:ext uri="{FF2B5EF4-FFF2-40B4-BE49-F238E27FC236}">
                <a16:creationId xmlns:a16="http://schemas.microsoft.com/office/drawing/2014/main" id="{BF72AA12-B419-F9AE-38EE-98940A2CAF2F}"/>
              </a:ext>
            </a:extLst>
          </p:cNvPr>
          <p:cNvSpPr txBox="1"/>
          <p:nvPr/>
        </p:nvSpPr>
        <p:spPr>
          <a:xfrm>
            <a:off x="0" y="-810420"/>
            <a:ext cx="18255514" cy="4395266"/>
          </a:xfrm>
          <a:prstGeom prst="rect">
            <a:avLst/>
          </a:prstGeom>
        </p:spPr>
        <p:txBody>
          <a:bodyPr lIns="50800" tIns="50800" rIns="50800" bIns="50800" rtlCol="0" anchor="ctr"/>
          <a:lstStyle/>
          <a:p>
            <a:pPr algn="ctr">
              <a:lnSpc>
                <a:spcPts val="2659"/>
              </a:lnSpc>
              <a:spcBef>
                <a:spcPct val="0"/>
              </a:spcBef>
            </a:pPr>
            <a:endParaRPr lang="en-GB" noProof="0" dirty="0"/>
          </a:p>
        </p:txBody>
      </p:sp>
      <p:sp>
        <p:nvSpPr>
          <p:cNvPr id="13" name="AutoShape 13">
            <a:extLst>
              <a:ext uri="{FF2B5EF4-FFF2-40B4-BE49-F238E27FC236}">
                <a16:creationId xmlns:a16="http://schemas.microsoft.com/office/drawing/2014/main" id="{30958257-6BD7-D79A-80AD-B6E9E945C862}"/>
              </a:ext>
            </a:extLst>
          </p:cNvPr>
          <p:cNvSpPr/>
          <p:nvPr/>
        </p:nvSpPr>
        <p:spPr>
          <a:xfrm>
            <a:off x="1028700" y="601417"/>
            <a:ext cx="16230600" cy="0"/>
          </a:xfrm>
          <a:prstGeom prst="line">
            <a:avLst/>
          </a:prstGeom>
          <a:ln w="19050" cap="flat">
            <a:solidFill>
              <a:srgbClr val="D9D9D9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GB" noProof="0" dirty="0"/>
          </a:p>
        </p:txBody>
      </p:sp>
      <p:sp>
        <p:nvSpPr>
          <p:cNvPr id="15" name="Title 14">
            <a:extLst>
              <a:ext uri="{FF2B5EF4-FFF2-40B4-BE49-F238E27FC236}">
                <a16:creationId xmlns:a16="http://schemas.microsoft.com/office/drawing/2014/main" id="{38DADAF5-B0B5-40EE-CEE7-F557B3C268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0" y="606996"/>
            <a:ext cx="16202876" cy="1444391"/>
          </a:xfrm>
          <a:solidFill>
            <a:srgbClr val="002060"/>
          </a:solidFill>
          <a:ln w="38100">
            <a:solidFill>
              <a:srgbClr val="00B0F0"/>
            </a:solidFill>
          </a:ln>
        </p:spPr>
        <p:txBody>
          <a:bodyPr/>
          <a:lstStyle/>
          <a:p>
            <a:r>
              <a:rPr lang="en-GB" noProof="0" dirty="0">
                <a:solidFill>
                  <a:schemeClr val="bg1"/>
                </a:solidFill>
              </a:rPr>
              <a:t>Fault Classifier </a:t>
            </a:r>
            <a:r>
              <a:rPr lang="en-GB" dirty="0">
                <a:solidFill>
                  <a:schemeClr val="bg1"/>
                </a:solidFill>
              </a:rPr>
              <a:t>Latent Space</a:t>
            </a:r>
            <a:endParaRPr lang="en-GB" noProof="0" dirty="0">
              <a:solidFill>
                <a:schemeClr val="bg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54AF49F-ECF7-4543-6F4D-40D5A855CC3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04040" y="2214702"/>
            <a:ext cx="8424642" cy="5857596"/>
          </a:xfrm>
          <a:prstGeom prst="rect">
            <a:avLst/>
          </a:prstGeom>
        </p:spPr>
      </p:pic>
      <p:pic>
        <p:nvPicPr>
          <p:cNvPr id="4" name="Picture 3" descr="A graph of a graph&#10;&#10;AI-generated content may be incorrect.">
            <a:extLst>
              <a:ext uri="{FF2B5EF4-FFF2-40B4-BE49-F238E27FC236}">
                <a16:creationId xmlns:a16="http://schemas.microsoft.com/office/drawing/2014/main" id="{6DD2CA2D-70E8-23B5-EBF9-4F6F5F8E5F9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6094" y="2215999"/>
            <a:ext cx="8420533" cy="5855001"/>
          </a:xfrm>
          <a:prstGeom prst="rect">
            <a:avLst/>
          </a:prstGeom>
        </p:spPr>
      </p:pic>
      <p:pic>
        <p:nvPicPr>
          <p:cNvPr id="2" name="Picture 2" descr="John Adams Institute for Accelerator Science Lecture Series on Vimeo">
            <a:extLst>
              <a:ext uri="{FF2B5EF4-FFF2-40B4-BE49-F238E27FC236}">
                <a16:creationId xmlns:a16="http://schemas.microsoft.com/office/drawing/2014/main" id="{0DAFD339-B18A-79E7-987B-0626BA77F4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183"/>
          <a:stretch>
            <a:fillRect/>
          </a:stretch>
        </p:blipFill>
        <p:spPr bwMode="auto">
          <a:xfrm>
            <a:off x="16695796" y="9622787"/>
            <a:ext cx="1592204" cy="6676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Footer Placeholder 5">
            <a:extLst>
              <a:ext uri="{FF2B5EF4-FFF2-40B4-BE49-F238E27FC236}">
                <a16:creationId xmlns:a16="http://schemas.microsoft.com/office/drawing/2014/main" id="{669B6C7B-A115-EE40-22D9-015B7732DC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6200" y="9774026"/>
            <a:ext cx="11348392" cy="365125"/>
          </a:xfrm>
        </p:spPr>
        <p:txBody>
          <a:bodyPr/>
          <a:lstStyle/>
          <a:p>
            <a:r>
              <a:rPr lang="en-US" dirty="0"/>
              <a:t>Sam Leadley – Improvements in Fault Prediction Capabilities for Radiotherapy Machines</a:t>
            </a:r>
          </a:p>
        </p:txBody>
      </p:sp>
      <p:sp>
        <p:nvSpPr>
          <p:cNvPr id="6" name="Date Placeholder 4">
            <a:extLst>
              <a:ext uri="{FF2B5EF4-FFF2-40B4-BE49-F238E27FC236}">
                <a16:creationId xmlns:a16="http://schemas.microsoft.com/office/drawing/2014/main" id="{5838DE73-2E24-5944-73D5-9014EE1E386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59024" y="9774027"/>
            <a:ext cx="2133600" cy="365125"/>
          </a:xfrm>
        </p:spPr>
        <p:txBody>
          <a:bodyPr/>
          <a:lstStyle/>
          <a:p>
            <a:r>
              <a:rPr lang="en-US" dirty="0"/>
              <a:t>18/12/2025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BD312D7-E84A-719A-5F85-CE6D949B56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4346923" y="9774026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ABF2710F-64A1-4980-BE80-A3EC8075B882}"/>
              </a:ext>
            </a:extLst>
          </p:cNvPr>
          <p:cNvGrpSpPr/>
          <p:nvPr/>
        </p:nvGrpSpPr>
        <p:grpSpPr>
          <a:xfrm>
            <a:off x="10584160" y="7747613"/>
            <a:ext cx="2880320" cy="2004399"/>
            <a:chOff x="10440144" y="7747613"/>
            <a:chExt cx="2880320" cy="2004399"/>
          </a:xfrm>
        </p:grpSpPr>
        <p:sp>
          <p:nvSpPr>
            <p:cNvPr id="8" name="Left Brace 7">
              <a:extLst>
                <a:ext uri="{FF2B5EF4-FFF2-40B4-BE49-F238E27FC236}">
                  <a16:creationId xmlns:a16="http://schemas.microsoft.com/office/drawing/2014/main" id="{79503EF8-172A-A35F-40F0-8BFAC4096783}"/>
                </a:ext>
              </a:extLst>
            </p:cNvPr>
            <p:cNvSpPr/>
            <p:nvPr/>
          </p:nvSpPr>
          <p:spPr>
            <a:xfrm rot="16200000">
              <a:off x="11778204" y="6409553"/>
              <a:ext cx="204199" cy="2880320"/>
            </a:xfrm>
            <a:prstGeom prst="leftBrace">
              <a:avLst/>
            </a:prstGeom>
            <a:ln w="28575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498628DF-52A5-2764-67D6-CC05FB11633B}"/>
                </a:ext>
              </a:extLst>
            </p:cNvPr>
            <p:cNvSpPr txBox="1"/>
            <p:nvPr/>
          </p:nvSpPr>
          <p:spPr>
            <a:xfrm rot="16200000">
              <a:off x="10907121" y="8595238"/>
              <a:ext cx="19442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Beam generation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73B4B2BC-5234-35A0-D70F-D68197275BD8}"/>
              </a:ext>
            </a:extLst>
          </p:cNvPr>
          <p:cNvGrpSpPr/>
          <p:nvPr/>
        </p:nvGrpSpPr>
        <p:grpSpPr>
          <a:xfrm>
            <a:off x="13522083" y="7375748"/>
            <a:ext cx="878501" cy="1944216"/>
            <a:chOff x="13356318" y="7375749"/>
            <a:chExt cx="878501" cy="1944216"/>
          </a:xfrm>
        </p:grpSpPr>
        <p:sp>
          <p:nvSpPr>
            <p:cNvPr id="9" name="Left Brace 8">
              <a:extLst>
                <a:ext uri="{FF2B5EF4-FFF2-40B4-BE49-F238E27FC236}">
                  <a16:creationId xmlns:a16="http://schemas.microsoft.com/office/drawing/2014/main" id="{962F28E8-5F20-170F-E4B4-1B820F6F3332}"/>
                </a:ext>
              </a:extLst>
            </p:cNvPr>
            <p:cNvSpPr/>
            <p:nvPr/>
          </p:nvSpPr>
          <p:spPr>
            <a:xfrm rot="16200000">
              <a:off x="13694595" y="7411588"/>
              <a:ext cx="201947" cy="878501"/>
            </a:xfrm>
            <a:prstGeom prst="leftBrace">
              <a:avLst/>
            </a:prstGeom>
            <a:ln w="28575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C62D8AE9-DFDE-8988-1135-BE5A9CE56555}"/>
                </a:ext>
              </a:extLst>
            </p:cNvPr>
            <p:cNvSpPr txBox="1"/>
            <p:nvPr/>
          </p:nvSpPr>
          <p:spPr>
            <a:xfrm rot="16200000">
              <a:off x="12823460" y="8163191"/>
              <a:ext cx="19442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Gantry stand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8874352-21CA-3DA7-0D73-3C69229362DB}"/>
              </a:ext>
            </a:extLst>
          </p:cNvPr>
          <p:cNvGrpSpPr/>
          <p:nvPr/>
        </p:nvGrpSpPr>
        <p:grpSpPr>
          <a:xfrm>
            <a:off x="14465836" y="7665624"/>
            <a:ext cx="955799" cy="2363837"/>
            <a:chOff x="14304281" y="7665623"/>
            <a:chExt cx="955799" cy="2363837"/>
          </a:xfrm>
        </p:grpSpPr>
        <p:sp>
          <p:nvSpPr>
            <p:cNvPr id="10" name="Left Brace 9">
              <a:extLst>
                <a:ext uri="{FF2B5EF4-FFF2-40B4-BE49-F238E27FC236}">
                  <a16:creationId xmlns:a16="http://schemas.microsoft.com/office/drawing/2014/main" id="{0DE282C0-A841-9106-4FFC-57D4B76D29E8}"/>
                </a:ext>
              </a:extLst>
            </p:cNvPr>
            <p:cNvSpPr/>
            <p:nvPr/>
          </p:nvSpPr>
          <p:spPr>
            <a:xfrm rot="16200000">
              <a:off x="14680081" y="7371813"/>
              <a:ext cx="204199" cy="955799"/>
            </a:xfrm>
            <a:prstGeom prst="leftBrace">
              <a:avLst/>
            </a:prstGeom>
            <a:ln w="28575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24D85580-4D9D-2EFF-7CB9-11D58BBC0CF0}"/>
                </a:ext>
              </a:extLst>
            </p:cNvPr>
            <p:cNvSpPr txBox="1"/>
            <p:nvPr/>
          </p:nvSpPr>
          <p:spPr>
            <a:xfrm rot="16200000">
              <a:off x="13598881" y="8662876"/>
              <a:ext cx="236383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Multi-leaf collimator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52781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6950BFC3-D8DA-4A85-94F7-54DA5524770B}">
      <p188:commentRel xmlns:p188="http://schemas.microsoft.com/office/powerpoint/2018/8/main" r:id="rId3"/>
    </p:ext>
  </p:extLs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27CDB8-3E7C-C57B-6995-21994EDBE0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1">
            <a:extLst>
              <a:ext uri="{FF2B5EF4-FFF2-40B4-BE49-F238E27FC236}">
                <a16:creationId xmlns:a16="http://schemas.microsoft.com/office/drawing/2014/main" id="{B3242083-2578-2376-085B-4FC7A81D3C81}"/>
              </a:ext>
            </a:extLst>
          </p:cNvPr>
          <p:cNvSpPr txBox="1"/>
          <p:nvPr/>
        </p:nvSpPr>
        <p:spPr>
          <a:xfrm>
            <a:off x="0" y="-810420"/>
            <a:ext cx="18255514" cy="4395266"/>
          </a:xfrm>
          <a:prstGeom prst="rect">
            <a:avLst/>
          </a:prstGeom>
        </p:spPr>
        <p:txBody>
          <a:bodyPr lIns="50800" tIns="50800" rIns="50800" bIns="50800" rtlCol="0" anchor="ctr"/>
          <a:lstStyle/>
          <a:p>
            <a:pPr algn="ctr">
              <a:lnSpc>
                <a:spcPts val="2659"/>
              </a:lnSpc>
              <a:spcBef>
                <a:spcPct val="0"/>
              </a:spcBef>
            </a:pPr>
            <a:endParaRPr lang="en-GB" noProof="0" dirty="0"/>
          </a:p>
        </p:txBody>
      </p:sp>
      <p:sp>
        <p:nvSpPr>
          <p:cNvPr id="13" name="AutoShape 13">
            <a:extLst>
              <a:ext uri="{FF2B5EF4-FFF2-40B4-BE49-F238E27FC236}">
                <a16:creationId xmlns:a16="http://schemas.microsoft.com/office/drawing/2014/main" id="{F3653A7F-A84E-C517-F07C-94896C40D48F}"/>
              </a:ext>
            </a:extLst>
          </p:cNvPr>
          <p:cNvSpPr/>
          <p:nvPr/>
        </p:nvSpPr>
        <p:spPr>
          <a:xfrm>
            <a:off x="1028700" y="601417"/>
            <a:ext cx="16230600" cy="0"/>
          </a:xfrm>
          <a:prstGeom prst="line">
            <a:avLst/>
          </a:prstGeom>
          <a:ln w="19050" cap="flat">
            <a:solidFill>
              <a:srgbClr val="D9D9D9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GB" noProof="0" dirty="0"/>
          </a:p>
        </p:txBody>
      </p:sp>
      <p:sp>
        <p:nvSpPr>
          <p:cNvPr id="15" name="Title 14">
            <a:extLst>
              <a:ext uri="{FF2B5EF4-FFF2-40B4-BE49-F238E27FC236}">
                <a16:creationId xmlns:a16="http://schemas.microsoft.com/office/drawing/2014/main" id="{4A4578E4-6A33-62F0-8E2B-C7C40F6A44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0" y="606996"/>
            <a:ext cx="16202876" cy="1444391"/>
          </a:xfrm>
          <a:solidFill>
            <a:srgbClr val="002060"/>
          </a:solidFill>
          <a:ln w="38100">
            <a:solidFill>
              <a:srgbClr val="00B0F0"/>
            </a:solidFill>
          </a:ln>
        </p:spPr>
        <p:txBody>
          <a:bodyPr/>
          <a:lstStyle/>
          <a:p>
            <a:r>
              <a:rPr lang="en-GB" noProof="0" dirty="0">
                <a:solidFill>
                  <a:schemeClr val="bg1"/>
                </a:solidFill>
              </a:rPr>
              <a:t>Comparison to other prediction methods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7AD46CD-316A-8D7F-D23D-3F4D68E6A09A}"/>
              </a:ext>
            </a:extLst>
          </p:cNvPr>
          <p:cNvSpPr txBox="1"/>
          <p:nvPr/>
        </p:nvSpPr>
        <p:spPr>
          <a:xfrm>
            <a:off x="2087216" y="9175948"/>
            <a:ext cx="131054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*Overall accuracy of stratified guessing is boosted due to almost exclusively predicting “no severe fault”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42D4F22E-AD16-C9D1-6329-4D1B926E554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96842125"/>
              </p:ext>
            </p:extLst>
          </p:nvPr>
        </p:nvGraphicFramePr>
        <p:xfrm>
          <a:off x="1028700" y="2479204"/>
          <a:ext cx="16230600" cy="6728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Slide Number Placeholder 6">
            <a:extLst>
              <a:ext uri="{FF2B5EF4-FFF2-40B4-BE49-F238E27FC236}">
                <a16:creationId xmlns:a16="http://schemas.microsoft.com/office/drawing/2014/main" id="{FA6DCB92-35BE-9F46-7F62-679CDC3546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4346923" y="9774026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E4E5E495-E806-D265-8A7B-843BE1C619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6200" y="9774026"/>
            <a:ext cx="11348392" cy="365125"/>
          </a:xfrm>
        </p:spPr>
        <p:txBody>
          <a:bodyPr/>
          <a:lstStyle/>
          <a:p>
            <a:r>
              <a:rPr lang="en-US" dirty="0"/>
              <a:t>Sam Leadley – Improvements in Fault Prediction Capabilities for Radiotherapy Machines</a:t>
            </a:r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65A1443E-5D2D-87C3-E37D-27447E44592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59024" y="9774027"/>
            <a:ext cx="2133600" cy="365125"/>
          </a:xfrm>
        </p:spPr>
        <p:txBody>
          <a:bodyPr/>
          <a:lstStyle/>
          <a:p>
            <a:r>
              <a:rPr lang="en-US" dirty="0"/>
              <a:t>18/12/2025</a:t>
            </a:r>
          </a:p>
        </p:txBody>
      </p:sp>
      <p:pic>
        <p:nvPicPr>
          <p:cNvPr id="3" name="Picture 2" descr="John Adams Institute for Accelerator Science Lecture Series on Vimeo">
            <a:extLst>
              <a:ext uri="{FF2B5EF4-FFF2-40B4-BE49-F238E27FC236}">
                <a16:creationId xmlns:a16="http://schemas.microsoft.com/office/drawing/2014/main" id="{13404B5C-DC90-9CAF-5220-F13561A604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183"/>
          <a:stretch>
            <a:fillRect/>
          </a:stretch>
        </p:blipFill>
        <p:spPr bwMode="auto">
          <a:xfrm>
            <a:off x="16695796" y="9622787"/>
            <a:ext cx="1592204" cy="6676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868005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C70A03-4E09-AE2B-32FB-84BBF84B4C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AutoShape 13">
            <a:extLst>
              <a:ext uri="{FF2B5EF4-FFF2-40B4-BE49-F238E27FC236}">
                <a16:creationId xmlns:a16="http://schemas.microsoft.com/office/drawing/2014/main" id="{3760D508-C5B0-27CF-6F23-AF3413FCD941}"/>
              </a:ext>
            </a:extLst>
          </p:cNvPr>
          <p:cNvSpPr/>
          <p:nvPr/>
        </p:nvSpPr>
        <p:spPr>
          <a:xfrm>
            <a:off x="1028700" y="601417"/>
            <a:ext cx="16230600" cy="0"/>
          </a:xfrm>
          <a:prstGeom prst="line">
            <a:avLst/>
          </a:prstGeom>
          <a:ln w="19050" cap="flat">
            <a:solidFill>
              <a:srgbClr val="D9D9D9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GB" noProof="0" dirty="0"/>
          </a:p>
        </p:txBody>
      </p:sp>
      <p:sp>
        <p:nvSpPr>
          <p:cNvPr id="15" name="Title 14">
            <a:extLst>
              <a:ext uri="{FF2B5EF4-FFF2-40B4-BE49-F238E27FC236}">
                <a16:creationId xmlns:a16="http://schemas.microsoft.com/office/drawing/2014/main" id="{72F080AC-33F8-D47D-0580-01C69FA90D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0" y="606996"/>
            <a:ext cx="16202876" cy="1444391"/>
          </a:xfrm>
          <a:solidFill>
            <a:srgbClr val="002060"/>
          </a:solidFill>
          <a:ln w="38100">
            <a:solidFill>
              <a:srgbClr val="00B0F0"/>
            </a:solidFill>
          </a:ln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Time-series Probabilities</a:t>
            </a:r>
            <a:endParaRPr lang="en-GB" noProof="0" dirty="0">
              <a:solidFill>
                <a:schemeClr val="bg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48173EF-DE98-AA29-1A9C-F5B4D97342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026138"/>
            <a:ext cx="8940745" cy="586989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2079D78-321D-29A6-A21E-902D46EC2E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02143" y="2119117"/>
            <a:ext cx="8940745" cy="586989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C0677845-354B-89EA-D06E-E081A05D07BF}"/>
              </a:ext>
            </a:extLst>
          </p:cNvPr>
          <p:cNvSpPr txBox="1"/>
          <p:nvPr/>
        </p:nvSpPr>
        <p:spPr>
          <a:xfrm>
            <a:off x="2735288" y="2950795"/>
            <a:ext cx="50189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Interlock 363002 – Laser guard fault, potential failure if often. Medium severity.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8164C02-ED99-9AF0-2004-8E3E666E4609}"/>
              </a:ext>
            </a:extLst>
          </p:cNvPr>
          <p:cNvSpPr txBox="1"/>
          <p:nvPr/>
        </p:nvSpPr>
        <p:spPr>
          <a:xfrm>
            <a:off x="10296128" y="8197294"/>
            <a:ext cx="59522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Interlock 212111 – Target under dose rate, potential HV Thyratron problem. Medium severity.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E4E405AB-0B2D-A305-A191-49CE1A3C6E9B}"/>
              </a:ext>
            </a:extLst>
          </p:cNvPr>
          <p:cNvCxnSpPr>
            <a:cxnSpLocks/>
          </p:cNvCxnSpPr>
          <p:nvPr/>
        </p:nvCxnSpPr>
        <p:spPr>
          <a:xfrm>
            <a:off x="7199784" y="3273960"/>
            <a:ext cx="2304256" cy="0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1CF0ADB2-EAEB-7A5A-95B4-45E06DDC0010}"/>
              </a:ext>
            </a:extLst>
          </p:cNvPr>
          <p:cNvCxnSpPr>
            <a:cxnSpLocks/>
            <a:stCxn id="18" idx="1"/>
          </p:cNvCxnSpPr>
          <p:nvPr/>
        </p:nvCxnSpPr>
        <p:spPr>
          <a:xfrm flipH="1" flipV="1">
            <a:off x="8940745" y="8520459"/>
            <a:ext cx="1355383" cy="1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2" descr="John Adams Institute for Accelerator Science Lecture Series on Vimeo">
            <a:extLst>
              <a:ext uri="{FF2B5EF4-FFF2-40B4-BE49-F238E27FC236}">
                <a16:creationId xmlns:a16="http://schemas.microsoft.com/office/drawing/2014/main" id="{7F140B4E-E0FE-B28B-C1A2-99D8C97BA4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183"/>
          <a:stretch>
            <a:fillRect/>
          </a:stretch>
        </p:blipFill>
        <p:spPr bwMode="auto">
          <a:xfrm>
            <a:off x="16695796" y="9622787"/>
            <a:ext cx="1592204" cy="6676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Footer Placeholder 5">
            <a:extLst>
              <a:ext uri="{FF2B5EF4-FFF2-40B4-BE49-F238E27FC236}">
                <a16:creationId xmlns:a16="http://schemas.microsoft.com/office/drawing/2014/main" id="{15640793-471B-A68C-322F-A8BE4CA28D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6200" y="9774026"/>
            <a:ext cx="11348392" cy="365125"/>
          </a:xfrm>
        </p:spPr>
        <p:txBody>
          <a:bodyPr/>
          <a:lstStyle/>
          <a:p>
            <a:r>
              <a:rPr lang="en-US" dirty="0"/>
              <a:t>Sam Leadley – Improvements in Fault Prediction Capabilities for Radiotherapy Machines</a:t>
            </a:r>
          </a:p>
        </p:txBody>
      </p:sp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70535954-E96A-6B75-01B6-11FEE53E209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59024" y="9774027"/>
            <a:ext cx="2133600" cy="365125"/>
          </a:xfrm>
        </p:spPr>
        <p:txBody>
          <a:bodyPr/>
          <a:lstStyle/>
          <a:p>
            <a:r>
              <a:rPr lang="en-US" dirty="0"/>
              <a:t>18/12/2025</a:t>
            </a:r>
          </a:p>
        </p:txBody>
      </p:sp>
      <p:sp>
        <p:nvSpPr>
          <p:cNvPr id="5" name="Slide Number Placeholder 6">
            <a:extLst>
              <a:ext uri="{FF2B5EF4-FFF2-40B4-BE49-F238E27FC236}">
                <a16:creationId xmlns:a16="http://schemas.microsoft.com/office/drawing/2014/main" id="{24A6CECC-236C-7398-E070-3C85835B18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4346923" y="9774026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9224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6B9403-CCCF-D609-69EE-EBE17D6987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1">
            <a:extLst>
              <a:ext uri="{FF2B5EF4-FFF2-40B4-BE49-F238E27FC236}">
                <a16:creationId xmlns:a16="http://schemas.microsoft.com/office/drawing/2014/main" id="{E7FBFB28-9704-AF88-6694-2FC5BFF22D28}"/>
              </a:ext>
            </a:extLst>
          </p:cNvPr>
          <p:cNvSpPr txBox="1"/>
          <p:nvPr/>
        </p:nvSpPr>
        <p:spPr>
          <a:xfrm>
            <a:off x="0" y="-810420"/>
            <a:ext cx="18255514" cy="4395266"/>
          </a:xfrm>
          <a:prstGeom prst="rect">
            <a:avLst/>
          </a:prstGeom>
        </p:spPr>
        <p:txBody>
          <a:bodyPr lIns="50800" tIns="50800" rIns="50800" bIns="50800" rtlCol="0" anchor="ctr"/>
          <a:lstStyle/>
          <a:p>
            <a:pPr algn="ctr">
              <a:lnSpc>
                <a:spcPts val="2659"/>
              </a:lnSpc>
              <a:spcBef>
                <a:spcPct val="0"/>
              </a:spcBef>
            </a:pPr>
            <a:endParaRPr lang="en-GB" noProof="0" dirty="0"/>
          </a:p>
        </p:txBody>
      </p:sp>
      <p:sp>
        <p:nvSpPr>
          <p:cNvPr id="13" name="AutoShape 13">
            <a:extLst>
              <a:ext uri="{FF2B5EF4-FFF2-40B4-BE49-F238E27FC236}">
                <a16:creationId xmlns:a16="http://schemas.microsoft.com/office/drawing/2014/main" id="{4D943B1A-8970-7E01-656C-939BF6ADB686}"/>
              </a:ext>
            </a:extLst>
          </p:cNvPr>
          <p:cNvSpPr/>
          <p:nvPr/>
        </p:nvSpPr>
        <p:spPr>
          <a:xfrm>
            <a:off x="1028700" y="601417"/>
            <a:ext cx="16230600" cy="0"/>
          </a:xfrm>
          <a:prstGeom prst="line">
            <a:avLst/>
          </a:prstGeom>
          <a:ln w="19050" cap="flat">
            <a:solidFill>
              <a:srgbClr val="D9D9D9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GB" noProof="0" dirty="0"/>
          </a:p>
        </p:txBody>
      </p:sp>
      <p:sp>
        <p:nvSpPr>
          <p:cNvPr id="15" name="Title 14">
            <a:extLst>
              <a:ext uri="{FF2B5EF4-FFF2-40B4-BE49-F238E27FC236}">
                <a16:creationId xmlns:a16="http://schemas.microsoft.com/office/drawing/2014/main" id="{B20FC116-252A-A578-C115-56381E0DA6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0" y="606996"/>
            <a:ext cx="16202876" cy="1444391"/>
          </a:xfrm>
          <a:solidFill>
            <a:srgbClr val="002060"/>
          </a:solidFill>
          <a:ln w="38100">
            <a:solidFill>
              <a:srgbClr val="00B0F0"/>
            </a:solidFill>
          </a:ln>
        </p:spPr>
        <p:txBody>
          <a:bodyPr/>
          <a:lstStyle/>
          <a:p>
            <a:r>
              <a:rPr lang="en-GB" noProof="0" dirty="0">
                <a:solidFill>
                  <a:schemeClr val="bg1"/>
                </a:solidFill>
              </a:rPr>
              <a:t>Next Steps</a:t>
            </a:r>
          </a:p>
        </p:txBody>
      </p:sp>
      <p:sp>
        <p:nvSpPr>
          <p:cNvPr id="5" name="Content Placeholder 15">
            <a:extLst>
              <a:ext uri="{FF2B5EF4-FFF2-40B4-BE49-F238E27FC236}">
                <a16:creationId xmlns:a16="http://schemas.microsoft.com/office/drawing/2014/main" id="{A37F05E2-6BB1-0A17-1522-1DD5BA3C1A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8263" y="2623220"/>
            <a:ext cx="16201037" cy="6711603"/>
          </a:xfrm>
        </p:spPr>
        <p:txBody>
          <a:bodyPr>
            <a:normAutofit/>
          </a:bodyPr>
          <a:lstStyle/>
          <a:p>
            <a:r>
              <a:rPr lang="en-GB" noProof="0" dirty="0"/>
              <a:t>This fault prediction process can be generalised away from the Varian TrueBeam.</a:t>
            </a:r>
          </a:p>
          <a:p>
            <a:pPr lvl="1"/>
            <a:r>
              <a:rPr lang="en-GB" dirty="0"/>
              <a:t>Algorithm is applicable to any other Varian machine, and any RT machine with a similar logging style.</a:t>
            </a:r>
          </a:p>
          <a:p>
            <a:pPr lvl="1"/>
            <a:r>
              <a:rPr lang="en-GB" dirty="0"/>
              <a:t>Approach is </a:t>
            </a:r>
            <a:r>
              <a:rPr lang="en-GB" i="1" dirty="0"/>
              <a:t>data-agnostic</a:t>
            </a:r>
            <a:r>
              <a:rPr lang="en-GB" dirty="0"/>
              <a:t> so can be applied to any machine with a similar fault reporting system, regardless of function.</a:t>
            </a:r>
          </a:p>
          <a:p>
            <a:endParaRPr lang="en-GB" dirty="0"/>
          </a:p>
          <a:p>
            <a:r>
              <a:rPr lang="en-GB" noProof="0" dirty="0"/>
              <a:t>Transfer learning will allow customisation of models to a treatment centre’s needs.</a:t>
            </a:r>
          </a:p>
          <a:p>
            <a:pPr lvl="1"/>
            <a:r>
              <a:rPr lang="en-GB" noProof="0" dirty="0"/>
              <a:t>Models can be </a:t>
            </a:r>
            <a:r>
              <a:rPr lang="en-GB" dirty="0"/>
              <a:t>generally trained on a central database, then tweaked by a user with their own data.</a:t>
            </a:r>
          </a:p>
          <a:p>
            <a:pPr lvl="1"/>
            <a:r>
              <a:rPr lang="en-GB" noProof="0" dirty="0"/>
              <a:t>This doesn’t require any release of data by a treatment centre, allaying concerns about privacy.</a:t>
            </a:r>
          </a:p>
          <a:p>
            <a:endParaRPr lang="en-GB" noProof="0" dirty="0"/>
          </a:p>
          <a:p>
            <a:r>
              <a:rPr lang="en-GB" dirty="0"/>
              <a:t>Proof of concept for fault prediction opens the door to more powerful ML algorithms.</a:t>
            </a:r>
          </a:p>
          <a:p>
            <a:pPr lvl="1"/>
            <a:r>
              <a:rPr lang="en-GB" noProof="0" dirty="0"/>
              <a:t>Transformer</a:t>
            </a:r>
            <a:r>
              <a:rPr lang="en-GB" dirty="0"/>
              <a:t>s can capture more information about contextual and long-term relationships with inherent temporal encoding and attention mask.</a:t>
            </a:r>
            <a:endParaRPr lang="en-GB" noProof="0" dirty="0"/>
          </a:p>
        </p:txBody>
      </p:sp>
      <p:sp>
        <p:nvSpPr>
          <p:cNvPr id="4" name="Slide Number Placeholder 6">
            <a:extLst>
              <a:ext uri="{FF2B5EF4-FFF2-40B4-BE49-F238E27FC236}">
                <a16:creationId xmlns:a16="http://schemas.microsoft.com/office/drawing/2014/main" id="{8F0CC0C1-DFAC-A4D5-C18B-E85F5C1ACE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4346923" y="9774026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612833D-BEC7-2DCE-B989-ABCBA92606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6200" y="9774026"/>
            <a:ext cx="11348392" cy="365125"/>
          </a:xfrm>
        </p:spPr>
        <p:txBody>
          <a:bodyPr/>
          <a:lstStyle/>
          <a:p>
            <a:r>
              <a:rPr lang="en-US" dirty="0"/>
              <a:t>Sam Leadley – Improvements in Fault Prediction Capabilities for Radiotherapy Machines</a:t>
            </a:r>
          </a:p>
        </p:txBody>
      </p:sp>
      <p:sp>
        <p:nvSpPr>
          <p:cNvPr id="7" name="Date Placeholder 4">
            <a:extLst>
              <a:ext uri="{FF2B5EF4-FFF2-40B4-BE49-F238E27FC236}">
                <a16:creationId xmlns:a16="http://schemas.microsoft.com/office/drawing/2014/main" id="{BF0C4076-DFA4-07CA-A620-F9F30740CC9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59024" y="9774027"/>
            <a:ext cx="2133600" cy="365125"/>
          </a:xfrm>
        </p:spPr>
        <p:txBody>
          <a:bodyPr/>
          <a:lstStyle/>
          <a:p>
            <a:r>
              <a:rPr lang="en-US" dirty="0"/>
              <a:t>18/12/2025</a:t>
            </a:r>
          </a:p>
        </p:txBody>
      </p:sp>
      <p:pic>
        <p:nvPicPr>
          <p:cNvPr id="2" name="Picture 2" descr="John Adams Institute for Accelerator Science Lecture Series on Vimeo">
            <a:extLst>
              <a:ext uri="{FF2B5EF4-FFF2-40B4-BE49-F238E27FC236}">
                <a16:creationId xmlns:a16="http://schemas.microsoft.com/office/drawing/2014/main" id="{33CFA7E9-B92D-E56D-9A8C-41AC828C5A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183"/>
          <a:stretch>
            <a:fillRect/>
          </a:stretch>
        </p:blipFill>
        <p:spPr bwMode="auto">
          <a:xfrm>
            <a:off x="16695796" y="9622787"/>
            <a:ext cx="1592204" cy="6676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59239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85779B-F79E-BF1B-A1E9-D214B2C0A4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328EF744-208F-9E29-72B6-07ABC3DB50AF}"/>
              </a:ext>
            </a:extLst>
          </p:cNvPr>
          <p:cNvGrpSpPr/>
          <p:nvPr/>
        </p:nvGrpSpPr>
        <p:grpSpPr>
          <a:xfrm>
            <a:off x="8711952" y="-8"/>
            <a:ext cx="9576048" cy="10287008"/>
            <a:chOff x="0" y="0"/>
            <a:chExt cx="2037011" cy="243840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E22B1BAA-0ABE-42F2-7772-33E4AAEF289A}"/>
                </a:ext>
              </a:extLst>
            </p:cNvPr>
            <p:cNvSpPr/>
            <p:nvPr/>
          </p:nvSpPr>
          <p:spPr>
            <a:xfrm>
              <a:off x="0" y="0"/>
              <a:ext cx="2037011" cy="2438400"/>
            </a:xfrm>
            <a:custGeom>
              <a:avLst/>
              <a:gdLst/>
              <a:ahLst/>
              <a:cxnLst/>
              <a:rect l="l" t="t" r="r" b="b"/>
              <a:pathLst>
                <a:path w="2037011" h="2438400">
                  <a:moveTo>
                    <a:pt x="0" y="0"/>
                  </a:moveTo>
                  <a:lnTo>
                    <a:pt x="2037011" y="0"/>
                  </a:lnTo>
                  <a:lnTo>
                    <a:pt x="2037011" y="2438400"/>
                  </a:lnTo>
                  <a:lnTo>
                    <a:pt x="0" y="2438400"/>
                  </a:lnTo>
                  <a:close/>
                </a:path>
              </a:pathLst>
            </a:custGeom>
            <a:solidFill>
              <a:srgbClr val="001563"/>
            </a:solidFill>
          </p:spPr>
          <p:txBody>
            <a:bodyPr/>
            <a:lstStyle/>
            <a:p>
              <a:endParaRPr lang="en-GB" noProof="0" dirty="0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788B8D8F-A10E-82B1-D9E3-92ACB4EFC680}"/>
                </a:ext>
              </a:extLst>
            </p:cNvPr>
            <p:cNvSpPr txBox="1"/>
            <p:nvPr/>
          </p:nvSpPr>
          <p:spPr>
            <a:xfrm>
              <a:off x="0" y="-38100"/>
              <a:ext cx="2037011" cy="2476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 lang="en-GB" noProof="0" dirty="0"/>
            </a:p>
          </p:txBody>
        </p:sp>
      </p:grpSp>
      <p:grpSp>
        <p:nvGrpSpPr>
          <p:cNvPr id="8" name="Group 8">
            <a:extLst>
              <a:ext uri="{FF2B5EF4-FFF2-40B4-BE49-F238E27FC236}">
                <a16:creationId xmlns:a16="http://schemas.microsoft.com/office/drawing/2014/main" id="{64D0C201-7312-A62D-7563-D7CFB93CF100}"/>
              </a:ext>
            </a:extLst>
          </p:cNvPr>
          <p:cNvGrpSpPr/>
          <p:nvPr/>
        </p:nvGrpSpPr>
        <p:grpSpPr>
          <a:xfrm rot="-5400000">
            <a:off x="16024361" y="1974906"/>
            <a:ext cx="4238545" cy="288733"/>
            <a:chOff x="0" y="0"/>
            <a:chExt cx="1116325" cy="76045"/>
          </a:xfrm>
        </p:grpSpPr>
        <p:sp>
          <p:nvSpPr>
            <p:cNvPr id="9" name="Freeform 9">
              <a:extLst>
                <a:ext uri="{FF2B5EF4-FFF2-40B4-BE49-F238E27FC236}">
                  <a16:creationId xmlns:a16="http://schemas.microsoft.com/office/drawing/2014/main" id="{B2B5EC66-C87F-0EAE-3AA1-25AE6AF7B5F3}"/>
                </a:ext>
              </a:extLst>
            </p:cNvPr>
            <p:cNvSpPr/>
            <p:nvPr/>
          </p:nvSpPr>
          <p:spPr>
            <a:xfrm>
              <a:off x="0" y="0"/>
              <a:ext cx="1116324" cy="76045"/>
            </a:xfrm>
            <a:custGeom>
              <a:avLst/>
              <a:gdLst/>
              <a:ahLst/>
              <a:cxnLst/>
              <a:rect l="l" t="t" r="r" b="b"/>
              <a:pathLst>
                <a:path w="1116324" h="76045">
                  <a:moveTo>
                    <a:pt x="0" y="0"/>
                  </a:moveTo>
                  <a:lnTo>
                    <a:pt x="1116324" y="0"/>
                  </a:lnTo>
                  <a:lnTo>
                    <a:pt x="1116324" y="76045"/>
                  </a:lnTo>
                  <a:lnTo>
                    <a:pt x="0" y="76045"/>
                  </a:lnTo>
                  <a:close/>
                </a:path>
              </a:pathLst>
            </a:custGeom>
            <a:solidFill>
              <a:srgbClr val="099BE3"/>
            </a:solidFill>
          </p:spPr>
          <p:txBody>
            <a:bodyPr/>
            <a:lstStyle/>
            <a:p>
              <a:endParaRPr lang="en-GB" noProof="0" dirty="0"/>
            </a:p>
          </p:txBody>
        </p:sp>
        <p:sp>
          <p:nvSpPr>
            <p:cNvPr id="10" name="TextBox 10">
              <a:extLst>
                <a:ext uri="{FF2B5EF4-FFF2-40B4-BE49-F238E27FC236}">
                  <a16:creationId xmlns:a16="http://schemas.microsoft.com/office/drawing/2014/main" id="{5A16C3FD-F3BD-355E-DD21-D92F1AAAC058}"/>
                </a:ext>
              </a:extLst>
            </p:cNvPr>
            <p:cNvSpPr txBox="1"/>
            <p:nvPr/>
          </p:nvSpPr>
          <p:spPr>
            <a:xfrm>
              <a:off x="0" y="-38100"/>
              <a:ext cx="1116325" cy="11414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 lang="en-GB" noProof="0" dirty="0"/>
            </a:p>
          </p:txBody>
        </p:sp>
      </p:grpSp>
      <p:sp>
        <p:nvSpPr>
          <p:cNvPr id="43" name="TextBox 7">
            <a:extLst>
              <a:ext uri="{FF2B5EF4-FFF2-40B4-BE49-F238E27FC236}">
                <a16:creationId xmlns:a16="http://schemas.microsoft.com/office/drawing/2014/main" id="{7DEBE618-3229-0414-0DA3-D2707AEF648A}"/>
              </a:ext>
            </a:extLst>
          </p:cNvPr>
          <p:cNvSpPr txBox="1"/>
          <p:nvPr/>
        </p:nvSpPr>
        <p:spPr>
          <a:xfrm>
            <a:off x="11515294" y="1557429"/>
            <a:ext cx="4668112" cy="85978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6719"/>
              </a:lnSpc>
            </a:pPr>
            <a:r>
              <a:rPr lang="en-GB" sz="5599" noProof="0" dirty="0">
                <a:solidFill>
                  <a:srgbClr val="FFFFFF"/>
                </a:solidFill>
                <a:latin typeface="Poppins Bold"/>
              </a:rPr>
              <a:t>Thank you!</a:t>
            </a:r>
          </a:p>
        </p:txBody>
      </p:sp>
      <p:grpSp>
        <p:nvGrpSpPr>
          <p:cNvPr id="12" name="Group 10">
            <a:extLst>
              <a:ext uri="{FF2B5EF4-FFF2-40B4-BE49-F238E27FC236}">
                <a16:creationId xmlns:a16="http://schemas.microsoft.com/office/drawing/2014/main" id="{68254548-459B-217A-36A2-6F98D48C5A66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655168" y="2047155"/>
            <a:ext cx="6195420" cy="6192688"/>
            <a:chOff x="120995180" y="91802958"/>
            <a:chExt cx="3600000" cy="3600000"/>
          </a:xfrm>
        </p:grpSpPr>
        <p:sp>
          <p:nvSpPr>
            <p:cNvPr id="13" name="AutoShape 11">
              <a:extLst>
                <a:ext uri="{FF2B5EF4-FFF2-40B4-BE49-F238E27FC236}">
                  <a16:creationId xmlns:a16="http://schemas.microsoft.com/office/drawing/2014/main" id="{04A39FB8-BC41-A4E4-1B04-95C32A0E63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0995180" y="91802958"/>
              <a:ext cx="3600000" cy="3600000"/>
            </a:xfrm>
            <a:prstGeom prst="roundRect">
              <a:avLst>
                <a:gd name="adj" fmla="val 9356"/>
              </a:avLst>
            </a:prstGeom>
            <a:solidFill>
              <a:srgbClr val="FFFFFF"/>
            </a:solidFill>
            <a:ln w="25400" algn="ctr">
              <a:solidFill>
                <a:srgbClr val="FFFF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pic>
          <p:nvPicPr>
            <p:cNvPr id="1036" name="Picture 12">
              <a:extLst>
                <a:ext uri="{FF2B5EF4-FFF2-40B4-BE49-F238E27FC236}">
                  <a16:creationId xmlns:a16="http://schemas.microsoft.com/office/drawing/2014/main" id="{79250F3A-078B-CF04-D7E1-26E5FC22449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1169213" y="92019323"/>
              <a:ext cx="3257550" cy="3200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82FA1816-74E6-0B5C-58B2-DC92CE45A587}"/>
              </a:ext>
            </a:extLst>
          </p:cNvPr>
          <p:cNvSpPr txBox="1"/>
          <p:nvPr/>
        </p:nvSpPr>
        <p:spPr>
          <a:xfrm>
            <a:off x="9164860" y="7924644"/>
            <a:ext cx="68199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Contact: </a:t>
            </a:r>
            <a:r>
              <a:rPr lang="en-GB" i="1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samuel.Leadley@physics.ox.ac.uk</a:t>
            </a:r>
            <a:endParaRPr lang="en-GB" i="1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This work was supported by funding from the John Adams Institute (JAI), Oxford, and the Science &amp; Technology Facilities Council (STFC).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66124E0-686C-F027-D337-F25080273220}"/>
              </a:ext>
            </a:extLst>
          </p:cNvPr>
          <p:cNvSpPr txBox="1"/>
          <p:nvPr/>
        </p:nvSpPr>
        <p:spPr>
          <a:xfrm>
            <a:off x="8712968" y="4135388"/>
            <a:ext cx="9576048" cy="29546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GB" sz="2400" b="1" dirty="0">
                <a:solidFill>
                  <a:schemeClr val="bg1"/>
                </a:solidFill>
              </a:rPr>
              <a:t>Collaborators &amp; Supervisors:</a:t>
            </a:r>
          </a:p>
          <a:p>
            <a:pPr lvl="1"/>
            <a:r>
              <a:rPr lang="en-GB" sz="2400" dirty="0">
                <a:solidFill>
                  <a:schemeClr val="bg1"/>
                </a:solidFill>
              </a:rPr>
              <a:t>Torsten Liebig, </a:t>
            </a:r>
            <a:r>
              <a:rPr lang="en-GB" sz="2400" i="1" dirty="0">
                <a:solidFill>
                  <a:schemeClr val="bg1"/>
                </a:solidFill>
              </a:rPr>
              <a:t>Exeter-Wonford Hospital</a:t>
            </a:r>
          </a:p>
          <a:p>
            <a:pPr lvl="1"/>
            <a:r>
              <a:rPr lang="en-GB" sz="2400" noProof="0" dirty="0">
                <a:solidFill>
                  <a:schemeClr val="bg1"/>
                </a:solidFill>
              </a:rPr>
              <a:t>Jonathan Lane, Gary Grogan, </a:t>
            </a:r>
            <a:r>
              <a:rPr lang="en-GB" sz="2400" i="1" noProof="0" dirty="0">
                <a:solidFill>
                  <a:schemeClr val="bg1"/>
                </a:solidFill>
              </a:rPr>
              <a:t>Oxford-Churchill Hospital</a:t>
            </a:r>
          </a:p>
          <a:p>
            <a:pPr lvl="1"/>
            <a:r>
              <a:rPr lang="en-GB" sz="2400" dirty="0">
                <a:solidFill>
                  <a:schemeClr val="bg1"/>
                </a:solidFill>
              </a:rPr>
              <a:t>Andrew Robinson, Ian </a:t>
            </a:r>
            <a:r>
              <a:rPr lang="en-GB" sz="2400" dirty="0" err="1">
                <a:solidFill>
                  <a:schemeClr val="bg1"/>
                </a:solidFill>
              </a:rPr>
              <a:t>Dulgarn</a:t>
            </a:r>
            <a:r>
              <a:rPr lang="en-GB" sz="2400" dirty="0">
                <a:solidFill>
                  <a:schemeClr val="bg1"/>
                </a:solidFill>
              </a:rPr>
              <a:t>, </a:t>
            </a:r>
            <a:r>
              <a:rPr lang="en-GB" sz="2400" i="1" dirty="0">
                <a:solidFill>
                  <a:schemeClr val="bg1"/>
                </a:solidFill>
              </a:rPr>
              <a:t>Cambridge-Addenbrooke’s Hospital</a:t>
            </a:r>
            <a:endParaRPr lang="en-GB" i="1" dirty="0">
              <a:solidFill>
                <a:schemeClr val="bg1"/>
              </a:solidFill>
            </a:endParaRPr>
          </a:p>
          <a:p>
            <a:pPr lvl="1"/>
            <a:endParaRPr lang="en-GB" noProof="0" dirty="0">
              <a:solidFill>
                <a:schemeClr val="bg1"/>
              </a:solidFill>
            </a:endParaRPr>
          </a:p>
          <a:p>
            <a:pPr lvl="1"/>
            <a:r>
              <a:rPr lang="en-GB" sz="2400" noProof="0" dirty="0">
                <a:solidFill>
                  <a:schemeClr val="bg1"/>
                </a:solidFill>
              </a:rPr>
              <a:t>Manjit Dosanjh, </a:t>
            </a:r>
            <a:r>
              <a:rPr lang="en-GB" sz="2400" i="1" dirty="0">
                <a:solidFill>
                  <a:schemeClr val="bg1"/>
                </a:solidFill>
              </a:rPr>
              <a:t>University of Oxford, John Adams Institute, CERN</a:t>
            </a:r>
            <a:endParaRPr lang="en-GB" sz="2400" i="1" noProof="0" dirty="0">
              <a:solidFill>
                <a:schemeClr val="bg1"/>
              </a:solidFill>
            </a:endParaRPr>
          </a:p>
          <a:p>
            <a:pPr lvl="1"/>
            <a:r>
              <a:rPr lang="en-GB" sz="2400" noProof="0" dirty="0">
                <a:solidFill>
                  <a:schemeClr val="bg1"/>
                </a:solidFill>
              </a:rPr>
              <a:t>Raj Jena &amp; Doris (Xin) Du, </a:t>
            </a:r>
            <a:r>
              <a:rPr lang="en-GB" sz="2400" i="1" noProof="0" dirty="0">
                <a:solidFill>
                  <a:schemeClr val="bg1"/>
                </a:solidFill>
              </a:rPr>
              <a:t>University of Cambridge</a:t>
            </a:r>
          </a:p>
          <a:p>
            <a:pPr lvl="1"/>
            <a:r>
              <a:rPr lang="en-GB" sz="2400" noProof="0" dirty="0">
                <a:solidFill>
                  <a:schemeClr val="bg1"/>
                </a:solidFill>
              </a:rPr>
              <a:t>Laurence Wroe &amp; Steinar Stapnes, </a:t>
            </a:r>
            <a:r>
              <a:rPr lang="en-GB" sz="2400" i="1" noProof="0" dirty="0">
                <a:solidFill>
                  <a:schemeClr val="bg1"/>
                </a:solidFill>
              </a:rPr>
              <a:t>CERN</a:t>
            </a:r>
          </a:p>
        </p:txBody>
      </p:sp>
      <p:pic>
        <p:nvPicPr>
          <p:cNvPr id="5" name="Picture 2" descr="John Adams Institute for Accelerator Science Lecture Series on Vimeo">
            <a:extLst>
              <a:ext uri="{FF2B5EF4-FFF2-40B4-BE49-F238E27FC236}">
                <a16:creationId xmlns:a16="http://schemas.microsoft.com/office/drawing/2014/main" id="{00547826-1A53-C403-C2D9-71B9516FA0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183"/>
          <a:stretch>
            <a:fillRect/>
          </a:stretch>
        </p:blipFill>
        <p:spPr bwMode="auto">
          <a:xfrm>
            <a:off x="16695796" y="9622787"/>
            <a:ext cx="1592204" cy="6676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949D5C2-FC1F-B0B7-A28E-35C0ED657A1E}"/>
              </a:ext>
            </a:extLst>
          </p:cNvPr>
          <p:cNvSpPr txBox="1"/>
          <p:nvPr/>
        </p:nvSpPr>
        <p:spPr>
          <a:xfrm>
            <a:off x="1836554" y="8001588"/>
            <a:ext cx="58326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Leadley, S. (2025). </a:t>
            </a:r>
            <a:r>
              <a:rPr lang="en-US" sz="1400" dirty="0"/>
              <a:t>Predictive Modelling of Radiotherapy LINAC Downtime using Variational Autoencoders [Poster]. VHEE’25 conference, Daresbury.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7807277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2D6B49-C0F2-0977-9052-50C3C6BC76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1">
            <a:extLst>
              <a:ext uri="{FF2B5EF4-FFF2-40B4-BE49-F238E27FC236}">
                <a16:creationId xmlns:a16="http://schemas.microsoft.com/office/drawing/2014/main" id="{1083D85F-3B57-9139-E68E-F1FE93F63A03}"/>
              </a:ext>
            </a:extLst>
          </p:cNvPr>
          <p:cNvSpPr txBox="1"/>
          <p:nvPr/>
        </p:nvSpPr>
        <p:spPr>
          <a:xfrm>
            <a:off x="0" y="-810420"/>
            <a:ext cx="18255514" cy="4395266"/>
          </a:xfrm>
          <a:prstGeom prst="rect">
            <a:avLst/>
          </a:prstGeom>
        </p:spPr>
        <p:txBody>
          <a:bodyPr lIns="50800" tIns="50800" rIns="50800" bIns="50800" rtlCol="0" anchor="ctr"/>
          <a:lstStyle/>
          <a:p>
            <a:pPr algn="ctr">
              <a:lnSpc>
                <a:spcPts val="2659"/>
              </a:lnSpc>
              <a:spcBef>
                <a:spcPct val="0"/>
              </a:spcBef>
            </a:pPr>
            <a:endParaRPr lang="en-GB" noProof="0" dirty="0"/>
          </a:p>
        </p:txBody>
      </p:sp>
      <p:sp>
        <p:nvSpPr>
          <p:cNvPr id="13" name="AutoShape 13">
            <a:extLst>
              <a:ext uri="{FF2B5EF4-FFF2-40B4-BE49-F238E27FC236}">
                <a16:creationId xmlns:a16="http://schemas.microsoft.com/office/drawing/2014/main" id="{C184E1F2-C547-6254-9C97-9290F396E4A7}"/>
              </a:ext>
            </a:extLst>
          </p:cNvPr>
          <p:cNvSpPr/>
          <p:nvPr/>
        </p:nvSpPr>
        <p:spPr>
          <a:xfrm>
            <a:off x="1028700" y="601417"/>
            <a:ext cx="16230600" cy="0"/>
          </a:xfrm>
          <a:prstGeom prst="line">
            <a:avLst/>
          </a:prstGeom>
          <a:ln w="19050" cap="flat">
            <a:solidFill>
              <a:srgbClr val="D9D9D9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GB" noProof="0" dirty="0"/>
          </a:p>
        </p:txBody>
      </p:sp>
      <p:sp>
        <p:nvSpPr>
          <p:cNvPr id="15" name="Title 14">
            <a:extLst>
              <a:ext uri="{FF2B5EF4-FFF2-40B4-BE49-F238E27FC236}">
                <a16:creationId xmlns:a16="http://schemas.microsoft.com/office/drawing/2014/main" id="{6A36CEB0-10DE-9130-4F51-22F9328D0B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0" y="594202"/>
            <a:ext cx="16202876" cy="1444391"/>
          </a:xfrm>
          <a:solidFill>
            <a:srgbClr val="002060"/>
          </a:solidFill>
          <a:ln w="38100">
            <a:solidFill>
              <a:srgbClr val="00B0F0"/>
            </a:solidFill>
          </a:ln>
        </p:spPr>
        <p:txBody>
          <a:bodyPr/>
          <a:lstStyle/>
          <a:p>
            <a:r>
              <a:rPr lang="en-GB" noProof="0" dirty="0">
                <a:solidFill>
                  <a:schemeClr val="bg1"/>
                </a:solidFill>
              </a:rPr>
              <a:t>Variational </a:t>
            </a:r>
            <a:r>
              <a:rPr lang="en-GB" noProof="0" dirty="0" err="1">
                <a:solidFill>
                  <a:schemeClr val="bg1"/>
                </a:solidFill>
              </a:rPr>
              <a:t>AutoEncoder</a:t>
            </a:r>
            <a:r>
              <a:rPr lang="en-GB" noProof="0" dirty="0">
                <a:solidFill>
                  <a:schemeClr val="bg1"/>
                </a:solidFill>
              </a:rPr>
              <a:t> – Neural Network</a:t>
            </a:r>
          </a:p>
        </p:txBody>
      </p:sp>
      <p:grpSp>
        <p:nvGrpSpPr>
          <p:cNvPr id="84" name="Group 83">
            <a:extLst>
              <a:ext uri="{FF2B5EF4-FFF2-40B4-BE49-F238E27FC236}">
                <a16:creationId xmlns:a16="http://schemas.microsoft.com/office/drawing/2014/main" id="{A6A2E4EB-5DFA-8910-306A-970D2CAAB19F}"/>
              </a:ext>
            </a:extLst>
          </p:cNvPr>
          <p:cNvGrpSpPr/>
          <p:nvPr/>
        </p:nvGrpSpPr>
        <p:grpSpPr>
          <a:xfrm>
            <a:off x="4067454" y="2263179"/>
            <a:ext cx="4176464" cy="7704857"/>
            <a:chOff x="4067454" y="2637649"/>
            <a:chExt cx="4176464" cy="7704857"/>
          </a:xfrm>
        </p:grpSpPr>
        <p:sp>
          <p:nvSpPr>
            <p:cNvPr id="41" name="Rectangle: Rounded Corners 40">
              <a:extLst>
                <a:ext uri="{FF2B5EF4-FFF2-40B4-BE49-F238E27FC236}">
                  <a16:creationId xmlns:a16="http://schemas.microsoft.com/office/drawing/2014/main" id="{255D3FF4-B89E-27DC-A85C-F953DD0BDAC9}"/>
                </a:ext>
              </a:extLst>
            </p:cNvPr>
            <p:cNvSpPr/>
            <p:nvPr/>
          </p:nvSpPr>
          <p:spPr>
            <a:xfrm>
              <a:off x="4067454" y="2637649"/>
              <a:ext cx="4176464" cy="6909671"/>
            </a:xfrm>
            <a:prstGeom prst="round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6" name="Arrow: Right 45">
              <a:extLst>
                <a:ext uri="{FF2B5EF4-FFF2-40B4-BE49-F238E27FC236}">
                  <a16:creationId xmlns:a16="http://schemas.microsoft.com/office/drawing/2014/main" id="{92B3E1FE-DA1B-29E9-DE76-8660985E0CDB}"/>
                </a:ext>
              </a:extLst>
            </p:cNvPr>
            <p:cNvSpPr/>
            <p:nvPr/>
          </p:nvSpPr>
          <p:spPr>
            <a:xfrm>
              <a:off x="4643518" y="9687696"/>
              <a:ext cx="3024336" cy="654810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b="1" dirty="0"/>
                <a:t>ENCODING</a:t>
              </a:r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E9FB0203-EE99-1950-0B40-773D5D31F02B}"/>
              </a:ext>
            </a:extLst>
          </p:cNvPr>
          <p:cNvGrpSpPr/>
          <p:nvPr/>
        </p:nvGrpSpPr>
        <p:grpSpPr>
          <a:xfrm>
            <a:off x="8618782" y="2263180"/>
            <a:ext cx="2505456" cy="7704856"/>
            <a:chOff x="8618782" y="2637650"/>
            <a:chExt cx="2505456" cy="7704856"/>
          </a:xfrm>
        </p:grpSpPr>
        <p:sp>
          <p:nvSpPr>
            <p:cNvPr id="47" name="Rectangle: Rounded Corners 46">
              <a:extLst>
                <a:ext uri="{FF2B5EF4-FFF2-40B4-BE49-F238E27FC236}">
                  <a16:creationId xmlns:a16="http://schemas.microsoft.com/office/drawing/2014/main" id="{F9E01EA9-A52B-D5AD-02A9-C26F9BA012E6}"/>
                </a:ext>
              </a:extLst>
            </p:cNvPr>
            <p:cNvSpPr/>
            <p:nvPr/>
          </p:nvSpPr>
          <p:spPr>
            <a:xfrm>
              <a:off x="8618782" y="2637650"/>
              <a:ext cx="2505456" cy="6909670"/>
            </a:xfrm>
            <a:prstGeom prst="round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4" name="Arrow: Right 53">
              <a:extLst>
                <a:ext uri="{FF2B5EF4-FFF2-40B4-BE49-F238E27FC236}">
                  <a16:creationId xmlns:a16="http://schemas.microsoft.com/office/drawing/2014/main" id="{DEB1F6EC-8365-563E-B32A-4F4E369F344E}"/>
                </a:ext>
              </a:extLst>
            </p:cNvPr>
            <p:cNvSpPr/>
            <p:nvPr/>
          </p:nvSpPr>
          <p:spPr>
            <a:xfrm>
              <a:off x="8844218" y="9687696"/>
              <a:ext cx="2082173" cy="654810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b="1" dirty="0"/>
                <a:t>LATENT SPACE</a:t>
              </a:r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EC890FC8-B4E3-0E98-3B9B-C65F7B0D024F}"/>
              </a:ext>
            </a:extLst>
          </p:cNvPr>
          <p:cNvGrpSpPr/>
          <p:nvPr/>
        </p:nvGrpSpPr>
        <p:grpSpPr>
          <a:xfrm>
            <a:off x="11492801" y="2263180"/>
            <a:ext cx="2695258" cy="7704856"/>
            <a:chOff x="11492801" y="2637650"/>
            <a:chExt cx="2695258" cy="7704856"/>
          </a:xfrm>
        </p:grpSpPr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DE1C1A0B-EBB7-0A4D-9B02-488D57289AF3}"/>
                </a:ext>
              </a:extLst>
            </p:cNvPr>
            <p:cNvSpPr/>
            <p:nvPr/>
          </p:nvSpPr>
          <p:spPr>
            <a:xfrm>
              <a:off x="11492801" y="2637650"/>
              <a:ext cx="2695258" cy="6909669"/>
            </a:xfrm>
            <a:prstGeom prst="round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Arrow: Right 17">
              <a:extLst>
                <a:ext uri="{FF2B5EF4-FFF2-40B4-BE49-F238E27FC236}">
                  <a16:creationId xmlns:a16="http://schemas.microsoft.com/office/drawing/2014/main" id="{18BC6365-BAF0-5A37-886E-6F9750B37461}"/>
                </a:ext>
              </a:extLst>
            </p:cNvPr>
            <p:cNvSpPr/>
            <p:nvPr/>
          </p:nvSpPr>
          <p:spPr>
            <a:xfrm>
              <a:off x="11799343" y="9687696"/>
              <a:ext cx="2082173" cy="654810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b="1" dirty="0"/>
                <a:t>DECODING</a:t>
              </a:r>
            </a:p>
          </p:txBody>
        </p:sp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B5C4C449-19D5-B000-5028-79A763148430}"/>
              </a:ext>
            </a:extLst>
          </p:cNvPr>
          <p:cNvGrpSpPr/>
          <p:nvPr/>
        </p:nvGrpSpPr>
        <p:grpSpPr>
          <a:xfrm>
            <a:off x="8040012" y="2919240"/>
            <a:ext cx="1740310" cy="6190962"/>
            <a:chOff x="8040012" y="3339576"/>
            <a:chExt cx="1740310" cy="6190962"/>
          </a:xfrm>
        </p:grpSpPr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DC688CE0-5499-B3AE-4DA0-C55F78E6AE39}"/>
                </a:ext>
              </a:extLst>
            </p:cNvPr>
            <p:cNvGrpSpPr/>
            <p:nvPr/>
          </p:nvGrpSpPr>
          <p:grpSpPr>
            <a:xfrm>
              <a:off x="8844218" y="3339576"/>
              <a:ext cx="936104" cy="6190962"/>
              <a:chOff x="6935988" y="3608200"/>
              <a:chExt cx="936104" cy="6190962"/>
            </a:xfrm>
          </p:grpSpPr>
          <p:sp>
            <p:nvSpPr>
              <p:cNvPr id="27" name="Rectangle: Rounded Corners 26">
                <a:extLst>
                  <a:ext uri="{FF2B5EF4-FFF2-40B4-BE49-F238E27FC236}">
                    <a16:creationId xmlns:a16="http://schemas.microsoft.com/office/drawing/2014/main" id="{71FBCDBC-41C2-0BCD-7158-E6BAE352E6D9}"/>
                  </a:ext>
                </a:extLst>
              </p:cNvPr>
              <p:cNvSpPr/>
              <p:nvPr/>
            </p:nvSpPr>
            <p:spPr>
              <a:xfrm>
                <a:off x="6935988" y="3608200"/>
                <a:ext cx="936104" cy="1743052"/>
              </a:xfrm>
              <a:prstGeom prst="roundRect">
                <a:avLst/>
              </a:prstGeom>
            </p:spPr>
            <p:style>
              <a:lnRef idx="2">
                <a:schemeClr val="accent4">
                  <a:shade val="15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l-GR" sz="2400" b="1" u="sng" dirty="0"/>
                  <a:t>μ</a:t>
                </a:r>
                <a:endParaRPr lang="en-GB" b="1" u="sng" dirty="0"/>
              </a:p>
            </p:txBody>
          </p:sp>
          <p:sp>
            <p:nvSpPr>
              <p:cNvPr id="28" name="Rectangle: Rounded Corners 27">
                <a:extLst>
                  <a:ext uri="{FF2B5EF4-FFF2-40B4-BE49-F238E27FC236}">
                    <a16:creationId xmlns:a16="http://schemas.microsoft.com/office/drawing/2014/main" id="{AA841043-BF7C-4DB7-4AD8-D3870D403649}"/>
                  </a:ext>
                </a:extLst>
              </p:cNvPr>
              <p:cNvSpPr/>
              <p:nvPr/>
            </p:nvSpPr>
            <p:spPr>
              <a:xfrm>
                <a:off x="6935988" y="6007597"/>
                <a:ext cx="936104" cy="1743052"/>
              </a:xfrm>
              <a:prstGeom prst="roundRect">
                <a:avLst/>
              </a:prstGeom>
            </p:spPr>
            <p:style>
              <a:lnRef idx="2">
                <a:schemeClr val="accent6">
                  <a:shade val="15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l-GR" sz="2400" b="1" u="sng" dirty="0"/>
                  <a:t>σ</a:t>
                </a:r>
                <a:endParaRPr lang="en-GB" b="1" u="sng" dirty="0"/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1BCC50D5-0AA7-B68C-2BCC-0CB603B924EF}"/>
                  </a:ext>
                </a:extLst>
              </p:cNvPr>
              <p:cNvSpPr txBox="1"/>
              <p:nvPr/>
            </p:nvSpPr>
            <p:spPr>
              <a:xfrm rot="17816070">
                <a:off x="6678676" y="8750632"/>
                <a:ext cx="145072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/>
                  <a:t>Latent space distributions</a:t>
                </a:r>
              </a:p>
            </p:txBody>
          </p:sp>
        </p:grpSp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2E1CF44F-E67F-3B82-58E3-4406260CFC02}"/>
                </a:ext>
              </a:extLst>
            </p:cNvPr>
            <p:cNvGrpSpPr/>
            <p:nvPr/>
          </p:nvGrpSpPr>
          <p:grpSpPr>
            <a:xfrm>
              <a:off x="8040012" y="4211102"/>
              <a:ext cx="804206" cy="2399397"/>
              <a:chOff x="8040012" y="4211102"/>
              <a:chExt cx="804206" cy="2399397"/>
            </a:xfrm>
          </p:grpSpPr>
          <p:cxnSp>
            <p:nvCxnSpPr>
              <p:cNvPr id="152" name="Straight Connector 151">
                <a:extLst>
                  <a:ext uri="{FF2B5EF4-FFF2-40B4-BE49-F238E27FC236}">
                    <a16:creationId xmlns:a16="http://schemas.microsoft.com/office/drawing/2014/main" id="{EEF865AE-B870-F46E-0A2D-C60463A699C3}"/>
                  </a:ext>
                </a:extLst>
              </p:cNvPr>
              <p:cNvCxnSpPr>
                <a:stCxn id="23" idx="6"/>
                <a:endCxn id="27" idx="1"/>
              </p:cNvCxnSpPr>
              <p:nvPr/>
            </p:nvCxnSpPr>
            <p:spPr>
              <a:xfrm flipV="1">
                <a:off x="8046071" y="4211102"/>
                <a:ext cx="798147" cy="41127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4" name="Straight Connector 153">
                <a:extLst>
                  <a:ext uri="{FF2B5EF4-FFF2-40B4-BE49-F238E27FC236}">
                    <a16:creationId xmlns:a16="http://schemas.microsoft.com/office/drawing/2014/main" id="{30C00A5D-0ABE-5A6C-5CEA-2B67A35A3C96}"/>
                  </a:ext>
                </a:extLst>
              </p:cNvPr>
              <p:cNvCxnSpPr>
                <a:stCxn id="24" idx="6"/>
                <a:endCxn id="27" idx="1"/>
              </p:cNvCxnSpPr>
              <p:nvPr/>
            </p:nvCxnSpPr>
            <p:spPr>
              <a:xfrm flipV="1">
                <a:off x="8040012" y="4211102"/>
                <a:ext cx="804206" cy="81425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6" name="Straight Connector 155">
                <a:extLst>
                  <a:ext uri="{FF2B5EF4-FFF2-40B4-BE49-F238E27FC236}">
                    <a16:creationId xmlns:a16="http://schemas.microsoft.com/office/drawing/2014/main" id="{4EECE17F-5BF7-3B99-BC0B-1B0022F5B65E}"/>
                  </a:ext>
                </a:extLst>
              </p:cNvPr>
              <p:cNvCxnSpPr>
                <a:stCxn id="25" idx="6"/>
                <a:endCxn id="27" idx="1"/>
              </p:cNvCxnSpPr>
              <p:nvPr/>
            </p:nvCxnSpPr>
            <p:spPr>
              <a:xfrm flipV="1">
                <a:off x="8040012" y="4211102"/>
                <a:ext cx="804206" cy="158738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8" name="Straight Connector 157">
                <a:extLst>
                  <a:ext uri="{FF2B5EF4-FFF2-40B4-BE49-F238E27FC236}">
                    <a16:creationId xmlns:a16="http://schemas.microsoft.com/office/drawing/2014/main" id="{AE35DE27-27E6-D68C-0D97-7F0F1B0B821E}"/>
                  </a:ext>
                </a:extLst>
              </p:cNvPr>
              <p:cNvCxnSpPr>
                <a:stCxn id="26" idx="6"/>
                <a:endCxn id="27" idx="1"/>
              </p:cNvCxnSpPr>
              <p:nvPr/>
            </p:nvCxnSpPr>
            <p:spPr>
              <a:xfrm flipV="1">
                <a:off x="8040012" y="4211102"/>
                <a:ext cx="804206" cy="2355265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60" name="Straight Connector 159">
                <a:extLst>
                  <a:ext uri="{FF2B5EF4-FFF2-40B4-BE49-F238E27FC236}">
                    <a16:creationId xmlns:a16="http://schemas.microsoft.com/office/drawing/2014/main" id="{8924B6DC-185D-29D3-7B36-08146747B222}"/>
                  </a:ext>
                </a:extLst>
              </p:cNvPr>
              <p:cNvCxnSpPr>
                <a:stCxn id="23" idx="6"/>
                <a:endCxn id="28" idx="1"/>
              </p:cNvCxnSpPr>
              <p:nvPr/>
            </p:nvCxnSpPr>
            <p:spPr>
              <a:xfrm>
                <a:off x="8046071" y="4252229"/>
                <a:ext cx="798147" cy="235827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62" name="Straight Connector 161">
                <a:extLst>
                  <a:ext uri="{FF2B5EF4-FFF2-40B4-BE49-F238E27FC236}">
                    <a16:creationId xmlns:a16="http://schemas.microsoft.com/office/drawing/2014/main" id="{37CD4CFC-5A4D-F025-3724-E2A005848C3E}"/>
                  </a:ext>
                </a:extLst>
              </p:cNvPr>
              <p:cNvCxnSpPr>
                <a:stCxn id="24" idx="6"/>
                <a:endCxn id="28" idx="1"/>
              </p:cNvCxnSpPr>
              <p:nvPr/>
            </p:nvCxnSpPr>
            <p:spPr>
              <a:xfrm>
                <a:off x="8040012" y="5025355"/>
                <a:ext cx="804206" cy="158514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64" name="Straight Connector 163">
                <a:extLst>
                  <a:ext uri="{FF2B5EF4-FFF2-40B4-BE49-F238E27FC236}">
                    <a16:creationId xmlns:a16="http://schemas.microsoft.com/office/drawing/2014/main" id="{82602AEB-A21C-99C3-9FFE-79EB1EF9093A}"/>
                  </a:ext>
                </a:extLst>
              </p:cNvPr>
              <p:cNvCxnSpPr>
                <a:stCxn id="25" idx="6"/>
                <a:endCxn id="28" idx="1"/>
              </p:cNvCxnSpPr>
              <p:nvPr/>
            </p:nvCxnSpPr>
            <p:spPr>
              <a:xfrm>
                <a:off x="8040012" y="5798482"/>
                <a:ext cx="804206" cy="812017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66" name="Straight Connector 165">
                <a:extLst>
                  <a:ext uri="{FF2B5EF4-FFF2-40B4-BE49-F238E27FC236}">
                    <a16:creationId xmlns:a16="http://schemas.microsoft.com/office/drawing/2014/main" id="{13800F0F-7419-53C2-CE9B-41EA229D528F}"/>
                  </a:ext>
                </a:extLst>
              </p:cNvPr>
              <p:cNvCxnSpPr>
                <a:stCxn id="26" idx="6"/>
                <a:endCxn id="28" idx="1"/>
              </p:cNvCxnSpPr>
              <p:nvPr/>
            </p:nvCxnSpPr>
            <p:spPr>
              <a:xfrm>
                <a:off x="8040012" y="6566367"/>
                <a:ext cx="804206" cy="44132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8CF99DB9-0AD6-F55B-C8AB-C0C09A8DC5F1}"/>
              </a:ext>
            </a:extLst>
          </p:cNvPr>
          <p:cNvGrpSpPr/>
          <p:nvPr/>
        </p:nvGrpSpPr>
        <p:grpSpPr>
          <a:xfrm>
            <a:off x="9780322" y="3790766"/>
            <a:ext cx="1146069" cy="5391444"/>
            <a:chOff x="9780322" y="4211102"/>
            <a:chExt cx="1146069" cy="5391444"/>
          </a:xfrm>
        </p:grpSpPr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AE4B3E29-78F7-83F7-30B2-ADE4591345E4}"/>
                </a:ext>
              </a:extLst>
            </p:cNvPr>
            <p:cNvGrpSpPr/>
            <p:nvPr/>
          </p:nvGrpSpPr>
          <p:grpSpPr>
            <a:xfrm>
              <a:off x="10206311" y="4672835"/>
              <a:ext cx="720080" cy="4929711"/>
              <a:chOff x="8298081" y="4941459"/>
              <a:chExt cx="720080" cy="4929711"/>
            </a:xfrm>
          </p:grpSpPr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4F7B7FF3-AC8C-9589-EAE6-F2928B77BF96}"/>
                  </a:ext>
                </a:extLst>
              </p:cNvPr>
              <p:cNvGrpSpPr/>
              <p:nvPr/>
            </p:nvGrpSpPr>
            <p:grpSpPr>
              <a:xfrm>
                <a:off x="8298081" y="4941459"/>
                <a:ext cx="720080" cy="1467685"/>
                <a:chOff x="7415808" y="4668975"/>
                <a:chExt cx="720080" cy="1467685"/>
              </a:xfrm>
            </p:grpSpPr>
            <p:sp>
              <p:nvSpPr>
                <p:cNvPr id="31" name="Oval 30">
                  <a:extLst>
                    <a:ext uri="{FF2B5EF4-FFF2-40B4-BE49-F238E27FC236}">
                      <a16:creationId xmlns:a16="http://schemas.microsoft.com/office/drawing/2014/main" id="{B5C6F3C8-6338-A8A1-E17A-B1DD6E4531F7}"/>
                    </a:ext>
                  </a:extLst>
                </p:cNvPr>
                <p:cNvSpPr/>
                <p:nvPr/>
              </p:nvSpPr>
              <p:spPr>
                <a:xfrm>
                  <a:off x="7415808" y="4668975"/>
                  <a:ext cx="720080" cy="694558"/>
                </a:xfrm>
                <a:prstGeom prst="ellipse">
                  <a:avLst/>
                </a:prstGeom>
              </p:spPr>
              <p:style>
                <a:lnRef idx="2">
                  <a:schemeClr val="accent2">
                    <a:shade val="15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dirty="0"/>
                    <a:t>z</a:t>
                  </a:r>
                  <a:r>
                    <a:rPr lang="en-GB" baseline="-25000" dirty="0"/>
                    <a:t>1</a:t>
                  </a:r>
                  <a:endParaRPr lang="en-GB" dirty="0"/>
                </a:p>
              </p:txBody>
            </p:sp>
            <p:sp>
              <p:nvSpPr>
                <p:cNvPr id="32" name="Oval 31">
                  <a:extLst>
                    <a:ext uri="{FF2B5EF4-FFF2-40B4-BE49-F238E27FC236}">
                      <a16:creationId xmlns:a16="http://schemas.microsoft.com/office/drawing/2014/main" id="{836452DD-7A44-DF96-588A-7795B637D20B}"/>
                    </a:ext>
                  </a:extLst>
                </p:cNvPr>
                <p:cNvSpPr/>
                <p:nvPr/>
              </p:nvSpPr>
              <p:spPr>
                <a:xfrm>
                  <a:off x="7415808" y="5442102"/>
                  <a:ext cx="720080" cy="694558"/>
                </a:xfrm>
                <a:prstGeom prst="ellipse">
                  <a:avLst/>
                </a:prstGeom>
              </p:spPr>
              <p:style>
                <a:lnRef idx="2">
                  <a:schemeClr val="accent2">
                    <a:shade val="15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dirty="0"/>
                    <a:t>z</a:t>
                  </a:r>
                  <a:r>
                    <a:rPr lang="en-GB" baseline="-25000" dirty="0"/>
                    <a:t>2</a:t>
                  </a:r>
                  <a:endParaRPr lang="en-GB" dirty="0"/>
                </a:p>
              </p:txBody>
            </p:sp>
          </p:grpSp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F2D066D7-5123-5D2B-5D64-9996ED041B19}"/>
                  </a:ext>
                </a:extLst>
              </p:cNvPr>
              <p:cNvSpPr txBox="1"/>
              <p:nvPr/>
            </p:nvSpPr>
            <p:spPr>
              <a:xfrm rot="17816070">
                <a:off x="7932757" y="8822640"/>
                <a:ext cx="145072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/>
                  <a:t>Distribution samples</a:t>
                </a:r>
              </a:p>
            </p:txBody>
          </p:sp>
        </p:grpSp>
        <p:grpSp>
          <p:nvGrpSpPr>
            <p:cNvPr id="102" name="Group 101">
              <a:extLst>
                <a:ext uri="{FF2B5EF4-FFF2-40B4-BE49-F238E27FC236}">
                  <a16:creationId xmlns:a16="http://schemas.microsoft.com/office/drawing/2014/main" id="{04C8F706-44C8-4D1B-DC15-14CF7857D897}"/>
                </a:ext>
              </a:extLst>
            </p:cNvPr>
            <p:cNvGrpSpPr/>
            <p:nvPr/>
          </p:nvGrpSpPr>
          <p:grpSpPr>
            <a:xfrm>
              <a:off x="9780322" y="4211102"/>
              <a:ext cx="425989" cy="2399397"/>
              <a:chOff x="9780322" y="4211102"/>
              <a:chExt cx="425989" cy="2399397"/>
            </a:xfrm>
          </p:grpSpPr>
          <p:cxnSp>
            <p:nvCxnSpPr>
              <p:cNvPr id="174" name="Straight Connector 173">
                <a:extLst>
                  <a:ext uri="{FF2B5EF4-FFF2-40B4-BE49-F238E27FC236}">
                    <a16:creationId xmlns:a16="http://schemas.microsoft.com/office/drawing/2014/main" id="{106252EA-8908-9B76-0984-50F7AB9FCC52}"/>
                  </a:ext>
                </a:extLst>
              </p:cNvPr>
              <p:cNvCxnSpPr>
                <a:stCxn id="27" idx="3"/>
                <a:endCxn id="31" idx="2"/>
              </p:cNvCxnSpPr>
              <p:nvPr/>
            </p:nvCxnSpPr>
            <p:spPr>
              <a:xfrm>
                <a:off x="9780322" y="4211102"/>
                <a:ext cx="425989" cy="809012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76" name="Straight Connector 175">
                <a:extLst>
                  <a:ext uri="{FF2B5EF4-FFF2-40B4-BE49-F238E27FC236}">
                    <a16:creationId xmlns:a16="http://schemas.microsoft.com/office/drawing/2014/main" id="{C0FE2FFF-6D04-EC1E-951F-E3B4DBAE83D0}"/>
                  </a:ext>
                </a:extLst>
              </p:cNvPr>
              <p:cNvCxnSpPr>
                <a:stCxn id="27" idx="3"/>
                <a:endCxn id="32" idx="2"/>
              </p:cNvCxnSpPr>
              <p:nvPr/>
            </p:nvCxnSpPr>
            <p:spPr>
              <a:xfrm>
                <a:off x="9780322" y="4211102"/>
                <a:ext cx="425989" cy="1582139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78" name="Straight Connector 177">
                <a:extLst>
                  <a:ext uri="{FF2B5EF4-FFF2-40B4-BE49-F238E27FC236}">
                    <a16:creationId xmlns:a16="http://schemas.microsoft.com/office/drawing/2014/main" id="{E52EE8AF-DACB-B91B-DFBC-5DB1A4B294D4}"/>
                  </a:ext>
                </a:extLst>
              </p:cNvPr>
              <p:cNvCxnSpPr>
                <a:stCxn id="28" idx="3"/>
                <a:endCxn id="31" idx="2"/>
              </p:cNvCxnSpPr>
              <p:nvPr/>
            </p:nvCxnSpPr>
            <p:spPr>
              <a:xfrm flipV="1">
                <a:off x="9780322" y="5020114"/>
                <a:ext cx="425989" cy="1590385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80" name="Straight Connector 179">
                <a:extLst>
                  <a:ext uri="{FF2B5EF4-FFF2-40B4-BE49-F238E27FC236}">
                    <a16:creationId xmlns:a16="http://schemas.microsoft.com/office/drawing/2014/main" id="{04B75488-46EC-7D3C-19BF-D3E4969F485D}"/>
                  </a:ext>
                </a:extLst>
              </p:cNvPr>
              <p:cNvCxnSpPr>
                <a:stCxn id="28" idx="3"/>
                <a:endCxn id="32" idx="2"/>
              </p:cNvCxnSpPr>
              <p:nvPr/>
            </p:nvCxnSpPr>
            <p:spPr>
              <a:xfrm flipV="1">
                <a:off x="9780322" y="5793241"/>
                <a:ext cx="425989" cy="817258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88A57F69-C299-4A8C-61EF-4E552205760C}"/>
              </a:ext>
            </a:extLst>
          </p:cNvPr>
          <p:cNvGrpSpPr/>
          <p:nvPr/>
        </p:nvGrpSpPr>
        <p:grpSpPr>
          <a:xfrm>
            <a:off x="16829" y="2848158"/>
            <a:ext cx="3630659" cy="6095972"/>
            <a:chOff x="16829" y="3268494"/>
            <a:chExt cx="3630659" cy="6095972"/>
          </a:xfrm>
        </p:grpSpPr>
        <p:grpSp>
          <p:nvGrpSpPr>
            <p:cNvPr id="400" name="Group 399">
              <a:extLst>
                <a:ext uri="{FF2B5EF4-FFF2-40B4-BE49-F238E27FC236}">
                  <a16:creationId xmlns:a16="http://schemas.microsoft.com/office/drawing/2014/main" id="{35DBBF89-0E1D-EE96-3193-919C7FE8F72E}"/>
                </a:ext>
              </a:extLst>
            </p:cNvPr>
            <p:cNvGrpSpPr/>
            <p:nvPr/>
          </p:nvGrpSpPr>
          <p:grpSpPr>
            <a:xfrm>
              <a:off x="16829" y="3268494"/>
              <a:ext cx="3630659" cy="4959645"/>
              <a:chOff x="16829" y="3268494"/>
              <a:chExt cx="3630659" cy="4959645"/>
            </a:xfrm>
          </p:grpSpPr>
          <p:grpSp>
            <p:nvGrpSpPr>
              <p:cNvPr id="397" name="Group 396">
                <a:extLst>
                  <a:ext uri="{FF2B5EF4-FFF2-40B4-BE49-F238E27FC236}">
                    <a16:creationId xmlns:a16="http://schemas.microsoft.com/office/drawing/2014/main" id="{443F2B17-351B-BE7B-8D27-D2BA7670940E}"/>
                  </a:ext>
                </a:extLst>
              </p:cNvPr>
              <p:cNvGrpSpPr/>
              <p:nvPr/>
            </p:nvGrpSpPr>
            <p:grpSpPr>
              <a:xfrm>
                <a:off x="2447256" y="3294437"/>
                <a:ext cx="1200232" cy="4219239"/>
                <a:chOff x="2447256" y="3294437"/>
                <a:chExt cx="1200232" cy="4219239"/>
              </a:xfrm>
            </p:grpSpPr>
            <p:sp>
              <p:nvSpPr>
                <p:cNvPr id="366" name="TextBox 365">
                  <a:extLst>
                    <a:ext uri="{FF2B5EF4-FFF2-40B4-BE49-F238E27FC236}">
                      <a16:creationId xmlns:a16="http://schemas.microsoft.com/office/drawing/2014/main" id="{676CE940-47FC-97D9-38BD-12FA8B59A0D7}"/>
                    </a:ext>
                  </a:extLst>
                </p:cNvPr>
                <p:cNvSpPr txBox="1"/>
                <p:nvPr/>
              </p:nvSpPr>
              <p:spPr>
                <a:xfrm>
                  <a:off x="2447256" y="3294437"/>
                  <a:ext cx="11988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dirty="0"/>
                    <a:t>Interlock A</a:t>
                  </a:r>
                </a:p>
              </p:txBody>
            </p:sp>
            <p:sp>
              <p:nvSpPr>
                <p:cNvPr id="367" name="TextBox 366">
                  <a:extLst>
                    <a:ext uri="{FF2B5EF4-FFF2-40B4-BE49-F238E27FC236}">
                      <a16:creationId xmlns:a16="http://schemas.microsoft.com/office/drawing/2014/main" id="{15883C21-08E1-34F2-5360-9DB0378B2422}"/>
                    </a:ext>
                  </a:extLst>
                </p:cNvPr>
                <p:cNvSpPr txBox="1"/>
                <p:nvPr/>
              </p:nvSpPr>
              <p:spPr>
                <a:xfrm>
                  <a:off x="2447256" y="4062322"/>
                  <a:ext cx="11988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dirty="0"/>
                    <a:t>Interlock B</a:t>
                  </a:r>
                </a:p>
              </p:txBody>
            </p:sp>
            <p:sp>
              <p:nvSpPr>
                <p:cNvPr id="368" name="TextBox 367">
                  <a:extLst>
                    <a:ext uri="{FF2B5EF4-FFF2-40B4-BE49-F238E27FC236}">
                      <a16:creationId xmlns:a16="http://schemas.microsoft.com/office/drawing/2014/main" id="{10506B61-5542-124D-9A82-DDC0261D1B8C}"/>
                    </a:ext>
                  </a:extLst>
                </p:cNvPr>
                <p:cNvSpPr txBox="1"/>
                <p:nvPr/>
              </p:nvSpPr>
              <p:spPr>
                <a:xfrm>
                  <a:off x="2447256" y="4831764"/>
                  <a:ext cx="11988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dirty="0"/>
                    <a:t>Interlock C</a:t>
                  </a:r>
                </a:p>
              </p:txBody>
            </p:sp>
            <p:sp>
              <p:nvSpPr>
                <p:cNvPr id="369" name="TextBox 368">
                  <a:extLst>
                    <a:ext uri="{FF2B5EF4-FFF2-40B4-BE49-F238E27FC236}">
                      <a16:creationId xmlns:a16="http://schemas.microsoft.com/office/drawing/2014/main" id="{4F04DD51-E149-453E-289D-CC188C1FABAE}"/>
                    </a:ext>
                  </a:extLst>
                </p:cNvPr>
                <p:cNvSpPr txBox="1"/>
                <p:nvPr/>
              </p:nvSpPr>
              <p:spPr>
                <a:xfrm>
                  <a:off x="2447256" y="5602625"/>
                  <a:ext cx="11988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dirty="0"/>
                    <a:t>Interlock D</a:t>
                  </a:r>
                </a:p>
              </p:txBody>
            </p:sp>
            <p:sp>
              <p:nvSpPr>
                <p:cNvPr id="370" name="TextBox 369">
                  <a:extLst>
                    <a:ext uri="{FF2B5EF4-FFF2-40B4-BE49-F238E27FC236}">
                      <a16:creationId xmlns:a16="http://schemas.microsoft.com/office/drawing/2014/main" id="{D829C7D3-15CA-12B5-B09A-F752DA1AEA9D}"/>
                    </a:ext>
                  </a:extLst>
                </p:cNvPr>
                <p:cNvSpPr txBox="1"/>
                <p:nvPr/>
              </p:nvSpPr>
              <p:spPr>
                <a:xfrm>
                  <a:off x="2447256" y="7144344"/>
                  <a:ext cx="1200232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dirty="0"/>
                    <a:t>Interlock F</a:t>
                  </a:r>
                </a:p>
              </p:txBody>
            </p:sp>
            <p:sp>
              <p:nvSpPr>
                <p:cNvPr id="371" name="TextBox 370">
                  <a:extLst>
                    <a:ext uri="{FF2B5EF4-FFF2-40B4-BE49-F238E27FC236}">
                      <a16:creationId xmlns:a16="http://schemas.microsoft.com/office/drawing/2014/main" id="{9855CC32-0D01-FDE3-FED4-9D14BC62F783}"/>
                    </a:ext>
                  </a:extLst>
                </p:cNvPr>
                <p:cNvSpPr txBox="1"/>
                <p:nvPr/>
              </p:nvSpPr>
              <p:spPr>
                <a:xfrm>
                  <a:off x="2447256" y="6373485"/>
                  <a:ext cx="1200232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dirty="0"/>
                    <a:t>Interlock E</a:t>
                  </a:r>
                </a:p>
              </p:txBody>
            </p:sp>
          </p:grpSp>
          <p:sp>
            <p:nvSpPr>
              <p:cNvPr id="398" name="Left Brace 397">
                <a:extLst>
                  <a:ext uri="{FF2B5EF4-FFF2-40B4-BE49-F238E27FC236}">
                    <a16:creationId xmlns:a16="http://schemas.microsoft.com/office/drawing/2014/main" id="{3385CBB5-9BFA-F90B-85D5-F0BA99FC2421}"/>
                  </a:ext>
                </a:extLst>
              </p:cNvPr>
              <p:cNvSpPr/>
              <p:nvPr/>
            </p:nvSpPr>
            <p:spPr>
              <a:xfrm>
                <a:off x="2015208" y="3268494"/>
                <a:ext cx="360040" cy="4959645"/>
              </a:xfrm>
              <a:prstGeom prst="leftBrace">
                <a:avLst/>
              </a:prstGeom>
              <a:ln w="2857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399" name="TextBox 398">
                <a:extLst>
                  <a:ext uri="{FF2B5EF4-FFF2-40B4-BE49-F238E27FC236}">
                    <a16:creationId xmlns:a16="http://schemas.microsoft.com/office/drawing/2014/main" id="{41925873-C71A-BA99-8A37-A57B90DD4F2F}"/>
                  </a:ext>
                </a:extLst>
              </p:cNvPr>
              <p:cNvSpPr txBox="1"/>
              <p:nvPr/>
            </p:nvSpPr>
            <p:spPr>
              <a:xfrm>
                <a:off x="16829" y="4831199"/>
                <a:ext cx="2016224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Input from string of previous interlocks.</a:t>
                </a:r>
              </a:p>
              <a:p>
                <a:r>
                  <a:rPr lang="en-GB" dirty="0"/>
                  <a:t>Input size = vocab size.</a:t>
                </a:r>
              </a:p>
            </p:txBody>
          </p:sp>
        </p:grpSp>
        <p:sp>
          <p:nvSpPr>
            <p:cNvPr id="402" name="TextBox 401">
              <a:extLst>
                <a:ext uri="{FF2B5EF4-FFF2-40B4-BE49-F238E27FC236}">
                  <a16:creationId xmlns:a16="http://schemas.microsoft.com/office/drawing/2014/main" id="{30EC779B-B394-C499-FF2C-E785FF92079D}"/>
                </a:ext>
              </a:extLst>
            </p:cNvPr>
            <p:cNvSpPr txBox="1"/>
            <p:nvPr/>
          </p:nvSpPr>
          <p:spPr>
            <a:xfrm rot="17816070">
              <a:off x="2439938" y="8501240"/>
              <a:ext cx="108012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Input vocab.</a:t>
              </a:r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69E22244-4CEC-B391-6893-97F6E9D1FFD6}"/>
              </a:ext>
            </a:extLst>
          </p:cNvPr>
          <p:cNvGrpSpPr/>
          <p:nvPr/>
        </p:nvGrpSpPr>
        <p:grpSpPr>
          <a:xfrm>
            <a:off x="13881518" y="2859187"/>
            <a:ext cx="4047457" cy="6188540"/>
            <a:chOff x="13881518" y="3279523"/>
            <a:chExt cx="4047457" cy="6188540"/>
          </a:xfrm>
        </p:grpSpPr>
        <p:grpSp>
          <p:nvGrpSpPr>
            <p:cNvPr id="365" name="Group 364">
              <a:extLst>
                <a:ext uri="{FF2B5EF4-FFF2-40B4-BE49-F238E27FC236}">
                  <a16:creationId xmlns:a16="http://schemas.microsoft.com/office/drawing/2014/main" id="{03070ADD-FA34-BB80-F59D-999B1E4997F1}"/>
                </a:ext>
              </a:extLst>
            </p:cNvPr>
            <p:cNvGrpSpPr/>
            <p:nvPr/>
          </p:nvGrpSpPr>
          <p:grpSpPr>
            <a:xfrm>
              <a:off x="14337800" y="3279523"/>
              <a:ext cx="2510855" cy="4234153"/>
              <a:chOff x="14337800" y="3279523"/>
              <a:chExt cx="2510855" cy="4234153"/>
            </a:xfrm>
          </p:grpSpPr>
          <p:sp>
            <p:nvSpPr>
              <p:cNvPr id="363" name="Oval 362">
                <a:extLst>
                  <a:ext uri="{FF2B5EF4-FFF2-40B4-BE49-F238E27FC236}">
                    <a16:creationId xmlns:a16="http://schemas.microsoft.com/office/drawing/2014/main" id="{2058E012-9F9B-E710-74A5-3A31367BE2FC}"/>
                  </a:ext>
                </a:extLst>
              </p:cNvPr>
              <p:cNvSpPr/>
              <p:nvPr/>
            </p:nvSpPr>
            <p:spPr>
              <a:xfrm>
                <a:off x="14337800" y="4809331"/>
                <a:ext cx="1224136" cy="432048"/>
              </a:xfrm>
              <a:prstGeom prst="ellipse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25" name="TextBox 324">
                <a:extLst>
                  <a:ext uri="{FF2B5EF4-FFF2-40B4-BE49-F238E27FC236}">
                    <a16:creationId xmlns:a16="http://schemas.microsoft.com/office/drawing/2014/main" id="{94767454-AB3D-2E36-ED19-903A9EDB7530}"/>
                  </a:ext>
                </a:extLst>
              </p:cNvPr>
              <p:cNvSpPr txBox="1"/>
              <p:nvPr/>
            </p:nvSpPr>
            <p:spPr>
              <a:xfrm>
                <a:off x="14616407" y="3279523"/>
                <a:ext cx="223224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0.12</a:t>
                </a:r>
              </a:p>
            </p:txBody>
          </p:sp>
          <p:sp>
            <p:nvSpPr>
              <p:cNvPr id="326" name="TextBox 325">
                <a:extLst>
                  <a:ext uri="{FF2B5EF4-FFF2-40B4-BE49-F238E27FC236}">
                    <a16:creationId xmlns:a16="http://schemas.microsoft.com/office/drawing/2014/main" id="{414FCE4B-4A29-F536-0304-DCD2A597B3E8}"/>
                  </a:ext>
                </a:extLst>
              </p:cNvPr>
              <p:cNvSpPr txBox="1"/>
              <p:nvPr/>
            </p:nvSpPr>
            <p:spPr>
              <a:xfrm>
                <a:off x="14610401" y="4062322"/>
                <a:ext cx="223224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0.01</a:t>
                </a:r>
              </a:p>
            </p:txBody>
          </p:sp>
          <p:sp>
            <p:nvSpPr>
              <p:cNvPr id="327" name="TextBox 326">
                <a:extLst>
                  <a:ext uri="{FF2B5EF4-FFF2-40B4-BE49-F238E27FC236}">
                    <a16:creationId xmlns:a16="http://schemas.microsoft.com/office/drawing/2014/main" id="{397E2934-2F6C-8512-6EC5-4AC8942520B8}"/>
                  </a:ext>
                </a:extLst>
              </p:cNvPr>
              <p:cNvSpPr txBox="1"/>
              <p:nvPr/>
            </p:nvSpPr>
            <p:spPr>
              <a:xfrm>
                <a:off x="14610401" y="4840689"/>
                <a:ext cx="223224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0.68</a:t>
                </a:r>
              </a:p>
            </p:txBody>
          </p:sp>
          <p:sp>
            <p:nvSpPr>
              <p:cNvPr id="328" name="TextBox 327">
                <a:extLst>
                  <a:ext uri="{FF2B5EF4-FFF2-40B4-BE49-F238E27FC236}">
                    <a16:creationId xmlns:a16="http://schemas.microsoft.com/office/drawing/2014/main" id="{19D7DCE1-E69D-04D2-A991-83B1C5FBD048}"/>
                  </a:ext>
                </a:extLst>
              </p:cNvPr>
              <p:cNvSpPr txBox="1"/>
              <p:nvPr/>
            </p:nvSpPr>
            <p:spPr>
              <a:xfrm>
                <a:off x="14610401" y="5602625"/>
                <a:ext cx="223224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0.05</a:t>
                </a:r>
              </a:p>
            </p:txBody>
          </p:sp>
          <p:sp>
            <p:nvSpPr>
              <p:cNvPr id="329" name="TextBox 328">
                <a:extLst>
                  <a:ext uri="{FF2B5EF4-FFF2-40B4-BE49-F238E27FC236}">
                    <a16:creationId xmlns:a16="http://schemas.microsoft.com/office/drawing/2014/main" id="{52AFAACA-D2DA-B953-F5E0-50EF43A834E8}"/>
                  </a:ext>
                </a:extLst>
              </p:cNvPr>
              <p:cNvSpPr txBox="1"/>
              <p:nvPr/>
            </p:nvSpPr>
            <p:spPr>
              <a:xfrm>
                <a:off x="14610401" y="6373485"/>
                <a:ext cx="223224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0.02</a:t>
                </a:r>
              </a:p>
            </p:txBody>
          </p:sp>
          <p:sp>
            <p:nvSpPr>
              <p:cNvPr id="330" name="TextBox 329">
                <a:extLst>
                  <a:ext uri="{FF2B5EF4-FFF2-40B4-BE49-F238E27FC236}">
                    <a16:creationId xmlns:a16="http://schemas.microsoft.com/office/drawing/2014/main" id="{01F6D638-7755-B492-FC52-56D070D44353}"/>
                  </a:ext>
                </a:extLst>
              </p:cNvPr>
              <p:cNvSpPr txBox="1"/>
              <p:nvPr/>
            </p:nvSpPr>
            <p:spPr>
              <a:xfrm>
                <a:off x="14610403" y="7144344"/>
                <a:ext cx="223224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0.14</a:t>
                </a:r>
              </a:p>
            </p:txBody>
          </p:sp>
        </p:grpSp>
        <p:cxnSp>
          <p:nvCxnSpPr>
            <p:cNvPr id="332" name="Straight Arrow Connector 331">
              <a:extLst>
                <a:ext uri="{FF2B5EF4-FFF2-40B4-BE49-F238E27FC236}">
                  <a16:creationId xmlns:a16="http://schemas.microsoft.com/office/drawing/2014/main" id="{44069460-409A-1E29-C09D-294F7578CB63}"/>
                </a:ext>
              </a:extLst>
            </p:cNvPr>
            <p:cNvCxnSpPr>
              <a:cxnSpLocks/>
              <a:stCxn id="59" idx="6"/>
              <a:endCxn id="325" idx="1"/>
            </p:cNvCxnSpPr>
            <p:nvPr/>
          </p:nvCxnSpPr>
          <p:spPr>
            <a:xfrm>
              <a:off x="13887523" y="3464189"/>
              <a:ext cx="728884" cy="0"/>
            </a:xfrm>
            <a:prstGeom prst="straightConnector1">
              <a:avLst/>
            </a:prstGeom>
            <a:ln w="317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36" name="Straight Arrow Connector 335">
              <a:extLst>
                <a:ext uri="{FF2B5EF4-FFF2-40B4-BE49-F238E27FC236}">
                  <a16:creationId xmlns:a16="http://schemas.microsoft.com/office/drawing/2014/main" id="{698647E9-90DD-96F6-0EBC-1686E8DD53CF}"/>
                </a:ext>
              </a:extLst>
            </p:cNvPr>
            <p:cNvCxnSpPr>
              <a:cxnSpLocks/>
              <a:stCxn id="60" idx="6"/>
              <a:endCxn id="326" idx="1"/>
            </p:cNvCxnSpPr>
            <p:nvPr/>
          </p:nvCxnSpPr>
          <p:spPr>
            <a:xfrm>
              <a:off x="13881518" y="4240309"/>
              <a:ext cx="728883" cy="0"/>
            </a:xfrm>
            <a:prstGeom prst="straightConnector1">
              <a:avLst/>
            </a:prstGeom>
            <a:ln w="317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37" name="Straight Arrow Connector 336">
              <a:extLst>
                <a:ext uri="{FF2B5EF4-FFF2-40B4-BE49-F238E27FC236}">
                  <a16:creationId xmlns:a16="http://schemas.microsoft.com/office/drawing/2014/main" id="{203C5424-78B2-9054-FD85-9F1009FA7D52}"/>
                </a:ext>
              </a:extLst>
            </p:cNvPr>
            <p:cNvCxnSpPr>
              <a:cxnSpLocks/>
              <a:stCxn id="62" idx="6"/>
              <a:endCxn id="327" idx="1"/>
            </p:cNvCxnSpPr>
            <p:nvPr/>
          </p:nvCxnSpPr>
          <p:spPr>
            <a:xfrm>
              <a:off x="13881518" y="5016429"/>
              <a:ext cx="728883" cy="0"/>
            </a:xfrm>
            <a:prstGeom prst="straightConnector1">
              <a:avLst/>
            </a:prstGeom>
            <a:ln w="317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38" name="Straight Arrow Connector 337">
              <a:extLst>
                <a:ext uri="{FF2B5EF4-FFF2-40B4-BE49-F238E27FC236}">
                  <a16:creationId xmlns:a16="http://schemas.microsoft.com/office/drawing/2014/main" id="{82D24087-30E6-2A3D-CA8C-AAFF0C7D552B}"/>
                </a:ext>
              </a:extLst>
            </p:cNvPr>
            <p:cNvCxnSpPr>
              <a:cxnSpLocks/>
              <a:stCxn id="61" idx="6"/>
              <a:endCxn id="329" idx="1"/>
            </p:cNvCxnSpPr>
            <p:nvPr/>
          </p:nvCxnSpPr>
          <p:spPr>
            <a:xfrm>
              <a:off x="13881518" y="6558150"/>
              <a:ext cx="728883" cy="1"/>
            </a:xfrm>
            <a:prstGeom prst="straightConnector1">
              <a:avLst/>
            </a:prstGeom>
            <a:ln w="317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39" name="Straight Arrow Connector 338">
              <a:extLst>
                <a:ext uri="{FF2B5EF4-FFF2-40B4-BE49-F238E27FC236}">
                  <a16:creationId xmlns:a16="http://schemas.microsoft.com/office/drawing/2014/main" id="{92232961-71D0-6EB5-7900-09167B64F593}"/>
                </a:ext>
              </a:extLst>
            </p:cNvPr>
            <p:cNvCxnSpPr>
              <a:cxnSpLocks/>
              <a:stCxn id="63" idx="6"/>
              <a:endCxn id="328" idx="1"/>
            </p:cNvCxnSpPr>
            <p:nvPr/>
          </p:nvCxnSpPr>
          <p:spPr>
            <a:xfrm>
              <a:off x="13881518" y="5787290"/>
              <a:ext cx="728883" cy="1"/>
            </a:xfrm>
            <a:prstGeom prst="straightConnector1">
              <a:avLst/>
            </a:prstGeom>
            <a:ln w="317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40" name="Straight Arrow Connector 339">
              <a:extLst>
                <a:ext uri="{FF2B5EF4-FFF2-40B4-BE49-F238E27FC236}">
                  <a16:creationId xmlns:a16="http://schemas.microsoft.com/office/drawing/2014/main" id="{F5A5016F-CE4F-3A73-5078-02819CB52D9D}"/>
                </a:ext>
              </a:extLst>
            </p:cNvPr>
            <p:cNvCxnSpPr>
              <a:cxnSpLocks/>
              <a:stCxn id="64" idx="6"/>
              <a:endCxn id="330" idx="1"/>
            </p:cNvCxnSpPr>
            <p:nvPr/>
          </p:nvCxnSpPr>
          <p:spPr>
            <a:xfrm>
              <a:off x="13881518" y="7329010"/>
              <a:ext cx="728885" cy="0"/>
            </a:xfrm>
            <a:prstGeom prst="straightConnector1">
              <a:avLst/>
            </a:prstGeom>
            <a:ln w="317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01" name="TextBox 400">
              <a:extLst>
                <a:ext uri="{FF2B5EF4-FFF2-40B4-BE49-F238E27FC236}">
                  <a16:creationId xmlns:a16="http://schemas.microsoft.com/office/drawing/2014/main" id="{DB5DE8C6-D9C4-1B60-A6C5-C5B2AA3C402F}"/>
                </a:ext>
              </a:extLst>
            </p:cNvPr>
            <p:cNvSpPr txBox="1"/>
            <p:nvPr/>
          </p:nvSpPr>
          <p:spPr>
            <a:xfrm>
              <a:off x="15834536" y="4286691"/>
              <a:ext cx="2094439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Most likely output is next fault interlock prediction. Output size = number of severe fault + 1</a:t>
              </a:r>
            </a:p>
          </p:txBody>
        </p:sp>
        <p:sp>
          <p:nvSpPr>
            <p:cNvPr id="403" name="TextBox 402">
              <a:extLst>
                <a:ext uri="{FF2B5EF4-FFF2-40B4-BE49-F238E27FC236}">
                  <a16:creationId xmlns:a16="http://schemas.microsoft.com/office/drawing/2014/main" id="{3A99DA32-02AB-7BF6-69C6-FFD909ACB50B}"/>
                </a:ext>
              </a:extLst>
            </p:cNvPr>
            <p:cNvSpPr txBox="1"/>
            <p:nvPr/>
          </p:nvSpPr>
          <p:spPr>
            <a:xfrm rot="17816070">
              <a:off x="14249250" y="8604837"/>
              <a:ext cx="108012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Output vocab.</a:t>
              </a:r>
            </a:p>
          </p:txBody>
        </p:sp>
      </p:grpSp>
      <p:grpSp>
        <p:nvGrpSpPr>
          <p:cNvPr id="151" name="Group 150">
            <a:extLst>
              <a:ext uri="{FF2B5EF4-FFF2-40B4-BE49-F238E27FC236}">
                <a16:creationId xmlns:a16="http://schemas.microsoft.com/office/drawing/2014/main" id="{C02DA5C6-DCE0-E987-A70E-50905C79A8C6}"/>
              </a:ext>
            </a:extLst>
          </p:cNvPr>
          <p:cNvGrpSpPr/>
          <p:nvPr/>
        </p:nvGrpSpPr>
        <p:grpSpPr>
          <a:xfrm>
            <a:off x="3646056" y="2711488"/>
            <a:ext cx="1363561" cy="6264231"/>
            <a:chOff x="3646056" y="2711488"/>
            <a:chExt cx="1363561" cy="6264231"/>
          </a:xfrm>
        </p:grpSpPr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id="{5BB4DA7A-EA09-3F23-3CDD-4AD49EE20194}"/>
                </a:ext>
              </a:extLst>
            </p:cNvPr>
            <p:cNvGrpSpPr/>
            <p:nvPr/>
          </p:nvGrpSpPr>
          <p:grpSpPr>
            <a:xfrm>
              <a:off x="3646056" y="2711488"/>
              <a:ext cx="1363561" cy="6264231"/>
              <a:chOff x="3646056" y="3131824"/>
              <a:chExt cx="1363561" cy="6264231"/>
            </a:xfrm>
          </p:grpSpPr>
          <p:grpSp>
            <p:nvGrpSpPr>
              <p:cNvPr id="86" name="Group 85">
                <a:extLst>
                  <a:ext uri="{FF2B5EF4-FFF2-40B4-BE49-F238E27FC236}">
                    <a16:creationId xmlns:a16="http://schemas.microsoft.com/office/drawing/2014/main" id="{A1D47331-FE2E-4999-42C4-F48493DDDE40}"/>
                  </a:ext>
                </a:extLst>
              </p:cNvPr>
              <p:cNvGrpSpPr/>
              <p:nvPr/>
            </p:nvGrpSpPr>
            <p:grpSpPr>
              <a:xfrm>
                <a:off x="4283478" y="3131824"/>
                <a:ext cx="726139" cy="6264231"/>
                <a:chOff x="4283478" y="3131824"/>
                <a:chExt cx="726139" cy="6264231"/>
              </a:xfrm>
            </p:grpSpPr>
            <p:grpSp>
              <p:nvGrpSpPr>
                <p:cNvPr id="9" name="Group 8">
                  <a:extLst>
                    <a:ext uri="{FF2B5EF4-FFF2-40B4-BE49-F238E27FC236}">
                      <a16:creationId xmlns:a16="http://schemas.microsoft.com/office/drawing/2014/main" id="{FFF985ED-33E2-0970-0F02-37F31E597FB5}"/>
                    </a:ext>
                  </a:extLst>
                </p:cNvPr>
                <p:cNvGrpSpPr/>
                <p:nvPr/>
              </p:nvGrpSpPr>
              <p:grpSpPr>
                <a:xfrm>
                  <a:off x="4283478" y="3131824"/>
                  <a:ext cx="726139" cy="4544466"/>
                  <a:chOff x="7415808" y="3895849"/>
                  <a:chExt cx="726139" cy="4544466"/>
                </a:xfrm>
              </p:grpSpPr>
              <p:sp>
                <p:nvSpPr>
                  <p:cNvPr id="2" name="Oval 1">
                    <a:extLst>
                      <a:ext uri="{FF2B5EF4-FFF2-40B4-BE49-F238E27FC236}">
                        <a16:creationId xmlns:a16="http://schemas.microsoft.com/office/drawing/2014/main" id="{77B01692-2F32-84E8-11B8-3B1B58555953}"/>
                      </a:ext>
                    </a:extLst>
                  </p:cNvPr>
                  <p:cNvSpPr/>
                  <p:nvPr/>
                </p:nvSpPr>
                <p:spPr>
                  <a:xfrm>
                    <a:off x="7421867" y="3895849"/>
                    <a:ext cx="720080" cy="694558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GB" dirty="0"/>
                      <a:t>x</a:t>
                    </a:r>
                    <a:r>
                      <a:rPr lang="en-GB" baseline="-25000" dirty="0"/>
                      <a:t>1</a:t>
                    </a:r>
                    <a:endParaRPr lang="en-GB" dirty="0"/>
                  </a:p>
                </p:txBody>
              </p:sp>
              <p:sp>
                <p:nvSpPr>
                  <p:cNvPr id="3" name="Oval 2">
                    <a:extLst>
                      <a:ext uri="{FF2B5EF4-FFF2-40B4-BE49-F238E27FC236}">
                        <a16:creationId xmlns:a16="http://schemas.microsoft.com/office/drawing/2014/main" id="{16EE19C2-4E89-9110-D9B3-970E9F5CC8EB}"/>
                      </a:ext>
                    </a:extLst>
                  </p:cNvPr>
                  <p:cNvSpPr/>
                  <p:nvPr/>
                </p:nvSpPr>
                <p:spPr>
                  <a:xfrm>
                    <a:off x="7415808" y="4668975"/>
                    <a:ext cx="720080" cy="694558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GB" dirty="0"/>
                      <a:t>x</a:t>
                    </a:r>
                    <a:r>
                      <a:rPr lang="en-GB" baseline="-25000" dirty="0"/>
                      <a:t>2</a:t>
                    </a:r>
                    <a:endParaRPr lang="en-GB" dirty="0"/>
                  </a:p>
                </p:txBody>
              </p:sp>
              <p:sp>
                <p:nvSpPr>
                  <p:cNvPr id="4" name="Oval 3">
                    <a:extLst>
                      <a:ext uri="{FF2B5EF4-FFF2-40B4-BE49-F238E27FC236}">
                        <a16:creationId xmlns:a16="http://schemas.microsoft.com/office/drawing/2014/main" id="{F241EA99-A5D0-EC78-5EB7-4AD127D590ED}"/>
                      </a:ext>
                    </a:extLst>
                  </p:cNvPr>
                  <p:cNvSpPr/>
                  <p:nvPr/>
                </p:nvSpPr>
                <p:spPr>
                  <a:xfrm>
                    <a:off x="7415808" y="6977872"/>
                    <a:ext cx="720080" cy="694558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GB" dirty="0"/>
                      <a:t>x</a:t>
                    </a:r>
                    <a:r>
                      <a:rPr lang="en-GB" baseline="-25000" dirty="0"/>
                      <a:t>5</a:t>
                    </a:r>
                    <a:endParaRPr lang="en-GB" dirty="0"/>
                  </a:p>
                </p:txBody>
              </p:sp>
              <p:sp>
                <p:nvSpPr>
                  <p:cNvPr id="5" name="Oval 4">
                    <a:extLst>
                      <a:ext uri="{FF2B5EF4-FFF2-40B4-BE49-F238E27FC236}">
                        <a16:creationId xmlns:a16="http://schemas.microsoft.com/office/drawing/2014/main" id="{2FE531AF-5B94-DCF1-FB0C-AB604416C3EA}"/>
                      </a:ext>
                    </a:extLst>
                  </p:cNvPr>
                  <p:cNvSpPr/>
                  <p:nvPr/>
                </p:nvSpPr>
                <p:spPr>
                  <a:xfrm>
                    <a:off x="7415808" y="5442102"/>
                    <a:ext cx="720080" cy="694558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GB" dirty="0"/>
                      <a:t>x</a:t>
                    </a:r>
                    <a:r>
                      <a:rPr lang="en-GB" baseline="-25000" dirty="0"/>
                      <a:t>3</a:t>
                    </a:r>
                    <a:endParaRPr lang="en-GB" dirty="0"/>
                  </a:p>
                </p:txBody>
              </p:sp>
              <p:sp>
                <p:nvSpPr>
                  <p:cNvPr id="6" name="Oval 5">
                    <a:extLst>
                      <a:ext uri="{FF2B5EF4-FFF2-40B4-BE49-F238E27FC236}">
                        <a16:creationId xmlns:a16="http://schemas.microsoft.com/office/drawing/2014/main" id="{42521383-B6DE-D591-C035-B8AD073F9D92}"/>
                      </a:ext>
                    </a:extLst>
                  </p:cNvPr>
                  <p:cNvSpPr/>
                  <p:nvPr/>
                </p:nvSpPr>
                <p:spPr>
                  <a:xfrm>
                    <a:off x="7415808" y="6209987"/>
                    <a:ext cx="720080" cy="694558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GB" dirty="0"/>
                      <a:t>x</a:t>
                    </a:r>
                    <a:r>
                      <a:rPr lang="en-GB" baseline="-25000" dirty="0"/>
                      <a:t>4</a:t>
                    </a:r>
                    <a:endParaRPr lang="en-GB" dirty="0"/>
                  </a:p>
                </p:txBody>
              </p:sp>
              <p:sp>
                <p:nvSpPr>
                  <p:cNvPr id="7" name="Oval 6">
                    <a:extLst>
                      <a:ext uri="{FF2B5EF4-FFF2-40B4-BE49-F238E27FC236}">
                        <a16:creationId xmlns:a16="http://schemas.microsoft.com/office/drawing/2014/main" id="{0F44742C-E4CB-3566-82D3-30329B594797}"/>
                      </a:ext>
                    </a:extLst>
                  </p:cNvPr>
                  <p:cNvSpPr/>
                  <p:nvPr/>
                </p:nvSpPr>
                <p:spPr>
                  <a:xfrm>
                    <a:off x="7415808" y="7745757"/>
                    <a:ext cx="720080" cy="694558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GB" dirty="0"/>
                      <a:t>x</a:t>
                    </a:r>
                    <a:r>
                      <a:rPr lang="en-GB" baseline="-25000" dirty="0"/>
                      <a:t>6</a:t>
                    </a:r>
                    <a:endParaRPr lang="en-GB" dirty="0"/>
                  </a:p>
                </p:txBody>
              </p:sp>
            </p:grpSp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FC031FFE-031F-AB44-1D97-4134A7CE182C}"/>
                    </a:ext>
                  </a:extLst>
                </p:cNvPr>
                <p:cNvSpPr txBox="1"/>
                <p:nvPr/>
              </p:nvSpPr>
              <p:spPr>
                <a:xfrm rot="17816070">
                  <a:off x="4103458" y="8532829"/>
                  <a:ext cx="1080120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dirty="0"/>
                    <a:t>Seq. encoding</a:t>
                  </a:r>
                </a:p>
              </p:txBody>
            </p:sp>
          </p:grpSp>
          <p:cxnSp>
            <p:nvCxnSpPr>
              <p:cNvPr id="372" name="Straight Arrow Connector 371">
                <a:extLst>
                  <a:ext uri="{FF2B5EF4-FFF2-40B4-BE49-F238E27FC236}">
                    <a16:creationId xmlns:a16="http://schemas.microsoft.com/office/drawing/2014/main" id="{948B1DB6-284D-CD76-21F1-0D661EE7290A}"/>
                  </a:ext>
                </a:extLst>
              </p:cNvPr>
              <p:cNvCxnSpPr>
                <a:cxnSpLocks/>
                <a:stCxn id="366" idx="3"/>
                <a:endCxn id="2" idx="2"/>
              </p:cNvCxnSpPr>
              <p:nvPr/>
            </p:nvCxnSpPr>
            <p:spPr>
              <a:xfrm>
                <a:off x="3646056" y="3479103"/>
                <a:ext cx="637200" cy="0"/>
              </a:xfrm>
              <a:prstGeom prst="straightConnector1">
                <a:avLst/>
              </a:prstGeom>
              <a:ln w="31750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73" name="Straight Arrow Connector 372">
                <a:extLst>
                  <a:ext uri="{FF2B5EF4-FFF2-40B4-BE49-F238E27FC236}">
                    <a16:creationId xmlns:a16="http://schemas.microsoft.com/office/drawing/2014/main" id="{6CBA2E96-90E5-E677-5464-D81FDF16CAAE}"/>
                  </a:ext>
                </a:extLst>
              </p:cNvPr>
              <p:cNvCxnSpPr>
                <a:cxnSpLocks/>
                <a:stCxn id="367" idx="3"/>
                <a:endCxn id="3" idx="2"/>
              </p:cNvCxnSpPr>
              <p:nvPr/>
            </p:nvCxnSpPr>
            <p:spPr>
              <a:xfrm>
                <a:off x="3646056" y="4246988"/>
                <a:ext cx="637422" cy="5241"/>
              </a:xfrm>
              <a:prstGeom prst="straightConnector1">
                <a:avLst/>
              </a:prstGeom>
              <a:ln w="31750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74" name="Straight Arrow Connector 373">
                <a:extLst>
                  <a:ext uri="{FF2B5EF4-FFF2-40B4-BE49-F238E27FC236}">
                    <a16:creationId xmlns:a16="http://schemas.microsoft.com/office/drawing/2014/main" id="{ECF6E562-80A0-4D57-9A99-2AB780E31D98}"/>
                  </a:ext>
                </a:extLst>
              </p:cNvPr>
              <p:cNvCxnSpPr>
                <a:cxnSpLocks/>
                <a:stCxn id="368" idx="3"/>
                <a:endCxn id="5" idx="2"/>
              </p:cNvCxnSpPr>
              <p:nvPr/>
            </p:nvCxnSpPr>
            <p:spPr>
              <a:xfrm>
                <a:off x="3646056" y="5016430"/>
                <a:ext cx="637422" cy="0"/>
              </a:xfrm>
              <a:prstGeom prst="straightConnector1">
                <a:avLst/>
              </a:prstGeom>
              <a:ln w="31750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75" name="Straight Arrow Connector 374">
                <a:extLst>
                  <a:ext uri="{FF2B5EF4-FFF2-40B4-BE49-F238E27FC236}">
                    <a16:creationId xmlns:a16="http://schemas.microsoft.com/office/drawing/2014/main" id="{24187753-0B50-0197-EF61-F0FB8A8F092A}"/>
                  </a:ext>
                </a:extLst>
              </p:cNvPr>
              <p:cNvCxnSpPr>
                <a:cxnSpLocks/>
                <a:stCxn id="369" idx="3"/>
                <a:endCxn id="6" idx="2"/>
              </p:cNvCxnSpPr>
              <p:nvPr/>
            </p:nvCxnSpPr>
            <p:spPr>
              <a:xfrm>
                <a:off x="3646056" y="5787291"/>
                <a:ext cx="637422" cy="0"/>
              </a:xfrm>
              <a:prstGeom prst="straightConnector1">
                <a:avLst/>
              </a:prstGeom>
              <a:ln w="31750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76" name="Straight Arrow Connector 375">
                <a:extLst>
                  <a:ext uri="{FF2B5EF4-FFF2-40B4-BE49-F238E27FC236}">
                    <a16:creationId xmlns:a16="http://schemas.microsoft.com/office/drawing/2014/main" id="{D79FC16D-4302-8012-E505-6C7F01F7514D}"/>
                  </a:ext>
                </a:extLst>
              </p:cNvPr>
              <p:cNvCxnSpPr>
                <a:cxnSpLocks/>
                <a:stCxn id="371" idx="3"/>
                <a:endCxn id="4" idx="2"/>
              </p:cNvCxnSpPr>
              <p:nvPr/>
            </p:nvCxnSpPr>
            <p:spPr>
              <a:xfrm>
                <a:off x="3647488" y="6558151"/>
                <a:ext cx="635990" cy="0"/>
              </a:xfrm>
              <a:prstGeom prst="straightConnector1">
                <a:avLst/>
              </a:prstGeom>
              <a:ln w="31750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77" name="Straight Arrow Connector 376">
                <a:extLst>
                  <a:ext uri="{FF2B5EF4-FFF2-40B4-BE49-F238E27FC236}">
                    <a16:creationId xmlns:a16="http://schemas.microsoft.com/office/drawing/2014/main" id="{3F346246-04E6-0274-339C-C330088DDD0D}"/>
                  </a:ext>
                </a:extLst>
              </p:cNvPr>
              <p:cNvCxnSpPr>
                <a:cxnSpLocks/>
                <a:stCxn id="370" idx="3"/>
                <a:endCxn id="7" idx="2"/>
              </p:cNvCxnSpPr>
              <p:nvPr/>
            </p:nvCxnSpPr>
            <p:spPr>
              <a:xfrm>
                <a:off x="3647488" y="7329010"/>
                <a:ext cx="635990" cy="1"/>
              </a:xfrm>
              <a:prstGeom prst="straightConnector1">
                <a:avLst/>
              </a:prstGeom>
              <a:ln w="31750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0D8B6FBF-46C7-E5BE-CFDB-01AD4B993458}"/>
                </a:ext>
              </a:extLst>
            </p:cNvPr>
            <p:cNvGrpSpPr/>
            <p:nvPr/>
          </p:nvGrpSpPr>
          <p:grpSpPr>
            <a:xfrm rot="5400000">
              <a:off x="4425151" y="7624070"/>
              <a:ext cx="436734" cy="74732"/>
              <a:chOff x="13886142" y="8758045"/>
              <a:chExt cx="436734" cy="74732"/>
            </a:xfrm>
          </p:grpSpPr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DFDF27A6-6A7C-13F1-83B4-3264E0B6C531}"/>
                  </a:ext>
                </a:extLst>
              </p:cNvPr>
              <p:cNvSpPr/>
              <p:nvPr/>
            </p:nvSpPr>
            <p:spPr>
              <a:xfrm>
                <a:off x="13886142" y="8760769"/>
                <a:ext cx="72000" cy="72008"/>
              </a:xfrm>
              <a:prstGeom prst="ellipse">
                <a:avLst/>
              </a:prstGeom>
              <a:ln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D8B5153B-427F-63E4-5BF0-5A757155923A}"/>
                  </a:ext>
                </a:extLst>
              </p:cNvPr>
              <p:cNvSpPr/>
              <p:nvPr/>
            </p:nvSpPr>
            <p:spPr>
              <a:xfrm flipH="1">
                <a:off x="14068509" y="8758053"/>
                <a:ext cx="72000" cy="72000"/>
              </a:xfrm>
              <a:prstGeom prst="ellipse">
                <a:avLst/>
              </a:prstGeom>
              <a:ln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id="{F866F4D2-88E8-5EFF-C40B-DEAB43F352A9}"/>
                  </a:ext>
                </a:extLst>
              </p:cNvPr>
              <p:cNvSpPr/>
              <p:nvPr/>
            </p:nvSpPr>
            <p:spPr>
              <a:xfrm>
                <a:off x="14250876" y="8758045"/>
                <a:ext cx="72000" cy="72008"/>
              </a:xfrm>
              <a:prstGeom prst="ellipse">
                <a:avLst/>
              </a:prstGeom>
              <a:ln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153" name="Group 152">
            <a:extLst>
              <a:ext uri="{FF2B5EF4-FFF2-40B4-BE49-F238E27FC236}">
                <a16:creationId xmlns:a16="http://schemas.microsoft.com/office/drawing/2014/main" id="{9371F3CF-024E-C110-1AB8-511E0244372E}"/>
              </a:ext>
            </a:extLst>
          </p:cNvPr>
          <p:cNvGrpSpPr/>
          <p:nvPr/>
        </p:nvGrpSpPr>
        <p:grpSpPr>
          <a:xfrm>
            <a:off x="5003558" y="3058767"/>
            <a:ext cx="1518227" cy="6121488"/>
            <a:chOff x="5003558" y="3058767"/>
            <a:chExt cx="1518227" cy="6121488"/>
          </a:xfrm>
        </p:grpSpPr>
        <p:grpSp>
          <p:nvGrpSpPr>
            <p:cNvPr id="94" name="Group 93">
              <a:extLst>
                <a:ext uri="{FF2B5EF4-FFF2-40B4-BE49-F238E27FC236}">
                  <a16:creationId xmlns:a16="http://schemas.microsoft.com/office/drawing/2014/main" id="{99290BBF-90E3-A908-ED88-1EFDE738EB89}"/>
                </a:ext>
              </a:extLst>
            </p:cNvPr>
            <p:cNvGrpSpPr/>
            <p:nvPr/>
          </p:nvGrpSpPr>
          <p:grpSpPr>
            <a:xfrm>
              <a:off x="5003558" y="3058767"/>
              <a:ext cx="1518227" cy="6121488"/>
              <a:chOff x="5003558" y="3479103"/>
              <a:chExt cx="1518227" cy="6121488"/>
            </a:xfrm>
          </p:grpSpPr>
          <p:grpSp>
            <p:nvGrpSpPr>
              <p:cNvPr id="88" name="Group 87">
                <a:extLst>
                  <a:ext uri="{FF2B5EF4-FFF2-40B4-BE49-F238E27FC236}">
                    <a16:creationId xmlns:a16="http://schemas.microsoft.com/office/drawing/2014/main" id="{F13DC52C-23AD-0D16-4D2B-08E458CAB8A3}"/>
                  </a:ext>
                </a:extLst>
              </p:cNvPr>
              <p:cNvGrpSpPr/>
              <p:nvPr/>
            </p:nvGrpSpPr>
            <p:grpSpPr>
              <a:xfrm>
                <a:off x="5795646" y="3904950"/>
                <a:ext cx="726139" cy="5695641"/>
                <a:chOff x="5795646" y="3904950"/>
                <a:chExt cx="726139" cy="5695641"/>
              </a:xfrm>
            </p:grpSpPr>
            <p:grpSp>
              <p:nvGrpSpPr>
                <p:cNvPr id="10" name="Group 9">
                  <a:extLst>
                    <a:ext uri="{FF2B5EF4-FFF2-40B4-BE49-F238E27FC236}">
                      <a16:creationId xmlns:a16="http://schemas.microsoft.com/office/drawing/2014/main" id="{13DD8964-EC7E-1B6C-489D-292A1664DCAC}"/>
                    </a:ext>
                  </a:extLst>
                </p:cNvPr>
                <p:cNvGrpSpPr/>
                <p:nvPr/>
              </p:nvGrpSpPr>
              <p:grpSpPr>
                <a:xfrm>
                  <a:off x="5795646" y="3904950"/>
                  <a:ext cx="726139" cy="3008696"/>
                  <a:chOff x="7415808" y="3895849"/>
                  <a:chExt cx="726139" cy="3008696"/>
                </a:xfrm>
              </p:grpSpPr>
              <p:sp>
                <p:nvSpPr>
                  <p:cNvPr id="12" name="Oval 11">
                    <a:extLst>
                      <a:ext uri="{FF2B5EF4-FFF2-40B4-BE49-F238E27FC236}">
                        <a16:creationId xmlns:a16="http://schemas.microsoft.com/office/drawing/2014/main" id="{CDCCAA4F-7F70-43AA-A7A4-55DBE71FBFED}"/>
                      </a:ext>
                    </a:extLst>
                  </p:cNvPr>
                  <p:cNvSpPr/>
                  <p:nvPr/>
                </p:nvSpPr>
                <p:spPr>
                  <a:xfrm>
                    <a:off x="7421867" y="3895849"/>
                    <a:ext cx="720080" cy="694558"/>
                  </a:xfrm>
                  <a:prstGeom prst="ellipse">
                    <a:avLst/>
                  </a:prstGeom>
                </p:spPr>
                <p:style>
                  <a:lnRef idx="2">
                    <a:schemeClr val="accent5">
                      <a:shade val="15000"/>
                    </a:schemeClr>
                  </a:lnRef>
                  <a:fillRef idx="1">
                    <a:schemeClr val="accent5"/>
                  </a:fillRef>
                  <a:effectRef idx="0">
                    <a:schemeClr val="accent5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GB" dirty="0"/>
                      <a:t>e</a:t>
                    </a:r>
                    <a:r>
                      <a:rPr lang="en-GB" baseline="-25000" dirty="0"/>
                      <a:t>1</a:t>
                    </a:r>
                    <a:endParaRPr lang="en-GB" dirty="0"/>
                  </a:p>
                </p:txBody>
              </p:sp>
              <p:sp>
                <p:nvSpPr>
                  <p:cNvPr id="17" name="Oval 16">
                    <a:extLst>
                      <a:ext uri="{FF2B5EF4-FFF2-40B4-BE49-F238E27FC236}">
                        <a16:creationId xmlns:a16="http://schemas.microsoft.com/office/drawing/2014/main" id="{CB83D74C-B61F-A122-AE0C-A1B9260271CF}"/>
                      </a:ext>
                    </a:extLst>
                  </p:cNvPr>
                  <p:cNvSpPr/>
                  <p:nvPr/>
                </p:nvSpPr>
                <p:spPr>
                  <a:xfrm>
                    <a:off x="7415808" y="4668975"/>
                    <a:ext cx="720080" cy="694558"/>
                  </a:xfrm>
                  <a:prstGeom prst="ellipse">
                    <a:avLst/>
                  </a:prstGeom>
                </p:spPr>
                <p:style>
                  <a:lnRef idx="2">
                    <a:schemeClr val="accent5">
                      <a:shade val="15000"/>
                    </a:schemeClr>
                  </a:lnRef>
                  <a:fillRef idx="1">
                    <a:schemeClr val="accent5"/>
                  </a:fillRef>
                  <a:effectRef idx="0">
                    <a:schemeClr val="accent5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GB" dirty="0"/>
                      <a:t>e</a:t>
                    </a:r>
                    <a:r>
                      <a:rPr lang="en-GB" baseline="-25000" dirty="0"/>
                      <a:t>2</a:t>
                    </a:r>
                    <a:endParaRPr lang="en-GB" dirty="0"/>
                  </a:p>
                </p:txBody>
              </p:sp>
              <p:sp>
                <p:nvSpPr>
                  <p:cNvPr id="19" name="Oval 18">
                    <a:extLst>
                      <a:ext uri="{FF2B5EF4-FFF2-40B4-BE49-F238E27FC236}">
                        <a16:creationId xmlns:a16="http://schemas.microsoft.com/office/drawing/2014/main" id="{79342AC1-430D-EF6E-0C67-BBEB9D15F2D9}"/>
                      </a:ext>
                    </a:extLst>
                  </p:cNvPr>
                  <p:cNvSpPr/>
                  <p:nvPr/>
                </p:nvSpPr>
                <p:spPr>
                  <a:xfrm>
                    <a:off x="7415808" y="5442102"/>
                    <a:ext cx="720080" cy="694558"/>
                  </a:xfrm>
                  <a:prstGeom prst="ellipse">
                    <a:avLst/>
                  </a:prstGeom>
                </p:spPr>
                <p:style>
                  <a:lnRef idx="2">
                    <a:schemeClr val="accent5">
                      <a:shade val="15000"/>
                    </a:schemeClr>
                  </a:lnRef>
                  <a:fillRef idx="1">
                    <a:schemeClr val="accent5"/>
                  </a:fillRef>
                  <a:effectRef idx="0">
                    <a:schemeClr val="accent5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GB" dirty="0"/>
                      <a:t>e</a:t>
                    </a:r>
                    <a:r>
                      <a:rPr lang="en-GB" baseline="-25000" dirty="0"/>
                      <a:t>3</a:t>
                    </a:r>
                    <a:endParaRPr lang="en-GB" dirty="0"/>
                  </a:p>
                </p:txBody>
              </p:sp>
              <p:sp>
                <p:nvSpPr>
                  <p:cNvPr id="20" name="Oval 19">
                    <a:extLst>
                      <a:ext uri="{FF2B5EF4-FFF2-40B4-BE49-F238E27FC236}">
                        <a16:creationId xmlns:a16="http://schemas.microsoft.com/office/drawing/2014/main" id="{A93E3808-B14A-CB0C-D26B-2A2DA1A14A90}"/>
                      </a:ext>
                    </a:extLst>
                  </p:cNvPr>
                  <p:cNvSpPr/>
                  <p:nvPr/>
                </p:nvSpPr>
                <p:spPr>
                  <a:xfrm>
                    <a:off x="7415808" y="6209987"/>
                    <a:ext cx="720080" cy="694558"/>
                  </a:xfrm>
                  <a:prstGeom prst="ellipse">
                    <a:avLst/>
                  </a:prstGeom>
                </p:spPr>
                <p:style>
                  <a:lnRef idx="2">
                    <a:schemeClr val="accent5">
                      <a:shade val="15000"/>
                    </a:schemeClr>
                  </a:lnRef>
                  <a:fillRef idx="1">
                    <a:schemeClr val="accent5"/>
                  </a:fillRef>
                  <a:effectRef idx="0">
                    <a:schemeClr val="accent5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GB" dirty="0"/>
                      <a:t>e</a:t>
                    </a:r>
                    <a:r>
                      <a:rPr lang="en-GB" baseline="-25000" dirty="0"/>
                      <a:t>4</a:t>
                    </a:r>
                    <a:endParaRPr lang="en-GB" dirty="0"/>
                  </a:p>
                </p:txBody>
              </p:sp>
            </p:grpSp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88D2EC87-C246-5974-2613-DD738B3F4588}"/>
                    </a:ext>
                  </a:extLst>
                </p:cNvPr>
                <p:cNvSpPr txBox="1"/>
                <p:nvPr/>
              </p:nvSpPr>
              <p:spPr>
                <a:xfrm rot="17816070">
                  <a:off x="5430322" y="8552061"/>
                  <a:ext cx="1450728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dirty="0"/>
                    <a:t>Embedding layer</a:t>
                  </a:r>
                </a:p>
              </p:txBody>
            </p:sp>
          </p:grpSp>
          <p:grpSp>
            <p:nvGrpSpPr>
              <p:cNvPr id="74" name="Group 73">
                <a:extLst>
                  <a:ext uri="{FF2B5EF4-FFF2-40B4-BE49-F238E27FC236}">
                    <a16:creationId xmlns:a16="http://schemas.microsoft.com/office/drawing/2014/main" id="{2621B15C-8F30-8F2D-B175-01D7E1B63C33}"/>
                  </a:ext>
                </a:extLst>
              </p:cNvPr>
              <p:cNvGrpSpPr/>
              <p:nvPr/>
            </p:nvGrpSpPr>
            <p:grpSpPr>
              <a:xfrm>
                <a:off x="5003558" y="3479103"/>
                <a:ext cx="798147" cy="3849908"/>
                <a:chOff x="5003558" y="3479103"/>
                <a:chExt cx="798147" cy="3849908"/>
              </a:xfrm>
            </p:grpSpPr>
            <p:cxnSp>
              <p:nvCxnSpPr>
                <p:cNvPr id="68" name="Straight Connector 67">
                  <a:extLst>
                    <a:ext uri="{FF2B5EF4-FFF2-40B4-BE49-F238E27FC236}">
                      <a16:creationId xmlns:a16="http://schemas.microsoft.com/office/drawing/2014/main" id="{410D51E3-C40D-B950-6391-F2850C65EF5E}"/>
                    </a:ext>
                  </a:extLst>
                </p:cNvPr>
                <p:cNvCxnSpPr>
                  <a:cxnSpLocks/>
                  <a:stCxn id="2" idx="6"/>
                  <a:endCxn id="12" idx="2"/>
                </p:cNvCxnSpPr>
                <p:nvPr/>
              </p:nvCxnSpPr>
              <p:spPr>
                <a:xfrm>
                  <a:off x="5009617" y="3479103"/>
                  <a:ext cx="792088" cy="773126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70" name="Straight Connector 69">
                  <a:extLst>
                    <a:ext uri="{FF2B5EF4-FFF2-40B4-BE49-F238E27FC236}">
                      <a16:creationId xmlns:a16="http://schemas.microsoft.com/office/drawing/2014/main" id="{909DE6A4-14EF-BCC2-3436-7587EA4F17EE}"/>
                    </a:ext>
                  </a:extLst>
                </p:cNvPr>
                <p:cNvCxnSpPr>
                  <a:cxnSpLocks/>
                  <a:stCxn id="12" idx="2"/>
                  <a:endCxn id="3" idx="6"/>
                </p:cNvCxnSpPr>
                <p:nvPr/>
              </p:nvCxnSpPr>
              <p:spPr>
                <a:xfrm flipH="1">
                  <a:off x="5003558" y="4252229"/>
                  <a:ext cx="798147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73" name="Straight Connector 72">
                  <a:extLst>
                    <a:ext uri="{FF2B5EF4-FFF2-40B4-BE49-F238E27FC236}">
                      <a16:creationId xmlns:a16="http://schemas.microsoft.com/office/drawing/2014/main" id="{9622A903-1702-1DC5-7A1C-113934A1A2EE}"/>
                    </a:ext>
                  </a:extLst>
                </p:cNvPr>
                <p:cNvCxnSpPr>
                  <a:cxnSpLocks/>
                  <a:stCxn id="5" idx="6"/>
                  <a:endCxn id="12" idx="2"/>
                </p:cNvCxnSpPr>
                <p:nvPr/>
              </p:nvCxnSpPr>
              <p:spPr>
                <a:xfrm flipV="1">
                  <a:off x="5003558" y="4252229"/>
                  <a:ext cx="798147" cy="773127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75" name="Straight Connector 74">
                  <a:extLst>
                    <a:ext uri="{FF2B5EF4-FFF2-40B4-BE49-F238E27FC236}">
                      <a16:creationId xmlns:a16="http://schemas.microsoft.com/office/drawing/2014/main" id="{2835C5ED-9F8A-6772-679B-2268C8A35919}"/>
                    </a:ext>
                  </a:extLst>
                </p:cNvPr>
                <p:cNvCxnSpPr>
                  <a:cxnSpLocks/>
                  <a:stCxn id="6" idx="6"/>
                  <a:endCxn id="12" idx="2"/>
                </p:cNvCxnSpPr>
                <p:nvPr/>
              </p:nvCxnSpPr>
              <p:spPr>
                <a:xfrm flipV="1">
                  <a:off x="5003558" y="4252229"/>
                  <a:ext cx="798147" cy="1541012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77" name="Straight Connector 76">
                  <a:extLst>
                    <a:ext uri="{FF2B5EF4-FFF2-40B4-BE49-F238E27FC236}">
                      <a16:creationId xmlns:a16="http://schemas.microsoft.com/office/drawing/2014/main" id="{1619C0D6-69B6-431A-45EB-364488C55885}"/>
                    </a:ext>
                  </a:extLst>
                </p:cNvPr>
                <p:cNvCxnSpPr>
                  <a:cxnSpLocks/>
                  <a:stCxn id="4" idx="6"/>
                  <a:endCxn id="12" idx="2"/>
                </p:cNvCxnSpPr>
                <p:nvPr/>
              </p:nvCxnSpPr>
              <p:spPr>
                <a:xfrm flipV="1">
                  <a:off x="5003558" y="4252229"/>
                  <a:ext cx="798147" cy="2308897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79" name="Straight Connector 78">
                  <a:extLst>
                    <a:ext uri="{FF2B5EF4-FFF2-40B4-BE49-F238E27FC236}">
                      <a16:creationId xmlns:a16="http://schemas.microsoft.com/office/drawing/2014/main" id="{A38F1CD5-5666-4452-06C6-ED3AA6347E86}"/>
                    </a:ext>
                  </a:extLst>
                </p:cNvPr>
                <p:cNvCxnSpPr>
                  <a:cxnSpLocks/>
                  <a:stCxn id="7" idx="6"/>
                  <a:endCxn id="12" idx="2"/>
                </p:cNvCxnSpPr>
                <p:nvPr/>
              </p:nvCxnSpPr>
              <p:spPr>
                <a:xfrm flipV="1">
                  <a:off x="5003558" y="4252229"/>
                  <a:ext cx="798147" cy="3076782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81" name="Straight Connector 80">
                  <a:extLst>
                    <a:ext uri="{FF2B5EF4-FFF2-40B4-BE49-F238E27FC236}">
                      <a16:creationId xmlns:a16="http://schemas.microsoft.com/office/drawing/2014/main" id="{6622855A-6DC3-8113-DBC3-4B4C6B134A50}"/>
                    </a:ext>
                  </a:extLst>
                </p:cNvPr>
                <p:cNvCxnSpPr>
                  <a:cxnSpLocks/>
                  <a:stCxn id="2" idx="6"/>
                  <a:endCxn id="17" idx="2"/>
                </p:cNvCxnSpPr>
                <p:nvPr/>
              </p:nvCxnSpPr>
              <p:spPr>
                <a:xfrm>
                  <a:off x="5009617" y="3479103"/>
                  <a:ext cx="786029" cy="1546252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83" name="Straight Connector 82">
                  <a:extLst>
                    <a:ext uri="{FF2B5EF4-FFF2-40B4-BE49-F238E27FC236}">
                      <a16:creationId xmlns:a16="http://schemas.microsoft.com/office/drawing/2014/main" id="{507B6A13-FF6B-3DF5-8814-F333FB2174E0}"/>
                    </a:ext>
                  </a:extLst>
                </p:cNvPr>
                <p:cNvCxnSpPr>
                  <a:cxnSpLocks/>
                  <a:stCxn id="3" idx="6"/>
                  <a:endCxn id="17" idx="2"/>
                </p:cNvCxnSpPr>
                <p:nvPr/>
              </p:nvCxnSpPr>
              <p:spPr>
                <a:xfrm>
                  <a:off x="5003558" y="4252229"/>
                  <a:ext cx="792088" cy="773126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85" name="Straight Connector 84">
                  <a:extLst>
                    <a:ext uri="{FF2B5EF4-FFF2-40B4-BE49-F238E27FC236}">
                      <a16:creationId xmlns:a16="http://schemas.microsoft.com/office/drawing/2014/main" id="{7968DF75-5A27-5D38-0955-77A43198A1EF}"/>
                    </a:ext>
                  </a:extLst>
                </p:cNvPr>
                <p:cNvCxnSpPr>
                  <a:cxnSpLocks/>
                  <a:stCxn id="5" idx="6"/>
                  <a:endCxn id="17" idx="2"/>
                </p:cNvCxnSpPr>
                <p:nvPr/>
              </p:nvCxnSpPr>
              <p:spPr>
                <a:xfrm flipV="1">
                  <a:off x="5003558" y="5025355"/>
                  <a:ext cx="792088" cy="1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87" name="Straight Connector 86">
                  <a:extLst>
                    <a:ext uri="{FF2B5EF4-FFF2-40B4-BE49-F238E27FC236}">
                      <a16:creationId xmlns:a16="http://schemas.microsoft.com/office/drawing/2014/main" id="{152FEE22-ABD8-DF3C-2F59-C75FD7E23F10}"/>
                    </a:ext>
                  </a:extLst>
                </p:cNvPr>
                <p:cNvCxnSpPr>
                  <a:cxnSpLocks/>
                  <a:stCxn id="6" idx="6"/>
                  <a:endCxn id="17" idx="2"/>
                </p:cNvCxnSpPr>
                <p:nvPr/>
              </p:nvCxnSpPr>
              <p:spPr>
                <a:xfrm flipV="1">
                  <a:off x="5003558" y="5025355"/>
                  <a:ext cx="792088" cy="767886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89" name="Straight Connector 88">
                  <a:extLst>
                    <a:ext uri="{FF2B5EF4-FFF2-40B4-BE49-F238E27FC236}">
                      <a16:creationId xmlns:a16="http://schemas.microsoft.com/office/drawing/2014/main" id="{9B3AB6E9-6416-059B-1AB9-90799826EAED}"/>
                    </a:ext>
                  </a:extLst>
                </p:cNvPr>
                <p:cNvCxnSpPr>
                  <a:cxnSpLocks/>
                  <a:stCxn id="4" idx="6"/>
                  <a:endCxn id="17" idx="2"/>
                </p:cNvCxnSpPr>
                <p:nvPr/>
              </p:nvCxnSpPr>
              <p:spPr>
                <a:xfrm flipV="1">
                  <a:off x="5003558" y="5025355"/>
                  <a:ext cx="792088" cy="1535771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91" name="Straight Connector 90">
                  <a:extLst>
                    <a:ext uri="{FF2B5EF4-FFF2-40B4-BE49-F238E27FC236}">
                      <a16:creationId xmlns:a16="http://schemas.microsoft.com/office/drawing/2014/main" id="{0F9FF67F-D42A-0428-766B-15853432A27A}"/>
                    </a:ext>
                  </a:extLst>
                </p:cNvPr>
                <p:cNvCxnSpPr>
                  <a:cxnSpLocks/>
                  <a:stCxn id="7" idx="6"/>
                  <a:endCxn id="17" idx="2"/>
                </p:cNvCxnSpPr>
                <p:nvPr/>
              </p:nvCxnSpPr>
              <p:spPr>
                <a:xfrm flipV="1">
                  <a:off x="5003558" y="5025355"/>
                  <a:ext cx="792088" cy="2303656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93" name="Straight Connector 92">
                  <a:extLst>
                    <a:ext uri="{FF2B5EF4-FFF2-40B4-BE49-F238E27FC236}">
                      <a16:creationId xmlns:a16="http://schemas.microsoft.com/office/drawing/2014/main" id="{FFFB9124-31D6-C1C0-49EB-C819C481B529}"/>
                    </a:ext>
                  </a:extLst>
                </p:cNvPr>
                <p:cNvCxnSpPr>
                  <a:cxnSpLocks/>
                  <a:endCxn id="19" idx="2"/>
                </p:cNvCxnSpPr>
                <p:nvPr/>
              </p:nvCxnSpPr>
              <p:spPr>
                <a:xfrm>
                  <a:off x="5003558" y="3479103"/>
                  <a:ext cx="792088" cy="2319379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95" name="Straight Connector 94">
                  <a:extLst>
                    <a:ext uri="{FF2B5EF4-FFF2-40B4-BE49-F238E27FC236}">
                      <a16:creationId xmlns:a16="http://schemas.microsoft.com/office/drawing/2014/main" id="{6A1EA06A-C809-F8B4-CA36-E5B638192148}"/>
                    </a:ext>
                  </a:extLst>
                </p:cNvPr>
                <p:cNvCxnSpPr>
                  <a:cxnSpLocks/>
                  <a:stCxn id="3" idx="6"/>
                </p:cNvCxnSpPr>
                <p:nvPr/>
              </p:nvCxnSpPr>
              <p:spPr>
                <a:xfrm>
                  <a:off x="5003558" y="4252229"/>
                  <a:ext cx="792088" cy="1546253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97" name="Straight Connector 96">
                  <a:extLst>
                    <a:ext uri="{FF2B5EF4-FFF2-40B4-BE49-F238E27FC236}">
                      <a16:creationId xmlns:a16="http://schemas.microsoft.com/office/drawing/2014/main" id="{D202DD43-D40C-E764-EFE4-AAFE3F788C7F}"/>
                    </a:ext>
                  </a:extLst>
                </p:cNvPr>
                <p:cNvCxnSpPr>
                  <a:cxnSpLocks/>
                  <a:stCxn id="5" idx="6"/>
                  <a:endCxn id="19" idx="2"/>
                </p:cNvCxnSpPr>
                <p:nvPr/>
              </p:nvCxnSpPr>
              <p:spPr>
                <a:xfrm>
                  <a:off x="5003558" y="5025356"/>
                  <a:ext cx="792088" cy="773126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99" name="Straight Connector 98">
                  <a:extLst>
                    <a:ext uri="{FF2B5EF4-FFF2-40B4-BE49-F238E27FC236}">
                      <a16:creationId xmlns:a16="http://schemas.microsoft.com/office/drawing/2014/main" id="{89004EFB-FB6A-70EE-FCDC-D48D23962B3C}"/>
                    </a:ext>
                  </a:extLst>
                </p:cNvPr>
                <p:cNvCxnSpPr>
                  <a:cxnSpLocks/>
                  <a:stCxn id="6" idx="6"/>
                  <a:endCxn id="19" idx="2"/>
                </p:cNvCxnSpPr>
                <p:nvPr/>
              </p:nvCxnSpPr>
              <p:spPr>
                <a:xfrm>
                  <a:off x="5003558" y="5793241"/>
                  <a:ext cx="792088" cy="5241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01" name="Straight Connector 100">
                  <a:extLst>
                    <a:ext uri="{FF2B5EF4-FFF2-40B4-BE49-F238E27FC236}">
                      <a16:creationId xmlns:a16="http://schemas.microsoft.com/office/drawing/2014/main" id="{B6072846-1C51-196F-10B1-12E6BDF2C0D5}"/>
                    </a:ext>
                  </a:extLst>
                </p:cNvPr>
                <p:cNvCxnSpPr>
                  <a:cxnSpLocks/>
                  <a:stCxn id="4" idx="6"/>
                  <a:endCxn id="19" idx="2"/>
                </p:cNvCxnSpPr>
                <p:nvPr/>
              </p:nvCxnSpPr>
              <p:spPr>
                <a:xfrm flipV="1">
                  <a:off x="5003558" y="5798482"/>
                  <a:ext cx="792088" cy="762644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03" name="Straight Connector 102">
                  <a:extLst>
                    <a:ext uri="{FF2B5EF4-FFF2-40B4-BE49-F238E27FC236}">
                      <a16:creationId xmlns:a16="http://schemas.microsoft.com/office/drawing/2014/main" id="{6A383E76-666E-419D-91EF-BCD4DA8290E2}"/>
                    </a:ext>
                  </a:extLst>
                </p:cNvPr>
                <p:cNvCxnSpPr>
                  <a:cxnSpLocks/>
                  <a:stCxn id="7" idx="6"/>
                  <a:endCxn id="19" idx="2"/>
                </p:cNvCxnSpPr>
                <p:nvPr/>
              </p:nvCxnSpPr>
              <p:spPr>
                <a:xfrm flipV="1">
                  <a:off x="5003558" y="5798482"/>
                  <a:ext cx="792088" cy="1530529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05" name="Straight Connector 104">
                  <a:extLst>
                    <a:ext uri="{FF2B5EF4-FFF2-40B4-BE49-F238E27FC236}">
                      <a16:creationId xmlns:a16="http://schemas.microsoft.com/office/drawing/2014/main" id="{6805F16F-62DC-20B2-93E8-07BCB274DB79}"/>
                    </a:ext>
                  </a:extLst>
                </p:cNvPr>
                <p:cNvCxnSpPr>
                  <a:cxnSpLocks/>
                  <a:stCxn id="2" idx="6"/>
                  <a:endCxn id="20" idx="2"/>
                </p:cNvCxnSpPr>
                <p:nvPr/>
              </p:nvCxnSpPr>
              <p:spPr>
                <a:xfrm>
                  <a:off x="5009617" y="3479103"/>
                  <a:ext cx="786029" cy="3087264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07" name="Straight Connector 106">
                  <a:extLst>
                    <a:ext uri="{FF2B5EF4-FFF2-40B4-BE49-F238E27FC236}">
                      <a16:creationId xmlns:a16="http://schemas.microsoft.com/office/drawing/2014/main" id="{290B7470-255A-F435-C43F-BECCFA034229}"/>
                    </a:ext>
                  </a:extLst>
                </p:cNvPr>
                <p:cNvCxnSpPr>
                  <a:cxnSpLocks/>
                  <a:stCxn id="3" idx="6"/>
                  <a:endCxn id="20" idx="2"/>
                </p:cNvCxnSpPr>
                <p:nvPr/>
              </p:nvCxnSpPr>
              <p:spPr>
                <a:xfrm>
                  <a:off x="5003558" y="4252229"/>
                  <a:ext cx="792088" cy="2314138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09" name="Straight Connector 108">
                  <a:extLst>
                    <a:ext uri="{FF2B5EF4-FFF2-40B4-BE49-F238E27FC236}">
                      <a16:creationId xmlns:a16="http://schemas.microsoft.com/office/drawing/2014/main" id="{0D76414E-0555-3B87-3846-B7B3436B9B3A}"/>
                    </a:ext>
                  </a:extLst>
                </p:cNvPr>
                <p:cNvCxnSpPr>
                  <a:cxnSpLocks/>
                  <a:stCxn id="5" idx="6"/>
                  <a:endCxn id="20" idx="2"/>
                </p:cNvCxnSpPr>
                <p:nvPr/>
              </p:nvCxnSpPr>
              <p:spPr>
                <a:xfrm>
                  <a:off x="5003558" y="5025356"/>
                  <a:ext cx="792088" cy="1541011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11" name="Straight Connector 110">
                  <a:extLst>
                    <a:ext uri="{FF2B5EF4-FFF2-40B4-BE49-F238E27FC236}">
                      <a16:creationId xmlns:a16="http://schemas.microsoft.com/office/drawing/2014/main" id="{870F94B2-BF31-7778-2DE7-B54683C27135}"/>
                    </a:ext>
                  </a:extLst>
                </p:cNvPr>
                <p:cNvCxnSpPr>
                  <a:cxnSpLocks/>
                  <a:stCxn id="6" idx="6"/>
                  <a:endCxn id="20" idx="2"/>
                </p:cNvCxnSpPr>
                <p:nvPr/>
              </p:nvCxnSpPr>
              <p:spPr>
                <a:xfrm>
                  <a:off x="5003558" y="5793241"/>
                  <a:ext cx="792088" cy="773126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13" name="Straight Connector 112">
                  <a:extLst>
                    <a:ext uri="{FF2B5EF4-FFF2-40B4-BE49-F238E27FC236}">
                      <a16:creationId xmlns:a16="http://schemas.microsoft.com/office/drawing/2014/main" id="{AC58C2B5-8FA2-6942-8989-1A3C34DB7DE6}"/>
                    </a:ext>
                  </a:extLst>
                </p:cNvPr>
                <p:cNvCxnSpPr>
                  <a:cxnSpLocks/>
                  <a:stCxn id="4" idx="6"/>
                  <a:endCxn id="20" idx="2"/>
                </p:cNvCxnSpPr>
                <p:nvPr/>
              </p:nvCxnSpPr>
              <p:spPr>
                <a:xfrm>
                  <a:off x="5003558" y="6561126"/>
                  <a:ext cx="792088" cy="5241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15" name="Straight Connector 114">
                  <a:extLst>
                    <a:ext uri="{FF2B5EF4-FFF2-40B4-BE49-F238E27FC236}">
                      <a16:creationId xmlns:a16="http://schemas.microsoft.com/office/drawing/2014/main" id="{82662419-CA66-BC93-1ECE-DE7F55B50ADC}"/>
                    </a:ext>
                  </a:extLst>
                </p:cNvPr>
                <p:cNvCxnSpPr>
                  <a:cxnSpLocks/>
                  <a:stCxn id="7" idx="6"/>
                  <a:endCxn id="20" idx="2"/>
                </p:cNvCxnSpPr>
                <p:nvPr/>
              </p:nvCxnSpPr>
              <p:spPr>
                <a:xfrm flipV="1">
                  <a:off x="5003558" y="6566367"/>
                  <a:ext cx="792088" cy="762644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7A5DE71C-D8B5-C80C-BF2F-33652C3D6FAC}"/>
                </a:ext>
              </a:extLst>
            </p:cNvPr>
            <p:cNvGrpSpPr/>
            <p:nvPr/>
          </p:nvGrpSpPr>
          <p:grpSpPr>
            <a:xfrm rot="5400000">
              <a:off x="5937319" y="6831983"/>
              <a:ext cx="436734" cy="74732"/>
              <a:chOff x="13886142" y="8758045"/>
              <a:chExt cx="436734" cy="74732"/>
            </a:xfrm>
          </p:grpSpPr>
          <p:sp>
            <p:nvSpPr>
              <p:cNvPr id="49" name="Oval 48">
                <a:extLst>
                  <a:ext uri="{FF2B5EF4-FFF2-40B4-BE49-F238E27FC236}">
                    <a16:creationId xmlns:a16="http://schemas.microsoft.com/office/drawing/2014/main" id="{F54AE005-5124-A4CC-3BF4-99B48F9E8097}"/>
                  </a:ext>
                </a:extLst>
              </p:cNvPr>
              <p:cNvSpPr/>
              <p:nvPr/>
            </p:nvSpPr>
            <p:spPr>
              <a:xfrm>
                <a:off x="13886142" y="8760769"/>
                <a:ext cx="72000" cy="72008"/>
              </a:xfrm>
              <a:prstGeom prst="ellipse">
                <a:avLst/>
              </a:prstGeom>
              <a:ln/>
            </p:spPr>
            <p:style>
              <a:lnRef idx="2">
                <a:schemeClr val="accent5">
                  <a:shade val="15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8FF1AF56-098F-A2BE-ECE0-F9DF2A6F620D}"/>
                  </a:ext>
                </a:extLst>
              </p:cNvPr>
              <p:cNvSpPr/>
              <p:nvPr/>
            </p:nvSpPr>
            <p:spPr>
              <a:xfrm flipH="1">
                <a:off x="14068509" y="8758053"/>
                <a:ext cx="72000" cy="72000"/>
              </a:xfrm>
              <a:prstGeom prst="ellipse">
                <a:avLst/>
              </a:prstGeom>
              <a:ln/>
            </p:spPr>
            <p:style>
              <a:lnRef idx="2">
                <a:schemeClr val="accent5">
                  <a:shade val="15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66B8C691-0106-8E31-D90C-08E5652C2380}"/>
                  </a:ext>
                </a:extLst>
              </p:cNvPr>
              <p:cNvSpPr/>
              <p:nvPr/>
            </p:nvSpPr>
            <p:spPr>
              <a:xfrm>
                <a:off x="14250876" y="8758045"/>
                <a:ext cx="72000" cy="72008"/>
              </a:xfrm>
              <a:prstGeom prst="ellipse">
                <a:avLst/>
              </a:prstGeom>
              <a:ln/>
            </p:spPr>
            <p:style>
              <a:lnRef idx="2">
                <a:schemeClr val="accent5">
                  <a:shade val="15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6813C9E7-4248-979E-B4FF-0DB9F88F2A55}"/>
              </a:ext>
            </a:extLst>
          </p:cNvPr>
          <p:cNvGrpSpPr/>
          <p:nvPr/>
        </p:nvGrpSpPr>
        <p:grpSpPr>
          <a:xfrm>
            <a:off x="6515726" y="3484614"/>
            <a:ext cx="1530345" cy="5563113"/>
            <a:chOff x="6515726" y="3484614"/>
            <a:chExt cx="1530345" cy="5563113"/>
          </a:xfrm>
        </p:grpSpPr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9FA5F05B-9B41-0432-95CB-3A78017D8109}"/>
                </a:ext>
              </a:extLst>
            </p:cNvPr>
            <p:cNvGrpSpPr/>
            <p:nvPr/>
          </p:nvGrpSpPr>
          <p:grpSpPr>
            <a:xfrm>
              <a:off x="6515726" y="3484614"/>
              <a:ext cx="1530345" cy="5563113"/>
              <a:chOff x="6515726" y="3904950"/>
              <a:chExt cx="1530345" cy="5563113"/>
            </a:xfrm>
          </p:grpSpPr>
          <p:grpSp>
            <p:nvGrpSpPr>
              <p:cNvPr id="90" name="Group 89">
                <a:extLst>
                  <a:ext uri="{FF2B5EF4-FFF2-40B4-BE49-F238E27FC236}">
                    <a16:creationId xmlns:a16="http://schemas.microsoft.com/office/drawing/2014/main" id="{EBF128E1-2F7B-BDAF-0874-63314913A017}"/>
                  </a:ext>
                </a:extLst>
              </p:cNvPr>
              <p:cNvGrpSpPr/>
              <p:nvPr/>
            </p:nvGrpSpPr>
            <p:grpSpPr>
              <a:xfrm>
                <a:off x="7319932" y="3904950"/>
                <a:ext cx="726139" cy="5563113"/>
                <a:chOff x="7319932" y="3904950"/>
                <a:chExt cx="726139" cy="5563113"/>
              </a:xfrm>
            </p:grpSpPr>
            <p:grpSp>
              <p:nvGrpSpPr>
                <p:cNvPr id="22" name="Group 21">
                  <a:extLst>
                    <a:ext uri="{FF2B5EF4-FFF2-40B4-BE49-F238E27FC236}">
                      <a16:creationId xmlns:a16="http://schemas.microsoft.com/office/drawing/2014/main" id="{27CB8CE3-83FA-A780-2E59-77C2F8FB7551}"/>
                    </a:ext>
                  </a:extLst>
                </p:cNvPr>
                <p:cNvGrpSpPr/>
                <p:nvPr/>
              </p:nvGrpSpPr>
              <p:grpSpPr>
                <a:xfrm>
                  <a:off x="7319932" y="3904950"/>
                  <a:ext cx="726139" cy="3008696"/>
                  <a:chOff x="7415808" y="3895849"/>
                  <a:chExt cx="726139" cy="3008696"/>
                </a:xfrm>
              </p:grpSpPr>
              <p:sp>
                <p:nvSpPr>
                  <p:cNvPr id="23" name="Oval 22">
                    <a:extLst>
                      <a:ext uri="{FF2B5EF4-FFF2-40B4-BE49-F238E27FC236}">
                        <a16:creationId xmlns:a16="http://schemas.microsoft.com/office/drawing/2014/main" id="{0F544A5B-5200-CA4B-BD77-EDCC243077B1}"/>
                      </a:ext>
                    </a:extLst>
                  </p:cNvPr>
                  <p:cNvSpPr/>
                  <p:nvPr/>
                </p:nvSpPr>
                <p:spPr>
                  <a:xfrm>
                    <a:off x="7421867" y="3895849"/>
                    <a:ext cx="720080" cy="694558"/>
                  </a:xfrm>
                  <a:prstGeom prst="ellipse">
                    <a:avLst/>
                  </a:prstGeom>
                </p:spPr>
                <p:style>
                  <a:lnRef idx="2">
                    <a:schemeClr val="accent3">
                      <a:shade val="15000"/>
                    </a:schemeClr>
                  </a:lnRef>
                  <a:fillRef idx="1">
                    <a:schemeClr val="accent3"/>
                  </a:fillRef>
                  <a:effectRef idx="0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GB" dirty="0"/>
                      <a:t>h</a:t>
                    </a:r>
                    <a:r>
                      <a:rPr lang="en-GB" baseline="-25000" dirty="0"/>
                      <a:t>1</a:t>
                    </a:r>
                    <a:endParaRPr lang="en-GB" dirty="0"/>
                  </a:p>
                </p:txBody>
              </p:sp>
              <p:sp>
                <p:nvSpPr>
                  <p:cNvPr id="24" name="Oval 23">
                    <a:extLst>
                      <a:ext uri="{FF2B5EF4-FFF2-40B4-BE49-F238E27FC236}">
                        <a16:creationId xmlns:a16="http://schemas.microsoft.com/office/drawing/2014/main" id="{5675D025-FDC6-52DC-B833-29CCDB288AAA}"/>
                      </a:ext>
                    </a:extLst>
                  </p:cNvPr>
                  <p:cNvSpPr/>
                  <p:nvPr/>
                </p:nvSpPr>
                <p:spPr>
                  <a:xfrm>
                    <a:off x="7415808" y="4668975"/>
                    <a:ext cx="720080" cy="694558"/>
                  </a:xfrm>
                  <a:prstGeom prst="ellipse">
                    <a:avLst/>
                  </a:prstGeom>
                </p:spPr>
                <p:style>
                  <a:lnRef idx="2">
                    <a:schemeClr val="accent3">
                      <a:shade val="15000"/>
                    </a:schemeClr>
                  </a:lnRef>
                  <a:fillRef idx="1">
                    <a:schemeClr val="accent3"/>
                  </a:fillRef>
                  <a:effectRef idx="0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GB" dirty="0"/>
                      <a:t>h</a:t>
                    </a:r>
                    <a:r>
                      <a:rPr lang="en-GB" baseline="-25000" dirty="0"/>
                      <a:t>2</a:t>
                    </a:r>
                    <a:endParaRPr lang="en-GB" dirty="0"/>
                  </a:p>
                </p:txBody>
              </p:sp>
              <p:sp>
                <p:nvSpPr>
                  <p:cNvPr id="25" name="Oval 24">
                    <a:extLst>
                      <a:ext uri="{FF2B5EF4-FFF2-40B4-BE49-F238E27FC236}">
                        <a16:creationId xmlns:a16="http://schemas.microsoft.com/office/drawing/2014/main" id="{15D85A79-596C-A2A3-9EB2-925662206851}"/>
                      </a:ext>
                    </a:extLst>
                  </p:cNvPr>
                  <p:cNvSpPr/>
                  <p:nvPr/>
                </p:nvSpPr>
                <p:spPr>
                  <a:xfrm>
                    <a:off x="7415808" y="5442102"/>
                    <a:ext cx="720080" cy="694558"/>
                  </a:xfrm>
                  <a:prstGeom prst="ellipse">
                    <a:avLst/>
                  </a:prstGeom>
                </p:spPr>
                <p:style>
                  <a:lnRef idx="2">
                    <a:schemeClr val="accent3">
                      <a:shade val="15000"/>
                    </a:schemeClr>
                  </a:lnRef>
                  <a:fillRef idx="1">
                    <a:schemeClr val="accent3"/>
                  </a:fillRef>
                  <a:effectRef idx="0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GB" dirty="0"/>
                      <a:t>h</a:t>
                    </a:r>
                    <a:r>
                      <a:rPr lang="en-GB" baseline="-25000" dirty="0"/>
                      <a:t>3</a:t>
                    </a:r>
                    <a:endParaRPr lang="en-GB" dirty="0"/>
                  </a:p>
                </p:txBody>
              </p:sp>
              <p:sp>
                <p:nvSpPr>
                  <p:cNvPr id="26" name="Oval 25">
                    <a:extLst>
                      <a:ext uri="{FF2B5EF4-FFF2-40B4-BE49-F238E27FC236}">
                        <a16:creationId xmlns:a16="http://schemas.microsoft.com/office/drawing/2014/main" id="{9355E9BF-BA68-E2A5-D244-37A5DF3D760D}"/>
                      </a:ext>
                    </a:extLst>
                  </p:cNvPr>
                  <p:cNvSpPr/>
                  <p:nvPr/>
                </p:nvSpPr>
                <p:spPr>
                  <a:xfrm>
                    <a:off x="7415808" y="6209987"/>
                    <a:ext cx="720080" cy="694558"/>
                  </a:xfrm>
                  <a:prstGeom prst="ellipse">
                    <a:avLst/>
                  </a:prstGeom>
                </p:spPr>
                <p:style>
                  <a:lnRef idx="2">
                    <a:schemeClr val="accent3">
                      <a:shade val="15000"/>
                    </a:schemeClr>
                  </a:lnRef>
                  <a:fillRef idx="1">
                    <a:schemeClr val="accent3"/>
                  </a:fillRef>
                  <a:effectRef idx="0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GB" dirty="0"/>
                      <a:t>h</a:t>
                    </a:r>
                    <a:r>
                      <a:rPr lang="en-GB" baseline="-25000" dirty="0"/>
                      <a:t>4</a:t>
                    </a:r>
                    <a:endParaRPr lang="en-GB" dirty="0"/>
                  </a:p>
                </p:txBody>
              </p:sp>
            </p:grpSp>
            <p:sp>
              <p:nvSpPr>
                <p:cNvPr id="44" name="TextBox 43">
                  <a:extLst>
                    <a:ext uri="{FF2B5EF4-FFF2-40B4-BE49-F238E27FC236}">
                      <a16:creationId xmlns:a16="http://schemas.microsoft.com/office/drawing/2014/main" id="{FFFA92A3-B6B3-C058-272E-BC1A3084E09E}"/>
                    </a:ext>
                  </a:extLst>
                </p:cNvPr>
                <p:cNvSpPr txBox="1"/>
                <p:nvPr/>
              </p:nvSpPr>
              <p:spPr>
                <a:xfrm rot="17816070">
                  <a:off x="7139912" y="8604837"/>
                  <a:ext cx="1080120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dirty="0"/>
                    <a:t>Hidden layer</a:t>
                  </a:r>
                </a:p>
              </p:txBody>
            </p:sp>
          </p:grpSp>
          <p:grpSp>
            <p:nvGrpSpPr>
              <p:cNvPr id="72" name="Group 71">
                <a:extLst>
                  <a:ext uri="{FF2B5EF4-FFF2-40B4-BE49-F238E27FC236}">
                    <a16:creationId xmlns:a16="http://schemas.microsoft.com/office/drawing/2014/main" id="{67476F74-DCCA-6A30-73A2-02F2017735DA}"/>
                  </a:ext>
                </a:extLst>
              </p:cNvPr>
              <p:cNvGrpSpPr/>
              <p:nvPr/>
            </p:nvGrpSpPr>
            <p:grpSpPr>
              <a:xfrm>
                <a:off x="6515726" y="4252229"/>
                <a:ext cx="810265" cy="2314138"/>
                <a:chOff x="6515726" y="4252229"/>
                <a:chExt cx="810265" cy="2314138"/>
              </a:xfrm>
            </p:grpSpPr>
            <p:cxnSp>
              <p:nvCxnSpPr>
                <p:cNvPr id="117" name="Straight Connector 116">
                  <a:extLst>
                    <a:ext uri="{FF2B5EF4-FFF2-40B4-BE49-F238E27FC236}">
                      <a16:creationId xmlns:a16="http://schemas.microsoft.com/office/drawing/2014/main" id="{787ECD23-8928-AE5E-760E-4DFAC70294E6}"/>
                    </a:ext>
                  </a:extLst>
                </p:cNvPr>
                <p:cNvCxnSpPr>
                  <a:stCxn id="12" idx="6"/>
                  <a:endCxn id="23" idx="2"/>
                </p:cNvCxnSpPr>
                <p:nvPr/>
              </p:nvCxnSpPr>
              <p:spPr>
                <a:xfrm>
                  <a:off x="6521785" y="4252229"/>
                  <a:ext cx="804206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19" name="Straight Connector 118">
                  <a:extLst>
                    <a:ext uri="{FF2B5EF4-FFF2-40B4-BE49-F238E27FC236}">
                      <a16:creationId xmlns:a16="http://schemas.microsoft.com/office/drawing/2014/main" id="{D61A5C11-4AD4-7B87-77B7-2447EBAE7957}"/>
                    </a:ext>
                  </a:extLst>
                </p:cNvPr>
                <p:cNvCxnSpPr>
                  <a:endCxn id="24" idx="2"/>
                </p:cNvCxnSpPr>
                <p:nvPr/>
              </p:nvCxnSpPr>
              <p:spPr>
                <a:xfrm>
                  <a:off x="6515726" y="4252229"/>
                  <a:ext cx="804206" cy="773126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21" name="Straight Connector 120">
                  <a:extLst>
                    <a:ext uri="{FF2B5EF4-FFF2-40B4-BE49-F238E27FC236}">
                      <a16:creationId xmlns:a16="http://schemas.microsoft.com/office/drawing/2014/main" id="{6F1EF80B-3F3F-3F9B-9BC0-C7D477A2FE6F}"/>
                    </a:ext>
                  </a:extLst>
                </p:cNvPr>
                <p:cNvCxnSpPr>
                  <a:stCxn id="12" idx="6"/>
                  <a:endCxn id="25" idx="2"/>
                </p:cNvCxnSpPr>
                <p:nvPr/>
              </p:nvCxnSpPr>
              <p:spPr>
                <a:xfrm>
                  <a:off x="6521785" y="4252229"/>
                  <a:ext cx="798147" cy="1546253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23" name="Straight Connector 122">
                  <a:extLst>
                    <a:ext uri="{FF2B5EF4-FFF2-40B4-BE49-F238E27FC236}">
                      <a16:creationId xmlns:a16="http://schemas.microsoft.com/office/drawing/2014/main" id="{1920C0F4-9C3A-628D-24E5-89938D21377B}"/>
                    </a:ext>
                  </a:extLst>
                </p:cNvPr>
                <p:cNvCxnSpPr>
                  <a:stCxn id="12" idx="6"/>
                  <a:endCxn id="26" idx="2"/>
                </p:cNvCxnSpPr>
                <p:nvPr/>
              </p:nvCxnSpPr>
              <p:spPr>
                <a:xfrm>
                  <a:off x="6521785" y="4252229"/>
                  <a:ext cx="798147" cy="2314138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25" name="Straight Connector 124">
                  <a:extLst>
                    <a:ext uri="{FF2B5EF4-FFF2-40B4-BE49-F238E27FC236}">
                      <a16:creationId xmlns:a16="http://schemas.microsoft.com/office/drawing/2014/main" id="{3E1A8DB9-FD76-9131-4538-207D6041499A}"/>
                    </a:ext>
                  </a:extLst>
                </p:cNvPr>
                <p:cNvCxnSpPr>
                  <a:stCxn id="17" idx="6"/>
                  <a:endCxn id="23" idx="2"/>
                </p:cNvCxnSpPr>
                <p:nvPr/>
              </p:nvCxnSpPr>
              <p:spPr>
                <a:xfrm flipV="1">
                  <a:off x="6515726" y="4252229"/>
                  <a:ext cx="810265" cy="773126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27" name="Straight Connector 126">
                  <a:extLst>
                    <a:ext uri="{FF2B5EF4-FFF2-40B4-BE49-F238E27FC236}">
                      <a16:creationId xmlns:a16="http://schemas.microsoft.com/office/drawing/2014/main" id="{C9E8595F-109D-0FB3-6563-DF502EE2F969}"/>
                    </a:ext>
                  </a:extLst>
                </p:cNvPr>
                <p:cNvCxnSpPr>
                  <a:stCxn id="17" idx="6"/>
                  <a:endCxn id="24" idx="2"/>
                </p:cNvCxnSpPr>
                <p:nvPr/>
              </p:nvCxnSpPr>
              <p:spPr>
                <a:xfrm>
                  <a:off x="6515726" y="5025355"/>
                  <a:ext cx="804206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29" name="Straight Connector 128">
                  <a:extLst>
                    <a:ext uri="{FF2B5EF4-FFF2-40B4-BE49-F238E27FC236}">
                      <a16:creationId xmlns:a16="http://schemas.microsoft.com/office/drawing/2014/main" id="{9E0A52BB-2E8E-FC9D-2D0F-128491E00EC4}"/>
                    </a:ext>
                  </a:extLst>
                </p:cNvPr>
                <p:cNvCxnSpPr>
                  <a:stCxn id="17" idx="6"/>
                  <a:endCxn id="25" idx="2"/>
                </p:cNvCxnSpPr>
                <p:nvPr/>
              </p:nvCxnSpPr>
              <p:spPr>
                <a:xfrm>
                  <a:off x="6515726" y="5025355"/>
                  <a:ext cx="804206" cy="773127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31" name="Straight Connector 130">
                  <a:extLst>
                    <a:ext uri="{FF2B5EF4-FFF2-40B4-BE49-F238E27FC236}">
                      <a16:creationId xmlns:a16="http://schemas.microsoft.com/office/drawing/2014/main" id="{B9DDBA6A-0F32-8182-842F-71ED027E5CE1}"/>
                    </a:ext>
                  </a:extLst>
                </p:cNvPr>
                <p:cNvCxnSpPr>
                  <a:stCxn id="17" idx="6"/>
                  <a:endCxn id="26" idx="2"/>
                </p:cNvCxnSpPr>
                <p:nvPr/>
              </p:nvCxnSpPr>
              <p:spPr>
                <a:xfrm>
                  <a:off x="6515726" y="5025355"/>
                  <a:ext cx="804206" cy="1541012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33" name="Straight Connector 132">
                  <a:extLst>
                    <a:ext uri="{FF2B5EF4-FFF2-40B4-BE49-F238E27FC236}">
                      <a16:creationId xmlns:a16="http://schemas.microsoft.com/office/drawing/2014/main" id="{2570B5F6-69C4-F8C1-797D-FE07AFA7FD84}"/>
                    </a:ext>
                  </a:extLst>
                </p:cNvPr>
                <p:cNvCxnSpPr>
                  <a:stCxn id="19" idx="6"/>
                  <a:endCxn id="23" idx="2"/>
                </p:cNvCxnSpPr>
                <p:nvPr/>
              </p:nvCxnSpPr>
              <p:spPr>
                <a:xfrm flipV="1">
                  <a:off x="6515726" y="4252229"/>
                  <a:ext cx="810265" cy="1546253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35" name="Straight Connector 134">
                  <a:extLst>
                    <a:ext uri="{FF2B5EF4-FFF2-40B4-BE49-F238E27FC236}">
                      <a16:creationId xmlns:a16="http://schemas.microsoft.com/office/drawing/2014/main" id="{3010643B-65FD-7208-5A06-1CF155D604E8}"/>
                    </a:ext>
                  </a:extLst>
                </p:cNvPr>
                <p:cNvCxnSpPr>
                  <a:stCxn id="19" idx="6"/>
                  <a:endCxn id="24" idx="2"/>
                </p:cNvCxnSpPr>
                <p:nvPr/>
              </p:nvCxnSpPr>
              <p:spPr>
                <a:xfrm flipV="1">
                  <a:off x="6515726" y="5025355"/>
                  <a:ext cx="804206" cy="773127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37" name="Straight Connector 136">
                  <a:extLst>
                    <a:ext uri="{FF2B5EF4-FFF2-40B4-BE49-F238E27FC236}">
                      <a16:creationId xmlns:a16="http://schemas.microsoft.com/office/drawing/2014/main" id="{30264BF7-425C-87A9-CB2B-489D055943A5}"/>
                    </a:ext>
                  </a:extLst>
                </p:cNvPr>
                <p:cNvCxnSpPr>
                  <a:endCxn id="25" idx="2"/>
                </p:cNvCxnSpPr>
                <p:nvPr/>
              </p:nvCxnSpPr>
              <p:spPr>
                <a:xfrm>
                  <a:off x="6515726" y="5798482"/>
                  <a:ext cx="804206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39" name="Straight Connector 138">
                  <a:extLst>
                    <a:ext uri="{FF2B5EF4-FFF2-40B4-BE49-F238E27FC236}">
                      <a16:creationId xmlns:a16="http://schemas.microsoft.com/office/drawing/2014/main" id="{620ED9BC-B9C8-B0F7-CE85-74821AA3C213}"/>
                    </a:ext>
                  </a:extLst>
                </p:cNvPr>
                <p:cNvCxnSpPr>
                  <a:endCxn id="26" idx="2"/>
                </p:cNvCxnSpPr>
                <p:nvPr/>
              </p:nvCxnSpPr>
              <p:spPr>
                <a:xfrm>
                  <a:off x="6515726" y="5798482"/>
                  <a:ext cx="804206" cy="767885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41" name="Straight Connector 140">
                  <a:extLst>
                    <a:ext uri="{FF2B5EF4-FFF2-40B4-BE49-F238E27FC236}">
                      <a16:creationId xmlns:a16="http://schemas.microsoft.com/office/drawing/2014/main" id="{048AE1D7-8B0C-EBC7-1211-7CC65E3A5548}"/>
                    </a:ext>
                  </a:extLst>
                </p:cNvPr>
                <p:cNvCxnSpPr>
                  <a:stCxn id="20" idx="6"/>
                  <a:endCxn id="23" idx="2"/>
                </p:cNvCxnSpPr>
                <p:nvPr/>
              </p:nvCxnSpPr>
              <p:spPr>
                <a:xfrm flipV="1">
                  <a:off x="6515726" y="4252229"/>
                  <a:ext cx="810265" cy="2314138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43" name="Straight Connector 142">
                  <a:extLst>
                    <a:ext uri="{FF2B5EF4-FFF2-40B4-BE49-F238E27FC236}">
                      <a16:creationId xmlns:a16="http://schemas.microsoft.com/office/drawing/2014/main" id="{29618AAC-DE59-B9B9-089A-C956D783585A}"/>
                    </a:ext>
                  </a:extLst>
                </p:cNvPr>
                <p:cNvCxnSpPr>
                  <a:endCxn id="24" idx="2"/>
                </p:cNvCxnSpPr>
                <p:nvPr/>
              </p:nvCxnSpPr>
              <p:spPr>
                <a:xfrm flipV="1">
                  <a:off x="6515726" y="5025355"/>
                  <a:ext cx="804206" cy="1535771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45" name="Straight Connector 144">
                  <a:extLst>
                    <a:ext uri="{FF2B5EF4-FFF2-40B4-BE49-F238E27FC236}">
                      <a16:creationId xmlns:a16="http://schemas.microsoft.com/office/drawing/2014/main" id="{700591DA-7C7C-7E3C-663A-F8DD19F999BC}"/>
                    </a:ext>
                  </a:extLst>
                </p:cNvPr>
                <p:cNvCxnSpPr>
                  <a:cxnSpLocks/>
                  <a:stCxn id="20" idx="6"/>
                  <a:endCxn id="25" idx="2"/>
                </p:cNvCxnSpPr>
                <p:nvPr/>
              </p:nvCxnSpPr>
              <p:spPr>
                <a:xfrm flipV="1">
                  <a:off x="6515726" y="5798482"/>
                  <a:ext cx="804206" cy="767885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47" name="Straight Connector 146">
                  <a:extLst>
                    <a:ext uri="{FF2B5EF4-FFF2-40B4-BE49-F238E27FC236}">
                      <a16:creationId xmlns:a16="http://schemas.microsoft.com/office/drawing/2014/main" id="{AB3C58E6-F7BB-36CF-E5C4-FFECC9D8463C}"/>
                    </a:ext>
                  </a:extLst>
                </p:cNvPr>
                <p:cNvCxnSpPr>
                  <a:cxnSpLocks/>
                  <a:stCxn id="20" idx="6"/>
                  <a:endCxn id="26" idx="2"/>
                </p:cNvCxnSpPr>
                <p:nvPr/>
              </p:nvCxnSpPr>
              <p:spPr>
                <a:xfrm>
                  <a:off x="6515726" y="6566367"/>
                  <a:ext cx="804206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20A27B8B-F773-1092-A766-46C87AEB3330}"/>
                </a:ext>
              </a:extLst>
            </p:cNvPr>
            <p:cNvGrpSpPr/>
            <p:nvPr/>
          </p:nvGrpSpPr>
          <p:grpSpPr>
            <a:xfrm rot="5400000">
              <a:off x="7449487" y="6831983"/>
              <a:ext cx="436734" cy="74732"/>
              <a:chOff x="13886142" y="8758045"/>
              <a:chExt cx="436734" cy="74732"/>
            </a:xfrm>
          </p:grpSpPr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7FEE80EF-14D4-A786-2F5A-1BFF350B83D2}"/>
                  </a:ext>
                </a:extLst>
              </p:cNvPr>
              <p:cNvSpPr/>
              <p:nvPr/>
            </p:nvSpPr>
            <p:spPr>
              <a:xfrm>
                <a:off x="13886142" y="8760769"/>
                <a:ext cx="72000" cy="72008"/>
              </a:xfrm>
              <a:prstGeom prst="ellipse">
                <a:avLst/>
              </a:prstGeom>
              <a:ln/>
            </p:spPr>
            <p:style>
              <a:lnRef idx="2">
                <a:schemeClr val="accent3">
                  <a:shade val="15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8F89A3F4-C8A6-B649-0B87-87B33D2618E0}"/>
                  </a:ext>
                </a:extLst>
              </p:cNvPr>
              <p:cNvSpPr/>
              <p:nvPr/>
            </p:nvSpPr>
            <p:spPr>
              <a:xfrm flipH="1">
                <a:off x="14068509" y="8758053"/>
                <a:ext cx="72000" cy="72000"/>
              </a:xfrm>
              <a:prstGeom prst="ellipse">
                <a:avLst/>
              </a:prstGeom>
              <a:ln/>
            </p:spPr>
            <p:style>
              <a:lnRef idx="2">
                <a:schemeClr val="accent3">
                  <a:shade val="15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8" name="Oval 107">
                <a:extLst>
                  <a:ext uri="{FF2B5EF4-FFF2-40B4-BE49-F238E27FC236}">
                    <a16:creationId xmlns:a16="http://schemas.microsoft.com/office/drawing/2014/main" id="{44ACEAF3-4F6A-A997-84CA-E8A6D42485AF}"/>
                  </a:ext>
                </a:extLst>
              </p:cNvPr>
              <p:cNvSpPr/>
              <p:nvPr/>
            </p:nvSpPr>
            <p:spPr>
              <a:xfrm>
                <a:off x="14250876" y="8758045"/>
                <a:ext cx="72000" cy="72008"/>
              </a:xfrm>
              <a:prstGeom prst="ellipse">
                <a:avLst/>
              </a:prstGeom>
              <a:ln/>
            </p:spPr>
            <p:style>
              <a:lnRef idx="2">
                <a:schemeClr val="accent3">
                  <a:shade val="15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157" name="Group 156">
            <a:extLst>
              <a:ext uri="{FF2B5EF4-FFF2-40B4-BE49-F238E27FC236}">
                <a16:creationId xmlns:a16="http://schemas.microsoft.com/office/drawing/2014/main" id="{5361765F-20CC-1D2F-ADCC-9B5B8E6C8F52}"/>
              </a:ext>
            </a:extLst>
          </p:cNvPr>
          <p:cNvGrpSpPr/>
          <p:nvPr/>
        </p:nvGrpSpPr>
        <p:grpSpPr>
          <a:xfrm>
            <a:off x="10926391" y="3479373"/>
            <a:ext cx="1599091" cy="5568354"/>
            <a:chOff x="10926391" y="3479373"/>
            <a:chExt cx="1599091" cy="5568354"/>
          </a:xfrm>
        </p:grpSpPr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4AA0C860-5C5B-421C-AD98-B0884D785252}"/>
                </a:ext>
              </a:extLst>
            </p:cNvPr>
            <p:cNvGrpSpPr/>
            <p:nvPr/>
          </p:nvGrpSpPr>
          <p:grpSpPr>
            <a:xfrm>
              <a:off x="10926391" y="3479373"/>
              <a:ext cx="1599091" cy="5568354"/>
              <a:chOff x="10926391" y="3899709"/>
              <a:chExt cx="1599091" cy="5568354"/>
            </a:xfrm>
          </p:grpSpPr>
          <p:grpSp>
            <p:nvGrpSpPr>
              <p:cNvPr id="21" name="Group 20">
                <a:extLst>
                  <a:ext uri="{FF2B5EF4-FFF2-40B4-BE49-F238E27FC236}">
                    <a16:creationId xmlns:a16="http://schemas.microsoft.com/office/drawing/2014/main" id="{32CB7FE8-61EC-4248-7901-EEA8C7903AB5}"/>
                  </a:ext>
                </a:extLst>
              </p:cNvPr>
              <p:cNvGrpSpPr/>
              <p:nvPr/>
            </p:nvGrpSpPr>
            <p:grpSpPr>
              <a:xfrm>
                <a:off x="11757087" y="3899709"/>
                <a:ext cx="768395" cy="5568354"/>
                <a:chOff x="9848857" y="4168333"/>
                <a:chExt cx="768395" cy="5568354"/>
              </a:xfrm>
            </p:grpSpPr>
            <p:grpSp>
              <p:nvGrpSpPr>
                <p:cNvPr id="40" name="Group 39">
                  <a:extLst>
                    <a:ext uri="{FF2B5EF4-FFF2-40B4-BE49-F238E27FC236}">
                      <a16:creationId xmlns:a16="http://schemas.microsoft.com/office/drawing/2014/main" id="{4B6D26EF-B9F7-117F-E76F-D9FA2B13E27C}"/>
                    </a:ext>
                  </a:extLst>
                </p:cNvPr>
                <p:cNvGrpSpPr/>
                <p:nvPr/>
              </p:nvGrpSpPr>
              <p:grpSpPr>
                <a:xfrm>
                  <a:off x="9891113" y="4168333"/>
                  <a:ext cx="726139" cy="3008696"/>
                  <a:chOff x="5643232" y="4362638"/>
                  <a:chExt cx="726139" cy="3008696"/>
                </a:xfrm>
              </p:grpSpPr>
              <p:sp>
                <p:nvSpPr>
                  <p:cNvPr id="36" name="Oval 35">
                    <a:extLst>
                      <a:ext uri="{FF2B5EF4-FFF2-40B4-BE49-F238E27FC236}">
                        <a16:creationId xmlns:a16="http://schemas.microsoft.com/office/drawing/2014/main" id="{481CD820-7634-CC98-8480-7CB05B9ACCAE}"/>
                      </a:ext>
                    </a:extLst>
                  </p:cNvPr>
                  <p:cNvSpPr/>
                  <p:nvPr/>
                </p:nvSpPr>
                <p:spPr>
                  <a:xfrm>
                    <a:off x="5649291" y="4362638"/>
                    <a:ext cx="720080" cy="694558"/>
                  </a:xfrm>
                  <a:prstGeom prst="ellipse">
                    <a:avLst/>
                  </a:prstGeom>
                </p:spPr>
                <p:style>
                  <a:lnRef idx="2">
                    <a:schemeClr val="accent3">
                      <a:shade val="15000"/>
                    </a:schemeClr>
                  </a:lnRef>
                  <a:fillRef idx="1">
                    <a:schemeClr val="accent3"/>
                  </a:fillRef>
                  <a:effectRef idx="0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GB" dirty="0"/>
                      <a:t>h</a:t>
                    </a:r>
                    <a:r>
                      <a:rPr lang="en-GB" baseline="-25000" dirty="0"/>
                      <a:t>1</a:t>
                    </a:r>
                    <a:endParaRPr lang="en-GB" dirty="0"/>
                  </a:p>
                </p:txBody>
              </p:sp>
              <p:sp>
                <p:nvSpPr>
                  <p:cNvPr id="37" name="Oval 36">
                    <a:extLst>
                      <a:ext uri="{FF2B5EF4-FFF2-40B4-BE49-F238E27FC236}">
                        <a16:creationId xmlns:a16="http://schemas.microsoft.com/office/drawing/2014/main" id="{940044E3-0C78-A796-D9FB-DAE79D31CDA9}"/>
                      </a:ext>
                    </a:extLst>
                  </p:cNvPr>
                  <p:cNvSpPr/>
                  <p:nvPr/>
                </p:nvSpPr>
                <p:spPr>
                  <a:xfrm>
                    <a:off x="5643232" y="5135764"/>
                    <a:ext cx="720080" cy="694558"/>
                  </a:xfrm>
                  <a:prstGeom prst="ellipse">
                    <a:avLst/>
                  </a:prstGeom>
                </p:spPr>
                <p:style>
                  <a:lnRef idx="2">
                    <a:schemeClr val="accent3">
                      <a:shade val="15000"/>
                    </a:schemeClr>
                  </a:lnRef>
                  <a:fillRef idx="1">
                    <a:schemeClr val="accent3"/>
                  </a:fillRef>
                  <a:effectRef idx="0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GB" dirty="0"/>
                      <a:t>h</a:t>
                    </a:r>
                    <a:r>
                      <a:rPr lang="en-GB" baseline="-25000" dirty="0"/>
                      <a:t>2</a:t>
                    </a:r>
                    <a:endParaRPr lang="en-GB" dirty="0"/>
                  </a:p>
                </p:txBody>
              </p:sp>
              <p:sp>
                <p:nvSpPr>
                  <p:cNvPr id="38" name="Oval 37">
                    <a:extLst>
                      <a:ext uri="{FF2B5EF4-FFF2-40B4-BE49-F238E27FC236}">
                        <a16:creationId xmlns:a16="http://schemas.microsoft.com/office/drawing/2014/main" id="{153F5B40-6227-BA9B-831B-D7C0BAECB191}"/>
                      </a:ext>
                    </a:extLst>
                  </p:cNvPr>
                  <p:cNvSpPr/>
                  <p:nvPr/>
                </p:nvSpPr>
                <p:spPr>
                  <a:xfrm>
                    <a:off x="5643232" y="5908891"/>
                    <a:ext cx="720080" cy="694558"/>
                  </a:xfrm>
                  <a:prstGeom prst="ellipse">
                    <a:avLst/>
                  </a:prstGeom>
                </p:spPr>
                <p:style>
                  <a:lnRef idx="2">
                    <a:schemeClr val="accent3">
                      <a:shade val="15000"/>
                    </a:schemeClr>
                  </a:lnRef>
                  <a:fillRef idx="1">
                    <a:schemeClr val="accent3"/>
                  </a:fillRef>
                  <a:effectRef idx="0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GB" dirty="0"/>
                      <a:t>h</a:t>
                    </a:r>
                    <a:r>
                      <a:rPr lang="en-GB" baseline="-25000" dirty="0"/>
                      <a:t>3</a:t>
                    </a:r>
                    <a:endParaRPr lang="en-GB" dirty="0"/>
                  </a:p>
                </p:txBody>
              </p:sp>
              <p:sp>
                <p:nvSpPr>
                  <p:cNvPr id="39" name="Oval 38">
                    <a:extLst>
                      <a:ext uri="{FF2B5EF4-FFF2-40B4-BE49-F238E27FC236}">
                        <a16:creationId xmlns:a16="http://schemas.microsoft.com/office/drawing/2014/main" id="{927BBF4C-EBEF-FD84-B1D8-82CFDDA51292}"/>
                      </a:ext>
                    </a:extLst>
                  </p:cNvPr>
                  <p:cNvSpPr/>
                  <p:nvPr/>
                </p:nvSpPr>
                <p:spPr>
                  <a:xfrm>
                    <a:off x="5643232" y="6676776"/>
                    <a:ext cx="720080" cy="694558"/>
                  </a:xfrm>
                  <a:prstGeom prst="ellipse">
                    <a:avLst/>
                  </a:prstGeom>
                </p:spPr>
                <p:style>
                  <a:lnRef idx="2">
                    <a:schemeClr val="accent3">
                      <a:shade val="15000"/>
                    </a:schemeClr>
                  </a:lnRef>
                  <a:fillRef idx="1">
                    <a:schemeClr val="accent3"/>
                  </a:fillRef>
                  <a:effectRef idx="0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GB" dirty="0"/>
                      <a:t>h</a:t>
                    </a:r>
                    <a:r>
                      <a:rPr lang="en-GB" baseline="-25000" dirty="0"/>
                      <a:t>4</a:t>
                    </a:r>
                    <a:endParaRPr lang="en-GB" dirty="0"/>
                  </a:p>
                </p:txBody>
              </p:sp>
            </p:grpSp>
            <p:sp>
              <p:nvSpPr>
                <p:cNvPr id="66" name="TextBox 65">
                  <a:extLst>
                    <a:ext uri="{FF2B5EF4-FFF2-40B4-BE49-F238E27FC236}">
                      <a16:creationId xmlns:a16="http://schemas.microsoft.com/office/drawing/2014/main" id="{91129558-4D59-14F7-6A27-E498B600BDF1}"/>
                    </a:ext>
                  </a:extLst>
                </p:cNvPr>
                <p:cNvSpPr txBox="1"/>
                <p:nvPr/>
              </p:nvSpPr>
              <p:spPr>
                <a:xfrm rot="17816070">
                  <a:off x="9631963" y="8873461"/>
                  <a:ext cx="1080120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dirty="0"/>
                    <a:t>Hidden layer</a:t>
                  </a:r>
                </a:p>
              </p:txBody>
            </p:sp>
          </p:grpSp>
          <p:grpSp>
            <p:nvGrpSpPr>
              <p:cNvPr id="69" name="Group 68">
                <a:extLst>
                  <a:ext uri="{FF2B5EF4-FFF2-40B4-BE49-F238E27FC236}">
                    <a16:creationId xmlns:a16="http://schemas.microsoft.com/office/drawing/2014/main" id="{3BE27CEF-E237-E205-7B04-72C8FC6AD0A1}"/>
                  </a:ext>
                </a:extLst>
              </p:cNvPr>
              <p:cNvGrpSpPr/>
              <p:nvPr/>
            </p:nvGrpSpPr>
            <p:grpSpPr>
              <a:xfrm>
                <a:off x="10926391" y="4246988"/>
                <a:ext cx="879011" cy="2314138"/>
                <a:chOff x="10926391" y="4246988"/>
                <a:chExt cx="879011" cy="2314138"/>
              </a:xfrm>
            </p:grpSpPr>
            <p:cxnSp>
              <p:nvCxnSpPr>
                <p:cNvPr id="208" name="Straight Connector 207">
                  <a:extLst>
                    <a:ext uri="{FF2B5EF4-FFF2-40B4-BE49-F238E27FC236}">
                      <a16:creationId xmlns:a16="http://schemas.microsoft.com/office/drawing/2014/main" id="{F8F82CF0-0458-A4E5-C860-F79A9F80B812}"/>
                    </a:ext>
                  </a:extLst>
                </p:cNvPr>
                <p:cNvCxnSpPr>
                  <a:stCxn id="31" idx="6"/>
                  <a:endCxn id="36" idx="2"/>
                </p:cNvCxnSpPr>
                <p:nvPr/>
              </p:nvCxnSpPr>
              <p:spPr>
                <a:xfrm flipV="1">
                  <a:off x="10926391" y="4246988"/>
                  <a:ext cx="879011" cy="773126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10" name="Straight Connector 209">
                  <a:extLst>
                    <a:ext uri="{FF2B5EF4-FFF2-40B4-BE49-F238E27FC236}">
                      <a16:creationId xmlns:a16="http://schemas.microsoft.com/office/drawing/2014/main" id="{5DD277C9-C264-042A-3822-B6800108CC6D}"/>
                    </a:ext>
                  </a:extLst>
                </p:cNvPr>
                <p:cNvCxnSpPr>
                  <a:stCxn id="31" idx="6"/>
                  <a:endCxn id="37" idx="2"/>
                </p:cNvCxnSpPr>
                <p:nvPr/>
              </p:nvCxnSpPr>
              <p:spPr>
                <a:xfrm>
                  <a:off x="10926391" y="5020114"/>
                  <a:ext cx="872952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12" name="Straight Connector 211">
                  <a:extLst>
                    <a:ext uri="{FF2B5EF4-FFF2-40B4-BE49-F238E27FC236}">
                      <a16:creationId xmlns:a16="http://schemas.microsoft.com/office/drawing/2014/main" id="{0F110703-398C-A085-11DB-DCA6750849DB}"/>
                    </a:ext>
                  </a:extLst>
                </p:cNvPr>
                <p:cNvCxnSpPr>
                  <a:stCxn id="31" idx="6"/>
                  <a:endCxn id="38" idx="2"/>
                </p:cNvCxnSpPr>
                <p:nvPr/>
              </p:nvCxnSpPr>
              <p:spPr>
                <a:xfrm>
                  <a:off x="10926391" y="5020114"/>
                  <a:ext cx="872952" cy="773127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14" name="Straight Connector 213">
                  <a:extLst>
                    <a:ext uri="{FF2B5EF4-FFF2-40B4-BE49-F238E27FC236}">
                      <a16:creationId xmlns:a16="http://schemas.microsoft.com/office/drawing/2014/main" id="{5D0021DD-6A9F-01B8-B433-DFBAEDE4132F}"/>
                    </a:ext>
                  </a:extLst>
                </p:cNvPr>
                <p:cNvCxnSpPr>
                  <a:cxnSpLocks/>
                  <a:stCxn id="31" idx="6"/>
                  <a:endCxn id="39" idx="2"/>
                </p:cNvCxnSpPr>
                <p:nvPr/>
              </p:nvCxnSpPr>
              <p:spPr>
                <a:xfrm>
                  <a:off x="10926391" y="5020114"/>
                  <a:ext cx="872952" cy="1541012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17" name="Straight Connector 216">
                  <a:extLst>
                    <a:ext uri="{FF2B5EF4-FFF2-40B4-BE49-F238E27FC236}">
                      <a16:creationId xmlns:a16="http://schemas.microsoft.com/office/drawing/2014/main" id="{717A07B8-A027-5D92-8ED5-845889042553}"/>
                    </a:ext>
                  </a:extLst>
                </p:cNvPr>
                <p:cNvCxnSpPr>
                  <a:stCxn id="32" idx="6"/>
                  <a:endCxn id="36" idx="2"/>
                </p:cNvCxnSpPr>
                <p:nvPr/>
              </p:nvCxnSpPr>
              <p:spPr>
                <a:xfrm flipV="1">
                  <a:off x="10926391" y="4246988"/>
                  <a:ext cx="879011" cy="1546253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19" name="Straight Connector 218">
                  <a:extLst>
                    <a:ext uri="{FF2B5EF4-FFF2-40B4-BE49-F238E27FC236}">
                      <a16:creationId xmlns:a16="http://schemas.microsoft.com/office/drawing/2014/main" id="{65753AD6-CB78-B32F-2F03-F0CB82825135}"/>
                    </a:ext>
                  </a:extLst>
                </p:cNvPr>
                <p:cNvCxnSpPr>
                  <a:cxnSpLocks/>
                  <a:stCxn id="32" idx="6"/>
                  <a:endCxn id="37" idx="2"/>
                </p:cNvCxnSpPr>
                <p:nvPr/>
              </p:nvCxnSpPr>
              <p:spPr>
                <a:xfrm flipV="1">
                  <a:off x="10926391" y="5020114"/>
                  <a:ext cx="872952" cy="773127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22" name="Straight Connector 221">
                  <a:extLst>
                    <a:ext uri="{FF2B5EF4-FFF2-40B4-BE49-F238E27FC236}">
                      <a16:creationId xmlns:a16="http://schemas.microsoft.com/office/drawing/2014/main" id="{C00D35A0-FA2B-F2CF-97F7-6E2713543335}"/>
                    </a:ext>
                  </a:extLst>
                </p:cNvPr>
                <p:cNvCxnSpPr>
                  <a:stCxn id="32" idx="6"/>
                  <a:endCxn id="38" idx="2"/>
                </p:cNvCxnSpPr>
                <p:nvPr/>
              </p:nvCxnSpPr>
              <p:spPr>
                <a:xfrm>
                  <a:off x="10926391" y="5793241"/>
                  <a:ext cx="872952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24" name="Straight Connector 223">
                  <a:extLst>
                    <a:ext uri="{FF2B5EF4-FFF2-40B4-BE49-F238E27FC236}">
                      <a16:creationId xmlns:a16="http://schemas.microsoft.com/office/drawing/2014/main" id="{EE7A967E-8E47-5DBD-22A1-A191FD0E37EF}"/>
                    </a:ext>
                  </a:extLst>
                </p:cNvPr>
                <p:cNvCxnSpPr>
                  <a:stCxn id="32" idx="6"/>
                  <a:endCxn id="39" idx="2"/>
                </p:cNvCxnSpPr>
                <p:nvPr/>
              </p:nvCxnSpPr>
              <p:spPr>
                <a:xfrm>
                  <a:off x="10926391" y="5793241"/>
                  <a:ext cx="872952" cy="767885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10" name="Group 109">
              <a:extLst>
                <a:ext uri="{FF2B5EF4-FFF2-40B4-BE49-F238E27FC236}">
                  <a16:creationId xmlns:a16="http://schemas.microsoft.com/office/drawing/2014/main" id="{B10E8968-4F25-E90D-B4E4-E888216A1338}"/>
                </a:ext>
              </a:extLst>
            </p:cNvPr>
            <p:cNvGrpSpPr/>
            <p:nvPr/>
          </p:nvGrpSpPr>
          <p:grpSpPr>
            <a:xfrm rot="5400000">
              <a:off x="11947263" y="6831983"/>
              <a:ext cx="436734" cy="74732"/>
              <a:chOff x="13886142" y="8758045"/>
              <a:chExt cx="436734" cy="74732"/>
            </a:xfrm>
          </p:grpSpPr>
          <p:sp>
            <p:nvSpPr>
              <p:cNvPr id="112" name="Oval 111">
                <a:extLst>
                  <a:ext uri="{FF2B5EF4-FFF2-40B4-BE49-F238E27FC236}">
                    <a16:creationId xmlns:a16="http://schemas.microsoft.com/office/drawing/2014/main" id="{6D2CAB3F-9017-C7E5-D1FB-42231FF8BDD2}"/>
                  </a:ext>
                </a:extLst>
              </p:cNvPr>
              <p:cNvSpPr/>
              <p:nvPr/>
            </p:nvSpPr>
            <p:spPr>
              <a:xfrm>
                <a:off x="13886142" y="8760769"/>
                <a:ext cx="72000" cy="72008"/>
              </a:xfrm>
              <a:prstGeom prst="ellipse">
                <a:avLst/>
              </a:prstGeom>
              <a:ln/>
            </p:spPr>
            <p:style>
              <a:lnRef idx="2">
                <a:schemeClr val="accent3">
                  <a:shade val="15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4" name="Oval 113">
                <a:extLst>
                  <a:ext uri="{FF2B5EF4-FFF2-40B4-BE49-F238E27FC236}">
                    <a16:creationId xmlns:a16="http://schemas.microsoft.com/office/drawing/2014/main" id="{DFC93040-4632-98C9-C525-E73A03852C31}"/>
                  </a:ext>
                </a:extLst>
              </p:cNvPr>
              <p:cNvSpPr/>
              <p:nvPr/>
            </p:nvSpPr>
            <p:spPr>
              <a:xfrm flipH="1">
                <a:off x="14068509" y="8758053"/>
                <a:ext cx="72000" cy="72000"/>
              </a:xfrm>
              <a:prstGeom prst="ellipse">
                <a:avLst/>
              </a:prstGeom>
              <a:ln/>
            </p:spPr>
            <p:style>
              <a:lnRef idx="2">
                <a:schemeClr val="accent3">
                  <a:shade val="15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6" name="Oval 115">
                <a:extLst>
                  <a:ext uri="{FF2B5EF4-FFF2-40B4-BE49-F238E27FC236}">
                    <a16:creationId xmlns:a16="http://schemas.microsoft.com/office/drawing/2014/main" id="{6FC9387B-3665-8A5A-8FDE-91052BB12952}"/>
                  </a:ext>
                </a:extLst>
              </p:cNvPr>
              <p:cNvSpPr/>
              <p:nvPr/>
            </p:nvSpPr>
            <p:spPr>
              <a:xfrm>
                <a:off x="14250876" y="8758045"/>
                <a:ext cx="72000" cy="72008"/>
              </a:xfrm>
              <a:prstGeom prst="ellipse">
                <a:avLst/>
              </a:prstGeom>
              <a:ln/>
            </p:spPr>
            <p:style>
              <a:lnRef idx="2">
                <a:schemeClr val="accent3">
                  <a:shade val="15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159" name="Group 158">
            <a:extLst>
              <a:ext uri="{FF2B5EF4-FFF2-40B4-BE49-F238E27FC236}">
                <a16:creationId xmlns:a16="http://schemas.microsoft.com/office/drawing/2014/main" id="{4E7C068E-CEDC-4873-9313-D7FA071026B3}"/>
              </a:ext>
            </a:extLst>
          </p:cNvPr>
          <p:cNvGrpSpPr/>
          <p:nvPr/>
        </p:nvGrpSpPr>
        <p:grpSpPr>
          <a:xfrm>
            <a:off x="12519423" y="2695228"/>
            <a:ext cx="1372496" cy="6392918"/>
            <a:chOff x="12519423" y="2695228"/>
            <a:chExt cx="1372496" cy="6392918"/>
          </a:xfrm>
        </p:grpSpPr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5FD0B550-9CDF-793E-C140-0284F1C0DB3E}"/>
                </a:ext>
              </a:extLst>
            </p:cNvPr>
            <p:cNvGrpSpPr/>
            <p:nvPr/>
          </p:nvGrpSpPr>
          <p:grpSpPr>
            <a:xfrm>
              <a:off x="12519423" y="2695228"/>
              <a:ext cx="1372496" cy="6392918"/>
              <a:chOff x="12519423" y="3115564"/>
              <a:chExt cx="1372496" cy="6392918"/>
            </a:xfrm>
          </p:grpSpPr>
          <p:grpSp>
            <p:nvGrpSpPr>
              <p:cNvPr id="78" name="Group 77">
                <a:extLst>
                  <a:ext uri="{FF2B5EF4-FFF2-40B4-BE49-F238E27FC236}">
                    <a16:creationId xmlns:a16="http://schemas.microsoft.com/office/drawing/2014/main" id="{FB61C111-93DE-C6BC-F5C9-12E8A36B1635}"/>
                  </a:ext>
                </a:extLst>
              </p:cNvPr>
              <p:cNvGrpSpPr/>
              <p:nvPr/>
            </p:nvGrpSpPr>
            <p:grpSpPr>
              <a:xfrm>
                <a:off x="13167446" y="3115564"/>
                <a:ext cx="724473" cy="6392918"/>
                <a:chOff x="13167446" y="3115564"/>
                <a:chExt cx="724473" cy="6392918"/>
              </a:xfrm>
            </p:grpSpPr>
            <p:grpSp>
              <p:nvGrpSpPr>
                <p:cNvPr id="65" name="Group 64">
                  <a:extLst>
                    <a:ext uri="{FF2B5EF4-FFF2-40B4-BE49-F238E27FC236}">
                      <a16:creationId xmlns:a16="http://schemas.microsoft.com/office/drawing/2014/main" id="{45C39FA3-C49E-FA6F-387E-CA4F21280631}"/>
                    </a:ext>
                  </a:extLst>
                </p:cNvPr>
                <p:cNvGrpSpPr/>
                <p:nvPr/>
              </p:nvGrpSpPr>
              <p:grpSpPr>
                <a:xfrm>
                  <a:off x="13167446" y="3115564"/>
                  <a:ext cx="720077" cy="4562070"/>
                  <a:chOff x="2485775" y="3581942"/>
                  <a:chExt cx="726136" cy="4544464"/>
                </a:xfrm>
              </p:grpSpPr>
              <p:sp>
                <p:nvSpPr>
                  <p:cNvPr id="59" name="Oval 58">
                    <a:extLst>
                      <a:ext uri="{FF2B5EF4-FFF2-40B4-BE49-F238E27FC236}">
                        <a16:creationId xmlns:a16="http://schemas.microsoft.com/office/drawing/2014/main" id="{830A0DDE-6FF6-A0DA-288A-7239FC904532}"/>
                      </a:ext>
                    </a:extLst>
                  </p:cNvPr>
                  <p:cNvSpPr/>
                  <p:nvPr/>
                </p:nvSpPr>
                <p:spPr>
                  <a:xfrm>
                    <a:off x="2491831" y="3581942"/>
                    <a:ext cx="720080" cy="694558"/>
                  </a:xfrm>
                  <a:prstGeom prst="ellipse">
                    <a:avLst/>
                  </a:prstGeom>
                </p:spPr>
                <p:style>
                  <a:lnRef idx="2">
                    <a:schemeClr val="dk1">
                      <a:shade val="15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GB" dirty="0"/>
                      <a:t>X</a:t>
                    </a:r>
                    <a:r>
                      <a:rPr lang="en-GB" baseline="-25000" dirty="0"/>
                      <a:t>1</a:t>
                    </a:r>
                    <a:endParaRPr lang="en-GB" dirty="0"/>
                  </a:p>
                </p:txBody>
              </p:sp>
              <p:sp>
                <p:nvSpPr>
                  <p:cNvPr id="60" name="Oval 59">
                    <a:extLst>
                      <a:ext uri="{FF2B5EF4-FFF2-40B4-BE49-F238E27FC236}">
                        <a16:creationId xmlns:a16="http://schemas.microsoft.com/office/drawing/2014/main" id="{36FC69BD-5BA8-30B2-065A-8E4F3134BE8B}"/>
                      </a:ext>
                    </a:extLst>
                  </p:cNvPr>
                  <p:cNvSpPr/>
                  <p:nvPr/>
                </p:nvSpPr>
                <p:spPr>
                  <a:xfrm>
                    <a:off x="2485775" y="4355067"/>
                    <a:ext cx="720080" cy="694558"/>
                  </a:xfrm>
                  <a:prstGeom prst="ellipse">
                    <a:avLst/>
                  </a:prstGeom>
                </p:spPr>
                <p:style>
                  <a:lnRef idx="2">
                    <a:schemeClr val="dk1">
                      <a:shade val="15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GB" dirty="0"/>
                      <a:t>X</a:t>
                    </a:r>
                    <a:r>
                      <a:rPr lang="en-GB" baseline="-25000" dirty="0"/>
                      <a:t>2</a:t>
                    </a:r>
                    <a:endParaRPr lang="en-GB" dirty="0"/>
                  </a:p>
                </p:txBody>
              </p:sp>
              <p:sp>
                <p:nvSpPr>
                  <p:cNvPr id="61" name="Oval 60">
                    <a:extLst>
                      <a:ext uri="{FF2B5EF4-FFF2-40B4-BE49-F238E27FC236}">
                        <a16:creationId xmlns:a16="http://schemas.microsoft.com/office/drawing/2014/main" id="{2D9B11C8-2B3B-7C11-1800-0E51F327BAB6}"/>
                      </a:ext>
                    </a:extLst>
                  </p:cNvPr>
                  <p:cNvSpPr/>
                  <p:nvPr/>
                </p:nvSpPr>
                <p:spPr>
                  <a:xfrm>
                    <a:off x="2485775" y="6663963"/>
                    <a:ext cx="720080" cy="694558"/>
                  </a:xfrm>
                  <a:prstGeom prst="ellipse">
                    <a:avLst/>
                  </a:prstGeom>
                </p:spPr>
                <p:style>
                  <a:lnRef idx="2">
                    <a:schemeClr val="dk1">
                      <a:shade val="15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GB" dirty="0"/>
                      <a:t>X</a:t>
                    </a:r>
                    <a:r>
                      <a:rPr lang="en-GB" baseline="-25000" dirty="0"/>
                      <a:t>5</a:t>
                    </a:r>
                    <a:endParaRPr lang="en-GB" dirty="0"/>
                  </a:p>
                </p:txBody>
              </p:sp>
              <p:sp>
                <p:nvSpPr>
                  <p:cNvPr id="62" name="Oval 61">
                    <a:extLst>
                      <a:ext uri="{FF2B5EF4-FFF2-40B4-BE49-F238E27FC236}">
                        <a16:creationId xmlns:a16="http://schemas.microsoft.com/office/drawing/2014/main" id="{6178E822-572A-EB13-0FB9-B062A812A51F}"/>
                      </a:ext>
                    </a:extLst>
                  </p:cNvPr>
                  <p:cNvSpPr/>
                  <p:nvPr/>
                </p:nvSpPr>
                <p:spPr>
                  <a:xfrm>
                    <a:off x="2485775" y="5128192"/>
                    <a:ext cx="720080" cy="694558"/>
                  </a:xfrm>
                  <a:prstGeom prst="ellipse">
                    <a:avLst/>
                  </a:prstGeom>
                </p:spPr>
                <p:style>
                  <a:lnRef idx="2">
                    <a:schemeClr val="dk1">
                      <a:shade val="15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GB" dirty="0"/>
                      <a:t>X</a:t>
                    </a:r>
                    <a:r>
                      <a:rPr lang="en-GB" baseline="-25000" dirty="0"/>
                      <a:t>3</a:t>
                    </a:r>
                    <a:endParaRPr lang="en-GB" dirty="0"/>
                  </a:p>
                </p:txBody>
              </p:sp>
              <p:sp>
                <p:nvSpPr>
                  <p:cNvPr id="63" name="Oval 62">
                    <a:extLst>
                      <a:ext uri="{FF2B5EF4-FFF2-40B4-BE49-F238E27FC236}">
                        <a16:creationId xmlns:a16="http://schemas.microsoft.com/office/drawing/2014/main" id="{737BE652-47D4-6547-AB8A-5844A503FDCA}"/>
                      </a:ext>
                    </a:extLst>
                  </p:cNvPr>
                  <p:cNvSpPr/>
                  <p:nvPr/>
                </p:nvSpPr>
                <p:spPr>
                  <a:xfrm>
                    <a:off x="2485775" y="5896078"/>
                    <a:ext cx="720080" cy="694558"/>
                  </a:xfrm>
                  <a:prstGeom prst="ellipse">
                    <a:avLst/>
                  </a:prstGeom>
                </p:spPr>
                <p:style>
                  <a:lnRef idx="2">
                    <a:schemeClr val="dk1">
                      <a:shade val="15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GB" dirty="0"/>
                      <a:t>X</a:t>
                    </a:r>
                    <a:r>
                      <a:rPr lang="en-GB" baseline="-25000" dirty="0"/>
                      <a:t>4</a:t>
                    </a:r>
                    <a:endParaRPr lang="en-GB" dirty="0"/>
                  </a:p>
                </p:txBody>
              </p:sp>
              <p:sp>
                <p:nvSpPr>
                  <p:cNvPr id="64" name="Oval 63">
                    <a:extLst>
                      <a:ext uri="{FF2B5EF4-FFF2-40B4-BE49-F238E27FC236}">
                        <a16:creationId xmlns:a16="http://schemas.microsoft.com/office/drawing/2014/main" id="{208FA3BE-89A6-5203-FE2A-96C3CDE3F010}"/>
                      </a:ext>
                    </a:extLst>
                  </p:cNvPr>
                  <p:cNvSpPr/>
                  <p:nvPr/>
                </p:nvSpPr>
                <p:spPr>
                  <a:xfrm>
                    <a:off x="2485775" y="7431848"/>
                    <a:ext cx="720080" cy="694558"/>
                  </a:xfrm>
                  <a:prstGeom prst="ellipse">
                    <a:avLst/>
                  </a:prstGeom>
                </p:spPr>
                <p:style>
                  <a:lnRef idx="2">
                    <a:schemeClr val="dk1">
                      <a:shade val="15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GB" dirty="0"/>
                      <a:t>X</a:t>
                    </a:r>
                    <a:r>
                      <a:rPr lang="en-GB" baseline="-25000" dirty="0"/>
                      <a:t>6</a:t>
                    </a:r>
                    <a:endParaRPr lang="en-GB" dirty="0"/>
                  </a:p>
                </p:txBody>
              </p:sp>
            </p:grpSp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923F2410-78B6-8289-E306-3CF42E516CDF}"/>
                    </a:ext>
                  </a:extLst>
                </p:cNvPr>
                <p:cNvSpPr txBox="1"/>
                <p:nvPr/>
              </p:nvSpPr>
              <p:spPr>
                <a:xfrm rot="17816070">
                  <a:off x="13028694" y="8645256"/>
                  <a:ext cx="1080120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dirty="0"/>
                    <a:t>Output layer</a:t>
                  </a:r>
                </a:p>
              </p:txBody>
            </p:sp>
          </p:grpSp>
          <p:grpSp>
            <p:nvGrpSpPr>
              <p:cNvPr id="67" name="Group 66">
                <a:extLst>
                  <a:ext uri="{FF2B5EF4-FFF2-40B4-BE49-F238E27FC236}">
                    <a16:creationId xmlns:a16="http://schemas.microsoft.com/office/drawing/2014/main" id="{F2C2303A-D497-C401-8968-BF72860BB6FB}"/>
                  </a:ext>
                </a:extLst>
              </p:cNvPr>
              <p:cNvGrpSpPr/>
              <p:nvPr/>
            </p:nvGrpSpPr>
            <p:grpSpPr>
              <a:xfrm>
                <a:off x="12519423" y="3464189"/>
                <a:ext cx="654027" cy="3864821"/>
                <a:chOff x="12519423" y="3464189"/>
                <a:chExt cx="654027" cy="3864821"/>
              </a:xfrm>
            </p:grpSpPr>
            <p:cxnSp>
              <p:nvCxnSpPr>
                <p:cNvPr id="247" name="Straight Connector 246">
                  <a:extLst>
                    <a:ext uri="{FF2B5EF4-FFF2-40B4-BE49-F238E27FC236}">
                      <a16:creationId xmlns:a16="http://schemas.microsoft.com/office/drawing/2014/main" id="{140B156F-4A72-6E60-6779-1475B7901FF6}"/>
                    </a:ext>
                  </a:extLst>
                </p:cNvPr>
                <p:cNvCxnSpPr>
                  <a:stCxn id="36" idx="6"/>
                  <a:endCxn id="59" idx="2"/>
                </p:cNvCxnSpPr>
                <p:nvPr/>
              </p:nvCxnSpPr>
              <p:spPr>
                <a:xfrm flipV="1">
                  <a:off x="12525482" y="3464189"/>
                  <a:ext cx="647968" cy="782799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49" name="Straight Connector 248">
                  <a:extLst>
                    <a:ext uri="{FF2B5EF4-FFF2-40B4-BE49-F238E27FC236}">
                      <a16:creationId xmlns:a16="http://schemas.microsoft.com/office/drawing/2014/main" id="{3682EC2E-9426-29D3-A6DE-7136B90EE708}"/>
                    </a:ext>
                  </a:extLst>
                </p:cNvPr>
                <p:cNvCxnSpPr>
                  <a:stCxn id="36" idx="6"/>
                  <a:endCxn id="60" idx="2"/>
                </p:cNvCxnSpPr>
                <p:nvPr/>
              </p:nvCxnSpPr>
              <p:spPr>
                <a:xfrm flipV="1">
                  <a:off x="12525482" y="4240309"/>
                  <a:ext cx="641962" cy="6679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51" name="Straight Connector 250">
                  <a:extLst>
                    <a:ext uri="{FF2B5EF4-FFF2-40B4-BE49-F238E27FC236}">
                      <a16:creationId xmlns:a16="http://schemas.microsoft.com/office/drawing/2014/main" id="{288051B7-4A5D-CF0B-76CF-65750B30DDE9}"/>
                    </a:ext>
                  </a:extLst>
                </p:cNvPr>
                <p:cNvCxnSpPr>
                  <a:stCxn id="36" idx="6"/>
                  <a:endCxn id="62" idx="2"/>
                </p:cNvCxnSpPr>
                <p:nvPr/>
              </p:nvCxnSpPr>
              <p:spPr>
                <a:xfrm>
                  <a:off x="12525482" y="4246988"/>
                  <a:ext cx="641962" cy="769442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53" name="Straight Connector 252">
                  <a:extLst>
                    <a:ext uri="{FF2B5EF4-FFF2-40B4-BE49-F238E27FC236}">
                      <a16:creationId xmlns:a16="http://schemas.microsoft.com/office/drawing/2014/main" id="{188C9632-AAC0-1E1F-2FC0-F64390BE08E5}"/>
                    </a:ext>
                  </a:extLst>
                </p:cNvPr>
                <p:cNvCxnSpPr>
                  <a:stCxn id="36" idx="6"/>
                  <a:endCxn id="63" idx="2"/>
                </p:cNvCxnSpPr>
                <p:nvPr/>
              </p:nvCxnSpPr>
              <p:spPr>
                <a:xfrm>
                  <a:off x="12525482" y="4246988"/>
                  <a:ext cx="641962" cy="1540303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55" name="Straight Connector 254">
                  <a:extLst>
                    <a:ext uri="{FF2B5EF4-FFF2-40B4-BE49-F238E27FC236}">
                      <a16:creationId xmlns:a16="http://schemas.microsoft.com/office/drawing/2014/main" id="{7F0BD1CB-9DFE-3DB9-286F-66E9A404EA8B}"/>
                    </a:ext>
                  </a:extLst>
                </p:cNvPr>
                <p:cNvCxnSpPr>
                  <a:stCxn id="36" idx="6"/>
                  <a:endCxn id="61" idx="2"/>
                </p:cNvCxnSpPr>
                <p:nvPr/>
              </p:nvCxnSpPr>
              <p:spPr>
                <a:xfrm>
                  <a:off x="12525482" y="4246988"/>
                  <a:ext cx="641962" cy="2311163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57" name="Straight Connector 256">
                  <a:extLst>
                    <a:ext uri="{FF2B5EF4-FFF2-40B4-BE49-F238E27FC236}">
                      <a16:creationId xmlns:a16="http://schemas.microsoft.com/office/drawing/2014/main" id="{989B5CFB-1C32-9C91-A4CF-A0629DED4AFB}"/>
                    </a:ext>
                  </a:extLst>
                </p:cNvPr>
                <p:cNvCxnSpPr>
                  <a:stCxn id="36" idx="6"/>
                  <a:endCxn id="64" idx="2"/>
                </p:cNvCxnSpPr>
                <p:nvPr/>
              </p:nvCxnSpPr>
              <p:spPr>
                <a:xfrm>
                  <a:off x="12525482" y="4246988"/>
                  <a:ext cx="641964" cy="3082022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59" name="Straight Connector 258">
                  <a:extLst>
                    <a:ext uri="{FF2B5EF4-FFF2-40B4-BE49-F238E27FC236}">
                      <a16:creationId xmlns:a16="http://schemas.microsoft.com/office/drawing/2014/main" id="{24F8F343-30EE-BCD7-499C-E466974CB76F}"/>
                    </a:ext>
                  </a:extLst>
                </p:cNvPr>
                <p:cNvCxnSpPr>
                  <a:stCxn id="37" idx="6"/>
                  <a:endCxn id="59" idx="2"/>
                </p:cNvCxnSpPr>
                <p:nvPr/>
              </p:nvCxnSpPr>
              <p:spPr>
                <a:xfrm flipV="1">
                  <a:off x="12519423" y="3464189"/>
                  <a:ext cx="654027" cy="1555925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61" name="Straight Connector 260">
                  <a:extLst>
                    <a:ext uri="{FF2B5EF4-FFF2-40B4-BE49-F238E27FC236}">
                      <a16:creationId xmlns:a16="http://schemas.microsoft.com/office/drawing/2014/main" id="{F79A966F-FF50-9381-3813-1DE8CCC62CE8}"/>
                    </a:ext>
                  </a:extLst>
                </p:cNvPr>
                <p:cNvCxnSpPr>
                  <a:stCxn id="37" idx="6"/>
                  <a:endCxn id="60" idx="2"/>
                </p:cNvCxnSpPr>
                <p:nvPr/>
              </p:nvCxnSpPr>
              <p:spPr>
                <a:xfrm flipV="1">
                  <a:off x="12519423" y="4240309"/>
                  <a:ext cx="648021" cy="779805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63" name="Straight Connector 262">
                  <a:extLst>
                    <a:ext uri="{FF2B5EF4-FFF2-40B4-BE49-F238E27FC236}">
                      <a16:creationId xmlns:a16="http://schemas.microsoft.com/office/drawing/2014/main" id="{2461FFB8-F31B-8C4F-785B-F3C09456163C}"/>
                    </a:ext>
                  </a:extLst>
                </p:cNvPr>
                <p:cNvCxnSpPr>
                  <a:cxnSpLocks/>
                  <a:stCxn id="37" idx="6"/>
                  <a:endCxn id="62" idx="2"/>
                </p:cNvCxnSpPr>
                <p:nvPr/>
              </p:nvCxnSpPr>
              <p:spPr>
                <a:xfrm flipV="1">
                  <a:off x="12519423" y="5016430"/>
                  <a:ext cx="648021" cy="3684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66" name="Straight Connector 265">
                  <a:extLst>
                    <a:ext uri="{FF2B5EF4-FFF2-40B4-BE49-F238E27FC236}">
                      <a16:creationId xmlns:a16="http://schemas.microsoft.com/office/drawing/2014/main" id="{3CAE6DD2-EBC4-CFC4-EDC5-0C735117E50F}"/>
                    </a:ext>
                  </a:extLst>
                </p:cNvPr>
                <p:cNvCxnSpPr>
                  <a:cxnSpLocks/>
                  <a:stCxn id="37" idx="6"/>
                  <a:endCxn id="63" idx="2"/>
                </p:cNvCxnSpPr>
                <p:nvPr/>
              </p:nvCxnSpPr>
              <p:spPr>
                <a:xfrm>
                  <a:off x="12519423" y="5020114"/>
                  <a:ext cx="648021" cy="767177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69" name="Straight Connector 268">
                  <a:extLst>
                    <a:ext uri="{FF2B5EF4-FFF2-40B4-BE49-F238E27FC236}">
                      <a16:creationId xmlns:a16="http://schemas.microsoft.com/office/drawing/2014/main" id="{75D24443-97EC-7790-563A-DC10D84C9E63}"/>
                    </a:ext>
                  </a:extLst>
                </p:cNvPr>
                <p:cNvCxnSpPr>
                  <a:stCxn id="37" idx="6"/>
                  <a:endCxn id="61" idx="2"/>
                </p:cNvCxnSpPr>
                <p:nvPr/>
              </p:nvCxnSpPr>
              <p:spPr>
                <a:xfrm>
                  <a:off x="12519423" y="5020114"/>
                  <a:ext cx="648021" cy="1538037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71" name="Straight Connector 270">
                  <a:extLst>
                    <a:ext uri="{FF2B5EF4-FFF2-40B4-BE49-F238E27FC236}">
                      <a16:creationId xmlns:a16="http://schemas.microsoft.com/office/drawing/2014/main" id="{CDDAAB32-BE04-3297-EA9B-931C57696F46}"/>
                    </a:ext>
                  </a:extLst>
                </p:cNvPr>
                <p:cNvCxnSpPr>
                  <a:stCxn id="37" idx="6"/>
                  <a:endCxn id="64" idx="2"/>
                </p:cNvCxnSpPr>
                <p:nvPr/>
              </p:nvCxnSpPr>
              <p:spPr>
                <a:xfrm>
                  <a:off x="12519423" y="5020114"/>
                  <a:ext cx="648023" cy="2308896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73" name="Straight Connector 272">
                  <a:extLst>
                    <a:ext uri="{FF2B5EF4-FFF2-40B4-BE49-F238E27FC236}">
                      <a16:creationId xmlns:a16="http://schemas.microsoft.com/office/drawing/2014/main" id="{C6F8E1D5-6C48-AA59-8D75-ECD806463717}"/>
                    </a:ext>
                  </a:extLst>
                </p:cNvPr>
                <p:cNvCxnSpPr>
                  <a:stCxn id="38" idx="6"/>
                  <a:endCxn id="59" idx="2"/>
                </p:cNvCxnSpPr>
                <p:nvPr/>
              </p:nvCxnSpPr>
              <p:spPr>
                <a:xfrm flipV="1">
                  <a:off x="12519423" y="3464189"/>
                  <a:ext cx="654027" cy="2329052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75" name="Straight Connector 274">
                  <a:extLst>
                    <a:ext uri="{FF2B5EF4-FFF2-40B4-BE49-F238E27FC236}">
                      <a16:creationId xmlns:a16="http://schemas.microsoft.com/office/drawing/2014/main" id="{B0D04869-7401-C1F6-9EE8-24F9D8D6A3FC}"/>
                    </a:ext>
                  </a:extLst>
                </p:cNvPr>
                <p:cNvCxnSpPr>
                  <a:stCxn id="38" idx="6"/>
                  <a:endCxn id="60" idx="2"/>
                </p:cNvCxnSpPr>
                <p:nvPr/>
              </p:nvCxnSpPr>
              <p:spPr>
                <a:xfrm flipV="1">
                  <a:off x="12519423" y="4240309"/>
                  <a:ext cx="648021" cy="1552932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77" name="Straight Connector 276">
                  <a:extLst>
                    <a:ext uri="{FF2B5EF4-FFF2-40B4-BE49-F238E27FC236}">
                      <a16:creationId xmlns:a16="http://schemas.microsoft.com/office/drawing/2014/main" id="{55957ED9-6180-E2F3-C46A-5017A512DD98}"/>
                    </a:ext>
                  </a:extLst>
                </p:cNvPr>
                <p:cNvCxnSpPr>
                  <a:cxnSpLocks/>
                  <a:stCxn id="38" idx="6"/>
                  <a:endCxn id="62" idx="2"/>
                </p:cNvCxnSpPr>
                <p:nvPr/>
              </p:nvCxnSpPr>
              <p:spPr>
                <a:xfrm flipV="1">
                  <a:off x="12519423" y="5016430"/>
                  <a:ext cx="648021" cy="776811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80" name="Straight Connector 279">
                  <a:extLst>
                    <a:ext uri="{FF2B5EF4-FFF2-40B4-BE49-F238E27FC236}">
                      <a16:creationId xmlns:a16="http://schemas.microsoft.com/office/drawing/2014/main" id="{372DCC82-806D-2B36-17D1-7C2EB1BB4DB9}"/>
                    </a:ext>
                  </a:extLst>
                </p:cNvPr>
                <p:cNvCxnSpPr>
                  <a:cxnSpLocks/>
                  <a:stCxn id="38" idx="6"/>
                  <a:endCxn id="63" idx="2"/>
                </p:cNvCxnSpPr>
                <p:nvPr/>
              </p:nvCxnSpPr>
              <p:spPr>
                <a:xfrm flipV="1">
                  <a:off x="12519423" y="5787291"/>
                  <a:ext cx="648021" cy="595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83" name="Straight Connector 282">
                  <a:extLst>
                    <a:ext uri="{FF2B5EF4-FFF2-40B4-BE49-F238E27FC236}">
                      <a16:creationId xmlns:a16="http://schemas.microsoft.com/office/drawing/2014/main" id="{34851E28-1547-84A4-0CFC-01B0450F2F31}"/>
                    </a:ext>
                  </a:extLst>
                </p:cNvPr>
                <p:cNvCxnSpPr>
                  <a:stCxn id="38" idx="6"/>
                  <a:endCxn id="61" idx="2"/>
                </p:cNvCxnSpPr>
                <p:nvPr/>
              </p:nvCxnSpPr>
              <p:spPr>
                <a:xfrm>
                  <a:off x="12519423" y="5793241"/>
                  <a:ext cx="648021" cy="76491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85" name="Straight Connector 284">
                  <a:extLst>
                    <a:ext uri="{FF2B5EF4-FFF2-40B4-BE49-F238E27FC236}">
                      <a16:creationId xmlns:a16="http://schemas.microsoft.com/office/drawing/2014/main" id="{EDC53CF1-508C-A14C-0D43-BD6752550607}"/>
                    </a:ext>
                  </a:extLst>
                </p:cNvPr>
                <p:cNvCxnSpPr>
                  <a:stCxn id="38" idx="6"/>
                  <a:endCxn id="64" idx="2"/>
                </p:cNvCxnSpPr>
                <p:nvPr/>
              </p:nvCxnSpPr>
              <p:spPr>
                <a:xfrm>
                  <a:off x="12519423" y="5793241"/>
                  <a:ext cx="648023" cy="1535769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87" name="Straight Connector 286">
                  <a:extLst>
                    <a:ext uri="{FF2B5EF4-FFF2-40B4-BE49-F238E27FC236}">
                      <a16:creationId xmlns:a16="http://schemas.microsoft.com/office/drawing/2014/main" id="{E354492F-10FE-5A88-E399-0F68BE2921EB}"/>
                    </a:ext>
                  </a:extLst>
                </p:cNvPr>
                <p:cNvCxnSpPr>
                  <a:stCxn id="39" idx="6"/>
                  <a:endCxn id="59" idx="2"/>
                </p:cNvCxnSpPr>
                <p:nvPr/>
              </p:nvCxnSpPr>
              <p:spPr>
                <a:xfrm flipV="1">
                  <a:off x="12519423" y="3464189"/>
                  <a:ext cx="654027" cy="3096937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89" name="Straight Connector 288">
                  <a:extLst>
                    <a:ext uri="{FF2B5EF4-FFF2-40B4-BE49-F238E27FC236}">
                      <a16:creationId xmlns:a16="http://schemas.microsoft.com/office/drawing/2014/main" id="{FF5D207A-4BAC-8FAA-7F2E-D8BF1E272EE4}"/>
                    </a:ext>
                  </a:extLst>
                </p:cNvPr>
                <p:cNvCxnSpPr>
                  <a:stCxn id="39" idx="6"/>
                  <a:endCxn id="60" idx="2"/>
                </p:cNvCxnSpPr>
                <p:nvPr/>
              </p:nvCxnSpPr>
              <p:spPr>
                <a:xfrm flipV="1">
                  <a:off x="12519423" y="4240309"/>
                  <a:ext cx="648021" cy="2320817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91" name="Straight Connector 290">
                  <a:extLst>
                    <a:ext uri="{FF2B5EF4-FFF2-40B4-BE49-F238E27FC236}">
                      <a16:creationId xmlns:a16="http://schemas.microsoft.com/office/drawing/2014/main" id="{22908B96-BB86-18BF-BAFC-B4B274F97A49}"/>
                    </a:ext>
                  </a:extLst>
                </p:cNvPr>
                <p:cNvCxnSpPr>
                  <a:stCxn id="39" idx="6"/>
                  <a:endCxn id="62" idx="2"/>
                </p:cNvCxnSpPr>
                <p:nvPr/>
              </p:nvCxnSpPr>
              <p:spPr>
                <a:xfrm flipV="1">
                  <a:off x="12519423" y="5016430"/>
                  <a:ext cx="648021" cy="1544696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93" name="Straight Connector 292">
                  <a:extLst>
                    <a:ext uri="{FF2B5EF4-FFF2-40B4-BE49-F238E27FC236}">
                      <a16:creationId xmlns:a16="http://schemas.microsoft.com/office/drawing/2014/main" id="{C784BE0D-BDC2-5F2A-D3D5-BF57DA3BB315}"/>
                    </a:ext>
                  </a:extLst>
                </p:cNvPr>
                <p:cNvCxnSpPr>
                  <a:stCxn id="39" idx="6"/>
                  <a:endCxn id="63" idx="2"/>
                </p:cNvCxnSpPr>
                <p:nvPr/>
              </p:nvCxnSpPr>
              <p:spPr>
                <a:xfrm flipV="1">
                  <a:off x="12519423" y="5787291"/>
                  <a:ext cx="648021" cy="773835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95" name="Straight Connector 294">
                  <a:extLst>
                    <a:ext uri="{FF2B5EF4-FFF2-40B4-BE49-F238E27FC236}">
                      <a16:creationId xmlns:a16="http://schemas.microsoft.com/office/drawing/2014/main" id="{A36B8361-B8AB-086D-AA45-AE8EF58D2B76}"/>
                    </a:ext>
                  </a:extLst>
                </p:cNvPr>
                <p:cNvCxnSpPr>
                  <a:cxnSpLocks/>
                  <a:stCxn id="39" idx="6"/>
                  <a:endCxn id="61" idx="2"/>
                </p:cNvCxnSpPr>
                <p:nvPr/>
              </p:nvCxnSpPr>
              <p:spPr>
                <a:xfrm flipV="1">
                  <a:off x="12519423" y="6558151"/>
                  <a:ext cx="648021" cy="2975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98" name="Straight Connector 297">
                  <a:extLst>
                    <a:ext uri="{FF2B5EF4-FFF2-40B4-BE49-F238E27FC236}">
                      <a16:creationId xmlns:a16="http://schemas.microsoft.com/office/drawing/2014/main" id="{DC6B3D2E-935F-89F1-70B3-359CEE562533}"/>
                    </a:ext>
                  </a:extLst>
                </p:cNvPr>
                <p:cNvCxnSpPr>
                  <a:stCxn id="39" idx="6"/>
                  <a:endCxn id="64" idx="2"/>
                </p:cNvCxnSpPr>
                <p:nvPr/>
              </p:nvCxnSpPr>
              <p:spPr>
                <a:xfrm>
                  <a:off x="12519423" y="6561126"/>
                  <a:ext cx="648023" cy="767884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18" name="Group 117">
              <a:extLst>
                <a:ext uri="{FF2B5EF4-FFF2-40B4-BE49-F238E27FC236}">
                  <a16:creationId xmlns:a16="http://schemas.microsoft.com/office/drawing/2014/main" id="{3C621268-A6EF-8E2D-2029-FB5955303428}"/>
                </a:ext>
              </a:extLst>
            </p:cNvPr>
            <p:cNvGrpSpPr/>
            <p:nvPr/>
          </p:nvGrpSpPr>
          <p:grpSpPr>
            <a:xfrm rot="5400000">
              <a:off x="13320000" y="7624071"/>
              <a:ext cx="436734" cy="74732"/>
              <a:chOff x="13886142" y="8758045"/>
              <a:chExt cx="436734" cy="74732"/>
            </a:xfrm>
          </p:grpSpPr>
          <p:sp>
            <p:nvSpPr>
              <p:cNvPr id="120" name="Oval 119">
                <a:extLst>
                  <a:ext uri="{FF2B5EF4-FFF2-40B4-BE49-F238E27FC236}">
                    <a16:creationId xmlns:a16="http://schemas.microsoft.com/office/drawing/2014/main" id="{A2914A11-5347-4FE2-A2CD-7B6B1A514B0E}"/>
                  </a:ext>
                </a:extLst>
              </p:cNvPr>
              <p:cNvSpPr/>
              <p:nvPr/>
            </p:nvSpPr>
            <p:spPr>
              <a:xfrm>
                <a:off x="13886142" y="8760769"/>
                <a:ext cx="72000" cy="72008"/>
              </a:xfrm>
              <a:prstGeom prst="ellipse">
                <a:avLst/>
              </a:prstGeom>
              <a:ln/>
            </p:spPr>
            <p:style>
              <a:lnRef idx="2">
                <a:schemeClr val="dk1">
                  <a:shade val="15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2" name="Oval 121">
                <a:extLst>
                  <a:ext uri="{FF2B5EF4-FFF2-40B4-BE49-F238E27FC236}">
                    <a16:creationId xmlns:a16="http://schemas.microsoft.com/office/drawing/2014/main" id="{AE34E74E-5FB3-7691-186B-C142FC13A9D8}"/>
                  </a:ext>
                </a:extLst>
              </p:cNvPr>
              <p:cNvSpPr/>
              <p:nvPr/>
            </p:nvSpPr>
            <p:spPr>
              <a:xfrm flipH="1">
                <a:off x="14068509" y="8758053"/>
                <a:ext cx="72000" cy="72000"/>
              </a:xfrm>
              <a:prstGeom prst="ellipse">
                <a:avLst/>
              </a:prstGeom>
              <a:ln/>
            </p:spPr>
            <p:style>
              <a:lnRef idx="2">
                <a:schemeClr val="dk1">
                  <a:shade val="15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4" name="Oval 123">
                <a:extLst>
                  <a:ext uri="{FF2B5EF4-FFF2-40B4-BE49-F238E27FC236}">
                    <a16:creationId xmlns:a16="http://schemas.microsoft.com/office/drawing/2014/main" id="{D3902350-5F4A-97C6-E3D9-0FE8BBA00A45}"/>
                  </a:ext>
                </a:extLst>
              </p:cNvPr>
              <p:cNvSpPr/>
              <p:nvPr/>
            </p:nvSpPr>
            <p:spPr>
              <a:xfrm>
                <a:off x="14250876" y="8758045"/>
                <a:ext cx="72000" cy="72008"/>
              </a:xfrm>
              <a:prstGeom prst="ellipse">
                <a:avLst/>
              </a:prstGeom>
              <a:ln/>
            </p:spPr>
            <p:style>
              <a:lnRef idx="2">
                <a:schemeClr val="dk1">
                  <a:shade val="15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134" name="Group 133">
            <a:extLst>
              <a:ext uri="{FF2B5EF4-FFF2-40B4-BE49-F238E27FC236}">
                <a16:creationId xmlns:a16="http://schemas.microsoft.com/office/drawing/2014/main" id="{F5FCE26E-B900-E27F-3C8F-47C5203A0988}"/>
              </a:ext>
            </a:extLst>
          </p:cNvPr>
          <p:cNvGrpSpPr/>
          <p:nvPr/>
        </p:nvGrpSpPr>
        <p:grpSpPr>
          <a:xfrm rot="5400000">
            <a:off x="2767605" y="7408047"/>
            <a:ext cx="436734" cy="74732"/>
            <a:chOff x="13886142" y="8758045"/>
            <a:chExt cx="436734" cy="74732"/>
          </a:xfrm>
        </p:grpSpPr>
        <p:sp>
          <p:nvSpPr>
            <p:cNvPr id="136" name="Oval 135">
              <a:extLst>
                <a:ext uri="{FF2B5EF4-FFF2-40B4-BE49-F238E27FC236}">
                  <a16:creationId xmlns:a16="http://schemas.microsoft.com/office/drawing/2014/main" id="{ABC488DF-7130-70F4-ADFA-E065E6806CFA}"/>
                </a:ext>
              </a:extLst>
            </p:cNvPr>
            <p:cNvSpPr/>
            <p:nvPr/>
          </p:nvSpPr>
          <p:spPr>
            <a:xfrm>
              <a:off x="13886142" y="8760769"/>
              <a:ext cx="72000" cy="72008"/>
            </a:xfrm>
            <a:prstGeom prst="ellipse">
              <a:avLst/>
            </a:prstGeom>
            <a:ln/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8" name="Oval 137">
              <a:extLst>
                <a:ext uri="{FF2B5EF4-FFF2-40B4-BE49-F238E27FC236}">
                  <a16:creationId xmlns:a16="http://schemas.microsoft.com/office/drawing/2014/main" id="{2D7E27EA-86B9-E4AE-EC56-63DCB9512CC6}"/>
                </a:ext>
              </a:extLst>
            </p:cNvPr>
            <p:cNvSpPr/>
            <p:nvPr/>
          </p:nvSpPr>
          <p:spPr>
            <a:xfrm flipH="1">
              <a:off x="14068509" y="8758053"/>
              <a:ext cx="72000" cy="72000"/>
            </a:xfrm>
            <a:prstGeom prst="ellipse">
              <a:avLst/>
            </a:prstGeom>
            <a:ln/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0" name="Oval 139">
              <a:extLst>
                <a:ext uri="{FF2B5EF4-FFF2-40B4-BE49-F238E27FC236}">
                  <a16:creationId xmlns:a16="http://schemas.microsoft.com/office/drawing/2014/main" id="{E275ADBA-7A59-0DD6-9C05-41EA6C0EEDB5}"/>
                </a:ext>
              </a:extLst>
            </p:cNvPr>
            <p:cNvSpPr/>
            <p:nvPr/>
          </p:nvSpPr>
          <p:spPr>
            <a:xfrm>
              <a:off x="14250876" y="8758045"/>
              <a:ext cx="72000" cy="72008"/>
            </a:xfrm>
            <a:prstGeom prst="ellipse">
              <a:avLst/>
            </a:prstGeom>
            <a:ln/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26" name="Picture 2" descr="John Adams Institute for Accelerator Science Lecture Series on Vimeo">
            <a:extLst>
              <a:ext uri="{FF2B5EF4-FFF2-40B4-BE49-F238E27FC236}">
                <a16:creationId xmlns:a16="http://schemas.microsoft.com/office/drawing/2014/main" id="{86060087-ED85-84CD-ED95-461A5570CE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183"/>
          <a:stretch>
            <a:fillRect/>
          </a:stretch>
        </p:blipFill>
        <p:spPr bwMode="auto">
          <a:xfrm>
            <a:off x="16695796" y="9622787"/>
            <a:ext cx="1592204" cy="6676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19815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6950BFC3-D8DA-4A85-94F7-54DA5524770B}">
      <p188:commentRel xmlns:p188="http://schemas.microsoft.com/office/powerpoint/2018/8/main" r:id="rId3"/>
    </p:ext>
  </p:extLs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9718077" y="-1"/>
            <a:ext cx="8593640" cy="10287000"/>
            <a:chOff x="0" y="0"/>
            <a:chExt cx="2037011" cy="24384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037011" cy="2438400"/>
            </a:xfrm>
            <a:custGeom>
              <a:avLst/>
              <a:gdLst/>
              <a:ahLst/>
              <a:cxnLst/>
              <a:rect l="l" t="t" r="r" b="b"/>
              <a:pathLst>
                <a:path w="2037011" h="2438400">
                  <a:moveTo>
                    <a:pt x="0" y="0"/>
                  </a:moveTo>
                  <a:lnTo>
                    <a:pt x="2037011" y="0"/>
                  </a:lnTo>
                  <a:lnTo>
                    <a:pt x="2037011" y="2438400"/>
                  </a:lnTo>
                  <a:lnTo>
                    <a:pt x="0" y="2438400"/>
                  </a:lnTo>
                  <a:close/>
                </a:path>
              </a:pathLst>
            </a:custGeom>
            <a:solidFill>
              <a:srgbClr val="001563"/>
            </a:solidFill>
          </p:spPr>
          <p:txBody>
            <a:bodyPr/>
            <a:lstStyle/>
            <a:p>
              <a:endParaRPr lang="en-GB" noProof="0" dirty="0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2037011" cy="2476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 lang="en-GB" noProof="0" dirty="0"/>
            </a:p>
          </p:txBody>
        </p:sp>
      </p:grpSp>
      <p:sp>
        <p:nvSpPr>
          <p:cNvPr id="7" name="AutoShape 7"/>
          <p:cNvSpPr/>
          <p:nvPr/>
        </p:nvSpPr>
        <p:spPr>
          <a:xfrm>
            <a:off x="1028700" y="601417"/>
            <a:ext cx="16230600" cy="0"/>
          </a:xfrm>
          <a:prstGeom prst="line">
            <a:avLst/>
          </a:prstGeom>
          <a:ln w="19050" cap="flat">
            <a:solidFill>
              <a:srgbClr val="D9D9D9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GB" noProof="0" dirty="0"/>
          </a:p>
        </p:txBody>
      </p:sp>
      <p:grpSp>
        <p:nvGrpSpPr>
          <p:cNvPr id="8" name="Group 8"/>
          <p:cNvGrpSpPr/>
          <p:nvPr/>
        </p:nvGrpSpPr>
        <p:grpSpPr>
          <a:xfrm rot="-5400000">
            <a:off x="16024361" y="1974906"/>
            <a:ext cx="4238545" cy="288733"/>
            <a:chOff x="0" y="0"/>
            <a:chExt cx="1116325" cy="76045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1116324" cy="76045"/>
            </a:xfrm>
            <a:custGeom>
              <a:avLst/>
              <a:gdLst/>
              <a:ahLst/>
              <a:cxnLst/>
              <a:rect l="l" t="t" r="r" b="b"/>
              <a:pathLst>
                <a:path w="1116324" h="76045">
                  <a:moveTo>
                    <a:pt x="0" y="0"/>
                  </a:moveTo>
                  <a:lnTo>
                    <a:pt x="1116324" y="0"/>
                  </a:lnTo>
                  <a:lnTo>
                    <a:pt x="1116324" y="76045"/>
                  </a:lnTo>
                  <a:lnTo>
                    <a:pt x="0" y="76045"/>
                  </a:lnTo>
                  <a:close/>
                </a:path>
              </a:pathLst>
            </a:custGeom>
            <a:solidFill>
              <a:srgbClr val="099BE3"/>
            </a:solidFill>
          </p:spPr>
          <p:txBody>
            <a:bodyPr/>
            <a:lstStyle/>
            <a:p>
              <a:endParaRPr lang="en-GB" noProof="0" dirty="0"/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0" y="-38100"/>
              <a:ext cx="1116325" cy="11414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 lang="en-GB" noProof="0" dirty="0"/>
            </a:p>
          </p:txBody>
        </p:sp>
      </p:grpSp>
      <p:sp>
        <p:nvSpPr>
          <p:cNvPr id="37" name="Title 36">
            <a:extLst>
              <a:ext uri="{FF2B5EF4-FFF2-40B4-BE49-F238E27FC236}">
                <a16:creationId xmlns:a16="http://schemas.microsoft.com/office/drawing/2014/main" id="{29E6D9F6-A804-834E-8BAE-C90B9D6CD9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2288" y="4960937"/>
            <a:ext cx="7351712" cy="639763"/>
          </a:xfrm>
        </p:spPr>
        <p:txBody>
          <a:bodyPr/>
          <a:lstStyle/>
          <a:p>
            <a:endParaRPr lang="en-GB" noProof="0" dirty="0"/>
          </a:p>
        </p:txBody>
      </p:sp>
      <p:sp>
        <p:nvSpPr>
          <p:cNvPr id="38" name="Picture Placeholder 37">
            <a:extLst>
              <a:ext uri="{FF2B5EF4-FFF2-40B4-BE49-F238E27FC236}">
                <a16:creationId xmlns:a16="http://schemas.microsoft.com/office/drawing/2014/main" id="{55490FA2-F147-754C-8AAA-EB54AB1E221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792288" y="682625"/>
            <a:ext cx="7351712" cy="4232275"/>
          </a:xfrm>
        </p:spPr>
        <p:txBody>
          <a:bodyPr/>
          <a:lstStyle/>
          <a:p>
            <a:endParaRPr lang="en-GB" noProof="0" dirty="0"/>
          </a:p>
        </p:txBody>
      </p:sp>
      <p:sp>
        <p:nvSpPr>
          <p:cNvPr id="39" name="Text Placeholder 38">
            <a:extLst>
              <a:ext uri="{FF2B5EF4-FFF2-40B4-BE49-F238E27FC236}">
                <a16:creationId xmlns:a16="http://schemas.microsoft.com/office/drawing/2014/main" id="{926B1E3A-3D54-2446-BAF5-98608BAB0C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792288" y="5595938"/>
            <a:ext cx="7351712" cy="3967162"/>
          </a:xfrm>
        </p:spPr>
        <p:txBody>
          <a:bodyPr/>
          <a:lstStyle/>
          <a:p>
            <a:endParaRPr lang="en-GB" noProof="0" dirty="0"/>
          </a:p>
        </p:txBody>
      </p:sp>
      <p:sp>
        <p:nvSpPr>
          <p:cNvPr id="43" name="TextBox 7">
            <a:extLst>
              <a:ext uri="{FF2B5EF4-FFF2-40B4-BE49-F238E27FC236}">
                <a16:creationId xmlns:a16="http://schemas.microsoft.com/office/drawing/2014/main" id="{C8DF9EA4-0F72-4246-8F9D-77E63E1895A4}"/>
              </a:ext>
            </a:extLst>
          </p:cNvPr>
          <p:cNvSpPr txBox="1"/>
          <p:nvPr/>
        </p:nvSpPr>
        <p:spPr>
          <a:xfrm>
            <a:off x="10439400" y="4313980"/>
            <a:ext cx="4668112" cy="85978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6719"/>
              </a:lnSpc>
            </a:pPr>
            <a:r>
              <a:rPr lang="en-GB" sz="5599" noProof="0" dirty="0">
                <a:solidFill>
                  <a:srgbClr val="FFFFFF"/>
                </a:solidFill>
                <a:latin typeface="Poppins Bold"/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33016981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A0440F-8F6A-15AC-0A5B-55AB6E5C5F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 descr="A map of the world&#10;&#10;AI-generated content may be incorrect.">
            <a:extLst>
              <a:ext uri="{FF2B5EF4-FFF2-40B4-BE49-F238E27FC236}">
                <a16:creationId xmlns:a16="http://schemas.microsoft.com/office/drawing/2014/main" id="{90457BC8-E7AB-A6B7-5453-142FA36BA2A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6200" y="2403972"/>
            <a:ext cx="12805098" cy="6789369"/>
          </a:xfrm>
        </p:spPr>
      </p:pic>
      <p:sp>
        <p:nvSpPr>
          <p:cNvPr id="11" name="TextBox 11">
            <a:extLst>
              <a:ext uri="{FF2B5EF4-FFF2-40B4-BE49-F238E27FC236}">
                <a16:creationId xmlns:a16="http://schemas.microsoft.com/office/drawing/2014/main" id="{E911FD74-DAF4-9BB9-1C41-CC9E492B3F43}"/>
              </a:ext>
            </a:extLst>
          </p:cNvPr>
          <p:cNvSpPr txBox="1"/>
          <p:nvPr/>
        </p:nvSpPr>
        <p:spPr>
          <a:xfrm>
            <a:off x="0" y="-810420"/>
            <a:ext cx="18255514" cy="4395266"/>
          </a:xfrm>
          <a:prstGeom prst="rect">
            <a:avLst/>
          </a:prstGeom>
        </p:spPr>
        <p:txBody>
          <a:bodyPr lIns="50800" tIns="50800" rIns="50800" bIns="50800" rtlCol="0" anchor="ctr"/>
          <a:lstStyle/>
          <a:p>
            <a:pPr algn="ctr">
              <a:lnSpc>
                <a:spcPts val="2659"/>
              </a:lnSpc>
              <a:spcBef>
                <a:spcPct val="0"/>
              </a:spcBef>
            </a:pPr>
            <a:endParaRPr lang="en-GB" noProof="0" dirty="0"/>
          </a:p>
        </p:txBody>
      </p:sp>
      <p:sp>
        <p:nvSpPr>
          <p:cNvPr id="13" name="AutoShape 13">
            <a:extLst>
              <a:ext uri="{FF2B5EF4-FFF2-40B4-BE49-F238E27FC236}">
                <a16:creationId xmlns:a16="http://schemas.microsoft.com/office/drawing/2014/main" id="{BF7EB776-A43B-DFF6-2C26-D45A7BD90C2C}"/>
              </a:ext>
            </a:extLst>
          </p:cNvPr>
          <p:cNvSpPr/>
          <p:nvPr/>
        </p:nvSpPr>
        <p:spPr>
          <a:xfrm>
            <a:off x="1028700" y="601417"/>
            <a:ext cx="16230600" cy="0"/>
          </a:xfrm>
          <a:prstGeom prst="line">
            <a:avLst/>
          </a:prstGeom>
          <a:ln w="19050" cap="flat">
            <a:solidFill>
              <a:srgbClr val="D9D9D9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GB" noProof="0" dirty="0"/>
          </a:p>
        </p:txBody>
      </p:sp>
      <p:sp>
        <p:nvSpPr>
          <p:cNvPr id="15" name="Title 14">
            <a:extLst>
              <a:ext uri="{FF2B5EF4-FFF2-40B4-BE49-F238E27FC236}">
                <a16:creationId xmlns:a16="http://schemas.microsoft.com/office/drawing/2014/main" id="{5D10606B-0D90-CD32-F647-E94F09A845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0" y="606996"/>
            <a:ext cx="16202876" cy="1444391"/>
          </a:xfrm>
          <a:solidFill>
            <a:srgbClr val="002060"/>
          </a:solidFill>
          <a:ln w="38100">
            <a:solidFill>
              <a:srgbClr val="00B0F0"/>
            </a:solidFill>
          </a:ln>
        </p:spPr>
        <p:txBody>
          <a:bodyPr/>
          <a:lstStyle/>
          <a:p>
            <a:r>
              <a:rPr lang="en-GB" noProof="0" dirty="0">
                <a:solidFill>
                  <a:schemeClr val="bg1"/>
                </a:solidFill>
              </a:rPr>
              <a:t>Background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930A735-9456-1234-7D0F-0684119EC6EF}"/>
              </a:ext>
            </a:extLst>
          </p:cNvPr>
          <p:cNvSpPr txBox="1"/>
          <p:nvPr/>
        </p:nvSpPr>
        <p:spPr>
          <a:xfrm>
            <a:off x="6191672" y="9273418"/>
            <a:ext cx="9577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M. Dosanjh, 2025.</a:t>
            </a:r>
            <a:r>
              <a:rPr lang="en-US" sz="1400" dirty="0"/>
              <a:t> “Towards Implementing Project STELLA on radiotherapy powered by AI”, GHC Summit. MIT, Boston, 19/09/25.</a:t>
            </a:r>
            <a:endParaRPr lang="en-GB" sz="140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C2C4E3-470C-9EE8-B661-940AB30191D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59024" y="9774027"/>
            <a:ext cx="2133600" cy="365125"/>
          </a:xfrm>
        </p:spPr>
        <p:txBody>
          <a:bodyPr/>
          <a:lstStyle/>
          <a:p>
            <a:r>
              <a:rPr lang="en-US" dirty="0"/>
              <a:t>18/12/2025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365C0A0-6080-ABF1-D8BA-15FE75195E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6200" y="9774026"/>
            <a:ext cx="11348392" cy="365125"/>
          </a:xfrm>
        </p:spPr>
        <p:txBody>
          <a:bodyPr/>
          <a:lstStyle/>
          <a:p>
            <a:r>
              <a:rPr lang="en-US" dirty="0"/>
              <a:t>Sam Leadley – Improvements in Fault Prediction Capabilities for Radiotherapy Machines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84635C6-976B-53BC-51FF-D5F67B0E9B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4346923" y="9774026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2" name="Picture 2" descr="John Adams Institute for Accelerator Science Lecture Series on Vimeo">
            <a:extLst>
              <a:ext uri="{FF2B5EF4-FFF2-40B4-BE49-F238E27FC236}">
                <a16:creationId xmlns:a16="http://schemas.microsoft.com/office/drawing/2014/main" id="{1A2F243F-4858-8189-98EE-F927979472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183"/>
          <a:stretch>
            <a:fillRect/>
          </a:stretch>
        </p:blipFill>
        <p:spPr bwMode="auto">
          <a:xfrm>
            <a:off x="16695796" y="9622787"/>
            <a:ext cx="1592204" cy="6676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46734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9CD95F-32F4-270E-D3AA-EE8D159F61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1">
            <a:extLst>
              <a:ext uri="{FF2B5EF4-FFF2-40B4-BE49-F238E27FC236}">
                <a16:creationId xmlns:a16="http://schemas.microsoft.com/office/drawing/2014/main" id="{D4BE50E7-4834-BD60-90E4-665FDD82DB74}"/>
              </a:ext>
            </a:extLst>
          </p:cNvPr>
          <p:cNvSpPr txBox="1"/>
          <p:nvPr/>
        </p:nvSpPr>
        <p:spPr>
          <a:xfrm>
            <a:off x="0" y="-810420"/>
            <a:ext cx="18255514" cy="4395266"/>
          </a:xfrm>
          <a:prstGeom prst="rect">
            <a:avLst/>
          </a:prstGeom>
        </p:spPr>
        <p:txBody>
          <a:bodyPr lIns="50800" tIns="50800" rIns="50800" bIns="50800" rtlCol="0" anchor="ctr"/>
          <a:lstStyle/>
          <a:p>
            <a:pPr algn="ctr">
              <a:lnSpc>
                <a:spcPts val="2659"/>
              </a:lnSpc>
              <a:spcBef>
                <a:spcPct val="0"/>
              </a:spcBef>
            </a:pPr>
            <a:endParaRPr lang="en-GB" noProof="0" dirty="0"/>
          </a:p>
        </p:txBody>
      </p:sp>
      <p:sp>
        <p:nvSpPr>
          <p:cNvPr id="13" name="AutoShape 13">
            <a:extLst>
              <a:ext uri="{FF2B5EF4-FFF2-40B4-BE49-F238E27FC236}">
                <a16:creationId xmlns:a16="http://schemas.microsoft.com/office/drawing/2014/main" id="{50256EFE-D0E5-7E90-4EDC-36011D87E062}"/>
              </a:ext>
            </a:extLst>
          </p:cNvPr>
          <p:cNvSpPr/>
          <p:nvPr/>
        </p:nvSpPr>
        <p:spPr>
          <a:xfrm>
            <a:off x="1028700" y="601417"/>
            <a:ext cx="16230600" cy="0"/>
          </a:xfrm>
          <a:prstGeom prst="line">
            <a:avLst/>
          </a:prstGeom>
          <a:ln w="19050" cap="flat">
            <a:solidFill>
              <a:srgbClr val="D9D9D9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GB" noProof="0" dirty="0"/>
          </a:p>
        </p:txBody>
      </p:sp>
      <p:sp>
        <p:nvSpPr>
          <p:cNvPr id="15" name="Title 14">
            <a:extLst>
              <a:ext uri="{FF2B5EF4-FFF2-40B4-BE49-F238E27FC236}">
                <a16:creationId xmlns:a16="http://schemas.microsoft.com/office/drawing/2014/main" id="{A62A4ADC-2FE0-CF77-C78C-625815F436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0" y="606996"/>
            <a:ext cx="16202876" cy="1444391"/>
          </a:xfrm>
          <a:solidFill>
            <a:srgbClr val="002060"/>
          </a:solidFill>
          <a:ln w="38100">
            <a:solidFill>
              <a:srgbClr val="00B0F0"/>
            </a:solidFill>
          </a:ln>
        </p:spPr>
        <p:txBody>
          <a:bodyPr/>
          <a:lstStyle/>
          <a:p>
            <a:r>
              <a:rPr lang="en-GB" noProof="0" dirty="0">
                <a:solidFill>
                  <a:schemeClr val="bg1"/>
                </a:solidFill>
              </a:rPr>
              <a:t>Background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6EFBECF-D31E-B900-11D2-DCDF76F5D9E7}"/>
              </a:ext>
            </a:extLst>
          </p:cNvPr>
          <p:cNvSpPr txBox="1"/>
          <p:nvPr/>
        </p:nvSpPr>
        <p:spPr>
          <a:xfrm>
            <a:off x="8548965" y="8763532"/>
            <a:ext cx="72334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/>
              <a:t>Machine downtime in countries in Africa compared with that in Canada, UK and US. </a:t>
            </a:r>
            <a:endParaRPr lang="en-CH" sz="200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9824AD-DF6F-24D2-3F6D-B01284D372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59024" y="9774027"/>
            <a:ext cx="2133600" cy="365125"/>
          </a:xfrm>
        </p:spPr>
        <p:txBody>
          <a:bodyPr/>
          <a:lstStyle/>
          <a:p>
            <a:r>
              <a:rPr lang="en-US" dirty="0"/>
              <a:t>18/12/2025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3A1258D-B51F-B71D-2C40-4E39C88DC9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6200" y="9774026"/>
            <a:ext cx="11348392" cy="365125"/>
          </a:xfrm>
        </p:spPr>
        <p:txBody>
          <a:bodyPr/>
          <a:lstStyle/>
          <a:p>
            <a:r>
              <a:rPr lang="en-US" dirty="0"/>
              <a:t>Sam Leadley – Improvements in Fault Prediction Capabilities for Radiotherapy Machines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7C4907-4B6A-A937-D024-0F08617959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4346923" y="9774026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2" name="Picture 2" descr="John Adams Institute for Accelerator Science Lecture Series on Vimeo">
            <a:extLst>
              <a:ext uri="{FF2B5EF4-FFF2-40B4-BE49-F238E27FC236}">
                <a16:creationId xmlns:a16="http://schemas.microsoft.com/office/drawing/2014/main" id="{149D5901-07AB-9C9A-A227-B8CC9A97E1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183"/>
          <a:stretch>
            <a:fillRect/>
          </a:stretch>
        </p:blipFill>
        <p:spPr bwMode="auto">
          <a:xfrm>
            <a:off x="16695796" y="9622787"/>
            <a:ext cx="1592204" cy="6676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A map of africa with different colored states&#10;&#10;AI-generated content may be incorrect.">
            <a:extLst>
              <a:ext uri="{FF2B5EF4-FFF2-40B4-BE49-F238E27FC236}">
                <a16:creationId xmlns:a16="http://schemas.microsoft.com/office/drawing/2014/main" id="{BFE5A319-183E-F37B-1045-3AA3CAFECFB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700" y="2410060"/>
            <a:ext cx="6171084" cy="615916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12F5476-AEA3-12FB-404E-B0F58A71A8F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3880" y="2662173"/>
            <a:ext cx="8203577" cy="584451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F4B3A008-E558-8CD9-DC67-C36D3825D537}"/>
              </a:ext>
            </a:extLst>
          </p:cNvPr>
          <p:cNvSpPr txBox="1"/>
          <p:nvPr/>
        </p:nvSpPr>
        <p:spPr>
          <a:xfrm>
            <a:off x="1149313" y="8771515"/>
            <a:ext cx="59298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/>
              <a:t>Number of linacs per country in Africa. </a:t>
            </a:r>
            <a:r>
              <a:rPr lang="en-GB" sz="2000" i="1" dirty="0"/>
              <a:t>Credit: ICEC</a:t>
            </a:r>
          </a:p>
        </p:txBody>
      </p:sp>
    </p:spTree>
    <p:extLst>
      <p:ext uri="{BB962C8B-B14F-4D97-AF65-F5344CB8AC3E}">
        <p14:creationId xmlns:p14="http://schemas.microsoft.com/office/powerpoint/2010/main" val="6118521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EB428F-1200-950F-DFFB-A1EC8E3F39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1">
            <a:extLst>
              <a:ext uri="{FF2B5EF4-FFF2-40B4-BE49-F238E27FC236}">
                <a16:creationId xmlns:a16="http://schemas.microsoft.com/office/drawing/2014/main" id="{BEF32C67-091D-0996-61B7-363FEE875B02}"/>
              </a:ext>
            </a:extLst>
          </p:cNvPr>
          <p:cNvSpPr txBox="1"/>
          <p:nvPr/>
        </p:nvSpPr>
        <p:spPr>
          <a:xfrm>
            <a:off x="0" y="-810420"/>
            <a:ext cx="18255514" cy="4395266"/>
          </a:xfrm>
          <a:prstGeom prst="rect">
            <a:avLst/>
          </a:prstGeom>
        </p:spPr>
        <p:txBody>
          <a:bodyPr lIns="50800" tIns="50800" rIns="50800" bIns="50800" rtlCol="0" anchor="ctr"/>
          <a:lstStyle/>
          <a:p>
            <a:pPr algn="ctr">
              <a:lnSpc>
                <a:spcPts val="2659"/>
              </a:lnSpc>
              <a:spcBef>
                <a:spcPct val="0"/>
              </a:spcBef>
            </a:pPr>
            <a:endParaRPr lang="en-GB" noProof="0" dirty="0"/>
          </a:p>
        </p:txBody>
      </p:sp>
      <p:sp>
        <p:nvSpPr>
          <p:cNvPr id="13" name="AutoShape 13">
            <a:extLst>
              <a:ext uri="{FF2B5EF4-FFF2-40B4-BE49-F238E27FC236}">
                <a16:creationId xmlns:a16="http://schemas.microsoft.com/office/drawing/2014/main" id="{9DA58248-03DA-63AF-AAC8-F4DD0B2B279D}"/>
              </a:ext>
            </a:extLst>
          </p:cNvPr>
          <p:cNvSpPr/>
          <p:nvPr/>
        </p:nvSpPr>
        <p:spPr>
          <a:xfrm>
            <a:off x="1028700" y="601417"/>
            <a:ext cx="16230600" cy="0"/>
          </a:xfrm>
          <a:prstGeom prst="line">
            <a:avLst/>
          </a:prstGeom>
          <a:ln w="19050" cap="flat">
            <a:solidFill>
              <a:srgbClr val="D9D9D9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GB" noProof="0" dirty="0"/>
          </a:p>
        </p:txBody>
      </p:sp>
      <p:sp>
        <p:nvSpPr>
          <p:cNvPr id="15" name="Title 14">
            <a:extLst>
              <a:ext uri="{FF2B5EF4-FFF2-40B4-BE49-F238E27FC236}">
                <a16:creationId xmlns:a16="http://schemas.microsoft.com/office/drawing/2014/main" id="{BA7D5129-3381-6AAB-D1E4-C7F4C6E618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0" y="606996"/>
            <a:ext cx="16202876" cy="1444391"/>
          </a:xfrm>
          <a:solidFill>
            <a:srgbClr val="002060"/>
          </a:solidFill>
          <a:ln w="38100">
            <a:solidFill>
              <a:srgbClr val="00B0F0"/>
            </a:solidFill>
          </a:ln>
        </p:spPr>
        <p:txBody>
          <a:bodyPr/>
          <a:lstStyle/>
          <a:p>
            <a:r>
              <a:rPr lang="en-GB" noProof="0" dirty="0">
                <a:solidFill>
                  <a:schemeClr val="bg1"/>
                </a:solidFill>
              </a:rPr>
              <a:t>Project STELLA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63CA05-A71D-B71F-8236-013607242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4346923" y="9774026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9" name="Footer Placeholder 5">
            <a:extLst>
              <a:ext uri="{FF2B5EF4-FFF2-40B4-BE49-F238E27FC236}">
                <a16:creationId xmlns:a16="http://schemas.microsoft.com/office/drawing/2014/main" id="{5B0B9523-F2AB-5670-FBD5-30B66DE08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6200" y="9774026"/>
            <a:ext cx="11348392" cy="365125"/>
          </a:xfrm>
        </p:spPr>
        <p:txBody>
          <a:bodyPr/>
          <a:lstStyle/>
          <a:p>
            <a:r>
              <a:rPr lang="en-US" dirty="0"/>
              <a:t>Sam Leadley – Improvements in Fault Prediction Capabilities for Radiotherapy Machines</a:t>
            </a:r>
          </a:p>
        </p:txBody>
      </p:sp>
      <p:sp>
        <p:nvSpPr>
          <p:cNvPr id="12" name="Date Placeholder 4">
            <a:extLst>
              <a:ext uri="{FF2B5EF4-FFF2-40B4-BE49-F238E27FC236}">
                <a16:creationId xmlns:a16="http://schemas.microsoft.com/office/drawing/2014/main" id="{82DB02C0-26A6-1982-477A-33B05F325BC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59024" y="9774027"/>
            <a:ext cx="2133600" cy="365125"/>
          </a:xfrm>
        </p:spPr>
        <p:txBody>
          <a:bodyPr/>
          <a:lstStyle/>
          <a:p>
            <a:r>
              <a:rPr lang="en-US" dirty="0"/>
              <a:t>18/12/2025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2679F243-B58A-697F-AEFC-41B336BF90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8701" y="2968400"/>
            <a:ext cx="16202876" cy="6711604"/>
          </a:xfrm>
        </p:spPr>
        <p:txBody>
          <a:bodyPr>
            <a:normAutofit/>
          </a:bodyPr>
          <a:lstStyle/>
          <a:p>
            <a:r>
              <a:rPr lang="en-GB" noProof="0" dirty="0"/>
              <a:t>Established 2016 with the goal of increasing global radiotherapy access.</a:t>
            </a:r>
          </a:p>
          <a:p>
            <a:endParaRPr lang="en-GB" noProof="0" dirty="0"/>
          </a:p>
          <a:p>
            <a:r>
              <a:rPr lang="en-GB" noProof="0" dirty="0"/>
              <a:t>Global multidisciplinary NGO collaboration under the umbrella of ICEC.</a:t>
            </a:r>
          </a:p>
          <a:p>
            <a:pPr lvl="1"/>
            <a:r>
              <a:rPr lang="en-GB" noProof="0" dirty="0"/>
              <a:t>Oxford, Cambridge, Lancaster, CERN, African partners</a:t>
            </a:r>
          </a:p>
          <a:p>
            <a:pPr marL="457200" lvl="1" indent="0">
              <a:buNone/>
            </a:pPr>
            <a:endParaRPr lang="en-GB" noProof="0" dirty="0"/>
          </a:p>
          <a:p>
            <a:r>
              <a:rPr lang="en-GB" dirty="0"/>
              <a:t>Increase access to radiotherapy in LMICs and rural areas.</a:t>
            </a:r>
          </a:p>
          <a:p>
            <a:pPr lvl="1"/>
            <a:r>
              <a:rPr lang="en-GB" dirty="0"/>
              <a:t>New LINAC design, more robust, cheaper, same treatment capabilities</a:t>
            </a:r>
          </a:p>
          <a:p>
            <a:pPr lvl="1"/>
            <a:r>
              <a:rPr lang="en-GB" dirty="0"/>
              <a:t>Improved training for RT engineers to operate and troubleshoot RT LINACs</a:t>
            </a:r>
          </a:p>
          <a:p>
            <a:pPr lvl="1"/>
            <a:r>
              <a:rPr lang="en-GB" dirty="0"/>
              <a:t>Reduce downtime in existing RT centres using advanced computing techniques</a:t>
            </a:r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pic>
        <p:nvPicPr>
          <p:cNvPr id="2" name="Picture 2" descr="John Adams Institute for Accelerator Science Lecture Series on Vimeo">
            <a:extLst>
              <a:ext uri="{FF2B5EF4-FFF2-40B4-BE49-F238E27FC236}">
                <a16:creationId xmlns:a16="http://schemas.microsoft.com/office/drawing/2014/main" id="{AD6416EE-6B80-7BAC-2D6F-794C75BA1D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183"/>
          <a:stretch>
            <a:fillRect/>
          </a:stretch>
        </p:blipFill>
        <p:spPr bwMode="auto">
          <a:xfrm>
            <a:off x="16695796" y="9622787"/>
            <a:ext cx="1592204" cy="6676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69955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0CD3B5-FFFA-5DCC-CD8A-579720C54A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1">
            <a:extLst>
              <a:ext uri="{FF2B5EF4-FFF2-40B4-BE49-F238E27FC236}">
                <a16:creationId xmlns:a16="http://schemas.microsoft.com/office/drawing/2014/main" id="{9C40A790-1872-51FD-A7F3-DAB01C570AAD}"/>
              </a:ext>
            </a:extLst>
          </p:cNvPr>
          <p:cNvSpPr txBox="1"/>
          <p:nvPr/>
        </p:nvSpPr>
        <p:spPr>
          <a:xfrm>
            <a:off x="0" y="-810420"/>
            <a:ext cx="18255514" cy="4395266"/>
          </a:xfrm>
          <a:prstGeom prst="rect">
            <a:avLst/>
          </a:prstGeom>
        </p:spPr>
        <p:txBody>
          <a:bodyPr lIns="50800" tIns="50800" rIns="50800" bIns="50800" rtlCol="0" anchor="ctr"/>
          <a:lstStyle/>
          <a:p>
            <a:pPr algn="ctr">
              <a:lnSpc>
                <a:spcPts val="2659"/>
              </a:lnSpc>
              <a:spcBef>
                <a:spcPct val="0"/>
              </a:spcBef>
            </a:pPr>
            <a:endParaRPr lang="en-GB" noProof="0" dirty="0"/>
          </a:p>
        </p:txBody>
      </p:sp>
      <p:sp>
        <p:nvSpPr>
          <p:cNvPr id="13" name="AutoShape 13">
            <a:extLst>
              <a:ext uri="{FF2B5EF4-FFF2-40B4-BE49-F238E27FC236}">
                <a16:creationId xmlns:a16="http://schemas.microsoft.com/office/drawing/2014/main" id="{44F82B7F-BBD7-5831-8F18-4A4EBBF87E1B}"/>
              </a:ext>
            </a:extLst>
          </p:cNvPr>
          <p:cNvSpPr/>
          <p:nvPr/>
        </p:nvSpPr>
        <p:spPr>
          <a:xfrm>
            <a:off x="1028700" y="601417"/>
            <a:ext cx="16230600" cy="0"/>
          </a:xfrm>
          <a:prstGeom prst="line">
            <a:avLst/>
          </a:prstGeom>
          <a:ln w="19050" cap="flat">
            <a:solidFill>
              <a:srgbClr val="D9D9D9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GB" noProof="0" dirty="0"/>
          </a:p>
        </p:txBody>
      </p:sp>
      <p:sp>
        <p:nvSpPr>
          <p:cNvPr id="15" name="Title 14">
            <a:extLst>
              <a:ext uri="{FF2B5EF4-FFF2-40B4-BE49-F238E27FC236}">
                <a16:creationId xmlns:a16="http://schemas.microsoft.com/office/drawing/2014/main" id="{08115533-9722-CA48-EF1E-705D9FA380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0" y="606996"/>
            <a:ext cx="16202876" cy="1444391"/>
          </a:xfrm>
          <a:solidFill>
            <a:srgbClr val="002060"/>
          </a:solidFill>
          <a:ln w="38100">
            <a:solidFill>
              <a:srgbClr val="00B0F0"/>
            </a:solidFill>
          </a:ln>
        </p:spPr>
        <p:txBody>
          <a:bodyPr/>
          <a:lstStyle/>
          <a:p>
            <a:r>
              <a:rPr lang="en-GB" noProof="0" dirty="0">
                <a:solidFill>
                  <a:schemeClr val="bg1"/>
                </a:solidFill>
              </a:rPr>
              <a:t>Motivation 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BA580948-01F8-DF75-6C2E-3CE3451CF5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8263" y="2968400"/>
            <a:ext cx="8085737" cy="6711604"/>
          </a:xfrm>
        </p:spPr>
        <p:txBody>
          <a:bodyPr>
            <a:normAutofit lnSpcReduction="10000"/>
          </a:bodyPr>
          <a:lstStyle/>
          <a:p>
            <a:r>
              <a:rPr lang="en-GB" noProof="0" dirty="0"/>
              <a:t>Access to RT in LMICs (such as in Africa) is highly limited by available machines.</a:t>
            </a:r>
          </a:p>
          <a:p>
            <a:endParaRPr lang="en-GB" dirty="0"/>
          </a:p>
          <a:p>
            <a:r>
              <a:rPr lang="en-GB" dirty="0"/>
              <a:t>Of the few available machines, many experience significant downtime, far more than in HICs.</a:t>
            </a:r>
          </a:p>
          <a:p>
            <a:endParaRPr lang="en-GB" noProof="0" dirty="0"/>
          </a:p>
          <a:p>
            <a:r>
              <a:rPr lang="en-GB" noProof="0" dirty="0"/>
              <a:t>Machines are pushed harder to compensate for lower availability.</a:t>
            </a:r>
          </a:p>
          <a:p>
            <a:endParaRPr lang="en-GB" dirty="0"/>
          </a:p>
          <a:p>
            <a:r>
              <a:rPr lang="en-GB" dirty="0"/>
              <a:t>Ability</a:t>
            </a:r>
            <a:r>
              <a:rPr lang="en-GB" noProof="0" dirty="0"/>
              <a:t> to predict machine downtime in advance allows for repair preparation &amp; preventative maintenance.</a:t>
            </a:r>
          </a:p>
        </p:txBody>
      </p:sp>
      <p:pic>
        <p:nvPicPr>
          <p:cNvPr id="40" name="Google Shape;405;p79" descr="Map&#10;&#10;Description automatically generated">
            <a:extLst>
              <a:ext uri="{FF2B5EF4-FFF2-40B4-BE49-F238E27FC236}">
                <a16:creationId xmlns:a16="http://schemas.microsoft.com/office/drawing/2014/main" id="{23F597AF-2713-26BB-3615-0497DEF20432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831230" y="2628766"/>
            <a:ext cx="6428069" cy="6310748"/>
          </a:xfrm>
          <a:prstGeom prst="rect">
            <a:avLst/>
          </a:prstGeom>
          <a:noFill/>
          <a:ln>
            <a:noFill/>
          </a:ln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80EA2521-A7E3-B7BF-0F8D-35B4B3CB0DE9}"/>
              </a:ext>
            </a:extLst>
          </p:cNvPr>
          <p:cNvSpPr txBox="1"/>
          <p:nvPr/>
        </p:nvSpPr>
        <p:spPr>
          <a:xfrm>
            <a:off x="11670085" y="8677904"/>
            <a:ext cx="46085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T.A. Ige </a:t>
            </a:r>
            <a:r>
              <a:rPr lang="en-GB" sz="1400" i="1" dirty="0"/>
              <a:t>et. al.</a:t>
            </a:r>
            <a:r>
              <a:rPr lang="en-GB" sz="1400" dirty="0"/>
              <a:t> (2021). </a:t>
            </a:r>
            <a:r>
              <a:rPr lang="en-US" sz="1400" dirty="0"/>
              <a:t>Surveying the Challenges to Improve Linear Accelerator-based Radiation Therapy in Africa</a:t>
            </a:r>
            <a:endParaRPr lang="en-GB" sz="1400" dirty="0"/>
          </a:p>
        </p:txBody>
      </p:sp>
      <p:sp>
        <p:nvSpPr>
          <p:cNvPr id="4" name="Slide Number Placeholder 6">
            <a:extLst>
              <a:ext uri="{FF2B5EF4-FFF2-40B4-BE49-F238E27FC236}">
                <a16:creationId xmlns:a16="http://schemas.microsoft.com/office/drawing/2014/main" id="{1F4E574B-CE82-53AD-ADAE-29A670EE34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4346923" y="9774026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Footer Placeholder 5">
            <a:extLst>
              <a:ext uri="{FF2B5EF4-FFF2-40B4-BE49-F238E27FC236}">
                <a16:creationId xmlns:a16="http://schemas.microsoft.com/office/drawing/2014/main" id="{F9B6A8F4-D42C-34AB-483B-C12C133B5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6200" y="9774026"/>
            <a:ext cx="11348392" cy="365125"/>
          </a:xfrm>
        </p:spPr>
        <p:txBody>
          <a:bodyPr/>
          <a:lstStyle/>
          <a:p>
            <a:r>
              <a:rPr lang="en-US" dirty="0"/>
              <a:t>Sam Leadley – Improvements in Fault Prediction Capabilities for Radiotherapy Machines</a:t>
            </a:r>
          </a:p>
        </p:txBody>
      </p:sp>
      <p:sp>
        <p:nvSpPr>
          <p:cNvPr id="6" name="Date Placeholder 4">
            <a:extLst>
              <a:ext uri="{FF2B5EF4-FFF2-40B4-BE49-F238E27FC236}">
                <a16:creationId xmlns:a16="http://schemas.microsoft.com/office/drawing/2014/main" id="{EAD0165A-E42F-67E5-0F1E-3C4CC5D9483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59024" y="9774027"/>
            <a:ext cx="2133600" cy="365125"/>
          </a:xfrm>
        </p:spPr>
        <p:txBody>
          <a:bodyPr/>
          <a:lstStyle/>
          <a:p>
            <a:r>
              <a:rPr lang="en-US" dirty="0"/>
              <a:t>18/12/2025</a:t>
            </a:r>
          </a:p>
        </p:txBody>
      </p:sp>
      <p:pic>
        <p:nvPicPr>
          <p:cNvPr id="2" name="Picture 2" descr="John Adams Institute for Accelerator Science Lecture Series on Vimeo">
            <a:extLst>
              <a:ext uri="{FF2B5EF4-FFF2-40B4-BE49-F238E27FC236}">
                <a16:creationId xmlns:a16="http://schemas.microsoft.com/office/drawing/2014/main" id="{4449E155-6A56-0FBC-FF99-2DB1D860C7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183"/>
          <a:stretch>
            <a:fillRect/>
          </a:stretch>
        </p:blipFill>
        <p:spPr bwMode="auto">
          <a:xfrm>
            <a:off x="16695796" y="9622787"/>
            <a:ext cx="1592204" cy="6676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13639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B50266-9CEA-D80D-75C9-3E4A239C5F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1">
            <a:extLst>
              <a:ext uri="{FF2B5EF4-FFF2-40B4-BE49-F238E27FC236}">
                <a16:creationId xmlns:a16="http://schemas.microsoft.com/office/drawing/2014/main" id="{8D69C02D-3E4D-1C00-0FBB-03C341E218F9}"/>
              </a:ext>
            </a:extLst>
          </p:cNvPr>
          <p:cNvSpPr txBox="1"/>
          <p:nvPr/>
        </p:nvSpPr>
        <p:spPr>
          <a:xfrm>
            <a:off x="0" y="-810420"/>
            <a:ext cx="18255514" cy="4395266"/>
          </a:xfrm>
          <a:prstGeom prst="rect">
            <a:avLst/>
          </a:prstGeom>
        </p:spPr>
        <p:txBody>
          <a:bodyPr lIns="50800" tIns="50800" rIns="50800" bIns="50800" rtlCol="0" anchor="ctr"/>
          <a:lstStyle/>
          <a:p>
            <a:pPr algn="ctr">
              <a:lnSpc>
                <a:spcPts val="2659"/>
              </a:lnSpc>
              <a:spcBef>
                <a:spcPct val="0"/>
              </a:spcBef>
            </a:pPr>
            <a:endParaRPr lang="en-GB" noProof="0" dirty="0"/>
          </a:p>
        </p:txBody>
      </p:sp>
      <p:sp>
        <p:nvSpPr>
          <p:cNvPr id="13" name="AutoShape 13">
            <a:extLst>
              <a:ext uri="{FF2B5EF4-FFF2-40B4-BE49-F238E27FC236}">
                <a16:creationId xmlns:a16="http://schemas.microsoft.com/office/drawing/2014/main" id="{32F61D3E-4622-D1A8-8950-C265F589783B}"/>
              </a:ext>
            </a:extLst>
          </p:cNvPr>
          <p:cNvSpPr/>
          <p:nvPr/>
        </p:nvSpPr>
        <p:spPr>
          <a:xfrm>
            <a:off x="1028700" y="601417"/>
            <a:ext cx="16230600" cy="0"/>
          </a:xfrm>
          <a:prstGeom prst="line">
            <a:avLst/>
          </a:prstGeom>
          <a:ln w="19050" cap="flat">
            <a:solidFill>
              <a:srgbClr val="D9D9D9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GB" noProof="0" dirty="0"/>
          </a:p>
        </p:txBody>
      </p:sp>
      <p:sp>
        <p:nvSpPr>
          <p:cNvPr id="15" name="Title 14">
            <a:extLst>
              <a:ext uri="{FF2B5EF4-FFF2-40B4-BE49-F238E27FC236}">
                <a16:creationId xmlns:a16="http://schemas.microsoft.com/office/drawing/2014/main" id="{7314BB6F-0888-2AA7-753B-C5339E8E52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0" y="606996"/>
            <a:ext cx="16202876" cy="1444391"/>
          </a:xfrm>
          <a:solidFill>
            <a:srgbClr val="002060"/>
          </a:solidFill>
          <a:ln w="38100">
            <a:solidFill>
              <a:srgbClr val="00B0F0"/>
            </a:solidFill>
          </a:ln>
        </p:spPr>
        <p:txBody>
          <a:bodyPr/>
          <a:lstStyle/>
          <a:p>
            <a:r>
              <a:rPr lang="en-GB" noProof="0" dirty="0">
                <a:solidFill>
                  <a:schemeClr val="bg1"/>
                </a:solidFill>
              </a:rPr>
              <a:t>RT Machine Log Fil</a:t>
            </a:r>
            <a:r>
              <a:rPr lang="en-GB" dirty="0">
                <a:solidFill>
                  <a:schemeClr val="bg1"/>
                </a:solidFill>
              </a:rPr>
              <a:t>es</a:t>
            </a:r>
            <a:endParaRPr lang="en-GB" noProof="0" dirty="0">
              <a:solidFill>
                <a:schemeClr val="bg1"/>
              </a:solidFill>
            </a:endParaRP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17C6704F-3834-E0BB-52A7-01A51F55D5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0152" y="2774564"/>
            <a:ext cx="16201037" cy="3003249"/>
          </a:xfrm>
        </p:spPr>
        <p:txBody>
          <a:bodyPr>
            <a:normAutofit/>
          </a:bodyPr>
          <a:lstStyle/>
          <a:p>
            <a:r>
              <a:rPr lang="en-GB" dirty="0"/>
              <a:t>Automatically recorded onto RT LINACS (Varian TrueBeam), no patient identifiable data.</a:t>
            </a:r>
          </a:p>
          <a:p>
            <a:r>
              <a:rPr lang="en-GB" noProof="0" dirty="0"/>
              <a:t>Contains information on the exact state of the machine at any point in time.</a:t>
            </a:r>
          </a:p>
          <a:p>
            <a:r>
              <a:rPr lang="en-GB" dirty="0"/>
              <a:t>“Interlocks” – reduction in the state of treatment readiness for the RT LINAC</a:t>
            </a:r>
          </a:p>
          <a:p>
            <a:r>
              <a:rPr lang="en-GB" noProof="0" dirty="0"/>
              <a:t>Want to predict when specific interlocks are likely to occur.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C8821A5B-82A6-8A97-3076-9363A5DAD4CA}"/>
              </a:ext>
            </a:extLst>
          </p:cNvPr>
          <p:cNvGrpSpPr/>
          <p:nvPr/>
        </p:nvGrpSpPr>
        <p:grpSpPr>
          <a:xfrm>
            <a:off x="1028700" y="5135301"/>
            <a:ext cx="13704528" cy="4548843"/>
            <a:chOff x="3480561" y="2125234"/>
            <a:chExt cx="12931771" cy="3944221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7D77BC76-6F1E-97A2-36CB-983D8D0C1BEC}"/>
                </a:ext>
              </a:extLst>
            </p:cNvPr>
            <p:cNvGrpSpPr/>
            <p:nvPr/>
          </p:nvGrpSpPr>
          <p:grpSpPr>
            <a:xfrm>
              <a:off x="3480561" y="2125234"/>
              <a:ext cx="12931771" cy="3411456"/>
              <a:chOff x="3416650" y="2571907"/>
              <a:chExt cx="12931771" cy="3411456"/>
            </a:xfrm>
          </p:grpSpPr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39F5B0B0-5F45-6223-E6BE-D1C37F6A34CB}"/>
                  </a:ext>
                </a:extLst>
              </p:cNvPr>
              <p:cNvSpPr txBox="1"/>
              <p:nvPr/>
            </p:nvSpPr>
            <p:spPr>
              <a:xfrm>
                <a:off x="5259887" y="2579016"/>
                <a:ext cx="2795732" cy="7205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400" dirty="0"/>
                  <a:t>Time &amp; date of interlock code</a:t>
                </a:r>
              </a:p>
            </p:txBody>
          </p:sp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id="{9FA01790-796D-8608-D1E0-0CEB2BBE21E3}"/>
                  </a:ext>
                </a:extLst>
              </p:cNvPr>
              <p:cNvGrpSpPr/>
              <p:nvPr/>
            </p:nvGrpSpPr>
            <p:grpSpPr>
              <a:xfrm>
                <a:off x="3416650" y="3526854"/>
                <a:ext cx="12931771" cy="2456509"/>
                <a:chOff x="3416650" y="3526854"/>
                <a:chExt cx="12931771" cy="2456509"/>
              </a:xfrm>
            </p:grpSpPr>
            <p:grpSp>
              <p:nvGrpSpPr>
                <p:cNvPr id="10" name="Group 9">
                  <a:extLst>
                    <a:ext uri="{FF2B5EF4-FFF2-40B4-BE49-F238E27FC236}">
                      <a16:creationId xmlns:a16="http://schemas.microsoft.com/office/drawing/2014/main" id="{E44F1F36-48A6-E185-303D-9E7D6A335902}"/>
                    </a:ext>
                  </a:extLst>
                </p:cNvPr>
                <p:cNvGrpSpPr/>
                <p:nvPr/>
              </p:nvGrpSpPr>
              <p:grpSpPr>
                <a:xfrm>
                  <a:off x="3511986" y="3526854"/>
                  <a:ext cx="12836435" cy="2456509"/>
                  <a:chOff x="1058263" y="1556757"/>
                  <a:chExt cx="12836435" cy="2456509"/>
                </a:xfrm>
              </p:grpSpPr>
              <p:pic>
                <p:nvPicPr>
                  <p:cNvPr id="3" name="Picture 2">
                    <a:extLst>
                      <a:ext uri="{FF2B5EF4-FFF2-40B4-BE49-F238E27FC236}">
                        <a16:creationId xmlns:a16="http://schemas.microsoft.com/office/drawing/2014/main" id="{65499D83-ED69-307D-9062-990F1C583AFB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3"/>
                  <a:srcRect r="25222"/>
                  <a:stretch>
                    <a:fillRect/>
                  </a:stretch>
                </p:blipFill>
                <p:spPr>
                  <a:xfrm>
                    <a:off x="1058263" y="1556757"/>
                    <a:ext cx="12836435" cy="2416951"/>
                  </a:xfrm>
                  <a:prstGeom prst="rect">
                    <a:avLst/>
                  </a:prstGeom>
                </p:spPr>
              </p:pic>
              <p:grpSp>
                <p:nvGrpSpPr>
                  <p:cNvPr id="9" name="Group 8">
                    <a:extLst>
                      <a:ext uri="{FF2B5EF4-FFF2-40B4-BE49-F238E27FC236}">
                        <a16:creationId xmlns:a16="http://schemas.microsoft.com/office/drawing/2014/main" id="{02CA3B01-B68D-1AA4-70A7-CD96B58BD8AC}"/>
                      </a:ext>
                    </a:extLst>
                  </p:cNvPr>
                  <p:cNvGrpSpPr/>
                  <p:nvPr/>
                </p:nvGrpSpPr>
                <p:grpSpPr>
                  <a:xfrm>
                    <a:off x="4204030" y="1556757"/>
                    <a:ext cx="7881931" cy="2456509"/>
                    <a:chOff x="4204030" y="1556757"/>
                    <a:chExt cx="7881931" cy="2456509"/>
                  </a:xfrm>
                </p:grpSpPr>
                <p:sp>
                  <p:nvSpPr>
                    <p:cNvPr id="4" name="Rectangle 3">
                      <a:extLst>
                        <a:ext uri="{FF2B5EF4-FFF2-40B4-BE49-F238E27FC236}">
                          <a16:creationId xmlns:a16="http://schemas.microsoft.com/office/drawing/2014/main" id="{98757216-8A00-F19D-86DD-7025174C43B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04030" y="1556757"/>
                      <a:ext cx="1752983" cy="2456509"/>
                    </a:xfrm>
                    <a:prstGeom prst="rect">
                      <a:avLst/>
                    </a:prstGeom>
                    <a:noFill/>
                    <a:ln w="38100"/>
                  </p:spPr>
                  <p:style>
                    <a:lnRef idx="2">
                      <a:schemeClr val="accent2"/>
                    </a:lnRef>
                    <a:fillRef idx="1">
                      <a:schemeClr val="lt1"/>
                    </a:fillRef>
                    <a:effectRef idx="0">
                      <a:schemeClr val="accent2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dirty="0"/>
                    </a:p>
                  </p:txBody>
                </p:sp>
                <p:sp>
                  <p:nvSpPr>
                    <p:cNvPr id="7" name="Rectangle 6">
                      <a:extLst>
                        <a:ext uri="{FF2B5EF4-FFF2-40B4-BE49-F238E27FC236}">
                          <a16:creationId xmlns:a16="http://schemas.microsoft.com/office/drawing/2014/main" id="{AC4C07A6-40FD-6965-2E90-3063CA3550E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041845" y="1556757"/>
                      <a:ext cx="1044116" cy="2456509"/>
                    </a:xfrm>
                    <a:prstGeom prst="rect">
                      <a:avLst/>
                    </a:prstGeom>
                    <a:noFill/>
                    <a:ln w="38100"/>
                  </p:spPr>
                  <p:style>
                    <a:lnRef idx="2">
                      <a:schemeClr val="accent2"/>
                    </a:lnRef>
                    <a:fillRef idx="1">
                      <a:schemeClr val="lt1"/>
                    </a:fillRef>
                    <a:effectRef idx="0">
                      <a:schemeClr val="accent2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  <p:sp>
              <p:nvSpPr>
                <p:cNvPr id="17" name="Rectangle 16">
                  <a:extLst>
                    <a:ext uri="{FF2B5EF4-FFF2-40B4-BE49-F238E27FC236}">
                      <a16:creationId xmlns:a16="http://schemas.microsoft.com/office/drawing/2014/main" id="{F0F016DB-F8B2-CBA5-D440-C11F5F57AE42}"/>
                    </a:ext>
                  </a:extLst>
                </p:cNvPr>
                <p:cNvSpPr/>
                <p:nvPr/>
              </p:nvSpPr>
              <p:spPr>
                <a:xfrm>
                  <a:off x="3416650" y="3526854"/>
                  <a:ext cx="2383634" cy="2456509"/>
                </a:xfrm>
                <a:prstGeom prst="rect">
                  <a:avLst/>
                </a:prstGeom>
                <a:noFill/>
                <a:ln w="38100"/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C068693F-D6CA-50BB-EF12-4DDEB14F2F6E}"/>
                  </a:ext>
                </a:extLst>
              </p:cNvPr>
              <p:cNvSpPr txBox="1"/>
              <p:nvPr/>
            </p:nvSpPr>
            <p:spPr>
              <a:xfrm>
                <a:off x="11873301" y="2571907"/>
                <a:ext cx="1622266" cy="7205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400" dirty="0"/>
                  <a:t>Interlock code</a:t>
                </a:r>
              </a:p>
            </p:txBody>
          </p:sp>
          <p:cxnSp>
            <p:nvCxnSpPr>
              <p:cNvPr id="21" name="Straight Arrow Connector 20">
                <a:extLst>
                  <a:ext uri="{FF2B5EF4-FFF2-40B4-BE49-F238E27FC236}">
                    <a16:creationId xmlns:a16="http://schemas.microsoft.com/office/drawing/2014/main" id="{121044B5-F78B-BFD2-9A54-8D482AE9DEC3}"/>
                  </a:ext>
                </a:extLst>
              </p:cNvPr>
              <p:cNvCxnSpPr>
                <a:cxnSpLocks/>
                <a:stCxn id="12" idx="2"/>
                <a:endCxn id="17" idx="0"/>
              </p:cNvCxnSpPr>
              <p:nvPr/>
            </p:nvCxnSpPr>
            <p:spPr>
              <a:xfrm flipH="1">
                <a:off x="4608467" y="3299558"/>
                <a:ext cx="2049286" cy="227296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23" name="Straight Arrow Connector 22">
                <a:extLst>
                  <a:ext uri="{FF2B5EF4-FFF2-40B4-BE49-F238E27FC236}">
                    <a16:creationId xmlns:a16="http://schemas.microsoft.com/office/drawing/2014/main" id="{6EB3D1A0-4A02-C89A-533C-80177BAD46D0}"/>
                  </a:ext>
                </a:extLst>
              </p:cNvPr>
              <p:cNvCxnSpPr>
                <a:cxnSpLocks/>
                <a:stCxn id="12" idx="2"/>
                <a:endCxn id="4" idx="0"/>
              </p:cNvCxnSpPr>
              <p:nvPr/>
            </p:nvCxnSpPr>
            <p:spPr>
              <a:xfrm>
                <a:off x="6657753" y="3299558"/>
                <a:ext cx="876492" cy="227296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28" name="Straight Arrow Connector 27">
                <a:extLst>
                  <a:ext uri="{FF2B5EF4-FFF2-40B4-BE49-F238E27FC236}">
                    <a16:creationId xmlns:a16="http://schemas.microsoft.com/office/drawing/2014/main" id="{EB70E16C-43FC-2187-96AE-13A455D88261}"/>
                  </a:ext>
                </a:extLst>
              </p:cNvPr>
              <p:cNvCxnSpPr>
                <a:cxnSpLocks/>
                <a:stCxn id="18" idx="2"/>
                <a:endCxn id="7" idx="0"/>
              </p:cNvCxnSpPr>
              <p:nvPr/>
            </p:nvCxnSpPr>
            <p:spPr>
              <a:xfrm>
                <a:off x="12684435" y="3292450"/>
                <a:ext cx="1333191" cy="234404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CA5BBB72-DBCD-873E-9234-5A5844DEAB0B}"/>
                </a:ext>
              </a:extLst>
            </p:cNvPr>
            <p:cNvSpPr txBox="1"/>
            <p:nvPr/>
          </p:nvSpPr>
          <p:spPr>
            <a:xfrm>
              <a:off x="3480561" y="5700123"/>
              <a:ext cx="112315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i="1" dirty="0"/>
                <a:t>Example of processed Varian Combined Log file. All interlocks have been extracted but are yet to be filtered.</a:t>
              </a:r>
            </a:p>
          </p:txBody>
        </p:sp>
      </p:grpSp>
      <p:sp>
        <p:nvSpPr>
          <p:cNvPr id="6" name="Slide Number Placeholder 6">
            <a:extLst>
              <a:ext uri="{FF2B5EF4-FFF2-40B4-BE49-F238E27FC236}">
                <a16:creationId xmlns:a16="http://schemas.microsoft.com/office/drawing/2014/main" id="{07E44A59-D58C-553C-B067-93A83C73ED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4346923" y="9774026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E8824CF1-9155-F88B-D47B-1AA6D983D7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6200" y="9774026"/>
            <a:ext cx="11348392" cy="365125"/>
          </a:xfrm>
        </p:spPr>
        <p:txBody>
          <a:bodyPr/>
          <a:lstStyle/>
          <a:p>
            <a:r>
              <a:rPr lang="en-US" dirty="0"/>
              <a:t>Sam Leadley – Improvements in Fault Prediction Capabilities for Radiotherapy Machines</a:t>
            </a:r>
          </a:p>
        </p:txBody>
      </p:sp>
      <p:sp>
        <p:nvSpPr>
          <p:cNvPr id="20" name="Date Placeholder 4">
            <a:extLst>
              <a:ext uri="{FF2B5EF4-FFF2-40B4-BE49-F238E27FC236}">
                <a16:creationId xmlns:a16="http://schemas.microsoft.com/office/drawing/2014/main" id="{288CD2A2-79E9-2AEE-BEC2-59485E30200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59024" y="9774027"/>
            <a:ext cx="2133600" cy="365125"/>
          </a:xfrm>
        </p:spPr>
        <p:txBody>
          <a:bodyPr/>
          <a:lstStyle/>
          <a:p>
            <a:r>
              <a:rPr lang="en-US" dirty="0"/>
              <a:t>18/12/2025</a:t>
            </a:r>
          </a:p>
        </p:txBody>
      </p:sp>
      <p:pic>
        <p:nvPicPr>
          <p:cNvPr id="2" name="Picture 2" descr="John Adams Institute for Accelerator Science Lecture Series on Vimeo">
            <a:extLst>
              <a:ext uri="{FF2B5EF4-FFF2-40B4-BE49-F238E27FC236}">
                <a16:creationId xmlns:a16="http://schemas.microsoft.com/office/drawing/2014/main" id="{7917103B-4EAC-C9A9-91C6-3852435854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183"/>
          <a:stretch>
            <a:fillRect/>
          </a:stretch>
        </p:blipFill>
        <p:spPr bwMode="auto">
          <a:xfrm>
            <a:off x="16695796" y="9622787"/>
            <a:ext cx="1592204" cy="6676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37857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06BB23-2A06-E4CD-A562-B2D3CD52E9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1">
            <a:extLst>
              <a:ext uri="{FF2B5EF4-FFF2-40B4-BE49-F238E27FC236}">
                <a16:creationId xmlns:a16="http://schemas.microsoft.com/office/drawing/2014/main" id="{C28AD420-872E-8034-6DF9-E7042913A9CE}"/>
              </a:ext>
            </a:extLst>
          </p:cNvPr>
          <p:cNvSpPr txBox="1"/>
          <p:nvPr/>
        </p:nvSpPr>
        <p:spPr>
          <a:xfrm>
            <a:off x="0" y="-810420"/>
            <a:ext cx="18255514" cy="4395266"/>
          </a:xfrm>
          <a:prstGeom prst="rect">
            <a:avLst/>
          </a:prstGeom>
        </p:spPr>
        <p:txBody>
          <a:bodyPr lIns="50800" tIns="50800" rIns="50800" bIns="50800" rtlCol="0" anchor="ctr"/>
          <a:lstStyle/>
          <a:p>
            <a:pPr algn="ctr">
              <a:lnSpc>
                <a:spcPts val="2659"/>
              </a:lnSpc>
              <a:spcBef>
                <a:spcPct val="0"/>
              </a:spcBef>
            </a:pPr>
            <a:endParaRPr lang="en-GB" noProof="0" dirty="0"/>
          </a:p>
        </p:txBody>
      </p:sp>
      <p:sp>
        <p:nvSpPr>
          <p:cNvPr id="13" name="AutoShape 13">
            <a:extLst>
              <a:ext uri="{FF2B5EF4-FFF2-40B4-BE49-F238E27FC236}">
                <a16:creationId xmlns:a16="http://schemas.microsoft.com/office/drawing/2014/main" id="{505D351E-637A-956D-5F06-533289D09D43}"/>
              </a:ext>
            </a:extLst>
          </p:cNvPr>
          <p:cNvSpPr/>
          <p:nvPr/>
        </p:nvSpPr>
        <p:spPr>
          <a:xfrm>
            <a:off x="1028700" y="601417"/>
            <a:ext cx="16230600" cy="0"/>
          </a:xfrm>
          <a:prstGeom prst="line">
            <a:avLst/>
          </a:prstGeom>
          <a:ln w="19050" cap="flat">
            <a:solidFill>
              <a:srgbClr val="D9D9D9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GB" noProof="0" dirty="0"/>
          </a:p>
        </p:txBody>
      </p:sp>
      <p:sp>
        <p:nvSpPr>
          <p:cNvPr id="15" name="Title 14">
            <a:extLst>
              <a:ext uri="{FF2B5EF4-FFF2-40B4-BE49-F238E27FC236}">
                <a16:creationId xmlns:a16="http://schemas.microsoft.com/office/drawing/2014/main" id="{880922BA-00C9-260E-455C-E1060F77C9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0" y="606996"/>
            <a:ext cx="16202876" cy="1444391"/>
          </a:xfrm>
          <a:solidFill>
            <a:srgbClr val="002060"/>
          </a:solidFill>
          <a:ln w="38100">
            <a:solidFill>
              <a:srgbClr val="00B0F0"/>
            </a:solidFill>
          </a:ln>
        </p:spPr>
        <p:txBody>
          <a:bodyPr/>
          <a:lstStyle/>
          <a:p>
            <a:r>
              <a:rPr lang="en-GB" noProof="0" dirty="0">
                <a:solidFill>
                  <a:schemeClr val="bg1"/>
                </a:solidFill>
              </a:rPr>
              <a:t>“Severe” Interlocks &amp; Machine Learning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EBEAAF2E-FF07-513C-0E03-D9F73BB69F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0152" y="2774564"/>
            <a:ext cx="16201037" cy="6257366"/>
          </a:xfrm>
        </p:spPr>
        <p:txBody>
          <a:bodyPr>
            <a:normAutofit/>
          </a:bodyPr>
          <a:lstStyle/>
          <a:p>
            <a:r>
              <a:rPr lang="en-GB" dirty="0"/>
              <a:t>“Severe” interlocks are defined as interlocks causing </a:t>
            </a:r>
            <a:r>
              <a:rPr lang="en-GB" i="1" dirty="0"/>
              <a:t>machine downtime</a:t>
            </a:r>
            <a:r>
              <a:rPr lang="en-GB" dirty="0"/>
              <a:t> and reducing patient throughput capability (increasing </a:t>
            </a:r>
            <a:r>
              <a:rPr lang="en-GB" i="1" dirty="0"/>
              <a:t>clinical downtime</a:t>
            </a:r>
            <a:r>
              <a:rPr lang="en-GB" dirty="0"/>
              <a:t>).</a:t>
            </a:r>
          </a:p>
          <a:p>
            <a:endParaRPr lang="en-GB" noProof="0" dirty="0"/>
          </a:p>
          <a:p>
            <a:r>
              <a:rPr lang="en-GB" dirty="0"/>
              <a:t>A list of these interlocks has been collated by radiotherapy engineers at Exeter Hospital based on past faults that have caused machine downtime.</a:t>
            </a:r>
          </a:p>
          <a:p>
            <a:endParaRPr lang="en-GB" noProof="0" dirty="0"/>
          </a:p>
          <a:p>
            <a:r>
              <a:rPr lang="en-GB" noProof="0" dirty="0"/>
              <a:t>Prediction of </a:t>
            </a:r>
            <a:r>
              <a:rPr lang="en-GB" dirty="0"/>
              <a:t>severe interlocks is key to allowing preventative maintenance and preparation</a:t>
            </a:r>
          </a:p>
          <a:p>
            <a:pPr lvl="1"/>
            <a:r>
              <a:rPr lang="en-GB" noProof="0" dirty="0"/>
              <a:t>With so much data, this is a high-dimensional pattern recognition problem that a human would struggle to solve.</a:t>
            </a:r>
          </a:p>
          <a:p>
            <a:pPr lvl="1"/>
            <a:r>
              <a:rPr lang="en-GB" noProof="0" dirty="0"/>
              <a:t>Machine learning algorithms can</a:t>
            </a:r>
            <a:r>
              <a:rPr lang="en-GB" dirty="0"/>
              <a:t> recognise long-term relationships and contexts in data and reduce the dimensionality of the problem for interpretation.</a:t>
            </a:r>
            <a:endParaRPr lang="en-GB" noProof="0" dirty="0"/>
          </a:p>
        </p:txBody>
      </p:sp>
      <p:sp>
        <p:nvSpPr>
          <p:cNvPr id="2" name="Slide Number Placeholder 6">
            <a:extLst>
              <a:ext uri="{FF2B5EF4-FFF2-40B4-BE49-F238E27FC236}">
                <a16:creationId xmlns:a16="http://schemas.microsoft.com/office/drawing/2014/main" id="{6BE4325F-9951-BC2F-8A1F-B659856BBC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4346923" y="9774026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" name="Footer Placeholder 5">
            <a:extLst>
              <a:ext uri="{FF2B5EF4-FFF2-40B4-BE49-F238E27FC236}">
                <a16:creationId xmlns:a16="http://schemas.microsoft.com/office/drawing/2014/main" id="{BC26E6D2-DB54-431B-9873-D4C11D001D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6200" y="9774026"/>
            <a:ext cx="11348392" cy="365125"/>
          </a:xfrm>
        </p:spPr>
        <p:txBody>
          <a:bodyPr/>
          <a:lstStyle/>
          <a:p>
            <a:r>
              <a:rPr lang="en-US" dirty="0"/>
              <a:t>Sam Leadley – Improvements in Fault Prediction Capabilities for Radiotherapy Machines</a:t>
            </a:r>
          </a:p>
        </p:txBody>
      </p:sp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5AFFEA77-9261-7A32-36EB-82F10DC0B47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59024" y="9774027"/>
            <a:ext cx="2133600" cy="365125"/>
          </a:xfrm>
        </p:spPr>
        <p:txBody>
          <a:bodyPr/>
          <a:lstStyle/>
          <a:p>
            <a:r>
              <a:rPr lang="en-US" dirty="0"/>
              <a:t>18/12/2025</a:t>
            </a:r>
          </a:p>
        </p:txBody>
      </p:sp>
      <p:pic>
        <p:nvPicPr>
          <p:cNvPr id="5" name="Picture 2" descr="John Adams Institute for Accelerator Science Lecture Series on Vimeo">
            <a:extLst>
              <a:ext uri="{FF2B5EF4-FFF2-40B4-BE49-F238E27FC236}">
                <a16:creationId xmlns:a16="http://schemas.microsoft.com/office/drawing/2014/main" id="{A01BA6EA-353A-EC61-8134-DE17E550C0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183"/>
          <a:stretch>
            <a:fillRect/>
          </a:stretch>
        </p:blipFill>
        <p:spPr bwMode="auto">
          <a:xfrm>
            <a:off x="16695796" y="9622787"/>
            <a:ext cx="1592204" cy="6676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10717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67AF1B-206A-601A-3F85-E0C3F58156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1">
            <a:extLst>
              <a:ext uri="{FF2B5EF4-FFF2-40B4-BE49-F238E27FC236}">
                <a16:creationId xmlns:a16="http://schemas.microsoft.com/office/drawing/2014/main" id="{3E91D89F-17F7-A289-2890-A7682F0D18C4}"/>
              </a:ext>
            </a:extLst>
          </p:cNvPr>
          <p:cNvSpPr txBox="1"/>
          <p:nvPr/>
        </p:nvSpPr>
        <p:spPr>
          <a:xfrm>
            <a:off x="0" y="-810420"/>
            <a:ext cx="18255514" cy="4395266"/>
          </a:xfrm>
          <a:prstGeom prst="rect">
            <a:avLst/>
          </a:prstGeom>
        </p:spPr>
        <p:txBody>
          <a:bodyPr lIns="50800" tIns="50800" rIns="50800" bIns="50800" rtlCol="0" anchor="ctr"/>
          <a:lstStyle/>
          <a:p>
            <a:pPr algn="ctr">
              <a:lnSpc>
                <a:spcPts val="2659"/>
              </a:lnSpc>
              <a:spcBef>
                <a:spcPct val="0"/>
              </a:spcBef>
            </a:pPr>
            <a:endParaRPr lang="en-GB" noProof="0" dirty="0"/>
          </a:p>
        </p:txBody>
      </p:sp>
      <p:sp>
        <p:nvSpPr>
          <p:cNvPr id="13" name="AutoShape 13">
            <a:extLst>
              <a:ext uri="{FF2B5EF4-FFF2-40B4-BE49-F238E27FC236}">
                <a16:creationId xmlns:a16="http://schemas.microsoft.com/office/drawing/2014/main" id="{65AB05FA-E345-6DE2-5ECB-DE281513FA65}"/>
              </a:ext>
            </a:extLst>
          </p:cNvPr>
          <p:cNvSpPr/>
          <p:nvPr/>
        </p:nvSpPr>
        <p:spPr>
          <a:xfrm>
            <a:off x="1028700" y="601417"/>
            <a:ext cx="16230600" cy="0"/>
          </a:xfrm>
          <a:prstGeom prst="line">
            <a:avLst/>
          </a:prstGeom>
          <a:ln w="19050" cap="flat">
            <a:solidFill>
              <a:srgbClr val="D9D9D9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GB" noProof="0" dirty="0"/>
          </a:p>
        </p:txBody>
      </p:sp>
      <p:sp>
        <p:nvSpPr>
          <p:cNvPr id="15" name="Title 14">
            <a:extLst>
              <a:ext uri="{FF2B5EF4-FFF2-40B4-BE49-F238E27FC236}">
                <a16:creationId xmlns:a16="http://schemas.microsoft.com/office/drawing/2014/main" id="{68031333-6F46-5981-B6F8-46EC729681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0" y="606996"/>
            <a:ext cx="16202876" cy="1444391"/>
          </a:xfrm>
          <a:solidFill>
            <a:srgbClr val="002060"/>
          </a:solidFill>
          <a:ln w="38100">
            <a:solidFill>
              <a:srgbClr val="00B0F0"/>
            </a:solidFill>
          </a:ln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Dual-Classifier </a:t>
            </a:r>
            <a:r>
              <a:rPr lang="en-GB" noProof="0" dirty="0">
                <a:solidFill>
                  <a:schemeClr val="bg1"/>
                </a:solidFill>
              </a:rPr>
              <a:t>Variational Autoencoder</a:t>
            </a:r>
            <a:r>
              <a:rPr lang="en-GB" dirty="0">
                <a:solidFill>
                  <a:schemeClr val="bg1"/>
                </a:solidFill>
              </a:rPr>
              <a:t> </a:t>
            </a:r>
            <a:r>
              <a:rPr lang="en-GB" noProof="0" dirty="0">
                <a:solidFill>
                  <a:schemeClr val="bg1"/>
                </a:solidFill>
              </a:rPr>
              <a:t>Approach</a:t>
            </a:r>
          </a:p>
        </p:txBody>
      </p:sp>
      <p:sp>
        <p:nvSpPr>
          <p:cNvPr id="6" name="Content Placeholder 15">
            <a:extLst>
              <a:ext uri="{FF2B5EF4-FFF2-40B4-BE49-F238E27FC236}">
                <a16:creationId xmlns:a16="http://schemas.microsoft.com/office/drawing/2014/main" id="{90607D15-13E7-CAFF-DD80-B8ED3040DD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42783" y="2695228"/>
            <a:ext cx="10485861" cy="6840760"/>
          </a:xfrm>
        </p:spPr>
        <p:txBody>
          <a:bodyPr>
            <a:normAutofit/>
          </a:bodyPr>
          <a:lstStyle/>
          <a:p>
            <a:r>
              <a:rPr lang="en-GB" dirty="0"/>
              <a:t>Novel dual- classifier VAE splits classification into two tasks: </a:t>
            </a:r>
          </a:p>
          <a:p>
            <a:pPr lvl="1"/>
            <a:r>
              <a:rPr lang="en-GB" dirty="0"/>
              <a:t>severe/non-severe interlock</a:t>
            </a:r>
          </a:p>
          <a:p>
            <a:pPr lvl="1"/>
            <a:r>
              <a:rPr lang="en-GB" dirty="0"/>
              <a:t>most likely severe interlock (assuming interlock is severe)</a:t>
            </a:r>
          </a:p>
          <a:p>
            <a:pPr lvl="1"/>
            <a:endParaRPr lang="en-GB" dirty="0"/>
          </a:p>
          <a:p>
            <a:r>
              <a:rPr lang="en-GB" dirty="0"/>
              <a:t>Inputs are sets of 100 consecutive interlocks, plus 50 more sampled up to 1 week prior.</a:t>
            </a:r>
          </a:p>
          <a:p>
            <a:pPr lvl="1"/>
            <a:r>
              <a:rPr lang="en-GB" dirty="0"/>
              <a:t>Training inputs are labelled with the next interlock code.</a:t>
            </a:r>
          </a:p>
          <a:p>
            <a:pPr lvl="1"/>
            <a:endParaRPr lang="en-GB" dirty="0"/>
          </a:p>
          <a:p>
            <a:r>
              <a:rPr lang="en-GB" dirty="0"/>
              <a:t>Inputs are projected into a low-dimensional latent space:</a:t>
            </a:r>
          </a:p>
          <a:p>
            <a:pPr lvl="1"/>
            <a:r>
              <a:rPr lang="en-GB" dirty="0"/>
              <a:t>Severe interlocks with similar causes are spatially close in the latent space.</a:t>
            </a:r>
          </a:p>
          <a:p>
            <a:pPr lvl="1"/>
            <a:r>
              <a:rPr lang="en-GB" dirty="0"/>
              <a:t>Position of an input in latent space allows for probabilistic predictions of proceeding interlocks.</a:t>
            </a:r>
          </a:p>
          <a:p>
            <a:pPr lvl="1"/>
            <a:endParaRPr lang="en-GB" dirty="0"/>
          </a:p>
          <a:p>
            <a:endParaRPr lang="en-GB" dirty="0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3425C9B0-5510-FF5C-1F41-E69C87A0A44E}"/>
              </a:ext>
            </a:extLst>
          </p:cNvPr>
          <p:cNvGrpSpPr/>
          <p:nvPr/>
        </p:nvGrpSpPr>
        <p:grpSpPr>
          <a:xfrm>
            <a:off x="719064" y="2964550"/>
            <a:ext cx="6336704" cy="6189852"/>
            <a:chOff x="719064" y="2964550"/>
            <a:chExt cx="6336704" cy="6189852"/>
          </a:xfrm>
        </p:grpSpPr>
        <p:sp>
          <p:nvSpPr>
            <p:cNvPr id="3" name="Rectangle: Rounded Corners 2">
              <a:extLst>
                <a:ext uri="{FF2B5EF4-FFF2-40B4-BE49-F238E27FC236}">
                  <a16:creationId xmlns:a16="http://schemas.microsoft.com/office/drawing/2014/main" id="{0558D214-CB0C-4BA9-49AC-AE66E2E29B8F}"/>
                </a:ext>
              </a:extLst>
            </p:cNvPr>
            <p:cNvSpPr/>
            <p:nvPr/>
          </p:nvSpPr>
          <p:spPr>
            <a:xfrm>
              <a:off x="2051212" y="2964550"/>
              <a:ext cx="3672408" cy="1007948"/>
            </a:xfrm>
            <a:prstGeom prst="roundRect">
              <a:avLst/>
            </a:prstGeom>
            <a:solidFill>
              <a:srgbClr val="00B0F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b="1" dirty="0"/>
                <a:t>Dual-classifier workflow</a:t>
              </a:r>
            </a:p>
          </p:txBody>
        </p:sp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F3A34860-D5E2-9450-BB11-439B4E3D1BA5}"/>
                </a:ext>
              </a:extLst>
            </p:cNvPr>
            <p:cNvSpPr/>
            <p:nvPr/>
          </p:nvSpPr>
          <p:spPr>
            <a:xfrm>
              <a:off x="719064" y="5359524"/>
              <a:ext cx="2664296" cy="1115010"/>
            </a:xfrm>
            <a:prstGeom prst="roundRect">
              <a:avLst/>
            </a:prstGeom>
            <a:solidFill>
              <a:srgbClr val="00206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Neural network 1 (severe/non-severe interlock)</a:t>
              </a:r>
            </a:p>
          </p:txBody>
        </p:sp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EA724C1C-66C0-8B7D-5A19-71EE2CB6C06C}"/>
                </a:ext>
              </a:extLst>
            </p:cNvPr>
            <p:cNvSpPr/>
            <p:nvPr/>
          </p:nvSpPr>
          <p:spPr>
            <a:xfrm>
              <a:off x="2555268" y="4304375"/>
              <a:ext cx="2664296" cy="720080"/>
            </a:xfrm>
            <a:prstGeom prst="roundRect">
              <a:avLst/>
            </a:prstGeom>
            <a:solidFill>
              <a:srgbClr val="00206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Input sequence</a:t>
              </a:r>
            </a:p>
          </p:txBody>
        </p:sp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238A16BB-AABC-2F0C-65B3-2BF057D20325}"/>
                </a:ext>
              </a:extLst>
            </p:cNvPr>
            <p:cNvSpPr/>
            <p:nvPr/>
          </p:nvSpPr>
          <p:spPr>
            <a:xfrm>
              <a:off x="4391472" y="5359524"/>
              <a:ext cx="2664296" cy="1115010"/>
            </a:xfrm>
            <a:prstGeom prst="roundRect">
              <a:avLst/>
            </a:prstGeom>
            <a:solidFill>
              <a:srgbClr val="00206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Neural network 2 (interlock assuming severe)</a:t>
              </a:r>
            </a:p>
          </p:txBody>
        </p:sp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8C9914BB-9BC1-6C59-1EB1-D517C952A124}"/>
                </a:ext>
              </a:extLst>
            </p:cNvPr>
            <p:cNvSpPr/>
            <p:nvPr/>
          </p:nvSpPr>
          <p:spPr>
            <a:xfrm>
              <a:off x="719064" y="6809603"/>
              <a:ext cx="2664296" cy="894720"/>
            </a:xfrm>
            <a:prstGeom prst="roundRect">
              <a:avLst/>
            </a:prstGeom>
            <a:solidFill>
              <a:srgbClr val="00206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Probability severe/non-severe interlock</a:t>
              </a:r>
            </a:p>
          </p:txBody>
        </p:sp>
        <p:sp>
          <p:nvSpPr>
            <p:cNvPr id="20" name="Rectangle: Rounded Corners 19">
              <a:extLst>
                <a:ext uri="{FF2B5EF4-FFF2-40B4-BE49-F238E27FC236}">
                  <a16:creationId xmlns:a16="http://schemas.microsoft.com/office/drawing/2014/main" id="{661C5B88-D63D-0D5C-03ED-224148FB5B10}"/>
                </a:ext>
              </a:extLst>
            </p:cNvPr>
            <p:cNvSpPr/>
            <p:nvPr/>
          </p:nvSpPr>
          <p:spPr>
            <a:xfrm>
              <a:off x="4391472" y="6809603"/>
              <a:ext cx="2664296" cy="894720"/>
            </a:xfrm>
            <a:prstGeom prst="roundRect">
              <a:avLst/>
            </a:prstGeom>
            <a:solidFill>
              <a:srgbClr val="00206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All severe interlock probabilities</a:t>
              </a:r>
            </a:p>
          </p:txBody>
        </p:sp>
        <p:sp>
          <p:nvSpPr>
            <p:cNvPr id="21" name="Rectangle: Rounded Corners 20">
              <a:extLst>
                <a:ext uri="{FF2B5EF4-FFF2-40B4-BE49-F238E27FC236}">
                  <a16:creationId xmlns:a16="http://schemas.microsoft.com/office/drawing/2014/main" id="{9BB6E9BC-549C-E371-9153-E863F8CF08F5}"/>
                </a:ext>
              </a:extLst>
            </p:cNvPr>
            <p:cNvSpPr/>
            <p:nvPr/>
          </p:nvSpPr>
          <p:spPr>
            <a:xfrm>
              <a:off x="2555268" y="8039392"/>
              <a:ext cx="2664296" cy="1115010"/>
            </a:xfrm>
            <a:prstGeom prst="roundRect">
              <a:avLst/>
            </a:prstGeom>
            <a:solidFill>
              <a:srgbClr val="00206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All probabilities (all severe interlocks &amp; severe interlock)</a:t>
              </a:r>
            </a:p>
          </p:txBody>
        </p:sp>
        <p:cxnSp>
          <p:nvCxnSpPr>
            <p:cNvPr id="5" name="Straight Arrow Connector 4">
              <a:extLst>
                <a:ext uri="{FF2B5EF4-FFF2-40B4-BE49-F238E27FC236}">
                  <a16:creationId xmlns:a16="http://schemas.microsoft.com/office/drawing/2014/main" id="{BAEB9190-7331-7773-7073-D6D90E8FFEFD}"/>
                </a:ext>
              </a:extLst>
            </p:cNvPr>
            <p:cNvCxnSpPr>
              <a:cxnSpLocks/>
            </p:cNvCxnSpPr>
            <p:nvPr/>
          </p:nvCxnSpPr>
          <p:spPr>
            <a:xfrm>
              <a:off x="3887416" y="4999484"/>
              <a:ext cx="1836204" cy="335069"/>
            </a:xfrm>
            <a:prstGeom prst="straightConnector1">
              <a:avLst/>
            </a:prstGeom>
            <a:ln w="25400"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EC17BA64-71F0-0548-87A8-B36A449B94EC}"/>
                </a:ext>
              </a:extLst>
            </p:cNvPr>
            <p:cNvCxnSpPr>
              <a:cxnSpLocks/>
              <a:stCxn id="12" idx="2"/>
              <a:endCxn id="19" idx="0"/>
            </p:cNvCxnSpPr>
            <p:nvPr/>
          </p:nvCxnSpPr>
          <p:spPr>
            <a:xfrm>
              <a:off x="2051212" y="6474534"/>
              <a:ext cx="0" cy="335069"/>
            </a:xfrm>
            <a:prstGeom prst="straightConnector1">
              <a:avLst/>
            </a:prstGeom>
            <a:ln w="25400"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44616E4A-C48A-FD98-F66F-C16FA3E02AED}"/>
                </a:ext>
              </a:extLst>
            </p:cNvPr>
            <p:cNvCxnSpPr>
              <a:cxnSpLocks/>
              <a:stCxn id="18" idx="2"/>
              <a:endCxn id="20" idx="0"/>
            </p:cNvCxnSpPr>
            <p:nvPr/>
          </p:nvCxnSpPr>
          <p:spPr>
            <a:xfrm>
              <a:off x="5723620" y="6474534"/>
              <a:ext cx="0" cy="335069"/>
            </a:xfrm>
            <a:prstGeom prst="straightConnector1">
              <a:avLst/>
            </a:prstGeom>
            <a:ln w="25400"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300945A6-FCC3-FE3F-DAA3-CB0672E9A151}"/>
                </a:ext>
              </a:extLst>
            </p:cNvPr>
            <p:cNvCxnSpPr>
              <a:cxnSpLocks/>
              <a:stCxn id="19" idx="2"/>
              <a:endCxn id="21" idx="0"/>
            </p:cNvCxnSpPr>
            <p:nvPr/>
          </p:nvCxnSpPr>
          <p:spPr>
            <a:xfrm>
              <a:off x="2051212" y="7704323"/>
              <a:ext cx="1836204" cy="335069"/>
            </a:xfrm>
            <a:prstGeom prst="straightConnector1">
              <a:avLst/>
            </a:prstGeom>
            <a:ln w="25400"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14B19851-BE65-DA2F-2A10-8A1CCFDC077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051212" y="4999484"/>
              <a:ext cx="1836204" cy="335069"/>
            </a:xfrm>
            <a:prstGeom prst="straightConnector1">
              <a:avLst/>
            </a:prstGeom>
            <a:ln w="25400"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C9EDE7F2-F888-518F-2D05-CAC621466AA1}"/>
                </a:ext>
              </a:extLst>
            </p:cNvPr>
            <p:cNvCxnSpPr>
              <a:cxnSpLocks/>
              <a:stCxn id="20" idx="2"/>
              <a:endCxn id="21" idx="0"/>
            </p:cNvCxnSpPr>
            <p:nvPr/>
          </p:nvCxnSpPr>
          <p:spPr>
            <a:xfrm flipH="1">
              <a:off x="3887416" y="7704323"/>
              <a:ext cx="1836204" cy="335069"/>
            </a:xfrm>
            <a:prstGeom prst="straightConnector1">
              <a:avLst/>
            </a:prstGeom>
            <a:ln w="25400"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Slide Number Placeholder 6">
            <a:extLst>
              <a:ext uri="{FF2B5EF4-FFF2-40B4-BE49-F238E27FC236}">
                <a16:creationId xmlns:a16="http://schemas.microsoft.com/office/drawing/2014/main" id="{0839C258-F05D-A6F4-205D-317CFC7CF7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4346923" y="9774026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22" name="Footer Placeholder 5">
            <a:extLst>
              <a:ext uri="{FF2B5EF4-FFF2-40B4-BE49-F238E27FC236}">
                <a16:creationId xmlns:a16="http://schemas.microsoft.com/office/drawing/2014/main" id="{1CB49087-1EDF-54ED-E04D-2E93F8A6F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6200" y="9774026"/>
            <a:ext cx="11348392" cy="365125"/>
          </a:xfrm>
        </p:spPr>
        <p:txBody>
          <a:bodyPr/>
          <a:lstStyle/>
          <a:p>
            <a:r>
              <a:rPr lang="en-US" dirty="0"/>
              <a:t>Sam Leadley – Improvements in Fault Prediction Capabilities for Radiotherapy Machines</a:t>
            </a:r>
          </a:p>
        </p:txBody>
      </p:sp>
      <p:sp>
        <p:nvSpPr>
          <p:cNvPr id="23" name="Date Placeholder 4">
            <a:extLst>
              <a:ext uri="{FF2B5EF4-FFF2-40B4-BE49-F238E27FC236}">
                <a16:creationId xmlns:a16="http://schemas.microsoft.com/office/drawing/2014/main" id="{179F53AC-8FA1-50A0-9972-35B301F72CB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59024" y="9774027"/>
            <a:ext cx="2133600" cy="365125"/>
          </a:xfrm>
        </p:spPr>
        <p:txBody>
          <a:bodyPr/>
          <a:lstStyle/>
          <a:p>
            <a:r>
              <a:rPr lang="en-US" dirty="0"/>
              <a:t>18/12/2025</a:t>
            </a:r>
          </a:p>
        </p:txBody>
      </p:sp>
      <p:pic>
        <p:nvPicPr>
          <p:cNvPr id="2" name="Picture 2" descr="John Adams Institute for Accelerator Science Lecture Series on Vimeo">
            <a:extLst>
              <a:ext uri="{FF2B5EF4-FFF2-40B4-BE49-F238E27FC236}">
                <a16:creationId xmlns:a16="http://schemas.microsoft.com/office/drawing/2014/main" id="{114F24A3-C75A-F8BA-C1E1-920D8534B0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183"/>
          <a:stretch>
            <a:fillRect/>
          </a:stretch>
        </p:blipFill>
        <p:spPr bwMode="auto">
          <a:xfrm>
            <a:off x="16695796" y="9622787"/>
            <a:ext cx="1592204" cy="6676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83825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CE4CA7-1332-287F-9531-4E5F293634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1">
            <a:extLst>
              <a:ext uri="{FF2B5EF4-FFF2-40B4-BE49-F238E27FC236}">
                <a16:creationId xmlns:a16="http://schemas.microsoft.com/office/drawing/2014/main" id="{FCD4CCB2-D8F4-317D-FDE0-8B7790D37089}"/>
              </a:ext>
            </a:extLst>
          </p:cNvPr>
          <p:cNvSpPr txBox="1"/>
          <p:nvPr/>
        </p:nvSpPr>
        <p:spPr>
          <a:xfrm>
            <a:off x="0" y="-810420"/>
            <a:ext cx="18255514" cy="4395266"/>
          </a:xfrm>
          <a:prstGeom prst="rect">
            <a:avLst/>
          </a:prstGeom>
        </p:spPr>
        <p:txBody>
          <a:bodyPr lIns="50800" tIns="50800" rIns="50800" bIns="50800" rtlCol="0" anchor="ctr"/>
          <a:lstStyle/>
          <a:p>
            <a:pPr algn="ctr">
              <a:lnSpc>
                <a:spcPts val="2659"/>
              </a:lnSpc>
              <a:spcBef>
                <a:spcPct val="0"/>
              </a:spcBef>
            </a:pPr>
            <a:endParaRPr lang="en-GB" noProof="0" dirty="0"/>
          </a:p>
        </p:txBody>
      </p:sp>
      <p:sp>
        <p:nvSpPr>
          <p:cNvPr id="13" name="AutoShape 13">
            <a:extLst>
              <a:ext uri="{FF2B5EF4-FFF2-40B4-BE49-F238E27FC236}">
                <a16:creationId xmlns:a16="http://schemas.microsoft.com/office/drawing/2014/main" id="{08EA634B-5037-B7AD-23A6-234507A7178E}"/>
              </a:ext>
            </a:extLst>
          </p:cNvPr>
          <p:cNvSpPr/>
          <p:nvPr/>
        </p:nvSpPr>
        <p:spPr>
          <a:xfrm>
            <a:off x="1028700" y="601417"/>
            <a:ext cx="16230600" cy="0"/>
          </a:xfrm>
          <a:prstGeom prst="line">
            <a:avLst/>
          </a:prstGeom>
          <a:ln w="19050" cap="flat">
            <a:solidFill>
              <a:srgbClr val="D9D9D9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GB" noProof="0" dirty="0"/>
          </a:p>
        </p:txBody>
      </p:sp>
      <p:sp>
        <p:nvSpPr>
          <p:cNvPr id="15" name="Title 14">
            <a:extLst>
              <a:ext uri="{FF2B5EF4-FFF2-40B4-BE49-F238E27FC236}">
                <a16:creationId xmlns:a16="http://schemas.microsoft.com/office/drawing/2014/main" id="{23DD51E1-3F9E-1A70-9342-1D1D322FAF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0" y="606996"/>
            <a:ext cx="16202876" cy="1444391"/>
          </a:xfrm>
          <a:solidFill>
            <a:srgbClr val="002060"/>
          </a:solidFill>
          <a:ln w="38100">
            <a:solidFill>
              <a:srgbClr val="00B0F0"/>
            </a:solidFill>
          </a:ln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(Aside) Best Model Selection</a:t>
            </a:r>
            <a:endParaRPr lang="en-GB" noProof="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Content Placeholder 15">
                <a:extLst>
                  <a:ext uri="{FF2B5EF4-FFF2-40B4-BE49-F238E27FC236}">
                    <a16:creationId xmlns:a16="http://schemas.microsoft.com/office/drawing/2014/main" id="{948A4B34-5C54-4446-B5F0-262B0A5AFC8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058263" y="2695228"/>
                <a:ext cx="10173969" cy="7719716"/>
              </a:xfrm>
            </p:spPr>
            <p:txBody>
              <a:bodyPr>
                <a:normAutofit/>
              </a:bodyPr>
              <a:lstStyle/>
              <a:p>
                <a:r>
                  <a:rPr lang="en-GB" noProof="0" dirty="0"/>
                  <a:t>Best models are selected by macro</a:t>
                </a:r>
                <a:r>
                  <a:rPr lang="en-GB" dirty="0"/>
                  <a:t>-</a:t>
                </a:r>
                <a:r>
                  <a:rPr lang="en-GB" noProof="0" dirty="0"/>
                  <a:t>F1 score.</a:t>
                </a:r>
              </a:p>
              <a:p>
                <a:endParaRPr lang="en-GB" noProof="0" dirty="0"/>
              </a:p>
              <a:p>
                <a:r>
                  <a:rPr lang="en-GB" dirty="0"/>
                  <a:t>F1 defined as the harmonic mean of precision and recall</a:t>
                </a:r>
              </a:p>
              <a:p>
                <a:pPr lvl="1"/>
                <a:r>
                  <a:rPr lang="en-GB" noProof="0" dirty="0"/>
                  <a:t>Range between 0 (no accurate classification) and 1 (perfect classification)</a:t>
                </a:r>
              </a:p>
              <a:p>
                <a:pPr lvl="1"/>
                <a:endParaRPr lang="en-GB" noProof="0" dirty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i="1" noProof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noProof="0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GB" b="0" i="1" noProof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GB" b="0" i="1" noProof="0" smtClean="0">
                        <a:latin typeface="Cambria Math" panose="02040503050406030204" pitchFamily="18" charset="0"/>
                      </a:rPr>
                      <m:t>=2</m:t>
                    </m:r>
                    <m:r>
                      <a:rPr lang="en-GB" b="0" i="1" noProof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f>
                      <m:fPr>
                        <m:ctrlPr>
                          <a:rPr lang="en-GB" b="0" i="1" noProof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GB" b="0" i="0" noProof="0" smtClean="0">
                            <a:latin typeface="Cambria Math" panose="02040503050406030204" pitchFamily="18" charset="0"/>
                          </a:rPr>
                          <m:t>precision</m:t>
                        </m:r>
                        <m:r>
                          <a:rPr lang="en-GB" b="0" i="0" noProof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GB" b="0" i="1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 </m:t>
                        </m:r>
                        <m:r>
                          <m:rPr>
                            <m:sty m:val="p"/>
                          </m:rPr>
                          <a:rPr lang="en-GB" b="0" i="0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recall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GB" b="0" i="0" noProof="0" smtClean="0">
                            <a:latin typeface="Cambria Math" panose="02040503050406030204" pitchFamily="18" charset="0"/>
                          </a:rPr>
                          <m:t>precision</m:t>
                        </m:r>
                        <m:r>
                          <a:rPr lang="en-GB" b="0" i="0" noProof="0" smtClean="0">
                            <a:latin typeface="Cambria Math" panose="02040503050406030204" pitchFamily="18" charset="0"/>
                          </a:rPr>
                          <m:t> + </m:t>
                        </m:r>
                        <m:r>
                          <m:rPr>
                            <m:sty m:val="p"/>
                          </m:rPr>
                          <a:rPr lang="en-GB" b="0" i="0" noProof="0" smtClean="0">
                            <a:latin typeface="Cambria Math" panose="02040503050406030204" pitchFamily="18" charset="0"/>
                          </a:rPr>
                          <m:t>recall</m:t>
                        </m:r>
                      </m:den>
                    </m:f>
                  </m:oMath>
                </a14:m>
                <a:r>
                  <a:rPr lang="en-GB" noProof="0" dirty="0"/>
                  <a:t>         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i="1" noProof="0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b="0" i="1" noProof="0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GB" b="0" i="1" noProof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en-GB" b="0" i="1" noProof="0" smtClean="0">
                            <a:latin typeface="Cambria Math" panose="02040503050406030204" pitchFamily="18" charset="0"/>
                          </a:rPr>
                          <m:t>𝑚𝑎𝑐𝑟𝑜</m:t>
                        </m:r>
                      </m:sup>
                    </m:sSubSup>
                    <m:r>
                      <a:rPr lang="en-GB" b="0" i="1" noProof="0" smtClean="0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supHide m:val="on"/>
                        <m:ctrlPr>
                          <a:rPr lang="en-GB" b="0" i="1" noProof="0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GB" b="0" i="1" noProof="0" smtClean="0"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lang="en-GB" b="0" i="1" noProof="0" smtClean="0">
                            <a:latin typeface="Cambria Math" panose="02040503050406030204" pitchFamily="18" charset="0"/>
                          </a:rPr>
                          <m:t>𝑙𝑎𝑠𝑠</m:t>
                        </m:r>
                      </m:sub>
                      <m:sup/>
                      <m:e>
                        <m:sSubSup>
                          <m:sSubSupPr>
                            <m:ctrlPr>
                              <a:rPr lang="en-GB" b="0" i="1" noProof="0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b="0" i="1" noProof="0" smtClean="0"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GB" b="0" i="1" noProof="0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lang="en-GB" b="0" i="1" noProof="0" smtClean="0">
                                <a:latin typeface="Cambria Math" panose="02040503050406030204" pitchFamily="18" charset="0"/>
                              </a:rPr>
                              <m:t>𝑐𝑙𝑎𝑠𝑠</m:t>
                            </m:r>
                          </m:sup>
                        </m:sSubSup>
                      </m:e>
                    </m:nary>
                  </m:oMath>
                </a14:m>
                <a:endParaRPr lang="en-GB" noProof="0" dirty="0"/>
              </a:p>
              <a:p>
                <a:pPr marL="0" indent="0">
                  <a:buNone/>
                </a:pPr>
                <a:endParaRPr lang="en-GB" dirty="0"/>
              </a:p>
              <a:p>
                <a:r>
                  <a:rPr lang="en-GB" noProof="0" dirty="0"/>
                  <a:t>Accuracy also considered to </a:t>
                </a:r>
                <a:br>
                  <a:rPr lang="en-GB" noProof="0" dirty="0"/>
                </a:br>
                <a:r>
                  <a:rPr lang="en-GB" noProof="0" dirty="0"/>
                  <a:t>initially drive learning:</a:t>
                </a:r>
              </a:p>
              <a:p>
                <a:pPr marL="0" indent="0">
                  <a:buNone/>
                </a:pPr>
                <a:br>
                  <a:rPr lang="en-GB" sz="2400" noProof="0" dirty="0">
                    <a:latin typeface="Cambria Math" panose="02040503050406030204" pitchFamily="18" charset="0"/>
                  </a:rPr>
                </a:b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2800" b="0" i="0" noProof="0" smtClean="0">
                          <a:latin typeface="Cambria Math" panose="02040503050406030204" pitchFamily="18" charset="0"/>
                        </a:rPr>
                        <m:t>Acc</m:t>
                      </m:r>
                      <m:r>
                        <a:rPr lang="en-GB" sz="2800" b="0" i="1" noProof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800" i="1" noProof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GB" sz="2800" b="0" i="0" noProof="0" smtClean="0">
                              <a:latin typeface="Cambria Math" panose="02040503050406030204" pitchFamily="18" charset="0"/>
                            </a:rPr>
                            <m:t>correct</m:t>
                          </m:r>
                          <m:r>
                            <a:rPr lang="en-GB" sz="2800" b="0" i="0" noProof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GB" sz="2800" b="0" i="0" noProof="0" smtClean="0">
                              <a:latin typeface="Cambria Math" panose="02040503050406030204" pitchFamily="18" charset="0"/>
                            </a:rPr>
                            <m:t>preds</m:t>
                          </m:r>
                        </m:num>
                        <m:den>
                          <m:r>
                            <a:rPr lang="en-GB" sz="2800" b="0" i="0" noProof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GB" sz="2800" b="0" i="0" noProof="0" smtClean="0">
                              <a:latin typeface="Cambria Math" panose="02040503050406030204" pitchFamily="18" charset="0"/>
                            </a:rPr>
                            <m:t>total</m:t>
                          </m:r>
                          <m:r>
                            <a:rPr lang="en-GB" sz="2800" b="0" i="0" noProof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GB" sz="2800" b="0" i="0" noProof="0" smtClean="0">
                              <a:latin typeface="Cambria Math" panose="02040503050406030204" pitchFamily="18" charset="0"/>
                            </a:rPr>
                            <m:t>preds</m:t>
                          </m:r>
                        </m:den>
                      </m:f>
                    </m:oMath>
                  </m:oMathPara>
                </a14:m>
                <a:endParaRPr lang="en-GB" noProof="0" dirty="0"/>
              </a:p>
              <a:p>
                <a:endParaRPr lang="en-GB" dirty="0"/>
              </a:p>
              <a:p>
                <a:endParaRPr lang="en-GB" dirty="0"/>
              </a:p>
            </p:txBody>
          </p:sp>
        </mc:Choice>
        <mc:Fallback>
          <p:sp>
            <p:nvSpPr>
              <p:cNvPr id="16" name="Content Placeholder 15">
                <a:extLst>
                  <a:ext uri="{FF2B5EF4-FFF2-40B4-BE49-F238E27FC236}">
                    <a16:creationId xmlns:a16="http://schemas.microsoft.com/office/drawing/2014/main" id="{948A4B34-5C54-4446-B5F0-262B0A5AFC8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58263" y="2695228"/>
                <a:ext cx="10173969" cy="7719716"/>
              </a:xfrm>
              <a:blipFill>
                <a:blip r:embed="rId4"/>
                <a:stretch>
                  <a:fillRect l="-1378" t="-102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>
            <a:extLst>
              <a:ext uri="{FF2B5EF4-FFF2-40B4-BE49-F238E27FC236}">
                <a16:creationId xmlns:a16="http://schemas.microsoft.com/office/drawing/2014/main" id="{51CDC9F5-3ED0-90BA-6810-1A48391E637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939"/>
          <a:stretch>
            <a:fillRect/>
          </a:stretch>
        </p:blipFill>
        <p:spPr bwMode="auto">
          <a:xfrm>
            <a:off x="11814631" y="2191172"/>
            <a:ext cx="5858484" cy="7155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4B2CD75-BC53-1600-711F-492CE15A4889}"/>
              </a:ext>
            </a:extLst>
          </p:cNvPr>
          <p:cNvSpPr txBox="1"/>
          <p:nvPr/>
        </p:nvSpPr>
        <p:spPr>
          <a:xfrm>
            <a:off x="16052419" y="8682580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>
                <a:hlinkClick r:id="rId6"/>
              </a:rPr>
              <a:t>Illustration</a:t>
            </a:r>
            <a:endParaRPr lang="en-GB" i="1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1A6C9D8-0595-0CE1-DBEF-975BF151262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593"/>
          <a:stretch>
            <a:fillRect/>
          </a:stretch>
        </p:blipFill>
        <p:spPr bwMode="auto">
          <a:xfrm>
            <a:off x="6504304" y="6856585"/>
            <a:ext cx="5525658" cy="3160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ooter Placeholder 5">
            <a:extLst>
              <a:ext uri="{FF2B5EF4-FFF2-40B4-BE49-F238E27FC236}">
                <a16:creationId xmlns:a16="http://schemas.microsoft.com/office/drawing/2014/main" id="{6380C3F0-5AFA-3ED9-1F69-105D242532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6200" y="9774026"/>
            <a:ext cx="11348392" cy="365125"/>
          </a:xfrm>
        </p:spPr>
        <p:txBody>
          <a:bodyPr/>
          <a:lstStyle/>
          <a:p>
            <a:r>
              <a:rPr lang="en-US" dirty="0"/>
              <a:t>Sam Leadley – Improvements in Fault Prediction Capabilities for Radiotherapy Machines</a:t>
            </a:r>
          </a:p>
        </p:txBody>
      </p:sp>
      <p:sp>
        <p:nvSpPr>
          <p:cNvPr id="5" name="Slide Number Placeholder 6">
            <a:extLst>
              <a:ext uri="{FF2B5EF4-FFF2-40B4-BE49-F238E27FC236}">
                <a16:creationId xmlns:a16="http://schemas.microsoft.com/office/drawing/2014/main" id="{6A56586C-3CCD-89A6-3835-DEBC952C2F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4346923" y="9774026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Date Placeholder 4">
            <a:extLst>
              <a:ext uri="{FF2B5EF4-FFF2-40B4-BE49-F238E27FC236}">
                <a16:creationId xmlns:a16="http://schemas.microsoft.com/office/drawing/2014/main" id="{50123CAD-0949-7768-C8FE-9E016552ABD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59024" y="9774027"/>
            <a:ext cx="2133600" cy="365125"/>
          </a:xfrm>
        </p:spPr>
        <p:txBody>
          <a:bodyPr/>
          <a:lstStyle/>
          <a:p>
            <a:r>
              <a:rPr lang="en-US" dirty="0"/>
              <a:t>18/12/2025</a:t>
            </a:r>
          </a:p>
        </p:txBody>
      </p:sp>
      <p:pic>
        <p:nvPicPr>
          <p:cNvPr id="7" name="Picture 2" descr="John Adams Institute for Accelerator Science Lecture Series on Vimeo">
            <a:extLst>
              <a:ext uri="{FF2B5EF4-FFF2-40B4-BE49-F238E27FC236}">
                <a16:creationId xmlns:a16="http://schemas.microsoft.com/office/drawing/2014/main" id="{243B6429-34BC-2192-83D2-31A2024BE9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183"/>
          <a:stretch>
            <a:fillRect/>
          </a:stretch>
        </p:blipFill>
        <p:spPr bwMode="auto">
          <a:xfrm>
            <a:off x="16695796" y="9622787"/>
            <a:ext cx="1592204" cy="6676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5405521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3"/>
    </p:ext>
  </p:extLs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tella simple template" id="{535F1BF9-8279-F24B-AE7F-430E5A5DCBDA}" vid="{85A99AEA-9926-304C-A5E8-A829DE97995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1646</Words>
  <Application>Microsoft Office PowerPoint</Application>
  <PresentationFormat>Custom</PresentationFormat>
  <Paragraphs>265</Paragraphs>
  <Slides>18</Slides>
  <Notes>12</Notes>
  <HiddenSlides>1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6" baseType="lpstr">
      <vt:lpstr>Neue Machina</vt:lpstr>
      <vt:lpstr>Telegraf Bold</vt:lpstr>
      <vt:lpstr>Cambria Math</vt:lpstr>
      <vt:lpstr>Calibri</vt:lpstr>
      <vt:lpstr>Poppins Bold</vt:lpstr>
      <vt:lpstr>Aptos</vt:lpstr>
      <vt:lpstr>Arial</vt:lpstr>
      <vt:lpstr>Office Theme</vt:lpstr>
      <vt:lpstr>PowerPoint Presentation</vt:lpstr>
      <vt:lpstr>Background</vt:lpstr>
      <vt:lpstr>Background</vt:lpstr>
      <vt:lpstr>Project STELLA </vt:lpstr>
      <vt:lpstr>Motivation </vt:lpstr>
      <vt:lpstr>RT Machine Log Files</vt:lpstr>
      <vt:lpstr>“Severe” Interlocks &amp; Machine Learning</vt:lpstr>
      <vt:lpstr>Dual-Classifier Variational Autoencoder Approach</vt:lpstr>
      <vt:lpstr>(Aside) Best Model Selection</vt:lpstr>
      <vt:lpstr>Binary Classifier Performance</vt:lpstr>
      <vt:lpstr>Fault Classifier Performance</vt:lpstr>
      <vt:lpstr>Fault Classifier Latent Space</vt:lpstr>
      <vt:lpstr>Comparison to other prediction methods</vt:lpstr>
      <vt:lpstr>Time-series Probabilities</vt:lpstr>
      <vt:lpstr>Next Steps</vt:lpstr>
      <vt:lpstr>PowerPoint Presentation</vt:lpstr>
      <vt:lpstr>Variational AutoEncoder – Neural Network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Petya Georgieva</dc:creator>
  <cp:lastModifiedBy>Samuel Leadley</cp:lastModifiedBy>
  <cp:revision>63</cp:revision>
  <dcterms:created xsi:type="dcterms:W3CDTF">2024-05-20T09:21:00Z</dcterms:created>
  <dcterms:modified xsi:type="dcterms:W3CDTF">2025-12-18T11:54:38Z</dcterms:modified>
  <dc:identifier>DAGFI-RvHKY</dc:identifier>
</cp:coreProperties>
</file>