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27" r:id="rId4"/>
    <p:sldMasterId id="2147483719" r:id="rId5"/>
    <p:sldMasterId id="2147483663" r:id="rId6"/>
    <p:sldMasterId id="2147483734" r:id="rId7"/>
  </p:sldMasterIdLst>
  <p:notesMasterIdLst>
    <p:notesMasterId r:id="rId50"/>
  </p:notesMasterIdLst>
  <p:handoutMasterIdLst>
    <p:handoutMasterId r:id="rId51"/>
  </p:handoutMasterIdLst>
  <p:sldIdLst>
    <p:sldId id="256" r:id="rId8"/>
    <p:sldId id="257" r:id="rId9"/>
    <p:sldId id="303" r:id="rId10"/>
    <p:sldId id="258" r:id="rId11"/>
    <p:sldId id="259" r:id="rId12"/>
    <p:sldId id="265" r:id="rId13"/>
    <p:sldId id="260" r:id="rId14"/>
    <p:sldId id="266" r:id="rId15"/>
    <p:sldId id="267" r:id="rId16"/>
    <p:sldId id="268" r:id="rId17"/>
    <p:sldId id="269" r:id="rId18"/>
    <p:sldId id="270" r:id="rId19"/>
    <p:sldId id="271" r:id="rId20"/>
    <p:sldId id="302" r:id="rId21"/>
    <p:sldId id="272" r:id="rId22"/>
    <p:sldId id="291" r:id="rId23"/>
    <p:sldId id="262" r:id="rId24"/>
    <p:sldId id="273" r:id="rId25"/>
    <p:sldId id="274" r:id="rId26"/>
    <p:sldId id="287" r:id="rId27"/>
    <p:sldId id="306" r:id="rId28"/>
    <p:sldId id="305" r:id="rId29"/>
    <p:sldId id="264" r:id="rId30"/>
    <p:sldId id="285" r:id="rId31"/>
    <p:sldId id="309" r:id="rId32"/>
    <p:sldId id="311" r:id="rId33"/>
    <p:sldId id="310" r:id="rId34"/>
    <p:sldId id="308" r:id="rId35"/>
    <p:sldId id="307" r:id="rId36"/>
    <p:sldId id="300" r:id="rId37"/>
    <p:sldId id="304" r:id="rId38"/>
    <p:sldId id="301" r:id="rId39"/>
    <p:sldId id="282" r:id="rId40"/>
    <p:sldId id="289" r:id="rId41"/>
    <p:sldId id="292" r:id="rId42"/>
    <p:sldId id="277" r:id="rId43"/>
    <p:sldId id="290" r:id="rId44"/>
    <p:sldId id="278" r:id="rId45"/>
    <p:sldId id="279" r:id="rId46"/>
    <p:sldId id="280" r:id="rId47"/>
    <p:sldId id="283" r:id="rId48"/>
    <p:sldId id="284" r:id="rId49"/>
  </p:sldIdLst>
  <p:sldSz cx="12192000" cy="6858000"/>
  <p:notesSz cx="6858000" cy="9144000"/>
  <p:embeddedFontLst>
    <p:embeddedFont>
      <p:font typeface="Moderat Medium" panose="00000600000000000000" pitchFamily="2" charset="0"/>
      <p:regular r:id="rId52"/>
    </p:embeddedFont>
    <p:embeddedFont>
      <p:font typeface="Roboto" panose="02000000000000000000" pitchFamily="2" charset="0"/>
      <p:regular r:id="rId53"/>
      <p:bold r:id="rId54"/>
      <p:italic r:id="rId55"/>
      <p:boldItalic r:id="rId56"/>
    </p:embeddedFont>
    <p:embeddedFont>
      <p:font typeface="Calibri" panose="020F0502020204030204" pitchFamily="34" charset="0"/>
      <p:regular r:id="rId57"/>
      <p:bold r:id="rId58"/>
      <p:italic r:id="rId59"/>
      <p:boldItalic r:id="rId60"/>
    </p:embeddedFont>
    <p:embeddedFont>
      <p:font typeface="Verdana" panose="020B0604030504040204" pitchFamily="34" charset="0"/>
      <p:regular r:id="rId61"/>
      <p:bold r:id="rId62"/>
      <p:italic r:id="rId63"/>
      <p:boldItalic r:id="rId64"/>
    </p:embeddedFont>
    <p:embeddedFont>
      <p:font typeface="Cambria Math" panose="02040503050406030204" pitchFamily="18" charset="0"/>
      <p:regular r:id="rId6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9D1B"/>
    <a:srgbClr val="676767"/>
    <a:srgbClr val="003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40DF70-AEC9-480B-B9E0-7DEA045DAF7D}" v="3" dt="2025-02-18T10:47:15.9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52" autoAdjust="0"/>
    <p:restoredTop sz="94660"/>
  </p:normalViewPr>
  <p:slideViewPr>
    <p:cSldViewPr snapToGrid="0">
      <p:cViewPr varScale="1">
        <p:scale>
          <a:sx n="74" d="100"/>
          <a:sy n="74" d="100"/>
        </p:scale>
        <p:origin x="23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528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notesMaster" Target="notesMasters/notesMaster1.xml"/><Relationship Id="rId55" Type="http://schemas.openxmlformats.org/officeDocument/2006/relationships/font" Target="fonts/font4.fntdata"/><Relationship Id="rId63" Type="http://schemas.openxmlformats.org/officeDocument/2006/relationships/font" Target="fonts/font12.fntdata"/><Relationship Id="rId68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71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font" Target="fonts/font2.fntdata"/><Relationship Id="rId58" Type="http://schemas.openxmlformats.org/officeDocument/2006/relationships/font" Target="fonts/font7.fntdata"/><Relationship Id="rId66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font" Target="fonts/font6.fntdata"/><Relationship Id="rId61" Type="http://schemas.openxmlformats.org/officeDocument/2006/relationships/font" Target="fonts/font10.fntdata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font" Target="fonts/font1.fntdata"/><Relationship Id="rId60" Type="http://schemas.openxmlformats.org/officeDocument/2006/relationships/font" Target="fonts/font9.fntdata"/><Relationship Id="rId65" Type="http://schemas.openxmlformats.org/officeDocument/2006/relationships/font" Target="fonts/font1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font" Target="fonts/font5.fntdata"/><Relationship Id="rId64" Type="http://schemas.openxmlformats.org/officeDocument/2006/relationships/font" Target="fonts/font13.fntdata"/><Relationship Id="rId69" Type="http://schemas.openxmlformats.org/officeDocument/2006/relationships/tableStyles" Target="tableStyles.xml"/><Relationship Id="rId8" Type="http://schemas.openxmlformats.org/officeDocument/2006/relationships/slide" Target="slides/slide1.xml"/><Relationship Id="rId51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font" Target="fonts/font8.fntdata"/><Relationship Id="rId67" Type="http://schemas.openxmlformats.org/officeDocument/2006/relationships/viewProps" Target="viewProps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font" Target="fonts/font3.fntdata"/><Relationship Id="rId62" Type="http://schemas.openxmlformats.org/officeDocument/2006/relationships/font" Target="fonts/font11.fntdata"/><Relationship Id="rId7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son, Stephanie (STFC,RAL,ISIS)" userId="fb9e1876-ffcf-45bf-abd9-b21078f88f3e" providerId="ADAL" clId="{9E069927-490C-44E9-AAB1-E6CFCB7EF69B}"/>
    <pc:docChg chg="modMainMaster">
      <pc:chgData name="Richardson, Stephanie (STFC,RAL,ISIS)" userId="fb9e1876-ffcf-45bf-abd9-b21078f88f3e" providerId="ADAL" clId="{9E069927-490C-44E9-AAB1-E6CFCB7EF69B}" dt="2023-08-11T19:19:01.199" v="2" actId="14826"/>
      <pc:docMkLst>
        <pc:docMk/>
      </pc:docMkLst>
      <pc:sldMasterChg chg="modSp">
        <pc:chgData name="Richardson, Stephanie (STFC,RAL,ISIS)" userId="fb9e1876-ffcf-45bf-abd9-b21078f88f3e" providerId="ADAL" clId="{9E069927-490C-44E9-AAB1-E6CFCB7EF69B}" dt="2023-08-11T19:18:50.293" v="1" actId="14826"/>
        <pc:sldMasterMkLst>
          <pc:docMk/>
          <pc:sldMasterMk cId="3837374745" sldId="2147483663"/>
        </pc:sldMasterMkLst>
      </pc:sldMasterChg>
      <pc:sldMasterChg chg="modSp">
        <pc:chgData name="Richardson, Stephanie (STFC,RAL,ISIS)" userId="fb9e1876-ffcf-45bf-abd9-b21078f88f3e" providerId="ADAL" clId="{9E069927-490C-44E9-AAB1-E6CFCB7EF69B}" dt="2023-08-11T19:18:39.512" v="0" actId="14826"/>
        <pc:sldMasterMkLst>
          <pc:docMk/>
          <pc:sldMasterMk cId="2232557041" sldId="2147483719"/>
        </pc:sldMasterMkLst>
      </pc:sldMasterChg>
      <pc:sldMasterChg chg="modSp">
        <pc:chgData name="Richardson, Stephanie (STFC,RAL,ISIS)" userId="fb9e1876-ffcf-45bf-abd9-b21078f88f3e" providerId="ADAL" clId="{9E069927-490C-44E9-AAB1-E6CFCB7EF69B}" dt="2023-08-11T19:19:01.199" v="2" actId="14826"/>
        <pc:sldMasterMkLst>
          <pc:docMk/>
          <pc:sldMasterMk cId="3562387349" sldId="2147483734"/>
        </pc:sldMasterMkLst>
      </pc:sldMasterChg>
    </pc:docChg>
  </pc:docChgLst>
  <pc:docChgLst>
    <pc:chgData name="Richardson, Stephanie (STFC,RAL,ISIS)" userId="fb9e1876-ffcf-45bf-abd9-b21078f88f3e" providerId="ADAL" clId="{B740DF70-AEC9-480B-B9E0-7DEA045DAF7D}"/>
    <pc:docChg chg="modMainMaster">
      <pc:chgData name="Richardson, Stephanie (STFC,RAL,ISIS)" userId="fb9e1876-ffcf-45bf-abd9-b21078f88f3e" providerId="ADAL" clId="{B740DF70-AEC9-480B-B9E0-7DEA045DAF7D}" dt="2025-02-18T10:47:15.931" v="2" actId="14826"/>
      <pc:docMkLst>
        <pc:docMk/>
      </pc:docMkLst>
      <pc:sldMasterChg chg="modSp">
        <pc:chgData name="Richardson, Stephanie (STFC,RAL,ISIS)" userId="fb9e1876-ffcf-45bf-abd9-b21078f88f3e" providerId="ADAL" clId="{B740DF70-AEC9-480B-B9E0-7DEA045DAF7D}" dt="2025-02-18T10:47:08.687" v="1" actId="14826"/>
        <pc:sldMasterMkLst>
          <pc:docMk/>
          <pc:sldMasterMk cId="3837374745" sldId="2147483663"/>
        </pc:sldMasterMkLst>
        <pc:picChg chg="mod">
          <ac:chgData name="Richardson, Stephanie (STFC,RAL,ISIS)" userId="fb9e1876-ffcf-45bf-abd9-b21078f88f3e" providerId="ADAL" clId="{B740DF70-AEC9-480B-B9E0-7DEA045DAF7D}" dt="2025-02-18T10:47:08.687" v="1" actId="14826"/>
          <ac:picMkLst>
            <pc:docMk/>
            <pc:sldMasterMk cId="3837374745" sldId="2147483663"/>
            <ac:picMk id="7" creationId="{52AB5F44-508E-D5E3-9686-E5DB5331D657}"/>
          </ac:picMkLst>
        </pc:picChg>
      </pc:sldMasterChg>
      <pc:sldMasterChg chg="modSp">
        <pc:chgData name="Richardson, Stephanie (STFC,RAL,ISIS)" userId="fb9e1876-ffcf-45bf-abd9-b21078f88f3e" providerId="ADAL" clId="{B740DF70-AEC9-480B-B9E0-7DEA045DAF7D}" dt="2025-02-18T10:46:59.526" v="0" actId="14826"/>
        <pc:sldMasterMkLst>
          <pc:docMk/>
          <pc:sldMasterMk cId="2232557041" sldId="2147483719"/>
        </pc:sldMasterMkLst>
        <pc:picChg chg="mod">
          <ac:chgData name="Richardson, Stephanie (STFC,RAL,ISIS)" userId="fb9e1876-ffcf-45bf-abd9-b21078f88f3e" providerId="ADAL" clId="{B740DF70-AEC9-480B-B9E0-7DEA045DAF7D}" dt="2025-02-18T10:46:59.526" v="0" actId="14826"/>
          <ac:picMkLst>
            <pc:docMk/>
            <pc:sldMasterMk cId="2232557041" sldId="2147483719"/>
            <ac:picMk id="4" creationId="{C5EE97D3-004E-241C-1F4D-DA2001CE0425}"/>
          </ac:picMkLst>
        </pc:picChg>
      </pc:sldMasterChg>
      <pc:sldMasterChg chg="modSp">
        <pc:chgData name="Richardson, Stephanie (STFC,RAL,ISIS)" userId="fb9e1876-ffcf-45bf-abd9-b21078f88f3e" providerId="ADAL" clId="{B740DF70-AEC9-480B-B9E0-7DEA045DAF7D}" dt="2025-02-18T10:47:15.931" v="2" actId="14826"/>
        <pc:sldMasterMkLst>
          <pc:docMk/>
          <pc:sldMasterMk cId="3562387349" sldId="2147483734"/>
        </pc:sldMasterMkLst>
        <pc:picChg chg="mod">
          <ac:chgData name="Richardson, Stephanie (STFC,RAL,ISIS)" userId="fb9e1876-ffcf-45bf-abd9-b21078f88f3e" providerId="ADAL" clId="{B740DF70-AEC9-480B-B9E0-7DEA045DAF7D}" dt="2025-02-18T10:47:15.931" v="2" actId="14826"/>
          <ac:picMkLst>
            <pc:docMk/>
            <pc:sldMasterMk cId="3562387349" sldId="2147483734"/>
            <ac:picMk id="7" creationId="{52AB5F44-508E-D5E3-9686-E5DB5331D657}"/>
          </ac:picMkLst>
        </pc:picChg>
      </pc:sldMasterChg>
    </pc:docChg>
  </pc:docChgLst>
  <pc:docChgLst>
    <pc:chgData name="Richardson, Stephanie (STFC,RAL,ISIS)" userId="fb9e1876-ffcf-45bf-abd9-b21078f88f3e" providerId="ADAL" clId="{E97420A5-BC2B-4E02-A557-677BDFD394E8}"/>
    <pc:docChg chg="undo custSel addSld delSld modSld modMainMaster">
      <pc:chgData name="Richardson, Stephanie (STFC,RAL,ISIS)" userId="fb9e1876-ffcf-45bf-abd9-b21078f88f3e" providerId="ADAL" clId="{E97420A5-BC2B-4E02-A557-677BDFD394E8}" dt="2023-06-13T10:37:06.329" v="201" actId="14826"/>
      <pc:docMkLst>
        <pc:docMk/>
      </pc:docMkLst>
      <pc:sldChg chg="addSp delSp modSp mod">
        <pc:chgData name="Richardson, Stephanie (STFC,RAL,ISIS)" userId="fb9e1876-ffcf-45bf-abd9-b21078f88f3e" providerId="ADAL" clId="{E97420A5-BC2B-4E02-A557-677BDFD394E8}" dt="2023-06-13T10:18:17.004" v="155" actId="478"/>
        <pc:sldMkLst>
          <pc:docMk/>
          <pc:sldMk cId="583982086" sldId="257"/>
        </pc:sldMkLst>
      </pc:sldChg>
      <pc:sldChg chg="modSp new del mod">
        <pc:chgData name="Richardson, Stephanie (STFC,RAL,ISIS)" userId="fb9e1876-ffcf-45bf-abd9-b21078f88f3e" providerId="ADAL" clId="{E97420A5-BC2B-4E02-A557-677BDFD394E8}" dt="2023-06-13T10:18:28.719" v="199" actId="47"/>
        <pc:sldMkLst>
          <pc:docMk/>
          <pc:sldMk cId="1468917490" sldId="260"/>
        </pc:sldMkLst>
      </pc:sldChg>
      <pc:sldMasterChg chg="modSp mod modSldLayout">
        <pc:chgData name="Richardson, Stephanie (STFC,RAL,ISIS)" userId="fb9e1876-ffcf-45bf-abd9-b21078f88f3e" providerId="ADAL" clId="{E97420A5-BC2B-4E02-A557-677BDFD394E8}" dt="2023-06-13T10:17:13.105" v="134" actId="768"/>
        <pc:sldMasterMkLst>
          <pc:docMk/>
          <pc:sldMasterMk cId="3837374745" sldId="2147483663"/>
        </pc:sldMasterMkLst>
        <pc:sldLayoutChg chg="modSp mod">
          <pc:chgData name="Richardson, Stephanie (STFC,RAL,ISIS)" userId="fb9e1876-ffcf-45bf-abd9-b21078f88f3e" providerId="ADAL" clId="{E97420A5-BC2B-4E02-A557-677BDFD394E8}" dt="2023-06-13T10:17:13.105" v="134" actId="768"/>
          <pc:sldLayoutMkLst>
            <pc:docMk/>
            <pc:sldMasterMk cId="3837374745" sldId="2147483663"/>
            <pc:sldLayoutMk cId="1535900004" sldId="2147483665"/>
          </pc:sldLayoutMkLst>
        </pc:sldLayoutChg>
      </pc:sldMasterChg>
      <pc:sldMasterChg chg="modSp mod modSldLayout">
        <pc:chgData name="Richardson, Stephanie (STFC,RAL,ISIS)" userId="fb9e1876-ffcf-45bf-abd9-b21078f88f3e" providerId="ADAL" clId="{E97420A5-BC2B-4E02-A557-677BDFD394E8}" dt="2023-06-13T10:16:27.295" v="131" actId="2711"/>
        <pc:sldMasterMkLst>
          <pc:docMk/>
          <pc:sldMasterMk cId="2232557041" sldId="2147483719"/>
        </pc:sldMasterMkLst>
        <pc:sldLayoutChg chg="modSp mod">
          <pc:chgData name="Richardson, Stephanie (STFC,RAL,ISIS)" userId="fb9e1876-ffcf-45bf-abd9-b21078f88f3e" providerId="ADAL" clId="{E97420A5-BC2B-4E02-A557-677BDFD394E8}" dt="2023-06-13T10:15:42.894" v="124" actId="2711"/>
          <pc:sldLayoutMkLst>
            <pc:docMk/>
            <pc:sldMasterMk cId="2232557041" sldId="2147483719"/>
            <pc:sldLayoutMk cId="2652264531" sldId="2147483754"/>
          </pc:sldLayoutMkLst>
        </pc:sldLayoutChg>
        <pc:sldLayoutChg chg="addSp delSp modSp mod">
          <pc:chgData name="Richardson, Stephanie (STFC,RAL,ISIS)" userId="fb9e1876-ffcf-45bf-abd9-b21078f88f3e" providerId="ADAL" clId="{E97420A5-BC2B-4E02-A557-677BDFD394E8}" dt="2023-06-13T10:15:49.918" v="125" actId="2711"/>
          <pc:sldLayoutMkLst>
            <pc:docMk/>
            <pc:sldMasterMk cId="2232557041" sldId="2147483719"/>
            <pc:sldLayoutMk cId="3831121784" sldId="2147483755"/>
          </pc:sldLayoutMkLst>
        </pc:sldLayoutChg>
        <pc:sldLayoutChg chg="addSp delSp modSp mod">
          <pc:chgData name="Richardson, Stephanie (STFC,RAL,ISIS)" userId="fb9e1876-ffcf-45bf-abd9-b21078f88f3e" providerId="ADAL" clId="{E97420A5-BC2B-4E02-A557-677BDFD394E8}" dt="2023-06-13T10:15:56.448" v="126" actId="2711"/>
          <pc:sldLayoutMkLst>
            <pc:docMk/>
            <pc:sldMasterMk cId="2232557041" sldId="2147483719"/>
            <pc:sldLayoutMk cId="1672187643" sldId="2147483756"/>
          </pc:sldLayoutMkLst>
        </pc:sldLayoutChg>
        <pc:sldLayoutChg chg="addSp delSp modSp mod">
          <pc:chgData name="Richardson, Stephanie (STFC,RAL,ISIS)" userId="fb9e1876-ffcf-45bf-abd9-b21078f88f3e" providerId="ADAL" clId="{E97420A5-BC2B-4E02-A557-677BDFD394E8}" dt="2023-06-13T10:16:02.498" v="127" actId="2711"/>
          <pc:sldLayoutMkLst>
            <pc:docMk/>
            <pc:sldMasterMk cId="2232557041" sldId="2147483719"/>
            <pc:sldLayoutMk cId="1546897535" sldId="2147483757"/>
          </pc:sldLayoutMkLst>
        </pc:sldLayoutChg>
        <pc:sldLayoutChg chg="addSp delSp modSp mod">
          <pc:chgData name="Richardson, Stephanie (STFC,RAL,ISIS)" userId="fb9e1876-ffcf-45bf-abd9-b21078f88f3e" providerId="ADAL" clId="{E97420A5-BC2B-4E02-A557-677BDFD394E8}" dt="2023-06-13T10:16:12.735" v="128" actId="2711"/>
          <pc:sldLayoutMkLst>
            <pc:docMk/>
            <pc:sldMasterMk cId="2232557041" sldId="2147483719"/>
            <pc:sldLayoutMk cId="3075672927" sldId="2147483758"/>
          </pc:sldLayoutMkLst>
        </pc:sldLayoutChg>
        <pc:sldLayoutChg chg="modSp">
          <pc:chgData name="Richardson, Stephanie (STFC,RAL,ISIS)" userId="fb9e1876-ffcf-45bf-abd9-b21078f88f3e" providerId="ADAL" clId="{E97420A5-BC2B-4E02-A557-677BDFD394E8}" dt="2023-06-13T10:16:17.714" v="129" actId="2711"/>
          <pc:sldLayoutMkLst>
            <pc:docMk/>
            <pc:sldMasterMk cId="2232557041" sldId="2147483719"/>
            <pc:sldLayoutMk cId="107841998" sldId="2147483759"/>
          </pc:sldLayoutMkLst>
        </pc:sldLayoutChg>
        <pc:sldLayoutChg chg="addSp delSp modSp mod">
          <pc:chgData name="Richardson, Stephanie (STFC,RAL,ISIS)" userId="fb9e1876-ffcf-45bf-abd9-b21078f88f3e" providerId="ADAL" clId="{E97420A5-BC2B-4E02-A557-677BDFD394E8}" dt="2023-06-13T10:16:22.644" v="130" actId="2711"/>
          <pc:sldLayoutMkLst>
            <pc:docMk/>
            <pc:sldMasterMk cId="2232557041" sldId="2147483719"/>
            <pc:sldLayoutMk cId="528458597" sldId="2147483760"/>
          </pc:sldLayoutMkLst>
        </pc:sldLayoutChg>
        <pc:sldLayoutChg chg="modSp">
          <pc:chgData name="Richardson, Stephanie (STFC,RAL,ISIS)" userId="fb9e1876-ffcf-45bf-abd9-b21078f88f3e" providerId="ADAL" clId="{E97420A5-BC2B-4E02-A557-677BDFD394E8}" dt="2023-06-13T10:16:27.295" v="131" actId="2711"/>
          <pc:sldLayoutMkLst>
            <pc:docMk/>
            <pc:sldMasterMk cId="2232557041" sldId="2147483719"/>
            <pc:sldLayoutMk cId="3264549565" sldId="2147483761"/>
          </pc:sldLayoutMkLst>
        </pc:sldLayoutChg>
      </pc:sldMasterChg>
      <pc:sldMasterChg chg="modSp mod">
        <pc:chgData name="Richardson, Stephanie (STFC,RAL,ISIS)" userId="fb9e1876-ffcf-45bf-abd9-b21078f88f3e" providerId="ADAL" clId="{E97420A5-BC2B-4E02-A557-677BDFD394E8}" dt="2023-06-13T10:37:06.329" v="201" actId="14826"/>
        <pc:sldMasterMkLst>
          <pc:docMk/>
          <pc:sldMasterMk cId="3796829732" sldId="2147483727"/>
        </pc:sldMasterMkLst>
      </pc:sldMasterChg>
      <pc:sldMasterChg chg="modSp modSldLayout">
        <pc:chgData name="Richardson, Stephanie (STFC,RAL,ISIS)" userId="fb9e1876-ffcf-45bf-abd9-b21078f88f3e" providerId="ADAL" clId="{E97420A5-BC2B-4E02-A557-677BDFD394E8}" dt="2023-06-13T10:17:38.384" v="137" actId="2711"/>
        <pc:sldMasterMkLst>
          <pc:docMk/>
          <pc:sldMasterMk cId="3562387349" sldId="2147483734"/>
        </pc:sldMasterMkLst>
        <pc:sldLayoutChg chg="modSp">
          <pc:chgData name="Richardson, Stephanie (STFC,RAL,ISIS)" userId="fb9e1876-ffcf-45bf-abd9-b21078f88f3e" providerId="ADAL" clId="{E97420A5-BC2B-4E02-A557-677BDFD394E8}" dt="2023-06-13T10:14:17.687" v="120" actId="207"/>
          <pc:sldLayoutMkLst>
            <pc:docMk/>
            <pc:sldMasterMk cId="3562387349" sldId="2147483734"/>
            <pc:sldLayoutMk cId="2539774327" sldId="2147483742"/>
          </pc:sldLayoutMkLst>
        </pc:sldLayoutChg>
        <pc:sldLayoutChg chg="modSp mod">
          <pc:chgData name="Richardson, Stephanie (STFC,RAL,ISIS)" userId="fb9e1876-ffcf-45bf-abd9-b21078f88f3e" providerId="ADAL" clId="{E97420A5-BC2B-4E02-A557-677BDFD394E8}" dt="2023-06-13T10:12:12.944" v="97" actId="14100"/>
          <pc:sldLayoutMkLst>
            <pc:docMk/>
            <pc:sldMasterMk cId="3562387349" sldId="2147483734"/>
            <pc:sldLayoutMk cId="3283479968" sldId="2147483750"/>
          </pc:sldLayoutMkLst>
        </pc:sldLayoutChg>
        <pc:sldLayoutChg chg="modSp mod">
          <pc:chgData name="Richardson, Stephanie (STFC,RAL,ISIS)" userId="fb9e1876-ffcf-45bf-abd9-b21078f88f3e" providerId="ADAL" clId="{E97420A5-BC2B-4E02-A557-677BDFD394E8}" dt="2023-06-13T10:13:07.740" v="112" actId="408"/>
          <pc:sldLayoutMkLst>
            <pc:docMk/>
            <pc:sldMasterMk cId="3562387349" sldId="2147483734"/>
            <pc:sldLayoutMk cId="3155470795" sldId="2147483751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1C82ED0-7452-4354-A24E-35FB24BF9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6969E9-2182-2FF9-A02F-A1842CE2A4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66A77-BC89-4E24-A414-B6543411FF58}" type="datetimeFigureOut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84D48-5E89-47EA-5EE7-5780CF041D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9F5C8-55D8-4294-92FA-96C28702B9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A80C6-5E9B-493C-B5B8-6FAC8DE86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783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7B033D-01CD-4B54-AA53-291B73C0B95F}" type="datetimeFigureOut">
              <a:rPr lang="en-GB" smtClean="0"/>
              <a:t>18/12/2025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543B8-B1AF-45B0-87FF-66F4E458C4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619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136145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0134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029200" cy="3852000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24501" y="1304925"/>
            <a:ext cx="4876800" cy="3852000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96B1B1A-8A60-7571-1DEF-DF9002566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A238165-19F1-BC18-C20C-3CC3D2AFD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1EE5152-9164-4EB5-EAF6-34C6622C3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89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4838699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4838699" cy="284676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562602" y="1304925"/>
            <a:ext cx="4838699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2603" y="2330075"/>
            <a:ext cx="4838698" cy="284676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0134600" cy="4603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3CDD2F5-1481-9908-2B81-B0CBF2B47D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6B48C32-ECD3-49D3-C88A-0D6CD7761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9971ACE-673D-0FE6-8E00-6A36AFB9B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672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41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4305300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57201D5-8F5F-EFFC-D1C0-6AEE32BE39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78B8663-1CEA-8953-DFF8-3DC54CD04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21BB798-7151-8F54-8B80-FAE592194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45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549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967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953054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9328763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252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27778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7808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670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9000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1343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9794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63157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1503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90711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1991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6270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55372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28347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6759497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67701" y="2286000"/>
            <a:ext cx="3644900" cy="321310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3526" y="2286000"/>
            <a:ext cx="3644900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265614" y="2286000"/>
            <a:ext cx="3644900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3050" y="1117600"/>
            <a:ext cx="11645900" cy="838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body </a:t>
            </a:r>
            <a:r>
              <a:rPr lang="en-US" dirty="0" smtClean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470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buClrTx/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</a:defRPr>
            </a:lvl1pPr>
            <a:lvl2pPr>
              <a:defRPr/>
            </a:lvl2pPr>
          </a:lstStyle>
          <a:p>
            <a:pPr lvl="0"/>
            <a:r>
              <a:rPr lang="en-US" dirty="0" smtClean="0"/>
              <a:t>Click to e</a:t>
            </a:r>
          </a:p>
          <a:p>
            <a:pPr lvl="1"/>
            <a:r>
              <a:rPr lang="en-US" dirty="0" err="1" smtClean="0"/>
              <a:t>gsdg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3027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843107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473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504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0530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1619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86241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7109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774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6236092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48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74781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391002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0134601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01346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26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0134600" cy="3587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0134601" cy="386559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09D4965-8177-C8A9-33AC-754C0ED554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1BF125-5608-918B-79E5-BE6B8E111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1BFCBE-908C-8ECE-F8ED-964778AC7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121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0134600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4700187"/>
            <a:ext cx="10134600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4611373-ED99-15C4-4B72-2A9B821EAC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ED30078-44D0-E5C0-B24D-510F1391F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2F11EA8-20E4-A501-59E7-89936990B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187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" y="1"/>
            <a:ext cx="12190813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16546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79682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+mj-lt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+mn-lt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" y="333"/>
            <a:ext cx="12190813" cy="6857332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008184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223255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6" r:id="rId3"/>
    <p:sldLayoutId id="2147483724" r:id="rId4"/>
    <p:sldLayoutId id="2147483725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+mj-lt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+mn-lt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761"/>
            <a:ext cx="12189289" cy="6856475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3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762"/>
            <a:ext cx="12189289" cy="6856475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238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2" r:id="rId12"/>
    <p:sldLayoutId id="2147483743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AccelBeams.28.012803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511.17314" TargetMode="External"/><Relationship Id="rId1" Type="http://schemas.openxmlformats.org/officeDocument/2006/relationships/slideLayout" Target="../slideLayouts/slideLayout3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92.png"/><Relationship Id="rId4" Type="http://schemas.openxmlformats.org/officeDocument/2006/relationships/image" Target="../media/image18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330.png"/><Relationship Id="rId4" Type="http://schemas.openxmlformats.org/officeDocument/2006/relationships/image" Target="../media/image2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33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22.png"/><Relationship Id="rId5" Type="http://schemas.openxmlformats.org/officeDocument/2006/relationships/image" Target="../media/image24.png"/><Relationship Id="rId4" Type="http://schemas.openxmlformats.org/officeDocument/2006/relationships/image" Target="../media/image3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00" y="2277374"/>
            <a:ext cx="9144000" cy="141832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stacking and </a:t>
            </a:r>
            <a:br>
              <a:rPr lang="en-GB" dirty="0" smtClean="0"/>
            </a:br>
            <a:r>
              <a:rPr lang="en-GB" dirty="0" smtClean="0"/>
              <a:t>RF knockout in Fixed Field</a:t>
            </a:r>
            <a:br>
              <a:rPr lang="en-GB" dirty="0" smtClean="0"/>
            </a:br>
            <a:r>
              <a:rPr lang="en-GB" dirty="0" smtClean="0"/>
              <a:t>Accelerators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49" y="3812381"/>
            <a:ext cx="6206226" cy="681038"/>
          </a:xfrm>
        </p:spPr>
        <p:txBody>
          <a:bodyPr>
            <a:noAutofit/>
          </a:bodyPr>
          <a:lstStyle/>
          <a:p>
            <a:r>
              <a:rPr lang="en-GB" sz="1600" b="1" dirty="0" smtClean="0"/>
              <a:t>Carl </a:t>
            </a:r>
            <a:r>
              <a:rPr lang="en-GB" sz="1600" b="1" dirty="0"/>
              <a:t>Jolly, </a:t>
            </a:r>
            <a:r>
              <a:rPr lang="en-GB" sz="1600" dirty="0" err="1" smtClean="0"/>
              <a:t>D.J.Kelliher</a:t>
            </a:r>
            <a:r>
              <a:rPr lang="en-GB" sz="1600" dirty="0"/>
              <a:t>, J.-</a:t>
            </a:r>
            <a:r>
              <a:rPr lang="en-GB" sz="1600" dirty="0" smtClean="0"/>
              <a:t>B. Lagrange</a:t>
            </a:r>
            <a:r>
              <a:rPr lang="en-GB" sz="1600" dirty="0"/>
              <a:t>, </a:t>
            </a:r>
            <a:r>
              <a:rPr lang="en-GB" sz="1600" dirty="0" smtClean="0"/>
              <a:t>A. P. </a:t>
            </a:r>
            <a:r>
              <a:rPr lang="en-GB" sz="1600" dirty="0" err="1" smtClean="0"/>
              <a:t>Letchford</a:t>
            </a:r>
            <a:r>
              <a:rPr lang="en-GB" sz="1600" dirty="0"/>
              <a:t>, </a:t>
            </a:r>
            <a:r>
              <a:rPr lang="en-GB" sz="1600" dirty="0" smtClean="0"/>
              <a:t>S. Machida, D.W. </a:t>
            </a:r>
            <a:r>
              <a:rPr lang="en-GB" sz="1600" dirty="0" err="1" smtClean="0"/>
              <a:t>Posthuma</a:t>
            </a:r>
            <a:r>
              <a:rPr lang="en-GB" sz="1600" dirty="0" smtClean="0"/>
              <a:t> </a:t>
            </a:r>
            <a:r>
              <a:rPr lang="en-GB" sz="1600" dirty="0"/>
              <a:t>de Boer, </a:t>
            </a:r>
            <a:r>
              <a:rPr lang="en-GB" sz="1600" dirty="0" smtClean="0"/>
              <a:t>C.T. Rogers</a:t>
            </a:r>
            <a:r>
              <a:rPr lang="en-GB" sz="1600" dirty="0"/>
              <a:t>, </a:t>
            </a:r>
            <a:r>
              <a:rPr lang="en-GB" sz="1600" dirty="0" smtClean="0"/>
              <a:t>A. Seville</a:t>
            </a:r>
            <a:endParaRPr lang="en-GB" sz="1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JAI fest 2025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18/12/25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194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6324600" cy="574675"/>
          </a:xfrm>
        </p:spPr>
        <p:txBody>
          <a:bodyPr/>
          <a:lstStyle/>
          <a:p>
            <a:r>
              <a:rPr lang="en-GB" dirty="0" smtClean="0"/>
              <a:t>Beam Stacking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 rot="17700000" flipV="1">
            <a:off x="802923" y="3246283"/>
            <a:ext cx="2057679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266569" y="2316610"/>
            <a:ext cx="314296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48531" y="1876425"/>
            <a:ext cx="0" cy="25894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48530" y="4465911"/>
            <a:ext cx="524047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275" y="4178729"/>
            <a:ext cx="939683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6269586" y="1304925"/>
            <a:ext cx="4258713" cy="43513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04309" y="3480594"/>
            <a:ext cx="1049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Inject beam 1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76567" y="4543400"/>
            <a:ext cx="109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66700" y="1507092"/>
            <a:ext cx="109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Energy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762752" y="3044317"/>
            <a:ext cx="1283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Accelerate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16358" y="2269970"/>
            <a:ext cx="1283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chemeClr val="accent1"/>
                </a:solidFill>
              </a:rPr>
              <a:t>Debunch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089206" y="6123700"/>
            <a:ext cx="878187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405701" y="995499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The fixed field of an FFA allows you much more freedom to manipulate the beam.</a:t>
            </a:r>
          </a:p>
          <a:p>
            <a:pPr lvl="1"/>
            <a:r>
              <a:rPr lang="en-GB" dirty="0" smtClean="0"/>
              <a:t>Techniques such as beam stacking become possible.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660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6324600" cy="574675"/>
          </a:xfrm>
        </p:spPr>
        <p:txBody>
          <a:bodyPr/>
          <a:lstStyle/>
          <a:p>
            <a:r>
              <a:rPr lang="en-GB" dirty="0" smtClean="0"/>
              <a:t>Beam Stacking</a:t>
            </a:r>
            <a:endParaRPr lang="en-GB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6269586" y="1304925"/>
            <a:ext cx="4258713" cy="4351338"/>
          </a:xfrm>
        </p:spPr>
        <p:txBody>
          <a:bodyPr/>
          <a:lstStyle/>
          <a:p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266700" y="1507092"/>
            <a:ext cx="5807147" cy="3405640"/>
            <a:chOff x="266700" y="1507092"/>
            <a:chExt cx="5807147" cy="3405640"/>
          </a:xfrm>
        </p:grpSpPr>
        <p:grpSp>
          <p:nvGrpSpPr>
            <p:cNvPr id="4" name="Group 3"/>
            <p:cNvGrpSpPr>
              <a:grpSpLocks noChangeAspect="1"/>
            </p:cNvGrpSpPr>
            <p:nvPr/>
          </p:nvGrpSpPr>
          <p:grpSpPr>
            <a:xfrm>
              <a:off x="448530" y="1876425"/>
              <a:ext cx="5240479" cy="2589486"/>
              <a:chOff x="2151992" y="638504"/>
              <a:chExt cx="8343288" cy="4122682"/>
            </a:xfrm>
          </p:grpSpPr>
          <p:cxnSp>
            <p:nvCxnSpPr>
              <p:cNvPr id="5" name="Straight Connector 4"/>
              <p:cNvCxnSpPr/>
              <p:nvPr/>
            </p:nvCxnSpPr>
            <p:spPr>
              <a:xfrm flipV="1">
                <a:off x="7673696" y="1428390"/>
                <a:ext cx="1369282" cy="2870725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 flipV="1">
                <a:off x="5945701" y="4299134"/>
                <a:ext cx="1728000" cy="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 rot="17700000" flipV="1">
                <a:off x="2716216" y="2819435"/>
                <a:ext cx="3276000" cy="0"/>
              </a:xfrm>
              <a:prstGeom prst="line">
                <a:avLst/>
              </a:prstGeom>
              <a:ln w="317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5046465" y="1339316"/>
                <a:ext cx="5003862" cy="0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flipV="1">
                <a:off x="2151993" y="638504"/>
                <a:ext cx="0" cy="4122682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V="1">
                <a:off x="2151992" y="4761186"/>
                <a:ext cx="8343288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2165914" y="4303968"/>
                <a:ext cx="1496055" cy="0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9042980" y="1428390"/>
                <a:ext cx="1007347" cy="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/>
            <p:cNvSpPr txBox="1"/>
            <p:nvPr/>
          </p:nvSpPr>
          <p:spPr>
            <a:xfrm>
              <a:off x="504309" y="3480594"/>
              <a:ext cx="1049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1"/>
                  </a:solidFill>
                </a:rPr>
                <a:t>Inject beam 1</a:t>
              </a:r>
              <a:endParaRPr lang="en-GB" dirty="0">
                <a:solidFill>
                  <a:schemeClr val="accent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10194" y="3529286"/>
              <a:ext cx="1049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2"/>
                  </a:solidFill>
                </a:rPr>
                <a:t>Inject beam 2</a:t>
              </a:r>
              <a:endParaRPr lang="en-GB" dirty="0">
                <a:solidFill>
                  <a:schemeClr val="accent2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976567" y="4543400"/>
              <a:ext cx="1097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Time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66700" y="1507092"/>
              <a:ext cx="1097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Energy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62752" y="3044317"/>
              <a:ext cx="1283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1"/>
                  </a:solidFill>
                </a:rPr>
                <a:t>Accelerate</a:t>
              </a:r>
              <a:endParaRPr lang="en-GB" dirty="0">
                <a:solidFill>
                  <a:schemeClr val="accent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216358" y="2269970"/>
              <a:ext cx="1283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>
                  <a:solidFill>
                    <a:schemeClr val="accent1"/>
                  </a:solidFill>
                </a:rPr>
                <a:t>Debunch</a:t>
              </a:r>
              <a:endParaRPr lang="en-GB" dirty="0">
                <a:solidFill>
                  <a:schemeClr val="accent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336307" y="3044317"/>
              <a:ext cx="1283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2"/>
                  </a:solidFill>
                </a:rPr>
                <a:t>Accelerate</a:t>
              </a:r>
              <a:endParaRPr lang="en-GB" dirty="0">
                <a:solidFill>
                  <a:schemeClr val="accent2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695364" y="2339106"/>
              <a:ext cx="1283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>
                  <a:solidFill>
                    <a:schemeClr val="accent2"/>
                  </a:solidFill>
                </a:rPr>
                <a:t>Debunch</a:t>
              </a:r>
              <a:endParaRPr lang="en-GB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089206" y="6123700"/>
            <a:ext cx="878187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1405701" y="995499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The fixed field of an FFA allows you much more freedom to manipulate the beam.</a:t>
            </a:r>
          </a:p>
          <a:p>
            <a:pPr lvl="1"/>
            <a:r>
              <a:rPr lang="en-GB" dirty="0" smtClean="0"/>
              <a:t>Techniques such as beam stacking become possible.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537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266700" y="1507092"/>
            <a:ext cx="6324600" cy="3405640"/>
            <a:chOff x="266700" y="1507092"/>
            <a:chExt cx="6324600" cy="3405640"/>
          </a:xfrm>
        </p:grpSpPr>
        <p:grpSp>
          <p:nvGrpSpPr>
            <p:cNvPr id="37" name="Group 36"/>
            <p:cNvGrpSpPr>
              <a:grpSpLocks noChangeAspect="1"/>
            </p:cNvGrpSpPr>
            <p:nvPr/>
          </p:nvGrpSpPr>
          <p:grpSpPr>
            <a:xfrm>
              <a:off x="448530" y="1876425"/>
              <a:ext cx="5240479" cy="2589486"/>
              <a:chOff x="2151992" y="638504"/>
              <a:chExt cx="8343288" cy="4122682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 flipV="1">
                <a:off x="7673696" y="1428390"/>
                <a:ext cx="1369282" cy="2870725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5945701" y="4299134"/>
                <a:ext cx="1728000" cy="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rot="17700000" flipV="1">
                <a:off x="2716216" y="2819435"/>
                <a:ext cx="3276000" cy="0"/>
              </a:xfrm>
              <a:prstGeom prst="line">
                <a:avLst/>
              </a:prstGeom>
              <a:ln w="317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5046465" y="1339316"/>
                <a:ext cx="5003862" cy="0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 flipV="1">
                <a:off x="2151993" y="638504"/>
                <a:ext cx="0" cy="4122682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 flipV="1">
                <a:off x="2151992" y="4761186"/>
                <a:ext cx="8343288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2165914" y="4303968"/>
                <a:ext cx="1496055" cy="0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9042980" y="1428390"/>
                <a:ext cx="1007347" cy="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/>
            <p:cNvSpPr txBox="1"/>
            <p:nvPr/>
          </p:nvSpPr>
          <p:spPr>
            <a:xfrm>
              <a:off x="504309" y="3480594"/>
              <a:ext cx="1049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1"/>
                  </a:solidFill>
                </a:rPr>
                <a:t>Inject beam 1</a:t>
              </a:r>
              <a:endParaRPr lang="en-GB" dirty="0">
                <a:solidFill>
                  <a:schemeClr val="accent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810194" y="3529286"/>
              <a:ext cx="1049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2"/>
                  </a:solidFill>
                </a:rPr>
                <a:t>Inject beam 2</a:t>
              </a:r>
              <a:endParaRPr lang="en-GB" dirty="0">
                <a:solidFill>
                  <a:schemeClr val="accent2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976567" y="4543400"/>
              <a:ext cx="1097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Time</a:t>
              </a:r>
              <a:endParaRPr lang="en-GB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66700" y="1507092"/>
              <a:ext cx="1097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Energy</a:t>
              </a:r>
              <a:endParaRPr lang="en-GB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762752" y="3044317"/>
              <a:ext cx="1283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1"/>
                  </a:solidFill>
                </a:rPr>
                <a:t>Accelerate</a:t>
              </a:r>
              <a:endParaRPr lang="en-GB" dirty="0">
                <a:solidFill>
                  <a:schemeClr val="accent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216358" y="2269970"/>
              <a:ext cx="1283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>
                  <a:solidFill>
                    <a:schemeClr val="accent1"/>
                  </a:solidFill>
                </a:rPr>
                <a:t>Debunch</a:t>
              </a:r>
              <a:endParaRPr lang="en-GB" dirty="0">
                <a:solidFill>
                  <a:schemeClr val="accent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336307" y="3044317"/>
              <a:ext cx="1283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2"/>
                  </a:solidFill>
                </a:rPr>
                <a:t>Accelerate</a:t>
              </a:r>
              <a:endParaRPr lang="en-GB" dirty="0">
                <a:solidFill>
                  <a:schemeClr val="accent2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307366" y="2333520"/>
              <a:ext cx="1283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>
                  <a:solidFill>
                    <a:schemeClr val="accent2"/>
                  </a:solidFill>
                </a:rPr>
                <a:t>Debunch</a:t>
              </a:r>
              <a:endParaRPr lang="en-GB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6324600" cy="574675"/>
          </a:xfrm>
        </p:spPr>
        <p:txBody>
          <a:bodyPr/>
          <a:lstStyle/>
          <a:p>
            <a:r>
              <a:rPr lang="en-GB" dirty="0" smtClean="0"/>
              <a:t>Beam </a:t>
            </a:r>
            <a:r>
              <a:rPr lang="en-GB" dirty="0"/>
              <a:t>Stacking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173" y="128577"/>
            <a:ext cx="5285242" cy="3145542"/>
          </a:xfrm>
        </p:spPr>
      </p:pic>
      <p:sp>
        <p:nvSpPr>
          <p:cNvPr id="34" name="Oval 33"/>
          <p:cNvSpPr/>
          <p:nvPr/>
        </p:nvSpPr>
        <p:spPr>
          <a:xfrm>
            <a:off x="4585657" y="2344708"/>
            <a:ext cx="300093" cy="25718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/>
          <p:cNvCxnSpPr>
            <a:stCxn id="34" idx="0"/>
          </p:cNvCxnSpPr>
          <p:nvPr/>
        </p:nvCxnSpPr>
        <p:spPr>
          <a:xfrm flipV="1">
            <a:off x="4735704" y="301449"/>
            <a:ext cx="2413677" cy="204325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4" idx="4"/>
          </p:cNvCxnSpPr>
          <p:nvPr/>
        </p:nvCxnSpPr>
        <p:spPr>
          <a:xfrm>
            <a:off x="4735704" y="2601897"/>
            <a:ext cx="2495606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089206" y="6123700"/>
            <a:ext cx="878187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32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6324600" cy="574675"/>
          </a:xfrm>
        </p:spPr>
        <p:txBody>
          <a:bodyPr/>
          <a:lstStyle/>
          <a:p>
            <a:r>
              <a:rPr lang="en-GB" dirty="0" smtClean="0"/>
              <a:t>Beam </a:t>
            </a:r>
            <a:r>
              <a:rPr lang="en-GB" dirty="0"/>
              <a:t>Stacking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694" y="383744"/>
            <a:ext cx="5285242" cy="3145542"/>
          </a:xfr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694" y="3547905"/>
            <a:ext cx="5285242" cy="3145542"/>
          </a:xfrm>
          <a:prstGeom prst="rect">
            <a:avLst/>
          </a:prstGeom>
        </p:spPr>
      </p:pic>
      <p:sp>
        <p:nvSpPr>
          <p:cNvPr id="36" name="Oval 35"/>
          <p:cNvSpPr/>
          <p:nvPr/>
        </p:nvSpPr>
        <p:spPr>
          <a:xfrm>
            <a:off x="5179705" y="2185242"/>
            <a:ext cx="300093" cy="257189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Arrow Connector 36"/>
          <p:cNvCxnSpPr>
            <a:stCxn id="36" idx="0"/>
          </p:cNvCxnSpPr>
          <p:nvPr/>
        </p:nvCxnSpPr>
        <p:spPr>
          <a:xfrm>
            <a:off x="5329752" y="2185242"/>
            <a:ext cx="1829459" cy="160123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6" idx="4"/>
          </p:cNvCxnSpPr>
          <p:nvPr/>
        </p:nvCxnSpPr>
        <p:spPr>
          <a:xfrm>
            <a:off x="5329752" y="2442431"/>
            <a:ext cx="1821819" cy="375703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585657" y="2518206"/>
            <a:ext cx="1283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chemeClr val="accent2"/>
                </a:solidFill>
              </a:rPr>
              <a:t>Debunch</a:t>
            </a:r>
            <a:endParaRPr lang="en-GB" dirty="0">
              <a:solidFill>
                <a:schemeClr val="accent2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66700" y="1507092"/>
            <a:ext cx="5807147" cy="3405640"/>
            <a:chOff x="266700" y="1507092"/>
            <a:chExt cx="5807147" cy="3405640"/>
          </a:xfrm>
        </p:grpSpPr>
        <p:grpSp>
          <p:nvGrpSpPr>
            <p:cNvPr id="34" name="Group 33"/>
            <p:cNvGrpSpPr>
              <a:grpSpLocks noChangeAspect="1"/>
            </p:cNvGrpSpPr>
            <p:nvPr/>
          </p:nvGrpSpPr>
          <p:grpSpPr>
            <a:xfrm>
              <a:off x="448530" y="1876425"/>
              <a:ext cx="5240479" cy="2589486"/>
              <a:chOff x="2151992" y="638504"/>
              <a:chExt cx="8343288" cy="4122682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 flipV="1">
                <a:off x="7673696" y="1428390"/>
                <a:ext cx="1369282" cy="2870725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5945701" y="4299134"/>
                <a:ext cx="1728000" cy="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rot="17700000" flipV="1">
                <a:off x="2716216" y="2819435"/>
                <a:ext cx="3276000" cy="0"/>
              </a:xfrm>
              <a:prstGeom prst="line">
                <a:avLst/>
              </a:prstGeom>
              <a:ln w="317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5046465" y="1339316"/>
                <a:ext cx="5003862" cy="0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 flipV="1">
                <a:off x="2151993" y="638504"/>
                <a:ext cx="0" cy="4122682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 flipV="1">
                <a:off x="2151992" y="4761186"/>
                <a:ext cx="8343288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2165914" y="4303968"/>
                <a:ext cx="1496055" cy="0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9042980" y="1428390"/>
                <a:ext cx="1007347" cy="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TextBox 34"/>
            <p:cNvSpPr txBox="1"/>
            <p:nvPr/>
          </p:nvSpPr>
          <p:spPr>
            <a:xfrm>
              <a:off x="504309" y="3480594"/>
              <a:ext cx="1049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1"/>
                  </a:solidFill>
                </a:rPr>
                <a:t>Inject beam 1</a:t>
              </a:r>
              <a:endParaRPr lang="en-GB" dirty="0">
                <a:solidFill>
                  <a:schemeClr val="accent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810194" y="3529286"/>
              <a:ext cx="1049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2"/>
                  </a:solidFill>
                </a:rPr>
                <a:t>Inject beam 2</a:t>
              </a:r>
              <a:endParaRPr lang="en-GB" dirty="0">
                <a:solidFill>
                  <a:schemeClr val="accent2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976567" y="4543400"/>
              <a:ext cx="1097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Time</a:t>
              </a:r>
              <a:endParaRPr lang="en-GB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66700" y="1507092"/>
              <a:ext cx="1097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Energy</a:t>
              </a:r>
              <a:endParaRPr lang="en-GB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762752" y="3044317"/>
              <a:ext cx="1283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1"/>
                  </a:solidFill>
                </a:rPr>
                <a:t>Accelerate</a:t>
              </a:r>
              <a:endParaRPr lang="en-GB" dirty="0">
                <a:solidFill>
                  <a:schemeClr val="accent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216358" y="2269970"/>
              <a:ext cx="1283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>
                  <a:solidFill>
                    <a:schemeClr val="accent1"/>
                  </a:solidFill>
                </a:rPr>
                <a:t>Debunch</a:t>
              </a:r>
              <a:endParaRPr lang="en-GB" dirty="0">
                <a:solidFill>
                  <a:schemeClr val="accent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336307" y="3044317"/>
              <a:ext cx="1283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2"/>
                  </a:solidFill>
                </a:rPr>
                <a:t>Accelerate</a:t>
              </a:r>
              <a:endParaRPr lang="en-GB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089206" y="6123700"/>
            <a:ext cx="878187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85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KURNS FFA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4376134" cy="4351338"/>
          </a:xfrm>
        </p:spPr>
        <p:txBody>
          <a:bodyPr/>
          <a:lstStyle/>
          <a:p>
            <a:r>
              <a:rPr lang="en-GB" dirty="0" smtClean="0"/>
              <a:t>Located near Osaka in Japan.</a:t>
            </a:r>
          </a:p>
          <a:p>
            <a:endParaRPr lang="en-GB" dirty="0"/>
          </a:p>
          <a:p>
            <a:pPr lvl="1"/>
            <a:r>
              <a:rPr lang="en-GB" dirty="0" smtClean="0"/>
              <a:t>The KURNS FFA was the proton driver for a prototype accelerator driven nuclear reactor.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Now (temporarily?) shutdown.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Our beam stacking experiment was one if its final runs!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8219" y="517197"/>
            <a:ext cx="5974771" cy="448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71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365125"/>
            <a:ext cx="10700693" cy="57467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Demonstration of beam stacking at KURNS FFA </a:t>
            </a:r>
            <a:r>
              <a:rPr lang="en-GB" dirty="0"/>
              <a:t>in 2023</a:t>
            </a:r>
            <a:br>
              <a:rPr lang="en-GB" dirty="0"/>
            </a:b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6699" y="365125"/>
            <a:ext cx="8097371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614" y="1468636"/>
            <a:ext cx="5749458" cy="3864461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962080" y="1527384"/>
            <a:ext cx="1846729" cy="0"/>
          </a:xfrm>
          <a:prstGeom prst="straightConnector1">
            <a:avLst/>
          </a:prstGeom>
          <a:ln w="19050">
            <a:prstDash val="dash"/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62080" y="881053"/>
            <a:ext cx="2274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chemeClr val="tx2"/>
                </a:solidFill>
              </a:rPr>
              <a:t>Schottky</a:t>
            </a:r>
            <a:r>
              <a:rPr lang="en-GB" dirty="0" smtClean="0">
                <a:solidFill>
                  <a:schemeClr val="tx2"/>
                </a:solidFill>
              </a:rPr>
              <a:t> signal from 2 stacked beams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699" y="939800"/>
            <a:ext cx="2115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Second beam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01521" y="1309132"/>
            <a:ext cx="759854" cy="97722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931554" y="1015050"/>
            <a:ext cx="21156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First beam, the area of the peak is smaller as some of the beam has been lost.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600783" y="1468636"/>
            <a:ext cx="2156073" cy="20467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493097" y="2780076"/>
            <a:ext cx="435687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Results published in Physical review accelerators and beams here:</a:t>
            </a:r>
            <a:br>
              <a:rPr lang="en-GB" sz="1600" dirty="0" smtClean="0"/>
            </a:br>
            <a:r>
              <a:rPr lang="en-GB" sz="1600" dirty="0" smtClean="0"/>
              <a:t>T. </a:t>
            </a:r>
            <a:r>
              <a:rPr lang="en-GB" sz="1600" dirty="0" err="1" smtClean="0"/>
              <a:t>Uesugi</a:t>
            </a:r>
            <a:r>
              <a:rPr lang="en-GB" sz="1600" dirty="0" smtClean="0"/>
              <a:t> et al. - </a:t>
            </a:r>
            <a:r>
              <a:rPr lang="en-GB" sz="1600" dirty="0" smtClean="0">
                <a:hlinkClick r:id="rId3"/>
              </a:rPr>
              <a:t>Beam Stacking Experiment at a Fixed Field Alternating Gradient Accelerator </a:t>
            </a:r>
            <a:endParaRPr lang="en-GB" sz="1600" dirty="0" smtClean="0"/>
          </a:p>
          <a:p>
            <a:endParaRPr lang="en-GB" sz="1600" dirty="0"/>
          </a:p>
          <a:p>
            <a:r>
              <a:rPr lang="en-GB" sz="1600" dirty="0" smtClean="0"/>
              <a:t>Beam stacking was first demonstrated at the MURA FFA in the 1960s</a:t>
            </a:r>
          </a:p>
          <a:p>
            <a:endParaRPr lang="en-GB" sz="1600" dirty="0"/>
          </a:p>
          <a:p>
            <a:r>
              <a:rPr lang="en-GB" sz="1600" dirty="0" smtClean="0"/>
              <a:t>We attempted to make a more systematic measurement at KURNS.</a:t>
            </a:r>
          </a:p>
          <a:p>
            <a:endParaRPr lang="en-GB" sz="14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10089206" y="6123700"/>
            <a:ext cx="878187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47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loss during stacking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2450" y="1304925"/>
            <a:ext cx="5022091" cy="4351338"/>
          </a:xfrm>
        </p:spPr>
        <p:txBody>
          <a:bodyPr/>
          <a:lstStyle/>
          <a:p>
            <a:r>
              <a:rPr lang="en-GB" dirty="0" smtClean="0"/>
              <a:t>Investigating the cause of beam loss:</a:t>
            </a:r>
          </a:p>
          <a:p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The loss only happened in </a:t>
            </a:r>
            <a:r>
              <a:rPr lang="en-GB" dirty="0" smtClean="0">
                <a:solidFill>
                  <a:schemeClr val="accent1"/>
                </a:solidFill>
              </a:rPr>
              <a:t>beam 1 </a:t>
            </a:r>
            <a:r>
              <a:rPr lang="en-GB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so likely not caused by some transverse effect/aperture limitation.</a:t>
            </a:r>
          </a:p>
          <a:p>
            <a:pPr lvl="1"/>
            <a:endParaRPr lang="en-GB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lvl="1"/>
            <a:endParaRPr lang="en-GB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lvl="1"/>
            <a:r>
              <a:rPr lang="en-GB" dirty="0" smtClean="0">
                <a:solidFill>
                  <a:schemeClr val="tx2"/>
                </a:solidFill>
                <a:sym typeface="Wingdings" panose="05000000000000000000" pitchFamily="2" charset="2"/>
              </a:rPr>
              <a:t>The loss still happened even if the </a:t>
            </a:r>
            <a:r>
              <a:rPr lang="en-GB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beam 2 RF bucket</a:t>
            </a:r>
            <a:r>
              <a:rPr lang="en-GB" dirty="0" smtClean="0">
                <a:solidFill>
                  <a:schemeClr val="tx2"/>
                </a:solidFill>
                <a:sym typeface="Wingdings" panose="05000000000000000000" pitchFamily="2" charset="2"/>
              </a:rPr>
              <a:t> was empty  implied that the loss was related to the RF.</a:t>
            </a:r>
            <a:endParaRPr lang="en-GB" dirty="0" smtClean="0">
              <a:solidFill>
                <a:schemeClr val="tx2"/>
              </a:solidFill>
            </a:endParaRPr>
          </a:p>
          <a:p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3768170" y="1245847"/>
            <a:ext cx="1728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loss happens here.</a:t>
            </a:r>
            <a:endParaRPr lang="en-GB" dirty="0"/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542942" y="2085916"/>
            <a:ext cx="4076771" cy="2494320"/>
            <a:chOff x="2151992" y="638504"/>
            <a:chExt cx="8343288" cy="4122682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7673696" y="1428390"/>
              <a:ext cx="1369282" cy="2870725"/>
            </a:xfrm>
            <a:prstGeom prst="line">
              <a:avLst/>
            </a:prstGeom>
            <a:ln w="31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5945701" y="4299134"/>
              <a:ext cx="1728000" cy="0"/>
            </a:xfrm>
            <a:prstGeom prst="line">
              <a:avLst/>
            </a:prstGeom>
            <a:ln w="31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7700000" flipV="1">
              <a:off x="2716216" y="2819435"/>
              <a:ext cx="3276000" cy="0"/>
            </a:xfrm>
            <a:prstGeom prst="line">
              <a:avLst/>
            </a:prstGeom>
            <a:ln w="317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171765" y="1334903"/>
              <a:ext cx="5003862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2151993" y="638504"/>
              <a:ext cx="0" cy="412268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2151992" y="4761186"/>
              <a:ext cx="8343288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2165915" y="4299115"/>
              <a:ext cx="1331152" cy="4853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9042980" y="1428390"/>
              <a:ext cx="1007347" cy="0"/>
            </a:xfrm>
            <a:prstGeom prst="line">
              <a:avLst/>
            </a:prstGeom>
            <a:ln w="31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586334" y="3631130"/>
            <a:ext cx="816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</a:rPr>
              <a:t>Inject beam 1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80171" y="3678032"/>
            <a:ext cx="816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2"/>
                </a:solidFill>
              </a:rPr>
              <a:t>Inject beam 2</a:t>
            </a:r>
            <a:endParaRPr lang="en-GB" sz="1200" dirty="0">
              <a:solidFill>
                <a:schemeClr val="accent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01489" y="1730156"/>
            <a:ext cx="8536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Energy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1565326" y="3210886"/>
            <a:ext cx="998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</a:rPr>
              <a:t>Accelerate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28930" y="2481823"/>
            <a:ext cx="998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chemeClr val="accent1"/>
                </a:solidFill>
              </a:rPr>
              <a:t>Debunch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67394" y="3210886"/>
            <a:ext cx="998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2"/>
                </a:solidFill>
              </a:rPr>
              <a:t>Accelerate</a:t>
            </a:r>
            <a:endParaRPr lang="en-GB" sz="1200" dirty="0">
              <a:solidFill>
                <a:schemeClr val="accent2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3523230" y="2117078"/>
            <a:ext cx="51696" cy="2884932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3657203" y="1927288"/>
            <a:ext cx="513201" cy="4457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240854" y="4696686"/>
            <a:ext cx="8536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Time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8884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8572500" cy="574675"/>
          </a:xfrm>
        </p:spPr>
        <p:txBody>
          <a:bodyPr/>
          <a:lstStyle/>
          <a:p>
            <a:r>
              <a:rPr lang="en-GB" dirty="0" smtClean="0"/>
              <a:t>What caused the beam loss? </a:t>
            </a:r>
            <a:r>
              <a:rPr lang="en-GB" dirty="0" smtClean="0">
                <a:sym typeface="Wingdings" panose="05000000000000000000" pitchFamily="2" charset="2"/>
              </a:rPr>
              <a:t> RF knockout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a scaling FFA, the orbi</a:t>
            </a:r>
            <a:r>
              <a:rPr lang="en-GB" dirty="0"/>
              <a:t>t</a:t>
            </a:r>
            <a:r>
              <a:rPr lang="en-GB" dirty="0" smtClean="0"/>
              <a:t> is dispersive everywhere in the ring.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09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918" y="2886028"/>
            <a:ext cx="2993886" cy="12717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8572500" cy="574675"/>
          </a:xfrm>
        </p:spPr>
        <p:txBody>
          <a:bodyPr/>
          <a:lstStyle/>
          <a:p>
            <a:r>
              <a:rPr lang="en-GB" dirty="0" smtClean="0"/>
              <a:t>What caused the beam loss? </a:t>
            </a:r>
            <a:r>
              <a:rPr lang="en-GB" dirty="0" smtClean="0">
                <a:sym typeface="Wingdings" panose="05000000000000000000" pitchFamily="2" charset="2"/>
              </a:rPr>
              <a:t> RF knockout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a scaling FFA, the orbi</a:t>
            </a:r>
            <a:r>
              <a:rPr lang="en-GB" dirty="0"/>
              <a:t>t</a:t>
            </a:r>
            <a:r>
              <a:rPr lang="en-GB" dirty="0" smtClean="0"/>
              <a:t> is dispersive everywhere in the ring.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/>
              <a:t>Every </a:t>
            </a:r>
            <a:r>
              <a:rPr lang="en-GB" dirty="0"/>
              <a:t>time the particle gains energy from the cavity, the equilibrium orbit moves because of the finite dispersion.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2000" dirty="0">
                <a:solidFill>
                  <a:schemeClr val="tx2"/>
                </a:solidFill>
              </a:rPr>
              <a:t>Equivalent to an </a:t>
            </a:r>
            <a:r>
              <a:rPr lang="en-GB" sz="2000" b="1" dirty="0">
                <a:solidFill>
                  <a:schemeClr val="tx2"/>
                </a:solidFill>
              </a:rPr>
              <a:t>instantaneous, horizontal displacement </a:t>
            </a:r>
            <a:r>
              <a:rPr lang="en-GB" sz="2000" dirty="0">
                <a:solidFill>
                  <a:schemeClr val="tx2"/>
                </a:solidFill>
              </a:rPr>
              <a:t>when passing the cavity.</a:t>
            </a:r>
          </a:p>
          <a:p>
            <a:pPr marL="457200" lvl="1" indent="0">
              <a:buNone/>
            </a:pPr>
            <a:endParaRPr lang="en-GB" sz="2000" b="1" dirty="0">
              <a:solidFill>
                <a:schemeClr val="tx2"/>
              </a:solidFill>
            </a:endParaRPr>
          </a:p>
          <a:p>
            <a:pPr lvl="1"/>
            <a:endParaRPr lang="en-GB" sz="20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33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918" y="2886028"/>
            <a:ext cx="2993886" cy="12717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8572500" cy="574675"/>
          </a:xfrm>
        </p:spPr>
        <p:txBody>
          <a:bodyPr/>
          <a:lstStyle/>
          <a:p>
            <a:r>
              <a:rPr lang="en-GB" dirty="0" smtClean="0"/>
              <a:t>What caused the beam loss? </a:t>
            </a:r>
            <a:r>
              <a:rPr lang="en-GB" dirty="0" smtClean="0">
                <a:sym typeface="Wingdings" panose="05000000000000000000" pitchFamily="2" charset="2"/>
              </a:rPr>
              <a:t> RF knockout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a scaling FFA, the orbi</a:t>
            </a:r>
            <a:r>
              <a:rPr lang="en-GB" dirty="0"/>
              <a:t>t</a:t>
            </a:r>
            <a:r>
              <a:rPr lang="en-GB" dirty="0" smtClean="0"/>
              <a:t> is dispersive everywhere in the ring.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/>
              <a:t>Every </a:t>
            </a:r>
            <a:r>
              <a:rPr lang="en-GB" dirty="0"/>
              <a:t>time the particle gains energy from the cavity, the equilibrium orbit moves because of the finite dispersion.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2000" dirty="0">
                <a:solidFill>
                  <a:schemeClr val="tx2"/>
                </a:solidFill>
              </a:rPr>
              <a:t>Equivalent to an </a:t>
            </a:r>
            <a:r>
              <a:rPr lang="en-GB" sz="2000" b="1" dirty="0">
                <a:solidFill>
                  <a:schemeClr val="tx2"/>
                </a:solidFill>
              </a:rPr>
              <a:t>instantaneous, horizontal displacement </a:t>
            </a:r>
            <a:r>
              <a:rPr lang="en-GB" sz="2000" dirty="0">
                <a:solidFill>
                  <a:schemeClr val="tx2"/>
                </a:solidFill>
              </a:rPr>
              <a:t>when passing the cavity.</a:t>
            </a:r>
          </a:p>
          <a:p>
            <a:pPr marL="457200" lvl="1" indent="0">
              <a:buNone/>
            </a:pPr>
            <a:endParaRPr lang="en-GB" sz="2000" b="1" dirty="0">
              <a:solidFill>
                <a:schemeClr val="tx2"/>
              </a:solidFill>
            </a:endParaRPr>
          </a:p>
          <a:p>
            <a:pPr lvl="1"/>
            <a:endParaRPr lang="en-GB" sz="2000" b="1" dirty="0" smtClean="0">
              <a:solidFill>
                <a:schemeClr val="tx2"/>
              </a:solidFill>
            </a:endParaRPr>
          </a:p>
          <a:p>
            <a:pPr lvl="1"/>
            <a:endParaRPr lang="en-GB" sz="2000" b="1" dirty="0">
              <a:solidFill>
                <a:schemeClr val="tx2"/>
              </a:solidFill>
            </a:endParaRPr>
          </a:p>
          <a:p>
            <a:r>
              <a:rPr lang="en-GB" sz="2400" dirty="0">
                <a:solidFill>
                  <a:srgbClr val="FF0000"/>
                </a:solidFill>
              </a:rPr>
              <a:t>If these displacements </a:t>
            </a:r>
            <a:r>
              <a:rPr lang="en-GB" sz="2400" b="1" dirty="0">
                <a:solidFill>
                  <a:srgbClr val="FF0000"/>
                </a:solidFill>
              </a:rPr>
              <a:t>synchronise with the horizontal tune</a:t>
            </a:r>
            <a:r>
              <a:rPr lang="en-GB" sz="2400" dirty="0">
                <a:solidFill>
                  <a:srgbClr val="FF0000"/>
                </a:solidFill>
              </a:rPr>
              <a:t> then they could build up turn by turn.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10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ISIS Neutron and Muon Source and ISIS-II</a:t>
            </a:r>
          </a:p>
          <a:p>
            <a:endParaRPr lang="en-GB" dirty="0"/>
          </a:p>
          <a:p>
            <a:r>
              <a:rPr lang="en-GB" dirty="0" smtClean="0"/>
              <a:t>What are FFAs?</a:t>
            </a:r>
          </a:p>
          <a:p>
            <a:endParaRPr lang="en-GB" dirty="0"/>
          </a:p>
          <a:p>
            <a:r>
              <a:rPr lang="en-GB" dirty="0" smtClean="0"/>
              <a:t>Beam stacking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KURNS experiment to demonstrate beam stacking.</a:t>
            </a:r>
          </a:p>
          <a:p>
            <a:pPr lvl="1"/>
            <a:endParaRPr lang="en-GB" dirty="0"/>
          </a:p>
          <a:p>
            <a:r>
              <a:rPr lang="en-GB" dirty="0" smtClean="0"/>
              <a:t>RF knockout during stacking and experiments at ISIS.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24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477" y="2340229"/>
            <a:ext cx="5321151" cy="11365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knockout mechanism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973" y="3871321"/>
            <a:ext cx="3259258" cy="132168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364302" y="2435615"/>
            <a:ext cx="3321170" cy="963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950234" y="4877214"/>
            <a:ext cx="1500997" cy="3157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83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477" y="2340229"/>
            <a:ext cx="5321151" cy="11365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knockout mechanism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973" y="3871321"/>
            <a:ext cx="3259258" cy="1321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373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477" y="2340229"/>
            <a:ext cx="5321151" cy="11365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knockout mechanism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222010" y="2585343"/>
            <a:ext cx="3579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RF knockout resonance condition is: 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900467" y="3001993"/>
            <a:ext cx="1321543" cy="33561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010" y="3337609"/>
            <a:ext cx="3497221" cy="5337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1973" y="3871321"/>
            <a:ext cx="3259258" cy="1321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07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recap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Beam stacking allows an FFA to accumulate more beam and deliver to the target.</a:t>
            </a:r>
          </a:p>
          <a:p>
            <a:endParaRPr lang="en-GB" dirty="0"/>
          </a:p>
          <a:p>
            <a:r>
              <a:rPr lang="en-GB" dirty="0" smtClean="0"/>
              <a:t>But the beam stacking RF program can cause beam loss through RF knockout.</a:t>
            </a:r>
          </a:p>
          <a:p>
            <a:endParaRPr lang="en-GB" dirty="0"/>
          </a:p>
          <a:p>
            <a:r>
              <a:rPr lang="en-GB" dirty="0" smtClean="0"/>
              <a:t>RF knockout happens when the horizontal tune synchronises with the RF knockout displacements.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The displacements build up like an integer resonance.</a:t>
            </a:r>
          </a:p>
          <a:p>
            <a:pPr marL="457200" lvl="1" indent="0">
              <a:buNone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23</a:t>
            </a:fld>
            <a:endParaRPr lang="en-GB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6982200" y="3789072"/>
            <a:ext cx="4076771" cy="2494320"/>
            <a:chOff x="2151992" y="638504"/>
            <a:chExt cx="8343288" cy="4122682"/>
          </a:xfrm>
        </p:grpSpPr>
        <p:cxnSp>
          <p:nvCxnSpPr>
            <p:cNvPr id="15" name="Straight Connector 14"/>
            <p:cNvCxnSpPr/>
            <p:nvPr/>
          </p:nvCxnSpPr>
          <p:spPr>
            <a:xfrm flipV="1">
              <a:off x="7673696" y="1428390"/>
              <a:ext cx="1369282" cy="2870725"/>
            </a:xfrm>
            <a:prstGeom prst="line">
              <a:avLst/>
            </a:prstGeom>
            <a:ln w="31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5945701" y="4299134"/>
              <a:ext cx="1728000" cy="0"/>
            </a:xfrm>
            <a:prstGeom prst="line">
              <a:avLst/>
            </a:prstGeom>
            <a:ln w="31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7700000" flipV="1">
              <a:off x="2716216" y="2819435"/>
              <a:ext cx="3276000" cy="0"/>
            </a:xfrm>
            <a:prstGeom prst="line">
              <a:avLst/>
            </a:prstGeom>
            <a:ln w="317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171765" y="1334903"/>
              <a:ext cx="5003862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2151993" y="638504"/>
              <a:ext cx="0" cy="412268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2151992" y="4761186"/>
              <a:ext cx="8343288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2165915" y="4299115"/>
              <a:ext cx="1331152" cy="4853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9042980" y="1428390"/>
              <a:ext cx="1007347" cy="0"/>
            </a:xfrm>
            <a:prstGeom prst="line">
              <a:avLst/>
            </a:prstGeom>
            <a:ln w="31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7025592" y="5334286"/>
            <a:ext cx="816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</a:rPr>
              <a:t>Inject beam 1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19429" y="5381188"/>
            <a:ext cx="816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2"/>
                </a:solidFill>
              </a:rPr>
              <a:t>Inject beam 2</a:t>
            </a:r>
            <a:endParaRPr lang="en-GB" sz="1200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504734" y="6358032"/>
            <a:ext cx="8536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Time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840747" y="3433312"/>
            <a:ext cx="8536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Energy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8004584" y="4914042"/>
            <a:ext cx="998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</a:rPr>
              <a:t>Accelerate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68188" y="4184979"/>
            <a:ext cx="998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chemeClr val="accent1"/>
                </a:solidFill>
              </a:rPr>
              <a:t>Debunch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06652" y="4914042"/>
            <a:ext cx="998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2"/>
                </a:solidFill>
              </a:rPr>
              <a:t>Accelerate</a:t>
            </a:r>
            <a:endParaRPr lang="en-GB" sz="1200" dirty="0">
              <a:solidFill>
                <a:schemeClr val="accent2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9962488" y="3820234"/>
            <a:ext cx="51696" cy="2884932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194727" y="3019115"/>
            <a:ext cx="1728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 knockout loss happens here.</a:t>
            </a:r>
            <a:endParaRPr lang="en-GB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10096460" y="3866848"/>
            <a:ext cx="199945" cy="2093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33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942273" y="2944423"/>
            <a:ext cx="4209690" cy="928837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Mitigating RF knockout</a:t>
            </a:r>
            <a:endParaRPr lang="en-GB" sz="32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10089206" y="6123700"/>
            <a:ext cx="878187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238" y="1170190"/>
            <a:ext cx="5321151" cy="11365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365125"/>
            <a:ext cx="9250787" cy="574675"/>
          </a:xfrm>
        </p:spPr>
        <p:txBody>
          <a:bodyPr/>
          <a:lstStyle/>
          <a:p>
            <a:r>
              <a:rPr lang="en-GB" dirty="0" smtClean="0"/>
              <a:t>How can we prevent RF knockout driven beam loss?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238" y="1170190"/>
            <a:ext cx="5321151" cy="11365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365125"/>
            <a:ext cx="9250787" cy="574675"/>
          </a:xfrm>
        </p:spPr>
        <p:txBody>
          <a:bodyPr/>
          <a:lstStyle/>
          <a:p>
            <a:r>
              <a:rPr lang="en-GB" dirty="0" smtClean="0"/>
              <a:t>How can we prevent RF knockout driven beam loss?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7" name="Multiply 6"/>
          <p:cNvSpPr/>
          <p:nvPr/>
        </p:nvSpPr>
        <p:spPr>
          <a:xfrm>
            <a:off x="3000777" y="888642"/>
            <a:ext cx="5995116" cy="1648496"/>
          </a:xfrm>
          <a:prstGeom prst="mathMultiply">
            <a:avLst>
              <a:gd name="adj1" fmla="val 6644"/>
            </a:avLst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045982" y="1463317"/>
            <a:ext cx="3612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All depends on removing the driving force from RF knockout.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40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238" y="1170190"/>
            <a:ext cx="5321151" cy="11365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365125"/>
            <a:ext cx="9250787" cy="574675"/>
          </a:xfrm>
        </p:spPr>
        <p:txBody>
          <a:bodyPr/>
          <a:lstStyle/>
          <a:p>
            <a:r>
              <a:rPr lang="en-GB" dirty="0" smtClean="0"/>
              <a:t>How can we prevent RF knockout driven beam loss?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2633165"/>
            <a:ext cx="10261600" cy="3023097"/>
          </a:xfrm>
        </p:spPr>
        <p:txBody>
          <a:bodyPr/>
          <a:lstStyle/>
          <a:p>
            <a:r>
              <a:rPr lang="en-GB" dirty="0" smtClean="0"/>
              <a:t>How can we remove the driving force?</a:t>
            </a:r>
          </a:p>
          <a:p>
            <a:endParaRPr lang="en-GB" dirty="0"/>
          </a:p>
          <a:p>
            <a:pPr lvl="1"/>
            <a:r>
              <a:rPr lang="en-GB" dirty="0" smtClean="0"/>
              <a:t>Reduce the RF voltage or accelerate faster.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7" name="Multiply 6"/>
          <p:cNvSpPr/>
          <p:nvPr/>
        </p:nvSpPr>
        <p:spPr>
          <a:xfrm>
            <a:off x="3000777" y="888642"/>
            <a:ext cx="5995116" cy="1648496"/>
          </a:xfrm>
          <a:prstGeom prst="mathMultiply">
            <a:avLst>
              <a:gd name="adj1" fmla="val 6644"/>
            </a:avLst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045982" y="1463317"/>
            <a:ext cx="3612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All depends on removing the driving force from RF knockout.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339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238" y="1170190"/>
            <a:ext cx="5321151" cy="11365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365125"/>
            <a:ext cx="9250787" cy="574675"/>
          </a:xfrm>
        </p:spPr>
        <p:txBody>
          <a:bodyPr/>
          <a:lstStyle/>
          <a:p>
            <a:r>
              <a:rPr lang="en-GB" dirty="0" smtClean="0"/>
              <a:t>How can we prevent RF knockout driven beam loss?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2633165"/>
            <a:ext cx="10261600" cy="3023097"/>
          </a:xfrm>
        </p:spPr>
        <p:txBody>
          <a:bodyPr/>
          <a:lstStyle/>
          <a:p>
            <a:r>
              <a:rPr lang="en-GB" dirty="0" smtClean="0"/>
              <a:t>How can we remove the driving force?</a:t>
            </a:r>
          </a:p>
          <a:p>
            <a:endParaRPr lang="en-GB" dirty="0"/>
          </a:p>
          <a:p>
            <a:pPr lvl="1"/>
            <a:r>
              <a:rPr lang="en-GB" dirty="0" smtClean="0"/>
              <a:t>Reduce the RF voltage or accelerate faster.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Cancel out the RF knockout displacement with down stream cavities (local cancellation).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7" name="Multiply 6"/>
          <p:cNvSpPr/>
          <p:nvPr/>
        </p:nvSpPr>
        <p:spPr>
          <a:xfrm>
            <a:off x="3000777" y="888642"/>
            <a:ext cx="5995116" cy="1648496"/>
          </a:xfrm>
          <a:prstGeom prst="mathMultiply">
            <a:avLst>
              <a:gd name="adj1" fmla="val 6644"/>
            </a:avLst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045982" y="1463317"/>
            <a:ext cx="3612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All depends on removing the driving force from RF knockout.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24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238" y="1170190"/>
            <a:ext cx="5321151" cy="11365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365125"/>
            <a:ext cx="9250787" cy="574675"/>
          </a:xfrm>
        </p:spPr>
        <p:txBody>
          <a:bodyPr/>
          <a:lstStyle/>
          <a:p>
            <a:r>
              <a:rPr lang="en-GB" dirty="0" smtClean="0"/>
              <a:t>How can we prevent RF knockout driven beam loss?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2633165"/>
            <a:ext cx="10261600" cy="3023097"/>
          </a:xfrm>
        </p:spPr>
        <p:txBody>
          <a:bodyPr/>
          <a:lstStyle/>
          <a:p>
            <a:r>
              <a:rPr lang="en-GB" dirty="0" smtClean="0"/>
              <a:t>How can we remove the driving force?</a:t>
            </a:r>
          </a:p>
          <a:p>
            <a:endParaRPr lang="en-GB" dirty="0"/>
          </a:p>
          <a:p>
            <a:pPr lvl="1"/>
            <a:r>
              <a:rPr lang="en-GB" dirty="0" smtClean="0"/>
              <a:t>Reduce the RF voltage or accelerate faster.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Cancel out the RF knockout displacement with down stream cavities (local cancellation).</a:t>
            </a:r>
          </a:p>
          <a:p>
            <a:pPr lvl="1"/>
            <a:endParaRPr lang="en-GB" dirty="0"/>
          </a:p>
          <a:p>
            <a:pPr lvl="1"/>
            <a:r>
              <a:rPr lang="en-GB" dirty="0" smtClean="0">
                <a:solidFill>
                  <a:schemeClr val="accent3"/>
                </a:solidFill>
              </a:rPr>
              <a:t>Leverage the properties of the RF knockout process to cancel out the beam oscillation (global cancellation).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7" name="Multiply 6"/>
          <p:cNvSpPr/>
          <p:nvPr/>
        </p:nvSpPr>
        <p:spPr>
          <a:xfrm>
            <a:off x="3000777" y="888642"/>
            <a:ext cx="5995116" cy="1648496"/>
          </a:xfrm>
          <a:prstGeom prst="mathMultiply">
            <a:avLst>
              <a:gd name="adj1" fmla="val 6644"/>
            </a:avLst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045982" y="1463317"/>
            <a:ext cx="3612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All depends on removing the driving force from RF knockout.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020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map of a airport&#10;&#10;Description automatically generated">
            <a:extLst>
              <a:ext uri="{FF2B5EF4-FFF2-40B4-BE49-F238E27FC236}">
                <a16:creationId xmlns:a16="http://schemas.microsoft.com/office/drawing/2014/main" id="{7A50BEC2-B6C9-2082-7688-0D44A5A17E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9785" y="0"/>
            <a:ext cx="5557905" cy="67385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ISIS and ISIS-II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4"/>
            <a:ext cx="5082491" cy="1846767"/>
          </a:xfrm>
        </p:spPr>
        <p:txBody>
          <a:bodyPr/>
          <a:lstStyle/>
          <a:p>
            <a:r>
              <a:rPr lang="en-GB" dirty="0" smtClean="0"/>
              <a:t>ISIS is a pulsed Neutron and Muon source at the Rutherford Appleton Laboratory.</a:t>
            </a:r>
          </a:p>
          <a:p>
            <a:r>
              <a:rPr lang="en-GB" dirty="0" smtClean="0"/>
              <a:t>The ISIS accelerator is a 50Hz rapid cycling synchrotron (RCS) built in </a:t>
            </a:r>
            <a:r>
              <a:rPr lang="en-GB" b="1" dirty="0" smtClean="0"/>
              <a:t>1984.</a:t>
            </a:r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3</a:t>
            </a:fld>
            <a:endParaRPr lang="en-GB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404741"/>
              </p:ext>
            </p:extLst>
          </p:nvPr>
        </p:nvGraphicFramePr>
        <p:xfrm>
          <a:off x="349983" y="3282496"/>
          <a:ext cx="4832638" cy="231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6319">
                  <a:extLst>
                    <a:ext uri="{9D8B030D-6E8A-4147-A177-3AD203B41FA5}">
                      <a16:colId xmlns:a16="http://schemas.microsoft.com/office/drawing/2014/main" val="27414372"/>
                    </a:ext>
                  </a:extLst>
                </a:gridCol>
                <a:gridCol w="2416319">
                  <a:extLst>
                    <a:ext uri="{9D8B030D-6E8A-4147-A177-3AD203B41FA5}">
                      <a16:colId xmlns:a16="http://schemas.microsoft.com/office/drawing/2014/main" val="330108882"/>
                    </a:ext>
                  </a:extLst>
                </a:gridCol>
              </a:tblGrid>
              <a:tr h="43496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ISIS parameters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Value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942486"/>
                  </a:ext>
                </a:extLst>
              </a:tr>
              <a:tr h="434960">
                <a:tc>
                  <a:txBody>
                    <a:bodyPr/>
                    <a:lstStyle/>
                    <a:p>
                      <a:r>
                        <a:rPr lang="en-GB" sz="1600" dirty="0"/>
                        <a:t>Circumference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163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0347853"/>
                  </a:ext>
                </a:extLst>
              </a:tr>
              <a:tr h="434960">
                <a:tc>
                  <a:txBody>
                    <a:bodyPr/>
                    <a:lstStyle/>
                    <a:p>
                      <a:r>
                        <a:rPr lang="en-GB" sz="1600" dirty="0"/>
                        <a:t>Energy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70 – 800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7412"/>
                  </a:ext>
                </a:extLst>
              </a:tr>
              <a:tr h="434960">
                <a:tc>
                  <a:txBody>
                    <a:bodyPr/>
                    <a:lstStyle/>
                    <a:p>
                      <a:r>
                        <a:rPr lang="en-GB" sz="1600" dirty="0"/>
                        <a:t>Repetition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50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065385"/>
                  </a:ext>
                </a:extLst>
              </a:tr>
              <a:tr h="483164">
                <a:tc>
                  <a:txBody>
                    <a:bodyPr/>
                    <a:lstStyle/>
                    <a:p>
                      <a:r>
                        <a:rPr lang="en-GB" sz="1600" dirty="0"/>
                        <a:t>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2.5 – 3.0e13 protons-per-pulse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9536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7400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Experiments at ISIS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ISIS is of course a synchrotron and not an FFA.</a:t>
            </a:r>
          </a:p>
          <a:p>
            <a:endParaRPr lang="en-GB" sz="2400" dirty="0"/>
          </a:p>
          <a:p>
            <a:pPr lvl="1"/>
            <a:r>
              <a:rPr lang="en-GB" sz="2000" dirty="0" smtClean="0"/>
              <a:t>We cannot perform “proper” beam stacking in ISIS but we can imitate a beam stacking RF program using “storage ring mode”.</a:t>
            </a:r>
          </a:p>
          <a:p>
            <a:pPr lvl="1"/>
            <a:endParaRPr lang="en-GB" sz="2000" dirty="0"/>
          </a:p>
          <a:p>
            <a:pPr lvl="1"/>
            <a:r>
              <a:rPr lang="en-GB" sz="2000" dirty="0" smtClean="0"/>
              <a:t>Allows for the investigation of RF knockout mitigation methods without an FFA.</a:t>
            </a:r>
          </a:p>
          <a:p>
            <a:pPr lvl="1"/>
            <a:endParaRPr lang="en-GB" sz="2000" dirty="0"/>
          </a:p>
          <a:p>
            <a:pPr lvl="1"/>
            <a:endParaRPr lang="en-GB" sz="2000" dirty="0" smtClean="0"/>
          </a:p>
          <a:p>
            <a:pPr lvl="1"/>
            <a:r>
              <a:rPr lang="en-GB" sz="2000" dirty="0" smtClean="0"/>
              <a:t>… It turns out that the ISIS RF cavity layout is very convenient for testing RF knockout.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88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 mitigation case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31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183" y="481035"/>
            <a:ext cx="3530962" cy="353096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045212" y="4443023"/>
            <a:ext cx="5256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This scenario is equivalent to the situation at the KURNS FFA beam stacking.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88989" y="283130"/>
            <a:ext cx="4095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ISIS fundamental RF cavity layout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143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 mitigation case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32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183" y="481035"/>
            <a:ext cx="3530962" cy="35309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419" y="891942"/>
            <a:ext cx="3832008" cy="28301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6052" y="4547436"/>
            <a:ext cx="2757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Beam loss when the RF knockout conditions are met.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994452" y="1727087"/>
            <a:ext cx="1371600" cy="28203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266661" y="1914557"/>
            <a:ext cx="934278" cy="2445408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045212" y="4443023"/>
            <a:ext cx="5256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This scenario is equivalent to the situation at the KURNS FFA beam stacking.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88989" y="283130"/>
            <a:ext cx="4095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ISIS fundamental RF cavity layout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75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4824" y="2235943"/>
            <a:ext cx="4467669" cy="33600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 opposite cavities (global cancellation)</a:t>
            </a:r>
            <a:endParaRPr lang="en-GB" dirty="0"/>
          </a:p>
        </p:txBody>
      </p:sp>
      <p:cxnSp>
        <p:nvCxnSpPr>
          <p:cNvPr id="6" name="Straight Arrow Connector 5"/>
          <p:cNvCxnSpPr>
            <a:endCxn id="13" idx="3"/>
          </p:cNvCxnSpPr>
          <p:nvPr/>
        </p:nvCxnSpPr>
        <p:spPr>
          <a:xfrm flipH="1">
            <a:off x="1794824" y="2936384"/>
            <a:ext cx="2178309" cy="27800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199122" y="2788089"/>
            <a:ext cx="1063371" cy="80948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4830" y="2614228"/>
            <a:ext cx="13499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This RFKO condition is not cancelled.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15299" y="2141758"/>
            <a:ext cx="1349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This one is cancelled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80884" y="1576818"/>
            <a:ext cx="41872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2 RF cavities on exact opposite sides of the ring </a:t>
            </a:r>
            <a:endParaRPr lang="en-GB" sz="2000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293" y="1554931"/>
            <a:ext cx="4085278" cy="408527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731099" y="5595987"/>
            <a:ext cx="3664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  <a:r>
              <a:rPr lang="en-GB" dirty="0" smtClean="0"/>
              <a:t>y using more cavities, more conditions will be cancelled.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563118" y="1207486"/>
            <a:ext cx="4095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ISIS fundamental RF cavity layout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78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FFAs are one option for the proton driver for ISIS-II.</a:t>
            </a:r>
          </a:p>
          <a:p>
            <a:endParaRPr lang="en-GB" dirty="0"/>
          </a:p>
          <a:p>
            <a:r>
              <a:rPr lang="en-GB" dirty="0" smtClean="0"/>
              <a:t>Beam stacking allows an FFA to accumulate beam and deliver more beam power to the target.</a:t>
            </a:r>
          </a:p>
          <a:p>
            <a:endParaRPr lang="en-GB" dirty="0"/>
          </a:p>
          <a:p>
            <a:r>
              <a:rPr lang="en-GB" dirty="0" smtClean="0"/>
              <a:t>RF knockout can cause beam loss during the beam stacking RF programme.</a:t>
            </a:r>
          </a:p>
          <a:p>
            <a:endParaRPr lang="en-GB" dirty="0"/>
          </a:p>
          <a:p>
            <a:r>
              <a:rPr lang="en-GB" dirty="0" smtClean="0"/>
              <a:t>Through a series of experiments at ISIS we’ve shown it is possible to mitigate the loss from RF knockout.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Results published </a:t>
            </a:r>
            <a:r>
              <a:rPr lang="en-GB" dirty="0" smtClean="0">
                <a:hlinkClick r:id="rId2"/>
              </a:rPr>
              <a:t>here</a:t>
            </a:r>
            <a:r>
              <a:rPr lang="en-GB" dirty="0" smtClean="0"/>
              <a:t> and submitted to PRAB.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73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 ups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24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365125"/>
            <a:ext cx="8816916" cy="574675"/>
          </a:xfrm>
        </p:spPr>
        <p:txBody>
          <a:bodyPr>
            <a:normAutofit/>
          </a:bodyPr>
          <a:lstStyle/>
          <a:p>
            <a:r>
              <a:rPr lang="en-GB" dirty="0" smtClean="0"/>
              <a:t>Experimental confirmation of RF knockout at ISIS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36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66698" y="1155460"/>
            <a:ext cx="24969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Procedure: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Set the magnets to a constant field (</a:t>
            </a:r>
            <a:r>
              <a:rPr lang="en-GB" dirty="0" err="1" smtClean="0">
                <a:solidFill>
                  <a:schemeClr val="tx2"/>
                </a:solidFill>
              </a:rPr>
              <a:t>ie</a:t>
            </a:r>
            <a:r>
              <a:rPr lang="en-GB" dirty="0" smtClean="0">
                <a:solidFill>
                  <a:schemeClr val="tx2"/>
                </a:solidFill>
              </a:rPr>
              <a:t> no acceleration).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Inject 70 MeV </a:t>
            </a:r>
            <a:r>
              <a:rPr lang="en-GB" b="1" dirty="0" smtClean="0">
                <a:solidFill>
                  <a:schemeClr val="tx2"/>
                </a:solidFill>
              </a:rPr>
              <a:t>coasting</a:t>
            </a:r>
            <a:r>
              <a:rPr lang="en-GB" dirty="0" smtClean="0">
                <a:solidFill>
                  <a:schemeClr val="tx2"/>
                </a:solidFill>
              </a:rPr>
              <a:t> beam. 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Run this RF program to </a:t>
            </a:r>
            <a:r>
              <a:rPr lang="en-GB" b="1" dirty="0" smtClean="0">
                <a:solidFill>
                  <a:schemeClr val="tx2"/>
                </a:solidFill>
              </a:rPr>
              <a:t>imitate</a:t>
            </a:r>
            <a:r>
              <a:rPr lang="en-GB" dirty="0" smtClean="0">
                <a:solidFill>
                  <a:schemeClr val="tx2"/>
                </a:solidFill>
              </a:rPr>
              <a:t> a Beam Stacking RF program.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7" name="Straight Arrow Connector 6"/>
          <p:cNvCxnSpPr>
            <a:endCxn id="10" idx="1"/>
          </p:cNvCxnSpPr>
          <p:nvPr/>
        </p:nvCxnSpPr>
        <p:spPr>
          <a:xfrm flipV="1">
            <a:off x="2189216" y="2401977"/>
            <a:ext cx="524319" cy="162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33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66698" y="1155460"/>
            <a:ext cx="24969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Procedure: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Set the magnets to a constant field (</a:t>
            </a:r>
            <a:r>
              <a:rPr lang="en-GB" dirty="0" err="1" smtClean="0">
                <a:solidFill>
                  <a:schemeClr val="tx2"/>
                </a:solidFill>
              </a:rPr>
              <a:t>ie</a:t>
            </a:r>
            <a:r>
              <a:rPr lang="en-GB" dirty="0" smtClean="0">
                <a:solidFill>
                  <a:schemeClr val="tx2"/>
                </a:solidFill>
              </a:rPr>
              <a:t> no acceleration).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Inject 70 MeV </a:t>
            </a:r>
            <a:r>
              <a:rPr lang="en-GB" b="1" dirty="0" smtClean="0">
                <a:solidFill>
                  <a:schemeClr val="tx2"/>
                </a:solidFill>
              </a:rPr>
              <a:t>coasting</a:t>
            </a:r>
            <a:r>
              <a:rPr lang="en-GB" dirty="0" smtClean="0">
                <a:solidFill>
                  <a:schemeClr val="tx2"/>
                </a:solidFill>
              </a:rPr>
              <a:t> beam. 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/>
                </a:solidFill>
              </a:rPr>
              <a:t>Run this RF program to </a:t>
            </a:r>
            <a:r>
              <a:rPr lang="en-GB" b="1" dirty="0" smtClean="0">
                <a:solidFill>
                  <a:schemeClr val="tx2"/>
                </a:solidFill>
              </a:rPr>
              <a:t>imitate</a:t>
            </a:r>
            <a:r>
              <a:rPr lang="en-GB" dirty="0" smtClean="0">
                <a:solidFill>
                  <a:schemeClr val="tx2"/>
                </a:solidFill>
              </a:rPr>
              <a:t> a Beam Stacking RF program.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535" y="939800"/>
            <a:ext cx="3899138" cy="29243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365125"/>
            <a:ext cx="8816916" cy="574675"/>
          </a:xfrm>
        </p:spPr>
        <p:txBody>
          <a:bodyPr>
            <a:normAutofit/>
          </a:bodyPr>
          <a:lstStyle/>
          <a:p>
            <a:r>
              <a:rPr lang="en-GB" dirty="0" smtClean="0"/>
              <a:t>Experimental confirmation of RF knockout at ISIS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6338" y="2564381"/>
            <a:ext cx="5143309" cy="37986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89216" y="4839418"/>
            <a:ext cx="3700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Beam loss when the RF knockout conditions are met.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612575" y="3148641"/>
            <a:ext cx="4960189" cy="14751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920914" y="3743864"/>
            <a:ext cx="4842295" cy="101197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37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570329" y="1240057"/>
                <a:ext cx="13938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tx2"/>
                    </a:solidFill>
                  </a:rPr>
                  <a:t>2.9*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𝑟𝑒𝑣</m:t>
                        </m:r>
                      </m:sub>
                    </m:sSub>
                  </m:oMath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0329" y="1240057"/>
                <a:ext cx="1393896" cy="369332"/>
              </a:xfrm>
              <a:prstGeom prst="rect">
                <a:avLst/>
              </a:prstGeom>
              <a:blipFill>
                <a:blip r:embed="rId4"/>
                <a:stretch>
                  <a:fillRect l="-3947" t="-6557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546192" y="2922186"/>
                <a:ext cx="14516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tx2"/>
                    </a:solidFill>
                  </a:rPr>
                  <a:t>2.1*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𝑟𝑒𝑣</m:t>
                        </m:r>
                      </m:sub>
                    </m:sSub>
                  </m:oMath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6192" y="2922186"/>
                <a:ext cx="1451623" cy="369332"/>
              </a:xfrm>
              <a:prstGeom prst="rect">
                <a:avLst/>
              </a:prstGeom>
              <a:blipFill>
                <a:blip r:embed="rId5"/>
                <a:stretch>
                  <a:fillRect l="-3782" t="-6557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 flipV="1">
            <a:off x="2422130" y="3359509"/>
            <a:ext cx="649893" cy="2894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832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Using the symmetry of the lattice, it is possible to cancel some of the RF knockout resonances…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365125"/>
            <a:ext cx="9173135" cy="574675"/>
          </a:xfrm>
        </p:spPr>
        <p:txBody>
          <a:bodyPr>
            <a:normAutofit/>
          </a:bodyPr>
          <a:lstStyle/>
          <a:p>
            <a:r>
              <a:rPr lang="en-GB" dirty="0"/>
              <a:t>Global cancellation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164" y="2327796"/>
            <a:ext cx="3826725" cy="796139"/>
          </a:xfrm>
          <a:prstGeom prst="rect">
            <a:avLst/>
          </a:prstGeom>
        </p:spPr>
      </p:pic>
      <p:sp>
        <p:nvSpPr>
          <p:cNvPr id="9" name="Right Brace 8"/>
          <p:cNvSpPr/>
          <p:nvPr/>
        </p:nvSpPr>
        <p:spPr>
          <a:xfrm rot="5400000">
            <a:off x="2901326" y="2102324"/>
            <a:ext cx="265374" cy="2389522"/>
          </a:xfrm>
          <a:prstGeom prst="rightBrace">
            <a:avLst>
              <a:gd name="adj1" fmla="val 46069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950453" y="3505587"/>
            <a:ext cx="2278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Driving force from one cavity only.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4645841" y="2603915"/>
            <a:ext cx="410719" cy="703506"/>
          </a:xfrm>
          <a:prstGeom prst="chevron">
            <a:avLst>
              <a:gd name="adj" fmla="val 544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143276" y="2603915"/>
                <a:ext cx="1958015" cy="669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tx2"/>
                    </a:solidFill>
                  </a:rPr>
                  <a:t>Add term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/>
                    </m:sSup>
                  </m:oMath>
                </a14:m>
                <a:r>
                  <a:rPr lang="en-GB" dirty="0" smtClean="0">
                    <a:solidFill>
                      <a:schemeClr val="tx2"/>
                    </a:solidFill>
                  </a:rPr>
                  <a:t>cavities</a:t>
                </a:r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3276" y="2603915"/>
                <a:ext cx="1958015" cy="669992"/>
              </a:xfrm>
              <a:prstGeom prst="rect">
                <a:avLst/>
              </a:prstGeom>
              <a:blipFill>
                <a:blip r:embed="rId3"/>
                <a:stretch>
                  <a:fillRect l="-2804" t="-4545" b="-1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hevron 12"/>
          <p:cNvSpPr/>
          <p:nvPr/>
        </p:nvSpPr>
        <p:spPr>
          <a:xfrm>
            <a:off x="6596548" y="2603915"/>
            <a:ext cx="410719" cy="703506"/>
          </a:xfrm>
          <a:prstGeom prst="chevron">
            <a:avLst>
              <a:gd name="adj" fmla="val 544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0089206" y="6123700"/>
            <a:ext cx="878187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pPr/>
              <a:t>38</a:t>
            </a:fld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2815" y="2429756"/>
            <a:ext cx="3238500" cy="1028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8607915" y="3307421"/>
                <a:ext cx="2878667" cy="2142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GB" sz="1600" b="0" dirty="0" smtClean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GB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𝑡h</m:t>
                        </m:r>
                      </m:sup>
                    </m:sSup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 cavity position in the ring.</a:t>
                </a:r>
              </a:p>
              <a:p>
                <a:r>
                  <a:rPr lang="en-GB" sz="1600" dirty="0" smtClean="0">
                    <a:solidFill>
                      <a:schemeClr val="tx2"/>
                    </a:solidFill>
                  </a:rPr>
                  <a:t>C = ring circumference</a:t>
                </a:r>
              </a:p>
              <a:p>
                <a:endParaRPr lang="en-GB" sz="1600" dirty="0">
                  <a:solidFill>
                    <a:schemeClr val="tx2"/>
                  </a:solidFill>
                </a:endParaRPr>
              </a:p>
              <a:p>
                <a:r>
                  <a:rPr lang="en-GB" sz="1600" dirty="0" err="1" smtClean="0">
                    <a:solidFill>
                      <a:schemeClr val="tx2"/>
                    </a:solidFill>
                  </a:rPr>
                  <a:t>i.e</a:t>
                </a:r>
                <a:r>
                  <a:rPr lang="en-GB" sz="1600" dirty="0" smtClean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/C = angular cavity position.</a:t>
                </a:r>
                <a:endParaRPr lang="en-GB" sz="1600" dirty="0">
                  <a:solidFill>
                    <a:schemeClr val="tx2"/>
                  </a:solidFill>
                </a:endParaRPr>
              </a:p>
              <a:p>
                <a:endParaRPr lang="en-GB" sz="1600" dirty="0" smtClean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/>
                    </m:sSup>
                    <m:r>
                      <a:rPr lang="en-GB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 harmonic number</a:t>
                </a:r>
                <a:endParaRPr lang="en-GB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915" y="3307421"/>
                <a:ext cx="2878667" cy="2142638"/>
              </a:xfrm>
              <a:prstGeom prst="rect">
                <a:avLst/>
              </a:prstGeom>
              <a:blipFill>
                <a:blip r:embed="rId5"/>
                <a:stretch>
                  <a:fillRect l="-1059" t="-570" r="-1695" b="-5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31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365125"/>
            <a:ext cx="9173135" cy="574675"/>
          </a:xfrm>
        </p:spPr>
        <p:txBody>
          <a:bodyPr>
            <a:normAutofit/>
          </a:bodyPr>
          <a:lstStyle/>
          <a:p>
            <a:r>
              <a:rPr lang="en-GB" dirty="0"/>
              <a:t>Global cancellation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Using the symmetry of the lattice, it is possible to cancel some of the RF knockout resonances…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164" y="2327796"/>
            <a:ext cx="3826725" cy="7961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0083" y="4590197"/>
            <a:ext cx="3274869" cy="1113197"/>
          </a:xfrm>
          <a:prstGeom prst="rect">
            <a:avLst/>
          </a:prstGeom>
        </p:spPr>
      </p:pic>
      <p:sp>
        <p:nvSpPr>
          <p:cNvPr id="9" name="Right Brace 8"/>
          <p:cNvSpPr/>
          <p:nvPr/>
        </p:nvSpPr>
        <p:spPr>
          <a:xfrm rot="5400000">
            <a:off x="2901326" y="2102324"/>
            <a:ext cx="265374" cy="2389522"/>
          </a:xfrm>
          <a:prstGeom prst="rightBrace">
            <a:avLst>
              <a:gd name="adj1" fmla="val 46069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950453" y="3505587"/>
            <a:ext cx="2278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Driving force from one cavity only.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4645841" y="2603915"/>
            <a:ext cx="410719" cy="703506"/>
          </a:xfrm>
          <a:prstGeom prst="chevron">
            <a:avLst>
              <a:gd name="adj" fmla="val 544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143276" y="2603915"/>
                <a:ext cx="1958015" cy="669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tx2"/>
                    </a:solidFill>
                  </a:rPr>
                  <a:t>Add term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/>
                    </m:sSup>
                  </m:oMath>
                </a14:m>
                <a:r>
                  <a:rPr lang="en-GB" dirty="0" smtClean="0">
                    <a:solidFill>
                      <a:schemeClr val="tx2"/>
                    </a:solidFill>
                  </a:rPr>
                  <a:t>cavities</a:t>
                </a:r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3276" y="2603915"/>
                <a:ext cx="1958015" cy="669992"/>
              </a:xfrm>
              <a:prstGeom prst="rect">
                <a:avLst/>
              </a:prstGeom>
              <a:blipFill>
                <a:blip r:embed="rId4"/>
                <a:stretch>
                  <a:fillRect l="-2804" t="-4545" b="-1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hevron 12"/>
          <p:cNvSpPr/>
          <p:nvPr/>
        </p:nvSpPr>
        <p:spPr>
          <a:xfrm>
            <a:off x="6596548" y="2603915"/>
            <a:ext cx="410719" cy="703506"/>
          </a:xfrm>
          <a:prstGeom prst="chevron">
            <a:avLst>
              <a:gd name="adj" fmla="val 544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endCxn id="8" idx="0"/>
          </p:cNvCxnSpPr>
          <p:nvPr/>
        </p:nvCxnSpPr>
        <p:spPr>
          <a:xfrm flipH="1">
            <a:off x="6827518" y="3505587"/>
            <a:ext cx="1249682" cy="108461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7230" y="4571595"/>
            <a:ext cx="1800225" cy="11049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15792" y="4784289"/>
            <a:ext cx="2764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For two cavities on opposite side of the ring: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3" name="Chevron 22"/>
          <p:cNvSpPr/>
          <p:nvPr/>
        </p:nvSpPr>
        <p:spPr>
          <a:xfrm>
            <a:off x="4791840" y="4795042"/>
            <a:ext cx="410719" cy="703506"/>
          </a:xfrm>
          <a:prstGeom prst="chevron">
            <a:avLst>
              <a:gd name="adj" fmla="val 544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0089206" y="6123700"/>
            <a:ext cx="878187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pPr/>
              <a:t>39</a:t>
            </a:fld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2815" y="2429756"/>
            <a:ext cx="3238500" cy="1028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8607915" y="3307421"/>
                <a:ext cx="2878667" cy="2142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GB" sz="1600" b="0" dirty="0" smtClean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GB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𝑡h</m:t>
                        </m:r>
                      </m:sup>
                    </m:sSup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 cavity position in the ring.</a:t>
                </a:r>
              </a:p>
              <a:p>
                <a:r>
                  <a:rPr lang="en-GB" sz="1600" dirty="0" smtClean="0">
                    <a:solidFill>
                      <a:schemeClr val="tx2"/>
                    </a:solidFill>
                  </a:rPr>
                  <a:t>C = ring circumference</a:t>
                </a:r>
              </a:p>
              <a:p>
                <a:endParaRPr lang="en-GB" sz="1600" dirty="0">
                  <a:solidFill>
                    <a:schemeClr val="tx2"/>
                  </a:solidFill>
                </a:endParaRPr>
              </a:p>
              <a:p>
                <a:r>
                  <a:rPr lang="en-GB" sz="1600" dirty="0" err="1" smtClean="0">
                    <a:solidFill>
                      <a:schemeClr val="tx2"/>
                    </a:solidFill>
                  </a:rPr>
                  <a:t>i.e</a:t>
                </a:r>
                <a:r>
                  <a:rPr lang="en-GB" sz="1600" dirty="0" smtClean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/C = angular cavity position.</a:t>
                </a:r>
                <a:endParaRPr lang="en-GB" sz="1600" dirty="0">
                  <a:solidFill>
                    <a:schemeClr val="tx2"/>
                  </a:solidFill>
                </a:endParaRPr>
              </a:p>
              <a:p>
                <a:endParaRPr lang="en-GB" sz="1600" dirty="0" smtClean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/>
                    </m:sSup>
                    <m:r>
                      <a:rPr lang="en-GB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 harmonic number</a:t>
                </a:r>
                <a:endParaRPr lang="en-GB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915" y="3307421"/>
                <a:ext cx="2878667" cy="2142638"/>
              </a:xfrm>
              <a:prstGeom prst="rect">
                <a:avLst/>
              </a:prstGeom>
              <a:blipFill>
                <a:blip r:embed="rId7"/>
                <a:stretch>
                  <a:fillRect l="-1059" t="-570" r="-1695" b="-5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834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ISIS and ISIS-II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5672" y="766716"/>
            <a:ext cx="6539169" cy="4782981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266700" y="1304925"/>
            <a:ext cx="4219036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More beam power = more neutrons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Various options for the proton accelerator are under consideration including an RCS, Accumulator ring or even an FFA.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744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442" y="1695753"/>
            <a:ext cx="6749608" cy="11962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8204440" cy="574675"/>
          </a:xfrm>
        </p:spPr>
        <p:txBody>
          <a:bodyPr>
            <a:normAutofit/>
          </a:bodyPr>
          <a:lstStyle/>
          <a:p>
            <a:r>
              <a:rPr lang="en-GB" dirty="0"/>
              <a:t>Global cancellation </a:t>
            </a:r>
            <a:r>
              <a:rPr lang="en-GB" dirty="0" smtClean="0"/>
              <a:t>with two opposite cavities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51728"/>
          </a:xfrm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Then the total force becomes: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078133" y="2540000"/>
            <a:ext cx="762001" cy="8250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132667" y="3615267"/>
                <a:ext cx="6637866" cy="946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tx2"/>
                    </a:solidFill>
                  </a:rPr>
                  <a:t>When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𝒉</m:t>
                        </m:r>
                        <m:r>
                          <a:rPr lang="en-GB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+</m:t>
                        </m:r>
                        <m:r>
                          <a:rPr lang="en-GB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/>
                    </m:sSup>
                  </m:oMath>
                </a14:m>
                <a:r>
                  <a:rPr lang="en-GB" b="1" dirty="0" smtClean="0">
                    <a:solidFill>
                      <a:schemeClr val="tx2"/>
                    </a:solidFill>
                  </a:rPr>
                  <a:t> is an odd number the RF knockout driving force is zero.</a:t>
                </a:r>
              </a:p>
              <a:p>
                <a:r>
                  <a:rPr lang="en-GB" b="1" dirty="0" smtClean="0">
                    <a:solidFill>
                      <a:schemeClr val="tx2"/>
                    </a:solidFill>
                  </a:rPr>
                  <a:t> </a:t>
                </a:r>
                <a:endParaRPr lang="en-GB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2667" y="3615267"/>
                <a:ext cx="6637866" cy="946991"/>
              </a:xfrm>
              <a:prstGeom prst="rect">
                <a:avLst/>
              </a:prstGeom>
              <a:blipFill>
                <a:blip r:embed="rId3"/>
                <a:stretch>
                  <a:fillRect l="-826" t="-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089206" y="6123700"/>
            <a:ext cx="878187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365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699" y="1304925"/>
            <a:ext cx="5587253" cy="4351338"/>
          </a:xfrm>
        </p:spPr>
        <p:txBody>
          <a:bodyPr/>
          <a:lstStyle/>
          <a:p>
            <a:r>
              <a:rPr lang="en-GB" dirty="0" smtClean="0"/>
              <a:t>As the two voltage from the two cavities becomes more unequal, the RF knockout displacements return.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Zooming into the mitigated condition.</a:t>
            </a:r>
            <a:endParaRPr lang="en-GB" dirty="0">
              <a:solidFill>
                <a:schemeClr val="accent1"/>
              </a:solidFill>
            </a:endParaRPr>
          </a:p>
          <a:p>
            <a:pPr lvl="2"/>
            <a:r>
              <a:rPr lang="en-GB" dirty="0" smtClean="0"/>
              <a:t>Still a small kick even with equal voltages </a:t>
            </a:r>
            <a:r>
              <a:rPr lang="en-GB" dirty="0" smtClean="0">
                <a:sym typeface="Wingdings" panose="05000000000000000000" pitchFamily="2" charset="2"/>
              </a:rPr>
              <a:t> probably because of the error in the gap volts.</a:t>
            </a:r>
          </a:p>
          <a:p>
            <a:pPr lvl="1"/>
            <a:endParaRPr lang="en-GB" dirty="0" smtClean="0">
              <a:sym typeface="Wingdings" panose="05000000000000000000" pitchFamily="2" charset="2"/>
            </a:endParaRPr>
          </a:p>
          <a:p>
            <a:pPr lvl="1"/>
            <a:endParaRPr lang="en-GB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19100" y="517525"/>
            <a:ext cx="985496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Global cancellation results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79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530" y="2415877"/>
            <a:ext cx="5304039" cy="39780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50" y="658664"/>
            <a:ext cx="2336471" cy="175721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9463178" y="1600916"/>
            <a:ext cx="1466490" cy="3057348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699" y="1304925"/>
            <a:ext cx="5587253" cy="4351338"/>
          </a:xfrm>
        </p:spPr>
        <p:txBody>
          <a:bodyPr/>
          <a:lstStyle/>
          <a:p>
            <a:r>
              <a:rPr lang="en-GB" dirty="0" smtClean="0"/>
              <a:t>As the two voltage from the two cavities becomes more unequal, the RF knockout displacements return.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Zooming into the mitigated condition.</a:t>
            </a:r>
            <a:endParaRPr lang="en-GB" dirty="0">
              <a:solidFill>
                <a:schemeClr val="accent1"/>
              </a:solidFill>
            </a:endParaRPr>
          </a:p>
          <a:p>
            <a:pPr lvl="2"/>
            <a:r>
              <a:rPr lang="en-GB" dirty="0" smtClean="0"/>
              <a:t>Still a small kick even with equal voltages </a:t>
            </a:r>
            <a:r>
              <a:rPr lang="en-GB" dirty="0" smtClean="0">
                <a:sym typeface="Wingdings" panose="05000000000000000000" pitchFamily="2" charset="2"/>
              </a:rPr>
              <a:t> probably because of the error in the gap volts.</a:t>
            </a:r>
          </a:p>
          <a:p>
            <a:pPr lvl="1"/>
            <a:endParaRPr lang="en-GB" dirty="0" smtClean="0">
              <a:sym typeface="Wingdings" panose="05000000000000000000" pitchFamily="2" charset="2"/>
            </a:endParaRPr>
          </a:p>
          <a:p>
            <a:pPr lvl="1"/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Unlike the local cancellation this method does not effect the acceleration of the second beam.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 But it does not cancel every condition.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19100" y="517525"/>
            <a:ext cx="985496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Global cancellation results  </a:t>
            </a:r>
            <a:endParaRPr lang="en-GB" dirty="0"/>
          </a:p>
        </p:txBody>
      </p:sp>
      <p:sp>
        <p:nvSpPr>
          <p:cNvPr id="2" name="Oval 1"/>
          <p:cNvSpPr/>
          <p:nvPr/>
        </p:nvSpPr>
        <p:spPr>
          <a:xfrm>
            <a:off x="10826151" y="1304925"/>
            <a:ext cx="396815" cy="325467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81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FFAs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6552111" cy="4351338"/>
          </a:xfrm>
        </p:spPr>
        <p:txBody>
          <a:bodyPr/>
          <a:lstStyle/>
          <a:p>
            <a:r>
              <a:rPr lang="en-GB" sz="2400" b="1" dirty="0" smtClean="0"/>
              <a:t>Fixed Field alternating gradient Accelerator </a:t>
            </a:r>
            <a:r>
              <a:rPr lang="en-GB" sz="2400" b="1" dirty="0" smtClean="0">
                <a:sym typeface="Wingdings" panose="05000000000000000000" pitchFamily="2" charset="2"/>
              </a:rPr>
              <a:t> FFA.</a:t>
            </a:r>
          </a:p>
          <a:p>
            <a:pPr lvl="1"/>
            <a:endParaRPr lang="en-GB" sz="2000" b="1" dirty="0">
              <a:sym typeface="Wingdings" panose="05000000000000000000" pitchFamily="2" charset="2"/>
            </a:endParaRP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In an FFA the bending field is fixed.</a:t>
            </a:r>
          </a:p>
          <a:p>
            <a:pPr lvl="1"/>
            <a:endParaRPr lang="en-GB" sz="2000" dirty="0">
              <a:sym typeface="Wingdings" panose="05000000000000000000" pitchFamily="2" charset="2"/>
            </a:endParaRP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The closed orbit moves to a </a:t>
            </a:r>
            <a:r>
              <a:rPr lang="en-GB" sz="2000" b="1" dirty="0" smtClean="0">
                <a:sym typeface="Wingdings" panose="05000000000000000000" pitchFamily="2" charset="2"/>
              </a:rPr>
              <a:t>higher radius with increasing energy.</a:t>
            </a:r>
          </a:p>
          <a:p>
            <a:pPr lvl="1"/>
            <a:endParaRPr lang="en-GB" sz="2000" b="1" dirty="0">
              <a:sym typeface="Wingdings" panose="05000000000000000000" pitchFamily="2" charset="2"/>
            </a:endParaRP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The magnets are generally a combined function element.</a:t>
            </a:r>
          </a:p>
          <a:p>
            <a:pPr lvl="1"/>
            <a:endParaRPr lang="en-GB" dirty="0">
              <a:sym typeface="Wingdings" panose="05000000000000000000" pitchFamily="2" charset="2"/>
            </a:endParaRP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4208" y="1030840"/>
            <a:ext cx="3874090" cy="37313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45785" y="5127353"/>
            <a:ext cx="31612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From: </a:t>
            </a:r>
            <a:r>
              <a:rPr lang="en-GB" sz="1200" dirty="0" err="1"/>
              <a:t>Topp-Mugglestone</a:t>
            </a:r>
            <a:r>
              <a:rPr lang="en-GB" sz="1200" dirty="0"/>
              <a:t>, M. E. (2024). Scaling fixed field accelerators: theory and modelling of horizontal- and vertical-excursion accelerators [PhD thesis]</a:t>
            </a:r>
          </a:p>
        </p:txBody>
      </p:sp>
    </p:spTree>
    <p:extLst>
      <p:ext uri="{BB962C8B-B14F-4D97-AF65-F5344CB8AC3E}">
        <p14:creationId xmlns:p14="http://schemas.microsoft.com/office/powerpoint/2010/main" val="195256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FFAs for spallation neutron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9576040" cy="435133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The goal of the accelerator in a spallation neutron source is to deliver as </a:t>
            </a:r>
            <a:r>
              <a:rPr lang="en-GB" sz="2400" b="1" dirty="0" smtClean="0"/>
              <a:t>much beam power as possible with the specified time structure </a:t>
            </a:r>
            <a:r>
              <a:rPr lang="en-GB" sz="2400" dirty="0" smtClean="0"/>
              <a:t>– typically 10s of Hz.</a:t>
            </a:r>
          </a:p>
          <a:p>
            <a:endParaRPr lang="en-GB" sz="2400" dirty="0"/>
          </a:p>
          <a:p>
            <a:pPr lvl="1"/>
            <a:r>
              <a:rPr lang="en-GB" sz="2000" dirty="0" smtClean="0"/>
              <a:t>Beam stacking allows an FFA to accumulate more beam in a single pulse.</a:t>
            </a:r>
          </a:p>
          <a:p>
            <a:pPr lvl="1"/>
            <a:endParaRPr lang="en-GB" sz="2000" dirty="0"/>
          </a:p>
          <a:p>
            <a:pPr lvl="1"/>
            <a:r>
              <a:rPr lang="en-GB" sz="2000" dirty="0" smtClean="0"/>
              <a:t>High power beam </a:t>
            </a:r>
            <a:r>
              <a:rPr lang="en-GB" sz="2000" dirty="0" smtClean="0">
                <a:sym typeface="Wingdings" panose="05000000000000000000" pitchFamily="2" charset="2"/>
              </a:rPr>
              <a:t> low loss operation.</a:t>
            </a:r>
          </a:p>
          <a:p>
            <a:pPr lvl="1"/>
            <a:endParaRPr lang="en-GB" sz="2000" dirty="0">
              <a:sym typeface="Wingdings" panose="05000000000000000000" pitchFamily="2" charset="2"/>
            </a:endParaRP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Cost/power efficiency.</a:t>
            </a:r>
          </a:p>
          <a:p>
            <a:pPr lvl="1"/>
            <a:endParaRPr lang="en-GB" sz="2000" dirty="0">
              <a:sym typeface="Wingdings" panose="05000000000000000000" pitchFamily="2" charset="2"/>
            </a:endParaRP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More sustainable? 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14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9100" y="5175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Beam Stacking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405701" y="995499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The fixed field of an FFA allows you much more freedom to manipulate the beam.</a:t>
            </a:r>
          </a:p>
          <a:p>
            <a:pPr lvl="1"/>
            <a:r>
              <a:rPr lang="en-GB" dirty="0" smtClean="0"/>
              <a:t>Techniques such as beam stacking become possible.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73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6324600" cy="574675"/>
          </a:xfrm>
        </p:spPr>
        <p:txBody>
          <a:bodyPr/>
          <a:lstStyle/>
          <a:p>
            <a:r>
              <a:rPr lang="en-GB" dirty="0" smtClean="0"/>
              <a:t>Beam Stacking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 rot="17700000" flipV="1">
            <a:off x="802923" y="3246283"/>
            <a:ext cx="2057679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266569" y="2316610"/>
            <a:ext cx="314296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48531" y="1876425"/>
            <a:ext cx="0" cy="25894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48530" y="4465911"/>
            <a:ext cx="524047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275" y="4178729"/>
            <a:ext cx="939683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6269586" y="1304925"/>
            <a:ext cx="4258713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  <a:p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04309" y="3480594"/>
            <a:ext cx="1049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Inject beam 1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76567" y="4543400"/>
            <a:ext cx="109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66700" y="1507092"/>
            <a:ext cx="109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Energy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089206" y="6123700"/>
            <a:ext cx="878187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405701" y="995499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The fixed field of an FFA allows you much more freedom to manipulate the beam.</a:t>
            </a:r>
          </a:p>
          <a:p>
            <a:pPr lvl="1"/>
            <a:r>
              <a:rPr lang="en-GB" dirty="0" smtClean="0"/>
              <a:t>Techniques such as beam stacking become possible.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959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6324600" cy="574675"/>
          </a:xfrm>
        </p:spPr>
        <p:txBody>
          <a:bodyPr/>
          <a:lstStyle/>
          <a:p>
            <a:r>
              <a:rPr lang="en-GB" dirty="0" smtClean="0"/>
              <a:t>Beam Stacking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 rot="17700000" flipV="1">
            <a:off x="802923" y="3246283"/>
            <a:ext cx="2057679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266569" y="2316610"/>
            <a:ext cx="314296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48531" y="1876425"/>
            <a:ext cx="0" cy="25894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48530" y="4465911"/>
            <a:ext cx="524047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275" y="4178729"/>
            <a:ext cx="939683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6269586" y="1304925"/>
            <a:ext cx="4258713" cy="43513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04309" y="3480594"/>
            <a:ext cx="1049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Inject beam 1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76567" y="4543400"/>
            <a:ext cx="109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66700" y="1507092"/>
            <a:ext cx="109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Energy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762752" y="3044317"/>
            <a:ext cx="1283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Accelerate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089206" y="6123700"/>
            <a:ext cx="878187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405701" y="995499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The fixed field of an FFA allows you much more freedom to manipulate the beam.</a:t>
            </a:r>
          </a:p>
          <a:p>
            <a:pPr lvl="1"/>
            <a:r>
              <a:rPr lang="en-GB" dirty="0" smtClean="0"/>
              <a:t>Techniques such as beam stacking become possible.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455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itle slide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riangle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Pattern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Blank Layout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c63dd48-46df-4701-b4b6-87e8fb74b4b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BE903543C6E24197F52E12422BB726" ma:contentTypeVersion="18" ma:contentTypeDescription="Create a new document." ma:contentTypeScope="" ma:versionID="bdd2fcfe68be117594500febbbd25922">
  <xsd:schema xmlns:xsd="http://www.w3.org/2001/XMLSchema" xmlns:xs="http://www.w3.org/2001/XMLSchema" xmlns:p="http://schemas.microsoft.com/office/2006/metadata/properties" xmlns:ns3="5c63dd48-46df-4701-b4b6-87e8fb74b4b9" xmlns:ns4="d5b63bf7-5a32-44e7-85cb-9b31ec148412" targetNamespace="http://schemas.microsoft.com/office/2006/metadata/properties" ma:root="true" ma:fieldsID="dfedead3998493359cded8c741f575bf" ns3:_="" ns4:_="">
    <xsd:import namespace="5c63dd48-46df-4701-b4b6-87e8fb74b4b9"/>
    <xsd:import namespace="d5b63bf7-5a32-44e7-85cb-9b31ec14841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3dd48-46df-4701-b4b6-87e8fb74b4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b63bf7-5a32-44e7-85cb-9b31ec14841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662D15E-264E-46BA-8227-F78B9A4A7183}">
  <ds:schemaRefs>
    <ds:schemaRef ds:uri="http://purl.org/dc/terms/"/>
    <ds:schemaRef ds:uri="http://schemas.openxmlformats.org/package/2006/metadata/core-properties"/>
    <ds:schemaRef ds:uri="d5b63bf7-5a32-44e7-85cb-9b31ec148412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5c63dd48-46df-4701-b4b6-87e8fb74b4b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CB8F5E0-6443-4F3B-85F5-E23BF401A0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45ECC8-87C1-4720-BD60-24DB2F9800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63dd48-46df-4701-b4b6-87e8fb74b4b9"/>
    <ds:schemaRef ds:uri="d5b63bf7-5a32-44e7-85cb-9b31ec14841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3170</TotalTime>
  <Words>1807</Words>
  <Application>Microsoft Office PowerPoint</Application>
  <PresentationFormat>Widescreen</PresentationFormat>
  <Paragraphs>331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42</vt:i4>
      </vt:variant>
    </vt:vector>
  </HeadingPairs>
  <TitlesOfParts>
    <vt:vector size="53" baseType="lpstr">
      <vt:lpstr>Moderat Medium</vt:lpstr>
      <vt:lpstr>Roboto</vt:lpstr>
      <vt:lpstr>Arial</vt:lpstr>
      <vt:lpstr>Calibri</vt:lpstr>
      <vt:lpstr>Wingdings</vt:lpstr>
      <vt:lpstr>Verdana</vt:lpstr>
      <vt:lpstr>Cambria Math</vt:lpstr>
      <vt:lpstr>1_Title slide</vt:lpstr>
      <vt:lpstr>2_Triangles</vt:lpstr>
      <vt:lpstr>3_Pattern</vt:lpstr>
      <vt:lpstr>4_Blank Layouts</vt:lpstr>
      <vt:lpstr>Beam stacking and  RF knockout in Fixed Field Accelerators</vt:lpstr>
      <vt:lpstr>Contents</vt:lpstr>
      <vt:lpstr>ISIS and ISIS-II</vt:lpstr>
      <vt:lpstr>ISIS and ISIS-II</vt:lpstr>
      <vt:lpstr>FFAs</vt:lpstr>
      <vt:lpstr>FFAs for spallation neutron sources</vt:lpstr>
      <vt:lpstr>PowerPoint Presentation</vt:lpstr>
      <vt:lpstr>Beam Stacking</vt:lpstr>
      <vt:lpstr>Beam Stacking</vt:lpstr>
      <vt:lpstr>Beam Stacking</vt:lpstr>
      <vt:lpstr>Beam Stacking</vt:lpstr>
      <vt:lpstr>Beam Stacking</vt:lpstr>
      <vt:lpstr>Beam Stacking</vt:lpstr>
      <vt:lpstr>KURNS FFA</vt:lpstr>
      <vt:lpstr>Demonstration of beam stacking at KURNS FFA in 2023 </vt:lpstr>
      <vt:lpstr>Beam loss during stacking</vt:lpstr>
      <vt:lpstr>What caused the beam loss?  RF knockout </vt:lpstr>
      <vt:lpstr>What caused the beam loss?  RF knockout </vt:lpstr>
      <vt:lpstr>What caused the beam loss?  RF knockout </vt:lpstr>
      <vt:lpstr>RF knockout mechanism</vt:lpstr>
      <vt:lpstr>RF knockout mechanism</vt:lpstr>
      <vt:lpstr>RF knockout mechanism</vt:lpstr>
      <vt:lpstr>To recap</vt:lpstr>
      <vt:lpstr>Mitigating RF knockout</vt:lpstr>
      <vt:lpstr>How can we prevent RF knockout driven beam loss? </vt:lpstr>
      <vt:lpstr>How can we prevent RF knockout driven beam loss? </vt:lpstr>
      <vt:lpstr>How can we prevent RF knockout driven beam loss? </vt:lpstr>
      <vt:lpstr>How can we prevent RF knockout driven beam loss? </vt:lpstr>
      <vt:lpstr>How can we prevent RF knockout driven beam loss? </vt:lpstr>
      <vt:lpstr>Experiments at ISIS</vt:lpstr>
      <vt:lpstr>No mitigation case</vt:lpstr>
      <vt:lpstr>No mitigation case</vt:lpstr>
      <vt:lpstr>2 opposite cavities (global cancellation)</vt:lpstr>
      <vt:lpstr>Summary</vt:lpstr>
      <vt:lpstr>Back ups </vt:lpstr>
      <vt:lpstr>Experimental confirmation of RF knockout at ISIS</vt:lpstr>
      <vt:lpstr>Experimental confirmation of RF knockout at ISIS</vt:lpstr>
      <vt:lpstr>Global cancellation</vt:lpstr>
      <vt:lpstr>Global cancellation</vt:lpstr>
      <vt:lpstr>Global cancellation with two opposite cavities</vt:lpstr>
      <vt:lpstr>PowerPoint Presentation</vt:lpstr>
      <vt:lpstr>PowerPoint Presentation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Richardson, Stephanie (STFC,RAL,ISIS)</dc:creator>
  <cp:lastModifiedBy>Jolly, Carl (STFC,RAL,ISIS)</cp:lastModifiedBy>
  <cp:revision>76</cp:revision>
  <dcterms:created xsi:type="dcterms:W3CDTF">2023-01-10T12:41:06Z</dcterms:created>
  <dcterms:modified xsi:type="dcterms:W3CDTF">2025-12-18T10:53:18Z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0x01010078BE903543C6E24197F52E12422BB726</vt:lpwstr>
  </property>
  <property fmtid="{D5CDD505-2E9C-101B-9397-08002B2CF9AE}" pid="3" name="MediaServiceImageTags">
    <vt:lpwstr/>
  </property>
</Properties>
</file>