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 id="2147483648" r:id="rId2"/>
    <p:sldMasterId id="2147483650" r:id="rId3"/>
  </p:sldMasterIdLst>
  <p:notesMasterIdLst>
    <p:notesMasterId r:id="rId27"/>
  </p:notesMasterIdLst>
  <p:sldIdLst>
    <p:sldId id="263" r:id="rId4"/>
    <p:sldId id="258" r:id="rId5"/>
    <p:sldId id="293" r:id="rId6"/>
    <p:sldId id="275" r:id="rId7"/>
    <p:sldId id="277" r:id="rId8"/>
    <p:sldId id="278" r:id="rId9"/>
    <p:sldId id="289" r:id="rId10"/>
    <p:sldId id="279" r:id="rId11"/>
    <p:sldId id="281" r:id="rId12"/>
    <p:sldId id="280" r:id="rId13"/>
    <p:sldId id="282" r:id="rId14"/>
    <p:sldId id="287" r:id="rId15"/>
    <p:sldId id="288" r:id="rId16"/>
    <p:sldId id="283" r:id="rId17"/>
    <p:sldId id="290" r:id="rId18"/>
    <p:sldId id="284" r:id="rId19"/>
    <p:sldId id="291" r:id="rId20"/>
    <p:sldId id="285" r:id="rId21"/>
    <p:sldId id="286" r:id="rId22"/>
    <p:sldId id="292" r:id="rId23"/>
    <p:sldId id="276" r:id="rId24"/>
    <p:sldId id="260" r:id="rId25"/>
    <p:sldId id="266" r:id="rId26"/>
  </p:sldIdLst>
  <p:sldSz cx="9144000" cy="5143500" type="screen16x9"/>
  <p:notesSz cx="6858000" cy="9144000"/>
  <p:defaultTex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63"/>
            <p14:sldId id="258"/>
            <p14:sldId id="293"/>
            <p14:sldId id="275"/>
            <p14:sldId id="277"/>
            <p14:sldId id="278"/>
            <p14:sldId id="289"/>
            <p14:sldId id="279"/>
            <p14:sldId id="281"/>
            <p14:sldId id="280"/>
            <p14:sldId id="282"/>
            <p14:sldId id="287"/>
            <p14:sldId id="288"/>
            <p14:sldId id="283"/>
            <p14:sldId id="290"/>
            <p14:sldId id="284"/>
            <p14:sldId id="291"/>
            <p14:sldId id="285"/>
            <p14:sldId id="286"/>
            <p14:sldId id="292"/>
            <p14:sldId id="276"/>
          </p14:sldIdLst>
        </p14:section>
        <p14:section name="Toolbox Slides" id="{878827CB-F001-431E-8642-0DF02B629B71}">
          <p14:sldIdLst>
            <p14:sldId id="260"/>
            <p14:sldId id="266"/>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8A3D8"/>
    <a:srgbClr val="0F124A"/>
    <a:srgbClr val="DFDFDF"/>
    <a:srgbClr val="F6FDA3"/>
    <a:srgbClr val="D4BEF7"/>
    <a:srgbClr val="B8BAFA"/>
    <a:srgbClr val="DBDBE4"/>
    <a:srgbClr val="FFE4DF"/>
    <a:srgbClr val="DAEEDB"/>
    <a:srgbClr val="EEE2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182" autoAdjust="0"/>
    <p:restoredTop sz="96327" autoAdjust="0"/>
  </p:normalViewPr>
  <p:slideViewPr>
    <p:cSldViewPr>
      <p:cViewPr varScale="1">
        <p:scale>
          <a:sx n="81" d="100"/>
          <a:sy n="81" d="100"/>
        </p:scale>
        <p:origin x="760" y="60"/>
      </p:cViewPr>
      <p:guideLst/>
    </p:cSldViewPr>
  </p:slideViewPr>
  <p:outlineViewPr>
    <p:cViewPr>
      <p:scale>
        <a:sx n="33" d="100"/>
        <a:sy n="33" d="100"/>
      </p:scale>
      <p:origin x="0" y="-941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5DC35-68C2-4BDA-9BF4-910782E0ECF3}" type="datetimeFigureOut">
              <a:rPr lang="de-AT" smtClean="0"/>
              <a:t>17.12.2025</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notesStyle>
    <a:lvl1pPr marL="0" algn="l" defTabSz="342900" rtl="0" eaLnBrk="1" latinLnBrk="0" hangingPunct="1">
      <a:defRPr sz="450" kern="1200">
        <a:solidFill>
          <a:schemeClr val="tx1"/>
        </a:solidFill>
        <a:latin typeface="+mn-lt"/>
        <a:ea typeface="+mn-ea"/>
        <a:cs typeface="+mn-cs"/>
      </a:defRPr>
    </a:lvl1pPr>
    <a:lvl2pPr marL="171450" algn="l" defTabSz="342900" rtl="0" eaLnBrk="1" latinLnBrk="0" hangingPunct="1">
      <a:defRPr sz="450" kern="1200">
        <a:solidFill>
          <a:schemeClr val="tx1"/>
        </a:solidFill>
        <a:latin typeface="+mn-lt"/>
        <a:ea typeface="+mn-ea"/>
        <a:cs typeface="+mn-cs"/>
      </a:defRPr>
    </a:lvl2pPr>
    <a:lvl3pPr marL="342900" algn="l" defTabSz="342900" rtl="0" eaLnBrk="1" latinLnBrk="0" hangingPunct="1">
      <a:defRPr sz="450" kern="1200">
        <a:solidFill>
          <a:schemeClr val="tx1"/>
        </a:solidFill>
        <a:latin typeface="+mn-lt"/>
        <a:ea typeface="+mn-ea"/>
        <a:cs typeface="+mn-cs"/>
      </a:defRPr>
    </a:lvl3pPr>
    <a:lvl4pPr marL="514350" algn="l" defTabSz="342900" rtl="0" eaLnBrk="1" latinLnBrk="0" hangingPunct="1">
      <a:defRPr sz="450" kern="1200">
        <a:solidFill>
          <a:schemeClr val="tx1"/>
        </a:solidFill>
        <a:latin typeface="+mn-lt"/>
        <a:ea typeface="+mn-ea"/>
        <a:cs typeface="+mn-cs"/>
      </a:defRPr>
    </a:lvl4pPr>
    <a:lvl5pPr marL="685800" algn="l" defTabSz="342900" rtl="0" eaLnBrk="1" latinLnBrk="0" hangingPunct="1">
      <a:defRPr sz="450" kern="1200">
        <a:solidFill>
          <a:schemeClr val="tx1"/>
        </a:solidFill>
        <a:latin typeface="+mn-lt"/>
        <a:ea typeface="+mn-ea"/>
        <a:cs typeface="+mn-cs"/>
      </a:defRPr>
    </a:lvl5pPr>
    <a:lvl6pPr marL="857250" algn="l" defTabSz="342900" rtl="0" eaLnBrk="1" latinLnBrk="0" hangingPunct="1">
      <a:defRPr sz="450" kern="1200">
        <a:solidFill>
          <a:schemeClr val="tx1"/>
        </a:solidFill>
        <a:latin typeface="+mn-lt"/>
        <a:ea typeface="+mn-ea"/>
        <a:cs typeface="+mn-cs"/>
      </a:defRPr>
    </a:lvl6pPr>
    <a:lvl7pPr marL="1028700" algn="l" defTabSz="342900" rtl="0" eaLnBrk="1" latinLnBrk="0" hangingPunct="1">
      <a:defRPr sz="450" kern="1200">
        <a:solidFill>
          <a:schemeClr val="tx1"/>
        </a:solidFill>
        <a:latin typeface="+mn-lt"/>
        <a:ea typeface="+mn-ea"/>
        <a:cs typeface="+mn-cs"/>
      </a:defRPr>
    </a:lvl7pPr>
    <a:lvl8pPr marL="1200150" algn="l" defTabSz="342900" rtl="0" eaLnBrk="1" latinLnBrk="0" hangingPunct="1">
      <a:defRPr sz="450" kern="1200">
        <a:solidFill>
          <a:schemeClr val="tx1"/>
        </a:solidFill>
        <a:latin typeface="+mn-lt"/>
        <a:ea typeface="+mn-ea"/>
        <a:cs typeface="+mn-cs"/>
      </a:defRPr>
    </a:lvl8pPr>
    <a:lvl9pPr marL="1371600" algn="l" defTabSz="342900" rtl="0" eaLnBrk="1" latinLnBrk="0" hangingPunct="1">
      <a:defRPr sz="45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4</a:t>
            </a:fld>
            <a:endParaRPr lang="de-AT"/>
          </a:p>
        </p:txBody>
      </p:sp>
    </p:spTree>
    <p:extLst>
      <p:ext uri="{BB962C8B-B14F-4D97-AF65-F5344CB8AC3E}">
        <p14:creationId xmlns:p14="http://schemas.microsoft.com/office/powerpoint/2010/main" val="7946438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6</a:t>
            </a:fld>
            <a:endParaRPr lang="de-AT"/>
          </a:p>
        </p:txBody>
      </p:sp>
    </p:spTree>
    <p:extLst>
      <p:ext uri="{BB962C8B-B14F-4D97-AF65-F5344CB8AC3E}">
        <p14:creationId xmlns:p14="http://schemas.microsoft.com/office/powerpoint/2010/main" val="40696942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9144000" cy="5143500"/>
          </a:xfrm>
        </p:spPr>
        <p:txBody>
          <a:bodyPr/>
          <a:lstStyle>
            <a:lvl1pPr algn="ctr">
              <a:lnSpc>
                <a:spcPct val="200000"/>
              </a:lnSpc>
              <a:defRPr sz="3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299" y="100814"/>
            <a:ext cx="324000"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816805" y="830505"/>
            <a:ext cx="3537393" cy="3540098"/>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299" y="79187"/>
            <a:ext cx="324000" cy="17007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49" y="74222"/>
            <a:ext cx="448964" cy="180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9144000" cy="51435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2629800" y="849150"/>
            <a:ext cx="4099482" cy="35991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046081"/>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2895786"/>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299" y="79098"/>
            <a:ext cx="324000"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30450" y="74133"/>
            <a:ext cx="447815" cy="180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6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299" y="79098"/>
            <a:ext cx="324000"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74133"/>
            <a:ext cx="447815" cy="180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990834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3"/>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655124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757057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image" Target="../media/image2.png"/><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3.xml"/><Relationship Id="rId17" Type="http://schemas.openxmlformats.org/officeDocument/2006/relationships/image" Target="../media/image9.jpeg"/><Relationship Id="rId2" Type="http://schemas.openxmlformats.org/officeDocument/2006/relationships/slideLayout" Target="../slideLayouts/slideLayout7.xml"/><Relationship Id="rId16" Type="http://schemas.openxmlformats.org/officeDocument/2006/relationships/image" Target="../media/image8.jpeg"/><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5" Type="http://schemas.microsoft.com/office/2007/relationships/hdphoto" Target="../media/hdphoto1.wdp"/><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image" Target="../media/image7.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9552"/>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299" y="97423"/>
            <a:ext cx="324000" cy="170071"/>
          </a:xfrm>
          <a:prstGeom prst="rect">
            <a:avLst/>
          </a:prstGeom>
        </p:spPr>
        <p:txBody>
          <a:bodyPr vert="horz" wrap="none" lIns="91440" tIns="45720" rIns="91440" bIns="45720" rtlCol="0" anchor="ctr">
            <a:noAutofit/>
          </a:bodyPr>
          <a:lstStyle>
            <a:lvl1pPr algn="r">
              <a:lnSpc>
                <a:spcPts val="1238"/>
              </a:lnSpc>
              <a:defRPr sz="800">
                <a:solidFill>
                  <a:schemeClr val="tx2"/>
                </a:solidFill>
              </a:defRPr>
            </a:lvl1pPr>
          </a:lstStyle>
          <a:p>
            <a:r>
              <a:rPr lang="de-AT"/>
              <a:t> </a:t>
            </a:r>
            <a:fld id="{88A1DFE4-5FC5-43BD-BB7E-75EAD82B965F}" type="slidenum">
              <a:rPr lang="en-US" smtClean="0"/>
              <a:pPr/>
              <a:t>‹#›</a:t>
            </a:fld>
            <a:endParaRPr lang="en-US"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450" y="0"/>
            <a:ext cx="914355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299" y="94965"/>
            <a:ext cx="324000"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p:blipFill>
        <p:spPr>
          <a:xfrm>
            <a:off x="130450" y="90000"/>
            <a:ext cx="447815" cy="180000"/>
          </a:xfrm>
          <a:prstGeom prst="rect">
            <a:avLst/>
          </a:prstGeom>
        </p:spPr>
      </p:pic>
      <p:pic>
        <p:nvPicPr>
          <p:cNvPr id="9" name="Picture 8">
            <a:extLst>
              <a:ext uri="{FF2B5EF4-FFF2-40B4-BE49-F238E27FC236}">
                <a16:creationId xmlns:a16="http://schemas.microsoft.com/office/drawing/2014/main" id="{752B3CF4-4AE8-6392-7F6C-84B7F5AE39D1}"/>
              </a:ext>
            </a:extLst>
          </p:cNvPr>
          <p:cNvPicPr>
            <a:picLocks noChangeAspect="1"/>
          </p:cNvPicPr>
          <p:nvPr userDrawn="1"/>
        </p:nvPicPr>
        <p:blipFill rotWithShape="1">
          <a:blip r:embed="rId14">
            <a:extLst>
              <a:ext uri="{BEBA8EAE-BF5A-486C-A8C5-ECC9F3942E4B}">
                <a14:imgProps xmlns:a14="http://schemas.microsoft.com/office/drawing/2010/main">
                  <a14:imgLayer r:embed="rId15">
                    <a14:imgEffect>
                      <a14:backgroundRemoval t="10000" b="90000" l="10000" r="90000"/>
                    </a14:imgEffect>
                  </a14:imgLayer>
                </a14:imgProps>
              </a:ext>
            </a:extLst>
          </a:blip>
          <a:srcRect l="10800" t="30799" r="10800" b="31402"/>
          <a:stretch/>
        </p:blipFill>
        <p:spPr>
          <a:xfrm>
            <a:off x="6894183" y="3714"/>
            <a:ext cx="1056228" cy="339502"/>
          </a:xfrm>
          <a:prstGeom prst="rect">
            <a:avLst/>
          </a:prstGeom>
        </p:spPr>
      </p:pic>
      <p:sp>
        <p:nvSpPr>
          <p:cNvPr id="11" name="Textfeld 7">
            <a:extLst>
              <a:ext uri="{FF2B5EF4-FFF2-40B4-BE49-F238E27FC236}">
                <a16:creationId xmlns:a16="http://schemas.microsoft.com/office/drawing/2014/main" id="{33B40C2A-74FF-09B5-6FD4-04F657031731}"/>
              </a:ext>
            </a:extLst>
          </p:cNvPr>
          <p:cNvSpPr txBox="1"/>
          <p:nvPr userDrawn="1"/>
        </p:nvSpPr>
        <p:spPr>
          <a:xfrm>
            <a:off x="3552750" y="73856"/>
            <a:ext cx="2038500" cy="170071"/>
          </a:xfrm>
          <a:prstGeom prst="rect">
            <a:avLst/>
          </a:prstGeom>
          <a:noFill/>
        </p:spPr>
        <p:txBody>
          <a:bodyPr wrap="square" rtlCol="0">
            <a:noAutofit/>
          </a:bodyPr>
          <a:lstStyle/>
          <a:p>
            <a:pPr algn="ctr">
              <a:lnSpc>
                <a:spcPts val="1238"/>
              </a:lnSpc>
            </a:pPr>
            <a:r>
              <a:rPr lang="en-US" sz="900" dirty="0">
                <a:solidFill>
                  <a:schemeClr val="bg1"/>
                </a:solidFill>
              </a:rPr>
              <a:t>Emily Howling</a:t>
            </a:r>
            <a:endParaRPr lang="de-AT" sz="900" dirty="0">
              <a:solidFill>
                <a:schemeClr val="bg1"/>
              </a:solidFill>
            </a:endParaRPr>
          </a:p>
        </p:txBody>
      </p:sp>
      <p:pic>
        <p:nvPicPr>
          <p:cNvPr id="1026" name="Picture 2">
            <a:extLst>
              <a:ext uri="{FF2B5EF4-FFF2-40B4-BE49-F238E27FC236}">
                <a16:creationId xmlns:a16="http://schemas.microsoft.com/office/drawing/2014/main" id="{37B4E4B5-98A7-4982-9D46-159072643449}"/>
              </a:ext>
            </a:extLst>
          </p:cNvPr>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8166034" y="10064"/>
            <a:ext cx="327092" cy="326802"/>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1027" name="Picture 3">
            <a:extLst>
              <a:ext uri="{FF2B5EF4-FFF2-40B4-BE49-F238E27FC236}">
                <a16:creationId xmlns:a16="http://schemas.microsoft.com/office/drawing/2014/main" id="{73E0CD44-4A5D-43CE-8FC2-D3E2A7866119}"/>
              </a:ext>
            </a:extLst>
          </p:cNvPr>
          <p:cNvPicPr>
            <a:picLocks noChangeAspect="1" noChangeArrowheads="1"/>
          </p:cNvPicPr>
          <p:nvPr userDrawn="1"/>
        </p:nvPicPr>
        <p:blipFill>
          <a:blip r:embed="rId17">
            <a:extLst>
              <a:ext uri="{28A0092B-C50C-407E-A947-70E740481C1C}">
                <a14:useLocalDpi xmlns:a14="http://schemas.microsoft.com/office/drawing/2010/main" val="0"/>
              </a:ext>
            </a:extLst>
          </a:blip>
          <a:srcRect t="12386" r="15591" b="12386"/>
          <a:stretch>
            <a:fillRect/>
          </a:stretch>
        </p:blipFill>
        <p:spPr bwMode="auto">
          <a:xfrm>
            <a:off x="6012159" y="6350"/>
            <a:ext cx="666401" cy="334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12" name="Textfeld 1">
            <a:extLst>
              <a:ext uri="{FF2B5EF4-FFF2-40B4-BE49-F238E27FC236}">
                <a16:creationId xmlns:a16="http://schemas.microsoft.com/office/drawing/2014/main" id="{D7E6C682-1A21-4AA5-B9ED-6FAF7674325D}"/>
              </a:ext>
            </a:extLst>
          </p:cNvPr>
          <p:cNvSpPr txBox="1"/>
          <p:nvPr userDrawn="1"/>
        </p:nvSpPr>
        <p:spPr>
          <a:xfrm>
            <a:off x="1007830" y="61740"/>
            <a:ext cx="2124009" cy="170071"/>
          </a:xfrm>
          <a:prstGeom prst="rect">
            <a:avLst/>
          </a:prstGeom>
          <a:noFill/>
        </p:spPr>
        <p:txBody>
          <a:bodyPr wrap="square" rtlCol="0">
            <a:noAutofit/>
          </a:bodyPr>
          <a:lstStyle/>
          <a:p>
            <a:pPr>
              <a:lnSpc>
                <a:spcPts val="1238"/>
              </a:lnSpc>
            </a:pPr>
            <a:r>
              <a:rPr lang="en-US" sz="900" dirty="0">
                <a:solidFill>
                  <a:schemeClr val="bg1"/>
                </a:solidFill>
              </a:rPr>
              <a:t>18/12/2025 JAI Fest</a:t>
            </a:r>
            <a:endParaRPr lang="de-AT" sz="900" dirty="0">
              <a:solidFill>
                <a:schemeClr val="bg1"/>
              </a:solidFill>
            </a:endParaRPr>
          </a:p>
        </p:txBody>
      </p:sp>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68" r:id="rId3"/>
    <p:sldLayoutId id="2147483653" r:id="rId4"/>
    <p:sldLayoutId id="2147483655" r:id="rId5"/>
    <p:sldLayoutId id="2147483656" r:id="rId6"/>
    <p:sldLayoutId id="2147483657" r:id="rId7"/>
    <p:sldLayoutId id="2147483658" r:id="rId8"/>
    <p:sldLayoutId id="2147483661" r:id="rId9"/>
    <p:sldLayoutId id="2147483662" r:id="rId10"/>
    <p:sldLayoutId id="2147483667" r:id="rId1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png"/><Relationship Id="rId1" Type="http://schemas.openxmlformats.org/officeDocument/2006/relationships/slideLayout" Target="../slideLayouts/slideLayout4.xml"/><Relationship Id="rId6" Type="http://schemas.openxmlformats.org/officeDocument/2006/relationships/image" Target="../media/image9.jpeg"/><Relationship Id="rId5" Type="http://schemas.openxmlformats.org/officeDocument/2006/relationships/image" Target="../media/image8.jpe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6.xml"/><Relationship Id="rId5" Type="http://schemas.openxmlformats.org/officeDocument/2006/relationships/image" Target="../media/image12.png"/><Relationship Id="rId4" Type="http://schemas.openxmlformats.org/officeDocument/2006/relationships/image" Target="../media/image29.png"/></Relationships>
</file>

<file path=ppt/slides/_rels/slide1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6.xml"/><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6.xml"/><Relationship Id="rId4" Type="http://schemas.openxmlformats.org/officeDocument/2006/relationships/image" Target="../media/image34.png"/></Relationships>
</file>

<file path=ppt/slides/_rels/slide1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6.xml"/><Relationship Id="rId5" Type="http://schemas.openxmlformats.org/officeDocument/2006/relationships/image" Target="../media/image40.png"/><Relationship Id="rId4" Type="http://schemas.openxmlformats.org/officeDocument/2006/relationships/image" Target="../media/image39.png"/></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6.xml"/><Relationship Id="rId5" Type="http://schemas.openxmlformats.org/officeDocument/2006/relationships/image" Target="../media/image12.png"/><Relationship Id="rId4" Type="http://schemas.openxmlformats.org/officeDocument/2006/relationships/image" Target="../media/image43.png"/></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6.xml"/><Relationship Id="rId4" Type="http://schemas.openxmlformats.org/officeDocument/2006/relationships/image" Target="../media/image4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8" Type="http://schemas.openxmlformats.org/officeDocument/2006/relationships/image" Target="../media/image49.jpg"/><Relationship Id="rId3" Type="http://schemas.microsoft.com/office/2007/relationships/hdphoto" Target="../media/hdphoto1.wdp"/><Relationship Id="rId7" Type="http://schemas.openxmlformats.org/officeDocument/2006/relationships/image" Target="../media/image48.jpg"/><Relationship Id="rId2" Type="http://schemas.openxmlformats.org/officeDocument/2006/relationships/image" Target="../media/image7.png"/><Relationship Id="rId1" Type="http://schemas.openxmlformats.org/officeDocument/2006/relationships/slideLayout" Target="../slideLayouts/slideLayout5.xml"/><Relationship Id="rId6" Type="http://schemas.openxmlformats.org/officeDocument/2006/relationships/image" Target="../media/image47.jpg"/><Relationship Id="rId5" Type="http://schemas.openxmlformats.org/officeDocument/2006/relationships/image" Target="../media/image9.jpeg"/><Relationship Id="rId10" Type="http://schemas.openxmlformats.org/officeDocument/2006/relationships/image" Target="../media/image12.png"/><Relationship Id="rId4" Type="http://schemas.openxmlformats.org/officeDocument/2006/relationships/image" Target="../media/image8.jpeg"/><Relationship Id="rId9" Type="http://schemas.openxmlformats.org/officeDocument/2006/relationships/image" Target="../media/image50.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52.png"/><Relationship Id="rId7" Type="http://schemas.openxmlformats.org/officeDocument/2006/relationships/image" Target="../media/image56.png"/><Relationship Id="rId2" Type="http://schemas.openxmlformats.org/officeDocument/2006/relationships/image" Target="../media/image51.png"/><Relationship Id="rId1" Type="http://schemas.openxmlformats.org/officeDocument/2006/relationships/slideLayout" Target="../slideLayouts/slideLayout16.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png"/><Relationship Id="rId1" Type="http://schemas.openxmlformats.org/officeDocument/2006/relationships/slideLayout" Target="../slideLayouts/slideLayout6.xml"/><Relationship Id="rId5" Type="http://schemas.openxmlformats.org/officeDocument/2006/relationships/image" Target="../media/image12.pn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8.xml"/><Relationship Id="rId5" Type="http://schemas.openxmlformats.org/officeDocument/2006/relationships/image" Target="../media/image12.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6.xml"/><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6" descr="Free Snowflake Png Transparent Background, Download Free Snowflake Png Transparent  Background png images, Free ClipArts on Clipart Library">
            <a:extLst>
              <a:ext uri="{FF2B5EF4-FFF2-40B4-BE49-F238E27FC236}">
                <a16:creationId xmlns:a16="http://schemas.microsoft.com/office/drawing/2014/main" id="{F001DDCC-0234-4EF1-85D7-C9F0B32CC44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929775">
            <a:off x="-3470505" y="1930875"/>
            <a:ext cx="8839200" cy="5143500"/>
          </a:xfrm>
          <a:prstGeom prst="rect">
            <a:avLst/>
          </a:prstGeom>
          <a:noFill/>
          <a:extLst>
            <a:ext uri="{909E8E84-426E-40DD-AFC4-6F175D3DCCD1}">
              <a14:hiddenFill xmlns:a14="http://schemas.microsoft.com/office/drawing/2010/main">
                <a:solidFill>
                  <a:srgbClr val="FFFFFF"/>
                </a:solidFill>
              </a14:hiddenFill>
            </a:ext>
          </a:extLst>
        </p:spPr>
      </p:pic>
      <p:sp>
        <p:nvSpPr>
          <p:cNvPr id="3" name="Titel 2">
            <a:extLst>
              <a:ext uri="{FF2B5EF4-FFF2-40B4-BE49-F238E27FC236}">
                <a16:creationId xmlns:a16="http://schemas.microsoft.com/office/drawing/2014/main" id="{53497BF1-535F-4C7D-B075-C8FADBCE785C}"/>
              </a:ext>
            </a:extLst>
          </p:cNvPr>
          <p:cNvSpPr>
            <a:spLocks noGrp="1"/>
          </p:cNvSpPr>
          <p:nvPr>
            <p:ph type="ctrTitle"/>
          </p:nvPr>
        </p:nvSpPr>
        <p:spPr>
          <a:xfrm>
            <a:off x="442800" y="1046081"/>
            <a:ext cx="8263350" cy="1525669"/>
          </a:xfrm>
        </p:spPr>
        <p:txBody>
          <a:bodyPr/>
          <a:lstStyle/>
          <a:p>
            <a:r>
              <a:rPr lang="en-US" sz="3200" dirty="0"/>
              <a:t>Design of the main ring beam position monitors for FCC-</a:t>
            </a:r>
            <a:r>
              <a:rPr lang="en-US" sz="3200" cap="none" dirty="0" err="1"/>
              <a:t>ee</a:t>
            </a:r>
            <a:endParaRPr lang="en-US" sz="3200" dirty="0"/>
          </a:p>
        </p:txBody>
      </p:sp>
      <p:sp>
        <p:nvSpPr>
          <p:cNvPr id="4" name="Untertitel 3">
            <a:extLst>
              <a:ext uri="{FF2B5EF4-FFF2-40B4-BE49-F238E27FC236}">
                <a16:creationId xmlns:a16="http://schemas.microsoft.com/office/drawing/2014/main" id="{0C44E76C-472D-4CD1-B3E8-9FBF11960DFD}"/>
              </a:ext>
            </a:extLst>
          </p:cNvPr>
          <p:cNvSpPr>
            <a:spLocks noGrp="1"/>
          </p:cNvSpPr>
          <p:nvPr>
            <p:ph type="subTitle" idx="1"/>
          </p:nvPr>
        </p:nvSpPr>
        <p:spPr/>
        <p:txBody>
          <a:bodyPr/>
          <a:lstStyle/>
          <a:p>
            <a:r>
              <a:rPr lang="en-US" b="1" i="1" dirty="0"/>
              <a:t>E. Howling, CERN, John Adams Institute &amp; University of Oxford</a:t>
            </a:r>
          </a:p>
          <a:p>
            <a:r>
              <a:rPr lang="en-US" i="1" dirty="0"/>
              <a:t>Supervisors: P. N. Burrows, John Adams Institute &amp; University of Oxford</a:t>
            </a:r>
          </a:p>
          <a:p>
            <a:r>
              <a:rPr lang="en-US" i="1" dirty="0"/>
              <a:t>M. Gasior, CERN</a:t>
            </a:r>
          </a:p>
          <a:p>
            <a:endParaRPr lang="en-US" i="1" dirty="0"/>
          </a:p>
          <a:p>
            <a:r>
              <a:rPr lang="en-US" i="1" dirty="0"/>
              <a:t>With thanks to</a:t>
            </a:r>
            <a:r>
              <a:rPr lang="en-GB" i="1" dirty="0"/>
              <a:t> N. Chambers, R. Kieffer, T. Lefevre, B. Moser, </a:t>
            </a:r>
            <a:r>
              <a:rPr lang="en-US" i="1" dirty="0"/>
              <a:t>A. </a:t>
            </a:r>
            <a:r>
              <a:rPr lang="en-US" i="1" dirty="0" err="1"/>
              <a:t>Novokhatski</a:t>
            </a:r>
            <a:r>
              <a:rPr lang="en-US" i="1" dirty="0"/>
              <a:t>, B. Spear, </a:t>
            </a:r>
            <a:r>
              <a:rPr lang="en-GB" i="1" dirty="0"/>
              <a:t>H. Sullivan, C. Zannini, CERN</a:t>
            </a:r>
          </a:p>
        </p:txBody>
      </p:sp>
      <p:sp>
        <p:nvSpPr>
          <p:cNvPr id="5" name="Foliennummernplatzhalter 4">
            <a:extLst>
              <a:ext uri="{FF2B5EF4-FFF2-40B4-BE49-F238E27FC236}">
                <a16:creationId xmlns:a16="http://schemas.microsoft.com/office/drawing/2014/main" id="{924569F9-1F0A-4F66-BD0C-24F0B7D23D09}"/>
              </a:ext>
            </a:extLst>
          </p:cNvPr>
          <p:cNvSpPr>
            <a:spLocks noGrp="1"/>
          </p:cNvSpPr>
          <p:nvPr>
            <p:ph type="sldNum" sz="quarter" idx="12"/>
          </p:nvPr>
        </p:nvSpPr>
        <p:spPr>
          <a:xfrm>
            <a:off x="8745299" y="61740"/>
            <a:ext cx="324000" cy="170071"/>
          </a:xfrm>
        </p:spPr>
        <p:txBody>
          <a:bodyPr/>
          <a:lstStyle/>
          <a:p>
            <a:fld id="{88A1DFE4-5FC5-43BD-BB7E-75EAD82B965F}" type="slidenum">
              <a:rPr lang="en-US" noProof="0" smtClean="0"/>
              <a:pPr/>
              <a:t>1</a:t>
            </a:fld>
            <a:endParaRPr lang="en-US" noProof="0" dirty="0"/>
          </a:p>
        </p:txBody>
      </p:sp>
      <p:pic>
        <p:nvPicPr>
          <p:cNvPr id="14" name="Picture 13">
            <a:extLst>
              <a:ext uri="{FF2B5EF4-FFF2-40B4-BE49-F238E27FC236}">
                <a16:creationId xmlns:a16="http://schemas.microsoft.com/office/drawing/2014/main" id="{2C36C686-ACE5-4B44-A56A-E3FE8D8CA7BE}"/>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10000" b="90000" l="10000" r="90000"/>
                    </a14:imgEffect>
                  </a14:imgLayer>
                </a14:imgProps>
              </a:ext>
            </a:extLst>
          </a:blip>
          <a:srcRect l="10800" t="30799" r="10800" b="31402"/>
          <a:stretch/>
        </p:blipFill>
        <p:spPr>
          <a:xfrm>
            <a:off x="6894183" y="3714"/>
            <a:ext cx="1056228" cy="339502"/>
          </a:xfrm>
          <a:prstGeom prst="rect">
            <a:avLst/>
          </a:prstGeom>
        </p:spPr>
      </p:pic>
      <p:sp>
        <p:nvSpPr>
          <p:cNvPr id="15" name="Textfeld 1">
            <a:extLst>
              <a:ext uri="{FF2B5EF4-FFF2-40B4-BE49-F238E27FC236}">
                <a16:creationId xmlns:a16="http://schemas.microsoft.com/office/drawing/2014/main" id="{040AC7FE-C72E-4ACC-98BD-F6D007F0DC7E}"/>
              </a:ext>
            </a:extLst>
          </p:cNvPr>
          <p:cNvSpPr txBox="1"/>
          <p:nvPr/>
        </p:nvSpPr>
        <p:spPr>
          <a:xfrm>
            <a:off x="1007830" y="61740"/>
            <a:ext cx="2124009" cy="170071"/>
          </a:xfrm>
          <a:prstGeom prst="rect">
            <a:avLst/>
          </a:prstGeom>
          <a:noFill/>
        </p:spPr>
        <p:txBody>
          <a:bodyPr wrap="square" rtlCol="0">
            <a:noAutofit/>
          </a:bodyPr>
          <a:lstStyle/>
          <a:p>
            <a:pPr>
              <a:lnSpc>
                <a:spcPts val="1238"/>
              </a:lnSpc>
            </a:pPr>
            <a:r>
              <a:rPr lang="en-US" sz="900" dirty="0">
                <a:solidFill>
                  <a:schemeClr val="bg1"/>
                </a:solidFill>
              </a:rPr>
              <a:t>18/12/2025 JAI Fest</a:t>
            </a:r>
            <a:endParaRPr lang="de-AT" sz="900" dirty="0">
              <a:solidFill>
                <a:schemeClr val="bg1"/>
              </a:solidFill>
            </a:endParaRPr>
          </a:p>
        </p:txBody>
      </p:sp>
      <p:sp>
        <p:nvSpPr>
          <p:cNvPr id="16" name="Textfeld 7">
            <a:extLst>
              <a:ext uri="{FF2B5EF4-FFF2-40B4-BE49-F238E27FC236}">
                <a16:creationId xmlns:a16="http://schemas.microsoft.com/office/drawing/2014/main" id="{5BB954F8-9EC9-4060-93A6-ECDC1BF6FA9F}"/>
              </a:ext>
            </a:extLst>
          </p:cNvPr>
          <p:cNvSpPr txBox="1"/>
          <p:nvPr/>
        </p:nvSpPr>
        <p:spPr>
          <a:xfrm>
            <a:off x="3552750" y="73856"/>
            <a:ext cx="2038500" cy="170071"/>
          </a:xfrm>
          <a:prstGeom prst="rect">
            <a:avLst/>
          </a:prstGeom>
          <a:noFill/>
        </p:spPr>
        <p:txBody>
          <a:bodyPr wrap="square" rtlCol="0">
            <a:noAutofit/>
          </a:bodyPr>
          <a:lstStyle/>
          <a:p>
            <a:pPr algn="ctr">
              <a:lnSpc>
                <a:spcPts val="1238"/>
              </a:lnSpc>
            </a:pPr>
            <a:r>
              <a:rPr lang="en-US" sz="900" dirty="0">
                <a:solidFill>
                  <a:schemeClr val="bg1"/>
                </a:solidFill>
              </a:rPr>
              <a:t>Emily Howling</a:t>
            </a:r>
            <a:endParaRPr lang="de-AT" sz="900" dirty="0">
              <a:solidFill>
                <a:schemeClr val="bg1"/>
              </a:solidFill>
            </a:endParaRPr>
          </a:p>
        </p:txBody>
      </p:sp>
      <p:pic>
        <p:nvPicPr>
          <p:cNvPr id="17" name="Picture 2">
            <a:extLst>
              <a:ext uri="{FF2B5EF4-FFF2-40B4-BE49-F238E27FC236}">
                <a16:creationId xmlns:a16="http://schemas.microsoft.com/office/drawing/2014/main" id="{FF1ACC95-FE3C-4024-A9A0-85336C0E6FE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66034" y="10064"/>
            <a:ext cx="327092" cy="326802"/>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18" name="Picture 3">
            <a:extLst>
              <a:ext uri="{FF2B5EF4-FFF2-40B4-BE49-F238E27FC236}">
                <a16:creationId xmlns:a16="http://schemas.microsoft.com/office/drawing/2014/main" id="{57AD1BB7-7C66-4A6B-A6B6-B34A354C807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t="12386" r="15591" b="12386"/>
          <a:stretch>
            <a:fillRect/>
          </a:stretch>
        </p:blipFill>
        <p:spPr bwMode="auto">
          <a:xfrm>
            <a:off x="6012159" y="6350"/>
            <a:ext cx="666401" cy="334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Tree>
    <p:extLst>
      <p:ext uri="{BB962C8B-B14F-4D97-AF65-F5344CB8AC3E}">
        <p14:creationId xmlns:p14="http://schemas.microsoft.com/office/powerpoint/2010/main" val="4061151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009D167-886F-4D79-A705-C0CF90484ED0}"/>
              </a:ext>
            </a:extLst>
          </p:cNvPr>
          <p:cNvSpPr>
            <a:spLocks noGrp="1"/>
          </p:cNvSpPr>
          <p:nvPr>
            <p:ph type="sldNum" sz="quarter" idx="10"/>
          </p:nvPr>
        </p:nvSpPr>
        <p:spPr/>
        <p:txBody>
          <a:bodyPr/>
          <a:lstStyle/>
          <a:p>
            <a:fld id="{88A1DFE4-5FC5-43BD-BB7E-75EAD82B965F}" type="slidenum">
              <a:rPr lang="en-US" noProof="0" smtClean="0"/>
              <a:pPr/>
              <a:t>10</a:t>
            </a:fld>
            <a:endParaRPr lang="en-US" noProof="0" dirty="0"/>
          </a:p>
        </p:txBody>
      </p:sp>
      <p:sp>
        <p:nvSpPr>
          <p:cNvPr id="5" name="Title 4">
            <a:extLst>
              <a:ext uri="{FF2B5EF4-FFF2-40B4-BE49-F238E27FC236}">
                <a16:creationId xmlns:a16="http://schemas.microsoft.com/office/drawing/2014/main" id="{2B7224A6-40CB-47E3-A213-A5BD87182CDE}"/>
              </a:ext>
            </a:extLst>
          </p:cNvPr>
          <p:cNvSpPr>
            <a:spLocks noGrp="1"/>
          </p:cNvSpPr>
          <p:nvPr>
            <p:ph type="title"/>
          </p:nvPr>
        </p:nvSpPr>
        <p:spPr/>
        <p:txBody>
          <a:bodyPr/>
          <a:lstStyle/>
          <a:p>
            <a:r>
              <a:rPr lang="en-GB" sz="2200" dirty="0"/>
              <a:t>Geometrical Studies: Different Geometries of a Circular Button</a:t>
            </a:r>
            <a:br>
              <a:rPr lang="en-GB" dirty="0"/>
            </a:br>
            <a:endParaRPr lang="en-GB" dirty="0"/>
          </a:p>
        </p:txBody>
      </p:sp>
      <p:pic>
        <p:nvPicPr>
          <p:cNvPr id="7" name="Picture 6">
            <a:extLst>
              <a:ext uri="{FF2B5EF4-FFF2-40B4-BE49-F238E27FC236}">
                <a16:creationId xmlns:a16="http://schemas.microsoft.com/office/drawing/2014/main" id="{C35241DA-00F2-45C0-A75E-507A93AE357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63420" y="1163980"/>
            <a:ext cx="1656184" cy="1652105"/>
          </a:xfrm>
          <a:prstGeom prst="rect">
            <a:avLst/>
          </a:prstGeom>
        </p:spPr>
      </p:pic>
      <p:pic>
        <p:nvPicPr>
          <p:cNvPr id="9" name="Picture 8">
            <a:extLst>
              <a:ext uri="{FF2B5EF4-FFF2-40B4-BE49-F238E27FC236}">
                <a16:creationId xmlns:a16="http://schemas.microsoft.com/office/drawing/2014/main" id="{E7392535-F36D-4D29-B98B-0DF2ECC949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02845" y="2567113"/>
            <a:ext cx="3024336" cy="1683468"/>
          </a:xfrm>
          <a:prstGeom prst="rect">
            <a:avLst/>
          </a:prstGeom>
        </p:spPr>
      </p:pic>
      <p:pic>
        <p:nvPicPr>
          <p:cNvPr id="11" name="Picture 10">
            <a:extLst>
              <a:ext uri="{FF2B5EF4-FFF2-40B4-BE49-F238E27FC236}">
                <a16:creationId xmlns:a16="http://schemas.microsoft.com/office/drawing/2014/main" id="{9C8EF70A-1644-4738-81E4-FD11DB87904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0668" y="2616289"/>
            <a:ext cx="2571514" cy="1613261"/>
          </a:xfrm>
          <a:prstGeom prst="rect">
            <a:avLst/>
          </a:prstGeom>
        </p:spPr>
      </p:pic>
      <p:sp>
        <p:nvSpPr>
          <p:cNvPr id="17" name="TextBox 16">
            <a:extLst>
              <a:ext uri="{FF2B5EF4-FFF2-40B4-BE49-F238E27FC236}">
                <a16:creationId xmlns:a16="http://schemas.microsoft.com/office/drawing/2014/main" id="{66057717-0DA7-4CB7-88A6-63DFC908C133}"/>
              </a:ext>
            </a:extLst>
          </p:cNvPr>
          <p:cNvSpPr txBox="1"/>
          <p:nvPr/>
        </p:nvSpPr>
        <p:spPr>
          <a:xfrm>
            <a:off x="6660232" y="2862325"/>
            <a:ext cx="2409066" cy="830997"/>
          </a:xfrm>
          <a:prstGeom prst="rect">
            <a:avLst/>
          </a:prstGeom>
          <a:noFill/>
        </p:spPr>
        <p:txBody>
          <a:bodyPr wrap="square">
            <a:spAutoFit/>
          </a:bodyPr>
          <a:lstStyle/>
          <a:p>
            <a:pPr marL="0" marR="0" indent="0">
              <a:spcBef>
                <a:spcPts val="0"/>
              </a:spcBef>
              <a:spcAft>
                <a:spcPts val="1200"/>
              </a:spcAft>
            </a:pPr>
            <a:r>
              <a:rPr lang="en-GB" sz="1200" kern="1400" dirty="0">
                <a:ln>
                  <a:noFill/>
                </a:ln>
                <a:solidFill>
                  <a:srgbClr val="68A3D8"/>
                </a:solidFill>
                <a:effectLst/>
              </a:rPr>
              <a:t>Fig 15: Cross-sections of some of the geometric models used. From top left clockwise: flat, stepped, conical and trapezoid.</a:t>
            </a:r>
          </a:p>
        </p:txBody>
      </p:sp>
      <p:sp>
        <p:nvSpPr>
          <p:cNvPr id="19" name="TextBox 18">
            <a:extLst>
              <a:ext uri="{FF2B5EF4-FFF2-40B4-BE49-F238E27FC236}">
                <a16:creationId xmlns:a16="http://schemas.microsoft.com/office/drawing/2014/main" id="{A97D3BA7-E580-426D-BAC4-121B51F6C3CE}"/>
              </a:ext>
            </a:extLst>
          </p:cNvPr>
          <p:cNvSpPr txBox="1"/>
          <p:nvPr/>
        </p:nvSpPr>
        <p:spPr>
          <a:xfrm>
            <a:off x="579890" y="1249111"/>
            <a:ext cx="6246440" cy="1107996"/>
          </a:xfrm>
          <a:prstGeom prst="rect">
            <a:avLst/>
          </a:prstGeom>
          <a:noFill/>
        </p:spPr>
        <p:txBody>
          <a:bodyPr wrap="square">
            <a:spAutoFit/>
          </a:bodyPr>
          <a:lstStyle/>
          <a:p>
            <a:pPr marL="285750" indent="-285750">
              <a:spcBef>
                <a:spcPts val="1200"/>
              </a:spcBef>
              <a:buFont typeface="Arial" panose="020B0604020202020204" pitchFamily="34" charset="0"/>
              <a:buChar char="•"/>
            </a:pPr>
            <a:r>
              <a:rPr lang="en-GB" sz="1400" dirty="0"/>
              <a:t>Conical pickups pushed the resonant peaks in the impedance spectrum to higher frequencies compared to a flat pickup, which is beneficial due to the beam spectrum having a lower amplitude at higher frequencies. </a:t>
            </a:r>
          </a:p>
          <a:p>
            <a:pPr marL="285750" indent="-285750">
              <a:spcBef>
                <a:spcPts val="1200"/>
              </a:spcBef>
              <a:buFont typeface="Arial" panose="020B0604020202020204" pitchFamily="34" charset="0"/>
              <a:buChar char="•"/>
            </a:pPr>
            <a:r>
              <a:rPr lang="en-GB" sz="1400" dirty="0"/>
              <a:t>Stepped buttons had no advantage.</a:t>
            </a:r>
          </a:p>
        </p:txBody>
      </p:sp>
      <p:sp>
        <p:nvSpPr>
          <p:cNvPr id="4" name="TextBox 3">
            <a:extLst>
              <a:ext uri="{FF2B5EF4-FFF2-40B4-BE49-F238E27FC236}">
                <a16:creationId xmlns:a16="http://schemas.microsoft.com/office/drawing/2014/main" id="{05C9456D-CC6E-541C-837E-1DC5E6F554A4}"/>
              </a:ext>
            </a:extLst>
          </p:cNvPr>
          <p:cNvSpPr txBox="1"/>
          <p:nvPr/>
        </p:nvSpPr>
        <p:spPr>
          <a:xfrm>
            <a:off x="3635896" y="4250581"/>
            <a:ext cx="2877831" cy="769441"/>
          </a:xfrm>
          <a:prstGeom prst="rect">
            <a:avLst/>
          </a:prstGeom>
          <a:noFill/>
        </p:spPr>
        <p:txBody>
          <a:bodyPr wrap="square">
            <a:spAutoFit/>
          </a:bodyPr>
          <a:lstStyle/>
          <a:p>
            <a:r>
              <a:rPr lang="en-GB" sz="1100" dirty="0">
                <a:solidFill>
                  <a:srgbClr val="68A3D8"/>
                </a:solidFill>
              </a:rPr>
              <a:t>Fig 14: Wake impedance of conical and stepped buttons (solid lines) simulated in CST, along with the beam spectral content for two operational modes (dashed lines).</a:t>
            </a:r>
          </a:p>
        </p:txBody>
      </p:sp>
      <p:sp>
        <p:nvSpPr>
          <p:cNvPr id="8" name="TextBox 7">
            <a:extLst>
              <a:ext uri="{FF2B5EF4-FFF2-40B4-BE49-F238E27FC236}">
                <a16:creationId xmlns:a16="http://schemas.microsoft.com/office/drawing/2014/main" id="{4FE70111-CEF6-23A2-1F82-085F7B97FC76}"/>
              </a:ext>
            </a:extLst>
          </p:cNvPr>
          <p:cNvSpPr txBox="1"/>
          <p:nvPr/>
        </p:nvSpPr>
        <p:spPr>
          <a:xfrm>
            <a:off x="716199" y="4250581"/>
            <a:ext cx="2686646" cy="600164"/>
          </a:xfrm>
          <a:prstGeom prst="rect">
            <a:avLst/>
          </a:prstGeom>
          <a:noFill/>
        </p:spPr>
        <p:txBody>
          <a:bodyPr wrap="square">
            <a:spAutoFit/>
          </a:bodyPr>
          <a:lstStyle/>
          <a:p>
            <a:r>
              <a:rPr lang="en-GB" sz="1100" dirty="0">
                <a:solidFill>
                  <a:srgbClr val="68A3D8"/>
                </a:solidFill>
              </a:rPr>
              <a:t>Fig 13: The initial voltage signal for different pickup geometries, simulated in CST with the ttbar (SR) mode.</a:t>
            </a:r>
          </a:p>
        </p:txBody>
      </p:sp>
      <p:pic>
        <p:nvPicPr>
          <p:cNvPr id="12" name="Picture 11">
            <a:extLst>
              <a:ext uri="{FF2B5EF4-FFF2-40B4-BE49-F238E27FC236}">
                <a16:creationId xmlns:a16="http://schemas.microsoft.com/office/drawing/2014/main" id="{AF2687DF-FCA6-4CE4-B590-8C7D046C3084}"/>
              </a:ext>
            </a:extLst>
          </p:cNvPr>
          <p:cNvPicPr>
            <a:picLocks noChangeAspect="1"/>
          </p:cNvPicPr>
          <p:nvPr/>
        </p:nvPicPr>
        <p:blipFill>
          <a:blip r:embed="rId5">
            <a:alphaModFix amt="85000"/>
            <a:extLst>
              <a:ext uri="{28A0092B-C50C-407E-A947-70E740481C1C}">
                <a14:useLocalDpi xmlns:a14="http://schemas.microsoft.com/office/drawing/2010/main" val="0"/>
              </a:ext>
            </a:extLst>
          </a:blip>
          <a:stretch>
            <a:fillRect/>
          </a:stretch>
        </p:blipFill>
        <p:spPr>
          <a:xfrm rot="2423846">
            <a:off x="7543459" y="2236833"/>
            <a:ext cx="211412" cy="297879"/>
          </a:xfrm>
          <a:prstGeom prst="rect">
            <a:avLst/>
          </a:prstGeom>
        </p:spPr>
      </p:pic>
    </p:spTree>
    <p:extLst>
      <p:ext uri="{BB962C8B-B14F-4D97-AF65-F5344CB8AC3E}">
        <p14:creationId xmlns:p14="http://schemas.microsoft.com/office/powerpoint/2010/main" val="14478282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009D167-886F-4D79-A705-C0CF90484ED0}"/>
              </a:ext>
            </a:extLst>
          </p:cNvPr>
          <p:cNvSpPr>
            <a:spLocks noGrp="1"/>
          </p:cNvSpPr>
          <p:nvPr>
            <p:ph type="sldNum" sz="quarter" idx="10"/>
          </p:nvPr>
        </p:nvSpPr>
        <p:spPr/>
        <p:txBody>
          <a:bodyPr/>
          <a:lstStyle/>
          <a:p>
            <a:fld id="{88A1DFE4-5FC5-43BD-BB7E-75EAD82B965F}" type="slidenum">
              <a:rPr lang="en-US" noProof="0" smtClean="0"/>
              <a:pPr/>
              <a:t>11</a:t>
            </a:fld>
            <a:endParaRPr lang="en-US" noProof="0" dirty="0"/>
          </a:p>
        </p:txBody>
      </p:sp>
      <p:sp>
        <p:nvSpPr>
          <p:cNvPr id="5" name="Title 4">
            <a:extLst>
              <a:ext uri="{FF2B5EF4-FFF2-40B4-BE49-F238E27FC236}">
                <a16:creationId xmlns:a16="http://schemas.microsoft.com/office/drawing/2014/main" id="{2B7224A6-40CB-47E3-A213-A5BD87182CDE}"/>
              </a:ext>
            </a:extLst>
          </p:cNvPr>
          <p:cNvSpPr>
            <a:spLocks noGrp="1"/>
          </p:cNvSpPr>
          <p:nvPr>
            <p:ph type="title"/>
          </p:nvPr>
        </p:nvSpPr>
        <p:spPr/>
        <p:txBody>
          <a:bodyPr/>
          <a:lstStyle/>
          <a:p>
            <a:r>
              <a:rPr lang="en-GB" sz="2200" dirty="0"/>
              <a:t>Geometrical Studies: Different Geometries of a Circular Button</a:t>
            </a:r>
            <a:br>
              <a:rPr lang="en-GB" dirty="0"/>
            </a:br>
            <a:endParaRPr lang="en-GB" dirty="0"/>
          </a:p>
        </p:txBody>
      </p:sp>
      <p:pic>
        <p:nvPicPr>
          <p:cNvPr id="13" name="Picture 12">
            <a:extLst>
              <a:ext uri="{FF2B5EF4-FFF2-40B4-BE49-F238E27FC236}">
                <a16:creationId xmlns:a16="http://schemas.microsoft.com/office/drawing/2014/main" id="{6D6845EF-F8E1-46D6-A59A-5A86F0EE84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2708" y="2906004"/>
            <a:ext cx="2164778" cy="1459837"/>
          </a:xfrm>
          <a:prstGeom prst="rect">
            <a:avLst/>
          </a:prstGeom>
        </p:spPr>
      </p:pic>
      <p:pic>
        <p:nvPicPr>
          <p:cNvPr id="15" name="Picture 14">
            <a:extLst>
              <a:ext uri="{FF2B5EF4-FFF2-40B4-BE49-F238E27FC236}">
                <a16:creationId xmlns:a16="http://schemas.microsoft.com/office/drawing/2014/main" id="{3D541E2C-3190-48B7-9CBA-A2A77527B1D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1600" y="2901830"/>
            <a:ext cx="2304256" cy="1447758"/>
          </a:xfrm>
          <a:prstGeom prst="rect">
            <a:avLst/>
          </a:prstGeom>
        </p:spPr>
      </p:pic>
      <p:sp>
        <p:nvSpPr>
          <p:cNvPr id="10" name="TextBox 9">
            <a:extLst>
              <a:ext uri="{FF2B5EF4-FFF2-40B4-BE49-F238E27FC236}">
                <a16:creationId xmlns:a16="http://schemas.microsoft.com/office/drawing/2014/main" id="{50A45147-CD89-4400-BF59-3F486DEF6CF3}"/>
              </a:ext>
            </a:extLst>
          </p:cNvPr>
          <p:cNvSpPr txBox="1"/>
          <p:nvPr/>
        </p:nvSpPr>
        <p:spPr>
          <a:xfrm>
            <a:off x="389831" y="1131590"/>
            <a:ext cx="6318448" cy="1983685"/>
          </a:xfrm>
          <a:prstGeom prst="rect">
            <a:avLst/>
          </a:prstGeom>
          <a:noFill/>
        </p:spPr>
        <p:txBody>
          <a:bodyPr wrap="square">
            <a:spAutoFit/>
          </a:bodyPr>
          <a:lstStyle/>
          <a:p>
            <a:pPr marL="359994" marR="0" indent="-359994" algn="l">
              <a:spcBef>
                <a:spcPts val="0"/>
              </a:spcBef>
              <a:spcAft>
                <a:spcPts val="1200"/>
              </a:spcAft>
              <a:buFont typeface="Arial" panose="020B0604020202020204" pitchFamily="34" charset="0"/>
              <a:buChar char="•"/>
            </a:pPr>
            <a:r>
              <a:rPr lang="en-GB" sz="1400" kern="1400" dirty="0">
                <a:ln>
                  <a:noFill/>
                </a:ln>
                <a:solidFill>
                  <a:srgbClr val="E20000"/>
                </a:solidFill>
                <a:effectLst/>
              </a:rPr>
              <a:t>Trapezoid pickups </a:t>
            </a:r>
            <a:r>
              <a:rPr lang="en-GB" sz="1400" kern="1400" dirty="0">
                <a:ln>
                  <a:noFill/>
                </a:ln>
                <a:solidFill>
                  <a:srgbClr val="000000"/>
                </a:solidFill>
                <a:effectLst/>
              </a:rPr>
              <a:t>had a similar effect to conical pickups, whilst being easier to manufacture.</a:t>
            </a:r>
          </a:p>
          <a:p>
            <a:pPr marL="359994" marR="0" indent="-359994" algn="l">
              <a:spcBef>
                <a:spcPts val="0"/>
              </a:spcBef>
              <a:spcAft>
                <a:spcPts val="1200"/>
              </a:spcAft>
              <a:buFont typeface="Arial" panose="020B0604020202020204" pitchFamily="34" charset="0"/>
              <a:buChar char="•"/>
            </a:pPr>
            <a:r>
              <a:rPr lang="en-GB" sz="1400" kern="1400" dirty="0">
                <a:ln>
                  <a:noFill/>
                </a:ln>
                <a:solidFill>
                  <a:srgbClr val="000000"/>
                </a:solidFill>
                <a:effectLst/>
              </a:rPr>
              <a:t>CST results comparing a 1 mm tall flat button and a trapezoid button with a 1 mm parallel section and 1 mm cone are shown in Figs. 14-15.</a:t>
            </a:r>
          </a:p>
          <a:p>
            <a:pPr marL="359994" marR="0" indent="-359994" algn="l">
              <a:spcBef>
                <a:spcPts val="0"/>
              </a:spcBef>
              <a:spcAft>
                <a:spcPts val="1200"/>
              </a:spcAft>
              <a:buFont typeface="Arial" panose="020B0604020202020204" pitchFamily="34" charset="0"/>
              <a:buChar char="•"/>
            </a:pPr>
            <a:r>
              <a:rPr lang="en-GB" sz="1400" kern="1400" dirty="0">
                <a:ln>
                  <a:noFill/>
                </a:ln>
                <a:solidFill>
                  <a:srgbClr val="000000"/>
                </a:solidFill>
                <a:effectLst/>
              </a:rPr>
              <a:t>The trapezoid has a </a:t>
            </a:r>
            <a:r>
              <a:rPr lang="en-GB" sz="1400" kern="1400" dirty="0">
                <a:ln>
                  <a:noFill/>
                </a:ln>
                <a:solidFill>
                  <a:srgbClr val="E20000"/>
                </a:solidFill>
                <a:effectLst/>
              </a:rPr>
              <a:t>beneficial effect on the impedance </a:t>
            </a:r>
            <a:r>
              <a:rPr lang="en-GB" sz="1400" kern="1400" dirty="0">
                <a:ln>
                  <a:noFill/>
                </a:ln>
                <a:solidFill>
                  <a:srgbClr val="000000"/>
                </a:solidFill>
                <a:effectLst/>
              </a:rPr>
              <a:t>and a </a:t>
            </a:r>
            <a:r>
              <a:rPr lang="en-GB" sz="1400" kern="1400" dirty="0">
                <a:ln>
                  <a:noFill/>
                </a:ln>
                <a:solidFill>
                  <a:srgbClr val="E20000"/>
                </a:solidFill>
                <a:effectLst/>
              </a:rPr>
              <a:t>similar voltage signal</a:t>
            </a:r>
            <a:r>
              <a:rPr lang="en-GB" sz="1400" kern="1400" dirty="0">
                <a:ln>
                  <a:noFill/>
                </a:ln>
                <a:solidFill>
                  <a:srgbClr val="000000"/>
                </a:solidFill>
                <a:effectLst/>
              </a:rPr>
              <a:t> to the flat button.</a:t>
            </a:r>
          </a:p>
          <a:p>
            <a:pPr marL="0" marR="0" indent="0" algn="l">
              <a:lnSpc>
                <a:spcPct val="119000"/>
              </a:lnSpc>
              <a:spcBef>
                <a:spcPts val="0"/>
              </a:spcBef>
              <a:spcAft>
                <a:spcPts val="600"/>
              </a:spcAft>
            </a:pPr>
            <a:r>
              <a:rPr lang="en-GB" sz="800" kern="1400" dirty="0">
                <a:ln>
                  <a:noFill/>
                </a:ln>
                <a:solidFill>
                  <a:srgbClr val="000000"/>
                </a:solidFill>
                <a:effectLst/>
                <a:latin typeface="Calibri" panose="020F0502020204030204" pitchFamily="34" charset="0"/>
              </a:rPr>
              <a:t> </a:t>
            </a:r>
          </a:p>
        </p:txBody>
      </p:sp>
      <p:pic>
        <p:nvPicPr>
          <p:cNvPr id="12" name="Picture 11">
            <a:extLst>
              <a:ext uri="{FF2B5EF4-FFF2-40B4-BE49-F238E27FC236}">
                <a16:creationId xmlns:a16="http://schemas.microsoft.com/office/drawing/2014/main" id="{219E1496-8FF4-4232-A2A8-41FEBF7BE90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63420" y="1163980"/>
            <a:ext cx="1656184" cy="1652105"/>
          </a:xfrm>
          <a:prstGeom prst="rect">
            <a:avLst/>
          </a:prstGeom>
        </p:spPr>
      </p:pic>
      <p:sp>
        <p:nvSpPr>
          <p:cNvPr id="14" name="TextBox 13">
            <a:extLst>
              <a:ext uri="{FF2B5EF4-FFF2-40B4-BE49-F238E27FC236}">
                <a16:creationId xmlns:a16="http://schemas.microsoft.com/office/drawing/2014/main" id="{CD2A54F1-D1B9-495A-B6BE-09B9E4AB5BB2}"/>
              </a:ext>
            </a:extLst>
          </p:cNvPr>
          <p:cNvSpPr txBox="1"/>
          <p:nvPr/>
        </p:nvSpPr>
        <p:spPr>
          <a:xfrm>
            <a:off x="6513727" y="2862325"/>
            <a:ext cx="2555571" cy="1138966"/>
          </a:xfrm>
          <a:prstGeom prst="rect">
            <a:avLst/>
          </a:prstGeom>
          <a:noFill/>
        </p:spPr>
        <p:txBody>
          <a:bodyPr wrap="square">
            <a:spAutoFit/>
          </a:bodyPr>
          <a:lstStyle/>
          <a:p>
            <a:pPr marL="0" marR="0" indent="0">
              <a:spcBef>
                <a:spcPts val="0"/>
              </a:spcBef>
              <a:spcAft>
                <a:spcPts val="1200"/>
              </a:spcAft>
            </a:pPr>
            <a:r>
              <a:rPr lang="en-GB" sz="1200" kern="1400" dirty="0">
                <a:ln>
                  <a:noFill/>
                </a:ln>
                <a:solidFill>
                  <a:srgbClr val="68A3D8"/>
                </a:solidFill>
                <a:effectLst/>
              </a:rPr>
              <a:t>Fig 15: Cross-sections of some of the geometric models used. From top left clockwise: flat, stepped, conical and trapezoid.</a:t>
            </a:r>
          </a:p>
          <a:p>
            <a:pPr marL="0" marR="0" indent="0" algn="l">
              <a:lnSpc>
                <a:spcPct val="119000"/>
              </a:lnSpc>
              <a:spcBef>
                <a:spcPts val="0"/>
              </a:spcBef>
              <a:spcAft>
                <a:spcPts val="600"/>
              </a:spcAft>
            </a:pPr>
            <a:r>
              <a:rPr lang="en-GB" sz="900" kern="1400" dirty="0">
                <a:ln>
                  <a:noFill/>
                </a:ln>
                <a:solidFill>
                  <a:srgbClr val="000000"/>
                </a:solidFill>
                <a:effectLst/>
                <a:latin typeface="Calibri" panose="020F0502020204030204" pitchFamily="34" charset="0"/>
              </a:rPr>
              <a:t> </a:t>
            </a:r>
          </a:p>
        </p:txBody>
      </p:sp>
      <p:sp>
        <p:nvSpPr>
          <p:cNvPr id="4" name="TextBox 3">
            <a:extLst>
              <a:ext uri="{FF2B5EF4-FFF2-40B4-BE49-F238E27FC236}">
                <a16:creationId xmlns:a16="http://schemas.microsoft.com/office/drawing/2014/main" id="{17A08F3C-9A8A-E3B8-2B09-D37D55B93E6E}"/>
              </a:ext>
            </a:extLst>
          </p:cNvPr>
          <p:cNvSpPr txBox="1"/>
          <p:nvPr/>
        </p:nvSpPr>
        <p:spPr>
          <a:xfrm>
            <a:off x="899592" y="4371016"/>
            <a:ext cx="2965060" cy="600164"/>
          </a:xfrm>
          <a:prstGeom prst="rect">
            <a:avLst/>
          </a:prstGeom>
          <a:noFill/>
        </p:spPr>
        <p:txBody>
          <a:bodyPr wrap="square">
            <a:spAutoFit/>
          </a:bodyPr>
          <a:lstStyle/>
          <a:p>
            <a:r>
              <a:rPr lang="en-GB" sz="1100" dirty="0">
                <a:solidFill>
                  <a:srgbClr val="68A3D8"/>
                </a:solidFill>
              </a:rPr>
              <a:t>Fig 16: The largest impedance resonant peaks for a flat and a trapezoid pickup, simulated in CST with the ttbar (SR) mode.</a:t>
            </a:r>
          </a:p>
        </p:txBody>
      </p:sp>
      <p:sp>
        <p:nvSpPr>
          <p:cNvPr id="7" name="TextBox 6">
            <a:extLst>
              <a:ext uri="{FF2B5EF4-FFF2-40B4-BE49-F238E27FC236}">
                <a16:creationId xmlns:a16="http://schemas.microsoft.com/office/drawing/2014/main" id="{7E4A6049-86E9-27EC-4C58-EE4C710A5DAF}"/>
              </a:ext>
            </a:extLst>
          </p:cNvPr>
          <p:cNvSpPr txBox="1"/>
          <p:nvPr/>
        </p:nvSpPr>
        <p:spPr>
          <a:xfrm>
            <a:off x="3995936" y="4371016"/>
            <a:ext cx="2835286" cy="600164"/>
          </a:xfrm>
          <a:prstGeom prst="rect">
            <a:avLst/>
          </a:prstGeom>
          <a:noFill/>
        </p:spPr>
        <p:txBody>
          <a:bodyPr wrap="square">
            <a:spAutoFit/>
          </a:bodyPr>
          <a:lstStyle/>
          <a:p>
            <a:r>
              <a:rPr lang="en-GB" sz="1100" dirty="0">
                <a:solidFill>
                  <a:srgbClr val="68A3D8"/>
                </a:solidFill>
              </a:rPr>
              <a:t>Fig 17: The initial voltage signal over time for a flat and a trapezoid pickup, simulated in CST with the ttbar (SR) mode.</a:t>
            </a:r>
          </a:p>
        </p:txBody>
      </p:sp>
    </p:spTree>
    <p:extLst>
      <p:ext uri="{BB962C8B-B14F-4D97-AF65-F5344CB8AC3E}">
        <p14:creationId xmlns:p14="http://schemas.microsoft.com/office/powerpoint/2010/main" val="7689601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9D8F78-49FB-C098-BB38-25DD8D222FB3}"/>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53F4904-5723-EF54-9477-C1EA36ABA12A}"/>
              </a:ext>
            </a:extLst>
          </p:cNvPr>
          <p:cNvSpPr>
            <a:spLocks noGrp="1"/>
          </p:cNvSpPr>
          <p:nvPr>
            <p:ph type="sldNum" sz="quarter" idx="10"/>
          </p:nvPr>
        </p:nvSpPr>
        <p:spPr/>
        <p:txBody>
          <a:bodyPr/>
          <a:lstStyle/>
          <a:p>
            <a:fld id="{88A1DFE4-5FC5-43BD-BB7E-75EAD82B965F}" type="slidenum">
              <a:rPr lang="en-US" noProof="0" smtClean="0"/>
              <a:pPr/>
              <a:t>12</a:t>
            </a:fld>
            <a:endParaRPr lang="en-US" noProof="0" dirty="0"/>
          </a:p>
        </p:txBody>
      </p:sp>
      <p:sp>
        <p:nvSpPr>
          <p:cNvPr id="5" name="Title 4">
            <a:extLst>
              <a:ext uri="{FF2B5EF4-FFF2-40B4-BE49-F238E27FC236}">
                <a16:creationId xmlns:a16="http://schemas.microsoft.com/office/drawing/2014/main" id="{CFD6AC6C-F1B3-8A40-6D11-DD38E2EC9C2D}"/>
              </a:ext>
            </a:extLst>
          </p:cNvPr>
          <p:cNvSpPr>
            <a:spLocks noGrp="1"/>
          </p:cNvSpPr>
          <p:nvPr>
            <p:ph type="title"/>
          </p:nvPr>
        </p:nvSpPr>
        <p:spPr/>
        <p:txBody>
          <a:bodyPr/>
          <a:lstStyle/>
          <a:p>
            <a:r>
              <a:rPr lang="en-GB" sz="2200" dirty="0"/>
              <a:t>Geometrical Studies: Non-Standard Geometries</a:t>
            </a:r>
            <a:br>
              <a:rPr lang="en-GB" dirty="0"/>
            </a:br>
            <a:endParaRPr lang="en-GB" dirty="0"/>
          </a:p>
        </p:txBody>
      </p:sp>
      <p:sp>
        <p:nvSpPr>
          <p:cNvPr id="10" name="TextBox 9">
            <a:extLst>
              <a:ext uri="{FF2B5EF4-FFF2-40B4-BE49-F238E27FC236}">
                <a16:creationId xmlns:a16="http://schemas.microsoft.com/office/drawing/2014/main" id="{1C457C89-E520-C7CB-5A65-5858DFF32D39}"/>
              </a:ext>
            </a:extLst>
          </p:cNvPr>
          <p:cNvSpPr txBox="1"/>
          <p:nvPr/>
        </p:nvSpPr>
        <p:spPr>
          <a:xfrm>
            <a:off x="389830" y="1131590"/>
            <a:ext cx="8263350" cy="1504771"/>
          </a:xfrm>
          <a:prstGeom prst="rect">
            <a:avLst/>
          </a:prstGeom>
          <a:noFill/>
        </p:spPr>
        <p:txBody>
          <a:bodyPr wrap="square">
            <a:spAutoFit/>
          </a:bodyPr>
          <a:lstStyle/>
          <a:p>
            <a:pPr marL="359994" marR="0" indent="-359994" algn="l">
              <a:lnSpc>
                <a:spcPct val="119000"/>
              </a:lnSpc>
              <a:spcBef>
                <a:spcPts val="0"/>
              </a:spcBef>
              <a:spcAft>
                <a:spcPts val="1200"/>
              </a:spcAft>
              <a:buFont typeface="Arial" panose="020B0604020202020204" pitchFamily="34" charset="0"/>
              <a:buChar char="•"/>
            </a:pPr>
            <a:r>
              <a:rPr lang="en-GB" sz="1400" kern="1400" dirty="0">
                <a:ln>
                  <a:noFill/>
                </a:ln>
                <a:solidFill>
                  <a:srgbClr val="0F124A"/>
                </a:solidFill>
                <a:effectLst/>
              </a:rPr>
              <a:t>A study by A. </a:t>
            </a:r>
            <a:r>
              <a:rPr lang="en-GB" sz="1400" kern="1400" dirty="0" err="1">
                <a:ln>
                  <a:noFill/>
                </a:ln>
                <a:solidFill>
                  <a:srgbClr val="0F124A"/>
                </a:solidFill>
                <a:effectLst/>
              </a:rPr>
              <a:t>Novokhatski</a:t>
            </a:r>
            <a:r>
              <a:rPr lang="en-GB" sz="1400" kern="1400" dirty="0">
                <a:ln>
                  <a:noFill/>
                </a:ln>
                <a:solidFill>
                  <a:srgbClr val="0F124A"/>
                </a:solidFill>
                <a:effectLst/>
              </a:rPr>
              <a:t> suggested that </a:t>
            </a:r>
            <a:r>
              <a:rPr lang="en-GB" sz="1400" kern="1400" dirty="0">
                <a:ln>
                  <a:noFill/>
                </a:ln>
                <a:solidFill>
                  <a:srgbClr val="FF0000"/>
                </a:solidFill>
                <a:effectLst/>
              </a:rPr>
              <a:t>elliptical buttons </a:t>
            </a:r>
            <a:r>
              <a:rPr lang="en-GB" sz="1400" kern="1400" dirty="0">
                <a:ln>
                  <a:noFill/>
                </a:ln>
                <a:solidFill>
                  <a:srgbClr val="0F124A"/>
                </a:solidFill>
                <a:effectLst/>
              </a:rPr>
              <a:t>had a smaller wake-loss factor than round buttons of the same area [3]. </a:t>
            </a:r>
          </a:p>
          <a:p>
            <a:pPr marL="359994" marR="0" indent="-359994" algn="l">
              <a:lnSpc>
                <a:spcPct val="119000"/>
              </a:lnSpc>
              <a:spcBef>
                <a:spcPts val="0"/>
              </a:spcBef>
              <a:spcAft>
                <a:spcPts val="1200"/>
              </a:spcAft>
              <a:buFont typeface="Arial" panose="020B0604020202020204" pitchFamily="34" charset="0"/>
              <a:buChar char="•"/>
            </a:pPr>
            <a:r>
              <a:rPr lang="en-GB" sz="1400" kern="1400" dirty="0">
                <a:ln>
                  <a:noFill/>
                </a:ln>
                <a:solidFill>
                  <a:srgbClr val="0F124A"/>
                </a:solidFill>
                <a:effectLst/>
              </a:rPr>
              <a:t>In CST, I simulated elliptical buttons of various ratios with </a:t>
            </a:r>
            <a:r>
              <a:rPr lang="en-GB" sz="1400" kern="1400" dirty="0">
                <a:solidFill>
                  <a:srgbClr val="0F124A"/>
                </a:solidFill>
              </a:rPr>
              <a:t>FCC-</a:t>
            </a:r>
            <a:r>
              <a:rPr lang="en-GB" sz="1400" kern="1400" dirty="0" err="1">
                <a:solidFill>
                  <a:srgbClr val="0F124A"/>
                </a:solidFill>
              </a:rPr>
              <a:t>ee</a:t>
            </a:r>
            <a:r>
              <a:rPr lang="en-GB" sz="1400" kern="1400" dirty="0">
                <a:solidFill>
                  <a:srgbClr val="0F124A"/>
                </a:solidFill>
              </a:rPr>
              <a:t> beam parameters and beam pipe</a:t>
            </a:r>
            <a:r>
              <a:rPr lang="en-GB" sz="1400" kern="1400" dirty="0">
                <a:ln>
                  <a:noFill/>
                </a:ln>
                <a:solidFill>
                  <a:srgbClr val="0F124A"/>
                </a:solidFill>
                <a:effectLst/>
              </a:rPr>
              <a:t>. The results suggest a reduced wake-loss factor for ellipses with a longer axis along z axis. There was negligible impact on voltage results. </a:t>
            </a:r>
            <a:r>
              <a:rPr lang="en-GB" sz="800" kern="1400" dirty="0">
                <a:ln>
                  <a:noFill/>
                </a:ln>
                <a:solidFill>
                  <a:srgbClr val="000000"/>
                </a:solidFill>
                <a:effectLst/>
                <a:latin typeface="Calibri" panose="020F0502020204030204" pitchFamily="34" charset="0"/>
              </a:rPr>
              <a:t> </a:t>
            </a:r>
          </a:p>
        </p:txBody>
      </p:sp>
      <p:pic>
        <p:nvPicPr>
          <p:cNvPr id="11" name="Picture 10">
            <a:extLst>
              <a:ext uri="{FF2B5EF4-FFF2-40B4-BE49-F238E27FC236}">
                <a16:creationId xmlns:a16="http://schemas.microsoft.com/office/drawing/2014/main" id="{5BAB12D0-693A-0AF6-A99E-AD438B852C10}"/>
              </a:ext>
            </a:extLst>
          </p:cNvPr>
          <p:cNvPicPr>
            <a:picLocks noChangeAspect="1"/>
          </p:cNvPicPr>
          <p:nvPr/>
        </p:nvPicPr>
        <p:blipFill>
          <a:blip r:embed="rId2"/>
          <a:stretch>
            <a:fillRect/>
          </a:stretch>
        </p:blipFill>
        <p:spPr>
          <a:xfrm>
            <a:off x="3558022" y="2715766"/>
            <a:ext cx="2799964" cy="1834459"/>
          </a:xfrm>
          <a:prstGeom prst="rect">
            <a:avLst/>
          </a:prstGeom>
        </p:spPr>
      </p:pic>
      <p:pic>
        <p:nvPicPr>
          <p:cNvPr id="12" name="Picture 11">
            <a:extLst>
              <a:ext uri="{FF2B5EF4-FFF2-40B4-BE49-F238E27FC236}">
                <a16:creationId xmlns:a16="http://schemas.microsoft.com/office/drawing/2014/main" id="{77EE745E-9947-2265-690B-873AD1BBD491}"/>
              </a:ext>
            </a:extLst>
          </p:cNvPr>
          <p:cNvPicPr>
            <a:picLocks noChangeAspect="1"/>
          </p:cNvPicPr>
          <p:nvPr/>
        </p:nvPicPr>
        <p:blipFill>
          <a:blip r:embed="rId3"/>
          <a:stretch>
            <a:fillRect/>
          </a:stretch>
        </p:blipFill>
        <p:spPr>
          <a:xfrm>
            <a:off x="625641" y="2715766"/>
            <a:ext cx="2554923" cy="1727089"/>
          </a:xfrm>
          <a:prstGeom prst="rect">
            <a:avLst/>
          </a:prstGeom>
        </p:spPr>
      </p:pic>
      <p:pic>
        <p:nvPicPr>
          <p:cNvPr id="13" name="Picture 12">
            <a:extLst>
              <a:ext uri="{FF2B5EF4-FFF2-40B4-BE49-F238E27FC236}">
                <a16:creationId xmlns:a16="http://schemas.microsoft.com/office/drawing/2014/main" id="{C871616E-17A7-EAF4-EFE8-05B3445471CD}"/>
              </a:ext>
            </a:extLst>
          </p:cNvPr>
          <p:cNvPicPr>
            <a:picLocks noChangeAspect="1"/>
          </p:cNvPicPr>
          <p:nvPr/>
        </p:nvPicPr>
        <p:blipFill>
          <a:blip r:embed="rId4"/>
          <a:stretch>
            <a:fillRect/>
          </a:stretch>
        </p:blipFill>
        <p:spPr>
          <a:xfrm>
            <a:off x="6948264" y="2834919"/>
            <a:ext cx="1454249" cy="1454249"/>
          </a:xfrm>
          <a:prstGeom prst="rect">
            <a:avLst/>
          </a:prstGeom>
        </p:spPr>
      </p:pic>
      <p:sp>
        <p:nvSpPr>
          <p:cNvPr id="8" name="TextBox 7">
            <a:extLst>
              <a:ext uri="{FF2B5EF4-FFF2-40B4-BE49-F238E27FC236}">
                <a16:creationId xmlns:a16="http://schemas.microsoft.com/office/drawing/2014/main" id="{D5AC329A-B2C0-4CC2-8C0D-6AE6C21F3ADC}"/>
              </a:ext>
            </a:extLst>
          </p:cNvPr>
          <p:cNvSpPr txBox="1"/>
          <p:nvPr/>
        </p:nvSpPr>
        <p:spPr>
          <a:xfrm>
            <a:off x="827584" y="4533341"/>
            <a:ext cx="2664296" cy="430887"/>
          </a:xfrm>
          <a:prstGeom prst="rect">
            <a:avLst/>
          </a:prstGeom>
          <a:noFill/>
        </p:spPr>
        <p:txBody>
          <a:bodyPr wrap="square">
            <a:spAutoFit/>
          </a:bodyPr>
          <a:lstStyle/>
          <a:p>
            <a:r>
              <a:rPr lang="en-GB" sz="1100" dirty="0">
                <a:solidFill>
                  <a:srgbClr val="68A3D8"/>
                </a:solidFill>
              </a:rPr>
              <a:t>Fig 18: Voltage signal simulated after a 75 MHz filter for different ratio ellipses.</a:t>
            </a:r>
          </a:p>
        </p:txBody>
      </p:sp>
      <p:sp>
        <p:nvSpPr>
          <p:cNvPr id="9" name="TextBox 8">
            <a:extLst>
              <a:ext uri="{FF2B5EF4-FFF2-40B4-BE49-F238E27FC236}">
                <a16:creationId xmlns:a16="http://schemas.microsoft.com/office/drawing/2014/main" id="{61B3EDE3-CDC7-4886-B672-C7B75CA5CAE5}"/>
              </a:ext>
            </a:extLst>
          </p:cNvPr>
          <p:cNvSpPr txBox="1"/>
          <p:nvPr/>
        </p:nvSpPr>
        <p:spPr>
          <a:xfrm>
            <a:off x="3779850" y="4443958"/>
            <a:ext cx="2664296" cy="600164"/>
          </a:xfrm>
          <a:prstGeom prst="rect">
            <a:avLst/>
          </a:prstGeom>
          <a:noFill/>
        </p:spPr>
        <p:txBody>
          <a:bodyPr wrap="square">
            <a:spAutoFit/>
          </a:bodyPr>
          <a:lstStyle/>
          <a:p>
            <a:r>
              <a:rPr lang="en-GB" sz="1100" dirty="0">
                <a:solidFill>
                  <a:srgbClr val="68A3D8"/>
                </a:solidFill>
              </a:rPr>
              <a:t>Fig 19: Wake loss factors for different ratio elliptical buttons for ttbar and Z modes.</a:t>
            </a:r>
          </a:p>
        </p:txBody>
      </p:sp>
      <p:sp>
        <p:nvSpPr>
          <p:cNvPr id="14" name="TextBox 13">
            <a:extLst>
              <a:ext uri="{FF2B5EF4-FFF2-40B4-BE49-F238E27FC236}">
                <a16:creationId xmlns:a16="http://schemas.microsoft.com/office/drawing/2014/main" id="{E542E377-555A-4B19-B8FB-EBEBC5B4A932}"/>
              </a:ext>
            </a:extLst>
          </p:cNvPr>
          <p:cNvSpPr txBox="1"/>
          <p:nvPr/>
        </p:nvSpPr>
        <p:spPr>
          <a:xfrm>
            <a:off x="6459626" y="4444438"/>
            <a:ext cx="2246524" cy="430887"/>
          </a:xfrm>
          <a:prstGeom prst="rect">
            <a:avLst/>
          </a:prstGeom>
          <a:noFill/>
        </p:spPr>
        <p:txBody>
          <a:bodyPr wrap="square">
            <a:spAutoFit/>
          </a:bodyPr>
          <a:lstStyle/>
          <a:p>
            <a:r>
              <a:rPr lang="en-GB" sz="1100" dirty="0">
                <a:solidFill>
                  <a:srgbClr val="68A3D8"/>
                </a:solidFill>
              </a:rPr>
              <a:t>Fig 20: Elliptical button with ratio 4 modelled in CST, sliced at z=0.</a:t>
            </a:r>
          </a:p>
        </p:txBody>
      </p:sp>
    </p:spTree>
    <p:extLst>
      <p:ext uri="{BB962C8B-B14F-4D97-AF65-F5344CB8AC3E}">
        <p14:creationId xmlns:p14="http://schemas.microsoft.com/office/powerpoint/2010/main" val="8989715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A91BF1-3354-7388-ADF7-55CE2C9C3133}"/>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726ECD1-E275-D145-2819-C248B63736DE}"/>
              </a:ext>
            </a:extLst>
          </p:cNvPr>
          <p:cNvSpPr>
            <a:spLocks noGrp="1"/>
          </p:cNvSpPr>
          <p:nvPr>
            <p:ph type="sldNum" sz="quarter" idx="10"/>
          </p:nvPr>
        </p:nvSpPr>
        <p:spPr/>
        <p:txBody>
          <a:bodyPr/>
          <a:lstStyle/>
          <a:p>
            <a:fld id="{88A1DFE4-5FC5-43BD-BB7E-75EAD82B965F}" type="slidenum">
              <a:rPr lang="en-US" noProof="0" smtClean="0"/>
              <a:pPr/>
              <a:t>13</a:t>
            </a:fld>
            <a:endParaRPr lang="en-US" noProof="0" dirty="0"/>
          </a:p>
        </p:txBody>
      </p:sp>
      <p:sp>
        <p:nvSpPr>
          <p:cNvPr id="5" name="Title 4">
            <a:extLst>
              <a:ext uri="{FF2B5EF4-FFF2-40B4-BE49-F238E27FC236}">
                <a16:creationId xmlns:a16="http://schemas.microsoft.com/office/drawing/2014/main" id="{886B1EBD-5743-28CB-2A3C-77ADA6ED0AAC}"/>
              </a:ext>
            </a:extLst>
          </p:cNvPr>
          <p:cNvSpPr>
            <a:spLocks noGrp="1"/>
          </p:cNvSpPr>
          <p:nvPr>
            <p:ph type="title"/>
          </p:nvPr>
        </p:nvSpPr>
        <p:spPr/>
        <p:txBody>
          <a:bodyPr/>
          <a:lstStyle/>
          <a:p>
            <a:r>
              <a:rPr lang="en-GB" sz="2200" dirty="0"/>
              <a:t>Geometrical Studies: Non-Standard Geometries</a:t>
            </a:r>
            <a:br>
              <a:rPr lang="en-GB" dirty="0"/>
            </a:br>
            <a:endParaRPr lang="en-GB" dirty="0"/>
          </a:p>
        </p:txBody>
      </p:sp>
      <p:sp>
        <p:nvSpPr>
          <p:cNvPr id="10" name="TextBox 9">
            <a:extLst>
              <a:ext uri="{FF2B5EF4-FFF2-40B4-BE49-F238E27FC236}">
                <a16:creationId xmlns:a16="http://schemas.microsoft.com/office/drawing/2014/main" id="{EC0B311B-EDFE-3BE3-5656-1554CA9B1B28}"/>
              </a:ext>
            </a:extLst>
          </p:cNvPr>
          <p:cNvSpPr txBox="1"/>
          <p:nvPr/>
        </p:nvSpPr>
        <p:spPr>
          <a:xfrm>
            <a:off x="389830" y="1175359"/>
            <a:ext cx="8263350" cy="992066"/>
          </a:xfrm>
          <a:prstGeom prst="rect">
            <a:avLst/>
          </a:prstGeom>
          <a:noFill/>
        </p:spPr>
        <p:txBody>
          <a:bodyPr wrap="square">
            <a:spAutoFit/>
          </a:bodyPr>
          <a:lstStyle/>
          <a:p>
            <a:pPr marL="359994" marR="0" indent="-359994" algn="l">
              <a:lnSpc>
                <a:spcPct val="119000"/>
              </a:lnSpc>
              <a:spcBef>
                <a:spcPts val="0"/>
              </a:spcBef>
              <a:spcAft>
                <a:spcPts val="1200"/>
              </a:spcAft>
              <a:buFont typeface="Arial" panose="020B0604020202020204" pitchFamily="34" charset="0"/>
              <a:buChar char="•"/>
            </a:pPr>
            <a:r>
              <a:rPr lang="en-GB" sz="1400" kern="1400" dirty="0">
                <a:ln>
                  <a:noFill/>
                </a:ln>
                <a:solidFill>
                  <a:srgbClr val="0F124A"/>
                </a:solidFill>
                <a:effectLst/>
              </a:rPr>
              <a:t>The wake potential was smaller to start for larger ratios, but rang for longer.</a:t>
            </a:r>
          </a:p>
          <a:p>
            <a:pPr marL="359994" marR="0" indent="-359994" algn="l">
              <a:lnSpc>
                <a:spcPct val="119000"/>
              </a:lnSpc>
              <a:spcBef>
                <a:spcPts val="0"/>
              </a:spcBef>
              <a:spcAft>
                <a:spcPts val="1200"/>
              </a:spcAft>
              <a:buFont typeface="Arial" panose="020B0604020202020204" pitchFamily="34" charset="0"/>
              <a:buChar char="•"/>
            </a:pPr>
            <a:r>
              <a:rPr lang="en-GB" sz="1400" kern="1400" dirty="0">
                <a:solidFill>
                  <a:srgbClr val="0F124A"/>
                </a:solidFill>
              </a:rPr>
              <a:t>This could cause issues if the wake potential is still significant when the next bunch arrives – there is a 25 ns gap foreseen between bunches (equivalent to 7.5 m). </a:t>
            </a:r>
            <a:endParaRPr lang="en-GB" sz="1400" kern="1400" dirty="0">
              <a:ln>
                <a:noFill/>
              </a:ln>
              <a:solidFill>
                <a:srgbClr val="0F124A"/>
              </a:solidFill>
              <a:effectLst/>
            </a:endParaRPr>
          </a:p>
        </p:txBody>
      </p:sp>
      <p:pic>
        <p:nvPicPr>
          <p:cNvPr id="8" name="Picture 7">
            <a:extLst>
              <a:ext uri="{FF2B5EF4-FFF2-40B4-BE49-F238E27FC236}">
                <a16:creationId xmlns:a16="http://schemas.microsoft.com/office/drawing/2014/main" id="{16F45A9F-8602-116F-B28E-ADB54E65477D}"/>
              </a:ext>
            </a:extLst>
          </p:cNvPr>
          <p:cNvPicPr>
            <a:picLocks noChangeAspect="1"/>
          </p:cNvPicPr>
          <p:nvPr/>
        </p:nvPicPr>
        <p:blipFill>
          <a:blip r:embed="rId2"/>
          <a:stretch>
            <a:fillRect/>
          </a:stretch>
        </p:blipFill>
        <p:spPr>
          <a:xfrm>
            <a:off x="1191749" y="2436106"/>
            <a:ext cx="2921625" cy="1969968"/>
          </a:xfrm>
          <a:prstGeom prst="rect">
            <a:avLst/>
          </a:prstGeom>
        </p:spPr>
      </p:pic>
      <p:pic>
        <p:nvPicPr>
          <p:cNvPr id="9" name="Picture 8">
            <a:extLst>
              <a:ext uri="{FF2B5EF4-FFF2-40B4-BE49-F238E27FC236}">
                <a16:creationId xmlns:a16="http://schemas.microsoft.com/office/drawing/2014/main" id="{CB7E5D98-720E-4807-1A9B-208DEFEB43EC}"/>
              </a:ext>
            </a:extLst>
          </p:cNvPr>
          <p:cNvPicPr>
            <a:picLocks noChangeAspect="1"/>
          </p:cNvPicPr>
          <p:nvPr/>
        </p:nvPicPr>
        <p:blipFill>
          <a:blip r:embed="rId3"/>
          <a:stretch>
            <a:fillRect/>
          </a:stretch>
        </p:blipFill>
        <p:spPr>
          <a:xfrm>
            <a:off x="4716016" y="2413988"/>
            <a:ext cx="3231382" cy="2029970"/>
          </a:xfrm>
          <a:prstGeom prst="rect">
            <a:avLst/>
          </a:prstGeom>
        </p:spPr>
      </p:pic>
      <p:sp>
        <p:nvSpPr>
          <p:cNvPr id="7" name="TextBox 6">
            <a:extLst>
              <a:ext uri="{FF2B5EF4-FFF2-40B4-BE49-F238E27FC236}">
                <a16:creationId xmlns:a16="http://schemas.microsoft.com/office/drawing/2014/main" id="{A0F03530-4BE1-4930-A148-0DA27555E21F}"/>
              </a:ext>
            </a:extLst>
          </p:cNvPr>
          <p:cNvSpPr txBox="1"/>
          <p:nvPr/>
        </p:nvSpPr>
        <p:spPr>
          <a:xfrm>
            <a:off x="1547664" y="4374673"/>
            <a:ext cx="2664296" cy="600164"/>
          </a:xfrm>
          <a:prstGeom prst="rect">
            <a:avLst/>
          </a:prstGeom>
          <a:noFill/>
        </p:spPr>
        <p:txBody>
          <a:bodyPr wrap="square">
            <a:spAutoFit/>
          </a:bodyPr>
          <a:lstStyle/>
          <a:p>
            <a:r>
              <a:rPr lang="en-GB" sz="1100" dirty="0">
                <a:solidFill>
                  <a:srgbClr val="68A3D8"/>
                </a:solidFill>
              </a:rPr>
              <a:t>Fig 21: Wake potential simulated for different ratio ellipses over 10 m, using the ttbar mode beam parameters.</a:t>
            </a:r>
          </a:p>
        </p:txBody>
      </p:sp>
      <p:sp>
        <p:nvSpPr>
          <p:cNvPr id="11" name="TextBox 10">
            <a:extLst>
              <a:ext uri="{FF2B5EF4-FFF2-40B4-BE49-F238E27FC236}">
                <a16:creationId xmlns:a16="http://schemas.microsoft.com/office/drawing/2014/main" id="{BA8716CA-B908-4548-AF2F-0347AAF3D98E}"/>
              </a:ext>
            </a:extLst>
          </p:cNvPr>
          <p:cNvSpPr txBox="1"/>
          <p:nvPr/>
        </p:nvSpPr>
        <p:spPr>
          <a:xfrm>
            <a:off x="5249186" y="4390439"/>
            <a:ext cx="2664296" cy="600164"/>
          </a:xfrm>
          <a:prstGeom prst="rect">
            <a:avLst/>
          </a:prstGeom>
          <a:noFill/>
        </p:spPr>
        <p:txBody>
          <a:bodyPr wrap="square">
            <a:spAutoFit/>
          </a:bodyPr>
          <a:lstStyle/>
          <a:p>
            <a:r>
              <a:rPr lang="en-GB" sz="1100" dirty="0">
                <a:solidFill>
                  <a:srgbClr val="68A3D8"/>
                </a:solidFill>
              </a:rPr>
              <a:t>Fig 22:  Ringing in wake potential simulated for different ratio ellipses between 9 and 10 m. </a:t>
            </a:r>
          </a:p>
        </p:txBody>
      </p:sp>
    </p:spTree>
    <p:extLst>
      <p:ext uri="{BB962C8B-B14F-4D97-AF65-F5344CB8AC3E}">
        <p14:creationId xmlns:p14="http://schemas.microsoft.com/office/powerpoint/2010/main" val="3084955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009D167-886F-4D79-A705-C0CF90484ED0}"/>
              </a:ext>
            </a:extLst>
          </p:cNvPr>
          <p:cNvSpPr>
            <a:spLocks noGrp="1"/>
          </p:cNvSpPr>
          <p:nvPr>
            <p:ph type="sldNum" sz="quarter" idx="10"/>
          </p:nvPr>
        </p:nvSpPr>
        <p:spPr/>
        <p:txBody>
          <a:bodyPr/>
          <a:lstStyle/>
          <a:p>
            <a:fld id="{88A1DFE4-5FC5-43BD-BB7E-75EAD82B965F}" type="slidenum">
              <a:rPr lang="en-US" noProof="0" smtClean="0"/>
              <a:pPr/>
              <a:t>14</a:t>
            </a:fld>
            <a:endParaRPr lang="en-US" noProof="0" dirty="0"/>
          </a:p>
        </p:txBody>
      </p:sp>
      <p:sp>
        <p:nvSpPr>
          <p:cNvPr id="5" name="Title 4">
            <a:extLst>
              <a:ext uri="{FF2B5EF4-FFF2-40B4-BE49-F238E27FC236}">
                <a16:creationId xmlns:a16="http://schemas.microsoft.com/office/drawing/2014/main" id="{2B7224A6-40CB-47E3-A213-A5BD87182CDE}"/>
              </a:ext>
            </a:extLst>
          </p:cNvPr>
          <p:cNvSpPr>
            <a:spLocks noGrp="1"/>
          </p:cNvSpPr>
          <p:nvPr>
            <p:ph type="title"/>
          </p:nvPr>
        </p:nvSpPr>
        <p:spPr/>
        <p:txBody>
          <a:bodyPr/>
          <a:lstStyle/>
          <a:p>
            <a:r>
              <a:rPr lang="en-GB" sz="2200" dirty="0"/>
              <a:t>Geometrical Studies: Non-Standard Geometries</a:t>
            </a:r>
            <a:br>
              <a:rPr lang="en-GB" dirty="0"/>
            </a:br>
            <a:endParaRPr lang="en-GB" dirty="0"/>
          </a:p>
        </p:txBody>
      </p:sp>
      <p:sp>
        <p:nvSpPr>
          <p:cNvPr id="10" name="TextBox 9">
            <a:extLst>
              <a:ext uri="{FF2B5EF4-FFF2-40B4-BE49-F238E27FC236}">
                <a16:creationId xmlns:a16="http://schemas.microsoft.com/office/drawing/2014/main" id="{50A45147-CD89-4400-BF59-3F486DEF6CF3}"/>
              </a:ext>
            </a:extLst>
          </p:cNvPr>
          <p:cNvSpPr txBox="1"/>
          <p:nvPr/>
        </p:nvSpPr>
        <p:spPr>
          <a:xfrm>
            <a:off x="389830" y="1175359"/>
            <a:ext cx="6414418" cy="1826334"/>
          </a:xfrm>
          <a:prstGeom prst="rect">
            <a:avLst/>
          </a:prstGeom>
          <a:noFill/>
        </p:spPr>
        <p:txBody>
          <a:bodyPr wrap="square">
            <a:spAutoFit/>
          </a:bodyPr>
          <a:lstStyle/>
          <a:p>
            <a:pPr marL="359994" marR="0" indent="-359994" algn="l">
              <a:lnSpc>
                <a:spcPct val="119000"/>
              </a:lnSpc>
              <a:spcBef>
                <a:spcPts val="0"/>
              </a:spcBef>
              <a:spcAft>
                <a:spcPts val="1200"/>
              </a:spcAft>
              <a:buFont typeface="Arial" panose="020B0604020202020204" pitchFamily="34" charset="0"/>
              <a:buChar char="•"/>
            </a:pPr>
            <a:r>
              <a:rPr lang="en-GB" sz="1200" kern="1400" dirty="0">
                <a:solidFill>
                  <a:srgbClr val="0F124A"/>
                </a:solidFill>
              </a:rPr>
              <a:t>Elliptical buttons were also compared to pill-shaped and rectangular pickups, using a ratio of 4, keeping the area of the pickup the same, and using the ttbar mode. </a:t>
            </a:r>
          </a:p>
          <a:p>
            <a:pPr marL="359994" marR="0" indent="-359994" algn="l">
              <a:lnSpc>
                <a:spcPct val="119000"/>
              </a:lnSpc>
              <a:spcBef>
                <a:spcPts val="0"/>
              </a:spcBef>
              <a:spcAft>
                <a:spcPts val="1200"/>
              </a:spcAft>
              <a:buFont typeface="Arial" panose="020B0604020202020204" pitchFamily="34" charset="0"/>
              <a:buChar char="•"/>
            </a:pPr>
            <a:r>
              <a:rPr lang="en-GB" sz="1200" kern="1400" dirty="0">
                <a:solidFill>
                  <a:srgbClr val="0F124A"/>
                </a:solidFill>
              </a:rPr>
              <a:t>The rectangle had the lowest wake-loss factor – but would sharp corners cause heating issues?</a:t>
            </a:r>
          </a:p>
          <a:p>
            <a:pPr marR="0" algn="l">
              <a:lnSpc>
                <a:spcPct val="119000"/>
              </a:lnSpc>
              <a:spcBef>
                <a:spcPts val="0"/>
              </a:spcBef>
              <a:spcAft>
                <a:spcPts val="1200"/>
              </a:spcAft>
            </a:pPr>
            <a:endParaRPr lang="en-GB" sz="1400" kern="1400" dirty="0">
              <a:ln>
                <a:noFill/>
              </a:ln>
              <a:solidFill>
                <a:srgbClr val="0F124A"/>
              </a:solidFill>
              <a:effectLst/>
            </a:endParaRPr>
          </a:p>
          <a:p>
            <a:pPr marL="0" marR="0" indent="0" algn="l">
              <a:lnSpc>
                <a:spcPct val="119000"/>
              </a:lnSpc>
              <a:spcBef>
                <a:spcPts val="0"/>
              </a:spcBef>
              <a:spcAft>
                <a:spcPts val="600"/>
              </a:spcAft>
            </a:pPr>
            <a:r>
              <a:rPr lang="en-GB" sz="800" kern="1400" dirty="0">
                <a:ln>
                  <a:noFill/>
                </a:ln>
                <a:solidFill>
                  <a:srgbClr val="000000"/>
                </a:solidFill>
                <a:effectLst/>
                <a:latin typeface="Calibri" panose="020F0502020204030204" pitchFamily="34" charset="0"/>
              </a:rPr>
              <a:t> </a:t>
            </a:r>
          </a:p>
        </p:txBody>
      </p:sp>
      <p:pic>
        <p:nvPicPr>
          <p:cNvPr id="3" name="Picture 2">
            <a:extLst>
              <a:ext uri="{FF2B5EF4-FFF2-40B4-BE49-F238E27FC236}">
                <a16:creationId xmlns:a16="http://schemas.microsoft.com/office/drawing/2014/main" id="{BADB8FF2-B6F6-F383-36AB-93C2BE68EC9E}"/>
              </a:ext>
            </a:extLst>
          </p:cNvPr>
          <p:cNvPicPr>
            <a:picLocks noChangeAspect="1"/>
          </p:cNvPicPr>
          <p:nvPr/>
        </p:nvPicPr>
        <p:blipFill>
          <a:blip r:embed="rId2"/>
          <a:stretch>
            <a:fillRect/>
          </a:stretch>
        </p:blipFill>
        <p:spPr>
          <a:xfrm>
            <a:off x="59907" y="2499742"/>
            <a:ext cx="2232413" cy="1563266"/>
          </a:xfrm>
          <a:prstGeom prst="rect">
            <a:avLst/>
          </a:prstGeom>
        </p:spPr>
      </p:pic>
      <p:pic>
        <p:nvPicPr>
          <p:cNvPr id="7" name="Picture 6">
            <a:extLst>
              <a:ext uri="{FF2B5EF4-FFF2-40B4-BE49-F238E27FC236}">
                <a16:creationId xmlns:a16="http://schemas.microsoft.com/office/drawing/2014/main" id="{4064AA49-2A7A-9C56-C18D-17F38CFA1CDF}"/>
              </a:ext>
            </a:extLst>
          </p:cNvPr>
          <p:cNvPicPr>
            <a:picLocks noChangeAspect="1"/>
          </p:cNvPicPr>
          <p:nvPr/>
        </p:nvPicPr>
        <p:blipFill>
          <a:blip r:embed="rId3"/>
          <a:stretch>
            <a:fillRect/>
          </a:stretch>
        </p:blipFill>
        <p:spPr>
          <a:xfrm>
            <a:off x="7350794" y="669062"/>
            <a:ext cx="1516584" cy="1516584"/>
          </a:xfrm>
          <a:prstGeom prst="rect">
            <a:avLst/>
          </a:prstGeom>
        </p:spPr>
      </p:pic>
      <p:pic>
        <p:nvPicPr>
          <p:cNvPr id="8" name="Picture 7">
            <a:extLst>
              <a:ext uri="{FF2B5EF4-FFF2-40B4-BE49-F238E27FC236}">
                <a16:creationId xmlns:a16="http://schemas.microsoft.com/office/drawing/2014/main" id="{38614927-FDBB-01A9-7508-0CAEB59C7AFB}"/>
              </a:ext>
            </a:extLst>
          </p:cNvPr>
          <p:cNvPicPr>
            <a:picLocks noChangeAspect="1"/>
          </p:cNvPicPr>
          <p:nvPr/>
        </p:nvPicPr>
        <p:blipFill>
          <a:blip r:embed="rId4"/>
          <a:stretch>
            <a:fillRect/>
          </a:stretch>
        </p:blipFill>
        <p:spPr>
          <a:xfrm>
            <a:off x="2334719" y="2499742"/>
            <a:ext cx="2232413" cy="1508688"/>
          </a:xfrm>
          <a:prstGeom prst="rect">
            <a:avLst/>
          </a:prstGeom>
        </p:spPr>
      </p:pic>
      <p:pic>
        <p:nvPicPr>
          <p:cNvPr id="6" name="Picture 5">
            <a:extLst>
              <a:ext uri="{FF2B5EF4-FFF2-40B4-BE49-F238E27FC236}">
                <a16:creationId xmlns:a16="http://schemas.microsoft.com/office/drawing/2014/main" id="{A7BAB619-D333-4400-9B99-D62FAF40A722}"/>
              </a:ext>
            </a:extLst>
          </p:cNvPr>
          <p:cNvPicPr>
            <a:picLocks noChangeAspect="1"/>
          </p:cNvPicPr>
          <p:nvPr/>
        </p:nvPicPr>
        <p:blipFill>
          <a:blip r:embed="rId5"/>
          <a:stretch>
            <a:fillRect/>
          </a:stretch>
        </p:blipFill>
        <p:spPr>
          <a:xfrm>
            <a:off x="4638975" y="2514913"/>
            <a:ext cx="2291541" cy="1516584"/>
          </a:xfrm>
          <a:prstGeom prst="rect">
            <a:avLst/>
          </a:prstGeom>
        </p:spPr>
      </p:pic>
      <p:graphicFrame>
        <p:nvGraphicFramePr>
          <p:cNvPr id="9" name="Table 8">
            <a:extLst>
              <a:ext uri="{FF2B5EF4-FFF2-40B4-BE49-F238E27FC236}">
                <a16:creationId xmlns:a16="http://schemas.microsoft.com/office/drawing/2014/main" id="{5D08F342-2879-4A62-84BB-77FC1766A28E}"/>
              </a:ext>
            </a:extLst>
          </p:cNvPr>
          <p:cNvGraphicFramePr>
            <a:graphicFrameLocks noGrp="1"/>
          </p:cNvGraphicFramePr>
          <p:nvPr>
            <p:extLst>
              <p:ext uri="{D42A27DB-BD31-4B8C-83A1-F6EECF244321}">
                <p14:modId xmlns:p14="http://schemas.microsoft.com/office/powerpoint/2010/main" val="3906432738"/>
              </p:ext>
            </p:extLst>
          </p:nvPr>
        </p:nvGraphicFramePr>
        <p:xfrm>
          <a:off x="7124848" y="3023110"/>
          <a:ext cx="1740907" cy="882650"/>
        </p:xfrm>
        <a:graphic>
          <a:graphicData uri="http://schemas.openxmlformats.org/drawingml/2006/table">
            <a:tbl>
              <a:tblPr/>
              <a:tblGrid>
                <a:gridCol w="561541">
                  <a:extLst>
                    <a:ext uri="{9D8B030D-6E8A-4147-A177-3AD203B41FA5}">
                      <a16:colId xmlns:a16="http://schemas.microsoft.com/office/drawing/2014/main" val="4039774669"/>
                    </a:ext>
                  </a:extLst>
                </a:gridCol>
                <a:gridCol w="1179366">
                  <a:extLst>
                    <a:ext uri="{9D8B030D-6E8A-4147-A177-3AD203B41FA5}">
                      <a16:colId xmlns:a16="http://schemas.microsoft.com/office/drawing/2014/main" val="1136030229"/>
                    </a:ext>
                  </a:extLst>
                </a:gridCol>
              </a:tblGrid>
              <a:tr h="190500">
                <a:tc>
                  <a:txBody>
                    <a:bodyPr/>
                    <a:lstStyle/>
                    <a:p>
                      <a:pPr algn="ctr" fontAlgn="b"/>
                      <a:r>
                        <a:rPr lang="en-GB" sz="1000" b="1" i="0" u="none" strike="noStrike" dirty="0">
                          <a:solidFill>
                            <a:srgbClr val="000000"/>
                          </a:solidFill>
                          <a:effectLst/>
                          <a:latin typeface="Aptos Narrow"/>
                        </a:rPr>
                        <a:t>Shape</a:t>
                      </a:r>
                    </a:p>
                  </a:txBody>
                  <a:tcPr marL="6350" marR="6350" marT="6350"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fontAlgn="b"/>
                      <a:r>
                        <a:rPr lang="en-GB" sz="1000" b="1" i="0" u="none" strike="noStrike" dirty="0">
                          <a:solidFill>
                            <a:srgbClr val="000000"/>
                          </a:solidFill>
                          <a:effectLst/>
                          <a:latin typeface="Aptos Narrow"/>
                        </a:rPr>
                        <a:t>Wake-loss factor, V/</a:t>
                      </a:r>
                      <a:r>
                        <a:rPr lang="en-GB" sz="1000" b="1" i="0" u="none" strike="noStrike" dirty="0" err="1">
                          <a:solidFill>
                            <a:srgbClr val="000000"/>
                          </a:solidFill>
                          <a:effectLst/>
                          <a:latin typeface="Aptos Narrow"/>
                        </a:rPr>
                        <a:t>pC</a:t>
                      </a:r>
                      <a:endParaRPr lang="en-GB" sz="1000" b="1" i="0" u="none" strike="noStrike" dirty="0">
                        <a:solidFill>
                          <a:srgbClr val="000000"/>
                        </a:solidFill>
                        <a:effectLst/>
                        <a:latin typeface="Aptos Narrow"/>
                      </a:endParaRPr>
                    </a:p>
                  </a:txBody>
                  <a:tcPr marL="6350" marR="6350" marT="6350" marB="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2437631396"/>
                  </a:ext>
                </a:extLst>
              </a:tr>
              <a:tr h="190500">
                <a:tc>
                  <a:txBody>
                    <a:bodyPr/>
                    <a:lstStyle/>
                    <a:p>
                      <a:pPr algn="ctr" fontAlgn="b"/>
                      <a:r>
                        <a:rPr lang="en-GB" sz="1000" b="0" i="0" u="none" strike="noStrike" dirty="0">
                          <a:solidFill>
                            <a:srgbClr val="000000"/>
                          </a:solidFill>
                          <a:effectLst/>
                          <a:latin typeface="Aptos Narrow"/>
                        </a:rPr>
                        <a:t>Ellipse</a:t>
                      </a:r>
                    </a:p>
                  </a:txBody>
                  <a:tcPr marL="6350" marR="6350" marT="6350"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b"/>
                      <a:r>
                        <a:rPr lang="en-GB" sz="1000" b="0" i="0" u="none" strike="noStrike" dirty="0">
                          <a:solidFill>
                            <a:srgbClr val="000000"/>
                          </a:solidFill>
                          <a:effectLst/>
                          <a:latin typeface="Aptos Narrow"/>
                        </a:rPr>
                        <a:t>1.29E-03</a:t>
                      </a:r>
                    </a:p>
                  </a:txBody>
                  <a:tcPr marL="6350" marR="6350" marT="6350" marB="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4120072246"/>
                  </a:ext>
                </a:extLst>
              </a:tr>
              <a:tr h="190500">
                <a:tc>
                  <a:txBody>
                    <a:bodyPr/>
                    <a:lstStyle/>
                    <a:p>
                      <a:pPr algn="ctr" fontAlgn="b"/>
                      <a:r>
                        <a:rPr lang="en-GB" sz="1000" b="0" i="0" u="none" strike="noStrike">
                          <a:solidFill>
                            <a:srgbClr val="000000"/>
                          </a:solidFill>
                          <a:effectLst/>
                          <a:latin typeface="Aptos Narrow"/>
                        </a:rPr>
                        <a:t>Pill</a:t>
                      </a:r>
                    </a:p>
                  </a:txBody>
                  <a:tcPr marL="6350" marR="6350" marT="6350"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b"/>
                      <a:r>
                        <a:rPr lang="en-GB" sz="1000" b="0" i="0" u="none" strike="noStrike" dirty="0">
                          <a:solidFill>
                            <a:srgbClr val="000000"/>
                          </a:solidFill>
                          <a:effectLst/>
                          <a:latin typeface="Aptos Narrow"/>
                        </a:rPr>
                        <a:t>1.38E-03</a:t>
                      </a:r>
                    </a:p>
                  </a:txBody>
                  <a:tcPr marL="6350" marR="6350" marT="6350" marB="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943136427"/>
                  </a:ext>
                </a:extLst>
              </a:tr>
              <a:tr h="190500">
                <a:tc>
                  <a:txBody>
                    <a:bodyPr/>
                    <a:lstStyle/>
                    <a:p>
                      <a:pPr algn="ctr" fontAlgn="b"/>
                      <a:r>
                        <a:rPr lang="en-GB" sz="1000" b="0" i="0" u="none" strike="noStrike">
                          <a:solidFill>
                            <a:srgbClr val="000000"/>
                          </a:solidFill>
                          <a:effectLst/>
                          <a:latin typeface="Aptos Narrow"/>
                        </a:rPr>
                        <a:t>Rectangle</a:t>
                      </a:r>
                    </a:p>
                  </a:txBody>
                  <a:tcPr marL="6350" marR="6350" marT="6350"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solidFill>
                            <a:srgbClr val="000000"/>
                          </a:solidFill>
                          <a:effectLst/>
                          <a:latin typeface="Aptos Narrow"/>
                        </a:rPr>
                        <a:t>1.01E-03</a:t>
                      </a:r>
                    </a:p>
                  </a:txBody>
                  <a:tcPr marL="6350" marR="6350" marT="6350" marB="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4059159"/>
                  </a:ext>
                </a:extLst>
              </a:tr>
            </a:tbl>
          </a:graphicData>
        </a:graphic>
      </p:graphicFrame>
      <p:sp>
        <p:nvSpPr>
          <p:cNvPr id="11" name="TextBox 10">
            <a:extLst>
              <a:ext uri="{FF2B5EF4-FFF2-40B4-BE49-F238E27FC236}">
                <a16:creationId xmlns:a16="http://schemas.microsoft.com/office/drawing/2014/main" id="{942B89BB-E4CC-45FB-99CF-8C1EE04E29C7}"/>
              </a:ext>
            </a:extLst>
          </p:cNvPr>
          <p:cNvSpPr txBox="1"/>
          <p:nvPr/>
        </p:nvSpPr>
        <p:spPr>
          <a:xfrm>
            <a:off x="195697" y="4095750"/>
            <a:ext cx="2124975" cy="678519"/>
          </a:xfrm>
          <a:prstGeom prst="rect">
            <a:avLst/>
          </a:prstGeom>
          <a:noFill/>
        </p:spPr>
        <p:txBody>
          <a:bodyPr wrap="square">
            <a:spAutoFit/>
          </a:bodyPr>
          <a:lstStyle/>
          <a:p>
            <a:pPr marL="0" marR="0" indent="0">
              <a:lnSpc>
                <a:spcPct val="119000"/>
              </a:lnSpc>
              <a:spcBef>
                <a:spcPts val="0"/>
              </a:spcBef>
              <a:spcAft>
                <a:spcPts val="1200"/>
              </a:spcAft>
            </a:pPr>
            <a:r>
              <a:rPr lang="en-GB" sz="1100" kern="1400" dirty="0">
                <a:ln>
                  <a:noFill/>
                </a:ln>
                <a:solidFill>
                  <a:srgbClr val="68A3D8"/>
                </a:solidFill>
                <a:effectLst/>
              </a:rPr>
              <a:t>Fig </a:t>
            </a:r>
            <a:r>
              <a:rPr lang="en-GB" sz="1100" kern="1400" dirty="0">
                <a:solidFill>
                  <a:srgbClr val="68A3D8"/>
                </a:solidFill>
              </a:rPr>
              <a:t>24</a:t>
            </a:r>
            <a:r>
              <a:rPr lang="en-GB" sz="1100" kern="1400" dirty="0">
                <a:ln>
                  <a:noFill/>
                </a:ln>
                <a:solidFill>
                  <a:srgbClr val="68A3D8"/>
                </a:solidFill>
                <a:effectLst/>
              </a:rPr>
              <a:t>: The wake impedance spectrum of different non-circular pickups.</a:t>
            </a:r>
          </a:p>
        </p:txBody>
      </p:sp>
      <p:sp>
        <p:nvSpPr>
          <p:cNvPr id="12" name="TextBox 11">
            <a:extLst>
              <a:ext uri="{FF2B5EF4-FFF2-40B4-BE49-F238E27FC236}">
                <a16:creationId xmlns:a16="http://schemas.microsoft.com/office/drawing/2014/main" id="{2C8E0DCB-CFA4-4FCA-A3DA-D175FDA64F9A}"/>
              </a:ext>
            </a:extLst>
          </p:cNvPr>
          <p:cNvSpPr txBox="1"/>
          <p:nvPr/>
        </p:nvSpPr>
        <p:spPr>
          <a:xfrm>
            <a:off x="2492924" y="4095749"/>
            <a:ext cx="2124975" cy="678519"/>
          </a:xfrm>
          <a:prstGeom prst="rect">
            <a:avLst/>
          </a:prstGeom>
          <a:noFill/>
        </p:spPr>
        <p:txBody>
          <a:bodyPr wrap="square">
            <a:spAutoFit/>
          </a:bodyPr>
          <a:lstStyle/>
          <a:p>
            <a:pPr marL="0" marR="0" indent="0">
              <a:lnSpc>
                <a:spcPct val="119000"/>
              </a:lnSpc>
              <a:spcBef>
                <a:spcPts val="0"/>
              </a:spcBef>
              <a:spcAft>
                <a:spcPts val="1200"/>
              </a:spcAft>
            </a:pPr>
            <a:r>
              <a:rPr lang="en-GB" sz="1100" kern="1400" dirty="0">
                <a:ln>
                  <a:noFill/>
                </a:ln>
                <a:solidFill>
                  <a:srgbClr val="68A3D8"/>
                </a:solidFill>
                <a:effectLst/>
              </a:rPr>
              <a:t>Fig </a:t>
            </a:r>
            <a:r>
              <a:rPr lang="en-GB" sz="1100" kern="1400" dirty="0">
                <a:solidFill>
                  <a:srgbClr val="68A3D8"/>
                </a:solidFill>
              </a:rPr>
              <a:t>25</a:t>
            </a:r>
            <a:r>
              <a:rPr lang="en-GB" sz="1100" kern="1400" dirty="0">
                <a:ln>
                  <a:noFill/>
                </a:ln>
                <a:solidFill>
                  <a:srgbClr val="68A3D8"/>
                </a:solidFill>
                <a:effectLst/>
              </a:rPr>
              <a:t>: The </a:t>
            </a:r>
            <a:r>
              <a:rPr lang="en-GB" sz="1100" kern="1400" dirty="0">
                <a:solidFill>
                  <a:srgbClr val="68A3D8"/>
                </a:solidFill>
              </a:rPr>
              <a:t>voltage after a 75 MHz filter </a:t>
            </a:r>
            <a:r>
              <a:rPr lang="en-GB" sz="1100" kern="1400" dirty="0">
                <a:ln>
                  <a:noFill/>
                </a:ln>
                <a:solidFill>
                  <a:srgbClr val="68A3D8"/>
                </a:solidFill>
                <a:effectLst/>
              </a:rPr>
              <a:t>of different non-circular pickups.</a:t>
            </a:r>
          </a:p>
        </p:txBody>
      </p:sp>
      <p:sp>
        <p:nvSpPr>
          <p:cNvPr id="13" name="TextBox 12">
            <a:extLst>
              <a:ext uri="{FF2B5EF4-FFF2-40B4-BE49-F238E27FC236}">
                <a16:creationId xmlns:a16="http://schemas.microsoft.com/office/drawing/2014/main" id="{0EF3CA69-5358-44CB-9805-118A7F797241}"/>
              </a:ext>
            </a:extLst>
          </p:cNvPr>
          <p:cNvSpPr txBox="1"/>
          <p:nvPr/>
        </p:nvSpPr>
        <p:spPr>
          <a:xfrm>
            <a:off x="4895297" y="4110920"/>
            <a:ext cx="2124975" cy="477054"/>
          </a:xfrm>
          <a:prstGeom prst="rect">
            <a:avLst/>
          </a:prstGeom>
          <a:noFill/>
        </p:spPr>
        <p:txBody>
          <a:bodyPr wrap="square">
            <a:spAutoFit/>
          </a:bodyPr>
          <a:lstStyle/>
          <a:p>
            <a:pPr marL="0" marR="0" indent="0">
              <a:lnSpc>
                <a:spcPct val="119000"/>
              </a:lnSpc>
              <a:spcBef>
                <a:spcPts val="0"/>
              </a:spcBef>
              <a:spcAft>
                <a:spcPts val="1200"/>
              </a:spcAft>
            </a:pPr>
            <a:r>
              <a:rPr lang="en-GB" sz="1100" kern="1400" dirty="0">
                <a:ln>
                  <a:noFill/>
                </a:ln>
                <a:solidFill>
                  <a:srgbClr val="68A3D8"/>
                </a:solidFill>
                <a:effectLst/>
              </a:rPr>
              <a:t>Fig </a:t>
            </a:r>
            <a:r>
              <a:rPr lang="en-GB" sz="1100" kern="1400" dirty="0">
                <a:solidFill>
                  <a:srgbClr val="68A3D8"/>
                </a:solidFill>
              </a:rPr>
              <a:t>26</a:t>
            </a:r>
            <a:r>
              <a:rPr lang="en-GB" sz="1100" kern="1400" dirty="0">
                <a:ln>
                  <a:noFill/>
                </a:ln>
                <a:solidFill>
                  <a:srgbClr val="68A3D8"/>
                </a:solidFill>
                <a:effectLst/>
              </a:rPr>
              <a:t>: The wake potential</a:t>
            </a:r>
            <a:r>
              <a:rPr lang="en-GB" sz="1100" kern="1400" dirty="0">
                <a:solidFill>
                  <a:srgbClr val="68A3D8"/>
                </a:solidFill>
              </a:rPr>
              <a:t> </a:t>
            </a:r>
            <a:r>
              <a:rPr lang="en-GB" sz="1100" kern="1400" dirty="0">
                <a:ln>
                  <a:noFill/>
                </a:ln>
                <a:solidFill>
                  <a:srgbClr val="68A3D8"/>
                </a:solidFill>
                <a:effectLst/>
              </a:rPr>
              <a:t>of different non-circular pickups.</a:t>
            </a:r>
          </a:p>
        </p:txBody>
      </p:sp>
      <p:sp>
        <p:nvSpPr>
          <p:cNvPr id="14" name="TextBox 13">
            <a:extLst>
              <a:ext uri="{FF2B5EF4-FFF2-40B4-BE49-F238E27FC236}">
                <a16:creationId xmlns:a16="http://schemas.microsoft.com/office/drawing/2014/main" id="{609C0ED0-2C44-41C2-9D9F-C4ACC15F3A1A}"/>
              </a:ext>
            </a:extLst>
          </p:cNvPr>
          <p:cNvSpPr txBox="1"/>
          <p:nvPr/>
        </p:nvSpPr>
        <p:spPr>
          <a:xfrm>
            <a:off x="7079565" y="2185646"/>
            <a:ext cx="2124975" cy="678519"/>
          </a:xfrm>
          <a:prstGeom prst="rect">
            <a:avLst/>
          </a:prstGeom>
          <a:noFill/>
        </p:spPr>
        <p:txBody>
          <a:bodyPr wrap="square">
            <a:spAutoFit/>
          </a:bodyPr>
          <a:lstStyle/>
          <a:p>
            <a:pPr marL="0" marR="0" indent="0">
              <a:lnSpc>
                <a:spcPct val="119000"/>
              </a:lnSpc>
              <a:spcBef>
                <a:spcPts val="0"/>
              </a:spcBef>
              <a:spcAft>
                <a:spcPts val="1200"/>
              </a:spcAft>
            </a:pPr>
            <a:r>
              <a:rPr lang="en-GB" sz="1100" dirty="0">
                <a:solidFill>
                  <a:srgbClr val="68A3D8"/>
                </a:solidFill>
              </a:rPr>
              <a:t>Fig 23: Pill-shaped button with ratio 4 modelled in CST, sliced at z=0</a:t>
            </a:r>
            <a:r>
              <a:rPr lang="en-GB" sz="1100" kern="1400" dirty="0">
                <a:ln>
                  <a:noFill/>
                </a:ln>
                <a:solidFill>
                  <a:srgbClr val="68A3D8"/>
                </a:solidFill>
                <a:effectLst/>
              </a:rPr>
              <a:t>.</a:t>
            </a:r>
          </a:p>
        </p:txBody>
      </p:sp>
      <p:sp>
        <p:nvSpPr>
          <p:cNvPr id="15" name="TextBox 14">
            <a:extLst>
              <a:ext uri="{FF2B5EF4-FFF2-40B4-BE49-F238E27FC236}">
                <a16:creationId xmlns:a16="http://schemas.microsoft.com/office/drawing/2014/main" id="{952DA639-55BE-4CAC-A1BA-FDC9F47D365F}"/>
              </a:ext>
            </a:extLst>
          </p:cNvPr>
          <p:cNvSpPr txBox="1"/>
          <p:nvPr/>
        </p:nvSpPr>
        <p:spPr>
          <a:xfrm>
            <a:off x="7055537" y="4031497"/>
            <a:ext cx="2124975" cy="678519"/>
          </a:xfrm>
          <a:prstGeom prst="rect">
            <a:avLst/>
          </a:prstGeom>
          <a:noFill/>
        </p:spPr>
        <p:txBody>
          <a:bodyPr wrap="square">
            <a:spAutoFit/>
          </a:bodyPr>
          <a:lstStyle/>
          <a:p>
            <a:pPr marL="0" marR="0" indent="0">
              <a:lnSpc>
                <a:spcPct val="119000"/>
              </a:lnSpc>
              <a:spcBef>
                <a:spcPts val="0"/>
              </a:spcBef>
              <a:spcAft>
                <a:spcPts val="1200"/>
              </a:spcAft>
            </a:pPr>
            <a:r>
              <a:rPr lang="en-GB" sz="1100" kern="1400" dirty="0">
                <a:solidFill>
                  <a:srgbClr val="68A3D8"/>
                </a:solidFill>
              </a:rPr>
              <a:t>Table 3</a:t>
            </a:r>
            <a:r>
              <a:rPr lang="en-GB" sz="1100" kern="1400" dirty="0">
                <a:ln>
                  <a:noFill/>
                </a:ln>
                <a:solidFill>
                  <a:srgbClr val="68A3D8"/>
                </a:solidFill>
                <a:effectLst/>
              </a:rPr>
              <a:t>: The wake-loss factor</a:t>
            </a:r>
            <a:r>
              <a:rPr lang="en-GB" sz="1100" kern="1400" dirty="0">
                <a:solidFill>
                  <a:srgbClr val="68A3D8"/>
                </a:solidFill>
              </a:rPr>
              <a:t> </a:t>
            </a:r>
            <a:r>
              <a:rPr lang="en-GB" sz="1100" kern="1400" dirty="0">
                <a:ln>
                  <a:noFill/>
                </a:ln>
                <a:solidFill>
                  <a:srgbClr val="68A3D8"/>
                </a:solidFill>
                <a:effectLst/>
              </a:rPr>
              <a:t>of different non-circular pickups.</a:t>
            </a:r>
          </a:p>
        </p:txBody>
      </p:sp>
    </p:spTree>
    <p:extLst>
      <p:ext uri="{BB962C8B-B14F-4D97-AF65-F5344CB8AC3E}">
        <p14:creationId xmlns:p14="http://schemas.microsoft.com/office/powerpoint/2010/main" val="27995836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546D7F-B39B-47D7-BA0B-C5A2EDCE01A2}"/>
              </a:ext>
            </a:extLst>
          </p:cNvPr>
          <p:cNvSpPr>
            <a:spLocks noGrp="1"/>
          </p:cNvSpPr>
          <p:nvPr>
            <p:ph type="ctrTitle"/>
          </p:nvPr>
        </p:nvSpPr>
        <p:spPr/>
        <p:txBody>
          <a:bodyPr/>
          <a:lstStyle/>
          <a:p>
            <a:r>
              <a:rPr lang="en-GB" dirty="0"/>
              <a:t>Thermal studies</a:t>
            </a:r>
          </a:p>
        </p:txBody>
      </p:sp>
      <p:sp>
        <p:nvSpPr>
          <p:cNvPr id="4" name="Slide Number Placeholder 3">
            <a:extLst>
              <a:ext uri="{FF2B5EF4-FFF2-40B4-BE49-F238E27FC236}">
                <a16:creationId xmlns:a16="http://schemas.microsoft.com/office/drawing/2014/main" id="{8CC657DD-1909-434A-8C1B-009736A332E2}"/>
              </a:ext>
            </a:extLst>
          </p:cNvPr>
          <p:cNvSpPr>
            <a:spLocks noGrp="1"/>
          </p:cNvSpPr>
          <p:nvPr>
            <p:ph type="sldNum" sz="quarter" idx="12"/>
          </p:nvPr>
        </p:nvSpPr>
        <p:spPr/>
        <p:txBody>
          <a:bodyPr/>
          <a:lstStyle/>
          <a:p>
            <a:fld id="{88A1DFE4-5FC5-43BD-BB7E-75EAD82B965F}" type="slidenum">
              <a:rPr lang="en-US" noProof="0" smtClean="0"/>
              <a:pPr/>
              <a:t>15</a:t>
            </a:fld>
            <a:endParaRPr lang="en-US" noProof="0" dirty="0"/>
          </a:p>
        </p:txBody>
      </p:sp>
      <p:pic>
        <p:nvPicPr>
          <p:cNvPr id="5" name="Picture 6" descr="Free Snowflake Png Transparent Background, Download Free Snowflake Png Transparent  Background png images, Free ClipArts on Clipart Library">
            <a:extLst>
              <a:ext uri="{FF2B5EF4-FFF2-40B4-BE49-F238E27FC236}">
                <a16:creationId xmlns:a16="http://schemas.microsoft.com/office/drawing/2014/main" id="{CEED9084-5B52-42B3-8199-21A26B7A24D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929775">
            <a:off x="-3470505" y="1930875"/>
            <a:ext cx="8839200" cy="514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18866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739F99-B79C-C0EA-824F-AE1BDCDF256B}"/>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31CC0F8-379B-504F-5AB9-FD7CF85F2C3B}"/>
              </a:ext>
            </a:extLst>
          </p:cNvPr>
          <p:cNvSpPr>
            <a:spLocks noGrp="1"/>
          </p:cNvSpPr>
          <p:nvPr>
            <p:ph type="sldNum" sz="quarter" idx="10"/>
          </p:nvPr>
        </p:nvSpPr>
        <p:spPr/>
        <p:txBody>
          <a:bodyPr/>
          <a:lstStyle/>
          <a:p>
            <a:fld id="{88A1DFE4-5FC5-43BD-BB7E-75EAD82B965F}" type="slidenum">
              <a:rPr lang="en-US" noProof="0" smtClean="0"/>
              <a:pPr/>
              <a:t>16</a:t>
            </a:fld>
            <a:endParaRPr lang="en-US" noProof="0" dirty="0"/>
          </a:p>
        </p:txBody>
      </p:sp>
      <p:sp>
        <p:nvSpPr>
          <p:cNvPr id="5" name="Title 4">
            <a:extLst>
              <a:ext uri="{FF2B5EF4-FFF2-40B4-BE49-F238E27FC236}">
                <a16:creationId xmlns:a16="http://schemas.microsoft.com/office/drawing/2014/main" id="{E5C66593-272D-58AE-05F8-36B6C4B02C59}"/>
              </a:ext>
            </a:extLst>
          </p:cNvPr>
          <p:cNvSpPr>
            <a:spLocks noGrp="1"/>
          </p:cNvSpPr>
          <p:nvPr>
            <p:ph type="title"/>
          </p:nvPr>
        </p:nvSpPr>
        <p:spPr/>
        <p:txBody>
          <a:bodyPr/>
          <a:lstStyle/>
          <a:p>
            <a:r>
              <a:rPr lang="en-GB" sz="3200" dirty="0"/>
              <a:t>Thermal Studies</a:t>
            </a:r>
            <a:br>
              <a:rPr lang="en-GB" dirty="0"/>
            </a:br>
            <a:endParaRPr lang="en-GB" dirty="0"/>
          </a:p>
        </p:txBody>
      </p:sp>
      <p:sp>
        <p:nvSpPr>
          <p:cNvPr id="3" name="Text Placeholder 2">
            <a:extLst>
              <a:ext uri="{FF2B5EF4-FFF2-40B4-BE49-F238E27FC236}">
                <a16:creationId xmlns:a16="http://schemas.microsoft.com/office/drawing/2014/main" id="{3F8FF5C6-F7F6-0186-0059-8CB7B4ACB07C}"/>
              </a:ext>
            </a:extLst>
          </p:cNvPr>
          <p:cNvSpPr>
            <a:spLocks noGrp="1"/>
          </p:cNvSpPr>
          <p:nvPr>
            <p:ph type="body" sz="quarter" idx="12"/>
          </p:nvPr>
        </p:nvSpPr>
        <p:spPr>
          <a:xfrm>
            <a:off x="437850" y="1211795"/>
            <a:ext cx="8424936" cy="1679637"/>
          </a:xfrm>
        </p:spPr>
        <p:txBody>
          <a:bodyPr/>
          <a:lstStyle/>
          <a:p>
            <a:pPr marL="285750" indent="-285750">
              <a:buFont typeface="Arial" panose="020B0604020202020204" pitchFamily="34" charset="0"/>
              <a:buChar char="•"/>
            </a:pPr>
            <a:r>
              <a:rPr lang="en-GB" b="0" dirty="0"/>
              <a:t>Due to the </a:t>
            </a:r>
            <a:r>
              <a:rPr lang="en-GB" b="0" dirty="0">
                <a:solidFill>
                  <a:srgbClr val="FF0000"/>
                </a:solidFill>
              </a:rPr>
              <a:t>high beam intensities </a:t>
            </a:r>
            <a:r>
              <a:rPr lang="en-GB" b="0" dirty="0"/>
              <a:t>expected in FCC-ee during runs with the Z mode, it is vital to model the BPM </a:t>
            </a:r>
            <a:r>
              <a:rPr lang="en-GB" b="0" dirty="0">
                <a:solidFill>
                  <a:srgbClr val="FF0000"/>
                </a:solidFill>
              </a:rPr>
              <a:t>heating</a:t>
            </a:r>
            <a:r>
              <a:rPr lang="en-GB" b="0" dirty="0"/>
              <a:t>, to ensure it remains within acceptable limits. </a:t>
            </a:r>
          </a:p>
          <a:p>
            <a:pPr marL="285750" indent="-285750">
              <a:buFont typeface="Arial" panose="020B0604020202020204" pitchFamily="34" charset="0"/>
              <a:buChar char="•"/>
            </a:pPr>
            <a:r>
              <a:rPr lang="en-GB" b="0" dirty="0"/>
              <a:t>The first model submitted for power loss and thermal simulations is shown in Fig 16. The thermal studies suggested this would reach temperatures well beyond the acceptable limit. </a:t>
            </a:r>
          </a:p>
          <a:p>
            <a:pPr marL="285750" indent="-285750">
              <a:buFont typeface="Arial" panose="020B0604020202020204" pitchFamily="34" charset="0"/>
              <a:buChar char="•"/>
            </a:pPr>
            <a:r>
              <a:rPr lang="en-GB" b="0" dirty="0"/>
              <a:t>The BPM was redesigned as shown in Fig 17. The seal material was changed to alumina as this has higher thermal conductivity than borosilicate glass.</a:t>
            </a:r>
          </a:p>
        </p:txBody>
      </p:sp>
      <p:pic>
        <p:nvPicPr>
          <p:cNvPr id="4" name="Picture 3">
            <a:extLst>
              <a:ext uri="{FF2B5EF4-FFF2-40B4-BE49-F238E27FC236}">
                <a16:creationId xmlns:a16="http://schemas.microsoft.com/office/drawing/2014/main" id="{37E4681A-6318-99F0-446C-680D91998C6F}"/>
              </a:ext>
            </a:extLst>
          </p:cNvPr>
          <p:cNvPicPr>
            <a:picLocks noChangeAspect="1"/>
          </p:cNvPicPr>
          <p:nvPr/>
        </p:nvPicPr>
        <p:blipFill>
          <a:blip r:embed="rId2"/>
          <a:stretch>
            <a:fillRect/>
          </a:stretch>
        </p:blipFill>
        <p:spPr>
          <a:xfrm>
            <a:off x="6066100" y="2891432"/>
            <a:ext cx="2694669" cy="864096"/>
          </a:xfrm>
          <a:prstGeom prst="rect">
            <a:avLst/>
          </a:prstGeom>
        </p:spPr>
      </p:pic>
      <p:pic>
        <p:nvPicPr>
          <p:cNvPr id="1026" name="Picture 2">
            <a:extLst>
              <a:ext uri="{FF2B5EF4-FFF2-40B4-BE49-F238E27FC236}">
                <a16:creationId xmlns:a16="http://schemas.microsoft.com/office/drawing/2014/main" id="{9CAF341D-11CD-8F23-B580-5D8026550E1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6824" y="2777771"/>
            <a:ext cx="2505858" cy="142718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1027" name="Picture 3">
            <a:extLst>
              <a:ext uri="{FF2B5EF4-FFF2-40B4-BE49-F238E27FC236}">
                <a16:creationId xmlns:a16="http://schemas.microsoft.com/office/drawing/2014/main" id="{9F74546A-99EC-87D7-7FC9-382BDC265B0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70994" y="2786592"/>
            <a:ext cx="2202012" cy="1543104"/>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6" name="TextBox 5">
            <a:extLst>
              <a:ext uri="{FF2B5EF4-FFF2-40B4-BE49-F238E27FC236}">
                <a16:creationId xmlns:a16="http://schemas.microsoft.com/office/drawing/2014/main" id="{1F52EF25-3FD7-8B95-571D-32772B6CFEEC}"/>
              </a:ext>
            </a:extLst>
          </p:cNvPr>
          <p:cNvSpPr txBox="1"/>
          <p:nvPr/>
        </p:nvSpPr>
        <p:spPr>
          <a:xfrm>
            <a:off x="899592" y="4287336"/>
            <a:ext cx="2124975" cy="678519"/>
          </a:xfrm>
          <a:prstGeom prst="rect">
            <a:avLst/>
          </a:prstGeom>
          <a:noFill/>
        </p:spPr>
        <p:txBody>
          <a:bodyPr wrap="square">
            <a:spAutoFit/>
          </a:bodyPr>
          <a:lstStyle/>
          <a:p>
            <a:pPr marL="0" marR="0" indent="0">
              <a:lnSpc>
                <a:spcPct val="119000"/>
              </a:lnSpc>
              <a:spcBef>
                <a:spcPts val="0"/>
              </a:spcBef>
              <a:spcAft>
                <a:spcPts val="1200"/>
              </a:spcAft>
            </a:pPr>
            <a:r>
              <a:rPr lang="en-GB" sz="1100" kern="1400" dirty="0">
                <a:ln>
                  <a:noFill/>
                </a:ln>
                <a:solidFill>
                  <a:srgbClr val="68A3D8"/>
                </a:solidFill>
                <a:effectLst/>
              </a:rPr>
              <a:t>Fig </a:t>
            </a:r>
            <a:r>
              <a:rPr lang="en-GB" sz="1100" kern="1400" dirty="0">
                <a:solidFill>
                  <a:srgbClr val="68A3D8"/>
                </a:solidFill>
              </a:rPr>
              <a:t>27</a:t>
            </a:r>
            <a:r>
              <a:rPr lang="en-GB" sz="1100" kern="1400" dirty="0">
                <a:ln>
                  <a:noFill/>
                </a:ln>
                <a:solidFill>
                  <a:srgbClr val="68A3D8"/>
                </a:solidFill>
                <a:effectLst/>
              </a:rPr>
              <a:t>: A cross-section of the initial pickup model used in thermal studies.</a:t>
            </a:r>
          </a:p>
        </p:txBody>
      </p:sp>
      <p:sp>
        <p:nvSpPr>
          <p:cNvPr id="7" name="TextBox 6">
            <a:extLst>
              <a:ext uri="{FF2B5EF4-FFF2-40B4-BE49-F238E27FC236}">
                <a16:creationId xmlns:a16="http://schemas.microsoft.com/office/drawing/2014/main" id="{99920CB9-6508-33B2-4CB7-473E76696764}"/>
              </a:ext>
            </a:extLst>
          </p:cNvPr>
          <p:cNvSpPr txBox="1"/>
          <p:nvPr/>
        </p:nvSpPr>
        <p:spPr>
          <a:xfrm>
            <a:off x="3543863" y="4296158"/>
            <a:ext cx="2325142" cy="678519"/>
          </a:xfrm>
          <a:prstGeom prst="rect">
            <a:avLst/>
          </a:prstGeom>
          <a:noFill/>
        </p:spPr>
        <p:txBody>
          <a:bodyPr wrap="square">
            <a:spAutoFit/>
          </a:bodyPr>
          <a:lstStyle/>
          <a:p>
            <a:pPr marL="0" marR="0" indent="0">
              <a:lnSpc>
                <a:spcPct val="119000"/>
              </a:lnSpc>
              <a:spcBef>
                <a:spcPts val="0"/>
              </a:spcBef>
              <a:spcAft>
                <a:spcPts val="1200"/>
              </a:spcAft>
            </a:pPr>
            <a:r>
              <a:rPr lang="en-GB" sz="1100" kern="1400" dirty="0">
                <a:ln>
                  <a:noFill/>
                </a:ln>
                <a:solidFill>
                  <a:srgbClr val="68A3D8"/>
                </a:solidFill>
                <a:effectLst/>
              </a:rPr>
              <a:t>Fig </a:t>
            </a:r>
            <a:r>
              <a:rPr lang="en-GB" sz="1100" kern="1400" dirty="0">
                <a:solidFill>
                  <a:srgbClr val="68A3D8"/>
                </a:solidFill>
              </a:rPr>
              <a:t>28</a:t>
            </a:r>
            <a:r>
              <a:rPr lang="en-GB" sz="1100" kern="1400" dirty="0">
                <a:ln>
                  <a:noFill/>
                </a:ln>
                <a:solidFill>
                  <a:srgbClr val="68A3D8"/>
                </a:solidFill>
                <a:effectLst/>
              </a:rPr>
              <a:t>: A cross-section of the improved pickup model used in thermal studies.</a:t>
            </a:r>
          </a:p>
        </p:txBody>
      </p:sp>
      <p:sp>
        <p:nvSpPr>
          <p:cNvPr id="8" name="TextBox 7">
            <a:extLst>
              <a:ext uri="{FF2B5EF4-FFF2-40B4-BE49-F238E27FC236}">
                <a16:creationId xmlns:a16="http://schemas.microsoft.com/office/drawing/2014/main" id="{F04A1348-8D7E-1FD5-189D-F428B218C7FB}"/>
              </a:ext>
            </a:extLst>
          </p:cNvPr>
          <p:cNvSpPr txBox="1"/>
          <p:nvPr/>
        </p:nvSpPr>
        <p:spPr>
          <a:xfrm>
            <a:off x="6024021" y="3907671"/>
            <a:ext cx="2796451" cy="879984"/>
          </a:xfrm>
          <a:prstGeom prst="rect">
            <a:avLst/>
          </a:prstGeom>
          <a:noFill/>
        </p:spPr>
        <p:txBody>
          <a:bodyPr wrap="square">
            <a:spAutoFit/>
          </a:bodyPr>
          <a:lstStyle/>
          <a:p>
            <a:pPr marL="0" marR="0" indent="0">
              <a:lnSpc>
                <a:spcPct val="119000"/>
              </a:lnSpc>
              <a:spcBef>
                <a:spcPts val="0"/>
              </a:spcBef>
              <a:spcAft>
                <a:spcPts val="1200"/>
              </a:spcAft>
            </a:pPr>
            <a:r>
              <a:rPr lang="en-GB" sz="1100" kern="1400" dirty="0">
                <a:ln>
                  <a:noFill/>
                </a:ln>
                <a:solidFill>
                  <a:srgbClr val="68A3D8"/>
                </a:solidFill>
                <a:effectLst/>
              </a:rPr>
              <a:t>Table 4: Results from simulating different pickups. The voltage is after a 75 MHz filter, and the temperature is from simulations </a:t>
            </a:r>
            <a:r>
              <a:rPr lang="en-GB" sz="1100" kern="1400" dirty="0">
                <a:solidFill>
                  <a:srgbClr val="68A3D8"/>
                </a:solidFill>
              </a:rPr>
              <a:t>of </a:t>
            </a:r>
            <a:r>
              <a:rPr lang="en-GB" sz="1100" kern="1400" dirty="0">
                <a:ln>
                  <a:noFill/>
                </a:ln>
                <a:solidFill>
                  <a:srgbClr val="68A3D8"/>
                </a:solidFill>
                <a:effectLst/>
              </a:rPr>
              <a:t>the Z mode.</a:t>
            </a:r>
          </a:p>
        </p:txBody>
      </p:sp>
      <p:pic>
        <p:nvPicPr>
          <p:cNvPr id="11" name="Picture 10">
            <a:extLst>
              <a:ext uri="{FF2B5EF4-FFF2-40B4-BE49-F238E27FC236}">
                <a16:creationId xmlns:a16="http://schemas.microsoft.com/office/drawing/2014/main" id="{D6671EFD-FA54-4D33-81F2-4DC17D6F3043}"/>
              </a:ext>
            </a:extLst>
          </p:cNvPr>
          <p:cNvPicPr>
            <a:picLocks noChangeAspect="1"/>
          </p:cNvPicPr>
          <p:nvPr/>
        </p:nvPicPr>
        <p:blipFill>
          <a:blip r:embed="rId5">
            <a:alphaModFix amt="85000"/>
            <a:extLst>
              <a:ext uri="{28A0092B-C50C-407E-A947-70E740481C1C}">
                <a14:useLocalDpi xmlns:a14="http://schemas.microsoft.com/office/drawing/2010/main" val="0"/>
              </a:ext>
            </a:extLst>
          </a:blip>
          <a:stretch>
            <a:fillRect/>
          </a:stretch>
        </p:blipFill>
        <p:spPr>
          <a:xfrm rot="16200000">
            <a:off x="5473689" y="3222351"/>
            <a:ext cx="535942" cy="755143"/>
          </a:xfrm>
          <a:prstGeom prst="rect">
            <a:avLst/>
          </a:prstGeom>
        </p:spPr>
      </p:pic>
    </p:spTree>
    <p:extLst>
      <p:ext uri="{BB962C8B-B14F-4D97-AF65-F5344CB8AC3E}">
        <p14:creationId xmlns:p14="http://schemas.microsoft.com/office/powerpoint/2010/main" val="14924368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5F0048-F085-4A1D-B9ED-CE7F7E577C19}"/>
              </a:ext>
            </a:extLst>
          </p:cNvPr>
          <p:cNvSpPr>
            <a:spLocks noGrp="1"/>
          </p:cNvSpPr>
          <p:nvPr>
            <p:ph type="ctrTitle"/>
          </p:nvPr>
        </p:nvSpPr>
        <p:spPr/>
        <p:txBody>
          <a:bodyPr/>
          <a:lstStyle/>
          <a:p>
            <a:r>
              <a:rPr lang="en-GB" dirty="0"/>
              <a:t>Bench-marking</a:t>
            </a:r>
          </a:p>
        </p:txBody>
      </p:sp>
      <p:sp>
        <p:nvSpPr>
          <p:cNvPr id="4" name="Slide Number Placeholder 3">
            <a:extLst>
              <a:ext uri="{FF2B5EF4-FFF2-40B4-BE49-F238E27FC236}">
                <a16:creationId xmlns:a16="http://schemas.microsoft.com/office/drawing/2014/main" id="{AF6B569D-F62E-492E-9DCE-B0B32AFFB67F}"/>
              </a:ext>
            </a:extLst>
          </p:cNvPr>
          <p:cNvSpPr>
            <a:spLocks noGrp="1"/>
          </p:cNvSpPr>
          <p:nvPr>
            <p:ph type="sldNum" sz="quarter" idx="12"/>
          </p:nvPr>
        </p:nvSpPr>
        <p:spPr/>
        <p:txBody>
          <a:bodyPr/>
          <a:lstStyle/>
          <a:p>
            <a:fld id="{88A1DFE4-5FC5-43BD-BB7E-75EAD82B965F}" type="slidenum">
              <a:rPr lang="en-US" noProof="0" smtClean="0"/>
              <a:pPr/>
              <a:t>17</a:t>
            </a:fld>
            <a:endParaRPr lang="en-US" noProof="0" dirty="0"/>
          </a:p>
        </p:txBody>
      </p:sp>
      <p:pic>
        <p:nvPicPr>
          <p:cNvPr id="5" name="Picture 6" descr="Free Snowflake Png Transparent Background, Download Free Snowflake Png Transparent  Background png images, Free ClipArts on Clipart Library">
            <a:extLst>
              <a:ext uri="{FF2B5EF4-FFF2-40B4-BE49-F238E27FC236}">
                <a16:creationId xmlns:a16="http://schemas.microsoft.com/office/drawing/2014/main" id="{2EF7700F-1F1F-45A9-8780-60C41BAA020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929775">
            <a:off x="-3470505" y="1930875"/>
            <a:ext cx="8839200" cy="514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5888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4F7532-F3A3-9CED-34C1-6C74039A3A3E}"/>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DDBF908-0411-6D6E-27B9-A8C9EE0D24AA}"/>
              </a:ext>
            </a:extLst>
          </p:cNvPr>
          <p:cNvSpPr>
            <a:spLocks noGrp="1"/>
          </p:cNvSpPr>
          <p:nvPr>
            <p:ph type="sldNum" sz="quarter" idx="10"/>
          </p:nvPr>
        </p:nvSpPr>
        <p:spPr/>
        <p:txBody>
          <a:bodyPr/>
          <a:lstStyle/>
          <a:p>
            <a:fld id="{88A1DFE4-5FC5-43BD-BB7E-75EAD82B965F}" type="slidenum">
              <a:rPr lang="en-US" noProof="0" smtClean="0"/>
              <a:pPr/>
              <a:t>18</a:t>
            </a:fld>
            <a:endParaRPr lang="en-US" noProof="0" dirty="0"/>
          </a:p>
        </p:txBody>
      </p:sp>
      <p:sp>
        <p:nvSpPr>
          <p:cNvPr id="5" name="Title 4">
            <a:extLst>
              <a:ext uri="{FF2B5EF4-FFF2-40B4-BE49-F238E27FC236}">
                <a16:creationId xmlns:a16="http://schemas.microsoft.com/office/drawing/2014/main" id="{3CC841AC-6E24-3B84-E532-C0CB6D99DB8A}"/>
              </a:ext>
            </a:extLst>
          </p:cNvPr>
          <p:cNvSpPr>
            <a:spLocks noGrp="1"/>
          </p:cNvSpPr>
          <p:nvPr>
            <p:ph type="title"/>
          </p:nvPr>
        </p:nvSpPr>
        <p:spPr/>
        <p:txBody>
          <a:bodyPr/>
          <a:lstStyle/>
          <a:p>
            <a:r>
              <a:rPr lang="en-GB" sz="3200" dirty="0"/>
              <a:t>Bench-marking</a:t>
            </a:r>
            <a:br>
              <a:rPr lang="en-GB" dirty="0"/>
            </a:br>
            <a:endParaRPr lang="en-GB" dirty="0"/>
          </a:p>
        </p:txBody>
      </p:sp>
      <p:sp>
        <p:nvSpPr>
          <p:cNvPr id="10" name="TextBox 9">
            <a:extLst>
              <a:ext uri="{FF2B5EF4-FFF2-40B4-BE49-F238E27FC236}">
                <a16:creationId xmlns:a16="http://schemas.microsoft.com/office/drawing/2014/main" id="{60988004-AA5D-F919-D395-7AD206B2F180}"/>
              </a:ext>
            </a:extLst>
          </p:cNvPr>
          <p:cNvSpPr txBox="1"/>
          <p:nvPr/>
        </p:nvSpPr>
        <p:spPr>
          <a:xfrm>
            <a:off x="389829" y="1175359"/>
            <a:ext cx="8337919" cy="1768241"/>
          </a:xfrm>
          <a:prstGeom prst="rect">
            <a:avLst/>
          </a:prstGeom>
          <a:noFill/>
        </p:spPr>
        <p:txBody>
          <a:bodyPr wrap="square">
            <a:spAutoFit/>
          </a:bodyPr>
          <a:lstStyle/>
          <a:p>
            <a:pPr marL="359994" marR="0" indent="-359994" algn="l">
              <a:spcBef>
                <a:spcPts val="0"/>
              </a:spcBef>
              <a:spcAft>
                <a:spcPts val="1200"/>
              </a:spcAft>
              <a:buFont typeface="Arial" panose="020B0604020202020204" pitchFamily="34" charset="0"/>
              <a:buChar char="•"/>
            </a:pPr>
            <a:r>
              <a:rPr lang="en-GB" sz="1400" kern="1400" dirty="0">
                <a:ln>
                  <a:noFill/>
                </a:ln>
                <a:solidFill>
                  <a:srgbClr val="0F124A"/>
                </a:solidFill>
                <a:effectLst/>
              </a:rPr>
              <a:t>Tests of an existing BPM at AWAKE have been used to benchmark CST results against measurements with beam.</a:t>
            </a:r>
          </a:p>
          <a:p>
            <a:pPr marL="359994" marR="0" indent="-359994" algn="l">
              <a:spcBef>
                <a:spcPts val="0"/>
              </a:spcBef>
              <a:spcAft>
                <a:spcPts val="1200"/>
              </a:spcAft>
              <a:buFont typeface="Arial" panose="020B0604020202020204" pitchFamily="34" charset="0"/>
              <a:buChar char="•"/>
            </a:pPr>
            <a:r>
              <a:rPr lang="en-GB" sz="1400" kern="1400" dirty="0">
                <a:ln>
                  <a:noFill/>
                </a:ln>
                <a:solidFill>
                  <a:srgbClr val="0F124A"/>
                </a:solidFill>
                <a:effectLst/>
              </a:rPr>
              <a:t>The result is shown in Fig. 19. The peak to peak voltage is similar but significantly more ringing is present in the measured signal. This could be due to structures not included in the simulation. </a:t>
            </a:r>
          </a:p>
          <a:p>
            <a:pPr marL="359994" marR="0" indent="-359994" algn="l">
              <a:spcBef>
                <a:spcPts val="0"/>
              </a:spcBef>
              <a:spcAft>
                <a:spcPts val="1200"/>
              </a:spcAft>
              <a:buFont typeface="Arial" panose="020B0604020202020204" pitchFamily="34" charset="0"/>
              <a:buChar char="•"/>
            </a:pPr>
            <a:r>
              <a:rPr lang="en-GB" sz="1400" kern="1400" dirty="0">
                <a:ln>
                  <a:noFill/>
                </a:ln>
                <a:solidFill>
                  <a:srgbClr val="0F124A"/>
                </a:solidFill>
                <a:effectLst/>
              </a:rPr>
              <a:t>Other benchmarking measurements have been taken at </a:t>
            </a:r>
            <a:r>
              <a:rPr lang="en-GB" sz="1400" kern="1400" dirty="0" err="1">
                <a:ln>
                  <a:noFill/>
                </a:ln>
                <a:solidFill>
                  <a:srgbClr val="0F124A"/>
                </a:solidFill>
                <a:effectLst/>
              </a:rPr>
              <a:t>SwissFEL</a:t>
            </a:r>
            <a:r>
              <a:rPr lang="en-GB" sz="1400" kern="1400" dirty="0">
                <a:ln>
                  <a:noFill/>
                </a:ln>
                <a:solidFill>
                  <a:srgbClr val="0F124A"/>
                </a:solidFill>
                <a:effectLst/>
              </a:rPr>
              <a:t> and CLEAR.</a:t>
            </a:r>
          </a:p>
          <a:p>
            <a:pPr marL="0" marR="0" indent="0" algn="l">
              <a:lnSpc>
                <a:spcPct val="119000"/>
              </a:lnSpc>
              <a:spcBef>
                <a:spcPts val="0"/>
              </a:spcBef>
              <a:spcAft>
                <a:spcPts val="600"/>
              </a:spcAft>
            </a:pPr>
            <a:r>
              <a:rPr lang="en-GB" sz="800" kern="1400" dirty="0">
                <a:ln>
                  <a:noFill/>
                </a:ln>
                <a:solidFill>
                  <a:srgbClr val="000000"/>
                </a:solidFill>
                <a:effectLst/>
                <a:latin typeface="Calibri" panose="020F0502020204030204" pitchFamily="34" charset="0"/>
              </a:rPr>
              <a:t> </a:t>
            </a:r>
          </a:p>
        </p:txBody>
      </p:sp>
      <p:pic>
        <p:nvPicPr>
          <p:cNvPr id="2050" name="Picture 2">
            <a:extLst>
              <a:ext uri="{FF2B5EF4-FFF2-40B4-BE49-F238E27FC236}">
                <a16:creationId xmlns:a16="http://schemas.microsoft.com/office/drawing/2014/main" id="{33A6F61C-70E7-9CB9-925C-95D9592EDD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6800" t="30635" r="2238" b="28450"/>
          <a:stretch>
            <a:fillRect/>
          </a:stretch>
        </p:blipFill>
        <p:spPr bwMode="auto">
          <a:xfrm>
            <a:off x="442800" y="3075806"/>
            <a:ext cx="2833309" cy="805318"/>
          </a:xfrm>
          <a:prstGeom prst="rect">
            <a:avLst/>
          </a:prstGeom>
          <a:noFill/>
          <a:ln w="38100" algn="ctr">
            <a:solidFill>
              <a:srgbClr val="3F9ED6"/>
            </a:solidFill>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3" name="TextBox 2">
            <a:extLst>
              <a:ext uri="{FF2B5EF4-FFF2-40B4-BE49-F238E27FC236}">
                <a16:creationId xmlns:a16="http://schemas.microsoft.com/office/drawing/2014/main" id="{4CB58E43-85D4-8405-BB7E-3F6868AA4A51}"/>
              </a:ext>
            </a:extLst>
          </p:cNvPr>
          <p:cNvSpPr txBox="1"/>
          <p:nvPr/>
        </p:nvSpPr>
        <p:spPr>
          <a:xfrm>
            <a:off x="659329" y="4135499"/>
            <a:ext cx="2400249" cy="477054"/>
          </a:xfrm>
          <a:prstGeom prst="rect">
            <a:avLst/>
          </a:prstGeom>
          <a:noFill/>
        </p:spPr>
        <p:txBody>
          <a:bodyPr wrap="square">
            <a:spAutoFit/>
          </a:bodyPr>
          <a:lstStyle/>
          <a:p>
            <a:pPr marL="0" marR="0" indent="0">
              <a:lnSpc>
                <a:spcPct val="119000"/>
              </a:lnSpc>
              <a:spcBef>
                <a:spcPts val="0"/>
              </a:spcBef>
              <a:spcAft>
                <a:spcPts val="1200"/>
              </a:spcAft>
            </a:pPr>
            <a:r>
              <a:rPr lang="en-GB" sz="1100" kern="1400" dirty="0">
                <a:ln>
                  <a:noFill/>
                </a:ln>
                <a:solidFill>
                  <a:srgbClr val="68A3D8"/>
                </a:solidFill>
                <a:effectLst/>
              </a:rPr>
              <a:t>Table 5: Summary of the CST and AWAKE </a:t>
            </a:r>
            <a:r>
              <a:rPr lang="en-GB" sz="1100" kern="1400" dirty="0" err="1">
                <a:ln>
                  <a:noFill/>
                </a:ln>
                <a:solidFill>
                  <a:srgbClr val="68A3D8"/>
                </a:solidFill>
                <a:effectLst/>
              </a:rPr>
              <a:t>eBPM</a:t>
            </a:r>
            <a:r>
              <a:rPr lang="en-GB" sz="1100" kern="1400" dirty="0">
                <a:ln>
                  <a:noFill/>
                </a:ln>
                <a:solidFill>
                  <a:srgbClr val="68A3D8"/>
                </a:solidFill>
                <a:effectLst/>
              </a:rPr>
              <a:t> benchmarking.</a:t>
            </a:r>
          </a:p>
        </p:txBody>
      </p:sp>
      <p:pic>
        <p:nvPicPr>
          <p:cNvPr id="4" name="Picture 3">
            <a:extLst>
              <a:ext uri="{FF2B5EF4-FFF2-40B4-BE49-F238E27FC236}">
                <a16:creationId xmlns:a16="http://schemas.microsoft.com/office/drawing/2014/main" id="{C24E4316-5AEE-94DE-3AEA-3555638E0C66}"/>
              </a:ext>
            </a:extLst>
          </p:cNvPr>
          <p:cNvPicPr>
            <a:picLocks noChangeAspect="1"/>
          </p:cNvPicPr>
          <p:nvPr/>
        </p:nvPicPr>
        <p:blipFill>
          <a:blip r:embed="rId3"/>
          <a:stretch>
            <a:fillRect/>
          </a:stretch>
        </p:blipFill>
        <p:spPr>
          <a:xfrm>
            <a:off x="3525384" y="2963488"/>
            <a:ext cx="2266680" cy="1029954"/>
          </a:xfrm>
          <a:prstGeom prst="rect">
            <a:avLst/>
          </a:prstGeom>
        </p:spPr>
      </p:pic>
      <p:sp>
        <p:nvSpPr>
          <p:cNvPr id="6" name="TextBox 5">
            <a:extLst>
              <a:ext uri="{FF2B5EF4-FFF2-40B4-BE49-F238E27FC236}">
                <a16:creationId xmlns:a16="http://schemas.microsoft.com/office/drawing/2014/main" id="{F398FF7E-7A88-C69D-C179-D3F9A0D6C08F}"/>
              </a:ext>
            </a:extLst>
          </p:cNvPr>
          <p:cNvSpPr txBox="1"/>
          <p:nvPr/>
        </p:nvSpPr>
        <p:spPr>
          <a:xfrm>
            <a:off x="3558910" y="4119159"/>
            <a:ext cx="2400249" cy="678519"/>
          </a:xfrm>
          <a:prstGeom prst="rect">
            <a:avLst/>
          </a:prstGeom>
          <a:noFill/>
        </p:spPr>
        <p:txBody>
          <a:bodyPr wrap="square">
            <a:spAutoFit/>
          </a:bodyPr>
          <a:lstStyle/>
          <a:p>
            <a:pPr marL="0" marR="0" indent="0">
              <a:lnSpc>
                <a:spcPct val="119000"/>
              </a:lnSpc>
              <a:spcBef>
                <a:spcPts val="0"/>
              </a:spcBef>
              <a:spcAft>
                <a:spcPts val="1200"/>
              </a:spcAft>
            </a:pPr>
            <a:r>
              <a:rPr lang="en-GB" sz="1100" kern="1400" dirty="0">
                <a:ln>
                  <a:noFill/>
                </a:ln>
                <a:solidFill>
                  <a:srgbClr val="68A3D8"/>
                </a:solidFill>
                <a:effectLst/>
              </a:rPr>
              <a:t>Fig </a:t>
            </a:r>
            <a:r>
              <a:rPr lang="en-GB" sz="1100" kern="1400" dirty="0">
                <a:solidFill>
                  <a:srgbClr val="68A3D8"/>
                </a:solidFill>
              </a:rPr>
              <a:t>29</a:t>
            </a:r>
            <a:r>
              <a:rPr lang="en-GB" sz="1100" kern="1400" dirty="0">
                <a:ln>
                  <a:noFill/>
                </a:ln>
                <a:solidFill>
                  <a:srgbClr val="68A3D8"/>
                </a:solidFill>
                <a:effectLst/>
              </a:rPr>
              <a:t>: Cross-section of the CST model of the AWAKE </a:t>
            </a:r>
            <a:r>
              <a:rPr lang="en-GB" sz="1100" kern="1400" dirty="0" err="1">
                <a:ln>
                  <a:noFill/>
                </a:ln>
                <a:solidFill>
                  <a:srgbClr val="68A3D8"/>
                </a:solidFill>
                <a:effectLst/>
              </a:rPr>
              <a:t>eBPM</a:t>
            </a:r>
            <a:r>
              <a:rPr lang="en-GB" sz="1100" kern="1400" dirty="0">
                <a:ln>
                  <a:noFill/>
                </a:ln>
                <a:solidFill>
                  <a:srgbClr val="68A3D8"/>
                </a:solidFill>
                <a:effectLst/>
              </a:rPr>
              <a:t>. Model courtesy Bethany Spear.</a:t>
            </a:r>
          </a:p>
        </p:txBody>
      </p:sp>
      <p:pic>
        <p:nvPicPr>
          <p:cNvPr id="2051" name="Picture 3">
            <a:extLst>
              <a:ext uri="{FF2B5EF4-FFF2-40B4-BE49-F238E27FC236}">
                <a16:creationId xmlns:a16="http://schemas.microsoft.com/office/drawing/2014/main" id="{F2B1640B-B4F2-888B-7411-1563B8DB753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16030" y="2811345"/>
            <a:ext cx="2238324" cy="1315420"/>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7" name="TextBox 6">
            <a:extLst>
              <a:ext uri="{FF2B5EF4-FFF2-40B4-BE49-F238E27FC236}">
                <a16:creationId xmlns:a16="http://schemas.microsoft.com/office/drawing/2014/main" id="{A8DB939E-CC71-0819-5505-A690AB32CC28}"/>
              </a:ext>
            </a:extLst>
          </p:cNvPr>
          <p:cNvSpPr txBox="1"/>
          <p:nvPr/>
        </p:nvSpPr>
        <p:spPr>
          <a:xfrm>
            <a:off x="6216030" y="4128225"/>
            <a:ext cx="2564394" cy="879984"/>
          </a:xfrm>
          <a:prstGeom prst="rect">
            <a:avLst/>
          </a:prstGeom>
          <a:noFill/>
        </p:spPr>
        <p:txBody>
          <a:bodyPr wrap="square">
            <a:spAutoFit/>
          </a:bodyPr>
          <a:lstStyle/>
          <a:p>
            <a:pPr marL="0" marR="0" indent="0">
              <a:lnSpc>
                <a:spcPct val="119000"/>
              </a:lnSpc>
              <a:spcBef>
                <a:spcPts val="0"/>
              </a:spcBef>
              <a:spcAft>
                <a:spcPts val="1200"/>
              </a:spcAft>
            </a:pPr>
            <a:r>
              <a:rPr lang="en-GB" sz="1100" kern="1400" dirty="0">
                <a:ln>
                  <a:noFill/>
                </a:ln>
                <a:solidFill>
                  <a:srgbClr val="68A3D8"/>
                </a:solidFill>
                <a:effectLst/>
              </a:rPr>
              <a:t>Fig </a:t>
            </a:r>
            <a:r>
              <a:rPr lang="en-GB" sz="1100" kern="1400" dirty="0">
                <a:solidFill>
                  <a:srgbClr val="68A3D8"/>
                </a:solidFill>
              </a:rPr>
              <a:t>30</a:t>
            </a:r>
            <a:r>
              <a:rPr lang="en-GB" sz="1100" kern="1400" dirty="0">
                <a:ln>
                  <a:noFill/>
                </a:ln>
                <a:solidFill>
                  <a:srgbClr val="68A3D8"/>
                </a:solidFill>
                <a:effectLst/>
              </a:rPr>
              <a:t>: Measured voltage response over time of AWAKE </a:t>
            </a:r>
            <a:r>
              <a:rPr lang="en-GB" sz="1100" kern="1400" dirty="0" err="1">
                <a:ln>
                  <a:noFill/>
                </a:ln>
                <a:solidFill>
                  <a:srgbClr val="68A3D8"/>
                </a:solidFill>
                <a:effectLst/>
              </a:rPr>
              <a:t>eBPM</a:t>
            </a:r>
            <a:r>
              <a:rPr lang="en-GB" sz="1100" kern="1400" dirty="0">
                <a:ln>
                  <a:noFill/>
                </a:ln>
                <a:solidFill>
                  <a:srgbClr val="68A3D8"/>
                </a:solidFill>
                <a:effectLst/>
              </a:rPr>
              <a:t> compared with CST results, compensated for the cable and oscilloscope responses. </a:t>
            </a:r>
          </a:p>
        </p:txBody>
      </p:sp>
    </p:spTree>
    <p:extLst>
      <p:ext uri="{BB962C8B-B14F-4D97-AF65-F5344CB8AC3E}">
        <p14:creationId xmlns:p14="http://schemas.microsoft.com/office/powerpoint/2010/main" val="30995542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52C946-310B-666F-AC7B-8771BCEC2A70}"/>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40AC2FA-2FD2-71D1-3D55-1643B6DEF850}"/>
              </a:ext>
            </a:extLst>
          </p:cNvPr>
          <p:cNvSpPr>
            <a:spLocks noGrp="1"/>
          </p:cNvSpPr>
          <p:nvPr>
            <p:ph type="sldNum" sz="quarter" idx="10"/>
          </p:nvPr>
        </p:nvSpPr>
        <p:spPr/>
        <p:txBody>
          <a:bodyPr/>
          <a:lstStyle/>
          <a:p>
            <a:fld id="{88A1DFE4-5FC5-43BD-BB7E-75EAD82B965F}" type="slidenum">
              <a:rPr lang="en-US" noProof="0" smtClean="0"/>
              <a:pPr/>
              <a:t>19</a:t>
            </a:fld>
            <a:endParaRPr lang="en-US" noProof="0" dirty="0"/>
          </a:p>
        </p:txBody>
      </p:sp>
      <p:sp>
        <p:nvSpPr>
          <p:cNvPr id="5" name="Title 4">
            <a:extLst>
              <a:ext uri="{FF2B5EF4-FFF2-40B4-BE49-F238E27FC236}">
                <a16:creationId xmlns:a16="http://schemas.microsoft.com/office/drawing/2014/main" id="{3B40FD7F-CD89-32FC-4CF5-5DBCA0AD0257}"/>
              </a:ext>
            </a:extLst>
          </p:cNvPr>
          <p:cNvSpPr>
            <a:spLocks noGrp="1"/>
          </p:cNvSpPr>
          <p:nvPr>
            <p:ph type="title"/>
          </p:nvPr>
        </p:nvSpPr>
        <p:spPr/>
        <p:txBody>
          <a:bodyPr/>
          <a:lstStyle/>
          <a:p>
            <a:r>
              <a:rPr lang="en-GB" sz="3200" dirty="0"/>
              <a:t>Conclusions</a:t>
            </a:r>
            <a:br>
              <a:rPr lang="en-GB" dirty="0"/>
            </a:br>
            <a:endParaRPr lang="en-GB" dirty="0"/>
          </a:p>
        </p:txBody>
      </p:sp>
      <p:sp>
        <p:nvSpPr>
          <p:cNvPr id="10" name="TextBox 9">
            <a:extLst>
              <a:ext uri="{FF2B5EF4-FFF2-40B4-BE49-F238E27FC236}">
                <a16:creationId xmlns:a16="http://schemas.microsoft.com/office/drawing/2014/main" id="{0F14A858-4655-2F6F-1C5E-63C2F85F86B8}"/>
              </a:ext>
            </a:extLst>
          </p:cNvPr>
          <p:cNvSpPr txBox="1"/>
          <p:nvPr/>
        </p:nvSpPr>
        <p:spPr>
          <a:xfrm>
            <a:off x="389830" y="1175359"/>
            <a:ext cx="8263350" cy="3808928"/>
          </a:xfrm>
          <a:prstGeom prst="rect">
            <a:avLst/>
          </a:prstGeom>
          <a:noFill/>
        </p:spPr>
        <p:txBody>
          <a:bodyPr wrap="square">
            <a:spAutoFit/>
          </a:bodyPr>
          <a:lstStyle/>
          <a:p>
            <a:pPr marR="0" algn="l">
              <a:lnSpc>
                <a:spcPct val="119000"/>
              </a:lnSpc>
              <a:spcBef>
                <a:spcPts val="0"/>
              </a:spcBef>
              <a:spcAft>
                <a:spcPts val="1200"/>
              </a:spcAft>
            </a:pPr>
            <a:r>
              <a:rPr lang="en-GB" sz="1400" b="1" kern="1400" dirty="0">
                <a:solidFill>
                  <a:srgbClr val="0F124A"/>
                </a:solidFill>
              </a:rPr>
              <a:t>Summary</a:t>
            </a:r>
          </a:p>
          <a:p>
            <a:pPr marL="285750" marR="0" indent="-285750" algn="l">
              <a:lnSpc>
                <a:spcPct val="119000"/>
              </a:lnSpc>
              <a:spcBef>
                <a:spcPts val="0"/>
              </a:spcBef>
              <a:spcAft>
                <a:spcPts val="1200"/>
              </a:spcAft>
              <a:buFont typeface="Arial" panose="020B0604020202020204" pitchFamily="34" charset="0"/>
              <a:buChar char="•"/>
            </a:pPr>
            <a:r>
              <a:rPr lang="en-GB" sz="1400" kern="1400" dirty="0">
                <a:ln>
                  <a:noFill/>
                </a:ln>
                <a:solidFill>
                  <a:srgbClr val="0F124A"/>
                </a:solidFill>
                <a:effectLst/>
              </a:rPr>
              <a:t>Thermal simulations show that beam-induced heating will be significant in the Z mode operation, but could be mitigated by optimising the pickup geometry and selecting an insulator material with high thermal conductivity.</a:t>
            </a:r>
          </a:p>
          <a:p>
            <a:pPr marL="285750" marR="0" indent="-285750" algn="l">
              <a:lnSpc>
                <a:spcPct val="119000"/>
              </a:lnSpc>
              <a:spcBef>
                <a:spcPts val="0"/>
              </a:spcBef>
              <a:spcAft>
                <a:spcPts val="1200"/>
              </a:spcAft>
              <a:buFont typeface="Arial" panose="020B0604020202020204" pitchFamily="34" charset="0"/>
              <a:buChar char="•"/>
            </a:pPr>
            <a:r>
              <a:rPr lang="en-GB" sz="1400" kern="1400" dirty="0">
                <a:solidFill>
                  <a:srgbClr val="0F124A"/>
                </a:solidFill>
              </a:rPr>
              <a:t>Geometry of the button has a significant impact on performance – for now a trapezoidal button is favoured, but other more ‘non-standard’ designs are being explored.</a:t>
            </a:r>
            <a:endParaRPr lang="en-GB" sz="1400" kern="1400" dirty="0">
              <a:ln>
                <a:noFill/>
              </a:ln>
              <a:solidFill>
                <a:srgbClr val="0F124A"/>
              </a:solidFill>
              <a:effectLst/>
            </a:endParaRPr>
          </a:p>
          <a:p>
            <a:pPr marR="0" algn="l">
              <a:lnSpc>
                <a:spcPct val="119000"/>
              </a:lnSpc>
              <a:spcBef>
                <a:spcPts val="0"/>
              </a:spcBef>
              <a:spcAft>
                <a:spcPts val="1200"/>
              </a:spcAft>
            </a:pPr>
            <a:r>
              <a:rPr lang="en-GB" sz="1400" b="1" kern="1400" dirty="0">
                <a:solidFill>
                  <a:srgbClr val="0F124A"/>
                </a:solidFill>
              </a:rPr>
              <a:t>Future Work</a:t>
            </a:r>
            <a:endParaRPr lang="en-GB" sz="1400" b="1" kern="1400" dirty="0">
              <a:ln>
                <a:noFill/>
              </a:ln>
              <a:solidFill>
                <a:srgbClr val="0F124A"/>
              </a:solidFill>
              <a:effectLst/>
            </a:endParaRPr>
          </a:p>
          <a:p>
            <a:pPr marL="359994" marR="0" indent="-359994" algn="l">
              <a:spcBef>
                <a:spcPts val="0"/>
              </a:spcBef>
              <a:spcAft>
                <a:spcPts val="1200"/>
              </a:spcAft>
              <a:buFont typeface="Arial" panose="020B0604020202020204" pitchFamily="34" charset="0"/>
              <a:buChar char="•"/>
            </a:pPr>
            <a:r>
              <a:rPr lang="en-GB" sz="1400" kern="1400" dirty="0">
                <a:ln>
                  <a:noFill/>
                </a:ln>
                <a:solidFill>
                  <a:srgbClr val="0F124A"/>
                </a:solidFill>
                <a:effectLst/>
              </a:rPr>
              <a:t>Further iterations of design modifications and thermal studies will be undertaken and data from additional benchmarking measurements will be analysed. </a:t>
            </a:r>
          </a:p>
          <a:p>
            <a:pPr marL="359994" marR="0" indent="-359994" algn="l">
              <a:spcBef>
                <a:spcPts val="0"/>
              </a:spcBef>
              <a:spcAft>
                <a:spcPts val="1200"/>
              </a:spcAft>
              <a:buFont typeface="Arial" panose="020B0604020202020204" pitchFamily="34" charset="0"/>
              <a:buChar char="•"/>
            </a:pPr>
            <a:r>
              <a:rPr lang="en-GB" sz="1400" kern="1400" dirty="0">
                <a:ln>
                  <a:noFill/>
                </a:ln>
                <a:solidFill>
                  <a:srgbClr val="0F124A"/>
                </a:solidFill>
                <a:effectLst/>
              </a:rPr>
              <a:t>Once studies converge to a promising model, prototypes will be built and tested both in the laboratory and with beam.</a:t>
            </a:r>
          </a:p>
          <a:p>
            <a:pPr marL="0" marR="0" indent="0" algn="l">
              <a:lnSpc>
                <a:spcPct val="119000"/>
              </a:lnSpc>
              <a:spcBef>
                <a:spcPts val="0"/>
              </a:spcBef>
              <a:spcAft>
                <a:spcPts val="600"/>
              </a:spcAft>
            </a:pPr>
            <a:r>
              <a:rPr lang="en-GB" sz="800" kern="1400" dirty="0">
                <a:ln>
                  <a:noFill/>
                </a:ln>
                <a:solidFill>
                  <a:srgbClr val="000000"/>
                </a:solidFill>
                <a:effectLst/>
                <a:latin typeface="Calibri" panose="020F0502020204030204" pitchFamily="34" charset="0"/>
              </a:rPr>
              <a:t> </a:t>
            </a:r>
          </a:p>
        </p:txBody>
      </p:sp>
    </p:spTree>
    <p:extLst>
      <p:ext uri="{BB962C8B-B14F-4D97-AF65-F5344CB8AC3E}">
        <p14:creationId xmlns:p14="http://schemas.microsoft.com/office/powerpoint/2010/main" val="24933030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FEB1A91-989E-4FD6-BF4B-3E6E7CE1D4AD}"/>
              </a:ext>
            </a:extLst>
          </p:cNvPr>
          <p:cNvSpPr>
            <a:spLocks noGrp="1"/>
          </p:cNvSpPr>
          <p:nvPr>
            <p:ph type="title"/>
          </p:nvPr>
        </p:nvSpPr>
        <p:spPr/>
        <p:txBody>
          <a:bodyPr/>
          <a:lstStyle/>
          <a:p>
            <a:r>
              <a:rPr lang="en-US" dirty="0"/>
              <a:t>Table of contents</a:t>
            </a:r>
          </a:p>
        </p:txBody>
      </p:sp>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fld id="{88A1DFE4-5FC5-43BD-BB7E-75EAD82B965F}" type="slidenum">
              <a:rPr lang="en-US" sz="800" b="0" smtClean="0">
                <a:solidFill>
                  <a:schemeClr val="bg1"/>
                </a:solidFill>
              </a:rPr>
              <a:pPr algn="r">
                <a:lnSpc>
                  <a:spcPct val="100000"/>
                </a:lnSpc>
              </a:pPr>
              <a:t>2</a:t>
            </a:fld>
            <a:endParaRPr lang="en-US" sz="800" b="0" dirty="0">
              <a:solidFill>
                <a:schemeClr val="bg1"/>
              </a:solidFill>
            </a:endParaRPr>
          </a:p>
        </p:txBody>
      </p:sp>
      <p:sp>
        <p:nvSpPr>
          <p:cNvPr id="9" name="Textplatzhalter 5">
            <a:extLst>
              <a:ext uri="{FF2B5EF4-FFF2-40B4-BE49-F238E27FC236}">
                <a16:creationId xmlns:a16="http://schemas.microsoft.com/office/drawing/2014/main" id="{64669859-C192-172E-79C9-1E51027FF11E}"/>
              </a:ext>
            </a:extLst>
          </p:cNvPr>
          <p:cNvSpPr>
            <a:spLocks noGrp="1"/>
          </p:cNvSpPr>
          <p:nvPr>
            <p:ph type="body" sz="quarter" idx="12"/>
          </p:nvPr>
        </p:nvSpPr>
        <p:spPr>
          <a:xfrm>
            <a:off x="437849" y="1275606"/>
            <a:ext cx="8631449" cy="4320480"/>
          </a:xfrm>
        </p:spPr>
        <p:txBody>
          <a:bodyPr/>
          <a:lstStyle/>
          <a:p>
            <a:pPr marL="171450" indent="-171450">
              <a:lnSpc>
                <a:spcPct val="100000"/>
              </a:lnSpc>
              <a:buFont typeface="Arial" panose="020B0604020202020204" pitchFamily="34" charset="0"/>
              <a:buChar char="•"/>
            </a:pPr>
            <a:r>
              <a:rPr lang="en-GB" dirty="0"/>
              <a:t>  Introduction</a:t>
            </a:r>
          </a:p>
          <a:p>
            <a:pPr marL="758250" lvl="1" indent="-285750">
              <a:lnSpc>
                <a:spcPct val="100000"/>
              </a:lnSpc>
              <a:buFont typeface="Arial" panose="020B0604020202020204" pitchFamily="34" charset="0"/>
              <a:buChar char="•"/>
            </a:pPr>
            <a:r>
              <a:rPr lang="en-GB" dirty="0"/>
              <a:t>FCC-</a:t>
            </a:r>
            <a:r>
              <a:rPr lang="en-GB" dirty="0" err="1"/>
              <a:t>ee</a:t>
            </a:r>
            <a:r>
              <a:rPr lang="en-GB" dirty="0"/>
              <a:t> BPM requirements</a:t>
            </a:r>
          </a:p>
          <a:p>
            <a:pPr marL="758250" lvl="1" indent="-285750">
              <a:lnSpc>
                <a:spcPct val="100000"/>
              </a:lnSpc>
              <a:buFont typeface="Arial" panose="020B0604020202020204" pitchFamily="34" charset="0"/>
              <a:buChar char="•"/>
            </a:pPr>
            <a:r>
              <a:rPr lang="en-GB" dirty="0"/>
              <a:t>Response to different FCC-</a:t>
            </a:r>
            <a:r>
              <a:rPr lang="en-GB" dirty="0" err="1"/>
              <a:t>ee</a:t>
            </a:r>
            <a:r>
              <a:rPr lang="en-GB" dirty="0"/>
              <a:t> modes</a:t>
            </a:r>
          </a:p>
          <a:p>
            <a:pPr marL="285750" indent="-285750">
              <a:lnSpc>
                <a:spcPct val="100000"/>
              </a:lnSpc>
              <a:buFont typeface="Arial" panose="020B0604020202020204" pitchFamily="34" charset="0"/>
              <a:buChar char="•"/>
            </a:pPr>
            <a:r>
              <a:rPr lang="en-GB" dirty="0"/>
              <a:t>Geometrical studies</a:t>
            </a:r>
          </a:p>
          <a:p>
            <a:pPr marL="758250" lvl="1" indent="-285750">
              <a:lnSpc>
                <a:spcPct val="100000"/>
              </a:lnSpc>
              <a:buFont typeface="Arial" panose="020B0604020202020204" pitchFamily="34" charset="0"/>
              <a:buChar char="•"/>
            </a:pPr>
            <a:r>
              <a:rPr lang="en-GB" dirty="0"/>
              <a:t>Varying parameters of a simplified button</a:t>
            </a:r>
          </a:p>
          <a:p>
            <a:pPr marL="758250" lvl="1" indent="-285750">
              <a:lnSpc>
                <a:spcPct val="100000"/>
              </a:lnSpc>
              <a:buFont typeface="Arial" panose="020B0604020202020204" pitchFamily="34" charset="0"/>
              <a:buChar char="•"/>
            </a:pPr>
            <a:r>
              <a:rPr lang="en-GB" dirty="0"/>
              <a:t>Different geometries of a circular button</a:t>
            </a:r>
          </a:p>
          <a:p>
            <a:pPr marL="758250" lvl="1" indent="-285750">
              <a:lnSpc>
                <a:spcPct val="100000"/>
              </a:lnSpc>
              <a:buFont typeface="Arial" panose="020B0604020202020204" pitchFamily="34" charset="0"/>
              <a:buChar char="•"/>
            </a:pPr>
            <a:r>
              <a:rPr lang="en-GB" dirty="0"/>
              <a:t>Non-standard geometries</a:t>
            </a:r>
          </a:p>
          <a:p>
            <a:pPr marL="285750" indent="-285750">
              <a:lnSpc>
                <a:spcPct val="100000"/>
              </a:lnSpc>
              <a:buFont typeface="Arial" panose="020B0604020202020204" pitchFamily="34" charset="0"/>
              <a:buChar char="•"/>
            </a:pPr>
            <a:r>
              <a:rPr lang="en-GB" dirty="0"/>
              <a:t>Thermal studies</a:t>
            </a:r>
          </a:p>
          <a:p>
            <a:pPr marL="285750" indent="-285750">
              <a:lnSpc>
                <a:spcPct val="100000"/>
              </a:lnSpc>
              <a:buFont typeface="Arial" panose="020B0604020202020204" pitchFamily="34" charset="0"/>
              <a:buChar char="•"/>
            </a:pPr>
            <a:r>
              <a:rPr lang="en-GB" dirty="0"/>
              <a:t>Bench-marking</a:t>
            </a:r>
          </a:p>
          <a:p>
            <a:pPr marL="285750" indent="-285750">
              <a:lnSpc>
                <a:spcPct val="100000"/>
              </a:lnSpc>
              <a:buFont typeface="Arial" panose="020B0604020202020204" pitchFamily="34" charset="0"/>
              <a:buChar char="•"/>
            </a:pPr>
            <a:r>
              <a:rPr lang="en-GB" dirty="0"/>
              <a:t>Conclusions</a:t>
            </a:r>
          </a:p>
        </p:txBody>
      </p:sp>
      <p:sp>
        <p:nvSpPr>
          <p:cNvPr id="3" name="Textplatzhalter 5">
            <a:extLst>
              <a:ext uri="{FF2B5EF4-FFF2-40B4-BE49-F238E27FC236}">
                <a16:creationId xmlns:a16="http://schemas.microsoft.com/office/drawing/2014/main" id="{1651F0E6-FEE0-70D5-E71F-577A6A009290}"/>
              </a:ext>
            </a:extLst>
          </p:cNvPr>
          <p:cNvSpPr txBox="1">
            <a:spLocks/>
          </p:cNvSpPr>
          <p:nvPr/>
        </p:nvSpPr>
        <p:spPr>
          <a:xfrm>
            <a:off x="4371605" y="1275606"/>
            <a:ext cx="4023000" cy="4320480"/>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buFont typeface="Arial" panose="020B0604020202020204" pitchFamily="34" charset="0"/>
              <a:buChar char="•"/>
            </a:pPr>
            <a:endParaRPr lang="en-GB" dirty="0"/>
          </a:p>
        </p:txBody>
      </p:sp>
      <p:pic>
        <p:nvPicPr>
          <p:cNvPr id="7" name="Picture 6">
            <a:extLst>
              <a:ext uri="{FF2B5EF4-FFF2-40B4-BE49-F238E27FC236}">
                <a16:creationId xmlns:a16="http://schemas.microsoft.com/office/drawing/2014/main" id="{9636649D-1A08-2B72-6E41-4A19E8E3E8E7}"/>
              </a:ext>
            </a:extLst>
          </p:cNvPr>
          <p:cNvPicPr>
            <a:picLocks noChangeAspect="1"/>
          </p:cNvPicPr>
          <p:nvPr/>
        </p:nvPicPr>
        <p:blipFill rotWithShape="1">
          <a:blip r:embed="rId2">
            <a:extLst>
              <a:ext uri="{BEBA8EAE-BF5A-486C-A8C5-ECC9F3942E4B}">
                <a14:imgProps xmlns:a14="http://schemas.microsoft.com/office/drawing/2010/main">
                  <a14:imgLayer r:embed="rId3">
                    <a14:imgEffect>
                      <a14:backgroundRemoval t="10000" b="90000" l="10000" r="90000"/>
                    </a14:imgEffect>
                  </a14:imgLayer>
                </a14:imgProps>
              </a:ext>
            </a:extLst>
          </a:blip>
          <a:srcRect l="10800" t="30799" r="10800" b="31402"/>
          <a:stretch/>
        </p:blipFill>
        <p:spPr>
          <a:xfrm>
            <a:off x="6912405" y="2590"/>
            <a:ext cx="972539" cy="312602"/>
          </a:xfrm>
          <a:prstGeom prst="rect">
            <a:avLst/>
          </a:prstGeom>
        </p:spPr>
      </p:pic>
      <p:sp>
        <p:nvSpPr>
          <p:cNvPr id="11" name="Textfeld 7">
            <a:extLst>
              <a:ext uri="{FF2B5EF4-FFF2-40B4-BE49-F238E27FC236}">
                <a16:creationId xmlns:a16="http://schemas.microsoft.com/office/drawing/2014/main" id="{63BA84EB-5FBD-650C-7306-540C728DEDAA}"/>
              </a:ext>
            </a:extLst>
          </p:cNvPr>
          <p:cNvSpPr txBox="1"/>
          <p:nvPr/>
        </p:nvSpPr>
        <p:spPr>
          <a:xfrm>
            <a:off x="3552750" y="73856"/>
            <a:ext cx="2038500" cy="170071"/>
          </a:xfrm>
          <a:prstGeom prst="rect">
            <a:avLst/>
          </a:prstGeom>
          <a:noFill/>
        </p:spPr>
        <p:txBody>
          <a:bodyPr wrap="square" rtlCol="0">
            <a:noAutofit/>
          </a:bodyPr>
          <a:lstStyle/>
          <a:p>
            <a:pPr algn="ctr">
              <a:lnSpc>
                <a:spcPts val="1238"/>
              </a:lnSpc>
            </a:pPr>
            <a:r>
              <a:rPr lang="en-US" sz="900" dirty="0">
                <a:solidFill>
                  <a:schemeClr val="bg1"/>
                </a:solidFill>
              </a:rPr>
              <a:t>Emily Howling</a:t>
            </a:r>
            <a:endParaRPr lang="de-AT" sz="900" dirty="0">
              <a:solidFill>
                <a:schemeClr val="bg1"/>
              </a:solidFill>
            </a:endParaRPr>
          </a:p>
        </p:txBody>
      </p:sp>
      <p:pic>
        <p:nvPicPr>
          <p:cNvPr id="8" name="Picture 6" descr="Free Snowflake Png Transparent Background, Download Free Snowflake Png Transparent  Background png images, Free ClipArts on Clipart Library">
            <a:extLst>
              <a:ext uri="{FF2B5EF4-FFF2-40B4-BE49-F238E27FC236}">
                <a16:creationId xmlns:a16="http://schemas.microsoft.com/office/drawing/2014/main" id="{4EE0CB56-7030-4C1E-ABB8-368609E457E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9308677">
            <a:off x="2492804" y="1296143"/>
            <a:ext cx="8839200" cy="514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65991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BE85B2-BABC-412F-8D5C-AE83A32F19DB}"/>
              </a:ext>
            </a:extLst>
          </p:cNvPr>
          <p:cNvSpPr>
            <a:spLocks noGrp="1"/>
          </p:cNvSpPr>
          <p:nvPr>
            <p:ph type="ctrTitle"/>
          </p:nvPr>
        </p:nvSpPr>
        <p:spPr>
          <a:xfrm>
            <a:off x="380183" y="424691"/>
            <a:ext cx="8263350" cy="611311"/>
          </a:xfrm>
        </p:spPr>
        <p:txBody>
          <a:bodyPr/>
          <a:lstStyle/>
          <a:p>
            <a:r>
              <a:rPr lang="en-US" sz="2800" dirty="0"/>
              <a:t>Thank you for your attention! Merry Christmas!</a:t>
            </a:r>
            <a:endParaRPr lang="de-AT" sz="2800" dirty="0"/>
          </a:p>
        </p:txBody>
      </p:sp>
      <p:sp>
        <p:nvSpPr>
          <p:cNvPr id="8" name="Foliennummernplatzhalter 4">
            <a:extLst>
              <a:ext uri="{FF2B5EF4-FFF2-40B4-BE49-F238E27FC236}">
                <a16:creationId xmlns:a16="http://schemas.microsoft.com/office/drawing/2014/main" id="{8735D142-6BA2-C345-B6B9-41EE415B026D}"/>
              </a:ext>
            </a:extLst>
          </p:cNvPr>
          <p:cNvSpPr>
            <a:spLocks noGrp="1"/>
          </p:cNvSpPr>
          <p:nvPr>
            <p:ph type="sldNum" sz="quarter" idx="12"/>
          </p:nvPr>
        </p:nvSpPr>
        <p:spPr>
          <a:xfrm>
            <a:off x="8745299" y="61740"/>
            <a:ext cx="324000" cy="170071"/>
          </a:xfrm>
        </p:spPr>
        <p:txBody>
          <a:bodyPr lIns="90000"/>
          <a:lstStyle/>
          <a:p>
            <a:fld id="{88A1DFE4-5FC5-43BD-BB7E-75EAD82B965F}" type="slidenum">
              <a:rPr lang="en-US" noProof="0" smtClean="0"/>
              <a:pPr/>
              <a:t>20</a:t>
            </a:fld>
            <a:endParaRPr lang="en-US" noProof="0" dirty="0"/>
          </a:p>
        </p:txBody>
      </p:sp>
      <p:pic>
        <p:nvPicPr>
          <p:cNvPr id="15" name="Picture 14">
            <a:extLst>
              <a:ext uri="{FF2B5EF4-FFF2-40B4-BE49-F238E27FC236}">
                <a16:creationId xmlns:a16="http://schemas.microsoft.com/office/drawing/2014/main" id="{789F8C9D-ADB4-478F-8430-CFF3097A1F75}"/>
              </a:ext>
            </a:extLst>
          </p:cNvPr>
          <p:cNvPicPr>
            <a:picLocks noChangeAspect="1"/>
          </p:cNvPicPr>
          <p:nvPr/>
        </p:nvPicPr>
        <p:blipFill rotWithShape="1">
          <a:blip r:embed="rId2">
            <a:extLst>
              <a:ext uri="{BEBA8EAE-BF5A-486C-A8C5-ECC9F3942E4B}">
                <a14:imgProps xmlns:a14="http://schemas.microsoft.com/office/drawing/2010/main">
                  <a14:imgLayer r:embed="rId3">
                    <a14:imgEffect>
                      <a14:backgroundRemoval t="10000" b="90000" l="10000" r="90000"/>
                    </a14:imgEffect>
                  </a14:imgLayer>
                </a14:imgProps>
              </a:ext>
            </a:extLst>
          </a:blip>
          <a:srcRect l="10800" t="30799" r="10800" b="31402"/>
          <a:stretch/>
        </p:blipFill>
        <p:spPr>
          <a:xfrm>
            <a:off x="6894183" y="3714"/>
            <a:ext cx="1056228" cy="339502"/>
          </a:xfrm>
          <a:prstGeom prst="rect">
            <a:avLst/>
          </a:prstGeom>
        </p:spPr>
      </p:pic>
      <p:sp>
        <p:nvSpPr>
          <p:cNvPr id="17" name="Textfeld 7">
            <a:extLst>
              <a:ext uri="{FF2B5EF4-FFF2-40B4-BE49-F238E27FC236}">
                <a16:creationId xmlns:a16="http://schemas.microsoft.com/office/drawing/2014/main" id="{D0F1C3D5-1B44-42AC-87C5-5F566944CEE8}"/>
              </a:ext>
            </a:extLst>
          </p:cNvPr>
          <p:cNvSpPr txBox="1"/>
          <p:nvPr/>
        </p:nvSpPr>
        <p:spPr>
          <a:xfrm>
            <a:off x="3552750" y="73856"/>
            <a:ext cx="2038500" cy="170071"/>
          </a:xfrm>
          <a:prstGeom prst="rect">
            <a:avLst/>
          </a:prstGeom>
          <a:noFill/>
        </p:spPr>
        <p:txBody>
          <a:bodyPr wrap="square" rtlCol="0">
            <a:noAutofit/>
          </a:bodyPr>
          <a:lstStyle/>
          <a:p>
            <a:pPr algn="ctr">
              <a:lnSpc>
                <a:spcPts val="1238"/>
              </a:lnSpc>
            </a:pPr>
            <a:r>
              <a:rPr lang="en-US" sz="900" dirty="0">
                <a:solidFill>
                  <a:schemeClr val="bg1"/>
                </a:solidFill>
              </a:rPr>
              <a:t>Emily Howling</a:t>
            </a:r>
            <a:endParaRPr lang="de-AT" sz="900" dirty="0">
              <a:solidFill>
                <a:schemeClr val="bg1"/>
              </a:solidFill>
            </a:endParaRPr>
          </a:p>
        </p:txBody>
      </p:sp>
      <p:pic>
        <p:nvPicPr>
          <p:cNvPr id="18" name="Picture 2">
            <a:extLst>
              <a:ext uri="{FF2B5EF4-FFF2-40B4-BE49-F238E27FC236}">
                <a16:creationId xmlns:a16="http://schemas.microsoft.com/office/drawing/2014/main" id="{F8C6646B-FE1C-4659-A56D-79866218FFD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66034" y="10064"/>
            <a:ext cx="327092" cy="326802"/>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19" name="Picture 3">
            <a:extLst>
              <a:ext uri="{FF2B5EF4-FFF2-40B4-BE49-F238E27FC236}">
                <a16:creationId xmlns:a16="http://schemas.microsoft.com/office/drawing/2014/main" id="{629539D6-D18E-4213-A970-526405B804B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t="12386" r="15591" b="12386"/>
          <a:stretch>
            <a:fillRect/>
          </a:stretch>
        </p:blipFill>
        <p:spPr bwMode="auto">
          <a:xfrm>
            <a:off x="6012159" y="6350"/>
            <a:ext cx="666401" cy="334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pic>
        <p:nvPicPr>
          <p:cNvPr id="9" name="Picture 8">
            <a:extLst>
              <a:ext uri="{FF2B5EF4-FFF2-40B4-BE49-F238E27FC236}">
                <a16:creationId xmlns:a16="http://schemas.microsoft.com/office/drawing/2014/main" id="{28CC9D65-99E5-4655-9D92-C0017615C86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1520" y="1865037"/>
            <a:ext cx="2357513" cy="2355876"/>
          </a:xfrm>
          <a:prstGeom prst="rect">
            <a:avLst/>
          </a:prstGeom>
        </p:spPr>
      </p:pic>
      <p:pic>
        <p:nvPicPr>
          <p:cNvPr id="4" name="Picture 3">
            <a:extLst>
              <a:ext uri="{FF2B5EF4-FFF2-40B4-BE49-F238E27FC236}">
                <a16:creationId xmlns:a16="http://schemas.microsoft.com/office/drawing/2014/main" id="{0D60ED48-A140-461E-9D68-CF6195838CAD}"/>
              </a:ext>
            </a:extLst>
          </p:cNvPr>
          <p:cNvPicPr>
            <a:picLocks noChangeAspect="1"/>
          </p:cNvPicPr>
          <p:nvPr/>
        </p:nvPicPr>
        <p:blipFill rotWithShape="1">
          <a:blip r:embed="rId7">
            <a:extLst>
              <a:ext uri="{28A0092B-C50C-407E-A947-70E740481C1C}">
                <a14:useLocalDpi xmlns:a14="http://schemas.microsoft.com/office/drawing/2010/main" val="0"/>
              </a:ext>
            </a:extLst>
          </a:blip>
          <a:srcRect t="25410" b="13203"/>
          <a:stretch/>
        </p:blipFill>
        <p:spPr>
          <a:xfrm>
            <a:off x="2942755" y="3316540"/>
            <a:ext cx="3168352" cy="1458711"/>
          </a:xfrm>
          <a:prstGeom prst="rect">
            <a:avLst/>
          </a:prstGeom>
        </p:spPr>
      </p:pic>
      <p:sp>
        <p:nvSpPr>
          <p:cNvPr id="7" name="TextBox 6">
            <a:extLst>
              <a:ext uri="{FF2B5EF4-FFF2-40B4-BE49-F238E27FC236}">
                <a16:creationId xmlns:a16="http://schemas.microsoft.com/office/drawing/2014/main" id="{691DF663-E8CF-4087-BF7D-07AF04285B45}"/>
              </a:ext>
            </a:extLst>
          </p:cNvPr>
          <p:cNvSpPr txBox="1"/>
          <p:nvPr/>
        </p:nvSpPr>
        <p:spPr>
          <a:xfrm>
            <a:off x="350156" y="4368175"/>
            <a:ext cx="2160240" cy="507831"/>
          </a:xfrm>
          <a:prstGeom prst="rect">
            <a:avLst/>
          </a:prstGeom>
          <a:noFill/>
        </p:spPr>
        <p:txBody>
          <a:bodyPr wrap="square" rtlCol="0">
            <a:spAutoFit/>
          </a:bodyPr>
          <a:lstStyle/>
          <a:p>
            <a:pPr algn="ctr"/>
            <a:r>
              <a:rPr lang="en-GB" dirty="0">
                <a:solidFill>
                  <a:schemeClr val="bg1"/>
                </a:solidFill>
              </a:rPr>
              <a:t>Joined a fanfare band on the sousaphone</a:t>
            </a:r>
          </a:p>
        </p:txBody>
      </p:sp>
      <p:sp>
        <p:nvSpPr>
          <p:cNvPr id="3" name="TextBox 2">
            <a:extLst>
              <a:ext uri="{FF2B5EF4-FFF2-40B4-BE49-F238E27FC236}">
                <a16:creationId xmlns:a16="http://schemas.microsoft.com/office/drawing/2014/main" id="{04C5D26C-A3F7-4882-A3B7-CDC019368264}"/>
              </a:ext>
            </a:extLst>
          </p:cNvPr>
          <p:cNvSpPr txBox="1"/>
          <p:nvPr/>
        </p:nvSpPr>
        <p:spPr>
          <a:xfrm>
            <a:off x="2536793" y="1047532"/>
            <a:ext cx="4609028" cy="300082"/>
          </a:xfrm>
          <a:prstGeom prst="rect">
            <a:avLst/>
          </a:prstGeom>
          <a:noFill/>
        </p:spPr>
        <p:txBody>
          <a:bodyPr wrap="square" rtlCol="0">
            <a:spAutoFit/>
          </a:bodyPr>
          <a:lstStyle/>
          <a:p>
            <a:r>
              <a:rPr lang="en-GB" dirty="0">
                <a:solidFill>
                  <a:schemeClr val="bg1"/>
                </a:solidFill>
              </a:rPr>
              <a:t>Other developments during my doctoral studentship…</a:t>
            </a:r>
          </a:p>
        </p:txBody>
      </p:sp>
      <p:sp>
        <p:nvSpPr>
          <p:cNvPr id="13" name="TextBox 12">
            <a:extLst>
              <a:ext uri="{FF2B5EF4-FFF2-40B4-BE49-F238E27FC236}">
                <a16:creationId xmlns:a16="http://schemas.microsoft.com/office/drawing/2014/main" id="{CC8C1A72-8312-4FB4-9B94-7301BE4CC3BA}"/>
              </a:ext>
            </a:extLst>
          </p:cNvPr>
          <p:cNvSpPr txBox="1"/>
          <p:nvPr/>
        </p:nvSpPr>
        <p:spPr>
          <a:xfrm>
            <a:off x="2987824" y="4775251"/>
            <a:ext cx="3168352" cy="300082"/>
          </a:xfrm>
          <a:prstGeom prst="rect">
            <a:avLst/>
          </a:prstGeom>
          <a:noFill/>
        </p:spPr>
        <p:txBody>
          <a:bodyPr wrap="square" rtlCol="0">
            <a:spAutoFit/>
          </a:bodyPr>
          <a:lstStyle/>
          <a:p>
            <a:pPr algn="ctr"/>
            <a:r>
              <a:rPr lang="en-GB" dirty="0">
                <a:solidFill>
                  <a:schemeClr val="bg1"/>
                </a:solidFill>
              </a:rPr>
              <a:t>Learned the alphorn</a:t>
            </a:r>
          </a:p>
        </p:txBody>
      </p:sp>
      <p:pic>
        <p:nvPicPr>
          <p:cNvPr id="6" name="Picture 5">
            <a:extLst>
              <a:ext uri="{FF2B5EF4-FFF2-40B4-BE49-F238E27FC236}">
                <a16:creationId xmlns:a16="http://schemas.microsoft.com/office/drawing/2014/main" id="{6C98EC3F-38B2-47EE-847C-15877253A763}"/>
              </a:ext>
            </a:extLst>
          </p:cNvPr>
          <p:cNvPicPr>
            <a:picLocks noChangeAspect="1"/>
          </p:cNvPicPr>
          <p:nvPr/>
        </p:nvPicPr>
        <p:blipFill rotWithShape="1">
          <a:blip r:embed="rId8">
            <a:extLst>
              <a:ext uri="{28A0092B-C50C-407E-A947-70E740481C1C}">
                <a14:useLocalDpi xmlns:a14="http://schemas.microsoft.com/office/drawing/2010/main" val="0"/>
              </a:ext>
            </a:extLst>
          </a:blip>
          <a:srcRect l="20615" t="18423" r="24853" b="888"/>
          <a:stretch/>
        </p:blipFill>
        <p:spPr>
          <a:xfrm>
            <a:off x="6444830" y="2089513"/>
            <a:ext cx="2352356" cy="1607636"/>
          </a:xfrm>
          <a:prstGeom prst="rect">
            <a:avLst/>
          </a:prstGeom>
        </p:spPr>
      </p:pic>
      <p:sp>
        <p:nvSpPr>
          <p:cNvPr id="20" name="TextBox 19">
            <a:extLst>
              <a:ext uri="{FF2B5EF4-FFF2-40B4-BE49-F238E27FC236}">
                <a16:creationId xmlns:a16="http://schemas.microsoft.com/office/drawing/2014/main" id="{F9F7E05C-50E3-45DC-A0B8-F9BEDAEDB039}"/>
              </a:ext>
            </a:extLst>
          </p:cNvPr>
          <p:cNvSpPr txBox="1"/>
          <p:nvPr/>
        </p:nvSpPr>
        <p:spPr>
          <a:xfrm>
            <a:off x="6504605" y="3795886"/>
            <a:ext cx="2352356" cy="715581"/>
          </a:xfrm>
          <a:prstGeom prst="rect">
            <a:avLst/>
          </a:prstGeom>
          <a:noFill/>
        </p:spPr>
        <p:txBody>
          <a:bodyPr wrap="square" rtlCol="0">
            <a:spAutoFit/>
          </a:bodyPr>
          <a:lstStyle/>
          <a:p>
            <a:pPr algn="ctr"/>
            <a:r>
              <a:rPr lang="en-GB" dirty="0">
                <a:solidFill>
                  <a:schemeClr val="bg1"/>
                </a:solidFill>
              </a:rPr>
              <a:t>Discovered sledging in Switzerland is more hardcore than in the UK…</a:t>
            </a:r>
          </a:p>
        </p:txBody>
      </p:sp>
      <p:pic>
        <p:nvPicPr>
          <p:cNvPr id="11" name="Picture 10">
            <a:extLst>
              <a:ext uri="{FF2B5EF4-FFF2-40B4-BE49-F238E27FC236}">
                <a16:creationId xmlns:a16="http://schemas.microsoft.com/office/drawing/2014/main" id="{E1A81C88-BA3A-466F-80CB-812775B3C81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300838" y="1511216"/>
            <a:ext cx="2422040" cy="1382115"/>
          </a:xfrm>
          <a:prstGeom prst="rect">
            <a:avLst/>
          </a:prstGeom>
        </p:spPr>
      </p:pic>
      <p:sp>
        <p:nvSpPr>
          <p:cNvPr id="21" name="TextBox 20">
            <a:extLst>
              <a:ext uri="{FF2B5EF4-FFF2-40B4-BE49-F238E27FC236}">
                <a16:creationId xmlns:a16="http://schemas.microsoft.com/office/drawing/2014/main" id="{D5099C16-276F-43DA-AFDA-F1A9EF96CE44}"/>
              </a:ext>
            </a:extLst>
          </p:cNvPr>
          <p:cNvSpPr txBox="1"/>
          <p:nvPr/>
        </p:nvSpPr>
        <p:spPr>
          <a:xfrm>
            <a:off x="2869268" y="2943867"/>
            <a:ext cx="3286908" cy="300082"/>
          </a:xfrm>
          <a:prstGeom prst="rect">
            <a:avLst/>
          </a:prstGeom>
          <a:noFill/>
        </p:spPr>
        <p:txBody>
          <a:bodyPr wrap="square" rtlCol="0">
            <a:spAutoFit/>
          </a:bodyPr>
          <a:lstStyle/>
          <a:p>
            <a:pPr algn="ctr"/>
            <a:r>
              <a:rPr lang="en-GB" dirty="0">
                <a:solidFill>
                  <a:schemeClr val="bg1"/>
                </a:solidFill>
              </a:rPr>
              <a:t>Sang about science at the Ri</a:t>
            </a:r>
          </a:p>
        </p:txBody>
      </p:sp>
      <p:pic>
        <p:nvPicPr>
          <p:cNvPr id="22" name="Picture 21">
            <a:extLst>
              <a:ext uri="{FF2B5EF4-FFF2-40B4-BE49-F238E27FC236}">
                <a16:creationId xmlns:a16="http://schemas.microsoft.com/office/drawing/2014/main" id="{1766747E-E24C-4C55-A82F-EE33E70462DD}"/>
              </a:ext>
            </a:extLst>
          </p:cNvPr>
          <p:cNvPicPr>
            <a:picLocks noChangeAspect="1"/>
          </p:cNvPicPr>
          <p:nvPr/>
        </p:nvPicPr>
        <p:blipFill>
          <a:blip r:embed="rId10">
            <a:alphaModFix amt="85000"/>
            <a:extLst>
              <a:ext uri="{28A0092B-C50C-407E-A947-70E740481C1C}">
                <a14:useLocalDpi xmlns:a14="http://schemas.microsoft.com/office/drawing/2010/main" val="0"/>
              </a:ext>
            </a:extLst>
          </a:blip>
          <a:stretch>
            <a:fillRect/>
          </a:stretch>
        </p:blipFill>
        <p:spPr>
          <a:xfrm>
            <a:off x="5683467" y="4205595"/>
            <a:ext cx="455817" cy="642247"/>
          </a:xfrm>
          <a:prstGeom prst="rect">
            <a:avLst/>
          </a:prstGeom>
        </p:spPr>
      </p:pic>
      <p:sp>
        <p:nvSpPr>
          <p:cNvPr id="23" name="Textfeld 1">
            <a:extLst>
              <a:ext uri="{FF2B5EF4-FFF2-40B4-BE49-F238E27FC236}">
                <a16:creationId xmlns:a16="http://schemas.microsoft.com/office/drawing/2014/main" id="{D906D7C3-3B02-4650-9298-B14A5B6371F2}"/>
              </a:ext>
            </a:extLst>
          </p:cNvPr>
          <p:cNvSpPr txBox="1"/>
          <p:nvPr/>
        </p:nvSpPr>
        <p:spPr>
          <a:xfrm>
            <a:off x="1007830" y="61740"/>
            <a:ext cx="2124009" cy="170071"/>
          </a:xfrm>
          <a:prstGeom prst="rect">
            <a:avLst/>
          </a:prstGeom>
          <a:noFill/>
        </p:spPr>
        <p:txBody>
          <a:bodyPr wrap="square" rtlCol="0">
            <a:noAutofit/>
          </a:bodyPr>
          <a:lstStyle/>
          <a:p>
            <a:pPr>
              <a:lnSpc>
                <a:spcPts val="1238"/>
              </a:lnSpc>
            </a:pPr>
            <a:r>
              <a:rPr lang="en-US" sz="900" dirty="0">
                <a:solidFill>
                  <a:schemeClr val="bg1"/>
                </a:solidFill>
              </a:rPr>
              <a:t>18/12/2025 JAI Fest</a:t>
            </a:r>
            <a:endParaRPr lang="de-AT" sz="900" dirty="0">
              <a:solidFill>
                <a:schemeClr val="bg1"/>
              </a:solidFill>
            </a:endParaRPr>
          </a:p>
        </p:txBody>
      </p:sp>
    </p:spTree>
    <p:extLst>
      <p:ext uri="{BB962C8B-B14F-4D97-AF65-F5344CB8AC3E}">
        <p14:creationId xmlns:p14="http://schemas.microsoft.com/office/powerpoint/2010/main" val="23119588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78DE656-CCA2-4B34-BBA1-7789A79C5A00}"/>
              </a:ext>
            </a:extLst>
          </p:cNvPr>
          <p:cNvSpPr>
            <a:spLocks noGrp="1"/>
          </p:cNvSpPr>
          <p:nvPr>
            <p:ph type="sldNum" sz="quarter" idx="10"/>
          </p:nvPr>
        </p:nvSpPr>
        <p:spPr/>
        <p:txBody>
          <a:bodyPr/>
          <a:lstStyle/>
          <a:p>
            <a:fld id="{88A1DFE4-5FC5-43BD-BB7E-75EAD82B965F}" type="slidenum">
              <a:rPr lang="en-US" noProof="0" smtClean="0"/>
              <a:pPr/>
              <a:t>21</a:t>
            </a:fld>
            <a:endParaRPr lang="en-US" noProof="0" dirty="0"/>
          </a:p>
        </p:txBody>
      </p:sp>
      <p:sp>
        <p:nvSpPr>
          <p:cNvPr id="3" name="Text Placeholder 2">
            <a:extLst>
              <a:ext uri="{FF2B5EF4-FFF2-40B4-BE49-F238E27FC236}">
                <a16:creationId xmlns:a16="http://schemas.microsoft.com/office/drawing/2014/main" id="{9465760B-AC20-43F2-8017-E5E309432A59}"/>
              </a:ext>
            </a:extLst>
          </p:cNvPr>
          <p:cNvSpPr>
            <a:spLocks noGrp="1"/>
          </p:cNvSpPr>
          <p:nvPr>
            <p:ph type="body" sz="quarter" idx="12"/>
          </p:nvPr>
        </p:nvSpPr>
        <p:spPr>
          <a:xfrm>
            <a:off x="442800" y="1404000"/>
            <a:ext cx="8089640" cy="3088800"/>
          </a:xfrm>
        </p:spPr>
        <p:txBody>
          <a:bodyPr/>
          <a:lstStyle/>
          <a:p>
            <a:pPr marL="342900" indent="-342900">
              <a:buAutoNum type="arabicPeriod"/>
            </a:pPr>
            <a:r>
              <a:rPr lang="en-GB" sz="1400" b="0" i="0" dirty="0">
                <a:effectLst/>
                <a:latin typeface="Arial" panose="020B0604020202020204" pitchFamily="34" charset="0"/>
              </a:rPr>
              <a:t>M. Wendt, “A brief introduction to beam position monitors for charged particle accelerators,” IEEE Instrumentation and Measurement Magazine, vol. 24, no. 9, pp. 21–32, Dec. 2021, </a:t>
            </a:r>
            <a:r>
              <a:rPr lang="en-GB" sz="1400" b="0" i="0" dirty="0" err="1">
                <a:effectLst/>
                <a:latin typeface="Arial" panose="020B0604020202020204" pitchFamily="34" charset="0"/>
              </a:rPr>
              <a:t>issn</a:t>
            </a:r>
            <a:r>
              <a:rPr lang="en-GB" sz="1400" b="0" i="0" dirty="0">
                <a:effectLst/>
                <a:latin typeface="Arial" panose="020B0604020202020204" pitchFamily="34" charset="0"/>
              </a:rPr>
              <a:t>:</a:t>
            </a:r>
            <a:br>
              <a:rPr lang="en-GB" sz="1400" dirty="0"/>
            </a:br>
            <a:r>
              <a:rPr lang="en-GB" sz="1400" b="0" i="0" dirty="0">
                <a:effectLst/>
                <a:latin typeface="Arial" panose="020B0604020202020204" pitchFamily="34" charset="0"/>
              </a:rPr>
              <a:t>19410123. </a:t>
            </a:r>
            <a:r>
              <a:rPr lang="en-GB" sz="1400" b="0" i="0" dirty="0" err="1">
                <a:effectLst/>
                <a:latin typeface="Arial" panose="020B0604020202020204" pitchFamily="34" charset="0"/>
              </a:rPr>
              <a:t>doi</a:t>
            </a:r>
            <a:r>
              <a:rPr lang="en-GB" sz="1400" b="0" i="0" dirty="0">
                <a:effectLst/>
                <a:latin typeface="Arial" panose="020B0604020202020204" pitchFamily="34" charset="0"/>
              </a:rPr>
              <a:t>: </a:t>
            </a:r>
            <a:r>
              <a:rPr lang="en-GB" sz="1400" b="0" i="0" dirty="0">
                <a:effectLst/>
                <a:latin typeface="Courier New" panose="02070309020205020404" pitchFamily="49" charset="0"/>
              </a:rPr>
              <a:t>10.1109/MIM.2021.9620043</a:t>
            </a:r>
            <a:r>
              <a:rPr lang="en-GB" sz="1400" b="0" i="0" dirty="0">
                <a:effectLst/>
                <a:latin typeface="Arial" panose="020B0604020202020204" pitchFamily="34" charset="0"/>
              </a:rPr>
              <a:t>.</a:t>
            </a:r>
          </a:p>
          <a:p>
            <a:pPr marL="342900" indent="-342900">
              <a:buAutoNum type="arabicPeriod"/>
            </a:pPr>
            <a:r>
              <a:rPr lang="en-GB" sz="1400" b="0" i="0" dirty="0">
                <a:effectLst/>
                <a:latin typeface="Arial" panose="020B0604020202020204" pitchFamily="34" charset="0"/>
              </a:rPr>
              <a:t>A. </a:t>
            </a:r>
            <a:r>
              <a:rPr lang="en-GB" sz="1400" b="0" i="0" dirty="0" err="1">
                <a:effectLst/>
                <a:latin typeface="Arial" panose="020B0604020202020204" pitchFamily="34" charset="0"/>
              </a:rPr>
              <a:t>Abada</a:t>
            </a:r>
            <a:r>
              <a:rPr lang="en-GB" sz="1400" b="0" i="0" dirty="0">
                <a:effectLst/>
                <a:latin typeface="Arial" panose="020B0604020202020204" pitchFamily="34" charset="0"/>
              </a:rPr>
              <a:t> et al., “FCC-</a:t>
            </a:r>
            <a:r>
              <a:rPr lang="en-GB" sz="1400" b="0" i="0" dirty="0" err="1">
                <a:effectLst/>
                <a:latin typeface="Arial" panose="020B0604020202020204" pitchFamily="34" charset="0"/>
              </a:rPr>
              <a:t>ee</a:t>
            </a:r>
            <a:r>
              <a:rPr lang="en-GB" sz="1400" b="0" i="0" dirty="0">
                <a:effectLst/>
                <a:latin typeface="Arial" panose="020B0604020202020204" pitchFamily="34" charset="0"/>
              </a:rPr>
              <a:t>: The Lepton Collider,” </a:t>
            </a:r>
            <a:r>
              <a:rPr lang="en-GB" sz="1400" b="0" i="0" dirty="0" err="1">
                <a:effectLst/>
                <a:latin typeface="Arial" panose="020B0604020202020204" pitchFamily="34" charset="0"/>
              </a:rPr>
              <a:t>CERN,Geneva</a:t>
            </a:r>
            <a:r>
              <a:rPr lang="en-GB" sz="1400" b="0" i="0" dirty="0">
                <a:effectLst/>
                <a:latin typeface="Arial" panose="020B0604020202020204" pitchFamily="34" charset="0"/>
              </a:rPr>
              <a:t>, Switzerland, 2019</a:t>
            </a:r>
            <a:endParaRPr lang="en-GB" b="0" dirty="0">
              <a:latin typeface="Arial" panose="020B0604020202020204" pitchFamily="34" charset="0"/>
            </a:endParaRPr>
          </a:p>
          <a:p>
            <a:pPr marL="342900" indent="-342900">
              <a:buAutoNum type="arabicPeriod"/>
            </a:pPr>
            <a:r>
              <a:rPr lang="en-GB" b="0" dirty="0"/>
              <a:t>A. </a:t>
            </a:r>
            <a:r>
              <a:rPr lang="en-GB" b="0" dirty="0" err="1"/>
              <a:t>Novokhatski</a:t>
            </a:r>
            <a:r>
              <a:rPr lang="en-GB" b="0" dirty="0"/>
              <a:t>, F. </a:t>
            </a:r>
            <a:r>
              <a:rPr lang="en-GB" b="0" dirty="0" err="1"/>
              <a:t>Fransesini</a:t>
            </a:r>
            <a:r>
              <a:rPr lang="en-GB" b="0" dirty="0"/>
              <a:t>, M. </a:t>
            </a:r>
            <a:r>
              <a:rPr lang="en-GB" b="0" dirty="0" err="1"/>
              <a:t>Boscolo</a:t>
            </a:r>
            <a:r>
              <a:rPr lang="en-GB" b="0" dirty="0"/>
              <a:t>, et al., “JACOW : The design and </a:t>
            </a:r>
            <a:r>
              <a:rPr lang="en-GB" b="0" dirty="0" err="1"/>
              <a:t>electromag-netic</a:t>
            </a:r>
            <a:r>
              <a:rPr lang="en-GB" b="0" dirty="0"/>
              <a:t> analyses of the new elements in the FCC-</a:t>
            </a:r>
            <a:r>
              <a:rPr lang="en-GB" b="0" dirty="0" err="1"/>
              <a:t>ee</a:t>
            </a:r>
            <a:r>
              <a:rPr lang="en-GB" b="0" dirty="0"/>
              <a:t> IR vacuum chamber,” </a:t>
            </a:r>
            <a:r>
              <a:rPr lang="en-GB" b="0" dirty="0" err="1"/>
              <a:t>JACoW</a:t>
            </a:r>
            <a:r>
              <a:rPr lang="en-GB" b="0" dirty="0"/>
              <a:t> </a:t>
            </a:r>
            <a:r>
              <a:rPr lang="en-GB" b="0" dirty="0" err="1"/>
              <a:t>IPAC,vol</a:t>
            </a:r>
            <a:r>
              <a:rPr lang="en-GB" b="0" dirty="0"/>
              <a:t>. 2024, WEPR18, 2024. </a:t>
            </a:r>
            <a:r>
              <a:rPr lang="en-GB" b="0" dirty="0" err="1"/>
              <a:t>doi</a:t>
            </a:r>
            <a:r>
              <a:rPr lang="en-GB" b="0" dirty="0"/>
              <a:t>: 10.18429/JACOW-IPAC2024-WEPR18. [Online]. </a:t>
            </a:r>
            <a:r>
              <a:rPr lang="en-GB" b="0" dirty="0" err="1"/>
              <a:t>Available:https</a:t>
            </a:r>
            <a:r>
              <a:rPr lang="en-GB" b="0" dirty="0"/>
              <a:t>://cds.cern.ch/record/2913547.</a:t>
            </a:r>
          </a:p>
        </p:txBody>
      </p:sp>
      <p:sp>
        <p:nvSpPr>
          <p:cNvPr id="5" name="Title 4">
            <a:extLst>
              <a:ext uri="{FF2B5EF4-FFF2-40B4-BE49-F238E27FC236}">
                <a16:creationId xmlns:a16="http://schemas.microsoft.com/office/drawing/2014/main" id="{FBBA8782-6E6D-4EF1-8036-D85AAC3245B0}"/>
              </a:ext>
            </a:extLst>
          </p:cNvPr>
          <p:cNvSpPr>
            <a:spLocks noGrp="1"/>
          </p:cNvSpPr>
          <p:nvPr>
            <p:ph type="title"/>
          </p:nvPr>
        </p:nvSpPr>
        <p:spPr/>
        <p:txBody>
          <a:bodyPr/>
          <a:lstStyle/>
          <a:p>
            <a:r>
              <a:rPr lang="en-GB" dirty="0"/>
              <a:t>References</a:t>
            </a:r>
          </a:p>
        </p:txBody>
      </p:sp>
    </p:spTree>
    <p:extLst>
      <p:ext uri="{BB962C8B-B14F-4D97-AF65-F5344CB8AC3E}">
        <p14:creationId xmlns:p14="http://schemas.microsoft.com/office/powerpoint/2010/main" val="21646924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12537144-C76D-41C8-ACC5-BA411A9586DF}"/>
              </a:ext>
            </a:extLst>
          </p:cNvPr>
          <p:cNvSpPr>
            <a:spLocks noGrp="1"/>
          </p:cNvSpPr>
          <p:nvPr>
            <p:ph type="sldNum" sz="quarter" idx="10"/>
          </p:nvPr>
        </p:nvSpPr>
        <p:spPr/>
        <p:txBody>
          <a:bodyPr/>
          <a:lstStyle/>
          <a:p>
            <a:fld id="{88A1DFE4-5FC5-43BD-BB7E-75EAD82B965F}" type="slidenum">
              <a:rPr lang="de-AT" smtClean="0"/>
              <a:pPr/>
              <a:t>22</a:t>
            </a:fld>
            <a:endParaRPr lang="de-AT" dirty="0"/>
          </a:p>
        </p:txBody>
      </p:sp>
      <p:sp>
        <p:nvSpPr>
          <p:cNvPr id="15" name="Textfeld 14">
            <a:extLst>
              <a:ext uri="{FF2B5EF4-FFF2-40B4-BE49-F238E27FC236}">
                <a16:creationId xmlns:a16="http://schemas.microsoft.com/office/drawing/2014/main" id="{C6D5DA51-3330-4566-B80C-F288DCB86C18}"/>
              </a:ext>
            </a:extLst>
          </p:cNvPr>
          <p:cNvSpPr txBox="1"/>
          <p:nvPr/>
        </p:nvSpPr>
        <p:spPr>
          <a:xfrm>
            <a:off x="616061" y="1223226"/>
            <a:ext cx="793807" cy="259815"/>
          </a:xfrm>
          <a:prstGeom prst="rect">
            <a:avLst/>
          </a:prstGeom>
          <a:noFill/>
        </p:spPr>
        <p:txBody>
          <a:bodyPr wrap="none" rtlCol="0">
            <a:spAutoFit/>
          </a:bodyPr>
          <a:lstStyle/>
          <a:p>
            <a:pPr>
              <a:lnSpc>
                <a:spcPts val="1388"/>
              </a:lnSpc>
            </a:pPr>
            <a:r>
              <a:rPr lang="en-US" sz="1125" cap="all" dirty="0"/>
              <a:t>Colors</a:t>
            </a:r>
          </a:p>
        </p:txBody>
      </p:sp>
      <p:sp>
        <p:nvSpPr>
          <p:cNvPr id="19" name="Textfeld 18">
            <a:extLst>
              <a:ext uri="{FF2B5EF4-FFF2-40B4-BE49-F238E27FC236}">
                <a16:creationId xmlns:a16="http://schemas.microsoft.com/office/drawing/2014/main" id="{7F50DB79-DFD0-4C2D-BC16-796F596C5D45}"/>
              </a:ext>
            </a:extLst>
          </p:cNvPr>
          <p:cNvSpPr txBox="1"/>
          <p:nvPr/>
        </p:nvSpPr>
        <p:spPr>
          <a:xfrm>
            <a:off x="5584613" y="1223226"/>
            <a:ext cx="1314784" cy="259815"/>
          </a:xfrm>
          <a:prstGeom prst="rect">
            <a:avLst/>
          </a:prstGeom>
          <a:noFill/>
        </p:spPr>
        <p:txBody>
          <a:bodyPr wrap="none" rtlCol="0">
            <a:spAutoFit/>
          </a:bodyPr>
          <a:lstStyle/>
          <a:p>
            <a:pPr>
              <a:lnSpc>
                <a:spcPts val="1388"/>
              </a:lnSpc>
            </a:pPr>
            <a:r>
              <a:rPr lang="en-US" sz="1125" cap="all"/>
              <a:t>Backgrounds</a:t>
            </a:r>
          </a:p>
        </p:txBody>
      </p:sp>
      <p:sp>
        <p:nvSpPr>
          <p:cNvPr id="20" name="Ellipse 19">
            <a:extLst>
              <a:ext uri="{FF2B5EF4-FFF2-40B4-BE49-F238E27FC236}">
                <a16:creationId xmlns:a16="http://schemas.microsoft.com/office/drawing/2014/main" id="{F1CB30B2-1956-4E04-A9C9-3D842944693F}"/>
              </a:ext>
            </a:extLst>
          </p:cNvPr>
          <p:cNvSpPr/>
          <p:nvPr/>
        </p:nvSpPr>
        <p:spPr>
          <a:xfrm>
            <a:off x="625050" y="1880550"/>
            <a:ext cx="433350" cy="4333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22" name="Ellipse 21">
            <a:extLst>
              <a:ext uri="{FF2B5EF4-FFF2-40B4-BE49-F238E27FC236}">
                <a16:creationId xmlns:a16="http://schemas.microsoft.com/office/drawing/2014/main" id="{5CDAE17F-2564-49A5-8D3F-B1CF9DB1E0A5}"/>
              </a:ext>
            </a:extLst>
          </p:cNvPr>
          <p:cNvSpPr/>
          <p:nvPr/>
        </p:nvSpPr>
        <p:spPr>
          <a:xfrm>
            <a:off x="1345950" y="1880550"/>
            <a:ext cx="433350" cy="433350"/>
          </a:xfrm>
          <a:prstGeom prst="ellipse">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AT" sz="506" dirty="0"/>
          </a:p>
        </p:txBody>
      </p:sp>
      <p:sp>
        <p:nvSpPr>
          <p:cNvPr id="24" name="Ellipse 23">
            <a:extLst>
              <a:ext uri="{FF2B5EF4-FFF2-40B4-BE49-F238E27FC236}">
                <a16:creationId xmlns:a16="http://schemas.microsoft.com/office/drawing/2014/main" id="{3031C471-F307-4224-A1EE-D0BBCB0D3406}"/>
              </a:ext>
            </a:extLst>
          </p:cNvPr>
          <p:cNvSpPr/>
          <p:nvPr/>
        </p:nvSpPr>
        <p:spPr>
          <a:xfrm>
            <a:off x="2066850" y="1880550"/>
            <a:ext cx="433350" cy="433350"/>
          </a:xfrm>
          <a:prstGeom prst="ellipse">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de-AT" sz="506"/>
          </a:p>
        </p:txBody>
      </p:sp>
      <p:sp>
        <p:nvSpPr>
          <p:cNvPr id="26" name="Ellipse 25">
            <a:extLst>
              <a:ext uri="{FF2B5EF4-FFF2-40B4-BE49-F238E27FC236}">
                <a16:creationId xmlns:a16="http://schemas.microsoft.com/office/drawing/2014/main" id="{1073872C-3B69-4EEC-BEA8-1FA590348838}"/>
              </a:ext>
            </a:extLst>
          </p:cNvPr>
          <p:cNvSpPr/>
          <p:nvPr/>
        </p:nvSpPr>
        <p:spPr>
          <a:xfrm>
            <a:off x="2787750" y="1880550"/>
            <a:ext cx="433350" cy="433350"/>
          </a:xfrm>
          <a:prstGeom prst="ellipse">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AT" sz="506" dirty="0"/>
          </a:p>
        </p:txBody>
      </p:sp>
      <p:sp>
        <p:nvSpPr>
          <p:cNvPr id="28" name="Ellipse 27">
            <a:extLst>
              <a:ext uri="{FF2B5EF4-FFF2-40B4-BE49-F238E27FC236}">
                <a16:creationId xmlns:a16="http://schemas.microsoft.com/office/drawing/2014/main" id="{CA9EFB5A-2738-4869-9E82-C1CC65620E70}"/>
              </a:ext>
            </a:extLst>
          </p:cNvPr>
          <p:cNvSpPr/>
          <p:nvPr/>
        </p:nvSpPr>
        <p:spPr>
          <a:xfrm>
            <a:off x="3510000" y="1880550"/>
            <a:ext cx="433350" cy="433350"/>
          </a:xfrm>
          <a:prstGeom prst="ellipse">
            <a:avLst/>
          </a:prstGeom>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de-AT" sz="506"/>
          </a:p>
        </p:txBody>
      </p:sp>
      <p:sp>
        <p:nvSpPr>
          <p:cNvPr id="30" name="Ellipse 29">
            <a:extLst>
              <a:ext uri="{FF2B5EF4-FFF2-40B4-BE49-F238E27FC236}">
                <a16:creationId xmlns:a16="http://schemas.microsoft.com/office/drawing/2014/main" id="{232CC29E-8085-4203-A5D6-91A976A2086E}"/>
              </a:ext>
            </a:extLst>
          </p:cNvPr>
          <p:cNvSpPr/>
          <p:nvPr/>
        </p:nvSpPr>
        <p:spPr>
          <a:xfrm>
            <a:off x="4230900" y="1880550"/>
            <a:ext cx="433350" cy="433350"/>
          </a:xfrm>
          <a:prstGeom prst="ellipse">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AT" sz="506"/>
          </a:p>
        </p:txBody>
      </p:sp>
      <p:sp>
        <p:nvSpPr>
          <p:cNvPr id="32" name="Ellipse 31">
            <a:extLst>
              <a:ext uri="{FF2B5EF4-FFF2-40B4-BE49-F238E27FC236}">
                <a16:creationId xmlns:a16="http://schemas.microsoft.com/office/drawing/2014/main" id="{B604B5B2-2159-4A22-9803-4EA9A2686865}"/>
              </a:ext>
            </a:extLst>
          </p:cNvPr>
          <p:cNvSpPr/>
          <p:nvPr/>
        </p:nvSpPr>
        <p:spPr>
          <a:xfrm>
            <a:off x="625050" y="2465100"/>
            <a:ext cx="433350" cy="433350"/>
          </a:xfrm>
          <a:prstGeom prst="ellipse">
            <a:avLst/>
          </a:prstGeom>
          <a:solidFill>
            <a:srgbClr val="66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36" name="Ellipse 35">
            <a:extLst>
              <a:ext uri="{FF2B5EF4-FFF2-40B4-BE49-F238E27FC236}">
                <a16:creationId xmlns:a16="http://schemas.microsoft.com/office/drawing/2014/main" id="{33B7F7C5-425C-443D-8EF5-0F75A0D7867A}"/>
              </a:ext>
            </a:extLst>
          </p:cNvPr>
          <p:cNvSpPr/>
          <p:nvPr/>
        </p:nvSpPr>
        <p:spPr>
          <a:xfrm>
            <a:off x="1345950" y="2465100"/>
            <a:ext cx="433350" cy="433350"/>
          </a:xfrm>
          <a:prstGeom prst="ellipse">
            <a:avLst/>
          </a:prstGeom>
          <a:solidFill>
            <a:srgbClr val="F2FD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38" name="Ellipse 37">
            <a:extLst>
              <a:ext uri="{FF2B5EF4-FFF2-40B4-BE49-F238E27FC236}">
                <a16:creationId xmlns:a16="http://schemas.microsoft.com/office/drawing/2014/main" id="{B77E620B-934E-48D4-9826-D2D244F2F335}"/>
              </a:ext>
            </a:extLst>
          </p:cNvPr>
          <p:cNvSpPr/>
          <p:nvPr/>
        </p:nvSpPr>
        <p:spPr>
          <a:xfrm>
            <a:off x="2066850" y="2465100"/>
            <a:ext cx="433350" cy="433350"/>
          </a:xfrm>
          <a:prstGeom prst="ellipse">
            <a:avLst/>
          </a:prstGeom>
          <a:solidFill>
            <a:srgbClr val="BC8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40" name="Ellipse 39">
            <a:extLst>
              <a:ext uri="{FF2B5EF4-FFF2-40B4-BE49-F238E27FC236}">
                <a16:creationId xmlns:a16="http://schemas.microsoft.com/office/drawing/2014/main" id="{7A1E3F34-B0A2-4F28-9505-C3E3AB4FFD59}"/>
              </a:ext>
            </a:extLst>
          </p:cNvPr>
          <p:cNvSpPr/>
          <p:nvPr/>
        </p:nvSpPr>
        <p:spPr>
          <a:xfrm>
            <a:off x="2787750" y="2465100"/>
            <a:ext cx="433350" cy="433350"/>
          </a:xfrm>
          <a:prstGeom prst="ellipse">
            <a:avLst/>
          </a:prstGeom>
          <a:solidFill>
            <a:srgbClr val="8CDA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42" name="Ellipse 41">
            <a:extLst>
              <a:ext uri="{FF2B5EF4-FFF2-40B4-BE49-F238E27FC236}">
                <a16:creationId xmlns:a16="http://schemas.microsoft.com/office/drawing/2014/main" id="{0BBD4064-2DDE-4C96-9AE6-D9DAF9DB8E52}"/>
              </a:ext>
            </a:extLst>
          </p:cNvPr>
          <p:cNvSpPr/>
          <p:nvPr/>
        </p:nvSpPr>
        <p:spPr>
          <a:xfrm>
            <a:off x="3510000" y="2465100"/>
            <a:ext cx="433350" cy="433350"/>
          </a:xfrm>
          <a:prstGeom prst="ellipse">
            <a:avLst/>
          </a:prstGeom>
          <a:solidFill>
            <a:srgbClr val="FF92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44" name="Ellipse 43">
            <a:extLst>
              <a:ext uri="{FF2B5EF4-FFF2-40B4-BE49-F238E27FC236}">
                <a16:creationId xmlns:a16="http://schemas.microsoft.com/office/drawing/2014/main" id="{A954EF93-4511-4C6D-A0D9-8A2D5549B79D}"/>
              </a:ext>
            </a:extLst>
          </p:cNvPr>
          <p:cNvSpPr/>
          <p:nvPr/>
        </p:nvSpPr>
        <p:spPr>
          <a:xfrm>
            <a:off x="4230900" y="2465100"/>
            <a:ext cx="433350" cy="433350"/>
          </a:xfrm>
          <a:prstGeom prst="ellipse">
            <a:avLst/>
          </a:prstGeom>
          <a:solidFill>
            <a:srgbClr val="6F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46" name="Ellipse 45">
            <a:extLst>
              <a:ext uri="{FF2B5EF4-FFF2-40B4-BE49-F238E27FC236}">
                <a16:creationId xmlns:a16="http://schemas.microsoft.com/office/drawing/2014/main" id="{B41BFE32-31AA-4EBF-A3B8-D7B23B53689B}"/>
              </a:ext>
            </a:extLst>
          </p:cNvPr>
          <p:cNvSpPr/>
          <p:nvPr/>
        </p:nvSpPr>
        <p:spPr>
          <a:xfrm>
            <a:off x="625050" y="3049650"/>
            <a:ext cx="433350" cy="433350"/>
          </a:xfrm>
          <a:prstGeom prst="ellipse">
            <a:avLst/>
          </a:prstGeom>
          <a:solidFill>
            <a:srgbClr val="D9D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48" name="Ellipse 47">
            <a:extLst>
              <a:ext uri="{FF2B5EF4-FFF2-40B4-BE49-F238E27FC236}">
                <a16:creationId xmlns:a16="http://schemas.microsoft.com/office/drawing/2014/main" id="{01666D38-4C6B-455A-93DE-D216B947C6E1}"/>
              </a:ext>
            </a:extLst>
          </p:cNvPr>
          <p:cNvSpPr/>
          <p:nvPr/>
        </p:nvSpPr>
        <p:spPr>
          <a:xfrm>
            <a:off x="1345950" y="3049650"/>
            <a:ext cx="433350" cy="433350"/>
          </a:xfrm>
          <a:prstGeom prst="ellipse">
            <a:avLst/>
          </a:prstGeom>
          <a:solidFill>
            <a:srgbClr val="F9FD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50" name="Ellipse 49">
            <a:extLst>
              <a:ext uri="{FF2B5EF4-FFF2-40B4-BE49-F238E27FC236}">
                <a16:creationId xmlns:a16="http://schemas.microsoft.com/office/drawing/2014/main" id="{37A1D7C0-77C1-41B9-832C-032EB6CF56E0}"/>
              </a:ext>
            </a:extLst>
          </p:cNvPr>
          <p:cNvSpPr/>
          <p:nvPr/>
        </p:nvSpPr>
        <p:spPr>
          <a:xfrm>
            <a:off x="2066850" y="3049650"/>
            <a:ext cx="433350" cy="433350"/>
          </a:xfrm>
          <a:prstGeom prst="ellipse">
            <a:avLst/>
          </a:prstGeom>
          <a:solidFill>
            <a:srgbClr val="EEE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52" name="Ellipse 51">
            <a:extLst>
              <a:ext uri="{FF2B5EF4-FFF2-40B4-BE49-F238E27FC236}">
                <a16:creationId xmlns:a16="http://schemas.microsoft.com/office/drawing/2014/main" id="{785BF160-493F-4394-8A1E-50869775F419}"/>
              </a:ext>
            </a:extLst>
          </p:cNvPr>
          <p:cNvSpPr/>
          <p:nvPr/>
        </p:nvSpPr>
        <p:spPr>
          <a:xfrm>
            <a:off x="2787750" y="3049650"/>
            <a:ext cx="433350" cy="433350"/>
          </a:xfrm>
          <a:prstGeom prst="ellipse">
            <a:avLst/>
          </a:prstGeom>
          <a:solidFill>
            <a:srgbClr val="DAEE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54" name="Ellipse 53">
            <a:extLst>
              <a:ext uri="{FF2B5EF4-FFF2-40B4-BE49-F238E27FC236}">
                <a16:creationId xmlns:a16="http://schemas.microsoft.com/office/drawing/2014/main" id="{992DA950-A8C6-4869-AED4-4F2B903827F4}"/>
              </a:ext>
            </a:extLst>
          </p:cNvPr>
          <p:cNvSpPr/>
          <p:nvPr/>
        </p:nvSpPr>
        <p:spPr>
          <a:xfrm>
            <a:off x="3510000" y="3049650"/>
            <a:ext cx="433350" cy="433350"/>
          </a:xfrm>
          <a:prstGeom prst="ellipse">
            <a:avLst/>
          </a:prstGeom>
          <a:solidFill>
            <a:srgbClr val="FFE4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56" name="Ellipse 55">
            <a:extLst>
              <a:ext uri="{FF2B5EF4-FFF2-40B4-BE49-F238E27FC236}">
                <a16:creationId xmlns:a16="http://schemas.microsoft.com/office/drawing/2014/main" id="{1D533092-F3C7-4E15-9CE8-1A075E524356}"/>
              </a:ext>
            </a:extLst>
          </p:cNvPr>
          <p:cNvSpPr/>
          <p:nvPr/>
        </p:nvSpPr>
        <p:spPr>
          <a:xfrm>
            <a:off x="4230900" y="3049650"/>
            <a:ext cx="433350" cy="433350"/>
          </a:xfrm>
          <a:prstGeom prst="ellipse">
            <a:avLst/>
          </a:prstGeom>
          <a:solidFill>
            <a:srgbClr val="DBDB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58" name="Textfeld 57">
            <a:extLst>
              <a:ext uri="{FF2B5EF4-FFF2-40B4-BE49-F238E27FC236}">
                <a16:creationId xmlns:a16="http://schemas.microsoft.com/office/drawing/2014/main" id="{84389DBE-6F06-4309-A8E0-A1C043F2F5E6}"/>
              </a:ext>
            </a:extLst>
          </p:cNvPr>
          <p:cNvSpPr txBox="1"/>
          <p:nvPr/>
        </p:nvSpPr>
        <p:spPr>
          <a:xfrm>
            <a:off x="551240" y="3895768"/>
            <a:ext cx="580970" cy="381002"/>
          </a:xfrm>
          <a:prstGeom prst="rect">
            <a:avLst/>
          </a:prstGeom>
          <a:noFill/>
        </p:spPr>
        <p:txBody>
          <a:bodyPr wrap="square" rtlCol="0">
            <a:spAutoFit/>
          </a:bodyPr>
          <a:lstStyle/>
          <a:p>
            <a:pPr algn="ctr"/>
            <a:r>
              <a:rPr lang="en-US" sz="938"/>
              <a:t>Radiant Blue</a:t>
            </a:r>
          </a:p>
        </p:txBody>
      </p:sp>
      <p:sp>
        <p:nvSpPr>
          <p:cNvPr id="64" name="Textfeld 63">
            <a:extLst>
              <a:ext uri="{FF2B5EF4-FFF2-40B4-BE49-F238E27FC236}">
                <a16:creationId xmlns:a16="http://schemas.microsoft.com/office/drawing/2014/main" id="{1D4EE240-5F29-4E8E-984E-B58835093A6F}"/>
              </a:ext>
            </a:extLst>
          </p:cNvPr>
          <p:cNvSpPr txBox="1"/>
          <p:nvPr/>
        </p:nvSpPr>
        <p:spPr>
          <a:xfrm>
            <a:off x="1272140" y="3895768"/>
            <a:ext cx="580970" cy="236668"/>
          </a:xfrm>
          <a:prstGeom prst="rect">
            <a:avLst/>
          </a:prstGeom>
          <a:noFill/>
        </p:spPr>
        <p:txBody>
          <a:bodyPr wrap="square" rtlCol="0">
            <a:spAutoFit/>
          </a:bodyPr>
          <a:lstStyle/>
          <a:p>
            <a:pPr algn="ctr"/>
            <a:r>
              <a:rPr lang="en-US" sz="938" dirty="0"/>
              <a:t>Flash</a:t>
            </a:r>
          </a:p>
        </p:txBody>
      </p:sp>
      <p:sp>
        <p:nvSpPr>
          <p:cNvPr id="66" name="Textfeld 65">
            <a:extLst>
              <a:ext uri="{FF2B5EF4-FFF2-40B4-BE49-F238E27FC236}">
                <a16:creationId xmlns:a16="http://schemas.microsoft.com/office/drawing/2014/main" id="{E44E6D80-4FB6-46ED-804B-DB8C3F433B2F}"/>
              </a:ext>
            </a:extLst>
          </p:cNvPr>
          <p:cNvSpPr txBox="1"/>
          <p:nvPr/>
        </p:nvSpPr>
        <p:spPr>
          <a:xfrm>
            <a:off x="1993040" y="3895768"/>
            <a:ext cx="580970" cy="236668"/>
          </a:xfrm>
          <a:prstGeom prst="rect">
            <a:avLst/>
          </a:prstGeom>
          <a:noFill/>
        </p:spPr>
        <p:txBody>
          <a:bodyPr wrap="square" rtlCol="0">
            <a:spAutoFit/>
          </a:bodyPr>
          <a:lstStyle/>
          <a:p>
            <a:pPr algn="ctr"/>
            <a:r>
              <a:rPr lang="en-US" sz="938"/>
              <a:t>Energy</a:t>
            </a:r>
          </a:p>
        </p:txBody>
      </p:sp>
      <p:sp>
        <p:nvSpPr>
          <p:cNvPr id="68" name="Textfeld 67">
            <a:extLst>
              <a:ext uri="{FF2B5EF4-FFF2-40B4-BE49-F238E27FC236}">
                <a16:creationId xmlns:a16="http://schemas.microsoft.com/office/drawing/2014/main" id="{F375A5C9-D1A1-46BA-9E46-80EBB893A07F}"/>
              </a:ext>
            </a:extLst>
          </p:cNvPr>
          <p:cNvSpPr txBox="1"/>
          <p:nvPr/>
        </p:nvSpPr>
        <p:spPr>
          <a:xfrm>
            <a:off x="2713940" y="3895768"/>
            <a:ext cx="580970" cy="236668"/>
          </a:xfrm>
          <a:prstGeom prst="rect">
            <a:avLst/>
          </a:prstGeom>
          <a:noFill/>
        </p:spPr>
        <p:txBody>
          <a:bodyPr wrap="square" rtlCol="0">
            <a:spAutoFit/>
          </a:bodyPr>
          <a:lstStyle/>
          <a:p>
            <a:pPr algn="ctr"/>
            <a:r>
              <a:rPr lang="en-US" sz="938"/>
              <a:t>Green</a:t>
            </a:r>
          </a:p>
        </p:txBody>
      </p:sp>
      <p:sp>
        <p:nvSpPr>
          <p:cNvPr id="70" name="Textfeld 69">
            <a:extLst>
              <a:ext uri="{FF2B5EF4-FFF2-40B4-BE49-F238E27FC236}">
                <a16:creationId xmlns:a16="http://schemas.microsoft.com/office/drawing/2014/main" id="{533FE36A-B45F-44B8-BBCA-56A40DEC8D08}"/>
              </a:ext>
            </a:extLst>
          </p:cNvPr>
          <p:cNvSpPr txBox="1"/>
          <p:nvPr/>
        </p:nvSpPr>
        <p:spPr>
          <a:xfrm>
            <a:off x="3436190" y="3895768"/>
            <a:ext cx="580970" cy="236668"/>
          </a:xfrm>
          <a:prstGeom prst="rect">
            <a:avLst/>
          </a:prstGeom>
          <a:noFill/>
        </p:spPr>
        <p:txBody>
          <a:bodyPr wrap="square" rtlCol="0">
            <a:spAutoFit/>
          </a:bodyPr>
          <a:lstStyle/>
          <a:p>
            <a:pPr algn="ctr"/>
            <a:r>
              <a:rPr lang="en-US" sz="938"/>
              <a:t>Red</a:t>
            </a:r>
          </a:p>
        </p:txBody>
      </p:sp>
      <p:sp>
        <p:nvSpPr>
          <p:cNvPr id="72" name="Textfeld 71">
            <a:extLst>
              <a:ext uri="{FF2B5EF4-FFF2-40B4-BE49-F238E27FC236}">
                <a16:creationId xmlns:a16="http://schemas.microsoft.com/office/drawing/2014/main" id="{831DAFEC-B480-44C2-BDC8-AB17F4B41518}"/>
              </a:ext>
            </a:extLst>
          </p:cNvPr>
          <p:cNvSpPr txBox="1"/>
          <p:nvPr/>
        </p:nvSpPr>
        <p:spPr>
          <a:xfrm>
            <a:off x="4157090" y="3895768"/>
            <a:ext cx="580970" cy="381002"/>
          </a:xfrm>
          <a:prstGeom prst="rect">
            <a:avLst/>
          </a:prstGeom>
          <a:noFill/>
        </p:spPr>
        <p:txBody>
          <a:bodyPr wrap="square" rtlCol="0">
            <a:spAutoFit/>
          </a:bodyPr>
          <a:lstStyle/>
          <a:p>
            <a:pPr algn="ctr"/>
            <a:r>
              <a:rPr lang="en-US" sz="938"/>
              <a:t>Deep</a:t>
            </a:r>
            <a:br>
              <a:rPr lang="en-US" sz="938"/>
            </a:br>
            <a:r>
              <a:rPr lang="en-US" sz="938"/>
              <a:t>Blue</a:t>
            </a:r>
          </a:p>
        </p:txBody>
      </p:sp>
      <p:sp>
        <p:nvSpPr>
          <p:cNvPr id="74" name="Textfeld 73">
            <a:extLst>
              <a:ext uri="{FF2B5EF4-FFF2-40B4-BE49-F238E27FC236}">
                <a16:creationId xmlns:a16="http://schemas.microsoft.com/office/drawing/2014/main" id="{D67998D2-8B49-440A-B50A-A1A4B98E2F50}"/>
              </a:ext>
            </a:extLst>
          </p:cNvPr>
          <p:cNvSpPr txBox="1"/>
          <p:nvPr/>
        </p:nvSpPr>
        <p:spPr>
          <a:xfrm>
            <a:off x="5589240" y="3629930"/>
            <a:ext cx="1198766" cy="236668"/>
          </a:xfrm>
          <a:prstGeom prst="rect">
            <a:avLst/>
          </a:prstGeom>
          <a:noFill/>
        </p:spPr>
        <p:txBody>
          <a:bodyPr wrap="square" rtlCol="0">
            <a:spAutoFit/>
          </a:bodyPr>
          <a:lstStyle/>
          <a:p>
            <a:r>
              <a:rPr lang="en-US" sz="938" dirty="0"/>
              <a:t>Use for Layout</a:t>
            </a:r>
          </a:p>
        </p:txBody>
      </p:sp>
      <p:sp>
        <p:nvSpPr>
          <p:cNvPr id="75" name="Rechteck 74">
            <a:extLst>
              <a:ext uri="{FF2B5EF4-FFF2-40B4-BE49-F238E27FC236}">
                <a16:creationId xmlns:a16="http://schemas.microsoft.com/office/drawing/2014/main" id="{962AFC47-C193-4846-9CBB-CDFE98D370AE}"/>
              </a:ext>
            </a:extLst>
          </p:cNvPr>
          <p:cNvSpPr/>
          <p:nvPr/>
        </p:nvSpPr>
        <p:spPr>
          <a:xfrm>
            <a:off x="5602500" y="1880550"/>
            <a:ext cx="1409400" cy="799200"/>
          </a:xfrm>
          <a:prstGeom prst="rect">
            <a:avLst/>
          </a:prstGeom>
          <a:solidFill>
            <a:srgbClr val="B8B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638">
                <a:solidFill>
                  <a:schemeClr val="tx1"/>
                </a:solidFill>
              </a:rPr>
              <a:t>Background Blue</a:t>
            </a:r>
          </a:p>
        </p:txBody>
      </p:sp>
      <p:sp>
        <p:nvSpPr>
          <p:cNvPr id="77" name="Rechteck 76">
            <a:extLst>
              <a:ext uri="{FF2B5EF4-FFF2-40B4-BE49-F238E27FC236}">
                <a16:creationId xmlns:a16="http://schemas.microsoft.com/office/drawing/2014/main" id="{BF4F6612-8A4C-48C3-91AD-15D72BC70B28}"/>
              </a:ext>
            </a:extLst>
          </p:cNvPr>
          <p:cNvSpPr/>
          <p:nvPr/>
        </p:nvSpPr>
        <p:spPr>
          <a:xfrm>
            <a:off x="7044300" y="1880550"/>
            <a:ext cx="1409400" cy="799200"/>
          </a:xfrm>
          <a:prstGeom prst="rect">
            <a:avLst/>
          </a:prstGeom>
          <a:solidFill>
            <a:srgbClr val="D4BE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638">
                <a:solidFill>
                  <a:schemeClr val="tx1"/>
                </a:solidFill>
              </a:rPr>
              <a:t>Background Purple</a:t>
            </a:r>
          </a:p>
        </p:txBody>
      </p:sp>
      <p:sp>
        <p:nvSpPr>
          <p:cNvPr id="79" name="Rechteck 78">
            <a:extLst>
              <a:ext uri="{FF2B5EF4-FFF2-40B4-BE49-F238E27FC236}">
                <a16:creationId xmlns:a16="http://schemas.microsoft.com/office/drawing/2014/main" id="{102D2A20-0442-4696-911A-7D77C23A3B34}"/>
              </a:ext>
            </a:extLst>
          </p:cNvPr>
          <p:cNvSpPr/>
          <p:nvPr/>
        </p:nvSpPr>
        <p:spPr>
          <a:xfrm>
            <a:off x="5604244" y="2704050"/>
            <a:ext cx="1409400" cy="799200"/>
          </a:xfrm>
          <a:prstGeom prst="rect">
            <a:avLst/>
          </a:prstGeom>
          <a:solidFill>
            <a:srgbClr val="F6FD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638">
                <a:solidFill>
                  <a:schemeClr val="tx1"/>
                </a:solidFill>
              </a:rPr>
              <a:t>Background Yellow</a:t>
            </a:r>
          </a:p>
        </p:txBody>
      </p:sp>
      <p:sp>
        <p:nvSpPr>
          <p:cNvPr id="81" name="Rechteck 80">
            <a:extLst>
              <a:ext uri="{FF2B5EF4-FFF2-40B4-BE49-F238E27FC236}">
                <a16:creationId xmlns:a16="http://schemas.microsoft.com/office/drawing/2014/main" id="{2C10CD40-4FD5-42C1-9F2D-5FA356A4CA38}"/>
              </a:ext>
            </a:extLst>
          </p:cNvPr>
          <p:cNvSpPr/>
          <p:nvPr/>
        </p:nvSpPr>
        <p:spPr>
          <a:xfrm>
            <a:off x="7044300" y="2704050"/>
            <a:ext cx="1409400" cy="799200"/>
          </a:xfrm>
          <a:prstGeom prst="rect">
            <a:avLst/>
          </a:prstGeom>
          <a:solidFill>
            <a:srgbClr val="DFD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638">
                <a:solidFill>
                  <a:schemeClr val="tx1"/>
                </a:solidFill>
              </a:rPr>
              <a:t>Background Grey</a:t>
            </a:r>
          </a:p>
        </p:txBody>
      </p:sp>
    </p:spTree>
    <p:extLst>
      <p:ext uri="{BB962C8B-B14F-4D97-AF65-F5344CB8AC3E}">
        <p14:creationId xmlns:p14="http://schemas.microsoft.com/office/powerpoint/2010/main" val="35347960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C9591405-AFEF-4DB2-B53C-B4F3BE0D2B71}"/>
              </a:ext>
            </a:extLst>
          </p:cNvPr>
          <p:cNvSpPr>
            <a:spLocks noGrp="1"/>
          </p:cNvSpPr>
          <p:nvPr>
            <p:ph type="sldNum" sz="quarter" idx="10"/>
          </p:nvPr>
        </p:nvSpPr>
        <p:spPr/>
        <p:txBody>
          <a:bodyPr/>
          <a:lstStyle/>
          <a:p>
            <a:fld id="{88A1DFE4-5FC5-43BD-BB7E-75EAD82B965F}" type="slidenum">
              <a:rPr lang="en-US" noProof="0" smtClean="0"/>
              <a:pPr/>
              <a:t>23</a:t>
            </a:fld>
            <a:endParaRPr lang="en-US" noProof="0" dirty="0"/>
          </a:p>
        </p:txBody>
      </p:sp>
      <p:sp>
        <p:nvSpPr>
          <p:cNvPr id="4" name="Textfeld 3">
            <a:extLst>
              <a:ext uri="{FF2B5EF4-FFF2-40B4-BE49-F238E27FC236}">
                <a16:creationId xmlns:a16="http://schemas.microsoft.com/office/drawing/2014/main" id="{61DC7241-6C7F-4396-BBE0-E713DD0D0EBD}"/>
              </a:ext>
            </a:extLst>
          </p:cNvPr>
          <p:cNvSpPr txBox="1"/>
          <p:nvPr/>
        </p:nvSpPr>
        <p:spPr>
          <a:xfrm>
            <a:off x="535052" y="845184"/>
            <a:ext cx="1835759" cy="259815"/>
          </a:xfrm>
          <a:prstGeom prst="rect">
            <a:avLst/>
          </a:prstGeom>
          <a:noFill/>
        </p:spPr>
        <p:txBody>
          <a:bodyPr wrap="none" rtlCol="0">
            <a:spAutoFit/>
          </a:bodyPr>
          <a:lstStyle/>
          <a:p>
            <a:pPr>
              <a:lnSpc>
                <a:spcPts val="1388"/>
              </a:lnSpc>
            </a:pPr>
            <a:r>
              <a:rPr lang="en-US" sz="1125" cap="all" dirty="0"/>
              <a:t>Graphical Elements</a:t>
            </a:r>
          </a:p>
        </p:txBody>
      </p:sp>
      <p:sp>
        <p:nvSpPr>
          <p:cNvPr id="6" name="Textfeld 5">
            <a:extLst>
              <a:ext uri="{FF2B5EF4-FFF2-40B4-BE49-F238E27FC236}">
                <a16:creationId xmlns:a16="http://schemas.microsoft.com/office/drawing/2014/main" id="{73B63A09-AFCE-4666-A5E2-D1B48108B62E}"/>
              </a:ext>
            </a:extLst>
          </p:cNvPr>
          <p:cNvSpPr txBox="1"/>
          <p:nvPr/>
        </p:nvSpPr>
        <p:spPr>
          <a:xfrm>
            <a:off x="6070667" y="845184"/>
            <a:ext cx="785793" cy="259815"/>
          </a:xfrm>
          <a:prstGeom prst="rect">
            <a:avLst/>
          </a:prstGeom>
          <a:noFill/>
        </p:spPr>
        <p:txBody>
          <a:bodyPr wrap="none" rtlCol="0">
            <a:spAutoFit/>
          </a:bodyPr>
          <a:lstStyle/>
          <a:p>
            <a:pPr>
              <a:lnSpc>
                <a:spcPts val="1388"/>
              </a:lnSpc>
            </a:pPr>
            <a:r>
              <a:rPr lang="en-US" sz="1125" cap="all" dirty="0"/>
              <a:t>Badges</a:t>
            </a:r>
          </a:p>
        </p:txBody>
      </p:sp>
      <p:sp>
        <p:nvSpPr>
          <p:cNvPr id="8" name="Textfeld 7">
            <a:extLst>
              <a:ext uri="{FF2B5EF4-FFF2-40B4-BE49-F238E27FC236}">
                <a16:creationId xmlns:a16="http://schemas.microsoft.com/office/drawing/2014/main" id="{98213BA7-6BBA-4808-B967-EA3E3560253E}"/>
              </a:ext>
            </a:extLst>
          </p:cNvPr>
          <p:cNvSpPr txBox="1"/>
          <p:nvPr/>
        </p:nvSpPr>
        <p:spPr>
          <a:xfrm>
            <a:off x="535052" y="2735394"/>
            <a:ext cx="1282723" cy="259815"/>
          </a:xfrm>
          <a:prstGeom prst="rect">
            <a:avLst/>
          </a:prstGeom>
          <a:noFill/>
        </p:spPr>
        <p:txBody>
          <a:bodyPr wrap="none" rtlCol="0">
            <a:spAutoFit/>
          </a:bodyPr>
          <a:lstStyle/>
          <a:p>
            <a:pPr>
              <a:lnSpc>
                <a:spcPts val="1388"/>
              </a:lnSpc>
            </a:pPr>
            <a:r>
              <a:rPr lang="en-US" sz="1125" cap="all" dirty="0"/>
              <a:t>Infographics</a:t>
            </a:r>
          </a:p>
        </p:txBody>
      </p:sp>
      <p:cxnSp>
        <p:nvCxnSpPr>
          <p:cNvPr id="10" name="Gerader Verbinder 9">
            <a:extLst>
              <a:ext uri="{FF2B5EF4-FFF2-40B4-BE49-F238E27FC236}">
                <a16:creationId xmlns:a16="http://schemas.microsoft.com/office/drawing/2014/main" id="{25B431EC-EB71-4137-AF73-FD6748E8E0B6}"/>
              </a:ext>
            </a:extLst>
          </p:cNvPr>
          <p:cNvCxnSpPr/>
          <p:nvPr/>
        </p:nvCxnSpPr>
        <p:spPr>
          <a:xfrm>
            <a:off x="572400" y="1520100"/>
            <a:ext cx="2705400" cy="0"/>
          </a:xfrm>
          <a:prstGeom prst="line">
            <a:avLst/>
          </a:prstGeom>
          <a:ln w="19050">
            <a:solidFill>
              <a:srgbClr val="0F124A"/>
            </a:solidFill>
          </a:ln>
        </p:spPr>
        <p:style>
          <a:lnRef idx="1">
            <a:schemeClr val="accent1"/>
          </a:lnRef>
          <a:fillRef idx="0">
            <a:schemeClr val="accent1"/>
          </a:fillRef>
          <a:effectRef idx="0">
            <a:schemeClr val="accent1"/>
          </a:effectRef>
          <a:fontRef idx="minor">
            <a:schemeClr val="tx1"/>
          </a:fontRef>
        </p:style>
      </p:cxnSp>
      <p:cxnSp>
        <p:nvCxnSpPr>
          <p:cNvPr id="11" name="Gerader Verbinder 10">
            <a:extLst>
              <a:ext uri="{FF2B5EF4-FFF2-40B4-BE49-F238E27FC236}">
                <a16:creationId xmlns:a16="http://schemas.microsoft.com/office/drawing/2014/main" id="{636F0B9A-306C-4260-8B9A-2A44A3387FD2}"/>
              </a:ext>
            </a:extLst>
          </p:cNvPr>
          <p:cNvCxnSpPr/>
          <p:nvPr/>
        </p:nvCxnSpPr>
        <p:spPr>
          <a:xfrm>
            <a:off x="572400" y="1625400"/>
            <a:ext cx="27054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3" name="Grafik 12" descr="Ein Bild, das Gebäude, Fenster, Zeichnung enthält.&#10;&#10;Automatisch generierte Beschreibung">
            <a:extLst>
              <a:ext uri="{FF2B5EF4-FFF2-40B4-BE49-F238E27FC236}">
                <a16:creationId xmlns:a16="http://schemas.microsoft.com/office/drawing/2014/main" id="{6262F2A8-08D8-40E1-B2D0-6BA64D1B00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0150" y="3273750"/>
            <a:ext cx="4206600" cy="1206544"/>
          </a:xfrm>
          <a:prstGeom prst="rect">
            <a:avLst/>
          </a:prstGeom>
        </p:spPr>
      </p:pic>
      <p:sp>
        <p:nvSpPr>
          <p:cNvPr id="17" name="Textfeld 16">
            <a:extLst>
              <a:ext uri="{FF2B5EF4-FFF2-40B4-BE49-F238E27FC236}">
                <a16:creationId xmlns:a16="http://schemas.microsoft.com/office/drawing/2014/main" id="{8A81B1E8-81E1-4DB3-8939-0AE9AB984F74}"/>
              </a:ext>
            </a:extLst>
          </p:cNvPr>
          <p:cNvSpPr txBox="1"/>
          <p:nvPr/>
        </p:nvSpPr>
        <p:spPr>
          <a:xfrm>
            <a:off x="535051" y="1785287"/>
            <a:ext cx="1326052" cy="381002"/>
          </a:xfrm>
          <a:prstGeom prst="rect">
            <a:avLst/>
          </a:prstGeom>
          <a:noFill/>
        </p:spPr>
        <p:txBody>
          <a:bodyPr wrap="square" rtlCol="0">
            <a:spAutoFit/>
          </a:bodyPr>
          <a:lstStyle/>
          <a:p>
            <a:r>
              <a:rPr lang="en-US" sz="938" dirty="0"/>
              <a:t>Separation lines 1.5 </a:t>
            </a:r>
            <a:r>
              <a:rPr lang="en-US" sz="938" dirty="0" err="1"/>
              <a:t>pt</a:t>
            </a:r>
            <a:endParaRPr lang="en-US" sz="938" dirty="0"/>
          </a:p>
        </p:txBody>
      </p:sp>
      <p:sp>
        <p:nvSpPr>
          <p:cNvPr id="19" name="Textfeld 18">
            <a:extLst>
              <a:ext uri="{FF2B5EF4-FFF2-40B4-BE49-F238E27FC236}">
                <a16:creationId xmlns:a16="http://schemas.microsoft.com/office/drawing/2014/main" id="{34AE9B2C-233E-4886-AAC4-504E0D58E9DC}"/>
              </a:ext>
            </a:extLst>
          </p:cNvPr>
          <p:cNvSpPr txBox="1"/>
          <p:nvPr/>
        </p:nvSpPr>
        <p:spPr>
          <a:xfrm>
            <a:off x="3626895" y="1987810"/>
            <a:ext cx="1198766" cy="236668"/>
          </a:xfrm>
          <a:prstGeom prst="rect">
            <a:avLst/>
          </a:prstGeom>
          <a:noFill/>
        </p:spPr>
        <p:txBody>
          <a:bodyPr wrap="square" rtlCol="0">
            <a:spAutoFit/>
          </a:bodyPr>
          <a:lstStyle/>
          <a:p>
            <a:r>
              <a:rPr lang="en-US" sz="938" dirty="0"/>
              <a:t>Arrows</a:t>
            </a:r>
          </a:p>
        </p:txBody>
      </p:sp>
      <p:sp>
        <p:nvSpPr>
          <p:cNvPr id="21" name="Textfeld 20">
            <a:extLst>
              <a:ext uri="{FF2B5EF4-FFF2-40B4-BE49-F238E27FC236}">
                <a16:creationId xmlns:a16="http://schemas.microsoft.com/office/drawing/2014/main" id="{47B6243C-3307-4FD5-9EA7-D0761C420828}"/>
              </a:ext>
            </a:extLst>
          </p:cNvPr>
          <p:cNvSpPr txBox="1"/>
          <p:nvPr/>
        </p:nvSpPr>
        <p:spPr>
          <a:xfrm>
            <a:off x="5938519" y="4002909"/>
            <a:ext cx="1198766" cy="161583"/>
          </a:xfrm>
          <a:prstGeom prst="rect">
            <a:avLst/>
          </a:prstGeom>
          <a:noFill/>
        </p:spPr>
        <p:txBody>
          <a:bodyPr wrap="square" rtlCol="0">
            <a:spAutoFit/>
          </a:bodyPr>
          <a:lstStyle/>
          <a:p>
            <a:r>
              <a:rPr lang="en-US" sz="450" dirty="0"/>
              <a:t>Use light badges on dark backgrounds</a:t>
            </a:r>
          </a:p>
        </p:txBody>
      </p:sp>
      <p:sp>
        <p:nvSpPr>
          <p:cNvPr id="23" name="Textfeld 22">
            <a:extLst>
              <a:ext uri="{FF2B5EF4-FFF2-40B4-BE49-F238E27FC236}">
                <a16:creationId xmlns:a16="http://schemas.microsoft.com/office/drawing/2014/main" id="{1E0DF808-1074-406B-AE56-AF1E710042F5}"/>
              </a:ext>
            </a:extLst>
          </p:cNvPr>
          <p:cNvSpPr txBox="1"/>
          <p:nvPr/>
        </p:nvSpPr>
        <p:spPr>
          <a:xfrm>
            <a:off x="5938519" y="2571750"/>
            <a:ext cx="1198766" cy="161583"/>
          </a:xfrm>
          <a:prstGeom prst="rect">
            <a:avLst/>
          </a:prstGeom>
          <a:noFill/>
        </p:spPr>
        <p:txBody>
          <a:bodyPr wrap="square" rtlCol="0">
            <a:spAutoFit/>
          </a:bodyPr>
          <a:lstStyle/>
          <a:p>
            <a:r>
              <a:rPr lang="en-US" sz="450" dirty="0"/>
              <a:t>Use blue badges on light backgrounds</a:t>
            </a:r>
          </a:p>
        </p:txBody>
      </p:sp>
      <p:sp>
        <p:nvSpPr>
          <p:cNvPr id="25" name="Ellipse 24">
            <a:extLst>
              <a:ext uri="{FF2B5EF4-FFF2-40B4-BE49-F238E27FC236}">
                <a16:creationId xmlns:a16="http://schemas.microsoft.com/office/drawing/2014/main" id="{EB093AFF-5829-4E6A-AB6D-039E164C4D97}"/>
              </a:ext>
            </a:extLst>
          </p:cNvPr>
          <p:cNvSpPr/>
          <p:nvPr/>
        </p:nvSpPr>
        <p:spPr>
          <a:xfrm>
            <a:off x="6022350" y="1371600"/>
            <a:ext cx="1119150" cy="11191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88" dirty="0"/>
              <a:t>This information is a badge because it is important!</a:t>
            </a:r>
          </a:p>
        </p:txBody>
      </p:sp>
      <p:sp>
        <p:nvSpPr>
          <p:cNvPr id="27" name="Rechteck 26">
            <a:extLst>
              <a:ext uri="{FF2B5EF4-FFF2-40B4-BE49-F238E27FC236}">
                <a16:creationId xmlns:a16="http://schemas.microsoft.com/office/drawing/2014/main" id="{68B3CFDE-37A7-4FCF-9FCF-9B9E0F6A48E0}"/>
              </a:ext>
            </a:extLst>
          </p:cNvPr>
          <p:cNvSpPr/>
          <p:nvPr/>
        </p:nvSpPr>
        <p:spPr>
          <a:xfrm>
            <a:off x="7422300" y="1530900"/>
            <a:ext cx="1119150" cy="79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88" dirty="0"/>
              <a:t>This information is a badge because it is important!</a:t>
            </a:r>
          </a:p>
        </p:txBody>
      </p:sp>
      <p:sp>
        <p:nvSpPr>
          <p:cNvPr id="29" name="Rechteck 28">
            <a:extLst>
              <a:ext uri="{FF2B5EF4-FFF2-40B4-BE49-F238E27FC236}">
                <a16:creationId xmlns:a16="http://schemas.microsoft.com/office/drawing/2014/main" id="{302B2413-6C41-4949-9AD9-AA125F9AD9F9}"/>
              </a:ext>
            </a:extLst>
          </p:cNvPr>
          <p:cNvSpPr/>
          <p:nvPr/>
        </p:nvSpPr>
        <p:spPr>
          <a:xfrm>
            <a:off x="6022350" y="2921400"/>
            <a:ext cx="1119150" cy="79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88" dirty="0">
                <a:solidFill>
                  <a:schemeClr val="tx1"/>
                </a:solidFill>
              </a:rPr>
              <a:t>This information is a badge because it is important!</a:t>
            </a:r>
          </a:p>
        </p:txBody>
      </p:sp>
      <p:sp>
        <p:nvSpPr>
          <p:cNvPr id="31" name="Ellipse 30">
            <a:extLst>
              <a:ext uri="{FF2B5EF4-FFF2-40B4-BE49-F238E27FC236}">
                <a16:creationId xmlns:a16="http://schemas.microsoft.com/office/drawing/2014/main" id="{1B911DDA-BBDF-46D9-BEF0-D2E7AA764E87}"/>
              </a:ext>
            </a:extLst>
          </p:cNvPr>
          <p:cNvSpPr/>
          <p:nvPr/>
        </p:nvSpPr>
        <p:spPr>
          <a:xfrm>
            <a:off x="7422300" y="2762100"/>
            <a:ext cx="1119150" cy="111915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88" dirty="0">
                <a:solidFill>
                  <a:schemeClr val="tx1"/>
                </a:solidFill>
              </a:rPr>
              <a:t>This information is a badge because it is important!</a:t>
            </a:r>
          </a:p>
        </p:txBody>
      </p:sp>
      <p:pic>
        <p:nvPicPr>
          <p:cNvPr id="33" name="Grafik 32">
            <a:extLst>
              <a:ext uri="{FF2B5EF4-FFF2-40B4-BE49-F238E27FC236}">
                <a16:creationId xmlns:a16="http://schemas.microsoft.com/office/drawing/2014/main" id="{EA274DA9-BF72-4E87-AAF1-348A0FD64D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7400" y="1475452"/>
            <a:ext cx="175022" cy="89297"/>
          </a:xfrm>
          <a:prstGeom prst="rect">
            <a:avLst/>
          </a:prstGeom>
        </p:spPr>
      </p:pic>
      <p:pic>
        <p:nvPicPr>
          <p:cNvPr id="35" name="Grafik 34">
            <a:extLst>
              <a:ext uri="{FF2B5EF4-FFF2-40B4-BE49-F238E27FC236}">
                <a16:creationId xmlns:a16="http://schemas.microsoft.com/office/drawing/2014/main" id="{A69AE9C4-7541-4473-A517-50D6B0C7871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67400" y="1734657"/>
            <a:ext cx="175022" cy="89297"/>
          </a:xfrm>
          <a:prstGeom prst="rect">
            <a:avLst/>
          </a:prstGeom>
        </p:spPr>
      </p:pic>
      <p:pic>
        <p:nvPicPr>
          <p:cNvPr id="37" name="Grafik 36">
            <a:extLst>
              <a:ext uri="{FF2B5EF4-FFF2-40B4-BE49-F238E27FC236}">
                <a16:creationId xmlns:a16="http://schemas.microsoft.com/office/drawing/2014/main" id="{EAD51DBA-A8C5-4963-80E3-59B84FAB9DE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65610" y="1475452"/>
            <a:ext cx="175022" cy="89297"/>
          </a:xfrm>
          <a:prstGeom prst="rect">
            <a:avLst/>
          </a:prstGeom>
        </p:spPr>
      </p:pic>
      <p:pic>
        <p:nvPicPr>
          <p:cNvPr id="39" name="Grafik 38">
            <a:extLst>
              <a:ext uri="{FF2B5EF4-FFF2-40B4-BE49-F238E27FC236}">
                <a16:creationId xmlns:a16="http://schemas.microsoft.com/office/drawing/2014/main" id="{27AD9C89-C4D2-4449-882E-8AF41EE0504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265610" y="1734658"/>
            <a:ext cx="175022" cy="89297"/>
          </a:xfrm>
          <a:prstGeom prst="rect">
            <a:avLst/>
          </a:prstGeom>
        </p:spPr>
      </p:pic>
      <p:pic>
        <p:nvPicPr>
          <p:cNvPr id="41" name="Grafik 40">
            <a:extLst>
              <a:ext uri="{FF2B5EF4-FFF2-40B4-BE49-F238E27FC236}">
                <a16:creationId xmlns:a16="http://schemas.microsoft.com/office/drawing/2014/main" id="{1995F2DC-7DF1-421B-B385-005863FC2DE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863821" y="1475452"/>
            <a:ext cx="317897" cy="89297"/>
          </a:xfrm>
          <a:prstGeom prst="rect">
            <a:avLst/>
          </a:prstGeom>
        </p:spPr>
      </p:pic>
      <p:pic>
        <p:nvPicPr>
          <p:cNvPr id="43" name="Grafik 42">
            <a:extLst>
              <a:ext uri="{FF2B5EF4-FFF2-40B4-BE49-F238E27FC236}">
                <a16:creationId xmlns:a16="http://schemas.microsoft.com/office/drawing/2014/main" id="{9078D2F1-A3A5-481F-BC8A-56A7B25A910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863821" y="1734658"/>
            <a:ext cx="317897" cy="89297"/>
          </a:xfrm>
          <a:prstGeom prst="rect">
            <a:avLst/>
          </a:prstGeom>
        </p:spPr>
      </p:pic>
    </p:spTree>
    <p:extLst>
      <p:ext uri="{BB962C8B-B14F-4D97-AF65-F5344CB8AC3E}">
        <p14:creationId xmlns:p14="http://schemas.microsoft.com/office/powerpoint/2010/main" val="6272135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6" descr="Free Snowflake Png Transparent Background, Download Free Snowflake Png Transparent  Background png images, Free ClipArts on Clipart Library">
            <a:extLst>
              <a:ext uri="{FF2B5EF4-FFF2-40B4-BE49-F238E27FC236}">
                <a16:creationId xmlns:a16="http://schemas.microsoft.com/office/drawing/2014/main" id="{F30B4DEC-1BDD-4576-A1FD-C17B84D8D85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9308677">
            <a:off x="2492804" y="1296143"/>
            <a:ext cx="8839200" cy="51435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DFEB1A91-989E-4FD6-BF4B-3E6E7CE1D4AD}"/>
              </a:ext>
            </a:extLst>
          </p:cNvPr>
          <p:cNvSpPr>
            <a:spLocks noGrp="1"/>
          </p:cNvSpPr>
          <p:nvPr>
            <p:ph type="title"/>
          </p:nvPr>
        </p:nvSpPr>
        <p:spPr/>
        <p:txBody>
          <a:bodyPr/>
          <a:lstStyle/>
          <a:p>
            <a:r>
              <a:rPr lang="en-US" dirty="0"/>
              <a:t>Table of contents</a:t>
            </a:r>
          </a:p>
        </p:txBody>
      </p:sp>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fld id="{88A1DFE4-5FC5-43BD-BB7E-75EAD82B965F}" type="slidenum">
              <a:rPr lang="en-US" sz="800" b="0" smtClean="0">
                <a:solidFill>
                  <a:schemeClr val="bg1"/>
                </a:solidFill>
              </a:rPr>
              <a:pPr algn="r">
                <a:lnSpc>
                  <a:spcPct val="100000"/>
                </a:lnSpc>
              </a:pPr>
              <a:t>3</a:t>
            </a:fld>
            <a:endParaRPr lang="en-US" sz="800" b="0" dirty="0">
              <a:solidFill>
                <a:schemeClr val="bg1"/>
              </a:solidFill>
            </a:endParaRPr>
          </a:p>
        </p:txBody>
      </p:sp>
      <p:sp>
        <p:nvSpPr>
          <p:cNvPr id="9" name="Textplatzhalter 5">
            <a:extLst>
              <a:ext uri="{FF2B5EF4-FFF2-40B4-BE49-F238E27FC236}">
                <a16:creationId xmlns:a16="http://schemas.microsoft.com/office/drawing/2014/main" id="{64669859-C192-172E-79C9-1E51027FF11E}"/>
              </a:ext>
            </a:extLst>
          </p:cNvPr>
          <p:cNvSpPr>
            <a:spLocks noGrp="1"/>
          </p:cNvSpPr>
          <p:nvPr>
            <p:ph type="body" sz="quarter" idx="12"/>
          </p:nvPr>
        </p:nvSpPr>
        <p:spPr>
          <a:xfrm>
            <a:off x="437849" y="1275606"/>
            <a:ext cx="8631449" cy="4320480"/>
          </a:xfrm>
        </p:spPr>
        <p:txBody>
          <a:bodyPr/>
          <a:lstStyle/>
          <a:p>
            <a:pPr marL="171450" indent="-171450">
              <a:lnSpc>
                <a:spcPct val="100000"/>
              </a:lnSpc>
              <a:buFont typeface="Arial" panose="020B0604020202020204" pitchFamily="34" charset="0"/>
              <a:buChar char="•"/>
            </a:pPr>
            <a:r>
              <a:rPr lang="en-GB" dirty="0"/>
              <a:t>  Introduction</a:t>
            </a:r>
          </a:p>
          <a:p>
            <a:pPr marL="758250" lvl="1" indent="-285750">
              <a:lnSpc>
                <a:spcPct val="100000"/>
              </a:lnSpc>
              <a:buFont typeface="Arial" panose="020B0604020202020204" pitchFamily="34" charset="0"/>
              <a:buChar char="•"/>
            </a:pPr>
            <a:r>
              <a:rPr lang="en-GB" dirty="0"/>
              <a:t>FCC-</a:t>
            </a:r>
            <a:r>
              <a:rPr lang="en-GB" dirty="0" err="1"/>
              <a:t>ee</a:t>
            </a:r>
            <a:r>
              <a:rPr lang="en-GB" dirty="0"/>
              <a:t> BPM requirements</a:t>
            </a:r>
          </a:p>
          <a:p>
            <a:pPr marL="758250" lvl="1" indent="-285750">
              <a:lnSpc>
                <a:spcPct val="100000"/>
              </a:lnSpc>
              <a:buFont typeface="Arial" panose="020B0604020202020204" pitchFamily="34" charset="0"/>
              <a:buChar char="•"/>
            </a:pPr>
            <a:r>
              <a:rPr lang="en-GB" dirty="0"/>
              <a:t>Response to different FCC-</a:t>
            </a:r>
            <a:r>
              <a:rPr lang="en-GB" dirty="0" err="1"/>
              <a:t>ee</a:t>
            </a:r>
            <a:r>
              <a:rPr lang="en-GB" dirty="0"/>
              <a:t> modes</a:t>
            </a:r>
          </a:p>
          <a:p>
            <a:pPr marL="285750" indent="-285750">
              <a:lnSpc>
                <a:spcPct val="100000"/>
              </a:lnSpc>
              <a:buFont typeface="Arial" panose="020B0604020202020204" pitchFamily="34" charset="0"/>
              <a:buChar char="•"/>
            </a:pPr>
            <a:r>
              <a:rPr lang="en-GB" dirty="0"/>
              <a:t>Geometrical studies</a:t>
            </a:r>
          </a:p>
          <a:p>
            <a:pPr marL="758250" lvl="1" indent="-285750">
              <a:lnSpc>
                <a:spcPct val="100000"/>
              </a:lnSpc>
              <a:buFont typeface="Arial" panose="020B0604020202020204" pitchFamily="34" charset="0"/>
              <a:buChar char="•"/>
            </a:pPr>
            <a:r>
              <a:rPr lang="en-GB" dirty="0"/>
              <a:t>Varying parameters of a simplified button</a:t>
            </a:r>
          </a:p>
          <a:p>
            <a:pPr marL="758250" lvl="1" indent="-285750">
              <a:lnSpc>
                <a:spcPct val="100000"/>
              </a:lnSpc>
              <a:buFont typeface="Arial" panose="020B0604020202020204" pitchFamily="34" charset="0"/>
              <a:buChar char="•"/>
            </a:pPr>
            <a:r>
              <a:rPr lang="en-GB" dirty="0"/>
              <a:t>Different geometries of a circular button</a:t>
            </a:r>
          </a:p>
          <a:p>
            <a:pPr marL="758250" lvl="1" indent="-285750">
              <a:lnSpc>
                <a:spcPct val="100000"/>
              </a:lnSpc>
              <a:buFont typeface="Arial" panose="020B0604020202020204" pitchFamily="34" charset="0"/>
              <a:buChar char="•"/>
            </a:pPr>
            <a:r>
              <a:rPr lang="en-GB" dirty="0"/>
              <a:t>Non-standard geometries</a:t>
            </a:r>
          </a:p>
          <a:p>
            <a:pPr marL="285750" indent="-285750">
              <a:lnSpc>
                <a:spcPct val="100000"/>
              </a:lnSpc>
              <a:buFont typeface="Arial" panose="020B0604020202020204" pitchFamily="34" charset="0"/>
              <a:buChar char="•"/>
            </a:pPr>
            <a:r>
              <a:rPr lang="en-GB" dirty="0"/>
              <a:t>Thermal studies</a:t>
            </a:r>
          </a:p>
          <a:p>
            <a:pPr marL="285750" indent="-285750">
              <a:lnSpc>
                <a:spcPct val="100000"/>
              </a:lnSpc>
              <a:buFont typeface="Arial" panose="020B0604020202020204" pitchFamily="34" charset="0"/>
              <a:buChar char="•"/>
            </a:pPr>
            <a:r>
              <a:rPr lang="en-GB" dirty="0"/>
              <a:t>Bench-marking</a:t>
            </a:r>
          </a:p>
          <a:p>
            <a:pPr marL="285750" indent="-285750">
              <a:lnSpc>
                <a:spcPct val="100000"/>
              </a:lnSpc>
              <a:buFont typeface="Arial" panose="020B0604020202020204" pitchFamily="34" charset="0"/>
              <a:buChar char="•"/>
            </a:pPr>
            <a:r>
              <a:rPr lang="en-GB" dirty="0"/>
              <a:t>Conclusions</a:t>
            </a:r>
          </a:p>
        </p:txBody>
      </p:sp>
      <p:sp>
        <p:nvSpPr>
          <p:cNvPr id="3" name="Textplatzhalter 5">
            <a:extLst>
              <a:ext uri="{FF2B5EF4-FFF2-40B4-BE49-F238E27FC236}">
                <a16:creationId xmlns:a16="http://schemas.microsoft.com/office/drawing/2014/main" id="{1651F0E6-FEE0-70D5-E71F-577A6A009290}"/>
              </a:ext>
            </a:extLst>
          </p:cNvPr>
          <p:cNvSpPr txBox="1">
            <a:spLocks/>
          </p:cNvSpPr>
          <p:nvPr/>
        </p:nvSpPr>
        <p:spPr>
          <a:xfrm>
            <a:off x="4371605" y="1275606"/>
            <a:ext cx="4023000" cy="4320480"/>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buFont typeface="Arial" panose="020B0604020202020204" pitchFamily="34" charset="0"/>
              <a:buChar char="•"/>
            </a:pPr>
            <a:endParaRPr lang="en-GB" dirty="0"/>
          </a:p>
        </p:txBody>
      </p:sp>
      <p:pic>
        <p:nvPicPr>
          <p:cNvPr id="7" name="Picture 6">
            <a:extLst>
              <a:ext uri="{FF2B5EF4-FFF2-40B4-BE49-F238E27FC236}">
                <a16:creationId xmlns:a16="http://schemas.microsoft.com/office/drawing/2014/main" id="{9636649D-1A08-2B72-6E41-4A19E8E3E8E7}"/>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10000" b="90000" l="10000" r="90000"/>
                    </a14:imgEffect>
                  </a14:imgLayer>
                </a14:imgProps>
              </a:ext>
            </a:extLst>
          </a:blip>
          <a:srcRect l="10800" t="30799" r="10800" b="31402"/>
          <a:stretch/>
        </p:blipFill>
        <p:spPr>
          <a:xfrm>
            <a:off x="6912405" y="2590"/>
            <a:ext cx="972539" cy="312602"/>
          </a:xfrm>
          <a:prstGeom prst="rect">
            <a:avLst/>
          </a:prstGeom>
        </p:spPr>
      </p:pic>
      <p:sp>
        <p:nvSpPr>
          <p:cNvPr id="11" name="Textfeld 7">
            <a:extLst>
              <a:ext uri="{FF2B5EF4-FFF2-40B4-BE49-F238E27FC236}">
                <a16:creationId xmlns:a16="http://schemas.microsoft.com/office/drawing/2014/main" id="{63BA84EB-5FBD-650C-7306-540C728DEDAA}"/>
              </a:ext>
            </a:extLst>
          </p:cNvPr>
          <p:cNvSpPr txBox="1"/>
          <p:nvPr/>
        </p:nvSpPr>
        <p:spPr>
          <a:xfrm>
            <a:off x="3552750" y="73856"/>
            <a:ext cx="2038500" cy="170071"/>
          </a:xfrm>
          <a:prstGeom prst="rect">
            <a:avLst/>
          </a:prstGeom>
          <a:noFill/>
        </p:spPr>
        <p:txBody>
          <a:bodyPr wrap="square" rtlCol="0">
            <a:noAutofit/>
          </a:bodyPr>
          <a:lstStyle/>
          <a:p>
            <a:pPr algn="ctr">
              <a:lnSpc>
                <a:spcPts val="1238"/>
              </a:lnSpc>
            </a:pPr>
            <a:r>
              <a:rPr lang="en-US" sz="900" dirty="0">
                <a:solidFill>
                  <a:schemeClr val="bg1"/>
                </a:solidFill>
              </a:rPr>
              <a:t>Emily Howling</a:t>
            </a:r>
            <a:endParaRPr lang="de-AT" sz="900" dirty="0">
              <a:solidFill>
                <a:schemeClr val="bg1"/>
              </a:solidFill>
            </a:endParaRPr>
          </a:p>
        </p:txBody>
      </p:sp>
      <p:sp>
        <p:nvSpPr>
          <p:cNvPr id="4" name="TextBox 3">
            <a:extLst>
              <a:ext uri="{FF2B5EF4-FFF2-40B4-BE49-F238E27FC236}">
                <a16:creationId xmlns:a16="http://schemas.microsoft.com/office/drawing/2014/main" id="{8E64448D-4DFF-4921-BF45-767C0C7E1613}"/>
              </a:ext>
            </a:extLst>
          </p:cNvPr>
          <p:cNvSpPr txBox="1"/>
          <p:nvPr/>
        </p:nvSpPr>
        <p:spPr>
          <a:xfrm>
            <a:off x="5220217" y="1044966"/>
            <a:ext cx="3384376" cy="494879"/>
          </a:xfrm>
          <a:prstGeom prst="rect">
            <a:avLst/>
          </a:prstGeom>
          <a:noFill/>
        </p:spPr>
        <p:txBody>
          <a:bodyPr wrap="square" rtlCol="0">
            <a:spAutoFit/>
          </a:bodyPr>
          <a:lstStyle/>
          <a:p>
            <a:pPr algn="ctr">
              <a:lnSpc>
                <a:spcPts val="3700"/>
              </a:lnSpc>
            </a:pPr>
            <a:r>
              <a:rPr lang="en-GB" sz="1600" dirty="0"/>
              <a:t>Find 5 festive John </a:t>
            </a:r>
            <a:r>
              <a:rPr lang="en-GB" sz="1600" dirty="0" err="1"/>
              <a:t>Adamses</a:t>
            </a:r>
            <a:r>
              <a:rPr lang="en-GB" sz="1600" dirty="0"/>
              <a:t>!</a:t>
            </a:r>
          </a:p>
        </p:txBody>
      </p:sp>
      <p:pic>
        <p:nvPicPr>
          <p:cNvPr id="6" name="Picture 5">
            <a:extLst>
              <a:ext uri="{FF2B5EF4-FFF2-40B4-BE49-F238E27FC236}">
                <a16:creationId xmlns:a16="http://schemas.microsoft.com/office/drawing/2014/main" id="{BC6A8F27-2DB5-4F2F-8540-27982970D3E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05783" y="1611132"/>
            <a:ext cx="1774122" cy="2499742"/>
          </a:xfrm>
          <a:prstGeom prst="rect">
            <a:avLst/>
          </a:prstGeom>
        </p:spPr>
      </p:pic>
      <p:sp>
        <p:nvSpPr>
          <p:cNvPr id="13" name="TextBox 12">
            <a:extLst>
              <a:ext uri="{FF2B5EF4-FFF2-40B4-BE49-F238E27FC236}">
                <a16:creationId xmlns:a16="http://schemas.microsoft.com/office/drawing/2014/main" id="{BA7830D6-FA9D-4B8B-95AD-B1FFEFA6F869}"/>
              </a:ext>
            </a:extLst>
          </p:cNvPr>
          <p:cNvSpPr txBox="1"/>
          <p:nvPr/>
        </p:nvSpPr>
        <p:spPr>
          <a:xfrm>
            <a:off x="5868000" y="4098534"/>
            <a:ext cx="2088808" cy="307777"/>
          </a:xfrm>
          <a:prstGeom prst="rect">
            <a:avLst/>
          </a:prstGeom>
          <a:solidFill>
            <a:schemeClr val="bg1"/>
          </a:solidFill>
        </p:spPr>
        <p:txBody>
          <a:bodyPr wrap="square" rtlCol="0">
            <a:spAutoFit/>
          </a:bodyPr>
          <a:lstStyle/>
          <a:p>
            <a:pPr algn="ctr"/>
            <a:r>
              <a:rPr lang="en-GB" sz="1400" dirty="0"/>
              <a:t>(not including this one)</a:t>
            </a:r>
          </a:p>
        </p:txBody>
      </p:sp>
    </p:spTree>
    <p:extLst>
      <p:ext uri="{BB962C8B-B14F-4D97-AF65-F5344CB8AC3E}">
        <p14:creationId xmlns:p14="http://schemas.microsoft.com/office/powerpoint/2010/main" val="18751734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1E522A7-96CE-41D7-923E-EEBD1EE6F798}"/>
              </a:ext>
            </a:extLst>
          </p:cNvPr>
          <p:cNvSpPr>
            <a:spLocks noGrp="1"/>
          </p:cNvSpPr>
          <p:nvPr>
            <p:ph type="sldNum" sz="quarter" idx="10"/>
          </p:nvPr>
        </p:nvSpPr>
        <p:spPr/>
        <p:txBody>
          <a:bodyPr/>
          <a:lstStyle/>
          <a:p>
            <a:fld id="{88A1DFE4-5FC5-43BD-BB7E-75EAD82B965F}" type="slidenum">
              <a:rPr lang="en-US" noProof="0" smtClean="0"/>
              <a:pPr/>
              <a:t>4</a:t>
            </a:fld>
            <a:endParaRPr lang="en-US" noProof="0" dirty="0"/>
          </a:p>
        </p:txBody>
      </p:sp>
      <p:sp>
        <p:nvSpPr>
          <p:cNvPr id="4" name="Text Placeholder 3">
            <a:extLst>
              <a:ext uri="{FF2B5EF4-FFF2-40B4-BE49-F238E27FC236}">
                <a16:creationId xmlns:a16="http://schemas.microsoft.com/office/drawing/2014/main" id="{72CA0DE5-0884-4CFC-A354-86AC59D78FEB}"/>
              </a:ext>
            </a:extLst>
          </p:cNvPr>
          <p:cNvSpPr>
            <a:spLocks noGrp="1"/>
          </p:cNvSpPr>
          <p:nvPr>
            <p:ph type="body" sz="quarter" idx="12"/>
          </p:nvPr>
        </p:nvSpPr>
        <p:spPr>
          <a:xfrm>
            <a:off x="184928" y="1403034"/>
            <a:ext cx="5518641" cy="3328956"/>
          </a:xfrm>
        </p:spPr>
        <p:txBody>
          <a:bodyPr/>
          <a:lstStyle/>
          <a:p>
            <a:pPr marL="285750" marR="0" indent="-285750">
              <a:lnSpc>
                <a:spcPct val="100000"/>
              </a:lnSpc>
              <a:spcBef>
                <a:spcPts val="0"/>
              </a:spcBef>
              <a:spcAft>
                <a:spcPts val="1200"/>
              </a:spcAft>
              <a:buFont typeface="Arial" panose="020B0604020202020204" pitchFamily="34" charset="0"/>
              <a:buChar char="•"/>
            </a:pPr>
            <a:r>
              <a:rPr lang="en-GB" sz="1400" kern="1400" dirty="0">
                <a:ln>
                  <a:noFill/>
                </a:ln>
                <a:solidFill>
                  <a:srgbClr val="000000"/>
                </a:solidFill>
                <a:effectLst/>
              </a:rPr>
              <a:t>Electrostatic button BPMs (see Fig.1), one rigidly fixed to each quadrupole.</a:t>
            </a:r>
          </a:p>
          <a:p>
            <a:pPr marL="285750" marR="0" indent="-285750">
              <a:lnSpc>
                <a:spcPct val="100000"/>
              </a:lnSpc>
              <a:spcBef>
                <a:spcPts val="0"/>
              </a:spcBef>
              <a:spcAft>
                <a:spcPts val="1200"/>
              </a:spcAft>
              <a:buFont typeface="Arial" panose="020B0604020202020204" pitchFamily="34" charset="0"/>
              <a:buChar char="•"/>
            </a:pPr>
            <a:r>
              <a:rPr lang="en-GB" sz="1400" kern="1200" dirty="0">
                <a:ln>
                  <a:noFill/>
                </a:ln>
                <a:solidFill>
                  <a:srgbClr val="000000"/>
                </a:solidFill>
                <a:effectLst/>
              </a:rPr>
              <a:t>Shall provide orbit, turn-by-turn and bunch-by-bunch measurements .</a:t>
            </a:r>
            <a:endParaRPr lang="en-GB" sz="1400" kern="1400" dirty="0">
              <a:solidFill>
                <a:srgbClr val="000000"/>
              </a:solidFill>
            </a:endParaRPr>
          </a:p>
          <a:p>
            <a:pPr marL="285750" marR="0" indent="-285750">
              <a:lnSpc>
                <a:spcPct val="100000"/>
              </a:lnSpc>
              <a:spcBef>
                <a:spcPts val="0"/>
              </a:spcBef>
              <a:spcAft>
                <a:spcPts val="1200"/>
              </a:spcAft>
              <a:buFont typeface="Arial" panose="020B0604020202020204" pitchFamily="34" charset="0"/>
              <a:buChar char="•"/>
            </a:pPr>
            <a:r>
              <a:rPr lang="en-GB" sz="1400" kern="1200" dirty="0">
                <a:ln>
                  <a:noFill/>
                </a:ln>
                <a:solidFill>
                  <a:srgbClr val="E20000"/>
                </a:solidFill>
                <a:effectLst/>
              </a:rPr>
              <a:t>High resolution</a:t>
            </a:r>
            <a:r>
              <a:rPr lang="en-GB" sz="1400" kern="1200" dirty="0">
                <a:ln>
                  <a:noFill/>
                </a:ln>
                <a:solidFill>
                  <a:srgbClr val="000000"/>
                </a:solidFill>
                <a:effectLst/>
              </a:rPr>
              <a:t> requirements (see Table. 1).</a:t>
            </a:r>
            <a:endParaRPr lang="en-GB" sz="1400" kern="1400" dirty="0">
              <a:solidFill>
                <a:srgbClr val="000000"/>
              </a:solidFill>
            </a:endParaRPr>
          </a:p>
          <a:p>
            <a:pPr marL="285750" marR="0" indent="-285750">
              <a:lnSpc>
                <a:spcPct val="100000"/>
              </a:lnSpc>
              <a:spcBef>
                <a:spcPts val="0"/>
              </a:spcBef>
              <a:spcAft>
                <a:spcPts val="1200"/>
              </a:spcAft>
              <a:buFont typeface="Arial" panose="020B0604020202020204" pitchFamily="34" charset="0"/>
              <a:buChar char="•"/>
            </a:pPr>
            <a:r>
              <a:rPr lang="en-GB" sz="1400" kern="1200" dirty="0">
                <a:ln>
                  <a:noFill/>
                </a:ln>
                <a:solidFill>
                  <a:srgbClr val="E20000"/>
                </a:solidFill>
                <a:effectLst/>
              </a:rPr>
              <a:t>Low beam impedance </a:t>
            </a:r>
            <a:r>
              <a:rPr lang="en-GB" sz="1400" kern="1200" dirty="0">
                <a:ln>
                  <a:noFill/>
                </a:ln>
                <a:solidFill>
                  <a:srgbClr val="000000"/>
                </a:solidFill>
                <a:effectLst/>
              </a:rPr>
              <a:t>to prevent excessive heating of the button electrodes and to ensure beam stability.</a:t>
            </a:r>
            <a:endParaRPr lang="en-GB" sz="1400" kern="1400" dirty="0">
              <a:solidFill>
                <a:srgbClr val="000000"/>
              </a:solidFill>
            </a:endParaRPr>
          </a:p>
          <a:p>
            <a:pPr marL="285750" marR="0" indent="-285750">
              <a:lnSpc>
                <a:spcPct val="100000"/>
              </a:lnSpc>
              <a:spcBef>
                <a:spcPts val="0"/>
              </a:spcBef>
              <a:spcAft>
                <a:spcPts val="1200"/>
              </a:spcAft>
              <a:buFont typeface="Arial" panose="020B0604020202020204" pitchFamily="34" charset="0"/>
              <a:buChar char="•"/>
            </a:pPr>
            <a:r>
              <a:rPr lang="en-GB" sz="1400" kern="1200" dirty="0">
                <a:ln>
                  <a:noFill/>
                </a:ln>
                <a:solidFill>
                  <a:srgbClr val="000000"/>
                </a:solidFill>
                <a:effectLst/>
              </a:rPr>
              <a:t>Need to be </a:t>
            </a:r>
            <a:r>
              <a:rPr lang="en-GB" sz="1400" kern="1200" dirty="0">
                <a:ln>
                  <a:noFill/>
                </a:ln>
                <a:solidFill>
                  <a:srgbClr val="E20000"/>
                </a:solidFill>
                <a:effectLst/>
              </a:rPr>
              <a:t>reliable</a:t>
            </a:r>
            <a:r>
              <a:rPr lang="en-GB" sz="1400" kern="1200" dirty="0">
                <a:ln>
                  <a:noFill/>
                </a:ln>
                <a:solidFill>
                  <a:srgbClr val="000000"/>
                </a:solidFill>
                <a:effectLst/>
              </a:rPr>
              <a:t> and have rad tolerant electronics.</a:t>
            </a:r>
            <a:endParaRPr lang="en-GB" sz="1400" kern="1400" dirty="0">
              <a:solidFill>
                <a:srgbClr val="000000"/>
              </a:solidFill>
            </a:endParaRPr>
          </a:p>
          <a:p>
            <a:pPr marL="285750" marR="0" indent="-285750">
              <a:lnSpc>
                <a:spcPct val="100000"/>
              </a:lnSpc>
              <a:spcBef>
                <a:spcPts val="0"/>
              </a:spcBef>
              <a:spcAft>
                <a:spcPts val="1200"/>
              </a:spcAft>
              <a:buFont typeface="Arial" panose="020B0604020202020204" pitchFamily="34" charset="0"/>
              <a:buChar char="•"/>
            </a:pPr>
            <a:r>
              <a:rPr lang="en-GB" sz="1400" kern="1200" dirty="0">
                <a:ln>
                  <a:noFill/>
                </a:ln>
                <a:solidFill>
                  <a:srgbClr val="000000"/>
                </a:solidFill>
                <a:effectLst/>
              </a:rPr>
              <a:t>~10’000 needed across accelerator complex </a:t>
            </a:r>
            <a:r>
              <a:rPr lang="en-GB" sz="1400" b="1" kern="1400" dirty="0">
                <a:ln>
                  <a:noFill/>
                </a:ln>
                <a:solidFill>
                  <a:srgbClr val="000000"/>
                </a:solidFill>
                <a:effectLst/>
              </a:rPr>
              <a:t>→</a:t>
            </a:r>
            <a:r>
              <a:rPr lang="en-GB" sz="1400" kern="1400" dirty="0">
                <a:ln>
                  <a:noFill/>
                </a:ln>
                <a:solidFill>
                  <a:srgbClr val="000000"/>
                </a:solidFill>
                <a:effectLst/>
              </a:rPr>
              <a:t> must have </a:t>
            </a:r>
            <a:r>
              <a:rPr lang="en-GB" sz="1400" kern="1200" dirty="0">
                <a:ln>
                  <a:noFill/>
                </a:ln>
                <a:solidFill>
                  <a:srgbClr val="000000"/>
                </a:solidFill>
                <a:effectLst/>
              </a:rPr>
              <a:t>suitable cost for mass production.</a:t>
            </a:r>
            <a:endParaRPr lang="en-GB" sz="1400" kern="1400" dirty="0">
              <a:ln>
                <a:noFill/>
              </a:ln>
              <a:solidFill>
                <a:srgbClr val="000000"/>
              </a:solidFill>
              <a:effectLst/>
            </a:endParaRPr>
          </a:p>
          <a:p>
            <a:pPr marL="0" marR="0" indent="0" algn="l">
              <a:lnSpc>
                <a:spcPct val="119000"/>
              </a:lnSpc>
              <a:spcBef>
                <a:spcPts val="0"/>
              </a:spcBef>
              <a:spcAft>
                <a:spcPts val="600"/>
              </a:spcAft>
            </a:pPr>
            <a:r>
              <a:rPr lang="en-GB" sz="1400" kern="1400" dirty="0">
                <a:ln>
                  <a:noFill/>
                </a:ln>
                <a:solidFill>
                  <a:srgbClr val="000000"/>
                </a:solidFill>
                <a:effectLst/>
                <a:latin typeface="Calibri" panose="020F0502020204030204" pitchFamily="34" charset="0"/>
              </a:rPr>
              <a:t> </a:t>
            </a:r>
          </a:p>
          <a:p>
            <a:endParaRPr lang="en-GB" sz="1200" dirty="0"/>
          </a:p>
        </p:txBody>
      </p:sp>
      <p:sp>
        <p:nvSpPr>
          <p:cNvPr id="5" name="Title 4">
            <a:extLst>
              <a:ext uri="{FF2B5EF4-FFF2-40B4-BE49-F238E27FC236}">
                <a16:creationId xmlns:a16="http://schemas.microsoft.com/office/drawing/2014/main" id="{BDFC2C6D-B43A-4944-93DF-310709964177}"/>
              </a:ext>
            </a:extLst>
          </p:cNvPr>
          <p:cNvSpPr>
            <a:spLocks noGrp="1"/>
          </p:cNvSpPr>
          <p:nvPr>
            <p:ph type="title"/>
          </p:nvPr>
        </p:nvSpPr>
        <p:spPr/>
        <p:txBody>
          <a:bodyPr/>
          <a:lstStyle/>
          <a:p>
            <a:r>
              <a:rPr lang="en-GB" sz="2800" dirty="0"/>
              <a:t>Introduction: FCC-</a:t>
            </a:r>
            <a:r>
              <a:rPr lang="en-GB" sz="2800" dirty="0" err="1"/>
              <a:t>ee</a:t>
            </a:r>
            <a:r>
              <a:rPr lang="en-GB" sz="2800" dirty="0"/>
              <a:t> BPM requirements</a:t>
            </a:r>
            <a:br>
              <a:rPr lang="en-GB" dirty="0"/>
            </a:br>
            <a:endParaRPr lang="en-GB" dirty="0"/>
          </a:p>
        </p:txBody>
      </p:sp>
      <p:pic>
        <p:nvPicPr>
          <p:cNvPr id="12" name="Picture 11">
            <a:extLst>
              <a:ext uri="{FF2B5EF4-FFF2-40B4-BE49-F238E27FC236}">
                <a16:creationId xmlns:a16="http://schemas.microsoft.com/office/drawing/2014/main" id="{C280C69D-D309-4C1E-9F2E-FA1AA473C4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00939" y="3698078"/>
            <a:ext cx="2973612" cy="1025188"/>
          </a:xfrm>
          <a:prstGeom prst="rect">
            <a:avLst/>
          </a:prstGeom>
        </p:spPr>
      </p:pic>
      <p:sp>
        <p:nvSpPr>
          <p:cNvPr id="14" name="TextBox 13">
            <a:extLst>
              <a:ext uri="{FF2B5EF4-FFF2-40B4-BE49-F238E27FC236}">
                <a16:creationId xmlns:a16="http://schemas.microsoft.com/office/drawing/2014/main" id="{2232E9A0-438B-4857-8275-D50A127A6C4A}"/>
              </a:ext>
            </a:extLst>
          </p:cNvPr>
          <p:cNvSpPr txBox="1"/>
          <p:nvPr/>
        </p:nvSpPr>
        <p:spPr>
          <a:xfrm>
            <a:off x="5697554" y="4744434"/>
            <a:ext cx="3240360" cy="275588"/>
          </a:xfrm>
          <a:prstGeom prst="rect">
            <a:avLst/>
          </a:prstGeom>
          <a:noFill/>
        </p:spPr>
        <p:txBody>
          <a:bodyPr wrap="square">
            <a:spAutoFit/>
          </a:bodyPr>
          <a:lstStyle/>
          <a:p>
            <a:pPr marL="0" marR="0" indent="0">
              <a:lnSpc>
                <a:spcPct val="119000"/>
              </a:lnSpc>
              <a:spcBef>
                <a:spcPts val="0"/>
              </a:spcBef>
              <a:spcAft>
                <a:spcPts val="1200"/>
              </a:spcAft>
            </a:pPr>
            <a:r>
              <a:rPr lang="en-GB" sz="1100" kern="1400" dirty="0">
                <a:ln>
                  <a:noFill/>
                </a:ln>
                <a:solidFill>
                  <a:srgbClr val="68A3D8"/>
                </a:solidFill>
                <a:effectLst/>
              </a:rPr>
              <a:t>Table 1: Requirements for FCC-</a:t>
            </a:r>
            <a:r>
              <a:rPr lang="en-GB" sz="1100" kern="1400" dirty="0" err="1">
                <a:ln>
                  <a:noFill/>
                </a:ln>
                <a:solidFill>
                  <a:srgbClr val="68A3D8"/>
                </a:solidFill>
                <a:effectLst/>
              </a:rPr>
              <a:t>ee</a:t>
            </a:r>
            <a:r>
              <a:rPr lang="en-GB" sz="1100" kern="1400" dirty="0">
                <a:ln>
                  <a:noFill/>
                </a:ln>
                <a:solidFill>
                  <a:srgbClr val="68A3D8"/>
                </a:solidFill>
                <a:effectLst/>
              </a:rPr>
              <a:t> arc BPMs [2].</a:t>
            </a:r>
          </a:p>
        </p:txBody>
      </p:sp>
      <p:pic>
        <p:nvPicPr>
          <p:cNvPr id="15" name="Picture 14">
            <a:extLst>
              <a:ext uri="{FF2B5EF4-FFF2-40B4-BE49-F238E27FC236}">
                <a16:creationId xmlns:a16="http://schemas.microsoft.com/office/drawing/2014/main" id="{AB38D2C4-A91F-42D7-A799-D15C9432E6F8}"/>
              </a:ext>
            </a:extLst>
          </p:cNvPr>
          <p:cNvPicPr>
            <a:picLocks noChangeAspect="1"/>
          </p:cNvPicPr>
          <p:nvPr/>
        </p:nvPicPr>
        <p:blipFill rotWithShape="1">
          <a:blip r:embed="rId4"/>
          <a:srcRect t="673"/>
          <a:stretch/>
        </p:blipFill>
        <p:spPr>
          <a:xfrm>
            <a:off x="5811343" y="1059582"/>
            <a:ext cx="3186179" cy="1982364"/>
          </a:xfrm>
          <a:prstGeom prst="rect">
            <a:avLst/>
          </a:prstGeom>
        </p:spPr>
      </p:pic>
      <p:sp>
        <p:nvSpPr>
          <p:cNvPr id="16" name="TextBox 15">
            <a:extLst>
              <a:ext uri="{FF2B5EF4-FFF2-40B4-BE49-F238E27FC236}">
                <a16:creationId xmlns:a16="http://schemas.microsoft.com/office/drawing/2014/main" id="{4B397D50-AAB0-4436-9371-D0D54D539DE1}"/>
              </a:ext>
            </a:extLst>
          </p:cNvPr>
          <p:cNvSpPr txBox="1"/>
          <p:nvPr/>
        </p:nvSpPr>
        <p:spPr>
          <a:xfrm>
            <a:off x="5868143" y="2991886"/>
            <a:ext cx="3061629" cy="477054"/>
          </a:xfrm>
          <a:prstGeom prst="rect">
            <a:avLst/>
          </a:prstGeom>
          <a:noFill/>
        </p:spPr>
        <p:txBody>
          <a:bodyPr wrap="square">
            <a:spAutoFit/>
          </a:bodyPr>
          <a:lstStyle/>
          <a:p>
            <a:pPr marL="0" marR="0" indent="0">
              <a:lnSpc>
                <a:spcPct val="119000"/>
              </a:lnSpc>
              <a:spcBef>
                <a:spcPts val="0"/>
              </a:spcBef>
              <a:spcAft>
                <a:spcPts val="1200"/>
              </a:spcAft>
            </a:pPr>
            <a:r>
              <a:rPr lang="en-GB" sz="1100" kern="1400" dirty="0">
                <a:solidFill>
                  <a:srgbClr val="68A3D8"/>
                </a:solidFill>
              </a:rPr>
              <a:t>Fig 1: Diagram showing the principles of an electrostatic button BPM.</a:t>
            </a:r>
            <a:r>
              <a:rPr lang="en-GB" sz="1100" kern="1400" dirty="0">
                <a:ln>
                  <a:noFill/>
                </a:ln>
                <a:solidFill>
                  <a:srgbClr val="68A3D8"/>
                </a:solidFill>
                <a:effectLst/>
              </a:rPr>
              <a:t> [1].</a:t>
            </a:r>
          </a:p>
        </p:txBody>
      </p:sp>
      <p:pic>
        <p:nvPicPr>
          <p:cNvPr id="10" name="Picture 9">
            <a:extLst>
              <a:ext uri="{FF2B5EF4-FFF2-40B4-BE49-F238E27FC236}">
                <a16:creationId xmlns:a16="http://schemas.microsoft.com/office/drawing/2014/main" id="{71D08123-E714-468A-9A90-BED9C8CAA072}"/>
              </a:ext>
            </a:extLst>
          </p:cNvPr>
          <p:cNvPicPr>
            <a:picLocks noChangeAspect="1"/>
          </p:cNvPicPr>
          <p:nvPr/>
        </p:nvPicPr>
        <p:blipFill>
          <a:blip r:embed="rId5">
            <a:alphaModFix amt="85000"/>
            <a:extLst>
              <a:ext uri="{28A0092B-C50C-407E-A947-70E740481C1C}">
                <a14:useLocalDpi xmlns:a14="http://schemas.microsoft.com/office/drawing/2010/main" val="0"/>
              </a:ext>
            </a:extLst>
          </a:blip>
          <a:stretch>
            <a:fillRect/>
          </a:stretch>
        </p:blipFill>
        <p:spPr>
          <a:xfrm>
            <a:off x="7751976" y="1275638"/>
            <a:ext cx="204400" cy="288000"/>
          </a:xfrm>
          <a:prstGeom prst="rect">
            <a:avLst/>
          </a:prstGeom>
        </p:spPr>
      </p:pic>
    </p:spTree>
    <p:extLst>
      <p:ext uri="{BB962C8B-B14F-4D97-AF65-F5344CB8AC3E}">
        <p14:creationId xmlns:p14="http://schemas.microsoft.com/office/powerpoint/2010/main" val="18945907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8D7B50E-D590-4C3A-9CF9-22FB06DF6796}"/>
              </a:ext>
            </a:extLst>
          </p:cNvPr>
          <p:cNvSpPr>
            <a:spLocks noGrp="1"/>
          </p:cNvSpPr>
          <p:nvPr>
            <p:ph type="sldNum" sz="quarter" idx="10"/>
          </p:nvPr>
        </p:nvSpPr>
        <p:spPr/>
        <p:txBody>
          <a:bodyPr/>
          <a:lstStyle/>
          <a:p>
            <a:fld id="{88A1DFE4-5FC5-43BD-BB7E-75EAD82B965F}" type="slidenum">
              <a:rPr lang="en-US" noProof="0" smtClean="0"/>
              <a:pPr/>
              <a:t>5</a:t>
            </a:fld>
            <a:endParaRPr lang="en-US" noProof="0" dirty="0"/>
          </a:p>
        </p:txBody>
      </p:sp>
      <p:sp>
        <p:nvSpPr>
          <p:cNvPr id="3" name="Text Placeholder 2">
            <a:extLst>
              <a:ext uri="{FF2B5EF4-FFF2-40B4-BE49-F238E27FC236}">
                <a16:creationId xmlns:a16="http://schemas.microsoft.com/office/drawing/2014/main" id="{608C11CF-AC89-44AE-9CA4-50537C0D8E94}"/>
              </a:ext>
            </a:extLst>
          </p:cNvPr>
          <p:cNvSpPr>
            <a:spLocks noGrp="1"/>
          </p:cNvSpPr>
          <p:nvPr>
            <p:ph type="body" sz="quarter" idx="12"/>
          </p:nvPr>
        </p:nvSpPr>
        <p:spPr>
          <a:xfrm>
            <a:off x="442800" y="1275606"/>
            <a:ext cx="7657592" cy="3088800"/>
          </a:xfrm>
        </p:spPr>
        <p:txBody>
          <a:bodyPr/>
          <a:lstStyle/>
          <a:p>
            <a:pPr marL="359994" marR="0" indent="-359994" algn="l">
              <a:lnSpc>
                <a:spcPct val="119000"/>
              </a:lnSpc>
              <a:spcBef>
                <a:spcPts val="0"/>
              </a:spcBef>
              <a:spcAft>
                <a:spcPts val="1200"/>
              </a:spcAft>
              <a:buFont typeface="Arial" panose="020B0604020202020204" pitchFamily="34" charset="0"/>
              <a:buChar char="•"/>
            </a:pPr>
            <a:r>
              <a:rPr lang="en-GB" b="0" kern="1400" dirty="0">
                <a:ln>
                  <a:noFill/>
                </a:ln>
                <a:solidFill>
                  <a:srgbClr val="000000"/>
                </a:solidFill>
                <a:effectLst/>
              </a:rPr>
              <a:t>FCC-</a:t>
            </a:r>
            <a:r>
              <a:rPr lang="en-GB" b="0" kern="1400" dirty="0" err="1">
                <a:ln>
                  <a:noFill/>
                </a:ln>
                <a:solidFill>
                  <a:srgbClr val="000000"/>
                </a:solidFill>
                <a:effectLst/>
              </a:rPr>
              <a:t>ee</a:t>
            </a:r>
            <a:r>
              <a:rPr lang="en-GB" b="0" kern="1400" dirty="0">
                <a:ln>
                  <a:noFill/>
                </a:ln>
                <a:solidFill>
                  <a:srgbClr val="000000"/>
                </a:solidFill>
                <a:effectLst/>
              </a:rPr>
              <a:t> will run at several different beam modes, summarised in Table 2. </a:t>
            </a:r>
          </a:p>
          <a:p>
            <a:pPr marL="359994" marR="0" indent="-359994" algn="l">
              <a:lnSpc>
                <a:spcPct val="119000"/>
              </a:lnSpc>
              <a:spcBef>
                <a:spcPts val="0"/>
              </a:spcBef>
              <a:spcAft>
                <a:spcPts val="1200"/>
              </a:spcAft>
              <a:buFont typeface="Arial" panose="020B0604020202020204" pitchFamily="34" charset="0"/>
              <a:buChar char="•"/>
            </a:pPr>
            <a:r>
              <a:rPr lang="en-GB" b="0" kern="1400" dirty="0">
                <a:ln>
                  <a:noFill/>
                </a:ln>
                <a:solidFill>
                  <a:srgbClr val="000000"/>
                </a:solidFill>
                <a:effectLst/>
              </a:rPr>
              <a:t>The BPM must have </a:t>
            </a:r>
            <a:r>
              <a:rPr lang="en-GB" b="0" kern="1400" dirty="0">
                <a:ln>
                  <a:noFill/>
                </a:ln>
                <a:solidFill>
                  <a:srgbClr val="E20000"/>
                </a:solidFill>
                <a:effectLst/>
              </a:rPr>
              <a:t>sufficient resolution </a:t>
            </a:r>
            <a:r>
              <a:rPr lang="en-GB" b="0" kern="1400" dirty="0">
                <a:ln>
                  <a:noFill/>
                </a:ln>
                <a:solidFill>
                  <a:srgbClr val="000000"/>
                </a:solidFill>
                <a:effectLst/>
              </a:rPr>
              <a:t>at the </a:t>
            </a:r>
            <a:r>
              <a:rPr lang="en-GB" b="0" kern="1400" dirty="0">
                <a:ln>
                  <a:noFill/>
                </a:ln>
                <a:solidFill>
                  <a:srgbClr val="E20000"/>
                </a:solidFill>
                <a:effectLst/>
              </a:rPr>
              <a:t>lowest beam intensity </a:t>
            </a:r>
            <a:r>
              <a:rPr lang="en-GB" b="0" kern="1400" dirty="0">
                <a:ln>
                  <a:noFill/>
                </a:ln>
                <a:solidFill>
                  <a:srgbClr val="000000"/>
                </a:solidFill>
                <a:effectLst/>
              </a:rPr>
              <a:t>mode and </a:t>
            </a:r>
            <a:r>
              <a:rPr lang="en-GB" b="0" kern="1400" dirty="0">
                <a:ln>
                  <a:noFill/>
                </a:ln>
                <a:solidFill>
                  <a:srgbClr val="E20000"/>
                </a:solidFill>
                <a:effectLst/>
              </a:rPr>
              <a:t>acceptable impedance </a:t>
            </a:r>
            <a:r>
              <a:rPr lang="en-GB" b="0" kern="1400" dirty="0">
                <a:ln>
                  <a:noFill/>
                </a:ln>
                <a:solidFill>
                  <a:srgbClr val="000000"/>
                </a:solidFill>
                <a:effectLst/>
              </a:rPr>
              <a:t>at the </a:t>
            </a:r>
            <a:r>
              <a:rPr lang="en-GB" b="0" kern="1400" dirty="0">
                <a:ln>
                  <a:noFill/>
                </a:ln>
                <a:solidFill>
                  <a:srgbClr val="E20000"/>
                </a:solidFill>
                <a:effectLst/>
              </a:rPr>
              <a:t>highest beam intensity</a:t>
            </a:r>
            <a:r>
              <a:rPr lang="en-GB" b="0" kern="1400" dirty="0">
                <a:ln>
                  <a:noFill/>
                </a:ln>
                <a:solidFill>
                  <a:srgbClr val="000000"/>
                </a:solidFill>
                <a:effectLst/>
              </a:rPr>
              <a:t> mode. </a:t>
            </a:r>
          </a:p>
          <a:p>
            <a:pPr marL="359994" marR="0" indent="-359994" algn="l">
              <a:lnSpc>
                <a:spcPct val="119000"/>
              </a:lnSpc>
              <a:spcBef>
                <a:spcPts val="0"/>
              </a:spcBef>
              <a:spcAft>
                <a:spcPts val="1200"/>
              </a:spcAft>
              <a:buFont typeface="Arial" panose="020B0604020202020204" pitchFamily="34" charset="0"/>
              <a:buChar char="•"/>
            </a:pPr>
            <a:r>
              <a:rPr lang="en-GB" b="0" kern="1400" dirty="0">
                <a:solidFill>
                  <a:srgbClr val="000000"/>
                </a:solidFill>
              </a:rPr>
              <a:t>The lower intensity beam (~10% of nominal) during initial injection/commissioning and the variation of bunch charge during top-up injection (+/- 5%) must also be considered.</a:t>
            </a:r>
            <a:endParaRPr lang="en-GB" b="0" kern="1400" dirty="0">
              <a:ln>
                <a:noFill/>
              </a:ln>
              <a:solidFill>
                <a:srgbClr val="000000"/>
              </a:solidFill>
              <a:effectLst/>
            </a:endParaRPr>
          </a:p>
          <a:p>
            <a:pPr marL="359994" marR="0" indent="-359994" algn="l">
              <a:lnSpc>
                <a:spcPct val="119000"/>
              </a:lnSpc>
              <a:spcBef>
                <a:spcPts val="0"/>
              </a:spcBef>
              <a:spcAft>
                <a:spcPts val="1200"/>
              </a:spcAft>
              <a:buFont typeface="Arial" panose="020B0604020202020204" pitchFamily="34" charset="0"/>
              <a:buChar char="•"/>
            </a:pPr>
            <a:endParaRPr lang="en-GB" b="0" kern="1400" dirty="0">
              <a:ln>
                <a:noFill/>
              </a:ln>
              <a:solidFill>
                <a:srgbClr val="000000"/>
              </a:solidFill>
              <a:effectLst/>
            </a:endParaRPr>
          </a:p>
          <a:p>
            <a:pPr marL="0" marR="0" indent="0" algn="l">
              <a:lnSpc>
                <a:spcPct val="119000"/>
              </a:lnSpc>
              <a:spcBef>
                <a:spcPts val="0"/>
              </a:spcBef>
              <a:spcAft>
                <a:spcPts val="600"/>
              </a:spcAft>
            </a:pPr>
            <a:r>
              <a:rPr lang="en-GB" b="0" kern="1400" dirty="0">
                <a:ln>
                  <a:noFill/>
                </a:ln>
                <a:solidFill>
                  <a:srgbClr val="000000"/>
                </a:solidFill>
                <a:effectLst/>
              </a:rPr>
              <a:t> </a:t>
            </a:r>
          </a:p>
          <a:p>
            <a:endParaRPr lang="en-GB" dirty="0"/>
          </a:p>
        </p:txBody>
      </p:sp>
      <p:sp>
        <p:nvSpPr>
          <p:cNvPr id="5" name="Title 4">
            <a:extLst>
              <a:ext uri="{FF2B5EF4-FFF2-40B4-BE49-F238E27FC236}">
                <a16:creationId xmlns:a16="http://schemas.microsoft.com/office/drawing/2014/main" id="{153A087B-573B-4BD1-81B8-B55883EC1304}"/>
              </a:ext>
            </a:extLst>
          </p:cNvPr>
          <p:cNvSpPr>
            <a:spLocks noGrp="1"/>
          </p:cNvSpPr>
          <p:nvPr>
            <p:ph type="title"/>
          </p:nvPr>
        </p:nvSpPr>
        <p:spPr/>
        <p:txBody>
          <a:bodyPr/>
          <a:lstStyle/>
          <a:p>
            <a:r>
              <a:rPr lang="en-GB" sz="2800" dirty="0"/>
              <a:t>Introduction: Response to different FCC-</a:t>
            </a:r>
            <a:r>
              <a:rPr lang="en-GB" sz="2800" dirty="0" err="1"/>
              <a:t>ee</a:t>
            </a:r>
            <a:r>
              <a:rPr lang="en-GB" sz="2800" dirty="0"/>
              <a:t> modes</a:t>
            </a:r>
            <a:br>
              <a:rPr lang="en-GB" dirty="0"/>
            </a:br>
            <a:endParaRPr lang="en-GB" dirty="0"/>
          </a:p>
        </p:txBody>
      </p:sp>
      <p:pic>
        <p:nvPicPr>
          <p:cNvPr id="7" name="Picture 6">
            <a:extLst>
              <a:ext uri="{FF2B5EF4-FFF2-40B4-BE49-F238E27FC236}">
                <a16:creationId xmlns:a16="http://schemas.microsoft.com/office/drawing/2014/main" id="{63544FC6-5235-463B-B7DE-7A44C174DA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07086" y="3147814"/>
            <a:ext cx="4310357" cy="1220786"/>
          </a:xfrm>
          <a:prstGeom prst="rect">
            <a:avLst/>
          </a:prstGeom>
        </p:spPr>
      </p:pic>
      <p:sp>
        <p:nvSpPr>
          <p:cNvPr id="11" name="TextBox 10">
            <a:extLst>
              <a:ext uri="{FF2B5EF4-FFF2-40B4-BE49-F238E27FC236}">
                <a16:creationId xmlns:a16="http://schemas.microsoft.com/office/drawing/2014/main" id="{CEA3A267-0F84-4414-8F3A-92238490B0C7}"/>
              </a:ext>
            </a:extLst>
          </p:cNvPr>
          <p:cNvSpPr txBox="1"/>
          <p:nvPr/>
        </p:nvSpPr>
        <p:spPr>
          <a:xfrm>
            <a:off x="2376264" y="4500096"/>
            <a:ext cx="4572000" cy="512000"/>
          </a:xfrm>
          <a:prstGeom prst="rect">
            <a:avLst/>
          </a:prstGeom>
          <a:noFill/>
        </p:spPr>
        <p:txBody>
          <a:bodyPr wrap="square">
            <a:spAutoFit/>
          </a:bodyPr>
          <a:lstStyle/>
          <a:p>
            <a:pPr marL="0" marR="0" indent="0">
              <a:lnSpc>
                <a:spcPct val="119000"/>
              </a:lnSpc>
              <a:spcBef>
                <a:spcPts val="0"/>
              </a:spcBef>
              <a:spcAft>
                <a:spcPts val="1200"/>
              </a:spcAft>
            </a:pPr>
            <a:r>
              <a:rPr lang="en-GB" sz="1200" kern="1400" dirty="0">
                <a:ln>
                  <a:noFill/>
                </a:ln>
                <a:solidFill>
                  <a:srgbClr val="68A3D8"/>
                </a:solidFill>
                <a:effectLst/>
              </a:rPr>
              <a:t>Table 2: Beam parameters of the different running modes of the FCC-ee collider from the CDR [3].</a:t>
            </a:r>
            <a:r>
              <a:rPr lang="en-GB" sz="900" kern="1400" dirty="0">
                <a:ln>
                  <a:noFill/>
                </a:ln>
                <a:solidFill>
                  <a:srgbClr val="000000"/>
                </a:solidFill>
                <a:effectLst/>
                <a:latin typeface="Calibri" panose="020F0502020204030204" pitchFamily="34" charset="0"/>
              </a:rPr>
              <a:t> </a:t>
            </a:r>
          </a:p>
        </p:txBody>
      </p:sp>
    </p:spTree>
    <p:extLst>
      <p:ext uri="{BB962C8B-B14F-4D97-AF65-F5344CB8AC3E}">
        <p14:creationId xmlns:p14="http://schemas.microsoft.com/office/powerpoint/2010/main" val="20341933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8D7B50E-D590-4C3A-9CF9-22FB06DF6796}"/>
              </a:ext>
            </a:extLst>
          </p:cNvPr>
          <p:cNvSpPr>
            <a:spLocks noGrp="1"/>
          </p:cNvSpPr>
          <p:nvPr>
            <p:ph type="sldNum" sz="quarter" idx="10"/>
          </p:nvPr>
        </p:nvSpPr>
        <p:spPr/>
        <p:txBody>
          <a:bodyPr/>
          <a:lstStyle/>
          <a:p>
            <a:fld id="{88A1DFE4-5FC5-43BD-BB7E-75EAD82B965F}" type="slidenum">
              <a:rPr lang="en-US" noProof="0" smtClean="0"/>
              <a:pPr/>
              <a:t>6</a:t>
            </a:fld>
            <a:endParaRPr lang="en-US" noProof="0" dirty="0"/>
          </a:p>
        </p:txBody>
      </p:sp>
      <p:sp>
        <p:nvSpPr>
          <p:cNvPr id="3" name="Text Placeholder 2">
            <a:extLst>
              <a:ext uri="{FF2B5EF4-FFF2-40B4-BE49-F238E27FC236}">
                <a16:creationId xmlns:a16="http://schemas.microsoft.com/office/drawing/2014/main" id="{608C11CF-AC89-44AE-9CA4-50537C0D8E94}"/>
              </a:ext>
            </a:extLst>
          </p:cNvPr>
          <p:cNvSpPr>
            <a:spLocks noGrp="1"/>
          </p:cNvSpPr>
          <p:nvPr>
            <p:ph type="body" sz="quarter" idx="12"/>
          </p:nvPr>
        </p:nvSpPr>
        <p:spPr>
          <a:xfrm>
            <a:off x="442800" y="1131590"/>
            <a:ext cx="5929400" cy="1231680"/>
          </a:xfrm>
        </p:spPr>
        <p:txBody>
          <a:bodyPr/>
          <a:lstStyle/>
          <a:p>
            <a:pPr marL="285750" marR="0" indent="-285750" algn="l">
              <a:lnSpc>
                <a:spcPct val="119000"/>
              </a:lnSpc>
              <a:spcBef>
                <a:spcPts val="0"/>
              </a:spcBef>
              <a:spcAft>
                <a:spcPts val="1200"/>
              </a:spcAft>
              <a:buFont typeface="Arial" panose="020B0604020202020204" pitchFamily="34" charset="0"/>
              <a:buChar char="•"/>
            </a:pPr>
            <a:r>
              <a:rPr lang="en-GB" b="0" kern="1400" dirty="0">
                <a:solidFill>
                  <a:srgbClr val="000000"/>
                </a:solidFill>
              </a:rPr>
              <a:t>I simulated a</a:t>
            </a:r>
            <a:r>
              <a:rPr lang="en-GB" b="0" kern="1400" dirty="0">
                <a:ln>
                  <a:noFill/>
                </a:ln>
                <a:solidFill>
                  <a:srgbClr val="000000"/>
                </a:solidFill>
                <a:effectLst/>
              </a:rPr>
              <a:t> simplified BPM in CST at different FCC-ee modes, voltage results shown in Figs 2-4.</a:t>
            </a:r>
          </a:p>
          <a:p>
            <a:pPr marL="285750" marR="0" indent="-285750" algn="l">
              <a:lnSpc>
                <a:spcPct val="119000"/>
              </a:lnSpc>
              <a:spcBef>
                <a:spcPts val="0"/>
              </a:spcBef>
              <a:spcAft>
                <a:spcPts val="1200"/>
              </a:spcAft>
              <a:buFont typeface="Arial" panose="020B0604020202020204" pitchFamily="34" charset="0"/>
              <a:buChar char="•"/>
            </a:pPr>
            <a:r>
              <a:rPr lang="en-GB" b="0" kern="1400" dirty="0">
                <a:ln>
                  <a:noFill/>
                </a:ln>
                <a:solidFill>
                  <a:srgbClr val="000000"/>
                </a:solidFill>
                <a:effectLst/>
              </a:rPr>
              <a:t>There was up to a factor 30 difference between the raw peak to peak voltage of the lowest and highest intensity beams.</a:t>
            </a:r>
          </a:p>
          <a:p>
            <a:endParaRPr lang="en-GB" dirty="0"/>
          </a:p>
        </p:txBody>
      </p:sp>
      <p:sp>
        <p:nvSpPr>
          <p:cNvPr id="5" name="Title 4">
            <a:extLst>
              <a:ext uri="{FF2B5EF4-FFF2-40B4-BE49-F238E27FC236}">
                <a16:creationId xmlns:a16="http://schemas.microsoft.com/office/drawing/2014/main" id="{153A087B-573B-4BD1-81B8-B55883EC1304}"/>
              </a:ext>
            </a:extLst>
          </p:cNvPr>
          <p:cNvSpPr>
            <a:spLocks noGrp="1"/>
          </p:cNvSpPr>
          <p:nvPr>
            <p:ph type="title"/>
          </p:nvPr>
        </p:nvSpPr>
        <p:spPr>
          <a:xfrm>
            <a:off x="442800" y="577800"/>
            <a:ext cx="8263350" cy="481824"/>
          </a:xfrm>
        </p:spPr>
        <p:txBody>
          <a:bodyPr/>
          <a:lstStyle/>
          <a:p>
            <a:r>
              <a:rPr lang="en-GB" sz="2800" dirty="0"/>
              <a:t>Introduction: Response to different FCC-</a:t>
            </a:r>
            <a:r>
              <a:rPr lang="en-GB" sz="2800" dirty="0" err="1"/>
              <a:t>ee</a:t>
            </a:r>
            <a:r>
              <a:rPr lang="en-GB" sz="2800" dirty="0"/>
              <a:t> modes</a:t>
            </a:r>
            <a:endParaRPr lang="en-GB" dirty="0"/>
          </a:p>
        </p:txBody>
      </p:sp>
      <p:pic>
        <p:nvPicPr>
          <p:cNvPr id="7" name="Picture 6">
            <a:extLst>
              <a:ext uri="{FF2B5EF4-FFF2-40B4-BE49-F238E27FC236}">
                <a16:creationId xmlns:a16="http://schemas.microsoft.com/office/drawing/2014/main" id="{B9A78EE7-BBEA-49B6-9E9A-36DA6C896D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2780230"/>
            <a:ext cx="2255596" cy="1447703"/>
          </a:xfrm>
          <a:prstGeom prst="rect">
            <a:avLst/>
          </a:prstGeom>
        </p:spPr>
      </p:pic>
      <p:pic>
        <p:nvPicPr>
          <p:cNvPr id="9" name="Picture 8">
            <a:extLst>
              <a:ext uri="{FF2B5EF4-FFF2-40B4-BE49-F238E27FC236}">
                <a16:creationId xmlns:a16="http://schemas.microsoft.com/office/drawing/2014/main" id="{99A4CDBB-6ABE-44AE-9376-7CC133BD980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20067" y="2780230"/>
            <a:ext cx="2166348" cy="1447703"/>
          </a:xfrm>
          <a:prstGeom prst="rect">
            <a:avLst/>
          </a:prstGeom>
        </p:spPr>
      </p:pic>
      <p:pic>
        <p:nvPicPr>
          <p:cNvPr id="11" name="Picture 10">
            <a:extLst>
              <a:ext uri="{FF2B5EF4-FFF2-40B4-BE49-F238E27FC236}">
                <a16:creationId xmlns:a16="http://schemas.microsoft.com/office/drawing/2014/main" id="{B7EF08EB-6B64-4241-A596-E9FF8E2B8CF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78060" y="2791136"/>
            <a:ext cx="2166348" cy="1421665"/>
          </a:xfrm>
          <a:prstGeom prst="rect">
            <a:avLst/>
          </a:prstGeom>
        </p:spPr>
      </p:pic>
      <p:sp>
        <p:nvSpPr>
          <p:cNvPr id="15" name="TextBox 14">
            <a:extLst>
              <a:ext uri="{FF2B5EF4-FFF2-40B4-BE49-F238E27FC236}">
                <a16:creationId xmlns:a16="http://schemas.microsoft.com/office/drawing/2014/main" id="{21948A9E-A16F-49E7-811A-65079617113A}"/>
              </a:ext>
            </a:extLst>
          </p:cNvPr>
          <p:cNvSpPr txBox="1"/>
          <p:nvPr/>
        </p:nvSpPr>
        <p:spPr>
          <a:xfrm>
            <a:off x="6156175" y="4163666"/>
            <a:ext cx="2952329" cy="830997"/>
          </a:xfrm>
          <a:prstGeom prst="rect">
            <a:avLst/>
          </a:prstGeom>
          <a:noFill/>
        </p:spPr>
        <p:txBody>
          <a:bodyPr wrap="square">
            <a:spAutoFit/>
          </a:bodyPr>
          <a:lstStyle/>
          <a:p>
            <a:pPr marL="0" marR="0" indent="0">
              <a:spcBef>
                <a:spcPts val="0"/>
              </a:spcBef>
              <a:spcAft>
                <a:spcPts val="1200"/>
              </a:spcAft>
            </a:pPr>
            <a:r>
              <a:rPr lang="en-GB" sz="1200" kern="1400" dirty="0">
                <a:ln>
                  <a:noFill/>
                </a:ln>
                <a:solidFill>
                  <a:srgbClr val="68A3D8"/>
                </a:solidFill>
                <a:effectLst/>
              </a:rPr>
              <a:t>Fig 5: The Voltage signal from a simplified pickup for the SR FCC-ee beam modes, with a 75 MHz filter applied.</a:t>
            </a:r>
            <a:r>
              <a:rPr lang="en-GB" sz="900" kern="1400" dirty="0">
                <a:ln>
                  <a:noFill/>
                </a:ln>
                <a:solidFill>
                  <a:srgbClr val="000000"/>
                </a:solidFill>
                <a:effectLst/>
                <a:latin typeface="Calibri" panose="020F0502020204030204" pitchFamily="34" charset="0"/>
              </a:rPr>
              <a:t> </a:t>
            </a:r>
          </a:p>
        </p:txBody>
      </p:sp>
      <p:sp>
        <p:nvSpPr>
          <p:cNvPr id="16" name="TextBox 15">
            <a:extLst>
              <a:ext uri="{FF2B5EF4-FFF2-40B4-BE49-F238E27FC236}">
                <a16:creationId xmlns:a16="http://schemas.microsoft.com/office/drawing/2014/main" id="{C745811C-610C-4FC1-A487-A2DA34E8B5BD}"/>
              </a:ext>
            </a:extLst>
          </p:cNvPr>
          <p:cNvSpPr txBox="1"/>
          <p:nvPr/>
        </p:nvSpPr>
        <p:spPr>
          <a:xfrm>
            <a:off x="3131840" y="4220649"/>
            <a:ext cx="2808312" cy="830997"/>
          </a:xfrm>
          <a:prstGeom prst="rect">
            <a:avLst/>
          </a:prstGeom>
          <a:noFill/>
        </p:spPr>
        <p:txBody>
          <a:bodyPr wrap="square">
            <a:spAutoFit/>
          </a:bodyPr>
          <a:lstStyle/>
          <a:p>
            <a:r>
              <a:rPr lang="en-GB" sz="1200" dirty="0">
                <a:solidFill>
                  <a:srgbClr val="68A3D8"/>
                </a:solidFill>
              </a:rPr>
              <a:t>Fig 4: The voltage signal from a simplified pickup for the most extreme FCC-ee beams, with a 75 MHz filter applied.</a:t>
            </a:r>
          </a:p>
        </p:txBody>
      </p:sp>
      <p:sp>
        <p:nvSpPr>
          <p:cNvPr id="17" name="TextBox 16">
            <a:extLst>
              <a:ext uri="{FF2B5EF4-FFF2-40B4-BE49-F238E27FC236}">
                <a16:creationId xmlns:a16="http://schemas.microsoft.com/office/drawing/2014/main" id="{1E7111EF-9399-49B1-AD03-CAD6E567CEB8}"/>
              </a:ext>
            </a:extLst>
          </p:cNvPr>
          <p:cNvSpPr txBox="1"/>
          <p:nvPr/>
        </p:nvSpPr>
        <p:spPr>
          <a:xfrm>
            <a:off x="509857" y="4185396"/>
            <a:ext cx="2621983" cy="646331"/>
          </a:xfrm>
          <a:prstGeom prst="rect">
            <a:avLst/>
          </a:prstGeom>
          <a:noFill/>
        </p:spPr>
        <p:txBody>
          <a:bodyPr wrap="square">
            <a:spAutoFit/>
          </a:bodyPr>
          <a:lstStyle/>
          <a:p>
            <a:r>
              <a:rPr lang="en-GB" sz="1200" dirty="0">
                <a:solidFill>
                  <a:srgbClr val="68A3D8"/>
                </a:solidFill>
              </a:rPr>
              <a:t>Fig 3: The voltage signal from a simplified pickup for the most extreme FCC-ee beams.</a:t>
            </a:r>
          </a:p>
        </p:txBody>
      </p:sp>
      <p:pic>
        <p:nvPicPr>
          <p:cNvPr id="12" name="Picture 11">
            <a:extLst>
              <a:ext uri="{FF2B5EF4-FFF2-40B4-BE49-F238E27FC236}">
                <a16:creationId xmlns:a16="http://schemas.microsoft.com/office/drawing/2014/main" id="{7A7FCD52-3101-4EF5-9D76-343B7C26D9CE}"/>
              </a:ext>
            </a:extLst>
          </p:cNvPr>
          <p:cNvPicPr>
            <a:picLocks noChangeAspect="1"/>
          </p:cNvPicPr>
          <p:nvPr/>
        </p:nvPicPr>
        <p:blipFill>
          <a:blip r:embed="rId6"/>
          <a:stretch>
            <a:fillRect/>
          </a:stretch>
        </p:blipFill>
        <p:spPr>
          <a:xfrm>
            <a:off x="7109568" y="1159649"/>
            <a:ext cx="1192723" cy="1103375"/>
          </a:xfrm>
          <a:prstGeom prst="rect">
            <a:avLst/>
          </a:prstGeom>
        </p:spPr>
      </p:pic>
      <p:sp>
        <p:nvSpPr>
          <p:cNvPr id="13" name="TextBox 12">
            <a:extLst>
              <a:ext uri="{FF2B5EF4-FFF2-40B4-BE49-F238E27FC236}">
                <a16:creationId xmlns:a16="http://schemas.microsoft.com/office/drawing/2014/main" id="{08E439D2-5740-4733-BE97-7D3F6AF2B4AC}"/>
              </a:ext>
            </a:extLst>
          </p:cNvPr>
          <p:cNvSpPr txBox="1"/>
          <p:nvPr/>
        </p:nvSpPr>
        <p:spPr>
          <a:xfrm>
            <a:off x="6567158" y="2257505"/>
            <a:ext cx="2373099" cy="461665"/>
          </a:xfrm>
          <a:prstGeom prst="rect">
            <a:avLst/>
          </a:prstGeom>
          <a:noFill/>
        </p:spPr>
        <p:txBody>
          <a:bodyPr wrap="square">
            <a:spAutoFit/>
          </a:bodyPr>
          <a:lstStyle/>
          <a:p>
            <a:r>
              <a:rPr lang="en-GB" sz="1200" dirty="0">
                <a:solidFill>
                  <a:srgbClr val="68A3D8"/>
                </a:solidFill>
              </a:rPr>
              <a:t>Fig 2: A simplified BPM model in CST, with FCC-</a:t>
            </a:r>
            <a:r>
              <a:rPr lang="en-GB" sz="1200" dirty="0" err="1">
                <a:solidFill>
                  <a:srgbClr val="68A3D8"/>
                </a:solidFill>
              </a:rPr>
              <a:t>ee</a:t>
            </a:r>
            <a:r>
              <a:rPr lang="en-GB" sz="1200" dirty="0">
                <a:solidFill>
                  <a:srgbClr val="68A3D8"/>
                </a:solidFill>
              </a:rPr>
              <a:t> beampipe.</a:t>
            </a:r>
          </a:p>
        </p:txBody>
      </p:sp>
      <p:pic>
        <p:nvPicPr>
          <p:cNvPr id="14" name="Picture 13">
            <a:extLst>
              <a:ext uri="{FF2B5EF4-FFF2-40B4-BE49-F238E27FC236}">
                <a16:creationId xmlns:a16="http://schemas.microsoft.com/office/drawing/2014/main" id="{05A4621B-ECD6-4771-B44C-5DF2EEFA93A7}"/>
              </a:ext>
            </a:extLst>
          </p:cNvPr>
          <p:cNvPicPr>
            <a:picLocks noChangeAspect="1"/>
          </p:cNvPicPr>
          <p:nvPr/>
        </p:nvPicPr>
        <p:blipFill>
          <a:blip r:embed="rId7">
            <a:alphaModFix amt="85000"/>
            <a:extLst>
              <a:ext uri="{28A0092B-C50C-407E-A947-70E740481C1C}">
                <a14:useLocalDpi xmlns:a14="http://schemas.microsoft.com/office/drawing/2010/main" val="0"/>
              </a:ext>
            </a:extLst>
          </a:blip>
          <a:stretch>
            <a:fillRect/>
          </a:stretch>
        </p:blipFill>
        <p:spPr>
          <a:xfrm>
            <a:off x="2200768" y="2376922"/>
            <a:ext cx="327654" cy="461665"/>
          </a:xfrm>
          <a:prstGeom prst="rect">
            <a:avLst/>
          </a:prstGeom>
        </p:spPr>
      </p:pic>
    </p:spTree>
    <p:extLst>
      <p:ext uri="{BB962C8B-B14F-4D97-AF65-F5344CB8AC3E}">
        <p14:creationId xmlns:p14="http://schemas.microsoft.com/office/powerpoint/2010/main" val="38754314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C56B72-B6B4-4926-A775-01846D1537C9}"/>
              </a:ext>
            </a:extLst>
          </p:cNvPr>
          <p:cNvSpPr>
            <a:spLocks noGrp="1"/>
          </p:cNvSpPr>
          <p:nvPr>
            <p:ph type="ctrTitle"/>
          </p:nvPr>
        </p:nvSpPr>
        <p:spPr/>
        <p:txBody>
          <a:bodyPr/>
          <a:lstStyle/>
          <a:p>
            <a:r>
              <a:rPr lang="en-GB" dirty="0"/>
              <a:t>Geometrical Studies</a:t>
            </a:r>
          </a:p>
        </p:txBody>
      </p:sp>
      <p:sp>
        <p:nvSpPr>
          <p:cNvPr id="4" name="Slide Number Placeholder 3">
            <a:extLst>
              <a:ext uri="{FF2B5EF4-FFF2-40B4-BE49-F238E27FC236}">
                <a16:creationId xmlns:a16="http://schemas.microsoft.com/office/drawing/2014/main" id="{BF9850F3-9218-4351-87C8-86549A41C355}"/>
              </a:ext>
            </a:extLst>
          </p:cNvPr>
          <p:cNvSpPr>
            <a:spLocks noGrp="1"/>
          </p:cNvSpPr>
          <p:nvPr>
            <p:ph type="sldNum" sz="quarter" idx="12"/>
          </p:nvPr>
        </p:nvSpPr>
        <p:spPr/>
        <p:txBody>
          <a:bodyPr/>
          <a:lstStyle/>
          <a:p>
            <a:fld id="{88A1DFE4-5FC5-43BD-BB7E-75EAD82B965F}" type="slidenum">
              <a:rPr lang="en-US" noProof="0" smtClean="0"/>
              <a:pPr/>
              <a:t>7</a:t>
            </a:fld>
            <a:endParaRPr lang="en-US" noProof="0" dirty="0"/>
          </a:p>
        </p:txBody>
      </p:sp>
      <p:pic>
        <p:nvPicPr>
          <p:cNvPr id="2054" name="Picture 6" descr="Free Snowflake Png Transparent Background, Download Free Snowflake Png Transparent  Background png images, Free ClipArts on Clipart Library">
            <a:extLst>
              <a:ext uri="{FF2B5EF4-FFF2-40B4-BE49-F238E27FC236}">
                <a16:creationId xmlns:a16="http://schemas.microsoft.com/office/drawing/2014/main" id="{EA1F5E00-88E7-4F72-9EB3-CE893155CD2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929775">
            <a:off x="-3470505" y="1930875"/>
            <a:ext cx="8839200" cy="514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29705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6D8B080-8CEF-4392-A8C6-F74B791E6FB8}"/>
              </a:ext>
            </a:extLst>
          </p:cNvPr>
          <p:cNvSpPr>
            <a:spLocks noGrp="1"/>
          </p:cNvSpPr>
          <p:nvPr>
            <p:ph type="sldNum" sz="quarter" idx="10"/>
          </p:nvPr>
        </p:nvSpPr>
        <p:spPr/>
        <p:txBody>
          <a:bodyPr/>
          <a:lstStyle/>
          <a:p>
            <a:fld id="{88A1DFE4-5FC5-43BD-BB7E-75EAD82B965F}" type="slidenum">
              <a:rPr lang="en-US" noProof="0" smtClean="0"/>
              <a:pPr/>
              <a:t>8</a:t>
            </a:fld>
            <a:endParaRPr lang="en-US" noProof="0" dirty="0"/>
          </a:p>
        </p:txBody>
      </p:sp>
      <p:sp>
        <p:nvSpPr>
          <p:cNvPr id="3" name="Text Placeholder 2">
            <a:extLst>
              <a:ext uri="{FF2B5EF4-FFF2-40B4-BE49-F238E27FC236}">
                <a16:creationId xmlns:a16="http://schemas.microsoft.com/office/drawing/2014/main" id="{587E478C-326F-48BE-B4E8-BF5E55050F48}"/>
              </a:ext>
            </a:extLst>
          </p:cNvPr>
          <p:cNvSpPr>
            <a:spLocks noGrp="1"/>
          </p:cNvSpPr>
          <p:nvPr>
            <p:ph type="body" sz="quarter" idx="12"/>
          </p:nvPr>
        </p:nvSpPr>
        <p:spPr>
          <a:xfrm>
            <a:off x="456699" y="1100329"/>
            <a:ext cx="5713376" cy="1933675"/>
          </a:xfrm>
        </p:spPr>
        <p:txBody>
          <a:bodyPr/>
          <a:lstStyle/>
          <a:p>
            <a:pPr>
              <a:lnSpc>
                <a:spcPct val="100000"/>
              </a:lnSpc>
            </a:pPr>
            <a:r>
              <a:rPr lang="en-GB" dirty="0"/>
              <a:t>The effect of 4 parameters on 4 different properties was studied.</a:t>
            </a:r>
          </a:p>
          <a:p>
            <a:pPr marL="285750" indent="-285750">
              <a:lnSpc>
                <a:spcPct val="100000"/>
              </a:lnSpc>
              <a:buFont typeface="Arial" panose="020B0604020202020204" pitchFamily="34" charset="0"/>
              <a:buChar char="•"/>
            </a:pPr>
            <a:r>
              <a:rPr lang="en-GB" dirty="0"/>
              <a:t>Peak-to-peak voltage</a:t>
            </a:r>
            <a:r>
              <a:rPr lang="en-GB" b="0" dirty="0"/>
              <a:t>: increases significantly with the electrode radius, increases slightly with gap size, and decreases slightly with back gap size, whilst height has a negligible effect. </a:t>
            </a:r>
          </a:p>
          <a:p>
            <a:pPr marL="285750" indent="-285750">
              <a:lnSpc>
                <a:spcPct val="100000"/>
              </a:lnSpc>
              <a:buFont typeface="Arial" panose="020B0604020202020204" pitchFamily="34" charset="0"/>
              <a:buChar char="•"/>
            </a:pPr>
            <a:r>
              <a:rPr lang="en-GB" dirty="0"/>
              <a:t>Wake-loss factor</a:t>
            </a:r>
            <a:r>
              <a:rPr lang="en-GB" b="0" dirty="0"/>
              <a:t>: increases with both pickup radius and gap size, whilst gap and height have negligible effect.</a:t>
            </a:r>
          </a:p>
        </p:txBody>
      </p:sp>
      <p:sp>
        <p:nvSpPr>
          <p:cNvPr id="5" name="Title 4">
            <a:extLst>
              <a:ext uri="{FF2B5EF4-FFF2-40B4-BE49-F238E27FC236}">
                <a16:creationId xmlns:a16="http://schemas.microsoft.com/office/drawing/2014/main" id="{81F370E5-DD3F-4DBB-81E4-D7E6E787A772}"/>
              </a:ext>
            </a:extLst>
          </p:cNvPr>
          <p:cNvSpPr>
            <a:spLocks noGrp="1"/>
          </p:cNvSpPr>
          <p:nvPr>
            <p:ph type="title"/>
          </p:nvPr>
        </p:nvSpPr>
        <p:spPr>
          <a:xfrm>
            <a:off x="442800" y="577800"/>
            <a:ext cx="8263350" cy="555709"/>
          </a:xfrm>
        </p:spPr>
        <p:txBody>
          <a:bodyPr/>
          <a:lstStyle/>
          <a:p>
            <a:r>
              <a:rPr lang="en-GB" sz="2200" dirty="0"/>
              <a:t>Geometrical Studies: Varying Parameters of a Simplified Button</a:t>
            </a:r>
            <a:endParaRPr lang="en-GB" dirty="0"/>
          </a:p>
        </p:txBody>
      </p:sp>
      <p:pic>
        <p:nvPicPr>
          <p:cNvPr id="7" name="Picture 6">
            <a:extLst>
              <a:ext uri="{FF2B5EF4-FFF2-40B4-BE49-F238E27FC236}">
                <a16:creationId xmlns:a16="http://schemas.microsoft.com/office/drawing/2014/main" id="{402A78F4-9C49-4F05-8903-74B95A37B1F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41759" y="1141151"/>
            <a:ext cx="1044284" cy="1093650"/>
          </a:xfrm>
          <a:prstGeom prst="rect">
            <a:avLst/>
          </a:prstGeom>
        </p:spPr>
      </p:pic>
      <p:pic>
        <p:nvPicPr>
          <p:cNvPr id="17" name="Picture 16">
            <a:extLst>
              <a:ext uri="{FF2B5EF4-FFF2-40B4-BE49-F238E27FC236}">
                <a16:creationId xmlns:a16="http://schemas.microsoft.com/office/drawing/2014/main" id="{94F3A2F2-62D8-4ACE-9C79-23ACE01EA3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4469" y="3000824"/>
            <a:ext cx="1934385" cy="1295805"/>
          </a:xfrm>
          <a:prstGeom prst="rect">
            <a:avLst/>
          </a:prstGeom>
        </p:spPr>
      </p:pic>
      <p:pic>
        <p:nvPicPr>
          <p:cNvPr id="19" name="Picture 18">
            <a:extLst>
              <a:ext uri="{FF2B5EF4-FFF2-40B4-BE49-F238E27FC236}">
                <a16:creationId xmlns:a16="http://schemas.microsoft.com/office/drawing/2014/main" id="{6A03E546-755E-4E40-AEB8-7015603D97E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83768" y="3000824"/>
            <a:ext cx="1955488" cy="1295805"/>
          </a:xfrm>
          <a:prstGeom prst="rect">
            <a:avLst/>
          </a:prstGeom>
        </p:spPr>
      </p:pic>
      <p:sp>
        <p:nvSpPr>
          <p:cNvPr id="21" name="TextBox 20">
            <a:extLst>
              <a:ext uri="{FF2B5EF4-FFF2-40B4-BE49-F238E27FC236}">
                <a16:creationId xmlns:a16="http://schemas.microsoft.com/office/drawing/2014/main" id="{20590EFB-A0D7-4DA5-9872-345CA88643EE}"/>
              </a:ext>
            </a:extLst>
          </p:cNvPr>
          <p:cNvSpPr txBox="1"/>
          <p:nvPr/>
        </p:nvSpPr>
        <p:spPr>
          <a:xfrm>
            <a:off x="2518883" y="4288707"/>
            <a:ext cx="2206648" cy="600164"/>
          </a:xfrm>
          <a:prstGeom prst="rect">
            <a:avLst/>
          </a:prstGeom>
          <a:noFill/>
        </p:spPr>
        <p:txBody>
          <a:bodyPr wrap="square">
            <a:spAutoFit/>
          </a:bodyPr>
          <a:lstStyle/>
          <a:p>
            <a:pPr marL="0" marR="0" indent="0">
              <a:spcBef>
                <a:spcPts val="0"/>
              </a:spcBef>
              <a:spcAft>
                <a:spcPts val="1200"/>
              </a:spcAft>
            </a:pPr>
            <a:r>
              <a:rPr lang="en-GB" sz="1100" kern="1400" dirty="0">
                <a:ln>
                  <a:noFill/>
                </a:ln>
                <a:solidFill>
                  <a:srgbClr val="68A3D8"/>
                </a:solidFill>
                <a:effectLst/>
              </a:rPr>
              <a:t>Fig 8: Voltage signal for different </a:t>
            </a:r>
            <a:r>
              <a:rPr lang="en-GB" sz="1100" b="1" kern="1400" dirty="0">
                <a:ln>
                  <a:noFill/>
                </a:ln>
                <a:solidFill>
                  <a:srgbClr val="68A3D8"/>
                </a:solidFill>
                <a:effectLst/>
              </a:rPr>
              <a:t>pickup gaps</a:t>
            </a:r>
            <a:r>
              <a:rPr lang="en-GB" sz="1100" kern="1400" dirty="0">
                <a:ln>
                  <a:noFill/>
                </a:ln>
                <a:solidFill>
                  <a:srgbClr val="68A3D8"/>
                </a:solidFill>
                <a:effectLst/>
              </a:rPr>
              <a:t>, Z (BS) mode, with a 75 MHz filter applied.</a:t>
            </a:r>
          </a:p>
        </p:txBody>
      </p:sp>
      <p:sp>
        <p:nvSpPr>
          <p:cNvPr id="25" name="TextBox 24">
            <a:extLst>
              <a:ext uri="{FF2B5EF4-FFF2-40B4-BE49-F238E27FC236}">
                <a16:creationId xmlns:a16="http://schemas.microsoft.com/office/drawing/2014/main" id="{0E6FE911-0C6C-402F-8B54-EC2B9C48B262}"/>
              </a:ext>
            </a:extLst>
          </p:cNvPr>
          <p:cNvSpPr txBox="1"/>
          <p:nvPr/>
        </p:nvSpPr>
        <p:spPr>
          <a:xfrm>
            <a:off x="187223" y="4291394"/>
            <a:ext cx="2206648" cy="600164"/>
          </a:xfrm>
          <a:prstGeom prst="rect">
            <a:avLst/>
          </a:prstGeom>
          <a:noFill/>
        </p:spPr>
        <p:txBody>
          <a:bodyPr wrap="square">
            <a:spAutoFit/>
          </a:bodyPr>
          <a:lstStyle/>
          <a:p>
            <a:pPr marL="0" marR="0" indent="0">
              <a:spcBef>
                <a:spcPts val="0"/>
              </a:spcBef>
              <a:spcAft>
                <a:spcPts val="1200"/>
              </a:spcAft>
            </a:pPr>
            <a:r>
              <a:rPr lang="en-GB" sz="1100" kern="1400" dirty="0">
                <a:ln>
                  <a:noFill/>
                </a:ln>
                <a:solidFill>
                  <a:srgbClr val="68A3D8"/>
                </a:solidFill>
                <a:effectLst/>
              </a:rPr>
              <a:t>Fig 7: Voltage signal for different </a:t>
            </a:r>
            <a:r>
              <a:rPr lang="en-GB" sz="1100" b="1" kern="1400" dirty="0">
                <a:ln>
                  <a:noFill/>
                </a:ln>
                <a:solidFill>
                  <a:srgbClr val="68A3D8"/>
                </a:solidFill>
                <a:effectLst/>
              </a:rPr>
              <a:t>pickup radii</a:t>
            </a:r>
            <a:r>
              <a:rPr lang="en-GB" sz="1100" kern="1400" dirty="0">
                <a:ln>
                  <a:noFill/>
                </a:ln>
                <a:solidFill>
                  <a:srgbClr val="68A3D8"/>
                </a:solidFill>
                <a:effectLst/>
              </a:rPr>
              <a:t>, ttbar (SR) mode, with a 75 MHz filter applied.</a:t>
            </a:r>
          </a:p>
        </p:txBody>
      </p:sp>
      <p:pic>
        <p:nvPicPr>
          <p:cNvPr id="13" name="Picture 12">
            <a:extLst>
              <a:ext uri="{FF2B5EF4-FFF2-40B4-BE49-F238E27FC236}">
                <a16:creationId xmlns:a16="http://schemas.microsoft.com/office/drawing/2014/main" id="{66ABB905-C03A-4B5F-8641-49847BA840F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00917" y="3021056"/>
            <a:ext cx="1977808" cy="1295805"/>
          </a:xfrm>
          <a:prstGeom prst="rect">
            <a:avLst/>
          </a:prstGeom>
        </p:spPr>
      </p:pic>
      <p:pic>
        <p:nvPicPr>
          <p:cNvPr id="15" name="Picture 14">
            <a:extLst>
              <a:ext uri="{FF2B5EF4-FFF2-40B4-BE49-F238E27FC236}">
                <a16:creationId xmlns:a16="http://schemas.microsoft.com/office/drawing/2014/main" id="{7728F532-6802-47C1-9A99-63E7009EBAF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796906" y="3015411"/>
            <a:ext cx="2014894" cy="1297729"/>
          </a:xfrm>
          <a:prstGeom prst="rect">
            <a:avLst/>
          </a:prstGeom>
        </p:spPr>
      </p:pic>
      <p:sp>
        <p:nvSpPr>
          <p:cNvPr id="23" name="TextBox 22">
            <a:extLst>
              <a:ext uri="{FF2B5EF4-FFF2-40B4-BE49-F238E27FC236}">
                <a16:creationId xmlns:a16="http://schemas.microsoft.com/office/drawing/2014/main" id="{5EF52648-51E8-463E-B8D5-BB2B8A4935E6}"/>
              </a:ext>
            </a:extLst>
          </p:cNvPr>
          <p:cNvSpPr txBox="1"/>
          <p:nvPr/>
        </p:nvSpPr>
        <p:spPr>
          <a:xfrm>
            <a:off x="7023022" y="4319954"/>
            <a:ext cx="1851637" cy="600164"/>
          </a:xfrm>
          <a:prstGeom prst="rect">
            <a:avLst/>
          </a:prstGeom>
          <a:noFill/>
        </p:spPr>
        <p:txBody>
          <a:bodyPr wrap="square">
            <a:spAutoFit/>
          </a:bodyPr>
          <a:lstStyle/>
          <a:p>
            <a:r>
              <a:rPr lang="en-GB" sz="1100" dirty="0">
                <a:solidFill>
                  <a:srgbClr val="68A3D8"/>
                </a:solidFill>
              </a:rPr>
              <a:t>Fig 10: Wake-loss factor vs </a:t>
            </a:r>
            <a:r>
              <a:rPr lang="en-GB" sz="1100" b="1" dirty="0">
                <a:solidFill>
                  <a:srgbClr val="68A3D8"/>
                </a:solidFill>
              </a:rPr>
              <a:t>pickup gap</a:t>
            </a:r>
            <a:r>
              <a:rPr lang="en-GB" sz="1100" dirty="0">
                <a:solidFill>
                  <a:srgbClr val="68A3D8"/>
                </a:solidFill>
              </a:rPr>
              <a:t>, Z (BS) mode.</a:t>
            </a:r>
          </a:p>
        </p:txBody>
      </p:sp>
      <p:sp>
        <p:nvSpPr>
          <p:cNvPr id="27" name="TextBox 26">
            <a:extLst>
              <a:ext uri="{FF2B5EF4-FFF2-40B4-BE49-F238E27FC236}">
                <a16:creationId xmlns:a16="http://schemas.microsoft.com/office/drawing/2014/main" id="{2950D364-DC95-420F-83AE-F11BFD40905B}"/>
              </a:ext>
            </a:extLst>
          </p:cNvPr>
          <p:cNvSpPr txBox="1"/>
          <p:nvPr/>
        </p:nvSpPr>
        <p:spPr>
          <a:xfrm>
            <a:off x="4939608" y="4319954"/>
            <a:ext cx="1792632" cy="430887"/>
          </a:xfrm>
          <a:prstGeom prst="rect">
            <a:avLst/>
          </a:prstGeom>
          <a:noFill/>
        </p:spPr>
        <p:txBody>
          <a:bodyPr wrap="square">
            <a:spAutoFit/>
          </a:bodyPr>
          <a:lstStyle/>
          <a:p>
            <a:pPr marL="0" marR="0" indent="0">
              <a:spcBef>
                <a:spcPts val="0"/>
              </a:spcBef>
              <a:spcAft>
                <a:spcPts val="1200"/>
              </a:spcAft>
            </a:pPr>
            <a:r>
              <a:rPr lang="en-GB" sz="1100" kern="1400" dirty="0">
                <a:ln>
                  <a:noFill/>
                </a:ln>
                <a:solidFill>
                  <a:srgbClr val="68A3D8"/>
                </a:solidFill>
                <a:effectLst/>
              </a:rPr>
              <a:t>Fig 9: Wake-loss factor vs </a:t>
            </a:r>
            <a:r>
              <a:rPr lang="en-GB" sz="1100" b="1" kern="1400" dirty="0">
                <a:ln>
                  <a:noFill/>
                </a:ln>
                <a:solidFill>
                  <a:srgbClr val="68A3D8"/>
                </a:solidFill>
                <a:effectLst/>
              </a:rPr>
              <a:t>pickup radius</a:t>
            </a:r>
            <a:r>
              <a:rPr lang="en-GB" sz="1100" kern="1400" dirty="0">
                <a:ln>
                  <a:noFill/>
                </a:ln>
                <a:solidFill>
                  <a:srgbClr val="68A3D8"/>
                </a:solidFill>
                <a:effectLst/>
              </a:rPr>
              <a:t>.</a:t>
            </a:r>
          </a:p>
        </p:txBody>
      </p:sp>
      <p:sp>
        <p:nvSpPr>
          <p:cNvPr id="29" name="TextBox 28">
            <a:extLst>
              <a:ext uri="{FF2B5EF4-FFF2-40B4-BE49-F238E27FC236}">
                <a16:creationId xmlns:a16="http://schemas.microsoft.com/office/drawing/2014/main" id="{DF82DA2A-E707-4F3F-888E-481A96D3A2AA}"/>
              </a:ext>
            </a:extLst>
          </p:cNvPr>
          <p:cNvSpPr txBox="1"/>
          <p:nvPr/>
        </p:nvSpPr>
        <p:spPr>
          <a:xfrm>
            <a:off x="6663378" y="2242443"/>
            <a:ext cx="2211281" cy="430887"/>
          </a:xfrm>
          <a:prstGeom prst="rect">
            <a:avLst/>
          </a:prstGeom>
          <a:noFill/>
        </p:spPr>
        <p:txBody>
          <a:bodyPr wrap="square">
            <a:spAutoFit/>
          </a:bodyPr>
          <a:lstStyle/>
          <a:p>
            <a:pPr marL="0" marR="0" indent="0">
              <a:spcBef>
                <a:spcPts val="0"/>
              </a:spcBef>
              <a:spcAft>
                <a:spcPts val="1200"/>
              </a:spcAft>
            </a:pPr>
            <a:r>
              <a:rPr lang="en-GB" sz="1100" kern="1400" dirty="0">
                <a:ln>
                  <a:noFill/>
                </a:ln>
                <a:solidFill>
                  <a:srgbClr val="68A3D8"/>
                </a:solidFill>
                <a:effectLst/>
              </a:rPr>
              <a:t>Fig 6: Simplified flat pickup with geometric parameters labelled.</a:t>
            </a:r>
          </a:p>
        </p:txBody>
      </p:sp>
    </p:spTree>
    <p:extLst>
      <p:ext uri="{BB962C8B-B14F-4D97-AF65-F5344CB8AC3E}">
        <p14:creationId xmlns:p14="http://schemas.microsoft.com/office/powerpoint/2010/main" val="4164633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6D8B080-8CEF-4392-A8C6-F74B791E6FB8}"/>
              </a:ext>
            </a:extLst>
          </p:cNvPr>
          <p:cNvSpPr>
            <a:spLocks noGrp="1"/>
          </p:cNvSpPr>
          <p:nvPr>
            <p:ph type="sldNum" sz="quarter" idx="10"/>
          </p:nvPr>
        </p:nvSpPr>
        <p:spPr/>
        <p:txBody>
          <a:bodyPr/>
          <a:lstStyle/>
          <a:p>
            <a:fld id="{88A1DFE4-5FC5-43BD-BB7E-75EAD82B965F}" type="slidenum">
              <a:rPr lang="en-US" noProof="0" smtClean="0"/>
              <a:pPr/>
              <a:t>9</a:t>
            </a:fld>
            <a:endParaRPr lang="en-US" noProof="0" dirty="0"/>
          </a:p>
        </p:txBody>
      </p:sp>
      <p:sp>
        <p:nvSpPr>
          <p:cNvPr id="3" name="Text Placeholder 2">
            <a:extLst>
              <a:ext uri="{FF2B5EF4-FFF2-40B4-BE49-F238E27FC236}">
                <a16:creationId xmlns:a16="http://schemas.microsoft.com/office/drawing/2014/main" id="{587E478C-326F-48BE-B4E8-BF5E55050F48}"/>
              </a:ext>
            </a:extLst>
          </p:cNvPr>
          <p:cNvSpPr>
            <a:spLocks noGrp="1"/>
          </p:cNvSpPr>
          <p:nvPr>
            <p:ph type="body" sz="quarter" idx="12"/>
          </p:nvPr>
        </p:nvSpPr>
        <p:spPr>
          <a:xfrm>
            <a:off x="395535" y="1139134"/>
            <a:ext cx="6123505" cy="3088800"/>
          </a:xfrm>
        </p:spPr>
        <p:txBody>
          <a:bodyPr/>
          <a:lstStyle/>
          <a:p>
            <a:pPr marL="285750" indent="-285750">
              <a:lnSpc>
                <a:spcPct val="100000"/>
              </a:lnSpc>
              <a:buFont typeface="Arial" panose="020B0604020202020204" pitchFamily="34" charset="0"/>
              <a:buChar char="•"/>
            </a:pPr>
            <a:r>
              <a:rPr lang="en-GB" dirty="0"/>
              <a:t>Resonant peak amplitudes </a:t>
            </a:r>
            <a:r>
              <a:rPr lang="en-GB" b="0" dirty="0"/>
              <a:t>in the wake impedance spectrum: increase with radius and gap. Increasing the back gap slightly decreases the amplitude of the largest peak. </a:t>
            </a:r>
          </a:p>
          <a:p>
            <a:pPr marL="285750" indent="-285750">
              <a:lnSpc>
                <a:spcPct val="100000"/>
              </a:lnSpc>
              <a:buFont typeface="Arial" panose="020B0604020202020204" pitchFamily="34" charset="0"/>
              <a:buChar char="•"/>
            </a:pPr>
            <a:r>
              <a:rPr lang="en-GB" dirty="0"/>
              <a:t>Resonant peak frequencies </a:t>
            </a:r>
            <a:r>
              <a:rPr lang="en-GB" b="0" dirty="0"/>
              <a:t>in the wake impedance spectrum: increase as radius decreases, and increase slightly in frequency as height decreases and back gap decreases. Gap size has negligible impact. </a:t>
            </a:r>
          </a:p>
          <a:p>
            <a:endParaRPr lang="en-GB" dirty="0"/>
          </a:p>
        </p:txBody>
      </p:sp>
      <p:sp>
        <p:nvSpPr>
          <p:cNvPr id="5" name="Title 4">
            <a:extLst>
              <a:ext uri="{FF2B5EF4-FFF2-40B4-BE49-F238E27FC236}">
                <a16:creationId xmlns:a16="http://schemas.microsoft.com/office/drawing/2014/main" id="{81F370E5-DD3F-4DBB-81E4-D7E6E787A772}"/>
              </a:ext>
            </a:extLst>
          </p:cNvPr>
          <p:cNvSpPr>
            <a:spLocks noGrp="1"/>
          </p:cNvSpPr>
          <p:nvPr>
            <p:ph type="title"/>
          </p:nvPr>
        </p:nvSpPr>
        <p:spPr/>
        <p:txBody>
          <a:bodyPr/>
          <a:lstStyle/>
          <a:p>
            <a:r>
              <a:rPr lang="en-GB" sz="2200" dirty="0"/>
              <a:t>Geometrical Studies: Varying Parameters of a Simplified Button</a:t>
            </a:r>
            <a:br>
              <a:rPr lang="en-GB" dirty="0"/>
            </a:br>
            <a:endParaRPr lang="en-GB" dirty="0"/>
          </a:p>
        </p:txBody>
      </p:sp>
      <p:pic>
        <p:nvPicPr>
          <p:cNvPr id="7" name="Picture 6">
            <a:extLst>
              <a:ext uri="{FF2B5EF4-FFF2-40B4-BE49-F238E27FC236}">
                <a16:creationId xmlns:a16="http://schemas.microsoft.com/office/drawing/2014/main" id="{354E3798-82B8-4C84-A3A0-AEC2FDA21F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85266" y="2929789"/>
            <a:ext cx="2112463" cy="1442162"/>
          </a:xfrm>
          <a:prstGeom prst="rect">
            <a:avLst/>
          </a:prstGeom>
        </p:spPr>
      </p:pic>
      <p:pic>
        <p:nvPicPr>
          <p:cNvPr id="9" name="Picture 8">
            <a:extLst>
              <a:ext uri="{FF2B5EF4-FFF2-40B4-BE49-F238E27FC236}">
                <a16:creationId xmlns:a16="http://schemas.microsoft.com/office/drawing/2014/main" id="{3BBA917F-2198-475B-8F1A-24DFCFE6B5C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30688" y="2927250"/>
            <a:ext cx="2112463" cy="1447240"/>
          </a:xfrm>
          <a:prstGeom prst="rect">
            <a:avLst/>
          </a:prstGeom>
        </p:spPr>
      </p:pic>
      <p:sp>
        <p:nvSpPr>
          <p:cNvPr id="11" name="TextBox 10">
            <a:extLst>
              <a:ext uri="{FF2B5EF4-FFF2-40B4-BE49-F238E27FC236}">
                <a16:creationId xmlns:a16="http://schemas.microsoft.com/office/drawing/2014/main" id="{25B21B76-453D-4FF4-B711-BB43F72CEB9E}"/>
              </a:ext>
            </a:extLst>
          </p:cNvPr>
          <p:cNvSpPr txBox="1"/>
          <p:nvPr/>
        </p:nvSpPr>
        <p:spPr>
          <a:xfrm>
            <a:off x="1331640" y="4376630"/>
            <a:ext cx="2880320" cy="600164"/>
          </a:xfrm>
          <a:prstGeom prst="rect">
            <a:avLst/>
          </a:prstGeom>
          <a:noFill/>
        </p:spPr>
        <p:txBody>
          <a:bodyPr wrap="square">
            <a:spAutoFit/>
          </a:bodyPr>
          <a:lstStyle/>
          <a:p>
            <a:pPr marL="0" marR="0" indent="0">
              <a:spcBef>
                <a:spcPts val="0"/>
              </a:spcBef>
              <a:spcAft>
                <a:spcPts val="1200"/>
              </a:spcAft>
            </a:pPr>
            <a:r>
              <a:rPr lang="en-GB" sz="1100" kern="1400" dirty="0">
                <a:ln>
                  <a:noFill/>
                </a:ln>
                <a:solidFill>
                  <a:srgbClr val="68A3D8"/>
                </a:solidFill>
                <a:effectLst/>
              </a:rPr>
              <a:t>Fig 11: The largest peaks in wake impedance as a function of frequency for different </a:t>
            </a:r>
            <a:r>
              <a:rPr lang="en-GB" sz="1100" b="1" kern="1400" dirty="0">
                <a:ln>
                  <a:noFill/>
                </a:ln>
                <a:solidFill>
                  <a:srgbClr val="68A3D8"/>
                </a:solidFill>
                <a:effectLst/>
              </a:rPr>
              <a:t>pickup heights</a:t>
            </a:r>
            <a:r>
              <a:rPr lang="en-GB" sz="1100" kern="1400" dirty="0">
                <a:ln>
                  <a:noFill/>
                </a:ln>
                <a:solidFill>
                  <a:srgbClr val="68A3D8"/>
                </a:solidFill>
                <a:effectLst/>
              </a:rPr>
              <a:t>, ttbar (SR) mode. </a:t>
            </a:r>
          </a:p>
        </p:txBody>
      </p:sp>
      <p:sp>
        <p:nvSpPr>
          <p:cNvPr id="15" name="TextBox 14">
            <a:extLst>
              <a:ext uri="{FF2B5EF4-FFF2-40B4-BE49-F238E27FC236}">
                <a16:creationId xmlns:a16="http://schemas.microsoft.com/office/drawing/2014/main" id="{4F5485CC-EEBD-4860-BD8E-CBC625FC19F6}"/>
              </a:ext>
            </a:extLst>
          </p:cNvPr>
          <p:cNvSpPr txBox="1"/>
          <p:nvPr/>
        </p:nvSpPr>
        <p:spPr>
          <a:xfrm>
            <a:off x="4415525" y="4376630"/>
            <a:ext cx="2604747" cy="600164"/>
          </a:xfrm>
          <a:prstGeom prst="rect">
            <a:avLst/>
          </a:prstGeom>
          <a:noFill/>
        </p:spPr>
        <p:txBody>
          <a:bodyPr wrap="square">
            <a:spAutoFit/>
          </a:bodyPr>
          <a:lstStyle/>
          <a:p>
            <a:pPr marL="0" marR="0" indent="0">
              <a:spcBef>
                <a:spcPts val="0"/>
              </a:spcBef>
              <a:spcAft>
                <a:spcPts val="1200"/>
              </a:spcAft>
            </a:pPr>
            <a:r>
              <a:rPr lang="en-GB" sz="1100" kern="1400" dirty="0">
                <a:ln>
                  <a:noFill/>
                </a:ln>
                <a:solidFill>
                  <a:srgbClr val="68A3D8"/>
                </a:solidFill>
                <a:effectLst/>
              </a:rPr>
              <a:t>Fig 12: Wake impedance as a function of frequency for different </a:t>
            </a:r>
            <a:r>
              <a:rPr lang="en-GB" sz="1100" b="1" kern="1400" dirty="0">
                <a:ln>
                  <a:noFill/>
                </a:ln>
                <a:solidFill>
                  <a:srgbClr val="68A3D8"/>
                </a:solidFill>
                <a:effectLst/>
              </a:rPr>
              <a:t>pickup back gaps</a:t>
            </a:r>
            <a:r>
              <a:rPr lang="en-GB" sz="1100" kern="1400" dirty="0">
                <a:ln>
                  <a:noFill/>
                </a:ln>
                <a:solidFill>
                  <a:srgbClr val="68A3D8"/>
                </a:solidFill>
                <a:effectLst/>
              </a:rPr>
              <a:t>, ttbar (SR) mode. </a:t>
            </a:r>
          </a:p>
        </p:txBody>
      </p:sp>
      <p:pic>
        <p:nvPicPr>
          <p:cNvPr id="4" name="Picture 3">
            <a:extLst>
              <a:ext uri="{FF2B5EF4-FFF2-40B4-BE49-F238E27FC236}">
                <a16:creationId xmlns:a16="http://schemas.microsoft.com/office/drawing/2014/main" id="{F36C9456-68E9-671D-2DB7-8D1CD74D858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41759" y="1141151"/>
            <a:ext cx="1044284" cy="1093650"/>
          </a:xfrm>
          <a:prstGeom prst="rect">
            <a:avLst/>
          </a:prstGeom>
        </p:spPr>
      </p:pic>
      <p:sp>
        <p:nvSpPr>
          <p:cNvPr id="8" name="TextBox 7">
            <a:extLst>
              <a:ext uri="{FF2B5EF4-FFF2-40B4-BE49-F238E27FC236}">
                <a16:creationId xmlns:a16="http://schemas.microsoft.com/office/drawing/2014/main" id="{A6BBD959-EB83-9E30-01A0-1052CAF48B47}"/>
              </a:ext>
            </a:extLst>
          </p:cNvPr>
          <p:cNvSpPr txBox="1"/>
          <p:nvPr/>
        </p:nvSpPr>
        <p:spPr>
          <a:xfrm>
            <a:off x="6663378" y="2242443"/>
            <a:ext cx="2211281" cy="430887"/>
          </a:xfrm>
          <a:prstGeom prst="rect">
            <a:avLst/>
          </a:prstGeom>
          <a:noFill/>
        </p:spPr>
        <p:txBody>
          <a:bodyPr wrap="square">
            <a:spAutoFit/>
          </a:bodyPr>
          <a:lstStyle/>
          <a:p>
            <a:pPr marL="0" marR="0" indent="0">
              <a:spcBef>
                <a:spcPts val="0"/>
              </a:spcBef>
              <a:spcAft>
                <a:spcPts val="1200"/>
              </a:spcAft>
            </a:pPr>
            <a:r>
              <a:rPr lang="en-GB" sz="1100" kern="1400" dirty="0">
                <a:ln>
                  <a:noFill/>
                </a:ln>
                <a:solidFill>
                  <a:srgbClr val="68A3D8"/>
                </a:solidFill>
                <a:effectLst/>
              </a:rPr>
              <a:t>Fig 5: Simplified flat pickup with geometric parameters labelled.</a:t>
            </a:r>
          </a:p>
        </p:txBody>
      </p:sp>
    </p:spTree>
    <p:extLst>
      <p:ext uri="{BB962C8B-B14F-4D97-AF65-F5344CB8AC3E}">
        <p14:creationId xmlns:p14="http://schemas.microsoft.com/office/powerpoint/2010/main" val="414929686"/>
      </p:ext>
    </p:extLst>
  </p:cSld>
  <p:clrMapOvr>
    <a:masterClrMapping/>
  </p:clrMapOvr>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CC-2011110001-BLEED_FCC_PresentationTemplate_16x9_onscreen" id="{793AB792-361D-0145-88B4-1694BCC907D6}" vid="{4B4FCAA3-11E4-AB45-B52B-DF74168EF75C}"/>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CC-2011110001-BLEED_FCC_PresentationTemplate_16x9_onscreen" id="{793AB792-361D-0145-88B4-1694BCC907D6}" vid="{72BB91BA-D48B-374C-B02D-B1939E895556}"/>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FCC-2011110001-BLEED_FCC_PresentationTemplate_16x9_onscreen" id="{793AB792-361D-0145-88B4-1694BCC907D6}" vid="{DD2D8671-E3F2-8B4E-BCFC-6E9DC91A47EB}"/>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FCC-2011110001-BLEED_FCC_PresentationTemplate_16x9_onscreen</Template>
  <TotalTime>47016</TotalTime>
  <Words>2118</Words>
  <Application>Microsoft Office PowerPoint</Application>
  <PresentationFormat>On-screen Show (16:9)</PresentationFormat>
  <Paragraphs>204</Paragraphs>
  <Slides>23</Slides>
  <Notes>2</Notes>
  <HiddenSlides>2</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23</vt:i4>
      </vt:variant>
    </vt:vector>
  </HeadingPairs>
  <TitlesOfParts>
    <vt:vector size="30" baseType="lpstr">
      <vt:lpstr>Aptos Narrow</vt:lpstr>
      <vt:lpstr>Arial</vt:lpstr>
      <vt:lpstr>Calibri</vt:lpstr>
      <vt:lpstr>Courier New</vt:lpstr>
      <vt:lpstr>Introslides</vt:lpstr>
      <vt:lpstr>Titleslides, Conclusion</vt:lpstr>
      <vt:lpstr>Content Slides - Deep Blue</vt:lpstr>
      <vt:lpstr>Design of the main ring beam position monitors for FCC-ee</vt:lpstr>
      <vt:lpstr>Table of contents</vt:lpstr>
      <vt:lpstr>Table of contents</vt:lpstr>
      <vt:lpstr>Introduction: FCC-ee BPM requirements </vt:lpstr>
      <vt:lpstr>Introduction: Response to different FCC-ee modes </vt:lpstr>
      <vt:lpstr>Introduction: Response to different FCC-ee modes</vt:lpstr>
      <vt:lpstr>Geometrical Studies</vt:lpstr>
      <vt:lpstr>Geometrical Studies: Varying Parameters of a Simplified Button</vt:lpstr>
      <vt:lpstr>Geometrical Studies: Varying Parameters of a Simplified Button </vt:lpstr>
      <vt:lpstr>Geometrical Studies: Different Geometries of a Circular Button </vt:lpstr>
      <vt:lpstr>Geometrical Studies: Different Geometries of a Circular Button </vt:lpstr>
      <vt:lpstr>Geometrical Studies: Non-Standard Geometries </vt:lpstr>
      <vt:lpstr>Geometrical Studies: Non-Standard Geometries </vt:lpstr>
      <vt:lpstr>Geometrical Studies: Non-Standard Geometries </vt:lpstr>
      <vt:lpstr>Thermal studies</vt:lpstr>
      <vt:lpstr>Thermal Studies </vt:lpstr>
      <vt:lpstr>Bench-marking</vt:lpstr>
      <vt:lpstr>Bench-marking </vt:lpstr>
      <vt:lpstr>Conclusions </vt:lpstr>
      <vt:lpstr>Thank you for your attention! Merry Christmas!</vt:lpstr>
      <vt:lpstr>References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Emily Howling</dc:creator>
  <cp:lastModifiedBy>Emily Howling</cp:lastModifiedBy>
  <cp:revision>118</cp:revision>
  <dcterms:created xsi:type="dcterms:W3CDTF">2023-10-16T13:25:49Z</dcterms:created>
  <dcterms:modified xsi:type="dcterms:W3CDTF">2025-12-17T18:44:39Z</dcterms:modified>
</cp:coreProperties>
</file>