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8"/>
  </p:notesMasterIdLst>
  <p:sldIdLst>
    <p:sldId id="257" r:id="rId2"/>
    <p:sldId id="300" r:id="rId3"/>
    <p:sldId id="301" r:id="rId4"/>
    <p:sldId id="302" r:id="rId5"/>
    <p:sldId id="372" r:id="rId6"/>
    <p:sldId id="370" r:id="rId7"/>
    <p:sldId id="365" r:id="rId8"/>
    <p:sldId id="363" r:id="rId9"/>
    <p:sldId id="359" r:id="rId10"/>
    <p:sldId id="386" r:id="rId11"/>
    <p:sldId id="374" r:id="rId12"/>
    <p:sldId id="384" r:id="rId13"/>
    <p:sldId id="388" r:id="rId14"/>
    <p:sldId id="380" r:id="rId15"/>
    <p:sldId id="353" r:id="rId16"/>
    <p:sldId id="321" r:id="rId17"/>
    <p:sldId id="280" r:id="rId18"/>
    <p:sldId id="356" r:id="rId19"/>
    <p:sldId id="364" r:id="rId20"/>
    <p:sldId id="362" r:id="rId21"/>
    <p:sldId id="360" r:id="rId22"/>
    <p:sldId id="367" r:id="rId23"/>
    <p:sldId id="377" r:id="rId24"/>
    <p:sldId id="376" r:id="rId25"/>
    <p:sldId id="381" r:id="rId26"/>
    <p:sldId id="373" r:id="rId27"/>
  </p:sldIdLst>
  <p:sldSz cx="12192000" cy="6858000"/>
  <p:notesSz cx="6858000" cy="9144000"/>
  <p:embeddedFontLst>
    <p:embeddedFont>
      <p:font typeface="Cambria Math" panose="02040503050406030204" pitchFamily="18" charset="0"/>
      <p:regular r:id="rId29"/>
    </p:embeddedFont>
    <p:embeddedFont>
      <p:font typeface="Imperial Sans Text" panose="02010600030101010101" charset="0"/>
      <p:regular r:id="rId30"/>
      <p:bold r:id="rId31"/>
    </p:embeddedFont>
    <p:embeddedFont>
      <p:font typeface="Imperial Sans Text Medium" panose="02010600030101010101" charset="0"/>
      <p:regular r:id="rId32"/>
    </p:embeddedFont>
    <p:embeddedFont>
      <p:font typeface="Imperial Sans Text Semibold" panose="02010600030101010101" charset="0"/>
      <p:bold r:id="rId33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BF3F27-2EEA-4B06-9D27-8FC1D04EF4B7}" v="64" dt="2025-07-04T15:04:27.807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5217" autoAdjust="0"/>
  </p:normalViewPr>
  <p:slideViewPr>
    <p:cSldViewPr snapToGrid="0" showGuides="1">
      <p:cViewPr varScale="1">
        <p:scale>
          <a:sx n="92" d="100"/>
          <a:sy n="92" d="100"/>
        </p:scale>
        <p:origin x="384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9d015a0bcc71bb07/&#25991;&#26723;/&#24037;&#20316;&#31807;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777777777777779E-3"/>
          <c:y val="1.1584980392192636E-2"/>
          <c:w val="0.93888888888888888"/>
          <c:h val="0.74513043137176205"/>
        </c:manualLayout>
      </c:layout>
      <c:scatterChart>
        <c:scatterStyle val="smoothMarker"/>
        <c:varyColors val="0"/>
        <c:ser>
          <c:idx val="0"/>
          <c:order val="0"/>
          <c:spPr>
            <a:ln w="698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  <a:tailEnd type="triangle"/>
            </a:ln>
            <a:effectLst/>
          </c:spPr>
          <c:marker>
            <c:symbol val="none"/>
          </c:marker>
          <c:xVal>
            <c:numRef>
              <c:f>Sheet1!$A$1:$A$211</c:f>
              <c:numCache>
                <c:formatCode>General</c:formatCode>
                <c:ptCount val="21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</c:numCache>
            </c:numRef>
          </c:xVal>
          <c:yVal>
            <c:numRef>
              <c:f>Sheet1!$B$1:$B$211</c:f>
              <c:numCache>
                <c:formatCode>General</c:formatCode>
                <c:ptCount val="211"/>
                <c:pt idx="0">
                  <c:v>0</c:v>
                </c:pt>
                <c:pt idx="1">
                  <c:v>8.7155742747658166E-2</c:v>
                </c:pt>
                <c:pt idx="2">
                  <c:v>0.17364817766693033</c:v>
                </c:pt>
                <c:pt idx="3">
                  <c:v>0.25881904510252074</c:v>
                </c:pt>
                <c:pt idx="4">
                  <c:v>0.34202014332566871</c:v>
                </c:pt>
                <c:pt idx="5">
                  <c:v>0.42261826174069944</c:v>
                </c:pt>
                <c:pt idx="6">
                  <c:v>0.49999999999999994</c:v>
                </c:pt>
                <c:pt idx="7">
                  <c:v>0.57357643635104605</c:v>
                </c:pt>
                <c:pt idx="8">
                  <c:v>0.64278760968653925</c:v>
                </c:pt>
                <c:pt idx="9">
                  <c:v>0.70710678118654746</c:v>
                </c:pt>
                <c:pt idx="10">
                  <c:v>0.76604444311897801</c:v>
                </c:pt>
                <c:pt idx="11">
                  <c:v>0.8191520442889918</c:v>
                </c:pt>
                <c:pt idx="12">
                  <c:v>0.8660254037844386</c:v>
                </c:pt>
                <c:pt idx="13">
                  <c:v>0.90630778703664994</c:v>
                </c:pt>
                <c:pt idx="14">
                  <c:v>0.93969262078590832</c:v>
                </c:pt>
                <c:pt idx="15">
                  <c:v>0.96592582628906831</c:v>
                </c:pt>
                <c:pt idx="16">
                  <c:v>0.98480775301220802</c:v>
                </c:pt>
                <c:pt idx="17">
                  <c:v>0.99619469809174555</c:v>
                </c:pt>
                <c:pt idx="18">
                  <c:v>1</c:v>
                </c:pt>
                <c:pt idx="19">
                  <c:v>0.99619469809174555</c:v>
                </c:pt>
                <c:pt idx="20">
                  <c:v>0.98480775301220802</c:v>
                </c:pt>
                <c:pt idx="21">
                  <c:v>0.96592582628906831</c:v>
                </c:pt>
                <c:pt idx="22">
                  <c:v>0.93969262078590843</c:v>
                </c:pt>
                <c:pt idx="23">
                  <c:v>0.90630778703665005</c:v>
                </c:pt>
                <c:pt idx="24">
                  <c:v>0.86602540378443871</c:v>
                </c:pt>
                <c:pt idx="25">
                  <c:v>0.81915204428899202</c:v>
                </c:pt>
                <c:pt idx="26">
                  <c:v>0.76604444311897801</c:v>
                </c:pt>
                <c:pt idx="27">
                  <c:v>0.70710678118654757</c:v>
                </c:pt>
                <c:pt idx="28">
                  <c:v>0.64278760968653947</c:v>
                </c:pt>
                <c:pt idx="29">
                  <c:v>0.57357643635104594</c:v>
                </c:pt>
                <c:pt idx="30">
                  <c:v>0.49999999999999994</c:v>
                </c:pt>
                <c:pt idx="31">
                  <c:v>0.4226182617406995</c:v>
                </c:pt>
                <c:pt idx="32">
                  <c:v>0.34202014332566888</c:v>
                </c:pt>
                <c:pt idx="33">
                  <c:v>0.25881904510252102</c:v>
                </c:pt>
                <c:pt idx="34">
                  <c:v>0.17364817766693069</c:v>
                </c:pt>
                <c:pt idx="35">
                  <c:v>8.7155742747658194E-2</c:v>
                </c:pt>
                <c:pt idx="36">
                  <c:v>1.22514845490862E-16</c:v>
                </c:pt>
                <c:pt idx="37">
                  <c:v>-8.7155742747657944E-2</c:v>
                </c:pt>
                <c:pt idx="38">
                  <c:v>-0.17364817766693047</c:v>
                </c:pt>
                <c:pt idx="39">
                  <c:v>-0.25881904510252035</c:v>
                </c:pt>
                <c:pt idx="40">
                  <c:v>-0.34202014332566866</c:v>
                </c:pt>
                <c:pt idx="41">
                  <c:v>-0.42261826174069927</c:v>
                </c:pt>
                <c:pt idx="42">
                  <c:v>-0.50000000000000011</c:v>
                </c:pt>
                <c:pt idx="43">
                  <c:v>-0.57357643635104583</c:v>
                </c:pt>
                <c:pt idx="44">
                  <c:v>-0.64278760968653925</c:v>
                </c:pt>
                <c:pt idx="45">
                  <c:v>-0.70710678118654746</c:v>
                </c:pt>
                <c:pt idx="46">
                  <c:v>-0.7660444431189779</c:v>
                </c:pt>
                <c:pt idx="47">
                  <c:v>-0.81915204428899158</c:v>
                </c:pt>
                <c:pt idx="48">
                  <c:v>-0.86602540378443837</c:v>
                </c:pt>
                <c:pt idx="49">
                  <c:v>-0.90630778703665005</c:v>
                </c:pt>
                <c:pt idx="50">
                  <c:v>-0.93969262078590821</c:v>
                </c:pt>
                <c:pt idx="51">
                  <c:v>-0.96592582628906831</c:v>
                </c:pt>
                <c:pt idx="52">
                  <c:v>-0.98480775301220802</c:v>
                </c:pt>
                <c:pt idx="53">
                  <c:v>-0.99619469809174555</c:v>
                </c:pt>
                <c:pt idx="54">
                  <c:v>-1</c:v>
                </c:pt>
                <c:pt idx="55">
                  <c:v>-0.99619469809174555</c:v>
                </c:pt>
                <c:pt idx="56">
                  <c:v>-0.98480775301220813</c:v>
                </c:pt>
                <c:pt idx="57">
                  <c:v>-0.96592582628906842</c:v>
                </c:pt>
                <c:pt idx="58">
                  <c:v>-0.93969262078590832</c:v>
                </c:pt>
                <c:pt idx="59">
                  <c:v>-0.90630778703665027</c:v>
                </c:pt>
                <c:pt idx="60">
                  <c:v>-0.8660254037844386</c:v>
                </c:pt>
                <c:pt idx="61">
                  <c:v>-0.8191520442889918</c:v>
                </c:pt>
                <c:pt idx="62">
                  <c:v>-0.76604444311897812</c:v>
                </c:pt>
                <c:pt idx="63">
                  <c:v>-0.70710678118654768</c:v>
                </c:pt>
                <c:pt idx="64">
                  <c:v>-0.64278760968653958</c:v>
                </c:pt>
                <c:pt idx="65">
                  <c:v>-0.57357643635104649</c:v>
                </c:pt>
                <c:pt idx="66">
                  <c:v>-0.50000000000000044</c:v>
                </c:pt>
                <c:pt idx="67">
                  <c:v>-0.42261826174069922</c:v>
                </c:pt>
                <c:pt idx="68">
                  <c:v>-0.34202014332566943</c:v>
                </c:pt>
                <c:pt idx="69">
                  <c:v>-0.25881904510252068</c:v>
                </c:pt>
                <c:pt idx="70">
                  <c:v>-0.17364817766693039</c:v>
                </c:pt>
                <c:pt idx="71">
                  <c:v>-8.7155742747658319E-2</c:v>
                </c:pt>
                <c:pt idx="72">
                  <c:v>-2.45029690981724E-16</c:v>
                </c:pt>
                <c:pt idx="73">
                  <c:v>8.7155742747657833E-2</c:v>
                </c:pt>
                <c:pt idx="74">
                  <c:v>0.17364817766692991</c:v>
                </c:pt>
                <c:pt idx="75">
                  <c:v>0.25881904510252107</c:v>
                </c:pt>
                <c:pt idx="76">
                  <c:v>0.34202014332566893</c:v>
                </c:pt>
                <c:pt idx="77">
                  <c:v>0.42261826174069878</c:v>
                </c:pt>
                <c:pt idx="78">
                  <c:v>0.49999999999999928</c:v>
                </c:pt>
                <c:pt idx="79">
                  <c:v>0.57357643635104605</c:v>
                </c:pt>
                <c:pt idx="80">
                  <c:v>0.64278760968653914</c:v>
                </c:pt>
                <c:pt idx="81">
                  <c:v>0.70710678118654735</c:v>
                </c:pt>
                <c:pt idx="82">
                  <c:v>0.76604444311897779</c:v>
                </c:pt>
                <c:pt idx="83">
                  <c:v>0.81915204428899147</c:v>
                </c:pt>
                <c:pt idx="84">
                  <c:v>0.86602540378443882</c:v>
                </c:pt>
                <c:pt idx="85">
                  <c:v>0.90630778703665005</c:v>
                </c:pt>
                <c:pt idx="86">
                  <c:v>0.93969262078590809</c:v>
                </c:pt>
                <c:pt idx="87">
                  <c:v>0.96592582628906809</c:v>
                </c:pt>
                <c:pt idx="88">
                  <c:v>0.98480775301220802</c:v>
                </c:pt>
                <c:pt idx="89">
                  <c:v>0.99619469809174555</c:v>
                </c:pt>
                <c:pt idx="90">
                  <c:v>1</c:v>
                </c:pt>
                <c:pt idx="91">
                  <c:v>0.99619469809174555</c:v>
                </c:pt>
                <c:pt idx="92">
                  <c:v>0.98480775301220813</c:v>
                </c:pt>
                <c:pt idx="93">
                  <c:v>0.96592582628906842</c:v>
                </c:pt>
                <c:pt idx="94">
                  <c:v>0.93969262078590865</c:v>
                </c:pt>
                <c:pt idx="95">
                  <c:v>0.90630778703665027</c:v>
                </c:pt>
                <c:pt idx="96">
                  <c:v>0.86602540378443915</c:v>
                </c:pt>
                <c:pt idx="97">
                  <c:v>0.81915204428899135</c:v>
                </c:pt>
                <c:pt idx="98">
                  <c:v>0.76604444311897757</c:v>
                </c:pt>
                <c:pt idx="99">
                  <c:v>0.70710678118654835</c:v>
                </c:pt>
                <c:pt idx="100">
                  <c:v>0.64278760968654036</c:v>
                </c:pt>
                <c:pt idx="101">
                  <c:v>0.57357643635104727</c:v>
                </c:pt>
                <c:pt idx="102">
                  <c:v>0.49999999999999978</c:v>
                </c:pt>
                <c:pt idx="103">
                  <c:v>0.42261826174069933</c:v>
                </c:pt>
                <c:pt idx="104">
                  <c:v>0.34202014332566871</c:v>
                </c:pt>
                <c:pt idx="105">
                  <c:v>0.25881904510252079</c:v>
                </c:pt>
                <c:pt idx="106">
                  <c:v>0.1736481776669305</c:v>
                </c:pt>
                <c:pt idx="107">
                  <c:v>8.7155742747658443E-2</c:v>
                </c:pt>
                <c:pt idx="108">
                  <c:v>3.67544536472586E-16</c:v>
                </c:pt>
                <c:pt idx="109">
                  <c:v>-8.7155742747657708E-2</c:v>
                </c:pt>
                <c:pt idx="110">
                  <c:v>-0.17364817766692978</c:v>
                </c:pt>
                <c:pt idx="111">
                  <c:v>-0.25881904510252013</c:v>
                </c:pt>
                <c:pt idx="112">
                  <c:v>-0.34202014332566799</c:v>
                </c:pt>
                <c:pt idx="113">
                  <c:v>-0.42261826174069866</c:v>
                </c:pt>
                <c:pt idx="114">
                  <c:v>-0.49999999999999917</c:v>
                </c:pt>
                <c:pt idx="115">
                  <c:v>-0.57357643635104671</c:v>
                </c:pt>
                <c:pt idx="116">
                  <c:v>-0.64278760968653981</c:v>
                </c:pt>
                <c:pt idx="117">
                  <c:v>-0.70710678118654791</c:v>
                </c:pt>
                <c:pt idx="118">
                  <c:v>-0.76604444311897713</c:v>
                </c:pt>
                <c:pt idx="119">
                  <c:v>-0.81915204428899091</c:v>
                </c:pt>
                <c:pt idx="120">
                  <c:v>-0.86602540378443871</c:v>
                </c:pt>
                <c:pt idx="121">
                  <c:v>-0.90630778703665005</c:v>
                </c:pt>
                <c:pt idx="122">
                  <c:v>-0.93969262078590843</c:v>
                </c:pt>
                <c:pt idx="123">
                  <c:v>-0.9659258262890682</c:v>
                </c:pt>
                <c:pt idx="124">
                  <c:v>-0.98480775301220802</c:v>
                </c:pt>
                <c:pt idx="125">
                  <c:v>-0.99619469809174555</c:v>
                </c:pt>
                <c:pt idx="126">
                  <c:v>-1</c:v>
                </c:pt>
                <c:pt idx="127">
                  <c:v>-0.99619469809174555</c:v>
                </c:pt>
                <c:pt idx="128">
                  <c:v>-0.98480775301220813</c:v>
                </c:pt>
                <c:pt idx="129">
                  <c:v>-0.96592582628906842</c:v>
                </c:pt>
                <c:pt idx="130">
                  <c:v>-0.93969262078590865</c:v>
                </c:pt>
                <c:pt idx="131">
                  <c:v>-0.90630778703665038</c:v>
                </c:pt>
                <c:pt idx="132">
                  <c:v>-0.86602540378443915</c:v>
                </c:pt>
                <c:pt idx="133">
                  <c:v>-0.81915204428899147</c:v>
                </c:pt>
                <c:pt idx="134">
                  <c:v>-0.76604444311897768</c:v>
                </c:pt>
                <c:pt idx="135">
                  <c:v>-0.70710678118654846</c:v>
                </c:pt>
                <c:pt idx="136">
                  <c:v>-0.64278760968654047</c:v>
                </c:pt>
                <c:pt idx="137">
                  <c:v>-0.57357643635104738</c:v>
                </c:pt>
                <c:pt idx="138">
                  <c:v>-0.49999999999999989</c:v>
                </c:pt>
                <c:pt idx="139">
                  <c:v>-0.42261826174069944</c:v>
                </c:pt>
                <c:pt idx="140">
                  <c:v>-0.34202014332566882</c:v>
                </c:pt>
                <c:pt idx="141">
                  <c:v>-0.25881904510252096</c:v>
                </c:pt>
                <c:pt idx="142">
                  <c:v>-0.17364817766693064</c:v>
                </c:pt>
                <c:pt idx="143">
                  <c:v>-8.7155742747658554E-2</c:v>
                </c:pt>
                <c:pt idx="144">
                  <c:v>-4.90059381963448E-16</c:v>
                </c:pt>
                <c:pt idx="145">
                  <c:v>8.7155742747657583E-2</c:v>
                </c:pt>
                <c:pt idx="146">
                  <c:v>0.17364817766692967</c:v>
                </c:pt>
                <c:pt idx="147">
                  <c:v>0.25881904510252002</c:v>
                </c:pt>
                <c:pt idx="148">
                  <c:v>0.34202014332566788</c:v>
                </c:pt>
                <c:pt idx="149">
                  <c:v>0.42261826174070016</c:v>
                </c:pt>
                <c:pt idx="150">
                  <c:v>0.50000000000000056</c:v>
                </c:pt>
                <c:pt idx="151">
                  <c:v>0.5735764363510466</c:v>
                </c:pt>
                <c:pt idx="152">
                  <c:v>0.6427876096865397</c:v>
                </c:pt>
                <c:pt idx="153">
                  <c:v>0.70710678118654779</c:v>
                </c:pt>
                <c:pt idx="154">
                  <c:v>0.76604444311897701</c:v>
                </c:pt>
                <c:pt idx="155">
                  <c:v>0.81915204428899091</c:v>
                </c:pt>
                <c:pt idx="156">
                  <c:v>0.86602540378443782</c:v>
                </c:pt>
                <c:pt idx="157">
                  <c:v>0.90630778703664916</c:v>
                </c:pt>
                <c:pt idx="158">
                  <c:v>0.93969262078590832</c:v>
                </c:pt>
                <c:pt idx="159">
                  <c:v>0.9659258262890682</c:v>
                </c:pt>
                <c:pt idx="160">
                  <c:v>0.98480775301220802</c:v>
                </c:pt>
                <c:pt idx="161">
                  <c:v>0.99619469809174555</c:v>
                </c:pt>
                <c:pt idx="162">
                  <c:v>1</c:v>
                </c:pt>
                <c:pt idx="163">
                  <c:v>0.99619469809174555</c:v>
                </c:pt>
                <c:pt idx="164">
                  <c:v>0.98480775301220824</c:v>
                </c:pt>
                <c:pt idx="165">
                  <c:v>0.96592582628906853</c:v>
                </c:pt>
                <c:pt idx="166">
                  <c:v>0.93969262078590876</c:v>
                </c:pt>
                <c:pt idx="167">
                  <c:v>0.90630778703664971</c:v>
                </c:pt>
                <c:pt idx="168">
                  <c:v>0.86602540378443837</c:v>
                </c:pt>
                <c:pt idx="169">
                  <c:v>0.81915204428899147</c:v>
                </c:pt>
                <c:pt idx="170">
                  <c:v>0.76604444311897779</c:v>
                </c:pt>
                <c:pt idx="171">
                  <c:v>0.70710678118654857</c:v>
                </c:pt>
                <c:pt idx="172">
                  <c:v>0.64278760968654058</c:v>
                </c:pt>
                <c:pt idx="173">
                  <c:v>0.57357643635104749</c:v>
                </c:pt>
                <c:pt idx="174">
                  <c:v>0.50000000000000155</c:v>
                </c:pt>
                <c:pt idx="175">
                  <c:v>0.42261826174070116</c:v>
                </c:pt>
                <c:pt idx="176">
                  <c:v>0.34202014332566893</c:v>
                </c:pt>
                <c:pt idx="177">
                  <c:v>0.25881904510252107</c:v>
                </c:pt>
                <c:pt idx="178">
                  <c:v>0.17364817766693075</c:v>
                </c:pt>
                <c:pt idx="179">
                  <c:v>8.7155742747658679E-2</c:v>
                </c:pt>
                <c:pt idx="180">
                  <c:v>6.1257422745431001E-16</c:v>
                </c:pt>
                <c:pt idx="181">
                  <c:v>-8.7155742747657458E-2</c:v>
                </c:pt>
                <c:pt idx="182">
                  <c:v>-0.17364817766692955</c:v>
                </c:pt>
                <c:pt idx="183">
                  <c:v>-0.25881904510251985</c:v>
                </c:pt>
                <c:pt idx="184">
                  <c:v>-0.34202014332566777</c:v>
                </c:pt>
                <c:pt idx="185">
                  <c:v>-0.42261826174070005</c:v>
                </c:pt>
                <c:pt idx="186">
                  <c:v>-0.49999999999999895</c:v>
                </c:pt>
                <c:pt idx="187">
                  <c:v>-0.57357643635104649</c:v>
                </c:pt>
                <c:pt idx="188">
                  <c:v>-0.64278760968653825</c:v>
                </c:pt>
                <c:pt idx="189">
                  <c:v>-0.70710678118654768</c:v>
                </c:pt>
                <c:pt idx="190">
                  <c:v>-0.76604444311897701</c:v>
                </c:pt>
                <c:pt idx="191">
                  <c:v>-0.8191520442889918</c:v>
                </c:pt>
                <c:pt idx="192">
                  <c:v>-0.86602540378443771</c:v>
                </c:pt>
                <c:pt idx="193">
                  <c:v>-0.90630778703664994</c:v>
                </c:pt>
                <c:pt idx="194">
                  <c:v>-0.93969262078590887</c:v>
                </c:pt>
                <c:pt idx="195">
                  <c:v>-0.9659258262890682</c:v>
                </c:pt>
                <c:pt idx="196">
                  <c:v>-0.98480775301220824</c:v>
                </c:pt>
                <c:pt idx="197">
                  <c:v>-0.99619469809174543</c:v>
                </c:pt>
                <c:pt idx="198">
                  <c:v>-1</c:v>
                </c:pt>
                <c:pt idx="199">
                  <c:v>-0.99619469809174555</c:v>
                </c:pt>
                <c:pt idx="200">
                  <c:v>-0.98480775301220858</c:v>
                </c:pt>
                <c:pt idx="201">
                  <c:v>-0.96592582628906853</c:v>
                </c:pt>
                <c:pt idx="202">
                  <c:v>-0.93969262078590932</c:v>
                </c:pt>
                <c:pt idx="203">
                  <c:v>-0.90630778703665049</c:v>
                </c:pt>
                <c:pt idx="204">
                  <c:v>-0.86602540378443837</c:v>
                </c:pt>
                <c:pt idx="205">
                  <c:v>-0.81915204428899258</c:v>
                </c:pt>
                <c:pt idx="206">
                  <c:v>-0.7660444431189779</c:v>
                </c:pt>
                <c:pt idx="207">
                  <c:v>-0.70710678118654868</c:v>
                </c:pt>
                <c:pt idx="208">
                  <c:v>-0.64278760968653925</c:v>
                </c:pt>
                <c:pt idx="209">
                  <c:v>-0.5735764363510476</c:v>
                </c:pt>
                <c:pt idx="210">
                  <c:v>-0.50000000000000011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1A7-4757-A011-EA01C77EAE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7229151"/>
        <c:axId val="1357228671"/>
      </c:scatterChart>
      <c:valAx>
        <c:axId val="135722915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57228671"/>
        <c:crosses val="autoZero"/>
        <c:crossBetween val="midCat"/>
      </c:valAx>
      <c:valAx>
        <c:axId val="1357228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57229151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Ref beams parameters (ref of </a:t>
            </a:r>
            <a:r>
              <a:rPr lang="en-GB" altLang="zh-CN" dirty="0" err="1"/>
              <a:t>micheal’s</a:t>
            </a:r>
            <a:r>
              <a:rPr lang="en-GB" altLang="zh-CN" dirty="0"/>
              <a:t> paper), highlight it’s</a:t>
            </a:r>
            <a:r>
              <a:rPr lang="zh-CN" altLang="en-US" dirty="0"/>
              <a:t> </a:t>
            </a:r>
            <a:r>
              <a:rPr lang="en-GB" altLang="zh-CN" dirty="0"/>
              <a:t>self guided replace </a:t>
            </a:r>
            <a:r>
              <a:rPr lang="en-GB" altLang="zh-CN" dirty="0" err="1"/>
              <a:t>epac</a:t>
            </a:r>
            <a:r>
              <a:rPr lang="en-GB" altLang="zh-CN" dirty="0"/>
              <a:t> pic with </a:t>
            </a:r>
            <a:r>
              <a:rPr lang="en-GB" altLang="zh-CN" dirty="0" err="1"/>
              <a:t>micheal’s</a:t>
            </a:r>
            <a:r>
              <a:rPr lang="en-GB" altLang="zh-CN" dirty="0"/>
              <a:t> beam remove beamline fig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47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Ref again (put one of their results again)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0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Put flux plots side by side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40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Mention space charge straight after this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30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Present </a:t>
            </a:r>
            <a:r>
              <a:rPr lang="en-GB" altLang="zh-CN" dirty="0" err="1"/>
              <a:t>epac</a:t>
            </a:r>
            <a:r>
              <a:rPr lang="en-GB" altLang="zh-CN" dirty="0"/>
              <a:t>, say it’s </a:t>
            </a:r>
            <a:r>
              <a:rPr lang="en-GB" altLang="zh-CN" dirty="0" err="1"/>
              <a:t>preminlary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77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BADAD-395F-928C-F110-BF41DFA7A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A9C3F9C-EF39-2255-F435-B04739BC12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D79B67C-E42B-5867-4F06-0139897D0F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/>
              <a:t>Present </a:t>
            </a:r>
            <a:r>
              <a:rPr lang="en-GB" altLang="zh-CN" dirty="0" err="1"/>
              <a:t>epac</a:t>
            </a:r>
            <a:r>
              <a:rPr lang="en-GB" altLang="zh-CN" dirty="0"/>
              <a:t>, say it’s </a:t>
            </a:r>
            <a:r>
              <a:rPr lang="en-GB" altLang="zh-CN" dirty="0" err="1"/>
              <a:t>preminlary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5BE327A-DB5D-C686-CA9B-164C17E7F8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CN" dirty="0" err="1"/>
              <a:t>Epac</a:t>
            </a:r>
            <a:r>
              <a:rPr lang="en-GB" altLang="zh-CN" dirty="0"/>
              <a:t> parameters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46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B9F8-2932-4A13-97CA-3CF06357AF6F}" type="datetime1">
              <a:rPr lang="en-GB" smtClean="0"/>
              <a:t>18/12/2025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89B4-D6B3-41C7-A4D5-BA6DD712F8A2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816A-9565-4866-8312-CA863D624F0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586C6-2FAC-4F04-9F30-54116127323E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260EA2-BCA4-4E5F-88A6-D6BBBCD1B4A4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BF80-0248-4CEA-9234-C3380C095D08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767CF8-963D-4416-84B9-8E4A446F0782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B1ED-B792-43A2-8B5B-D59DA898BC39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84DF-3B13-4783-A18D-887F4839C415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6E11-6BA1-42AC-9B27-3930716F3ED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D7BC-BF55-4EB5-9C63-3904208399A7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D977-B911-4104-B2C1-9098B261E523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9670-AE7D-4C8A-8A7B-3240297C8EA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zh-CN" altLang="en-US"/>
              <a:t>单击图标添加图片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18/12/2025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6602B-2916-4C35-9D0D-483E37EB8976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06ED-FDEE-41FF-963C-01A1F85409E8}" type="datetime1">
              <a:rPr lang="en-GB" smtClean="0"/>
              <a:t>18/12/2025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B8273A-153C-0738-5A79-33E2665C6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151682-72FA-1962-CC1D-E972EC38F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F6F9DD4-D954-26A5-572A-4954684C0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1ABD-90B4-4445-833D-D4C39C2286F3}" type="datetimeFigureOut">
              <a:rPr lang="zh-CN" altLang="en-US" smtClean="0"/>
              <a:t>2025/12/18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C3E76D-3106-306D-BDC8-7125B8FE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D07686-AD58-BA41-E842-73B5BB2F3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B6AAC-A9F7-41C9-90D9-DB0FF5E0F7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8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DF4B-0149-428E-AAA5-988A16763658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C1F6A7-374C-4280-8BF8-E271DB34471F}" type="datetime1">
              <a:rPr lang="en-GB" smtClean="0"/>
              <a:t>18/12/2025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fld id="{3DFEA115-3A6C-4C37-A1B0-9FEFABB23AD1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 dirty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  <p:sldLayoutId id="2147483715" r:id="rId64"/>
  </p:sldLayoutIdLst>
  <p:transition>
    <p:fade/>
  </p:transition>
  <p:hf hd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52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1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g"/><Relationship Id="rId5" Type="http://schemas.openxmlformats.org/officeDocument/2006/relationships/image" Target="../media/image300.png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8.jpg"/><Relationship Id="rId4" Type="http://schemas.openxmlformats.org/officeDocument/2006/relationships/image" Target="../media/image4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0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0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5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C6C70-3B0C-690C-2FF8-30ECEE796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B5E60-AD83-A7CE-4AC3-0AF557FD3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150" y="3148920"/>
            <a:ext cx="11992358" cy="1847942"/>
          </a:xfrm>
        </p:spPr>
        <p:txBody>
          <a:bodyPr/>
          <a:lstStyle/>
          <a:p>
            <a:r>
              <a:rPr lang="en-US" altLang="zh-CN" dirty="0"/>
              <a:t>Efficient Free-Electron Laser Modelling Using a Lorentz-Boosted Coordinate System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590196-1683-86F1-9CB4-80E5FB8111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7150" y="5693541"/>
            <a:ext cx="5579198" cy="740845"/>
          </a:xfrm>
        </p:spPr>
        <p:txBody>
          <a:bodyPr/>
          <a:lstStyle/>
          <a:p>
            <a:r>
              <a:rPr lang="en-US" dirty="0" err="1"/>
              <a:t>Runfeng</a:t>
            </a:r>
            <a:r>
              <a:rPr lang="en-US" dirty="0"/>
              <a:t> Luo</a:t>
            </a:r>
          </a:p>
          <a:p>
            <a:r>
              <a:rPr lang="en-US" dirty="0"/>
              <a:t>Zulfikar </a:t>
            </a:r>
            <a:r>
              <a:rPr lang="en-US" dirty="0" err="1"/>
              <a:t>Najmudin</a:t>
            </a:r>
            <a:endParaRPr lang="en-US" dirty="0"/>
          </a:p>
        </p:txBody>
      </p:sp>
      <p:pic>
        <p:nvPicPr>
          <p:cNvPr id="1026" name="Picture 2" descr="John Adams Institute for Accelerator Science | LinkedIn">
            <a:extLst>
              <a:ext uri="{FF2B5EF4-FFF2-40B4-BE49-F238E27FC236}">
                <a16:creationId xmlns:a16="http://schemas.microsoft.com/office/drawing/2014/main" id="{89A86419-F092-5DAB-2DEC-C45C53A93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426" y="217661"/>
            <a:ext cx="787185" cy="78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LF Using our laser facilities">
            <a:extLst>
              <a:ext uri="{FF2B5EF4-FFF2-40B4-BE49-F238E27FC236}">
                <a16:creationId xmlns:a16="http://schemas.microsoft.com/office/drawing/2014/main" id="{30DF69E9-0523-A393-18FE-7ABCD106A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407" y="217660"/>
            <a:ext cx="787185" cy="78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2668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25FCE-DA7C-A394-7D45-F39730494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F1F00D-5F4D-5DEA-01AE-A738B432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EPAC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39E432-ED47-60EE-F7C3-E32FD79CE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56C4D9-E8D1-2CE7-7619-ABD482581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10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944C9323-3E5A-5781-4DDD-1660C4D8D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22" name="图片 21" descr="背景图案&#10;&#10;AI 生成的内容可能不正确。">
            <a:extLst>
              <a:ext uri="{FF2B5EF4-FFF2-40B4-BE49-F238E27FC236}">
                <a16:creationId xmlns:a16="http://schemas.microsoft.com/office/drawing/2014/main" id="{154C0C1E-8484-C150-E0E9-D7016F66A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969372" y="3016069"/>
            <a:ext cx="2571750" cy="523875"/>
          </a:xfrm>
          <a:prstGeom prst="rect">
            <a:avLst/>
          </a:prstGeom>
        </p:spPr>
      </p:pic>
      <p:pic>
        <p:nvPicPr>
          <p:cNvPr id="24" name="图片 23" descr="直方图&#10;&#10;AI 生成的内容可能不正确。">
            <a:extLst>
              <a:ext uri="{FF2B5EF4-FFF2-40B4-BE49-F238E27FC236}">
                <a16:creationId xmlns:a16="http://schemas.microsoft.com/office/drawing/2014/main" id="{672886DA-8DF4-B827-4176-361A179F4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42" y="911368"/>
            <a:ext cx="5425778" cy="4285578"/>
          </a:xfrm>
          <a:prstGeom prst="rect">
            <a:avLst/>
          </a:prstGeom>
        </p:spPr>
      </p:pic>
      <p:pic>
        <p:nvPicPr>
          <p:cNvPr id="26" name="图片 25" descr="图表, 折线图&#10;&#10;AI 生成的内容可能不正确。">
            <a:extLst>
              <a:ext uri="{FF2B5EF4-FFF2-40B4-BE49-F238E27FC236}">
                <a16:creationId xmlns:a16="http://schemas.microsoft.com/office/drawing/2014/main" id="{8CF32DE0-E6DE-1030-A34E-313D532930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5246" y="1104900"/>
            <a:ext cx="5333641" cy="4203382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DDF5199F-42E6-84C1-6DB6-4C6A24B5AAB6}"/>
              </a:ext>
            </a:extLst>
          </p:cNvPr>
          <p:cNvSpPr txBox="1"/>
          <p:nvPr/>
        </p:nvSpPr>
        <p:spPr>
          <a:xfrm rot="16200000">
            <a:off x="5330657" y="2598229"/>
            <a:ext cx="1493520" cy="2813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Power (</a:t>
            </a:r>
            <a:r>
              <a:rPr lang="en-US" altLang="zh-CN" sz="1600" dirty="0" err="1">
                <a:solidFill>
                  <a:schemeClr val="tx1"/>
                </a:solidFill>
              </a:rPr>
              <a:t>a.u</a:t>
            </a:r>
            <a:r>
              <a:rPr lang="en-US" altLang="zh-CN" sz="1600" dirty="0">
                <a:solidFill>
                  <a:schemeClr val="tx1"/>
                </a:solidFill>
              </a:rPr>
              <a:t>.)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5485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33F5D8-BC63-3098-B4C3-B3AF10D37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Transport </a:t>
            </a:r>
            <a:r>
              <a:rPr lang="en-US" altLang="zh-CN" dirty="0"/>
              <a:t>(PIC vs Twiss)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9F9CD4-4013-C2AF-BB6D-BB13546D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A16E41-0FA1-48B2-1A64-13E35FFDE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FC451E-9EC2-3682-7CD0-64183D04E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35C7AC4-ECE3-F271-2512-B971E7B115FC}"/>
                  </a:ext>
                </a:extLst>
              </p:cNvPr>
              <p:cNvSpPr txBox="1"/>
              <p:nvPr/>
            </p:nvSpPr>
            <p:spPr>
              <a:xfrm>
                <a:off x="7978072" y="181281"/>
                <a:ext cx="3568684" cy="10878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=−1.5</m:t>
                    </m:r>
                  </m:oMath>
                </a14:m>
                <a:endParaRPr lang="en-US" altLang="zh-CN" sz="1600" b="0" dirty="0">
                  <a:solidFill>
                    <a:schemeClr val="tx1"/>
                  </a:solidFill>
                </a:endParaRP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=0.1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altLang="zh-CN" sz="1600" dirty="0">
                  <a:solidFill>
                    <a:schemeClr val="tx1"/>
                  </a:solidFill>
                </a:endParaRP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GB" altLang="zh-CN" sz="1600" dirty="0"/>
                  <a:t>1% energy spread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GB" altLang="zh-CN" sz="1600" dirty="0">
                    <a:solidFill>
                      <a:schemeClr val="tx1"/>
                    </a:solidFill>
                  </a:rPr>
                  <a:t>Sub-minute computation time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GB" altLang="zh-CN" sz="1600" dirty="0"/>
                  <a:t>Bayesian optimisation integrated into PIC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GB" altLang="zh-CN" sz="1600" dirty="0">
                    <a:solidFill>
                      <a:schemeClr val="tx1"/>
                    </a:solidFill>
                  </a:rPr>
                  <a:t>Obtained a 1.6m configuration for EPAC, minimising beamline length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35C7AC4-ECE3-F271-2512-B971E7B11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8072" y="181281"/>
                <a:ext cx="3568684" cy="1087820"/>
              </a:xfrm>
              <a:prstGeom prst="rect">
                <a:avLst/>
              </a:prstGeom>
              <a:blipFill>
                <a:blip r:embed="rId2"/>
                <a:stretch>
                  <a:fillRect l="-3248" t="-3371" b="-1022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 descr="图表, 折线图&#10;&#10;AI 生成的内容可能不正确。">
            <a:extLst>
              <a:ext uri="{FF2B5EF4-FFF2-40B4-BE49-F238E27FC236}">
                <a16:creationId xmlns:a16="http://schemas.microsoft.com/office/drawing/2014/main" id="{C8D9E34D-0E85-2033-A4D0-B45A0780A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205" y="2543175"/>
            <a:ext cx="6203088" cy="3097359"/>
          </a:xfrm>
          <a:prstGeom prst="rect">
            <a:avLst/>
          </a:prstGeom>
        </p:spPr>
      </p:pic>
      <p:pic>
        <p:nvPicPr>
          <p:cNvPr id="11" name="图片 10" descr="图表, 折线图&#10;&#10;AI 生成的内容可能不正确。">
            <a:extLst>
              <a:ext uri="{FF2B5EF4-FFF2-40B4-BE49-F238E27FC236}">
                <a16:creationId xmlns:a16="http://schemas.microsoft.com/office/drawing/2014/main" id="{04659F2B-2E74-887D-543E-5DF1ADC464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0684"/>
            <a:ext cx="6188273" cy="309735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3A66C162-1DF3-065B-DE6B-C78661A37FC3}"/>
              </a:ext>
            </a:extLst>
          </p:cNvPr>
          <p:cNvSpPr txBox="1"/>
          <p:nvPr/>
        </p:nvSpPr>
        <p:spPr>
          <a:xfrm>
            <a:off x="2867569" y="2448028"/>
            <a:ext cx="2343150" cy="5438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490MeV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3FDA620-7FD1-048C-7AE3-A90C4DE82C4A}"/>
              </a:ext>
            </a:extLst>
          </p:cNvPr>
          <p:cNvSpPr txBox="1"/>
          <p:nvPr/>
        </p:nvSpPr>
        <p:spPr>
          <a:xfrm>
            <a:off x="8858250" y="2448028"/>
            <a:ext cx="2343150" cy="5438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2.9GeV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D300988-632D-8468-9719-3EEB17FFE508}"/>
              </a:ext>
            </a:extLst>
          </p:cNvPr>
          <p:cNvSpPr txBox="1"/>
          <p:nvPr/>
        </p:nvSpPr>
        <p:spPr>
          <a:xfrm>
            <a:off x="645244" y="1040139"/>
            <a:ext cx="5685887" cy="343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altLang="zh-CN" sz="1600" dirty="0"/>
              <a:t>R. Luo et al. (in preparation), </a:t>
            </a:r>
            <a:r>
              <a:rPr lang="en-US" altLang="zh-CN" sz="1600" dirty="0"/>
              <a:t>Integrated Particle-in-Cell Simulation and Bayesian Optimization for Transport Beamline Design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5904003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011E1-FB9C-F82F-55D4-6B4FC4BF7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10EF0D-CD1A-CD54-4673-A80FEC8A5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EPAC Transport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07FD97-32D2-833F-358D-8D51313C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EAAADD-3C8C-8889-E208-9194A2EAA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12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DD4171A-AD33-1B8E-EAB7-738C9E977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94A86A9-6DC1-5CE4-73BA-20AEAE32A084}"/>
                  </a:ext>
                </a:extLst>
              </p:cNvPr>
              <p:cNvSpPr txBox="1"/>
              <p:nvPr/>
            </p:nvSpPr>
            <p:spPr>
              <a:xfrm>
                <a:off x="7428412" y="955154"/>
                <a:ext cx="3239589" cy="12714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Typical field gradient 50-300T/m (k=30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600" dirty="0"/>
                  <a:t> for 300T/m)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>
                    <a:solidFill>
                      <a:schemeClr val="tx1"/>
                    </a:solidFill>
                  </a:rPr>
                  <a:t>20-150mm effective length</a:t>
                </a:r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94A86A9-6DC1-5CE4-73BA-20AEAE32A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412" y="955154"/>
                <a:ext cx="3239589" cy="1271452"/>
              </a:xfrm>
              <a:prstGeom prst="rect">
                <a:avLst/>
              </a:prstGeom>
              <a:blipFill>
                <a:blip r:embed="rId3"/>
                <a:stretch>
                  <a:fillRect l="-3578" t="-5288" r="-47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表, 折线图&#10;&#10;AI 生成的内容可能不正确。">
            <a:extLst>
              <a:ext uri="{FF2B5EF4-FFF2-40B4-BE49-F238E27FC236}">
                <a16:creationId xmlns:a16="http://schemas.microsoft.com/office/drawing/2014/main" id="{36025E97-ED5D-5B68-BB38-2432A6E982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3" y="2820345"/>
            <a:ext cx="5589018" cy="279450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2415B54-5216-DE4A-C071-22B6B524E549}"/>
              </a:ext>
            </a:extLst>
          </p:cNvPr>
          <p:cNvSpPr txBox="1"/>
          <p:nvPr/>
        </p:nvSpPr>
        <p:spPr>
          <a:xfrm>
            <a:off x="2235227" y="2551716"/>
            <a:ext cx="2525485" cy="3780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Peak gradient of 150T/m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FFC195C-16F2-F80A-850C-C0205526D03B}"/>
                  </a:ext>
                </a:extLst>
              </p:cNvPr>
              <p:cNvSpPr txBox="1"/>
              <p:nvPr/>
            </p:nvSpPr>
            <p:spPr>
              <a:xfrm>
                <a:off x="7508267" y="2551716"/>
                <a:ext cx="3873836" cy="3780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US" altLang="zh-CN" sz="1600" dirty="0">
                    <a:solidFill>
                      <a:schemeClr val="tx1"/>
                    </a:solidFill>
                  </a:rPr>
                  <a:t>Peak gradient of 300T/m,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=30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𝑢𝑚</m:t>
                    </m:r>
                  </m:oMath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FFC195C-16F2-F80A-850C-C0205526D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267" y="2551716"/>
                <a:ext cx="3873836" cy="378044"/>
              </a:xfrm>
              <a:prstGeom prst="rect">
                <a:avLst/>
              </a:prstGeom>
              <a:blipFill>
                <a:blip r:embed="rId5"/>
                <a:stretch>
                  <a:fillRect l="-3307" t="-177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 descr="图表, 折线图&#10;&#10;AI 生成的内容可能不正确。">
            <a:extLst>
              <a:ext uri="{FF2B5EF4-FFF2-40B4-BE49-F238E27FC236}">
                <a16:creationId xmlns:a16="http://schemas.microsoft.com/office/drawing/2014/main" id="{2266B4F4-FCCA-8678-B954-9AC915DD28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23" y="2820345"/>
            <a:ext cx="5589018" cy="279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4169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92808-3318-263C-4D2E-A24690701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2C68B56-0AE5-47A1-DC6A-F27D0080A6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altLang="zh-CN" dirty="0"/>
                  <a:t>EPAC Transport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=1%</m:t>
                    </m:r>
                  </m:oMath>
                </a14:m>
                <a:r>
                  <a:rPr lang="en-GB" altLang="zh-CN" dirty="0"/>
                  <a:t>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DACB26A-CCE1-8261-EF16-092621655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42" t="-12903" b="-709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AC0CCB-4A0E-BDDC-42EC-97E693D03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D83C4E-DE39-3FAA-E7A9-628452098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A0380B-4B99-4C25-F2AD-4D5A0F75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13</a:t>
            </a:fld>
            <a:endParaRPr lang="en-GB"/>
          </a:p>
        </p:txBody>
      </p:sp>
      <p:pic>
        <p:nvPicPr>
          <p:cNvPr id="9" name="图片 8" descr="图表, 折线图&#10;&#10;AI 生成的内容可能不正确。">
            <a:extLst>
              <a:ext uri="{FF2B5EF4-FFF2-40B4-BE49-F238E27FC236}">
                <a16:creationId xmlns:a16="http://schemas.microsoft.com/office/drawing/2014/main" id="{442E6672-4182-8B12-DE6A-3B73E27692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5" y="1690299"/>
            <a:ext cx="4946788" cy="364314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4C093431-BD98-D321-83F3-9C117BA9E4E4}"/>
              </a:ext>
            </a:extLst>
          </p:cNvPr>
          <p:cNvSpPr txBox="1"/>
          <p:nvPr/>
        </p:nvSpPr>
        <p:spPr>
          <a:xfrm>
            <a:off x="7470885" y="6171078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dirty="0"/>
              <a:t>W. Wang et al. Nature (</a:t>
            </a:r>
            <a:r>
              <a:rPr lang="en-US" altLang="zh-CN" dirty="0"/>
              <a:t>2021)</a:t>
            </a:r>
            <a:endParaRPr lang="zh-CN" altLang="en-US" dirty="0"/>
          </a:p>
        </p:txBody>
      </p:sp>
      <p:pic>
        <p:nvPicPr>
          <p:cNvPr id="10" name="图片 9" descr="文本&#10;&#10;AI 生成的内容可能不正确。">
            <a:extLst>
              <a:ext uri="{FF2B5EF4-FFF2-40B4-BE49-F238E27FC236}">
                <a16:creationId xmlns:a16="http://schemas.microsoft.com/office/drawing/2014/main" id="{2F42A206-BA23-6160-92E2-6C435C473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1137" y="1800754"/>
            <a:ext cx="2219325" cy="58102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6ACC8A7A-A419-9601-9034-1D196BAFC6CD}"/>
              </a:ext>
            </a:extLst>
          </p:cNvPr>
          <p:cNvSpPr txBox="1"/>
          <p:nvPr/>
        </p:nvSpPr>
        <p:spPr>
          <a:xfrm>
            <a:off x="7470885" y="2870200"/>
            <a:ext cx="3451115" cy="17695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zh-CN" altLang="en-US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52F03C4-D6A3-FACA-A03C-209F3CD9312B}"/>
                  </a:ext>
                </a:extLst>
              </p:cNvPr>
              <p:cNvSpPr txBox="1"/>
              <p:nvPr/>
            </p:nvSpPr>
            <p:spPr>
              <a:xfrm>
                <a:off x="6502069" y="2684809"/>
                <a:ext cx="5364494" cy="19549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altLang="zh-CN" sz="1600" dirty="0">
                    <a:solidFill>
                      <a:schemeClr val="tx1"/>
                    </a:solidFill>
                  </a:rPr>
                  <a:t>The emittance increase is given by:</a:t>
                </a:r>
              </a:p>
              <a:p>
                <a:pPr algn="l">
                  <a:lnSpc>
                    <a:spcPct val="105000"/>
                  </a:lnSpc>
                </a:pPr>
                <a:r>
                  <a:rPr lang="en-US" altLang="zh-CN" sz="1600" b="0" dirty="0">
                    <a:solidFill>
                      <a:schemeClr val="tx1"/>
                    </a:solidFill>
                  </a:rPr>
                  <a:t>        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𝑘𝐿</m:t>
                            </m:r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  <m:sSub>
                              <m:sSubPr>
                                <m:ctrlPr>
                                  <a:rPr lang="en-US" altLang="zh-CN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600" b="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k is the quadrupole strength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600" dirty="0"/>
                  <a:t>)</a:t>
                </a:r>
              </a:p>
              <a:p>
                <a:pPr marL="285750" indent="-285750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L is the quadrupole length</a:t>
                </a:r>
              </a:p>
              <a:p>
                <a:pPr marL="285750" indent="-285750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</m:oMath>
                </a14:m>
                <a:r>
                  <a:rPr lang="en-US" altLang="zh-CN" sz="1600" dirty="0"/>
                  <a:t> is the energy spread</a:t>
                </a:r>
                <a:endParaRPr lang="en-US" altLang="zh-CN" sz="1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</a:rPr>
                  <a:t> is the </a:t>
                </a:r>
                <a:r>
                  <a:rPr lang="en-US" altLang="zh-CN" sz="1600" dirty="0" err="1"/>
                  <a:t>normalised</a:t>
                </a:r>
                <a:r>
                  <a:rPr lang="en-US" altLang="zh-CN" sz="1600" dirty="0">
                    <a:solidFill>
                      <a:schemeClr val="tx1"/>
                    </a:solidFill>
                  </a:rPr>
                  <a:t> emittance</a:t>
                </a:r>
              </a:p>
              <a:p>
                <a:pPr>
                  <a:lnSpc>
                    <a:spcPct val="105000"/>
                  </a:lnSpc>
                </a:pPr>
                <a:endParaRPr lang="en-US" altLang="zh-CN" sz="1600" dirty="0"/>
              </a:p>
              <a:p>
                <a:pPr>
                  <a:lnSpc>
                    <a:spcPct val="105000"/>
                  </a:lnSpc>
                </a:pPr>
                <a:r>
                  <a:rPr lang="en-US" altLang="zh-CN" sz="1600" dirty="0">
                    <a:solidFill>
                      <a:schemeClr val="tx1"/>
                    </a:solidFill>
                  </a:rPr>
                  <a:t>Comprise between emittance </a:t>
                </a:r>
                <a:r>
                  <a:rPr lang="en-US" altLang="zh-CN" sz="1600" dirty="0"/>
                  <a:t>preservation and </a:t>
                </a:r>
                <a:r>
                  <a:rPr lang="en-US" altLang="zh-CN" sz="1600" dirty="0" err="1"/>
                  <a:t>minimising</a:t>
                </a:r>
                <a:r>
                  <a:rPr lang="en-US" altLang="zh-CN" sz="1600" dirty="0"/>
                  <a:t> beamline length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52F03C4-D6A3-FACA-A03C-209F3CD93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2069" y="2684809"/>
                <a:ext cx="5364494" cy="1954924"/>
              </a:xfrm>
              <a:prstGeom prst="rect">
                <a:avLst/>
              </a:prstGeom>
              <a:blipFill>
                <a:blip r:embed="rId5"/>
                <a:stretch>
                  <a:fillRect l="-2386" t="-3115" b="-277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145367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4D1EB-3F7F-BAA5-F216-4AFCD3DDA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005C39-F83F-F4E4-5D4F-ADF68B0A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Energy Spread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7B4A61-F384-E779-C53E-1BC984D21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95909E-4266-E3A7-A251-CFE4D57EF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14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EF8A221-11D7-B824-69BC-574438DB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14" name="图片 13" descr="图表, 直方图&#10;&#10;AI 生成的内容可能不正确。">
            <a:extLst>
              <a:ext uri="{FF2B5EF4-FFF2-40B4-BE49-F238E27FC236}">
                <a16:creationId xmlns:a16="http://schemas.microsoft.com/office/drawing/2014/main" id="{20919613-48DA-A3D5-2847-00BADC900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211" y="94363"/>
            <a:ext cx="3987912" cy="3366420"/>
          </a:xfrm>
          <a:prstGeom prst="rect">
            <a:avLst/>
          </a:prstGeom>
        </p:spPr>
      </p:pic>
      <p:pic>
        <p:nvPicPr>
          <p:cNvPr id="18" name="图片 17" descr="图表&#10;&#10;AI 生成的内容可能不正确。">
            <a:extLst>
              <a:ext uri="{FF2B5EF4-FFF2-40B4-BE49-F238E27FC236}">
                <a16:creationId xmlns:a16="http://schemas.microsoft.com/office/drawing/2014/main" id="{F0F4B46A-AD7D-4E30-6B73-F91052C4EA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211" y="3460783"/>
            <a:ext cx="3987912" cy="3441420"/>
          </a:xfrm>
          <a:prstGeom prst="rect">
            <a:avLst/>
          </a:prstGeom>
        </p:spPr>
      </p:pic>
      <p:pic>
        <p:nvPicPr>
          <p:cNvPr id="21" name="图片 20" descr="图表, 折线图&#10;&#10;AI 生成的内容可能不正确。">
            <a:extLst>
              <a:ext uri="{FF2B5EF4-FFF2-40B4-BE49-F238E27FC236}">
                <a16:creationId xmlns:a16="http://schemas.microsoft.com/office/drawing/2014/main" id="{25CEAED5-E82E-BACD-1D85-6BF605C967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11" y="1406194"/>
            <a:ext cx="5787489" cy="421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7737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AF0BD-320E-53D4-D1C8-631C4A214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表&#10;&#10;AI 生成的内容可能不正确。">
            <a:extLst>
              <a:ext uri="{FF2B5EF4-FFF2-40B4-BE49-F238E27FC236}">
                <a16:creationId xmlns:a16="http://schemas.microsoft.com/office/drawing/2014/main" id="{93BDF6DD-3A3A-B1AF-1FE3-5C765FB73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718" y="219003"/>
            <a:ext cx="3777410" cy="2833057"/>
          </a:xfrm>
          <a:prstGeom prst="rect">
            <a:avLst/>
          </a:prstGeom>
        </p:spPr>
      </p:pic>
      <p:pic>
        <p:nvPicPr>
          <p:cNvPr id="7" name="图片 6" descr="图表, 散点图&#10;&#10;AI 生成的内容可能不正确。">
            <a:extLst>
              <a:ext uri="{FF2B5EF4-FFF2-40B4-BE49-F238E27FC236}">
                <a16:creationId xmlns:a16="http://schemas.microsoft.com/office/drawing/2014/main" id="{1746215D-AFDF-C363-EE7E-87EA6FC538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4206" y="3085057"/>
            <a:ext cx="10602431" cy="265060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D1317663-B767-2771-0FC2-77A82BC06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F8088F2-05E9-76F3-DB28-4918533C6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41B720-F4EC-0ED9-4E6C-771FC71A8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630092-0D75-0330-EF70-7ED84721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B992C6C4-DCC4-9109-E973-CA0059519A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5800" y="876391"/>
                <a:ext cx="7764463" cy="4351338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Space charge effects and energy modulation are significant for </a:t>
                </a:r>
                <a:r>
                  <a:rPr lang="en-GB" altLang="zh-CN" dirty="0" err="1"/>
                  <a:t>wakefield</a:t>
                </a:r>
                <a:r>
                  <a:rPr lang="en-GB" altLang="zh-CN" dirty="0"/>
                  <a:t> based FELs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Boosted frame simulation fully captures the dynamics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Boosted frame simulation offers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altLang="zh-CN" dirty="0"/>
                  <a:t> speed up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/>
                  <a:t>Bayesian optimisation coupled with PIC for beamline design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GB" altLang="zh-CN" dirty="0"/>
              </a:p>
              <a:p>
                <a:endParaRPr lang="en-GB" altLang="zh-CN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GB" altLang="zh-CN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GB" altLang="zh-CN" dirty="0"/>
              </a:p>
            </p:txBody>
          </p:sp>
        </mc:Choice>
        <mc:Fallback xmlns="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B992C6C4-DCC4-9109-E973-CA0059519A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5800" y="876391"/>
                <a:ext cx="7764463" cy="4351338"/>
              </a:xfrm>
              <a:blipFill>
                <a:blip r:embed="rId5"/>
                <a:stretch>
                  <a:fillRect l="-1884" t="-19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 descr="图片包含 应用程序&#10;&#10;AI 生成的内容可能不正确。">
            <a:extLst>
              <a:ext uri="{FF2B5EF4-FFF2-40B4-BE49-F238E27FC236}">
                <a16:creationId xmlns:a16="http://schemas.microsoft.com/office/drawing/2014/main" id="{40E1F18C-2334-EB0D-5CCD-3A9BFA69C9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245" y="3256576"/>
            <a:ext cx="3340927" cy="272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6444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B0980-495F-AD80-73A1-8A864B72B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/>
              <a:t>References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EB17D5-80AD-BF4F-22DA-BB93C2F23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[1] W. Wang et al. Free-electron lasing at 27 nanometres based on laser </a:t>
            </a:r>
            <a:r>
              <a:rPr lang="en-GB" altLang="zh-CN" dirty="0" err="1"/>
              <a:t>wakefield</a:t>
            </a:r>
            <a:r>
              <a:rPr lang="en-GB" altLang="zh-CN" dirty="0"/>
              <a:t> accelerator. 2021</a:t>
            </a:r>
          </a:p>
          <a:p>
            <a:r>
              <a:rPr lang="en-GB" altLang="zh-CN" dirty="0"/>
              <a:t>[2] R. Pompili, et al. </a:t>
            </a:r>
            <a:r>
              <a:rPr lang="en-US" altLang="zh-CN" dirty="0"/>
              <a:t>Free-electron lasing with compact beam-driven plasma </a:t>
            </a:r>
            <a:r>
              <a:rPr lang="en-US" altLang="zh-CN" dirty="0" err="1"/>
              <a:t>wakefield</a:t>
            </a:r>
            <a:r>
              <a:rPr lang="en-US" altLang="zh-CN" dirty="0"/>
              <a:t> accelerator. 2022.</a:t>
            </a:r>
          </a:p>
          <a:p>
            <a:r>
              <a:rPr lang="en-US" altLang="zh-CN" dirty="0"/>
              <a:t>[3] S. Reiche, GENESIS 1.3: a fully 3D time-dependent FEL simulation code</a:t>
            </a:r>
          </a:p>
          <a:p>
            <a:pPr marL="0" indent="0">
              <a:buNone/>
            </a:pPr>
            <a:r>
              <a:rPr lang="en-GB" altLang="zh-CN" dirty="0"/>
              <a:t>[4] P. Emma, et al. </a:t>
            </a:r>
            <a:r>
              <a:rPr lang="en-US" altLang="zh-CN" dirty="0"/>
              <a:t>FIRST LASING OF THE LCLS X-RAY FEL AT 1.5 Å. 2009. </a:t>
            </a:r>
          </a:p>
          <a:p>
            <a:r>
              <a:rPr lang="en-US" altLang="zh-CN" dirty="0"/>
              <a:t>[5] J.-L. Vay. </a:t>
            </a:r>
            <a:r>
              <a:rPr lang="en-US" altLang="zh-CN" dirty="0" err="1"/>
              <a:t>Noninvariance</a:t>
            </a:r>
            <a:r>
              <a:rPr lang="en-US" altLang="zh-CN" dirty="0"/>
              <a:t> of Space- and Time-Scale Ranges under a Lorentz Transformation and the Implications for the Study of Relativistic Interactions. 2007</a:t>
            </a:r>
          </a:p>
          <a:p>
            <a:r>
              <a:rPr lang="en-US" altLang="zh-CN" dirty="0"/>
              <a:t>[6] J.-L. Vay, et al. Warp-X: a new exascale computing platform for beam-plasma simulations. 2018</a:t>
            </a:r>
          </a:p>
          <a:p>
            <a:r>
              <a:rPr lang="en-US" altLang="zh-CN" dirty="0"/>
              <a:t>[7] </a:t>
            </a:r>
            <a:r>
              <a:rPr lang="en-GB" altLang="zh-CN" dirty="0"/>
              <a:t>M. P. Backhouse, and Z. </a:t>
            </a:r>
            <a:r>
              <a:rPr lang="en-GB" altLang="zh-CN" dirty="0" err="1"/>
              <a:t>Najmudin</a:t>
            </a:r>
            <a:r>
              <a:rPr lang="en-GB" altLang="zh-CN" dirty="0"/>
              <a:t>. </a:t>
            </a:r>
            <a:r>
              <a:rPr lang="en-US" altLang="zh-CN" dirty="0"/>
              <a:t>Machine Learning: Science and Technology </a:t>
            </a:r>
            <a:r>
              <a:rPr lang="en-GB" altLang="zh-CN" dirty="0"/>
              <a:t>(submitted)</a:t>
            </a:r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1183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33FD5-8F84-09E1-F53E-FFAB74652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9C886-44C3-30D2-31BD-CE950FD85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4354354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665C9F-A46E-1ABC-0443-47F1091D7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A0E4DF3-83DD-A39C-B779-56083C322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051" y="1152665"/>
            <a:ext cx="3754121" cy="176329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11C514D9-D8CA-AD02-708C-F2BFC13AC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Motion along Electron Wiggling Direction (100MeV)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5B3F38-73B6-6459-B56B-081A8D177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E3F378-B8CE-71C2-8459-47700BA81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255467-DB35-1441-9A4E-ED37C2549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18</a:t>
            </a:fld>
            <a:endParaRPr lang="en-GB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43A6A65-C361-D7B5-0D1D-9C968E0FE09E}"/>
              </a:ext>
            </a:extLst>
          </p:cNvPr>
          <p:cNvSpPr txBox="1"/>
          <p:nvPr/>
        </p:nvSpPr>
        <p:spPr>
          <a:xfrm>
            <a:off x="7741205" y="3626990"/>
            <a:ext cx="4002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Space charge term has a large contribution at high densities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Transfer matrices only model the effect of the beam optics</a:t>
            </a:r>
          </a:p>
          <a:p>
            <a:endParaRPr lang="zh-CN" altLang="en-US" dirty="0"/>
          </a:p>
        </p:txBody>
      </p:sp>
      <p:pic>
        <p:nvPicPr>
          <p:cNvPr id="1028" name="Picture 4" descr="图表, 直方图&#10;&#10;AI 生成的内容可能不正确。">
            <a:extLst>
              <a:ext uri="{FF2B5EF4-FFF2-40B4-BE49-F238E27FC236}">
                <a16:creationId xmlns:a16="http://schemas.microsoft.com/office/drawing/2014/main" id="{3769524C-FDA5-26D1-FFA8-D053149A6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60" y="969908"/>
            <a:ext cx="6660931" cy="499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690887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463C4-C1A4-167B-48C6-F85CCB677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547DE-BFE0-1538-D5DD-67A5FEF49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Bunching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638BA0-020E-7DB0-3AA2-E0CE6ED44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1363C3-DBD2-1A3F-2627-7B72C5DCE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19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1638CD8-1635-C234-2E6F-8602020FB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BBC6BD6-6C17-02A8-6B9A-2E8D8C111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325" y="862035"/>
            <a:ext cx="4812241" cy="2201391"/>
          </a:xfrm>
          <a:prstGeom prst="rect">
            <a:avLst/>
          </a:prstGeom>
        </p:spPr>
      </p:pic>
      <p:pic>
        <p:nvPicPr>
          <p:cNvPr id="7" name="图片 6" descr="图表, 箱线图&#10;&#10;AI 生成的内容可能不正确。">
            <a:extLst>
              <a:ext uri="{FF2B5EF4-FFF2-40B4-BE49-F238E27FC236}">
                <a16:creationId xmlns:a16="http://schemas.microsoft.com/office/drawing/2014/main" id="{7A2C2279-626D-C6B8-53E0-9870CE8B16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73" y="862035"/>
            <a:ext cx="5832068" cy="260121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0841CBE-C603-AE4E-C24A-5C1AAA0E1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873" y="3711768"/>
            <a:ext cx="6296677" cy="238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0024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3C9B32-660A-46EB-D902-55E6CDFE7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Free-electron Laser (FEL)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B0C752-50C0-EC96-2435-1942C9490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894CB3-FF34-B9A6-FED3-FBE05981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8E74EE-A7DD-E6ED-95C4-9D7DD0A4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2774CF97-3482-44B2-EC51-8DAC06ACCBE5}"/>
                  </a:ext>
                </a:extLst>
              </p:cNvPr>
              <p:cNvSpPr txBox="1"/>
              <p:nvPr/>
            </p:nvSpPr>
            <p:spPr>
              <a:xfrm>
                <a:off x="7785317" y="805968"/>
                <a:ext cx="4089679" cy="17654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altLang="zh-CN" sz="2400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Å </a:t>
                </a:r>
                <a:r>
                  <a:rPr lang="en-US" altLang="zh-CN" sz="2400" dirty="0"/>
                  <a:t>FEL light using 10GeV electrons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US" altLang="zh-CN" sz="24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2774CF97-3482-44B2-EC51-8DAC06ACC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5317" y="805968"/>
                <a:ext cx="4089679" cy="1765420"/>
              </a:xfrm>
              <a:prstGeom prst="rect">
                <a:avLst/>
              </a:prstGeom>
              <a:blipFill>
                <a:blip r:embed="rId2"/>
                <a:stretch>
                  <a:fillRect l="-19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文本框 31">
            <a:extLst>
              <a:ext uri="{FF2B5EF4-FFF2-40B4-BE49-F238E27FC236}">
                <a16:creationId xmlns:a16="http://schemas.microsoft.com/office/drawing/2014/main" id="{C6694B0F-A11C-AB42-16D4-D7E4335B8957}"/>
              </a:ext>
            </a:extLst>
          </p:cNvPr>
          <p:cNvSpPr txBox="1"/>
          <p:nvPr/>
        </p:nvSpPr>
        <p:spPr>
          <a:xfrm>
            <a:off x="1121025" y="1137342"/>
            <a:ext cx="3814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Demonstration of the laser </a:t>
            </a:r>
            <a:r>
              <a:rPr lang="en-US" altLang="zh-CN" dirty="0" err="1"/>
              <a:t>wakefield</a:t>
            </a:r>
            <a:r>
              <a:rPr lang="en-US" altLang="zh-CN" dirty="0"/>
              <a:t> based FEL.</a:t>
            </a:r>
          </a:p>
          <a:p>
            <a:r>
              <a:rPr lang="en-GB" altLang="zh-CN" dirty="0"/>
              <a:t>W. Wang et al. Nature (</a:t>
            </a:r>
            <a:r>
              <a:rPr lang="en-US" altLang="zh-CN" dirty="0"/>
              <a:t>2021)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FF2CF90-625D-62BD-867E-30B048A9A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01" y="2361722"/>
            <a:ext cx="6783185" cy="335893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E2EA498-7FB3-2535-463E-EB72AAA82BC2}"/>
              </a:ext>
            </a:extLst>
          </p:cNvPr>
          <p:cNvSpPr/>
          <p:nvPr/>
        </p:nvSpPr>
        <p:spPr>
          <a:xfrm>
            <a:off x="8355869" y="4777383"/>
            <a:ext cx="2743200" cy="3651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950B75-6792-1ED9-41DC-273E72F4A8F7}"/>
              </a:ext>
            </a:extLst>
          </p:cNvPr>
          <p:cNvSpPr txBox="1"/>
          <p:nvPr/>
        </p:nvSpPr>
        <p:spPr>
          <a:xfrm>
            <a:off x="9031544" y="2997131"/>
            <a:ext cx="246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undulator</a:t>
            </a:r>
            <a:endParaRPr lang="zh-CN" altLang="en-US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C1487C2A-115A-7E94-CD4F-131B04670C41}"/>
              </a:ext>
            </a:extLst>
          </p:cNvPr>
          <p:cNvSpPr/>
          <p:nvPr/>
        </p:nvSpPr>
        <p:spPr>
          <a:xfrm>
            <a:off x="7122813" y="4312658"/>
            <a:ext cx="1233055" cy="17391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图表 9">
            <a:extLst>
              <a:ext uri="{FF2B5EF4-FFF2-40B4-BE49-F238E27FC236}">
                <a16:creationId xmlns:a16="http://schemas.microsoft.com/office/drawing/2014/main" id="{08B63DF0-8EA8-6125-6EEE-076304DF13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0564808"/>
              </p:ext>
            </p:extLst>
          </p:nvPr>
        </p:nvGraphicFramePr>
        <p:xfrm>
          <a:off x="8367529" y="4127446"/>
          <a:ext cx="3257136" cy="805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23DDE634-EDF1-BA8B-BAA1-A90C1BEF1F9D}"/>
              </a:ext>
            </a:extLst>
          </p:cNvPr>
          <p:cNvSpPr txBox="1"/>
          <p:nvPr/>
        </p:nvSpPr>
        <p:spPr>
          <a:xfrm>
            <a:off x="6866505" y="3942780"/>
            <a:ext cx="246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electron beam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F7BDED48-1E6E-6F75-9201-8FCEB39DCC0A}"/>
              </a:ext>
            </a:extLst>
          </p:cNvPr>
          <p:cNvSpPr/>
          <p:nvPr/>
        </p:nvSpPr>
        <p:spPr>
          <a:xfrm>
            <a:off x="8355869" y="3656725"/>
            <a:ext cx="2743200" cy="3651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287346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0A24B-F619-DDD9-B04C-DC6843FE2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1CBB77-37C7-05C7-0267-FEECE532E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Radiation Wavelength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A5C675-E876-8485-FF27-78E2FCCCB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2162E4-4DED-0B90-B299-9BCA4FFE3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20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2C20F2C-C01E-61E2-14DB-EF8EC5725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AB359D8-D12E-471B-F0F7-D37B3846F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52" y="1279913"/>
            <a:ext cx="5281403" cy="455771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66B65C3-7DA2-E3D2-C369-A830A1035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666" y="1186120"/>
            <a:ext cx="5344115" cy="465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9260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FC52D-56FE-7584-83D6-E70447FE5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D35B15-C139-5DD0-295F-AAAB3355C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Convergence Scan (490MeV)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74F16A-4B62-4741-AB97-723F6AED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E75815-F311-B7A6-C878-DCAFF131D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21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69208BB-F857-ADEC-7B86-D25CA143D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10" name="图片 9" descr="图表, 折线图&#10;&#10;AI 生成的内容可能不正确。">
            <a:extLst>
              <a:ext uri="{FF2B5EF4-FFF2-40B4-BE49-F238E27FC236}">
                <a16:creationId xmlns:a16="http://schemas.microsoft.com/office/drawing/2014/main" id="{78737410-070D-336C-4DDD-3905DA1360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62" y="1439730"/>
            <a:ext cx="5695293" cy="4556235"/>
          </a:xfrm>
          <a:prstGeom prst="rect">
            <a:avLst/>
          </a:prstGeom>
        </p:spPr>
      </p:pic>
      <p:pic>
        <p:nvPicPr>
          <p:cNvPr id="12" name="图片 11" descr="图表, 折线图&#10;&#10;AI 生成的内容可能不正确。">
            <a:extLst>
              <a:ext uri="{FF2B5EF4-FFF2-40B4-BE49-F238E27FC236}">
                <a16:creationId xmlns:a16="http://schemas.microsoft.com/office/drawing/2014/main" id="{8B1C4540-F524-7C25-146A-F0911C4F51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496" y="1439730"/>
            <a:ext cx="5770563" cy="461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67830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7A4EB-1E4A-E107-6556-CA14FCD87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FA94D6-7F1C-40F1-F767-AD56E5127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Optimal Frame and Speed Up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9B2A98-5E95-4227-D9E6-91145F5A4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1607A8-2C65-9AA6-F708-2B39F4F5F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C3DD28-BD80-184E-CEB1-A5C1D02DF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7042F7C-F4D7-3F82-A5D7-8857797835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3958" y="1316588"/>
                <a:ext cx="6658305" cy="4682191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600" dirty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altLang="zh-CN" sz="2600" b="0" dirty="0"/>
                  <a:t>, lab iterations / boost iterations is given by: </a:t>
                </a:r>
                <a14:m>
                  <m:oMath xmlns:m="http://schemas.openxmlformats.org/officeDocument/2006/math"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sz="2600" b="0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600" b="0" dirty="0"/>
                  <a:t>Less </a:t>
                </a:r>
                <a:r>
                  <a:rPr lang="en-US" altLang="zh-CN" sz="2600" dirty="0"/>
                  <a:t>time iterations, harder to resolve undulator period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US" altLang="zh-CN" sz="2600" b="0" dirty="0"/>
                  <a:t>Limit longitudinal cell # to 6000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 b="0" i="0" smtClean="0">
                            <a:latin typeface="Cambria Math" panose="02040503050406030204" pitchFamily="18" charset="0"/>
                          </a:rPr>
                          <m:t>dz</m:t>
                        </m:r>
                        <m:r>
                          <a:rPr lang="en-US" altLang="zh-CN" sz="2600" b="0" i="0" smtClean="0">
                            <a:latin typeface="Cambria Math" panose="02040503050406030204" pitchFamily="18" charset="0"/>
                          </a:rPr>
                          <m:t>′=</m:t>
                        </m:r>
                        <m:r>
                          <m:rPr>
                            <m:sty m:val="p"/>
                          </m:rPr>
                          <a:rPr lang="en-GB" altLang="zh-CN" sz="2600" b="0" i="0" smtClean="0">
                            <a:latin typeface="Cambria Math" panose="02040503050406030204" pitchFamily="18" charset="0"/>
                          </a:rPr>
                          <m:t>min</m:t>
                        </m:r>
                        <m:r>
                          <a:rPr lang="en-GB" altLang="zh-CN" sz="26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𝑢𝑛𝑑</m:t>
                        </m:r>
                      </m:sub>
                    </m:sSub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GB" altLang="zh-CN" sz="2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2600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en-GB" altLang="zh-CN" sz="26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/40</m:t>
                    </m:r>
                  </m:oMath>
                </a14:m>
                <a:endParaRPr lang="en-US" altLang="zh-CN" sz="2600" b="0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sz="2600" dirty="0"/>
                  <a:t>If there is no hardware limit, the optimal frame is the beam rest frame: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𝑝𝑎𝑟𝑎𝑙𝑙𝑒𝑙</m:t>
                          </m:r>
                        </m:sub>
                      </m:sSub>
                      <m:r>
                        <a:rPr lang="en-US" altLang="zh-CN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i="1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altLang="zh-CN" sz="2800" i="1">
                          <a:latin typeface="Cambria Math" panose="020405030504060302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altLang="zh-CN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rad>
                    </m:oMath>
                  </m:oMathPara>
                </a14:m>
                <a:endParaRPr lang="en-GB" altLang="zh-CN" sz="2600" dirty="0"/>
              </a:p>
              <a:p>
                <a:endParaRPr lang="en-GB" altLang="zh-CN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US" altLang="zh-CN" b="0" dirty="0"/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endParaRPr lang="en-US" altLang="zh-CN" b="0" dirty="0"/>
              </a:p>
              <a:p>
                <a:pPr marL="0" indent="0">
                  <a:buNone/>
                </a:pPr>
                <a:endParaRPr lang="en-US" altLang="zh-CN" b="0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7042F7C-F4D7-3F82-A5D7-8857797835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3958" y="1316588"/>
                <a:ext cx="6658305" cy="4682191"/>
              </a:xfrm>
              <a:blipFill>
                <a:blip r:embed="rId2"/>
                <a:stretch>
                  <a:fillRect l="-2839" t="-18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图片 25" descr="图表&#10;&#10;AI 生成的内容可能不正确。">
            <a:extLst>
              <a:ext uri="{FF2B5EF4-FFF2-40B4-BE49-F238E27FC236}">
                <a16:creationId xmlns:a16="http://schemas.microsoft.com/office/drawing/2014/main" id="{7CA8A468-3CAD-C77B-D162-65B469E62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163" y="1389282"/>
            <a:ext cx="4556402" cy="341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0057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A0030-F3D1-69C3-09A4-5DF8153F5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DACB26A-CCE1-8261-EF16-09262165512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altLang="zh-CN" dirty="0"/>
                  <a:t>EPAC Transport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=1%</m:t>
                    </m:r>
                  </m:oMath>
                </a14:m>
                <a:r>
                  <a:rPr lang="en-GB" altLang="zh-CN" dirty="0"/>
                  <a:t>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DACB26A-CCE1-8261-EF16-092621655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42" t="-12903" b="-709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414B05A-9077-441A-9C47-B60F87999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54BAAA-24BB-C1C3-BE52-527B5F52C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11E35E-E85D-E121-5CD2-8C72D4DE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23</a:t>
            </a:fld>
            <a:endParaRPr lang="en-GB"/>
          </a:p>
        </p:txBody>
      </p:sp>
      <p:pic>
        <p:nvPicPr>
          <p:cNvPr id="3" name="图片 2" descr="图表&#10;&#10;AI 生成的内容可能不正确。">
            <a:extLst>
              <a:ext uri="{FF2B5EF4-FFF2-40B4-BE49-F238E27FC236}">
                <a16:creationId xmlns:a16="http://schemas.microsoft.com/office/drawing/2014/main" id="{62ADD730-5869-417B-EA78-ACE270671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18" y="3658581"/>
            <a:ext cx="9025055" cy="2505539"/>
          </a:xfrm>
          <a:prstGeom prst="rect">
            <a:avLst/>
          </a:prstGeom>
        </p:spPr>
      </p:pic>
      <p:pic>
        <p:nvPicPr>
          <p:cNvPr id="9" name="图片 8" descr="图表, 折线图&#10;&#10;AI 生成的内容可能不正确。">
            <a:extLst>
              <a:ext uri="{FF2B5EF4-FFF2-40B4-BE49-F238E27FC236}">
                <a16:creationId xmlns:a16="http://schemas.microsoft.com/office/drawing/2014/main" id="{68EA5BA0-A4C1-E7E0-CEE0-AC7E401125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84" y="15434"/>
            <a:ext cx="4946788" cy="364314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5274D56-22E7-42C9-3A97-3AF90C0EA2EE}"/>
              </a:ext>
            </a:extLst>
          </p:cNvPr>
          <p:cNvSpPr txBox="1"/>
          <p:nvPr/>
        </p:nvSpPr>
        <p:spPr>
          <a:xfrm>
            <a:off x="7470885" y="6171078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dirty="0"/>
              <a:t>W. Wang et al. Nature (</a:t>
            </a:r>
            <a:r>
              <a:rPr lang="en-US" altLang="zh-CN" dirty="0"/>
              <a:t>2021)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2639804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44626-E6B1-13CE-B2BE-391E3FFD8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表&#10;&#10;AI 生成的内容可能不正确。">
            <a:extLst>
              <a:ext uri="{FF2B5EF4-FFF2-40B4-BE49-F238E27FC236}">
                <a16:creationId xmlns:a16="http://schemas.microsoft.com/office/drawing/2014/main" id="{724A196E-35B4-68E9-2E5D-EBFE98F73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5702"/>
            <a:ext cx="12192000" cy="30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F6BD5A4A-8D7D-0BAA-75A1-A09779B9D4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altLang="zh-CN" dirty="0"/>
                  <a:t>EPAC Transport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=1%</m:t>
                    </m:r>
                  </m:oMath>
                </a14:m>
                <a:r>
                  <a:rPr lang="en-GB" altLang="zh-CN" dirty="0"/>
                  <a:t>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F6BD5A4A-8D7D-0BAA-75A1-A09779B9D4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42" t="-12903" b="-709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470D9D-24BB-0949-CC70-6E1B40E31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4814CC-F22B-8ED9-5F0B-600B51167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  <a:endParaRPr lang="en-GB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12D57D-E8D4-241C-BA94-DA5896A0C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58018C0-A3D8-67DD-654B-ADDE8AE76A67}"/>
                  </a:ext>
                </a:extLst>
              </p:cNvPr>
              <p:cNvSpPr txBox="1"/>
              <p:nvPr/>
            </p:nvSpPr>
            <p:spPr>
              <a:xfrm>
                <a:off x="6864462" y="1276119"/>
                <a:ext cx="4393710" cy="10878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altLang="zh-CN" sz="16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growth </a:t>
                </a:r>
                <a:r>
                  <a:rPr lang="en-US" altLang="zh-CN" sz="1600" i="1" dirty="0">
                    <a:latin typeface="Cambria Math" panose="02040503050406030204" pitchFamily="18" charset="0"/>
                  </a:rPr>
                  <a:t>&lt;&lt; </a:t>
                </a:r>
                <a:r>
                  <a:rPr lang="en-US" altLang="zh-CN" sz="1600" b="0" i="1" dirty="0" err="1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dz</a:t>
                </a:r>
                <a:r>
                  <a:rPr lang="en-US" altLang="zh-CN" sz="16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=50nm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=2900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altLang="zh-CN" sz="1600" dirty="0"/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=29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altLang="zh-CN" sz="1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=2929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=2871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altLang="zh-CN" sz="1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altLang="zh-CN" sz="16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path difference after 3m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endParaRPr lang="en-US" altLang="zh-CN" sz="1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5000"/>
                  </a:lnSpc>
                </a:pPr>
                <a:endParaRPr lang="en-US" altLang="zh-CN" sz="1600" b="0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58018C0-A3D8-67DD-654B-ADDE8AE76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462" y="1276119"/>
                <a:ext cx="4393710" cy="1087820"/>
              </a:xfrm>
              <a:prstGeom prst="rect">
                <a:avLst/>
              </a:prstGeom>
              <a:blipFill>
                <a:blip r:embed="rId4"/>
                <a:stretch>
                  <a:fillRect l="-2635" t="-6145" b="-273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FC3B5CCE-A4EF-D982-C87E-5BDA7C484576}"/>
              </a:ext>
            </a:extLst>
          </p:cNvPr>
          <p:cNvSpPr txBox="1"/>
          <p:nvPr/>
        </p:nvSpPr>
        <p:spPr>
          <a:xfrm rot="16200000">
            <a:off x="742952" y="2034178"/>
            <a:ext cx="1132114" cy="2873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90% charge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pic>
        <p:nvPicPr>
          <p:cNvPr id="21" name="图片 20" descr="图表, 折线图&#10;&#10;AI 生成的内容可能不正确。">
            <a:extLst>
              <a:ext uri="{FF2B5EF4-FFF2-40B4-BE49-F238E27FC236}">
                <a16:creationId xmlns:a16="http://schemas.microsoft.com/office/drawing/2014/main" id="{4C82E857-A9E2-C983-C0DF-56BC9F0BB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61" y="1119048"/>
            <a:ext cx="3672986" cy="255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18153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7D8DD-3F99-868C-23B7-CBB9A01C8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CAF2F6-E5D7-5FF9-42F0-DEF5DEA82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Epac</a:t>
            </a:r>
            <a:r>
              <a:rPr lang="en-US" altLang="zh-CN" dirty="0"/>
              <a:t> Twiss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2D67B1-E1E1-D755-0FE7-C72B4190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008564-2C5B-060A-D731-8F932452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25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6FA4499-D498-C2DE-A7A3-F3193770D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8" name="图片 7" descr="图表, 折线图&#10;&#10;AI 生成的内容可能不正确。">
            <a:extLst>
              <a:ext uri="{FF2B5EF4-FFF2-40B4-BE49-F238E27FC236}">
                <a16:creationId xmlns:a16="http://schemas.microsoft.com/office/drawing/2014/main" id="{321550A8-C240-DCA8-C2B5-DCBC46E37D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21" y="1680955"/>
            <a:ext cx="5457825" cy="3867150"/>
          </a:xfrm>
          <a:prstGeom prst="rect">
            <a:avLst/>
          </a:prstGeom>
        </p:spPr>
      </p:pic>
      <p:pic>
        <p:nvPicPr>
          <p:cNvPr id="10" name="图片 9" descr="图表, 折线图&#10;&#10;AI 生成的内容可能不正确。">
            <a:extLst>
              <a:ext uri="{FF2B5EF4-FFF2-40B4-BE49-F238E27FC236}">
                <a16:creationId xmlns:a16="http://schemas.microsoft.com/office/drawing/2014/main" id="{BE0F6659-C213-A3E0-1DF0-AF94ED3D4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552" y="1635279"/>
            <a:ext cx="5233959" cy="377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45734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9C45E5-3956-E37A-3610-DB6BEE4B0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CB12B761-3FA0-EDC9-61C1-191AD9160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28" y="912082"/>
            <a:ext cx="6106728" cy="162887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2E4D9539-D115-8FA5-973A-DF53F8DB1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FEL Beamlines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F1126D-0B80-5C86-0E3C-474EFACB0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EF3423-3E33-5B34-B22C-B4AB53ED3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26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5717417B-CFBD-ED2F-EA48-050BCCDDE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9150329-8B72-B47B-0AAE-CCA176BF7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3509" y="3886199"/>
            <a:ext cx="6626525" cy="222546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080A523-8E7A-DF5B-8963-887F69D07F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310" y="874016"/>
            <a:ext cx="6492786" cy="24504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E8706B2C-4BF8-C699-75CD-727416CF37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7287" y="2991518"/>
                <a:ext cx="3990458" cy="3261829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0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2pPr>
                <a:lvl3pPr marL="161991" indent="-161991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23984" indent="-161991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85975" indent="-161991" algn="l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853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36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18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01" indent="-171441" algn="l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GB" altLang="zh-CN" dirty="0"/>
                  <a:t> Boosted frame simulation in beam rest frame</a:t>
                </a:r>
              </a:p>
              <a:p>
                <a:pPr marL="342900" indent="-342900">
                  <a:buFont typeface="Wingdings" panose="05000000000000000000" pitchFamily="2" charset="2"/>
                  <a:buChar char="l"/>
                </a:pPr>
                <a:r>
                  <a:rPr lang="en-GB" altLang="zh-CN" dirty="0" err="1"/>
                  <a:t>WarpX</a:t>
                </a:r>
                <a:r>
                  <a:rPr lang="en-GB" altLang="zh-CN" dirty="0"/>
                  <a:t> simulation takes </a:t>
                </a:r>
                <a:r>
                  <a:rPr lang="en-US" altLang="zh-CN" dirty="0"/>
                  <a:t>a few hours</a:t>
                </a:r>
                <a:r>
                  <a:rPr lang="en-GB" altLang="zh-CN" dirty="0"/>
                  <a:t> on RTX6000 to simulate several meters</a:t>
                </a:r>
              </a:p>
              <a:p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CC5A27C-0FDF-C870-AE36-787B1942E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287" y="2991518"/>
                <a:ext cx="3990458" cy="3261829"/>
              </a:xfrm>
              <a:prstGeom prst="rect">
                <a:avLst/>
              </a:prstGeom>
              <a:blipFill>
                <a:blip r:embed="rId6"/>
                <a:stretch>
                  <a:fillRect l="-36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298487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5708E-31F4-5277-DBA6-CD78869A0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9F28F0-7177-FE1E-789E-18ACFAEE7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Genesis FEL Code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1B45D2-84BE-E972-F75D-4EA398BD4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16B26D-04EB-2165-7A45-1B5E7D83D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628EF1B-A117-EEAA-0FDB-2E7DCA38B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3</a:t>
            </a:fld>
            <a:endParaRPr lang="en-GB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AA4C2FD-3191-E48C-ACF4-73FFA9E1A5A7}"/>
              </a:ext>
            </a:extLst>
          </p:cNvPr>
          <p:cNvSpPr txBox="1"/>
          <p:nvPr/>
        </p:nvSpPr>
        <p:spPr>
          <a:xfrm>
            <a:off x="325800" y="1365695"/>
            <a:ext cx="40896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Time dependent code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Solve Maxwell equations in paraxial approximation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Solve longitudinal slices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Doesn’t fully model longitudinal expansion</a:t>
            </a:r>
          </a:p>
        </p:txBody>
      </p:sp>
      <p:pic>
        <p:nvPicPr>
          <p:cNvPr id="7" name="内容占位符 8">
            <a:extLst>
              <a:ext uri="{FF2B5EF4-FFF2-40B4-BE49-F238E27FC236}">
                <a16:creationId xmlns:a16="http://schemas.microsoft.com/office/drawing/2014/main" id="{494BA6FF-2F7B-EF5D-F837-0CB9BBBB1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9861" y="698189"/>
            <a:ext cx="4921706" cy="486568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75D56C4-9647-7D3A-D5E0-5710D9954B1E}"/>
              </a:ext>
            </a:extLst>
          </p:cNvPr>
          <p:cNvSpPr txBox="1"/>
          <p:nvPr/>
        </p:nvSpPr>
        <p:spPr>
          <a:xfrm>
            <a:off x="6592822" y="5632021"/>
            <a:ext cx="4338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/>
              <a:t>P. E</a:t>
            </a:r>
            <a:r>
              <a:rPr lang="en-US" altLang="zh-CN" dirty="0" err="1"/>
              <a:t>mma</a:t>
            </a:r>
            <a:r>
              <a:rPr lang="en-GB" altLang="zh-CN" dirty="0"/>
              <a:t> et al. Proceedings of Particle Accelerator Conference (</a:t>
            </a:r>
            <a:r>
              <a:rPr lang="en-US" altLang="zh-CN" dirty="0"/>
              <a:t>2009)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05EE457-90F0-5C06-2727-46CC86D1AA69}"/>
              </a:ext>
            </a:extLst>
          </p:cNvPr>
          <p:cNvSpPr txBox="1"/>
          <p:nvPr/>
        </p:nvSpPr>
        <p:spPr>
          <a:xfrm>
            <a:off x="506325" y="4225004"/>
            <a:ext cx="34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S. Reiche, thesis (1999)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653190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BFC1D-83D8-1AB4-E277-55D4BD8CE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2B7C0C-81E8-056B-CA77-6C9830C37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Principle of the Boosted Frame Simulations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B0D02E-7269-AA7C-E4AC-6D8220A3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C91E03-406D-32B8-DF7A-BA695CB92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BD58C67-F0DA-19A2-1BBC-709FB4E0E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F826BE-0F1A-58C4-9472-E3E6DAFCBCCD}"/>
              </a:ext>
            </a:extLst>
          </p:cNvPr>
          <p:cNvSpPr txBox="1"/>
          <p:nvPr/>
        </p:nvSpPr>
        <p:spPr>
          <a:xfrm>
            <a:off x="7753455" y="3842090"/>
            <a:ext cx="3105347" cy="543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dirty="0"/>
              <a:t>boosted frame</a:t>
            </a:r>
            <a:endParaRPr lang="zh-CN" altLang="en-US" sz="28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28F5B71-186D-9C3A-281A-81DD2A5FF97D}"/>
              </a:ext>
            </a:extLst>
          </p:cNvPr>
          <p:cNvSpPr txBox="1"/>
          <p:nvPr/>
        </p:nvSpPr>
        <p:spPr>
          <a:xfrm>
            <a:off x="7753455" y="1178074"/>
            <a:ext cx="2070642" cy="543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dirty="0"/>
              <a:t>lab frame</a:t>
            </a:r>
            <a:endParaRPr lang="zh-CN" altLang="en-US" sz="2800" dirty="0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5BA5B662-32AA-5CE7-B5F0-00EACBCC3995}"/>
              </a:ext>
            </a:extLst>
          </p:cNvPr>
          <p:cNvSpPr/>
          <p:nvPr/>
        </p:nvSpPr>
        <p:spPr>
          <a:xfrm>
            <a:off x="6255246" y="2267358"/>
            <a:ext cx="1301207" cy="2323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FDF40C2-F652-0556-1C3D-3CE0B87E61D6}"/>
              </a:ext>
            </a:extLst>
          </p:cNvPr>
          <p:cNvSpPr/>
          <p:nvPr/>
        </p:nvSpPr>
        <p:spPr>
          <a:xfrm>
            <a:off x="9287822" y="2022980"/>
            <a:ext cx="2227096" cy="7374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30BF79F6-23AE-53BB-A391-0273BF964B30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7556453" y="2383551"/>
            <a:ext cx="1111253" cy="4324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:a16="http://schemas.microsoft.com/office/drawing/2014/main" id="{9C730FA8-4F49-A127-08E5-F298BCF2951C}"/>
              </a:ext>
            </a:extLst>
          </p:cNvPr>
          <p:cNvSpPr/>
          <p:nvPr/>
        </p:nvSpPr>
        <p:spPr>
          <a:xfrm>
            <a:off x="5936755" y="5371683"/>
            <a:ext cx="2480297" cy="20926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58D719AB-C830-D6A5-17D6-1ABC72FDA8E2}"/>
              </a:ext>
            </a:extLst>
          </p:cNvPr>
          <p:cNvCxnSpPr>
            <a:cxnSpLocks/>
          </p:cNvCxnSpPr>
          <p:nvPr/>
        </p:nvCxnSpPr>
        <p:spPr>
          <a:xfrm flipV="1">
            <a:off x="8418296" y="5467158"/>
            <a:ext cx="1031260" cy="9155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id="{5AB38282-3BB7-0688-C0DD-E0E8C3E36DC7}"/>
              </a:ext>
            </a:extLst>
          </p:cNvPr>
          <p:cNvSpPr/>
          <p:nvPr/>
        </p:nvSpPr>
        <p:spPr>
          <a:xfrm>
            <a:off x="10444107" y="5088643"/>
            <a:ext cx="1031260" cy="7570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5D4CBB0D-98E9-B38B-4DAF-575F29C6EF2B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9593438" y="5467158"/>
            <a:ext cx="850669" cy="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673B7E94-95B5-2659-9B9E-5C6056AA47F8}"/>
              </a:ext>
            </a:extLst>
          </p:cNvPr>
          <p:cNvSpPr txBox="1"/>
          <p:nvPr/>
        </p:nvSpPr>
        <p:spPr>
          <a:xfrm>
            <a:off x="7046382" y="6188603"/>
            <a:ext cx="34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J.-L. Vay, </a:t>
            </a:r>
            <a:r>
              <a:rPr lang="en-GB" altLang="zh-CN" dirty="0"/>
              <a:t>Phys. Rev. Lett.</a:t>
            </a:r>
            <a:r>
              <a:rPr lang="en-US" altLang="zh-CN" dirty="0"/>
              <a:t> (2007)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92786D4-1890-9445-A898-5DF1F3FFA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79" y="1178074"/>
            <a:ext cx="6072667" cy="38008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7CC5351-533D-9748-BEC5-2DFA10327576}"/>
                  </a:ext>
                </a:extLst>
              </p:cNvPr>
              <p:cNvSpPr txBox="1"/>
              <p:nvPr/>
            </p:nvSpPr>
            <p:spPr>
              <a:xfrm>
                <a:off x="10307979" y="1527335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𝑙𝑖𝑛𝑒</m:t>
                          </m:r>
                        </m:sub>
                      </m:sSub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7CC5351-533D-9748-BEC5-2DFA10327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979" y="1527335"/>
                <a:ext cx="1167388" cy="5335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55D07C6-A6AE-F883-64B3-654147DD2656}"/>
                  </a:ext>
                </a:extLst>
              </p:cNvPr>
              <p:cNvSpPr txBox="1"/>
              <p:nvPr/>
            </p:nvSpPr>
            <p:spPr>
              <a:xfrm>
                <a:off x="8426050" y="620190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</a:rPr>
                  <a:t>,</a:t>
                </a:r>
                <a:r>
                  <a:rPr lang="en-US" altLang="zh-CN" sz="16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600" i="1" dirty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zh-CN" altLang="en-US" sz="1600" dirty="0"/>
              </a:p>
              <a:p>
                <a:pPr algn="l">
                  <a:lnSpc>
                    <a:spcPct val="105000"/>
                  </a:lnSpc>
                </a:pPr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55D07C6-A6AE-F883-64B3-654147DD2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6050" y="620190"/>
                <a:ext cx="1167388" cy="533592"/>
              </a:xfrm>
              <a:prstGeom prst="rect">
                <a:avLst/>
              </a:prstGeom>
              <a:blipFill>
                <a:blip r:embed="rId4"/>
                <a:stretch>
                  <a:fillRect l="-5729" t="-126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0878852-F3A9-A994-2A82-D43C3CE53A08}"/>
                  </a:ext>
                </a:extLst>
              </p:cNvPr>
              <p:cNvSpPr txBox="1"/>
              <p:nvPr/>
            </p:nvSpPr>
            <p:spPr>
              <a:xfrm>
                <a:off x="6360325" y="1562301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0878852-F3A9-A994-2A82-D43C3CE53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0325" y="1562301"/>
                <a:ext cx="1167388" cy="5335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6FCE30E-479C-3B6A-7A0C-BBE32A003E04}"/>
                  </a:ext>
                </a:extLst>
              </p:cNvPr>
              <p:cNvSpPr txBox="1"/>
              <p:nvPr/>
            </p:nvSpPr>
            <p:spPr>
              <a:xfrm>
                <a:off x="6322155" y="4753478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6FCE30E-479C-3B6A-7A0C-BBE32A003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155" y="4753478"/>
                <a:ext cx="1167388" cy="5335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C2D727D-998F-4B21-840B-02050FF69913}"/>
                  </a:ext>
                </a:extLst>
              </p:cNvPr>
              <p:cNvSpPr txBox="1"/>
              <p:nvPr/>
            </p:nvSpPr>
            <p:spPr>
              <a:xfrm>
                <a:off x="10275108" y="4712094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𝑙𝑖𝑛𝑒</m:t>
                          </m:r>
                        </m:sub>
                      </m:sSub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C2D727D-998F-4B21-840B-02050FF69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5108" y="4712094"/>
                <a:ext cx="1167388" cy="5335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B489F127-CED4-EBF2-EA6F-0FB351FC3BD4}"/>
                  </a:ext>
                </a:extLst>
              </p:cNvPr>
              <p:cNvSpPr txBox="1"/>
              <p:nvPr/>
            </p:nvSpPr>
            <p:spPr>
              <a:xfrm>
                <a:off x="8417052" y="3470664"/>
                <a:ext cx="1167388" cy="5149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GB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altLang="zh-CN" sz="16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1600" i="1" dirty="0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GB" altLang="zh-CN" sz="16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zh-CN" altLang="en-US" sz="1600" dirty="0"/>
              </a:p>
              <a:p>
                <a:pPr algn="l">
                  <a:lnSpc>
                    <a:spcPct val="105000"/>
                  </a:lnSpc>
                </a:pPr>
                <a:r>
                  <a:rPr lang="en-GB" altLang="zh-CN" sz="1600" dirty="0">
                    <a:solidFill>
                      <a:schemeClr val="tx1"/>
                    </a:solidFill>
                  </a:rPr>
                  <a:t> </a:t>
                </a:r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B489F127-CED4-EBF2-EA6F-0FB351FC3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7052" y="3470664"/>
                <a:ext cx="1167388" cy="514912"/>
              </a:xfrm>
              <a:prstGeom prst="rect">
                <a:avLst/>
              </a:prstGeom>
              <a:blipFill>
                <a:blip r:embed="rId8"/>
                <a:stretch>
                  <a:fillRect l="-6283" t="-11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185CF2-287F-9A0D-D630-E1843F4CA960}"/>
                  </a:ext>
                </a:extLst>
              </p:cNvPr>
              <p:cNvSpPr txBox="1"/>
              <p:nvPr/>
            </p:nvSpPr>
            <p:spPr>
              <a:xfrm>
                <a:off x="7878493" y="1861103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altLang="zh-CN" sz="1600" b="0" dirty="0">
                  <a:solidFill>
                    <a:schemeClr val="tx1"/>
                  </a:solidFill>
                </a:endParaRPr>
              </a:p>
              <a:p>
                <a:pPr algn="l">
                  <a:lnSpc>
                    <a:spcPct val="105000"/>
                  </a:lnSpc>
                </a:pPr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185CF2-287F-9A0D-D630-E1843F4CA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493" y="1861103"/>
                <a:ext cx="1167388" cy="53359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E5D88F5-EC85-AC6F-CA7E-FAEE8F576C6C}"/>
                  </a:ext>
                </a:extLst>
              </p:cNvPr>
              <p:cNvSpPr txBox="1"/>
              <p:nvPr/>
            </p:nvSpPr>
            <p:spPr>
              <a:xfrm>
                <a:off x="7878493" y="5009377"/>
                <a:ext cx="1167388" cy="533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E5D88F5-EC85-AC6F-CA7E-FAEE8F576C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493" y="5009377"/>
                <a:ext cx="1167388" cy="53359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B8752E8A-A3C1-9310-2AFD-AF4B572DFB7B}"/>
                  </a:ext>
                </a:extLst>
              </p:cNvPr>
              <p:cNvSpPr txBox="1"/>
              <p:nvPr/>
            </p:nvSpPr>
            <p:spPr>
              <a:xfrm>
                <a:off x="576161" y="5053603"/>
                <a:ext cx="4751443" cy="6727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</a:rPr>
                  <a:t>speed up in beam rest frame</a:t>
                </a:r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B8752E8A-A3C1-9310-2AFD-AF4B572DFB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161" y="5053603"/>
                <a:ext cx="4751443" cy="672781"/>
              </a:xfrm>
              <a:prstGeom prst="rect">
                <a:avLst/>
              </a:prstGeom>
              <a:blipFill>
                <a:blip r:embed="rId11"/>
                <a:stretch>
                  <a:fillRect l="-2311" t="-1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文本框 24">
            <a:extLst>
              <a:ext uri="{FF2B5EF4-FFF2-40B4-BE49-F238E27FC236}">
                <a16:creationId xmlns:a16="http://schemas.microsoft.com/office/drawing/2014/main" id="{164CB620-8851-43D6-E92A-2F810A62CB4D}"/>
              </a:ext>
            </a:extLst>
          </p:cNvPr>
          <p:cNvSpPr txBox="1"/>
          <p:nvPr/>
        </p:nvSpPr>
        <p:spPr>
          <a:xfrm>
            <a:off x="576161" y="5679926"/>
            <a:ext cx="5543029" cy="3199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altLang="zh-CN" sz="1600" dirty="0"/>
              <a:t>R. Luo et al. (in preparation), </a:t>
            </a:r>
            <a:r>
              <a:rPr lang="en-US" altLang="zh-CN" sz="1600" dirty="0"/>
              <a:t>On the Numerical Behavior and Modeling Considerations of Boosted-Frame PIC Simulations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5461887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F2126-8F69-259B-D783-4387485CD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Extreme Photonics Applications Centre (EPAC)</a:t>
            </a:r>
            <a:br>
              <a:rPr lang="en-US" altLang="zh-CN" b="1" dirty="0"/>
            </a:b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3E3845-5A8E-2732-9873-88E09B047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EB21FC5-45DD-E06E-BB2E-D01A2F6B5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6A3C68-C763-0781-1DC5-9EBED102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709F7B3-BF4E-C9AF-5BE6-4C53439E41E1}"/>
                  </a:ext>
                </a:extLst>
              </p:cNvPr>
              <p:cNvSpPr txBox="1"/>
              <p:nvPr/>
            </p:nvSpPr>
            <p:spPr>
              <a:xfrm>
                <a:off x="6505747" y="2444931"/>
                <a:ext cx="3831772" cy="19681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>
                    <a:solidFill>
                      <a:schemeClr val="tx1"/>
                    </a:solidFill>
                  </a:rPr>
                  <a:t>10Hz, 1PW, 30fs (EPAC)</a:t>
                </a:r>
                <a:endParaRPr lang="en-US" altLang="zh-CN" sz="1600" dirty="0"/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2.8-3.1GeV monoenergetic beams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0.8% energy spread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378pC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=1.7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𝑚𝑟𝑎𝑑</m:t>
                    </m:r>
                  </m:oMath>
                </a14:m>
                <a:r>
                  <a:rPr lang="en-US" altLang="zh-CN" sz="1600" dirty="0"/>
                  <a:t>  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Self-focusing with no external guiding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endParaRPr lang="en-US" altLang="zh-CN" sz="1600" dirty="0"/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endParaRPr lang="en-US" altLang="zh-CN" sz="1600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7709F7B3-BF4E-C9AF-5BE6-4C53439E4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5747" y="2444931"/>
                <a:ext cx="3831772" cy="1968137"/>
              </a:xfrm>
              <a:prstGeom prst="rect">
                <a:avLst/>
              </a:prstGeom>
              <a:blipFill>
                <a:blip r:embed="rId3"/>
                <a:stretch>
                  <a:fillRect l="-3021" t="-3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4A8C0BFE-91ED-5897-A949-D6E36C495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246" y="720046"/>
            <a:ext cx="5660943" cy="150996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93DC71D-48E3-F856-D467-35BDFDF4BBAD}"/>
              </a:ext>
            </a:extLst>
          </p:cNvPr>
          <p:cNvSpPr txBox="1"/>
          <p:nvPr/>
        </p:nvSpPr>
        <p:spPr>
          <a:xfrm>
            <a:off x="6505747" y="4437666"/>
            <a:ext cx="51642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dirty="0"/>
              <a:t>W. Wang et al. Nature (</a:t>
            </a:r>
            <a:r>
              <a:rPr lang="en-US" altLang="zh-CN" dirty="0"/>
              <a:t>2021)</a:t>
            </a:r>
          </a:p>
          <a:p>
            <a:r>
              <a:rPr lang="en-GB" altLang="zh-CN" dirty="0"/>
              <a:t>R. Pompili et al. Nature (</a:t>
            </a:r>
            <a:r>
              <a:rPr lang="en-US" altLang="zh-CN" dirty="0"/>
              <a:t>2022)</a:t>
            </a:r>
          </a:p>
          <a:p>
            <a:r>
              <a:rPr lang="en-GB" altLang="zh-CN" dirty="0"/>
              <a:t>M. P. Backhouse et al. </a:t>
            </a:r>
            <a:r>
              <a:rPr lang="en-US" altLang="zh-CN" dirty="0"/>
              <a:t>Machine Learning: Science and Technology </a:t>
            </a:r>
            <a:r>
              <a:rPr lang="en-GB" altLang="zh-CN" dirty="0"/>
              <a:t>(submitted)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13" name="图片 12" descr="图形用户界面, 图表&#10;&#10;AI 生成的内容可能不正确。">
            <a:extLst>
              <a:ext uri="{FF2B5EF4-FFF2-40B4-BE49-F238E27FC236}">
                <a16:creationId xmlns:a16="http://schemas.microsoft.com/office/drawing/2014/main" id="{F073FED4-64AF-20AA-D198-8AC509764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437" y="1197033"/>
            <a:ext cx="5319955" cy="379315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74DEBC6-BF7A-497F-9F33-967836A3B8AE}"/>
              </a:ext>
            </a:extLst>
          </p:cNvPr>
          <p:cNvSpPr txBox="1"/>
          <p:nvPr/>
        </p:nvSpPr>
        <p:spPr>
          <a:xfrm>
            <a:off x="772473" y="5314829"/>
            <a:ext cx="51642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dirty="0"/>
              <a:t>Courtesy of M. P. Backhouse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2634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AE352-5C1F-4AC2-CB2B-7AC9A28E3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C7899A-412A-4BA1-6F54-92CB2CF10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Transverse Beam Size (490MeV)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61467D-9FFF-9429-E5B1-32471FD04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EB68-C59E-43E1-8BB1-D5E2B5D0AFC4}" type="datetime1">
              <a:rPr lang="en-GB" smtClean="0"/>
              <a:t>18/12/2025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793CE1-1A53-DE8F-E924-DCF3A0657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C5BB5B-EB39-DB6B-98DB-CA7108F0C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816FD6BD-0CC3-E5AC-F971-667B7BC0A6BD}"/>
              </a:ext>
            </a:extLst>
          </p:cNvPr>
          <p:cNvSpPr txBox="1">
            <a:spLocks/>
          </p:cNvSpPr>
          <p:nvPr/>
        </p:nvSpPr>
        <p:spPr>
          <a:xfrm>
            <a:off x="6025139" y="252000"/>
            <a:ext cx="5635075" cy="37845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en-GB" altLang="zh-CN" dirty="0"/>
              <a:t>490MeV beam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GB" altLang="zh-CN" dirty="0"/>
              <a:t>Lasing at 27nm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GB" altLang="zh-CN" dirty="0"/>
              <a:t>Three 1.5m long undulator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GB" altLang="zh-CN" dirty="0"/>
              <a:t>2.5cm period, K=1.4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GB" altLang="zh-CN" dirty="0"/>
              <a:t>Assumed a single undulator unit for simplicity 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GB" altLang="zh-CN" dirty="0"/>
              <a:t>Reduced computation time from months to hours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8" name="图片 7" descr="图表, 折线图&#10;&#10;AI 生成的内容可能不正确。">
            <a:extLst>
              <a:ext uri="{FF2B5EF4-FFF2-40B4-BE49-F238E27FC236}">
                <a16:creationId xmlns:a16="http://schemas.microsoft.com/office/drawing/2014/main" id="{4C43CC92-F43E-0EF9-B681-4F9A7E34EC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86" y="2676885"/>
            <a:ext cx="4738057" cy="3553542"/>
          </a:xfrm>
          <a:prstGeom prst="rect">
            <a:avLst/>
          </a:prstGeom>
        </p:spPr>
      </p:pic>
      <p:pic>
        <p:nvPicPr>
          <p:cNvPr id="9" name="图片 8" descr="图表, 折线图&#10;&#10;AI 生成的内容可能不正确。">
            <a:extLst>
              <a:ext uri="{FF2B5EF4-FFF2-40B4-BE49-F238E27FC236}">
                <a16:creationId xmlns:a16="http://schemas.microsoft.com/office/drawing/2014/main" id="{C470B5E0-F171-D72F-7D8D-33D8E40BE6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20" y="2676885"/>
            <a:ext cx="4223688" cy="332531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6DA2634-1F44-4F9B-8BBE-358EF1E0ED98}"/>
              </a:ext>
            </a:extLst>
          </p:cNvPr>
          <p:cNvSpPr txBox="1"/>
          <p:nvPr/>
        </p:nvSpPr>
        <p:spPr>
          <a:xfrm>
            <a:off x="2270234" y="2151558"/>
            <a:ext cx="1537138" cy="3620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Beam matching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2CF8058-A7A1-ADD8-6A7E-69D00B0C84A3}"/>
              </a:ext>
            </a:extLst>
          </p:cNvPr>
          <p:cNvSpPr txBox="1"/>
          <p:nvPr/>
        </p:nvSpPr>
        <p:spPr>
          <a:xfrm>
            <a:off x="8232228" y="2285384"/>
            <a:ext cx="1537138" cy="3620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altLang="zh-CN" sz="1600" dirty="0">
                <a:solidFill>
                  <a:schemeClr val="tx1"/>
                </a:solidFill>
              </a:rPr>
              <a:t>PIC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639B615-DC7E-4122-E844-362C1287ED11}"/>
              </a:ext>
            </a:extLst>
          </p:cNvPr>
          <p:cNvSpPr txBox="1"/>
          <p:nvPr/>
        </p:nvSpPr>
        <p:spPr>
          <a:xfrm>
            <a:off x="1094846" y="1228228"/>
            <a:ext cx="51642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dirty="0"/>
              <a:t>W. Wang et al. Nature (</a:t>
            </a:r>
            <a:r>
              <a:rPr lang="en-US" altLang="zh-CN" dirty="0"/>
              <a:t>2021)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503037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B155E-F20D-F375-5E14-527736D8D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732733-71A7-DA56-BEC6-A580F3EA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Radiation Energy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A3D69B-C908-86BE-41B3-DF3E40689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12FF68-36ED-2CDF-B4FB-9CF8468E2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  <p:pic>
        <p:nvPicPr>
          <p:cNvPr id="15" name="图片 14" descr="图片包含 图形用户界面&#10;&#10;AI 生成的内容可能不正确。">
            <a:extLst>
              <a:ext uri="{FF2B5EF4-FFF2-40B4-BE49-F238E27FC236}">
                <a16:creationId xmlns:a16="http://schemas.microsoft.com/office/drawing/2014/main" id="{390CD4B7-5A88-E3DC-F67A-A159C0D0E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542" y="3511872"/>
            <a:ext cx="4105437" cy="3228206"/>
          </a:xfrm>
          <a:prstGeom prst="rect">
            <a:avLst/>
          </a:prstGeom>
        </p:spPr>
      </p:pic>
      <p:pic>
        <p:nvPicPr>
          <p:cNvPr id="17" name="图片 16" descr="图片包含 应用程序&#10;&#10;AI 生成的内容可能不正确。">
            <a:extLst>
              <a:ext uri="{FF2B5EF4-FFF2-40B4-BE49-F238E27FC236}">
                <a16:creationId xmlns:a16="http://schemas.microsoft.com/office/drawing/2014/main" id="{2B3D8A10-2B3B-964C-48F6-5FC6788DB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981" y="237847"/>
            <a:ext cx="4013998" cy="32740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69A8073-CC6D-C455-AA1B-64C4B89626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936" y="905795"/>
            <a:ext cx="7218045" cy="521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8494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5189E-26B0-4EAE-AF62-92FE2694B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0CD066-7603-E160-EDE8-03917BB79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 Profile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B32FE0-70A7-3A9A-E857-8F4401CE0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91C3F9-A663-4AE7-CCD2-00F79A1C2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86F79D6-AFCB-E8E8-89B0-C314F8B47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p:pic>
        <p:nvPicPr>
          <p:cNvPr id="3" name="图片 2" descr="图表, 散点图&#10;&#10;AI 生成的内容可能不正确。">
            <a:extLst>
              <a:ext uri="{FF2B5EF4-FFF2-40B4-BE49-F238E27FC236}">
                <a16:creationId xmlns:a16="http://schemas.microsoft.com/office/drawing/2014/main" id="{BECF5B36-7AA1-3BFA-4D1C-393299D6A3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3696"/>
            <a:ext cx="1219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2099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B0F5F-2902-737D-E791-7BECD5579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表&#10;&#10;AI 生成的内容可能不正确。">
            <a:extLst>
              <a:ext uri="{FF2B5EF4-FFF2-40B4-BE49-F238E27FC236}">
                <a16:creationId xmlns:a16="http://schemas.microsoft.com/office/drawing/2014/main" id="{92D845D0-636A-22DB-7B5C-78B9673B3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703" y="1814401"/>
            <a:ext cx="6531710" cy="489878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9E3DD11B-83DA-E25B-67BA-26572FEE1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Space Charge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44C5A6-A27D-3FA2-B29E-6D9E12E7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dirty="0"/>
              <a:t>runfeng.luo18@imperial.ac.uk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27B2904-7226-7019-1393-E06B4710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9B7E6212-841A-A1E3-31C3-3A2285C3D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15" y="5414940"/>
            <a:ext cx="866775" cy="581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85FD48B-C178-87AE-D8A8-B080EDC96B2B}"/>
                  </a:ext>
                </a:extLst>
              </p:cNvPr>
              <p:cNvSpPr txBox="1"/>
              <p:nvPr/>
            </p:nvSpPr>
            <p:spPr>
              <a:xfrm>
                <a:off x="890752" y="1111469"/>
                <a:ext cx="5364494" cy="19549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altLang="zh-CN" sz="1600" dirty="0">
                    <a:solidFill>
                      <a:schemeClr val="tx1"/>
                    </a:solidFill>
                  </a:rPr>
                  <a:t>The beam envelope evolution is given by:</a:t>
                </a:r>
              </a:p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GB" altLang="zh-CN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sz="1600" dirty="0"/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>
                    <a:solidFill>
                      <a:schemeClr val="tx1"/>
                    </a:solidFill>
                  </a:rPr>
                  <a:t>R is the rms beam radius</a:t>
                </a:r>
              </a:p>
              <a:p>
                <a:pPr marL="285750" indent="-285750" algn="l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k is the external focusing strength (e.g. from undulators)</a:t>
                </a:r>
              </a:p>
              <a:p>
                <a:pPr marL="285750" indent="-285750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</a:rPr>
                  <a:t> is the geometric emittance</a:t>
                </a:r>
              </a:p>
              <a:p>
                <a:pPr marL="285750" indent="-285750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>
                    <a:solidFill>
                      <a:schemeClr val="tx1"/>
                    </a:solidFill>
                  </a:rPr>
                  <a:t>P is the genera</a:t>
                </a:r>
                <a:r>
                  <a:rPr lang="en-US" altLang="zh-CN" sz="1600" dirty="0"/>
                  <a:t>lized prevenance: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altLang="zh-CN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05000"/>
                  </a:lnSpc>
                  <a:buFont typeface="Wingdings" panose="05000000000000000000" pitchFamily="2" charset="2"/>
                  <a:buChar char="l"/>
                </a:pPr>
                <a:r>
                  <a:rPr lang="en-US" altLang="zh-CN" sz="1600" dirty="0"/>
                  <a:t>L is the undulator length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85FD48B-C178-87AE-D8A8-B080EDC96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752" y="1111469"/>
                <a:ext cx="5364494" cy="1954924"/>
              </a:xfrm>
              <a:prstGeom prst="rect">
                <a:avLst/>
              </a:prstGeom>
              <a:blipFill>
                <a:blip r:embed="rId5"/>
                <a:stretch>
                  <a:fillRect l="-2273" t="-3115" b="-177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EE0AF495-1709-07E0-432C-07BD58060878}"/>
              </a:ext>
            </a:extLst>
          </p:cNvPr>
          <p:cNvSpPr txBox="1"/>
          <p:nvPr/>
        </p:nvSpPr>
        <p:spPr>
          <a:xfrm>
            <a:off x="5640114" y="2971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zh-CN" altLang="en-US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2B18356A-2956-6408-9A27-ED72D8FDA124}"/>
                  </a:ext>
                </a:extLst>
              </p:cNvPr>
              <p:cNvSpPr txBox="1"/>
              <p:nvPr/>
            </p:nvSpPr>
            <p:spPr>
              <a:xfrm>
                <a:off x="-86965" y="3429000"/>
                <a:ext cx="6097314" cy="9187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zh-CN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altLang="zh-CN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altLang="zh-CN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sSup>
                            <m:sSupPr>
                              <m:ctrlPr>
                                <a:rPr lang="en-US" altLang="zh-C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altLang="zh-C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eqArr>
                            <m:eqArrPr>
                              <m:ctrlPr>
                                <a:rPr lang="en-US" altLang="zh-C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sSub>
                                <m:sSubPr>
                                  <m:ctrlPr>
                                    <a:rPr lang="en-US" altLang="zh-CN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/>
                          </m:eqArr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2B18356A-2956-6408-9A27-ED72D8FDA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6965" y="3429000"/>
                <a:ext cx="6097314" cy="9187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150E24D-4D41-655F-B256-28CCEF6F56F0}"/>
                  </a:ext>
                </a:extLst>
              </p:cNvPr>
              <p:cNvSpPr txBox="1"/>
              <p:nvPr/>
            </p:nvSpPr>
            <p:spPr>
              <a:xfrm>
                <a:off x="878916" y="4347778"/>
                <a:ext cx="3750506" cy="344783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altLang="zh-CN" sz="2000" b="0" i="0" dirty="0">
                    <a:latin typeface="Cambria Math" panose="02040503050406030204" pitchFamily="18" charset="0"/>
                  </a:rPr>
                  <a:t>Scaling law:</a:t>
                </a:r>
              </a:p>
              <a:p>
                <a:pPr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latin typeface="Cambria Math" panose="02040503050406030204" pitchFamily="18" charset="0"/>
                      </a:rPr>
                      <m:t>Δ</m:t>
                    </m:r>
                    <m:r>
                      <a:rPr lang="zh-CN" altLang="en-US" sz="2000" b="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5.95</m:t>
                        </m:r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zh-CN" altLang="en-US" sz="2000" b="0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b="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zh-CN" sz="2000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altLang="zh-CN" sz="2000" dirty="0"/>
              </a:p>
              <a:p>
                <a:pPr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Assuming a 50um beam size 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150E24D-4D41-655F-B256-28CCEF6F5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916" y="4347778"/>
                <a:ext cx="3750506" cy="3447832"/>
              </a:xfrm>
              <a:prstGeom prst="rect">
                <a:avLst/>
              </a:prstGeom>
              <a:blipFill>
                <a:blip r:embed="rId7"/>
                <a:stretch>
                  <a:fillRect l="-1626" t="-17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D04F16C5-D1BC-06FE-C103-8848D5A279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6129" y="610836"/>
            <a:ext cx="4229350" cy="120356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49F104E-FEBF-DA54-2FED-F5B08F3B8E73}"/>
              </a:ext>
            </a:extLst>
          </p:cNvPr>
          <p:cNvSpPr txBox="1"/>
          <p:nvPr/>
        </p:nvSpPr>
        <p:spPr>
          <a:xfrm>
            <a:off x="551027" y="5722323"/>
            <a:ext cx="5385728" cy="3199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altLang="zh-CN" sz="1600" dirty="0"/>
              <a:t>R. Luo et al. (in preparation), </a:t>
            </a:r>
            <a:r>
              <a:rPr lang="en-US" altLang="zh-CN" sz="1600" dirty="0"/>
              <a:t>Efficient Free-Electron Laser Modelling Using a Lorentz-Boosted Coordinate System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6737853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IOP</Template>
  <TotalTime>2438</TotalTime>
  <Words>1248</Words>
  <Application>Microsoft Office PowerPoint</Application>
  <PresentationFormat>宽屏</PresentationFormat>
  <Paragraphs>215</Paragraphs>
  <Slides>26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</vt:lpstr>
      <vt:lpstr>Imperial Sans Text Medium</vt:lpstr>
      <vt:lpstr>Wingdings</vt:lpstr>
      <vt:lpstr>Imperial Sans Text Semibold</vt:lpstr>
      <vt:lpstr>Times New Roman</vt:lpstr>
      <vt:lpstr>Cambria Math</vt:lpstr>
      <vt:lpstr>Calibri</vt:lpstr>
      <vt:lpstr>Imperial Sans Text</vt:lpstr>
      <vt:lpstr>ICL PPT Theme</vt:lpstr>
      <vt:lpstr>Efficient Free-Electron Laser Modelling Using a Lorentz-Boosted Coordinate System</vt:lpstr>
      <vt:lpstr>Free-electron Laser (FEL)</vt:lpstr>
      <vt:lpstr>Genesis FEL Code</vt:lpstr>
      <vt:lpstr>Principle of the Boosted Frame Simulations</vt:lpstr>
      <vt:lpstr>Extreme Photonics Applications Centre (EPAC) </vt:lpstr>
      <vt:lpstr>Transverse Beam Size (490MeV)</vt:lpstr>
      <vt:lpstr>Radiation Energy</vt:lpstr>
      <vt:lpstr>Current Profile</vt:lpstr>
      <vt:lpstr>Space Charge</vt:lpstr>
      <vt:lpstr>EPAC</vt:lpstr>
      <vt:lpstr>Transport (PIC vs Twiss)</vt:lpstr>
      <vt:lpstr>EPAC Transport</vt:lpstr>
      <vt:lpstr>EPAC Transport (ΔE/E=1%)</vt:lpstr>
      <vt:lpstr>Energy Spread</vt:lpstr>
      <vt:lpstr>Conclusion</vt:lpstr>
      <vt:lpstr>References</vt:lpstr>
      <vt:lpstr>Thank you</vt:lpstr>
      <vt:lpstr>Motion along Electron Wiggling Direction (100MeV)</vt:lpstr>
      <vt:lpstr>Bunching</vt:lpstr>
      <vt:lpstr>Radiation Wavelength</vt:lpstr>
      <vt:lpstr>Convergence Scan (490MeV)</vt:lpstr>
      <vt:lpstr>Optimal Frame and Speed Up</vt:lpstr>
      <vt:lpstr>EPAC Transport (ΔE/E=1%)</vt:lpstr>
      <vt:lpstr>EPAC Transport (ΔE/E=1%)</vt:lpstr>
      <vt:lpstr>Epac Twiss</vt:lpstr>
      <vt:lpstr>FEL Beamlines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润丰 罗</dc:creator>
  <cp:lastModifiedBy>Luo, Runfeng</cp:lastModifiedBy>
  <cp:revision>217</cp:revision>
  <dcterms:created xsi:type="dcterms:W3CDTF">2025-07-04T14:38:53Z</dcterms:created>
  <dcterms:modified xsi:type="dcterms:W3CDTF">2025-12-18T10:15:39Z</dcterms:modified>
</cp:coreProperties>
</file>