
<file path=[Content_Types].xml><?xml version="1.0" encoding="utf-8"?>
<Types xmlns="http://schemas.openxmlformats.org/package/2006/content-types">
  <Default Extension="fntdata" ContentType="application/x-fontdata"/>
  <Default Extension="gif" ContentType="image/gif"/>
  <Default Extension="jpeg" ContentType="image/jpeg"/>
  <Default Extension="mp4" ContentType="video/mp4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</p:sldIdLst>
  <p:sldSz cx="18288000" cy="10287000"/>
  <p:notesSz cx="6858000" cy="9144000"/>
  <p:embeddedFontLst>
    <p:embeddedFont>
      <p:font typeface="Canva Sans" panose="020B0503030501040103" pitchFamily="34" charset="0"/>
      <p:regular r:id="rId33"/>
    </p:embeddedFont>
    <p:embeddedFont>
      <p:font typeface="Canva Sans Bold" panose="020B0803030501040103" pitchFamily="34" charset="0"/>
      <p:regular r:id="rId34"/>
      <p:bold r:id="rId35"/>
    </p:embeddedFont>
    <p:embeddedFont>
      <p:font typeface="Canva Sans Bold Italics" panose="020B0803030501040103" pitchFamily="34" charset="0"/>
      <p:regular r:id="rId36"/>
      <p:bold r:id="rId37"/>
      <p:italic r:id="rId38"/>
      <p:boldItalic r:id="rId39"/>
    </p:embeddedFont>
    <p:embeddedFont>
      <p:font typeface="Canva Sans Italics" panose="020B0503030501040103" pitchFamily="34" charset="0"/>
      <p:regular r:id="rId40"/>
      <p:italic r:id="rId41"/>
    </p:embeddedFont>
    <p:embeddedFont>
      <p:font typeface="Montserrat" pitchFamily="2" charset="77"/>
      <p:regular r:id="rId42"/>
      <p:bold r:id="rId43"/>
    </p:embeddedFont>
    <p:embeddedFont>
      <p:font typeface="Montserrat Bold" pitchFamily="2" charset="77"/>
      <p:regular r:id="rId44"/>
      <p:bold r:id="rId45"/>
    </p:embeddedFont>
    <p:embeddedFont>
      <p:font typeface="Montserrat Bold Italics" pitchFamily="2" charset="77"/>
      <p:regular r:id="rId46"/>
      <p:bold r:id="rId47"/>
      <p:italic r:id="rId48"/>
      <p:boldItalic r:id="rId49"/>
    </p:embeddedFont>
    <p:embeddedFont>
      <p:font typeface="Open Sans Extra Bold" panose="020B0906030804020204" pitchFamily="34" charset="0"/>
      <p:regular r:id="rId50"/>
      <p:bold r:id="rId51"/>
    </p:embeddedFont>
    <p:embeddedFont>
      <p:font typeface="Poppins" pitchFamily="2" charset="77"/>
      <p:regular r:id="rId52"/>
      <p:bold r:id="rId53"/>
    </p:embeddedFont>
    <p:embeddedFont>
      <p:font typeface="Poppins Bold" pitchFamily="2" charset="77"/>
      <p:regular r:id="rId54"/>
      <p:bold r:id="rId55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8" autoAdjust="0"/>
    <p:restoredTop sz="94648" autoAdjust="0"/>
  </p:normalViewPr>
  <p:slideViewPr>
    <p:cSldViewPr>
      <p:cViewPr varScale="1">
        <p:scale>
          <a:sx n="78" d="100"/>
          <a:sy n="78" d="100"/>
        </p:scale>
        <p:origin x="184" y="16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font" Target="fonts/font7.fntdata"/><Relationship Id="rId21" Type="http://schemas.openxmlformats.org/officeDocument/2006/relationships/slide" Target="slides/slide20.xml"/><Relationship Id="rId34" Type="http://schemas.openxmlformats.org/officeDocument/2006/relationships/font" Target="fonts/font2.fntdata"/><Relationship Id="rId42" Type="http://schemas.openxmlformats.org/officeDocument/2006/relationships/font" Target="fonts/font10.fntdata"/><Relationship Id="rId47" Type="http://schemas.openxmlformats.org/officeDocument/2006/relationships/font" Target="fonts/font15.fntdata"/><Relationship Id="rId50" Type="http://schemas.openxmlformats.org/officeDocument/2006/relationships/font" Target="fonts/font18.fntdata"/><Relationship Id="rId55" Type="http://schemas.openxmlformats.org/officeDocument/2006/relationships/font" Target="fonts/font23.fntdata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font" Target="fonts/font5.fntdata"/><Relationship Id="rId40" Type="http://schemas.openxmlformats.org/officeDocument/2006/relationships/font" Target="fonts/font8.fntdata"/><Relationship Id="rId45" Type="http://schemas.openxmlformats.org/officeDocument/2006/relationships/font" Target="fonts/font13.fntdata"/><Relationship Id="rId53" Type="http://schemas.openxmlformats.org/officeDocument/2006/relationships/font" Target="fonts/font21.fntdata"/><Relationship Id="rId58" Type="http://schemas.openxmlformats.org/officeDocument/2006/relationships/theme" Target="theme/theme1.xml"/><Relationship Id="rId5" Type="http://schemas.openxmlformats.org/officeDocument/2006/relationships/slide" Target="slides/slide4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font" Target="fonts/font3.fntdata"/><Relationship Id="rId43" Type="http://schemas.openxmlformats.org/officeDocument/2006/relationships/font" Target="fonts/font11.fntdata"/><Relationship Id="rId48" Type="http://schemas.openxmlformats.org/officeDocument/2006/relationships/font" Target="fonts/font16.fntdata"/><Relationship Id="rId56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font" Target="fonts/font19.fntdata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font" Target="fonts/font1.fntdata"/><Relationship Id="rId38" Type="http://schemas.openxmlformats.org/officeDocument/2006/relationships/font" Target="fonts/font6.fntdata"/><Relationship Id="rId46" Type="http://schemas.openxmlformats.org/officeDocument/2006/relationships/font" Target="fonts/font14.fntdata"/><Relationship Id="rId59" Type="http://schemas.openxmlformats.org/officeDocument/2006/relationships/tableStyles" Target="tableStyles.xml"/><Relationship Id="rId20" Type="http://schemas.openxmlformats.org/officeDocument/2006/relationships/slide" Target="slides/slide19.xml"/><Relationship Id="rId41" Type="http://schemas.openxmlformats.org/officeDocument/2006/relationships/font" Target="fonts/font9.fntdata"/><Relationship Id="rId54" Type="http://schemas.openxmlformats.org/officeDocument/2006/relationships/font" Target="fonts/font22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font" Target="fonts/font4.fntdata"/><Relationship Id="rId49" Type="http://schemas.openxmlformats.org/officeDocument/2006/relationships/font" Target="fonts/font17.fntdata"/><Relationship Id="rId57" Type="http://schemas.openxmlformats.org/officeDocument/2006/relationships/viewProps" Target="viewProps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font" Target="fonts/font12.fntdata"/><Relationship Id="rId52" Type="http://schemas.openxmlformats.org/officeDocument/2006/relationships/font" Target="fonts/font20.fntdata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4/9/26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4/9/26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4/9/26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4/9/26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4/9/26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4/9/26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4/9/26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4/9/26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4/9/26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4/9/26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4/9/26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4/9/26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5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31.jpeg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6" Type="http://schemas.openxmlformats.org/officeDocument/2006/relationships/image" Target="../media/image30.jpeg"/><Relationship Id="rId5" Type="http://schemas.openxmlformats.org/officeDocument/2006/relationships/image" Target="../media/image29.jpeg"/><Relationship Id="rId4" Type="http://schemas.openxmlformats.org/officeDocument/2006/relationships/image" Target="../media/image28.jpeg"/><Relationship Id="rId9" Type="http://schemas.openxmlformats.org/officeDocument/2006/relationships/image" Target="../media/image24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jpeg"/><Relationship Id="rId3" Type="http://schemas.openxmlformats.org/officeDocument/2006/relationships/image" Target="../media/image33.jpeg"/><Relationship Id="rId7" Type="http://schemas.openxmlformats.org/officeDocument/2006/relationships/image" Target="../media/image24.pn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png"/><Relationship Id="rId11" Type="http://schemas.openxmlformats.org/officeDocument/2006/relationships/image" Target="../media/image39.png"/><Relationship Id="rId5" Type="http://schemas.openxmlformats.org/officeDocument/2006/relationships/image" Target="../media/image35.jpeg"/><Relationship Id="rId10" Type="http://schemas.openxmlformats.org/officeDocument/2006/relationships/image" Target="../media/image38.jpeg"/><Relationship Id="rId4" Type="http://schemas.openxmlformats.org/officeDocument/2006/relationships/image" Target="../media/image34.jpeg"/><Relationship Id="rId9" Type="http://schemas.openxmlformats.org/officeDocument/2006/relationships/image" Target="../media/image37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image" Target="../media/image41.jpeg"/><Relationship Id="rId7" Type="http://schemas.openxmlformats.org/officeDocument/2006/relationships/image" Target="../media/image23.pn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4.jpeg"/><Relationship Id="rId5" Type="http://schemas.openxmlformats.org/officeDocument/2006/relationships/image" Target="../media/image43.jpeg"/><Relationship Id="rId4" Type="http://schemas.openxmlformats.org/officeDocument/2006/relationships/image" Target="../media/image42.jpe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48.jpeg"/><Relationship Id="rId2" Type="http://schemas.openxmlformats.org/officeDocument/2006/relationships/video" Target="../media/media2.mp4"/><Relationship Id="rId1" Type="http://schemas.microsoft.com/office/2007/relationships/media" Target="../media/media2.mp4"/><Relationship Id="rId6" Type="http://schemas.openxmlformats.org/officeDocument/2006/relationships/image" Target="../media/image47.png"/><Relationship Id="rId11" Type="http://schemas.openxmlformats.org/officeDocument/2006/relationships/image" Target="../media/image50.jpeg"/><Relationship Id="rId5" Type="http://schemas.openxmlformats.org/officeDocument/2006/relationships/image" Target="../media/image46.png"/><Relationship Id="rId10" Type="http://schemas.openxmlformats.org/officeDocument/2006/relationships/image" Target="../media/image49.jpeg"/><Relationship Id="rId4" Type="http://schemas.openxmlformats.org/officeDocument/2006/relationships/image" Target="../media/image45.png"/><Relationship Id="rId9" Type="http://schemas.openxmlformats.org/officeDocument/2006/relationships/image" Target="../media/image24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3.png"/><Relationship Id="rId4" Type="http://schemas.openxmlformats.org/officeDocument/2006/relationships/image" Target="../media/image24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image" Target="../media/image55.svg"/><Relationship Id="rId7" Type="http://schemas.openxmlformats.org/officeDocument/2006/relationships/image" Target="../media/image24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8.jpeg"/><Relationship Id="rId5" Type="http://schemas.openxmlformats.org/officeDocument/2006/relationships/image" Target="../media/image57.svg"/><Relationship Id="rId4" Type="http://schemas.openxmlformats.org/officeDocument/2006/relationships/image" Target="../media/image56.png"/><Relationship Id="rId9" Type="http://schemas.openxmlformats.org/officeDocument/2006/relationships/image" Target="../media/image58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image" Target="../media/image6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3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hyperlink" Target="https://opendata.atlas.cern" TargetMode="External"/><Relationship Id="rId4" Type="http://schemas.openxmlformats.org/officeDocument/2006/relationships/image" Target="../media/image64.png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9.png"/><Relationship Id="rId3" Type="http://schemas.openxmlformats.org/officeDocument/2006/relationships/image" Target="../media/image1.png"/><Relationship Id="rId7" Type="http://schemas.openxmlformats.org/officeDocument/2006/relationships/image" Target="../media/image68.png"/><Relationship Id="rId2" Type="http://schemas.openxmlformats.org/officeDocument/2006/relationships/image" Target="../media/image65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7.png"/><Relationship Id="rId5" Type="http://schemas.openxmlformats.org/officeDocument/2006/relationships/image" Target="../media/image66.png"/><Relationship Id="rId4" Type="http://schemas.openxmlformats.org/officeDocument/2006/relationships/image" Target="../media/image61.jpeg"/><Relationship Id="rId9" Type="http://schemas.openxmlformats.org/officeDocument/2006/relationships/hyperlink" Target="https://opendata.atlas.cern/docs/webapps/histanalyser" TargetMode="Externa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1.png"/><Relationship Id="rId5" Type="http://schemas.openxmlformats.org/officeDocument/2006/relationships/image" Target="../media/image70.png"/><Relationship Id="rId4" Type="http://schemas.openxmlformats.org/officeDocument/2006/relationships/hyperlink" Target="https://opendata.atlas.cern/docs/webapps/mlapp" TargetMode="External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76.png"/><Relationship Id="rId3" Type="http://schemas.openxmlformats.org/officeDocument/2006/relationships/image" Target="../media/image61.jpeg"/><Relationship Id="rId7" Type="http://schemas.openxmlformats.org/officeDocument/2006/relationships/image" Target="../media/image7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4.png"/><Relationship Id="rId5" Type="http://schemas.openxmlformats.org/officeDocument/2006/relationships/image" Target="../media/image73.png"/><Relationship Id="rId10" Type="http://schemas.openxmlformats.org/officeDocument/2006/relationships/image" Target="../media/image78.png"/><Relationship Id="rId4" Type="http://schemas.openxmlformats.org/officeDocument/2006/relationships/image" Target="../media/image72.png"/><Relationship Id="rId9" Type="http://schemas.openxmlformats.org/officeDocument/2006/relationships/image" Target="../media/image7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hyperlink" Target="https://iop.eventsair.com/odw2026" TargetMode="External"/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www.google.com/search?sca_esv=e8481ae40804fa8e&amp;sxsrf=ANbL-n67TymjOK65wyhI7FH4ltC9hjkaCw:1775749461843&amp;q=school+curriculum&amp;spell=1&amp;sa=X&amp;ved=2ahUKEwihjoifjuGTAxXTW0EAHRs4K4kQkeECKAB6BAgSEAE" TargetMode="Externa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0.gi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png"/><Relationship Id="rId4" Type="http://schemas.openxmlformats.org/officeDocument/2006/relationships/hyperlink" Target="https://www.iop.org/sites/default/files/2022-09/Physics-Investing-in-our-future.pdf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iop.org/sites/default/files/2022-09/Physics-Investing-in-our-future.pdf" TargetMode="External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DFDF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1028700" y="1028700"/>
            <a:ext cx="1604783" cy="1412209"/>
          </a:xfrm>
          <a:custGeom>
            <a:avLst/>
            <a:gdLst/>
            <a:ahLst/>
            <a:cxnLst/>
            <a:rect l="l" t="t" r="r" b="b"/>
            <a:pathLst>
              <a:path w="1604783" h="1412209">
                <a:moveTo>
                  <a:pt x="0" y="0"/>
                </a:moveTo>
                <a:lnTo>
                  <a:pt x="1604783" y="0"/>
                </a:lnTo>
                <a:lnTo>
                  <a:pt x="1604783" y="1412209"/>
                </a:lnTo>
                <a:lnTo>
                  <a:pt x="0" y="1412209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grpSp>
        <p:nvGrpSpPr>
          <p:cNvPr id="3" name="Group 3"/>
          <p:cNvGrpSpPr/>
          <p:nvPr/>
        </p:nvGrpSpPr>
        <p:grpSpPr>
          <a:xfrm>
            <a:off x="9453521" y="-231406"/>
            <a:ext cx="15120257" cy="11017892"/>
            <a:chOff x="0" y="0"/>
            <a:chExt cx="850983" cy="620098"/>
          </a:xfrm>
        </p:grpSpPr>
        <p:sp>
          <p:nvSpPr>
            <p:cNvPr id="4" name="Freeform 4"/>
            <p:cNvSpPr/>
            <p:nvPr/>
          </p:nvSpPr>
          <p:spPr>
            <a:xfrm>
              <a:off x="0" y="0"/>
              <a:ext cx="850983" cy="620098"/>
            </a:xfrm>
            <a:custGeom>
              <a:avLst/>
              <a:gdLst/>
              <a:ahLst/>
              <a:cxnLst/>
              <a:rect l="l" t="t" r="r" b="b"/>
              <a:pathLst>
                <a:path w="850983" h="620098">
                  <a:moveTo>
                    <a:pt x="647783" y="0"/>
                  </a:moveTo>
                  <a:lnTo>
                    <a:pt x="0" y="0"/>
                  </a:lnTo>
                  <a:lnTo>
                    <a:pt x="203200" y="620098"/>
                  </a:lnTo>
                  <a:lnTo>
                    <a:pt x="850983" y="620098"/>
                  </a:lnTo>
                  <a:lnTo>
                    <a:pt x="647783" y="0"/>
                  </a:lnTo>
                  <a:close/>
                </a:path>
              </a:pathLst>
            </a:custGeom>
            <a:blipFill>
              <a:blip r:embed="rId3"/>
              <a:stretch>
                <a:fillRect r="-10406"/>
              </a:stretch>
            </a:blipFill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5" name="TextBox 5"/>
          <p:cNvSpPr txBox="1"/>
          <p:nvPr/>
        </p:nvSpPr>
        <p:spPr>
          <a:xfrm>
            <a:off x="1028700" y="2876919"/>
            <a:ext cx="9415061" cy="494577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6507"/>
              </a:lnSpc>
            </a:pPr>
            <a:r>
              <a:rPr lang="en-US" sz="6256" spc="-312">
                <a:solidFill>
                  <a:srgbClr val="051D40"/>
                </a:solidFill>
                <a:latin typeface="Open Sans Extra Bold"/>
                <a:ea typeface="Open Sans Extra Bold"/>
                <a:cs typeface="Open Sans Extra Bold"/>
                <a:sym typeface="Open Sans Extra Bold"/>
              </a:rPr>
              <a:t>Opening Particle Physics </a:t>
            </a:r>
          </a:p>
          <a:p>
            <a:pPr algn="l">
              <a:lnSpc>
                <a:spcPts val="6507"/>
              </a:lnSpc>
            </a:pPr>
            <a:endParaRPr lang="en-US" sz="6256" spc="-312">
              <a:solidFill>
                <a:srgbClr val="051D40"/>
              </a:solidFill>
              <a:latin typeface="Open Sans Extra Bold"/>
              <a:ea typeface="Open Sans Extra Bold"/>
              <a:cs typeface="Open Sans Extra Bold"/>
              <a:sym typeface="Open Sans Extra Bold"/>
            </a:endParaRPr>
          </a:p>
          <a:p>
            <a:pPr algn="l">
              <a:lnSpc>
                <a:spcPts val="6507"/>
              </a:lnSpc>
            </a:pPr>
            <a:r>
              <a:rPr lang="en-US" sz="6256" spc="-312">
                <a:solidFill>
                  <a:srgbClr val="051D40"/>
                </a:solidFill>
                <a:latin typeface="Open Sans Extra Bold"/>
                <a:ea typeface="Open Sans Extra Bold"/>
                <a:cs typeface="Open Sans Extra Bold"/>
                <a:sym typeface="Open Sans Extra Bold"/>
              </a:rPr>
              <a:t>Outreach, Communication, Inclusion &amp; Participation</a:t>
            </a:r>
          </a:p>
          <a:p>
            <a:pPr algn="l">
              <a:lnSpc>
                <a:spcPts val="6403"/>
              </a:lnSpc>
            </a:pPr>
            <a:endParaRPr lang="en-US" sz="6256" spc="-312">
              <a:solidFill>
                <a:srgbClr val="051D40"/>
              </a:solidFill>
              <a:latin typeface="Open Sans Extra Bold"/>
              <a:ea typeface="Open Sans Extra Bold"/>
              <a:cs typeface="Open Sans Extra Bold"/>
              <a:sym typeface="Open Sans Extra Bold"/>
            </a:endParaRPr>
          </a:p>
        </p:txBody>
      </p:sp>
      <p:grpSp>
        <p:nvGrpSpPr>
          <p:cNvPr id="6" name="Group 6"/>
          <p:cNvGrpSpPr/>
          <p:nvPr/>
        </p:nvGrpSpPr>
        <p:grpSpPr>
          <a:xfrm>
            <a:off x="1028700" y="7752650"/>
            <a:ext cx="7888258" cy="1505650"/>
            <a:chOff x="0" y="0"/>
            <a:chExt cx="10517678" cy="2007534"/>
          </a:xfrm>
        </p:grpSpPr>
        <p:sp>
          <p:nvSpPr>
            <p:cNvPr id="7" name="TextBox 7"/>
            <p:cNvSpPr txBox="1"/>
            <p:nvPr/>
          </p:nvSpPr>
          <p:spPr>
            <a:xfrm>
              <a:off x="0" y="0"/>
              <a:ext cx="9821417" cy="1513081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2918"/>
                </a:lnSpc>
              </a:pPr>
              <a:r>
                <a:rPr lang="en-US" sz="2753" spc="-55">
                  <a:solidFill>
                    <a:srgbClr val="051D40"/>
                  </a:solidFill>
                  <a:latin typeface="Poppins"/>
                  <a:ea typeface="Poppins"/>
                  <a:cs typeface="Poppins"/>
                  <a:sym typeface="Poppins"/>
                </a:rPr>
                <a:t>KATE SHAW</a:t>
              </a:r>
            </a:p>
            <a:p>
              <a:pPr algn="l">
                <a:lnSpc>
                  <a:spcPts val="2918"/>
                </a:lnSpc>
              </a:pPr>
              <a:r>
                <a:rPr lang="en-US" sz="2753" spc="-55">
                  <a:solidFill>
                    <a:srgbClr val="051D40"/>
                  </a:solidFill>
                  <a:latin typeface="Poppins"/>
                  <a:ea typeface="Poppins"/>
                  <a:cs typeface="Poppins"/>
                  <a:sym typeface="Poppins"/>
                </a:rPr>
                <a:t>UNIVERSITY OF SUSSEX</a:t>
              </a:r>
            </a:p>
            <a:p>
              <a:pPr algn="l">
                <a:lnSpc>
                  <a:spcPts val="2918"/>
                </a:lnSpc>
              </a:pPr>
              <a:endParaRPr lang="en-US" sz="2753" spc="-55">
                <a:solidFill>
                  <a:srgbClr val="051D40"/>
                </a:solidFill>
                <a:latin typeface="Poppins"/>
                <a:ea typeface="Poppins"/>
                <a:cs typeface="Poppins"/>
                <a:sym typeface="Poppins"/>
              </a:endParaRPr>
            </a:p>
          </p:txBody>
        </p:sp>
        <p:sp>
          <p:nvSpPr>
            <p:cNvPr id="8" name="TextBox 8"/>
            <p:cNvSpPr txBox="1"/>
            <p:nvPr/>
          </p:nvSpPr>
          <p:spPr>
            <a:xfrm>
              <a:off x="0" y="971003"/>
              <a:ext cx="10517678" cy="1036531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3220"/>
                </a:lnSpc>
              </a:pPr>
              <a:r>
                <a:rPr lang="en-US" sz="2300">
                  <a:solidFill>
                    <a:srgbClr val="003847"/>
                  </a:solidFill>
                  <a:latin typeface="Canva Sans"/>
                  <a:ea typeface="Canva Sans"/>
                  <a:cs typeface="Canva Sans"/>
                  <a:sym typeface="Canva Sans"/>
                </a:rPr>
                <a:t>10 April 2026, IOP Annual APP and HEPP Conference</a:t>
              </a:r>
            </a:p>
            <a:p>
              <a:pPr algn="l">
                <a:lnSpc>
                  <a:spcPts val="3220"/>
                </a:lnSpc>
              </a:pPr>
              <a:endParaRPr lang="en-US" sz="2300">
                <a:solidFill>
                  <a:srgbClr val="003847"/>
                </a:solidFill>
                <a:latin typeface="Canva Sans"/>
                <a:ea typeface="Canva Sans"/>
                <a:cs typeface="Canva Sans"/>
                <a:sym typeface="Canva Sans"/>
              </a:endParaRPr>
            </a:p>
          </p:txBody>
        </p:sp>
      </p:grp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DFDF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714003" y="0"/>
            <a:ext cx="16859994" cy="9020097"/>
          </a:xfrm>
          <a:custGeom>
            <a:avLst/>
            <a:gdLst/>
            <a:ahLst/>
            <a:cxnLst/>
            <a:rect l="l" t="t" r="r" b="b"/>
            <a:pathLst>
              <a:path w="16859994" h="9020097">
                <a:moveTo>
                  <a:pt x="0" y="0"/>
                </a:moveTo>
                <a:lnTo>
                  <a:pt x="16859994" y="0"/>
                </a:lnTo>
                <a:lnTo>
                  <a:pt x="16859994" y="9020097"/>
                </a:lnTo>
                <a:lnTo>
                  <a:pt x="0" y="9020097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3" name="TextBox 3"/>
          <p:cNvSpPr txBox="1"/>
          <p:nvPr/>
        </p:nvSpPr>
        <p:spPr>
          <a:xfrm>
            <a:off x="714003" y="9041130"/>
            <a:ext cx="16859994" cy="81534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3360"/>
              </a:lnSpc>
              <a:spcBef>
                <a:spcPct val="0"/>
              </a:spcBef>
            </a:pPr>
            <a:r>
              <a:rPr lang="en-US" sz="2400" b="1">
                <a:solidFill>
                  <a:srgbClr val="000000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Physics University Students from the UK are especially likely to come from more advantaged parts of the country.</a:t>
            </a:r>
          </a:p>
          <a:p>
            <a:pPr algn="l">
              <a:lnSpc>
                <a:spcPts val="3360"/>
              </a:lnSpc>
              <a:spcBef>
                <a:spcPct val="0"/>
              </a:spcBef>
            </a:pPr>
            <a:r>
              <a:rPr lang="en-US" sz="2400" b="1">
                <a:solidFill>
                  <a:srgbClr val="000000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Physics has double the proportion of undergraduate students from private schools than all other subjects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DFDF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1474470"/>
            <a:ext cx="18288000" cy="7338060"/>
          </a:xfrm>
          <a:custGeom>
            <a:avLst/>
            <a:gdLst/>
            <a:ahLst/>
            <a:cxnLst/>
            <a:rect l="l" t="t" r="r" b="b"/>
            <a:pathLst>
              <a:path w="18288000" h="7338060">
                <a:moveTo>
                  <a:pt x="0" y="0"/>
                </a:moveTo>
                <a:lnTo>
                  <a:pt x="18288000" y="0"/>
                </a:lnTo>
                <a:lnTo>
                  <a:pt x="18288000" y="7338060"/>
                </a:lnTo>
                <a:lnTo>
                  <a:pt x="0" y="733806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3" name="TextBox 3"/>
          <p:cNvSpPr txBox="1"/>
          <p:nvPr/>
        </p:nvSpPr>
        <p:spPr>
          <a:xfrm>
            <a:off x="372965" y="596900"/>
            <a:ext cx="16230600" cy="4318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3500"/>
              </a:lnSpc>
            </a:pPr>
            <a:r>
              <a:rPr lang="en-US" sz="2500" b="1">
                <a:solidFill>
                  <a:srgbClr val="051D40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A-Levels (England)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DFDF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420877"/>
            <a:ext cx="18104237" cy="9391573"/>
          </a:xfrm>
          <a:custGeom>
            <a:avLst/>
            <a:gdLst/>
            <a:ahLst/>
            <a:cxnLst/>
            <a:rect l="l" t="t" r="r" b="b"/>
            <a:pathLst>
              <a:path w="18104237" h="9391573">
                <a:moveTo>
                  <a:pt x="0" y="0"/>
                </a:moveTo>
                <a:lnTo>
                  <a:pt x="18104237" y="0"/>
                </a:lnTo>
                <a:lnTo>
                  <a:pt x="18104237" y="9391572"/>
                </a:lnTo>
                <a:lnTo>
                  <a:pt x="0" y="9391572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3" name="TextBox 3"/>
          <p:cNvSpPr txBox="1"/>
          <p:nvPr/>
        </p:nvSpPr>
        <p:spPr>
          <a:xfrm>
            <a:off x="0" y="7298786"/>
            <a:ext cx="2371204" cy="151879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045"/>
              </a:lnSpc>
            </a:pPr>
            <a:r>
              <a:rPr lang="en-US" sz="3399">
                <a:solidFill>
                  <a:srgbClr val="051D40"/>
                </a:solidFill>
                <a:latin typeface="Canva Sans"/>
                <a:ea typeface="Canva Sans"/>
                <a:cs typeface="Canva Sans"/>
                <a:sym typeface="Canva Sans"/>
              </a:rPr>
              <a:t>Physics</a:t>
            </a:r>
          </a:p>
          <a:p>
            <a:pPr algn="ctr">
              <a:lnSpc>
                <a:spcPts val="4045"/>
              </a:lnSpc>
            </a:pPr>
            <a:r>
              <a:rPr lang="en-US" sz="3399">
                <a:solidFill>
                  <a:srgbClr val="051D40"/>
                </a:solidFill>
                <a:latin typeface="Canva Sans"/>
                <a:ea typeface="Canva Sans"/>
                <a:cs typeface="Canva Sans"/>
                <a:sym typeface="Canva Sans"/>
              </a:rPr>
              <a:t>2020- 2024</a:t>
            </a:r>
          </a:p>
          <a:p>
            <a:pPr algn="ctr">
              <a:lnSpc>
                <a:spcPts val="4045"/>
              </a:lnSpc>
            </a:pPr>
            <a:r>
              <a:rPr lang="en-US" sz="3399">
                <a:solidFill>
                  <a:srgbClr val="051D40"/>
                </a:solidFill>
                <a:latin typeface="Canva Sans"/>
                <a:ea typeface="Canva Sans"/>
                <a:cs typeface="Canva Sans"/>
                <a:sym typeface="Canva Sans"/>
              </a:rPr>
              <a:t>25-27 %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DFDF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1028700" y="904875"/>
            <a:ext cx="16230600" cy="222821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8960"/>
              </a:lnSpc>
            </a:pPr>
            <a:r>
              <a:rPr lang="en-US" sz="6400" b="1">
                <a:solidFill>
                  <a:srgbClr val="051D40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Reaching Beyond the Monoculture</a:t>
            </a:r>
          </a:p>
          <a:p>
            <a:pPr algn="l">
              <a:lnSpc>
                <a:spcPts val="8960"/>
              </a:lnSpc>
              <a:spcBef>
                <a:spcPct val="0"/>
              </a:spcBef>
            </a:pPr>
            <a:endParaRPr lang="en-US" sz="6400" b="1">
              <a:solidFill>
                <a:srgbClr val="051D40"/>
              </a:solidFill>
              <a:latin typeface="Montserrat Bold"/>
              <a:ea typeface="Montserrat Bold"/>
              <a:cs typeface="Montserrat Bold"/>
              <a:sym typeface="Montserrat Bold"/>
            </a:endParaRPr>
          </a:p>
        </p:txBody>
      </p:sp>
      <p:sp>
        <p:nvSpPr>
          <p:cNvPr id="3" name="TextBox 3"/>
          <p:cNvSpPr txBox="1"/>
          <p:nvPr/>
        </p:nvSpPr>
        <p:spPr>
          <a:xfrm>
            <a:off x="1028700" y="3128073"/>
            <a:ext cx="11449577" cy="760476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3569"/>
              </a:lnSpc>
            </a:pPr>
            <a:r>
              <a:rPr lang="en-US" sz="3000">
                <a:solidFill>
                  <a:srgbClr val="051D40"/>
                </a:solidFill>
                <a:latin typeface="Canva Sans"/>
                <a:ea typeface="Canva Sans"/>
                <a:cs typeface="Canva Sans"/>
                <a:sym typeface="Canva Sans"/>
              </a:rPr>
              <a:t>Predominantly male, white, and middle-to-upper class</a:t>
            </a:r>
          </a:p>
          <a:p>
            <a:pPr algn="l">
              <a:lnSpc>
                <a:spcPts val="3569"/>
              </a:lnSpc>
            </a:pPr>
            <a:endParaRPr lang="en-US" sz="3000">
              <a:solidFill>
                <a:srgbClr val="051D40"/>
              </a:solidFill>
              <a:latin typeface="Canva Sans"/>
              <a:ea typeface="Canva Sans"/>
              <a:cs typeface="Canva Sans"/>
              <a:sym typeface="Canva Sans"/>
            </a:endParaRPr>
          </a:p>
          <a:p>
            <a:pPr marL="647700" lvl="1" indent="-323850" algn="l">
              <a:lnSpc>
                <a:spcPts val="3569"/>
              </a:lnSpc>
              <a:buFont typeface="Arial"/>
              <a:buChar char="•"/>
            </a:pPr>
            <a:r>
              <a:rPr lang="en-US" sz="3000">
                <a:solidFill>
                  <a:srgbClr val="051D40"/>
                </a:solidFill>
                <a:latin typeface="Canva Sans"/>
                <a:ea typeface="Canva Sans"/>
                <a:cs typeface="Canva Sans"/>
                <a:sym typeface="Canva Sans"/>
              </a:rPr>
              <a:t>This can create a monoculture of experience, assumptions, and opportunity</a:t>
            </a:r>
          </a:p>
          <a:p>
            <a:pPr algn="l">
              <a:lnSpc>
                <a:spcPts val="3569"/>
              </a:lnSpc>
            </a:pPr>
            <a:endParaRPr lang="en-US" sz="3000">
              <a:solidFill>
                <a:srgbClr val="051D40"/>
              </a:solidFill>
              <a:latin typeface="Canva Sans"/>
              <a:ea typeface="Canva Sans"/>
              <a:cs typeface="Canva Sans"/>
              <a:sym typeface="Canva Sans"/>
            </a:endParaRPr>
          </a:p>
          <a:p>
            <a:pPr marL="647700" lvl="1" indent="-323850" algn="l">
              <a:lnSpc>
                <a:spcPts val="3569"/>
              </a:lnSpc>
              <a:buFont typeface="Arial"/>
              <a:buChar char="•"/>
            </a:pPr>
            <a:r>
              <a:rPr lang="en-US" sz="3000">
                <a:solidFill>
                  <a:srgbClr val="051D40"/>
                </a:solidFill>
                <a:latin typeface="Canva Sans"/>
                <a:ea typeface="Canva Sans"/>
                <a:cs typeface="Canva Sans"/>
                <a:sym typeface="Canva Sans"/>
              </a:rPr>
              <a:t>Many talented people never even enter the field because of subtle barriers (financial, cultural, social, or implicit bias)</a:t>
            </a:r>
          </a:p>
          <a:p>
            <a:pPr algn="l">
              <a:lnSpc>
                <a:spcPts val="3569"/>
              </a:lnSpc>
            </a:pPr>
            <a:endParaRPr lang="en-US" sz="3000">
              <a:solidFill>
                <a:srgbClr val="051D40"/>
              </a:solidFill>
              <a:latin typeface="Canva Sans"/>
              <a:ea typeface="Canva Sans"/>
              <a:cs typeface="Canva Sans"/>
              <a:sym typeface="Canva Sans"/>
            </a:endParaRPr>
          </a:p>
          <a:p>
            <a:pPr algn="l">
              <a:lnSpc>
                <a:spcPts val="3569"/>
              </a:lnSpc>
            </a:pPr>
            <a:endParaRPr lang="en-US" sz="3000">
              <a:solidFill>
                <a:srgbClr val="051D40"/>
              </a:solidFill>
              <a:latin typeface="Canva Sans"/>
              <a:ea typeface="Canva Sans"/>
              <a:cs typeface="Canva Sans"/>
              <a:sym typeface="Canva Sans"/>
            </a:endParaRPr>
          </a:p>
          <a:p>
            <a:pPr marL="647700" lvl="1" indent="-323850" algn="l">
              <a:lnSpc>
                <a:spcPts val="3569"/>
              </a:lnSpc>
              <a:buFont typeface="Arial"/>
              <a:buChar char="•"/>
            </a:pPr>
            <a:r>
              <a:rPr lang="en-US" sz="3000">
                <a:solidFill>
                  <a:srgbClr val="051D40"/>
                </a:solidFill>
                <a:latin typeface="Canva Sans"/>
                <a:ea typeface="Canva Sans"/>
                <a:cs typeface="Canva Sans"/>
                <a:sym typeface="Canva Sans"/>
              </a:rPr>
              <a:t>Diverse backgrounds → different ways of thinking</a:t>
            </a:r>
          </a:p>
          <a:p>
            <a:pPr algn="l">
              <a:lnSpc>
                <a:spcPts val="3569"/>
              </a:lnSpc>
            </a:pPr>
            <a:endParaRPr lang="en-US" sz="3000">
              <a:solidFill>
                <a:srgbClr val="051D40"/>
              </a:solidFill>
              <a:latin typeface="Canva Sans"/>
              <a:ea typeface="Canva Sans"/>
              <a:cs typeface="Canva Sans"/>
              <a:sym typeface="Canva Sans"/>
            </a:endParaRPr>
          </a:p>
          <a:p>
            <a:pPr marL="647700" lvl="1" indent="-323850" algn="l">
              <a:lnSpc>
                <a:spcPts val="3569"/>
              </a:lnSpc>
              <a:buFont typeface="Arial"/>
              <a:buChar char="•"/>
            </a:pPr>
            <a:r>
              <a:rPr lang="en-US" sz="3000" b="1">
                <a:solidFill>
                  <a:srgbClr val="051D40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Groups solve hard problems better when they think differently, not just when they’re individually clever</a:t>
            </a:r>
          </a:p>
          <a:p>
            <a:pPr algn="l">
              <a:lnSpc>
                <a:spcPts val="3569"/>
              </a:lnSpc>
            </a:pPr>
            <a:endParaRPr lang="en-US" sz="3000" b="1">
              <a:solidFill>
                <a:srgbClr val="051D40"/>
              </a:solidFill>
              <a:latin typeface="Canva Sans Bold"/>
              <a:ea typeface="Canva Sans Bold"/>
              <a:cs typeface="Canva Sans Bold"/>
              <a:sym typeface="Canva Sans Bold"/>
            </a:endParaRPr>
          </a:p>
          <a:p>
            <a:pPr algn="l">
              <a:lnSpc>
                <a:spcPts val="3569"/>
              </a:lnSpc>
            </a:pPr>
            <a:endParaRPr lang="en-US" sz="3000" b="1">
              <a:solidFill>
                <a:srgbClr val="051D40"/>
              </a:solidFill>
              <a:latin typeface="Canva Sans Bold"/>
              <a:ea typeface="Canva Sans Bold"/>
              <a:cs typeface="Canva Sans Bold"/>
              <a:sym typeface="Canva Sans Bold"/>
            </a:endParaRPr>
          </a:p>
          <a:p>
            <a:pPr algn="l">
              <a:lnSpc>
                <a:spcPts val="3569"/>
              </a:lnSpc>
              <a:spcBef>
                <a:spcPct val="0"/>
              </a:spcBef>
            </a:pPr>
            <a:endParaRPr lang="en-US" sz="3000" b="1">
              <a:solidFill>
                <a:srgbClr val="051D40"/>
              </a:solidFill>
              <a:latin typeface="Canva Sans Bold"/>
              <a:ea typeface="Canva Sans Bold"/>
              <a:cs typeface="Canva Sans Bold"/>
              <a:sym typeface="Canva Sans Bold"/>
            </a:endParaRPr>
          </a:p>
        </p:txBody>
      </p:sp>
      <p:grpSp>
        <p:nvGrpSpPr>
          <p:cNvPr id="4" name="Group 4"/>
          <p:cNvGrpSpPr/>
          <p:nvPr/>
        </p:nvGrpSpPr>
        <p:grpSpPr>
          <a:xfrm>
            <a:off x="12689768" y="3613547"/>
            <a:ext cx="5246370" cy="5246370"/>
            <a:chOff x="0" y="0"/>
            <a:chExt cx="812800" cy="812800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33940" y="0"/>
                  </a:moveTo>
                  <a:lnTo>
                    <a:pt x="778860" y="0"/>
                  </a:lnTo>
                  <a:cubicBezTo>
                    <a:pt x="797604" y="0"/>
                    <a:pt x="812800" y="15196"/>
                    <a:pt x="812800" y="33940"/>
                  </a:cubicBezTo>
                  <a:lnTo>
                    <a:pt x="812800" y="778860"/>
                  </a:lnTo>
                  <a:cubicBezTo>
                    <a:pt x="812800" y="797604"/>
                    <a:pt x="797604" y="812800"/>
                    <a:pt x="778860" y="812800"/>
                  </a:cubicBezTo>
                  <a:lnTo>
                    <a:pt x="33940" y="812800"/>
                  </a:lnTo>
                  <a:cubicBezTo>
                    <a:pt x="15196" y="812800"/>
                    <a:pt x="0" y="797604"/>
                    <a:pt x="0" y="778860"/>
                  </a:cubicBezTo>
                  <a:lnTo>
                    <a:pt x="0" y="33940"/>
                  </a:lnTo>
                  <a:cubicBezTo>
                    <a:pt x="0" y="15196"/>
                    <a:pt x="15196" y="0"/>
                    <a:pt x="33940" y="0"/>
                  </a:cubicBezTo>
                  <a:close/>
                </a:path>
              </a:pathLst>
            </a:custGeom>
            <a:blipFill>
              <a:blip r:embed="rId2"/>
              <a:stretch>
                <a:fillRect l="-20000" r="-20000"/>
              </a:stretch>
            </a:blipFill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6" name="TextBox 6"/>
          <p:cNvSpPr txBox="1"/>
          <p:nvPr/>
        </p:nvSpPr>
        <p:spPr>
          <a:xfrm>
            <a:off x="1175959" y="1942465"/>
            <a:ext cx="16230600" cy="5143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4200"/>
              </a:lnSpc>
            </a:pPr>
            <a:r>
              <a:rPr lang="en-US" sz="3000" b="1" i="1">
                <a:solidFill>
                  <a:srgbClr val="051D40"/>
                </a:solidFill>
                <a:latin typeface="Canva Sans Bold Italics"/>
                <a:ea typeface="Canva Sans Bold Italics"/>
                <a:cs typeface="Canva Sans Bold Italics"/>
                <a:sym typeface="Canva Sans Bold Italics"/>
              </a:rPr>
              <a:t>Science should be for everyone!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DFDF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1175959" y="3114676"/>
            <a:ext cx="11292243" cy="670941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3569"/>
              </a:lnSpc>
            </a:pPr>
            <a:r>
              <a:rPr lang="en-US" sz="3000">
                <a:solidFill>
                  <a:srgbClr val="051D40"/>
                </a:solidFill>
                <a:latin typeface="Canva Sans"/>
                <a:ea typeface="Canva Sans"/>
                <a:cs typeface="Canva Sans"/>
                <a:sym typeface="Canva Sans"/>
              </a:rPr>
              <a:t>The causes of this underrepresentation are clear. </a:t>
            </a:r>
          </a:p>
          <a:p>
            <a:pPr algn="l">
              <a:lnSpc>
                <a:spcPts val="3569"/>
              </a:lnSpc>
            </a:pPr>
            <a:endParaRPr lang="en-US" sz="3000">
              <a:solidFill>
                <a:srgbClr val="051D40"/>
              </a:solidFill>
              <a:latin typeface="Canva Sans"/>
              <a:ea typeface="Canva Sans"/>
              <a:cs typeface="Canva Sans"/>
              <a:sym typeface="Canva Sans"/>
            </a:endParaRPr>
          </a:p>
          <a:p>
            <a:pPr algn="l">
              <a:lnSpc>
                <a:spcPts val="3569"/>
              </a:lnSpc>
            </a:pPr>
            <a:r>
              <a:rPr lang="en-US" sz="3000">
                <a:solidFill>
                  <a:srgbClr val="051D40"/>
                </a:solidFill>
                <a:latin typeface="Canva Sans"/>
                <a:ea typeface="Canva Sans"/>
                <a:cs typeface="Canva Sans"/>
                <a:sym typeface="Canva Sans"/>
              </a:rPr>
              <a:t>Many young people from under-represented groups do not pursue physics as they may see that it is not for them or they feel they don’t fit in</a:t>
            </a:r>
          </a:p>
          <a:p>
            <a:pPr algn="l">
              <a:lnSpc>
                <a:spcPts val="3569"/>
              </a:lnSpc>
            </a:pPr>
            <a:endParaRPr lang="en-US" sz="3000">
              <a:solidFill>
                <a:srgbClr val="051D40"/>
              </a:solidFill>
              <a:latin typeface="Canva Sans"/>
              <a:ea typeface="Canva Sans"/>
              <a:cs typeface="Canva Sans"/>
              <a:sym typeface="Canva Sans"/>
            </a:endParaRPr>
          </a:p>
          <a:p>
            <a:pPr marL="647700" lvl="1" indent="-323850" algn="l">
              <a:lnSpc>
                <a:spcPts val="3569"/>
              </a:lnSpc>
              <a:buFont typeface="Arial"/>
              <a:buChar char="•"/>
            </a:pPr>
            <a:r>
              <a:rPr lang="en-US" sz="3000">
                <a:solidFill>
                  <a:srgbClr val="051D40"/>
                </a:solidFill>
                <a:latin typeface="Canva Sans"/>
                <a:ea typeface="Canva Sans"/>
                <a:cs typeface="Canva Sans"/>
                <a:sym typeface="Canva Sans"/>
              </a:rPr>
              <a:t>I dont look like a scientist </a:t>
            </a:r>
          </a:p>
          <a:p>
            <a:pPr marL="647700" lvl="1" indent="-323850" algn="l">
              <a:lnSpc>
                <a:spcPts val="3569"/>
              </a:lnSpc>
              <a:buFont typeface="Arial"/>
              <a:buChar char="•"/>
            </a:pPr>
            <a:r>
              <a:rPr lang="en-US" sz="3000">
                <a:solidFill>
                  <a:srgbClr val="051D40"/>
                </a:solidFill>
                <a:latin typeface="Canva Sans"/>
                <a:ea typeface="Canva Sans"/>
                <a:cs typeface="Canva Sans"/>
                <a:sym typeface="Canva Sans"/>
              </a:rPr>
              <a:t>People like me don’t do science</a:t>
            </a:r>
          </a:p>
          <a:p>
            <a:pPr marL="647700" lvl="1" indent="-323850" algn="l">
              <a:lnSpc>
                <a:spcPts val="3569"/>
              </a:lnSpc>
              <a:buFont typeface="Arial"/>
              <a:buChar char="•"/>
            </a:pPr>
            <a:r>
              <a:rPr lang="en-US" sz="3000">
                <a:solidFill>
                  <a:srgbClr val="051D40"/>
                </a:solidFill>
                <a:latin typeface="Canva Sans"/>
                <a:ea typeface="Canva Sans"/>
                <a:cs typeface="Canva Sans"/>
                <a:sym typeface="Canva Sans"/>
              </a:rPr>
              <a:t>I am not clever enough - scientists are geniuses</a:t>
            </a:r>
          </a:p>
          <a:p>
            <a:pPr algn="l">
              <a:lnSpc>
                <a:spcPts val="3569"/>
              </a:lnSpc>
            </a:pPr>
            <a:endParaRPr lang="en-US" sz="3000">
              <a:solidFill>
                <a:srgbClr val="051D40"/>
              </a:solidFill>
              <a:latin typeface="Canva Sans"/>
              <a:ea typeface="Canva Sans"/>
              <a:cs typeface="Canva Sans"/>
              <a:sym typeface="Canva Sans"/>
            </a:endParaRPr>
          </a:p>
          <a:p>
            <a:pPr algn="l">
              <a:lnSpc>
                <a:spcPts val="3569"/>
              </a:lnSpc>
            </a:pPr>
            <a:r>
              <a:rPr lang="en-US" sz="3000">
                <a:solidFill>
                  <a:srgbClr val="051D40"/>
                </a:solidFill>
                <a:latin typeface="Canva Sans"/>
                <a:ea typeface="Canva Sans"/>
                <a:cs typeface="Canva Sans"/>
                <a:sym typeface="Canva Sans"/>
              </a:rPr>
              <a:t>→ Many also have less access to opportunity</a:t>
            </a:r>
          </a:p>
          <a:p>
            <a:pPr algn="l">
              <a:lnSpc>
                <a:spcPts val="3569"/>
              </a:lnSpc>
            </a:pPr>
            <a:endParaRPr lang="en-US" sz="3000">
              <a:solidFill>
                <a:srgbClr val="051D40"/>
              </a:solidFill>
              <a:latin typeface="Canva Sans"/>
              <a:ea typeface="Canva Sans"/>
              <a:cs typeface="Canva Sans"/>
              <a:sym typeface="Canva Sans"/>
            </a:endParaRPr>
          </a:p>
          <a:p>
            <a:pPr algn="l">
              <a:lnSpc>
                <a:spcPts val="3569"/>
              </a:lnSpc>
              <a:spcBef>
                <a:spcPct val="0"/>
              </a:spcBef>
            </a:pPr>
            <a:r>
              <a:rPr lang="en-US" sz="3000" b="1" i="1">
                <a:solidFill>
                  <a:srgbClr val="051D40"/>
                </a:solidFill>
                <a:latin typeface="Canva Sans Bold Italics"/>
                <a:ea typeface="Canva Sans Bold Italics"/>
                <a:cs typeface="Canva Sans Bold Italics"/>
                <a:sym typeface="Canva Sans Bold Italics"/>
              </a:rPr>
              <a:t>There is also a lack of guidance available on physics-related technical routes post-16 despite growing employer demand for the skills that higher technical education provides</a:t>
            </a:r>
          </a:p>
        </p:txBody>
      </p:sp>
      <p:sp>
        <p:nvSpPr>
          <p:cNvPr id="3" name="Freeform 3"/>
          <p:cNvSpPr/>
          <p:nvPr/>
        </p:nvSpPr>
        <p:spPr>
          <a:xfrm>
            <a:off x="12725849" y="3223263"/>
            <a:ext cx="4533451" cy="6035037"/>
          </a:xfrm>
          <a:custGeom>
            <a:avLst/>
            <a:gdLst/>
            <a:ahLst/>
            <a:cxnLst/>
            <a:rect l="l" t="t" r="r" b="b"/>
            <a:pathLst>
              <a:path w="4533451" h="6035037">
                <a:moveTo>
                  <a:pt x="0" y="0"/>
                </a:moveTo>
                <a:lnTo>
                  <a:pt x="4533451" y="0"/>
                </a:lnTo>
                <a:lnTo>
                  <a:pt x="4533451" y="6035037"/>
                </a:lnTo>
                <a:lnTo>
                  <a:pt x="0" y="6035037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4" name="TextBox 4"/>
          <p:cNvSpPr txBox="1"/>
          <p:nvPr/>
        </p:nvSpPr>
        <p:spPr>
          <a:xfrm>
            <a:off x="1028700" y="923925"/>
            <a:ext cx="16230600" cy="95313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7840"/>
              </a:lnSpc>
              <a:spcBef>
                <a:spcPct val="0"/>
              </a:spcBef>
            </a:pPr>
            <a:r>
              <a:rPr lang="en-US" sz="5600" b="1">
                <a:solidFill>
                  <a:srgbClr val="051D40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Why do we have this underrepresentation?</a:t>
            </a:r>
          </a:p>
        </p:txBody>
      </p:sp>
      <p:sp>
        <p:nvSpPr>
          <p:cNvPr id="5" name="TextBox 5"/>
          <p:cNvSpPr txBox="1"/>
          <p:nvPr/>
        </p:nvSpPr>
        <p:spPr>
          <a:xfrm>
            <a:off x="1175959" y="1942465"/>
            <a:ext cx="16230600" cy="5143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4200"/>
              </a:lnSpc>
            </a:pPr>
            <a:r>
              <a:rPr lang="en-US" sz="3000" b="1" i="1">
                <a:solidFill>
                  <a:srgbClr val="051D40"/>
                </a:solidFill>
                <a:latin typeface="Canva Sans Bold Italics"/>
                <a:ea typeface="Canva Sans Bold Italics"/>
                <a:cs typeface="Canva Sans Bold Italics"/>
                <a:sym typeface="Canva Sans Bold Italics"/>
              </a:rPr>
              <a:t>Why are we not diverse?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DFDF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1175959" y="3114676"/>
            <a:ext cx="9867137" cy="626173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3569"/>
              </a:lnSpc>
            </a:pPr>
            <a:r>
              <a:rPr lang="en-US" sz="3000">
                <a:solidFill>
                  <a:srgbClr val="051D40"/>
                </a:solidFill>
                <a:latin typeface="Canva Sans"/>
                <a:ea typeface="Canva Sans"/>
                <a:cs typeface="Canva Sans"/>
                <a:sym typeface="Canva Sans"/>
              </a:rPr>
              <a:t>Outreach and communication projects</a:t>
            </a:r>
          </a:p>
          <a:p>
            <a:pPr algn="l">
              <a:lnSpc>
                <a:spcPts val="3569"/>
              </a:lnSpc>
            </a:pPr>
            <a:endParaRPr lang="en-US" sz="3000">
              <a:solidFill>
                <a:srgbClr val="051D40"/>
              </a:solidFill>
              <a:latin typeface="Canva Sans"/>
              <a:ea typeface="Canva Sans"/>
              <a:cs typeface="Canva Sans"/>
              <a:sym typeface="Canva Sans"/>
            </a:endParaRPr>
          </a:p>
          <a:p>
            <a:pPr marL="647700" lvl="1" indent="-323850" algn="l">
              <a:lnSpc>
                <a:spcPts val="3569"/>
              </a:lnSpc>
              <a:buFont typeface="Arial"/>
              <a:buChar char="•"/>
            </a:pPr>
            <a:r>
              <a:rPr lang="en-US" sz="3000">
                <a:solidFill>
                  <a:srgbClr val="051D40"/>
                </a:solidFill>
                <a:latin typeface="Canva Sans"/>
                <a:ea typeface="Canva Sans"/>
                <a:cs typeface="Canva Sans"/>
                <a:sym typeface="Canva Sans"/>
              </a:rPr>
              <a:t>Access people form diverse background and those with less access to science</a:t>
            </a:r>
          </a:p>
          <a:p>
            <a:pPr algn="l">
              <a:lnSpc>
                <a:spcPts val="3569"/>
              </a:lnSpc>
            </a:pPr>
            <a:endParaRPr lang="en-US" sz="3000">
              <a:solidFill>
                <a:srgbClr val="051D40"/>
              </a:solidFill>
              <a:latin typeface="Canva Sans"/>
              <a:ea typeface="Canva Sans"/>
              <a:cs typeface="Canva Sans"/>
              <a:sym typeface="Canva Sans"/>
            </a:endParaRPr>
          </a:p>
          <a:p>
            <a:pPr marL="647700" lvl="1" indent="-323850" algn="l">
              <a:lnSpc>
                <a:spcPts val="3569"/>
              </a:lnSpc>
              <a:buFont typeface="Arial"/>
              <a:buChar char="•"/>
            </a:pPr>
            <a:r>
              <a:rPr lang="en-US" sz="3000">
                <a:solidFill>
                  <a:srgbClr val="051D40"/>
                </a:solidFill>
                <a:latin typeface="Canva Sans"/>
                <a:ea typeface="Canva Sans"/>
                <a:cs typeface="Canva Sans"/>
                <a:sym typeface="Canva Sans"/>
              </a:rPr>
              <a:t>Learn about and work with those under-represented in our community, what invisible barriers do they face</a:t>
            </a:r>
          </a:p>
          <a:p>
            <a:pPr algn="l">
              <a:lnSpc>
                <a:spcPts val="3569"/>
              </a:lnSpc>
            </a:pPr>
            <a:endParaRPr lang="en-US" sz="3000">
              <a:solidFill>
                <a:srgbClr val="051D40"/>
              </a:solidFill>
              <a:latin typeface="Canva Sans"/>
              <a:ea typeface="Canva Sans"/>
              <a:cs typeface="Canva Sans"/>
              <a:sym typeface="Canva Sans"/>
            </a:endParaRPr>
          </a:p>
          <a:p>
            <a:pPr marL="647700" lvl="1" indent="-323850" algn="l">
              <a:lnSpc>
                <a:spcPts val="3569"/>
              </a:lnSpc>
              <a:buFont typeface="Arial"/>
              <a:buChar char="•"/>
            </a:pPr>
            <a:r>
              <a:rPr lang="en-US" sz="3000">
                <a:solidFill>
                  <a:srgbClr val="051D40"/>
                </a:solidFill>
                <a:latin typeface="Canva Sans"/>
                <a:ea typeface="Canva Sans"/>
                <a:cs typeface="Canva Sans"/>
                <a:sym typeface="Canva Sans"/>
              </a:rPr>
              <a:t>Provide diverse role models, who think and act differently to welcome a borader community</a:t>
            </a:r>
          </a:p>
          <a:p>
            <a:pPr algn="l">
              <a:lnSpc>
                <a:spcPts val="3569"/>
              </a:lnSpc>
            </a:pPr>
            <a:endParaRPr lang="en-US" sz="3000">
              <a:solidFill>
                <a:srgbClr val="051D40"/>
              </a:solidFill>
              <a:latin typeface="Canva Sans"/>
              <a:ea typeface="Canva Sans"/>
              <a:cs typeface="Canva Sans"/>
              <a:sym typeface="Canva Sans"/>
            </a:endParaRPr>
          </a:p>
          <a:p>
            <a:pPr marL="647700" lvl="1" indent="-323850" algn="l">
              <a:lnSpc>
                <a:spcPts val="3569"/>
              </a:lnSpc>
              <a:spcBef>
                <a:spcPct val="0"/>
              </a:spcBef>
              <a:buFont typeface="Arial"/>
              <a:buChar char="•"/>
            </a:pPr>
            <a:r>
              <a:rPr lang="en-US" sz="3000">
                <a:solidFill>
                  <a:srgbClr val="051D40"/>
                </a:solidFill>
                <a:latin typeface="Canva Sans"/>
                <a:ea typeface="Canva Sans"/>
                <a:cs typeface="Canva Sans"/>
                <a:sym typeface="Canva Sans"/>
              </a:rPr>
              <a:t>Provide accessible and varied educational resources to engage with different audiences</a:t>
            </a:r>
          </a:p>
        </p:txBody>
      </p:sp>
      <p:grpSp>
        <p:nvGrpSpPr>
          <p:cNvPr id="3" name="Group 3"/>
          <p:cNvGrpSpPr/>
          <p:nvPr/>
        </p:nvGrpSpPr>
        <p:grpSpPr>
          <a:xfrm>
            <a:off x="11784931" y="3105151"/>
            <a:ext cx="6034075" cy="5246370"/>
            <a:chOff x="0" y="0"/>
            <a:chExt cx="934836" cy="812800"/>
          </a:xfrm>
        </p:grpSpPr>
        <p:sp>
          <p:nvSpPr>
            <p:cNvPr id="4" name="Freeform 4"/>
            <p:cNvSpPr/>
            <p:nvPr/>
          </p:nvSpPr>
          <p:spPr>
            <a:xfrm>
              <a:off x="0" y="0"/>
              <a:ext cx="934836" cy="812800"/>
            </a:xfrm>
            <a:custGeom>
              <a:avLst/>
              <a:gdLst/>
              <a:ahLst/>
              <a:cxnLst/>
              <a:rect l="l" t="t" r="r" b="b"/>
              <a:pathLst>
                <a:path w="934836" h="812800">
                  <a:moveTo>
                    <a:pt x="29510" y="0"/>
                  </a:moveTo>
                  <a:lnTo>
                    <a:pt x="905326" y="0"/>
                  </a:lnTo>
                  <a:cubicBezTo>
                    <a:pt x="913153" y="0"/>
                    <a:pt x="920659" y="3109"/>
                    <a:pt x="926193" y="8643"/>
                  </a:cubicBezTo>
                  <a:cubicBezTo>
                    <a:pt x="931727" y="14177"/>
                    <a:pt x="934836" y="21683"/>
                    <a:pt x="934836" y="29510"/>
                  </a:cubicBezTo>
                  <a:lnTo>
                    <a:pt x="934836" y="783290"/>
                  </a:lnTo>
                  <a:cubicBezTo>
                    <a:pt x="934836" y="791117"/>
                    <a:pt x="931727" y="798623"/>
                    <a:pt x="926193" y="804157"/>
                  </a:cubicBezTo>
                  <a:cubicBezTo>
                    <a:pt x="920659" y="809691"/>
                    <a:pt x="913153" y="812800"/>
                    <a:pt x="905326" y="812800"/>
                  </a:cubicBezTo>
                  <a:lnTo>
                    <a:pt x="29510" y="812800"/>
                  </a:lnTo>
                  <a:cubicBezTo>
                    <a:pt x="21683" y="812800"/>
                    <a:pt x="14177" y="809691"/>
                    <a:pt x="8643" y="804157"/>
                  </a:cubicBezTo>
                  <a:cubicBezTo>
                    <a:pt x="3109" y="798623"/>
                    <a:pt x="0" y="791117"/>
                    <a:pt x="0" y="783290"/>
                  </a:cubicBezTo>
                  <a:lnTo>
                    <a:pt x="0" y="29510"/>
                  </a:lnTo>
                  <a:cubicBezTo>
                    <a:pt x="0" y="21683"/>
                    <a:pt x="3109" y="14177"/>
                    <a:pt x="8643" y="8643"/>
                  </a:cubicBezTo>
                  <a:cubicBezTo>
                    <a:pt x="14177" y="3109"/>
                    <a:pt x="21683" y="0"/>
                    <a:pt x="29510" y="0"/>
                  </a:cubicBezTo>
                  <a:close/>
                </a:path>
              </a:pathLst>
            </a:custGeom>
            <a:blipFill>
              <a:blip r:embed="rId2"/>
              <a:stretch>
                <a:fillRect l="-15209" r="-15209"/>
              </a:stretch>
            </a:blipFill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5" name="TextBox 5"/>
          <p:cNvSpPr txBox="1"/>
          <p:nvPr/>
        </p:nvSpPr>
        <p:spPr>
          <a:xfrm>
            <a:off x="1028700" y="923925"/>
            <a:ext cx="16230600" cy="95313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7840"/>
              </a:lnSpc>
              <a:spcBef>
                <a:spcPct val="0"/>
              </a:spcBef>
            </a:pPr>
            <a:r>
              <a:rPr lang="en-US" sz="5600" b="1">
                <a:solidFill>
                  <a:srgbClr val="051D40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Outreach and communication projects</a:t>
            </a:r>
          </a:p>
        </p:txBody>
      </p:sp>
      <p:sp>
        <p:nvSpPr>
          <p:cNvPr id="6" name="TextBox 6"/>
          <p:cNvSpPr txBox="1"/>
          <p:nvPr/>
        </p:nvSpPr>
        <p:spPr>
          <a:xfrm>
            <a:off x="1175959" y="1942465"/>
            <a:ext cx="16230600" cy="5143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4200"/>
              </a:lnSpc>
            </a:pPr>
            <a:r>
              <a:rPr lang="en-US" sz="3000" b="1" i="1">
                <a:solidFill>
                  <a:srgbClr val="051D40"/>
                </a:solidFill>
                <a:latin typeface="Canva Sans Bold Italics"/>
                <a:ea typeface="Canva Sans Bold Italics"/>
                <a:cs typeface="Canva Sans Bold Italics"/>
                <a:sym typeface="Canva Sans Bold Italics"/>
              </a:rPr>
              <a:t>Let’s reach out</a:t>
            </a:r>
          </a:p>
        </p:txBody>
      </p:sp>
      <p:sp>
        <p:nvSpPr>
          <p:cNvPr id="7" name="TextBox 7"/>
          <p:cNvSpPr txBox="1"/>
          <p:nvPr/>
        </p:nvSpPr>
        <p:spPr>
          <a:xfrm>
            <a:off x="11897625" y="8427721"/>
            <a:ext cx="5808687" cy="4222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499"/>
              </a:lnSpc>
            </a:pPr>
            <a:r>
              <a:rPr lang="en-US" sz="2499">
                <a:solidFill>
                  <a:srgbClr val="051D40"/>
                </a:solidFill>
                <a:latin typeface="Canva Sans"/>
                <a:ea typeface="Canva Sans"/>
                <a:cs typeface="Canva Sans"/>
                <a:sym typeface="Canva Sans"/>
              </a:rPr>
              <a:t>Claire Malone, Science Communicator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DFDF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1028700" y="904875"/>
            <a:ext cx="16230600" cy="109474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8960"/>
              </a:lnSpc>
              <a:spcBef>
                <a:spcPct val="0"/>
              </a:spcBef>
            </a:pPr>
            <a:r>
              <a:rPr lang="en-US" sz="6400" b="1">
                <a:solidFill>
                  <a:srgbClr val="051D40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DUNE Exbition at the Royal Society</a:t>
            </a:r>
          </a:p>
        </p:txBody>
      </p:sp>
      <p:sp>
        <p:nvSpPr>
          <p:cNvPr id="3" name="Freeform 3"/>
          <p:cNvSpPr/>
          <p:nvPr/>
        </p:nvSpPr>
        <p:spPr>
          <a:xfrm>
            <a:off x="16843163" y="-9525"/>
            <a:ext cx="1473412" cy="1473412"/>
          </a:xfrm>
          <a:custGeom>
            <a:avLst/>
            <a:gdLst/>
            <a:ahLst/>
            <a:cxnLst/>
            <a:rect l="l" t="t" r="r" b="b"/>
            <a:pathLst>
              <a:path w="1473412" h="1473412">
                <a:moveTo>
                  <a:pt x="0" y="0"/>
                </a:moveTo>
                <a:lnTo>
                  <a:pt x="1473412" y="0"/>
                </a:lnTo>
                <a:lnTo>
                  <a:pt x="1473412" y="1473412"/>
                </a:lnTo>
                <a:lnTo>
                  <a:pt x="0" y="1473412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4" name="Freeform 4"/>
          <p:cNvSpPr/>
          <p:nvPr/>
        </p:nvSpPr>
        <p:spPr>
          <a:xfrm>
            <a:off x="153038" y="167860"/>
            <a:ext cx="5257040" cy="860840"/>
          </a:xfrm>
          <a:custGeom>
            <a:avLst/>
            <a:gdLst/>
            <a:ahLst/>
            <a:cxnLst/>
            <a:rect l="l" t="t" r="r" b="b"/>
            <a:pathLst>
              <a:path w="5257040" h="860840">
                <a:moveTo>
                  <a:pt x="0" y="0"/>
                </a:moveTo>
                <a:lnTo>
                  <a:pt x="5257040" y="0"/>
                </a:lnTo>
                <a:lnTo>
                  <a:pt x="5257040" y="860840"/>
                </a:lnTo>
                <a:lnTo>
                  <a:pt x="0" y="860840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5" name="Freeform 5"/>
          <p:cNvSpPr/>
          <p:nvPr/>
        </p:nvSpPr>
        <p:spPr>
          <a:xfrm>
            <a:off x="11584985" y="2160340"/>
            <a:ext cx="6380281" cy="7938141"/>
          </a:xfrm>
          <a:custGeom>
            <a:avLst/>
            <a:gdLst/>
            <a:ahLst/>
            <a:cxnLst/>
            <a:rect l="l" t="t" r="r" b="b"/>
            <a:pathLst>
              <a:path w="6380281" h="7938141">
                <a:moveTo>
                  <a:pt x="0" y="0"/>
                </a:moveTo>
                <a:lnTo>
                  <a:pt x="6380281" y="0"/>
                </a:lnTo>
                <a:lnTo>
                  <a:pt x="6380281" y="7938141"/>
                </a:lnTo>
                <a:lnTo>
                  <a:pt x="0" y="7938141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6" name="TextBox 6"/>
          <p:cNvSpPr txBox="1"/>
          <p:nvPr/>
        </p:nvSpPr>
        <p:spPr>
          <a:xfrm>
            <a:off x="1028700" y="2103190"/>
            <a:ext cx="10419981" cy="63817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4200"/>
              </a:lnSpc>
              <a:spcBef>
                <a:spcPct val="0"/>
              </a:spcBef>
            </a:pPr>
            <a:endParaRPr/>
          </a:p>
          <a:p>
            <a:pPr marL="647700" lvl="1" indent="-323850" algn="l">
              <a:lnSpc>
                <a:spcPts val="4200"/>
              </a:lnSpc>
              <a:spcBef>
                <a:spcPct val="0"/>
              </a:spcBef>
              <a:buFont typeface="Arial"/>
              <a:buChar char="•"/>
            </a:pPr>
            <a:r>
              <a:rPr lang="en-US" sz="3000">
                <a:solidFill>
                  <a:srgbClr val="051D40"/>
                </a:solidFill>
                <a:latin typeface="Canva Sans"/>
                <a:ea typeface="Canva Sans"/>
                <a:cs typeface="Canva Sans"/>
                <a:sym typeface="Canva Sans"/>
              </a:rPr>
              <a:t>18 UK institutions worked together to create, build and showcase a DUNE exhibition for public engagement</a:t>
            </a:r>
          </a:p>
          <a:p>
            <a:pPr algn="l">
              <a:lnSpc>
                <a:spcPts val="4200"/>
              </a:lnSpc>
              <a:spcBef>
                <a:spcPct val="0"/>
              </a:spcBef>
            </a:pPr>
            <a:endParaRPr lang="en-US" sz="3000">
              <a:solidFill>
                <a:srgbClr val="051D40"/>
              </a:solidFill>
              <a:latin typeface="Canva Sans"/>
              <a:ea typeface="Canva Sans"/>
              <a:cs typeface="Canva Sans"/>
              <a:sym typeface="Canva Sans"/>
            </a:endParaRPr>
          </a:p>
          <a:p>
            <a:pPr marL="647700" lvl="1" indent="-323850" algn="l">
              <a:lnSpc>
                <a:spcPts val="4200"/>
              </a:lnSpc>
              <a:spcBef>
                <a:spcPct val="0"/>
              </a:spcBef>
              <a:buFont typeface="Arial"/>
              <a:buChar char="•"/>
            </a:pPr>
            <a:r>
              <a:rPr lang="en-US" sz="3000">
                <a:solidFill>
                  <a:srgbClr val="051D40"/>
                </a:solidFill>
                <a:latin typeface="Canva Sans"/>
                <a:ea typeface="Canva Sans"/>
                <a:cs typeface="Canva Sans"/>
                <a:sym typeface="Canva Sans"/>
              </a:rPr>
              <a:t>Creation of exhibition and design elemets, brochure and merchandise, volunteer coordination</a:t>
            </a:r>
          </a:p>
          <a:p>
            <a:pPr algn="l">
              <a:lnSpc>
                <a:spcPts val="4200"/>
              </a:lnSpc>
              <a:spcBef>
                <a:spcPct val="0"/>
              </a:spcBef>
            </a:pPr>
            <a:endParaRPr lang="en-US" sz="3000">
              <a:solidFill>
                <a:srgbClr val="051D40"/>
              </a:solidFill>
              <a:latin typeface="Canva Sans"/>
              <a:ea typeface="Canva Sans"/>
              <a:cs typeface="Canva Sans"/>
              <a:sym typeface="Canva Sans"/>
            </a:endParaRPr>
          </a:p>
          <a:p>
            <a:pPr marL="647700" lvl="1" indent="-323850" algn="l">
              <a:lnSpc>
                <a:spcPts val="4200"/>
              </a:lnSpc>
              <a:spcBef>
                <a:spcPct val="0"/>
              </a:spcBef>
              <a:buFont typeface="Arial"/>
              <a:buChar char="•"/>
            </a:pPr>
            <a:r>
              <a:rPr lang="en-US" sz="3000">
                <a:solidFill>
                  <a:srgbClr val="051D40"/>
                </a:solidFill>
                <a:latin typeface="Canva Sans"/>
                <a:ea typeface="Canva Sans"/>
                <a:cs typeface="Canva Sans"/>
                <a:sym typeface="Canva Sans"/>
              </a:rPr>
              <a:t>Flagship exhibition in July 2024 at the Royal Society Summer Science Exhibition, London</a:t>
            </a:r>
          </a:p>
          <a:p>
            <a:pPr algn="l">
              <a:lnSpc>
                <a:spcPts val="4200"/>
              </a:lnSpc>
              <a:spcBef>
                <a:spcPct val="0"/>
              </a:spcBef>
            </a:pPr>
            <a:endParaRPr lang="en-US" sz="3000">
              <a:solidFill>
                <a:srgbClr val="051D40"/>
              </a:solidFill>
              <a:latin typeface="Canva Sans"/>
              <a:ea typeface="Canva Sans"/>
              <a:cs typeface="Canva Sans"/>
              <a:sym typeface="Canva Sans"/>
            </a:endParaRPr>
          </a:p>
          <a:p>
            <a:pPr algn="l">
              <a:lnSpc>
                <a:spcPts val="4200"/>
              </a:lnSpc>
              <a:spcBef>
                <a:spcPct val="0"/>
              </a:spcBef>
            </a:pPr>
            <a:endParaRPr lang="en-US" sz="3000">
              <a:solidFill>
                <a:srgbClr val="051D40"/>
              </a:solidFill>
              <a:latin typeface="Canva Sans"/>
              <a:ea typeface="Canva Sans"/>
              <a:cs typeface="Canva Sans"/>
              <a:sym typeface="Canva Sans"/>
            </a:endParaRPr>
          </a:p>
        </p:txBody>
      </p:sp>
      <p:sp>
        <p:nvSpPr>
          <p:cNvPr id="7" name="TextBox 7"/>
          <p:cNvSpPr txBox="1"/>
          <p:nvPr/>
        </p:nvSpPr>
        <p:spPr>
          <a:xfrm>
            <a:off x="957550" y="8210550"/>
            <a:ext cx="10491131" cy="10477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200"/>
              </a:lnSpc>
              <a:spcBef>
                <a:spcPct val="0"/>
              </a:spcBef>
            </a:pPr>
            <a:r>
              <a:rPr lang="en-US" sz="3000" b="1" i="1">
                <a:solidFill>
                  <a:srgbClr val="051D40"/>
                </a:solidFill>
                <a:latin typeface="Canva Sans Bold Italics"/>
                <a:ea typeface="Canva Sans Bold Italics"/>
                <a:cs typeface="Canva Sans Bold Italics"/>
                <a:sym typeface="Canva Sans Bold Italics"/>
              </a:rPr>
              <a:t>Unversities are often encouraged to compete, but we acheive mutal goals by working together!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DFDF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746782" y="2363963"/>
            <a:ext cx="10427641" cy="6760127"/>
            <a:chOff x="0" y="0"/>
            <a:chExt cx="1253761" cy="812800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1253761" cy="812800"/>
            </a:xfrm>
            <a:custGeom>
              <a:avLst/>
              <a:gdLst/>
              <a:ahLst/>
              <a:cxnLst/>
              <a:rect l="l" t="t" r="r" b="b"/>
              <a:pathLst>
                <a:path w="1253761" h="812800">
                  <a:moveTo>
                    <a:pt x="17076" y="0"/>
                  </a:moveTo>
                  <a:lnTo>
                    <a:pt x="1236685" y="0"/>
                  </a:lnTo>
                  <a:cubicBezTo>
                    <a:pt x="1246116" y="0"/>
                    <a:pt x="1253761" y="7645"/>
                    <a:pt x="1253761" y="17076"/>
                  </a:cubicBezTo>
                  <a:lnTo>
                    <a:pt x="1253761" y="795724"/>
                  </a:lnTo>
                  <a:cubicBezTo>
                    <a:pt x="1253761" y="805155"/>
                    <a:pt x="1246116" y="812800"/>
                    <a:pt x="1236685" y="812800"/>
                  </a:cubicBezTo>
                  <a:lnTo>
                    <a:pt x="17076" y="812800"/>
                  </a:lnTo>
                  <a:cubicBezTo>
                    <a:pt x="7645" y="812800"/>
                    <a:pt x="0" y="805155"/>
                    <a:pt x="0" y="795724"/>
                  </a:cubicBezTo>
                  <a:lnTo>
                    <a:pt x="0" y="17076"/>
                  </a:lnTo>
                  <a:cubicBezTo>
                    <a:pt x="0" y="7645"/>
                    <a:pt x="7645" y="0"/>
                    <a:pt x="17076" y="0"/>
                  </a:cubicBezTo>
                  <a:close/>
                </a:path>
              </a:pathLst>
            </a:custGeom>
            <a:blipFill>
              <a:blip r:embed="rId2"/>
              <a:stretch>
                <a:fillRect l="-2581" t="-17657" r="-8913" b="-11330"/>
              </a:stretch>
            </a:blipFill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4" name="Group 4"/>
          <p:cNvGrpSpPr/>
          <p:nvPr/>
        </p:nvGrpSpPr>
        <p:grpSpPr>
          <a:xfrm>
            <a:off x="11320801" y="2363963"/>
            <a:ext cx="5350993" cy="6760127"/>
            <a:chOff x="0" y="0"/>
            <a:chExt cx="1298417" cy="1640343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1298417" cy="1640343"/>
            </a:xfrm>
            <a:custGeom>
              <a:avLst/>
              <a:gdLst/>
              <a:ahLst/>
              <a:cxnLst/>
              <a:rect l="l" t="t" r="r" b="b"/>
              <a:pathLst>
                <a:path w="1298417" h="1640343">
                  <a:moveTo>
                    <a:pt x="33277" y="0"/>
                  </a:moveTo>
                  <a:lnTo>
                    <a:pt x="1265140" y="0"/>
                  </a:lnTo>
                  <a:cubicBezTo>
                    <a:pt x="1283518" y="0"/>
                    <a:pt x="1298417" y="14899"/>
                    <a:pt x="1298417" y="33277"/>
                  </a:cubicBezTo>
                  <a:lnTo>
                    <a:pt x="1298417" y="1607066"/>
                  </a:lnTo>
                  <a:cubicBezTo>
                    <a:pt x="1298417" y="1625444"/>
                    <a:pt x="1283518" y="1640343"/>
                    <a:pt x="1265140" y="1640343"/>
                  </a:cubicBezTo>
                  <a:lnTo>
                    <a:pt x="33277" y="1640343"/>
                  </a:lnTo>
                  <a:cubicBezTo>
                    <a:pt x="14899" y="1640343"/>
                    <a:pt x="0" y="1625444"/>
                    <a:pt x="0" y="1607066"/>
                  </a:cubicBezTo>
                  <a:lnTo>
                    <a:pt x="0" y="33277"/>
                  </a:lnTo>
                  <a:cubicBezTo>
                    <a:pt x="0" y="14899"/>
                    <a:pt x="14899" y="0"/>
                    <a:pt x="33277" y="0"/>
                  </a:cubicBezTo>
                  <a:close/>
                </a:path>
              </a:pathLst>
            </a:custGeom>
            <a:blipFill>
              <a:blip r:embed="rId3"/>
              <a:stretch>
                <a:fillRect t="-2594" b="-2594"/>
              </a:stretch>
            </a:blipFill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6" name="Freeform 6"/>
          <p:cNvSpPr/>
          <p:nvPr/>
        </p:nvSpPr>
        <p:spPr>
          <a:xfrm>
            <a:off x="16843163" y="-9525"/>
            <a:ext cx="1473412" cy="1473412"/>
          </a:xfrm>
          <a:custGeom>
            <a:avLst/>
            <a:gdLst/>
            <a:ahLst/>
            <a:cxnLst/>
            <a:rect l="l" t="t" r="r" b="b"/>
            <a:pathLst>
              <a:path w="1473412" h="1473412">
                <a:moveTo>
                  <a:pt x="0" y="0"/>
                </a:moveTo>
                <a:lnTo>
                  <a:pt x="1473412" y="0"/>
                </a:lnTo>
                <a:lnTo>
                  <a:pt x="1473412" y="1473412"/>
                </a:lnTo>
                <a:lnTo>
                  <a:pt x="0" y="1473412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7" name="Freeform 7"/>
          <p:cNvSpPr/>
          <p:nvPr/>
        </p:nvSpPr>
        <p:spPr>
          <a:xfrm>
            <a:off x="153038" y="167860"/>
            <a:ext cx="5257040" cy="860840"/>
          </a:xfrm>
          <a:custGeom>
            <a:avLst/>
            <a:gdLst/>
            <a:ahLst/>
            <a:cxnLst/>
            <a:rect l="l" t="t" r="r" b="b"/>
            <a:pathLst>
              <a:path w="5257040" h="860840">
                <a:moveTo>
                  <a:pt x="0" y="0"/>
                </a:moveTo>
                <a:lnTo>
                  <a:pt x="5257040" y="0"/>
                </a:lnTo>
                <a:lnTo>
                  <a:pt x="5257040" y="860840"/>
                </a:lnTo>
                <a:lnTo>
                  <a:pt x="0" y="860840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8" name="TextBox 8"/>
          <p:cNvSpPr txBox="1"/>
          <p:nvPr/>
        </p:nvSpPr>
        <p:spPr>
          <a:xfrm>
            <a:off x="746782" y="1125714"/>
            <a:ext cx="16512518" cy="102869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8400"/>
              </a:lnSpc>
              <a:spcBef>
                <a:spcPct val="0"/>
              </a:spcBef>
            </a:pPr>
            <a:r>
              <a:rPr lang="en-US" sz="6000">
                <a:solidFill>
                  <a:srgbClr val="051D40"/>
                </a:solidFill>
                <a:latin typeface="Open Sans Extra Bold"/>
                <a:ea typeface="Open Sans Extra Bold"/>
                <a:cs typeface="Open Sans Extra Bold"/>
                <a:sym typeface="Open Sans Extra Bold"/>
              </a:rPr>
              <a:t>DUNE @ Royal Society Summer Exhibition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DFDF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rcRect/>
          <a:stretch>
            <a:fillRect/>
          </a:stretch>
        </p:blipFill>
        <p:spPr>
          <a:xfrm>
            <a:off x="746782" y="2154413"/>
            <a:ext cx="4362849" cy="7756175"/>
          </a:xfrm>
          <a:prstGeom prst="rect">
            <a:avLst/>
          </a:prstGeom>
        </p:spPr>
      </p:pic>
      <p:sp>
        <p:nvSpPr>
          <p:cNvPr id="3" name="Freeform 3"/>
          <p:cNvSpPr/>
          <p:nvPr/>
        </p:nvSpPr>
        <p:spPr>
          <a:xfrm>
            <a:off x="5284750" y="2154413"/>
            <a:ext cx="5836522" cy="7756175"/>
          </a:xfrm>
          <a:custGeom>
            <a:avLst/>
            <a:gdLst/>
            <a:ahLst/>
            <a:cxnLst/>
            <a:rect l="l" t="t" r="r" b="b"/>
            <a:pathLst>
              <a:path w="5836522" h="7756175">
                <a:moveTo>
                  <a:pt x="0" y="0"/>
                </a:moveTo>
                <a:lnTo>
                  <a:pt x="5836522" y="0"/>
                </a:lnTo>
                <a:lnTo>
                  <a:pt x="5836522" y="7756175"/>
                </a:lnTo>
                <a:lnTo>
                  <a:pt x="0" y="7756175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grpSp>
        <p:nvGrpSpPr>
          <p:cNvPr id="4" name="Group 4"/>
          <p:cNvGrpSpPr/>
          <p:nvPr/>
        </p:nvGrpSpPr>
        <p:grpSpPr>
          <a:xfrm>
            <a:off x="11292722" y="2154413"/>
            <a:ext cx="6729019" cy="4212320"/>
            <a:chOff x="0" y="0"/>
            <a:chExt cx="1298417" cy="812800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1298417" cy="812800"/>
            </a:xfrm>
            <a:custGeom>
              <a:avLst/>
              <a:gdLst/>
              <a:ahLst/>
              <a:cxnLst/>
              <a:rect l="l" t="t" r="r" b="b"/>
              <a:pathLst>
                <a:path w="1298417" h="812800">
                  <a:moveTo>
                    <a:pt x="26462" y="0"/>
                  </a:moveTo>
                  <a:lnTo>
                    <a:pt x="1271954" y="0"/>
                  </a:lnTo>
                  <a:cubicBezTo>
                    <a:pt x="1278973" y="0"/>
                    <a:pt x="1285703" y="2788"/>
                    <a:pt x="1290666" y="7751"/>
                  </a:cubicBezTo>
                  <a:cubicBezTo>
                    <a:pt x="1295629" y="12713"/>
                    <a:pt x="1298417" y="19444"/>
                    <a:pt x="1298417" y="26462"/>
                  </a:cubicBezTo>
                  <a:lnTo>
                    <a:pt x="1298417" y="786338"/>
                  </a:lnTo>
                  <a:cubicBezTo>
                    <a:pt x="1298417" y="793356"/>
                    <a:pt x="1295629" y="800087"/>
                    <a:pt x="1290666" y="805049"/>
                  </a:cubicBezTo>
                  <a:cubicBezTo>
                    <a:pt x="1285703" y="810012"/>
                    <a:pt x="1278973" y="812800"/>
                    <a:pt x="1271954" y="812800"/>
                  </a:cubicBezTo>
                  <a:lnTo>
                    <a:pt x="26462" y="812800"/>
                  </a:lnTo>
                  <a:cubicBezTo>
                    <a:pt x="19444" y="812800"/>
                    <a:pt x="12713" y="810012"/>
                    <a:pt x="7751" y="805049"/>
                  </a:cubicBezTo>
                  <a:cubicBezTo>
                    <a:pt x="2788" y="800087"/>
                    <a:pt x="0" y="793356"/>
                    <a:pt x="0" y="786338"/>
                  </a:cubicBezTo>
                  <a:lnTo>
                    <a:pt x="0" y="26462"/>
                  </a:lnTo>
                  <a:cubicBezTo>
                    <a:pt x="0" y="19444"/>
                    <a:pt x="2788" y="12713"/>
                    <a:pt x="7751" y="7751"/>
                  </a:cubicBezTo>
                  <a:cubicBezTo>
                    <a:pt x="12713" y="2788"/>
                    <a:pt x="19444" y="0"/>
                    <a:pt x="26462" y="0"/>
                  </a:cubicBezTo>
                  <a:close/>
                </a:path>
              </a:pathLst>
            </a:custGeom>
            <a:blipFill>
              <a:blip r:embed="rId6"/>
              <a:stretch>
                <a:fillRect t="-9904" b="-9904"/>
              </a:stretch>
            </a:blipFill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6" name="Group 6"/>
          <p:cNvGrpSpPr/>
          <p:nvPr/>
        </p:nvGrpSpPr>
        <p:grpSpPr>
          <a:xfrm>
            <a:off x="11292722" y="6538331"/>
            <a:ext cx="6729019" cy="3372258"/>
            <a:chOff x="0" y="0"/>
            <a:chExt cx="1042501" cy="522451"/>
          </a:xfrm>
        </p:grpSpPr>
        <p:sp>
          <p:nvSpPr>
            <p:cNvPr id="7" name="Freeform 7"/>
            <p:cNvSpPr/>
            <p:nvPr/>
          </p:nvSpPr>
          <p:spPr>
            <a:xfrm>
              <a:off x="0" y="0"/>
              <a:ext cx="1042501" cy="522451"/>
            </a:xfrm>
            <a:custGeom>
              <a:avLst/>
              <a:gdLst/>
              <a:ahLst/>
              <a:cxnLst/>
              <a:rect l="l" t="t" r="r" b="b"/>
              <a:pathLst>
                <a:path w="1042501" h="522451">
                  <a:moveTo>
                    <a:pt x="26462" y="0"/>
                  </a:moveTo>
                  <a:lnTo>
                    <a:pt x="1016039" y="0"/>
                  </a:lnTo>
                  <a:cubicBezTo>
                    <a:pt x="1023057" y="0"/>
                    <a:pt x="1029788" y="2788"/>
                    <a:pt x="1034751" y="7751"/>
                  </a:cubicBezTo>
                  <a:cubicBezTo>
                    <a:pt x="1039713" y="12713"/>
                    <a:pt x="1042501" y="19444"/>
                    <a:pt x="1042501" y="26462"/>
                  </a:cubicBezTo>
                  <a:lnTo>
                    <a:pt x="1042501" y="495989"/>
                  </a:lnTo>
                  <a:cubicBezTo>
                    <a:pt x="1042501" y="503007"/>
                    <a:pt x="1039713" y="509738"/>
                    <a:pt x="1034751" y="514700"/>
                  </a:cubicBezTo>
                  <a:cubicBezTo>
                    <a:pt x="1029788" y="519663"/>
                    <a:pt x="1023057" y="522451"/>
                    <a:pt x="1016039" y="522451"/>
                  </a:cubicBezTo>
                  <a:lnTo>
                    <a:pt x="26462" y="522451"/>
                  </a:lnTo>
                  <a:cubicBezTo>
                    <a:pt x="11847" y="522451"/>
                    <a:pt x="0" y="510603"/>
                    <a:pt x="0" y="495989"/>
                  </a:cubicBezTo>
                  <a:lnTo>
                    <a:pt x="0" y="26462"/>
                  </a:lnTo>
                  <a:cubicBezTo>
                    <a:pt x="0" y="19444"/>
                    <a:pt x="2788" y="12713"/>
                    <a:pt x="7751" y="7751"/>
                  </a:cubicBezTo>
                  <a:cubicBezTo>
                    <a:pt x="12713" y="2788"/>
                    <a:pt x="19444" y="0"/>
                    <a:pt x="26462" y="0"/>
                  </a:cubicBezTo>
                  <a:close/>
                </a:path>
              </a:pathLst>
            </a:custGeom>
            <a:blipFill>
              <a:blip r:embed="rId7"/>
              <a:stretch>
                <a:fillRect t="-24736" b="-24736"/>
              </a:stretch>
            </a:blipFill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8" name="Freeform 8"/>
          <p:cNvSpPr/>
          <p:nvPr/>
        </p:nvSpPr>
        <p:spPr>
          <a:xfrm>
            <a:off x="16843163" y="-9525"/>
            <a:ext cx="1473412" cy="1473412"/>
          </a:xfrm>
          <a:custGeom>
            <a:avLst/>
            <a:gdLst/>
            <a:ahLst/>
            <a:cxnLst/>
            <a:rect l="l" t="t" r="r" b="b"/>
            <a:pathLst>
              <a:path w="1473412" h="1473412">
                <a:moveTo>
                  <a:pt x="0" y="0"/>
                </a:moveTo>
                <a:lnTo>
                  <a:pt x="1473412" y="0"/>
                </a:lnTo>
                <a:lnTo>
                  <a:pt x="1473412" y="1473412"/>
                </a:lnTo>
                <a:lnTo>
                  <a:pt x="0" y="1473412"/>
                </a:lnTo>
                <a:lnTo>
                  <a:pt x="0" y="0"/>
                </a:lnTo>
                <a:close/>
              </a:path>
            </a:pathLst>
          </a:custGeom>
          <a:blipFill>
            <a:blip r:embed="rId8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9" name="Freeform 9"/>
          <p:cNvSpPr/>
          <p:nvPr/>
        </p:nvSpPr>
        <p:spPr>
          <a:xfrm>
            <a:off x="153038" y="167860"/>
            <a:ext cx="5257040" cy="860840"/>
          </a:xfrm>
          <a:custGeom>
            <a:avLst/>
            <a:gdLst/>
            <a:ahLst/>
            <a:cxnLst/>
            <a:rect l="l" t="t" r="r" b="b"/>
            <a:pathLst>
              <a:path w="5257040" h="860840">
                <a:moveTo>
                  <a:pt x="0" y="0"/>
                </a:moveTo>
                <a:lnTo>
                  <a:pt x="5257040" y="0"/>
                </a:lnTo>
                <a:lnTo>
                  <a:pt x="5257040" y="860840"/>
                </a:lnTo>
                <a:lnTo>
                  <a:pt x="0" y="860840"/>
                </a:lnTo>
                <a:lnTo>
                  <a:pt x="0" y="0"/>
                </a:lnTo>
                <a:close/>
              </a:path>
            </a:pathLst>
          </a:custGeom>
          <a:blipFill>
            <a:blip r:embed="rId9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10" name="TextBox 10"/>
          <p:cNvSpPr txBox="1"/>
          <p:nvPr/>
        </p:nvSpPr>
        <p:spPr>
          <a:xfrm>
            <a:off x="746782" y="1125714"/>
            <a:ext cx="16512518" cy="102869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8400"/>
              </a:lnSpc>
              <a:spcBef>
                <a:spcPct val="0"/>
              </a:spcBef>
            </a:pPr>
            <a:r>
              <a:rPr lang="en-US" sz="6000">
                <a:solidFill>
                  <a:srgbClr val="051D40"/>
                </a:solidFill>
                <a:latin typeface="Open Sans Extra Bold"/>
                <a:ea typeface="Open Sans Extra Bold"/>
                <a:cs typeface="Open Sans Extra Bold"/>
                <a:sym typeface="Open Sans Extra Bold"/>
              </a:rPr>
              <a:t>DUNE @ Royal Society Summer Exhibition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video>
              <p:cMediaNode vol="100000">
                <p:cTn id="2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DFDF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708956" y="2342322"/>
            <a:ext cx="3596761" cy="3596761"/>
            <a:chOff x="0" y="0"/>
            <a:chExt cx="812800" cy="812800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9507" y="0"/>
                  </a:moveTo>
                  <a:lnTo>
                    <a:pt x="763293" y="0"/>
                  </a:lnTo>
                  <a:cubicBezTo>
                    <a:pt x="776423" y="0"/>
                    <a:pt x="789015" y="5216"/>
                    <a:pt x="798300" y="14500"/>
                  </a:cubicBezTo>
                  <a:cubicBezTo>
                    <a:pt x="807584" y="23785"/>
                    <a:pt x="812800" y="36377"/>
                    <a:pt x="812800" y="49507"/>
                  </a:cubicBezTo>
                  <a:lnTo>
                    <a:pt x="812800" y="763293"/>
                  </a:lnTo>
                  <a:cubicBezTo>
                    <a:pt x="812800" y="776423"/>
                    <a:pt x="807584" y="789015"/>
                    <a:pt x="798300" y="798300"/>
                  </a:cubicBezTo>
                  <a:cubicBezTo>
                    <a:pt x="789015" y="807584"/>
                    <a:pt x="776423" y="812800"/>
                    <a:pt x="763293" y="812800"/>
                  </a:cubicBezTo>
                  <a:lnTo>
                    <a:pt x="49507" y="812800"/>
                  </a:lnTo>
                  <a:cubicBezTo>
                    <a:pt x="36377" y="812800"/>
                    <a:pt x="23785" y="807584"/>
                    <a:pt x="14500" y="798300"/>
                  </a:cubicBezTo>
                  <a:cubicBezTo>
                    <a:pt x="5216" y="789015"/>
                    <a:pt x="0" y="776423"/>
                    <a:pt x="0" y="763293"/>
                  </a:cubicBezTo>
                  <a:lnTo>
                    <a:pt x="0" y="49507"/>
                  </a:lnTo>
                  <a:cubicBezTo>
                    <a:pt x="0" y="36377"/>
                    <a:pt x="5216" y="23785"/>
                    <a:pt x="14500" y="14500"/>
                  </a:cubicBezTo>
                  <a:cubicBezTo>
                    <a:pt x="23785" y="5216"/>
                    <a:pt x="36377" y="0"/>
                    <a:pt x="49507" y="0"/>
                  </a:cubicBezTo>
                  <a:close/>
                </a:path>
              </a:pathLst>
            </a:custGeom>
            <a:blipFill>
              <a:blip r:embed="rId2"/>
              <a:stretch>
                <a:fillRect l="-2459" r="-2459"/>
              </a:stretch>
            </a:blipFill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4" name="Group 4"/>
          <p:cNvGrpSpPr/>
          <p:nvPr/>
        </p:nvGrpSpPr>
        <p:grpSpPr>
          <a:xfrm>
            <a:off x="4436573" y="2342322"/>
            <a:ext cx="3373896" cy="3596761"/>
            <a:chOff x="0" y="0"/>
            <a:chExt cx="812800" cy="866490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812800" cy="866490"/>
            </a:xfrm>
            <a:custGeom>
              <a:avLst/>
              <a:gdLst/>
              <a:ahLst/>
              <a:cxnLst/>
              <a:rect l="l" t="t" r="r" b="b"/>
              <a:pathLst>
                <a:path w="812800" h="866490">
                  <a:moveTo>
                    <a:pt x="52777" y="0"/>
                  </a:moveTo>
                  <a:lnTo>
                    <a:pt x="760023" y="0"/>
                  </a:lnTo>
                  <a:cubicBezTo>
                    <a:pt x="789171" y="0"/>
                    <a:pt x="812800" y="23629"/>
                    <a:pt x="812800" y="52777"/>
                  </a:cubicBezTo>
                  <a:lnTo>
                    <a:pt x="812800" y="813713"/>
                  </a:lnTo>
                  <a:cubicBezTo>
                    <a:pt x="812800" y="842861"/>
                    <a:pt x="789171" y="866490"/>
                    <a:pt x="760023" y="866490"/>
                  </a:cubicBezTo>
                  <a:lnTo>
                    <a:pt x="52777" y="866490"/>
                  </a:lnTo>
                  <a:cubicBezTo>
                    <a:pt x="23629" y="866490"/>
                    <a:pt x="0" y="842861"/>
                    <a:pt x="0" y="813713"/>
                  </a:cubicBezTo>
                  <a:lnTo>
                    <a:pt x="0" y="52777"/>
                  </a:lnTo>
                  <a:cubicBezTo>
                    <a:pt x="0" y="23629"/>
                    <a:pt x="23629" y="0"/>
                    <a:pt x="52777" y="0"/>
                  </a:cubicBezTo>
                  <a:close/>
                </a:path>
              </a:pathLst>
            </a:custGeom>
            <a:blipFill>
              <a:blip r:embed="rId3"/>
              <a:stretch>
                <a:fillRect t="-12611" b="-12611"/>
              </a:stretch>
            </a:blipFill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6" name="Group 6"/>
          <p:cNvGrpSpPr/>
          <p:nvPr/>
        </p:nvGrpSpPr>
        <p:grpSpPr>
          <a:xfrm>
            <a:off x="12866918" y="2342322"/>
            <a:ext cx="5246370" cy="7764709"/>
            <a:chOff x="0" y="0"/>
            <a:chExt cx="812800" cy="1202957"/>
          </a:xfrm>
        </p:grpSpPr>
        <p:sp>
          <p:nvSpPr>
            <p:cNvPr id="7" name="Freeform 7"/>
            <p:cNvSpPr/>
            <p:nvPr/>
          </p:nvSpPr>
          <p:spPr>
            <a:xfrm>
              <a:off x="0" y="0"/>
              <a:ext cx="812800" cy="1202957"/>
            </a:xfrm>
            <a:custGeom>
              <a:avLst/>
              <a:gdLst/>
              <a:ahLst/>
              <a:cxnLst/>
              <a:rect l="l" t="t" r="r" b="b"/>
              <a:pathLst>
                <a:path w="812800" h="1202957">
                  <a:moveTo>
                    <a:pt x="33940" y="0"/>
                  </a:moveTo>
                  <a:lnTo>
                    <a:pt x="778860" y="0"/>
                  </a:lnTo>
                  <a:cubicBezTo>
                    <a:pt x="797604" y="0"/>
                    <a:pt x="812800" y="15196"/>
                    <a:pt x="812800" y="33940"/>
                  </a:cubicBezTo>
                  <a:lnTo>
                    <a:pt x="812800" y="1169016"/>
                  </a:lnTo>
                  <a:cubicBezTo>
                    <a:pt x="812800" y="1187761"/>
                    <a:pt x="797604" y="1202957"/>
                    <a:pt x="778860" y="1202957"/>
                  </a:cubicBezTo>
                  <a:lnTo>
                    <a:pt x="33940" y="1202957"/>
                  </a:lnTo>
                  <a:cubicBezTo>
                    <a:pt x="24939" y="1202957"/>
                    <a:pt x="16306" y="1199381"/>
                    <a:pt x="9941" y="1193016"/>
                  </a:cubicBezTo>
                  <a:cubicBezTo>
                    <a:pt x="3576" y="1186651"/>
                    <a:pt x="0" y="1178018"/>
                    <a:pt x="0" y="1169016"/>
                  </a:cubicBezTo>
                  <a:lnTo>
                    <a:pt x="0" y="33940"/>
                  </a:lnTo>
                  <a:cubicBezTo>
                    <a:pt x="0" y="15196"/>
                    <a:pt x="15196" y="0"/>
                    <a:pt x="33940" y="0"/>
                  </a:cubicBezTo>
                  <a:close/>
                </a:path>
              </a:pathLst>
            </a:custGeom>
            <a:blipFill>
              <a:blip r:embed="rId4"/>
              <a:stretch>
                <a:fillRect l="-5500" r="-5500"/>
              </a:stretch>
            </a:blipFill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8" name="Group 8"/>
          <p:cNvGrpSpPr/>
          <p:nvPr/>
        </p:nvGrpSpPr>
        <p:grpSpPr>
          <a:xfrm>
            <a:off x="7943818" y="2317950"/>
            <a:ext cx="4780225" cy="3621133"/>
            <a:chOff x="0" y="0"/>
            <a:chExt cx="732207" cy="554664"/>
          </a:xfrm>
        </p:grpSpPr>
        <p:sp>
          <p:nvSpPr>
            <p:cNvPr id="9" name="Freeform 9"/>
            <p:cNvSpPr/>
            <p:nvPr/>
          </p:nvSpPr>
          <p:spPr>
            <a:xfrm>
              <a:off x="0" y="0"/>
              <a:ext cx="732207" cy="554664"/>
            </a:xfrm>
            <a:custGeom>
              <a:avLst/>
              <a:gdLst/>
              <a:ahLst/>
              <a:cxnLst/>
              <a:rect l="l" t="t" r="r" b="b"/>
              <a:pathLst>
                <a:path w="732207" h="554664">
                  <a:moveTo>
                    <a:pt x="37250" y="0"/>
                  </a:moveTo>
                  <a:lnTo>
                    <a:pt x="694957" y="0"/>
                  </a:lnTo>
                  <a:cubicBezTo>
                    <a:pt x="715529" y="0"/>
                    <a:pt x="732207" y="16677"/>
                    <a:pt x="732207" y="37250"/>
                  </a:cubicBezTo>
                  <a:lnTo>
                    <a:pt x="732207" y="517414"/>
                  </a:lnTo>
                  <a:cubicBezTo>
                    <a:pt x="732207" y="537986"/>
                    <a:pt x="715529" y="554664"/>
                    <a:pt x="694957" y="554664"/>
                  </a:cubicBezTo>
                  <a:lnTo>
                    <a:pt x="37250" y="554664"/>
                  </a:lnTo>
                  <a:cubicBezTo>
                    <a:pt x="16677" y="554664"/>
                    <a:pt x="0" y="537986"/>
                    <a:pt x="0" y="517414"/>
                  </a:cubicBezTo>
                  <a:lnTo>
                    <a:pt x="0" y="37250"/>
                  </a:lnTo>
                  <a:cubicBezTo>
                    <a:pt x="0" y="16677"/>
                    <a:pt x="16677" y="0"/>
                    <a:pt x="37250" y="0"/>
                  </a:cubicBezTo>
                  <a:close/>
                </a:path>
              </a:pathLst>
            </a:custGeom>
            <a:blipFill>
              <a:blip r:embed="rId5"/>
              <a:stretch>
                <a:fillRect l="-501" r="-501"/>
              </a:stretch>
            </a:blipFill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0" name="Freeform 10"/>
          <p:cNvSpPr/>
          <p:nvPr/>
        </p:nvSpPr>
        <p:spPr>
          <a:xfrm>
            <a:off x="16843163" y="-9525"/>
            <a:ext cx="1473412" cy="1473412"/>
          </a:xfrm>
          <a:custGeom>
            <a:avLst/>
            <a:gdLst/>
            <a:ahLst/>
            <a:cxnLst/>
            <a:rect l="l" t="t" r="r" b="b"/>
            <a:pathLst>
              <a:path w="1473412" h="1473412">
                <a:moveTo>
                  <a:pt x="0" y="0"/>
                </a:moveTo>
                <a:lnTo>
                  <a:pt x="1473412" y="0"/>
                </a:lnTo>
                <a:lnTo>
                  <a:pt x="1473412" y="1473412"/>
                </a:lnTo>
                <a:lnTo>
                  <a:pt x="0" y="1473412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11" name="Freeform 11"/>
          <p:cNvSpPr/>
          <p:nvPr/>
        </p:nvSpPr>
        <p:spPr>
          <a:xfrm>
            <a:off x="153038" y="167860"/>
            <a:ext cx="5257040" cy="860840"/>
          </a:xfrm>
          <a:custGeom>
            <a:avLst/>
            <a:gdLst/>
            <a:ahLst/>
            <a:cxnLst/>
            <a:rect l="l" t="t" r="r" b="b"/>
            <a:pathLst>
              <a:path w="5257040" h="860840">
                <a:moveTo>
                  <a:pt x="0" y="0"/>
                </a:moveTo>
                <a:lnTo>
                  <a:pt x="5257040" y="0"/>
                </a:lnTo>
                <a:lnTo>
                  <a:pt x="5257040" y="860840"/>
                </a:lnTo>
                <a:lnTo>
                  <a:pt x="0" y="860840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grpSp>
        <p:nvGrpSpPr>
          <p:cNvPr id="12" name="Group 12"/>
          <p:cNvGrpSpPr/>
          <p:nvPr/>
        </p:nvGrpSpPr>
        <p:grpSpPr>
          <a:xfrm>
            <a:off x="4851399" y="6012395"/>
            <a:ext cx="2705041" cy="4017969"/>
            <a:chOff x="0" y="0"/>
            <a:chExt cx="419082" cy="622489"/>
          </a:xfrm>
        </p:grpSpPr>
        <p:sp>
          <p:nvSpPr>
            <p:cNvPr id="13" name="Freeform 13"/>
            <p:cNvSpPr/>
            <p:nvPr/>
          </p:nvSpPr>
          <p:spPr>
            <a:xfrm>
              <a:off x="0" y="0"/>
              <a:ext cx="419082" cy="622489"/>
            </a:xfrm>
            <a:custGeom>
              <a:avLst/>
              <a:gdLst/>
              <a:ahLst/>
              <a:cxnLst/>
              <a:rect l="l" t="t" r="r" b="b"/>
              <a:pathLst>
                <a:path w="419082" h="622489">
                  <a:moveTo>
                    <a:pt x="65827" y="0"/>
                  </a:moveTo>
                  <a:lnTo>
                    <a:pt x="353255" y="0"/>
                  </a:lnTo>
                  <a:cubicBezTo>
                    <a:pt x="370713" y="0"/>
                    <a:pt x="387457" y="6935"/>
                    <a:pt x="399801" y="19280"/>
                  </a:cubicBezTo>
                  <a:cubicBezTo>
                    <a:pt x="412146" y="31625"/>
                    <a:pt x="419082" y="48368"/>
                    <a:pt x="419082" y="65827"/>
                  </a:cubicBezTo>
                  <a:lnTo>
                    <a:pt x="419082" y="556662"/>
                  </a:lnTo>
                  <a:cubicBezTo>
                    <a:pt x="419082" y="574120"/>
                    <a:pt x="412146" y="590863"/>
                    <a:pt x="399801" y="603208"/>
                  </a:cubicBezTo>
                  <a:cubicBezTo>
                    <a:pt x="387457" y="615553"/>
                    <a:pt x="370713" y="622489"/>
                    <a:pt x="353255" y="622489"/>
                  </a:cubicBezTo>
                  <a:lnTo>
                    <a:pt x="65827" y="622489"/>
                  </a:lnTo>
                  <a:cubicBezTo>
                    <a:pt x="48368" y="622489"/>
                    <a:pt x="31625" y="615553"/>
                    <a:pt x="19280" y="603208"/>
                  </a:cubicBezTo>
                  <a:cubicBezTo>
                    <a:pt x="6935" y="590863"/>
                    <a:pt x="0" y="574120"/>
                    <a:pt x="0" y="556662"/>
                  </a:cubicBezTo>
                  <a:lnTo>
                    <a:pt x="0" y="65827"/>
                  </a:lnTo>
                  <a:cubicBezTo>
                    <a:pt x="0" y="48368"/>
                    <a:pt x="6935" y="31625"/>
                    <a:pt x="19280" y="19280"/>
                  </a:cubicBezTo>
                  <a:cubicBezTo>
                    <a:pt x="31625" y="6935"/>
                    <a:pt x="48368" y="0"/>
                    <a:pt x="65827" y="0"/>
                  </a:cubicBezTo>
                  <a:close/>
                </a:path>
              </a:pathLst>
            </a:custGeom>
            <a:blipFill>
              <a:blip r:embed="rId8"/>
              <a:stretch>
                <a:fillRect l="-13150" t="-615" b="-615"/>
              </a:stretch>
            </a:blipFill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4" name="Group 14"/>
          <p:cNvGrpSpPr/>
          <p:nvPr/>
        </p:nvGrpSpPr>
        <p:grpSpPr>
          <a:xfrm>
            <a:off x="10283116" y="6032656"/>
            <a:ext cx="2440927" cy="3977448"/>
            <a:chOff x="0" y="0"/>
            <a:chExt cx="378163" cy="616211"/>
          </a:xfrm>
        </p:grpSpPr>
        <p:sp>
          <p:nvSpPr>
            <p:cNvPr id="15" name="Freeform 15"/>
            <p:cNvSpPr/>
            <p:nvPr/>
          </p:nvSpPr>
          <p:spPr>
            <a:xfrm>
              <a:off x="0" y="0"/>
              <a:ext cx="378163" cy="616211"/>
            </a:xfrm>
            <a:custGeom>
              <a:avLst/>
              <a:gdLst/>
              <a:ahLst/>
              <a:cxnLst/>
              <a:rect l="l" t="t" r="r" b="b"/>
              <a:pathLst>
                <a:path w="378163" h="616211">
                  <a:moveTo>
                    <a:pt x="72949" y="0"/>
                  </a:moveTo>
                  <a:lnTo>
                    <a:pt x="305214" y="0"/>
                  </a:lnTo>
                  <a:cubicBezTo>
                    <a:pt x="324561" y="0"/>
                    <a:pt x="343116" y="7686"/>
                    <a:pt x="356797" y="21366"/>
                  </a:cubicBezTo>
                  <a:cubicBezTo>
                    <a:pt x="370478" y="35047"/>
                    <a:pt x="378163" y="53602"/>
                    <a:pt x="378163" y="72949"/>
                  </a:cubicBezTo>
                  <a:lnTo>
                    <a:pt x="378163" y="543261"/>
                  </a:lnTo>
                  <a:cubicBezTo>
                    <a:pt x="378163" y="562609"/>
                    <a:pt x="370478" y="581164"/>
                    <a:pt x="356797" y="594844"/>
                  </a:cubicBezTo>
                  <a:cubicBezTo>
                    <a:pt x="343116" y="608525"/>
                    <a:pt x="324561" y="616211"/>
                    <a:pt x="305214" y="616211"/>
                  </a:cubicBezTo>
                  <a:lnTo>
                    <a:pt x="72949" y="616211"/>
                  </a:lnTo>
                  <a:cubicBezTo>
                    <a:pt x="53602" y="616211"/>
                    <a:pt x="35047" y="608525"/>
                    <a:pt x="21366" y="594844"/>
                  </a:cubicBezTo>
                  <a:cubicBezTo>
                    <a:pt x="7686" y="581164"/>
                    <a:pt x="0" y="562609"/>
                    <a:pt x="0" y="543261"/>
                  </a:cubicBezTo>
                  <a:lnTo>
                    <a:pt x="0" y="72949"/>
                  </a:lnTo>
                  <a:cubicBezTo>
                    <a:pt x="0" y="53602"/>
                    <a:pt x="7686" y="35047"/>
                    <a:pt x="21366" y="21366"/>
                  </a:cubicBezTo>
                  <a:cubicBezTo>
                    <a:pt x="35047" y="7686"/>
                    <a:pt x="53602" y="0"/>
                    <a:pt x="72949" y="0"/>
                  </a:cubicBezTo>
                  <a:close/>
                </a:path>
              </a:pathLst>
            </a:custGeom>
            <a:blipFill>
              <a:blip r:embed="rId9"/>
              <a:stretch>
                <a:fillRect l="-58632" r="-58632"/>
              </a:stretch>
            </a:blipFill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6" name="Group 16"/>
          <p:cNvGrpSpPr/>
          <p:nvPr/>
        </p:nvGrpSpPr>
        <p:grpSpPr>
          <a:xfrm>
            <a:off x="7699315" y="6012395"/>
            <a:ext cx="2440927" cy="3977448"/>
            <a:chOff x="0" y="0"/>
            <a:chExt cx="378163" cy="616211"/>
          </a:xfrm>
        </p:grpSpPr>
        <p:sp>
          <p:nvSpPr>
            <p:cNvPr id="17" name="Freeform 17"/>
            <p:cNvSpPr/>
            <p:nvPr/>
          </p:nvSpPr>
          <p:spPr>
            <a:xfrm>
              <a:off x="0" y="0"/>
              <a:ext cx="378163" cy="616211"/>
            </a:xfrm>
            <a:custGeom>
              <a:avLst/>
              <a:gdLst/>
              <a:ahLst/>
              <a:cxnLst/>
              <a:rect l="l" t="t" r="r" b="b"/>
              <a:pathLst>
                <a:path w="378163" h="616211">
                  <a:moveTo>
                    <a:pt x="72949" y="0"/>
                  </a:moveTo>
                  <a:lnTo>
                    <a:pt x="305214" y="0"/>
                  </a:lnTo>
                  <a:cubicBezTo>
                    <a:pt x="324561" y="0"/>
                    <a:pt x="343116" y="7686"/>
                    <a:pt x="356797" y="21366"/>
                  </a:cubicBezTo>
                  <a:cubicBezTo>
                    <a:pt x="370478" y="35047"/>
                    <a:pt x="378163" y="53602"/>
                    <a:pt x="378163" y="72949"/>
                  </a:cubicBezTo>
                  <a:lnTo>
                    <a:pt x="378163" y="543261"/>
                  </a:lnTo>
                  <a:cubicBezTo>
                    <a:pt x="378163" y="562609"/>
                    <a:pt x="370478" y="581164"/>
                    <a:pt x="356797" y="594844"/>
                  </a:cubicBezTo>
                  <a:cubicBezTo>
                    <a:pt x="343116" y="608525"/>
                    <a:pt x="324561" y="616211"/>
                    <a:pt x="305214" y="616211"/>
                  </a:cubicBezTo>
                  <a:lnTo>
                    <a:pt x="72949" y="616211"/>
                  </a:lnTo>
                  <a:cubicBezTo>
                    <a:pt x="53602" y="616211"/>
                    <a:pt x="35047" y="608525"/>
                    <a:pt x="21366" y="594844"/>
                  </a:cubicBezTo>
                  <a:cubicBezTo>
                    <a:pt x="7686" y="581164"/>
                    <a:pt x="0" y="562609"/>
                    <a:pt x="0" y="543261"/>
                  </a:cubicBezTo>
                  <a:lnTo>
                    <a:pt x="0" y="72949"/>
                  </a:lnTo>
                  <a:cubicBezTo>
                    <a:pt x="0" y="53602"/>
                    <a:pt x="7686" y="35047"/>
                    <a:pt x="21366" y="21366"/>
                  </a:cubicBezTo>
                  <a:cubicBezTo>
                    <a:pt x="35047" y="7686"/>
                    <a:pt x="53602" y="0"/>
                    <a:pt x="72949" y="0"/>
                  </a:cubicBezTo>
                  <a:close/>
                </a:path>
              </a:pathLst>
            </a:custGeom>
            <a:blipFill>
              <a:blip r:embed="rId10"/>
              <a:stretch>
                <a:fillRect l="-30672" r="-8278"/>
              </a:stretch>
            </a:blipFill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8" name="Group 18"/>
          <p:cNvGrpSpPr/>
          <p:nvPr/>
        </p:nvGrpSpPr>
        <p:grpSpPr>
          <a:xfrm>
            <a:off x="746782" y="6012395"/>
            <a:ext cx="4017969" cy="3977448"/>
            <a:chOff x="0" y="0"/>
            <a:chExt cx="812800" cy="804603"/>
          </a:xfrm>
        </p:grpSpPr>
        <p:sp>
          <p:nvSpPr>
            <p:cNvPr id="19" name="Freeform 19"/>
            <p:cNvSpPr/>
            <p:nvPr/>
          </p:nvSpPr>
          <p:spPr>
            <a:xfrm>
              <a:off x="0" y="0"/>
              <a:ext cx="812800" cy="804603"/>
            </a:xfrm>
            <a:custGeom>
              <a:avLst/>
              <a:gdLst/>
              <a:ahLst/>
              <a:cxnLst/>
              <a:rect l="l" t="t" r="r" b="b"/>
              <a:pathLst>
                <a:path w="812800" h="804603">
                  <a:moveTo>
                    <a:pt x="44317" y="0"/>
                  </a:moveTo>
                  <a:lnTo>
                    <a:pt x="768483" y="0"/>
                  </a:lnTo>
                  <a:cubicBezTo>
                    <a:pt x="780237" y="0"/>
                    <a:pt x="791509" y="4669"/>
                    <a:pt x="799820" y="12980"/>
                  </a:cubicBezTo>
                  <a:cubicBezTo>
                    <a:pt x="808131" y="21291"/>
                    <a:pt x="812800" y="32563"/>
                    <a:pt x="812800" y="44317"/>
                  </a:cubicBezTo>
                  <a:lnTo>
                    <a:pt x="812800" y="760286"/>
                  </a:lnTo>
                  <a:cubicBezTo>
                    <a:pt x="812800" y="772040"/>
                    <a:pt x="808131" y="783312"/>
                    <a:pt x="799820" y="791623"/>
                  </a:cubicBezTo>
                  <a:cubicBezTo>
                    <a:pt x="791509" y="799934"/>
                    <a:pt x="780237" y="804603"/>
                    <a:pt x="768483" y="804603"/>
                  </a:cubicBezTo>
                  <a:lnTo>
                    <a:pt x="44317" y="804603"/>
                  </a:lnTo>
                  <a:cubicBezTo>
                    <a:pt x="19841" y="804603"/>
                    <a:pt x="0" y="784761"/>
                    <a:pt x="0" y="760286"/>
                  </a:cubicBezTo>
                  <a:lnTo>
                    <a:pt x="0" y="44317"/>
                  </a:lnTo>
                  <a:cubicBezTo>
                    <a:pt x="0" y="32563"/>
                    <a:pt x="4669" y="21291"/>
                    <a:pt x="12980" y="12980"/>
                  </a:cubicBezTo>
                  <a:cubicBezTo>
                    <a:pt x="21291" y="4669"/>
                    <a:pt x="32563" y="0"/>
                    <a:pt x="44317" y="0"/>
                  </a:cubicBezTo>
                  <a:close/>
                </a:path>
              </a:pathLst>
            </a:custGeom>
            <a:blipFill>
              <a:blip r:embed="rId11"/>
              <a:stretch>
                <a:fillRect l="-11773" r="-11773"/>
              </a:stretch>
            </a:blipFill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0" name="TextBox 20"/>
          <p:cNvSpPr txBox="1"/>
          <p:nvPr/>
        </p:nvSpPr>
        <p:spPr>
          <a:xfrm>
            <a:off x="746782" y="1125714"/>
            <a:ext cx="16512518" cy="102869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8400"/>
              </a:lnSpc>
              <a:spcBef>
                <a:spcPct val="0"/>
              </a:spcBef>
            </a:pPr>
            <a:r>
              <a:rPr lang="en-US" sz="6000">
                <a:solidFill>
                  <a:srgbClr val="051D40"/>
                </a:solidFill>
                <a:latin typeface="Open Sans Extra Bold"/>
                <a:ea typeface="Open Sans Extra Bold"/>
                <a:cs typeface="Open Sans Extra Bold"/>
                <a:sym typeface="Open Sans Extra Bold"/>
              </a:rPr>
              <a:t>DUNE @ Royal Society Summer Exhibition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DFDF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1028700" y="2800350"/>
            <a:ext cx="3730481" cy="3730481"/>
            <a:chOff x="0" y="0"/>
            <a:chExt cx="812800" cy="812800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7732" y="0"/>
                  </a:moveTo>
                  <a:lnTo>
                    <a:pt x="765068" y="0"/>
                  </a:lnTo>
                  <a:cubicBezTo>
                    <a:pt x="791430" y="0"/>
                    <a:pt x="812800" y="21370"/>
                    <a:pt x="812800" y="47732"/>
                  </a:cubicBezTo>
                  <a:lnTo>
                    <a:pt x="812800" y="765068"/>
                  </a:lnTo>
                  <a:cubicBezTo>
                    <a:pt x="812800" y="791430"/>
                    <a:pt x="791430" y="812800"/>
                    <a:pt x="765068" y="812800"/>
                  </a:cubicBezTo>
                  <a:lnTo>
                    <a:pt x="47732" y="812800"/>
                  </a:lnTo>
                  <a:cubicBezTo>
                    <a:pt x="21370" y="812800"/>
                    <a:pt x="0" y="791430"/>
                    <a:pt x="0" y="765068"/>
                  </a:cubicBezTo>
                  <a:lnTo>
                    <a:pt x="0" y="47732"/>
                  </a:lnTo>
                  <a:cubicBezTo>
                    <a:pt x="0" y="21370"/>
                    <a:pt x="21370" y="0"/>
                    <a:pt x="47732" y="0"/>
                  </a:cubicBezTo>
                  <a:close/>
                </a:path>
              </a:pathLst>
            </a:custGeom>
            <a:blipFill>
              <a:blip r:embed="rId2"/>
              <a:stretch>
                <a:fillRect l="-10649" r="-79826"/>
              </a:stretch>
            </a:blipFill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4" name="Group 4"/>
          <p:cNvGrpSpPr/>
          <p:nvPr/>
        </p:nvGrpSpPr>
        <p:grpSpPr>
          <a:xfrm>
            <a:off x="5015991" y="2800350"/>
            <a:ext cx="3730481" cy="3730481"/>
            <a:chOff x="0" y="0"/>
            <a:chExt cx="812800" cy="812800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7732" y="0"/>
                  </a:moveTo>
                  <a:lnTo>
                    <a:pt x="765068" y="0"/>
                  </a:lnTo>
                  <a:cubicBezTo>
                    <a:pt x="791430" y="0"/>
                    <a:pt x="812800" y="21370"/>
                    <a:pt x="812800" y="47732"/>
                  </a:cubicBezTo>
                  <a:lnTo>
                    <a:pt x="812800" y="765068"/>
                  </a:lnTo>
                  <a:cubicBezTo>
                    <a:pt x="812800" y="791430"/>
                    <a:pt x="791430" y="812800"/>
                    <a:pt x="765068" y="812800"/>
                  </a:cubicBezTo>
                  <a:lnTo>
                    <a:pt x="47732" y="812800"/>
                  </a:lnTo>
                  <a:cubicBezTo>
                    <a:pt x="21370" y="812800"/>
                    <a:pt x="0" y="791430"/>
                    <a:pt x="0" y="765068"/>
                  </a:cubicBezTo>
                  <a:lnTo>
                    <a:pt x="0" y="47732"/>
                  </a:lnTo>
                  <a:cubicBezTo>
                    <a:pt x="0" y="21370"/>
                    <a:pt x="21370" y="0"/>
                    <a:pt x="47732" y="0"/>
                  </a:cubicBezTo>
                  <a:close/>
                </a:path>
              </a:pathLst>
            </a:custGeom>
            <a:blipFill>
              <a:blip r:embed="rId3"/>
              <a:stretch>
                <a:fillRect l="-38888" r="-38888"/>
              </a:stretch>
            </a:blipFill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6" name="Group 6"/>
          <p:cNvGrpSpPr/>
          <p:nvPr/>
        </p:nvGrpSpPr>
        <p:grpSpPr>
          <a:xfrm>
            <a:off x="13528819" y="6130781"/>
            <a:ext cx="3730481" cy="3730481"/>
            <a:chOff x="0" y="0"/>
            <a:chExt cx="812800" cy="812800"/>
          </a:xfrm>
        </p:grpSpPr>
        <p:sp>
          <p:nvSpPr>
            <p:cNvPr id="7" name="Freeform 7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7732" y="0"/>
                  </a:moveTo>
                  <a:lnTo>
                    <a:pt x="765068" y="0"/>
                  </a:lnTo>
                  <a:cubicBezTo>
                    <a:pt x="791430" y="0"/>
                    <a:pt x="812800" y="21370"/>
                    <a:pt x="812800" y="47732"/>
                  </a:cubicBezTo>
                  <a:lnTo>
                    <a:pt x="812800" y="765068"/>
                  </a:lnTo>
                  <a:cubicBezTo>
                    <a:pt x="812800" y="791430"/>
                    <a:pt x="791430" y="812800"/>
                    <a:pt x="765068" y="812800"/>
                  </a:cubicBezTo>
                  <a:lnTo>
                    <a:pt x="47732" y="812800"/>
                  </a:lnTo>
                  <a:cubicBezTo>
                    <a:pt x="21370" y="812800"/>
                    <a:pt x="0" y="791430"/>
                    <a:pt x="0" y="765068"/>
                  </a:cubicBezTo>
                  <a:lnTo>
                    <a:pt x="0" y="47732"/>
                  </a:lnTo>
                  <a:cubicBezTo>
                    <a:pt x="0" y="21370"/>
                    <a:pt x="21370" y="0"/>
                    <a:pt x="47732" y="0"/>
                  </a:cubicBezTo>
                  <a:close/>
                </a:path>
              </a:pathLst>
            </a:custGeom>
            <a:blipFill>
              <a:blip r:embed="rId4"/>
              <a:stretch>
                <a:fillRect l="-39284" r="-10809"/>
              </a:stretch>
            </a:blipFill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8" name="Group 8"/>
          <p:cNvGrpSpPr/>
          <p:nvPr/>
        </p:nvGrpSpPr>
        <p:grpSpPr>
          <a:xfrm>
            <a:off x="9575010" y="6130781"/>
            <a:ext cx="3730481" cy="3730481"/>
            <a:chOff x="0" y="0"/>
            <a:chExt cx="812800" cy="812800"/>
          </a:xfrm>
        </p:grpSpPr>
        <p:sp>
          <p:nvSpPr>
            <p:cNvPr id="9" name="Freeform 9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7732" y="0"/>
                  </a:moveTo>
                  <a:lnTo>
                    <a:pt x="765068" y="0"/>
                  </a:lnTo>
                  <a:cubicBezTo>
                    <a:pt x="791430" y="0"/>
                    <a:pt x="812800" y="21370"/>
                    <a:pt x="812800" y="47732"/>
                  </a:cubicBezTo>
                  <a:lnTo>
                    <a:pt x="812800" y="765068"/>
                  </a:lnTo>
                  <a:cubicBezTo>
                    <a:pt x="812800" y="791430"/>
                    <a:pt x="791430" y="812800"/>
                    <a:pt x="765068" y="812800"/>
                  </a:cubicBezTo>
                  <a:lnTo>
                    <a:pt x="47732" y="812800"/>
                  </a:lnTo>
                  <a:cubicBezTo>
                    <a:pt x="21370" y="812800"/>
                    <a:pt x="0" y="791430"/>
                    <a:pt x="0" y="765068"/>
                  </a:cubicBezTo>
                  <a:lnTo>
                    <a:pt x="0" y="47732"/>
                  </a:lnTo>
                  <a:cubicBezTo>
                    <a:pt x="0" y="21370"/>
                    <a:pt x="21370" y="0"/>
                    <a:pt x="47732" y="0"/>
                  </a:cubicBezTo>
                  <a:close/>
                </a:path>
              </a:pathLst>
            </a:custGeom>
            <a:blipFill>
              <a:blip r:embed="rId5"/>
              <a:stretch>
                <a:fillRect l="-45465" r="-45465"/>
              </a:stretch>
            </a:blipFill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0" name="TextBox 10"/>
          <p:cNvSpPr txBox="1"/>
          <p:nvPr/>
        </p:nvSpPr>
        <p:spPr>
          <a:xfrm>
            <a:off x="1028700" y="904875"/>
            <a:ext cx="16230600" cy="109474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8960"/>
              </a:lnSpc>
              <a:spcBef>
                <a:spcPct val="0"/>
              </a:spcBef>
            </a:pPr>
            <a:r>
              <a:rPr lang="en-US" sz="6400" b="1">
                <a:solidFill>
                  <a:srgbClr val="051D40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Physics &amp; the UK</a:t>
            </a:r>
          </a:p>
        </p:txBody>
      </p:sp>
      <p:sp>
        <p:nvSpPr>
          <p:cNvPr id="11" name="TextBox 11"/>
          <p:cNvSpPr txBox="1"/>
          <p:nvPr/>
        </p:nvSpPr>
        <p:spPr>
          <a:xfrm>
            <a:off x="1028700" y="6616556"/>
            <a:ext cx="7717773" cy="15811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4200"/>
              </a:lnSpc>
              <a:spcBef>
                <a:spcPct val="0"/>
              </a:spcBef>
            </a:pPr>
            <a:r>
              <a:rPr lang="en-US" sz="3000">
                <a:solidFill>
                  <a:srgbClr val="051D40"/>
                </a:solidFill>
                <a:latin typeface="Montserrat"/>
                <a:ea typeface="Montserrat"/>
                <a:cs typeface="Montserrat"/>
                <a:sym typeface="Montserrat"/>
              </a:rPr>
              <a:t>Our physics community are enduring a period of </a:t>
            </a:r>
            <a:r>
              <a:rPr lang="en-US" sz="3000" b="1">
                <a:solidFill>
                  <a:srgbClr val="051D40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funding</a:t>
            </a:r>
            <a:r>
              <a:rPr lang="en-US" sz="3000">
                <a:solidFill>
                  <a:srgbClr val="051D40"/>
                </a:solidFill>
                <a:latin typeface="Montserrat"/>
                <a:ea typeface="Montserrat"/>
                <a:cs typeface="Montserrat"/>
                <a:sym typeface="Montserrat"/>
              </a:rPr>
              <a:t> pressures from both UKRI cuts and university pressure.</a:t>
            </a:r>
          </a:p>
        </p:txBody>
      </p:sp>
      <p:sp>
        <p:nvSpPr>
          <p:cNvPr id="12" name="TextBox 12"/>
          <p:cNvSpPr txBox="1"/>
          <p:nvPr/>
        </p:nvSpPr>
        <p:spPr>
          <a:xfrm>
            <a:off x="9575010" y="2743200"/>
            <a:ext cx="7718138" cy="15811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4200"/>
              </a:lnSpc>
              <a:spcBef>
                <a:spcPct val="0"/>
              </a:spcBef>
            </a:pPr>
            <a:r>
              <a:rPr lang="en-US" sz="3000">
                <a:solidFill>
                  <a:srgbClr val="051D40"/>
                </a:solidFill>
                <a:latin typeface="Montserrat"/>
                <a:ea typeface="Montserrat"/>
                <a:cs typeface="Montserrat"/>
                <a:sym typeface="Montserrat"/>
              </a:rPr>
              <a:t>Our community wants to continue pursuing blue-skies, </a:t>
            </a:r>
            <a:r>
              <a:rPr lang="en-US" sz="3000" b="1">
                <a:solidFill>
                  <a:srgbClr val="051D40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curiosity-driven</a:t>
            </a:r>
            <a:r>
              <a:rPr lang="en-US" sz="3000">
                <a:solidFill>
                  <a:srgbClr val="051D40"/>
                </a:solidFill>
                <a:latin typeface="Montserrat"/>
                <a:ea typeface="Montserrat"/>
                <a:cs typeface="Montserrat"/>
                <a:sym typeface="Montserrat"/>
              </a:rPr>
              <a:t> research</a:t>
            </a:r>
          </a:p>
        </p:txBody>
      </p:sp>
      <p:sp>
        <p:nvSpPr>
          <p:cNvPr id="13" name="TextBox 13"/>
          <p:cNvSpPr txBox="1"/>
          <p:nvPr/>
        </p:nvSpPr>
        <p:spPr>
          <a:xfrm>
            <a:off x="1028700" y="8397731"/>
            <a:ext cx="7717773" cy="15811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4200"/>
              </a:lnSpc>
              <a:spcBef>
                <a:spcPct val="0"/>
              </a:spcBef>
            </a:pPr>
            <a:r>
              <a:rPr lang="en-US" sz="3000">
                <a:solidFill>
                  <a:srgbClr val="051D40"/>
                </a:solidFill>
                <a:latin typeface="Montserrat"/>
                <a:ea typeface="Montserrat"/>
                <a:cs typeface="Montserrat"/>
                <a:sym typeface="Montserrat"/>
              </a:rPr>
              <a:t>Without intervention, the UK risks losing </a:t>
            </a:r>
            <a:r>
              <a:rPr lang="en-US" sz="3000" b="1">
                <a:solidFill>
                  <a:srgbClr val="051D40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talent</a:t>
            </a:r>
            <a:r>
              <a:rPr lang="en-US" sz="3000">
                <a:solidFill>
                  <a:srgbClr val="051D40"/>
                </a:solidFill>
                <a:latin typeface="Montserrat"/>
                <a:ea typeface="Montserrat"/>
                <a:cs typeface="Montserrat"/>
                <a:sym typeface="Montserrat"/>
              </a:rPr>
              <a:t>, </a:t>
            </a:r>
            <a:r>
              <a:rPr lang="en-US" sz="3000" b="1">
                <a:solidFill>
                  <a:srgbClr val="051D40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innovation</a:t>
            </a:r>
            <a:r>
              <a:rPr lang="en-US" sz="3000">
                <a:solidFill>
                  <a:srgbClr val="051D40"/>
                </a:solidFill>
                <a:latin typeface="Montserrat"/>
                <a:ea typeface="Montserrat"/>
                <a:cs typeface="Montserrat"/>
                <a:sym typeface="Montserrat"/>
              </a:rPr>
              <a:t> capacity, and global </a:t>
            </a:r>
            <a:r>
              <a:rPr lang="en-US" sz="3000" b="1">
                <a:solidFill>
                  <a:srgbClr val="051D40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leadership</a:t>
            </a:r>
            <a:r>
              <a:rPr lang="en-US" sz="3000">
                <a:solidFill>
                  <a:srgbClr val="051D40"/>
                </a:solidFill>
                <a:latin typeface="Montserrat"/>
                <a:ea typeface="Montserrat"/>
                <a:cs typeface="Montserrat"/>
                <a:sym typeface="Montserrat"/>
              </a:rPr>
              <a:t>.</a:t>
            </a:r>
          </a:p>
        </p:txBody>
      </p:sp>
      <p:sp>
        <p:nvSpPr>
          <p:cNvPr id="14" name="TextBox 14"/>
          <p:cNvSpPr txBox="1"/>
          <p:nvPr/>
        </p:nvSpPr>
        <p:spPr>
          <a:xfrm>
            <a:off x="9591934" y="4408416"/>
            <a:ext cx="8060496" cy="15811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4200"/>
              </a:lnSpc>
              <a:spcBef>
                <a:spcPct val="0"/>
              </a:spcBef>
            </a:pPr>
            <a:r>
              <a:rPr lang="en-US" sz="3000">
                <a:solidFill>
                  <a:srgbClr val="051D40"/>
                </a:solidFill>
                <a:latin typeface="Montserrat"/>
                <a:ea typeface="Montserrat"/>
                <a:cs typeface="Montserrat"/>
                <a:sym typeface="Montserrat"/>
              </a:rPr>
              <a:t>The government seeks to address national </a:t>
            </a:r>
            <a:r>
              <a:rPr lang="en-US" sz="3000" b="1">
                <a:solidFill>
                  <a:srgbClr val="051D40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skills gaps</a:t>
            </a:r>
            <a:r>
              <a:rPr lang="en-US" sz="3000">
                <a:solidFill>
                  <a:srgbClr val="051D40"/>
                </a:solidFill>
                <a:latin typeface="Montserrat"/>
                <a:ea typeface="Montserrat"/>
                <a:cs typeface="Montserrat"/>
                <a:sym typeface="Montserrat"/>
              </a:rPr>
              <a:t> and drive </a:t>
            </a:r>
            <a:r>
              <a:rPr lang="en-US" sz="3000" b="1">
                <a:solidFill>
                  <a:srgbClr val="051D40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economic</a:t>
            </a:r>
            <a:r>
              <a:rPr lang="en-US" sz="3000">
                <a:solidFill>
                  <a:srgbClr val="051D40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US" sz="3000" b="1">
                <a:solidFill>
                  <a:srgbClr val="051D40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growth</a:t>
            </a:r>
          </a:p>
        </p:txBody>
      </p:sp>
      <p:sp>
        <p:nvSpPr>
          <p:cNvPr id="15" name="TextBox 15"/>
          <p:cNvSpPr txBox="1"/>
          <p:nvPr/>
        </p:nvSpPr>
        <p:spPr>
          <a:xfrm>
            <a:off x="1028700" y="2152650"/>
            <a:ext cx="16285071" cy="47180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3920"/>
              </a:lnSpc>
              <a:spcBef>
                <a:spcPct val="0"/>
              </a:spcBef>
            </a:pPr>
            <a:r>
              <a:rPr lang="en-US" sz="2800" b="1" i="1">
                <a:solidFill>
                  <a:srgbClr val="051D40"/>
                </a:solidFill>
                <a:latin typeface="Montserrat Bold Italics"/>
                <a:ea typeface="Montserrat Bold Italics"/>
                <a:cs typeface="Montserrat Bold Italics"/>
                <a:sym typeface="Montserrat Bold Italics"/>
              </a:rPr>
              <a:t>Physics is foundational to the UK’s future economically, technologically, and societally.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DFDF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13555260" y="2380882"/>
            <a:ext cx="3104545" cy="3104545"/>
            <a:chOff x="0" y="0"/>
            <a:chExt cx="812800" cy="812800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blipFill>
              <a:blip r:embed="rId2"/>
              <a:stretch>
                <a:fillRect l="-16666" r="-16666"/>
              </a:stretch>
            </a:blipFill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4" name="Group 4"/>
          <p:cNvGrpSpPr/>
          <p:nvPr/>
        </p:nvGrpSpPr>
        <p:grpSpPr>
          <a:xfrm>
            <a:off x="10040973" y="2285465"/>
            <a:ext cx="3199962" cy="3199962"/>
            <a:chOff x="0" y="0"/>
            <a:chExt cx="812800" cy="812800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blipFill>
              <a:blip r:embed="rId3"/>
              <a:stretch>
                <a:fillRect l="-33333"/>
              </a:stretch>
            </a:blipFill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6" name="Group 6"/>
          <p:cNvGrpSpPr/>
          <p:nvPr/>
        </p:nvGrpSpPr>
        <p:grpSpPr>
          <a:xfrm>
            <a:off x="10040973" y="5485427"/>
            <a:ext cx="7218327" cy="4048810"/>
            <a:chOff x="0" y="0"/>
            <a:chExt cx="931482" cy="522475"/>
          </a:xfrm>
        </p:grpSpPr>
        <p:sp>
          <p:nvSpPr>
            <p:cNvPr id="7" name="Freeform 7"/>
            <p:cNvSpPr/>
            <p:nvPr/>
          </p:nvSpPr>
          <p:spPr>
            <a:xfrm rot="-5465900">
              <a:off x="196092" y="-208957"/>
              <a:ext cx="539297" cy="940389"/>
            </a:xfrm>
            <a:custGeom>
              <a:avLst/>
              <a:gdLst/>
              <a:ahLst/>
              <a:cxnLst/>
              <a:rect l="l" t="t" r="r" b="b"/>
              <a:pathLst>
                <a:path w="539297" h="940389">
                  <a:moveTo>
                    <a:pt x="539293" y="34210"/>
                  </a:moveTo>
                  <a:lnTo>
                    <a:pt x="522384" y="916193"/>
                  </a:lnTo>
                  <a:cubicBezTo>
                    <a:pt x="522123" y="929815"/>
                    <a:pt x="510868" y="940646"/>
                    <a:pt x="497247" y="940384"/>
                  </a:cubicBezTo>
                  <a:lnTo>
                    <a:pt x="24196" y="931315"/>
                  </a:lnTo>
                  <a:cubicBezTo>
                    <a:pt x="10574" y="931054"/>
                    <a:pt x="-256" y="919800"/>
                    <a:pt x="5" y="906178"/>
                  </a:cubicBezTo>
                  <a:lnTo>
                    <a:pt x="16914" y="24195"/>
                  </a:lnTo>
                  <a:cubicBezTo>
                    <a:pt x="17175" y="10574"/>
                    <a:pt x="28429" y="-257"/>
                    <a:pt x="42051" y="4"/>
                  </a:cubicBezTo>
                  <a:lnTo>
                    <a:pt x="515102" y="9074"/>
                  </a:lnTo>
                  <a:cubicBezTo>
                    <a:pt x="528723" y="9335"/>
                    <a:pt x="539554" y="20589"/>
                    <a:pt x="539293" y="34210"/>
                  </a:cubicBezTo>
                  <a:close/>
                </a:path>
              </a:pathLst>
            </a:custGeom>
            <a:blipFill>
              <a:blip r:embed="rId4"/>
              <a:stretch>
                <a:fillRect l="-36712" t="-49" r="-18207" b="-18408"/>
              </a:stretch>
            </a:blipFill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8" name="Group 8"/>
          <p:cNvGrpSpPr/>
          <p:nvPr/>
        </p:nvGrpSpPr>
        <p:grpSpPr>
          <a:xfrm>
            <a:off x="365535" y="2689424"/>
            <a:ext cx="5044543" cy="6844813"/>
            <a:chOff x="0" y="0"/>
            <a:chExt cx="663530" cy="900327"/>
          </a:xfrm>
        </p:grpSpPr>
        <p:sp>
          <p:nvSpPr>
            <p:cNvPr id="9" name="Freeform 9"/>
            <p:cNvSpPr/>
            <p:nvPr/>
          </p:nvSpPr>
          <p:spPr>
            <a:xfrm>
              <a:off x="0" y="0"/>
              <a:ext cx="663530" cy="900327"/>
            </a:xfrm>
            <a:custGeom>
              <a:avLst/>
              <a:gdLst/>
              <a:ahLst/>
              <a:cxnLst/>
              <a:rect l="l" t="t" r="r" b="b"/>
              <a:pathLst>
                <a:path w="663530" h="900327">
                  <a:moveTo>
                    <a:pt x="35298" y="0"/>
                  </a:moveTo>
                  <a:lnTo>
                    <a:pt x="628232" y="0"/>
                  </a:lnTo>
                  <a:cubicBezTo>
                    <a:pt x="647726" y="0"/>
                    <a:pt x="663530" y="15804"/>
                    <a:pt x="663530" y="35298"/>
                  </a:cubicBezTo>
                  <a:lnTo>
                    <a:pt x="663530" y="865029"/>
                  </a:lnTo>
                  <a:cubicBezTo>
                    <a:pt x="663530" y="884524"/>
                    <a:pt x="647726" y="900327"/>
                    <a:pt x="628232" y="900327"/>
                  </a:cubicBezTo>
                  <a:lnTo>
                    <a:pt x="35298" y="900327"/>
                  </a:lnTo>
                  <a:cubicBezTo>
                    <a:pt x="15804" y="900327"/>
                    <a:pt x="0" y="884524"/>
                    <a:pt x="0" y="865029"/>
                  </a:cubicBezTo>
                  <a:lnTo>
                    <a:pt x="0" y="35298"/>
                  </a:lnTo>
                  <a:cubicBezTo>
                    <a:pt x="0" y="15804"/>
                    <a:pt x="15804" y="0"/>
                    <a:pt x="35298" y="0"/>
                  </a:cubicBezTo>
                  <a:close/>
                </a:path>
              </a:pathLst>
            </a:custGeom>
            <a:blipFill>
              <a:blip r:embed="rId5"/>
              <a:stretch>
                <a:fillRect l="-14699" r="-4585" b="-17215"/>
              </a:stretch>
            </a:blipFill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0" name="Group 10"/>
          <p:cNvGrpSpPr/>
          <p:nvPr/>
        </p:nvGrpSpPr>
        <p:grpSpPr>
          <a:xfrm>
            <a:off x="5724864" y="2689424"/>
            <a:ext cx="4001783" cy="6844813"/>
            <a:chOff x="0" y="0"/>
            <a:chExt cx="396429" cy="678068"/>
          </a:xfrm>
        </p:grpSpPr>
        <p:sp>
          <p:nvSpPr>
            <p:cNvPr id="11" name="Freeform 11"/>
            <p:cNvSpPr/>
            <p:nvPr/>
          </p:nvSpPr>
          <p:spPr>
            <a:xfrm>
              <a:off x="0" y="0"/>
              <a:ext cx="396429" cy="678068"/>
            </a:xfrm>
            <a:custGeom>
              <a:avLst/>
              <a:gdLst/>
              <a:ahLst/>
              <a:cxnLst/>
              <a:rect l="l" t="t" r="r" b="b"/>
              <a:pathLst>
                <a:path w="396429" h="678068">
                  <a:moveTo>
                    <a:pt x="44496" y="0"/>
                  </a:moveTo>
                  <a:lnTo>
                    <a:pt x="351932" y="0"/>
                  </a:lnTo>
                  <a:cubicBezTo>
                    <a:pt x="376507" y="0"/>
                    <a:pt x="396429" y="19922"/>
                    <a:pt x="396429" y="44496"/>
                  </a:cubicBezTo>
                  <a:lnTo>
                    <a:pt x="396429" y="633572"/>
                  </a:lnTo>
                  <a:cubicBezTo>
                    <a:pt x="396429" y="658146"/>
                    <a:pt x="376507" y="678068"/>
                    <a:pt x="351932" y="678068"/>
                  </a:cubicBezTo>
                  <a:lnTo>
                    <a:pt x="44496" y="678068"/>
                  </a:lnTo>
                  <a:cubicBezTo>
                    <a:pt x="19922" y="678068"/>
                    <a:pt x="0" y="658146"/>
                    <a:pt x="0" y="633572"/>
                  </a:cubicBezTo>
                  <a:lnTo>
                    <a:pt x="0" y="44496"/>
                  </a:lnTo>
                  <a:cubicBezTo>
                    <a:pt x="0" y="19922"/>
                    <a:pt x="19922" y="0"/>
                    <a:pt x="44496" y="0"/>
                  </a:cubicBezTo>
                  <a:close/>
                </a:path>
              </a:pathLst>
            </a:custGeom>
            <a:blipFill>
              <a:blip r:embed="rId6"/>
              <a:stretch>
                <a:fillRect l="-26314" r="-22791" b="-16231"/>
              </a:stretch>
            </a:blipFill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2" name="Freeform 12"/>
          <p:cNvSpPr/>
          <p:nvPr/>
        </p:nvSpPr>
        <p:spPr>
          <a:xfrm>
            <a:off x="16843163" y="-9525"/>
            <a:ext cx="1473412" cy="1473412"/>
          </a:xfrm>
          <a:custGeom>
            <a:avLst/>
            <a:gdLst/>
            <a:ahLst/>
            <a:cxnLst/>
            <a:rect l="l" t="t" r="r" b="b"/>
            <a:pathLst>
              <a:path w="1473412" h="1473412">
                <a:moveTo>
                  <a:pt x="0" y="0"/>
                </a:moveTo>
                <a:lnTo>
                  <a:pt x="1473412" y="0"/>
                </a:lnTo>
                <a:lnTo>
                  <a:pt x="1473412" y="1473412"/>
                </a:lnTo>
                <a:lnTo>
                  <a:pt x="0" y="1473412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13" name="Freeform 13"/>
          <p:cNvSpPr/>
          <p:nvPr/>
        </p:nvSpPr>
        <p:spPr>
          <a:xfrm>
            <a:off x="153038" y="167860"/>
            <a:ext cx="5257040" cy="860840"/>
          </a:xfrm>
          <a:custGeom>
            <a:avLst/>
            <a:gdLst/>
            <a:ahLst/>
            <a:cxnLst/>
            <a:rect l="l" t="t" r="r" b="b"/>
            <a:pathLst>
              <a:path w="5257040" h="860840">
                <a:moveTo>
                  <a:pt x="0" y="0"/>
                </a:moveTo>
                <a:lnTo>
                  <a:pt x="5257040" y="0"/>
                </a:lnTo>
                <a:lnTo>
                  <a:pt x="5257040" y="860840"/>
                </a:lnTo>
                <a:lnTo>
                  <a:pt x="0" y="860840"/>
                </a:lnTo>
                <a:lnTo>
                  <a:pt x="0" y="0"/>
                </a:lnTo>
                <a:close/>
              </a:path>
            </a:pathLst>
          </a:custGeom>
          <a:blipFill>
            <a:blip r:embed="rId8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14" name="TextBox 14"/>
          <p:cNvSpPr txBox="1"/>
          <p:nvPr/>
        </p:nvSpPr>
        <p:spPr>
          <a:xfrm>
            <a:off x="746782" y="1125714"/>
            <a:ext cx="16512518" cy="102869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8400"/>
              </a:lnSpc>
              <a:spcBef>
                <a:spcPct val="0"/>
              </a:spcBef>
            </a:pPr>
            <a:r>
              <a:rPr lang="en-US" sz="6000">
                <a:solidFill>
                  <a:srgbClr val="051D40"/>
                </a:solidFill>
                <a:latin typeface="Open Sans Extra Bold"/>
                <a:ea typeface="Open Sans Extra Bold"/>
                <a:cs typeface="Open Sans Extra Bold"/>
                <a:sym typeface="Open Sans Extra Bold"/>
              </a:rPr>
              <a:t>DUNE @ Royal Society Summer Exhibition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DFDF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2367338" y="5425110"/>
            <a:ext cx="9846866" cy="4861890"/>
          </a:xfrm>
          <a:custGeom>
            <a:avLst/>
            <a:gdLst/>
            <a:ahLst/>
            <a:cxnLst/>
            <a:rect l="l" t="t" r="r" b="b"/>
            <a:pathLst>
              <a:path w="9846866" h="4861890">
                <a:moveTo>
                  <a:pt x="0" y="0"/>
                </a:moveTo>
                <a:lnTo>
                  <a:pt x="9846866" y="0"/>
                </a:lnTo>
                <a:lnTo>
                  <a:pt x="9846866" y="4861890"/>
                </a:lnTo>
                <a:lnTo>
                  <a:pt x="0" y="4861890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3" name="Freeform 3"/>
          <p:cNvSpPr/>
          <p:nvPr/>
        </p:nvSpPr>
        <p:spPr>
          <a:xfrm>
            <a:off x="12362559" y="2443680"/>
            <a:ext cx="5083061" cy="3615327"/>
          </a:xfrm>
          <a:custGeom>
            <a:avLst/>
            <a:gdLst/>
            <a:ahLst/>
            <a:cxnLst/>
            <a:rect l="l" t="t" r="r" b="b"/>
            <a:pathLst>
              <a:path w="5083061" h="3615327">
                <a:moveTo>
                  <a:pt x="0" y="0"/>
                </a:moveTo>
                <a:lnTo>
                  <a:pt x="5083060" y="0"/>
                </a:lnTo>
                <a:lnTo>
                  <a:pt x="5083060" y="3615327"/>
                </a:lnTo>
                <a:lnTo>
                  <a:pt x="0" y="3615327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4" name="Freeform 4"/>
          <p:cNvSpPr/>
          <p:nvPr/>
        </p:nvSpPr>
        <p:spPr>
          <a:xfrm>
            <a:off x="12362559" y="6288100"/>
            <a:ext cx="5083061" cy="3615327"/>
          </a:xfrm>
          <a:custGeom>
            <a:avLst/>
            <a:gdLst/>
            <a:ahLst/>
            <a:cxnLst/>
            <a:rect l="l" t="t" r="r" b="b"/>
            <a:pathLst>
              <a:path w="5083061" h="3615327">
                <a:moveTo>
                  <a:pt x="0" y="0"/>
                </a:moveTo>
                <a:lnTo>
                  <a:pt x="5083060" y="0"/>
                </a:lnTo>
                <a:lnTo>
                  <a:pt x="5083060" y="3615327"/>
                </a:lnTo>
                <a:lnTo>
                  <a:pt x="0" y="3615327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5" name="TextBox 5"/>
          <p:cNvSpPr txBox="1"/>
          <p:nvPr/>
        </p:nvSpPr>
        <p:spPr>
          <a:xfrm>
            <a:off x="1028700" y="904875"/>
            <a:ext cx="16230600" cy="109474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8960"/>
              </a:lnSpc>
              <a:spcBef>
                <a:spcPct val="0"/>
              </a:spcBef>
            </a:pPr>
            <a:r>
              <a:rPr lang="en-US" sz="6400" b="1">
                <a:solidFill>
                  <a:srgbClr val="051D40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DUNE Exbition at the Royal Society</a:t>
            </a:r>
          </a:p>
        </p:txBody>
      </p:sp>
      <p:grpSp>
        <p:nvGrpSpPr>
          <p:cNvPr id="6" name="Group 6"/>
          <p:cNvGrpSpPr/>
          <p:nvPr/>
        </p:nvGrpSpPr>
        <p:grpSpPr>
          <a:xfrm>
            <a:off x="575847" y="2443680"/>
            <a:ext cx="3264292" cy="3264292"/>
            <a:chOff x="0" y="0"/>
            <a:chExt cx="812800" cy="812800"/>
          </a:xfrm>
        </p:grpSpPr>
        <p:sp>
          <p:nvSpPr>
            <p:cNvPr id="7" name="Freeform 7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54549" y="0"/>
                  </a:moveTo>
                  <a:lnTo>
                    <a:pt x="758251" y="0"/>
                  </a:lnTo>
                  <a:cubicBezTo>
                    <a:pt x="772718" y="0"/>
                    <a:pt x="786593" y="5747"/>
                    <a:pt x="796823" y="15977"/>
                  </a:cubicBezTo>
                  <a:cubicBezTo>
                    <a:pt x="807053" y="26207"/>
                    <a:pt x="812800" y="40082"/>
                    <a:pt x="812800" y="54549"/>
                  </a:cubicBezTo>
                  <a:lnTo>
                    <a:pt x="812800" y="758251"/>
                  </a:lnTo>
                  <a:cubicBezTo>
                    <a:pt x="812800" y="772718"/>
                    <a:pt x="807053" y="786593"/>
                    <a:pt x="796823" y="796823"/>
                  </a:cubicBezTo>
                  <a:cubicBezTo>
                    <a:pt x="786593" y="807053"/>
                    <a:pt x="772718" y="812800"/>
                    <a:pt x="758251" y="812800"/>
                  </a:cubicBezTo>
                  <a:lnTo>
                    <a:pt x="54549" y="812800"/>
                  </a:lnTo>
                  <a:cubicBezTo>
                    <a:pt x="40082" y="812800"/>
                    <a:pt x="26207" y="807053"/>
                    <a:pt x="15977" y="796823"/>
                  </a:cubicBezTo>
                  <a:cubicBezTo>
                    <a:pt x="5747" y="786593"/>
                    <a:pt x="0" y="772718"/>
                    <a:pt x="0" y="758251"/>
                  </a:cubicBezTo>
                  <a:lnTo>
                    <a:pt x="0" y="54549"/>
                  </a:lnTo>
                  <a:cubicBezTo>
                    <a:pt x="0" y="40082"/>
                    <a:pt x="5747" y="26207"/>
                    <a:pt x="15977" y="15977"/>
                  </a:cubicBezTo>
                  <a:cubicBezTo>
                    <a:pt x="26207" y="5747"/>
                    <a:pt x="40082" y="0"/>
                    <a:pt x="54549" y="0"/>
                  </a:cubicBezTo>
                  <a:close/>
                </a:path>
              </a:pathLst>
            </a:custGeom>
            <a:blipFill>
              <a:blip r:embed="rId7"/>
              <a:stretch>
                <a:fillRect l="-25954" t="-99924" r="-49508" b="-112008"/>
              </a:stretch>
            </a:blipFill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8" name="Freeform 8"/>
          <p:cNvSpPr/>
          <p:nvPr/>
        </p:nvSpPr>
        <p:spPr>
          <a:xfrm>
            <a:off x="16843163" y="-9525"/>
            <a:ext cx="1473412" cy="1473412"/>
          </a:xfrm>
          <a:custGeom>
            <a:avLst/>
            <a:gdLst/>
            <a:ahLst/>
            <a:cxnLst/>
            <a:rect l="l" t="t" r="r" b="b"/>
            <a:pathLst>
              <a:path w="1473412" h="1473412">
                <a:moveTo>
                  <a:pt x="0" y="0"/>
                </a:moveTo>
                <a:lnTo>
                  <a:pt x="1473412" y="0"/>
                </a:lnTo>
                <a:lnTo>
                  <a:pt x="1473412" y="1473412"/>
                </a:lnTo>
                <a:lnTo>
                  <a:pt x="0" y="1473412"/>
                </a:lnTo>
                <a:lnTo>
                  <a:pt x="0" y="0"/>
                </a:lnTo>
                <a:close/>
              </a:path>
            </a:pathLst>
          </a:custGeom>
          <a:blipFill>
            <a:blip r:embed="rId8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9" name="Freeform 9"/>
          <p:cNvSpPr/>
          <p:nvPr/>
        </p:nvSpPr>
        <p:spPr>
          <a:xfrm>
            <a:off x="153038" y="167860"/>
            <a:ext cx="5257040" cy="860840"/>
          </a:xfrm>
          <a:custGeom>
            <a:avLst/>
            <a:gdLst/>
            <a:ahLst/>
            <a:cxnLst/>
            <a:rect l="l" t="t" r="r" b="b"/>
            <a:pathLst>
              <a:path w="5257040" h="860840">
                <a:moveTo>
                  <a:pt x="0" y="0"/>
                </a:moveTo>
                <a:lnTo>
                  <a:pt x="5257040" y="0"/>
                </a:lnTo>
                <a:lnTo>
                  <a:pt x="5257040" y="860840"/>
                </a:lnTo>
                <a:lnTo>
                  <a:pt x="0" y="860840"/>
                </a:lnTo>
                <a:lnTo>
                  <a:pt x="0" y="0"/>
                </a:lnTo>
                <a:close/>
              </a:path>
            </a:pathLst>
          </a:custGeom>
          <a:blipFill>
            <a:blip r:embed="rId9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grpSp>
        <p:nvGrpSpPr>
          <p:cNvPr id="10" name="Group 10"/>
          <p:cNvGrpSpPr/>
          <p:nvPr/>
        </p:nvGrpSpPr>
        <p:grpSpPr>
          <a:xfrm>
            <a:off x="4026479" y="2443680"/>
            <a:ext cx="3264292" cy="3264292"/>
            <a:chOff x="0" y="0"/>
            <a:chExt cx="812800" cy="812800"/>
          </a:xfrm>
        </p:grpSpPr>
        <p:sp>
          <p:nvSpPr>
            <p:cNvPr id="11" name="Freeform 11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54549" y="0"/>
                  </a:moveTo>
                  <a:lnTo>
                    <a:pt x="758251" y="0"/>
                  </a:lnTo>
                  <a:cubicBezTo>
                    <a:pt x="772718" y="0"/>
                    <a:pt x="786593" y="5747"/>
                    <a:pt x="796823" y="15977"/>
                  </a:cubicBezTo>
                  <a:cubicBezTo>
                    <a:pt x="807053" y="26207"/>
                    <a:pt x="812800" y="40082"/>
                    <a:pt x="812800" y="54549"/>
                  </a:cubicBezTo>
                  <a:lnTo>
                    <a:pt x="812800" y="758251"/>
                  </a:lnTo>
                  <a:cubicBezTo>
                    <a:pt x="812800" y="772718"/>
                    <a:pt x="807053" y="786593"/>
                    <a:pt x="796823" y="796823"/>
                  </a:cubicBezTo>
                  <a:cubicBezTo>
                    <a:pt x="786593" y="807053"/>
                    <a:pt x="772718" y="812800"/>
                    <a:pt x="758251" y="812800"/>
                  </a:cubicBezTo>
                  <a:lnTo>
                    <a:pt x="54549" y="812800"/>
                  </a:lnTo>
                  <a:cubicBezTo>
                    <a:pt x="40082" y="812800"/>
                    <a:pt x="26207" y="807053"/>
                    <a:pt x="15977" y="796823"/>
                  </a:cubicBezTo>
                  <a:cubicBezTo>
                    <a:pt x="5747" y="786593"/>
                    <a:pt x="0" y="772718"/>
                    <a:pt x="0" y="758251"/>
                  </a:cubicBezTo>
                  <a:lnTo>
                    <a:pt x="0" y="54549"/>
                  </a:lnTo>
                  <a:cubicBezTo>
                    <a:pt x="0" y="40082"/>
                    <a:pt x="5747" y="26207"/>
                    <a:pt x="15977" y="15977"/>
                  </a:cubicBezTo>
                  <a:cubicBezTo>
                    <a:pt x="26207" y="5747"/>
                    <a:pt x="40082" y="0"/>
                    <a:pt x="54549" y="0"/>
                  </a:cubicBezTo>
                  <a:close/>
                </a:path>
              </a:pathLst>
            </a:custGeom>
            <a:blipFill>
              <a:blip r:embed="rId10"/>
              <a:stretch>
                <a:fillRect l="-30985" t="-7948" r="-12945"/>
              </a:stretch>
            </a:blipFill>
          </p:spPr>
          <p:txBody>
            <a:bodyPr/>
            <a:lstStyle/>
            <a:p>
              <a:endParaRPr lang="en-US"/>
            </a:p>
          </p:txBody>
        </p:sp>
      </p:grpSp>
      <p:pic>
        <p:nvPicPr>
          <p:cNvPr id="12" name="Picture 12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1"/>
          <a:srcRect/>
          <a:stretch>
            <a:fillRect/>
          </a:stretch>
        </p:blipFill>
        <p:spPr>
          <a:xfrm>
            <a:off x="7525786" y="2506265"/>
            <a:ext cx="4688418" cy="263723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video>
              <p:cMediaNode vol="0">
                <p:cTn id="2" fill="hold" display="0">
                  <p:stCondLst>
                    <p:cond delay="indefinite"/>
                  </p:stCondLst>
                </p:cTn>
                <p:tgtEl>
                  <p:spTgt spid="12"/>
                </p:tgtEl>
              </p:cMediaNode>
            </p:video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DFDF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1028700" y="2220182"/>
            <a:ext cx="4672664" cy="6809518"/>
            <a:chOff x="0" y="0"/>
            <a:chExt cx="723918" cy="1054972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723918" cy="1054972"/>
            </a:xfrm>
            <a:custGeom>
              <a:avLst/>
              <a:gdLst/>
              <a:ahLst/>
              <a:cxnLst/>
              <a:rect l="l" t="t" r="r" b="b"/>
              <a:pathLst>
                <a:path w="723918" h="1054972">
                  <a:moveTo>
                    <a:pt x="38108" y="0"/>
                  </a:moveTo>
                  <a:lnTo>
                    <a:pt x="685810" y="0"/>
                  </a:lnTo>
                  <a:cubicBezTo>
                    <a:pt x="706857" y="0"/>
                    <a:pt x="723918" y="17061"/>
                    <a:pt x="723918" y="38108"/>
                  </a:cubicBezTo>
                  <a:lnTo>
                    <a:pt x="723918" y="1016865"/>
                  </a:lnTo>
                  <a:cubicBezTo>
                    <a:pt x="723918" y="1037911"/>
                    <a:pt x="706857" y="1054972"/>
                    <a:pt x="685810" y="1054972"/>
                  </a:cubicBezTo>
                  <a:lnTo>
                    <a:pt x="38108" y="1054972"/>
                  </a:lnTo>
                  <a:cubicBezTo>
                    <a:pt x="17061" y="1054972"/>
                    <a:pt x="0" y="1037911"/>
                    <a:pt x="0" y="1016865"/>
                  </a:cubicBezTo>
                  <a:lnTo>
                    <a:pt x="0" y="38108"/>
                  </a:lnTo>
                  <a:cubicBezTo>
                    <a:pt x="0" y="17061"/>
                    <a:pt x="17061" y="0"/>
                    <a:pt x="38108" y="0"/>
                  </a:cubicBezTo>
                  <a:close/>
                </a:path>
              </a:pathLst>
            </a:custGeom>
            <a:blipFill>
              <a:blip r:embed="rId2"/>
              <a:stretch>
                <a:fillRect l="-26792" r="-27384" b="-41060"/>
              </a:stretch>
            </a:blipFill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4" name="Group 4"/>
          <p:cNvGrpSpPr/>
          <p:nvPr/>
        </p:nvGrpSpPr>
        <p:grpSpPr>
          <a:xfrm>
            <a:off x="5872882" y="2220182"/>
            <a:ext cx="4672664" cy="6809518"/>
            <a:chOff x="0" y="0"/>
            <a:chExt cx="723918" cy="1054972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723918" cy="1054972"/>
            </a:xfrm>
            <a:custGeom>
              <a:avLst/>
              <a:gdLst/>
              <a:ahLst/>
              <a:cxnLst/>
              <a:rect l="l" t="t" r="r" b="b"/>
              <a:pathLst>
                <a:path w="723918" h="1054972">
                  <a:moveTo>
                    <a:pt x="38108" y="0"/>
                  </a:moveTo>
                  <a:lnTo>
                    <a:pt x="685810" y="0"/>
                  </a:lnTo>
                  <a:cubicBezTo>
                    <a:pt x="706857" y="0"/>
                    <a:pt x="723918" y="17061"/>
                    <a:pt x="723918" y="38108"/>
                  </a:cubicBezTo>
                  <a:lnTo>
                    <a:pt x="723918" y="1016865"/>
                  </a:lnTo>
                  <a:cubicBezTo>
                    <a:pt x="723918" y="1037911"/>
                    <a:pt x="706857" y="1054972"/>
                    <a:pt x="685810" y="1054972"/>
                  </a:cubicBezTo>
                  <a:lnTo>
                    <a:pt x="38108" y="1054972"/>
                  </a:lnTo>
                  <a:cubicBezTo>
                    <a:pt x="17061" y="1054972"/>
                    <a:pt x="0" y="1037911"/>
                    <a:pt x="0" y="1016865"/>
                  </a:cubicBezTo>
                  <a:lnTo>
                    <a:pt x="0" y="38108"/>
                  </a:lnTo>
                  <a:cubicBezTo>
                    <a:pt x="0" y="17061"/>
                    <a:pt x="17061" y="0"/>
                    <a:pt x="38108" y="0"/>
                  </a:cubicBezTo>
                  <a:close/>
                </a:path>
              </a:pathLst>
            </a:custGeom>
            <a:blipFill>
              <a:blip r:embed="rId3"/>
              <a:stretch>
                <a:fillRect l="-45956" t="-49324" r="-18871" b="-1480"/>
              </a:stretch>
            </a:blipFill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6" name="Freeform 6"/>
          <p:cNvSpPr/>
          <p:nvPr/>
        </p:nvSpPr>
        <p:spPr>
          <a:xfrm>
            <a:off x="153038" y="167860"/>
            <a:ext cx="5257040" cy="860840"/>
          </a:xfrm>
          <a:custGeom>
            <a:avLst/>
            <a:gdLst/>
            <a:ahLst/>
            <a:cxnLst/>
            <a:rect l="l" t="t" r="r" b="b"/>
            <a:pathLst>
              <a:path w="5257040" h="860840">
                <a:moveTo>
                  <a:pt x="0" y="0"/>
                </a:moveTo>
                <a:lnTo>
                  <a:pt x="5257040" y="0"/>
                </a:lnTo>
                <a:lnTo>
                  <a:pt x="5257040" y="860840"/>
                </a:lnTo>
                <a:lnTo>
                  <a:pt x="0" y="860840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grpSp>
        <p:nvGrpSpPr>
          <p:cNvPr id="7" name="Group 7"/>
          <p:cNvGrpSpPr/>
          <p:nvPr/>
        </p:nvGrpSpPr>
        <p:grpSpPr>
          <a:xfrm>
            <a:off x="14593330" y="7024887"/>
            <a:ext cx="3260851" cy="2815473"/>
            <a:chOff x="0" y="0"/>
            <a:chExt cx="505191" cy="436190"/>
          </a:xfrm>
        </p:grpSpPr>
        <p:sp>
          <p:nvSpPr>
            <p:cNvPr id="8" name="Freeform 8"/>
            <p:cNvSpPr/>
            <p:nvPr/>
          </p:nvSpPr>
          <p:spPr>
            <a:xfrm>
              <a:off x="0" y="0"/>
              <a:ext cx="505191" cy="436190"/>
            </a:xfrm>
            <a:custGeom>
              <a:avLst/>
              <a:gdLst/>
              <a:ahLst/>
              <a:cxnLst/>
              <a:rect l="l" t="t" r="r" b="b"/>
              <a:pathLst>
                <a:path w="505191" h="436190">
                  <a:moveTo>
                    <a:pt x="54607" y="0"/>
                  </a:moveTo>
                  <a:lnTo>
                    <a:pt x="450584" y="0"/>
                  </a:lnTo>
                  <a:cubicBezTo>
                    <a:pt x="480743" y="0"/>
                    <a:pt x="505191" y="24448"/>
                    <a:pt x="505191" y="54607"/>
                  </a:cubicBezTo>
                  <a:lnTo>
                    <a:pt x="505191" y="381584"/>
                  </a:lnTo>
                  <a:cubicBezTo>
                    <a:pt x="505191" y="411742"/>
                    <a:pt x="480743" y="436190"/>
                    <a:pt x="450584" y="436190"/>
                  </a:cubicBezTo>
                  <a:lnTo>
                    <a:pt x="54607" y="436190"/>
                  </a:lnTo>
                  <a:cubicBezTo>
                    <a:pt x="24448" y="436190"/>
                    <a:pt x="0" y="411742"/>
                    <a:pt x="0" y="381584"/>
                  </a:cubicBezTo>
                  <a:lnTo>
                    <a:pt x="0" y="54607"/>
                  </a:lnTo>
                  <a:cubicBezTo>
                    <a:pt x="0" y="24448"/>
                    <a:pt x="24448" y="0"/>
                    <a:pt x="54607" y="0"/>
                  </a:cubicBezTo>
                  <a:close/>
                </a:path>
              </a:pathLst>
            </a:custGeom>
            <a:blipFill>
              <a:blip r:embed="rId5"/>
              <a:stretch>
                <a:fillRect t="-960" b="-960"/>
              </a:stretch>
            </a:blipFill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9" name="TextBox 9"/>
          <p:cNvSpPr txBox="1"/>
          <p:nvPr/>
        </p:nvSpPr>
        <p:spPr>
          <a:xfrm>
            <a:off x="10716995" y="2248757"/>
            <a:ext cx="6542305" cy="771334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3389"/>
              </a:lnSpc>
            </a:pPr>
            <a:r>
              <a:rPr lang="en-US" sz="2999">
                <a:solidFill>
                  <a:srgbClr val="051D40"/>
                </a:solidFill>
                <a:latin typeface="Canva Sans"/>
                <a:ea typeface="Canva Sans"/>
                <a:cs typeface="Canva Sans"/>
                <a:sym typeface="Canva Sans"/>
              </a:rPr>
              <a:t>Model of </a:t>
            </a:r>
            <a:r>
              <a:rPr lang="en-US" sz="2999" b="1">
                <a:solidFill>
                  <a:srgbClr val="051D40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ProtonDUNE</a:t>
            </a:r>
            <a:r>
              <a:rPr lang="en-US" sz="2999">
                <a:solidFill>
                  <a:srgbClr val="051D40"/>
                </a:solidFill>
                <a:latin typeface="Canva Sans"/>
                <a:ea typeface="Canva Sans"/>
                <a:cs typeface="Canva Sans"/>
                <a:sym typeface="Canva Sans"/>
              </a:rPr>
              <a:t> with model </a:t>
            </a:r>
            <a:r>
              <a:rPr lang="en-US" sz="2999" b="1">
                <a:solidFill>
                  <a:srgbClr val="051D40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APA</a:t>
            </a:r>
            <a:r>
              <a:rPr lang="en-US" sz="2999">
                <a:solidFill>
                  <a:srgbClr val="051D40"/>
                </a:solidFill>
                <a:latin typeface="Canva Sans"/>
                <a:ea typeface="Canva Sans"/>
                <a:cs typeface="Canva Sans"/>
                <a:sym typeface="Canva Sans"/>
              </a:rPr>
              <a:t> next to it gifted to the </a:t>
            </a:r>
            <a:r>
              <a:rPr lang="en-US" sz="2999" b="1">
                <a:solidFill>
                  <a:srgbClr val="051D40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Neutrino Platform</a:t>
            </a:r>
            <a:r>
              <a:rPr lang="en-US" sz="2999">
                <a:solidFill>
                  <a:srgbClr val="051D40"/>
                </a:solidFill>
                <a:latin typeface="Canva Sans"/>
                <a:ea typeface="Canva Sans"/>
                <a:cs typeface="Canva Sans"/>
                <a:sym typeface="Canva Sans"/>
              </a:rPr>
              <a:t> at CERN, and leant to local outreach events</a:t>
            </a:r>
          </a:p>
          <a:p>
            <a:pPr algn="l">
              <a:lnSpc>
                <a:spcPts val="3389"/>
              </a:lnSpc>
            </a:pPr>
            <a:endParaRPr lang="en-US" sz="2999">
              <a:solidFill>
                <a:srgbClr val="051D40"/>
              </a:solidFill>
              <a:latin typeface="Canva Sans"/>
              <a:ea typeface="Canva Sans"/>
              <a:cs typeface="Canva Sans"/>
              <a:sym typeface="Canva Sans"/>
            </a:endParaRPr>
          </a:p>
          <a:p>
            <a:pPr algn="l">
              <a:lnSpc>
                <a:spcPts val="3389"/>
              </a:lnSpc>
            </a:pPr>
            <a:endParaRPr lang="en-US" sz="2999">
              <a:solidFill>
                <a:srgbClr val="051D40"/>
              </a:solidFill>
              <a:latin typeface="Canva Sans"/>
              <a:ea typeface="Canva Sans"/>
              <a:cs typeface="Canva Sans"/>
              <a:sym typeface="Canva Sans"/>
            </a:endParaRPr>
          </a:p>
          <a:p>
            <a:pPr algn="l">
              <a:lnSpc>
                <a:spcPts val="3389"/>
              </a:lnSpc>
            </a:pPr>
            <a:r>
              <a:rPr lang="en-US" sz="2999">
                <a:solidFill>
                  <a:srgbClr val="051D40"/>
                </a:solidFill>
                <a:latin typeface="Canva Sans"/>
                <a:ea typeface="Canva Sans"/>
                <a:cs typeface="Canva Sans"/>
                <a:sym typeface="Canva Sans"/>
              </a:rPr>
              <a:t>Many of the exhibition pieces available to download and use for your own exhibitons:</a:t>
            </a:r>
          </a:p>
          <a:p>
            <a:pPr algn="l">
              <a:lnSpc>
                <a:spcPts val="3389"/>
              </a:lnSpc>
            </a:pPr>
            <a:endParaRPr lang="en-US" sz="2999">
              <a:solidFill>
                <a:srgbClr val="051D40"/>
              </a:solidFill>
              <a:latin typeface="Canva Sans"/>
              <a:ea typeface="Canva Sans"/>
              <a:cs typeface="Canva Sans"/>
              <a:sym typeface="Canva Sans"/>
            </a:endParaRPr>
          </a:p>
          <a:p>
            <a:pPr marL="647697" lvl="1" indent="-323848" algn="l">
              <a:lnSpc>
                <a:spcPts val="3389"/>
              </a:lnSpc>
              <a:buFont typeface="Arial"/>
              <a:buChar char="•"/>
            </a:pPr>
            <a:r>
              <a:rPr lang="en-US" sz="2999">
                <a:solidFill>
                  <a:srgbClr val="051D40"/>
                </a:solidFill>
                <a:latin typeface="Canva Sans"/>
                <a:ea typeface="Canva Sans"/>
                <a:cs typeface="Canva Sans"/>
                <a:sym typeface="Canva Sans"/>
              </a:rPr>
              <a:t>Neurtino counting IPAD game</a:t>
            </a:r>
          </a:p>
          <a:p>
            <a:pPr marL="647697" lvl="1" indent="-323848" algn="l">
              <a:lnSpc>
                <a:spcPts val="3389"/>
              </a:lnSpc>
              <a:buFont typeface="Arial"/>
              <a:buChar char="•"/>
            </a:pPr>
            <a:r>
              <a:rPr lang="en-US" sz="2999">
                <a:solidFill>
                  <a:srgbClr val="051D40"/>
                </a:solidFill>
                <a:latin typeface="Canva Sans"/>
                <a:ea typeface="Canva Sans"/>
                <a:cs typeface="Canva Sans"/>
                <a:sym typeface="Canva Sans"/>
              </a:rPr>
              <a:t>3D DUNE model</a:t>
            </a:r>
          </a:p>
          <a:p>
            <a:pPr marL="647697" lvl="1" indent="-323848" algn="l">
              <a:lnSpc>
                <a:spcPts val="3389"/>
              </a:lnSpc>
              <a:buFont typeface="Arial"/>
              <a:buChar char="•"/>
            </a:pPr>
            <a:r>
              <a:rPr lang="en-US" sz="2999">
                <a:solidFill>
                  <a:srgbClr val="051D40"/>
                </a:solidFill>
                <a:latin typeface="Canva Sans"/>
                <a:ea typeface="Canva Sans"/>
                <a:cs typeface="Canva Sans"/>
                <a:sym typeface="Canva Sans"/>
              </a:rPr>
              <a:t>Videos</a:t>
            </a:r>
          </a:p>
          <a:p>
            <a:pPr marL="647697" lvl="1" indent="-323848" algn="l">
              <a:lnSpc>
                <a:spcPts val="3389"/>
              </a:lnSpc>
              <a:buFont typeface="Arial"/>
              <a:buChar char="•"/>
            </a:pPr>
            <a:r>
              <a:rPr lang="en-US" sz="2999">
                <a:solidFill>
                  <a:srgbClr val="051D40"/>
                </a:solidFill>
                <a:latin typeface="Canva Sans"/>
                <a:ea typeface="Canva Sans"/>
                <a:cs typeface="Canva Sans"/>
                <a:sym typeface="Canva Sans"/>
              </a:rPr>
              <a:t>Event displays</a:t>
            </a:r>
          </a:p>
          <a:p>
            <a:pPr marL="647697" lvl="1" indent="-323848" algn="l">
              <a:lnSpc>
                <a:spcPts val="3389"/>
              </a:lnSpc>
              <a:buFont typeface="Arial"/>
              <a:buChar char="•"/>
            </a:pPr>
            <a:r>
              <a:rPr lang="en-US" sz="2999">
                <a:solidFill>
                  <a:srgbClr val="051D40"/>
                </a:solidFill>
                <a:latin typeface="Canva Sans"/>
                <a:ea typeface="Canva Sans"/>
                <a:cs typeface="Canva Sans"/>
                <a:sym typeface="Canva Sans"/>
              </a:rPr>
              <a:t>Posters</a:t>
            </a:r>
          </a:p>
          <a:p>
            <a:pPr marL="647697" lvl="1" indent="-323848" algn="l">
              <a:lnSpc>
                <a:spcPts val="3389"/>
              </a:lnSpc>
              <a:buFont typeface="Arial"/>
              <a:buChar char="•"/>
            </a:pPr>
            <a:r>
              <a:rPr lang="en-US" sz="2999">
                <a:solidFill>
                  <a:srgbClr val="051D40"/>
                </a:solidFill>
                <a:latin typeface="Canva Sans"/>
                <a:ea typeface="Canva Sans"/>
                <a:cs typeface="Canva Sans"/>
                <a:sym typeface="Canva Sans"/>
              </a:rPr>
              <a:t>Particle Menu</a:t>
            </a:r>
          </a:p>
          <a:p>
            <a:pPr marL="647697" lvl="1" indent="-323848" algn="l">
              <a:lnSpc>
                <a:spcPts val="3389"/>
              </a:lnSpc>
              <a:buFont typeface="Arial"/>
              <a:buChar char="•"/>
            </a:pPr>
            <a:r>
              <a:rPr lang="en-US" sz="2999">
                <a:solidFill>
                  <a:srgbClr val="051D40"/>
                </a:solidFill>
                <a:latin typeface="Canva Sans"/>
                <a:ea typeface="Canva Sans"/>
                <a:cs typeface="Canva Sans"/>
                <a:sym typeface="Canva Sans"/>
              </a:rPr>
              <a:t>DUNE VR</a:t>
            </a:r>
          </a:p>
          <a:p>
            <a:pPr algn="l">
              <a:lnSpc>
                <a:spcPts val="3389"/>
              </a:lnSpc>
            </a:pPr>
            <a:endParaRPr lang="en-US" sz="2999">
              <a:solidFill>
                <a:srgbClr val="051D40"/>
              </a:solidFill>
              <a:latin typeface="Canva Sans"/>
              <a:ea typeface="Canva Sans"/>
              <a:cs typeface="Canva Sans"/>
              <a:sym typeface="Canva Sans"/>
            </a:endParaRPr>
          </a:p>
        </p:txBody>
      </p:sp>
      <p:sp>
        <p:nvSpPr>
          <p:cNvPr id="10" name="TextBox 10"/>
          <p:cNvSpPr txBox="1"/>
          <p:nvPr/>
        </p:nvSpPr>
        <p:spPr>
          <a:xfrm>
            <a:off x="1028700" y="904875"/>
            <a:ext cx="16230600" cy="109474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8960"/>
              </a:lnSpc>
              <a:spcBef>
                <a:spcPct val="0"/>
              </a:spcBef>
            </a:pPr>
            <a:r>
              <a:rPr lang="en-US" sz="6400" b="1">
                <a:solidFill>
                  <a:srgbClr val="051D40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DUNE Exbition at the Royal Society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DFDF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12492482" y="2536743"/>
            <a:ext cx="4350680" cy="6721557"/>
          </a:xfrm>
          <a:custGeom>
            <a:avLst/>
            <a:gdLst/>
            <a:ahLst/>
            <a:cxnLst/>
            <a:rect l="l" t="t" r="r" b="b"/>
            <a:pathLst>
              <a:path w="4350680" h="6721557">
                <a:moveTo>
                  <a:pt x="0" y="0"/>
                </a:moveTo>
                <a:lnTo>
                  <a:pt x="4350681" y="0"/>
                </a:lnTo>
                <a:lnTo>
                  <a:pt x="4350681" y="6721557"/>
                </a:lnTo>
                <a:lnTo>
                  <a:pt x="0" y="6721557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3" name="Freeform 3"/>
          <p:cNvSpPr/>
          <p:nvPr/>
        </p:nvSpPr>
        <p:spPr>
          <a:xfrm>
            <a:off x="15830469" y="7976169"/>
            <a:ext cx="403572" cy="613162"/>
          </a:xfrm>
          <a:custGeom>
            <a:avLst/>
            <a:gdLst/>
            <a:ahLst/>
            <a:cxnLst/>
            <a:rect l="l" t="t" r="r" b="b"/>
            <a:pathLst>
              <a:path w="403572" h="613162">
                <a:moveTo>
                  <a:pt x="0" y="0"/>
                </a:moveTo>
                <a:lnTo>
                  <a:pt x="403572" y="0"/>
                </a:lnTo>
                <a:lnTo>
                  <a:pt x="403572" y="613162"/>
                </a:lnTo>
                <a:lnTo>
                  <a:pt x="0" y="613162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4" name="Freeform 4"/>
          <p:cNvSpPr/>
          <p:nvPr/>
        </p:nvSpPr>
        <p:spPr>
          <a:xfrm>
            <a:off x="15426897" y="7976169"/>
            <a:ext cx="403572" cy="613162"/>
          </a:xfrm>
          <a:custGeom>
            <a:avLst/>
            <a:gdLst/>
            <a:ahLst/>
            <a:cxnLst/>
            <a:rect l="l" t="t" r="r" b="b"/>
            <a:pathLst>
              <a:path w="403572" h="613162">
                <a:moveTo>
                  <a:pt x="0" y="0"/>
                </a:moveTo>
                <a:lnTo>
                  <a:pt x="403572" y="0"/>
                </a:lnTo>
                <a:lnTo>
                  <a:pt x="403572" y="613162"/>
                </a:lnTo>
                <a:lnTo>
                  <a:pt x="0" y="613162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5" name="Freeform 5"/>
          <p:cNvSpPr/>
          <p:nvPr/>
        </p:nvSpPr>
        <p:spPr>
          <a:xfrm>
            <a:off x="15628683" y="6355285"/>
            <a:ext cx="403572" cy="613162"/>
          </a:xfrm>
          <a:custGeom>
            <a:avLst/>
            <a:gdLst/>
            <a:ahLst/>
            <a:cxnLst/>
            <a:rect l="l" t="t" r="r" b="b"/>
            <a:pathLst>
              <a:path w="403572" h="613162">
                <a:moveTo>
                  <a:pt x="0" y="0"/>
                </a:moveTo>
                <a:lnTo>
                  <a:pt x="403572" y="0"/>
                </a:lnTo>
                <a:lnTo>
                  <a:pt x="403572" y="613162"/>
                </a:lnTo>
                <a:lnTo>
                  <a:pt x="0" y="613162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6" name="Freeform 6"/>
          <p:cNvSpPr/>
          <p:nvPr/>
        </p:nvSpPr>
        <p:spPr>
          <a:xfrm>
            <a:off x="14938655" y="6859147"/>
            <a:ext cx="403572" cy="613162"/>
          </a:xfrm>
          <a:custGeom>
            <a:avLst/>
            <a:gdLst/>
            <a:ahLst/>
            <a:cxnLst/>
            <a:rect l="l" t="t" r="r" b="b"/>
            <a:pathLst>
              <a:path w="403572" h="613162">
                <a:moveTo>
                  <a:pt x="0" y="0"/>
                </a:moveTo>
                <a:lnTo>
                  <a:pt x="403572" y="0"/>
                </a:lnTo>
                <a:lnTo>
                  <a:pt x="403572" y="613161"/>
                </a:lnTo>
                <a:lnTo>
                  <a:pt x="0" y="613161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7" name="Freeform 7"/>
          <p:cNvSpPr/>
          <p:nvPr/>
        </p:nvSpPr>
        <p:spPr>
          <a:xfrm>
            <a:off x="15023325" y="7472308"/>
            <a:ext cx="403572" cy="613162"/>
          </a:xfrm>
          <a:custGeom>
            <a:avLst/>
            <a:gdLst/>
            <a:ahLst/>
            <a:cxnLst/>
            <a:rect l="l" t="t" r="r" b="b"/>
            <a:pathLst>
              <a:path w="403572" h="613162">
                <a:moveTo>
                  <a:pt x="0" y="0"/>
                </a:moveTo>
                <a:lnTo>
                  <a:pt x="403572" y="0"/>
                </a:lnTo>
                <a:lnTo>
                  <a:pt x="403572" y="613162"/>
                </a:lnTo>
                <a:lnTo>
                  <a:pt x="0" y="613162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8" name="Freeform 8"/>
          <p:cNvSpPr/>
          <p:nvPr/>
        </p:nvSpPr>
        <p:spPr>
          <a:xfrm>
            <a:off x="14449358" y="7669588"/>
            <a:ext cx="403572" cy="613162"/>
          </a:xfrm>
          <a:custGeom>
            <a:avLst/>
            <a:gdLst/>
            <a:ahLst/>
            <a:cxnLst/>
            <a:rect l="l" t="t" r="r" b="b"/>
            <a:pathLst>
              <a:path w="403572" h="613162">
                <a:moveTo>
                  <a:pt x="0" y="0"/>
                </a:moveTo>
                <a:lnTo>
                  <a:pt x="403572" y="0"/>
                </a:lnTo>
                <a:lnTo>
                  <a:pt x="403572" y="613162"/>
                </a:lnTo>
                <a:lnTo>
                  <a:pt x="0" y="613162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9" name="Freeform 9"/>
          <p:cNvSpPr/>
          <p:nvPr/>
        </p:nvSpPr>
        <p:spPr>
          <a:xfrm>
            <a:off x="14736869" y="5742124"/>
            <a:ext cx="403572" cy="613162"/>
          </a:xfrm>
          <a:custGeom>
            <a:avLst/>
            <a:gdLst/>
            <a:ahLst/>
            <a:cxnLst/>
            <a:rect l="l" t="t" r="r" b="b"/>
            <a:pathLst>
              <a:path w="403572" h="613162">
                <a:moveTo>
                  <a:pt x="0" y="0"/>
                </a:moveTo>
                <a:lnTo>
                  <a:pt x="403572" y="0"/>
                </a:lnTo>
                <a:lnTo>
                  <a:pt x="403572" y="613161"/>
                </a:lnTo>
                <a:lnTo>
                  <a:pt x="0" y="613161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10" name="Freeform 10"/>
          <p:cNvSpPr/>
          <p:nvPr/>
        </p:nvSpPr>
        <p:spPr>
          <a:xfrm>
            <a:off x="14619754" y="4274472"/>
            <a:ext cx="403572" cy="613162"/>
          </a:xfrm>
          <a:custGeom>
            <a:avLst/>
            <a:gdLst/>
            <a:ahLst/>
            <a:cxnLst/>
            <a:rect l="l" t="t" r="r" b="b"/>
            <a:pathLst>
              <a:path w="403572" h="613162">
                <a:moveTo>
                  <a:pt x="0" y="0"/>
                </a:moveTo>
                <a:lnTo>
                  <a:pt x="403571" y="0"/>
                </a:lnTo>
                <a:lnTo>
                  <a:pt x="403571" y="613162"/>
                </a:lnTo>
                <a:lnTo>
                  <a:pt x="0" y="613162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grpSp>
        <p:nvGrpSpPr>
          <p:cNvPr id="11" name="Group 11"/>
          <p:cNvGrpSpPr/>
          <p:nvPr/>
        </p:nvGrpSpPr>
        <p:grpSpPr>
          <a:xfrm>
            <a:off x="1436256" y="3536010"/>
            <a:ext cx="3323137" cy="3323137"/>
            <a:chOff x="0" y="0"/>
            <a:chExt cx="812800" cy="812800"/>
          </a:xfrm>
        </p:grpSpPr>
        <p:sp>
          <p:nvSpPr>
            <p:cNvPr id="12" name="Freeform 12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53583" y="0"/>
                  </a:moveTo>
                  <a:lnTo>
                    <a:pt x="759217" y="0"/>
                  </a:lnTo>
                  <a:cubicBezTo>
                    <a:pt x="773428" y="0"/>
                    <a:pt x="787057" y="5645"/>
                    <a:pt x="797106" y="15694"/>
                  </a:cubicBezTo>
                  <a:cubicBezTo>
                    <a:pt x="807155" y="25743"/>
                    <a:pt x="812800" y="39372"/>
                    <a:pt x="812800" y="53583"/>
                  </a:cubicBezTo>
                  <a:lnTo>
                    <a:pt x="812800" y="759217"/>
                  </a:lnTo>
                  <a:cubicBezTo>
                    <a:pt x="812800" y="773428"/>
                    <a:pt x="807155" y="787057"/>
                    <a:pt x="797106" y="797106"/>
                  </a:cubicBezTo>
                  <a:cubicBezTo>
                    <a:pt x="787057" y="807155"/>
                    <a:pt x="773428" y="812800"/>
                    <a:pt x="759217" y="812800"/>
                  </a:cubicBezTo>
                  <a:lnTo>
                    <a:pt x="53583" y="812800"/>
                  </a:lnTo>
                  <a:cubicBezTo>
                    <a:pt x="39372" y="812800"/>
                    <a:pt x="25743" y="807155"/>
                    <a:pt x="15694" y="797106"/>
                  </a:cubicBezTo>
                  <a:cubicBezTo>
                    <a:pt x="5645" y="787057"/>
                    <a:pt x="0" y="773428"/>
                    <a:pt x="0" y="759217"/>
                  </a:cubicBezTo>
                  <a:lnTo>
                    <a:pt x="0" y="53583"/>
                  </a:lnTo>
                  <a:cubicBezTo>
                    <a:pt x="0" y="39372"/>
                    <a:pt x="5645" y="25743"/>
                    <a:pt x="15694" y="15694"/>
                  </a:cubicBezTo>
                  <a:cubicBezTo>
                    <a:pt x="25743" y="5645"/>
                    <a:pt x="39372" y="0"/>
                    <a:pt x="53583" y="0"/>
                  </a:cubicBezTo>
                  <a:close/>
                </a:path>
              </a:pathLst>
            </a:custGeom>
            <a:blipFill>
              <a:blip r:embed="rId6"/>
              <a:stretch>
                <a:fillRect l="-25954" t="-99924" r="-49508" b="-112008"/>
              </a:stretch>
            </a:blipFill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3" name="TextBox 13"/>
          <p:cNvSpPr txBox="1"/>
          <p:nvPr/>
        </p:nvSpPr>
        <p:spPr>
          <a:xfrm>
            <a:off x="1028700" y="904875"/>
            <a:ext cx="16230600" cy="109474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8960"/>
              </a:lnSpc>
              <a:spcBef>
                <a:spcPct val="0"/>
              </a:spcBef>
            </a:pPr>
            <a:r>
              <a:rPr lang="en-US" sz="6400" b="1">
                <a:solidFill>
                  <a:srgbClr val="051D40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DUNE Exbition at the Royal Society</a:t>
            </a:r>
          </a:p>
        </p:txBody>
      </p:sp>
      <p:sp>
        <p:nvSpPr>
          <p:cNvPr id="14" name="Freeform 14"/>
          <p:cNvSpPr/>
          <p:nvPr/>
        </p:nvSpPr>
        <p:spPr>
          <a:xfrm>
            <a:off x="153038" y="167860"/>
            <a:ext cx="5257040" cy="860840"/>
          </a:xfrm>
          <a:custGeom>
            <a:avLst/>
            <a:gdLst/>
            <a:ahLst/>
            <a:cxnLst/>
            <a:rect l="l" t="t" r="r" b="b"/>
            <a:pathLst>
              <a:path w="5257040" h="860840">
                <a:moveTo>
                  <a:pt x="0" y="0"/>
                </a:moveTo>
                <a:lnTo>
                  <a:pt x="5257040" y="0"/>
                </a:lnTo>
                <a:lnTo>
                  <a:pt x="5257040" y="860840"/>
                </a:lnTo>
                <a:lnTo>
                  <a:pt x="0" y="860840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15" name="Freeform 15"/>
          <p:cNvSpPr/>
          <p:nvPr/>
        </p:nvSpPr>
        <p:spPr>
          <a:xfrm>
            <a:off x="16843163" y="-9525"/>
            <a:ext cx="1473412" cy="1473412"/>
          </a:xfrm>
          <a:custGeom>
            <a:avLst/>
            <a:gdLst/>
            <a:ahLst/>
            <a:cxnLst/>
            <a:rect l="l" t="t" r="r" b="b"/>
            <a:pathLst>
              <a:path w="1473412" h="1473412">
                <a:moveTo>
                  <a:pt x="0" y="0"/>
                </a:moveTo>
                <a:lnTo>
                  <a:pt x="1473412" y="0"/>
                </a:lnTo>
                <a:lnTo>
                  <a:pt x="1473412" y="1473412"/>
                </a:lnTo>
                <a:lnTo>
                  <a:pt x="0" y="1473412"/>
                </a:lnTo>
                <a:lnTo>
                  <a:pt x="0" y="0"/>
                </a:lnTo>
                <a:close/>
              </a:path>
            </a:pathLst>
          </a:custGeom>
          <a:blipFill>
            <a:blip r:embed="rId8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grpSp>
        <p:nvGrpSpPr>
          <p:cNvPr id="16" name="Group 16"/>
          <p:cNvGrpSpPr/>
          <p:nvPr/>
        </p:nvGrpSpPr>
        <p:grpSpPr>
          <a:xfrm>
            <a:off x="508691" y="7166772"/>
            <a:ext cx="4250702" cy="2845118"/>
            <a:chOff x="0" y="0"/>
            <a:chExt cx="1214351" cy="812800"/>
          </a:xfrm>
        </p:grpSpPr>
        <p:sp>
          <p:nvSpPr>
            <p:cNvPr id="17" name="Freeform 17"/>
            <p:cNvSpPr/>
            <p:nvPr/>
          </p:nvSpPr>
          <p:spPr>
            <a:xfrm>
              <a:off x="0" y="0"/>
              <a:ext cx="1214351" cy="812800"/>
            </a:xfrm>
            <a:custGeom>
              <a:avLst/>
              <a:gdLst/>
              <a:ahLst/>
              <a:cxnLst/>
              <a:rect l="l" t="t" r="r" b="b"/>
              <a:pathLst>
                <a:path w="1214351" h="812800">
                  <a:moveTo>
                    <a:pt x="41891" y="0"/>
                  </a:moveTo>
                  <a:lnTo>
                    <a:pt x="1172460" y="0"/>
                  </a:lnTo>
                  <a:cubicBezTo>
                    <a:pt x="1195596" y="0"/>
                    <a:pt x="1214351" y="18755"/>
                    <a:pt x="1214351" y="41891"/>
                  </a:cubicBezTo>
                  <a:lnTo>
                    <a:pt x="1214351" y="770909"/>
                  </a:lnTo>
                  <a:cubicBezTo>
                    <a:pt x="1214351" y="782020"/>
                    <a:pt x="1209937" y="792675"/>
                    <a:pt x="1202081" y="800531"/>
                  </a:cubicBezTo>
                  <a:cubicBezTo>
                    <a:pt x="1194225" y="808387"/>
                    <a:pt x="1183570" y="812800"/>
                    <a:pt x="1172460" y="812800"/>
                  </a:cubicBezTo>
                  <a:lnTo>
                    <a:pt x="41891" y="812800"/>
                  </a:lnTo>
                  <a:cubicBezTo>
                    <a:pt x="18755" y="812800"/>
                    <a:pt x="0" y="794045"/>
                    <a:pt x="0" y="770909"/>
                  </a:cubicBezTo>
                  <a:lnTo>
                    <a:pt x="0" y="41891"/>
                  </a:lnTo>
                  <a:cubicBezTo>
                    <a:pt x="0" y="18755"/>
                    <a:pt x="18755" y="0"/>
                    <a:pt x="41891" y="0"/>
                  </a:cubicBezTo>
                  <a:close/>
                </a:path>
              </a:pathLst>
            </a:custGeom>
            <a:blipFill>
              <a:blip r:embed="rId9"/>
              <a:stretch>
                <a:fillRect t="-6026" b="-6026"/>
              </a:stretch>
            </a:blipFill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8" name="TextBox 18"/>
          <p:cNvSpPr txBox="1"/>
          <p:nvPr/>
        </p:nvSpPr>
        <p:spPr>
          <a:xfrm>
            <a:off x="1633882" y="2183460"/>
            <a:ext cx="10606671" cy="10477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4200"/>
              </a:lnSpc>
            </a:pPr>
            <a:r>
              <a:rPr lang="en-US" sz="3000">
                <a:solidFill>
                  <a:srgbClr val="051D40"/>
                </a:solidFill>
                <a:latin typeface="Canva Sans"/>
                <a:ea typeface="Canva Sans"/>
                <a:cs typeface="Canva Sans"/>
                <a:sym typeface="Canva Sans"/>
              </a:rPr>
              <a:t>Travelling exhibition around the UK 2024 - 2027</a:t>
            </a:r>
          </a:p>
          <a:p>
            <a:pPr algn="l">
              <a:lnSpc>
                <a:spcPts val="4200"/>
              </a:lnSpc>
            </a:pPr>
            <a:r>
              <a:rPr lang="en-US" sz="3000" b="1">
                <a:solidFill>
                  <a:srgbClr val="051D40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Over 20,000 people have engaged with exhibition</a:t>
            </a:r>
          </a:p>
        </p:txBody>
      </p:sp>
      <p:sp>
        <p:nvSpPr>
          <p:cNvPr id="19" name="TextBox 19"/>
          <p:cNvSpPr txBox="1"/>
          <p:nvPr/>
        </p:nvSpPr>
        <p:spPr>
          <a:xfrm>
            <a:off x="5710186" y="3856174"/>
            <a:ext cx="6867628" cy="42481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4200"/>
              </a:lnSpc>
              <a:spcBef>
                <a:spcPct val="0"/>
              </a:spcBef>
            </a:pPr>
            <a:r>
              <a:rPr lang="en-US" sz="3000">
                <a:solidFill>
                  <a:srgbClr val="051D40"/>
                </a:solidFill>
                <a:latin typeface="Canva Sans"/>
                <a:ea typeface="Canva Sans"/>
                <a:cs typeface="Canva Sans"/>
                <a:sym typeface="Canva Sans"/>
              </a:rPr>
              <a:t>Reached families, school students, and communities who may never have engaged with particle physics</a:t>
            </a:r>
          </a:p>
          <a:p>
            <a:pPr algn="l">
              <a:lnSpc>
                <a:spcPts val="4200"/>
              </a:lnSpc>
              <a:spcBef>
                <a:spcPct val="0"/>
              </a:spcBef>
            </a:pPr>
            <a:endParaRPr lang="en-US" sz="3000">
              <a:solidFill>
                <a:srgbClr val="051D40"/>
              </a:solidFill>
              <a:latin typeface="Canva Sans"/>
              <a:ea typeface="Canva Sans"/>
              <a:cs typeface="Canva Sans"/>
              <a:sym typeface="Canva Sans"/>
            </a:endParaRPr>
          </a:p>
          <a:p>
            <a:pPr algn="l">
              <a:lnSpc>
                <a:spcPts val="4200"/>
              </a:lnSpc>
              <a:spcBef>
                <a:spcPct val="0"/>
              </a:spcBef>
            </a:pPr>
            <a:endParaRPr lang="en-US" sz="3000">
              <a:solidFill>
                <a:srgbClr val="051D40"/>
              </a:solidFill>
              <a:latin typeface="Canva Sans"/>
              <a:ea typeface="Canva Sans"/>
              <a:cs typeface="Canva Sans"/>
              <a:sym typeface="Canva Sans"/>
            </a:endParaRPr>
          </a:p>
          <a:p>
            <a:pPr algn="l">
              <a:lnSpc>
                <a:spcPts val="4200"/>
              </a:lnSpc>
              <a:spcBef>
                <a:spcPct val="0"/>
              </a:spcBef>
            </a:pPr>
            <a:r>
              <a:rPr lang="en-US" sz="3000" b="1" i="1">
                <a:solidFill>
                  <a:srgbClr val="051D40"/>
                </a:solidFill>
                <a:latin typeface="Canva Sans Bold Italics"/>
                <a:ea typeface="Canva Sans Bold Italics"/>
                <a:cs typeface="Canva Sans Bold Italics"/>
                <a:sym typeface="Canva Sans Bold Italics"/>
              </a:rPr>
              <a:t>People who had never heard of neutrinos suddenly asking profound questions about the universe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DFDF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11769005" y="438386"/>
            <a:ext cx="4207022" cy="4249517"/>
          </a:xfrm>
          <a:custGeom>
            <a:avLst/>
            <a:gdLst/>
            <a:ahLst/>
            <a:cxnLst/>
            <a:rect l="l" t="t" r="r" b="b"/>
            <a:pathLst>
              <a:path w="4207022" h="4249517">
                <a:moveTo>
                  <a:pt x="0" y="0"/>
                </a:moveTo>
                <a:lnTo>
                  <a:pt x="4207022" y="0"/>
                </a:lnTo>
                <a:lnTo>
                  <a:pt x="4207022" y="4249518"/>
                </a:lnTo>
                <a:lnTo>
                  <a:pt x="0" y="4249518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3" name="TextBox 3"/>
          <p:cNvSpPr txBox="1"/>
          <p:nvPr/>
        </p:nvSpPr>
        <p:spPr>
          <a:xfrm>
            <a:off x="1028700" y="2337764"/>
            <a:ext cx="8752263" cy="872299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5340"/>
              </a:lnSpc>
            </a:pPr>
            <a:r>
              <a:rPr lang="en-US" sz="3000" b="1">
                <a:solidFill>
                  <a:srgbClr val="051D40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Open Science</a:t>
            </a:r>
            <a:r>
              <a:rPr lang="en-US" sz="3000">
                <a:solidFill>
                  <a:srgbClr val="051D40"/>
                </a:solidFill>
                <a:latin typeface="Canva Sans"/>
                <a:ea typeface="Canva Sans"/>
                <a:cs typeface="Canva Sans"/>
                <a:sym typeface="Canva Sans"/>
              </a:rPr>
              <a:t> is an accelerator for the Sustainable Development Goals 2030 </a:t>
            </a:r>
          </a:p>
          <a:p>
            <a:pPr algn="l">
              <a:lnSpc>
                <a:spcPts val="2670"/>
              </a:lnSpc>
            </a:pPr>
            <a:endParaRPr lang="en-US" sz="3000">
              <a:solidFill>
                <a:srgbClr val="051D40"/>
              </a:solidFill>
              <a:latin typeface="Canva Sans"/>
              <a:ea typeface="Canva Sans"/>
              <a:cs typeface="Canva Sans"/>
              <a:sym typeface="Canva Sans"/>
            </a:endParaRPr>
          </a:p>
          <a:p>
            <a:pPr algn="l">
              <a:lnSpc>
                <a:spcPts val="5340"/>
              </a:lnSpc>
            </a:pPr>
            <a:r>
              <a:rPr lang="en-US" sz="3000">
                <a:solidFill>
                  <a:srgbClr val="051D40"/>
                </a:solidFill>
                <a:latin typeface="Canva Sans"/>
                <a:ea typeface="Canva Sans"/>
                <a:cs typeface="Canva Sans"/>
                <a:sym typeface="Canva Sans"/>
              </a:rPr>
              <a:t>A powerful tool to </a:t>
            </a:r>
            <a:r>
              <a:rPr lang="en-US" sz="3000" b="1">
                <a:solidFill>
                  <a:srgbClr val="051D40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bridge the gap</a:t>
            </a:r>
            <a:r>
              <a:rPr lang="en-US" sz="3000">
                <a:solidFill>
                  <a:srgbClr val="051D40"/>
                </a:solidFill>
                <a:latin typeface="Canva Sans"/>
                <a:ea typeface="Canva Sans"/>
                <a:cs typeface="Canva Sans"/>
                <a:sym typeface="Canva Sans"/>
              </a:rPr>
              <a:t> between country’s access to science, scientific capabilities, and outputs to support sustainable development.</a:t>
            </a:r>
          </a:p>
          <a:p>
            <a:pPr algn="l">
              <a:lnSpc>
                <a:spcPts val="2670"/>
              </a:lnSpc>
            </a:pPr>
            <a:endParaRPr lang="en-US" sz="3000">
              <a:solidFill>
                <a:srgbClr val="051D40"/>
              </a:solidFill>
              <a:latin typeface="Canva Sans"/>
              <a:ea typeface="Canva Sans"/>
              <a:cs typeface="Canva Sans"/>
              <a:sym typeface="Canva Sans"/>
            </a:endParaRPr>
          </a:p>
          <a:p>
            <a:pPr algn="l">
              <a:lnSpc>
                <a:spcPts val="5340"/>
              </a:lnSpc>
            </a:pPr>
            <a:r>
              <a:rPr lang="en-US" sz="3000">
                <a:solidFill>
                  <a:srgbClr val="051D40"/>
                </a:solidFill>
                <a:latin typeface="Canva Sans"/>
                <a:ea typeface="Canva Sans"/>
                <a:cs typeface="Canva Sans"/>
                <a:sym typeface="Canva Sans"/>
              </a:rPr>
              <a:t>Helps to promote </a:t>
            </a:r>
            <a:r>
              <a:rPr lang="en-US" sz="3000" b="1">
                <a:solidFill>
                  <a:srgbClr val="051D40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equal opportunities</a:t>
            </a:r>
            <a:r>
              <a:rPr lang="en-US" sz="3000">
                <a:solidFill>
                  <a:srgbClr val="051D40"/>
                </a:solidFill>
                <a:latin typeface="Canva Sans"/>
                <a:ea typeface="Canva Sans"/>
                <a:cs typeface="Canva Sans"/>
                <a:sym typeface="Canva Sans"/>
              </a:rPr>
              <a:t> for all scientists and citizens and increase scientific </a:t>
            </a:r>
            <a:r>
              <a:rPr lang="en-US" sz="3000" b="1">
                <a:solidFill>
                  <a:srgbClr val="051D40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capacity</a:t>
            </a:r>
            <a:r>
              <a:rPr lang="en-US" sz="3000">
                <a:solidFill>
                  <a:srgbClr val="051D40"/>
                </a:solidFill>
                <a:latin typeface="Canva Sans"/>
                <a:ea typeface="Canva Sans"/>
                <a:cs typeface="Canva Sans"/>
                <a:sym typeface="Canva Sans"/>
              </a:rPr>
              <a:t> and science </a:t>
            </a:r>
            <a:r>
              <a:rPr lang="en-US" sz="3000" b="1">
                <a:solidFill>
                  <a:srgbClr val="051D40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education</a:t>
            </a:r>
            <a:r>
              <a:rPr lang="en-US" sz="3000">
                <a:solidFill>
                  <a:srgbClr val="051D40"/>
                </a:solidFill>
                <a:latin typeface="Canva Sans"/>
                <a:ea typeface="Canva Sans"/>
                <a:cs typeface="Canva Sans"/>
                <a:sym typeface="Canva Sans"/>
              </a:rPr>
              <a:t>.</a:t>
            </a:r>
          </a:p>
          <a:p>
            <a:pPr algn="l">
              <a:lnSpc>
                <a:spcPts val="5340"/>
              </a:lnSpc>
            </a:pPr>
            <a:endParaRPr lang="en-US" sz="3000">
              <a:solidFill>
                <a:srgbClr val="051D40"/>
              </a:solidFill>
              <a:latin typeface="Canva Sans"/>
              <a:ea typeface="Canva Sans"/>
              <a:cs typeface="Canva Sans"/>
              <a:sym typeface="Canva Sans"/>
            </a:endParaRPr>
          </a:p>
          <a:p>
            <a:pPr algn="l">
              <a:lnSpc>
                <a:spcPts val="5340"/>
              </a:lnSpc>
            </a:pPr>
            <a:endParaRPr lang="en-US" sz="3000">
              <a:solidFill>
                <a:srgbClr val="051D40"/>
              </a:solidFill>
              <a:latin typeface="Canva Sans"/>
              <a:ea typeface="Canva Sans"/>
              <a:cs typeface="Canva Sans"/>
              <a:sym typeface="Canva Sans"/>
            </a:endParaRPr>
          </a:p>
          <a:p>
            <a:pPr algn="l">
              <a:lnSpc>
                <a:spcPts val="5340"/>
              </a:lnSpc>
            </a:pPr>
            <a:endParaRPr lang="en-US" sz="3000">
              <a:solidFill>
                <a:srgbClr val="051D40"/>
              </a:solidFill>
              <a:latin typeface="Canva Sans"/>
              <a:ea typeface="Canva Sans"/>
              <a:cs typeface="Canva Sans"/>
              <a:sym typeface="Canva Sans"/>
            </a:endParaRPr>
          </a:p>
        </p:txBody>
      </p:sp>
      <p:sp>
        <p:nvSpPr>
          <p:cNvPr id="4" name="TextBox 4"/>
          <p:cNvSpPr txBox="1"/>
          <p:nvPr/>
        </p:nvSpPr>
        <p:spPr>
          <a:xfrm>
            <a:off x="1028700" y="914400"/>
            <a:ext cx="15143847" cy="102869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8400"/>
              </a:lnSpc>
              <a:spcBef>
                <a:spcPct val="0"/>
              </a:spcBef>
            </a:pPr>
            <a:r>
              <a:rPr lang="en-US" sz="6000" b="1">
                <a:solidFill>
                  <a:srgbClr val="051D40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Open Data </a:t>
            </a:r>
          </a:p>
        </p:txBody>
      </p:sp>
      <p:sp>
        <p:nvSpPr>
          <p:cNvPr id="5" name="Freeform 5"/>
          <p:cNvSpPr/>
          <p:nvPr/>
        </p:nvSpPr>
        <p:spPr>
          <a:xfrm>
            <a:off x="10767534" y="4687904"/>
            <a:ext cx="6637565" cy="5316575"/>
          </a:xfrm>
          <a:custGeom>
            <a:avLst/>
            <a:gdLst/>
            <a:ahLst/>
            <a:cxnLst/>
            <a:rect l="l" t="t" r="r" b="b"/>
            <a:pathLst>
              <a:path w="6637565" h="5316575">
                <a:moveTo>
                  <a:pt x="0" y="0"/>
                </a:moveTo>
                <a:lnTo>
                  <a:pt x="6637565" y="0"/>
                </a:lnTo>
                <a:lnTo>
                  <a:pt x="6637565" y="5316575"/>
                </a:lnTo>
                <a:lnTo>
                  <a:pt x="0" y="531657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DFDF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1028700" y="904875"/>
            <a:ext cx="16230600" cy="109474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8960"/>
              </a:lnSpc>
              <a:spcBef>
                <a:spcPct val="0"/>
              </a:spcBef>
            </a:pPr>
            <a:r>
              <a:rPr lang="en-US" sz="6400" b="1">
                <a:solidFill>
                  <a:srgbClr val="051D40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ATLAS Open Data for Education</a:t>
            </a:r>
          </a:p>
        </p:txBody>
      </p:sp>
      <p:sp>
        <p:nvSpPr>
          <p:cNvPr id="3" name="Freeform 3"/>
          <p:cNvSpPr/>
          <p:nvPr/>
        </p:nvSpPr>
        <p:spPr>
          <a:xfrm>
            <a:off x="0" y="0"/>
            <a:ext cx="1117104" cy="1117104"/>
          </a:xfrm>
          <a:custGeom>
            <a:avLst/>
            <a:gdLst/>
            <a:ahLst/>
            <a:cxnLst/>
            <a:rect l="l" t="t" r="r" b="b"/>
            <a:pathLst>
              <a:path w="1117104" h="1117104">
                <a:moveTo>
                  <a:pt x="0" y="0"/>
                </a:moveTo>
                <a:lnTo>
                  <a:pt x="1117104" y="0"/>
                </a:lnTo>
                <a:lnTo>
                  <a:pt x="1117104" y="1117104"/>
                </a:lnTo>
                <a:lnTo>
                  <a:pt x="0" y="1117104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4" name="Freeform 4"/>
          <p:cNvSpPr/>
          <p:nvPr/>
        </p:nvSpPr>
        <p:spPr>
          <a:xfrm>
            <a:off x="9329524" y="2795409"/>
            <a:ext cx="8958476" cy="5789415"/>
          </a:xfrm>
          <a:custGeom>
            <a:avLst/>
            <a:gdLst/>
            <a:ahLst/>
            <a:cxnLst/>
            <a:rect l="l" t="t" r="r" b="b"/>
            <a:pathLst>
              <a:path w="8958476" h="5789415">
                <a:moveTo>
                  <a:pt x="0" y="0"/>
                </a:moveTo>
                <a:lnTo>
                  <a:pt x="8958476" y="0"/>
                </a:lnTo>
                <a:lnTo>
                  <a:pt x="8958476" y="5789415"/>
                </a:lnTo>
                <a:lnTo>
                  <a:pt x="0" y="578941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5" name="Freeform 5"/>
          <p:cNvSpPr/>
          <p:nvPr/>
        </p:nvSpPr>
        <p:spPr>
          <a:xfrm>
            <a:off x="11719908" y="8041782"/>
            <a:ext cx="4479238" cy="2245218"/>
          </a:xfrm>
          <a:custGeom>
            <a:avLst/>
            <a:gdLst/>
            <a:ahLst/>
            <a:cxnLst/>
            <a:rect l="l" t="t" r="r" b="b"/>
            <a:pathLst>
              <a:path w="4479238" h="2245218">
                <a:moveTo>
                  <a:pt x="0" y="0"/>
                </a:moveTo>
                <a:lnTo>
                  <a:pt x="4479238" y="0"/>
                </a:lnTo>
                <a:lnTo>
                  <a:pt x="4479238" y="2245218"/>
                </a:lnTo>
                <a:lnTo>
                  <a:pt x="0" y="2245218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6" name="TextBox 6"/>
          <p:cNvSpPr txBox="1"/>
          <p:nvPr/>
        </p:nvSpPr>
        <p:spPr>
          <a:xfrm>
            <a:off x="1028700" y="2149897"/>
            <a:ext cx="9729773" cy="85153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4200"/>
              </a:lnSpc>
            </a:pPr>
            <a:r>
              <a:rPr lang="en-US" sz="3000">
                <a:solidFill>
                  <a:srgbClr val="051D40"/>
                </a:solidFill>
                <a:latin typeface="Canva Sans"/>
                <a:ea typeface="Canva Sans"/>
                <a:cs typeface="Canva Sans"/>
                <a:sym typeface="Canva Sans"/>
              </a:rPr>
              <a:t>We developed open educational r</a:t>
            </a:r>
            <a:r>
              <a:rPr lang="en-US" sz="3000" u="none">
                <a:solidFill>
                  <a:srgbClr val="051D40"/>
                </a:solidFill>
                <a:latin typeface="Canva Sans"/>
                <a:ea typeface="Canva Sans"/>
                <a:cs typeface="Canva Sans"/>
                <a:sym typeface="Canva Sans"/>
              </a:rPr>
              <a:t>es</a:t>
            </a:r>
            <a:r>
              <a:rPr lang="en-US" sz="3000">
                <a:solidFill>
                  <a:srgbClr val="051D40"/>
                </a:solidFill>
                <a:latin typeface="Canva Sans"/>
                <a:ea typeface="Canva Sans"/>
                <a:cs typeface="Canva Sans"/>
                <a:sym typeface="Canva Sans"/>
              </a:rPr>
              <a:t>ou</a:t>
            </a:r>
            <a:r>
              <a:rPr lang="en-US" sz="3000" u="none">
                <a:solidFill>
                  <a:srgbClr val="051D40"/>
                </a:solidFill>
                <a:latin typeface="Canva Sans"/>
                <a:ea typeface="Canva Sans"/>
                <a:cs typeface="Canva Sans"/>
                <a:sym typeface="Canva Sans"/>
              </a:rPr>
              <a:t>rc</a:t>
            </a:r>
            <a:r>
              <a:rPr lang="en-US" sz="3000">
                <a:solidFill>
                  <a:srgbClr val="051D40"/>
                </a:solidFill>
                <a:latin typeface="Canva Sans"/>
                <a:ea typeface="Canva Sans"/>
                <a:cs typeface="Canva Sans"/>
                <a:sym typeface="Canva Sans"/>
              </a:rPr>
              <a:t>es base</a:t>
            </a:r>
            <a:r>
              <a:rPr lang="en-US" sz="3000" u="none">
                <a:solidFill>
                  <a:srgbClr val="051D40"/>
                </a:solidFill>
                <a:latin typeface="Canva Sans"/>
                <a:ea typeface="Canva Sans"/>
                <a:cs typeface="Canva Sans"/>
                <a:sym typeface="Canva Sans"/>
              </a:rPr>
              <a:t>d</a:t>
            </a:r>
            <a:r>
              <a:rPr lang="en-US" sz="3000">
                <a:solidFill>
                  <a:srgbClr val="051D40"/>
                </a:solidFill>
                <a:latin typeface="Canva Sans"/>
                <a:ea typeface="Canva Sans"/>
                <a:cs typeface="Canva Sans"/>
                <a:sym typeface="Canva Sans"/>
              </a:rPr>
              <a:t> on real data from the ATLAS experiment </a:t>
            </a:r>
          </a:p>
          <a:p>
            <a:pPr algn="l">
              <a:lnSpc>
                <a:spcPts val="4200"/>
              </a:lnSpc>
            </a:pPr>
            <a:endParaRPr lang="en-US" sz="3000">
              <a:solidFill>
                <a:srgbClr val="051D40"/>
              </a:solidFill>
              <a:latin typeface="Canva Sans"/>
              <a:ea typeface="Canva Sans"/>
              <a:cs typeface="Canva Sans"/>
              <a:sym typeface="Canva Sans"/>
            </a:endParaRPr>
          </a:p>
          <a:p>
            <a:pPr marL="647700" lvl="1" indent="-323850" algn="l">
              <a:lnSpc>
                <a:spcPts val="4200"/>
              </a:lnSpc>
              <a:buFont typeface="Arial"/>
              <a:buChar char="•"/>
            </a:pPr>
            <a:r>
              <a:rPr lang="en-US" sz="3000">
                <a:solidFill>
                  <a:srgbClr val="051D40"/>
                </a:solidFill>
                <a:latin typeface="Canva Sans"/>
                <a:ea typeface="Canva Sans"/>
                <a:cs typeface="Canva Sans"/>
                <a:sym typeface="Canva Sans"/>
              </a:rPr>
              <a:t>to build advanced data and scientific skills</a:t>
            </a:r>
          </a:p>
          <a:p>
            <a:pPr marL="647700" lvl="1" indent="-323850" algn="l">
              <a:lnSpc>
                <a:spcPts val="4200"/>
              </a:lnSpc>
              <a:buFont typeface="Arial"/>
              <a:buChar char="•"/>
            </a:pPr>
            <a:r>
              <a:rPr lang="en-US" sz="3000">
                <a:solidFill>
                  <a:srgbClr val="051D40"/>
                </a:solidFill>
                <a:latin typeface="Canva Sans"/>
                <a:ea typeface="Canva Sans"/>
                <a:cs typeface="Canva Sans"/>
                <a:sym typeface="Canva Sans"/>
              </a:rPr>
              <a:t>widen access to frontier research</a:t>
            </a:r>
          </a:p>
          <a:p>
            <a:pPr marL="647700" lvl="1" indent="-323850" algn="l">
              <a:lnSpc>
                <a:spcPts val="4200"/>
              </a:lnSpc>
              <a:buFont typeface="Arial"/>
              <a:buChar char="•"/>
            </a:pPr>
            <a:r>
              <a:rPr lang="en-US" sz="3000">
                <a:solidFill>
                  <a:srgbClr val="051D40"/>
                </a:solidFill>
                <a:latin typeface="Canva Sans"/>
                <a:ea typeface="Canva Sans"/>
                <a:cs typeface="Canva Sans"/>
                <a:sym typeface="Canva Sans"/>
              </a:rPr>
              <a:t>maximise the societal value of large-scale research infrastructure like the Large Hadron Collider</a:t>
            </a:r>
          </a:p>
          <a:p>
            <a:pPr algn="l">
              <a:lnSpc>
                <a:spcPts val="4200"/>
              </a:lnSpc>
            </a:pPr>
            <a:endParaRPr lang="en-US" sz="3000">
              <a:solidFill>
                <a:srgbClr val="051D40"/>
              </a:solidFill>
              <a:latin typeface="Canva Sans"/>
              <a:ea typeface="Canva Sans"/>
              <a:cs typeface="Canva Sans"/>
              <a:sym typeface="Canva Sans"/>
            </a:endParaRPr>
          </a:p>
          <a:p>
            <a:pPr algn="l">
              <a:lnSpc>
                <a:spcPts val="4200"/>
              </a:lnSpc>
            </a:pPr>
            <a:r>
              <a:rPr lang="en-US" sz="3000">
                <a:solidFill>
                  <a:srgbClr val="051D40"/>
                </a:solidFill>
                <a:latin typeface="Canva Sans"/>
                <a:ea typeface="Canva Sans"/>
                <a:cs typeface="Canva Sans"/>
                <a:sym typeface="Canva Sans"/>
              </a:rPr>
              <a:t>Can be used to address</a:t>
            </a:r>
          </a:p>
          <a:p>
            <a:pPr marL="647700" lvl="1" indent="-323850" algn="l">
              <a:lnSpc>
                <a:spcPts val="4200"/>
              </a:lnSpc>
              <a:buFont typeface="Arial"/>
              <a:buChar char="•"/>
            </a:pPr>
            <a:r>
              <a:rPr lang="en-US" sz="3000">
                <a:solidFill>
                  <a:srgbClr val="051D40"/>
                </a:solidFill>
                <a:latin typeface="Canva Sans"/>
                <a:ea typeface="Canva Sans"/>
                <a:cs typeface="Canva Sans"/>
                <a:sym typeface="Canva Sans"/>
              </a:rPr>
              <a:t>Particle physics outreach and education</a:t>
            </a:r>
          </a:p>
          <a:p>
            <a:pPr marL="647700" lvl="1" indent="-323850" algn="l">
              <a:lnSpc>
                <a:spcPts val="4200"/>
              </a:lnSpc>
              <a:buFont typeface="Arial"/>
              <a:buChar char="•"/>
            </a:pPr>
            <a:r>
              <a:rPr lang="en-US" sz="3000">
                <a:solidFill>
                  <a:srgbClr val="051D40"/>
                </a:solidFill>
                <a:latin typeface="Canva Sans"/>
                <a:ea typeface="Canva Sans"/>
                <a:cs typeface="Canva Sans"/>
                <a:sym typeface="Canva Sans"/>
              </a:rPr>
              <a:t>UK STEM skills training</a:t>
            </a:r>
          </a:p>
          <a:p>
            <a:pPr marL="647700" lvl="1" indent="-323850" algn="l">
              <a:lnSpc>
                <a:spcPts val="4200"/>
              </a:lnSpc>
              <a:buFont typeface="Arial"/>
              <a:buChar char="•"/>
            </a:pPr>
            <a:r>
              <a:rPr lang="en-US" sz="3000">
                <a:solidFill>
                  <a:srgbClr val="051D40"/>
                </a:solidFill>
                <a:latin typeface="Canva Sans"/>
                <a:ea typeface="Canva Sans"/>
                <a:cs typeface="Canva Sans"/>
                <a:sym typeface="Canva Sans"/>
              </a:rPr>
              <a:t>Data science / AI readiness</a:t>
            </a:r>
          </a:p>
          <a:p>
            <a:pPr marL="647700" lvl="1" indent="-323850" algn="l">
              <a:lnSpc>
                <a:spcPts val="4200"/>
              </a:lnSpc>
              <a:buFont typeface="Arial"/>
              <a:buChar char="•"/>
            </a:pPr>
            <a:r>
              <a:rPr lang="en-US" sz="3000">
                <a:solidFill>
                  <a:srgbClr val="051D40"/>
                </a:solidFill>
                <a:latin typeface="Canva Sans"/>
                <a:ea typeface="Canva Sans"/>
                <a:cs typeface="Canva Sans"/>
                <a:sym typeface="Canva Sans"/>
              </a:rPr>
              <a:t>Widening participation</a:t>
            </a:r>
          </a:p>
          <a:p>
            <a:pPr algn="l">
              <a:lnSpc>
                <a:spcPts val="4200"/>
              </a:lnSpc>
            </a:pPr>
            <a:endParaRPr lang="en-US" sz="3000">
              <a:solidFill>
                <a:srgbClr val="051D40"/>
              </a:solidFill>
              <a:latin typeface="Canva Sans"/>
              <a:ea typeface="Canva Sans"/>
              <a:cs typeface="Canva Sans"/>
              <a:sym typeface="Canva Sans"/>
            </a:endParaRPr>
          </a:p>
          <a:p>
            <a:pPr algn="l">
              <a:lnSpc>
                <a:spcPts val="4200"/>
              </a:lnSpc>
            </a:pPr>
            <a:endParaRPr lang="en-US" sz="3000">
              <a:solidFill>
                <a:srgbClr val="051D40"/>
              </a:solidFill>
              <a:latin typeface="Canva Sans"/>
              <a:ea typeface="Canva Sans"/>
              <a:cs typeface="Canva Sans"/>
              <a:sym typeface="Canva Sans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1468743" y="546009"/>
            <a:ext cx="648971" cy="571095"/>
          </a:xfrm>
          <a:custGeom>
            <a:avLst/>
            <a:gdLst/>
            <a:ahLst/>
            <a:cxnLst/>
            <a:rect l="l" t="t" r="r" b="b"/>
            <a:pathLst>
              <a:path w="648971" h="571095">
                <a:moveTo>
                  <a:pt x="0" y="0"/>
                </a:moveTo>
                <a:lnTo>
                  <a:pt x="648972" y="0"/>
                </a:lnTo>
                <a:lnTo>
                  <a:pt x="648972" y="571095"/>
                </a:lnTo>
                <a:lnTo>
                  <a:pt x="0" y="571095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3" name="Freeform 3"/>
          <p:cNvSpPr/>
          <p:nvPr/>
        </p:nvSpPr>
        <p:spPr>
          <a:xfrm>
            <a:off x="743153" y="546009"/>
            <a:ext cx="571095" cy="571095"/>
          </a:xfrm>
          <a:custGeom>
            <a:avLst/>
            <a:gdLst/>
            <a:ahLst/>
            <a:cxnLst/>
            <a:rect l="l" t="t" r="r" b="b"/>
            <a:pathLst>
              <a:path w="571095" h="571095">
                <a:moveTo>
                  <a:pt x="0" y="0"/>
                </a:moveTo>
                <a:lnTo>
                  <a:pt x="571094" y="0"/>
                </a:lnTo>
                <a:lnTo>
                  <a:pt x="571094" y="571095"/>
                </a:lnTo>
                <a:lnTo>
                  <a:pt x="0" y="57109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4" name="Freeform 4"/>
          <p:cNvSpPr/>
          <p:nvPr/>
        </p:nvSpPr>
        <p:spPr>
          <a:xfrm>
            <a:off x="1314247" y="2181803"/>
            <a:ext cx="15797230" cy="4383731"/>
          </a:xfrm>
          <a:custGeom>
            <a:avLst/>
            <a:gdLst/>
            <a:ahLst/>
            <a:cxnLst/>
            <a:rect l="l" t="t" r="r" b="b"/>
            <a:pathLst>
              <a:path w="15797230" h="4383731">
                <a:moveTo>
                  <a:pt x="0" y="0"/>
                </a:moveTo>
                <a:lnTo>
                  <a:pt x="15797231" y="0"/>
                </a:lnTo>
                <a:lnTo>
                  <a:pt x="15797231" y="4383732"/>
                </a:lnTo>
                <a:lnTo>
                  <a:pt x="0" y="4383732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5" name="TextBox 5"/>
          <p:cNvSpPr txBox="1"/>
          <p:nvPr/>
        </p:nvSpPr>
        <p:spPr>
          <a:xfrm>
            <a:off x="1583043" y="1389543"/>
            <a:ext cx="16512518" cy="76890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6300"/>
              </a:lnSpc>
              <a:spcBef>
                <a:spcPct val="0"/>
              </a:spcBef>
            </a:pPr>
            <a:r>
              <a:rPr lang="en-US" sz="4500">
                <a:solidFill>
                  <a:srgbClr val="051D40"/>
                </a:solidFill>
                <a:latin typeface="Open Sans Extra Bold"/>
                <a:ea typeface="Open Sans Extra Bold"/>
                <a:cs typeface="Open Sans Extra Bold"/>
                <a:sym typeface="Open Sans Extra Bold"/>
              </a:rPr>
              <a:t>ATLAS OPEN DATA for Education</a:t>
            </a:r>
          </a:p>
        </p:txBody>
      </p:sp>
      <p:sp>
        <p:nvSpPr>
          <p:cNvPr id="6" name="TextBox 6"/>
          <p:cNvSpPr txBox="1"/>
          <p:nvPr/>
        </p:nvSpPr>
        <p:spPr>
          <a:xfrm>
            <a:off x="1793229" y="6378575"/>
            <a:ext cx="15141585" cy="39084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3124"/>
              </a:lnSpc>
            </a:pPr>
            <a:r>
              <a:rPr lang="en-US" sz="2499">
                <a:solidFill>
                  <a:srgbClr val="051D40"/>
                </a:solidFill>
                <a:latin typeface="Canva Sans"/>
                <a:ea typeface="Canva Sans"/>
                <a:cs typeface="Canva Sans"/>
                <a:sym typeface="Canva Sans"/>
              </a:rPr>
              <a:t>Opens our data &amp; tools for everyone: </a:t>
            </a:r>
            <a:r>
              <a:rPr lang="en-US" sz="2499" u="sng">
                <a:solidFill>
                  <a:srgbClr val="051D40"/>
                </a:solidFill>
                <a:latin typeface="Canva Sans"/>
                <a:ea typeface="Canva Sans"/>
                <a:cs typeface="Canva Sans"/>
                <a:sym typeface="Canva Sans"/>
                <a:hlinkClick r:id="rId5" tooltip="https://opendata.atlas.cern"/>
              </a:rPr>
              <a:t>opendata.atlas.cern</a:t>
            </a:r>
            <a:r>
              <a:rPr lang="en-US" sz="2499">
                <a:solidFill>
                  <a:srgbClr val="051D40"/>
                </a:solidFill>
                <a:latin typeface="Canva Sans"/>
                <a:ea typeface="Canva Sans"/>
                <a:cs typeface="Canva Sans"/>
                <a:sym typeface="Canva Sans"/>
              </a:rPr>
              <a:t> </a:t>
            </a:r>
          </a:p>
          <a:p>
            <a:pPr marL="539749" lvl="1" indent="-269875" algn="l">
              <a:lnSpc>
                <a:spcPts val="3124"/>
              </a:lnSpc>
              <a:buFont typeface="Arial"/>
              <a:buChar char="•"/>
            </a:pPr>
            <a:r>
              <a:rPr lang="en-US" sz="2499">
                <a:solidFill>
                  <a:srgbClr val="051D40"/>
                </a:solidFill>
                <a:latin typeface="Canva Sans"/>
                <a:ea typeface="Canva Sans"/>
                <a:cs typeface="Canva Sans"/>
                <a:sym typeface="Canva Sans"/>
              </a:rPr>
              <a:t>Data, tools, software framework, web applications, Notebooks, tutorials, documentation</a:t>
            </a:r>
          </a:p>
          <a:p>
            <a:pPr algn="l">
              <a:lnSpc>
                <a:spcPts val="3124"/>
              </a:lnSpc>
            </a:pPr>
            <a:endParaRPr lang="en-US" sz="2499">
              <a:solidFill>
                <a:srgbClr val="051D40"/>
              </a:solidFill>
              <a:latin typeface="Canva Sans"/>
              <a:ea typeface="Canva Sans"/>
              <a:cs typeface="Canva Sans"/>
              <a:sym typeface="Canva Sans"/>
            </a:endParaRPr>
          </a:p>
          <a:p>
            <a:pPr algn="l">
              <a:lnSpc>
                <a:spcPts val="3124"/>
              </a:lnSpc>
            </a:pPr>
            <a:r>
              <a:rPr lang="en-US" sz="2499">
                <a:solidFill>
                  <a:srgbClr val="051D40"/>
                </a:solidFill>
                <a:latin typeface="Canva Sans"/>
                <a:ea typeface="Canva Sans"/>
                <a:cs typeface="Canva Sans"/>
                <a:sym typeface="Canva Sans"/>
              </a:rPr>
              <a:t>Run online and in person training for students: undergraduates, secondary school students</a:t>
            </a:r>
          </a:p>
          <a:p>
            <a:pPr algn="l">
              <a:lnSpc>
                <a:spcPts val="3124"/>
              </a:lnSpc>
            </a:pPr>
            <a:r>
              <a:rPr lang="en-US" sz="2499">
                <a:solidFill>
                  <a:srgbClr val="051D40"/>
                </a:solidFill>
                <a:latin typeface="Canva Sans"/>
                <a:ea typeface="Canva Sans"/>
                <a:cs typeface="Canva Sans"/>
                <a:sym typeface="Canva Sans"/>
              </a:rPr>
              <a:t>Develops skills</a:t>
            </a:r>
          </a:p>
          <a:p>
            <a:pPr marL="539749" lvl="1" indent="-269875" algn="l">
              <a:lnSpc>
                <a:spcPts val="3124"/>
              </a:lnSpc>
              <a:buFont typeface="Arial"/>
              <a:buChar char="•"/>
            </a:pPr>
            <a:r>
              <a:rPr lang="en-US" sz="2499">
                <a:solidFill>
                  <a:srgbClr val="051D40"/>
                </a:solidFill>
                <a:latin typeface="Canva Sans"/>
                <a:ea typeface="Canva Sans"/>
                <a:cs typeface="Canva Sans"/>
                <a:sym typeface="Canva Sans"/>
              </a:rPr>
              <a:t>Particle physics</a:t>
            </a:r>
          </a:p>
          <a:p>
            <a:pPr marL="539749" lvl="1" indent="-269875" algn="l">
              <a:lnSpc>
                <a:spcPts val="3124"/>
              </a:lnSpc>
              <a:buFont typeface="Arial"/>
              <a:buChar char="•"/>
            </a:pPr>
            <a:r>
              <a:rPr lang="en-US" sz="2499">
                <a:solidFill>
                  <a:srgbClr val="051D40"/>
                </a:solidFill>
                <a:latin typeface="Canva Sans"/>
                <a:ea typeface="Canva Sans"/>
                <a:cs typeface="Canva Sans"/>
                <a:sym typeface="Canva Sans"/>
              </a:rPr>
              <a:t>Data analysis and analysis techniques</a:t>
            </a:r>
          </a:p>
          <a:p>
            <a:pPr marL="539749" lvl="1" indent="-269875" algn="l">
              <a:lnSpc>
                <a:spcPts val="3124"/>
              </a:lnSpc>
              <a:buFont typeface="Arial"/>
              <a:buChar char="•"/>
            </a:pPr>
            <a:r>
              <a:rPr lang="en-US" sz="2499">
                <a:solidFill>
                  <a:srgbClr val="051D40"/>
                </a:solidFill>
                <a:latin typeface="Canva Sans"/>
                <a:ea typeface="Canva Sans"/>
                <a:cs typeface="Canva Sans"/>
                <a:sym typeface="Canva Sans"/>
              </a:rPr>
              <a:t>Programming and computational skills</a:t>
            </a:r>
          </a:p>
          <a:p>
            <a:pPr marL="539749" lvl="1" indent="-269875" algn="l">
              <a:lnSpc>
                <a:spcPts val="3124"/>
              </a:lnSpc>
              <a:buFont typeface="Arial"/>
              <a:buChar char="•"/>
            </a:pPr>
            <a:r>
              <a:rPr lang="en-US" sz="2499">
                <a:solidFill>
                  <a:srgbClr val="051D40"/>
                </a:solidFill>
                <a:latin typeface="Canva Sans"/>
                <a:ea typeface="Canva Sans"/>
                <a:cs typeface="Canva Sans"/>
                <a:sym typeface="Canva Sans"/>
              </a:rPr>
              <a:t>Machine learning in particle physics</a:t>
            </a:r>
          </a:p>
          <a:p>
            <a:pPr algn="l">
              <a:lnSpc>
                <a:spcPts val="3124"/>
              </a:lnSpc>
            </a:pPr>
            <a:endParaRPr lang="en-US" sz="2499">
              <a:solidFill>
                <a:srgbClr val="051D40"/>
              </a:solidFill>
              <a:latin typeface="Canva Sans"/>
              <a:ea typeface="Canva Sans"/>
              <a:cs typeface="Canva Sans"/>
              <a:sym typeface="Canva Sans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DFDF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A group of red graphs&#10;&#10;Description automatically generated">
            <a:extLst>
              <a:ext uri="{FF2B5EF4-FFF2-40B4-BE49-F238E27FC236}">
                <a16:creationId xmlns:a16="http://schemas.microsoft.com/office/drawing/2014/main" id="{90D1D3B5-431A-0835-8F24-EA64E34EC00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97263" y="2430884"/>
            <a:ext cx="8549408" cy="4807493"/>
          </a:xfrm>
          <a:prstGeom prst="rect">
            <a:avLst/>
          </a:prstGeom>
        </p:spPr>
      </p:pic>
      <p:sp>
        <p:nvSpPr>
          <p:cNvPr id="2" name="Freeform 2"/>
          <p:cNvSpPr/>
          <p:nvPr/>
        </p:nvSpPr>
        <p:spPr>
          <a:xfrm>
            <a:off x="1468743" y="546009"/>
            <a:ext cx="648971" cy="571095"/>
          </a:xfrm>
          <a:custGeom>
            <a:avLst/>
            <a:gdLst/>
            <a:ahLst/>
            <a:cxnLst/>
            <a:rect l="l" t="t" r="r" b="b"/>
            <a:pathLst>
              <a:path w="648971" h="571095">
                <a:moveTo>
                  <a:pt x="0" y="0"/>
                </a:moveTo>
                <a:lnTo>
                  <a:pt x="648972" y="0"/>
                </a:lnTo>
                <a:lnTo>
                  <a:pt x="648972" y="571095"/>
                </a:lnTo>
                <a:lnTo>
                  <a:pt x="0" y="57109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3" name="Freeform 3"/>
          <p:cNvSpPr/>
          <p:nvPr/>
        </p:nvSpPr>
        <p:spPr>
          <a:xfrm>
            <a:off x="743153" y="546009"/>
            <a:ext cx="571095" cy="571095"/>
          </a:xfrm>
          <a:custGeom>
            <a:avLst/>
            <a:gdLst/>
            <a:ahLst/>
            <a:cxnLst/>
            <a:rect l="l" t="t" r="r" b="b"/>
            <a:pathLst>
              <a:path w="571095" h="571095">
                <a:moveTo>
                  <a:pt x="0" y="0"/>
                </a:moveTo>
                <a:lnTo>
                  <a:pt x="571094" y="0"/>
                </a:lnTo>
                <a:lnTo>
                  <a:pt x="571094" y="571095"/>
                </a:lnTo>
                <a:lnTo>
                  <a:pt x="0" y="571095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4" name="Freeform 4"/>
          <p:cNvSpPr/>
          <p:nvPr/>
        </p:nvSpPr>
        <p:spPr>
          <a:xfrm>
            <a:off x="5278996" y="2745778"/>
            <a:ext cx="4877885" cy="5930560"/>
          </a:xfrm>
          <a:custGeom>
            <a:avLst/>
            <a:gdLst/>
            <a:ahLst/>
            <a:cxnLst/>
            <a:rect l="l" t="t" r="r" b="b"/>
            <a:pathLst>
              <a:path w="4877885" h="5930560">
                <a:moveTo>
                  <a:pt x="0" y="0"/>
                </a:moveTo>
                <a:lnTo>
                  <a:pt x="4877885" y="0"/>
                </a:lnTo>
                <a:lnTo>
                  <a:pt x="4877885" y="5930560"/>
                </a:lnTo>
                <a:lnTo>
                  <a:pt x="0" y="5930560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5" name="Freeform 5"/>
          <p:cNvSpPr/>
          <p:nvPr/>
        </p:nvSpPr>
        <p:spPr>
          <a:xfrm>
            <a:off x="860729" y="2745778"/>
            <a:ext cx="4418267" cy="5930560"/>
          </a:xfrm>
          <a:custGeom>
            <a:avLst/>
            <a:gdLst/>
            <a:ahLst/>
            <a:cxnLst/>
            <a:rect l="l" t="t" r="r" b="b"/>
            <a:pathLst>
              <a:path w="4418267" h="5930560">
                <a:moveTo>
                  <a:pt x="0" y="0"/>
                </a:moveTo>
                <a:lnTo>
                  <a:pt x="4418267" y="0"/>
                </a:lnTo>
                <a:lnTo>
                  <a:pt x="4418267" y="5930560"/>
                </a:lnTo>
                <a:lnTo>
                  <a:pt x="0" y="5930560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grpSp>
        <p:nvGrpSpPr>
          <p:cNvPr id="6" name="Group 6"/>
          <p:cNvGrpSpPr/>
          <p:nvPr/>
        </p:nvGrpSpPr>
        <p:grpSpPr>
          <a:xfrm>
            <a:off x="13704913" y="7381294"/>
            <a:ext cx="4390649" cy="2630421"/>
            <a:chOff x="0" y="0"/>
            <a:chExt cx="680226" cy="407521"/>
          </a:xfrm>
        </p:grpSpPr>
        <p:sp>
          <p:nvSpPr>
            <p:cNvPr id="7" name="Freeform 7"/>
            <p:cNvSpPr/>
            <p:nvPr/>
          </p:nvSpPr>
          <p:spPr>
            <a:xfrm>
              <a:off x="0" y="0"/>
              <a:ext cx="680226" cy="407521"/>
            </a:xfrm>
            <a:custGeom>
              <a:avLst/>
              <a:gdLst/>
              <a:ahLst/>
              <a:cxnLst/>
              <a:rect l="l" t="t" r="r" b="b"/>
              <a:pathLst>
                <a:path w="680226" h="407521">
                  <a:moveTo>
                    <a:pt x="40555" y="0"/>
                  </a:moveTo>
                  <a:lnTo>
                    <a:pt x="639671" y="0"/>
                  </a:lnTo>
                  <a:cubicBezTo>
                    <a:pt x="650427" y="0"/>
                    <a:pt x="660742" y="4273"/>
                    <a:pt x="668348" y="11878"/>
                  </a:cubicBezTo>
                  <a:cubicBezTo>
                    <a:pt x="675954" y="19484"/>
                    <a:pt x="680226" y="29799"/>
                    <a:pt x="680226" y="40555"/>
                  </a:cubicBezTo>
                  <a:lnTo>
                    <a:pt x="680226" y="366966"/>
                  </a:lnTo>
                  <a:cubicBezTo>
                    <a:pt x="680226" y="389364"/>
                    <a:pt x="662069" y="407521"/>
                    <a:pt x="639671" y="407521"/>
                  </a:cubicBezTo>
                  <a:lnTo>
                    <a:pt x="40555" y="407521"/>
                  </a:lnTo>
                  <a:cubicBezTo>
                    <a:pt x="18157" y="407521"/>
                    <a:pt x="0" y="389364"/>
                    <a:pt x="0" y="366966"/>
                  </a:cubicBezTo>
                  <a:lnTo>
                    <a:pt x="0" y="40555"/>
                  </a:lnTo>
                  <a:cubicBezTo>
                    <a:pt x="0" y="18157"/>
                    <a:pt x="18157" y="0"/>
                    <a:pt x="40555" y="0"/>
                  </a:cubicBezTo>
                  <a:close/>
                </a:path>
              </a:pathLst>
            </a:custGeom>
            <a:blipFill>
              <a:blip r:embed="rId7"/>
              <a:stretch>
                <a:fillRect l="-450" r="-450"/>
              </a:stretch>
            </a:blipFill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8" name="Group 8"/>
          <p:cNvGrpSpPr/>
          <p:nvPr/>
        </p:nvGrpSpPr>
        <p:grpSpPr>
          <a:xfrm>
            <a:off x="10352101" y="7224367"/>
            <a:ext cx="3172064" cy="2767075"/>
            <a:chOff x="0" y="0"/>
            <a:chExt cx="491436" cy="428692"/>
          </a:xfrm>
        </p:grpSpPr>
        <p:sp>
          <p:nvSpPr>
            <p:cNvPr id="9" name="Freeform 9"/>
            <p:cNvSpPr/>
            <p:nvPr/>
          </p:nvSpPr>
          <p:spPr>
            <a:xfrm>
              <a:off x="0" y="0"/>
              <a:ext cx="491436" cy="428692"/>
            </a:xfrm>
            <a:custGeom>
              <a:avLst/>
              <a:gdLst/>
              <a:ahLst/>
              <a:cxnLst/>
              <a:rect l="l" t="t" r="r" b="b"/>
              <a:pathLst>
                <a:path w="491436" h="428692">
                  <a:moveTo>
                    <a:pt x="56135" y="0"/>
                  </a:moveTo>
                  <a:lnTo>
                    <a:pt x="435301" y="0"/>
                  </a:lnTo>
                  <a:cubicBezTo>
                    <a:pt x="450189" y="0"/>
                    <a:pt x="464467" y="5914"/>
                    <a:pt x="474994" y="16442"/>
                  </a:cubicBezTo>
                  <a:cubicBezTo>
                    <a:pt x="485521" y="26969"/>
                    <a:pt x="491436" y="41247"/>
                    <a:pt x="491436" y="56135"/>
                  </a:cubicBezTo>
                  <a:lnTo>
                    <a:pt x="491436" y="372557"/>
                  </a:lnTo>
                  <a:cubicBezTo>
                    <a:pt x="491436" y="403560"/>
                    <a:pt x="466303" y="428692"/>
                    <a:pt x="435301" y="428692"/>
                  </a:cubicBezTo>
                  <a:lnTo>
                    <a:pt x="56135" y="428692"/>
                  </a:lnTo>
                  <a:cubicBezTo>
                    <a:pt x="41247" y="428692"/>
                    <a:pt x="26969" y="422778"/>
                    <a:pt x="16442" y="412251"/>
                  </a:cubicBezTo>
                  <a:cubicBezTo>
                    <a:pt x="5914" y="401723"/>
                    <a:pt x="0" y="387445"/>
                    <a:pt x="0" y="372557"/>
                  </a:cubicBezTo>
                  <a:lnTo>
                    <a:pt x="0" y="56135"/>
                  </a:lnTo>
                  <a:cubicBezTo>
                    <a:pt x="0" y="25133"/>
                    <a:pt x="25133" y="0"/>
                    <a:pt x="56135" y="0"/>
                  </a:cubicBezTo>
                  <a:close/>
                </a:path>
              </a:pathLst>
            </a:custGeom>
            <a:blipFill>
              <a:blip r:embed="rId8"/>
              <a:stretch>
                <a:fillRect t="-8557" r="-101305" b="-8557"/>
              </a:stretch>
            </a:blipFill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1" name="TextBox 11"/>
          <p:cNvSpPr txBox="1"/>
          <p:nvPr/>
        </p:nvSpPr>
        <p:spPr>
          <a:xfrm>
            <a:off x="1583043" y="1389543"/>
            <a:ext cx="16512518" cy="76890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6300"/>
              </a:lnSpc>
              <a:spcBef>
                <a:spcPct val="0"/>
              </a:spcBef>
            </a:pPr>
            <a:r>
              <a:rPr lang="en-US" sz="4500">
                <a:solidFill>
                  <a:srgbClr val="051D40"/>
                </a:solidFill>
                <a:latin typeface="Open Sans Extra Bold"/>
                <a:ea typeface="Open Sans Extra Bold"/>
                <a:cs typeface="Open Sans Extra Bold"/>
                <a:sym typeface="Open Sans Extra Bold"/>
              </a:rPr>
              <a:t>ATLAS OPEN DATA : Particle Physics Training</a:t>
            </a:r>
          </a:p>
        </p:txBody>
      </p:sp>
      <p:sp>
        <p:nvSpPr>
          <p:cNvPr id="12" name="TextBox 12"/>
          <p:cNvSpPr txBox="1"/>
          <p:nvPr/>
        </p:nvSpPr>
        <p:spPr>
          <a:xfrm>
            <a:off x="524299" y="8934767"/>
            <a:ext cx="9827802" cy="58039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759"/>
              </a:lnSpc>
            </a:pPr>
            <a:r>
              <a:rPr lang="en-US" sz="3399" b="1">
                <a:solidFill>
                  <a:srgbClr val="051D40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Accessible - </a:t>
            </a:r>
            <a:r>
              <a:rPr lang="en-US" sz="3399" b="1" u="sng">
                <a:solidFill>
                  <a:srgbClr val="051D40"/>
                </a:solidFill>
                <a:latin typeface="Canva Sans Bold"/>
                <a:ea typeface="Canva Sans Bold"/>
                <a:cs typeface="Canva Sans Bold"/>
                <a:sym typeface="Canva Sans Bold"/>
                <a:hlinkClick r:id="rId9" tooltip="https://opendata.atlas.cern/docs/webapps/histanalyser"/>
              </a:rPr>
              <a:t>analyses</a:t>
            </a:r>
            <a:r>
              <a:rPr lang="en-US" sz="3399" b="1">
                <a:solidFill>
                  <a:srgbClr val="051D40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 using only your mouse!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DFDF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1468743" y="546009"/>
            <a:ext cx="648971" cy="571095"/>
          </a:xfrm>
          <a:custGeom>
            <a:avLst/>
            <a:gdLst/>
            <a:ahLst/>
            <a:cxnLst/>
            <a:rect l="l" t="t" r="r" b="b"/>
            <a:pathLst>
              <a:path w="648971" h="571095">
                <a:moveTo>
                  <a:pt x="0" y="0"/>
                </a:moveTo>
                <a:lnTo>
                  <a:pt x="648972" y="0"/>
                </a:lnTo>
                <a:lnTo>
                  <a:pt x="648972" y="571095"/>
                </a:lnTo>
                <a:lnTo>
                  <a:pt x="0" y="571095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3" name="Freeform 3"/>
          <p:cNvSpPr/>
          <p:nvPr/>
        </p:nvSpPr>
        <p:spPr>
          <a:xfrm>
            <a:off x="743153" y="546009"/>
            <a:ext cx="571095" cy="571095"/>
          </a:xfrm>
          <a:custGeom>
            <a:avLst/>
            <a:gdLst/>
            <a:ahLst/>
            <a:cxnLst/>
            <a:rect l="l" t="t" r="r" b="b"/>
            <a:pathLst>
              <a:path w="571095" h="571095">
                <a:moveTo>
                  <a:pt x="0" y="0"/>
                </a:moveTo>
                <a:lnTo>
                  <a:pt x="571094" y="0"/>
                </a:lnTo>
                <a:lnTo>
                  <a:pt x="571094" y="571095"/>
                </a:lnTo>
                <a:lnTo>
                  <a:pt x="0" y="57109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4" name="TextBox 4"/>
          <p:cNvSpPr txBox="1"/>
          <p:nvPr/>
        </p:nvSpPr>
        <p:spPr>
          <a:xfrm>
            <a:off x="1583043" y="1389543"/>
            <a:ext cx="16512518" cy="76890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6300"/>
              </a:lnSpc>
              <a:spcBef>
                <a:spcPct val="0"/>
              </a:spcBef>
            </a:pPr>
            <a:r>
              <a:rPr lang="en-US" sz="4500">
                <a:solidFill>
                  <a:srgbClr val="051D40"/>
                </a:solidFill>
                <a:latin typeface="Open Sans Extra Bold"/>
                <a:ea typeface="Open Sans Extra Bold"/>
                <a:cs typeface="Open Sans Extra Bold"/>
                <a:sym typeface="Open Sans Extra Bold"/>
              </a:rPr>
              <a:t>ATLAS OPEN DATA : Training in Machine Learning</a:t>
            </a:r>
          </a:p>
        </p:txBody>
      </p:sp>
      <p:sp>
        <p:nvSpPr>
          <p:cNvPr id="5" name="TextBox 5"/>
          <p:cNvSpPr txBox="1"/>
          <p:nvPr/>
        </p:nvSpPr>
        <p:spPr>
          <a:xfrm>
            <a:off x="743153" y="8177260"/>
            <a:ext cx="10646420" cy="10541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2800"/>
              </a:lnSpc>
            </a:pPr>
            <a:r>
              <a:rPr lang="en-US" sz="2000">
                <a:solidFill>
                  <a:srgbClr val="051D40"/>
                </a:solidFill>
                <a:latin typeface="Canva Sans"/>
                <a:ea typeface="Canva Sans"/>
                <a:cs typeface="Canva Sans"/>
                <a:sym typeface="Canva Sans"/>
              </a:rPr>
              <a:t>Find Dark Matter using only your mouse!</a:t>
            </a:r>
          </a:p>
          <a:p>
            <a:pPr algn="l">
              <a:lnSpc>
                <a:spcPts val="2800"/>
              </a:lnSpc>
            </a:pPr>
            <a:r>
              <a:rPr lang="en-US" sz="2000">
                <a:solidFill>
                  <a:srgbClr val="051D40"/>
                </a:solidFill>
                <a:latin typeface="Canva Sans"/>
                <a:ea typeface="Canva Sans"/>
                <a:cs typeface="Canva Sans"/>
                <a:sym typeface="Canva Sans"/>
              </a:rPr>
              <a:t>Interactive web application to learn about machine learning without the need of coding</a:t>
            </a:r>
          </a:p>
          <a:p>
            <a:pPr algn="l">
              <a:lnSpc>
                <a:spcPts val="2800"/>
              </a:lnSpc>
            </a:pPr>
            <a:r>
              <a:rPr lang="en-US" sz="2000" u="sng">
                <a:solidFill>
                  <a:srgbClr val="051D40"/>
                </a:solidFill>
                <a:latin typeface="Canva Sans"/>
                <a:ea typeface="Canva Sans"/>
                <a:cs typeface="Canva Sans"/>
                <a:sym typeface="Canva Sans"/>
                <a:hlinkClick r:id="rId4" tooltip="https://opendata.atlas.cern/docs/webapps/mlapp"/>
              </a:rPr>
              <a:t>https://opendata.atlas.cern/docs/webapps/mlapp</a:t>
            </a:r>
          </a:p>
        </p:txBody>
      </p:sp>
      <p:sp>
        <p:nvSpPr>
          <p:cNvPr id="6" name="Freeform 6"/>
          <p:cNvSpPr/>
          <p:nvPr/>
        </p:nvSpPr>
        <p:spPr>
          <a:xfrm>
            <a:off x="660486" y="2520395"/>
            <a:ext cx="8548064" cy="5342540"/>
          </a:xfrm>
          <a:custGeom>
            <a:avLst/>
            <a:gdLst/>
            <a:ahLst/>
            <a:cxnLst/>
            <a:rect l="l" t="t" r="r" b="b"/>
            <a:pathLst>
              <a:path w="8548064" h="5342540">
                <a:moveTo>
                  <a:pt x="0" y="0"/>
                </a:moveTo>
                <a:lnTo>
                  <a:pt x="8548064" y="0"/>
                </a:lnTo>
                <a:lnTo>
                  <a:pt x="8548064" y="5342540"/>
                </a:lnTo>
                <a:lnTo>
                  <a:pt x="0" y="5342540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7" name="Freeform 7"/>
          <p:cNvSpPr/>
          <p:nvPr/>
        </p:nvSpPr>
        <p:spPr>
          <a:xfrm>
            <a:off x="9208550" y="2520395"/>
            <a:ext cx="8418963" cy="5261852"/>
          </a:xfrm>
          <a:custGeom>
            <a:avLst/>
            <a:gdLst/>
            <a:ahLst/>
            <a:cxnLst/>
            <a:rect l="l" t="t" r="r" b="b"/>
            <a:pathLst>
              <a:path w="8418963" h="5261852">
                <a:moveTo>
                  <a:pt x="0" y="0"/>
                </a:moveTo>
                <a:lnTo>
                  <a:pt x="8418964" y="0"/>
                </a:lnTo>
                <a:lnTo>
                  <a:pt x="8418964" y="5261852"/>
                </a:lnTo>
                <a:lnTo>
                  <a:pt x="0" y="5261852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DFDF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1468743" y="546009"/>
            <a:ext cx="648971" cy="571095"/>
          </a:xfrm>
          <a:custGeom>
            <a:avLst/>
            <a:gdLst/>
            <a:ahLst/>
            <a:cxnLst/>
            <a:rect l="l" t="t" r="r" b="b"/>
            <a:pathLst>
              <a:path w="648971" h="571095">
                <a:moveTo>
                  <a:pt x="0" y="0"/>
                </a:moveTo>
                <a:lnTo>
                  <a:pt x="648972" y="0"/>
                </a:lnTo>
                <a:lnTo>
                  <a:pt x="648972" y="571095"/>
                </a:lnTo>
                <a:lnTo>
                  <a:pt x="0" y="571095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3" name="Freeform 3"/>
          <p:cNvSpPr/>
          <p:nvPr/>
        </p:nvSpPr>
        <p:spPr>
          <a:xfrm>
            <a:off x="743153" y="546009"/>
            <a:ext cx="571095" cy="571095"/>
          </a:xfrm>
          <a:custGeom>
            <a:avLst/>
            <a:gdLst/>
            <a:ahLst/>
            <a:cxnLst/>
            <a:rect l="l" t="t" r="r" b="b"/>
            <a:pathLst>
              <a:path w="571095" h="571095">
                <a:moveTo>
                  <a:pt x="0" y="0"/>
                </a:moveTo>
                <a:lnTo>
                  <a:pt x="571094" y="0"/>
                </a:lnTo>
                <a:lnTo>
                  <a:pt x="571094" y="571095"/>
                </a:lnTo>
                <a:lnTo>
                  <a:pt x="0" y="57109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4" name="Freeform 4"/>
          <p:cNvSpPr/>
          <p:nvPr/>
        </p:nvSpPr>
        <p:spPr>
          <a:xfrm>
            <a:off x="1308055" y="3189902"/>
            <a:ext cx="6675283" cy="3913385"/>
          </a:xfrm>
          <a:custGeom>
            <a:avLst/>
            <a:gdLst/>
            <a:ahLst/>
            <a:cxnLst/>
            <a:rect l="l" t="t" r="r" b="b"/>
            <a:pathLst>
              <a:path w="6675283" h="3913385">
                <a:moveTo>
                  <a:pt x="0" y="0"/>
                </a:moveTo>
                <a:lnTo>
                  <a:pt x="6675283" y="0"/>
                </a:lnTo>
                <a:lnTo>
                  <a:pt x="6675283" y="3913385"/>
                </a:lnTo>
                <a:lnTo>
                  <a:pt x="0" y="3913385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5" name="Freeform 5"/>
          <p:cNvSpPr/>
          <p:nvPr/>
        </p:nvSpPr>
        <p:spPr>
          <a:xfrm>
            <a:off x="1308055" y="7150912"/>
            <a:ext cx="3360939" cy="1911534"/>
          </a:xfrm>
          <a:custGeom>
            <a:avLst/>
            <a:gdLst/>
            <a:ahLst/>
            <a:cxnLst/>
            <a:rect l="l" t="t" r="r" b="b"/>
            <a:pathLst>
              <a:path w="3360939" h="1911534">
                <a:moveTo>
                  <a:pt x="0" y="0"/>
                </a:moveTo>
                <a:lnTo>
                  <a:pt x="3360939" y="0"/>
                </a:lnTo>
                <a:lnTo>
                  <a:pt x="3360939" y="1911534"/>
                </a:lnTo>
                <a:lnTo>
                  <a:pt x="0" y="1911534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6" name="Freeform 6"/>
          <p:cNvSpPr/>
          <p:nvPr/>
        </p:nvSpPr>
        <p:spPr>
          <a:xfrm>
            <a:off x="4668994" y="7150912"/>
            <a:ext cx="3314344" cy="1851890"/>
          </a:xfrm>
          <a:custGeom>
            <a:avLst/>
            <a:gdLst/>
            <a:ahLst/>
            <a:cxnLst/>
            <a:rect l="l" t="t" r="r" b="b"/>
            <a:pathLst>
              <a:path w="3314344" h="1851890">
                <a:moveTo>
                  <a:pt x="0" y="0"/>
                </a:moveTo>
                <a:lnTo>
                  <a:pt x="3314344" y="0"/>
                </a:lnTo>
                <a:lnTo>
                  <a:pt x="3314344" y="1851890"/>
                </a:lnTo>
                <a:lnTo>
                  <a:pt x="0" y="1851890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7" name="Freeform 7"/>
          <p:cNvSpPr/>
          <p:nvPr/>
        </p:nvSpPr>
        <p:spPr>
          <a:xfrm>
            <a:off x="8504568" y="2685857"/>
            <a:ext cx="2537199" cy="3554745"/>
          </a:xfrm>
          <a:custGeom>
            <a:avLst/>
            <a:gdLst/>
            <a:ahLst/>
            <a:cxnLst/>
            <a:rect l="l" t="t" r="r" b="b"/>
            <a:pathLst>
              <a:path w="2537199" h="3554745">
                <a:moveTo>
                  <a:pt x="0" y="0"/>
                </a:moveTo>
                <a:lnTo>
                  <a:pt x="2537199" y="0"/>
                </a:lnTo>
                <a:lnTo>
                  <a:pt x="2537199" y="3554744"/>
                </a:lnTo>
                <a:lnTo>
                  <a:pt x="0" y="3554744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8" name="Freeform 8"/>
          <p:cNvSpPr/>
          <p:nvPr/>
        </p:nvSpPr>
        <p:spPr>
          <a:xfrm>
            <a:off x="11163995" y="2685857"/>
            <a:ext cx="6319546" cy="1761573"/>
          </a:xfrm>
          <a:custGeom>
            <a:avLst/>
            <a:gdLst/>
            <a:ahLst/>
            <a:cxnLst/>
            <a:rect l="l" t="t" r="r" b="b"/>
            <a:pathLst>
              <a:path w="6319546" h="1761573">
                <a:moveTo>
                  <a:pt x="0" y="0"/>
                </a:moveTo>
                <a:lnTo>
                  <a:pt x="6319546" y="0"/>
                </a:lnTo>
                <a:lnTo>
                  <a:pt x="6319546" y="1761573"/>
                </a:lnTo>
                <a:lnTo>
                  <a:pt x="0" y="1761573"/>
                </a:lnTo>
                <a:lnTo>
                  <a:pt x="0" y="0"/>
                </a:lnTo>
                <a:close/>
              </a:path>
            </a:pathLst>
          </a:custGeom>
          <a:blipFill>
            <a:blip r:embed="rId8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9" name="Freeform 9"/>
          <p:cNvSpPr/>
          <p:nvPr/>
        </p:nvSpPr>
        <p:spPr>
          <a:xfrm>
            <a:off x="11041767" y="4447430"/>
            <a:ext cx="2834074" cy="2015183"/>
          </a:xfrm>
          <a:custGeom>
            <a:avLst/>
            <a:gdLst/>
            <a:ahLst/>
            <a:cxnLst/>
            <a:rect l="l" t="t" r="r" b="b"/>
            <a:pathLst>
              <a:path w="2834074" h="2015183">
                <a:moveTo>
                  <a:pt x="0" y="0"/>
                </a:moveTo>
                <a:lnTo>
                  <a:pt x="2834074" y="0"/>
                </a:lnTo>
                <a:lnTo>
                  <a:pt x="2834074" y="2015183"/>
                </a:lnTo>
                <a:lnTo>
                  <a:pt x="0" y="2015183"/>
                </a:lnTo>
                <a:lnTo>
                  <a:pt x="0" y="0"/>
                </a:lnTo>
                <a:close/>
              </a:path>
            </a:pathLst>
          </a:custGeom>
          <a:blipFill>
            <a:blip r:embed="rId9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10" name="Freeform 10"/>
          <p:cNvSpPr/>
          <p:nvPr/>
        </p:nvSpPr>
        <p:spPr>
          <a:xfrm>
            <a:off x="14745197" y="4528158"/>
            <a:ext cx="2331731" cy="1853726"/>
          </a:xfrm>
          <a:custGeom>
            <a:avLst/>
            <a:gdLst/>
            <a:ahLst/>
            <a:cxnLst/>
            <a:rect l="l" t="t" r="r" b="b"/>
            <a:pathLst>
              <a:path w="2331731" h="1853726">
                <a:moveTo>
                  <a:pt x="0" y="0"/>
                </a:moveTo>
                <a:lnTo>
                  <a:pt x="2331731" y="0"/>
                </a:lnTo>
                <a:lnTo>
                  <a:pt x="2331731" y="1853727"/>
                </a:lnTo>
                <a:lnTo>
                  <a:pt x="0" y="1853727"/>
                </a:lnTo>
                <a:lnTo>
                  <a:pt x="0" y="0"/>
                </a:lnTo>
                <a:close/>
              </a:path>
            </a:pathLst>
          </a:custGeom>
          <a:blipFill>
            <a:blip r:embed="rId10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11" name="TextBox 11"/>
          <p:cNvSpPr txBox="1"/>
          <p:nvPr/>
        </p:nvSpPr>
        <p:spPr>
          <a:xfrm>
            <a:off x="1583043" y="1389543"/>
            <a:ext cx="16512518" cy="76890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6300"/>
              </a:lnSpc>
              <a:spcBef>
                <a:spcPct val="0"/>
              </a:spcBef>
            </a:pPr>
            <a:r>
              <a:rPr lang="en-US" sz="4500">
                <a:solidFill>
                  <a:srgbClr val="051D40"/>
                </a:solidFill>
                <a:latin typeface="Open Sans Extra Bold"/>
                <a:ea typeface="Open Sans Extra Bold"/>
                <a:cs typeface="Open Sans Extra Bold"/>
                <a:sym typeface="Open Sans Extra Bold"/>
              </a:rPr>
              <a:t>ATLAS OPEN DATA : Training in Machine Learning</a:t>
            </a:r>
          </a:p>
        </p:txBody>
      </p:sp>
      <p:sp>
        <p:nvSpPr>
          <p:cNvPr id="12" name="TextBox 12"/>
          <p:cNvSpPr txBox="1"/>
          <p:nvPr/>
        </p:nvSpPr>
        <p:spPr>
          <a:xfrm>
            <a:off x="1174333" y="9059863"/>
            <a:ext cx="4842197" cy="3492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800"/>
              </a:lnSpc>
            </a:pPr>
            <a:r>
              <a:rPr lang="en-US" sz="2000">
                <a:solidFill>
                  <a:srgbClr val="051D40"/>
                </a:solidFill>
                <a:latin typeface="Canva Sans"/>
                <a:ea typeface="Canva Sans"/>
                <a:cs typeface="Canva Sans"/>
                <a:sym typeface="Canva Sans"/>
              </a:rPr>
              <a:t>Advanced Machine Learning Notebooks</a:t>
            </a:r>
          </a:p>
        </p:txBody>
      </p:sp>
      <p:sp>
        <p:nvSpPr>
          <p:cNvPr id="13" name="TextBox 13"/>
          <p:cNvSpPr txBox="1"/>
          <p:nvPr/>
        </p:nvSpPr>
        <p:spPr>
          <a:xfrm>
            <a:off x="8430239" y="6754037"/>
            <a:ext cx="8857357" cy="10541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800"/>
              </a:lnSpc>
            </a:pPr>
            <a:r>
              <a:rPr lang="en-US" sz="2000">
                <a:solidFill>
                  <a:srgbClr val="051D40"/>
                </a:solidFill>
                <a:latin typeface="Canva Sans"/>
                <a:ea typeface="Canva Sans"/>
                <a:cs typeface="Canva Sans"/>
                <a:sym typeface="Canva Sans"/>
              </a:rPr>
              <a:t>Search for Dark Matter with Cut Optimisation</a:t>
            </a:r>
          </a:p>
          <a:p>
            <a:pPr algn="ctr">
              <a:lnSpc>
                <a:spcPts val="2800"/>
              </a:lnSpc>
            </a:pPr>
            <a:r>
              <a:rPr lang="en-US" sz="2000">
                <a:solidFill>
                  <a:srgbClr val="051D40"/>
                </a:solidFill>
                <a:latin typeface="Canva Sans"/>
                <a:ea typeface="Canva Sans"/>
                <a:cs typeface="Canva Sans"/>
                <a:sym typeface="Canva Sans"/>
              </a:rPr>
              <a:t>Then learn Machine Learning from scratch and implement in the analysis</a:t>
            </a:r>
          </a:p>
          <a:p>
            <a:pPr algn="ctr">
              <a:lnSpc>
                <a:spcPts val="2800"/>
              </a:lnSpc>
            </a:pPr>
            <a:r>
              <a:rPr lang="en-US" sz="2000">
                <a:solidFill>
                  <a:srgbClr val="051D40"/>
                </a:solidFill>
                <a:latin typeface="Canva Sans"/>
                <a:ea typeface="Canva Sans"/>
                <a:cs typeface="Canva Sans"/>
                <a:sym typeface="Canva Sans"/>
              </a:rPr>
              <a:t>Jupyter Notebook Series developed for Secondar School Students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DFDF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11466314" y="6229496"/>
            <a:ext cx="5792986" cy="3684610"/>
            <a:chOff x="0" y="0"/>
            <a:chExt cx="897485" cy="570842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897485" cy="570842"/>
            </a:xfrm>
            <a:custGeom>
              <a:avLst/>
              <a:gdLst/>
              <a:ahLst/>
              <a:cxnLst/>
              <a:rect l="l" t="t" r="r" b="b"/>
              <a:pathLst>
                <a:path w="897485" h="570842">
                  <a:moveTo>
                    <a:pt x="30738" y="0"/>
                  </a:moveTo>
                  <a:lnTo>
                    <a:pt x="866747" y="0"/>
                  </a:lnTo>
                  <a:cubicBezTo>
                    <a:pt x="874899" y="0"/>
                    <a:pt x="882718" y="3238"/>
                    <a:pt x="888482" y="9003"/>
                  </a:cubicBezTo>
                  <a:cubicBezTo>
                    <a:pt x="894247" y="14767"/>
                    <a:pt x="897485" y="22586"/>
                    <a:pt x="897485" y="30738"/>
                  </a:cubicBezTo>
                  <a:lnTo>
                    <a:pt x="897485" y="540105"/>
                  </a:lnTo>
                  <a:cubicBezTo>
                    <a:pt x="897485" y="557081"/>
                    <a:pt x="883723" y="570842"/>
                    <a:pt x="866747" y="570842"/>
                  </a:cubicBezTo>
                  <a:lnTo>
                    <a:pt x="30738" y="570842"/>
                  </a:lnTo>
                  <a:cubicBezTo>
                    <a:pt x="22586" y="570842"/>
                    <a:pt x="14767" y="567604"/>
                    <a:pt x="9003" y="561839"/>
                  </a:cubicBezTo>
                  <a:cubicBezTo>
                    <a:pt x="3238" y="556075"/>
                    <a:pt x="0" y="548257"/>
                    <a:pt x="0" y="540105"/>
                  </a:cubicBezTo>
                  <a:lnTo>
                    <a:pt x="0" y="30738"/>
                  </a:lnTo>
                  <a:cubicBezTo>
                    <a:pt x="0" y="22586"/>
                    <a:pt x="3238" y="14767"/>
                    <a:pt x="9003" y="9003"/>
                  </a:cubicBezTo>
                  <a:cubicBezTo>
                    <a:pt x="14767" y="3238"/>
                    <a:pt x="22586" y="0"/>
                    <a:pt x="30738" y="0"/>
                  </a:cubicBezTo>
                  <a:close/>
                </a:path>
              </a:pathLst>
            </a:custGeom>
            <a:blipFill>
              <a:blip r:embed="rId2"/>
              <a:stretch>
                <a:fillRect l="-13074"/>
              </a:stretch>
            </a:blipFill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4" name="Group 4"/>
          <p:cNvGrpSpPr/>
          <p:nvPr/>
        </p:nvGrpSpPr>
        <p:grpSpPr>
          <a:xfrm>
            <a:off x="11466314" y="2533957"/>
            <a:ext cx="5792986" cy="3529607"/>
            <a:chOff x="0" y="0"/>
            <a:chExt cx="812800" cy="495231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812800" cy="495231"/>
            </a:xfrm>
            <a:custGeom>
              <a:avLst/>
              <a:gdLst/>
              <a:ahLst/>
              <a:cxnLst/>
              <a:rect l="l" t="t" r="r" b="b"/>
              <a:pathLst>
                <a:path w="812800" h="495231">
                  <a:moveTo>
                    <a:pt x="30738" y="0"/>
                  </a:moveTo>
                  <a:lnTo>
                    <a:pt x="782062" y="0"/>
                  </a:lnTo>
                  <a:cubicBezTo>
                    <a:pt x="790214" y="0"/>
                    <a:pt x="798033" y="3238"/>
                    <a:pt x="803797" y="9003"/>
                  </a:cubicBezTo>
                  <a:cubicBezTo>
                    <a:pt x="809562" y="14767"/>
                    <a:pt x="812800" y="22586"/>
                    <a:pt x="812800" y="30738"/>
                  </a:cubicBezTo>
                  <a:lnTo>
                    <a:pt x="812800" y="464493"/>
                  </a:lnTo>
                  <a:cubicBezTo>
                    <a:pt x="812800" y="481469"/>
                    <a:pt x="799038" y="495231"/>
                    <a:pt x="782062" y="495231"/>
                  </a:cubicBezTo>
                  <a:lnTo>
                    <a:pt x="30738" y="495231"/>
                  </a:lnTo>
                  <a:cubicBezTo>
                    <a:pt x="22586" y="495231"/>
                    <a:pt x="14767" y="491992"/>
                    <a:pt x="9003" y="486228"/>
                  </a:cubicBezTo>
                  <a:cubicBezTo>
                    <a:pt x="3238" y="480463"/>
                    <a:pt x="0" y="472645"/>
                    <a:pt x="0" y="464493"/>
                  </a:cubicBezTo>
                  <a:lnTo>
                    <a:pt x="0" y="30738"/>
                  </a:lnTo>
                  <a:cubicBezTo>
                    <a:pt x="0" y="22586"/>
                    <a:pt x="3238" y="14767"/>
                    <a:pt x="9003" y="9003"/>
                  </a:cubicBezTo>
                  <a:cubicBezTo>
                    <a:pt x="14767" y="3238"/>
                    <a:pt x="22586" y="0"/>
                    <a:pt x="30738" y="0"/>
                  </a:cubicBezTo>
                  <a:close/>
                </a:path>
              </a:pathLst>
            </a:custGeom>
            <a:blipFill>
              <a:blip r:embed="rId3"/>
              <a:stretch>
                <a:fillRect l="-5557" t="-20418" r="-1488" b="-55270"/>
              </a:stretch>
            </a:blipFill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6" name="TextBox 6"/>
          <p:cNvSpPr txBox="1"/>
          <p:nvPr/>
        </p:nvSpPr>
        <p:spPr>
          <a:xfrm>
            <a:off x="1028700" y="2476807"/>
            <a:ext cx="10086218" cy="63817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4200"/>
              </a:lnSpc>
            </a:pPr>
            <a:r>
              <a:rPr lang="en-US" sz="3000" b="1">
                <a:solidFill>
                  <a:srgbClr val="051D40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1) Inspiration, curiosity and building science captial</a:t>
            </a:r>
          </a:p>
          <a:p>
            <a:pPr algn="l">
              <a:lnSpc>
                <a:spcPts val="4200"/>
              </a:lnSpc>
            </a:pPr>
            <a:endParaRPr lang="en-US" sz="3000" b="1">
              <a:solidFill>
                <a:srgbClr val="051D40"/>
              </a:solidFill>
              <a:latin typeface="Canva Sans Bold"/>
              <a:ea typeface="Canva Sans Bold"/>
              <a:cs typeface="Canva Sans Bold"/>
              <a:sym typeface="Canva Sans Bold"/>
            </a:endParaRPr>
          </a:p>
          <a:p>
            <a:pPr marL="647700" lvl="1" indent="-323850" algn="l">
              <a:lnSpc>
                <a:spcPts val="4200"/>
              </a:lnSpc>
              <a:buFont typeface="Arial"/>
              <a:buChar char="•"/>
            </a:pPr>
            <a:r>
              <a:rPr lang="en-US" sz="3000" b="1">
                <a:solidFill>
                  <a:srgbClr val="051D40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Communicate</a:t>
            </a:r>
            <a:r>
              <a:rPr lang="en-US" sz="3000">
                <a:solidFill>
                  <a:srgbClr val="051D40"/>
                </a:solidFill>
                <a:latin typeface="Canva Sans"/>
                <a:ea typeface="Canva Sans"/>
                <a:cs typeface="Canva Sans"/>
                <a:sym typeface="Canva Sans"/>
              </a:rPr>
              <a:t> our inspirational science to the public</a:t>
            </a:r>
          </a:p>
          <a:p>
            <a:pPr marL="1295400" lvl="2" indent="-431800" algn="l">
              <a:lnSpc>
                <a:spcPts val="4200"/>
              </a:lnSpc>
              <a:buFont typeface="Arial"/>
              <a:buChar char="⚬"/>
            </a:pPr>
            <a:r>
              <a:rPr lang="en-US" sz="3000">
                <a:solidFill>
                  <a:srgbClr val="051D40"/>
                </a:solidFill>
                <a:latin typeface="Canva Sans"/>
                <a:ea typeface="Canva Sans"/>
                <a:cs typeface="Canva Sans"/>
                <a:sym typeface="Canva Sans"/>
              </a:rPr>
              <a:t>Reach people with </a:t>
            </a:r>
            <a:r>
              <a:rPr lang="en-US" sz="3000" b="1">
                <a:solidFill>
                  <a:srgbClr val="051D40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less access</a:t>
            </a:r>
            <a:r>
              <a:rPr lang="en-US" sz="3000">
                <a:solidFill>
                  <a:srgbClr val="051D40"/>
                </a:solidFill>
                <a:latin typeface="Canva Sans"/>
                <a:ea typeface="Canva Sans"/>
                <a:cs typeface="Canva Sans"/>
                <a:sym typeface="Canva Sans"/>
              </a:rPr>
              <a:t> to science </a:t>
            </a:r>
          </a:p>
          <a:p>
            <a:pPr marL="1295400" lvl="2" indent="-431800" algn="l">
              <a:lnSpc>
                <a:spcPts val="4200"/>
              </a:lnSpc>
              <a:buFont typeface="Arial"/>
              <a:buChar char="⚬"/>
            </a:pPr>
            <a:r>
              <a:rPr lang="en-US" sz="3000">
                <a:solidFill>
                  <a:srgbClr val="051D40"/>
                </a:solidFill>
                <a:latin typeface="Canva Sans"/>
                <a:ea typeface="Canva Sans"/>
                <a:cs typeface="Canva Sans"/>
                <a:sym typeface="Canva Sans"/>
              </a:rPr>
              <a:t>Reach people </a:t>
            </a:r>
            <a:r>
              <a:rPr lang="en-US" sz="3000" b="1">
                <a:solidFill>
                  <a:srgbClr val="051D40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low science capital</a:t>
            </a:r>
          </a:p>
          <a:p>
            <a:pPr algn="l">
              <a:lnSpc>
                <a:spcPts val="4200"/>
              </a:lnSpc>
            </a:pPr>
            <a:endParaRPr lang="en-US" sz="3000" b="1">
              <a:solidFill>
                <a:srgbClr val="051D40"/>
              </a:solidFill>
              <a:latin typeface="Canva Sans Bold"/>
              <a:ea typeface="Canva Sans Bold"/>
              <a:cs typeface="Canva Sans Bold"/>
              <a:sym typeface="Canva Sans Bold"/>
            </a:endParaRPr>
          </a:p>
          <a:p>
            <a:pPr marL="647700" lvl="1" indent="-323850" algn="l">
              <a:lnSpc>
                <a:spcPts val="4200"/>
              </a:lnSpc>
              <a:buFont typeface="Arial"/>
              <a:buChar char="•"/>
            </a:pPr>
            <a:r>
              <a:rPr lang="en-US" sz="3000" b="1">
                <a:solidFill>
                  <a:srgbClr val="051D40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Build science capital </a:t>
            </a:r>
            <a:r>
              <a:rPr lang="en-US" sz="3000">
                <a:solidFill>
                  <a:srgbClr val="051D40"/>
                </a:solidFill>
                <a:latin typeface="Canva Sans"/>
                <a:ea typeface="Canva Sans"/>
                <a:cs typeface="Canva Sans"/>
                <a:sym typeface="Canva Sans"/>
              </a:rPr>
              <a:t>in low science captial areas</a:t>
            </a:r>
          </a:p>
          <a:p>
            <a:pPr algn="l">
              <a:lnSpc>
                <a:spcPts val="4200"/>
              </a:lnSpc>
            </a:pPr>
            <a:endParaRPr lang="en-US" sz="3000">
              <a:solidFill>
                <a:srgbClr val="051D40"/>
              </a:solidFill>
              <a:latin typeface="Canva Sans"/>
              <a:ea typeface="Canva Sans"/>
              <a:cs typeface="Canva Sans"/>
              <a:sym typeface="Canva Sans"/>
            </a:endParaRPr>
          </a:p>
          <a:p>
            <a:pPr marL="647700" lvl="1" indent="-323850" algn="l">
              <a:lnSpc>
                <a:spcPts val="4200"/>
              </a:lnSpc>
              <a:buFont typeface="Arial"/>
              <a:buChar char="•"/>
            </a:pPr>
            <a:r>
              <a:rPr lang="en-US" sz="3000">
                <a:solidFill>
                  <a:srgbClr val="051D40"/>
                </a:solidFill>
                <a:latin typeface="Canva Sans"/>
                <a:ea typeface="Canva Sans"/>
                <a:cs typeface="Canva Sans"/>
                <a:sym typeface="Canva Sans"/>
              </a:rPr>
              <a:t>Communicate with </a:t>
            </a:r>
            <a:r>
              <a:rPr lang="en-US" sz="3000" b="1">
                <a:solidFill>
                  <a:srgbClr val="051D40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policy makers, </a:t>
            </a:r>
            <a:r>
              <a:rPr lang="en-US" sz="3000">
                <a:solidFill>
                  <a:srgbClr val="051D40"/>
                </a:solidFill>
                <a:latin typeface="Canva Sans"/>
                <a:ea typeface="Canva Sans"/>
                <a:cs typeface="Canva Sans"/>
                <a:sym typeface="Canva Sans"/>
              </a:rPr>
              <a:t>interact with the </a:t>
            </a:r>
            <a:r>
              <a:rPr lang="en-US" sz="3000" b="1">
                <a:solidFill>
                  <a:srgbClr val="051D40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media</a:t>
            </a:r>
            <a:r>
              <a:rPr lang="en-US" sz="3000">
                <a:solidFill>
                  <a:srgbClr val="051D40"/>
                </a:solidFill>
                <a:latin typeface="Canva Sans"/>
                <a:ea typeface="Canva Sans"/>
                <a:cs typeface="Canva Sans"/>
                <a:sym typeface="Canva Sans"/>
              </a:rPr>
              <a:t>,</a:t>
            </a:r>
            <a:r>
              <a:rPr lang="en-US" sz="3000" b="1">
                <a:solidFill>
                  <a:srgbClr val="051D40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 </a:t>
            </a:r>
            <a:r>
              <a:rPr lang="en-US" sz="3000">
                <a:solidFill>
                  <a:srgbClr val="051D40"/>
                </a:solidFill>
                <a:latin typeface="Canva Sans"/>
                <a:ea typeface="Canva Sans"/>
                <a:cs typeface="Canva Sans"/>
                <a:sym typeface="Canva Sans"/>
              </a:rPr>
              <a:t>and build </a:t>
            </a:r>
            <a:r>
              <a:rPr lang="en-US" sz="3000" b="1">
                <a:solidFill>
                  <a:srgbClr val="051D40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support</a:t>
            </a:r>
            <a:r>
              <a:rPr lang="en-US" sz="3000">
                <a:solidFill>
                  <a:srgbClr val="051D40"/>
                </a:solidFill>
                <a:latin typeface="Canva Sans"/>
                <a:ea typeface="Canva Sans"/>
                <a:cs typeface="Canva Sans"/>
                <a:sym typeface="Canva Sans"/>
              </a:rPr>
              <a:t> for blue skys science</a:t>
            </a:r>
          </a:p>
          <a:p>
            <a:pPr algn="l">
              <a:lnSpc>
                <a:spcPts val="4200"/>
              </a:lnSpc>
            </a:pPr>
            <a:endParaRPr lang="en-US" sz="3000">
              <a:solidFill>
                <a:srgbClr val="051D40"/>
              </a:solidFill>
              <a:latin typeface="Canva Sans"/>
              <a:ea typeface="Canva Sans"/>
              <a:cs typeface="Canva Sans"/>
              <a:sym typeface="Canva Sans"/>
            </a:endParaRPr>
          </a:p>
        </p:txBody>
      </p:sp>
      <p:sp>
        <p:nvSpPr>
          <p:cNvPr id="7" name="TextBox 7"/>
          <p:cNvSpPr txBox="1"/>
          <p:nvPr/>
        </p:nvSpPr>
        <p:spPr>
          <a:xfrm>
            <a:off x="1028700" y="904875"/>
            <a:ext cx="16230600" cy="109474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8960"/>
              </a:lnSpc>
              <a:spcBef>
                <a:spcPct val="0"/>
              </a:spcBef>
            </a:pPr>
            <a:r>
              <a:rPr lang="en-US" sz="6400" b="1">
                <a:solidFill>
                  <a:srgbClr val="051D40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Outreach and Communication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DFDF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12099305" y="1965021"/>
            <a:ext cx="5159995" cy="7293279"/>
          </a:xfrm>
          <a:custGeom>
            <a:avLst/>
            <a:gdLst/>
            <a:ahLst/>
            <a:cxnLst/>
            <a:rect l="l" t="t" r="r" b="b"/>
            <a:pathLst>
              <a:path w="5159995" h="7293279">
                <a:moveTo>
                  <a:pt x="0" y="0"/>
                </a:moveTo>
                <a:lnTo>
                  <a:pt x="5159995" y="0"/>
                </a:lnTo>
                <a:lnTo>
                  <a:pt x="5159995" y="7293279"/>
                </a:lnTo>
                <a:lnTo>
                  <a:pt x="0" y="7293279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3" name="TextBox 3"/>
          <p:cNvSpPr txBox="1"/>
          <p:nvPr/>
        </p:nvSpPr>
        <p:spPr>
          <a:xfrm>
            <a:off x="1028700" y="904875"/>
            <a:ext cx="16230600" cy="109474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8960"/>
              </a:lnSpc>
              <a:spcBef>
                <a:spcPct val="0"/>
              </a:spcBef>
            </a:pPr>
            <a:r>
              <a:rPr lang="en-US" sz="6400" b="1">
                <a:solidFill>
                  <a:srgbClr val="051D40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Open Data for Education</a:t>
            </a:r>
          </a:p>
        </p:txBody>
      </p:sp>
      <p:sp>
        <p:nvSpPr>
          <p:cNvPr id="4" name="TextBox 4"/>
          <p:cNvSpPr txBox="1"/>
          <p:nvPr/>
        </p:nvSpPr>
        <p:spPr>
          <a:xfrm>
            <a:off x="1028700" y="2534143"/>
            <a:ext cx="10742419" cy="58483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4200"/>
              </a:lnSpc>
            </a:pPr>
            <a:r>
              <a:rPr lang="en-US" sz="3000">
                <a:solidFill>
                  <a:srgbClr val="051D40"/>
                </a:solidFill>
                <a:latin typeface="Canva Sans"/>
                <a:ea typeface="Canva Sans"/>
                <a:cs typeface="Canva Sans"/>
                <a:sym typeface="Canva Sans"/>
              </a:rPr>
              <a:t>IOP Open Data Workshop for Higher Education</a:t>
            </a:r>
          </a:p>
          <a:p>
            <a:pPr algn="l">
              <a:lnSpc>
                <a:spcPts val="4200"/>
              </a:lnSpc>
            </a:pPr>
            <a:r>
              <a:rPr lang="en-US" sz="3000" u="sng">
                <a:solidFill>
                  <a:srgbClr val="051D40"/>
                </a:solidFill>
                <a:latin typeface="Canva Sans"/>
                <a:ea typeface="Canva Sans"/>
                <a:cs typeface="Canva Sans"/>
                <a:sym typeface="Canva Sans"/>
                <a:hlinkClick r:id="rId3" tooltip="https://iop.eventsair.com/odw2026"/>
              </a:rPr>
              <a:t>iop.eventsair.com/odw2026</a:t>
            </a:r>
          </a:p>
          <a:p>
            <a:pPr algn="l">
              <a:lnSpc>
                <a:spcPts val="4200"/>
              </a:lnSpc>
            </a:pPr>
            <a:endParaRPr lang="en-US" sz="3000" u="sng">
              <a:solidFill>
                <a:srgbClr val="051D40"/>
              </a:solidFill>
              <a:latin typeface="Canva Sans"/>
              <a:ea typeface="Canva Sans"/>
              <a:cs typeface="Canva Sans"/>
              <a:sym typeface="Canva Sans"/>
              <a:hlinkClick r:id="rId3" tooltip="https://iop.eventsair.com/odw2026"/>
            </a:endParaRPr>
          </a:p>
          <a:p>
            <a:pPr algn="l">
              <a:lnSpc>
                <a:spcPts val="4200"/>
              </a:lnSpc>
            </a:pPr>
            <a:r>
              <a:rPr lang="en-US" sz="3000">
                <a:solidFill>
                  <a:srgbClr val="051D40"/>
                </a:solidFill>
                <a:latin typeface="Canva Sans"/>
                <a:ea typeface="Canva Sans"/>
                <a:cs typeface="Canva Sans"/>
                <a:sym typeface="Canva Sans"/>
              </a:rPr>
              <a:t>Open to all, we have talks from LHC experiments, G-2, CERN Open Data portal, The Sloan Digital Sky Survey &amp; The Dark Energy Spectroscopic Instrument (DESI) </a:t>
            </a:r>
          </a:p>
          <a:p>
            <a:pPr algn="l">
              <a:lnSpc>
                <a:spcPts val="4200"/>
              </a:lnSpc>
            </a:pPr>
            <a:endParaRPr lang="en-US" sz="3000">
              <a:solidFill>
                <a:srgbClr val="051D40"/>
              </a:solidFill>
              <a:latin typeface="Canva Sans"/>
              <a:ea typeface="Canva Sans"/>
              <a:cs typeface="Canva Sans"/>
              <a:sym typeface="Canva Sans"/>
            </a:endParaRPr>
          </a:p>
          <a:p>
            <a:pPr algn="l">
              <a:lnSpc>
                <a:spcPts val="4200"/>
              </a:lnSpc>
            </a:pPr>
            <a:r>
              <a:rPr lang="en-US" sz="3000" i="1">
                <a:solidFill>
                  <a:srgbClr val="051D40"/>
                </a:solidFill>
                <a:latin typeface="Canva Sans Italics"/>
                <a:ea typeface="Canva Sans Italics"/>
                <a:cs typeface="Canva Sans Italics"/>
                <a:sym typeface="Canva Sans Italics"/>
              </a:rPr>
              <a:t>Discuss and plan how as a UK community we could further  integrate HEP/APP Open Data into University and secondary school </a:t>
            </a:r>
            <a:r>
              <a:rPr lang="en-US" sz="3000" i="1">
                <a:solidFill>
                  <a:srgbClr val="051D40"/>
                </a:solidFill>
                <a:latin typeface="Canva Sans Italics"/>
                <a:ea typeface="Canva Sans Italics"/>
                <a:cs typeface="Canva Sans Italics"/>
                <a:sym typeface="Canva Sans Italics"/>
                <a:hlinkClick r:id="rId4" tooltip="https://www.google.com/search?sca_esv=e8481ae40804fa8e&amp;sxsrf=ANbL-n67TymjOK65wyhI7FH4ltC9hjkaCw:1775749461843&amp;q=school+curriculum&amp;spell=1&amp;sa=X&amp;ved=2ahUKEwihjoifjuGTAxXTW0EAHRs4K4kQkeECKAB6BAgSEAE"/>
              </a:rPr>
              <a:t>curriculum</a:t>
            </a:r>
            <a:r>
              <a:rPr lang="en-US" sz="3000" i="1">
                <a:solidFill>
                  <a:srgbClr val="051D40"/>
                </a:solidFill>
                <a:latin typeface="Canva Sans Italics"/>
                <a:ea typeface="Canva Sans Italics"/>
                <a:cs typeface="Canva Sans Italics"/>
                <a:sym typeface="Canva Sans Italics"/>
              </a:rPr>
              <a:t>, and deliver to new audiences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DFDF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4"/>
          <p:cNvSpPr txBox="1"/>
          <p:nvPr/>
        </p:nvSpPr>
        <p:spPr>
          <a:xfrm>
            <a:off x="381001" y="2266950"/>
            <a:ext cx="9677400" cy="7505196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647700" lvl="1" indent="-323850" algn="l">
              <a:lnSpc>
                <a:spcPts val="4200"/>
              </a:lnSpc>
              <a:buFont typeface="Arial"/>
              <a:buChar char="•"/>
            </a:pPr>
            <a:r>
              <a:rPr lang="en-US" sz="3000" dirty="0">
                <a:solidFill>
                  <a:srgbClr val="051D40"/>
                </a:solidFill>
                <a:latin typeface="Canva Sans"/>
                <a:ea typeface="Canva Sans"/>
                <a:cs typeface="Canva Sans"/>
                <a:sym typeface="Canva Sans"/>
              </a:rPr>
              <a:t>It is important that we engage in outreach and communication to the public, policy makers, and students</a:t>
            </a:r>
          </a:p>
          <a:p>
            <a:pPr algn="l">
              <a:lnSpc>
                <a:spcPts val="4200"/>
              </a:lnSpc>
            </a:pPr>
            <a:endParaRPr lang="en-US" sz="3000" dirty="0">
              <a:solidFill>
                <a:srgbClr val="051D40"/>
              </a:solidFill>
              <a:latin typeface="Canva Sans"/>
              <a:ea typeface="Canva Sans"/>
              <a:cs typeface="Canva Sans"/>
              <a:sym typeface="Canva Sans"/>
            </a:endParaRPr>
          </a:p>
          <a:p>
            <a:pPr marL="647700" lvl="1" indent="-323850" algn="l">
              <a:lnSpc>
                <a:spcPts val="4200"/>
              </a:lnSpc>
              <a:buFont typeface="Arial"/>
              <a:buChar char="•"/>
            </a:pPr>
            <a:r>
              <a:rPr lang="en-US" sz="3000" dirty="0">
                <a:solidFill>
                  <a:srgbClr val="051D40"/>
                </a:solidFill>
                <a:latin typeface="Canva Sans"/>
                <a:ea typeface="Canva Sans"/>
                <a:cs typeface="Canva Sans"/>
                <a:sym typeface="Canva Sans"/>
              </a:rPr>
              <a:t>Diversity strengthens science and innovation: Talent is universal, opportunity is not.</a:t>
            </a:r>
          </a:p>
          <a:p>
            <a:pPr algn="l">
              <a:lnSpc>
                <a:spcPts val="4200"/>
              </a:lnSpc>
            </a:pPr>
            <a:endParaRPr lang="en-US" sz="3000" dirty="0">
              <a:solidFill>
                <a:srgbClr val="051D40"/>
              </a:solidFill>
              <a:latin typeface="Canva Sans"/>
              <a:ea typeface="Canva Sans"/>
              <a:cs typeface="Canva Sans"/>
              <a:sym typeface="Canva Sans"/>
            </a:endParaRPr>
          </a:p>
          <a:p>
            <a:pPr marL="647700" lvl="1" indent="-323850" algn="l">
              <a:lnSpc>
                <a:spcPts val="4200"/>
              </a:lnSpc>
              <a:buFont typeface="Arial"/>
              <a:buChar char="•"/>
            </a:pPr>
            <a:r>
              <a:rPr lang="en-US" sz="3000" dirty="0">
                <a:solidFill>
                  <a:srgbClr val="051D40"/>
                </a:solidFill>
                <a:latin typeface="Canva Sans"/>
                <a:ea typeface="Canva Sans"/>
                <a:cs typeface="Canva Sans"/>
                <a:sym typeface="Canva Sans"/>
              </a:rPr>
              <a:t>Working inter-university &amp; cross experiment builds outreach capacity  </a:t>
            </a:r>
          </a:p>
          <a:p>
            <a:pPr algn="l">
              <a:lnSpc>
                <a:spcPts val="4200"/>
              </a:lnSpc>
            </a:pPr>
            <a:endParaRPr lang="en-US" sz="3000" dirty="0">
              <a:solidFill>
                <a:srgbClr val="051D40"/>
              </a:solidFill>
              <a:latin typeface="Canva Sans"/>
              <a:ea typeface="Canva Sans"/>
              <a:cs typeface="Canva Sans"/>
              <a:sym typeface="Canva Sans"/>
            </a:endParaRPr>
          </a:p>
          <a:p>
            <a:pPr marL="647700" lvl="1" indent="-323850" algn="l">
              <a:lnSpc>
                <a:spcPts val="4200"/>
              </a:lnSpc>
              <a:buFont typeface="Arial"/>
              <a:buChar char="•"/>
            </a:pPr>
            <a:r>
              <a:rPr lang="en-US" sz="3000" dirty="0">
                <a:solidFill>
                  <a:srgbClr val="051D40"/>
                </a:solidFill>
                <a:latin typeface="Canva Sans"/>
                <a:ea typeface="Canva Sans"/>
                <a:cs typeface="Canva Sans"/>
                <a:sym typeface="Canva Sans"/>
              </a:rPr>
              <a:t>Strategic approaches ensures UK physics remains world-leading.</a:t>
            </a:r>
          </a:p>
          <a:p>
            <a:pPr algn="l">
              <a:lnSpc>
                <a:spcPts val="4200"/>
              </a:lnSpc>
            </a:pPr>
            <a:endParaRPr lang="en-US" sz="3000" dirty="0">
              <a:solidFill>
                <a:srgbClr val="051D40"/>
              </a:solidFill>
              <a:latin typeface="Canva Sans"/>
              <a:ea typeface="Canva Sans"/>
              <a:cs typeface="Canva Sans"/>
              <a:sym typeface="Canva Sans"/>
            </a:endParaRPr>
          </a:p>
          <a:p>
            <a:pPr algn="l">
              <a:lnSpc>
                <a:spcPts val="4200"/>
              </a:lnSpc>
            </a:pPr>
            <a:endParaRPr lang="en-US" sz="3000" dirty="0">
              <a:solidFill>
                <a:srgbClr val="051D40"/>
              </a:solidFill>
              <a:latin typeface="Canva Sans"/>
              <a:ea typeface="Canva Sans"/>
              <a:cs typeface="Canva Sans"/>
              <a:sym typeface="Canva Sans"/>
            </a:endParaRPr>
          </a:p>
        </p:txBody>
      </p:sp>
      <p:sp>
        <p:nvSpPr>
          <p:cNvPr id="5" name="TextBox 5"/>
          <p:cNvSpPr txBox="1"/>
          <p:nvPr/>
        </p:nvSpPr>
        <p:spPr>
          <a:xfrm>
            <a:off x="1240431" y="1380018"/>
            <a:ext cx="16512518" cy="9271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7699"/>
              </a:lnSpc>
              <a:spcBef>
                <a:spcPct val="0"/>
              </a:spcBef>
            </a:pPr>
            <a:r>
              <a:rPr lang="en-US" sz="5499">
                <a:solidFill>
                  <a:srgbClr val="051D40"/>
                </a:solidFill>
                <a:latin typeface="Open Sans Extra Bold"/>
                <a:ea typeface="Open Sans Extra Bold"/>
                <a:cs typeface="Open Sans Extra Bold"/>
                <a:sym typeface="Open Sans Extra Bold"/>
              </a:rPr>
              <a:t>Summary</a:t>
            </a:r>
          </a:p>
        </p:txBody>
      </p:sp>
      <p:sp>
        <p:nvSpPr>
          <p:cNvPr id="6" name="TextBox 6"/>
          <p:cNvSpPr txBox="1"/>
          <p:nvPr/>
        </p:nvSpPr>
        <p:spPr>
          <a:xfrm>
            <a:off x="1357685" y="8943975"/>
            <a:ext cx="15572631" cy="5429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200"/>
              </a:lnSpc>
              <a:spcBef>
                <a:spcPct val="0"/>
              </a:spcBef>
            </a:pPr>
            <a:r>
              <a:rPr lang="en-US" sz="3000" b="1">
                <a:solidFill>
                  <a:srgbClr val="051D40"/>
                </a:solidFill>
                <a:latin typeface="Poppins Bold"/>
                <a:ea typeface="Poppins Bold"/>
                <a:cs typeface="Poppins Bold"/>
                <a:sym typeface="Poppins Bold"/>
              </a:rPr>
              <a:t>Opening particle physics is essential. Let’s make the universe open to everyone.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9E94AAC-0290-FA4F-9C4C-D4E412B97FB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99517" y="3377646"/>
            <a:ext cx="8012316" cy="449580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DFDF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11466314" y="6229496"/>
            <a:ext cx="5792986" cy="3684610"/>
            <a:chOff x="0" y="0"/>
            <a:chExt cx="897485" cy="570842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897485" cy="570842"/>
            </a:xfrm>
            <a:custGeom>
              <a:avLst/>
              <a:gdLst/>
              <a:ahLst/>
              <a:cxnLst/>
              <a:rect l="l" t="t" r="r" b="b"/>
              <a:pathLst>
                <a:path w="897485" h="570842">
                  <a:moveTo>
                    <a:pt x="30738" y="0"/>
                  </a:moveTo>
                  <a:lnTo>
                    <a:pt x="866747" y="0"/>
                  </a:lnTo>
                  <a:cubicBezTo>
                    <a:pt x="874899" y="0"/>
                    <a:pt x="882718" y="3238"/>
                    <a:pt x="888482" y="9003"/>
                  </a:cubicBezTo>
                  <a:cubicBezTo>
                    <a:pt x="894247" y="14767"/>
                    <a:pt x="897485" y="22586"/>
                    <a:pt x="897485" y="30738"/>
                  </a:cubicBezTo>
                  <a:lnTo>
                    <a:pt x="897485" y="540105"/>
                  </a:lnTo>
                  <a:cubicBezTo>
                    <a:pt x="897485" y="557081"/>
                    <a:pt x="883723" y="570842"/>
                    <a:pt x="866747" y="570842"/>
                  </a:cubicBezTo>
                  <a:lnTo>
                    <a:pt x="30738" y="570842"/>
                  </a:lnTo>
                  <a:cubicBezTo>
                    <a:pt x="22586" y="570842"/>
                    <a:pt x="14767" y="567604"/>
                    <a:pt x="9003" y="561839"/>
                  </a:cubicBezTo>
                  <a:cubicBezTo>
                    <a:pt x="3238" y="556075"/>
                    <a:pt x="0" y="548257"/>
                    <a:pt x="0" y="540105"/>
                  </a:cubicBezTo>
                  <a:lnTo>
                    <a:pt x="0" y="30738"/>
                  </a:lnTo>
                  <a:cubicBezTo>
                    <a:pt x="0" y="22586"/>
                    <a:pt x="3238" y="14767"/>
                    <a:pt x="9003" y="9003"/>
                  </a:cubicBezTo>
                  <a:cubicBezTo>
                    <a:pt x="14767" y="3238"/>
                    <a:pt x="22586" y="0"/>
                    <a:pt x="30738" y="0"/>
                  </a:cubicBezTo>
                  <a:close/>
                </a:path>
              </a:pathLst>
            </a:custGeom>
            <a:blipFill>
              <a:blip r:embed="rId2"/>
              <a:stretch>
                <a:fillRect l="-13074"/>
              </a:stretch>
            </a:blipFill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4" name="Group 4"/>
          <p:cNvGrpSpPr/>
          <p:nvPr/>
        </p:nvGrpSpPr>
        <p:grpSpPr>
          <a:xfrm>
            <a:off x="11466314" y="2533957"/>
            <a:ext cx="5792986" cy="3529607"/>
            <a:chOff x="0" y="0"/>
            <a:chExt cx="812800" cy="495231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812800" cy="495231"/>
            </a:xfrm>
            <a:custGeom>
              <a:avLst/>
              <a:gdLst/>
              <a:ahLst/>
              <a:cxnLst/>
              <a:rect l="l" t="t" r="r" b="b"/>
              <a:pathLst>
                <a:path w="812800" h="495231">
                  <a:moveTo>
                    <a:pt x="30738" y="0"/>
                  </a:moveTo>
                  <a:lnTo>
                    <a:pt x="782062" y="0"/>
                  </a:lnTo>
                  <a:cubicBezTo>
                    <a:pt x="790214" y="0"/>
                    <a:pt x="798033" y="3238"/>
                    <a:pt x="803797" y="9003"/>
                  </a:cubicBezTo>
                  <a:cubicBezTo>
                    <a:pt x="809562" y="14767"/>
                    <a:pt x="812800" y="22586"/>
                    <a:pt x="812800" y="30738"/>
                  </a:cubicBezTo>
                  <a:lnTo>
                    <a:pt x="812800" y="464493"/>
                  </a:lnTo>
                  <a:cubicBezTo>
                    <a:pt x="812800" y="481469"/>
                    <a:pt x="799038" y="495231"/>
                    <a:pt x="782062" y="495231"/>
                  </a:cubicBezTo>
                  <a:lnTo>
                    <a:pt x="30738" y="495231"/>
                  </a:lnTo>
                  <a:cubicBezTo>
                    <a:pt x="22586" y="495231"/>
                    <a:pt x="14767" y="491992"/>
                    <a:pt x="9003" y="486228"/>
                  </a:cubicBezTo>
                  <a:cubicBezTo>
                    <a:pt x="3238" y="480463"/>
                    <a:pt x="0" y="472645"/>
                    <a:pt x="0" y="464493"/>
                  </a:cubicBezTo>
                  <a:lnTo>
                    <a:pt x="0" y="30738"/>
                  </a:lnTo>
                  <a:cubicBezTo>
                    <a:pt x="0" y="22586"/>
                    <a:pt x="3238" y="14767"/>
                    <a:pt x="9003" y="9003"/>
                  </a:cubicBezTo>
                  <a:cubicBezTo>
                    <a:pt x="14767" y="3238"/>
                    <a:pt x="22586" y="0"/>
                    <a:pt x="30738" y="0"/>
                  </a:cubicBezTo>
                  <a:close/>
                </a:path>
              </a:pathLst>
            </a:custGeom>
            <a:blipFill>
              <a:blip r:embed="rId3"/>
              <a:stretch>
                <a:fillRect l="-5557" t="-20418" r="-1488" b="-55270"/>
              </a:stretch>
            </a:blipFill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6" name="TextBox 6"/>
          <p:cNvSpPr txBox="1"/>
          <p:nvPr/>
        </p:nvSpPr>
        <p:spPr>
          <a:xfrm>
            <a:off x="1038225" y="2114696"/>
            <a:ext cx="10437614" cy="76390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4200"/>
              </a:lnSpc>
            </a:pPr>
            <a:r>
              <a:rPr lang="en-US" sz="3000" b="1">
                <a:solidFill>
                  <a:srgbClr val="051D40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2) Train &amp; motivating the next generation of physicists</a:t>
            </a:r>
          </a:p>
          <a:p>
            <a:pPr algn="l">
              <a:lnSpc>
                <a:spcPts val="4200"/>
              </a:lnSpc>
            </a:pPr>
            <a:endParaRPr lang="en-US" sz="3000" b="1">
              <a:solidFill>
                <a:srgbClr val="051D40"/>
              </a:solidFill>
              <a:latin typeface="Canva Sans Bold"/>
              <a:ea typeface="Canva Sans Bold"/>
              <a:cs typeface="Canva Sans Bold"/>
              <a:sym typeface="Canva Sans Bold"/>
            </a:endParaRPr>
          </a:p>
          <a:p>
            <a:pPr marL="647700" lvl="1" indent="-323850" algn="l">
              <a:lnSpc>
                <a:spcPts val="4200"/>
              </a:lnSpc>
              <a:buFont typeface="Arial"/>
              <a:buChar char="•"/>
            </a:pPr>
            <a:r>
              <a:rPr lang="en-US" sz="3000">
                <a:solidFill>
                  <a:srgbClr val="051D40"/>
                </a:solidFill>
                <a:latin typeface="Canva Sans"/>
                <a:ea typeface="Canva Sans"/>
                <a:cs typeface="Canva Sans"/>
                <a:sym typeface="Canva Sans"/>
              </a:rPr>
              <a:t>With vital skills in particle physics, data science, machine learning and AI, computing and hardware</a:t>
            </a:r>
          </a:p>
          <a:p>
            <a:pPr algn="l">
              <a:lnSpc>
                <a:spcPts val="4200"/>
              </a:lnSpc>
            </a:pPr>
            <a:endParaRPr lang="en-US" sz="3000">
              <a:solidFill>
                <a:srgbClr val="051D40"/>
              </a:solidFill>
              <a:latin typeface="Canva Sans"/>
              <a:ea typeface="Canva Sans"/>
              <a:cs typeface="Canva Sans"/>
              <a:sym typeface="Canva Sans"/>
            </a:endParaRPr>
          </a:p>
          <a:p>
            <a:pPr marL="647700" lvl="1" indent="-323850" algn="l">
              <a:lnSpc>
                <a:spcPts val="4200"/>
              </a:lnSpc>
              <a:buFont typeface="Arial"/>
              <a:buChar char="•"/>
            </a:pPr>
            <a:r>
              <a:rPr lang="en-US" sz="3000">
                <a:solidFill>
                  <a:srgbClr val="051D40"/>
                </a:solidFill>
                <a:latin typeface="Canva Sans"/>
                <a:ea typeface="Canva Sans"/>
                <a:cs typeface="Canva Sans"/>
                <a:sym typeface="Canva Sans"/>
              </a:rPr>
              <a:t>With professional skills with working in teams, and with big collaborations with a diverse set of colleagues</a:t>
            </a:r>
          </a:p>
          <a:p>
            <a:pPr algn="l">
              <a:lnSpc>
                <a:spcPts val="4200"/>
              </a:lnSpc>
            </a:pPr>
            <a:endParaRPr lang="en-US" sz="3000">
              <a:solidFill>
                <a:srgbClr val="051D40"/>
              </a:solidFill>
              <a:latin typeface="Canva Sans"/>
              <a:ea typeface="Canva Sans"/>
              <a:cs typeface="Canva Sans"/>
              <a:sym typeface="Canva Sans"/>
            </a:endParaRPr>
          </a:p>
          <a:p>
            <a:pPr algn="ctr">
              <a:lnSpc>
                <a:spcPts val="5739"/>
              </a:lnSpc>
            </a:pPr>
            <a:r>
              <a:rPr lang="en-US" sz="4099" b="1">
                <a:solidFill>
                  <a:srgbClr val="051D40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This makes brilliant physicsts! </a:t>
            </a:r>
          </a:p>
          <a:p>
            <a:pPr algn="l">
              <a:lnSpc>
                <a:spcPts val="4200"/>
              </a:lnSpc>
            </a:pPr>
            <a:endParaRPr lang="en-US" sz="4099" b="1">
              <a:solidFill>
                <a:srgbClr val="051D40"/>
              </a:solidFill>
              <a:latin typeface="Canva Sans Bold"/>
              <a:ea typeface="Canva Sans Bold"/>
              <a:cs typeface="Canva Sans Bold"/>
              <a:sym typeface="Canva Sans Bold"/>
            </a:endParaRPr>
          </a:p>
          <a:p>
            <a:pPr marL="647700" lvl="1" indent="-323850" algn="l">
              <a:lnSpc>
                <a:spcPts val="4200"/>
              </a:lnSpc>
              <a:buFont typeface="Arial"/>
              <a:buChar char="•"/>
            </a:pPr>
            <a:r>
              <a:rPr lang="en-US" sz="3000">
                <a:solidFill>
                  <a:srgbClr val="051D40"/>
                </a:solidFill>
                <a:latin typeface="Canva Sans"/>
                <a:ea typeface="Canva Sans"/>
                <a:cs typeface="Canva Sans"/>
                <a:sym typeface="Canva Sans"/>
              </a:rPr>
              <a:t>for our acaedmic workforce</a:t>
            </a:r>
          </a:p>
          <a:p>
            <a:pPr marL="647700" lvl="1" indent="-323850" algn="l">
              <a:lnSpc>
                <a:spcPts val="4200"/>
              </a:lnSpc>
              <a:buFont typeface="Arial"/>
              <a:buChar char="•"/>
            </a:pPr>
            <a:r>
              <a:rPr lang="en-US" sz="3000">
                <a:solidFill>
                  <a:srgbClr val="051D40"/>
                </a:solidFill>
                <a:latin typeface="Canva Sans"/>
                <a:ea typeface="Canva Sans"/>
                <a:cs typeface="Canva Sans"/>
                <a:sym typeface="Canva Sans"/>
              </a:rPr>
              <a:t>for </a:t>
            </a:r>
            <a:r>
              <a:rPr lang="en-US" sz="3000" b="1">
                <a:solidFill>
                  <a:srgbClr val="051D40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industry</a:t>
            </a:r>
            <a:r>
              <a:rPr lang="en-US" sz="3000">
                <a:solidFill>
                  <a:srgbClr val="051D40"/>
                </a:solidFill>
                <a:latin typeface="Canva Sans"/>
                <a:ea typeface="Canva Sans"/>
                <a:cs typeface="Canva Sans"/>
                <a:sym typeface="Canva Sans"/>
              </a:rPr>
              <a:t>, </a:t>
            </a:r>
            <a:r>
              <a:rPr lang="en-US" sz="3000" b="1">
                <a:solidFill>
                  <a:srgbClr val="051D40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teaching</a:t>
            </a:r>
            <a:r>
              <a:rPr lang="en-US" sz="3000">
                <a:solidFill>
                  <a:srgbClr val="051D40"/>
                </a:solidFill>
                <a:latin typeface="Canva Sans"/>
                <a:ea typeface="Canva Sans"/>
                <a:cs typeface="Canva Sans"/>
                <a:sym typeface="Canva Sans"/>
              </a:rPr>
              <a:t> careers, and </a:t>
            </a:r>
            <a:r>
              <a:rPr lang="en-US" sz="3000" b="1">
                <a:solidFill>
                  <a:srgbClr val="051D40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business</a:t>
            </a:r>
            <a:r>
              <a:rPr lang="en-US" sz="3000">
                <a:solidFill>
                  <a:srgbClr val="051D40"/>
                </a:solidFill>
                <a:latin typeface="Canva Sans"/>
                <a:ea typeface="Canva Sans"/>
                <a:cs typeface="Canva Sans"/>
                <a:sym typeface="Canva Sans"/>
              </a:rPr>
              <a:t>!</a:t>
            </a:r>
          </a:p>
          <a:p>
            <a:pPr algn="l">
              <a:lnSpc>
                <a:spcPts val="4200"/>
              </a:lnSpc>
            </a:pPr>
            <a:endParaRPr lang="en-US" sz="3000">
              <a:solidFill>
                <a:srgbClr val="051D40"/>
              </a:solidFill>
              <a:latin typeface="Canva Sans"/>
              <a:ea typeface="Canva Sans"/>
              <a:cs typeface="Canva Sans"/>
              <a:sym typeface="Canva Sans"/>
            </a:endParaRPr>
          </a:p>
        </p:txBody>
      </p:sp>
      <p:sp>
        <p:nvSpPr>
          <p:cNvPr id="7" name="TextBox 7"/>
          <p:cNvSpPr txBox="1"/>
          <p:nvPr/>
        </p:nvSpPr>
        <p:spPr>
          <a:xfrm>
            <a:off x="1028700" y="904875"/>
            <a:ext cx="16230600" cy="109474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8960"/>
              </a:lnSpc>
              <a:spcBef>
                <a:spcPct val="0"/>
              </a:spcBef>
            </a:pPr>
            <a:r>
              <a:rPr lang="en-US" sz="6400" b="1">
                <a:solidFill>
                  <a:srgbClr val="051D40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Outreach and Communication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DFDF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1028700" y="904875"/>
            <a:ext cx="16230600" cy="109474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8960"/>
              </a:lnSpc>
              <a:spcBef>
                <a:spcPct val="0"/>
              </a:spcBef>
            </a:pPr>
            <a:r>
              <a:rPr lang="en-US" sz="6400" b="1">
                <a:solidFill>
                  <a:srgbClr val="051D40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Physics Ecosystem</a:t>
            </a:r>
          </a:p>
        </p:txBody>
      </p:sp>
      <p:sp>
        <p:nvSpPr>
          <p:cNvPr id="3" name="Freeform 3"/>
          <p:cNvSpPr/>
          <p:nvPr/>
        </p:nvSpPr>
        <p:spPr>
          <a:xfrm>
            <a:off x="1028700" y="2495706"/>
            <a:ext cx="4978570" cy="6423961"/>
          </a:xfrm>
          <a:custGeom>
            <a:avLst/>
            <a:gdLst/>
            <a:ahLst/>
            <a:cxnLst/>
            <a:rect l="l" t="t" r="r" b="b"/>
            <a:pathLst>
              <a:path w="4978570" h="6423961">
                <a:moveTo>
                  <a:pt x="0" y="0"/>
                </a:moveTo>
                <a:lnTo>
                  <a:pt x="4978570" y="0"/>
                </a:lnTo>
                <a:lnTo>
                  <a:pt x="4978570" y="6423961"/>
                </a:lnTo>
                <a:lnTo>
                  <a:pt x="0" y="6423961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4" name="Freeform 4"/>
          <p:cNvSpPr/>
          <p:nvPr/>
        </p:nvSpPr>
        <p:spPr>
          <a:xfrm>
            <a:off x="6366561" y="2495706"/>
            <a:ext cx="7354999" cy="3288821"/>
          </a:xfrm>
          <a:custGeom>
            <a:avLst/>
            <a:gdLst/>
            <a:ahLst/>
            <a:cxnLst/>
            <a:rect l="l" t="t" r="r" b="b"/>
            <a:pathLst>
              <a:path w="7354999" h="3288821">
                <a:moveTo>
                  <a:pt x="0" y="0"/>
                </a:moveTo>
                <a:lnTo>
                  <a:pt x="7354999" y="0"/>
                </a:lnTo>
                <a:lnTo>
                  <a:pt x="7354999" y="3288820"/>
                </a:lnTo>
                <a:lnTo>
                  <a:pt x="0" y="3288820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5" name="TextBox 5"/>
          <p:cNvSpPr txBox="1"/>
          <p:nvPr/>
        </p:nvSpPr>
        <p:spPr>
          <a:xfrm>
            <a:off x="1028700" y="9103678"/>
            <a:ext cx="4868019" cy="28067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2380"/>
              </a:lnSpc>
              <a:spcBef>
                <a:spcPct val="0"/>
              </a:spcBef>
            </a:pPr>
            <a:r>
              <a:rPr lang="en-US" sz="1700" b="1">
                <a:solidFill>
                  <a:srgbClr val="000000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IOP Report: </a:t>
            </a:r>
            <a:r>
              <a:rPr lang="en-US" sz="1700" b="1" u="sng">
                <a:solidFill>
                  <a:srgbClr val="000000"/>
                </a:solidFill>
                <a:latin typeface="Montserrat Bold"/>
                <a:ea typeface="Montserrat Bold"/>
                <a:cs typeface="Montserrat Bold"/>
                <a:sym typeface="Montserrat Bold"/>
                <a:hlinkClick r:id="rId4" tooltip="https://www.iop.org/sites/default/files/2022-09/Physics-Investing-in-our-future.pdf"/>
              </a:rPr>
              <a:t>Physics: investing in our future</a:t>
            </a:r>
          </a:p>
        </p:txBody>
      </p:sp>
      <p:sp>
        <p:nvSpPr>
          <p:cNvPr id="6" name="Freeform 6"/>
          <p:cNvSpPr/>
          <p:nvPr/>
        </p:nvSpPr>
        <p:spPr>
          <a:xfrm>
            <a:off x="9684588" y="6088740"/>
            <a:ext cx="7574712" cy="3169560"/>
          </a:xfrm>
          <a:custGeom>
            <a:avLst/>
            <a:gdLst/>
            <a:ahLst/>
            <a:cxnLst/>
            <a:rect l="l" t="t" r="r" b="b"/>
            <a:pathLst>
              <a:path w="7574712" h="3169560">
                <a:moveTo>
                  <a:pt x="0" y="0"/>
                </a:moveTo>
                <a:lnTo>
                  <a:pt x="7574712" y="0"/>
                </a:lnTo>
                <a:lnTo>
                  <a:pt x="7574712" y="3169560"/>
                </a:lnTo>
                <a:lnTo>
                  <a:pt x="0" y="3169560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DFDF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1028700" y="904875"/>
            <a:ext cx="16230600" cy="109474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8960"/>
              </a:lnSpc>
              <a:spcBef>
                <a:spcPct val="0"/>
              </a:spcBef>
            </a:pPr>
            <a:r>
              <a:rPr lang="en-US" sz="6400" b="1">
                <a:solidFill>
                  <a:srgbClr val="051D40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Understanding Barriers</a:t>
            </a:r>
          </a:p>
        </p:txBody>
      </p:sp>
      <p:sp>
        <p:nvSpPr>
          <p:cNvPr id="3" name="Freeform 3"/>
          <p:cNvSpPr/>
          <p:nvPr/>
        </p:nvSpPr>
        <p:spPr>
          <a:xfrm>
            <a:off x="1028700" y="2495706"/>
            <a:ext cx="4978570" cy="6423961"/>
          </a:xfrm>
          <a:custGeom>
            <a:avLst/>
            <a:gdLst/>
            <a:ahLst/>
            <a:cxnLst/>
            <a:rect l="l" t="t" r="r" b="b"/>
            <a:pathLst>
              <a:path w="4978570" h="6423961">
                <a:moveTo>
                  <a:pt x="0" y="0"/>
                </a:moveTo>
                <a:lnTo>
                  <a:pt x="4978570" y="0"/>
                </a:lnTo>
                <a:lnTo>
                  <a:pt x="4978570" y="6423961"/>
                </a:lnTo>
                <a:lnTo>
                  <a:pt x="0" y="6423961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4" name="TextBox 4"/>
          <p:cNvSpPr txBox="1"/>
          <p:nvPr/>
        </p:nvSpPr>
        <p:spPr>
          <a:xfrm>
            <a:off x="1028700" y="9103678"/>
            <a:ext cx="4868019" cy="28067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2380"/>
              </a:lnSpc>
              <a:spcBef>
                <a:spcPct val="0"/>
              </a:spcBef>
            </a:pPr>
            <a:r>
              <a:rPr lang="en-US" sz="1700" b="1">
                <a:solidFill>
                  <a:srgbClr val="000000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IOP Report: </a:t>
            </a:r>
            <a:r>
              <a:rPr lang="en-US" sz="1700" b="1" u="sng">
                <a:solidFill>
                  <a:srgbClr val="000000"/>
                </a:solidFill>
                <a:latin typeface="Montserrat Bold"/>
                <a:ea typeface="Montserrat Bold"/>
                <a:cs typeface="Montserrat Bold"/>
                <a:sym typeface="Montserrat Bold"/>
                <a:hlinkClick r:id="rId3" tooltip="https://www.iop.org/sites/default/files/2022-09/Physics-Investing-in-our-future.pdf"/>
              </a:rPr>
              <a:t>Physics: investing in our future</a:t>
            </a:r>
          </a:p>
        </p:txBody>
      </p:sp>
      <p:sp>
        <p:nvSpPr>
          <p:cNvPr id="5" name="TextBox 5"/>
          <p:cNvSpPr txBox="1"/>
          <p:nvPr/>
        </p:nvSpPr>
        <p:spPr>
          <a:xfrm>
            <a:off x="6162276" y="2438556"/>
            <a:ext cx="11362581" cy="152573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4104"/>
              </a:lnSpc>
              <a:spcBef>
                <a:spcPct val="0"/>
              </a:spcBef>
            </a:pPr>
            <a:r>
              <a:rPr lang="en-US" sz="2931" b="1" i="1">
                <a:solidFill>
                  <a:srgbClr val="000000"/>
                </a:solidFill>
                <a:latin typeface="Montserrat Bold Italics"/>
                <a:ea typeface="Montserrat Bold Italics"/>
                <a:cs typeface="Montserrat Bold Italics"/>
                <a:sym typeface="Montserrat Bold Italics"/>
              </a:rPr>
              <a:t>What are the most significant barriers preventing the UK from developing the </a:t>
            </a:r>
            <a:r>
              <a:rPr lang="en-US" sz="2931" b="1" i="1" u="sng">
                <a:solidFill>
                  <a:srgbClr val="000000"/>
                </a:solidFill>
                <a:latin typeface="Montserrat Bold Italics"/>
                <a:ea typeface="Montserrat Bold Italics"/>
                <a:cs typeface="Montserrat Bold Italics"/>
                <a:sym typeface="Montserrat Bold Italics"/>
              </a:rPr>
              <a:t>workforce</a:t>
            </a:r>
            <a:r>
              <a:rPr lang="en-US" sz="2931" b="1" i="1">
                <a:solidFill>
                  <a:srgbClr val="000000"/>
                </a:solidFill>
                <a:latin typeface="Montserrat Bold Italics"/>
                <a:ea typeface="Montserrat Bold Italics"/>
                <a:cs typeface="Montserrat Bold Italics"/>
                <a:sym typeface="Montserrat Bold Italics"/>
              </a:rPr>
              <a:t> needed for physics R&amp;D to thrive?</a:t>
            </a:r>
          </a:p>
        </p:txBody>
      </p:sp>
      <p:sp>
        <p:nvSpPr>
          <p:cNvPr id="6" name="TextBox 6"/>
          <p:cNvSpPr txBox="1"/>
          <p:nvPr/>
        </p:nvSpPr>
        <p:spPr>
          <a:xfrm>
            <a:off x="6162276" y="4590411"/>
            <a:ext cx="11740833" cy="51244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647700" lvl="1" indent="-323850" algn="l">
              <a:lnSpc>
                <a:spcPts val="4200"/>
              </a:lnSpc>
              <a:buAutoNum type="arabicPeriod"/>
            </a:pPr>
            <a:r>
              <a:rPr lang="en-US" sz="3000">
                <a:solidFill>
                  <a:srgbClr val="000000"/>
                </a:solidFill>
                <a:latin typeface="Canva Sans"/>
                <a:ea typeface="Canva Sans"/>
                <a:cs typeface="Canva Sans"/>
                <a:sym typeface="Canva Sans"/>
              </a:rPr>
              <a:t>Shortage of physics-trained teachers.</a:t>
            </a:r>
          </a:p>
          <a:p>
            <a:pPr algn="l">
              <a:lnSpc>
                <a:spcPts val="4200"/>
              </a:lnSpc>
            </a:pPr>
            <a:endParaRPr lang="en-US" sz="3000">
              <a:solidFill>
                <a:srgbClr val="000000"/>
              </a:solidFill>
              <a:latin typeface="Canva Sans"/>
              <a:ea typeface="Canva Sans"/>
              <a:cs typeface="Canva Sans"/>
              <a:sym typeface="Canva Sans"/>
            </a:endParaRPr>
          </a:p>
          <a:p>
            <a:pPr algn="l">
              <a:lnSpc>
                <a:spcPts val="1399"/>
              </a:lnSpc>
            </a:pPr>
            <a:endParaRPr lang="en-US" sz="3000">
              <a:solidFill>
                <a:srgbClr val="000000"/>
              </a:solidFill>
              <a:latin typeface="Canva Sans"/>
              <a:ea typeface="Canva Sans"/>
              <a:cs typeface="Canva Sans"/>
              <a:sym typeface="Canva Sans"/>
            </a:endParaRPr>
          </a:p>
          <a:p>
            <a:pPr marL="647700" lvl="1" indent="-323850" algn="l">
              <a:lnSpc>
                <a:spcPts val="4200"/>
              </a:lnSpc>
              <a:buAutoNum type="arabicPeriod"/>
            </a:pPr>
            <a:r>
              <a:rPr lang="en-US" sz="3000" b="1">
                <a:solidFill>
                  <a:srgbClr val="000000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Lack of diversity and inclusive culture:</a:t>
            </a:r>
            <a:r>
              <a:rPr lang="en-US" sz="3000">
                <a:solidFill>
                  <a:srgbClr val="000000"/>
                </a:solidFill>
                <a:latin typeface="Canva Sans"/>
                <a:ea typeface="Canva Sans"/>
                <a:cs typeface="Canva Sans"/>
                <a:sym typeface="Canva Sans"/>
              </a:rPr>
              <a:t> women, people from disadvantaged backgrounds, people with disabilities, those who identify as LGBT+, and minority ethnic groups are all underrepresented.</a:t>
            </a:r>
          </a:p>
          <a:p>
            <a:pPr algn="l">
              <a:lnSpc>
                <a:spcPts val="4200"/>
              </a:lnSpc>
            </a:pPr>
            <a:endParaRPr lang="en-US" sz="3000">
              <a:solidFill>
                <a:srgbClr val="000000"/>
              </a:solidFill>
              <a:latin typeface="Canva Sans"/>
              <a:ea typeface="Canva Sans"/>
              <a:cs typeface="Canva Sans"/>
              <a:sym typeface="Canva Sans"/>
            </a:endParaRPr>
          </a:p>
          <a:p>
            <a:pPr algn="l">
              <a:lnSpc>
                <a:spcPts val="1399"/>
              </a:lnSpc>
            </a:pPr>
            <a:endParaRPr lang="en-US" sz="3000">
              <a:solidFill>
                <a:srgbClr val="000000"/>
              </a:solidFill>
              <a:latin typeface="Canva Sans"/>
              <a:ea typeface="Canva Sans"/>
              <a:cs typeface="Canva Sans"/>
              <a:sym typeface="Canva Sans"/>
            </a:endParaRPr>
          </a:p>
          <a:p>
            <a:pPr marL="647700" lvl="1" indent="-323850" algn="l">
              <a:lnSpc>
                <a:spcPts val="4200"/>
              </a:lnSpc>
              <a:buAutoNum type="arabicPeriod"/>
            </a:pPr>
            <a:r>
              <a:rPr lang="en-US" sz="3000">
                <a:solidFill>
                  <a:srgbClr val="000000"/>
                </a:solidFill>
                <a:latin typeface="Canva Sans"/>
                <a:ea typeface="Canva Sans"/>
                <a:cs typeface="Canva Sans"/>
                <a:sym typeface="Canva Sans"/>
              </a:rPr>
              <a:t>Inflexible research careers limiting movement between academia and industry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DFDF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9144000" y="2438878"/>
            <a:ext cx="9161529" cy="4798351"/>
          </a:xfrm>
          <a:custGeom>
            <a:avLst/>
            <a:gdLst/>
            <a:ahLst/>
            <a:cxnLst/>
            <a:rect l="l" t="t" r="r" b="b"/>
            <a:pathLst>
              <a:path w="9161529" h="4798351">
                <a:moveTo>
                  <a:pt x="0" y="0"/>
                </a:moveTo>
                <a:lnTo>
                  <a:pt x="9161529" y="0"/>
                </a:lnTo>
                <a:lnTo>
                  <a:pt x="9161529" y="4798351"/>
                </a:lnTo>
                <a:lnTo>
                  <a:pt x="0" y="4798351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3" name="TextBox 3"/>
          <p:cNvSpPr txBox="1"/>
          <p:nvPr/>
        </p:nvSpPr>
        <p:spPr>
          <a:xfrm>
            <a:off x="1583043" y="2353153"/>
            <a:ext cx="7397461" cy="21431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4200"/>
              </a:lnSpc>
              <a:spcBef>
                <a:spcPct val="0"/>
              </a:spcBef>
            </a:pPr>
            <a:r>
              <a:rPr lang="en-US" sz="3000" b="1" spc="-60">
                <a:solidFill>
                  <a:srgbClr val="051D40"/>
                </a:solidFill>
                <a:latin typeface="Poppins Bold"/>
                <a:ea typeface="Poppins Bold"/>
                <a:cs typeface="Poppins Bold"/>
                <a:sym typeface="Poppins Bold"/>
              </a:rPr>
              <a:t>Equity</a:t>
            </a:r>
            <a:r>
              <a:rPr lang="en-US" sz="3000" spc="-60">
                <a:solidFill>
                  <a:srgbClr val="051D40"/>
                </a:solidFill>
                <a:latin typeface="Poppins"/>
                <a:ea typeface="Poppins"/>
                <a:cs typeface="Poppins"/>
                <a:sym typeface="Poppins"/>
              </a:rPr>
              <a:t>: Treating people of all identities and backgrounds fairly and </a:t>
            </a:r>
            <a:r>
              <a:rPr lang="en-US" sz="3000" u="sng" spc="-60">
                <a:solidFill>
                  <a:srgbClr val="051D40"/>
                </a:solidFill>
                <a:latin typeface="Poppins"/>
                <a:ea typeface="Poppins"/>
                <a:cs typeface="Poppins"/>
                <a:sym typeface="Poppins"/>
              </a:rPr>
              <a:t>respectfully</a:t>
            </a:r>
            <a:r>
              <a:rPr lang="en-US" sz="3000" spc="-60">
                <a:solidFill>
                  <a:srgbClr val="051D40"/>
                </a:solidFill>
                <a:latin typeface="Poppins"/>
                <a:ea typeface="Poppins"/>
                <a:cs typeface="Poppins"/>
                <a:sym typeface="Poppins"/>
              </a:rPr>
              <a:t> with regard to opportunities, access, , power, </a:t>
            </a:r>
            <a:r>
              <a:rPr lang="en-US" sz="3000" u="sng" spc="-60">
                <a:solidFill>
                  <a:srgbClr val="051D40"/>
                </a:solidFill>
                <a:latin typeface="Poppins"/>
                <a:ea typeface="Poppins"/>
                <a:cs typeface="Poppins"/>
                <a:sym typeface="Poppins"/>
              </a:rPr>
              <a:t>outcomes</a:t>
            </a:r>
            <a:r>
              <a:rPr lang="en-US" sz="3000" spc="-60">
                <a:solidFill>
                  <a:srgbClr val="051D40"/>
                </a:solidFill>
                <a:latin typeface="Poppins"/>
                <a:ea typeface="Poppins"/>
                <a:cs typeface="Poppins"/>
                <a:sym typeface="Poppins"/>
              </a:rPr>
              <a:t>, and resources.</a:t>
            </a:r>
          </a:p>
        </p:txBody>
      </p:sp>
      <p:sp>
        <p:nvSpPr>
          <p:cNvPr id="4" name="TextBox 4"/>
          <p:cNvSpPr txBox="1"/>
          <p:nvPr/>
        </p:nvSpPr>
        <p:spPr>
          <a:xfrm>
            <a:off x="791334" y="5856104"/>
            <a:ext cx="7513220" cy="26765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4200"/>
              </a:lnSpc>
              <a:spcBef>
                <a:spcPct val="0"/>
              </a:spcBef>
            </a:pPr>
            <a:r>
              <a:rPr lang="en-US" sz="3000" b="1" spc="-60">
                <a:solidFill>
                  <a:srgbClr val="051D40"/>
                </a:solidFill>
                <a:latin typeface="Poppins Bold"/>
                <a:ea typeface="Poppins Bold"/>
                <a:cs typeface="Poppins Bold"/>
                <a:sym typeface="Poppins Bold"/>
              </a:rPr>
              <a:t>Diversity:</a:t>
            </a:r>
            <a:r>
              <a:rPr lang="en-US" sz="3000" spc="-60">
                <a:solidFill>
                  <a:srgbClr val="051D40"/>
                </a:solidFill>
                <a:latin typeface="Poppins"/>
                <a:ea typeface="Poppins"/>
                <a:cs typeface="Poppins"/>
                <a:sym typeface="Poppins"/>
              </a:rPr>
              <a:t> Embracing </a:t>
            </a:r>
            <a:r>
              <a:rPr lang="en-US" sz="3000" u="sng" spc="-60">
                <a:solidFill>
                  <a:srgbClr val="051D40"/>
                </a:solidFill>
                <a:latin typeface="Poppins"/>
                <a:ea typeface="Poppins"/>
                <a:cs typeface="Poppins"/>
                <a:sym typeface="Poppins"/>
              </a:rPr>
              <a:t>differences</a:t>
            </a:r>
            <a:r>
              <a:rPr lang="en-US" sz="3000" spc="-60">
                <a:solidFill>
                  <a:srgbClr val="051D40"/>
                </a:solidFill>
                <a:latin typeface="Poppins"/>
                <a:ea typeface="Poppins"/>
                <a:cs typeface="Poppins"/>
                <a:sym typeface="Poppins"/>
              </a:rPr>
              <a:t>, which may include ethnicity, gender identity or expression, family status, disability status, sexual orientation, age, and socioeconomic situation.</a:t>
            </a:r>
          </a:p>
        </p:txBody>
      </p:sp>
      <p:sp>
        <p:nvSpPr>
          <p:cNvPr id="5" name="TextBox 5"/>
          <p:cNvSpPr txBox="1"/>
          <p:nvPr/>
        </p:nvSpPr>
        <p:spPr>
          <a:xfrm>
            <a:off x="8834400" y="7690268"/>
            <a:ext cx="8995229" cy="21431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4200"/>
              </a:lnSpc>
              <a:spcBef>
                <a:spcPct val="0"/>
              </a:spcBef>
            </a:pPr>
            <a:r>
              <a:rPr lang="en-US" sz="3000" b="1" spc="-60">
                <a:solidFill>
                  <a:srgbClr val="051D40"/>
                </a:solidFill>
                <a:latin typeface="Poppins Bold"/>
                <a:ea typeface="Poppins Bold"/>
                <a:cs typeface="Poppins Bold"/>
                <a:sym typeface="Poppins Bold"/>
              </a:rPr>
              <a:t>Inclusion:</a:t>
            </a:r>
            <a:r>
              <a:rPr lang="en-US" sz="3000" spc="-60">
                <a:solidFill>
                  <a:srgbClr val="051D40"/>
                </a:solidFill>
                <a:latin typeface="Poppins"/>
                <a:ea typeface="Poppins"/>
                <a:cs typeface="Poppins"/>
                <a:sym typeface="Poppins"/>
              </a:rPr>
              <a:t> Intentionally creating </a:t>
            </a:r>
            <a:r>
              <a:rPr lang="en-US" sz="3000" u="sng" spc="-60">
                <a:solidFill>
                  <a:srgbClr val="051D40"/>
                </a:solidFill>
                <a:latin typeface="Poppins"/>
                <a:ea typeface="Poppins"/>
                <a:cs typeface="Poppins"/>
                <a:sym typeface="Poppins"/>
              </a:rPr>
              <a:t>welcoming</a:t>
            </a:r>
            <a:r>
              <a:rPr lang="en-US" sz="3000" spc="-60">
                <a:solidFill>
                  <a:srgbClr val="051D40"/>
                </a:solidFill>
                <a:latin typeface="Poppins"/>
                <a:ea typeface="Poppins"/>
                <a:cs typeface="Poppins"/>
                <a:sym typeface="Poppins"/>
              </a:rPr>
              <a:t> and </a:t>
            </a:r>
            <a:r>
              <a:rPr lang="en-US" sz="3000" u="sng" spc="-60">
                <a:solidFill>
                  <a:srgbClr val="051D40"/>
                </a:solidFill>
                <a:latin typeface="Poppins"/>
                <a:ea typeface="Poppins"/>
                <a:cs typeface="Poppins"/>
                <a:sym typeface="Poppins"/>
              </a:rPr>
              <a:t>respectful environments</a:t>
            </a:r>
            <a:r>
              <a:rPr lang="en-US" sz="3000" spc="-60">
                <a:solidFill>
                  <a:srgbClr val="051D40"/>
                </a:solidFill>
                <a:latin typeface="Poppins"/>
                <a:ea typeface="Poppins"/>
                <a:cs typeface="Poppins"/>
                <a:sym typeface="Poppins"/>
              </a:rPr>
              <a:t> and systems in which inequities in power and privilege are addressed and everyone is given an opportunity to flourish.</a:t>
            </a:r>
          </a:p>
        </p:txBody>
      </p:sp>
      <p:sp>
        <p:nvSpPr>
          <p:cNvPr id="6" name="TextBox 6"/>
          <p:cNvSpPr txBox="1"/>
          <p:nvPr/>
        </p:nvSpPr>
        <p:spPr>
          <a:xfrm>
            <a:off x="1583043" y="1304925"/>
            <a:ext cx="15357715" cy="60642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4060"/>
              </a:lnSpc>
            </a:pPr>
            <a:r>
              <a:rPr lang="en-US" sz="5800" b="1">
                <a:solidFill>
                  <a:srgbClr val="051D40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EDI: Very important for our community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DFDF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9816478" y="2553267"/>
            <a:ext cx="7652911" cy="4522931"/>
          </a:xfrm>
          <a:custGeom>
            <a:avLst/>
            <a:gdLst/>
            <a:ahLst/>
            <a:cxnLst/>
            <a:rect l="l" t="t" r="r" b="b"/>
            <a:pathLst>
              <a:path w="7652911" h="4522931">
                <a:moveTo>
                  <a:pt x="0" y="0"/>
                </a:moveTo>
                <a:lnTo>
                  <a:pt x="7652912" y="0"/>
                </a:lnTo>
                <a:lnTo>
                  <a:pt x="7652912" y="4522932"/>
                </a:lnTo>
                <a:lnTo>
                  <a:pt x="0" y="4522932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t="-6349" b="-6349"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3" name="TextBox 3"/>
          <p:cNvSpPr txBox="1"/>
          <p:nvPr/>
        </p:nvSpPr>
        <p:spPr>
          <a:xfrm>
            <a:off x="1332826" y="2515167"/>
            <a:ext cx="8340777" cy="705231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4020"/>
              </a:lnSpc>
            </a:pPr>
            <a:r>
              <a:rPr lang="en-US" sz="3000" b="1">
                <a:solidFill>
                  <a:srgbClr val="051D40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Monoculture</a:t>
            </a:r>
            <a:r>
              <a:rPr lang="en-US" sz="3000">
                <a:solidFill>
                  <a:srgbClr val="051D40"/>
                </a:solidFill>
                <a:latin typeface="Canva Sans"/>
                <a:ea typeface="Canva Sans"/>
                <a:cs typeface="Canva Sans"/>
                <a:sym typeface="Canva Sans"/>
              </a:rPr>
              <a:t> can create mono approaches and limited perspectives </a:t>
            </a:r>
          </a:p>
          <a:p>
            <a:pPr algn="l">
              <a:lnSpc>
                <a:spcPts val="4020"/>
              </a:lnSpc>
            </a:pPr>
            <a:endParaRPr lang="en-US" sz="3000">
              <a:solidFill>
                <a:srgbClr val="051D40"/>
              </a:solidFill>
              <a:latin typeface="Canva Sans"/>
              <a:ea typeface="Canva Sans"/>
              <a:cs typeface="Canva Sans"/>
              <a:sym typeface="Canva Sans"/>
            </a:endParaRPr>
          </a:p>
          <a:p>
            <a:pPr algn="l">
              <a:lnSpc>
                <a:spcPts val="4020"/>
              </a:lnSpc>
            </a:pPr>
            <a:r>
              <a:rPr lang="en-US" sz="3000">
                <a:solidFill>
                  <a:srgbClr val="051D40"/>
                </a:solidFill>
                <a:latin typeface="Canva Sans"/>
                <a:ea typeface="Canva Sans"/>
                <a:cs typeface="Canva Sans"/>
                <a:sym typeface="Canva Sans"/>
              </a:rPr>
              <a:t>A group of people with different experiences and </a:t>
            </a:r>
            <a:r>
              <a:rPr lang="en-US" sz="3000" b="1">
                <a:solidFill>
                  <a:srgbClr val="051D40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perspectives</a:t>
            </a:r>
            <a:r>
              <a:rPr lang="en-US" sz="3000">
                <a:solidFill>
                  <a:srgbClr val="051D40"/>
                </a:solidFill>
                <a:latin typeface="Canva Sans"/>
                <a:ea typeface="Canva Sans"/>
                <a:cs typeface="Canva Sans"/>
                <a:sym typeface="Canva Sans"/>
              </a:rPr>
              <a:t> brings </a:t>
            </a:r>
            <a:r>
              <a:rPr lang="en-US" sz="3000" b="1">
                <a:solidFill>
                  <a:srgbClr val="051D40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innovation</a:t>
            </a:r>
            <a:r>
              <a:rPr lang="en-US" sz="3000">
                <a:solidFill>
                  <a:srgbClr val="051D40"/>
                </a:solidFill>
                <a:latin typeface="Canva Sans"/>
                <a:ea typeface="Canva Sans"/>
                <a:cs typeface="Canva Sans"/>
                <a:sym typeface="Canva Sans"/>
              </a:rPr>
              <a:t> and creativity</a:t>
            </a:r>
          </a:p>
          <a:p>
            <a:pPr algn="l">
              <a:lnSpc>
                <a:spcPts val="4020"/>
              </a:lnSpc>
            </a:pPr>
            <a:endParaRPr lang="en-US" sz="3000">
              <a:solidFill>
                <a:srgbClr val="051D40"/>
              </a:solidFill>
              <a:latin typeface="Canva Sans"/>
              <a:ea typeface="Canva Sans"/>
              <a:cs typeface="Canva Sans"/>
              <a:sym typeface="Canva Sans"/>
            </a:endParaRPr>
          </a:p>
          <a:p>
            <a:pPr algn="l">
              <a:lnSpc>
                <a:spcPts val="4020"/>
              </a:lnSpc>
            </a:pPr>
            <a:r>
              <a:rPr lang="en-US" sz="3000">
                <a:solidFill>
                  <a:srgbClr val="051D40"/>
                </a:solidFill>
                <a:latin typeface="Canva Sans"/>
                <a:ea typeface="Canva Sans"/>
                <a:cs typeface="Canva Sans"/>
                <a:sym typeface="Canva Sans"/>
              </a:rPr>
              <a:t>Hierarchies &amp; informal networks favour dominant groups. If certain groups are under-represented, our </a:t>
            </a:r>
            <a:r>
              <a:rPr lang="en-US" sz="3000" b="1">
                <a:solidFill>
                  <a:srgbClr val="051D40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talent pool</a:t>
            </a:r>
            <a:r>
              <a:rPr lang="en-US" sz="3000">
                <a:solidFill>
                  <a:srgbClr val="051D40"/>
                </a:solidFill>
                <a:latin typeface="Canva Sans"/>
                <a:ea typeface="Canva Sans"/>
                <a:cs typeface="Canva Sans"/>
                <a:sym typeface="Canva Sans"/>
              </a:rPr>
              <a:t> is smaller </a:t>
            </a:r>
          </a:p>
          <a:p>
            <a:pPr algn="l">
              <a:lnSpc>
                <a:spcPts val="4020"/>
              </a:lnSpc>
            </a:pPr>
            <a:endParaRPr lang="en-US" sz="3000">
              <a:solidFill>
                <a:srgbClr val="051D40"/>
              </a:solidFill>
              <a:latin typeface="Canva Sans"/>
              <a:ea typeface="Canva Sans"/>
              <a:cs typeface="Canva Sans"/>
              <a:sym typeface="Canva Sans"/>
            </a:endParaRPr>
          </a:p>
          <a:p>
            <a:pPr algn="l">
              <a:lnSpc>
                <a:spcPts val="4020"/>
              </a:lnSpc>
            </a:pPr>
            <a:r>
              <a:rPr lang="en-US" sz="3000">
                <a:solidFill>
                  <a:srgbClr val="051D40"/>
                </a:solidFill>
                <a:latin typeface="Canva Sans"/>
                <a:ea typeface="Canva Sans"/>
                <a:cs typeface="Canva Sans"/>
                <a:sym typeface="Canva Sans"/>
              </a:rPr>
              <a:t>Increased diversity creates a more </a:t>
            </a:r>
            <a:r>
              <a:rPr lang="en-US" sz="3000" b="1">
                <a:solidFill>
                  <a:srgbClr val="051D40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inclusive</a:t>
            </a:r>
            <a:r>
              <a:rPr lang="en-US" sz="3000">
                <a:solidFill>
                  <a:srgbClr val="051D40"/>
                </a:solidFill>
                <a:latin typeface="Canva Sans"/>
                <a:ea typeface="Canva Sans"/>
                <a:cs typeface="Canva Sans"/>
                <a:sym typeface="Canva Sans"/>
              </a:rPr>
              <a:t> and </a:t>
            </a:r>
            <a:r>
              <a:rPr lang="en-US" sz="3000" b="1">
                <a:solidFill>
                  <a:srgbClr val="051D40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welcoming</a:t>
            </a:r>
            <a:r>
              <a:rPr lang="en-US" sz="3000">
                <a:solidFill>
                  <a:srgbClr val="051D40"/>
                </a:solidFill>
                <a:latin typeface="Canva Sans"/>
                <a:ea typeface="Canva Sans"/>
                <a:cs typeface="Canva Sans"/>
                <a:sym typeface="Canva Sans"/>
              </a:rPr>
              <a:t> environment for everyone, and </a:t>
            </a:r>
            <a:r>
              <a:rPr lang="en-US" sz="3000" b="1">
                <a:solidFill>
                  <a:srgbClr val="051D40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amplifies</a:t>
            </a:r>
            <a:r>
              <a:rPr lang="en-US" sz="3000">
                <a:solidFill>
                  <a:srgbClr val="051D40"/>
                </a:solidFill>
                <a:latin typeface="Canva Sans"/>
                <a:ea typeface="Canva Sans"/>
                <a:cs typeface="Canva Sans"/>
                <a:sym typeface="Canva Sans"/>
              </a:rPr>
              <a:t> diversity</a:t>
            </a:r>
          </a:p>
        </p:txBody>
      </p:sp>
      <p:sp>
        <p:nvSpPr>
          <p:cNvPr id="4" name="Freeform 4"/>
          <p:cNvSpPr/>
          <p:nvPr/>
        </p:nvSpPr>
        <p:spPr>
          <a:xfrm>
            <a:off x="14074127" y="7313628"/>
            <a:ext cx="3467581" cy="2388778"/>
          </a:xfrm>
          <a:custGeom>
            <a:avLst/>
            <a:gdLst/>
            <a:ahLst/>
            <a:cxnLst/>
            <a:rect l="l" t="t" r="r" b="b"/>
            <a:pathLst>
              <a:path w="3467581" h="2388778">
                <a:moveTo>
                  <a:pt x="0" y="0"/>
                </a:moveTo>
                <a:lnTo>
                  <a:pt x="3467581" y="0"/>
                </a:lnTo>
                <a:lnTo>
                  <a:pt x="3467581" y="2388778"/>
                </a:lnTo>
                <a:lnTo>
                  <a:pt x="0" y="2388778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5" name="Freeform 5"/>
          <p:cNvSpPr/>
          <p:nvPr/>
        </p:nvSpPr>
        <p:spPr>
          <a:xfrm>
            <a:off x="9816478" y="7313628"/>
            <a:ext cx="4118253" cy="2388778"/>
          </a:xfrm>
          <a:custGeom>
            <a:avLst/>
            <a:gdLst/>
            <a:ahLst/>
            <a:cxnLst/>
            <a:rect l="l" t="t" r="r" b="b"/>
            <a:pathLst>
              <a:path w="4118253" h="2388778">
                <a:moveTo>
                  <a:pt x="0" y="0"/>
                </a:moveTo>
                <a:lnTo>
                  <a:pt x="4118254" y="0"/>
                </a:lnTo>
                <a:lnTo>
                  <a:pt x="4118254" y="2388778"/>
                </a:lnTo>
                <a:lnTo>
                  <a:pt x="0" y="2388778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6" name="TextBox 6"/>
          <p:cNvSpPr txBox="1"/>
          <p:nvPr/>
        </p:nvSpPr>
        <p:spPr>
          <a:xfrm>
            <a:off x="1583043" y="1304925"/>
            <a:ext cx="15357715" cy="60642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4060"/>
              </a:lnSpc>
            </a:pPr>
            <a:r>
              <a:rPr lang="en-US" sz="5800" b="1">
                <a:solidFill>
                  <a:srgbClr val="051D40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Diversity Drives Discovery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DFDF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1028700"/>
            <a:ext cx="18718592" cy="7768216"/>
          </a:xfrm>
          <a:custGeom>
            <a:avLst/>
            <a:gdLst/>
            <a:ahLst/>
            <a:cxnLst/>
            <a:rect l="l" t="t" r="r" b="b"/>
            <a:pathLst>
              <a:path w="18718592" h="7768216">
                <a:moveTo>
                  <a:pt x="0" y="0"/>
                </a:moveTo>
                <a:lnTo>
                  <a:pt x="18718592" y="0"/>
                </a:lnTo>
                <a:lnTo>
                  <a:pt x="18718592" y="7768216"/>
                </a:lnTo>
                <a:lnTo>
                  <a:pt x="0" y="776821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3" name="TextBox 3"/>
          <p:cNvSpPr txBox="1"/>
          <p:nvPr/>
        </p:nvSpPr>
        <p:spPr>
          <a:xfrm>
            <a:off x="1438552" y="9398194"/>
            <a:ext cx="15841489" cy="5143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200"/>
              </a:lnSpc>
              <a:spcBef>
                <a:spcPct val="0"/>
              </a:spcBef>
            </a:pPr>
            <a:r>
              <a:rPr lang="en-US" sz="3000">
                <a:solidFill>
                  <a:srgbClr val="000000"/>
                </a:solidFill>
                <a:latin typeface="Canva Sans"/>
                <a:ea typeface="Canva Sans"/>
                <a:cs typeface="Canva Sans"/>
                <a:sym typeface="Canva Sans"/>
              </a:rPr>
              <a:t>Physics undergraduate students are less ethnicly diverse than all other STEM subjects 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1393</Words>
  <Application>Microsoft Macintosh PowerPoint</Application>
  <PresentationFormat>Custom</PresentationFormat>
  <Paragraphs>191</Paragraphs>
  <Slides>31</Slides>
  <Notes>0</Notes>
  <HiddenSlides>0</HiddenSlides>
  <MMClips>2</MMClips>
  <ScaleCrop>false</ScaleCrop>
  <HeadingPairs>
    <vt:vector size="6" baseType="variant">
      <vt:variant>
        <vt:lpstr>Fonts Used</vt:lpstr>
      </vt:variant>
      <vt:variant>
        <vt:i4>12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44" baseType="lpstr">
      <vt:lpstr>Arial</vt:lpstr>
      <vt:lpstr>Canva Sans Bold</vt:lpstr>
      <vt:lpstr>Montserrat Bold</vt:lpstr>
      <vt:lpstr>Canva Sans</vt:lpstr>
      <vt:lpstr>Canva Sans Italics</vt:lpstr>
      <vt:lpstr>Montserrat Bold Italics</vt:lpstr>
      <vt:lpstr>Poppins Bold</vt:lpstr>
      <vt:lpstr>Montserrat</vt:lpstr>
      <vt:lpstr>Poppins</vt:lpstr>
      <vt:lpstr>Canva Sans Bold Italics</vt:lpstr>
      <vt:lpstr>Calibri</vt:lpstr>
      <vt:lpstr>Open Sans Extra Bold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IOP Edinburgh April 2026</dc:title>
  <cp:lastModifiedBy>Kate Shaw</cp:lastModifiedBy>
  <cp:revision>2</cp:revision>
  <dcterms:created xsi:type="dcterms:W3CDTF">2006-08-16T00:00:00Z</dcterms:created>
  <dcterms:modified xsi:type="dcterms:W3CDTF">2026-04-09T17:28:04Z</dcterms:modified>
  <dc:identifier>DAHGRhq1R5k</dc:identifier>
</cp:coreProperties>
</file>