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26"/>
  </p:notesMasterIdLst>
  <p:handoutMasterIdLst>
    <p:handoutMasterId r:id="rId27"/>
  </p:handoutMasterIdLst>
  <p:sldIdLst>
    <p:sldId id="881" r:id="rId2"/>
    <p:sldId id="300" r:id="rId3"/>
    <p:sldId id="862" r:id="rId4"/>
    <p:sldId id="278" r:id="rId5"/>
    <p:sldId id="877" r:id="rId6"/>
    <p:sldId id="275" r:id="rId7"/>
    <p:sldId id="868" r:id="rId8"/>
    <p:sldId id="863" r:id="rId9"/>
    <p:sldId id="869" r:id="rId10"/>
    <p:sldId id="905" r:id="rId11"/>
    <p:sldId id="867" r:id="rId12"/>
    <p:sldId id="865" r:id="rId13"/>
    <p:sldId id="285" r:id="rId14"/>
    <p:sldId id="294" r:id="rId15"/>
    <p:sldId id="880" r:id="rId16"/>
    <p:sldId id="257" r:id="rId17"/>
    <p:sldId id="871" r:id="rId18"/>
    <p:sldId id="288" r:id="rId19"/>
    <p:sldId id="908" r:id="rId20"/>
    <p:sldId id="263" r:id="rId21"/>
    <p:sldId id="909" r:id="rId22"/>
    <p:sldId id="879" r:id="rId23"/>
    <p:sldId id="874" r:id="rId24"/>
    <p:sldId id="91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A"/>
    <a:srgbClr val="25D4C5"/>
    <a:srgbClr val="E6B9B8"/>
    <a:srgbClr val="7800A2"/>
    <a:srgbClr val="C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4"/>
    <p:restoredTop sz="86414" autoAdjust="0"/>
  </p:normalViewPr>
  <p:slideViewPr>
    <p:cSldViewPr>
      <p:cViewPr varScale="1">
        <p:scale>
          <a:sx n="108" d="100"/>
          <a:sy n="108" d="100"/>
        </p:scale>
        <p:origin x="224" y="8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88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4/9/26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4/9/26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0602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91103-44F4-C165-86C6-0B7D041D0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5DD074-5322-09A5-171E-0550B8831D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329EF7-5B55-B853-975B-6428B62B0EE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884B5-BD23-8666-9FDD-55F1654A4FA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r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37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24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98AB7-09AE-5643-6960-298FC7002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389645-E997-08F3-E06F-4C24D9F52E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4B7440-47D7-E84E-2675-3BC7E24396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404D5-E437-9CCF-96C2-3E0FC30D5A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173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40F2D-1414-1A1F-CDEA-EECB7339F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10B0A2-271C-BDDF-48BD-1B434114D5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E99DA9-13C3-4C5C-E436-6B7A3DDBC3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364B9-2768-C61C-1A71-4974A35F7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8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81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03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30B0A-5FEB-A552-FA07-590AC456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4B7345-3296-5FEE-86C3-01AB5BB71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48FD44-0FE7-3B0F-D7D3-D842DEA697C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9EDC2-311E-73C0-AA1D-24B887A27E4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r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221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CC3FA-9D4B-05E7-F99E-B6148E518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A6082B-A3E4-8A32-82AC-C36F62B706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611B5A-8A8C-C264-7AC3-10CF43DCBB5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3AF2B-1ABD-B219-34F8-5590B9ED260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F7FCE10C-CF87-1F4A-961F-D03D92C7E5B8}" type="slidenum">
              <a:r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65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2ADC8D-F3CE-5146-BE5F-1C8C1079B3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78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054A59CF-1219-224B-8A92-B2D4529B7F28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CE3CD57E-8B71-A947-82A2-F7215D4D2F9E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62E13131-33A4-5D4A-9636-BD672098C667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B8B8B81A-08F9-9B40-810E-1DF2F2F8008B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E9CC6D-AE55-494B-BC13-4E322F82A3AD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7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48.png"/><Relationship Id="rId5" Type="http://schemas.openxmlformats.org/officeDocument/2006/relationships/image" Target="../media/image8.png"/><Relationship Id="rId10" Type="http://schemas.openxmlformats.org/officeDocument/2006/relationships/image" Target="../media/image47.png"/><Relationship Id="rId4" Type="http://schemas.openxmlformats.org/officeDocument/2006/relationships/image" Target="../media/image6.jpe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0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0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00.png"/><Relationship Id="rId7" Type="http://schemas.openxmlformats.org/officeDocument/2006/relationships/image" Target="../media/image24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18.png"/><Relationship Id="rId4" Type="http://schemas.openxmlformats.org/officeDocument/2006/relationships/image" Target="../media/image210.png"/><Relationship Id="rId9" Type="http://schemas.openxmlformats.org/officeDocument/2006/relationships/image" Target="../media/image2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36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340.png"/><Relationship Id="rId4" Type="http://schemas.openxmlformats.org/officeDocument/2006/relationships/image" Target="../media/image3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A1450A-8F38-CE2A-26C2-8BD0F2AC55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9" t="13796" r="287"/>
          <a:stretch>
            <a:fillRect/>
          </a:stretch>
        </p:blipFill>
        <p:spPr>
          <a:xfrm>
            <a:off x="1290548" y="1556792"/>
            <a:ext cx="2681624" cy="31169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5E34B0-58E3-88F8-0CB0-AE08CE727C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355" r="5704"/>
          <a:stretch>
            <a:fillRect/>
          </a:stretch>
        </p:blipFill>
        <p:spPr>
          <a:xfrm>
            <a:off x="4163574" y="1577426"/>
            <a:ext cx="3456384" cy="312548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A87AF8BD-214F-6B36-1D62-EAEF42D9A025}"/>
              </a:ext>
            </a:extLst>
          </p:cNvPr>
          <p:cNvSpPr txBox="1">
            <a:spLocks/>
          </p:cNvSpPr>
          <p:nvPr/>
        </p:nvSpPr>
        <p:spPr bwMode="auto">
          <a:xfrm>
            <a:off x="623392" y="0"/>
            <a:ext cx="1144927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High-Frequency Axion Dark Matter Searches at Manchester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D8C1EC2B-00E9-8169-11D5-4F935DEBF93A}"/>
              </a:ext>
            </a:extLst>
          </p:cNvPr>
          <p:cNvSpPr txBox="1">
            <a:spLocks/>
          </p:cNvSpPr>
          <p:nvPr/>
        </p:nvSpPr>
        <p:spPr bwMode="auto">
          <a:xfrm>
            <a:off x="627719" y="1048861"/>
            <a:ext cx="8897540" cy="40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891" indent="-342891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32" indent="-28574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71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60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349" indent="-228594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bg1"/>
                </a:solidFill>
              </a:rPr>
              <a:t>Jamie McDonald | </a:t>
            </a:r>
            <a:r>
              <a:rPr lang="en-GB" sz="2000" dirty="0">
                <a:solidFill>
                  <a:schemeClr val="bg1"/>
                </a:solidFill>
              </a:rPr>
              <a:t>University of Manchester </a:t>
            </a:r>
            <a:br>
              <a:rPr lang="en-GB" sz="2000" dirty="0">
                <a:solidFill>
                  <a:schemeClr val="bg1"/>
                </a:solidFill>
              </a:rPr>
            </a:br>
            <a:br>
              <a:rPr lang="en-GB" sz="2000" dirty="0">
                <a:solidFill>
                  <a:schemeClr val="bg1"/>
                </a:solidFill>
              </a:rPr>
            </a:b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45D332-3917-40FA-0243-916076CDC55E}"/>
              </a:ext>
            </a:extLst>
          </p:cNvPr>
          <p:cNvSpPr txBox="1"/>
          <p:nvPr/>
        </p:nvSpPr>
        <p:spPr>
          <a:xfrm>
            <a:off x="743744" y="4898070"/>
            <a:ext cx="9178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Annual APP and HEPP Conference</a:t>
            </a:r>
            <a:r>
              <a:rPr lang="en-US" b="1" dirty="0">
                <a:solidFill>
                  <a:schemeClr val="bg1"/>
                </a:solidFill>
              </a:rPr>
              <a:t>| Edinburgh 8 - 10 April 2026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308C31-9DE7-421A-B42E-2A67A5FCE3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574" r="39078" b="20294"/>
          <a:stretch>
            <a:fillRect/>
          </a:stretch>
        </p:blipFill>
        <p:spPr>
          <a:xfrm rot="5400000">
            <a:off x="7789405" y="1686655"/>
            <a:ext cx="3103590" cy="28706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B752D2-6C5F-B835-F189-1542CC03BB39}"/>
              </a:ext>
            </a:extLst>
          </p:cNvPr>
          <p:cNvSpPr txBox="1"/>
          <p:nvPr/>
        </p:nvSpPr>
        <p:spPr>
          <a:xfrm>
            <a:off x="753344" y="5347474"/>
            <a:ext cx="106853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</a:rPr>
              <a:t>On behalf of </a:t>
            </a:r>
          </a:p>
          <a:p>
            <a:r>
              <a:rPr lang="en-GB" sz="1800" dirty="0">
                <a:solidFill>
                  <a:schemeClr val="bg1"/>
                </a:solidFill>
              </a:rPr>
              <a:t>Ades, Battye, Buck, Feasby, Gilles, Gramellini, Marchitelli, </a:t>
            </a:r>
            <a:r>
              <a:rPr lang="en-GB" sz="1800" b="1" dirty="0">
                <a:solidFill>
                  <a:schemeClr val="bg1"/>
                </a:solidFill>
              </a:rPr>
              <a:t>JM</a:t>
            </a:r>
            <a:r>
              <a:rPr lang="en-GB" sz="1800" dirty="0">
                <a:solidFill>
                  <a:schemeClr val="bg1"/>
                </a:solidFill>
              </a:rPr>
              <a:t>, McCulloch, Lancaster, Mohammadian, Piccirillo, Preston, Qureshi, Rukhadze, Smith, Upward, Wystemp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040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03ECE89-5EF8-7221-D7C1-2248667BFD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2609" y="928389"/>
            <a:ext cx="7750315" cy="479486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3934A-32FE-43B8-460E-7CAA879AD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AC730-3E20-8FC1-47FB-EB3B1943A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9E0F907-78A8-BFB4-C786-3449B4CC2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1CE60E-C13C-6D7E-0C70-72BE0297B984}"/>
              </a:ext>
            </a:extLst>
          </p:cNvPr>
          <p:cNvSpPr txBox="1"/>
          <p:nvPr/>
        </p:nvSpPr>
        <p:spPr>
          <a:xfrm rot="19780186">
            <a:off x="765025" y="1384488"/>
            <a:ext cx="2646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DEADA"/>
                </a:solidFill>
              </a:rPr>
              <a:t>Preliminary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204D72-4A62-AA19-1D4B-C3CE3FDF4C0C}"/>
              </a:ext>
            </a:extLst>
          </p:cNvPr>
          <p:cNvSpPr txBox="1"/>
          <p:nvPr/>
        </p:nvSpPr>
        <p:spPr>
          <a:xfrm>
            <a:off x="2187286" y="31786"/>
            <a:ext cx="83834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Cavity Mode Structure Verification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C25405-DD55-08B5-EB56-08707527BB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7" r="16401" b="20294"/>
          <a:stretch>
            <a:fillRect/>
          </a:stretch>
        </p:blipFill>
        <p:spPr>
          <a:xfrm rot="5400000">
            <a:off x="7502261" y="1887492"/>
            <a:ext cx="5113938" cy="30830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3640EE-A72D-2182-3829-6BFE8FE56B91}"/>
              </a:ext>
            </a:extLst>
          </p:cNvPr>
          <p:cNvSpPr txBox="1"/>
          <p:nvPr/>
        </p:nvSpPr>
        <p:spPr>
          <a:xfrm>
            <a:off x="6582756" y="1022422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Fri 27 Apr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960B73-7C2E-1A11-E76D-D14776B8BB50}"/>
                  </a:ext>
                </a:extLst>
              </p:cNvPr>
              <p:cNvSpPr txBox="1"/>
              <p:nvPr/>
            </p:nvSpPr>
            <p:spPr>
              <a:xfrm>
                <a:off x="791070" y="5698808"/>
                <a:ext cx="2619307" cy="657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)=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10 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960B73-7C2E-1A11-E76D-D14776B8B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70" y="5698808"/>
                <a:ext cx="2619307" cy="657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52AED69-6535-E6C8-A30E-048500CD440A}"/>
              </a:ext>
            </a:extLst>
          </p:cNvPr>
          <p:cNvSpPr txBox="1"/>
          <p:nvPr/>
        </p:nvSpPr>
        <p:spPr>
          <a:xfrm>
            <a:off x="3589672" y="5837028"/>
            <a:ext cx="250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“transmission spectrum”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DC2A13-3DAF-599C-77E2-8EEB8FEF6897}"/>
              </a:ext>
            </a:extLst>
          </p:cNvPr>
          <p:cNvSpPr txBox="1"/>
          <p:nvPr/>
        </p:nvSpPr>
        <p:spPr>
          <a:xfrm>
            <a:off x="3434047" y="1045953"/>
            <a:ext cx="226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T = 300K (room temp)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391633-F3F2-5E1A-94D8-D430F789091D}"/>
              </a:ext>
            </a:extLst>
          </p:cNvPr>
          <p:cNvSpPr txBox="1"/>
          <p:nvPr/>
        </p:nvSpPr>
        <p:spPr>
          <a:xfrm>
            <a:off x="8178234" y="6033323"/>
            <a:ext cx="4032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Q measurement likely over-coupled:</a:t>
            </a:r>
          </a:p>
          <a:p>
            <a:r>
              <a:rPr lang="en-US" dirty="0"/>
              <a:t>more measurements coming soon!</a:t>
            </a:r>
          </a:p>
        </p:txBody>
      </p:sp>
    </p:spTree>
    <p:extLst>
      <p:ext uri="{BB962C8B-B14F-4D97-AF65-F5344CB8AC3E}">
        <p14:creationId xmlns:p14="http://schemas.microsoft.com/office/powerpoint/2010/main" val="297730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A8B9C-D3F9-178D-5FDA-76FB8A579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892595A-948B-9AA6-EB36-A2BA1F49E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D3724874-1FD1-2137-3042-022099116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413235"/>
            <a:ext cx="3860800" cy="460294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043819-A0B7-BC91-FC28-BE335D7A82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9" t="13796" r="287"/>
          <a:stretch>
            <a:fillRect/>
          </a:stretch>
        </p:blipFill>
        <p:spPr>
          <a:xfrm>
            <a:off x="6879074" y="1413235"/>
            <a:ext cx="3960440" cy="460340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91B0D2-0CAB-A6C2-BF2F-F561D04B284C}"/>
              </a:ext>
            </a:extLst>
          </p:cNvPr>
          <p:cNvCxnSpPr>
            <a:cxnSpLocks/>
          </p:cNvCxnSpPr>
          <p:nvPr/>
        </p:nvCxnSpPr>
        <p:spPr>
          <a:xfrm flipH="1" flipV="1">
            <a:off x="6591042" y="3708158"/>
            <a:ext cx="936104" cy="729413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BF4B4B3-0192-FF02-FC38-3E7B0C027CE4}"/>
              </a:ext>
            </a:extLst>
          </p:cNvPr>
          <p:cNvSpPr txBox="1"/>
          <p:nvPr/>
        </p:nvSpPr>
        <p:spPr>
          <a:xfrm>
            <a:off x="5514911" y="3246493"/>
            <a:ext cx="11850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Miniature </a:t>
            </a:r>
            <a:br>
              <a:rPr lang="en-US" b="1" dirty="0"/>
            </a:br>
            <a:r>
              <a:rPr lang="en-US" b="1" dirty="0"/>
              <a:t>Dilution </a:t>
            </a:r>
          </a:p>
          <a:p>
            <a:r>
              <a:rPr lang="en-US" b="1" dirty="0"/>
              <a:t>Fridge </a:t>
            </a:r>
            <a:br>
              <a:rPr lang="en-US" b="1" dirty="0"/>
            </a:br>
            <a:endParaRPr lang="en-US" b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60CCABD-3C15-8AE6-63D8-2B67D7D03D50}"/>
              </a:ext>
            </a:extLst>
          </p:cNvPr>
          <p:cNvCxnSpPr>
            <a:cxnSpLocks/>
          </p:cNvCxnSpPr>
          <p:nvPr/>
        </p:nvCxnSpPr>
        <p:spPr>
          <a:xfrm>
            <a:off x="4712566" y="3714708"/>
            <a:ext cx="695379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DE0CAB-8062-0BD2-55EA-E366979DE801}"/>
              </a:ext>
            </a:extLst>
          </p:cNvPr>
          <p:cNvCxnSpPr>
            <a:cxnSpLocks/>
          </p:cNvCxnSpPr>
          <p:nvPr/>
        </p:nvCxnSpPr>
        <p:spPr>
          <a:xfrm>
            <a:off x="9912424" y="2636912"/>
            <a:ext cx="1152128" cy="192792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4C2A05D-761D-4990-51E4-B5036D39CB8C}"/>
              </a:ext>
            </a:extLst>
          </p:cNvPr>
          <p:cNvSpPr txBox="1"/>
          <p:nvPr/>
        </p:nvSpPr>
        <p:spPr>
          <a:xfrm>
            <a:off x="10853784" y="2923327"/>
            <a:ext cx="1311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Cryo-Cooler</a:t>
            </a:r>
            <a:br>
              <a:rPr lang="en-US" b="1" dirty="0"/>
            </a:br>
            <a:r>
              <a:rPr lang="en-US" b="1" dirty="0"/>
              <a:t>to 4 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DBF6FA-61EE-AC7F-9298-10F2BA68B6B5}"/>
              </a:ext>
            </a:extLst>
          </p:cNvPr>
          <p:cNvSpPr txBox="1"/>
          <p:nvPr/>
        </p:nvSpPr>
        <p:spPr>
          <a:xfrm>
            <a:off x="398509" y="558924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50 mK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739974-0AF3-BA44-0424-F88A739F48C9}"/>
              </a:ext>
            </a:extLst>
          </p:cNvPr>
          <p:cNvSpPr txBox="1"/>
          <p:nvPr/>
        </p:nvSpPr>
        <p:spPr>
          <a:xfrm>
            <a:off x="281491" y="472514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300 mK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2650C1-60E8-44D2-ADC6-1BD6D9894B28}"/>
              </a:ext>
            </a:extLst>
          </p:cNvPr>
          <p:cNvSpPr txBox="1"/>
          <p:nvPr/>
        </p:nvSpPr>
        <p:spPr>
          <a:xfrm>
            <a:off x="575641" y="2829704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B522EF6-3F4F-7ED9-9431-B0B2B05C1CC5}"/>
                  </a:ext>
                </a:extLst>
              </p:cNvPr>
              <p:cNvSpPr txBox="1"/>
              <p:nvPr/>
            </p:nvSpPr>
            <p:spPr>
              <a:xfrm>
                <a:off x="4583832" y="6146264"/>
                <a:ext cx="2755819" cy="390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/>
                          <m:t>@ 30 </m:t>
                        </m:r>
                        <m:r>
                          <m:rPr>
                            <m:nor/>
                          </m:rPr>
                          <a:rPr lang="en-US" b="1"/>
                          <m:t>GHz</m:t>
                        </m:r>
                        <m:r>
                          <m:rPr>
                            <m:nor/>
                          </m:rPr>
                          <a:rPr lang="en-GB" b="1" i="0" smtClean="0"/>
                          <m:t>:   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𝒖𝒂𝒏𝒕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= 1.4 K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0E6F314-0A43-ABF2-F6CB-54C67FD57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2" y="6146264"/>
                <a:ext cx="2755819" cy="390363"/>
              </a:xfrm>
              <a:prstGeom prst="rect">
                <a:avLst/>
              </a:prstGeom>
              <a:blipFill>
                <a:blip r:embed="rId6"/>
                <a:stretch>
                  <a:fillRect t="-6250" r="-917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787D471-581D-4016-1E21-7E512EADE912}"/>
              </a:ext>
            </a:extLst>
          </p:cNvPr>
          <p:cNvSpPr txBox="1"/>
          <p:nvPr/>
        </p:nvSpPr>
        <p:spPr>
          <a:xfrm>
            <a:off x="155270" y="3777424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CD95728-38F9-074B-B646-B3755C167829}"/>
              </a:ext>
            </a:extLst>
          </p:cNvPr>
          <p:cNvCxnSpPr>
            <a:cxnSpLocks/>
          </p:cNvCxnSpPr>
          <p:nvPr/>
        </p:nvCxnSpPr>
        <p:spPr>
          <a:xfrm>
            <a:off x="1056863" y="3962090"/>
            <a:ext cx="934681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F6DF5BA-F1C7-C100-C10E-BF045F0D4BE9}"/>
              </a:ext>
            </a:extLst>
          </p:cNvPr>
          <p:cNvCxnSpPr>
            <a:cxnSpLocks/>
          </p:cNvCxnSpPr>
          <p:nvPr/>
        </p:nvCxnSpPr>
        <p:spPr>
          <a:xfrm flipH="1">
            <a:off x="2279576" y="5350815"/>
            <a:ext cx="1080120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3CF3554-15F0-8DD5-89C8-8E50037029DD}"/>
              </a:ext>
            </a:extLst>
          </p:cNvPr>
          <p:cNvSpPr txBox="1"/>
          <p:nvPr/>
        </p:nvSpPr>
        <p:spPr>
          <a:xfrm>
            <a:off x="3477928" y="5146107"/>
            <a:ext cx="74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740282-0A79-E90D-3FFB-109A37E7DB26}"/>
              </a:ext>
            </a:extLst>
          </p:cNvPr>
          <p:cNvSpPr txBox="1"/>
          <p:nvPr/>
        </p:nvSpPr>
        <p:spPr>
          <a:xfrm>
            <a:off x="4583832" y="164009"/>
            <a:ext cx="61009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 dirty="0"/>
              <a:t>Cryostat</a:t>
            </a:r>
          </a:p>
        </p:txBody>
      </p:sp>
    </p:spTree>
    <p:extLst>
      <p:ext uri="{BB962C8B-B14F-4D97-AF65-F5344CB8AC3E}">
        <p14:creationId xmlns:p14="http://schemas.microsoft.com/office/powerpoint/2010/main" val="31947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3310E-DCD5-1419-90D2-6B2A99349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agram of a diagram of a flowchart&#10;&#10;AI-generated content may be incorrect.">
            <a:extLst>
              <a:ext uri="{FF2B5EF4-FFF2-40B4-BE49-F238E27FC236}">
                <a16:creationId xmlns:a16="http://schemas.microsoft.com/office/drawing/2014/main" id="{44A59ED0-40B9-9D56-4C32-F507D47902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541" t="9819" r="9716"/>
          <a:stretch>
            <a:fillRect/>
          </a:stretch>
        </p:blipFill>
        <p:spPr>
          <a:xfrm>
            <a:off x="360576" y="526234"/>
            <a:ext cx="5890627" cy="52068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9A1729B5-87BA-B437-3532-6D5FFE2A7249}"/>
              </a:ext>
            </a:extLst>
          </p:cNvPr>
          <p:cNvSpPr txBox="1"/>
          <p:nvPr/>
        </p:nvSpPr>
        <p:spPr>
          <a:xfrm>
            <a:off x="2628171" y="-33185"/>
            <a:ext cx="7369453" cy="76944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30GHz Pathfinder Underway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84225C6-AC6E-D5E8-B049-D78F7941888E}"/>
              </a:ext>
            </a:extLst>
          </p:cNvPr>
          <p:cNvSpPr txBox="1"/>
          <p:nvPr/>
        </p:nvSpPr>
        <p:spPr>
          <a:xfrm>
            <a:off x="551384" y="5322642"/>
            <a:ext cx="6552728" cy="17543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Cryostat operating at 50mK 	(2025)		  ✅ </a:t>
            </a:r>
            <a:b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</a:b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Two new PhD students (Oct 2025)		  ✅ 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Cavity Fabrication and testing (Jan – Mar 2026)	  </a:t>
            </a:r>
            <a:r>
              <a:rPr lang="en-US" dirty="0">
                <a:solidFill>
                  <a:srgbClr val="000000"/>
                </a:solidFill>
                <a:latin typeface="Aptos"/>
              </a:rPr>
              <a:t>✅</a:t>
            </a: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000000"/>
                </a:solidFill>
                <a:latin typeface="Aptos"/>
              </a:rPr>
              <a:t>Receiver Chain Hardware Arrived (Mar 2026)       ✅ 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			 		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1E3607E5-36F7-65F5-1817-8B0E77B80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560" y="746411"/>
            <a:ext cx="5423836" cy="52068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0">
            <a:extLst>
              <a:ext uri="{FF2B5EF4-FFF2-40B4-BE49-F238E27FC236}">
                <a16:creationId xmlns:a16="http://schemas.microsoft.com/office/drawing/2014/main" id="{BD6B109D-C6BA-82C5-0374-3613A375FC55}"/>
              </a:ext>
            </a:extLst>
          </p:cNvPr>
          <p:cNvSpPr txBox="1"/>
          <p:nvPr/>
        </p:nvSpPr>
        <p:spPr>
          <a:xfrm rot="20878399">
            <a:off x="8357705" y="3915379"/>
            <a:ext cx="137954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E97132"/>
                </a:solidFill>
                <a:uFillTx/>
                <a:latin typeface="Aptos"/>
              </a:rPr>
              <a:t>QCD Axions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A51042-EC23-273E-7B2D-CD3E070E4C90}"/>
              </a:ext>
            </a:extLst>
          </p:cNvPr>
          <p:cNvSpPr txBox="1"/>
          <p:nvPr/>
        </p:nvSpPr>
        <p:spPr>
          <a:xfrm rot="5400000">
            <a:off x="8515882" y="1870868"/>
            <a:ext cx="25262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Pathfinder (Manchester)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5FE9F1-D17F-346E-E383-F96F50CA9372}"/>
              </a:ext>
            </a:extLst>
          </p:cNvPr>
          <p:cNvSpPr txBox="1"/>
          <p:nvPr/>
        </p:nvSpPr>
        <p:spPr>
          <a:xfrm>
            <a:off x="6915683" y="60345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Assembly + data taking planned for 2026</a:t>
            </a:r>
            <a:endParaRPr lang="en-US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59501-CD9B-A942-8413-B1722C5B1700}"/>
              </a:ext>
            </a:extLst>
          </p:cNvPr>
          <p:cNvSpPr/>
          <p:nvPr/>
        </p:nvSpPr>
        <p:spPr>
          <a:xfrm>
            <a:off x="2931515" y="2510024"/>
            <a:ext cx="180020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5BB51DB-E906-76DB-2EF8-DE8416A9C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B58DB6-2125-41B7-D3B7-E0F79A1D8F9B}"/>
              </a:ext>
            </a:extLst>
          </p:cNvPr>
          <p:cNvSpPr txBox="1"/>
          <p:nvPr/>
        </p:nvSpPr>
        <p:spPr>
          <a:xfrm>
            <a:off x="9795939" y="459512"/>
            <a:ext cx="114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Projection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B44FB-A27B-19FB-03B6-83B7345D4E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864407"/>
            <a:ext cx="855317" cy="206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90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B7AF-99CD-8068-8832-006DCC46B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E32C0-89C8-920A-25BB-EF0068E8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6060" y="-158816"/>
            <a:ext cx="11506799" cy="1128839"/>
          </a:xfrm>
        </p:spPr>
        <p:txBody>
          <a:bodyPr/>
          <a:lstStyle/>
          <a:p>
            <a:r>
              <a:rPr lang="en-US" dirty="0"/>
              <a:t>Improved Cavities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C163-506B-00D4-B563-A919639E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6EE0BAE3-4BF9-F827-12D2-8465212746D4}"/>
              </a:ext>
            </a:extLst>
          </p:cNvPr>
          <p:cNvSpPr/>
          <p:nvPr/>
        </p:nvSpPr>
        <p:spPr>
          <a:xfrm>
            <a:off x="2296480" y="2366653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2F600627-1EDE-BD91-9B55-45953FD12309}"/>
              </a:ext>
            </a:extLst>
          </p:cNvPr>
          <p:cNvSpPr/>
          <p:nvPr/>
        </p:nvSpPr>
        <p:spPr>
          <a:xfrm>
            <a:off x="2620516" y="2659785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48D5B9-8857-6CE8-B818-4E8B48820478}"/>
              </a:ext>
            </a:extLst>
          </p:cNvPr>
          <p:cNvCxnSpPr>
            <a:cxnSpLocks/>
          </p:cNvCxnSpPr>
          <p:nvPr/>
        </p:nvCxnSpPr>
        <p:spPr>
          <a:xfrm>
            <a:off x="2692524" y="5751029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1E6AA3D-17C9-30BA-4B7E-430A5DE8CF86}"/>
              </a:ext>
            </a:extLst>
          </p:cNvPr>
          <p:cNvSpPr txBox="1"/>
          <p:nvPr/>
        </p:nvSpPr>
        <p:spPr>
          <a:xfrm>
            <a:off x="3161346" y="546089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EA48CD66-22E0-8A73-58C5-79EF1831FEEE}"/>
              </a:ext>
            </a:extLst>
          </p:cNvPr>
          <p:cNvSpPr/>
          <p:nvPr/>
        </p:nvSpPr>
        <p:spPr>
          <a:xfrm>
            <a:off x="2764532" y="3017797"/>
            <a:ext cx="1584176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/>
              <p:nvPr/>
            </p:nvSpPr>
            <p:spPr>
              <a:xfrm>
                <a:off x="3860040" y="897722"/>
                <a:ext cx="4659737" cy="690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𝑐𝑎𝑣𝑖𝑡𝑦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∼1/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sz="36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8E952F-9FF4-4DD4-6A51-5193D4222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040" y="897722"/>
                <a:ext cx="4659737" cy="690061"/>
              </a:xfrm>
              <a:prstGeom prst="rect">
                <a:avLst/>
              </a:prstGeom>
              <a:blipFill>
                <a:blip r:embed="rId2"/>
                <a:stretch>
                  <a:fillRect b="-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913E6E5-3785-C0A1-04E5-97FF45E59EBA}"/>
              </a:ext>
            </a:extLst>
          </p:cNvPr>
          <p:cNvSpPr txBox="1"/>
          <p:nvPr/>
        </p:nvSpPr>
        <p:spPr>
          <a:xfrm>
            <a:off x="3055813" y="1814293"/>
            <a:ext cx="95090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1 GHz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DD5A171-B186-D179-3842-EF129A9C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D2722C57-8B7C-2E3C-8B90-DBDDE6AB73B8}"/>
              </a:ext>
            </a:extLst>
          </p:cNvPr>
          <p:cNvSpPr/>
          <p:nvPr/>
        </p:nvSpPr>
        <p:spPr>
          <a:xfrm>
            <a:off x="7356546" y="2335078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405A143D-752B-B05C-F31C-E6DF06F209F5}"/>
              </a:ext>
            </a:extLst>
          </p:cNvPr>
          <p:cNvSpPr/>
          <p:nvPr/>
        </p:nvSpPr>
        <p:spPr>
          <a:xfrm>
            <a:off x="7680582" y="2628210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1F64CEEA-3434-6E79-FB1D-1B3F0E2ACA0C}"/>
              </a:ext>
            </a:extLst>
          </p:cNvPr>
          <p:cNvSpPr/>
          <p:nvPr/>
        </p:nvSpPr>
        <p:spPr>
          <a:xfrm>
            <a:off x="8519777" y="2944230"/>
            <a:ext cx="262800" cy="2338523"/>
          </a:xfrm>
          <a:prstGeom prst="can">
            <a:avLst>
              <a:gd name="adj" fmla="val 18400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43F966-C9E1-F98A-8536-321F8B2148BE}"/>
              </a:ext>
            </a:extLst>
          </p:cNvPr>
          <p:cNvSpPr txBox="1"/>
          <p:nvPr/>
        </p:nvSpPr>
        <p:spPr>
          <a:xfrm>
            <a:off x="1369623" y="2628210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C0095D-062C-913B-D1D4-0EFBCF373D27}"/>
              </a:ext>
            </a:extLst>
          </p:cNvPr>
          <p:cNvCxnSpPr>
            <a:cxnSpLocks/>
          </p:cNvCxnSpPr>
          <p:nvPr/>
        </p:nvCxnSpPr>
        <p:spPr>
          <a:xfrm>
            <a:off x="7752590" y="5719454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07CEA78-B2AB-3C5C-C34F-4ACC559F2071}"/>
              </a:ext>
            </a:extLst>
          </p:cNvPr>
          <p:cNvSpPr txBox="1"/>
          <p:nvPr/>
        </p:nvSpPr>
        <p:spPr>
          <a:xfrm>
            <a:off x="8221412" y="542931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20 cm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7F80A-0AC1-5153-D8ED-4732FC699BD0}"/>
              </a:ext>
            </a:extLst>
          </p:cNvPr>
          <p:cNvSpPr txBox="1"/>
          <p:nvPr/>
        </p:nvSpPr>
        <p:spPr>
          <a:xfrm>
            <a:off x="8130042" y="1856733"/>
            <a:ext cx="12787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30 GHz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C6ECBD-FD6C-3A49-82AC-D3DF7F1311EC}"/>
              </a:ext>
            </a:extLst>
          </p:cNvPr>
          <p:cNvSpPr txBox="1"/>
          <p:nvPr/>
        </p:nvSpPr>
        <p:spPr>
          <a:xfrm>
            <a:off x="3174447" y="4558148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C4A91A-11D8-B8BF-72C8-C9F086FACBF6}"/>
                  </a:ext>
                </a:extLst>
              </p:cNvPr>
              <p:cNvSpPr txBox="1"/>
              <p:nvPr/>
            </p:nvSpPr>
            <p:spPr>
              <a:xfrm>
                <a:off x="4176724" y="5763048"/>
                <a:ext cx="3766544" cy="6914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𝑠𝑖𝑔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sz="36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sz="3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C4A91A-11D8-B8BF-72C8-C9F086FAC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724" y="5763048"/>
                <a:ext cx="3766544" cy="691408"/>
              </a:xfrm>
              <a:prstGeom prst="rect">
                <a:avLst/>
              </a:prstGeom>
              <a:blipFill>
                <a:blip r:embed="rId3"/>
                <a:stretch>
                  <a:fillRect r="-2013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600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F00FF-CEC3-32FA-0B42-4D1B64DF9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8D4C0-CDCA-1C2A-DD4C-68683C6C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6" name="Picture 15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A923B539-D070-792E-AE8B-384F543A183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9507847">
            <a:off x="4856616" y="3099211"/>
            <a:ext cx="4267945" cy="1838557"/>
          </a:xfrm>
          <a:prstGeom prst="rect">
            <a:avLst/>
          </a:prstGeom>
        </p:spPr>
      </p:pic>
      <p:pic>
        <p:nvPicPr>
          <p:cNvPr id="22" name="Picture 21" descr="A drawing of a mechanical device&#10;&#10;AI-generated content may be incorrect.">
            <a:extLst>
              <a:ext uri="{FF2B5EF4-FFF2-40B4-BE49-F238E27FC236}">
                <a16:creationId xmlns:a16="http://schemas.microsoft.com/office/drawing/2014/main" id="{0EBC8E48-D99D-2EA4-65DF-52C63AF343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8"/>
          <a:stretch>
            <a:fillRect/>
          </a:stretch>
        </p:blipFill>
        <p:spPr bwMode="auto">
          <a:xfrm>
            <a:off x="413901" y="2268572"/>
            <a:ext cx="2233539" cy="3677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6AF2E802-7B71-A0A6-E4FA-B8D834DF4C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576" y="352063"/>
            <a:ext cx="2233539" cy="596008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14432D9-F1AD-39D1-EA25-F8EF96D6FBFA}"/>
              </a:ext>
            </a:extLst>
          </p:cNvPr>
          <p:cNvSpPr txBox="1"/>
          <p:nvPr/>
        </p:nvSpPr>
        <p:spPr>
          <a:xfrm>
            <a:off x="9271453" y="5948142"/>
            <a:ext cx="917520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i="1" dirty="0">
                <a:solidFill>
                  <a:schemeClr val="accent6"/>
                </a:solidFill>
              </a:rPr>
              <a:t>Design based on QUAX </a:t>
            </a:r>
            <a:br>
              <a:rPr lang="en-GB" sz="1500" i="1" dirty="0">
                <a:solidFill>
                  <a:schemeClr val="accent6"/>
                </a:solidFill>
              </a:rPr>
            </a:br>
            <a:r>
              <a:rPr lang="en-GB" sz="1500" i="1" dirty="0">
                <a:solidFill>
                  <a:schemeClr val="accent6"/>
                </a:solidFill>
              </a:rPr>
              <a:t>concept R. Di Vora </a:t>
            </a:r>
            <a:r>
              <a:rPr lang="en-GB" sz="1500" i="1" dirty="0">
                <a:solidFill>
                  <a:schemeClr val="accent6"/>
                </a:solidFill>
                <a:effectLst/>
                <a:latin typeface="Helvetica" pitchFamily="2" charset="0"/>
              </a:rPr>
              <a:t>et al </a:t>
            </a:r>
            <a:br>
              <a:rPr lang="en-GB" sz="1500" i="1" dirty="0">
                <a:solidFill>
                  <a:schemeClr val="accent6"/>
                </a:solidFill>
                <a:effectLst/>
                <a:latin typeface="Helvetica" pitchFamily="2" charset="0"/>
              </a:rPr>
            </a:br>
            <a:r>
              <a:rPr lang="en-GB" sz="1500" i="1" dirty="0">
                <a:solidFill>
                  <a:schemeClr val="accent6"/>
                </a:solidFill>
                <a:effectLst/>
                <a:latin typeface="Helvetica" pitchFamily="2" charset="0"/>
              </a:rPr>
              <a:t>PRA 23, 034047 (2025))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10E912-6DD7-20E9-86B3-4B0C9341CC69}"/>
              </a:ext>
            </a:extLst>
          </p:cNvPr>
          <p:cNvSpPr txBox="1"/>
          <p:nvPr/>
        </p:nvSpPr>
        <p:spPr>
          <a:xfrm>
            <a:off x="9501904" y="-41149"/>
            <a:ext cx="15808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~ 10 GHz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665A2A-8B83-7D71-6571-46812919CFA3}"/>
              </a:ext>
            </a:extLst>
          </p:cNvPr>
          <p:cNvSpPr txBox="1"/>
          <p:nvPr/>
        </p:nvSpPr>
        <p:spPr>
          <a:xfrm>
            <a:off x="1939721" y="3921452"/>
            <a:ext cx="29428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30 GHz</a:t>
            </a:r>
            <a:br>
              <a:rPr lang="en-US" sz="3000" dirty="0"/>
            </a:br>
            <a:r>
              <a:rPr lang="en-US" sz="3000" dirty="0"/>
              <a:t>Compact design</a:t>
            </a:r>
            <a:br>
              <a:rPr lang="en-US" sz="3000" dirty="0"/>
            </a:br>
            <a:r>
              <a:rPr lang="en-US" sz="3000" dirty="0"/>
              <a:t>(arrived on 7 Apr)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35FFD3-235E-A430-2585-92E3BD608417}"/>
              </a:ext>
            </a:extLst>
          </p:cNvPr>
          <p:cNvSpPr txBox="1"/>
          <p:nvPr/>
        </p:nvSpPr>
        <p:spPr>
          <a:xfrm>
            <a:off x="2549738" y="5705440"/>
            <a:ext cx="4665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Band Gap Structures (</a:t>
            </a:r>
            <a:r>
              <a:rPr lang="en-US" b="1" dirty="0"/>
              <a:t>Manchester Adaptation</a:t>
            </a:r>
            <a:r>
              <a:rPr lang="en-US" dirty="0"/>
              <a:t>)</a:t>
            </a:r>
            <a:br>
              <a:rPr lang="en-US" dirty="0"/>
            </a:br>
            <a:r>
              <a:rPr lang="en-US" i="1" dirty="0">
                <a:solidFill>
                  <a:schemeClr val="accent6"/>
                </a:solidFill>
              </a:rPr>
              <a:t>JM, Rukhadze, McCulloch (in prep)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83FFFF-2401-38B1-6BF5-8C950B214A9C}"/>
                  </a:ext>
                </a:extLst>
              </p:cNvPr>
              <p:cNvSpPr txBox="1"/>
              <p:nvPr/>
            </p:nvSpPr>
            <p:spPr>
              <a:xfrm>
                <a:off x="6553026" y="1366120"/>
                <a:ext cx="75501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∼1/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83FFFF-2401-38B1-6BF5-8C950B214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026" y="1366120"/>
                <a:ext cx="7550150" cy="369332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6C0F56-CCB3-C2C1-8CA9-84C1A3E54BFD}"/>
              </a:ext>
            </a:extLst>
          </p:cNvPr>
          <p:cNvCxnSpPr>
            <a:cxnSpLocks/>
          </p:cNvCxnSpPr>
          <p:nvPr/>
        </p:nvCxnSpPr>
        <p:spPr>
          <a:xfrm>
            <a:off x="10314473" y="1916832"/>
            <a:ext cx="0" cy="28803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3E6749C-CE72-DAEF-3F45-080E5048E91D}"/>
              </a:ext>
            </a:extLst>
          </p:cNvPr>
          <p:cNvSpPr txBox="1"/>
          <p:nvPr/>
        </p:nvSpPr>
        <p:spPr>
          <a:xfrm>
            <a:off x="9780726" y="3082372"/>
            <a:ext cx="7553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solidFill>
                  <a:schemeClr val="accent6"/>
                </a:solidFill>
              </a:rPr>
              <a:t>R. Di Vora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6E47C3-A4D9-000C-5A93-378FBF2142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8" y="163692"/>
            <a:ext cx="1504711" cy="1488071"/>
          </a:xfrm>
          <a:prstGeom prst="rect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431CBA-4EEF-E9D5-45EC-8F57743C6626}"/>
              </a:ext>
            </a:extLst>
          </p:cNvPr>
          <p:cNvSpPr txBox="1"/>
          <p:nvPr/>
        </p:nvSpPr>
        <p:spPr>
          <a:xfrm>
            <a:off x="356813" y="1651763"/>
            <a:ext cx="2290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Nodar Rukhadze </a:t>
            </a:r>
            <a:br>
              <a:rPr lang="en-US" dirty="0"/>
            </a:br>
            <a:r>
              <a:rPr lang="en-US" dirty="0"/>
              <a:t>(MPhys Student)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4647BB0-2F94-9A0E-C9A2-3B5A7BCD3F7F}"/>
              </a:ext>
            </a:extLst>
          </p:cNvPr>
          <p:cNvSpPr txBox="1">
            <a:spLocks/>
          </p:cNvSpPr>
          <p:nvPr/>
        </p:nvSpPr>
        <p:spPr bwMode="auto">
          <a:xfrm>
            <a:off x="-237869" y="30410"/>
            <a:ext cx="12595730" cy="11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Large Volume Cavity Designs</a:t>
            </a:r>
            <a:br>
              <a:rPr lang="en-US" dirty="0"/>
            </a:br>
            <a:r>
              <a:rPr lang="en-US" dirty="0"/>
              <a:t>(thin shell structures)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B00341-90AE-DC68-9026-AE9461E61AE3}"/>
              </a:ext>
            </a:extLst>
          </p:cNvPr>
          <p:cNvSpPr txBox="1"/>
          <p:nvPr/>
        </p:nvSpPr>
        <p:spPr>
          <a:xfrm>
            <a:off x="7033444" y="4228112"/>
            <a:ext cx="2061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9 - 11 GHz</a:t>
            </a:r>
            <a:br>
              <a:rPr lang="en-US" sz="3000" b="1" dirty="0"/>
            </a:br>
            <a:r>
              <a:rPr lang="en-US" sz="3000" dirty="0"/>
              <a:t>Toy</a:t>
            </a:r>
            <a:r>
              <a:rPr lang="en-US" sz="3000" b="1" dirty="0"/>
              <a:t> </a:t>
            </a:r>
            <a:r>
              <a:rPr lang="en-US" sz="3000" dirty="0"/>
              <a:t>Prototype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60E6EA7-9D96-07F8-6646-1FB14B75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pic>
        <p:nvPicPr>
          <p:cNvPr id="9" name="Picture 8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06DF628E-B88F-03FF-AE55-95BF7DCB8D3D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2058249" y="2065504"/>
            <a:ext cx="3651761" cy="105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3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D1BB6-878B-CEF2-276B-DED407CC3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AA45-0199-E500-AE7D-FDEA5A09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2" descr="Case Studies - Henniker Plasma">
            <a:extLst>
              <a:ext uri="{FF2B5EF4-FFF2-40B4-BE49-F238E27FC236}">
                <a16:creationId xmlns:a16="http://schemas.microsoft.com/office/drawing/2014/main" id="{C3F87C6A-ED71-CB8E-908A-00068A544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1301087"/>
            <a:ext cx="4490780" cy="96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2A657F-BA38-D918-3CBE-0B164FEE3865}"/>
              </a:ext>
            </a:extLst>
          </p:cNvPr>
          <p:cNvSpPr txBox="1"/>
          <p:nvPr/>
        </p:nvSpPr>
        <p:spPr>
          <a:xfrm>
            <a:off x="5690236" y="2530041"/>
            <a:ext cx="4949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Early stages collaboration with </a:t>
            </a:r>
            <a:br>
              <a:rPr lang="en-US" sz="2400" dirty="0"/>
            </a:br>
            <a:r>
              <a:rPr lang="en-US" sz="2400" dirty="0"/>
              <a:t>Manchester &amp; Daresbury National Lab</a:t>
            </a:r>
          </a:p>
        </p:txBody>
      </p:sp>
      <p:pic>
        <p:nvPicPr>
          <p:cNvPr id="9" name="Picture 8" descr="A metal cylinder with screws&#10;&#10;AI-generated content may be incorrect.">
            <a:extLst>
              <a:ext uri="{FF2B5EF4-FFF2-40B4-BE49-F238E27FC236}">
                <a16:creationId xmlns:a16="http://schemas.microsoft.com/office/drawing/2014/main" id="{3BABD185-6B1E-BDE3-11E6-B1C8AB545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4" t="13292" r="46194" b="38377"/>
          <a:stretch>
            <a:fillRect/>
          </a:stretch>
        </p:blipFill>
        <p:spPr>
          <a:xfrm rot="5400000">
            <a:off x="401376" y="1419955"/>
            <a:ext cx="4830235" cy="480448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54CEE57-6747-DB28-6EEE-77D07184B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888" y="-10673"/>
            <a:ext cx="11506799" cy="1128839"/>
          </a:xfrm>
        </p:spPr>
        <p:txBody>
          <a:bodyPr/>
          <a:lstStyle/>
          <a:p>
            <a:r>
              <a:rPr lang="en-US" dirty="0"/>
              <a:t>Reducing losses of photons (Q factor)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7AC08C-C553-12D6-B605-BA264A97DA6C}"/>
              </a:ext>
            </a:extLst>
          </p:cNvPr>
          <p:cNvSpPr txBox="1"/>
          <p:nvPr/>
        </p:nvSpPr>
        <p:spPr>
          <a:xfrm>
            <a:off x="551384" y="5626014"/>
            <a:ext cx="4003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Superconducting coatings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7D787E7-F8C6-1A92-7C2D-146D7E7516D4}"/>
              </a:ext>
            </a:extLst>
          </p:cNvPr>
          <p:cNvCxnSpPr>
            <a:cxnSpLocks/>
          </p:cNvCxnSpPr>
          <p:nvPr/>
        </p:nvCxnSpPr>
        <p:spPr>
          <a:xfrm flipV="1">
            <a:off x="1424132" y="4238604"/>
            <a:ext cx="601016" cy="151534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map with a blue line&#10;&#10;AI-generated content may be incorrect.">
            <a:extLst>
              <a:ext uri="{FF2B5EF4-FFF2-40B4-BE49-F238E27FC236}">
                <a16:creationId xmlns:a16="http://schemas.microsoft.com/office/drawing/2014/main" id="{9FEAA343-15A4-FE4A-667B-D1EE6CA323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191" y="3496963"/>
            <a:ext cx="5537200" cy="2692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243DBE-8609-EC23-59D3-A2CE53109D6E}"/>
              </a:ext>
            </a:extLst>
          </p:cNvPr>
          <p:cNvSpPr txBox="1"/>
          <p:nvPr/>
        </p:nvSpPr>
        <p:spPr>
          <a:xfrm>
            <a:off x="9794270" y="2530041"/>
            <a:ext cx="2378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Andy Blackett-May</a:t>
            </a:r>
          </a:p>
        </p:txBody>
      </p:sp>
      <p:pic>
        <p:nvPicPr>
          <p:cNvPr id="1026" name="Picture 2" descr="Andrew BLACKETT-MAY | Senior Cryogenics ...">
            <a:extLst>
              <a:ext uri="{FF2B5EF4-FFF2-40B4-BE49-F238E27FC236}">
                <a16:creationId xmlns:a16="http://schemas.microsoft.com/office/drawing/2014/main" id="{0138FDFC-25C4-C6B3-EF83-1A25D1DC0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8" y="1118166"/>
            <a:ext cx="1411875" cy="141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3B99B7-3F98-FD7C-98B6-96CFF9BFB807}"/>
              </a:ext>
            </a:extLst>
          </p:cNvPr>
          <p:cNvSpPr txBox="1"/>
          <p:nvPr/>
        </p:nvSpPr>
        <p:spPr>
          <a:xfrm>
            <a:off x="885611" y="987831"/>
            <a:ext cx="394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Deposition Testing and Small Prototype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80F3F-C07F-6A70-088E-F769CF38B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251650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BB909C71-A0C0-0160-98AB-7B5F204A2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952" y="316623"/>
            <a:ext cx="4400814" cy="652534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C73DB8-00E2-0242-0B26-3656310A6DFF}"/>
              </a:ext>
            </a:extLst>
          </p:cNvPr>
          <p:cNvSpPr txBox="1">
            <a:spLocks/>
          </p:cNvSpPr>
          <p:nvPr/>
        </p:nvSpPr>
        <p:spPr>
          <a:xfrm>
            <a:off x="10087068" y="2033781"/>
            <a:ext cx="1859280" cy="260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2000" b="1" dirty="0">
                <a:solidFill>
                  <a:schemeClr val="accent6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Base plate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6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B873280-7AD2-E08B-AB36-90091234B699}"/>
              </a:ext>
            </a:extLst>
          </p:cNvPr>
          <p:cNvSpPr txBox="1">
            <a:spLocks/>
          </p:cNvSpPr>
          <p:nvPr/>
        </p:nvSpPr>
        <p:spPr>
          <a:xfrm>
            <a:off x="10027443" y="3109242"/>
            <a:ext cx="1859280" cy="260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2000" b="1" dirty="0">
                <a:solidFill>
                  <a:schemeClr val="accent6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 = 50K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6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6210001-463D-2AD5-16A2-CF2316EA65DF}"/>
              </a:ext>
            </a:extLst>
          </p:cNvPr>
          <p:cNvSpPr txBox="1">
            <a:spLocks/>
          </p:cNvSpPr>
          <p:nvPr/>
        </p:nvSpPr>
        <p:spPr>
          <a:xfrm>
            <a:off x="10033809" y="4673030"/>
            <a:ext cx="1859280" cy="260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2000" b="1" dirty="0">
                <a:solidFill>
                  <a:schemeClr val="accent6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T = 4K 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6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5A0C98-49D0-D04C-8A21-A02BF3F39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247796"/>
            <a:ext cx="11506799" cy="1128839"/>
          </a:xfrm>
        </p:spPr>
        <p:txBody>
          <a:bodyPr/>
          <a:lstStyle/>
          <a:p>
            <a:pPr algn="ctr"/>
            <a:r>
              <a:rPr lang="en-US" dirty="0"/>
              <a:t>Towards Actuation and Tuning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EC0E7-AAB9-F569-588F-62C6A1690A0E}"/>
              </a:ext>
            </a:extLst>
          </p:cNvPr>
          <p:cNvSpPr txBox="1"/>
          <p:nvPr/>
        </p:nvSpPr>
        <p:spPr>
          <a:xfrm>
            <a:off x="4469702" y="5532425"/>
            <a:ext cx="2099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 Tuning and Q </a:t>
            </a:r>
          </a:p>
          <a:p>
            <a:r>
              <a:rPr lang="en-US" dirty="0"/>
              <a:t>Testing </a:t>
            </a:r>
          </a:p>
          <a:p>
            <a:r>
              <a:rPr lang="en-US" dirty="0"/>
              <a:t>@ T = 4K</a:t>
            </a:r>
          </a:p>
        </p:txBody>
      </p:sp>
      <p:pic>
        <p:nvPicPr>
          <p:cNvPr id="11" name="IMG_1872_4D725C3C-B54E-45FF-90BD-07749437CA8D.mp4">
            <a:hlinkClick r:id="" action="ppaction://media"/>
            <a:extLst>
              <a:ext uri="{FF2B5EF4-FFF2-40B4-BE49-F238E27FC236}">
                <a16:creationId xmlns:a16="http://schemas.microsoft.com/office/drawing/2014/main" id="{3B297B88-4338-70A4-97F0-69EED35F89E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t="27464" b="35392"/>
          <a:stretch>
            <a:fillRect/>
          </a:stretch>
        </p:blipFill>
        <p:spPr>
          <a:xfrm>
            <a:off x="695400" y="1031948"/>
            <a:ext cx="3857625" cy="2547347"/>
          </a:xfrm>
          <a:prstGeom prst="rect">
            <a:avLst/>
          </a:prstGeom>
          <a:ln w="34925">
            <a:solidFill>
              <a:schemeClr val="tx2">
                <a:lumMod val="75000"/>
              </a:schemeClr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E0EFC7-434F-B05C-10F5-11CC6B4490D9}"/>
              </a:ext>
            </a:extLst>
          </p:cNvPr>
          <p:cNvCxnSpPr>
            <a:cxnSpLocks/>
          </p:cNvCxnSpPr>
          <p:nvPr/>
        </p:nvCxnSpPr>
        <p:spPr>
          <a:xfrm flipV="1">
            <a:off x="4567384" y="692696"/>
            <a:ext cx="2176688" cy="33925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4CD3A9-BBDD-C756-748A-D62B952C47EF}"/>
              </a:ext>
            </a:extLst>
          </p:cNvPr>
          <p:cNvCxnSpPr>
            <a:cxnSpLocks/>
          </p:cNvCxnSpPr>
          <p:nvPr/>
        </p:nvCxnSpPr>
        <p:spPr>
          <a:xfrm flipV="1">
            <a:off x="4567384" y="2294449"/>
            <a:ext cx="2320704" cy="130417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6C6FA8D-AD9D-4EF4-FEBD-7047E068D742}"/>
              </a:ext>
            </a:extLst>
          </p:cNvPr>
          <p:cNvSpPr txBox="1"/>
          <p:nvPr/>
        </p:nvSpPr>
        <p:spPr>
          <a:xfrm>
            <a:off x="623392" y="3730200"/>
            <a:ext cx="2490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Stepper Motor </a:t>
            </a:r>
            <a:br>
              <a:rPr lang="en-US" dirty="0"/>
            </a:br>
            <a:r>
              <a:rPr lang="en-US" dirty="0"/>
              <a:t>+ rotational feedthrough</a:t>
            </a:r>
            <a:br>
              <a:rPr lang="en-US" dirty="0"/>
            </a:br>
            <a:endParaRPr lang="en-US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510BA0-FB88-5EC4-7B5B-D46EF520DB4C}"/>
              </a:ext>
            </a:extLst>
          </p:cNvPr>
          <p:cNvSpPr txBox="1"/>
          <p:nvPr/>
        </p:nvSpPr>
        <p:spPr>
          <a:xfrm>
            <a:off x="5906665" y="379371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G10 Axle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403FD2-DA6B-C2ED-134B-96D2AEBA590E}"/>
              </a:ext>
            </a:extLst>
          </p:cNvPr>
          <p:cNvSpPr txBox="1"/>
          <p:nvPr/>
        </p:nvSpPr>
        <p:spPr>
          <a:xfrm>
            <a:off x="4400604" y="4893818"/>
            <a:ext cx="1694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Possible Future </a:t>
            </a:r>
            <a:br>
              <a:rPr lang="en-US" b="1" dirty="0"/>
            </a:br>
            <a:r>
              <a:rPr lang="en-US" b="1" dirty="0"/>
              <a:t>Setup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417D0-A2CE-5D5E-D6A4-6660C86D50E6}"/>
              </a:ext>
            </a:extLst>
          </p:cNvPr>
          <p:cNvSpPr/>
          <p:nvPr/>
        </p:nvSpPr>
        <p:spPr>
          <a:xfrm>
            <a:off x="7170922" y="3356992"/>
            <a:ext cx="1805397" cy="1536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0CD55C-0F65-27F9-2833-707B7DE3E23C}"/>
              </a:ext>
            </a:extLst>
          </p:cNvPr>
          <p:cNvSpPr/>
          <p:nvPr/>
        </p:nvSpPr>
        <p:spPr>
          <a:xfrm>
            <a:off x="7081957" y="2294449"/>
            <a:ext cx="1805397" cy="972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F781AC-BEC3-744F-2CFA-1AABBD2C8517}"/>
              </a:ext>
            </a:extLst>
          </p:cNvPr>
          <p:cNvSpPr/>
          <p:nvPr/>
        </p:nvSpPr>
        <p:spPr>
          <a:xfrm>
            <a:off x="7341530" y="5013176"/>
            <a:ext cx="1805397" cy="1747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2A9F33-276C-9F7F-EA0F-C84399C7F9CB}"/>
              </a:ext>
            </a:extLst>
          </p:cNvPr>
          <p:cNvSpPr txBox="1"/>
          <p:nvPr/>
        </p:nvSpPr>
        <p:spPr>
          <a:xfrm>
            <a:off x="9647809" y="403141"/>
            <a:ext cx="977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Cryostat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9C0934-35EB-B2D7-0FD1-E49BCEEA48C8}"/>
              </a:ext>
            </a:extLst>
          </p:cNvPr>
          <p:cNvSpPr/>
          <p:nvPr/>
        </p:nvSpPr>
        <p:spPr>
          <a:xfrm>
            <a:off x="7310058" y="627289"/>
            <a:ext cx="2176688" cy="1536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E78FF4-BA05-A166-147F-0F9DF8D1DD92}"/>
              </a:ext>
            </a:extLst>
          </p:cNvPr>
          <p:cNvSpPr/>
          <p:nvPr/>
        </p:nvSpPr>
        <p:spPr>
          <a:xfrm>
            <a:off x="5923133" y="971435"/>
            <a:ext cx="808905" cy="1192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512005-1CD5-05D5-543A-358CF388D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48562" y="6447687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1209D6-014A-1C7B-38D8-5012C776FB4D}"/>
              </a:ext>
            </a:extLst>
          </p:cNvPr>
          <p:cNvSpPr txBox="1"/>
          <p:nvPr/>
        </p:nvSpPr>
        <p:spPr>
          <a:xfrm>
            <a:off x="8464963" y="2567408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11FA26-D400-6D93-8499-F430316940B7}"/>
              </a:ext>
            </a:extLst>
          </p:cNvPr>
          <p:cNvSpPr txBox="1"/>
          <p:nvPr/>
        </p:nvSpPr>
        <p:spPr>
          <a:xfrm>
            <a:off x="8362986" y="1495345"/>
            <a:ext cx="133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Atmosphere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DBFBA4-D4F4-FD06-1A63-C7C4E60BA911}"/>
              </a:ext>
            </a:extLst>
          </p:cNvPr>
          <p:cNvSpPr txBox="1"/>
          <p:nvPr/>
        </p:nvSpPr>
        <p:spPr>
          <a:xfrm>
            <a:off x="7315836" y="5707621"/>
            <a:ext cx="1491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 Arrived</a:t>
            </a:r>
          </a:p>
          <a:p>
            <a:r>
              <a:rPr lang="en-US" dirty="0"/>
              <a:t> 7/04/2026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AF85ED6-ADA2-E482-CB9C-2466C7AF44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35" y="4603552"/>
            <a:ext cx="1504711" cy="1488071"/>
          </a:xfrm>
          <a:prstGeom prst="rect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08D555E-17CD-CE79-1D55-C48C1B82AC9F}"/>
              </a:ext>
            </a:extLst>
          </p:cNvPr>
          <p:cNvSpPr txBox="1"/>
          <p:nvPr/>
        </p:nvSpPr>
        <p:spPr>
          <a:xfrm>
            <a:off x="485810" y="6091623"/>
            <a:ext cx="2290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Nodar Rukhadze </a:t>
            </a:r>
            <a:br>
              <a:rPr lang="en-US" dirty="0"/>
            </a:br>
            <a:r>
              <a:rPr lang="en-US" dirty="0"/>
              <a:t>(MPhys Student)</a:t>
            </a:r>
          </a:p>
        </p:txBody>
      </p:sp>
      <p:pic>
        <p:nvPicPr>
          <p:cNvPr id="25" name="Picture 24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60771FB1-35EC-B65C-9044-71155A4426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26" b="35344"/>
          <a:stretch>
            <a:fillRect/>
          </a:stretch>
        </p:blipFill>
        <p:spPr>
          <a:xfrm>
            <a:off x="8940685" y="5070727"/>
            <a:ext cx="1855029" cy="1615200"/>
          </a:xfrm>
          <a:prstGeom prst="rect">
            <a:avLst/>
          </a:prstGeom>
        </p:spPr>
      </p:pic>
      <p:sp>
        <p:nvSpPr>
          <p:cNvPr id="30" name="Arc 29">
            <a:extLst>
              <a:ext uri="{FF2B5EF4-FFF2-40B4-BE49-F238E27FC236}">
                <a16:creationId xmlns:a16="http://schemas.microsoft.com/office/drawing/2014/main" id="{FEE92C6C-B9B8-A4A4-AF51-A99DB92A24D6}"/>
              </a:ext>
            </a:extLst>
          </p:cNvPr>
          <p:cNvSpPr/>
          <p:nvPr/>
        </p:nvSpPr>
        <p:spPr>
          <a:xfrm flipH="1">
            <a:off x="9581861" y="5480020"/>
            <a:ext cx="810022" cy="971098"/>
          </a:xfrm>
          <a:prstGeom prst="arc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58E26A06-E06B-566E-EE49-BCBD01CD0D6E}"/>
              </a:ext>
            </a:extLst>
          </p:cNvPr>
          <p:cNvSpPr/>
          <p:nvPr/>
        </p:nvSpPr>
        <p:spPr>
          <a:xfrm rot="11655841" flipH="1">
            <a:off x="9527753" y="5249759"/>
            <a:ext cx="810022" cy="971098"/>
          </a:xfrm>
          <a:prstGeom prst="arc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0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3C083-9BD4-8051-BF75-47F6FAF27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6FED06B-B27C-1D6D-5318-289DB18DB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68" y="102416"/>
            <a:ext cx="3519378" cy="1209786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FFFE172-8D93-AC1E-D8CE-8AE71E3CB7E2}"/>
              </a:ext>
            </a:extLst>
          </p:cNvPr>
          <p:cNvSpPr/>
          <p:nvPr/>
        </p:nvSpPr>
        <p:spPr>
          <a:xfrm>
            <a:off x="1685841" y="177341"/>
            <a:ext cx="1215122" cy="1209786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71CD8050-EA99-434E-8A85-FA03C5F699AC}"/>
              </a:ext>
            </a:extLst>
          </p:cNvPr>
          <p:cNvSpPr/>
          <p:nvPr/>
        </p:nvSpPr>
        <p:spPr>
          <a:xfrm>
            <a:off x="644810" y="2956346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D6B1F-4EB7-4BBB-06D6-962558BAE7D1}"/>
              </a:ext>
            </a:extLst>
          </p:cNvPr>
          <p:cNvSpPr txBox="1"/>
          <p:nvPr/>
        </p:nvSpPr>
        <p:spPr>
          <a:xfrm>
            <a:off x="1051247" y="5445224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D13EAC-62F7-D86B-D502-3F239478949A}"/>
              </a:ext>
            </a:extLst>
          </p:cNvPr>
          <p:cNvCxnSpPr>
            <a:cxnSpLocks/>
          </p:cNvCxnSpPr>
          <p:nvPr/>
        </p:nvCxnSpPr>
        <p:spPr>
          <a:xfrm flipV="1">
            <a:off x="1439976" y="2077065"/>
            <a:ext cx="0" cy="1096204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8B6067F-F568-25FB-ECF8-8DCEFA5E0658}"/>
              </a:ext>
            </a:extLst>
          </p:cNvPr>
          <p:cNvCxnSpPr>
            <a:cxnSpLocks/>
          </p:cNvCxnSpPr>
          <p:nvPr/>
        </p:nvCxnSpPr>
        <p:spPr>
          <a:xfrm>
            <a:off x="1436896" y="1265179"/>
            <a:ext cx="0" cy="433249"/>
          </a:xfrm>
          <a:prstGeom prst="line">
            <a:avLst/>
          </a:prstGeom>
          <a:ln w="476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iangle 33">
            <a:extLst>
              <a:ext uri="{FF2B5EF4-FFF2-40B4-BE49-F238E27FC236}">
                <a16:creationId xmlns:a16="http://schemas.microsoft.com/office/drawing/2014/main" id="{3AF3A8C4-3A37-B5D3-723F-1BA59F846A6E}"/>
              </a:ext>
            </a:extLst>
          </p:cNvPr>
          <p:cNvSpPr/>
          <p:nvPr/>
        </p:nvSpPr>
        <p:spPr>
          <a:xfrm>
            <a:off x="1086952" y="1698428"/>
            <a:ext cx="699889" cy="62845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DF9276-26FB-6206-29B5-321FA6E59401}"/>
              </a:ext>
            </a:extLst>
          </p:cNvPr>
          <p:cNvSpPr txBox="1"/>
          <p:nvPr/>
        </p:nvSpPr>
        <p:spPr>
          <a:xfrm>
            <a:off x="214779" y="1764942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amplifier</a:t>
            </a:r>
          </a:p>
        </p:txBody>
      </p:sp>
      <p:pic>
        <p:nvPicPr>
          <p:cNvPr id="42" name="Picture 4" descr="Continuiamo a presentarvi i nostri candidati!, Lucio Piccirillo, professore  all'Università di Manchester, ci manda una riflessione sulla cultura e sul  ruolo dei Comites 🎥: | Italia4Italy | Facebook">
            <a:extLst>
              <a:ext uri="{FF2B5EF4-FFF2-40B4-BE49-F238E27FC236}">
                <a16:creationId xmlns:a16="http://schemas.microsoft.com/office/drawing/2014/main" id="{3C48DE8A-64C1-91D5-EC3B-4D269CBEF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3210" r="31487" b="19724"/>
          <a:stretch>
            <a:fillRect/>
          </a:stretch>
        </p:blipFill>
        <p:spPr bwMode="auto">
          <a:xfrm flipH="1">
            <a:off x="10530072" y="813050"/>
            <a:ext cx="1052965" cy="1101698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A person with a beard&#10;&#10;AI-generated content may be incorrect.">
            <a:extLst>
              <a:ext uri="{FF2B5EF4-FFF2-40B4-BE49-F238E27FC236}">
                <a16:creationId xmlns:a16="http://schemas.microsoft.com/office/drawing/2014/main" id="{F858367F-8C8C-D876-AEFD-EF933FFF6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06450" y="821804"/>
            <a:ext cx="1066908" cy="1101699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44" name="Picture 43" descr="A person standing in a hallway&#10;&#10;AI-generated content may be incorrect.">
            <a:extLst>
              <a:ext uri="{FF2B5EF4-FFF2-40B4-BE49-F238E27FC236}">
                <a16:creationId xmlns:a16="http://schemas.microsoft.com/office/drawing/2014/main" id="{EF7443A8-CDB3-06F9-66F1-2419477E45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3"/>
          <a:stretch>
            <a:fillRect/>
          </a:stretch>
        </p:blipFill>
        <p:spPr>
          <a:xfrm flipH="1">
            <a:off x="8238135" y="788080"/>
            <a:ext cx="1022342" cy="1122198"/>
          </a:xfrm>
          <a:prstGeom prst="rect">
            <a:avLst/>
          </a:prstGeom>
        </p:spPr>
      </p:pic>
      <p:pic>
        <p:nvPicPr>
          <p:cNvPr id="45" name="Picture 6" descr="A person sitting at a table with a cup of coffee and ice cream&#10;&#10;AI-generated content may be incorrect.">
            <a:extLst>
              <a:ext uri="{FF2B5EF4-FFF2-40B4-BE49-F238E27FC236}">
                <a16:creationId xmlns:a16="http://schemas.microsoft.com/office/drawing/2014/main" id="{DC15277E-7B1C-E279-D271-A0C975CC8B3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3133" b="37951"/>
          <a:stretch>
            <a:fillRect/>
          </a:stretch>
        </p:blipFill>
        <p:spPr>
          <a:xfrm flipH="1">
            <a:off x="9400211" y="813050"/>
            <a:ext cx="981446" cy="1086978"/>
          </a:xfrm>
          <a:prstGeom prst="rect">
            <a:avLst/>
          </a:prstGeom>
          <a:noFill/>
          <a:ln w="25400" cap="flat">
            <a:solidFill>
              <a:schemeClr val="accent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E84C10-828F-628F-8364-168C83312934}"/>
              </a:ext>
            </a:extLst>
          </p:cNvPr>
          <p:cNvSpPr txBox="1"/>
          <p:nvPr/>
        </p:nvSpPr>
        <p:spPr>
          <a:xfrm>
            <a:off x="3953644" y="56459"/>
            <a:ext cx="4659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Quantum Noise Limited Amplifiers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9B2E3-56E1-FF21-912F-90D65461A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2247" y="1435857"/>
            <a:ext cx="1597618" cy="1494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AD75CE-6168-14C7-E62E-A31AD68880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077" y="2085772"/>
            <a:ext cx="5675035" cy="725949"/>
          </a:xfrm>
          <a:prstGeom prst="rect">
            <a:avLst/>
          </a:prstGeom>
        </p:spPr>
      </p:pic>
      <p:pic>
        <p:nvPicPr>
          <p:cNvPr id="14" name="Picture 13" descr="A red circle with black lines&#10;&#10;AI-generated content may be incorrect.">
            <a:extLst>
              <a:ext uri="{FF2B5EF4-FFF2-40B4-BE49-F238E27FC236}">
                <a16:creationId xmlns:a16="http://schemas.microsoft.com/office/drawing/2014/main" id="{A9997578-4F4B-A196-34C5-56E0036EAE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74" y="626882"/>
            <a:ext cx="1598523" cy="1520489"/>
          </a:xfrm>
          <a:prstGeom prst="rect">
            <a:avLst/>
          </a:prstGeom>
        </p:spPr>
      </p:pic>
      <p:pic>
        <p:nvPicPr>
          <p:cNvPr id="18" name="Picture 17" descr="A graph of a function&#10;&#10;AI-generated content may be incorrect.">
            <a:extLst>
              <a:ext uri="{FF2B5EF4-FFF2-40B4-BE49-F238E27FC236}">
                <a16:creationId xmlns:a16="http://schemas.microsoft.com/office/drawing/2014/main" id="{04B7F596-CD1F-EF2D-C8E6-868DAE89760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627" y="2965759"/>
            <a:ext cx="4836899" cy="373492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B913B65-F113-C656-45CD-891CA8E42066}"/>
              </a:ext>
            </a:extLst>
          </p:cNvPr>
          <p:cNvSpPr txBox="1"/>
          <p:nvPr/>
        </p:nvSpPr>
        <p:spPr>
          <a:xfrm>
            <a:off x="3233423" y="4239581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Noise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8AEC17-5840-622D-98C5-725AECA5CF99}"/>
              </a:ext>
            </a:extLst>
          </p:cNvPr>
          <p:cNvSpPr txBox="1"/>
          <p:nvPr/>
        </p:nvSpPr>
        <p:spPr>
          <a:xfrm>
            <a:off x="6201377" y="5390549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within 50 % of </a:t>
            </a:r>
          </a:p>
          <a:p>
            <a:r>
              <a:rPr lang="en-US" dirty="0"/>
              <a:t>quantum limit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E47462-B931-8E33-9110-CBE15AF00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832E56D-1027-56B3-402E-866902DA83B1}"/>
              </a:ext>
            </a:extLst>
          </p:cNvPr>
          <p:cNvCxnSpPr>
            <a:cxnSpLocks/>
          </p:cNvCxnSpPr>
          <p:nvPr/>
        </p:nvCxnSpPr>
        <p:spPr>
          <a:xfrm flipV="1">
            <a:off x="4223792" y="626882"/>
            <a:ext cx="519661" cy="10019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5C07E7-25C3-AEC4-6E98-BC8E38129696}"/>
              </a:ext>
            </a:extLst>
          </p:cNvPr>
          <p:cNvCxnSpPr>
            <a:cxnSpLocks/>
          </p:cNvCxnSpPr>
          <p:nvPr/>
        </p:nvCxnSpPr>
        <p:spPr>
          <a:xfrm>
            <a:off x="4243577" y="1718890"/>
            <a:ext cx="499876" cy="41538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811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diagram of a device&#10;&#10;AI-generated content may be incorrect.">
            <a:extLst>
              <a:ext uri="{FF2B5EF4-FFF2-40B4-BE49-F238E27FC236}">
                <a16:creationId xmlns:a16="http://schemas.microsoft.com/office/drawing/2014/main" id="{69E0E0C3-4786-115A-34B8-A8A1A607CC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12598" r="3580" b="8249"/>
          <a:stretch>
            <a:fillRect/>
          </a:stretch>
        </p:blipFill>
        <p:spPr>
          <a:xfrm>
            <a:off x="839416" y="2026633"/>
            <a:ext cx="10047286" cy="3850973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6AC7B-FA0E-5C26-32CA-725B57E11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2DDF3C4-8AD0-3866-15DE-2452D9CD2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9982" y="64515"/>
            <a:ext cx="11506799" cy="1128839"/>
          </a:xfrm>
        </p:spPr>
        <p:txBody>
          <a:bodyPr/>
          <a:lstStyle/>
          <a:p>
            <a:r>
              <a:rPr lang="en-US" dirty="0"/>
              <a:t>A possible view of the future: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729AB4-C408-FB02-C2D5-4E14C0D15627}"/>
              </a:ext>
            </a:extLst>
          </p:cNvPr>
          <p:cNvSpPr txBox="1"/>
          <p:nvPr/>
        </p:nvSpPr>
        <p:spPr>
          <a:xfrm>
            <a:off x="2442258" y="1504709"/>
            <a:ext cx="2694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Existing Pathfinder (2026)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26BD11-C08A-297D-642B-D7F048EAE92D}"/>
              </a:ext>
            </a:extLst>
          </p:cNvPr>
          <p:cNvSpPr txBox="1"/>
          <p:nvPr/>
        </p:nvSpPr>
        <p:spPr>
          <a:xfrm>
            <a:off x="6626622" y="1428091"/>
            <a:ext cx="3207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Possible next phase experiment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EE0CE2-D639-5AB5-ABFE-ACD48249B4FA}"/>
              </a:ext>
            </a:extLst>
          </p:cNvPr>
          <p:cNvSpPr/>
          <p:nvPr/>
        </p:nvSpPr>
        <p:spPr>
          <a:xfrm>
            <a:off x="5591944" y="4869160"/>
            <a:ext cx="1440160" cy="100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E83233-3F73-5F8C-B887-12E5B5605A15}"/>
              </a:ext>
            </a:extLst>
          </p:cNvPr>
          <p:cNvSpPr/>
          <p:nvPr/>
        </p:nvSpPr>
        <p:spPr>
          <a:xfrm>
            <a:off x="7996971" y="4990650"/>
            <a:ext cx="3096344" cy="100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393CCC-756B-DE63-D647-2B088B2FB8CC}"/>
              </a:ext>
            </a:extLst>
          </p:cNvPr>
          <p:cNvSpPr/>
          <p:nvPr/>
        </p:nvSpPr>
        <p:spPr>
          <a:xfrm rot="2984566">
            <a:off x="335361" y="5697891"/>
            <a:ext cx="864096" cy="452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37F8AE-DFFC-6272-0CAE-F247677FBE3C}"/>
              </a:ext>
            </a:extLst>
          </p:cNvPr>
          <p:cNvSpPr txBox="1"/>
          <p:nvPr/>
        </p:nvSpPr>
        <p:spPr>
          <a:xfrm>
            <a:off x="7703681" y="5692940"/>
            <a:ext cx="1249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8 Tesla </a:t>
            </a:r>
            <a:br>
              <a:rPr lang="en-US" b="1" dirty="0"/>
            </a:br>
            <a:r>
              <a:rPr lang="en-US" b="1" dirty="0"/>
              <a:t>20 cm bore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7EE2E2-3D96-7120-2C73-BD95571EDE4C}"/>
              </a:ext>
            </a:extLst>
          </p:cNvPr>
          <p:cNvSpPr txBox="1"/>
          <p:nvPr/>
        </p:nvSpPr>
        <p:spPr>
          <a:xfrm>
            <a:off x="9482330" y="4684494"/>
            <a:ext cx="2030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+ improved designs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D175C98-3D3A-D81B-E705-56675911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469356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DF290-08BD-E0B6-D508-C6FD02F02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64515"/>
            <a:ext cx="11506799" cy="1128839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D01BC-6219-8347-39A9-3D5264687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1340768"/>
            <a:ext cx="11521280" cy="4497364"/>
          </a:xfrm>
        </p:spPr>
        <p:txBody>
          <a:bodyPr/>
          <a:lstStyle/>
          <a:p>
            <a:r>
              <a:rPr lang="en-US" dirty="0"/>
              <a:t>Pillbox Cavity fabricated, testing underway </a:t>
            </a:r>
            <a:br>
              <a:rPr lang="en-US" dirty="0"/>
            </a:br>
            <a:endParaRPr lang="en-US" dirty="0"/>
          </a:p>
          <a:p>
            <a:r>
              <a:rPr lang="en-US" dirty="0"/>
              <a:t>Quantum noise limited amplifiers demonstrated</a:t>
            </a:r>
            <a:br>
              <a:rPr lang="en-US" dirty="0"/>
            </a:br>
            <a:endParaRPr lang="en-US" dirty="0"/>
          </a:p>
          <a:p>
            <a:r>
              <a:rPr lang="en-US" dirty="0"/>
              <a:t>Improved cavity designs in progress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Data analysis and acquisition under development 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Construction and data taking with path finder to begin in 2026, 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DC6D1-2877-D6D4-40D2-75E79A98D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8D6D0-3A58-F798-5A41-F8D8D9B7A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F586F7E-D0CB-E76D-BFB9-A2B37B51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270064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ADE66-1B5B-2F52-1C75-6683E2CBF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8B678-8FEB-E7AF-7B23-346FA8E46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26" name="Picture 2" descr="Elena Gramellini - UKRI Ernest ...">
            <a:extLst>
              <a:ext uri="{FF2B5EF4-FFF2-40B4-BE49-F238E27FC236}">
                <a16:creationId xmlns:a16="http://schemas.microsoft.com/office/drawing/2014/main" id="{D17BF13C-6972-111F-49EA-17A22DDEF0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21" y="3257673"/>
            <a:ext cx="1843285" cy="1843285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81AD5B-B3B2-A225-F23A-F0B9B22A942C}"/>
              </a:ext>
            </a:extLst>
          </p:cNvPr>
          <p:cNvSpPr txBox="1"/>
          <p:nvPr/>
        </p:nvSpPr>
        <p:spPr>
          <a:xfrm>
            <a:off x="5214327" y="5157192"/>
            <a:ext cx="174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Elena Gramellini</a:t>
            </a:r>
          </a:p>
        </p:txBody>
      </p:sp>
      <p:pic>
        <p:nvPicPr>
          <p:cNvPr id="1028" name="Picture 4" descr="Continuiamo a presentarvi i nostri candidati!, Lucio Piccirillo, professore  all'Università di Manchester, ci manda una riflessione sulla cultura e sul  ruolo dei Comites 🎥: | Italia4Italy | Facebook">
            <a:extLst>
              <a:ext uri="{FF2B5EF4-FFF2-40B4-BE49-F238E27FC236}">
                <a16:creationId xmlns:a16="http://schemas.microsoft.com/office/drawing/2014/main" id="{40492DB5-BA8B-CBE5-370B-66BAECE4EF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7" t="3210" r="41288" b="19724"/>
          <a:stretch>
            <a:fillRect/>
          </a:stretch>
        </p:blipFill>
        <p:spPr bwMode="auto">
          <a:xfrm>
            <a:off x="3476081" y="840286"/>
            <a:ext cx="1429287" cy="1813365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Jamie Mcdonald">
            <a:extLst>
              <a:ext uri="{FF2B5EF4-FFF2-40B4-BE49-F238E27FC236}">
                <a16:creationId xmlns:a16="http://schemas.microsoft.com/office/drawing/2014/main" id="{7DC631D0-7308-EFC6-09AD-2056ACCDB3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5" r="8508"/>
          <a:stretch>
            <a:fillRect/>
          </a:stretch>
        </p:blipFill>
        <p:spPr bwMode="auto">
          <a:xfrm>
            <a:off x="9388690" y="840286"/>
            <a:ext cx="1544400" cy="186866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3FF510-3045-E5EA-CB0F-4150CF460ED3}"/>
              </a:ext>
            </a:extLst>
          </p:cNvPr>
          <p:cNvSpPr txBox="1"/>
          <p:nvPr/>
        </p:nvSpPr>
        <p:spPr>
          <a:xfrm>
            <a:off x="3422415" y="2701215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Lucio Piccirillo</a:t>
            </a:r>
          </a:p>
        </p:txBody>
      </p:sp>
      <p:pic>
        <p:nvPicPr>
          <p:cNvPr id="9" name="Picture 8" descr="A person with a beard&#10;&#10;AI-generated content may be incorrect.">
            <a:extLst>
              <a:ext uri="{FF2B5EF4-FFF2-40B4-BE49-F238E27FC236}">
                <a16:creationId xmlns:a16="http://schemas.microsoft.com/office/drawing/2014/main" id="{B20B1B8B-7C55-0745-1602-D6B03A9642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907" y="3264586"/>
            <a:ext cx="1778381" cy="1836372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0C9F41-2047-46F0-0344-2EDE5831697A}"/>
              </a:ext>
            </a:extLst>
          </p:cNvPr>
          <p:cNvSpPr txBox="1"/>
          <p:nvPr/>
        </p:nvSpPr>
        <p:spPr>
          <a:xfrm>
            <a:off x="7384464" y="5157192"/>
            <a:ext cx="143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Valerio Gilles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0FB199-FEA6-45CE-9AED-542818E5EE05}"/>
              </a:ext>
            </a:extLst>
          </p:cNvPr>
          <p:cNvSpPr txBox="1"/>
          <p:nvPr/>
        </p:nvSpPr>
        <p:spPr>
          <a:xfrm>
            <a:off x="9849503" y="2714767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JM</a:t>
            </a:r>
          </a:p>
        </p:txBody>
      </p:sp>
      <p:pic>
        <p:nvPicPr>
          <p:cNvPr id="14" name="Picture 13" descr="A person standing in a hallway&#10;&#10;AI-generated content may be incorrect.">
            <a:extLst>
              <a:ext uri="{FF2B5EF4-FFF2-40B4-BE49-F238E27FC236}">
                <a16:creationId xmlns:a16="http://schemas.microsoft.com/office/drawing/2014/main" id="{7C02357F-A749-B235-9540-9AE0DD7A9D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3"/>
          <a:stretch>
            <a:fillRect/>
          </a:stretch>
        </p:blipFill>
        <p:spPr>
          <a:xfrm>
            <a:off x="5219486" y="811518"/>
            <a:ext cx="1702387" cy="186866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54B1A5-735D-6BA3-AEB6-16E63EEAEDE7}"/>
              </a:ext>
            </a:extLst>
          </p:cNvPr>
          <p:cNvSpPr txBox="1"/>
          <p:nvPr/>
        </p:nvSpPr>
        <p:spPr>
          <a:xfrm>
            <a:off x="5000123" y="2714767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Babak Mohammadian</a:t>
            </a:r>
          </a:p>
        </p:txBody>
      </p:sp>
      <p:pic>
        <p:nvPicPr>
          <p:cNvPr id="16" name="Picture 6" descr="A person sitting at a table with a cup of coffee and ice cream&#10;&#10;AI-generated content may be incorrect.">
            <a:extLst>
              <a:ext uri="{FF2B5EF4-FFF2-40B4-BE49-F238E27FC236}">
                <a16:creationId xmlns:a16="http://schemas.microsoft.com/office/drawing/2014/main" id="{F5274156-CF22-25D4-469C-385ABAC3A64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3133" r="5031" b="37951"/>
          <a:stretch>
            <a:fillRect/>
          </a:stretch>
        </p:blipFill>
        <p:spPr>
          <a:xfrm>
            <a:off x="1703512" y="3283553"/>
            <a:ext cx="1494414" cy="1815709"/>
          </a:xfrm>
          <a:prstGeom prst="rect">
            <a:avLst/>
          </a:prstGeom>
          <a:noFill/>
          <a:ln w="25400" cap="flat">
            <a:solidFill>
              <a:schemeClr val="accent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8DAFBF-48B0-19D4-B61A-83BB21D32F19}"/>
              </a:ext>
            </a:extLst>
          </p:cNvPr>
          <p:cNvSpPr txBox="1"/>
          <p:nvPr/>
        </p:nvSpPr>
        <p:spPr>
          <a:xfrm>
            <a:off x="1635827" y="5178075"/>
            <a:ext cx="183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Mark McCulloch</a:t>
            </a:r>
          </a:p>
        </p:txBody>
      </p:sp>
      <p:pic>
        <p:nvPicPr>
          <p:cNvPr id="1036" name="Picture 12" descr="Mark Lancaster - Research Explorer The University of Manchester">
            <a:extLst>
              <a:ext uri="{FF2B5EF4-FFF2-40B4-BE49-F238E27FC236}">
                <a16:creationId xmlns:a16="http://schemas.microsoft.com/office/drawing/2014/main" id="{8E7E41C8-D2EA-287C-5BF7-EA33D682DB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10"/>
          <a:stretch>
            <a:fillRect/>
          </a:stretch>
        </p:blipFill>
        <p:spPr bwMode="auto">
          <a:xfrm>
            <a:off x="3467321" y="3266945"/>
            <a:ext cx="1461630" cy="1815709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691B487-9104-FCBD-52DF-CBA535BAC107}"/>
              </a:ext>
            </a:extLst>
          </p:cNvPr>
          <p:cNvSpPr txBox="1"/>
          <p:nvPr/>
        </p:nvSpPr>
        <p:spPr>
          <a:xfrm>
            <a:off x="3431791" y="5147900"/>
            <a:ext cx="165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Mark Lancaster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06EB74-7019-5919-BBBC-B23A9A2EF23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38645" t="32886" r="28982" b="39815"/>
          <a:stretch>
            <a:fillRect/>
          </a:stretch>
        </p:blipFill>
        <p:spPr>
          <a:xfrm>
            <a:off x="7235991" y="835226"/>
            <a:ext cx="1639427" cy="184332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360F56B-83F9-B271-91A8-59F0F9737D0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4885" t="32549" r="69163" b="42603"/>
          <a:stretch>
            <a:fillRect/>
          </a:stretch>
        </p:blipFill>
        <p:spPr>
          <a:xfrm>
            <a:off x="1684469" y="854452"/>
            <a:ext cx="1396599" cy="178279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56C1CE5-CD52-DF03-1220-F51EF20DDC25}"/>
              </a:ext>
            </a:extLst>
          </p:cNvPr>
          <p:cNvSpPr txBox="1"/>
          <p:nvPr/>
        </p:nvSpPr>
        <p:spPr>
          <a:xfrm>
            <a:off x="1868894" y="2699966"/>
            <a:ext cx="1126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Ted Smith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589E52-C6E3-A051-BCB8-71A9972EE2E0}"/>
              </a:ext>
            </a:extLst>
          </p:cNvPr>
          <p:cNvSpPr txBox="1"/>
          <p:nvPr/>
        </p:nvSpPr>
        <p:spPr>
          <a:xfrm>
            <a:off x="7384464" y="2750783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Matt Millns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0AEE27-6D48-6B8E-9801-7686B9E31C97}"/>
              </a:ext>
            </a:extLst>
          </p:cNvPr>
          <p:cNvSpPr txBox="1"/>
          <p:nvPr/>
        </p:nvSpPr>
        <p:spPr>
          <a:xfrm>
            <a:off x="911424" y="5742975"/>
            <a:ext cx="5835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Technical Staff: </a:t>
            </a:r>
            <a:r>
              <a:rPr lang="en-US" dirty="0"/>
              <a:t>Daren Shepherd, Joshua Major, Noel Minzie,</a:t>
            </a:r>
            <a:br>
              <a:rPr lang="en-US" dirty="0"/>
            </a:br>
            <a:r>
              <a:rPr lang="en-US" b="1" dirty="0"/>
              <a:t>MPhys &amp; MSc Students:</a:t>
            </a:r>
            <a:r>
              <a:rPr lang="en-US" dirty="0"/>
              <a:t> Nodar Rukhadze, Oliver Ades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D552E-A680-4EB4-8D6A-2D6A451D60F0}"/>
              </a:ext>
            </a:extLst>
          </p:cNvPr>
          <p:cNvSpPr txBox="1"/>
          <p:nvPr/>
        </p:nvSpPr>
        <p:spPr>
          <a:xfrm>
            <a:off x="9282717" y="5157192"/>
            <a:ext cx="1580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Richard Battye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810C79-108D-9698-E4EA-84B88DB49B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8"/>
          <a:stretch>
            <a:fillRect/>
          </a:stretch>
        </p:blipFill>
        <p:spPr bwMode="auto">
          <a:xfrm>
            <a:off x="9378575" y="3212977"/>
            <a:ext cx="1468074" cy="188628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3E0F55C3-8022-CAB2-D07D-A9A98AFC0AAA}"/>
              </a:ext>
            </a:extLst>
          </p:cNvPr>
          <p:cNvSpPr txBox="1">
            <a:spLocks/>
          </p:cNvSpPr>
          <p:nvPr/>
        </p:nvSpPr>
        <p:spPr bwMode="auto">
          <a:xfrm>
            <a:off x="1258910" y="-161029"/>
            <a:ext cx="11506799" cy="11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Axion Experiments at the University of Manchester</a:t>
            </a: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F16B162-68F6-C651-6BC1-9633371C8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903804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E9FE3-20CB-2132-CB45-7D48012C3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8A754-75F6-BB7E-7574-12B197642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881" y="2420888"/>
            <a:ext cx="2520280" cy="1128839"/>
          </a:xfrm>
        </p:spPr>
        <p:txBody>
          <a:bodyPr/>
          <a:lstStyle/>
          <a:p>
            <a:r>
              <a:rPr lang="en-US" dirty="0"/>
              <a:t>Thank You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9351C-E7AE-E395-01E8-FE3854C6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AB3F7B-6238-7D3F-27BE-8D9423BB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727334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D44AF-7CEC-9960-B6A1-19C8EE76E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3832" y="2204864"/>
            <a:ext cx="11506799" cy="1128839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86831-D34A-98F1-EB26-A5FE0B5F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81CC6-E952-4D95-793B-140714BC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F672AA-0009-47F6-5105-86B9BFC6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82115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328C1-ECD4-1E92-7DAA-C568A5E0C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793DF-5ECE-A29B-8289-7918468F4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383" y="-138870"/>
            <a:ext cx="11506799" cy="1128839"/>
          </a:xfrm>
        </p:spPr>
        <p:txBody>
          <a:bodyPr/>
          <a:lstStyle/>
          <a:p>
            <a:r>
              <a:rPr lang="en-US" dirty="0"/>
              <a:t>Increased Q under high 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111674-859E-18D5-2A0D-649EB5567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52" y="1383151"/>
            <a:ext cx="3304294" cy="3379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3F618D-DA97-08F9-0A6E-1E8F758794C9}"/>
              </a:ext>
            </a:extLst>
          </p:cNvPr>
          <p:cNvSpPr txBox="1"/>
          <p:nvPr/>
        </p:nvSpPr>
        <p:spPr>
          <a:xfrm>
            <a:off x="1042300" y="4884432"/>
            <a:ext cx="28766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Superconducting Tapes</a:t>
            </a:r>
          </a:p>
        </p:txBody>
      </p:sp>
      <p:pic>
        <p:nvPicPr>
          <p:cNvPr id="1026" name="Picture 2" descr="Case Studies - Henniker Plasma">
            <a:extLst>
              <a:ext uri="{FF2B5EF4-FFF2-40B4-BE49-F238E27FC236}">
                <a16:creationId xmlns:a16="http://schemas.microsoft.com/office/drawing/2014/main" id="{4319686D-0582-B924-3389-E9D068C7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533" y="5773606"/>
            <a:ext cx="4234448" cy="9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3E2B6C-02D0-158A-71F4-952B054F57CE}"/>
              </a:ext>
            </a:extLst>
          </p:cNvPr>
          <p:cNvSpPr txBox="1"/>
          <p:nvPr/>
        </p:nvSpPr>
        <p:spPr>
          <a:xfrm>
            <a:off x="-528736" y="-939451"/>
            <a:ext cx="727280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20D9688-62AF-7A79-7B2E-EF9199C23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05" y="5383364"/>
            <a:ext cx="316958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Ahn, J., </a:t>
            </a:r>
            <a:r>
              <a:rPr kumimoji="0" lang="en-US" altLang="en-US" sz="1500" b="0" i="1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rPr>
              <a:t>et al.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 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</a:b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Phys. Rev. Applied 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</a:rPr>
              <a:t>17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, L061005 (2022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-webkit-standard"/>
              </a:rPr>
              <a:t>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</a:endParaRPr>
          </a:p>
        </p:txBody>
      </p:sp>
      <p:pic>
        <p:nvPicPr>
          <p:cNvPr id="19" name="Picture 18" descr="A copper and white tube&#10;&#10;AI-generated content may be incorrect.">
            <a:extLst>
              <a:ext uri="{FF2B5EF4-FFF2-40B4-BE49-F238E27FC236}">
                <a16:creationId xmlns:a16="http://schemas.microsoft.com/office/drawing/2014/main" id="{28A00D5C-3288-28C3-23F4-88B0000E04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56" y="1383151"/>
            <a:ext cx="2055150" cy="33542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769C6F8-2023-EFA7-2482-7132E04E1C60}"/>
              </a:ext>
            </a:extLst>
          </p:cNvPr>
          <p:cNvSpPr txBox="1"/>
          <p:nvPr/>
        </p:nvSpPr>
        <p:spPr>
          <a:xfrm>
            <a:off x="5305883" y="838453"/>
            <a:ext cx="12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 =720,000</a:t>
            </a:r>
          </a:p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906B05-D39B-EB48-31AA-75F2D0CE3B06}"/>
              </a:ext>
            </a:extLst>
          </p:cNvPr>
          <p:cNvSpPr txBox="1"/>
          <p:nvPr/>
        </p:nvSpPr>
        <p:spPr>
          <a:xfrm>
            <a:off x="1223466" y="836712"/>
            <a:ext cx="25904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Q = 300,000 @ B = 8 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98C7F8-329B-5D4A-4112-D2C5646D548B}"/>
              </a:ext>
            </a:extLst>
          </p:cNvPr>
          <p:cNvSpPr txBox="1"/>
          <p:nvPr/>
        </p:nvSpPr>
        <p:spPr>
          <a:xfrm>
            <a:off x="4820768" y="4859447"/>
            <a:ext cx="20746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Sapphire Inserts</a:t>
            </a:r>
          </a:p>
        </p:txBody>
      </p:sp>
      <p:pic>
        <p:nvPicPr>
          <p:cNvPr id="28" name="Picture 27" descr="A metal object with holes&#10;&#10;AI-generated content may be incorrect.">
            <a:extLst>
              <a:ext uri="{FF2B5EF4-FFF2-40B4-BE49-F238E27FC236}">
                <a16:creationId xmlns:a16="http://schemas.microsoft.com/office/drawing/2014/main" id="{36D3B000-DB62-EF69-1FE1-DD05B7659B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36117" y="2228811"/>
            <a:ext cx="3379563" cy="171954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9CEA988-05B8-E370-0845-CACAC6532692}"/>
              </a:ext>
            </a:extLst>
          </p:cNvPr>
          <p:cNvSpPr txBox="1"/>
          <p:nvPr/>
        </p:nvSpPr>
        <p:spPr>
          <a:xfrm>
            <a:off x="8066127" y="793186"/>
            <a:ext cx="33584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Q = 1,000,000 </a:t>
            </a:r>
            <a:b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@ B = 6 Tesla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9DC357-3FF9-FDD4-1137-B45E154DB6A9}"/>
              </a:ext>
            </a:extLst>
          </p:cNvPr>
          <p:cNvSpPr txBox="1"/>
          <p:nvPr/>
        </p:nvSpPr>
        <p:spPr>
          <a:xfrm>
            <a:off x="8312048" y="4859447"/>
            <a:ext cx="28226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Superconducting Films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5B327F-6FF4-DFB6-4EA1-7C7DC85AD038}"/>
              </a:ext>
            </a:extLst>
          </p:cNvPr>
          <p:cNvSpPr txBox="1"/>
          <p:nvPr/>
        </p:nvSpPr>
        <p:spPr>
          <a:xfrm>
            <a:off x="4885766" y="5402312"/>
            <a:ext cx="184377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accent6"/>
                </a:solidFill>
              </a:rPr>
              <a:t>D Alesini et al </a:t>
            </a:r>
            <a:br>
              <a:rPr lang="en-GB" sz="1500" dirty="0">
                <a:solidFill>
                  <a:schemeClr val="accent6"/>
                </a:solidFill>
              </a:rPr>
            </a:br>
            <a:r>
              <a:rPr lang="en-GB" sz="1500" dirty="0">
                <a:solidFill>
                  <a:schemeClr val="accent6"/>
                </a:solidFill>
              </a:rPr>
              <a:t>Nucl. Instrum. Meth. </a:t>
            </a:r>
          </a:p>
          <a:p>
            <a:r>
              <a:rPr lang="en-GB" sz="1500" dirty="0">
                <a:solidFill>
                  <a:schemeClr val="accent6"/>
                </a:solidFill>
              </a:rPr>
              <a:t>A 985 (2021) 164641</a:t>
            </a:r>
          </a:p>
          <a:p>
            <a:endParaRPr lang="en-US" dirty="0"/>
          </a:p>
        </p:txBody>
      </p:sp>
      <p:sp>
        <p:nvSpPr>
          <p:cNvPr id="35" name="Rectangle 8">
            <a:extLst>
              <a:ext uri="{FF2B5EF4-FFF2-40B4-BE49-F238E27FC236}">
                <a16:creationId xmlns:a16="http://schemas.microsoft.com/office/drawing/2014/main" id="{7EECB57C-E45C-BDA1-E4B0-8B70129CF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016" y="5247433"/>
            <a:ext cx="29271300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Posen et al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</a:b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Phys. Rev. Applied </a:t>
            </a:r>
            <a:b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</a:b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20</a:t>
            </a: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+mj-lt"/>
              </a:rPr>
              <a:t>, 034004 (2023)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330F3CB-A004-BAFB-98FB-378920514035}"/>
              </a:ext>
            </a:extLst>
          </p:cNvPr>
          <p:cNvSpPr txBox="1"/>
          <p:nvPr/>
        </p:nvSpPr>
        <p:spPr>
          <a:xfrm>
            <a:off x="7540279" y="6515535"/>
            <a:ext cx="449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Manchester + Early Collab with Daresbury Lab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F6EE92A-DC4E-B051-027F-5A56833B0D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611" y="1381479"/>
            <a:ext cx="1569989" cy="339688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6349A1B-43AA-90C3-1333-E7323301E3B5}"/>
              </a:ext>
            </a:extLst>
          </p:cNvPr>
          <p:cNvSpPr txBox="1"/>
          <p:nvPr/>
        </p:nvSpPr>
        <p:spPr>
          <a:xfrm>
            <a:off x="13800083" y="22492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BAC2AE-4F00-A89F-BDDC-59A853DB2B5E}"/>
              </a:ext>
            </a:extLst>
          </p:cNvPr>
          <p:cNvSpPr txBox="1"/>
          <p:nvPr/>
        </p:nvSpPr>
        <p:spPr>
          <a:xfrm>
            <a:off x="9929040" y="5251532"/>
            <a:ext cx="19862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Marconato et al</a:t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dirty="0">
                <a:solidFill>
                  <a:schemeClr val="accent6"/>
                </a:solidFill>
              </a:rPr>
              <a:t>IEEE Trans. Appl. Supercond. </a:t>
            </a:r>
            <a:br>
              <a:rPr lang="en-GB" sz="1200" dirty="0">
                <a:solidFill>
                  <a:schemeClr val="accent6"/>
                </a:solidFill>
              </a:rPr>
            </a:br>
            <a:r>
              <a:rPr lang="en-GB" sz="1200" b="1" dirty="0">
                <a:solidFill>
                  <a:schemeClr val="accent6"/>
                </a:solidFill>
              </a:rPr>
              <a:t>34</a:t>
            </a:r>
            <a:r>
              <a:rPr lang="en-GB" sz="1200" dirty="0">
                <a:solidFill>
                  <a:schemeClr val="accent6"/>
                </a:solidFill>
              </a:rPr>
              <a:t>(7) October 2024</a:t>
            </a:r>
          </a:p>
          <a:p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9C25BB-29B7-3916-9F6A-2CBD1714C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206443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79FB7-DB8E-4623-4220-DC22C8EBB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43B2BB-E567-6660-FB28-00F8C5233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199" y="41517"/>
            <a:ext cx="6324241" cy="6858000"/>
          </a:xfrm>
          <a:prstGeom prst="rect">
            <a:avLst/>
          </a:prstGeom>
        </p:spPr>
      </p:pic>
      <p:pic>
        <p:nvPicPr>
          <p:cNvPr id="5" name="Picture 4" descr="A circular object with a graph&#10;&#10;AI-generated content may be incorrect.">
            <a:extLst>
              <a:ext uri="{FF2B5EF4-FFF2-40B4-BE49-F238E27FC236}">
                <a16:creationId xmlns:a16="http://schemas.microsoft.com/office/drawing/2014/main" id="{893EE843-DECA-1C8B-8E31-CAB6ABDF5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888" y="5355772"/>
            <a:ext cx="1451217" cy="13715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1EFC46-D037-692D-D369-C72AAB5EE044}"/>
              </a:ext>
            </a:extLst>
          </p:cNvPr>
          <p:cNvCxnSpPr>
            <a:cxnSpLocks/>
          </p:cNvCxnSpPr>
          <p:nvPr/>
        </p:nvCxnSpPr>
        <p:spPr>
          <a:xfrm>
            <a:off x="2971596" y="6226629"/>
            <a:ext cx="8428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BC42097D-BF28-D9C6-873D-95FA982A8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27" y="1259680"/>
            <a:ext cx="2446858" cy="116141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2C2B0A-DD79-F311-4FA0-157B699C749F}"/>
              </a:ext>
            </a:extLst>
          </p:cNvPr>
          <p:cNvCxnSpPr>
            <a:cxnSpLocks/>
          </p:cNvCxnSpPr>
          <p:nvPr/>
        </p:nvCxnSpPr>
        <p:spPr>
          <a:xfrm>
            <a:off x="2885024" y="2201004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collage of images of a mechanical device&#10;&#10;AI-generated content may be incorrect.">
            <a:extLst>
              <a:ext uri="{FF2B5EF4-FFF2-40B4-BE49-F238E27FC236}">
                <a16:creationId xmlns:a16="http://schemas.microsoft.com/office/drawing/2014/main" id="{BD0309A5-DCBA-7944-A145-842F564E5D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232" r="1762" b="9073"/>
          <a:stretch>
            <a:fillRect/>
          </a:stretch>
        </p:blipFill>
        <p:spPr>
          <a:xfrm>
            <a:off x="1243888" y="2817197"/>
            <a:ext cx="1261735" cy="133041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BCD381C-A43D-B9A8-45FE-35614F072BD2}"/>
              </a:ext>
            </a:extLst>
          </p:cNvPr>
          <p:cNvCxnSpPr>
            <a:cxnSpLocks/>
          </p:cNvCxnSpPr>
          <p:nvPr/>
        </p:nvCxnSpPr>
        <p:spPr>
          <a:xfrm>
            <a:off x="2818785" y="4639403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3199C2-CB23-0237-AC87-43166D8448F0}"/>
                  </a:ext>
                </a:extLst>
              </p:cNvPr>
              <p:cNvSpPr txBox="1"/>
              <p:nvPr/>
            </p:nvSpPr>
            <p:spPr>
              <a:xfrm>
                <a:off x="7999842" y="396579"/>
                <a:ext cx="6540759" cy="677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𝑑𝑓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𝑉𝐶</m:t>
                              </m:r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26921E-290A-085E-0D48-72742B63C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842" y="396579"/>
                <a:ext cx="6540759" cy="677430"/>
              </a:xfrm>
              <a:prstGeom prst="rect">
                <a:avLst/>
              </a:prstGeom>
              <a:blipFill>
                <a:blip r:embed="rId6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AADEE2-0C57-D0F6-7A66-33D4EDA6493D}"/>
              </a:ext>
            </a:extLst>
          </p:cNvPr>
          <p:cNvCxnSpPr>
            <a:cxnSpLocks/>
          </p:cNvCxnSpPr>
          <p:nvPr/>
        </p:nvCxnSpPr>
        <p:spPr>
          <a:xfrm flipH="1">
            <a:off x="9928440" y="125740"/>
            <a:ext cx="3995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opper and white cylinder&#10;&#10;AI-generated content may be incorrect.">
            <a:extLst>
              <a:ext uri="{FF2B5EF4-FFF2-40B4-BE49-F238E27FC236}">
                <a16:creationId xmlns:a16="http://schemas.microsoft.com/office/drawing/2014/main" id="{ABA8FE7F-7DE7-DC5C-61E0-37F187771B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6277" y="4188796"/>
            <a:ext cx="875232" cy="116697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10B2CC-36BA-B453-E637-8F16FD1993CD}"/>
              </a:ext>
            </a:extLst>
          </p:cNvPr>
          <p:cNvCxnSpPr>
            <a:cxnSpLocks/>
          </p:cNvCxnSpPr>
          <p:nvPr/>
        </p:nvCxnSpPr>
        <p:spPr>
          <a:xfrm>
            <a:off x="2695489" y="3429000"/>
            <a:ext cx="95739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BFAB29-842A-888C-4622-349380F3183F}"/>
                  </a:ext>
                </a:extLst>
              </p:cNvPr>
              <p:cNvSpPr txBox="1"/>
              <p:nvPr/>
            </p:nvSpPr>
            <p:spPr>
              <a:xfrm>
                <a:off x="10432140" y="0"/>
                <a:ext cx="1676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Scan Rate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FABE968-803C-B561-33BA-966DD657B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2140" y="0"/>
                <a:ext cx="1676164" cy="369332"/>
              </a:xfrm>
              <a:prstGeom prst="rect">
                <a:avLst/>
              </a:prstGeom>
              <a:blipFill>
                <a:blip r:embed="rId8"/>
                <a:stretch>
                  <a:fillRect l="-3008" t="-6667" r="-2256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16887BB-C209-9108-9FFD-9464A6BF40EA}"/>
              </a:ext>
            </a:extLst>
          </p:cNvPr>
          <p:cNvSpPr txBox="1"/>
          <p:nvPr/>
        </p:nvSpPr>
        <p:spPr>
          <a:xfrm>
            <a:off x="10111541" y="3690733"/>
            <a:ext cx="2080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MPhys student</a:t>
            </a:r>
            <a:br>
              <a:rPr lang="en-US" sz="1600" dirty="0"/>
            </a:br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Hong-Kai Tan</a:t>
            </a:r>
            <a:b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1600" b="1" i="1" dirty="0">
                <a:solidFill>
                  <a:schemeClr val="accent5">
                    <a:lumMod val="75000"/>
                  </a:schemeClr>
                </a:solidFill>
              </a:rPr>
              <a:t>(now PhD at Warwick)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0E77FB6-79E2-91C2-D50B-5B492ACC720A}"/>
              </a:ext>
            </a:extLst>
          </p:cNvPr>
          <p:cNvSpPr/>
          <p:nvPr/>
        </p:nvSpPr>
        <p:spPr>
          <a:xfrm>
            <a:off x="9276345" y="41517"/>
            <a:ext cx="493295" cy="24359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1BD24E-B0CE-49E2-C424-D944BC2C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559"/>
            <a:ext cx="11506799" cy="1128839"/>
          </a:xfrm>
        </p:spPr>
        <p:txBody>
          <a:bodyPr/>
          <a:lstStyle/>
          <a:p>
            <a:r>
              <a:rPr lang="en-US" dirty="0"/>
              <a:t>Improved Cavity </a:t>
            </a:r>
            <a:br>
              <a:rPr lang="en-US" dirty="0"/>
            </a:br>
            <a:r>
              <a:rPr lang="en-US" dirty="0"/>
              <a:t>Designs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15014DC-C9C8-6025-949F-0CD33EBAFF9A}"/>
              </a:ext>
            </a:extLst>
          </p:cNvPr>
          <p:cNvSpPr/>
          <p:nvPr/>
        </p:nvSpPr>
        <p:spPr>
          <a:xfrm>
            <a:off x="248516" y="1154740"/>
            <a:ext cx="2693680" cy="1436624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5B174F-F535-918F-4633-3BD6144E4F1E}"/>
              </a:ext>
            </a:extLst>
          </p:cNvPr>
          <p:cNvSpPr txBox="1"/>
          <p:nvPr/>
        </p:nvSpPr>
        <p:spPr>
          <a:xfrm>
            <a:off x="2359088" y="805936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Case Study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364349-81DB-D69A-ED72-018862B1B6D6}"/>
              </a:ext>
            </a:extLst>
          </p:cNvPr>
          <p:cNvSpPr txBox="1"/>
          <p:nvPr/>
        </p:nvSpPr>
        <p:spPr>
          <a:xfrm>
            <a:off x="58014" y="2553922"/>
            <a:ext cx="91752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i="1" dirty="0">
                <a:solidFill>
                  <a:schemeClr val="accent6"/>
                </a:solidFill>
              </a:rPr>
              <a:t>R. Di Vora </a:t>
            </a:r>
            <a:r>
              <a:rPr lang="en-GB" sz="1500" i="1" dirty="0">
                <a:solidFill>
                  <a:schemeClr val="accent6"/>
                </a:solidFill>
                <a:effectLst/>
                <a:latin typeface="Helvetica" pitchFamily="2" charset="0"/>
              </a:rPr>
              <a:t>et al PRA 23, 034047 (2025))</a:t>
            </a:r>
          </a:p>
        </p:txBody>
      </p:sp>
      <p:pic>
        <p:nvPicPr>
          <p:cNvPr id="11" name="Picture 2" descr="Hong-Kai Tan - PhD Physics @ University of Warwick | LinkedIn">
            <a:extLst>
              <a:ext uri="{FF2B5EF4-FFF2-40B4-BE49-F238E27FC236}">
                <a16:creationId xmlns:a16="http://schemas.microsoft.com/office/drawing/2014/main" id="{A6BECE54-2468-A71F-D110-690342549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651" y="2002759"/>
            <a:ext cx="1670730" cy="167073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63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CE978-BA46-F10C-9884-726618DCC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920" y="-10368"/>
            <a:ext cx="11506799" cy="1128839"/>
          </a:xfrm>
        </p:spPr>
        <p:txBody>
          <a:bodyPr/>
          <a:lstStyle/>
          <a:p>
            <a:r>
              <a:rPr lang="en-US" dirty="0"/>
              <a:t>Amplifier Gain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6946F-37D9-FB4D-0509-4FC6FD2AA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5005-BBB6-0D4C-9C56-8744D5466F82}" type="datetime1">
              <a:rPr lang="en-GB" smtClean="0"/>
              <a:t>09/04/2026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6A9CD-904C-330A-7006-D90CEF3C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FE8F5445-259A-BF6D-1EC5-E4C2FFCD5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980728"/>
            <a:ext cx="5652144" cy="5082949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2C63A34-FD59-0A62-6AA3-FC996793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90607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68746-7788-E580-4AB1-690B24DA9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4D09BF-2B1F-F633-2458-D0A441C96D4B}"/>
              </a:ext>
            </a:extLst>
          </p:cNvPr>
          <p:cNvSpPr txBox="1"/>
          <p:nvPr/>
        </p:nvSpPr>
        <p:spPr>
          <a:xfrm>
            <a:off x="5149760" y="476673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/>
              <p:nvPr/>
            </p:nvSpPr>
            <p:spPr>
              <a:xfrm>
                <a:off x="838619" y="3970712"/>
                <a:ext cx="778321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accent1"/>
                    </a:solidFill>
                  </a:rPr>
                  <a:t>Natural dark matter candidates</a:t>
                </a:r>
                <a:br>
                  <a:rPr lang="en-US" sz="2800" dirty="0"/>
                </a:br>
                <a:r>
                  <a:rPr lang="en-US" sz="28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US" sz="2800" dirty="0"/>
                  <a:t> &lt;&lt; GeV)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730CF5-2C19-6DC1-3071-BC84C8475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619" y="3970712"/>
                <a:ext cx="7783215" cy="954107"/>
              </a:xfrm>
              <a:prstGeom prst="rect">
                <a:avLst/>
              </a:prstGeom>
              <a:blipFill>
                <a:blip r:embed="rId2"/>
                <a:stretch>
                  <a:fillRect l="-1631" t="-6579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F83C6235-D705-0DDF-F5FC-C3D96D715048}"/>
              </a:ext>
            </a:extLst>
          </p:cNvPr>
          <p:cNvSpPr txBox="1"/>
          <p:nvPr/>
        </p:nvSpPr>
        <p:spPr>
          <a:xfrm>
            <a:off x="838620" y="1490576"/>
            <a:ext cx="5545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Solve strong CP problem in QCD</a:t>
            </a:r>
            <a:br>
              <a:rPr lang="en-US" sz="2800" dirty="0"/>
            </a:br>
            <a:r>
              <a:rPr lang="en-US" sz="2800" dirty="0"/>
              <a:t>(why neutron EDM so small?) </a:t>
            </a:r>
            <a:br>
              <a:rPr lang="en-US" sz="2800" dirty="0"/>
            </a:br>
            <a:r>
              <a:rPr lang="en-GB" sz="2800" i="1" dirty="0">
                <a:solidFill>
                  <a:schemeClr val="accent4"/>
                </a:solidFill>
                <a:effectLst/>
                <a:latin typeface="Helvetica" pitchFamily="2" charset="0"/>
              </a:rPr>
              <a:t>Peccei </a:t>
            </a:r>
            <a:r>
              <a:rPr lang="en-GB" sz="28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2800" i="1" dirty="0">
                <a:solidFill>
                  <a:schemeClr val="accent4"/>
                </a:solidFill>
                <a:effectLst/>
                <a:latin typeface="Helvetica" pitchFamily="2" charset="0"/>
              </a:rPr>
              <a:t>Quinn</a:t>
            </a:r>
            <a:r>
              <a:rPr lang="en-GB" sz="28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28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(1977)</a:t>
            </a:r>
          </a:p>
          <a:p>
            <a:endParaRPr lang="en-US" sz="2800" dirty="0"/>
          </a:p>
        </p:txBody>
      </p:sp>
      <p:pic>
        <p:nvPicPr>
          <p:cNvPr id="1026" name="Picture 2" descr="Dark Matter and Dark Energy | National Geographic">
            <a:extLst>
              <a:ext uri="{FF2B5EF4-FFF2-40B4-BE49-F238E27FC236}">
                <a16:creationId xmlns:a16="http://schemas.microsoft.com/office/drawing/2014/main" id="{3888AE60-D68B-CAD6-C4C9-C4D1A1A3CE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r="17713"/>
          <a:stretch/>
        </p:blipFill>
        <p:spPr bwMode="auto">
          <a:xfrm>
            <a:off x="7680176" y="3588558"/>
            <a:ext cx="2610606" cy="214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'Strong CP Problem' Is The Most Underrated Puzzle In All Of Physics">
            <a:extLst>
              <a:ext uri="{FF2B5EF4-FFF2-40B4-BE49-F238E27FC236}">
                <a16:creationId xmlns:a16="http://schemas.microsoft.com/office/drawing/2014/main" id="{62196C6A-9640-9172-FD22-5FEDF311B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50" y="1013325"/>
            <a:ext cx="2034542" cy="214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22E1D1-B961-6977-EBB7-27A607B21F3A}"/>
              </a:ext>
            </a:extLst>
          </p:cNvPr>
          <p:cNvSpPr txBox="1"/>
          <p:nvPr/>
        </p:nvSpPr>
        <p:spPr>
          <a:xfrm>
            <a:off x="838619" y="4986854"/>
            <a:ext cx="7171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Dine &amp; Fischler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, 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Abbott 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&amp;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Sikivie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(1983),</a:t>
            </a:r>
            <a:r>
              <a:rPr lang="en-GB" sz="1200" i="1" dirty="0">
                <a:solidFill>
                  <a:schemeClr val="accent4"/>
                </a:solidFill>
                <a:latin typeface="Helvetica" pitchFamily="2" charset="0"/>
              </a:rPr>
              <a:t> </a:t>
            </a:r>
            <a:r>
              <a:rPr lang="en-GB" sz="1200" i="1" dirty="0">
                <a:solidFill>
                  <a:schemeClr val="accent4"/>
                </a:solidFill>
                <a:effectLst/>
                <a:latin typeface="Helvetica" pitchFamily="2" charset="0"/>
              </a:rPr>
              <a:t>Preskill, Wise &amp; Wilczek (1983).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7D015B-534F-7886-7CD7-956252E97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75534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7ACD6-6E21-0C6F-038E-527DAF288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34ADD-8623-E92C-A6B7-61EAE683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𝛾𝛾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AE42DB8-52AC-6EA2-7F09-99052D8D84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94757" y="1606819"/>
                <a:ext cx="6048672" cy="852340"/>
              </a:xfrm>
              <a:blipFill>
                <a:blip r:embed="rId2"/>
                <a:stretch>
                  <a:fillRect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9C991A3-5003-89A4-B511-62D9BF0B042F}"/>
              </a:ext>
            </a:extLst>
          </p:cNvPr>
          <p:cNvSpPr txBox="1"/>
          <p:nvPr/>
        </p:nvSpPr>
        <p:spPr>
          <a:xfrm>
            <a:off x="3175590" y="4621902"/>
            <a:ext cx="261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Axions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065C7A-4CB1-6F0C-31C2-2D4A7D13A0EE}"/>
              </a:ext>
            </a:extLst>
          </p:cNvPr>
          <p:cNvSpPr txBox="1"/>
          <p:nvPr/>
        </p:nvSpPr>
        <p:spPr>
          <a:xfrm>
            <a:off x="7733137" y="4621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Photons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F115CAC-C38E-349D-5144-D12DC3D113BD}"/>
              </a:ext>
            </a:extLst>
          </p:cNvPr>
          <p:cNvSpPr/>
          <p:nvPr/>
        </p:nvSpPr>
        <p:spPr>
          <a:xfrm>
            <a:off x="2283134" y="3931328"/>
            <a:ext cx="3324113" cy="614472"/>
          </a:xfrm>
          <a:custGeom>
            <a:avLst/>
            <a:gdLst>
              <a:gd name="connsiteX0" fmla="*/ 0 w 3324113"/>
              <a:gd name="connsiteY0" fmla="*/ 485376 h 614472"/>
              <a:gd name="connsiteX1" fmla="*/ 688490 w 3324113"/>
              <a:gd name="connsiteY1" fmla="*/ 1282 h 614472"/>
              <a:gd name="connsiteX2" fmla="*/ 1333948 w 3324113"/>
              <a:gd name="connsiteY2" fmla="*/ 614468 h 614472"/>
              <a:gd name="connsiteX3" fmla="*/ 2560320 w 3324113"/>
              <a:gd name="connsiteY3" fmla="*/ 12040 h 614472"/>
              <a:gd name="connsiteX4" fmla="*/ 3324113 w 3324113"/>
              <a:gd name="connsiteY4" fmla="*/ 592953 h 61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4113" h="614472">
                <a:moveTo>
                  <a:pt x="0" y="485376"/>
                </a:moveTo>
                <a:cubicBezTo>
                  <a:pt x="233082" y="232571"/>
                  <a:pt x="466165" y="-20233"/>
                  <a:pt x="688490" y="1282"/>
                </a:cubicBezTo>
                <a:cubicBezTo>
                  <a:pt x="910815" y="22797"/>
                  <a:pt x="1021976" y="612675"/>
                  <a:pt x="1333948" y="614468"/>
                </a:cubicBezTo>
                <a:cubicBezTo>
                  <a:pt x="1645920" y="616261"/>
                  <a:pt x="2228626" y="15626"/>
                  <a:pt x="2560320" y="12040"/>
                </a:cubicBezTo>
                <a:cubicBezTo>
                  <a:pt x="2892014" y="8454"/>
                  <a:pt x="3108063" y="300703"/>
                  <a:pt x="3324113" y="592953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DED96FE-0F11-2627-4F5B-9F9C4AEA808C}"/>
              </a:ext>
            </a:extLst>
          </p:cNvPr>
          <p:cNvSpPr/>
          <p:nvPr/>
        </p:nvSpPr>
        <p:spPr>
          <a:xfrm>
            <a:off x="6114091" y="4045904"/>
            <a:ext cx="2173045" cy="484117"/>
          </a:xfrm>
          <a:custGeom>
            <a:avLst/>
            <a:gdLst>
              <a:gd name="connsiteX0" fmla="*/ 2173045 w 2173045"/>
              <a:gd name="connsiteY0" fmla="*/ 484117 h 484117"/>
              <a:gd name="connsiteX1" fmla="*/ 1624405 w 2173045"/>
              <a:gd name="connsiteY1" fmla="*/ 53811 h 484117"/>
              <a:gd name="connsiteX2" fmla="*/ 1151068 w 2173045"/>
              <a:gd name="connsiteY2" fmla="*/ 430328 h 484117"/>
              <a:gd name="connsiteX3" fmla="*/ 537882 w 2173045"/>
              <a:gd name="connsiteY3" fmla="*/ 22 h 484117"/>
              <a:gd name="connsiteX4" fmla="*/ 0 w 2173045"/>
              <a:gd name="connsiteY4" fmla="*/ 451844 h 48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45" h="484117">
                <a:moveTo>
                  <a:pt x="2173045" y="484117"/>
                </a:moveTo>
                <a:cubicBezTo>
                  <a:pt x="1983889" y="273446"/>
                  <a:pt x="1794734" y="62776"/>
                  <a:pt x="1624405" y="53811"/>
                </a:cubicBezTo>
                <a:cubicBezTo>
                  <a:pt x="1454076" y="44846"/>
                  <a:pt x="1332155" y="439293"/>
                  <a:pt x="1151068" y="430328"/>
                </a:cubicBezTo>
                <a:cubicBezTo>
                  <a:pt x="969981" y="421363"/>
                  <a:pt x="729727" y="-3564"/>
                  <a:pt x="537882" y="22"/>
                </a:cubicBezTo>
                <a:cubicBezTo>
                  <a:pt x="346037" y="3608"/>
                  <a:pt x="173018" y="227726"/>
                  <a:pt x="0" y="45184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What is a Magnetic Field? - Twinkl">
            <a:extLst>
              <a:ext uri="{FF2B5EF4-FFF2-40B4-BE49-F238E27FC236}">
                <a16:creationId xmlns:a16="http://schemas.microsoft.com/office/drawing/2014/main" id="{BAA736B3-4F41-7DB3-127E-F0D0F081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01377" y="3280922"/>
            <a:ext cx="4262345" cy="22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42B090-E76B-A5A8-9B9B-DDB570D868F0}"/>
              </a:ext>
            </a:extLst>
          </p:cNvPr>
          <p:cNvSpPr txBox="1"/>
          <p:nvPr/>
        </p:nvSpPr>
        <p:spPr>
          <a:xfrm>
            <a:off x="5149760" y="476673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Axions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5DE957A-1A94-F0CF-AAF2-1AC33C906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55361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0C7D6-4B45-61D4-173D-006ACE940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9826-FB29-3077-B7A5-8E65035B7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204234"/>
            <a:ext cx="11506799" cy="1128839"/>
          </a:xfrm>
        </p:spPr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63F9F-E952-9844-9CED-21829ABF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F0380ED-701E-D1BA-EE3C-CA23F9DFF4F3}"/>
              </a:ext>
            </a:extLst>
          </p:cNvPr>
          <p:cNvGrpSpPr/>
          <p:nvPr/>
        </p:nvGrpSpPr>
        <p:grpSpPr>
          <a:xfrm>
            <a:off x="9025071" y="331563"/>
            <a:ext cx="2685481" cy="2193017"/>
            <a:chOff x="1271464" y="2924944"/>
            <a:chExt cx="2685481" cy="219301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E019191-F429-449C-B769-3F90F1BDC9B7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E6E0B44-7905-09C6-FFFB-EDDDEDB1035A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690E8A0D-792E-CDB1-06CD-83BADA6CEC7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9" name="Arc 58">
                  <a:extLst>
                    <a:ext uri="{FF2B5EF4-FFF2-40B4-BE49-F238E27FC236}">
                      <a16:creationId xmlns:a16="http://schemas.microsoft.com/office/drawing/2014/main" id="{C241D2C7-EF43-84A2-CDDF-5830B14E4467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0" name="Arc 59">
                  <a:extLst>
                    <a:ext uri="{FF2B5EF4-FFF2-40B4-BE49-F238E27FC236}">
                      <a16:creationId xmlns:a16="http://schemas.microsoft.com/office/drawing/2014/main" id="{4DFD5052-B866-11D6-40EB-9ECB51022C1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E3ACDC17-5F90-6A94-5CE5-170B72130DB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7162B73C-AD31-10E2-8138-4F6C1653378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54" name="Arc 53">
                  <a:extLst>
                    <a:ext uri="{FF2B5EF4-FFF2-40B4-BE49-F238E27FC236}">
                      <a16:creationId xmlns:a16="http://schemas.microsoft.com/office/drawing/2014/main" id="{40593709-6BA6-7AA1-9026-B53485EFD2CF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686433AE-57EB-45F5-E6C4-5F0263CC1CFF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5034263E-04C1-F966-691B-CE6B3FE271EB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7" name="Arc 56">
                  <a:extLst>
                    <a:ext uri="{FF2B5EF4-FFF2-40B4-BE49-F238E27FC236}">
                      <a16:creationId xmlns:a16="http://schemas.microsoft.com/office/drawing/2014/main" id="{7B7C8EFA-6476-E07F-D8C2-CE3A0E196CB2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85F19E5-E723-AD7B-BCE8-F2A723228E9F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AE76478E-DBF2-303A-5A41-7C684602C596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A5FC6C02-AB8F-1528-8D10-A771790C118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FF4ED6F5-034E-E279-D563-901C9506EC7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4901B047-439E-5082-DC60-2F9EF82EBEBC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FE03C58-4121-9708-5F48-C0793C9B6D9D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44" name="Arc 43">
                <a:extLst>
                  <a:ext uri="{FF2B5EF4-FFF2-40B4-BE49-F238E27FC236}">
                    <a16:creationId xmlns:a16="http://schemas.microsoft.com/office/drawing/2014/main" id="{602D40DF-7B94-C90E-E8CC-B0D3F5425891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2C1662A5-AE71-778B-AA45-83697B70DD1B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4802F745-7786-E28D-8D8D-BCD8BE85684C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B3BA8F07-A06C-2018-29D2-1D4741668EBB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3414A83-4350-009E-85DB-45DD1CD3FF5E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F1E74882-476C-F090-93EE-448B9D99DDD4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6" name="Arc 35">
                  <a:extLst>
                    <a:ext uri="{FF2B5EF4-FFF2-40B4-BE49-F238E27FC236}">
                      <a16:creationId xmlns:a16="http://schemas.microsoft.com/office/drawing/2014/main" id="{3A0A500B-D0D7-047F-3A3F-8A313EE43B52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7" name="Arc 36">
                  <a:extLst>
                    <a:ext uri="{FF2B5EF4-FFF2-40B4-BE49-F238E27FC236}">
                      <a16:creationId xmlns:a16="http://schemas.microsoft.com/office/drawing/2014/main" id="{1CAF4D5A-3CCF-7F64-4E16-2140732B051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id="{26E82FB3-2ECA-2B17-6994-0460A4C0327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9" name="Arc 38">
                  <a:extLst>
                    <a:ext uri="{FF2B5EF4-FFF2-40B4-BE49-F238E27FC236}">
                      <a16:creationId xmlns:a16="http://schemas.microsoft.com/office/drawing/2014/main" id="{30608C2B-6B54-C7DD-58AD-F3A22746076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CA51752-CE54-3ACD-E89D-432448C5B284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32" name="Arc 31">
                  <a:extLst>
                    <a:ext uri="{FF2B5EF4-FFF2-40B4-BE49-F238E27FC236}">
                      <a16:creationId xmlns:a16="http://schemas.microsoft.com/office/drawing/2014/main" id="{09DE2F38-3DF8-AD22-862E-FC536E2A472E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3" name="Arc 32">
                  <a:extLst>
                    <a:ext uri="{FF2B5EF4-FFF2-40B4-BE49-F238E27FC236}">
                      <a16:creationId xmlns:a16="http://schemas.microsoft.com/office/drawing/2014/main" id="{0326D66F-C0E6-DF42-2034-2AC667CE48FC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id="{A4F7CCE5-6F12-F203-012B-3A8969CB08FD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5" name="Arc 34">
                  <a:extLst>
                    <a:ext uri="{FF2B5EF4-FFF2-40B4-BE49-F238E27FC236}">
                      <a16:creationId xmlns:a16="http://schemas.microsoft.com/office/drawing/2014/main" id="{DAD42F78-9895-800C-6CB1-952256621E37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58765FF-96DB-F2E9-4124-AB15189646DE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6667807-C709-9196-E78D-DE2D36602150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41FDBAAD-A3A3-0631-7DEA-B45CB9608B27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7" name="Arc 26">
                  <a:extLst>
                    <a:ext uri="{FF2B5EF4-FFF2-40B4-BE49-F238E27FC236}">
                      <a16:creationId xmlns:a16="http://schemas.microsoft.com/office/drawing/2014/main" id="{FB095E4F-B670-BFD5-9E17-7B11F9D2E89B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id="{CA9CB78B-5B63-3C47-5687-C6CED5A04AFF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id="{24FB5AE4-1819-4654-C752-1157CE4062A1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A7537C5-6151-D475-774A-15F0CE47CD29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22" name="Arc 21">
                  <a:extLst>
                    <a:ext uri="{FF2B5EF4-FFF2-40B4-BE49-F238E27FC236}">
                      <a16:creationId xmlns:a16="http://schemas.microsoft.com/office/drawing/2014/main" id="{4530B8EB-CA68-3C85-9881-6B06395CB440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3" name="Arc 22">
                  <a:extLst>
                    <a:ext uri="{FF2B5EF4-FFF2-40B4-BE49-F238E27FC236}">
                      <a16:creationId xmlns:a16="http://schemas.microsoft.com/office/drawing/2014/main" id="{F6AFE222-9944-31F0-2524-B41268E50193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id="{57563EBA-211D-F0EF-AD97-CF4530C989E4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id="{DE938066-6110-B146-B061-829AF384AE4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B35C9B-1EBF-F7AF-0918-3FCB80210062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84BCA8-3103-1D65-21BE-3493822AF3E7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751443-1C1F-2CEA-9F57-F95A53AD071F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4C45159-7B7D-4F2E-7C20-8990EE11A0BD}"/>
                </a:ext>
              </a:extLst>
            </p:cNvPr>
            <p:cNvCxnSpPr>
              <a:cxnSpLocks/>
              <a:endCxn id="15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07F40B-CE53-9040-7BB0-BE288165B9B2}"/>
                </a:ext>
              </a:extLst>
            </p:cNvPr>
            <p:cNvCxnSpPr>
              <a:cxnSpLocks/>
              <a:stCxn id="15" idx="3"/>
              <a:endCxn id="15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64DCB4A-8539-C07A-0B77-FFEC4A03C4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75DDA20-17FF-D2D5-55E5-B4F1F2AB4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/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  <m:t>𝒍𝒂𝒃</m:t>
                            </m:r>
                          </m:sub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BCEA72F-8920-9B56-D5FC-6076A4624E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0" y="4656295"/>
                  <a:ext cx="830612" cy="461666"/>
                </a:xfrm>
                <a:prstGeom prst="rect">
                  <a:avLst/>
                </a:prstGeom>
                <a:blipFill>
                  <a:blip r:embed="rId4"/>
                  <a:stretch>
                    <a:fillRect b="-5405"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8" name="Picture 2" descr="Physics - Homing in on Axions?">
            <a:extLst>
              <a:ext uri="{FF2B5EF4-FFF2-40B4-BE49-F238E27FC236}">
                <a16:creationId xmlns:a16="http://schemas.microsoft.com/office/drawing/2014/main" id="{04AB28C4-6397-6B4D-C44D-38AF0412F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15" y="2384569"/>
            <a:ext cx="6475385" cy="349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/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FFCA03F-70BE-5CDE-C856-BF149DCE6D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712" y="1767218"/>
                <a:ext cx="1376724" cy="4735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/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𝐷𝑀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6B82C09-C23A-9844-CDB6-8122532DB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379" y="1672029"/>
                <a:ext cx="2185727" cy="610936"/>
              </a:xfrm>
              <a:prstGeom prst="rect">
                <a:avLst/>
              </a:prstGeom>
              <a:blipFill>
                <a:blip r:embed="rId7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/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E09D1C0-3586-B031-322F-738A0C6A7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479" y="5185971"/>
                <a:ext cx="1493614" cy="8897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/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255B97-A05A-551E-EFE1-ADE6EC2DD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286" y="3286975"/>
                <a:ext cx="60960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71BBF9-59BE-5F5C-70FF-14C5824BC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842086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82BAF-E435-AAE0-2E62-F94029BB2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9A882-B51A-A6A7-2677-73D612E5E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0FA2D-116F-831C-F5B5-EE5677CD1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=−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E92D0A61-A393-D7B5-48DF-BE51C7AA0C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296" y="2204864"/>
                <a:ext cx="3384376" cy="852340"/>
              </a:xfrm>
              <a:blipFill>
                <a:blip r:embed="rId3"/>
                <a:stretch>
                  <a:fillRect l="-2622" r="-1124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72D63D82-2E3C-F0A5-A60E-C5386146D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578909"/>
            <a:ext cx="7238704" cy="57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E0B385-5EF8-479E-AE99-B4B2041B8F0A}"/>
              </a:ext>
            </a:extLst>
          </p:cNvPr>
          <p:cNvSpPr/>
          <p:nvPr/>
        </p:nvSpPr>
        <p:spPr>
          <a:xfrm>
            <a:off x="8688288" y="2060848"/>
            <a:ext cx="2774208" cy="2952328"/>
          </a:xfrm>
          <a:prstGeom prst="roundRect">
            <a:avLst/>
          </a:prstGeom>
          <a:noFill/>
          <a:ln w="889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6169E0-F334-5C1A-C6C4-804306A148BA}"/>
              </a:ext>
            </a:extLst>
          </p:cNvPr>
          <p:cNvCxnSpPr/>
          <p:nvPr/>
        </p:nvCxnSpPr>
        <p:spPr>
          <a:xfrm>
            <a:off x="9480376" y="1340768"/>
            <a:ext cx="828576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86B2F8-F4ED-E323-8924-C5088974DA97}"/>
              </a:ext>
            </a:extLst>
          </p:cNvPr>
          <p:cNvCxnSpPr>
            <a:cxnSpLocks/>
          </p:cNvCxnSpPr>
          <p:nvPr/>
        </p:nvCxnSpPr>
        <p:spPr>
          <a:xfrm flipH="1">
            <a:off x="10770880" y="1340768"/>
            <a:ext cx="999728" cy="0"/>
          </a:xfrm>
          <a:prstGeom prst="straightConnector1">
            <a:avLst/>
          </a:prstGeom>
          <a:ln w="6032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AB4EEB3-2CD3-132A-C2A5-05BA8F37E720}"/>
              </a:ext>
            </a:extLst>
          </p:cNvPr>
          <p:cNvSpPr txBox="1"/>
          <p:nvPr/>
        </p:nvSpPr>
        <p:spPr>
          <a:xfrm>
            <a:off x="10075392" y="822167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This Talk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9FF10B-CC8E-70AD-E546-D4DD6F1D664D}"/>
              </a:ext>
            </a:extLst>
          </p:cNvPr>
          <p:cNvSpPr txBox="1"/>
          <p:nvPr/>
        </p:nvSpPr>
        <p:spPr>
          <a:xfrm>
            <a:off x="9894664" y="515872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26 – 40 GHz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6DB99-2D18-BC4D-ADE1-755C55702098}"/>
              </a:ext>
            </a:extLst>
          </p:cNvPr>
          <p:cNvSpPr txBox="1"/>
          <p:nvPr/>
        </p:nvSpPr>
        <p:spPr>
          <a:xfrm>
            <a:off x="7439724" y="6169060"/>
            <a:ext cx="1906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Dark Matter Mass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B5C1F6-FE25-7448-3CEA-FAA2EF7800DE}"/>
              </a:ext>
            </a:extLst>
          </p:cNvPr>
          <p:cNvSpPr txBox="1"/>
          <p:nvPr/>
        </p:nvSpPr>
        <p:spPr>
          <a:xfrm rot="16200000">
            <a:off x="3136970" y="3352347"/>
            <a:ext cx="17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Photon Coupling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AB75B3E-12B5-2870-E07E-8B718DA9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193662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67B15-7D26-1420-8CBC-420FEC1EA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1AAE7-C709-C20E-10A9-10621E7DD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555D0C3C-48B4-EAF2-7F01-89F0CC55A1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n 18">
            <a:extLst>
              <a:ext uri="{FF2B5EF4-FFF2-40B4-BE49-F238E27FC236}">
                <a16:creationId xmlns:a16="http://schemas.microsoft.com/office/drawing/2014/main" id="{28A2E581-C0D2-630F-40D3-19B3FF9DBA31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0E2558-B1CD-7050-D6BB-827F7FC09107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82E041-6B3F-E997-54C5-7D1D23B33380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F21828-A439-1013-CA06-CEC594851FE3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𝑙𝑚𝑛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5BB102C-18E3-432A-61C9-A2B7CD7A3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935000" cy="523220"/>
              </a:xfrm>
              <a:prstGeom prst="rect">
                <a:avLst/>
              </a:prstGeom>
              <a:blipFill>
                <a:blip r:embed="rId3"/>
                <a:stretch>
                  <a:fillRect l="-4054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3FBD4B-18ED-1281-CC6B-18CB9EA48C28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4F34337-68CE-FF4A-CDAE-C2F951983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7ACC5AD-DC06-89D8-2251-92E41CD4667D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919EAA4-64B0-0440-90EB-22BB7DEF0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92527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44EB2-900B-5562-C053-DE108462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pic>
        <p:nvPicPr>
          <p:cNvPr id="18434" name="Picture 2" descr="a) Cylindrical cavity produced through laser powder bed fusion, (b)... |  Download Scientific Diagram">
            <a:extLst>
              <a:ext uri="{FF2B5EF4-FFF2-40B4-BE49-F238E27FC236}">
                <a16:creationId xmlns:a16="http://schemas.microsoft.com/office/drawing/2014/main" id="{B31FCE24-E8D9-8BFB-C899-90CC1EA87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6" b="-1"/>
          <a:stretch>
            <a:fillRect/>
          </a:stretch>
        </p:blipFill>
        <p:spPr bwMode="auto">
          <a:xfrm>
            <a:off x="6528048" y="1736812"/>
            <a:ext cx="4095918" cy="31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n 13">
            <a:extLst>
              <a:ext uri="{FF2B5EF4-FFF2-40B4-BE49-F238E27FC236}">
                <a16:creationId xmlns:a16="http://schemas.microsoft.com/office/drawing/2014/main" id="{483472F4-5CE3-561A-5260-A8BE879B186B}"/>
              </a:ext>
            </a:extLst>
          </p:cNvPr>
          <p:cNvSpPr/>
          <p:nvPr/>
        </p:nvSpPr>
        <p:spPr>
          <a:xfrm>
            <a:off x="1899217" y="2155483"/>
            <a:ext cx="2520280" cy="3096344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419F6A4-8CB3-AB9E-F728-9C185F8BF751}"/>
              </a:ext>
            </a:extLst>
          </p:cNvPr>
          <p:cNvSpPr/>
          <p:nvPr/>
        </p:nvSpPr>
        <p:spPr>
          <a:xfrm>
            <a:off x="2223253" y="2448615"/>
            <a:ext cx="1872208" cy="2803212"/>
          </a:xfrm>
          <a:prstGeom prst="can">
            <a:avLst>
              <a:gd name="adj" fmla="val 18400"/>
            </a:avLst>
          </a:prstGeom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0C2676-1238-6A5B-80EF-3781F7E7B266}"/>
              </a:ext>
            </a:extLst>
          </p:cNvPr>
          <p:cNvSpPr txBox="1"/>
          <p:nvPr/>
        </p:nvSpPr>
        <p:spPr>
          <a:xfrm>
            <a:off x="3719736" y="1786151"/>
            <a:ext cx="92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FBE94BE0-4558-9503-62B1-E7E90D52CE8C}"/>
              </a:ext>
            </a:extLst>
          </p:cNvPr>
          <p:cNvSpPr/>
          <p:nvPr/>
        </p:nvSpPr>
        <p:spPr>
          <a:xfrm>
            <a:off x="2367269" y="2806627"/>
            <a:ext cx="1584176" cy="2338523"/>
          </a:xfrm>
          <a:prstGeom prst="can">
            <a:avLst>
              <a:gd name="adj" fmla="val 27611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F6BE3-7F7B-54E5-5A71-51F2FF7E1818}"/>
              </a:ext>
            </a:extLst>
          </p:cNvPr>
          <p:cNvSpPr txBox="1"/>
          <p:nvPr/>
        </p:nvSpPr>
        <p:spPr>
          <a:xfrm>
            <a:off x="3153556" y="3359561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449F75-BFA6-5598-B7DC-1A2F14FF0663}"/>
              </a:ext>
            </a:extLst>
          </p:cNvPr>
          <p:cNvCxnSpPr/>
          <p:nvPr/>
        </p:nvCxnSpPr>
        <p:spPr>
          <a:xfrm flipV="1">
            <a:off x="3576692" y="3229954"/>
            <a:ext cx="0" cy="149186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05EAEE-B19A-3594-24AC-E86B67446B76}"/>
              </a:ext>
            </a:extLst>
          </p:cNvPr>
          <p:cNvSpPr txBox="1"/>
          <p:nvPr/>
        </p:nvSpPr>
        <p:spPr>
          <a:xfrm>
            <a:off x="2782811" y="4766927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896CB0-20B7-90DE-65F2-4F4E9A2B65F1}"/>
              </a:ext>
            </a:extLst>
          </p:cNvPr>
          <p:cNvSpPr txBox="1"/>
          <p:nvPr/>
        </p:nvSpPr>
        <p:spPr>
          <a:xfrm>
            <a:off x="8040216" y="1234387"/>
            <a:ext cx="14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Cavity Modes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57E590-681D-F0BB-B92A-B4CFCF750A60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/>
              <p:nvPr/>
            </p:nvSpPr>
            <p:spPr>
              <a:xfrm>
                <a:off x="5447928" y="5316874"/>
                <a:ext cx="42287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1/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𝑎𝑥𝑖𝑜𝑛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77A378-88D9-1D7A-5396-66787EC91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5316874"/>
                <a:ext cx="4228785" cy="523220"/>
              </a:xfrm>
              <a:prstGeom prst="rect">
                <a:avLst/>
              </a:prstGeom>
              <a:blipFill>
                <a:blip r:embed="rId3"/>
                <a:stretch>
                  <a:fillRect l="-601" r="-90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335CF5-4343-5541-2E5A-0B56B89FC243}"/>
              </a:ext>
            </a:extLst>
          </p:cNvPr>
          <p:cNvCxnSpPr>
            <a:cxnSpLocks/>
          </p:cNvCxnSpPr>
          <p:nvPr/>
        </p:nvCxnSpPr>
        <p:spPr>
          <a:xfrm flipV="1">
            <a:off x="3143672" y="2993420"/>
            <a:ext cx="771769" cy="7554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/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700" i="1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70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87E502F-0B0F-BA3A-4F1A-AA6FC6071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451" y="2714857"/>
                <a:ext cx="675546" cy="3539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 42">
            <a:extLst>
              <a:ext uri="{FF2B5EF4-FFF2-40B4-BE49-F238E27FC236}">
                <a16:creationId xmlns:a16="http://schemas.microsoft.com/office/drawing/2014/main" id="{2A50EFE7-BEC0-67DF-3BCE-8611F7C57C08}"/>
              </a:ext>
            </a:extLst>
          </p:cNvPr>
          <p:cNvSpPr/>
          <p:nvPr/>
        </p:nvSpPr>
        <p:spPr>
          <a:xfrm>
            <a:off x="6324600" y="1651000"/>
            <a:ext cx="4508500" cy="3365500"/>
          </a:xfrm>
          <a:custGeom>
            <a:avLst/>
            <a:gdLst>
              <a:gd name="csX0" fmla="*/ 266700 w 4508500"/>
              <a:gd name="csY0" fmla="*/ 1714500 h 3365500"/>
              <a:gd name="csX1" fmla="*/ 1727200 w 4508500"/>
              <a:gd name="csY1" fmla="*/ 1714500 h 3365500"/>
              <a:gd name="csX2" fmla="*/ 1727200 w 4508500"/>
              <a:gd name="csY2" fmla="*/ 25400 h 3365500"/>
              <a:gd name="csX3" fmla="*/ 4508500 w 4508500"/>
              <a:gd name="csY3" fmla="*/ 0 h 3365500"/>
              <a:gd name="csX4" fmla="*/ 4495800 w 4508500"/>
              <a:gd name="csY4" fmla="*/ 3365500 h 3365500"/>
              <a:gd name="csX5" fmla="*/ 25400 w 4508500"/>
              <a:gd name="csY5" fmla="*/ 3365500 h 3365500"/>
              <a:gd name="csX6" fmla="*/ 0 w 4508500"/>
              <a:gd name="csY6" fmla="*/ 1676400 h 3365500"/>
              <a:gd name="csX7" fmla="*/ 266700 w 4508500"/>
              <a:gd name="csY7" fmla="*/ 1714500 h 33655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508500" h="3365500">
                <a:moveTo>
                  <a:pt x="266700" y="1714500"/>
                </a:moveTo>
                <a:lnTo>
                  <a:pt x="1727200" y="1714500"/>
                </a:lnTo>
                <a:lnTo>
                  <a:pt x="1727200" y="25400"/>
                </a:lnTo>
                <a:lnTo>
                  <a:pt x="4508500" y="0"/>
                </a:lnTo>
                <a:cubicBezTo>
                  <a:pt x="4504267" y="1121833"/>
                  <a:pt x="4500033" y="2243667"/>
                  <a:pt x="4495800" y="3365500"/>
                </a:cubicBezTo>
                <a:lnTo>
                  <a:pt x="25400" y="3365500"/>
                </a:lnTo>
                <a:lnTo>
                  <a:pt x="0" y="1676400"/>
                </a:lnTo>
                <a:lnTo>
                  <a:pt x="266700" y="1714500"/>
                </a:ln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9A0266-51E6-1B04-F84B-D8B60FB2C457}"/>
              </a:ext>
            </a:extLst>
          </p:cNvPr>
          <p:cNvSpPr txBox="1"/>
          <p:nvPr/>
        </p:nvSpPr>
        <p:spPr>
          <a:xfrm>
            <a:off x="5758322" y="1970817"/>
            <a:ext cx="70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axion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C530E8-8A97-5D17-D04C-546EE047D95C}"/>
              </a:ext>
            </a:extLst>
          </p:cNvPr>
          <p:cNvGrpSpPr/>
          <p:nvPr/>
        </p:nvGrpSpPr>
        <p:grpSpPr>
          <a:xfrm>
            <a:off x="303338" y="5251827"/>
            <a:ext cx="1692820" cy="1485219"/>
            <a:chOff x="1271464" y="2924944"/>
            <a:chExt cx="2685481" cy="251226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44D9396-2493-FDAC-6081-038A8F90820D}"/>
                </a:ext>
              </a:extLst>
            </p:cNvPr>
            <p:cNvGrpSpPr/>
            <p:nvPr/>
          </p:nvGrpSpPr>
          <p:grpSpPr>
            <a:xfrm>
              <a:off x="2584455" y="3269514"/>
              <a:ext cx="111122" cy="557491"/>
              <a:chOff x="7812403" y="1463423"/>
              <a:chExt cx="849095" cy="2959768"/>
            </a:xfrm>
          </p:grpSpPr>
          <p:grpSp>
            <p:nvGrpSpPr>
              <p:cNvPr id="18459" name="Group 18458">
                <a:extLst>
                  <a:ext uri="{FF2B5EF4-FFF2-40B4-BE49-F238E27FC236}">
                    <a16:creationId xmlns:a16="http://schemas.microsoft.com/office/drawing/2014/main" id="{4EAEE031-E012-B83C-F4EC-337A4139DD02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5" name="Arc 18464">
                  <a:extLst>
                    <a:ext uri="{FF2B5EF4-FFF2-40B4-BE49-F238E27FC236}">
                      <a16:creationId xmlns:a16="http://schemas.microsoft.com/office/drawing/2014/main" id="{F9485FE7-7200-B2AB-F731-48535D4DD12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6" name="Arc 18465">
                  <a:extLst>
                    <a:ext uri="{FF2B5EF4-FFF2-40B4-BE49-F238E27FC236}">
                      <a16:creationId xmlns:a16="http://schemas.microsoft.com/office/drawing/2014/main" id="{35041437-96BE-D470-944F-8D4C970706D1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7" name="Arc 18466">
                  <a:extLst>
                    <a:ext uri="{FF2B5EF4-FFF2-40B4-BE49-F238E27FC236}">
                      <a16:creationId xmlns:a16="http://schemas.microsoft.com/office/drawing/2014/main" id="{2168412F-8E33-C2A8-5C6C-546732912225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8" name="Arc 18467">
                  <a:extLst>
                    <a:ext uri="{FF2B5EF4-FFF2-40B4-BE49-F238E27FC236}">
                      <a16:creationId xmlns:a16="http://schemas.microsoft.com/office/drawing/2014/main" id="{18981DC8-41D6-685C-3E70-2110B1294343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60" name="Group 18459">
                <a:extLst>
                  <a:ext uri="{FF2B5EF4-FFF2-40B4-BE49-F238E27FC236}">
                    <a16:creationId xmlns:a16="http://schemas.microsoft.com/office/drawing/2014/main" id="{BACBEA62-A2A3-2BB0-D27F-44A98FD16C4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61" name="Arc 18460">
                  <a:extLst>
                    <a:ext uri="{FF2B5EF4-FFF2-40B4-BE49-F238E27FC236}">
                      <a16:creationId xmlns:a16="http://schemas.microsoft.com/office/drawing/2014/main" id="{843D6047-6FD1-CD28-67D0-60859A22B25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2" name="Arc 18461">
                  <a:extLst>
                    <a:ext uri="{FF2B5EF4-FFF2-40B4-BE49-F238E27FC236}">
                      <a16:creationId xmlns:a16="http://schemas.microsoft.com/office/drawing/2014/main" id="{0280DE38-5078-C4A2-E7BA-899AA87AB1A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3" name="Arc 18462">
                  <a:extLst>
                    <a:ext uri="{FF2B5EF4-FFF2-40B4-BE49-F238E27FC236}">
                      <a16:creationId xmlns:a16="http://schemas.microsoft.com/office/drawing/2014/main" id="{4952EA06-D48C-B448-2119-D03F6C4CD850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64" name="Arc 18463">
                  <a:extLst>
                    <a:ext uri="{FF2B5EF4-FFF2-40B4-BE49-F238E27FC236}">
                      <a16:creationId xmlns:a16="http://schemas.microsoft.com/office/drawing/2014/main" id="{ABE8A1E0-6684-1C82-DFA5-0DCFA9E6FDD6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03780BB-23BB-F802-2D11-C4A77EA564A8}"/>
                </a:ext>
              </a:extLst>
            </p:cNvPr>
            <p:cNvGrpSpPr/>
            <p:nvPr/>
          </p:nvGrpSpPr>
          <p:grpSpPr>
            <a:xfrm>
              <a:off x="2600585" y="4094377"/>
              <a:ext cx="110961" cy="280949"/>
              <a:chOff x="7661231" y="1311023"/>
              <a:chExt cx="1413350" cy="2823628"/>
            </a:xfrm>
          </p:grpSpPr>
          <p:sp>
            <p:nvSpPr>
              <p:cNvPr id="18455" name="Arc 18454">
                <a:extLst>
                  <a:ext uri="{FF2B5EF4-FFF2-40B4-BE49-F238E27FC236}">
                    <a16:creationId xmlns:a16="http://schemas.microsoft.com/office/drawing/2014/main" id="{1F3E5A8D-9DA3-5C39-3ACC-584C3275FFDB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6" name="Arc 18455">
                <a:extLst>
                  <a:ext uri="{FF2B5EF4-FFF2-40B4-BE49-F238E27FC236}">
                    <a16:creationId xmlns:a16="http://schemas.microsoft.com/office/drawing/2014/main" id="{D54B4492-3896-0D71-9A47-75333F5F74F1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7" name="Arc 18456">
                <a:extLst>
                  <a:ext uri="{FF2B5EF4-FFF2-40B4-BE49-F238E27FC236}">
                    <a16:creationId xmlns:a16="http://schemas.microsoft.com/office/drawing/2014/main" id="{9BCE6F25-9593-0E33-2441-4A93A78B3C1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8" name="Arc 18457">
                <a:extLst>
                  <a:ext uri="{FF2B5EF4-FFF2-40B4-BE49-F238E27FC236}">
                    <a16:creationId xmlns:a16="http://schemas.microsoft.com/office/drawing/2014/main" id="{1966369E-E301-599F-B9B2-CF7109BBDE41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11A5D85-3A23-4FD6-FF06-EEF1C23EBF7A}"/>
                </a:ext>
              </a:extLst>
            </p:cNvPr>
            <p:cNvGrpSpPr/>
            <p:nvPr/>
          </p:nvGrpSpPr>
          <p:grpSpPr>
            <a:xfrm>
              <a:off x="2600746" y="3817835"/>
              <a:ext cx="110961" cy="280949"/>
              <a:chOff x="7661231" y="1311023"/>
              <a:chExt cx="1413350" cy="2823628"/>
            </a:xfrm>
          </p:grpSpPr>
          <p:sp>
            <p:nvSpPr>
              <p:cNvPr id="18451" name="Arc 18450">
                <a:extLst>
                  <a:ext uri="{FF2B5EF4-FFF2-40B4-BE49-F238E27FC236}">
                    <a16:creationId xmlns:a16="http://schemas.microsoft.com/office/drawing/2014/main" id="{6F3BC4D5-D77E-C3FF-70FC-DF7697AC32D7}"/>
                  </a:ext>
                </a:extLst>
              </p:cNvPr>
              <p:cNvSpPr/>
              <p:nvPr/>
            </p:nvSpPr>
            <p:spPr>
              <a:xfrm rot="5400000">
                <a:off x="7664305" y="2724374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2" name="Arc 18451">
                <a:extLst>
                  <a:ext uri="{FF2B5EF4-FFF2-40B4-BE49-F238E27FC236}">
                    <a16:creationId xmlns:a16="http://schemas.microsoft.com/office/drawing/2014/main" id="{1241F674-8DF7-524F-9CC7-47A4686F11AD}"/>
                  </a:ext>
                </a:extLst>
              </p:cNvPr>
              <p:cNvSpPr/>
              <p:nvPr/>
            </p:nvSpPr>
            <p:spPr>
              <a:xfrm>
                <a:off x="7663281" y="2723349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3" name="Arc 18452">
                <a:extLst>
                  <a:ext uri="{FF2B5EF4-FFF2-40B4-BE49-F238E27FC236}">
                    <a16:creationId xmlns:a16="http://schemas.microsoft.com/office/drawing/2014/main" id="{C15EE318-3D5A-51E8-DE79-A401D6DBCAA0}"/>
                  </a:ext>
                </a:extLst>
              </p:cNvPr>
              <p:cNvSpPr/>
              <p:nvPr/>
            </p:nvSpPr>
            <p:spPr>
              <a:xfrm rot="10800000">
                <a:off x="7663281" y="1311023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18454" name="Arc 18453">
                <a:extLst>
                  <a:ext uri="{FF2B5EF4-FFF2-40B4-BE49-F238E27FC236}">
                    <a16:creationId xmlns:a16="http://schemas.microsoft.com/office/drawing/2014/main" id="{D9A7320D-17AF-B843-0773-C9992F325BD7}"/>
                  </a:ext>
                </a:extLst>
              </p:cNvPr>
              <p:cNvSpPr/>
              <p:nvPr/>
            </p:nvSpPr>
            <p:spPr>
              <a:xfrm rot="16200000">
                <a:off x="7662256" y="1356856"/>
                <a:ext cx="1409252" cy="1411301"/>
              </a:xfrm>
              <a:prstGeom prst="arc">
                <a:avLst/>
              </a:prstGeom>
              <a:ln w="349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4012A10-DFBE-E49C-08B4-5CC3125B3FB0}"/>
                </a:ext>
              </a:extLst>
            </p:cNvPr>
            <p:cNvGrpSpPr/>
            <p:nvPr/>
          </p:nvGrpSpPr>
          <p:grpSpPr>
            <a:xfrm rot="5562499">
              <a:off x="3223753" y="3056429"/>
              <a:ext cx="138482" cy="447350"/>
              <a:chOff x="7812403" y="1463423"/>
              <a:chExt cx="849095" cy="2959768"/>
            </a:xfrm>
          </p:grpSpPr>
          <p:grpSp>
            <p:nvGrpSpPr>
              <p:cNvPr id="18441" name="Group 18440">
                <a:extLst>
                  <a:ext uri="{FF2B5EF4-FFF2-40B4-BE49-F238E27FC236}">
                    <a16:creationId xmlns:a16="http://schemas.microsoft.com/office/drawing/2014/main" id="{4EE72593-4F8D-A3C4-34DC-E70D7C202855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7" name="Arc 18446">
                  <a:extLst>
                    <a:ext uri="{FF2B5EF4-FFF2-40B4-BE49-F238E27FC236}">
                      <a16:creationId xmlns:a16="http://schemas.microsoft.com/office/drawing/2014/main" id="{9EE5F242-8EBF-4D48-2C6D-F41D916028DB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8" name="Arc 18447">
                  <a:extLst>
                    <a:ext uri="{FF2B5EF4-FFF2-40B4-BE49-F238E27FC236}">
                      <a16:creationId xmlns:a16="http://schemas.microsoft.com/office/drawing/2014/main" id="{97DE8D6F-9E7B-B20D-C20A-08113F6907C9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9" name="Arc 18448">
                  <a:extLst>
                    <a:ext uri="{FF2B5EF4-FFF2-40B4-BE49-F238E27FC236}">
                      <a16:creationId xmlns:a16="http://schemas.microsoft.com/office/drawing/2014/main" id="{13CD494C-9136-0812-2B85-9564AE462E43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50" name="Arc 18449">
                  <a:extLst>
                    <a:ext uri="{FF2B5EF4-FFF2-40B4-BE49-F238E27FC236}">
                      <a16:creationId xmlns:a16="http://schemas.microsoft.com/office/drawing/2014/main" id="{1A36A774-DEB5-57F9-7EEE-7651E567EB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8442" name="Group 18441">
                <a:extLst>
                  <a:ext uri="{FF2B5EF4-FFF2-40B4-BE49-F238E27FC236}">
                    <a16:creationId xmlns:a16="http://schemas.microsoft.com/office/drawing/2014/main" id="{289CE47B-9292-CD0D-0E9B-1BF734F64572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43" name="Arc 18442">
                  <a:extLst>
                    <a:ext uri="{FF2B5EF4-FFF2-40B4-BE49-F238E27FC236}">
                      <a16:creationId xmlns:a16="http://schemas.microsoft.com/office/drawing/2014/main" id="{1DC782B1-9EA6-51C2-146E-36E781895919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4" name="Arc 18443">
                  <a:extLst>
                    <a:ext uri="{FF2B5EF4-FFF2-40B4-BE49-F238E27FC236}">
                      <a16:creationId xmlns:a16="http://schemas.microsoft.com/office/drawing/2014/main" id="{838EA25E-8AF0-997C-9DFE-931D8EE69094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5" name="Arc 18444">
                  <a:extLst>
                    <a:ext uri="{FF2B5EF4-FFF2-40B4-BE49-F238E27FC236}">
                      <a16:creationId xmlns:a16="http://schemas.microsoft.com/office/drawing/2014/main" id="{68BD6BED-B7A9-F955-012E-57EF8D215A68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6" name="Arc 18445">
                  <a:extLst>
                    <a:ext uri="{FF2B5EF4-FFF2-40B4-BE49-F238E27FC236}">
                      <a16:creationId xmlns:a16="http://schemas.microsoft.com/office/drawing/2014/main" id="{96B2A198-F63F-509A-3E9B-3FB08E665778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BCA2D92-748A-BC1A-AA27-9B950C827720}"/>
                </a:ext>
              </a:extLst>
            </p:cNvPr>
            <p:cNvGrpSpPr/>
            <p:nvPr/>
          </p:nvGrpSpPr>
          <p:grpSpPr>
            <a:xfrm rot="5562499">
              <a:off x="2783304" y="3055718"/>
              <a:ext cx="138482" cy="447350"/>
              <a:chOff x="7812403" y="1463423"/>
              <a:chExt cx="849095" cy="2959768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91C30289-CD5E-152B-C442-3116C71D9269}"/>
                  </a:ext>
                </a:extLst>
              </p:cNvPr>
              <p:cNvGrpSpPr/>
              <p:nvPr/>
            </p:nvGrpSpPr>
            <p:grpSpPr>
              <a:xfrm>
                <a:off x="7812403" y="2931607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7" name="Arc 18436">
                  <a:extLst>
                    <a:ext uri="{FF2B5EF4-FFF2-40B4-BE49-F238E27FC236}">
                      <a16:creationId xmlns:a16="http://schemas.microsoft.com/office/drawing/2014/main" id="{8CD07487-D476-B327-EA4E-A14BC51E9786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8" name="Arc 18437">
                  <a:extLst>
                    <a:ext uri="{FF2B5EF4-FFF2-40B4-BE49-F238E27FC236}">
                      <a16:creationId xmlns:a16="http://schemas.microsoft.com/office/drawing/2014/main" id="{26E73D22-ABE8-1054-8659-7C6DC809530A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9" name="Arc 18438">
                  <a:extLst>
                    <a:ext uri="{FF2B5EF4-FFF2-40B4-BE49-F238E27FC236}">
                      <a16:creationId xmlns:a16="http://schemas.microsoft.com/office/drawing/2014/main" id="{66B06B60-27CB-46AB-6ACB-9CF866F1E9CE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40" name="Arc 18439">
                  <a:extLst>
                    <a:ext uri="{FF2B5EF4-FFF2-40B4-BE49-F238E27FC236}">
                      <a16:creationId xmlns:a16="http://schemas.microsoft.com/office/drawing/2014/main" id="{B53199EE-51CC-CA0F-D5AD-6A221B799CEA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D9E841A-7F6E-BC5B-7ACF-4F38E00B9E56}"/>
                  </a:ext>
                </a:extLst>
              </p:cNvPr>
              <p:cNvGrpSpPr/>
              <p:nvPr/>
            </p:nvGrpSpPr>
            <p:grpSpPr>
              <a:xfrm>
                <a:off x="7813631" y="1463423"/>
                <a:ext cx="847867" cy="1491584"/>
                <a:chOff x="7661231" y="1311023"/>
                <a:chExt cx="1413350" cy="2823628"/>
              </a:xfrm>
            </p:grpSpPr>
            <p:sp>
              <p:nvSpPr>
                <p:cNvPr id="18432" name="Arc 18431">
                  <a:extLst>
                    <a:ext uri="{FF2B5EF4-FFF2-40B4-BE49-F238E27FC236}">
                      <a16:creationId xmlns:a16="http://schemas.microsoft.com/office/drawing/2014/main" id="{77AC7C0E-A3A3-35F2-C7CC-A9827C03F27C}"/>
                    </a:ext>
                  </a:extLst>
                </p:cNvPr>
                <p:cNvSpPr/>
                <p:nvPr/>
              </p:nvSpPr>
              <p:spPr>
                <a:xfrm rot="5400000">
                  <a:off x="7664305" y="2724374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3" name="Arc 18432">
                  <a:extLst>
                    <a:ext uri="{FF2B5EF4-FFF2-40B4-BE49-F238E27FC236}">
                      <a16:creationId xmlns:a16="http://schemas.microsoft.com/office/drawing/2014/main" id="{BD76BFC4-268A-EBED-E0EA-0F04B975BD00}"/>
                    </a:ext>
                  </a:extLst>
                </p:cNvPr>
                <p:cNvSpPr/>
                <p:nvPr/>
              </p:nvSpPr>
              <p:spPr>
                <a:xfrm>
                  <a:off x="7663281" y="2723349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5" name="Arc 18434">
                  <a:extLst>
                    <a:ext uri="{FF2B5EF4-FFF2-40B4-BE49-F238E27FC236}">
                      <a16:creationId xmlns:a16="http://schemas.microsoft.com/office/drawing/2014/main" id="{51A62875-815D-E96E-99C6-9D55D9C8922A}"/>
                    </a:ext>
                  </a:extLst>
                </p:cNvPr>
                <p:cNvSpPr/>
                <p:nvPr/>
              </p:nvSpPr>
              <p:spPr>
                <a:xfrm rot="10800000">
                  <a:off x="7663281" y="1311023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8436" name="Arc 18435">
                  <a:extLst>
                    <a:ext uri="{FF2B5EF4-FFF2-40B4-BE49-F238E27FC236}">
                      <a16:creationId xmlns:a16="http://schemas.microsoft.com/office/drawing/2014/main" id="{78BFDA09-F94E-92BC-7148-B80482610579}"/>
                    </a:ext>
                  </a:extLst>
                </p:cNvPr>
                <p:cNvSpPr/>
                <p:nvPr/>
              </p:nvSpPr>
              <p:spPr>
                <a:xfrm rot="16200000">
                  <a:off x="7662256" y="1356856"/>
                  <a:ext cx="1409252" cy="1411301"/>
                </a:xfrm>
                <a:prstGeom prst="arc">
                  <a:avLst/>
                </a:prstGeom>
                <a:ln w="349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B36FD8B-D504-A4F0-C6D6-2469C9D5797A}"/>
                </a:ext>
              </a:extLst>
            </p:cNvPr>
            <p:cNvCxnSpPr>
              <a:cxnSpLocks/>
              <a:stCxn id="18437" idx="2"/>
            </p:cNvCxnSpPr>
            <p:nvPr/>
          </p:nvCxnSpPr>
          <p:spPr>
            <a:xfrm flipH="1">
              <a:off x="1654739" y="3263662"/>
              <a:ext cx="974475" cy="3217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CBF8575-17FA-AF04-8CE4-84561A2486C0}"/>
                </a:ext>
              </a:extLst>
            </p:cNvPr>
            <p:cNvSpPr/>
            <p:nvPr/>
          </p:nvSpPr>
          <p:spPr>
            <a:xfrm>
              <a:off x="2582192" y="3212722"/>
              <a:ext cx="79874" cy="99222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C3DFFF4-772A-8F50-3360-C29C54DCA330}"/>
                </a:ext>
              </a:extLst>
            </p:cNvPr>
            <p:cNvSpPr/>
            <p:nvPr/>
          </p:nvSpPr>
          <p:spPr>
            <a:xfrm>
              <a:off x="2547176" y="4370493"/>
              <a:ext cx="247304" cy="308676"/>
            </a:xfrm>
            <a:prstGeom prst="ellipse">
              <a:avLst/>
            </a:prstGeom>
            <a:noFill/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220D1F3-F224-7401-3C25-61F91A93C650}"/>
                </a:ext>
              </a:extLst>
            </p:cNvPr>
            <p:cNvCxnSpPr>
              <a:cxnSpLocks/>
              <a:endCxn id="56" idx="5"/>
            </p:cNvCxnSpPr>
            <p:nvPr/>
          </p:nvCxnSpPr>
          <p:spPr>
            <a:xfrm>
              <a:off x="2584455" y="4400633"/>
              <a:ext cx="173809" cy="233332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406E21-C5D0-BC01-20BE-070EE6FC9FC2}"/>
                </a:ext>
              </a:extLst>
            </p:cNvPr>
            <p:cNvCxnSpPr>
              <a:cxnSpLocks/>
              <a:stCxn id="56" idx="3"/>
              <a:endCxn id="56" idx="7"/>
            </p:cNvCxnSpPr>
            <p:nvPr/>
          </p:nvCxnSpPr>
          <p:spPr>
            <a:xfrm flipV="1">
              <a:off x="2583393" y="4415697"/>
              <a:ext cx="174870" cy="218267"/>
            </a:xfrm>
            <a:prstGeom prst="line">
              <a:avLst/>
            </a:prstGeom>
            <a:ln w="349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/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C96EA53-9906-AB64-D9DF-2FD988739D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1464" y="2935606"/>
                  <a:ext cx="481474" cy="561136"/>
                </a:xfrm>
                <a:prstGeom prst="rect">
                  <a:avLst/>
                </a:prstGeom>
                <a:blipFill>
                  <a:blip r:embed="rId5"/>
                  <a:stretch>
                    <a:fillRect r="-12500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/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3D63E1D1-C270-0802-9F40-DD078B3D50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317" y="2924944"/>
                  <a:ext cx="471628" cy="561136"/>
                </a:xfrm>
                <a:prstGeom prst="rect">
                  <a:avLst/>
                </a:prstGeom>
                <a:blipFill>
                  <a:blip r:embed="rId6"/>
                  <a:stretch>
                    <a:fillRect l="-4167" r="-20833" b="-5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/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noFill/>
                <a:ln w="34925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1" i="0" smtClean="0"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/>
                        </m:sSub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BCCDAFF7-DFF1-09CF-A549-CD583B1AA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0171" y="4656296"/>
                  <a:ext cx="1076094" cy="78091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49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469" name="TextBox 18468">
            <a:extLst>
              <a:ext uri="{FF2B5EF4-FFF2-40B4-BE49-F238E27FC236}">
                <a16:creationId xmlns:a16="http://schemas.microsoft.com/office/drawing/2014/main" id="{E931E6F0-EC09-ABC4-336B-CB80C2EFE133}"/>
              </a:ext>
            </a:extLst>
          </p:cNvPr>
          <p:cNvSpPr txBox="1"/>
          <p:nvPr/>
        </p:nvSpPr>
        <p:spPr>
          <a:xfrm>
            <a:off x="4946989" y="5949561"/>
            <a:ext cx="193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(eigenfrequencies)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52573D3-5B27-C281-CA4D-46DD2FF12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245777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1E4FA-0F20-455F-DD17-78019E017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F0DC0-BB98-7C88-E89E-0A6840591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00" y="-32152"/>
            <a:ext cx="11506799" cy="1128839"/>
          </a:xfrm>
        </p:spPr>
        <p:txBody>
          <a:bodyPr/>
          <a:lstStyle/>
          <a:p>
            <a:r>
              <a:rPr lang="en-US" dirty="0"/>
              <a:t>Cavity Searches for Axion Dark Matter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BFC9934-FB3E-87CB-3D37-447BB7E059FC}"/>
              </a:ext>
            </a:extLst>
          </p:cNvPr>
          <p:cNvSpPr txBox="1"/>
          <p:nvPr/>
        </p:nvSpPr>
        <p:spPr>
          <a:xfrm>
            <a:off x="1894114" y="65183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A drawing of a pipe&#10;&#10;AI-generated content may be incorrect.">
            <a:extLst>
              <a:ext uri="{FF2B5EF4-FFF2-40B4-BE49-F238E27FC236}">
                <a16:creationId xmlns:a16="http://schemas.microsoft.com/office/drawing/2014/main" id="{FFE648D7-FB20-1168-9084-F939F5BF52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00" r="22995" b="2200"/>
          <a:stretch>
            <a:fillRect/>
          </a:stretch>
        </p:blipFill>
        <p:spPr>
          <a:xfrm>
            <a:off x="416512" y="1518692"/>
            <a:ext cx="1348120" cy="4148578"/>
          </a:xfrm>
          <a:prstGeom prst="rect">
            <a:avLst/>
          </a:prstGeom>
          <a:ln w="44450"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5" name="Picture 4" descr="A brown object with a crown&#10;&#10;AI-generated content may be incorrect.">
            <a:extLst>
              <a:ext uri="{FF2B5EF4-FFF2-40B4-BE49-F238E27FC236}">
                <a16:creationId xmlns:a16="http://schemas.microsoft.com/office/drawing/2014/main" id="{620850CA-CBA0-5DD6-FE95-7722AA2D7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909" y="1486989"/>
            <a:ext cx="1874979" cy="41802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CDE4BF-5B3C-DD18-0511-DD5DE934AD43}"/>
              </a:ext>
            </a:extLst>
          </p:cNvPr>
          <p:cNvSpPr txBox="1"/>
          <p:nvPr/>
        </p:nvSpPr>
        <p:spPr>
          <a:xfrm>
            <a:off x="4171209" y="890312"/>
            <a:ext cx="37775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30 GHz Static Pillbox Cavity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2AAC1BA-B16F-B18C-5038-3D0813023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536" name="Picture 8" descr="A diagram of a mechanical device&#10;&#10;AI-generated content may be incorrect.">
            <a:extLst>
              <a:ext uri="{FF2B5EF4-FFF2-40B4-BE49-F238E27FC236}">
                <a16:creationId xmlns:a16="http://schemas.microsoft.com/office/drawing/2014/main" id="{7BC4506E-3E24-5BC7-9DCF-F26D12AF04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8"/>
          <a:stretch>
            <a:fillRect/>
          </a:stretch>
        </p:blipFill>
        <p:spPr bwMode="auto">
          <a:xfrm>
            <a:off x="4108405" y="1481466"/>
            <a:ext cx="2719911" cy="415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1AD345-5DC2-22CA-5E80-A70E651C36AE}"/>
              </a:ext>
            </a:extLst>
          </p:cNvPr>
          <p:cNvCxnSpPr>
            <a:cxnSpLocks/>
          </p:cNvCxnSpPr>
          <p:nvPr/>
        </p:nvCxnSpPr>
        <p:spPr>
          <a:xfrm>
            <a:off x="1786701" y="1491898"/>
            <a:ext cx="629426" cy="13528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B657A2-3428-A64B-EA85-734D3967E82F}"/>
              </a:ext>
            </a:extLst>
          </p:cNvPr>
          <p:cNvCxnSpPr>
            <a:cxnSpLocks/>
          </p:cNvCxnSpPr>
          <p:nvPr/>
        </p:nvCxnSpPr>
        <p:spPr>
          <a:xfrm flipV="1">
            <a:off x="1764632" y="4077072"/>
            <a:ext cx="514944" cy="16240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98CACB41-5A02-E251-F24E-4D8D79C07AD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018732" y="1452904"/>
            <a:ext cx="2045820" cy="414857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857943-20A8-1161-46D3-74FFD1D7839E}"/>
              </a:ext>
            </a:extLst>
          </p:cNvPr>
          <p:cNvSpPr txBox="1"/>
          <p:nvPr/>
        </p:nvSpPr>
        <p:spPr>
          <a:xfrm>
            <a:off x="335360" y="5823121"/>
            <a:ext cx="7900754" cy="3678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Cavities</a:t>
            </a:r>
            <a:r>
              <a:rPr lang="en-US" dirty="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F1531B-340B-8128-A643-C75CFFF964A0}"/>
              </a:ext>
            </a:extLst>
          </p:cNvPr>
          <p:cNvSpPr txBox="1"/>
          <p:nvPr/>
        </p:nvSpPr>
        <p:spPr>
          <a:xfrm>
            <a:off x="9011744" y="5795966"/>
            <a:ext cx="204582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Magnet</a:t>
            </a:r>
            <a:r>
              <a:rPr lang="en-US" dirty="0"/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0645E7-E2EF-794D-4C21-6E73A35F6C1E}"/>
              </a:ext>
            </a:extLst>
          </p:cNvPr>
          <p:cNvSpPr txBox="1"/>
          <p:nvPr/>
        </p:nvSpPr>
        <p:spPr>
          <a:xfrm>
            <a:off x="9830890" y="4850488"/>
            <a:ext cx="1110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 Tesla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3E6116-823C-CF99-C20A-B0C18D240D5D}"/>
              </a:ext>
            </a:extLst>
          </p:cNvPr>
          <p:cNvCxnSpPr>
            <a:cxnSpLocks/>
          </p:cNvCxnSpPr>
          <p:nvPr/>
        </p:nvCxnSpPr>
        <p:spPr>
          <a:xfrm>
            <a:off x="9551819" y="2020362"/>
            <a:ext cx="870875" cy="0"/>
          </a:xfrm>
          <a:prstGeom prst="straightConnector1">
            <a:avLst/>
          </a:prstGeom>
          <a:ln w="412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9F1FFB5-27D8-9734-8767-D40D8D61A58D}"/>
              </a:ext>
            </a:extLst>
          </p:cNvPr>
          <p:cNvSpPr txBox="1"/>
          <p:nvPr/>
        </p:nvSpPr>
        <p:spPr>
          <a:xfrm>
            <a:off x="9472084" y="1430000"/>
            <a:ext cx="898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3cm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12C6A36-C360-7D87-BE3C-D08587FEFF6A}"/>
              </a:ext>
            </a:extLst>
          </p:cNvPr>
          <p:cNvCxnSpPr>
            <a:cxnSpLocks/>
          </p:cNvCxnSpPr>
          <p:nvPr/>
        </p:nvCxnSpPr>
        <p:spPr>
          <a:xfrm flipV="1">
            <a:off x="11208568" y="2316433"/>
            <a:ext cx="0" cy="2453219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A54CD40-5806-1EFF-CE7F-0012119083B2}"/>
              </a:ext>
            </a:extLst>
          </p:cNvPr>
          <p:cNvSpPr txBox="1"/>
          <p:nvPr/>
        </p:nvSpPr>
        <p:spPr>
          <a:xfrm>
            <a:off x="11136560" y="3268789"/>
            <a:ext cx="1106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12cm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45E944-C3D8-57A7-C481-6B4A1CDFD1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085" y="1491898"/>
            <a:ext cx="1249029" cy="4209228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1EAB941-E33E-99B9-154F-4AD5BACBA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648" y="6428360"/>
            <a:ext cx="6264696" cy="365125"/>
          </a:xfrm>
        </p:spPr>
        <p:txBody>
          <a:bodyPr/>
          <a:lstStyle/>
          <a:p>
            <a:r>
              <a:rPr lang="en-GB" dirty="0"/>
              <a:t>Jamie McDonald |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61305375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10436</TotalTime>
  <Words>1000</Words>
  <Application>Microsoft Macintosh PowerPoint</Application>
  <PresentationFormat>Widescreen</PresentationFormat>
  <Paragraphs>223</Paragraphs>
  <Slides>24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-webkit-standard</vt:lpstr>
      <vt:lpstr>Aptos</vt:lpstr>
      <vt:lpstr>Arial</vt:lpstr>
      <vt:lpstr>Calibri</vt:lpstr>
      <vt:lpstr>Cambria Math</vt:lpstr>
      <vt:lpstr>CMU Serif Roman</vt:lpstr>
      <vt:lpstr>Helvetica</vt:lpstr>
      <vt:lpstr>UoM</vt:lpstr>
      <vt:lpstr>PowerPoint Presentation</vt:lpstr>
      <vt:lpstr>PowerPoint Presentation</vt:lpstr>
      <vt:lpstr>PowerPoint Presentation</vt:lpstr>
      <vt:lpstr>PowerPoint Presentation</vt:lpstr>
      <vt:lpstr>Axion Dark Matter</vt:lpstr>
      <vt:lpstr>Axion Dark Matter</vt:lpstr>
      <vt:lpstr>Cavity Searches for Axion Dark Matter </vt:lpstr>
      <vt:lpstr>Cavity Searches for Axion Dark Matter </vt:lpstr>
      <vt:lpstr>Cavity Searches for Axion Dark Matter </vt:lpstr>
      <vt:lpstr>PowerPoint Presentation</vt:lpstr>
      <vt:lpstr>PowerPoint Presentation</vt:lpstr>
      <vt:lpstr>PowerPoint Presentation</vt:lpstr>
      <vt:lpstr>Improved Cavities </vt:lpstr>
      <vt:lpstr>PowerPoint Presentation</vt:lpstr>
      <vt:lpstr>Reducing losses of photons (Q factor)</vt:lpstr>
      <vt:lpstr>Towards Actuation and Tuning </vt:lpstr>
      <vt:lpstr>PowerPoint Presentation</vt:lpstr>
      <vt:lpstr>A possible view of the future: </vt:lpstr>
      <vt:lpstr>Summary</vt:lpstr>
      <vt:lpstr>Thank You </vt:lpstr>
      <vt:lpstr>Backup Slides</vt:lpstr>
      <vt:lpstr>Increased Q under high B</vt:lpstr>
      <vt:lpstr>Improved Cavity  Designs</vt:lpstr>
      <vt:lpstr>Amplifier Gain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Jamie Mcdonald</cp:lastModifiedBy>
  <cp:revision>300</cp:revision>
  <dcterms:created xsi:type="dcterms:W3CDTF">2013-11-21T09:06:30Z</dcterms:created>
  <dcterms:modified xsi:type="dcterms:W3CDTF">2026-04-09T07:46:48Z</dcterms:modified>
  <cp:category/>
</cp:coreProperties>
</file>