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2" r:id="rId2"/>
    <p:sldId id="346" r:id="rId3"/>
    <p:sldId id="348" r:id="rId4"/>
    <p:sldId id="324" r:id="rId5"/>
    <p:sldId id="325" r:id="rId6"/>
    <p:sldId id="326" r:id="rId7"/>
    <p:sldId id="331" r:id="rId8"/>
    <p:sldId id="341" r:id="rId9"/>
    <p:sldId id="336" r:id="rId10"/>
    <p:sldId id="332" r:id="rId11"/>
    <p:sldId id="340" r:id="rId12"/>
    <p:sldId id="347" r:id="rId13"/>
    <p:sldId id="328" r:id="rId14"/>
    <p:sldId id="329" r:id="rId15"/>
    <p:sldId id="33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132"/>
    <a:srgbClr val="F6C6AD"/>
    <a:srgbClr val="F9D08C"/>
    <a:srgbClr val="C1E5F5"/>
    <a:srgbClr val="E8BBA3"/>
    <a:srgbClr val="DCB29A"/>
    <a:srgbClr val="83C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559488-D44B-ED45-B37F-DC7C364587B6}" v="83" dt="2026-04-02T15:45:35.3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8"/>
    <p:restoredTop sz="94730"/>
  </p:normalViewPr>
  <p:slideViewPr>
    <p:cSldViewPr snapToGrid="0">
      <p:cViewPr>
        <p:scale>
          <a:sx n="99" d="100"/>
          <a:sy n="99" d="100"/>
        </p:scale>
        <p:origin x="109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0E198-ED02-CF4C-871A-18A92338EE03}" type="datetimeFigureOut">
              <a:rPr lang="en-US" smtClean="0"/>
              <a:t>4/2/26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A608F-CA6D-544D-A192-A55BB2F46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63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EA608F-CA6D-544D-A192-A55BB2F469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386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2401E-090D-C0B1-C872-962B2A215C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E6767-8A40-A180-7913-943B07DBF6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45228-534A-931B-7F5A-C1AE7E008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CF8E9-1BE5-5DFE-5709-6CE5BF6D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AC5E9-DC58-A835-260B-00C5D594E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9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396C-CF7C-8F49-6C28-DD211084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ACC32-5BB0-0828-D29B-205716891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BEF1B-9A17-483B-C1FF-861D00AD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90371"/>
            <a:ext cx="2743200" cy="267629"/>
          </a:xfrm>
        </p:spPr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44BD4-E26B-72BE-54D1-B83753BD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90371"/>
            <a:ext cx="4114800" cy="267629"/>
          </a:xfrm>
        </p:spPr>
        <p:txBody>
          <a:bodyPr/>
          <a:lstStyle/>
          <a:p>
            <a:r>
              <a:rPr lang="en-US"/>
              <a:t>G.Rogers | IOP APP &amp; HEPP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B4EF2-4E11-B732-F3DB-758248646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81298" y="6590371"/>
            <a:ext cx="2010701" cy="267628"/>
          </a:xfrm>
        </p:spPr>
        <p:txBody>
          <a:bodyPr/>
          <a:lstStyle/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7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3" y="2057400"/>
            <a:ext cx="8736971" cy="7955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24417" y="2948519"/>
            <a:ext cx="8735483" cy="480483"/>
          </a:xfrm>
          <a:prstGeom prst="rect">
            <a:avLst/>
          </a:prstGeom>
        </p:spPr>
        <p:txBody>
          <a:bodyPr/>
          <a:lstStyle>
            <a:lvl1pPr>
              <a:defRPr sz="2133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3778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8D6BD5-33DD-6562-35C4-880A9EFB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015A0-A904-A673-FFD7-9C581BBEA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E8500-9CF5-B0C6-A855-52A39874A1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E11B7-18E6-4048-87B6-E87ADB6E3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G.Rogers | IOP APP &amp; HEPP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CE4EA-BE92-DE01-4BA0-5561D220F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A6D383-B6DD-FA43-BA02-FB764647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4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hyperlink" Target="https://doi.org/10.2172/10398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0.164844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8/1748-0221/20/06/P06010" TargetMode="External"/><Relationship Id="rId5" Type="http://schemas.openxmlformats.org/officeDocument/2006/relationships/hyperlink" Target="https://doi.org/10.3389/fphy.2023.1310146" TargetMode="Externa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em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D.108.112006" TargetMode="External"/><Relationship Id="rId7" Type="http://schemas.openxmlformats.org/officeDocument/2006/relationships/hyperlink" Target="https://doi.org/10.1038/s42005-025-02363-z" TargetMode="Externa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5.170970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07/s10967-008-0716-5" TargetMode="External"/><Relationship Id="rId5" Type="http://schemas.openxmlformats.org/officeDocument/2006/relationships/hyperlink" Target="https://doi.org/10.1016/j.nima.2007.04.101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6.04.070" TargetMode="External"/><Relationship Id="rId2" Type="http://schemas.openxmlformats.org/officeDocument/2006/relationships/hyperlink" Target="https://doi.org/10.1016/j.nima.2020.16484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44554" y="1918477"/>
            <a:ext cx="9185056" cy="795536"/>
          </a:xfrm>
        </p:spPr>
        <p:txBody>
          <a:bodyPr lIns="121920" tIns="60960" rIns="121920" bIns="60960" anchor="t">
            <a:normAutofit fontScale="90000"/>
          </a:bodyPr>
          <a:lstStyle/>
          <a:p>
            <a:r>
              <a:rPr lang="en-GB" dirty="0"/>
              <a:t>Ultra-pure electroforming at </a:t>
            </a:r>
            <a:r>
              <a:rPr lang="en-GB" dirty="0" err="1"/>
              <a:t>Boulby</a:t>
            </a:r>
            <a:r>
              <a:rPr lang="en-GB" dirty="0"/>
              <a:t> deep underground laboratory</a:t>
            </a:r>
            <a:endParaRPr lang="en-GB" sz="3733" dirty="0">
              <a:ea typeface="ＭＳ Ｐゴシック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744553" y="3075813"/>
            <a:ext cx="9185055" cy="795536"/>
          </a:xfrm>
          <a:prstGeom prst="rect">
            <a:avLst/>
          </a:prstGeom>
        </p:spPr>
        <p:txBody>
          <a:bodyPr lIns="121920" tIns="60960" rIns="121920" bIns="6096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eorgia"/>
                <a:ea typeface="ＭＳ Ｐゴシック" charset="0"/>
                <a:cs typeface="Georgi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Georgia" charset="0"/>
                <a:ea typeface="ＭＳ Ｐゴシック" charset="0"/>
                <a:cs typeface="Georgia" panose="02040502050405020303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sz="2133" kern="0" dirty="0">
                <a:ea typeface="ＭＳ Ｐゴシック"/>
              </a:rPr>
              <a:t>K. Johnson, P. Knights, K. Nikolopoulos, </a:t>
            </a:r>
            <a:r>
              <a:rPr lang="en-GB" sz="2133" b="1" u="sng" kern="0" dirty="0">
                <a:ea typeface="ＭＳ Ｐゴシック"/>
              </a:rPr>
              <a:t>G. Rogers</a:t>
            </a:r>
            <a:r>
              <a:rPr lang="en-GB" sz="2133" kern="0" dirty="0">
                <a:ea typeface="ＭＳ Ｐゴシック"/>
              </a:rPr>
              <a:t>, P. Scovell, </a:t>
            </a:r>
          </a:p>
          <a:p>
            <a:r>
              <a:rPr lang="en-GB" sz="2133" kern="0" dirty="0">
                <a:ea typeface="ＭＳ Ｐゴシック"/>
              </a:rPr>
              <a:t>E. </a:t>
            </a:r>
            <a:r>
              <a:rPr lang="en-GB" sz="2133" kern="0" dirty="0" err="1">
                <a:ea typeface="ＭＳ Ｐゴシック"/>
              </a:rPr>
              <a:t>Shoemark</a:t>
            </a:r>
            <a:r>
              <a:rPr lang="en-GB" sz="2133" kern="0" dirty="0">
                <a:ea typeface="ＭＳ Ｐゴシック"/>
              </a:rPr>
              <a:t>-Banks, D. Spathara, P. Walters </a:t>
            </a:r>
          </a:p>
          <a:p>
            <a:endParaRPr lang="en-GB" sz="2133" kern="0" dirty="0">
              <a:ea typeface="ＭＳ Ｐゴシック"/>
            </a:endParaRPr>
          </a:p>
          <a:p>
            <a:r>
              <a:rPr lang="en-GB" sz="2133" kern="0" dirty="0">
                <a:ea typeface="ＭＳ Ｐゴシック"/>
              </a:rPr>
              <a:t>IOP Joint APP and HEPP Conference – Edinburgh </a:t>
            </a:r>
          </a:p>
          <a:p>
            <a:r>
              <a:rPr lang="en-GB" sz="2133" kern="0" dirty="0">
                <a:ea typeface="ＭＳ Ｐゴシック"/>
              </a:rPr>
              <a:t>09/04/2026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D620DC4-04CA-25C4-D4DB-3C16B2B89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68" y="171969"/>
            <a:ext cx="2777146" cy="155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887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BBBA18-6FBA-090D-4393-8714F552517E}"/>
              </a:ext>
            </a:extLst>
          </p:cNvPr>
          <p:cNvSpPr txBox="1"/>
          <p:nvPr/>
        </p:nvSpPr>
        <p:spPr>
          <a:xfrm>
            <a:off x="0" y="0"/>
            <a:ext cx="90791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>
                <a:solidFill>
                  <a:schemeClr val="accent2">
                    <a:lumMod val="75000"/>
                  </a:schemeClr>
                </a:solidFill>
              </a:rPr>
              <a:t>How this is/can be used for experiments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FC3CCF-4E60-27BF-5BCA-EDC33BCAAA88}"/>
              </a:ext>
            </a:extLst>
          </p:cNvPr>
          <p:cNvCxnSpPr>
            <a:cxnSpLocks/>
          </p:cNvCxnSpPr>
          <p:nvPr/>
        </p:nvCxnSpPr>
        <p:spPr>
          <a:xfrm>
            <a:off x="3175342" y="842379"/>
            <a:ext cx="0" cy="181979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323815C-F752-35D8-80C9-63D7D1CE17B9}"/>
              </a:ext>
            </a:extLst>
          </p:cNvPr>
          <p:cNvCxnSpPr>
            <a:cxnSpLocks/>
          </p:cNvCxnSpPr>
          <p:nvPr/>
        </p:nvCxnSpPr>
        <p:spPr>
          <a:xfrm>
            <a:off x="186795" y="1166862"/>
            <a:ext cx="702587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59AF093-9371-C3E5-865F-584862803E2C}"/>
              </a:ext>
            </a:extLst>
          </p:cNvPr>
          <p:cNvSpPr txBox="1"/>
          <p:nvPr/>
        </p:nvSpPr>
        <p:spPr>
          <a:xfrm>
            <a:off x="783771" y="797530"/>
            <a:ext cx="212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</a:t>
            </a:r>
            <a:r>
              <a:rPr lang="en-US" sz="2400" b="1" dirty="0">
                <a:solidFill>
                  <a:schemeClr val="accent2"/>
                </a:solidFill>
              </a:rPr>
              <a:t>plating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65EF48-53C3-08FC-7389-286406B42BE4}"/>
              </a:ext>
            </a:extLst>
          </p:cNvPr>
          <p:cNvSpPr txBox="1"/>
          <p:nvPr/>
        </p:nvSpPr>
        <p:spPr>
          <a:xfrm>
            <a:off x="3277363" y="797530"/>
            <a:ext cx="2568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</a:t>
            </a:r>
            <a:r>
              <a:rPr lang="en-US" sz="2400" b="1" dirty="0">
                <a:solidFill>
                  <a:schemeClr val="accent2"/>
                </a:solidFill>
              </a:rPr>
              <a:t>forming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FF4CCE-C16B-1955-D943-8CA8C2D3860D}"/>
              </a:ext>
            </a:extLst>
          </p:cNvPr>
          <p:cNvSpPr txBox="1"/>
          <p:nvPr/>
        </p:nvSpPr>
        <p:spPr>
          <a:xfrm>
            <a:off x="0" y="1211711"/>
            <a:ext cx="3255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dirty="0"/>
              <a:t>Cu plated onto existing structure or components 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Acts as an ultra-pure shield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Reduce radon emanation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1DFCB9-1E0C-3AAA-13F7-B628184510AD}"/>
              </a:ext>
            </a:extLst>
          </p:cNvPr>
          <p:cNvSpPr txBox="1"/>
          <p:nvPr/>
        </p:nvSpPr>
        <p:spPr>
          <a:xfrm>
            <a:off x="3255592" y="1211711"/>
            <a:ext cx="4551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dirty="0"/>
              <a:t>Cu plated onto a </a:t>
            </a:r>
            <a:r>
              <a:rPr lang="en-US" dirty="0" err="1"/>
              <a:t>mould</a:t>
            </a:r>
            <a:r>
              <a:rPr lang="en-US" dirty="0"/>
              <a:t> (called mandrel)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Remove the mandrel leaving a pure copper structure </a:t>
            </a:r>
          </a:p>
          <a:p>
            <a:pPr marL="342900" indent="-342900">
              <a:buBlip>
                <a:blip r:embed="rId3"/>
              </a:buBlip>
            </a:pPr>
            <a:r>
              <a:rPr lang="en-US" dirty="0"/>
              <a:t>Construct large structures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31103C-B323-F2B8-3933-91E57015E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707886"/>
            <a:ext cx="3299835" cy="54447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B04C5F-85C8-DF65-F156-1D663F866D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599" y="3233227"/>
            <a:ext cx="3959245" cy="2987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1FD137-83A1-9FB7-9DA6-EB1713DAA771}"/>
              </a:ext>
            </a:extLst>
          </p:cNvPr>
          <p:cNvSpPr txBox="1"/>
          <p:nvPr/>
        </p:nvSpPr>
        <p:spPr>
          <a:xfrm>
            <a:off x="3354224" y="3245350"/>
            <a:ext cx="2870842" cy="477054"/>
          </a:xfrm>
          <a:prstGeom prst="rect">
            <a:avLst/>
          </a:prstGeom>
          <a:solidFill>
            <a:srgbClr val="FFFFFF">
              <a:alpha val="74902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NEWS-G electroplated Cu</a:t>
            </a:r>
          </a:p>
          <a:p>
            <a:r>
              <a:rPr lang="en-GB" sz="900" i="1" dirty="0">
                <a:hlinkClick r:id="rId6"/>
              </a:rPr>
              <a:t>NIMA 988 (2021) 164844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C7F3B8-1968-4FF1-A512-5875F2353C90}"/>
              </a:ext>
            </a:extLst>
          </p:cNvPr>
          <p:cNvSpPr txBox="1"/>
          <p:nvPr/>
        </p:nvSpPr>
        <p:spPr>
          <a:xfrm>
            <a:off x="8175172" y="737727"/>
            <a:ext cx="3278064" cy="723275"/>
          </a:xfrm>
          <a:prstGeom prst="rect">
            <a:avLst/>
          </a:prstGeom>
          <a:solidFill>
            <a:srgbClr val="FFFFFF">
              <a:alpha val="74902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2"/>
                </a:solidFill>
              </a:rPr>
              <a:t>Majorana Demonstrator</a:t>
            </a:r>
          </a:p>
          <a:p>
            <a:pPr algn="ctr"/>
            <a:r>
              <a:rPr lang="en-GB" sz="1600" b="1" dirty="0">
                <a:solidFill>
                  <a:schemeClr val="accent2"/>
                </a:solidFill>
              </a:rPr>
              <a:t>Electroformed Cu</a:t>
            </a:r>
          </a:p>
          <a:p>
            <a:pPr algn="ctr"/>
            <a:r>
              <a:rPr lang="en-GB" sz="900" i="1" dirty="0">
                <a:solidFill>
                  <a:schemeClr val="accent2"/>
                </a:solidFill>
                <a:hlinkClick r:id="rId7"/>
              </a:rPr>
              <a:t>OSTI  (2012) 1039850</a:t>
            </a:r>
            <a:endParaRPr lang="en-GB" sz="900" i="1" dirty="0">
              <a:solidFill>
                <a:schemeClr val="accent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00F6BB-D0C8-3874-A495-DE675687ACA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22772"/>
          <a:stretch>
            <a:fillRect/>
          </a:stretch>
        </p:blipFill>
        <p:spPr>
          <a:xfrm>
            <a:off x="73004" y="3516525"/>
            <a:ext cx="3182588" cy="2262732"/>
          </a:xfrm>
          <a:prstGeom prst="rect">
            <a:avLst/>
          </a:prstGeom>
        </p:spPr>
      </p:pic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17C8125D-381C-25AC-0ACC-11D2F1B9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5E69B228-FCC0-EF2C-BC51-39AC2294D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510022CA-AAF2-1E23-BB4D-5B0FA934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10</a:t>
            </a:fld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DDA780-F5BB-CBD8-8065-4AC3F909D74E}"/>
              </a:ext>
            </a:extLst>
          </p:cNvPr>
          <p:cNvCxnSpPr>
            <a:cxnSpLocks/>
          </p:cNvCxnSpPr>
          <p:nvPr/>
        </p:nvCxnSpPr>
        <p:spPr>
          <a:xfrm flipV="1">
            <a:off x="220114" y="2659324"/>
            <a:ext cx="6985633" cy="1297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51FEE43-D7F0-68D2-3765-87E7A32F1AE8}"/>
              </a:ext>
            </a:extLst>
          </p:cNvPr>
          <p:cNvSpPr/>
          <p:nvPr/>
        </p:nvSpPr>
        <p:spPr>
          <a:xfrm>
            <a:off x="175993" y="4115859"/>
            <a:ext cx="526753" cy="253109"/>
          </a:xfrm>
          <a:prstGeom prst="rect">
            <a:avLst/>
          </a:prstGeom>
          <a:solidFill>
            <a:srgbClr val="F9D0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422A7A-6A4E-B564-B39E-DFCA367F64E0}"/>
                  </a:ext>
                </a:extLst>
              </p:cNvPr>
              <p:cNvSpPr txBox="1"/>
              <p:nvPr/>
            </p:nvSpPr>
            <p:spPr>
              <a:xfrm>
                <a:off x="1714127" y="3507939"/>
                <a:ext cx="264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422A7A-6A4E-B564-B39E-DFCA367F6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127" y="3507939"/>
                <a:ext cx="264368" cy="21544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74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D8881-8E51-A499-1652-3E5E2D08C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33CE2-C02F-78D7-732B-BEBB2100D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91D60-EC19-4157-5E7F-45AFD01F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A diagram of a building&#10;&#10;AI-generated content may be incorrect.">
            <a:extLst>
              <a:ext uri="{FF2B5EF4-FFF2-40B4-BE49-F238E27FC236}">
                <a16:creationId xmlns:a16="http://schemas.microsoft.com/office/drawing/2014/main" id="{96FB23FC-F665-A642-11C9-D973E7ABA6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168"/>
          <a:stretch>
            <a:fillRect/>
          </a:stretch>
        </p:blipFill>
        <p:spPr>
          <a:xfrm>
            <a:off x="6541086" y="2592851"/>
            <a:ext cx="5483063" cy="309535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2CA3455-8913-8243-6951-3503F203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FB7D12-DDD3-24BC-AB47-0794DC3D553E}"/>
              </a:ext>
            </a:extLst>
          </p:cNvPr>
          <p:cNvSpPr txBox="1"/>
          <p:nvPr/>
        </p:nvSpPr>
        <p:spPr>
          <a:xfrm>
            <a:off x="0" y="0"/>
            <a:ext cx="7184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Electroforming facility at </a:t>
            </a:r>
            <a:r>
              <a:rPr lang="en-US" sz="4000" err="1">
                <a:solidFill>
                  <a:schemeClr val="accent2">
                    <a:lumMod val="75000"/>
                  </a:schemeClr>
                </a:solidFill>
              </a:rPr>
              <a:t>Boulby</a:t>
            </a:r>
            <a:endParaRPr lang="en-US" sz="4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5F1889-8A3B-AA7B-A33E-9690035AA44E}"/>
              </a:ext>
            </a:extLst>
          </p:cNvPr>
          <p:cNvSpPr/>
          <p:nvPr/>
        </p:nvSpPr>
        <p:spPr>
          <a:xfrm>
            <a:off x="6644429" y="2642024"/>
            <a:ext cx="1167591" cy="9086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C6F405-4A6A-C3BD-C706-5F0A760B9BF3}"/>
              </a:ext>
            </a:extLst>
          </p:cNvPr>
          <p:cNvSpPr txBox="1"/>
          <p:nvPr/>
        </p:nvSpPr>
        <p:spPr>
          <a:xfrm>
            <a:off x="-1" y="558851"/>
            <a:ext cx="1202415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>
                <a:solidFill>
                  <a:schemeClr val="accent2"/>
                </a:solidFill>
              </a:rPr>
              <a:t>1.1km underground </a:t>
            </a:r>
            <a:r>
              <a:rPr lang="en-US" sz="2000" dirty="0"/>
              <a:t>at the UK’s deep underground laboratory </a:t>
            </a:r>
            <a:r>
              <a:rPr lang="en-US" sz="2000" dirty="0" err="1"/>
              <a:t>Boulby</a:t>
            </a: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Dedicated </a:t>
            </a:r>
            <a:r>
              <a:rPr lang="en-US" sz="2000" dirty="0">
                <a:solidFill>
                  <a:schemeClr val="accent2"/>
                </a:solidFill>
              </a:rPr>
              <a:t>ISO-6</a:t>
            </a:r>
            <a:r>
              <a:rPr lang="en-US" sz="2000" dirty="0"/>
              <a:t> cleanroom within the larger </a:t>
            </a:r>
            <a:r>
              <a:rPr lang="en-US" sz="2000" dirty="0" err="1"/>
              <a:t>Boulby</a:t>
            </a:r>
            <a:r>
              <a:rPr lang="en-US" sz="2000" dirty="0"/>
              <a:t> cleanroom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000" dirty="0"/>
              <a:t>XIA UltraLow-1800 + ICP-MS on site at </a:t>
            </a:r>
            <a:r>
              <a:rPr lang="en-US" sz="2000" dirty="0" err="1"/>
              <a:t>Boulby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sz="2000" dirty="0"/>
          </a:p>
          <a:p>
            <a:pPr marL="342900" indent="-342900">
              <a:buBlip>
                <a:blip r:embed="rId3"/>
              </a:buBlip>
            </a:pPr>
            <a:endParaRPr lang="en-US" sz="2000" dirty="0"/>
          </a:p>
          <a:p>
            <a:pPr marL="342900" indent="-342900">
              <a:buBlip>
                <a:blip r:embed="rId3"/>
              </a:buBlip>
            </a:pPr>
            <a:endParaRPr lang="en-US" sz="700" b="1" dirty="0">
              <a:solidFill>
                <a:schemeClr val="accent2"/>
              </a:solidFill>
            </a:endParaRPr>
          </a:p>
          <a:p>
            <a:pPr marL="342900" indent="-342900">
              <a:buBlip>
                <a:blip r:embed="rId3"/>
              </a:buBlip>
            </a:pP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A4FAB6-BBFA-0FF7-85E9-7CDEC77EF4AA}"/>
              </a:ext>
            </a:extLst>
          </p:cNvPr>
          <p:cNvSpPr txBox="1"/>
          <p:nvPr/>
        </p:nvSpPr>
        <p:spPr>
          <a:xfrm>
            <a:off x="6541086" y="5166752"/>
            <a:ext cx="2847075" cy="507831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Boulby</a:t>
            </a:r>
            <a:r>
              <a:rPr lang="en-US" b="1" dirty="0">
                <a:solidFill>
                  <a:schemeClr val="accent2"/>
                </a:solidFill>
              </a:rPr>
              <a:t> underground lab</a:t>
            </a:r>
          </a:p>
          <a:p>
            <a:r>
              <a:rPr lang="en-US" sz="900" i="1" u="sng" dirty="0">
                <a:solidFill>
                  <a:srgbClr val="467886"/>
                </a:solidFill>
              </a:rPr>
              <a:t>https://</a:t>
            </a:r>
            <a:r>
              <a:rPr lang="en-US" sz="900" i="1" u="sng" dirty="0" err="1">
                <a:solidFill>
                  <a:srgbClr val="467886"/>
                </a:solidFill>
              </a:rPr>
              <a:t>www.boulby.stfc.ac.uk</a:t>
            </a:r>
            <a:r>
              <a:rPr lang="en-US" sz="900" i="1" u="sng" dirty="0">
                <a:solidFill>
                  <a:srgbClr val="467886"/>
                </a:solidFill>
              </a:rPr>
              <a:t>/Pages/</a:t>
            </a:r>
            <a:r>
              <a:rPr lang="en-US" sz="900" i="1" u="sng" dirty="0" err="1">
                <a:solidFill>
                  <a:srgbClr val="467886"/>
                </a:solidFill>
              </a:rPr>
              <a:t>home.aspx</a:t>
            </a:r>
            <a:endParaRPr lang="en-US" sz="900" i="1" u="sng" dirty="0">
              <a:solidFill>
                <a:srgbClr val="467886"/>
              </a:solidFill>
            </a:endParaRPr>
          </a:p>
        </p:txBody>
      </p:sp>
      <p:pic>
        <p:nvPicPr>
          <p:cNvPr id="13" name="Picture 12" descr="A transparent tent with a structure inside&#10;&#10;AI-generated content may be incorrect.">
            <a:extLst>
              <a:ext uri="{FF2B5EF4-FFF2-40B4-BE49-F238E27FC236}">
                <a16:creationId xmlns:a16="http://schemas.microsoft.com/office/drawing/2014/main" id="{016467E3-4283-464F-6F5B-18CE33CB0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687" y="2055813"/>
            <a:ext cx="5886313" cy="44147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4ACD59D-418E-6806-2BDB-12C0539CAAFF}"/>
              </a:ext>
            </a:extLst>
          </p:cNvPr>
          <p:cNvSpPr txBox="1"/>
          <p:nvPr/>
        </p:nvSpPr>
        <p:spPr>
          <a:xfrm>
            <a:off x="5354684" y="1506416"/>
            <a:ext cx="2955647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b="0" i="1" u="none" strike="noStrike" dirty="0">
                <a:solidFill>
                  <a:srgbClr val="282828"/>
                </a:solidFill>
                <a:effectLst/>
                <a:latin typeface="ThinSpaceFallback"/>
                <a:hlinkClick r:id="rId5"/>
              </a:rPr>
              <a:t>Front. Phys. 2023 11:1310146</a:t>
            </a:r>
            <a:endParaRPr lang="en-GB" sz="1300" b="0" i="1" u="none" strike="noStrike" dirty="0">
              <a:solidFill>
                <a:srgbClr val="282828"/>
              </a:solidFill>
              <a:effectLst/>
              <a:latin typeface="ThinSpaceFallback"/>
            </a:endParaRPr>
          </a:p>
          <a:p>
            <a:r>
              <a:rPr lang="en-GB" sz="1300" b="0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JINST 2025 </a:t>
            </a:r>
            <a:r>
              <a:rPr lang="en-GB" sz="1300" b="1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20</a:t>
            </a:r>
            <a:r>
              <a:rPr lang="en-GB" sz="1300" b="0" i="1" u="none" strike="noStrike" dirty="0">
                <a:solidFill>
                  <a:srgbClr val="333333"/>
                </a:solidFill>
                <a:effectLst/>
                <a:latin typeface="-apple-system"/>
                <a:hlinkClick r:id="rId6"/>
              </a:rPr>
              <a:t> P06010</a:t>
            </a:r>
            <a:endParaRPr lang="en-US" sz="1300" i="1" dirty="0"/>
          </a:p>
          <a:p>
            <a:endParaRPr lang="en-US" sz="1300" i="1" dirty="0"/>
          </a:p>
        </p:txBody>
      </p:sp>
      <p:sp>
        <p:nvSpPr>
          <p:cNvPr id="2" name="Vertical Scroll 1">
            <a:extLst>
              <a:ext uri="{FF2B5EF4-FFF2-40B4-BE49-F238E27FC236}">
                <a16:creationId xmlns:a16="http://schemas.microsoft.com/office/drawing/2014/main" id="{674940AD-BCE0-696C-76CB-B722B9D37131}"/>
              </a:ext>
            </a:extLst>
          </p:cNvPr>
          <p:cNvSpPr/>
          <p:nvPr/>
        </p:nvSpPr>
        <p:spPr>
          <a:xfrm>
            <a:off x="8153400" y="799674"/>
            <a:ext cx="3820526" cy="833742"/>
          </a:xfrm>
          <a:prstGeom prst="verticalScroll">
            <a:avLst/>
          </a:prstGeom>
          <a:solidFill>
            <a:srgbClr val="F6C6A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See posters by B. Green and K. Johnson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And talks by A. Hamer and  P. Scovell</a:t>
            </a:r>
          </a:p>
        </p:txBody>
      </p:sp>
    </p:spTree>
    <p:extLst>
      <p:ext uri="{BB962C8B-B14F-4D97-AF65-F5344CB8AC3E}">
        <p14:creationId xmlns:p14="http://schemas.microsoft.com/office/powerpoint/2010/main" val="2323097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BF38A-2EF2-6C6A-18FC-C549A1560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ADF7B-4F68-3D61-4E49-B9D3AC4C8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F57F9-3A33-A96D-0CA1-1FF74AE74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6FC6321-B4BD-D83C-F96B-A589047282B4}"/>
              </a:ext>
            </a:extLst>
          </p:cNvPr>
          <p:cNvGrpSpPr/>
          <p:nvPr/>
        </p:nvGrpSpPr>
        <p:grpSpPr>
          <a:xfrm>
            <a:off x="2011830" y="2620238"/>
            <a:ext cx="9803103" cy="3821474"/>
            <a:chOff x="6059148" y="26564949"/>
            <a:chExt cx="10529321" cy="410457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0FB8DF9-8115-873F-6572-B3AE2792B8B3}"/>
                </a:ext>
              </a:extLst>
            </p:cNvPr>
            <p:cNvGrpSpPr/>
            <p:nvPr/>
          </p:nvGrpSpPr>
          <p:grpSpPr>
            <a:xfrm>
              <a:off x="8816069" y="26564949"/>
              <a:ext cx="7772400" cy="4104570"/>
              <a:chOff x="8816069" y="26564949"/>
              <a:chExt cx="7772400" cy="4104570"/>
            </a:xfrm>
          </p:grpSpPr>
          <p:pic>
            <p:nvPicPr>
              <p:cNvPr id="12" name="Picture 11" descr="A white cylinder with pipes and valves&#10;&#10;AI-generated content may be incorrect.">
                <a:extLst>
                  <a:ext uri="{FF2B5EF4-FFF2-40B4-BE49-F238E27FC236}">
                    <a16:creationId xmlns:a16="http://schemas.microsoft.com/office/drawing/2014/main" id="{0AFDBABF-7FD6-95B6-FB6A-8A632A2837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16069" y="26564949"/>
                <a:ext cx="7772400" cy="410457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A5359C-1FAC-3C50-7559-9E7AB78FA286}"/>
                  </a:ext>
                </a:extLst>
              </p:cNvPr>
              <p:cNvSpPr txBox="1"/>
              <p:nvPr/>
            </p:nvSpPr>
            <p:spPr>
              <a:xfrm>
                <a:off x="13919199" y="26755450"/>
                <a:ext cx="1926698" cy="347105"/>
              </a:xfrm>
              <a:prstGeom prst="rect">
                <a:avLst/>
              </a:prstGeom>
              <a:solidFill>
                <a:srgbClr val="FF0000">
                  <a:alpha val="40000"/>
                </a:srgbClr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</a:rPr>
                  <a:t>Recirculating filters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677E1085-DCB3-5D69-7A7D-51A97E39E1B0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>
              <a:xfrm>
                <a:off x="14882548" y="27102555"/>
                <a:ext cx="153167" cy="71737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9CB53E5-1CC3-69D8-204E-6A3291D4EE30}"/>
                </a:ext>
              </a:extLst>
            </p:cNvPr>
            <p:cNvSpPr/>
            <p:nvPr/>
          </p:nvSpPr>
          <p:spPr>
            <a:xfrm>
              <a:off x="11569700" y="27004949"/>
              <a:ext cx="2349499" cy="92811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2926054-CFB7-5F02-67CA-DC9EFD91C81F}"/>
                </a:ext>
              </a:extLst>
            </p:cNvPr>
            <p:cNvCxnSpPr>
              <a:cxnSpLocks/>
              <a:stCxn id="15" idx="0"/>
              <a:endCxn id="9" idx="0"/>
            </p:cNvCxnSpPr>
            <p:nvPr/>
          </p:nvCxnSpPr>
          <p:spPr>
            <a:xfrm>
              <a:off x="6059148" y="26755450"/>
              <a:ext cx="6685301" cy="249499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78FDD1B-51F1-BA4F-BCE2-2C31953594B9}"/>
                </a:ext>
              </a:extLst>
            </p:cNvPr>
            <p:cNvCxnSpPr>
              <a:cxnSpLocks/>
              <a:endCxn id="9" idx="5"/>
            </p:cNvCxnSpPr>
            <p:nvPr/>
          </p:nvCxnSpPr>
          <p:spPr>
            <a:xfrm flipV="1">
              <a:off x="6948796" y="27797146"/>
              <a:ext cx="6626328" cy="2122341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957E1447-EA5E-C73C-EB2D-8448E5FEF4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88" t="13882" r="7450" b="-1781"/>
          <a:stretch>
            <a:fillRect/>
          </a:stretch>
        </p:blipFill>
        <p:spPr>
          <a:xfrm>
            <a:off x="377067" y="2797601"/>
            <a:ext cx="3269525" cy="3143748"/>
          </a:xfrm>
          <a:prstGeom prst="ellipse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150C54-63E5-CF89-5606-CD311010754C}"/>
              </a:ext>
            </a:extLst>
          </p:cNvPr>
          <p:cNvSpPr txBox="1"/>
          <p:nvPr/>
        </p:nvSpPr>
        <p:spPr>
          <a:xfrm>
            <a:off x="1577027" y="6072380"/>
            <a:ext cx="2415530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Steel cylindrical mandrel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98D6BD-8884-BD3B-000B-E1D5B25599B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2369127" y="4793673"/>
            <a:ext cx="415665" cy="12787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489896A-6F6F-E5B5-704C-27C254234C38}"/>
              </a:ext>
            </a:extLst>
          </p:cNvPr>
          <p:cNvSpPr txBox="1"/>
          <p:nvPr/>
        </p:nvSpPr>
        <p:spPr>
          <a:xfrm>
            <a:off x="44266" y="2806187"/>
            <a:ext cx="1810623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5.5N Cu feedstock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9F477D-AC0B-C2BE-5746-753AFFB82ACA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949578" y="3129352"/>
            <a:ext cx="1003310" cy="2802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7FBD9B4-A932-A310-6E0A-0847BF43336B}"/>
              </a:ext>
            </a:extLst>
          </p:cNvPr>
          <p:cNvSpPr txBox="1"/>
          <p:nvPr/>
        </p:nvSpPr>
        <p:spPr>
          <a:xfrm>
            <a:off x="45864" y="5931584"/>
            <a:ext cx="945118" cy="553998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Cu bus bar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569987-FD25-1AFC-15C7-3608A5B79C17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518423" y="5417127"/>
            <a:ext cx="896528" cy="5144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2F7EBC0-021E-9091-7B61-2ACD8DA2AC1B}"/>
              </a:ext>
            </a:extLst>
          </p:cNvPr>
          <p:cNvSpPr txBox="1"/>
          <p:nvPr/>
        </p:nvSpPr>
        <p:spPr>
          <a:xfrm>
            <a:off x="3592137" y="3090551"/>
            <a:ext cx="815942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Inlets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F2331E7-A026-463C-7374-AFE9E02B80DF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949968" y="3413716"/>
            <a:ext cx="1050140" cy="5891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804B0CC-164C-8F69-397A-F908420F9E59}"/>
              </a:ext>
            </a:extLst>
          </p:cNvPr>
          <p:cNvSpPr txBox="1"/>
          <p:nvPr/>
        </p:nvSpPr>
        <p:spPr>
          <a:xfrm>
            <a:off x="4080652" y="3690849"/>
            <a:ext cx="1142349" cy="553998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CuSO</a:t>
            </a:r>
            <a:r>
              <a:rPr lang="en-US" sz="1500" baseline="-25000" dirty="0">
                <a:solidFill>
                  <a:schemeClr val="bg1"/>
                </a:solidFill>
              </a:rPr>
              <a:t>4 </a:t>
            </a:r>
            <a:r>
              <a:rPr lang="en-US" sz="1500" dirty="0">
                <a:solidFill>
                  <a:schemeClr val="bg1"/>
                </a:solidFill>
              </a:rPr>
              <a:t>electrolyte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C7EA7DE-6921-9341-B986-53E90DEC77C4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652873" y="3967848"/>
            <a:ext cx="1427779" cy="3640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55AF75-3376-39CF-7FE1-148ABF1D3CE8}"/>
              </a:ext>
            </a:extLst>
          </p:cNvPr>
          <p:cNvSpPr txBox="1"/>
          <p:nvPr/>
        </p:nvSpPr>
        <p:spPr>
          <a:xfrm>
            <a:off x="8506020" y="6058655"/>
            <a:ext cx="3297762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Electroforming bath at </a:t>
            </a:r>
            <a:r>
              <a:rPr lang="en-US" b="1" dirty="0" err="1">
                <a:solidFill>
                  <a:schemeClr val="accent2"/>
                </a:solidFill>
              </a:rPr>
              <a:t>Boulby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0D89F0-FE2B-94FF-A6D7-0FA4242D0252}"/>
              </a:ext>
            </a:extLst>
          </p:cNvPr>
          <p:cNvSpPr txBox="1"/>
          <p:nvPr/>
        </p:nvSpPr>
        <p:spPr>
          <a:xfrm>
            <a:off x="33467" y="5147256"/>
            <a:ext cx="1048395" cy="32316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solidFill>
                  <a:schemeClr val="bg1"/>
                </a:solidFill>
              </a:rPr>
              <a:t>Ti anodes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DEC34DA-89F0-44F4-8A53-BFD2F7B3DED2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557665" y="3953816"/>
            <a:ext cx="492087" cy="11934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8E163D4-5741-F287-395B-B200DE002DB1}"/>
              </a:ext>
            </a:extLst>
          </p:cNvPr>
          <p:cNvSpPr txBox="1"/>
          <p:nvPr/>
        </p:nvSpPr>
        <p:spPr>
          <a:xfrm>
            <a:off x="1" y="653366"/>
            <a:ext cx="58214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sz="2000" dirty="0"/>
              <a:t>Small setup used to plate smaller components</a:t>
            </a:r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endParaRPr lang="en-US" sz="1000" dirty="0"/>
          </a:p>
          <a:p>
            <a:pPr marL="342900" indent="-342900">
              <a:buBlip>
                <a:blip r:embed="rId4"/>
              </a:buBlip>
            </a:pPr>
            <a:r>
              <a:rPr lang="en-US" sz="2000" dirty="0"/>
              <a:t>Larger setup’s first goal to electroform a  30 cm spherical proportional counter: </a:t>
            </a:r>
            <a:r>
              <a:rPr lang="en-US" sz="2000" dirty="0">
                <a:solidFill>
                  <a:schemeClr val="accent2"/>
                </a:solidFill>
              </a:rPr>
              <a:t>DarkSPHERE-30</a:t>
            </a:r>
          </a:p>
          <a:p>
            <a:endParaRPr lang="en-US" sz="2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6B8A3F-2E57-AD50-CAD8-442ED1B87748}"/>
              </a:ext>
            </a:extLst>
          </p:cNvPr>
          <p:cNvSpPr txBox="1"/>
          <p:nvPr/>
        </p:nvSpPr>
        <p:spPr>
          <a:xfrm>
            <a:off x="0" y="0"/>
            <a:ext cx="7184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Electroforming facility at </a:t>
            </a:r>
            <a:r>
              <a:rPr lang="en-US" sz="4000" dirty="0" err="1">
                <a:solidFill>
                  <a:schemeClr val="accent2">
                    <a:lumMod val="75000"/>
                  </a:schemeClr>
                </a:solidFill>
              </a:rPr>
              <a:t>Boulby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A88A1BE-8899-49D3-4FAE-158817D7A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8730" y="30258"/>
            <a:ext cx="1912342" cy="253615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FB848D8-C8ED-6AD9-2D36-82D0DAA9A8FC}"/>
              </a:ext>
            </a:extLst>
          </p:cNvPr>
          <p:cNvSpPr txBox="1"/>
          <p:nvPr/>
        </p:nvSpPr>
        <p:spPr>
          <a:xfrm>
            <a:off x="6998720" y="1114590"/>
            <a:ext cx="2010701" cy="36933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Near-future plans</a:t>
            </a:r>
          </a:p>
        </p:txBody>
      </p:sp>
    </p:spTree>
    <p:extLst>
      <p:ext uri="{BB962C8B-B14F-4D97-AF65-F5344CB8AC3E}">
        <p14:creationId xmlns:p14="http://schemas.microsoft.com/office/powerpoint/2010/main" val="3925257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3B08E-F4FB-0CB0-B41D-554CE812C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B3A5-3E26-DDE2-F353-962AA6E24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38CD3-53E8-1BBD-D043-07791C8D7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50226-E26E-6DD7-228E-CA2B56169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6A13A-38B1-9299-78C3-02A191FFF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 descr="A person holding a metal cylinder&#10;&#10;AI-generated content may be incorrect.">
            <a:extLst>
              <a:ext uri="{FF2B5EF4-FFF2-40B4-BE49-F238E27FC236}">
                <a16:creationId xmlns:a16="http://schemas.microsoft.com/office/drawing/2014/main" id="{1809AD1F-8CE0-A5EC-CFB4-33FD89C6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15" t="12962" r="27999" b="18707"/>
          <a:stretch>
            <a:fillRect/>
          </a:stretch>
        </p:blipFill>
        <p:spPr>
          <a:xfrm rot="5400000">
            <a:off x="8009681" y="2374953"/>
            <a:ext cx="4534559" cy="3701286"/>
          </a:xfrm>
          <a:prstGeom prst="rect">
            <a:avLst/>
          </a:prstGeom>
        </p:spPr>
      </p:pic>
      <p:pic>
        <p:nvPicPr>
          <p:cNvPr id="7" name="Picture 6" descr="A brown plastic bag on a white surface&#10;&#10;AI-generated content may be incorrect.">
            <a:extLst>
              <a:ext uri="{FF2B5EF4-FFF2-40B4-BE49-F238E27FC236}">
                <a16:creationId xmlns:a16="http://schemas.microsoft.com/office/drawing/2014/main" id="{043E22AC-F1FE-3F06-3DB9-1AFFAC5481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01" t="11492" b="13738"/>
          <a:stretch>
            <a:fillRect/>
          </a:stretch>
        </p:blipFill>
        <p:spPr>
          <a:xfrm>
            <a:off x="8810627" y="171491"/>
            <a:ext cx="2741342" cy="16530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0E95F8-E6D7-154B-6159-3286E3EA3A00}"/>
              </a:ext>
            </a:extLst>
          </p:cNvPr>
          <p:cNvSpPr txBox="1"/>
          <p:nvPr/>
        </p:nvSpPr>
        <p:spPr>
          <a:xfrm>
            <a:off x="0" y="530993"/>
            <a:ext cx="811959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Copper plated onto stainless steel cylinder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Peeled copper off mandrel -&gt; ICPMS and XIA results pending analysis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Can use flattened copper from cylindrical mandrel as tray for XIA</a:t>
            </a:r>
          </a:p>
          <a:p>
            <a:pPr marL="342900" indent="-342900">
              <a:buBlip>
                <a:blip r:embed="rId4"/>
              </a:buBlip>
            </a:pP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8597E7-7745-FCC5-4900-E1E3C45BB581}"/>
              </a:ext>
            </a:extLst>
          </p:cNvPr>
          <p:cNvSpPr txBox="1"/>
          <p:nvPr/>
        </p:nvSpPr>
        <p:spPr>
          <a:xfrm>
            <a:off x="0" y="0"/>
            <a:ext cx="33629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Current status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FF3888-78A3-C8F9-3FF2-1CEBF10347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" y="2287134"/>
            <a:ext cx="4692579" cy="4205741"/>
          </a:xfrm>
          <a:prstGeom prst="rect">
            <a:avLst/>
          </a:prstGeom>
        </p:spPr>
      </p:pic>
      <p:pic>
        <p:nvPicPr>
          <p:cNvPr id="12" name="Picture 11" descr="A metal container with liquid inside&#10;&#10;AI-generated content may be incorrect.">
            <a:extLst>
              <a:ext uri="{FF2B5EF4-FFF2-40B4-BE49-F238E27FC236}">
                <a16:creationId xmlns:a16="http://schemas.microsoft.com/office/drawing/2014/main" id="{1AB2DF7C-D232-B094-0D1E-ED322214A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7946" y="1958316"/>
            <a:ext cx="3390694" cy="452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89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AAC713C-D494-21E1-DC97-7E13A979C37A}"/>
              </a:ext>
            </a:extLst>
          </p:cNvPr>
          <p:cNvGrpSpPr/>
          <p:nvPr/>
        </p:nvGrpSpPr>
        <p:grpSpPr>
          <a:xfrm>
            <a:off x="629271" y="3305714"/>
            <a:ext cx="4495800" cy="3186949"/>
            <a:chOff x="629271" y="3450516"/>
            <a:chExt cx="4495800" cy="31869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9B689B1-1430-6D1C-274B-2E994CF27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093"/>
            <a:stretch>
              <a:fillRect/>
            </a:stretch>
          </p:blipFill>
          <p:spPr>
            <a:xfrm>
              <a:off x="629271" y="3450516"/>
              <a:ext cx="4495800" cy="318694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A3CDD9-8620-8B61-9A94-B708397380A6}"/>
                </a:ext>
              </a:extLst>
            </p:cNvPr>
            <p:cNvSpPr txBox="1"/>
            <p:nvPr/>
          </p:nvSpPr>
          <p:spPr>
            <a:xfrm>
              <a:off x="2886682" y="4627852"/>
              <a:ext cx="162250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u="none" strike="noStrike" dirty="0">
                  <a:solidFill>
                    <a:srgbClr val="000000"/>
                  </a:solidFill>
                  <a:effectLst/>
                  <a:latin typeface="Noto Sans" panose="020B0502040504020204" pitchFamily="34" charset="0"/>
                  <a:hlinkClick r:id="rId3"/>
                </a:rPr>
                <a:t>Phys. Rev. D 108, 112006</a:t>
              </a:r>
              <a:endParaRPr lang="en-US" sz="1000" i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B07C766-9456-4EB0-BA77-F9BDC7932016}"/>
                </a:ext>
              </a:extLst>
            </p:cNvPr>
            <p:cNvSpPr txBox="1"/>
            <p:nvPr/>
          </p:nvSpPr>
          <p:spPr>
            <a:xfrm>
              <a:off x="3208098" y="4187332"/>
              <a:ext cx="3690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O(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D33A21-17C2-483F-1175-7AD1319A7031}"/>
                </a:ext>
              </a:extLst>
            </p:cNvPr>
            <p:cNvSpPr txBox="1"/>
            <p:nvPr/>
          </p:nvSpPr>
          <p:spPr>
            <a:xfrm>
              <a:off x="3586942" y="4187332"/>
              <a:ext cx="239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6386159-08C1-D4E7-0382-EC1337248798}"/>
              </a:ext>
            </a:extLst>
          </p:cNvPr>
          <p:cNvSpPr txBox="1"/>
          <p:nvPr/>
        </p:nvSpPr>
        <p:spPr>
          <a:xfrm>
            <a:off x="0" y="0"/>
            <a:ext cx="3954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Physics Potential</a:t>
            </a:r>
          </a:p>
        </p:txBody>
      </p:sp>
      <p:pic>
        <p:nvPicPr>
          <p:cNvPr id="6" name="Picture 5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79EC10F2-E8C9-7F01-7220-3670EFC0B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366" y="463044"/>
            <a:ext cx="6418633" cy="5931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96F3DC-369E-6DBB-6D45-AE606342900A}"/>
              </a:ext>
            </a:extLst>
          </p:cNvPr>
          <p:cNvSpPr txBox="1"/>
          <p:nvPr/>
        </p:nvSpPr>
        <p:spPr>
          <a:xfrm>
            <a:off x="0" y="568827"/>
            <a:ext cx="5773365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5"/>
              </a:buBlip>
            </a:pPr>
            <a:r>
              <a:rPr lang="en-US" sz="2000" dirty="0"/>
              <a:t>Fully electroformed spherical proportional counters will have world leading sensitivity to low-mass dark matter</a:t>
            </a:r>
          </a:p>
          <a:p>
            <a:pPr marL="342900" indent="-342900">
              <a:buBlip>
                <a:blip r:embed="rId5"/>
              </a:buBlip>
            </a:pPr>
            <a:endParaRPr lang="en-US" sz="2500" dirty="0"/>
          </a:p>
          <a:p>
            <a:pPr marL="342900" indent="-342900">
              <a:buBlip>
                <a:blip r:embed="rId5"/>
              </a:buBlip>
            </a:pPr>
            <a:endParaRPr lang="en-US" sz="1000" dirty="0"/>
          </a:p>
          <a:p>
            <a:pPr marL="342900" indent="-342900">
              <a:buBlip>
                <a:blip r:embed="rId5"/>
              </a:buBlip>
            </a:pPr>
            <a:r>
              <a:rPr lang="en-US" sz="2000" dirty="0"/>
              <a:t>DarkSPHERE-30 to begin construction</a:t>
            </a:r>
            <a:endParaRPr lang="en-US" sz="500" dirty="0"/>
          </a:p>
          <a:p>
            <a:pPr marL="342900" indent="-342900">
              <a:buBlip>
                <a:blip r:embed="rId5"/>
              </a:buBlip>
            </a:pPr>
            <a:r>
              <a:rPr lang="en-US" sz="2000" dirty="0"/>
              <a:t>Alloys being explored to improve the properties of electroformed copper – </a:t>
            </a:r>
            <a:r>
              <a:rPr lang="en-US" sz="2000" dirty="0" err="1"/>
              <a:t>PureAlloys</a:t>
            </a:r>
            <a:r>
              <a:rPr lang="en-US" sz="2000" dirty="0"/>
              <a:t> project</a:t>
            </a:r>
          </a:p>
          <a:p>
            <a:pPr marL="800100" lvl="1" indent="-342900">
              <a:buBlip>
                <a:blip r:embed="rId5"/>
              </a:buBlip>
            </a:pPr>
            <a:r>
              <a:rPr lang="en-US" sz="1100" i="1" dirty="0">
                <a:hlinkClick r:id="rId6"/>
              </a:rPr>
              <a:t>NIMA 1082 (2026) 170970</a:t>
            </a:r>
            <a:endParaRPr lang="en-US" sz="1100" i="1" dirty="0"/>
          </a:p>
          <a:p>
            <a:pPr marL="800100" lvl="1" indent="-342900">
              <a:buBlip>
                <a:blip r:embed="rId5"/>
              </a:buBlip>
            </a:pPr>
            <a:r>
              <a:rPr lang="en-US" altLang="en-US" sz="1100" i="1" u="sng" dirty="0">
                <a:solidFill>
                  <a:srgbClr val="006699"/>
                </a:solidFill>
                <a:latin typeface="-apple-system"/>
                <a:hlinkClick r:id="rId7"/>
              </a:rPr>
              <a:t>Communications Physics</a:t>
            </a:r>
            <a:r>
              <a:rPr lang="en-US" altLang="en-US" sz="1100" i="1" dirty="0">
                <a:solidFill>
                  <a:srgbClr val="222222"/>
                </a:solidFill>
                <a:latin typeface="-apple-system"/>
                <a:hlinkClick r:id="rId7"/>
              </a:rPr>
              <a:t> (2025)</a:t>
            </a:r>
            <a:r>
              <a:rPr lang="en-US" altLang="en-US" sz="1100" i="1" u="sng" dirty="0">
                <a:solidFill>
                  <a:srgbClr val="467886"/>
                </a:solidFill>
                <a:hlinkClick r:id="rId7"/>
              </a:rPr>
              <a:t> </a:t>
            </a:r>
            <a:r>
              <a:rPr lang="en-US" altLang="en-US" sz="1100" i="1" dirty="0">
                <a:solidFill>
                  <a:srgbClr val="222222"/>
                </a:solidFill>
                <a:latin typeface="-apple-system"/>
                <a:hlinkClick r:id="rId7"/>
              </a:rPr>
              <a:t>8 464 </a:t>
            </a:r>
            <a:endParaRPr lang="en-US" sz="1100" i="1" dirty="0"/>
          </a:p>
          <a:p>
            <a:pPr lvl="1"/>
            <a:endParaRPr lang="en-US" sz="20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A157966-A057-2A26-2A04-381629BA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5C9F6E4-7168-F7ED-6095-8D2B42D30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3DF7DA-656D-1AD4-385D-EA09D021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14</a:t>
            </a:fld>
            <a:endParaRPr lang="en-US"/>
          </a:p>
        </p:txBody>
      </p:sp>
      <p:sp>
        <p:nvSpPr>
          <p:cNvPr id="3" name="Vertical Scroll 2">
            <a:extLst>
              <a:ext uri="{FF2B5EF4-FFF2-40B4-BE49-F238E27FC236}">
                <a16:creationId xmlns:a16="http://schemas.microsoft.com/office/drawing/2014/main" id="{9987F1AB-EDF6-11C3-3846-04EE9698C55C}"/>
              </a:ext>
            </a:extLst>
          </p:cNvPr>
          <p:cNvSpPr/>
          <p:nvPr/>
        </p:nvSpPr>
        <p:spPr>
          <a:xfrm>
            <a:off x="1348712" y="1555432"/>
            <a:ext cx="3056918" cy="435512"/>
          </a:xfrm>
          <a:prstGeom prst="verticalScroll">
            <a:avLst/>
          </a:prstGeom>
          <a:solidFill>
            <a:srgbClr val="F6C6A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L. Milligan’s and P. Walters’ talks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93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A3BC68-8529-3AD9-AC22-597D85ABC3FE}"/>
              </a:ext>
            </a:extLst>
          </p:cNvPr>
          <p:cNvSpPr txBox="1"/>
          <p:nvPr/>
        </p:nvSpPr>
        <p:spPr>
          <a:xfrm>
            <a:off x="0" y="0"/>
            <a:ext cx="2321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05E144-0647-8A86-87B2-2159EA7DF9A8}"/>
              </a:ext>
            </a:extLst>
          </p:cNvPr>
          <p:cNvSpPr txBox="1"/>
          <p:nvPr/>
        </p:nvSpPr>
        <p:spPr>
          <a:xfrm>
            <a:off x="4896" y="421020"/>
            <a:ext cx="8061417" cy="281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Copper electroforming  for radio-pure detectors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Orders of magnitude improvement in radiopurity over commercial Cu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Electroforming facility constructed at </a:t>
            </a:r>
            <a:r>
              <a:rPr lang="en-US" sz="2000" dirty="0" err="1"/>
              <a:t>Boulby</a:t>
            </a:r>
            <a:r>
              <a:rPr lang="en-US" sz="2000" dirty="0"/>
              <a:t> 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First copper produced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Work ongoing to electroform a ⌀30 cm SPC</a:t>
            </a:r>
          </a:p>
          <a:p>
            <a:pPr marL="342900" indent="-342900">
              <a:lnSpc>
                <a:spcPct val="150000"/>
              </a:lnSpc>
              <a:buBlip>
                <a:blip r:embed="rId2"/>
              </a:buBlip>
            </a:pPr>
            <a:r>
              <a:rPr lang="en-US" sz="2000" dirty="0"/>
              <a:t>Many experiments exploring the use of electroformed and plated Cu</a:t>
            </a:r>
          </a:p>
        </p:txBody>
      </p:sp>
      <p:pic>
        <p:nvPicPr>
          <p:cNvPr id="6" name="Picture 5" descr="People in protective gear in a factory&#10;&#10;AI-generated content may be incorrect.">
            <a:extLst>
              <a:ext uri="{FF2B5EF4-FFF2-40B4-BE49-F238E27FC236}">
                <a16:creationId xmlns:a16="http://schemas.microsoft.com/office/drawing/2014/main" id="{68CC52F6-335F-4B6D-D4A5-BF36F8D24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86902" y="1183610"/>
            <a:ext cx="5569630" cy="4177223"/>
          </a:xfrm>
          <a:prstGeom prst="rect">
            <a:avLst/>
          </a:prstGeom>
        </p:spPr>
      </p:pic>
      <p:pic>
        <p:nvPicPr>
          <p:cNvPr id="7" name="Picture 6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8E344212-FE9C-D386-9256-52D8EB6FA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697" y="3285131"/>
            <a:ext cx="3578641" cy="3307275"/>
          </a:xfrm>
          <a:prstGeom prst="rect">
            <a:avLst/>
          </a:prstGeom>
        </p:spPr>
      </p:pic>
      <p:pic>
        <p:nvPicPr>
          <p:cNvPr id="8" name="Picture 7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174B19E3-C73D-B40E-4FAA-7FAD4696635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988" t="13882" r="7450" b="-1781"/>
          <a:stretch>
            <a:fillRect/>
          </a:stretch>
        </p:blipFill>
        <p:spPr>
          <a:xfrm>
            <a:off x="173184" y="3285131"/>
            <a:ext cx="3439594" cy="3307275"/>
          </a:xfrm>
          <a:prstGeom prst="ellipse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3D02B2B-2BF7-22AC-0738-40AF70170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C1FCBB4-E922-9EA9-5203-A471FBB9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5EF97DB-7108-D919-05B3-66D31F36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4785489F-A7AC-2716-B9E7-8A9C6101FED6}"/>
              </a:ext>
            </a:extLst>
          </p:cNvPr>
          <p:cNvGrpSpPr/>
          <p:nvPr/>
        </p:nvGrpSpPr>
        <p:grpSpPr>
          <a:xfrm>
            <a:off x="2232102" y="461621"/>
            <a:ext cx="7727796" cy="6195656"/>
            <a:chOff x="4685639" y="618008"/>
            <a:chExt cx="7268469" cy="58273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E4916C7-50C0-78DF-703C-861D67951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5639" y="618008"/>
              <a:ext cx="7268469" cy="5827397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80A92A9-FFB4-0F0F-B9C7-DCD04EE4B342}"/>
                </a:ext>
              </a:extLst>
            </p:cNvPr>
            <p:cNvSpPr/>
            <p:nvPr/>
          </p:nvSpPr>
          <p:spPr>
            <a:xfrm>
              <a:off x="9202978" y="995264"/>
              <a:ext cx="1463325" cy="6179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3945007-FFF9-EF1C-D2FD-251F25AD47C2}"/>
                </a:ext>
              </a:extLst>
            </p:cNvPr>
            <p:cNvSpPr/>
            <p:nvPr/>
          </p:nvSpPr>
          <p:spPr>
            <a:xfrm rot="5400000">
              <a:off x="9817385" y="1211331"/>
              <a:ext cx="1463325" cy="557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0D617-B90D-0C74-6FFE-0CA888C2F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72653-EB37-CE2A-A1BD-DEED470B6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EED64-799A-755D-AE96-3F0093D42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C9E52B-7A60-176F-F450-5872DA993B4A}"/>
              </a:ext>
            </a:extLst>
          </p:cNvPr>
          <p:cNvSpPr txBox="1"/>
          <p:nvPr/>
        </p:nvSpPr>
        <p:spPr>
          <a:xfrm>
            <a:off x="0" y="-41992"/>
            <a:ext cx="8837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Direct dark matter detection landscape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85D9B69-A73A-57E5-8451-AEAF82E65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977" y="4471639"/>
            <a:ext cx="2891734" cy="130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55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3D4192F-5DE7-E6BA-67D7-C5C0A523AB13}"/>
              </a:ext>
            </a:extLst>
          </p:cNvPr>
          <p:cNvGrpSpPr/>
          <p:nvPr/>
        </p:nvGrpSpPr>
        <p:grpSpPr>
          <a:xfrm>
            <a:off x="2232102" y="461621"/>
            <a:ext cx="7727796" cy="6195656"/>
            <a:chOff x="4685639" y="618008"/>
            <a:chExt cx="7268469" cy="582739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C3B444E-57E3-C790-90A2-45AE27F28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5639" y="618008"/>
              <a:ext cx="7268469" cy="582739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37DF05B-2A19-514A-E249-91CDD6A7F0C3}"/>
                </a:ext>
              </a:extLst>
            </p:cNvPr>
            <p:cNvSpPr/>
            <p:nvPr/>
          </p:nvSpPr>
          <p:spPr>
            <a:xfrm>
              <a:off x="9202978" y="995264"/>
              <a:ext cx="1463325" cy="6179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B9E7D3B-92C4-4D1F-FC62-FC1FBDB256DB}"/>
                </a:ext>
              </a:extLst>
            </p:cNvPr>
            <p:cNvSpPr/>
            <p:nvPr/>
          </p:nvSpPr>
          <p:spPr>
            <a:xfrm rot="5400000">
              <a:off x="9817385" y="1211331"/>
              <a:ext cx="1463325" cy="557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E6B50-194F-BF12-2A7F-619D95EA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FAEF6-3A20-B072-F186-F81997D6D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90CA-64FB-2034-990E-5F69B1FF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8DBCD-0814-7709-F5A8-B8D8F72A90F9}"/>
              </a:ext>
            </a:extLst>
          </p:cNvPr>
          <p:cNvSpPr txBox="1"/>
          <p:nvPr/>
        </p:nvSpPr>
        <p:spPr>
          <a:xfrm>
            <a:off x="0" y="-41992"/>
            <a:ext cx="8837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Direct dark matter detection landscape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1ECF43-CFBA-94E5-7D23-B15F125826F1}"/>
              </a:ext>
            </a:extLst>
          </p:cNvPr>
          <p:cNvSpPr txBox="1"/>
          <p:nvPr/>
        </p:nvSpPr>
        <p:spPr>
          <a:xfrm>
            <a:off x="3453240" y="4968143"/>
            <a:ext cx="2522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Increase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Lower backgrounds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828EC176-CEB2-5A6A-11A9-083C7BBF638C}"/>
              </a:ext>
            </a:extLst>
          </p:cNvPr>
          <p:cNvSpPr/>
          <p:nvPr/>
        </p:nvSpPr>
        <p:spPr>
          <a:xfrm>
            <a:off x="3587055" y="2382505"/>
            <a:ext cx="559715" cy="247792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6137021-AA8C-1401-9BE9-D138F4B53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977" y="4471639"/>
            <a:ext cx="2891734" cy="130816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EB54A82-4244-8CFE-834D-396E46A66AD5}"/>
              </a:ext>
            </a:extLst>
          </p:cNvPr>
          <p:cNvSpPr/>
          <p:nvPr/>
        </p:nvSpPr>
        <p:spPr>
          <a:xfrm>
            <a:off x="3499672" y="5277504"/>
            <a:ext cx="2403991" cy="32409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1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E3E0F-5FD5-2697-EA74-524C41A56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7A9BD-D25F-1678-2D5F-B31670308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0AB29-388A-E502-2C6C-B0B2277E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EFE2D-C037-AE44-3795-8C4DC7F8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0C11C-5E37-650C-7A62-07C35B22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5B2BEE-90D1-1BD6-8FD5-A4B993A3F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185" y="2492864"/>
            <a:ext cx="4232199" cy="39676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C8577D-A8E2-77E1-D63D-2151E39BC181}"/>
              </a:ext>
            </a:extLst>
          </p:cNvPr>
          <p:cNvSpPr txBox="1"/>
          <p:nvPr/>
        </p:nvSpPr>
        <p:spPr>
          <a:xfrm>
            <a:off x="0" y="-41992"/>
            <a:ext cx="6770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>
                    <a:lumMod val="75000"/>
                  </a:schemeClr>
                </a:solidFill>
              </a:rPr>
              <a:t>Copper as a detector material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B96ADF-ECC3-243D-20C4-FFB5E6E7518F}"/>
              </a:ext>
            </a:extLst>
          </p:cNvPr>
          <p:cNvSpPr txBox="1"/>
          <p:nvPr/>
        </p:nvSpPr>
        <p:spPr>
          <a:xfrm>
            <a:off x="0" y="590907"/>
            <a:ext cx="95663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en-US" sz="2400" dirty="0">
                <a:solidFill>
                  <a:schemeClr val="accent2"/>
                </a:solidFill>
              </a:rPr>
              <a:t>Copper</a:t>
            </a:r>
            <a:r>
              <a:rPr lang="en-US" sz="2400" dirty="0"/>
              <a:t> is an attractive detector material for rare event searches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No long-lived radio-isotopes </a:t>
            </a:r>
            <a:r>
              <a:rPr lang="en-US" sz="2400" dirty="0"/>
              <a:t>– longest </a:t>
            </a:r>
            <a:r>
              <a:rPr lang="en-US" sz="2400" baseline="30000" dirty="0"/>
              <a:t>67</a:t>
            </a:r>
            <a:r>
              <a:rPr lang="en-US" sz="2400" dirty="0"/>
              <a:t>Cu: t</a:t>
            </a:r>
            <a:r>
              <a:rPr lang="en-US" sz="2400" baseline="-25000" dirty="0"/>
              <a:t>1/2</a:t>
            </a:r>
            <a:r>
              <a:rPr lang="en-US" sz="2400" dirty="0"/>
              <a:t> = 62 h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Commercially available at </a:t>
            </a:r>
            <a:r>
              <a:rPr lang="en-US" sz="2400" dirty="0">
                <a:solidFill>
                  <a:schemeClr val="accent2"/>
                </a:solidFill>
              </a:rPr>
              <a:t>high-purity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Good mechanical and electrical properties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Favorable electrochemical properties</a:t>
            </a:r>
            <a:r>
              <a:rPr lang="en-US" sz="2400" dirty="0"/>
              <a:t> – more on this later!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C759F2B-CB7D-F1BA-78BD-07E35F842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357" y="3003550"/>
            <a:ext cx="4871457" cy="352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22ECA1-2313-EEA3-CB77-EC2C404296ED}"/>
              </a:ext>
            </a:extLst>
          </p:cNvPr>
          <p:cNvSpPr txBox="1"/>
          <p:nvPr/>
        </p:nvSpPr>
        <p:spPr>
          <a:xfrm>
            <a:off x="6598357" y="6005894"/>
            <a:ext cx="2409314" cy="523220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CUORE collaboration</a:t>
            </a:r>
          </a:p>
          <a:p>
            <a:r>
              <a:rPr lang="en-US" sz="1000" i="1" u="sng" dirty="0">
                <a:solidFill>
                  <a:srgbClr val="467886"/>
                </a:solidFill>
              </a:rPr>
              <a:t>https://</a:t>
            </a:r>
            <a:r>
              <a:rPr lang="en-US" sz="1000" i="1" u="sng" dirty="0" err="1">
                <a:solidFill>
                  <a:srgbClr val="467886"/>
                </a:solidFill>
              </a:rPr>
              <a:t>cuoreexperiment.org</a:t>
            </a:r>
            <a:endParaRPr lang="en-US" sz="1000" i="1" u="sng" dirty="0">
              <a:solidFill>
                <a:srgbClr val="46788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BD959F-0060-D823-1A0E-93AAB222401C}"/>
              </a:ext>
            </a:extLst>
          </p:cNvPr>
          <p:cNvSpPr txBox="1"/>
          <p:nvPr/>
        </p:nvSpPr>
        <p:spPr>
          <a:xfrm>
            <a:off x="722185" y="6005894"/>
            <a:ext cx="2613216" cy="523220"/>
          </a:xfrm>
          <a:prstGeom prst="rect">
            <a:avLst/>
          </a:prstGeom>
          <a:solidFill>
            <a:srgbClr val="FFFFFF">
              <a:alpha val="69804"/>
            </a:srgb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NEWS-G collaboration</a:t>
            </a:r>
          </a:p>
          <a:p>
            <a:r>
              <a:rPr lang="en-US" sz="1000" i="1" u="sng" dirty="0">
                <a:solidFill>
                  <a:srgbClr val="467886"/>
                </a:solidFill>
              </a:rPr>
              <a:t>https://</a:t>
            </a:r>
            <a:r>
              <a:rPr lang="en-US" sz="1000" i="1" u="sng" dirty="0" err="1">
                <a:solidFill>
                  <a:srgbClr val="467886"/>
                </a:solidFill>
              </a:rPr>
              <a:t>www.snolab.ca</a:t>
            </a:r>
            <a:r>
              <a:rPr lang="en-US" sz="1000" i="1" u="sng" dirty="0">
                <a:solidFill>
                  <a:srgbClr val="467886"/>
                </a:solidFill>
              </a:rPr>
              <a:t>/experiment/news-g/</a:t>
            </a:r>
          </a:p>
        </p:txBody>
      </p:sp>
    </p:spTree>
    <p:extLst>
      <p:ext uri="{BB962C8B-B14F-4D97-AF65-F5344CB8AC3E}">
        <p14:creationId xmlns:p14="http://schemas.microsoft.com/office/powerpoint/2010/main" val="130874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1FDF1-DFFB-0F45-0D6F-C65FF2310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3E423-FC0B-DF26-B25F-F12F6BB1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9D955-8CBF-A306-7991-DB550423F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C7DF0-1CAB-B7F6-0723-1BA91BCCC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F610E-FB09-902E-615D-7F1568A29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6726-0F05-4818-BFF2-4EE7A1FEF806}" type="slidenum">
              <a:rPr lang="en-GB" smtClean="0"/>
              <a:t>5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2182C3-D1DE-C8BB-DE37-03B1D3830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705" y="2874638"/>
            <a:ext cx="4294909" cy="333302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02C44E5-2EDC-54C4-D892-810FF201A41E}"/>
              </a:ext>
            </a:extLst>
          </p:cNvPr>
          <p:cNvSpPr/>
          <p:nvPr/>
        </p:nvSpPr>
        <p:spPr>
          <a:xfrm>
            <a:off x="765500" y="5448753"/>
            <a:ext cx="813036" cy="6821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2096BB-22A4-57A8-6CE4-BB44939DD415}"/>
              </a:ext>
            </a:extLst>
          </p:cNvPr>
          <p:cNvSpPr txBox="1"/>
          <p:nvPr/>
        </p:nvSpPr>
        <p:spPr>
          <a:xfrm>
            <a:off x="0" y="0"/>
            <a:ext cx="4782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accent2">
                    <a:lumMod val="75000"/>
                  </a:schemeClr>
                </a:solidFill>
              </a:rPr>
              <a:t>Copper background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0F2A0-19F8-5B11-AC7C-F72D9C4CDF32}"/>
              </a:ext>
            </a:extLst>
          </p:cNvPr>
          <p:cNvSpPr txBox="1"/>
          <p:nvPr/>
        </p:nvSpPr>
        <p:spPr>
          <a:xfrm>
            <a:off x="0" y="552483"/>
            <a:ext cx="764973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2400" dirty="0"/>
              <a:t>Copper can still represent an important background </a:t>
            </a:r>
          </a:p>
          <a:p>
            <a:pPr marL="342900" indent="-342900">
              <a:buBlip>
                <a:blip r:embed="rId3"/>
              </a:buBlip>
            </a:pPr>
            <a:endParaRPr lang="en-US" sz="1000" dirty="0"/>
          </a:p>
          <a:p>
            <a:pPr marL="342900" indent="-342900">
              <a:buBlip>
                <a:blip r:embed="rId3"/>
              </a:buBlip>
            </a:pPr>
            <a:r>
              <a:rPr lang="en-US" sz="2400" dirty="0"/>
              <a:t>Commercial copper contaminated - </a:t>
            </a:r>
            <a:r>
              <a:rPr lang="en-US" sz="2400" baseline="30000" dirty="0">
                <a:solidFill>
                  <a:schemeClr val="accent2"/>
                </a:solidFill>
              </a:rPr>
              <a:t>238</a:t>
            </a:r>
            <a:r>
              <a:rPr lang="en-US" sz="2400" dirty="0">
                <a:solidFill>
                  <a:schemeClr val="accent2"/>
                </a:solidFill>
              </a:rPr>
              <a:t>U </a:t>
            </a:r>
            <a:r>
              <a:rPr lang="en-US" sz="2400" dirty="0"/>
              <a:t>and </a:t>
            </a:r>
            <a:r>
              <a:rPr lang="en-US" sz="2400" baseline="30000" dirty="0">
                <a:solidFill>
                  <a:schemeClr val="accent2"/>
                </a:solidFill>
              </a:rPr>
              <a:t>232</a:t>
            </a:r>
            <a:r>
              <a:rPr lang="en-US" sz="2400" dirty="0">
                <a:solidFill>
                  <a:schemeClr val="accent2"/>
                </a:solidFill>
              </a:rPr>
              <a:t>Th</a:t>
            </a:r>
            <a:r>
              <a:rPr lang="en-US" sz="2400" dirty="0"/>
              <a:t> decay chains: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Natural ore contamination 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Implanted during manufacture and handling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Cosmogenic activation - </a:t>
            </a:r>
            <a:r>
              <a:rPr lang="en-GB" sz="2400" baseline="30000" dirty="0"/>
              <a:t>63</a:t>
            </a:r>
            <a:r>
              <a:rPr lang="en-GB" sz="2400" dirty="0"/>
              <a:t>Cu(n,⍺)</a:t>
            </a:r>
            <a:r>
              <a:rPr lang="en-GB" sz="2400" baseline="30000" dirty="0"/>
              <a:t>60</a:t>
            </a:r>
            <a:r>
              <a:rPr lang="en-GB" sz="2400" dirty="0"/>
              <a:t>Co </a:t>
            </a:r>
            <a:r>
              <a:rPr lang="en-US" sz="2400" dirty="0"/>
              <a:t>t</a:t>
            </a:r>
            <a:r>
              <a:rPr lang="en-US" sz="2400" baseline="-25000" dirty="0"/>
              <a:t>1/2</a:t>
            </a:r>
            <a:r>
              <a:rPr lang="en-US" sz="2400" dirty="0"/>
              <a:t> = 5.27 yr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269BA3-9697-22E6-664C-FC5CD033756C}"/>
              </a:ext>
            </a:extLst>
          </p:cNvPr>
          <p:cNvSpPr txBox="1"/>
          <p:nvPr/>
        </p:nvSpPr>
        <p:spPr>
          <a:xfrm>
            <a:off x="121025" y="6221075"/>
            <a:ext cx="5596147" cy="3693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Simulated backgrounds for NEWS-G’s current detector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99FAC1-EBCA-6F9B-8D03-3AC9E4D56307}"/>
              </a:ext>
            </a:extLst>
          </p:cNvPr>
          <p:cNvSpPr txBox="1"/>
          <p:nvPr/>
        </p:nvSpPr>
        <p:spPr>
          <a:xfrm>
            <a:off x="8619482" y="3343047"/>
            <a:ext cx="1832553" cy="3693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/>
              <a:t>238</a:t>
            </a:r>
            <a:r>
              <a:rPr lang="en-US" dirty="0"/>
              <a:t>U decay chain</a:t>
            </a:r>
          </a:p>
        </p:txBody>
      </p:sp>
      <p:pic>
        <p:nvPicPr>
          <p:cNvPr id="139" name="Picture 138">
            <a:extLst>
              <a:ext uri="{FF2B5EF4-FFF2-40B4-BE49-F238E27FC236}">
                <a16:creationId xmlns:a16="http://schemas.microsoft.com/office/drawing/2014/main" id="{956F1139-9DDA-A20E-6BA1-D7231E426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1091" y="552484"/>
            <a:ext cx="4622550" cy="566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18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DBFD4-D6AD-E5F7-FADA-711E987D9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CA36C-12E3-E7E1-0BCF-3CA6A6E85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639" y="1163265"/>
            <a:ext cx="5912837" cy="4727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014FEE-4E25-B025-5D5A-F4EBD187B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94D2A-4448-370E-6410-BA259E46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64A40-D223-9A01-28BC-381896F8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G.Rogers | IOP APP &amp; HEPP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5674BD-F5DD-817E-9699-75846E41EB41}"/>
              </a:ext>
            </a:extLst>
          </p:cNvPr>
          <p:cNvSpPr txBox="1"/>
          <p:nvPr/>
        </p:nvSpPr>
        <p:spPr>
          <a:xfrm>
            <a:off x="0" y="0"/>
            <a:ext cx="421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>
                <a:solidFill>
                  <a:schemeClr val="accent2">
                    <a:lumMod val="75000"/>
                  </a:schemeClr>
                </a:solidFill>
              </a:rPr>
              <a:t>Electrodeposition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9B8661-BBE3-0C64-372A-2CE9EB3E4127}"/>
              </a:ext>
            </a:extLst>
          </p:cNvPr>
          <p:cNvSpPr txBox="1"/>
          <p:nvPr/>
        </p:nvSpPr>
        <p:spPr>
          <a:xfrm>
            <a:off x="0" y="864055"/>
            <a:ext cx="60960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/>
              <a:t>Deposit ions onto a cathode by applying a voltage</a:t>
            </a:r>
          </a:p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/>
              <a:t>Governed by oxidation and reduction reactions</a:t>
            </a:r>
          </a:p>
          <a:p>
            <a:pPr marL="342900" indent="-342900">
              <a:lnSpc>
                <a:spcPct val="200000"/>
              </a:lnSpc>
              <a:buBlip>
                <a:blip r:embed="rId3"/>
              </a:buBlip>
            </a:pPr>
            <a:r>
              <a:rPr lang="en-US" sz="2000" dirty="0">
                <a:solidFill>
                  <a:schemeClr val="accent2"/>
                </a:solidFill>
              </a:rPr>
              <a:t>Deposited mass </a:t>
            </a:r>
            <a:r>
              <a:rPr lang="en-US" sz="2000" dirty="0"/>
              <a:t>proportional to current </a:t>
            </a:r>
          </a:p>
          <a:p>
            <a:pPr marL="342900" indent="-342900">
              <a:buBlip>
                <a:blip r:embed="rId3"/>
              </a:buBlip>
            </a:pPr>
            <a:endParaRPr lang="en-US" dirty="0"/>
          </a:p>
          <a:p>
            <a:pPr marL="342900" indent="-342900">
              <a:buBlip>
                <a:blip r:embed="rId3"/>
              </a:buBlip>
            </a:pPr>
            <a:endParaRPr lang="en-US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949285-A2B2-96CA-1591-5862AD2AB39B}"/>
                  </a:ext>
                </a:extLst>
              </p:cNvPr>
              <p:cNvSpPr txBox="1"/>
              <p:nvPr/>
            </p:nvSpPr>
            <p:spPr>
              <a:xfrm>
                <a:off x="1224339" y="3809809"/>
                <a:ext cx="2487540" cy="8794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2800" i="1" smtClean="0"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I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(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t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) </m:t>
                          </m:r>
                          <m:r>
                            <m:rPr>
                              <m:nor/>
                            </m:rPr>
                            <a:rPr lang="en-GB" sz="2800" b="0" i="0" smtClean="0"/>
                            <m:t>dt</m:t>
                          </m:r>
                          <m:r>
                            <m:rPr>
                              <m:nor/>
                            </m:rPr>
                            <a:rPr lang="en-GB" sz="2800"/>
                            <m:t> 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𝑧𝐹</m:t>
                          </m:r>
                        </m:den>
                      </m:f>
                    </m:oMath>
                  </m:oMathPara>
                </a14:m>
                <a:endParaRPr lang="en-US" sz="28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949285-A2B2-96CA-1591-5862AD2AB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339" y="3809809"/>
                <a:ext cx="2487540" cy="879408"/>
              </a:xfrm>
              <a:prstGeom prst="rect">
                <a:avLst/>
              </a:prstGeom>
              <a:blipFill>
                <a:blip r:embed="rId4"/>
                <a:stretch>
                  <a:fillRect l="-3046" t="-7143" r="-5076"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49B9F84-8291-5A5A-40FF-013C5A57B2DD}"/>
              </a:ext>
            </a:extLst>
          </p:cNvPr>
          <p:cNvCxnSpPr>
            <a:cxnSpLocks/>
          </p:cNvCxnSpPr>
          <p:nvPr/>
        </p:nvCxnSpPr>
        <p:spPr>
          <a:xfrm flipH="1">
            <a:off x="3058736" y="3618912"/>
            <a:ext cx="411444" cy="190897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0D7060F-91C5-6511-16B4-0526999FB5E6}"/>
              </a:ext>
            </a:extLst>
          </p:cNvPr>
          <p:cNvCxnSpPr>
            <a:cxnSpLocks/>
          </p:cNvCxnSpPr>
          <p:nvPr/>
        </p:nvCxnSpPr>
        <p:spPr>
          <a:xfrm>
            <a:off x="2124940" y="3556653"/>
            <a:ext cx="156159" cy="382786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CEB535-BB78-2D58-2FA0-61C461CF6BA3}"/>
              </a:ext>
            </a:extLst>
          </p:cNvPr>
          <p:cNvCxnSpPr>
            <a:cxnSpLocks/>
          </p:cNvCxnSpPr>
          <p:nvPr/>
        </p:nvCxnSpPr>
        <p:spPr>
          <a:xfrm flipH="1" flipV="1">
            <a:off x="3081353" y="4573905"/>
            <a:ext cx="216706" cy="159327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BCB8C9C-75C0-DFF7-0359-11A4A9655EAB}"/>
              </a:ext>
            </a:extLst>
          </p:cNvPr>
          <p:cNvCxnSpPr>
            <a:cxnSpLocks/>
          </p:cNvCxnSpPr>
          <p:nvPr/>
        </p:nvCxnSpPr>
        <p:spPr>
          <a:xfrm flipV="1">
            <a:off x="2462001" y="4733232"/>
            <a:ext cx="151112" cy="190136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2578656-6402-2844-FB14-82A42EF227EF}"/>
              </a:ext>
            </a:extLst>
          </p:cNvPr>
          <p:cNvCxnSpPr>
            <a:cxnSpLocks/>
          </p:cNvCxnSpPr>
          <p:nvPr/>
        </p:nvCxnSpPr>
        <p:spPr>
          <a:xfrm>
            <a:off x="1409008" y="2742582"/>
            <a:ext cx="0" cy="1294783"/>
          </a:xfrm>
          <a:prstGeom prst="straightConnector1">
            <a:avLst/>
          </a:prstGeom>
          <a:ln>
            <a:solidFill>
              <a:srgbClr val="E9713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3071F83-C699-96FC-3EBC-2D32C75AD815}"/>
              </a:ext>
            </a:extLst>
          </p:cNvPr>
          <p:cNvSpPr txBox="1"/>
          <p:nvPr/>
        </p:nvSpPr>
        <p:spPr>
          <a:xfrm>
            <a:off x="1535993" y="3241512"/>
            <a:ext cx="134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Molar mass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25D464A-A8B0-DFF0-11F8-7B37A38CEFCB}"/>
              </a:ext>
            </a:extLst>
          </p:cNvPr>
          <p:cNvSpPr txBox="1"/>
          <p:nvPr/>
        </p:nvSpPr>
        <p:spPr>
          <a:xfrm>
            <a:off x="3165030" y="3291863"/>
            <a:ext cx="94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Current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E93CC3-C5D6-AD48-597E-FDD3F9C36700}"/>
              </a:ext>
            </a:extLst>
          </p:cNvPr>
          <p:cNvSpPr txBox="1"/>
          <p:nvPr/>
        </p:nvSpPr>
        <p:spPr>
          <a:xfrm>
            <a:off x="2044870" y="4837831"/>
            <a:ext cx="78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No. e</a:t>
            </a:r>
            <a:r>
              <a:rPr lang="en-US" baseline="30000"/>
              <a:t>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113B6C-4302-94E8-E27B-A93AED1B2255}"/>
              </a:ext>
            </a:extLst>
          </p:cNvPr>
          <p:cNvSpPr txBox="1"/>
          <p:nvPr/>
        </p:nvSpPr>
        <p:spPr>
          <a:xfrm>
            <a:off x="2875821" y="4676293"/>
            <a:ext cx="191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Faraday constant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81DFA22-5054-4BDD-7236-0A22C3A698CE}"/>
              </a:ext>
            </a:extLst>
          </p:cNvPr>
          <p:cNvSpPr/>
          <p:nvPr/>
        </p:nvSpPr>
        <p:spPr>
          <a:xfrm>
            <a:off x="7899162" y="2910100"/>
            <a:ext cx="2481943" cy="1816870"/>
          </a:xfrm>
          <a:prstGeom prst="rect">
            <a:avLst/>
          </a:prstGeom>
          <a:solidFill>
            <a:srgbClr val="83CBEB"/>
          </a:solidFill>
          <a:ln>
            <a:solidFill>
              <a:srgbClr val="83CBE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A254838-65B6-E9C0-F215-D240A2458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6</a:t>
            </a:fld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F4B3D51-6B2B-48A0-28A6-B5190934EB87}"/>
              </a:ext>
            </a:extLst>
          </p:cNvPr>
          <p:cNvSpPr/>
          <p:nvPr/>
        </p:nvSpPr>
        <p:spPr>
          <a:xfrm>
            <a:off x="7074749" y="2252503"/>
            <a:ext cx="524108" cy="472649"/>
          </a:xfrm>
          <a:prstGeom prst="rect">
            <a:avLst/>
          </a:prstGeom>
          <a:solidFill>
            <a:srgbClr val="E971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A0F65B-528B-6E2D-A838-A0AFF3D6E2F9}"/>
              </a:ext>
            </a:extLst>
          </p:cNvPr>
          <p:cNvSpPr/>
          <p:nvPr/>
        </p:nvSpPr>
        <p:spPr>
          <a:xfrm>
            <a:off x="8982635" y="5303363"/>
            <a:ext cx="275233" cy="252210"/>
          </a:xfrm>
          <a:prstGeom prst="ellipse">
            <a:avLst/>
          </a:prstGeom>
          <a:solidFill>
            <a:srgbClr val="F6C6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E21350-E38A-F8C6-F576-28FC044370DE}"/>
              </a:ext>
            </a:extLst>
          </p:cNvPr>
          <p:cNvSpPr txBox="1"/>
          <p:nvPr/>
        </p:nvSpPr>
        <p:spPr>
          <a:xfrm>
            <a:off x="8901150" y="5256072"/>
            <a:ext cx="429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98667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2B9F650-0B02-FA6E-A3A0-C4CE8AC9627D}"/>
              </a:ext>
            </a:extLst>
          </p:cNvPr>
          <p:cNvSpPr txBox="1"/>
          <p:nvPr/>
        </p:nvSpPr>
        <p:spPr>
          <a:xfrm>
            <a:off x="0" y="1186994"/>
            <a:ext cx="6405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Species plating tendency </a:t>
            </a:r>
            <a:r>
              <a:rPr lang="en-US" dirty="0">
                <a:solidFill>
                  <a:schemeClr val="accent2"/>
                </a:solidFill>
              </a:rPr>
              <a:t>governed by reduction potentials</a:t>
            </a:r>
          </a:p>
          <a:p>
            <a:pPr marL="342900" indent="-342900">
              <a:buBlip>
                <a:blip r:embed="rId2"/>
              </a:buBlip>
            </a:pP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schemeClr val="accent2"/>
                </a:solidFill>
              </a:rPr>
              <a:t>Careful control of applied potential </a:t>
            </a:r>
            <a:r>
              <a:rPr lang="en-GB" dirty="0"/>
              <a:t>difference allows preferential plating of copper over contaminants</a:t>
            </a:r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endParaRPr lang="en-GB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Used in industry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to produce copper with excellent purity</a:t>
            </a:r>
          </a:p>
          <a:p>
            <a:endParaRPr lang="en-US" dirty="0"/>
          </a:p>
          <a:p>
            <a:endParaRPr lang="en-GB" dirty="0"/>
          </a:p>
          <a:p>
            <a:endParaRPr lang="en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10444D-0202-E020-AF0C-DA74FF601CB3}"/>
              </a:ext>
            </a:extLst>
          </p:cNvPr>
          <p:cNvSpPr txBox="1"/>
          <p:nvPr/>
        </p:nvSpPr>
        <p:spPr>
          <a:xfrm>
            <a:off x="0" y="0"/>
            <a:ext cx="6036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Copper</a:t>
            </a:r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 electrodeposition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17B90C-AB48-1ABE-97A8-6C4A84C79C5C}"/>
                  </a:ext>
                </a:extLst>
              </p:cNvPr>
              <p:cNvSpPr txBox="1"/>
              <p:nvPr/>
            </p:nvSpPr>
            <p:spPr>
              <a:xfrm>
                <a:off x="4217500" y="7059314"/>
                <a:ext cx="6362700" cy="7260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𝑛𝐹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17B90C-AB48-1ABE-97A8-6C4A84C79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500" y="7059314"/>
                <a:ext cx="6362700" cy="7260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7C601E71-FF97-1753-65C3-0EF2D106D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81D83323-2534-10FA-20E6-6232B4B8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27038B43-6AD9-4666-A8CE-EE269604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BE82289-1455-9E07-CF02-E4539F12823A}"/>
                  </a:ext>
                </a:extLst>
              </p:cNvPr>
              <p:cNvSpPr txBox="1"/>
              <p:nvPr/>
            </p:nvSpPr>
            <p:spPr>
              <a:xfrm>
                <a:off x="1668446" y="2959182"/>
                <a:ext cx="2398349" cy="2973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m:rPr>
                              <m:sty m:val="p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athode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–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m:rPr>
                              <m:sty m:val="p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node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BE82289-1455-9E07-CF02-E4539F128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446" y="2959182"/>
                <a:ext cx="2398349" cy="297389"/>
              </a:xfrm>
              <a:prstGeom prst="rect">
                <a:avLst/>
              </a:prstGeom>
              <a:blipFill>
                <a:blip r:embed="rId4"/>
                <a:stretch>
                  <a:fillRect l="-2105" t="-4000" r="-105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49E3B7-38AF-5D9C-E936-60E34D5E6B69}"/>
                  </a:ext>
                </a:extLst>
              </p:cNvPr>
              <p:cNvSpPr txBox="1"/>
              <p:nvPr/>
            </p:nvSpPr>
            <p:spPr>
              <a:xfrm>
                <a:off x="864649" y="3512093"/>
                <a:ext cx="4005942" cy="389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E</m:t>
                    </m:r>
                    <m:r>
                      <m:rPr>
                        <m:sty m:val="p"/>
                      </m:rPr>
                      <a:rPr lang="en-GB" b="0" i="1" baseline="-25000" smtClean="0">
                        <a:latin typeface="Cambria Math" panose="02040503050406030204" pitchFamily="18" charset="0"/>
                      </a:rPr>
                      <m:t>applied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reaction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procedes</m:t>
                    </m:r>
                  </m:oMath>
                </a14:m>
                <a:endParaRPr lang="en-US" baseline="30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49E3B7-38AF-5D9C-E936-60E34D5E6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649" y="3512093"/>
                <a:ext cx="4005942" cy="389402"/>
              </a:xfrm>
              <a:prstGeom prst="rect">
                <a:avLst/>
              </a:prstGeom>
              <a:blipFill>
                <a:blip r:embed="rId5"/>
                <a:stretch>
                  <a:fillRect t="-3125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Picture 46">
            <a:extLst>
              <a:ext uri="{FF2B5EF4-FFF2-40B4-BE49-F238E27FC236}">
                <a16:creationId xmlns:a16="http://schemas.microsoft.com/office/drawing/2014/main" id="{6F482817-7A25-AD37-AAA3-B815A8EB25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1639" y="1163265"/>
            <a:ext cx="5912837" cy="472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78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CF449-0A41-63F5-D9F9-7BF27A90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B04DD-DADC-E779-5AEC-9FAA3607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B5187-7F7E-8008-48F7-5B47B7C8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9F6F96-A258-AB6B-D51B-45805DCA75F2}"/>
              </a:ext>
            </a:extLst>
          </p:cNvPr>
          <p:cNvSpPr txBox="1"/>
          <p:nvPr/>
        </p:nvSpPr>
        <p:spPr>
          <a:xfrm>
            <a:off x="0" y="-87154"/>
            <a:ext cx="8349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Ultra-pure copper </a:t>
            </a:r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electrodeposition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How this differs from industry –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prioritise purity</a:t>
            </a:r>
          </a:p>
        </p:txBody>
      </p:sp>
      <p:pic>
        <p:nvPicPr>
          <p:cNvPr id="26" name="Picture 25" descr="A copper pipe on a tile floor&#10;&#10;AI-generated content may be incorrect.">
            <a:extLst>
              <a:ext uri="{FF2B5EF4-FFF2-40B4-BE49-F238E27FC236}">
                <a16:creationId xmlns:a16="http://schemas.microsoft.com/office/drawing/2014/main" id="{2B782E18-7276-FE81-3F5A-C21E838924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00" t="34235" r="5779" b="48342"/>
          <a:stretch>
            <a:fillRect/>
          </a:stretch>
        </p:blipFill>
        <p:spPr>
          <a:xfrm>
            <a:off x="5812205" y="3503503"/>
            <a:ext cx="6206913" cy="923574"/>
          </a:xfrm>
          <a:prstGeom prst="rect">
            <a:avLst/>
          </a:prstGeom>
        </p:spPr>
      </p:pic>
      <p:pic>
        <p:nvPicPr>
          <p:cNvPr id="27" name="Picture 26" descr="A person holding a copper tube&#10;&#10;AI-generated content may be incorrect.">
            <a:extLst>
              <a:ext uri="{FF2B5EF4-FFF2-40B4-BE49-F238E27FC236}">
                <a16:creationId xmlns:a16="http://schemas.microsoft.com/office/drawing/2014/main" id="{9F9291AD-AA0C-6CBD-BBA7-D8D558FB21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783" t="20025" r="46076" b="14178"/>
          <a:stretch>
            <a:fillRect/>
          </a:stretch>
        </p:blipFill>
        <p:spPr>
          <a:xfrm rot="16200000">
            <a:off x="8521573" y="-937445"/>
            <a:ext cx="788186" cy="6206916"/>
          </a:xfrm>
          <a:prstGeom prst="rect">
            <a:avLst/>
          </a:prstGeom>
        </p:spPr>
      </p:pic>
      <p:sp>
        <p:nvSpPr>
          <p:cNvPr id="28" name="Down Arrow 27">
            <a:extLst>
              <a:ext uri="{FF2B5EF4-FFF2-40B4-BE49-F238E27FC236}">
                <a16:creationId xmlns:a16="http://schemas.microsoft.com/office/drawing/2014/main" id="{0C8D4118-A457-E1D9-08AC-8D0B5D0EA99E}"/>
              </a:ext>
            </a:extLst>
          </p:cNvPr>
          <p:cNvSpPr/>
          <p:nvPr/>
        </p:nvSpPr>
        <p:spPr>
          <a:xfrm>
            <a:off x="7347914" y="2710894"/>
            <a:ext cx="751230" cy="641093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E147AF-78FE-3D4B-163F-14DA00DDAC6F}"/>
              </a:ext>
            </a:extLst>
          </p:cNvPr>
          <p:cNvSpPr txBox="1"/>
          <p:nvPr/>
        </p:nvSpPr>
        <p:spPr>
          <a:xfrm>
            <a:off x="8349593" y="2822025"/>
            <a:ext cx="280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Cu feedstock preparation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4FA623-9827-F300-DE72-1560559F6F67}"/>
              </a:ext>
            </a:extLst>
          </p:cNvPr>
          <p:cNvSpPr txBox="1"/>
          <p:nvPr/>
        </p:nvSpPr>
        <p:spPr>
          <a:xfrm>
            <a:off x="-22129" y="928509"/>
            <a:ext cx="7745658" cy="5003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dirty="0"/>
              <a:t>Procedure principally developed by </a:t>
            </a:r>
            <a:r>
              <a:rPr lang="en-US" dirty="0">
                <a:solidFill>
                  <a:schemeClr val="accent2"/>
                </a:solidFill>
              </a:rPr>
              <a:t>PNNL</a:t>
            </a:r>
            <a:r>
              <a:rPr lang="en-US" dirty="0"/>
              <a:t> for Majorana Demonstrator</a:t>
            </a:r>
            <a:endParaRPr lang="en-US" sz="900" dirty="0"/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dirty="0">
                <a:solidFill>
                  <a:schemeClr val="accent2"/>
                </a:solidFill>
              </a:rPr>
              <a:t>Additive free </a:t>
            </a:r>
            <a:r>
              <a:rPr lang="en-US" dirty="0"/>
              <a:t>electrolyte </a:t>
            </a:r>
            <a:endParaRPr lang="en-US" sz="900" dirty="0"/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dirty="0" err="1">
                <a:solidFill>
                  <a:schemeClr val="accent2"/>
                </a:solidFill>
              </a:rPr>
              <a:t>Prioritise</a:t>
            </a:r>
            <a:r>
              <a:rPr lang="en-US" dirty="0">
                <a:solidFill>
                  <a:schemeClr val="accent2"/>
                </a:solidFill>
              </a:rPr>
              <a:t> purity </a:t>
            </a:r>
            <a:r>
              <a:rPr lang="en-US" dirty="0"/>
              <a:t>over speed -&gt; careful voltage selection</a:t>
            </a: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dirty="0">
                <a:solidFill>
                  <a:schemeClr val="accent2"/>
                </a:solidFill>
              </a:rPr>
              <a:t>Cleanroom </a:t>
            </a:r>
            <a:r>
              <a:rPr lang="en-US" dirty="0"/>
              <a:t>environment</a:t>
            </a:r>
            <a:endParaRPr lang="en-US" sz="1000" dirty="0"/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sz="1800" dirty="0"/>
              <a:t>Stringent </a:t>
            </a:r>
            <a:r>
              <a:rPr lang="en-US" sz="1800" dirty="0">
                <a:solidFill>
                  <a:schemeClr val="accent2"/>
                </a:solidFill>
              </a:rPr>
              <a:t>radiopure material and reagent </a:t>
            </a:r>
            <a:r>
              <a:rPr lang="en-US" sz="1800" dirty="0"/>
              <a:t>selection</a:t>
            </a:r>
            <a:endParaRPr lang="en-US" sz="900" dirty="0"/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sz="1800" dirty="0"/>
              <a:t>Purity </a:t>
            </a:r>
            <a:r>
              <a:rPr lang="en-US" sz="1800" dirty="0">
                <a:solidFill>
                  <a:schemeClr val="accent2"/>
                </a:solidFill>
              </a:rPr>
              <a:t>monitoring</a:t>
            </a:r>
            <a:endParaRPr lang="en-US" sz="900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sz="1800" dirty="0">
                <a:solidFill>
                  <a:schemeClr val="accent2"/>
                </a:solidFill>
              </a:rPr>
              <a:t>Comprehensive cleaning </a:t>
            </a:r>
            <a:r>
              <a:rPr lang="en-US" sz="1800" dirty="0"/>
              <a:t>procedures</a:t>
            </a:r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endParaRPr lang="en-US" dirty="0"/>
          </a:p>
          <a:p>
            <a:pPr marL="342900" indent="-342900">
              <a:lnSpc>
                <a:spcPct val="200000"/>
              </a:lnSpc>
              <a:buBlip>
                <a:blip r:embed="rId4"/>
              </a:buBlip>
            </a:pPr>
            <a:r>
              <a:rPr lang="en-US" dirty="0"/>
              <a:t>Plating </a:t>
            </a:r>
            <a:r>
              <a:rPr lang="en-US" dirty="0">
                <a:solidFill>
                  <a:schemeClr val="accent2"/>
                </a:solidFill>
              </a:rPr>
              <a:t>underground</a:t>
            </a:r>
            <a:r>
              <a:rPr lang="en-US" dirty="0"/>
              <a:t> -&gt;</a:t>
            </a:r>
            <a:r>
              <a:rPr lang="en-US" dirty="0">
                <a:solidFill>
                  <a:schemeClr val="accent2"/>
                </a:solidFill>
              </a:rPr>
              <a:t> reduce cosmogenic activation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BE1091-7781-C855-B8FF-BA13C67D45E4}"/>
              </a:ext>
            </a:extLst>
          </p:cNvPr>
          <p:cNvSpPr txBox="1"/>
          <p:nvPr/>
        </p:nvSpPr>
        <p:spPr>
          <a:xfrm>
            <a:off x="296161" y="4822596"/>
            <a:ext cx="27078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hlinkClick r:id="rId5"/>
              </a:rPr>
              <a:t>NIMA 579 (2007) 486-489</a:t>
            </a:r>
            <a:endParaRPr lang="en-GB" sz="1400" i="1" dirty="0"/>
          </a:p>
          <a:p>
            <a:r>
              <a:rPr lang="en-GB" sz="1400" i="1" dirty="0">
                <a:hlinkClick r:id="rId6"/>
              </a:rPr>
              <a:t>RCTR 277 (2008) 103-110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738182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BA769D-6186-38E4-C707-666C5C4AB267}"/>
              </a:ext>
            </a:extLst>
          </p:cNvPr>
          <p:cNvSpPr txBox="1"/>
          <p:nvPr/>
        </p:nvSpPr>
        <p:spPr>
          <a:xfrm>
            <a:off x="0" y="0"/>
            <a:ext cx="3875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accent2">
                    <a:lumMod val="75000"/>
                  </a:schemeClr>
                </a:solidFill>
              </a:rPr>
              <a:t>Results – ICPMS 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4C92652-E118-FCF6-324E-AABE21675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043061"/>
              </p:ext>
            </p:extLst>
          </p:nvPr>
        </p:nvGraphicFramePr>
        <p:xfrm>
          <a:off x="1704703" y="1079214"/>
          <a:ext cx="8782593" cy="33317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15323">
                  <a:extLst>
                    <a:ext uri="{9D8B030D-6E8A-4147-A177-3AD203B41FA5}">
                      <a16:colId xmlns:a16="http://schemas.microsoft.com/office/drawing/2014/main" val="3058308967"/>
                    </a:ext>
                  </a:extLst>
                </a:gridCol>
                <a:gridCol w="2738519">
                  <a:extLst>
                    <a:ext uri="{9D8B030D-6E8A-4147-A177-3AD203B41FA5}">
                      <a16:colId xmlns:a16="http://schemas.microsoft.com/office/drawing/2014/main" val="429396043"/>
                    </a:ext>
                  </a:extLst>
                </a:gridCol>
                <a:gridCol w="2528751">
                  <a:extLst>
                    <a:ext uri="{9D8B030D-6E8A-4147-A177-3AD203B41FA5}">
                      <a16:colId xmlns:a16="http://schemas.microsoft.com/office/drawing/2014/main" val="3693691073"/>
                    </a:ext>
                  </a:extLst>
                </a:gridCol>
              </a:tblGrid>
              <a:tr h="716419">
                <a:tc>
                  <a:txBody>
                    <a:bodyPr/>
                    <a:lstStyle/>
                    <a:p>
                      <a:r>
                        <a:rPr lang="en-GB" sz="2000"/>
                        <a:t>Sample of copper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r>
                        <a:rPr lang="en-GB" sz="2000" baseline="30000"/>
                        <a:t>232</a:t>
                      </a:r>
                      <a:r>
                        <a:rPr lang="en-GB" sz="2000"/>
                        <a:t>Th [</a:t>
                      </a:r>
                      <a:r>
                        <a:rPr lang="en-GB" sz="2000" err="1"/>
                        <a:t>uBq</a:t>
                      </a:r>
                      <a:r>
                        <a:rPr lang="en-GB" sz="2000"/>
                        <a:t>/kg]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30000" dirty="0"/>
                        <a:t>238</a:t>
                      </a:r>
                      <a:r>
                        <a:rPr lang="en-GB" sz="2000" dirty="0"/>
                        <a:t>U [</a:t>
                      </a:r>
                      <a:r>
                        <a:rPr lang="en-GB" sz="2000" dirty="0" err="1"/>
                        <a:t>uBq</a:t>
                      </a:r>
                      <a:r>
                        <a:rPr lang="en-GB" sz="2000" dirty="0"/>
                        <a:t>/kg]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1585880605"/>
                  </a:ext>
                </a:extLst>
              </a:tr>
              <a:tr h="71641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 C10100 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8.7 ± 1.6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27.9 ± 1.9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418103647"/>
                  </a:ext>
                </a:extLst>
              </a:tr>
              <a:tr h="575372">
                <a:tc>
                  <a:txBody>
                    <a:bodyPr/>
                    <a:lstStyle/>
                    <a:p>
                      <a:r>
                        <a:rPr lang="en-GB" sz="2000" dirty="0"/>
                        <a:t>NEWS-G plated 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1" dirty="0">
                          <a:hlinkClick r:id="rId2"/>
                        </a:rPr>
                        <a:t>NIMA 988 (2021) 164844</a:t>
                      </a:r>
                      <a:endParaRPr lang="en-GB" sz="2000" dirty="0"/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&lt;0.24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&lt;0.11</a:t>
                      </a: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4063857581"/>
                  </a:ext>
                </a:extLst>
              </a:tr>
              <a:tr h="12022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Majorana demonstrator electroformed</a:t>
                      </a:r>
                    </a:p>
                    <a:p>
                      <a:r>
                        <a:rPr lang="en-GB" sz="2000" i="1" dirty="0">
                          <a:hlinkClick r:id="rId3"/>
                        </a:rPr>
                        <a:t>NIMA 828 (2016) 22-36 </a:t>
                      </a:r>
                      <a:endParaRPr lang="en-GB" sz="2000" i="1" dirty="0"/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&lt;0.119</a:t>
                      </a:r>
                    </a:p>
                  </a:txBody>
                  <a:tcPr marL="87073" marR="87073" marT="43536" marB="4353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&lt;0.099</a:t>
                      </a:r>
                    </a:p>
                    <a:p>
                      <a:pPr marL="0" algn="l" defTabSz="914400" rtl="0" eaLnBrk="1" latinLnBrk="0" hangingPunct="1"/>
                      <a:endParaRPr lang="en-GB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073" marR="87073" marT="43536" marB="43536"/>
                </a:tc>
                <a:extLst>
                  <a:ext uri="{0D108BD9-81ED-4DB2-BD59-A6C34878D82A}">
                    <a16:rowId xmlns:a16="http://schemas.microsoft.com/office/drawing/2014/main" val="3280213431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505169-C621-C8FC-FC73-0264CF1A5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09/04/2026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686561-4205-4D2D-E315-EEB14E5C6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G.Rogers | IOP APP &amp; HEPP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8E79EF-9E68-54EE-D8F0-75D073D4F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6D383-B6DD-FA43-BA02-FB764647FBD2}" type="slidenum">
              <a:rPr lang="en-US" smtClean="0"/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7D9D1-2F5F-DB7A-25E0-F4A915661D77}"/>
              </a:ext>
            </a:extLst>
          </p:cNvPr>
          <p:cNvSpPr txBox="1"/>
          <p:nvPr/>
        </p:nvSpPr>
        <p:spPr>
          <a:xfrm>
            <a:off x="545605" y="4655289"/>
            <a:ext cx="9339944" cy="139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Orders of magnitude improvement over commercial copper </a:t>
            </a:r>
          </a:p>
          <a:p>
            <a:pPr marL="342900" indent="-342900">
              <a:lnSpc>
                <a:spcPct val="150000"/>
              </a:lnSpc>
              <a:buBlip>
                <a:blip r:embed="rId4"/>
              </a:buBlip>
            </a:pPr>
            <a:r>
              <a:rPr lang="en-US" sz="2000" dirty="0"/>
              <a:t>Purity results often limited by available assay techniques -&gt; can only set limits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9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20818</TotalTime>
  <Words>870</Words>
  <Application>Microsoft Macintosh PowerPoint</Application>
  <PresentationFormat>Widescreen</PresentationFormat>
  <Paragraphs>198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ＭＳ Ｐゴシック</vt:lpstr>
      <vt:lpstr>-apple-system</vt:lpstr>
      <vt:lpstr>Aptos</vt:lpstr>
      <vt:lpstr>Aptos Display</vt:lpstr>
      <vt:lpstr>Arial</vt:lpstr>
      <vt:lpstr>Calibri</vt:lpstr>
      <vt:lpstr>Cambria Math</vt:lpstr>
      <vt:lpstr>Georgia</vt:lpstr>
      <vt:lpstr>Noto Sans</vt:lpstr>
      <vt:lpstr>ThinSpaceFallback</vt:lpstr>
      <vt:lpstr>Office Theme</vt:lpstr>
      <vt:lpstr>Ultra-pure electroforming at Boulby deep underground laboratory</vt:lpstr>
      <vt:lpstr>PowerPoint Presentation</vt:lpstr>
      <vt:lpstr>PowerPoint Presentation</vt:lpstr>
      <vt:lpstr>Setup</vt:lpstr>
      <vt:lpstr>Setup</vt:lpstr>
      <vt:lpstr>Setup</vt:lpstr>
      <vt:lpstr>PowerPoint Presentation</vt:lpstr>
      <vt:lpstr>PowerPoint Presentation</vt:lpstr>
      <vt:lpstr>PowerPoint Presentation</vt:lpstr>
      <vt:lpstr>PowerPoint Presentation</vt:lpstr>
      <vt:lpstr>Setup</vt:lpstr>
      <vt:lpstr>PowerPoint Presentation</vt:lpstr>
      <vt:lpstr>Setup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Giovanni Rogers (Physics and Astronomy)</dc:creator>
  <cp:lastModifiedBy>Giovanni Rogers (Physics and Astronomy)</cp:lastModifiedBy>
  <cp:revision>128</cp:revision>
  <dcterms:created xsi:type="dcterms:W3CDTF">2025-11-25T14:35:30Z</dcterms:created>
  <dcterms:modified xsi:type="dcterms:W3CDTF">2026-04-08T23:14:04Z</dcterms:modified>
</cp:coreProperties>
</file>