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embeddedFontLst>
    <p:embeddedFont>
      <p:font typeface="Gill Sans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GillSans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Gill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d3a5178535_0_5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d3a5178535_0_5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d3a51785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d3a51785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d3e1027379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d3e1027379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d3e1027379_0_3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3d3e1027379_0_3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d3a5178535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d3a5178535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3d3a5178535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3d3a5178535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d3e1027379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3d3e1027379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3d3e1027379_0_4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3d3e1027379_0_4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3d3a5178535_0_5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3d3a5178535_0_5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3d3a5178535_0_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3d3a5178535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d3a5178535_0_5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d3a5178535_0_5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d3262673b7_0_5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d3262673b7_0_5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d3a5178535_0_5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3d3a5178535_0_5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3d3e1027379_0_3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3d3e1027379_0_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d3e1027379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d3e1027379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d3e1027379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d3e1027379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d3262673b7_0_4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d3262673b7_0_4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d3262673b7_0_4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d3262673b7_0_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d3e1027379_0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d3e1027379_0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d3e1027379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d3e1027379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d3647b70e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d3647b70e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d3e1027379_0_4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d3e1027379_0_4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335863" y="3856481"/>
            <a:ext cx="8468100" cy="94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 txBox="1"/>
          <p:nvPr>
            <p:ph type="title"/>
          </p:nvPr>
        </p:nvSpPr>
        <p:spPr>
          <a:xfrm>
            <a:off x="435895" y="2282933"/>
            <a:ext cx="8272200" cy="11232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Gill Sans"/>
              <a:buNone/>
              <a:defRPr b="0" sz="2700" cap="none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435894" y="3406063"/>
            <a:ext cx="82722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200"/>
              <a:buNone/>
              <a:defRPr sz="1400" cap="none">
                <a:solidFill>
                  <a:schemeClr val="accent2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200"/>
              <a:buNone/>
              <a:defRPr sz="14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500"/>
              </a:spcBef>
              <a:spcAft>
                <a:spcPts val="50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7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7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7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7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7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7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7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7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7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/>
          <p:nvPr/>
        </p:nvSpPr>
        <p:spPr>
          <a:xfrm>
            <a:off x="330214" y="460805"/>
            <a:ext cx="8481900" cy="89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1"/>
          <p:cNvSpPr txBox="1"/>
          <p:nvPr>
            <p:ph type="title"/>
          </p:nvPr>
        </p:nvSpPr>
        <p:spPr>
          <a:xfrm>
            <a:off x="435894" y="526617"/>
            <a:ext cx="8272200" cy="7602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" type="body"/>
          </p:nvPr>
        </p:nvSpPr>
        <p:spPr>
          <a:xfrm rot="5400000">
            <a:off x="3250956" y="-1063048"/>
            <a:ext cx="2642100" cy="8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04800" lvl="0" marL="457200" algn="l"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indent="-298450" lvl="1" marL="914400" algn="l">
              <a:spcBef>
                <a:spcPts val="500"/>
              </a:spcBef>
              <a:spcAft>
                <a:spcPts val="0"/>
              </a:spcAft>
              <a:buSzPts val="1100"/>
              <a:buChar char="◼"/>
              <a:defRPr/>
            </a:lvl2pPr>
            <a:lvl3pPr indent="-292100" lvl="2" marL="13716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/>
            </a:lvl3pPr>
            <a:lvl4pPr indent="-279400" lvl="3" marL="1828800" algn="l">
              <a:spcBef>
                <a:spcPts val="500"/>
              </a:spcBef>
              <a:spcAft>
                <a:spcPts val="0"/>
              </a:spcAft>
              <a:buSzPts val="800"/>
              <a:buChar char="◼"/>
              <a:defRPr/>
            </a:lvl4pPr>
            <a:lvl5pPr indent="-279400" lvl="4" marL="2286000" algn="l">
              <a:spcBef>
                <a:spcPts val="500"/>
              </a:spcBef>
              <a:spcAft>
                <a:spcPts val="0"/>
              </a:spcAft>
              <a:buSzPts val="800"/>
              <a:buChar char="◼"/>
              <a:defRPr/>
            </a:lvl5pPr>
            <a:lvl6pPr indent="-304800" lvl="5" marL="27432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indent="-304800" lvl="6" marL="3200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indent="-304800" lvl="7" marL="3657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indent="-304800" lvl="8" marL="411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/>
        </p:txBody>
      </p:sp>
      <p:sp>
        <p:nvSpPr>
          <p:cNvPr id="86" name="Google Shape;86;p11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/>
          <p:nvPr/>
        </p:nvSpPr>
        <p:spPr>
          <a:xfrm>
            <a:off x="6629401" y="449794"/>
            <a:ext cx="2180100" cy="4362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2"/>
          <p:cNvSpPr txBox="1"/>
          <p:nvPr>
            <p:ph type="title"/>
          </p:nvPr>
        </p:nvSpPr>
        <p:spPr>
          <a:xfrm rot="5400000">
            <a:off x="5437324" y="1698995"/>
            <a:ext cx="3887400" cy="1503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2"/>
          <p:cNvSpPr txBox="1"/>
          <p:nvPr>
            <p:ph idx="1" type="body"/>
          </p:nvPr>
        </p:nvSpPr>
        <p:spPr>
          <a:xfrm rot="5400000">
            <a:off x="1598552" y="-510655"/>
            <a:ext cx="3887400" cy="59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04800" lvl="0" marL="457200" algn="l"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indent="-304800" lvl="1" marL="914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indent="-304800" lvl="2" marL="1371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indent="-304800" lvl="3" marL="1828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indent="-304800" lvl="4" marL="22860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indent="-304800" lvl="5" marL="27432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indent="-304800" lvl="6" marL="3200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indent="-304800" lvl="7" marL="3657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indent="-304800" lvl="8" marL="411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0" type="dt"/>
          </p:nvPr>
        </p:nvSpPr>
        <p:spPr>
          <a:xfrm>
            <a:off x="6745255" y="4467103"/>
            <a:ext cx="996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1" type="ftr"/>
          </p:nvPr>
        </p:nvSpPr>
        <p:spPr>
          <a:xfrm>
            <a:off x="581192" y="4463858"/>
            <a:ext cx="5922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12" type="sldNum"/>
          </p:nvPr>
        </p:nvSpPr>
        <p:spPr>
          <a:xfrm>
            <a:off x="7834961" y="4467103"/>
            <a:ext cx="873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">
  <p:cSld name="TITLE_2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8" name="Google Shape;98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9" name="Google Shape;99;p13"/>
          <p:cNvSpPr txBox="1"/>
          <p:nvPr>
            <p:ph idx="12" type="sldNum"/>
          </p:nvPr>
        </p:nvSpPr>
        <p:spPr>
          <a:xfrm>
            <a:off x="8472458" y="4663217"/>
            <a:ext cx="548700" cy="177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1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102" name="Google Shape;102;p1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7" name="Google Shape;107;p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1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304800" lvl="0" marL="457200"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indent="-298450" lvl="1" marL="914400">
              <a:spcBef>
                <a:spcPts val="500"/>
              </a:spcBef>
              <a:spcAft>
                <a:spcPts val="0"/>
              </a:spcAft>
              <a:buSzPts val="1100"/>
              <a:buChar char="◼"/>
              <a:defRPr/>
            </a:lvl2pPr>
            <a:lvl3pPr indent="-292100" lvl="2" marL="1371600">
              <a:spcBef>
                <a:spcPts val="500"/>
              </a:spcBef>
              <a:spcAft>
                <a:spcPts val="0"/>
              </a:spcAft>
              <a:buSzPts val="1000"/>
              <a:buChar char="◼"/>
              <a:defRPr/>
            </a:lvl3pPr>
            <a:lvl4pPr indent="-279400" lvl="3" marL="1828800">
              <a:spcBef>
                <a:spcPts val="500"/>
              </a:spcBef>
              <a:spcAft>
                <a:spcPts val="0"/>
              </a:spcAft>
              <a:buSzPts val="800"/>
              <a:buChar char="◼"/>
              <a:defRPr/>
            </a:lvl4pPr>
            <a:lvl5pPr indent="-279400" lvl="4" marL="2286000">
              <a:spcBef>
                <a:spcPts val="500"/>
              </a:spcBef>
              <a:spcAft>
                <a:spcPts val="0"/>
              </a:spcAft>
              <a:buSzPts val="800"/>
              <a:buChar char="◼"/>
              <a:defRPr/>
            </a:lvl5pPr>
            <a:lvl6pPr indent="-279400" lvl="5" marL="2743200">
              <a:spcBef>
                <a:spcPts val="500"/>
              </a:spcBef>
              <a:spcAft>
                <a:spcPts val="0"/>
              </a:spcAft>
              <a:buSzPts val="800"/>
              <a:buChar char="◼"/>
              <a:defRPr/>
            </a:lvl6pPr>
            <a:lvl7pPr indent="-279400" lvl="6" marL="3200400">
              <a:spcBef>
                <a:spcPts val="500"/>
              </a:spcBef>
              <a:spcAft>
                <a:spcPts val="0"/>
              </a:spcAft>
              <a:buSzPts val="800"/>
              <a:buChar char="◼"/>
              <a:defRPr/>
            </a:lvl7pPr>
            <a:lvl8pPr indent="-279400" lvl="7" marL="3657600">
              <a:spcBef>
                <a:spcPts val="500"/>
              </a:spcBef>
              <a:spcAft>
                <a:spcPts val="0"/>
              </a:spcAft>
              <a:buSzPts val="800"/>
              <a:buChar char="◼"/>
              <a:defRPr/>
            </a:lvl8pPr>
            <a:lvl9pPr indent="-279400" lvl="8" marL="4114800">
              <a:spcBef>
                <a:spcPts val="500"/>
              </a:spcBef>
              <a:spcAft>
                <a:spcPts val="500"/>
              </a:spcAft>
              <a:buSzPts val="800"/>
              <a:buChar char="◼"/>
              <a:defRPr/>
            </a:lvl9pPr>
          </a:lstStyle>
          <a:p/>
        </p:txBody>
      </p:sp>
      <p:sp>
        <p:nvSpPr>
          <p:cNvPr id="109" name="Google Shape;109;p1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1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317500" lvl="0" marL="457200">
              <a:spcBef>
                <a:spcPts val="300"/>
              </a:spcBef>
              <a:spcAft>
                <a:spcPts val="0"/>
              </a:spcAft>
              <a:buSzPts val="1400"/>
              <a:buChar char="◼"/>
              <a:defRPr sz="1400"/>
            </a:lvl1pPr>
            <a:lvl2pPr indent="-304800" lvl="1" marL="9144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2pPr>
            <a:lvl3pPr indent="-304800" lvl="2" marL="13716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3pPr>
            <a:lvl4pPr indent="-304800" lvl="3" marL="18288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4pPr>
            <a:lvl5pPr indent="-304800" lvl="4" marL="22860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5pPr>
            <a:lvl6pPr indent="-304800" lvl="5" marL="27432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6pPr>
            <a:lvl7pPr indent="-304800" lvl="6" marL="32004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7pPr>
            <a:lvl8pPr indent="-304800" lvl="7" marL="36576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8pPr>
            <a:lvl9pPr indent="-304800" lvl="8" marL="4114800">
              <a:spcBef>
                <a:spcPts val="500"/>
              </a:spcBef>
              <a:spcAft>
                <a:spcPts val="500"/>
              </a:spcAft>
              <a:buSzPts val="1200"/>
              <a:buChar char="◼"/>
              <a:defRPr sz="1200"/>
            </a:lvl9pPr>
          </a:lstStyle>
          <a:p/>
        </p:txBody>
      </p:sp>
      <p:sp>
        <p:nvSpPr>
          <p:cNvPr id="113" name="Google Shape;113;p1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317500" lvl="0" marL="457200">
              <a:spcBef>
                <a:spcPts val="300"/>
              </a:spcBef>
              <a:spcAft>
                <a:spcPts val="0"/>
              </a:spcAft>
              <a:buSzPts val="1400"/>
              <a:buChar char="◼"/>
              <a:defRPr sz="1400"/>
            </a:lvl1pPr>
            <a:lvl2pPr indent="-304800" lvl="1" marL="9144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2pPr>
            <a:lvl3pPr indent="-304800" lvl="2" marL="13716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3pPr>
            <a:lvl4pPr indent="-304800" lvl="3" marL="18288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4pPr>
            <a:lvl5pPr indent="-304800" lvl="4" marL="22860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5pPr>
            <a:lvl6pPr indent="-304800" lvl="5" marL="27432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6pPr>
            <a:lvl7pPr indent="-304800" lvl="6" marL="32004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7pPr>
            <a:lvl8pPr indent="-304800" lvl="7" marL="3657600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200"/>
            </a:lvl8pPr>
            <a:lvl9pPr indent="-304800" lvl="8" marL="4114800">
              <a:spcBef>
                <a:spcPts val="500"/>
              </a:spcBef>
              <a:spcAft>
                <a:spcPts val="500"/>
              </a:spcAft>
              <a:buSzPts val="1200"/>
              <a:buChar char="◼"/>
              <a:defRPr sz="1200"/>
            </a:lvl9pPr>
          </a:lstStyle>
          <a:p/>
        </p:txBody>
      </p:sp>
      <p:sp>
        <p:nvSpPr>
          <p:cNvPr id="114" name="Google Shape;114;p1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334900" y="2314324"/>
            <a:ext cx="8447100" cy="247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ctrTitle"/>
          </p:nvPr>
        </p:nvSpPr>
        <p:spPr>
          <a:xfrm>
            <a:off x="435893" y="765323"/>
            <a:ext cx="8245200" cy="1106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Gill Sans"/>
              <a:buNone/>
              <a:defRPr sz="27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subTitle"/>
          </p:nvPr>
        </p:nvSpPr>
        <p:spPr>
          <a:xfrm>
            <a:off x="435896" y="1871584"/>
            <a:ext cx="82452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spcBef>
                <a:spcPts val="200"/>
              </a:spcBef>
              <a:spcAft>
                <a:spcPts val="0"/>
              </a:spcAft>
              <a:buSzPts val="1100"/>
              <a:buNone/>
              <a:defRPr sz="1200" cap="none">
                <a:solidFill>
                  <a:schemeClr val="accent2"/>
                </a:solidFill>
              </a:defRPr>
            </a:lvl1pPr>
            <a:lvl2pPr lvl="1" algn="ctr">
              <a:spcBef>
                <a:spcPts val="500"/>
              </a:spcBef>
              <a:spcAft>
                <a:spcPts val="0"/>
              </a:spcAft>
              <a:buSzPts val="11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500"/>
              </a:spcBef>
              <a:spcAft>
                <a:spcPts val="0"/>
              </a:spcAft>
              <a:buSzPts val="1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500"/>
              </a:spcBef>
              <a:spcAft>
                <a:spcPts val="500"/>
              </a:spcAft>
              <a:buSzPts val="8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7918725" y="4467103"/>
            <a:ext cx="762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/>
          <p:nvPr/>
        </p:nvSpPr>
        <p:spPr>
          <a:xfrm>
            <a:off x="330225" y="276073"/>
            <a:ext cx="8481900" cy="692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34" name="Google Shape;34;p5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300"/>
              <a:buNone/>
              <a:defRPr b="1" sz="2000"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100"/>
              <a:buNone/>
              <a:defRPr b="1">
                <a:solidFill>
                  <a:srgbClr val="2D58AC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100"/>
              <a:buNone/>
              <a:defRPr b="1">
                <a:solidFill>
                  <a:srgbClr val="2D58AC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100"/>
              <a:buNone/>
              <a:defRPr b="1">
                <a:solidFill>
                  <a:srgbClr val="2D58AC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100"/>
              <a:buNone/>
              <a:defRPr b="1">
                <a:solidFill>
                  <a:srgbClr val="2D58AC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100"/>
              <a:buNone/>
              <a:defRPr b="1">
                <a:solidFill>
                  <a:srgbClr val="2D58AC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100"/>
              <a:buNone/>
              <a:defRPr b="1">
                <a:solidFill>
                  <a:srgbClr val="2D58AC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100"/>
              <a:buNone/>
              <a:defRPr b="1">
                <a:solidFill>
                  <a:srgbClr val="2D58AC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100"/>
              <a:buNone/>
              <a:defRPr b="1">
                <a:solidFill>
                  <a:srgbClr val="2D58AC"/>
                </a:solidFill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35894" y="1635372"/>
            <a:ext cx="8272200" cy="27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304800" lvl="0" marL="457200" algn="l"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indent="-304800" lvl="1" marL="914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indent="-304800" lvl="2" marL="1371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indent="-304800" lvl="3" marL="1828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indent="-304800" lvl="4" marL="22860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indent="-304800" lvl="5" marL="27432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indent="-304800" lvl="6" marL="3200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indent="-304800" lvl="7" marL="3657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indent="-304800" lvl="8" marL="411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-6" y="494460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6225" y="4944600"/>
            <a:ext cx="9129900" cy="198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 black background with white text&#10;&#10;Description automatically generated" id="39" name="Google Shape;3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43425" y="658786"/>
            <a:ext cx="1164675" cy="37057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/>
          <p:nvPr/>
        </p:nvSpPr>
        <p:spPr>
          <a:xfrm>
            <a:off x="0" y="4872030"/>
            <a:ext cx="18414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CCCCCC"/>
                </a:solidFill>
                <a:latin typeface="Gill Sans"/>
                <a:ea typeface="Gill Sans"/>
                <a:cs typeface="Gill Sans"/>
                <a:sym typeface="Gill Sans"/>
              </a:rPr>
              <a:t>Thomas</a:t>
            </a:r>
            <a:r>
              <a:rPr lang="en-GB" sz="1000">
                <a:solidFill>
                  <a:srgbClr val="CCCCCC"/>
                </a:solidFill>
                <a:latin typeface="Gill Sans"/>
                <a:ea typeface="Gill Sans"/>
                <a:cs typeface="Gill Sans"/>
                <a:sym typeface="Gill Sans"/>
              </a:rPr>
              <a:t> Peacock</a:t>
            </a:r>
            <a:endParaRPr sz="1000">
              <a:solidFill>
                <a:srgbClr val="CCCCCC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1" name="Google Shape;41;p5"/>
          <p:cNvSpPr/>
          <p:nvPr/>
        </p:nvSpPr>
        <p:spPr>
          <a:xfrm>
            <a:off x="331050" y="961403"/>
            <a:ext cx="8481900" cy="108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lt1"/>
              </a:highlight>
            </a:endParaRPr>
          </a:p>
        </p:txBody>
      </p:sp>
      <p:pic>
        <p:nvPicPr>
          <p:cNvPr id="42" name="Google Shape;42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6725" y="471450"/>
            <a:ext cx="1411374" cy="4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/>
          <p:nvPr/>
        </p:nvSpPr>
        <p:spPr>
          <a:xfrm>
            <a:off x="334486" y="454915"/>
            <a:ext cx="8475000" cy="94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6"/>
          <p:cNvSpPr txBox="1"/>
          <p:nvPr>
            <p:ph type="title"/>
          </p:nvPr>
        </p:nvSpPr>
        <p:spPr>
          <a:xfrm>
            <a:off x="435895" y="547244"/>
            <a:ext cx="8272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435895" y="1671002"/>
            <a:ext cx="4066800" cy="27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304800" lvl="0" marL="457200" algn="l"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indent="-304800" lvl="1" marL="914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indent="-304800" lvl="2" marL="1371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indent="-304800" lvl="3" marL="1828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indent="-304800" lvl="4" marL="22860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indent="-304800" lvl="5" marL="27432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indent="-304800" lvl="6" marL="3200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indent="-304800" lvl="7" marL="3657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indent="-304800" lvl="8" marL="411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2" type="body"/>
          </p:nvPr>
        </p:nvSpPr>
        <p:spPr>
          <a:xfrm>
            <a:off x="4641313" y="1671002"/>
            <a:ext cx="4066800" cy="27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304800" lvl="0" marL="457200" algn="l"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indent="-304800" lvl="1" marL="914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indent="-304800" lvl="2" marL="1371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indent="-304800" lvl="3" marL="1828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indent="-304800" lvl="4" marL="22860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indent="-304800" lvl="5" marL="27432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indent="-304800" lvl="6" marL="3200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indent="-304800" lvl="7" marL="3657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indent="-304800" lvl="8" marL="411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/>
          <p:nvPr/>
        </p:nvSpPr>
        <p:spPr>
          <a:xfrm>
            <a:off x="334486" y="454915"/>
            <a:ext cx="8475000" cy="94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7"/>
          <p:cNvSpPr txBox="1"/>
          <p:nvPr>
            <p:ph type="title"/>
          </p:nvPr>
        </p:nvSpPr>
        <p:spPr>
          <a:xfrm>
            <a:off x="435895" y="547244"/>
            <a:ext cx="8272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" type="body"/>
          </p:nvPr>
        </p:nvSpPr>
        <p:spPr>
          <a:xfrm>
            <a:off x="665414" y="1688169"/>
            <a:ext cx="38154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500"/>
              <a:buNone/>
              <a:defRPr b="0" sz="1700">
                <a:solidFill>
                  <a:schemeClr val="accent2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400"/>
              <a:buNone/>
              <a:defRPr b="1" sz="15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200"/>
              <a:buNone/>
              <a:defRPr b="1" sz="1400"/>
            </a:lvl3pPr>
            <a:lvl4pPr indent="-228600" lvl="3" marL="18288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4pPr>
            <a:lvl5pPr indent="-228600" lvl="4" marL="22860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5pPr>
            <a:lvl6pPr indent="-228600" lvl="5" marL="27432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6pPr>
            <a:lvl7pPr indent="-228600" lvl="6" marL="32004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7pPr>
            <a:lvl8pPr indent="-228600" lvl="7" marL="36576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8pPr>
            <a:lvl9pPr indent="-228600" lvl="8" marL="4114800" algn="l">
              <a:spcBef>
                <a:spcPts val="500"/>
              </a:spcBef>
              <a:spcAft>
                <a:spcPts val="500"/>
              </a:spcAft>
              <a:buSzPts val="1100"/>
              <a:buNone/>
              <a:defRPr b="1" sz="1200"/>
            </a:lvl9pPr>
          </a:lstStyle>
          <a:p/>
        </p:txBody>
      </p:sp>
      <p:sp>
        <p:nvSpPr>
          <p:cNvPr id="55" name="Google Shape;55;p7"/>
          <p:cNvSpPr txBox="1"/>
          <p:nvPr>
            <p:ph idx="2" type="body"/>
          </p:nvPr>
        </p:nvSpPr>
        <p:spPr>
          <a:xfrm>
            <a:off x="435896" y="2194539"/>
            <a:ext cx="40449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04800" lvl="0" marL="457200" algn="l"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indent="-304800" lvl="1" marL="914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indent="-304800" lvl="2" marL="1371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indent="-304800" lvl="3" marL="1828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indent="-304800" lvl="4" marL="22860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indent="-304800" lvl="5" marL="27432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indent="-304800" lvl="6" marL="3200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indent="-304800" lvl="7" marL="3657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indent="-304800" lvl="8" marL="411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3" type="body"/>
          </p:nvPr>
        </p:nvSpPr>
        <p:spPr>
          <a:xfrm>
            <a:off x="4892801" y="1688169"/>
            <a:ext cx="3815400" cy="414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500"/>
              <a:buNone/>
              <a:defRPr b="0" sz="1700">
                <a:solidFill>
                  <a:schemeClr val="accent2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400"/>
              <a:buNone/>
              <a:defRPr b="1" sz="15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200"/>
              <a:buNone/>
              <a:defRPr b="1" sz="1400"/>
            </a:lvl3pPr>
            <a:lvl4pPr indent="-228600" lvl="3" marL="18288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4pPr>
            <a:lvl5pPr indent="-228600" lvl="4" marL="22860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5pPr>
            <a:lvl6pPr indent="-228600" lvl="5" marL="27432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6pPr>
            <a:lvl7pPr indent="-228600" lvl="6" marL="32004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7pPr>
            <a:lvl8pPr indent="-228600" lvl="7" marL="3657600" algn="l">
              <a:spcBef>
                <a:spcPts val="500"/>
              </a:spcBef>
              <a:spcAft>
                <a:spcPts val="0"/>
              </a:spcAft>
              <a:buSzPts val="1100"/>
              <a:buNone/>
              <a:defRPr b="1" sz="1200"/>
            </a:lvl8pPr>
            <a:lvl9pPr indent="-228600" lvl="8" marL="4114800" algn="l">
              <a:spcBef>
                <a:spcPts val="500"/>
              </a:spcBef>
              <a:spcAft>
                <a:spcPts val="500"/>
              </a:spcAft>
              <a:buSzPts val="1100"/>
              <a:buNone/>
              <a:defRPr b="1" sz="1200"/>
            </a:lvl9pPr>
          </a:lstStyle>
          <a:p/>
        </p:txBody>
      </p:sp>
      <p:sp>
        <p:nvSpPr>
          <p:cNvPr id="57" name="Google Shape;57;p7"/>
          <p:cNvSpPr txBox="1"/>
          <p:nvPr>
            <p:ph idx="4" type="body"/>
          </p:nvPr>
        </p:nvSpPr>
        <p:spPr>
          <a:xfrm>
            <a:off x="4663282" y="2194539"/>
            <a:ext cx="40449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04800" lvl="0" marL="457200" algn="l"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indent="-304800" lvl="1" marL="914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indent="-304800" lvl="2" marL="1371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indent="-304800" lvl="3" marL="1828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indent="-304800" lvl="4" marL="22860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indent="-304800" lvl="5" marL="27432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indent="-304800" lvl="6" marL="3200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indent="-304800" lvl="7" marL="36576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indent="-304800" lvl="8" marL="411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5" name="Google Shape;65;p8"/>
          <p:cNvSpPr/>
          <p:nvPr/>
        </p:nvSpPr>
        <p:spPr>
          <a:xfrm>
            <a:off x="330512" y="454915"/>
            <a:ext cx="8475000" cy="94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8"/>
          <p:cNvSpPr txBox="1"/>
          <p:nvPr>
            <p:ph type="title"/>
          </p:nvPr>
        </p:nvSpPr>
        <p:spPr>
          <a:xfrm>
            <a:off x="431921" y="547244"/>
            <a:ext cx="8272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/>
          <p:nvPr/>
        </p:nvSpPr>
        <p:spPr>
          <a:xfrm>
            <a:off x="335863" y="3856480"/>
            <a:ext cx="8473800" cy="95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9"/>
          <p:cNvSpPr txBox="1"/>
          <p:nvPr>
            <p:ph type="title"/>
          </p:nvPr>
        </p:nvSpPr>
        <p:spPr>
          <a:xfrm>
            <a:off x="435894" y="3946722"/>
            <a:ext cx="36822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1500"/>
              <a:buFont typeface="Gill Sans"/>
              <a:buNone/>
              <a:defRPr b="0" sz="1500"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9"/>
          <p:cNvSpPr txBox="1"/>
          <p:nvPr>
            <p:ph idx="1" type="body"/>
          </p:nvPr>
        </p:nvSpPr>
        <p:spPr>
          <a:xfrm>
            <a:off x="335862" y="450900"/>
            <a:ext cx="8469600" cy="315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SzPts val="1400"/>
              <a:buChar char="◼"/>
              <a:defRPr sz="1500">
                <a:solidFill>
                  <a:schemeClr val="dk2"/>
                </a:solidFill>
              </a:defRPr>
            </a:lvl1pPr>
            <a:lvl2pPr indent="-304800" lvl="1" marL="9144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400">
                <a:solidFill>
                  <a:schemeClr val="dk2"/>
                </a:solidFill>
              </a:defRPr>
            </a:lvl2pPr>
            <a:lvl3pPr indent="-298450" lvl="2" marL="1371600" algn="l">
              <a:spcBef>
                <a:spcPts val="500"/>
              </a:spcBef>
              <a:spcAft>
                <a:spcPts val="0"/>
              </a:spcAft>
              <a:buSzPts val="1100"/>
              <a:buChar char="◼"/>
              <a:defRPr sz="1200">
                <a:solidFill>
                  <a:schemeClr val="dk2"/>
                </a:solidFill>
              </a:defRPr>
            </a:lvl3pPr>
            <a:lvl4pPr indent="-292100" lvl="3" marL="18288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4pPr>
            <a:lvl5pPr indent="-292100" lvl="4" marL="22860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5pPr>
            <a:lvl6pPr indent="-292100" lvl="5" marL="27432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6pPr>
            <a:lvl7pPr indent="-292100" lvl="6" marL="32004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7pPr>
            <a:lvl8pPr indent="-292100" lvl="7" marL="36576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8pPr>
            <a:lvl9pPr indent="-292100" lvl="8" marL="4114800" algn="l">
              <a:spcBef>
                <a:spcPts val="500"/>
              </a:spcBef>
              <a:spcAft>
                <a:spcPts val="50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1" name="Google Shape;71;p9"/>
          <p:cNvSpPr txBox="1"/>
          <p:nvPr>
            <p:ph idx="2" type="body"/>
          </p:nvPr>
        </p:nvSpPr>
        <p:spPr>
          <a:xfrm>
            <a:off x="4305617" y="3946722"/>
            <a:ext cx="44025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algn="r">
              <a:spcBef>
                <a:spcPts val="20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700"/>
              <a:buNone/>
              <a:defRPr sz="800"/>
            </a:lvl3pPr>
            <a:lvl4pPr indent="-228600" lvl="3" marL="18288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4pPr>
            <a:lvl5pPr indent="-228600" lvl="4" marL="22860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5pPr>
            <a:lvl6pPr indent="-228600" lvl="5" marL="27432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6pPr>
            <a:lvl7pPr indent="-228600" lvl="6" marL="32004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7pPr>
            <a:lvl8pPr indent="-228600" lvl="7" marL="3657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8pPr>
            <a:lvl9pPr indent="-228600" lvl="8" marL="4114800" algn="l">
              <a:spcBef>
                <a:spcPts val="500"/>
              </a:spcBef>
              <a:spcAft>
                <a:spcPts val="500"/>
              </a:spcAft>
              <a:buSzPts val="600"/>
              <a:buNone/>
              <a:defRPr sz="700"/>
            </a:lvl9pPr>
          </a:lstStyle>
          <a:p/>
        </p:txBody>
      </p:sp>
      <p:sp>
        <p:nvSpPr>
          <p:cNvPr id="72" name="Google Shape;72;p9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sz="7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 txBox="1"/>
          <p:nvPr>
            <p:ph type="title"/>
          </p:nvPr>
        </p:nvSpPr>
        <p:spPr>
          <a:xfrm>
            <a:off x="435895" y="3520042"/>
            <a:ext cx="82722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Gill Sans"/>
              <a:buNone/>
              <a:defRPr b="0" sz="18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0"/>
          <p:cNvSpPr/>
          <p:nvPr>
            <p:ph idx="2" type="pic"/>
          </p:nvPr>
        </p:nvSpPr>
        <p:spPr>
          <a:xfrm>
            <a:off x="335863" y="449794"/>
            <a:ext cx="8468100" cy="266790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10"/>
          <p:cNvSpPr txBox="1"/>
          <p:nvPr>
            <p:ph idx="1" type="body"/>
          </p:nvPr>
        </p:nvSpPr>
        <p:spPr>
          <a:xfrm>
            <a:off x="435894" y="3945095"/>
            <a:ext cx="8272200" cy="44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SzPts val="800"/>
              <a:buNone/>
              <a:defRPr sz="900"/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800"/>
              <a:buNone/>
              <a:defRPr sz="9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700"/>
              <a:buNone/>
              <a:defRPr sz="800"/>
            </a:lvl3pPr>
            <a:lvl4pPr indent="-228600" lvl="3" marL="18288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4pPr>
            <a:lvl5pPr indent="-228600" lvl="4" marL="22860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5pPr>
            <a:lvl6pPr indent="-228600" lvl="5" marL="27432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6pPr>
            <a:lvl7pPr indent="-228600" lvl="6" marL="32004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7pPr>
            <a:lvl8pPr indent="-228600" lvl="7" marL="3657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8pPr>
            <a:lvl9pPr indent="-228600" lvl="8" marL="4114800" algn="l">
              <a:spcBef>
                <a:spcPts val="500"/>
              </a:spcBef>
              <a:spcAft>
                <a:spcPts val="500"/>
              </a:spcAft>
              <a:buSzPts val="600"/>
              <a:buNone/>
              <a:defRPr sz="700"/>
            </a:lvl9pPr>
          </a:lstStyle>
          <a:p/>
        </p:txBody>
      </p:sp>
      <p:sp>
        <p:nvSpPr>
          <p:cNvPr id="79" name="Google Shape;79;p10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0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35894" y="383700"/>
            <a:ext cx="8272200" cy="8922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Gill Sans"/>
              <a:buNone/>
              <a:defRPr b="0" i="0" sz="21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35894" y="1752002"/>
            <a:ext cx="8272200" cy="26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304800" lvl="0" marL="4572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Char char="◼"/>
              <a:defRPr b="0" i="0" sz="14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29845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Noto Sans Symbols"/>
              <a:buChar char="◼"/>
              <a:defRPr b="0" i="0" sz="12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2921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Noto Sans Symbols"/>
              <a:buChar char="◼"/>
              <a:defRPr b="0" i="0" sz="11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79400" lvl="3" marL="18288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Char char="◼"/>
              <a:defRPr b="0" i="0" sz="9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79400" lvl="4" marL="22860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Char char="◼"/>
              <a:defRPr b="0" i="0" sz="9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79400" lvl="5" marL="27432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Char char="◼"/>
              <a:defRPr b="0" i="0" sz="9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279400" lvl="6" marL="3200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Char char="◼"/>
              <a:defRPr b="0" i="0" sz="9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279400" lvl="7" marL="36576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Char char="◼"/>
              <a:defRPr b="0" i="0" sz="9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279400" lvl="8" marL="4114800" marR="0" rtl="0" algn="l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ts val="800"/>
              <a:buFont typeface="Noto Sans Symbols"/>
              <a:buChar char="◼"/>
              <a:defRPr b="0" i="0" sz="900" u="none" cap="none" strike="noStrik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704463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35894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334901" y="197757"/>
            <a:ext cx="2777400" cy="71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/>
          <p:nvPr/>
        </p:nvSpPr>
        <p:spPr>
          <a:xfrm>
            <a:off x="6031610" y="195089"/>
            <a:ext cx="2777400" cy="73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1"/>
          <p:cNvSpPr/>
          <p:nvPr/>
        </p:nvSpPr>
        <p:spPr>
          <a:xfrm>
            <a:off x="3181373" y="197757"/>
            <a:ext cx="2777400" cy="6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2.png"/><Relationship Id="rId6" Type="http://schemas.openxmlformats.org/officeDocument/2006/relationships/image" Target="../media/image16.png"/><Relationship Id="rId7" Type="http://schemas.openxmlformats.org/officeDocument/2006/relationships/image" Target="../media/image23.png"/><Relationship Id="rId8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Relationship Id="rId4" Type="http://schemas.openxmlformats.org/officeDocument/2006/relationships/image" Target="../media/image21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png"/><Relationship Id="rId4" Type="http://schemas.openxmlformats.org/officeDocument/2006/relationships/image" Target="../media/image2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2.png"/><Relationship Id="rId4" Type="http://schemas.openxmlformats.org/officeDocument/2006/relationships/image" Target="../media/image3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7.png"/><Relationship Id="rId5" Type="http://schemas.openxmlformats.org/officeDocument/2006/relationships/hyperlink" Target="https://indico.cern.ch/event/1216905/contributions/5447804/attachments/2702700/4691257/NuFact2023_NEUT.pdf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png"/><Relationship Id="rId4" Type="http://schemas.openxmlformats.org/officeDocument/2006/relationships/image" Target="../media/image21.png"/><Relationship Id="rId5" Type="http://schemas.openxmlformats.org/officeDocument/2006/relationships/image" Target="../media/image2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image" Target="../media/image4.png"/><Relationship Id="rId5" Type="http://schemas.openxmlformats.org/officeDocument/2006/relationships/hyperlink" Target="https://indico.cern.ch/event/1216905/contributions/5447804/attachments/2702700/4691257/NuFact2023_NEUT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6.png"/><Relationship Id="rId6" Type="http://schemas.openxmlformats.org/officeDocument/2006/relationships/image" Target="../media/image14.png"/><Relationship Id="rId7" Type="http://schemas.openxmlformats.org/officeDocument/2006/relationships/hyperlink" Target="https://indico.cern.ch/event/1501487/contributions/6363699/attachments/3031715/5352400/250313_INCL_Ershova.pdf" TargetMode="External"/><Relationship Id="rId8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 txBox="1"/>
          <p:nvPr/>
        </p:nvSpPr>
        <p:spPr>
          <a:xfrm>
            <a:off x="2858999" y="2667373"/>
            <a:ext cx="337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5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rPr>
              <a:t>T</a:t>
            </a:r>
            <a:r>
              <a:rPr b="1" lang="en-GB" sz="1500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rPr>
              <a:t>homas</a:t>
            </a:r>
            <a:r>
              <a:rPr b="1" i="0" lang="en-GB" sz="15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rPr>
              <a:t> Peacock </a:t>
            </a:r>
            <a:endParaRPr sz="1100">
              <a:solidFill>
                <a:srgbClr val="2D58AC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500" u="none" cap="none" strike="noStrik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rPr>
              <a:t>tpdpeacock1@sheffield.ac.uk</a:t>
            </a:r>
            <a:endParaRPr sz="1100">
              <a:solidFill>
                <a:srgbClr val="2D58AC"/>
              </a:solidFill>
            </a:endParaRPr>
          </a:p>
        </p:txBody>
      </p:sp>
      <p:sp>
        <p:nvSpPr>
          <p:cNvPr id="120" name="Google Shape;120;p16"/>
          <p:cNvSpPr/>
          <p:nvPr/>
        </p:nvSpPr>
        <p:spPr>
          <a:xfrm>
            <a:off x="610350" y="1519743"/>
            <a:ext cx="7923300" cy="957900"/>
          </a:xfrm>
          <a:prstGeom prst="roundRect">
            <a:avLst>
              <a:gd fmla="val 8149" name="adj"/>
            </a:avLst>
          </a:prstGeom>
          <a:solidFill>
            <a:srgbClr val="2D58AC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b="1" lang="en-GB" sz="2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Improving Final-State Interaction Modelling with INCL in the NEUT Event Generator</a:t>
            </a:r>
            <a:endParaRPr b="1" sz="1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21" name="Google Shape;12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551" y="4192325"/>
            <a:ext cx="2265800" cy="68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6"/>
          <p:cNvSpPr txBox="1"/>
          <p:nvPr/>
        </p:nvSpPr>
        <p:spPr>
          <a:xfrm>
            <a:off x="1558200" y="3407450"/>
            <a:ext cx="5973600" cy="4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IOP Joint APP HEPP Annual Conference 2026</a:t>
            </a:r>
            <a:endParaRPr sz="12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08/04/2026</a:t>
            </a:r>
            <a:endParaRPr sz="12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3" name="Google Shape;123;p1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5"/>
          <p:cNvSpPr txBox="1"/>
          <p:nvPr/>
        </p:nvSpPr>
        <p:spPr>
          <a:xfrm>
            <a:off x="932963" y="1584989"/>
            <a:ext cx="13806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86325" lIns="86325" spcFirstLastPara="1" rIns="86325" wrap="square" tIns="86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22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NuWro - paper </a:t>
            </a:r>
            <a:endParaRPr sz="1322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69" name="Google Shape;269;p25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70" name="Google Shape;27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3900" y="3157985"/>
            <a:ext cx="2510824" cy="1673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03900" y="1404300"/>
            <a:ext cx="2510824" cy="1672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60372" y="1472040"/>
            <a:ext cx="1876687" cy="509669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5"/>
          <p:cNvSpPr txBox="1"/>
          <p:nvPr/>
        </p:nvSpPr>
        <p:spPr>
          <a:xfrm>
            <a:off x="404925" y="1020075"/>
            <a:ext cx="82767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u="sng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Transverse kinematic imbalance distributions, </a:t>
            </a:r>
            <a:r>
              <a:rPr b="1" lang="en-GB" u="sng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broken</a:t>
            </a:r>
            <a:r>
              <a:rPr b="1" lang="en-GB" u="sng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 down by channel</a:t>
            </a:r>
            <a:endParaRPr b="1" u="sng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4" name="Google Shape;274;p25"/>
          <p:cNvSpPr/>
          <p:nvPr/>
        </p:nvSpPr>
        <p:spPr>
          <a:xfrm>
            <a:off x="3471625" y="2070509"/>
            <a:ext cx="2141700" cy="8502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More cluster events at higher angles: </a:t>
            </a:r>
            <a:br>
              <a:rPr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b="1"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deaccelerated de-excitation protons are emitted alongside clusters</a:t>
            </a:r>
            <a:endParaRPr b="1" sz="10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5" name="Google Shape;275;p25"/>
          <p:cNvSpPr/>
          <p:nvPr/>
        </p:nvSpPr>
        <p:spPr>
          <a:xfrm>
            <a:off x="3121575" y="1441584"/>
            <a:ext cx="146700" cy="1422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6" name="Google Shape;276;p25"/>
          <p:cNvSpPr/>
          <p:nvPr/>
        </p:nvSpPr>
        <p:spPr>
          <a:xfrm>
            <a:off x="5859950" y="1472035"/>
            <a:ext cx="146700" cy="14601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77" name="Google Shape;277;p25"/>
          <p:cNvGrpSpPr/>
          <p:nvPr/>
        </p:nvGrpSpPr>
        <p:grpSpPr>
          <a:xfrm>
            <a:off x="3088800" y="3261985"/>
            <a:ext cx="2827525" cy="1460100"/>
            <a:chOff x="3088800" y="3261985"/>
            <a:chExt cx="2827525" cy="1460100"/>
          </a:xfrm>
        </p:grpSpPr>
        <p:pic>
          <p:nvPicPr>
            <p:cNvPr id="278" name="Google Shape;278;p2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757474" y="3277733"/>
              <a:ext cx="1534163" cy="34981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9" name="Google Shape;279;p25"/>
            <p:cNvSpPr/>
            <p:nvPr/>
          </p:nvSpPr>
          <p:spPr>
            <a:xfrm>
              <a:off x="3505500" y="3689650"/>
              <a:ext cx="2107800" cy="1005300"/>
            </a:xfrm>
            <a:prstGeom prst="roundRect">
              <a:avLst>
                <a:gd fmla="val 16667" name="adj"/>
              </a:avLst>
            </a:prstGeom>
            <a:solidFill>
              <a:srgbClr val="FBDBCB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latin typeface="Gill Sans"/>
                  <a:ea typeface="Gill Sans"/>
                  <a:cs typeface="Gill Sans"/>
                  <a:sym typeface="Gill Sans"/>
                </a:rPr>
                <a:t>Similar shape, but with INCL:</a:t>
              </a:r>
              <a:br>
                <a:rPr lang="en-GB" sz="1000">
                  <a:latin typeface="Gill Sans"/>
                  <a:ea typeface="Gill Sans"/>
                  <a:cs typeface="Gill Sans"/>
                  <a:sym typeface="Gill Sans"/>
                </a:rPr>
              </a:br>
              <a:r>
                <a:rPr b="1" lang="en-GB" sz="1000">
                  <a:latin typeface="Gill Sans"/>
                  <a:ea typeface="Gill Sans"/>
                  <a:cs typeface="Gill Sans"/>
                  <a:sym typeface="Gill Sans"/>
                </a:rPr>
                <a:t>-transparent events split into two channels</a:t>
              </a:r>
              <a:br>
                <a:rPr b="1" lang="en-GB" sz="1000">
                  <a:latin typeface="Gill Sans"/>
                  <a:ea typeface="Gill Sans"/>
                  <a:cs typeface="Gill Sans"/>
                  <a:sym typeface="Gill Sans"/>
                </a:rPr>
              </a:br>
              <a:br>
                <a:rPr b="1" lang="en-GB" sz="1000">
                  <a:latin typeface="Gill Sans"/>
                  <a:ea typeface="Gill Sans"/>
                  <a:cs typeface="Gill Sans"/>
                  <a:sym typeface="Gill Sans"/>
                </a:rPr>
              </a:br>
              <a:r>
                <a:rPr b="1" lang="en-GB" sz="1000">
                  <a:latin typeface="Gill Sans"/>
                  <a:ea typeface="Gill Sans"/>
                  <a:cs typeface="Gill Sans"/>
                  <a:sym typeface="Gill Sans"/>
                </a:rPr>
                <a:t>-multiple nucleon events now form with clusters </a:t>
              </a:r>
              <a:endParaRPr b="1" sz="100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0" name="Google Shape;280;p25"/>
            <p:cNvSpPr/>
            <p:nvPr/>
          </p:nvSpPr>
          <p:spPr>
            <a:xfrm>
              <a:off x="3088800" y="3299185"/>
              <a:ext cx="146700" cy="1422900"/>
            </a:xfrm>
            <a:prstGeom prst="rightBrace">
              <a:avLst>
                <a:gd fmla="val 50000" name="adj1"/>
                <a:gd fmla="val 50000" name="adj2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1" name="Google Shape;281;p25"/>
            <p:cNvSpPr/>
            <p:nvPr/>
          </p:nvSpPr>
          <p:spPr>
            <a:xfrm>
              <a:off x="5769625" y="3261985"/>
              <a:ext cx="146700" cy="1460100"/>
            </a:xfrm>
            <a:prstGeom prst="leftBrace">
              <a:avLst>
                <a:gd fmla="val 50000" name="adj1"/>
                <a:gd fmla="val 50000" name="adj2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282" name="Google Shape;282;p25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NEUT/NuWro comparisons CCQE 1p1h - II</a:t>
            </a:r>
            <a:endParaRPr/>
          </a:p>
        </p:txBody>
      </p:sp>
      <p:pic>
        <p:nvPicPr>
          <p:cNvPr id="283" name="Google Shape;283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1350" y="1404300"/>
            <a:ext cx="2429699" cy="1648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1350" y="3176287"/>
            <a:ext cx="2429701" cy="1636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6"/>
          <p:cNvSpPr txBox="1"/>
          <p:nvPr>
            <p:ph type="title"/>
          </p:nvPr>
        </p:nvSpPr>
        <p:spPr>
          <a:xfrm>
            <a:off x="663550" y="500550"/>
            <a:ext cx="62661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1600"/>
              <a:t>Short-range Correlation Modelling - Mo’ Protons Mo’ Problems</a:t>
            </a:r>
            <a:endParaRPr sz="1600"/>
          </a:p>
        </p:txBody>
      </p:sp>
      <p:grpSp>
        <p:nvGrpSpPr>
          <p:cNvPr id="290" name="Google Shape;290;p26"/>
          <p:cNvGrpSpPr/>
          <p:nvPr/>
        </p:nvGrpSpPr>
        <p:grpSpPr>
          <a:xfrm>
            <a:off x="3915062" y="1921977"/>
            <a:ext cx="4765274" cy="2110778"/>
            <a:chOff x="554022" y="1517510"/>
            <a:chExt cx="4113668" cy="1822149"/>
          </a:xfrm>
        </p:grpSpPr>
        <p:pic>
          <p:nvPicPr>
            <p:cNvPr id="291" name="Google Shape;291;p2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52587" y="1517510"/>
              <a:ext cx="3655084" cy="15578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2" name="Google Shape;292;p26"/>
            <p:cNvSpPr/>
            <p:nvPr/>
          </p:nvSpPr>
          <p:spPr>
            <a:xfrm>
              <a:off x="1611085" y="3026974"/>
              <a:ext cx="742500" cy="288600"/>
            </a:xfrm>
            <a:prstGeom prst="roundRect">
              <a:avLst>
                <a:gd fmla="val 16667" name="adj"/>
              </a:avLst>
            </a:prstGeom>
            <a:solidFill>
              <a:srgbClr val="FBDBCB"/>
            </a:solidFill>
            <a:ln cap="flat" cmpd="sng" w="86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2475" lIns="82475" spcFirstLastPara="1" rIns="82475" wrap="square" tIns="824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GB" sz="812">
                  <a:latin typeface="Gill Sans"/>
                  <a:ea typeface="Gill Sans"/>
                  <a:cs typeface="Gill Sans"/>
                  <a:sym typeface="Gill Sans"/>
                </a:rPr>
                <a:t>SRC bound state</a:t>
              </a:r>
              <a:endParaRPr b="1" i="1" sz="812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293" name="Google Shape;293;p26"/>
            <p:cNvCxnSpPr>
              <a:stCxn id="292" idx="0"/>
            </p:cNvCxnSpPr>
            <p:nvPr/>
          </p:nvCxnSpPr>
          <p:spPr>
            <a:xfrm rot="10800000">
              <a:off x="1685035" y="2783974"/>
              <a:ext cx="297300" cy="243000"/>
            </a:xfrm>
            <a:prstGeom prst="straightConnector1">
              <a:avLst/>
            </a:prstGeom>
            <a:noFill/>
            <a:ln cap="flat" cmpd="sng" w="860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94" name="Google Shape;294;p26"/>
            <p:cNvSpPr/>
            <p:nvPr/>
          </p:nvSpPr>
          <p:spPr>
            <a:xfrm>
              <a:off x="554022" y="2305278"/>
              <a:ext cx="826500" cy="2886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82475" lIns="82475" spcFirstLastPara="1" rIns="82475" wrap="square" tIns="824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 sz="928">
                  <a:latin typeface="Gill Sans"/>
                  <a:ea typeface="Gill Sans"/>
                  <a:cs typeface="Gill Sans"/>
                  <a:sym typeface="Gill Sans"/>
                </a:rPr>
                <a:t>CC </a:t>
              </a:r>
              <a:endParaRPr i="1" sz="928"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 sz="928">
                  <a:latin typeface="Gill Sans"/>
                  <a:ea typeface="Gill Sans"/>
                  <a:cs typeface="Gill Sans"/>
                  <a:sym typeface="Gill Sans"/>
                </a:rPr>
                <a:t>interaction</a:t>
              </a:r>
              <a:endParaRPr i="1" sz="928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95" name="Google Shape;295;p26"/>
            <p:cNvSpPr/>
            <p:nvPr/>
          </p:nvSpPr>
          <p:spPr>
            <a:xfrm>
              <a:off x="2982891" y="3075359"/>
              <a:ext cx="1684800" cy="264300"/>
            </a:xfrm>
            <a:prstGeom prst="roundRect">
              <a:avLst>
                <a:gd fmla="val 16667" name="adj"/>
              </a:avLst>
            </a:prstGeom>
            <a:solidFill>
              <a:srgbClr val="8ED9AF"/>
            </a:solidFill>
            <a:ln cap="flat" cmpd="sng" w="86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2475" lIns="82475" spcFirstLastPara="1" rIns="82475" wrap="square" tIns="824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GB" sz="96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High momentum 2-particle knockout</a:t>
              </a:r>
              <a:endParaRPr sz="1353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296" name="Google Shape;296;p26"/>
          <p:cNvSpPr/>
          <p:nvPr/>
        </p:nvSpPr>
        <p:spPr>
          <a:xfrm>
            <a:off x="456675" y="1134229"/>
            <a:ext cx="8175300" cy="414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Short Range Correlations (</a:t>
            </a:r>
            <a:r>
              <a:rPr b="1"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SRCs): </a:t>
            </a:r>
            <a:r>
              <a:rPr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 B</a:t>
            </a:r>
            <a:r>
              <a:rPr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ound pairs of h</a:t>
            </a:r>
            <a:r>
              <a:rPr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igh momentum nucleons</a:t>
            </a:r>
            <a:r>
              <a:rPr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 found within the nucleus.  </a:t>
            </a:r>
            <a:endParaRPr sz="1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97" name="Google Shape;297;p26"/>
          <p:cNvSpPr txBox="1"/>
          <p:nvPr/>
        </p:nvSpPr>
        <p:spPr>
          <a:xfrm>
            <a:off x="429950" y="1692575"/>
            <a:ext cx="3485100" cy="297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■"/>
            </a:pPr>
            <a:r>
              <a:rPr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SRCs form the other contribution to the spectral function </a:t>
            </a:r>
            <a:r>
              <a:rPr b="1"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b="1" baseline="-250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baseline="-250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■"/>
            </a:pPr>
            <a:r>
              <a:rPr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The contribution to the spectral function from SRCs is not separable from the mean field (yet…)</a:t>
            </a:r>
            <a:endParaRPr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■"/>
            </a:pPr>
            <a:r>
              <a:rPr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Freedom in how to define the SRC contribution in generators</a:t>
            </a:r>
            <a:endParaRPr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Excitation energy of the nucleus  is very dependent on SRC definition</a:t>
            </a:r>
            <a:endParaRPr b="1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98" name="Google Shape;298;p26"/>
          <p:cNvSpPr txBox="1"/>
          <p:nvPr/>
        </p:nvSpPr>
        <p:spPr>
          <a:xfrm>
            <a:off x="3891522" y="4142666"/>
            <a:ext cx="4646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500"/>
              </a:spcAft>
              <a:buNone/>
            </a:pPr>
            <a:r>
              <a:rPr i="1"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To simulate SRC events, if an event is within the SRC region, place a nucleon of equal and opposite momentum to the struck nucleon into the nucleus</a:t>
            </a:r>
            <a:endParaRPr i="1" sz="1200"/>
          </a:p>
        </p:txBody>
      </p:sp>
      <p:sp>
        <p:nvSpPr>
          <p:cNvPr id="299" name="Google Shape;299;p26"/>
          <p:cNvSpPr txBox="1"/>
          <p:nvPr/>
        </p:nvSpPr>
        <p:spPr>
          <a:xfrm>
            <a:off x="0" y="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500"/>
              </a:spcAft>
              <a:buNone/>
            </a:pPr>
            <a:r>
              <a:t/>
            </a:r>
            <a:endParaRPr b="1" sz="12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00" name="Google Shape;300;p26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1" name="Google Shape;301;p26"/>
          <p:cNvSpPr txBox="1"/>
          <p:nvPr/>
        </p:nvSpPr>
        <p:spPr>
          <a:xfrm>
            <a:off x="6757575" y="3057500"/>
            <a:ext cx="2541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endParaRPr sz="9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02" name="Google Shape;302;p26"/>
          <p:cNvSpPr txBox="1"/>
          <p:nvPr/>
        </p:nvSpPr>
        <p:spPr>
          <a:xfrm>
            <a:off x="7627025" y="2741300"/>
            <a:ext cx="2541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endParaRPr sz="9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03" name="Google Shape;303;p26"/>
          <p:cNvSpPr txBox="1"/>
          <p:nvPr/>
        </p:nvSpPr>
        <p:spPr>
          <a:xfrm>
            <a:off x="5300825" y="2819250"/>
            <a:ext cx="2541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</a:t>
            </a:r>
            <a:endParaRPr sz="9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04" name="Google Shape;304;p26"/>
          <p:cNvSpPr txBox="1"/>
          <p:nvPr/>
        </p:nvSpPr>
        <p:spPr>
          <a:xfrm>
            <a:off x="5260063" y="3057500"/>
            <a:ext cx="2541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endParaRPr sz="9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Google Shape;309;p27"/>
          <p:cNvGrpSpPr/>
          <p:nvPr/>
        </p:nvGrpSpPr>
        <p:grpSpPr>
          <a:xfrm>
            <a:off x="594216" y="1188615"/>
            <a:ext cx="3120301" cy="2810248"/>
            <a:chOff x="5207787" y="1681672"/>
            <a:chExt cx="3358774" cy="3025025"/>
          </a:xfrm>
        </p:grpSpPr>
        <p:pic>
          <p:nvPicPr>
            <p:cNvPr id="310" name="Google Shape;310;p2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207787" y="1681672"/>
              <a:ext cx="3358774" cy="302502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11" name="Google Shape;311;p27"/>
            <p:cNvCxnSpPr/>
            <p:nvPr/>
          </p:nvCxnSpPr>
          <p:spPr>
            <a:xfrm flipH="1" rot="10800000">
              <a:off x="5885522" y="2498294"/>
              <a:ext cx="1720800" cy="5400"/>
            </a:xfrm>
            <a:prstGeom prst="straightConnector1">
              <a:avLst/>
            </a:prstGeom>
            <a:noFill/>
            <a:ln cap="flat" cmpd="sng" w="25750">
              <a:solidFill>
                <a:srgbClr val="00FF00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312" name="Google Shape;312;p27"/>
            <p:cNvCxnSpPr/>
            <p:nvPr/>
          </p:nvCxnSpPr>
          <p:spPr>
            <a:xfrm flipH="1">
              <a:off x="7584442" y="2520138"/>
              <a:ext cx="5400" cy="1748400"/>
            </a:xfrm>
            <a:prstGeom prst="straightConnector1">
              <a:avLst/>
            </a:prstGeom>
            <a:noFill/>
            <a:ln cap="flat" cmpd="sng" w="25750">
              <a:solidFill>
                <a:srgbClr val="00FF00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sp>
          <p:nvSpPr>
            <p:cNvPr id="313" name="Google Shape;313;p27"/>
            <p:cNvSpPr txBox="1"/>
            <p:nvPr/>
          </p:nvSpPr>
          <p:spPr>
            <a:xfrm>
              <a:off x="6148561" y="1922791"/>
              <a:ext cx="14358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82450" lIns="82450" spcFirstLastPara="1" rIns="82450" wrap="square" tIns="824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62">
                  <a:solidFill>
                    <a:srgbClr val="00FF00"/>
                  </a:solidFill>
                  <a:latin typeface="Gill Sans"/>
                  <a:ea typeface="Gill Sans"/>
                  <a:cs typeface="Gill Sans"/>
                  <a:sym typeface="Gill Sans"/>
                </a:rPr>
                <a:t>SRC</a:t>
              </a:r>
              <a:endParaRPr b="1" sz="1262">
                <a:solidFill>
                  <a:srgbClr val="00FF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14" name="Google Shape;314;p27"/>
            <p:cNvSpPr txBox="1"/>
            <p:nvPr/>
          </p:nvSpPr>
          <p:spPr>
            <a:xfrm>
              <a:off x="6170505" y="3334001"/>
              <a:ext cx="12495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82450" lIns="82450" spcFirstLastPara="1" rIns="82450" wrap="square" tIns="824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62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Mean Field</a:t>
              </a:r>
              <a:endParaRPr b="1" sz="1262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315" name="Google Shape;315;p27"/>
          <p:cNvSpPr txBox="1"/>
          <p:nvPr/>
        </p:nvSpPr>
        <p:spPr>
          <a:xfrm>
            <a:off x="1080918" y="990675"/>
            <a:ext cx="2759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NEUT SRC - MF and SRC contribution</a:t>
            </a:r>
            <a:endParaRPr b="1" i="1"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16" name="Google Shape;316;p27"/>
          <p:cNvSpPr/>
          <p:nvPr/>
        </p:nvSpPr>
        <p:spPr>
          <a:xfrm>
            <a:off x="664767" y="3962876"/>
            <a:ext cx="3210600" cy="848100"/>
          </a:xfrm>
          <a:prstGeom prst="roundRect">
            <a:avLst>
              <a:gd fmla="val 16667" name="adj"/>
            </a:avLst>
          </a:prstGeom>
          <a:solidFill>
            <a:srgbClr val="FBDBC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NEUT’s SRC events are defined as:</a:t>
            </a:r>
            <a:endParaRPr sz="13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ill Sans"/>
              <a:buChar char="●"/>
            </a:pPr>
            <a:r>
              <a:rPr b="1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r>
              <a:rPr b="1" baseline="-25000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</a:t>
            </a:r>
            <a:r>
              <a:rPr b="1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 &gt; 300 MeV</a:t>
            </a:r>
            <a:endParaRPr b="1" sz="13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ill Sans"/>
              <a:buChar char="●"/>
            </a:pPr>
            <a:r>
              <a:rPr b="1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E</a:t>
            </a:r>
            <a:r>
              <a:rPr b="1" baseline="-25000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miss</a:t>
            </a:r>
            <a:r>
              <a:rPr b="1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 &gt; 100 MeV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17" name="Google Shape;31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1780" y="1165112"/>
            <a:ext cx="3045717" cy="2780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27"/>
          <p:cNvSpPr txBox="1"/>
          <p:nvPr/>
        </p:nvSpPr>
        <p:spPr>
          <a:xfrm>
            <a:off x="5319174" y="966725"/>
            <a:ext cx="2862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NuWro SRC - MF and SRC contribution</a:t>
            </a:r>
            <a:endParaRPr b="1" i="1"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319" name="Google Shape;319;p27"/>
          <p:cNvCxnSpPr/>
          <p:nvPr/>
        </p:nvCxnSpPr>
        <p:spPr>
          <a:xfrm>
            <a:off x="4333875" y="1261100"/>
            <a:ext cx="6000" cy="338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20" name="Google Shape;320;p27"/>
          <p:cNvGrpSpPr/>
          <p:nvPr/>
        </p:nvGrpSpPr>
        <p:grpSpPr>
          <a:xfrm>
            <a:off x="4697150" y="3933141"/>
            <a:ext cx="4207800" cy="907580"/>
            <a:chOff x="4697150" y="3945175"/>
            <a:chExt cx="4207800" cy="960300"/>
          </a:xfrm>
        </p:grpSpPr>
        <p:sp>
          <p:nvSpPr>
            <p:cNvPr id="321" name="Google Shape;321;p27"/>
            <p:cNvSpPr/>
            <p:nvPr/>
          </p:nvSpPr>
          <p:spPr>
            <a:xfrm>
              <a:off x="4697150" y="3945175"/>
              <a:ext cx="4207800" cy="960300"/>
            </a:xfrm>
            <a:prstGeom prst="roundRect">
              <a:avLst>
                <a:gd fmla="val 16667" name="adj"/>
              </a:avLst>
            </a:prstGeom>
            <a:solidFill>
              <a:srgbClr val="FBDBCB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300">
                  <a:solidFill>
                    <a:schemeClr val="dk2"/>
                  </a:solidFill>
                  <a:latin typeface="Gill Sans"/>
                  <a:ea typeface="Gill Sans"/>
                  <a:cs typeface="Gill Sans"/>
                  <a:sym typeface="Gill Sans"/>
                </a:rPr>
                <a:t>NuWro defines SRC with a function and a cut:</a:t>
              </a:r>
              <a:endParaRPr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1115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300"/>
                <a:buFont typeface="Gill Sans"/>
                <a:buChar char="●"/>
              </a:pPr>
              <a:r>
                <a:t/>
              </a:r>
              <a:endParaRPr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1115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300"/>
                <a:buFont typeface="Gill Sans"/>
                <a:buChar char="●"/>
              </a:pPr>
              <a:r>
                <a:t/>
              </a:r>
              <a:endParaRPr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pic>
          <p:nvPicPr>
            <p:cNvPr id="322" name="Google Shape;322;p27" title="lagrida_latex_editor_10_-removebg-preview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128547" y="4321147"/>
              <a:ext cx="3420901" cy="158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3" name="Google Shape;323;p27" title="lagrida_latex_editor_11_-removebg-preview.png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128550" y="4566318"/>
              <a:ext cx="2675483" cy="2023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4" name="Google Shape;324;p27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5" name="Google Shape;325;p27"/>
          <p:cNvSpPr txBox="1"/>
          <p:nvPr>
            <p:ph type="title"/>
          </p:nvPr>
        </p:nvSpPr>
        <p:spPr>
          <a:xfrm>
            <a:off x="663550" y="500550"/>
            <a:ext cx="62661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1600"/>
              <a:t>Short-range Correlation Modelling - Mo’ Protons Mo’ Problems</a:t>
            </a:r>
            <a:endParaRPr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8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CCQE pure MF: Effects of SRC Modelling</a:t>
            </a:r>
            <a:endParaRPr/>
          </a:p>
        </p:txBody>
      </p:sp>
      <p:pic>
        <p:nvPicPr>
          <p:cNvPr id="331" name="Google Shape;33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117" y="1653093"/>
            <a:ext cx="3030469" cy="2743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3858" y="1597148"/>
            <a:ext cx="3135592" cy="2838225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8"/>
          <p:cNvSpPr txBox="1"/>
          <p:nvPr/>
        </p:nvSpPr>
        <p:spPr>
          <a:xfrm>
            <a:off x="404925" y="1020075"/>
            <a:ext cx="82767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u="sng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Leading proton distributions highlight effect of SRC modelling on FSI with INCL</a:t>
            </a:r>
            <a:endParaRPr b="1" u="sng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4" name="Google Shape;334;p28"/>
          <p:cNvSpPr txBox="1"/>
          <p:nvPr/>
        </p:nvSpPr>
        <p:spPr>
          <a:xfrm>
            <a:off x="897050" y="1343047"/>
            <a:ext cx="24333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1p1h only, NEUT SRC model</a:t>
            </a:r>
            <a:endParaRPr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5" name="Google Shape;335;p28"/>
          <p:cNvSpPr txBox="1"/>
          <p:nvPr/>
        </p:nvSpPr>
        <p:spPr>
          <a:xfrm>
            <a:off x="6068723" y="1347009"/>
            <a:ext cx="24333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1p1h only, NuWro SRC model</a:t>
            </a:r>
            <a:endParaRPr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6" name="Google Shape;336;p28"/>
          <p:cNvSpPr/>
          <p:nvPr/>
        </p:nvSpPr>
        <p:spPr>
          <a:xfrm>
            <a:off x="3453350" y="1824920"/>
            <a:ext cx="2141700" cy="10026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Fewer</a:t>
            </a:r>
            <a:r>
              <a:rPr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i="1"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transparent + </a:t>
            </a:r>
            <a:r>
              <a:rPr b="1" i="1"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de-excitation </a:t>
            </a:r>
            <a:r>
              <a:rPr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events: </a:t>
            </a:r>
            <a:endParaRPr sz="10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fewer high missing energy, lower momentum </a:t>
            </a:r>
            <a:r>
              <a:rPr b="1"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protons</a:t>
            </a:r>
            <a:r>
              <a:rPr b="1" lang="en-GB" sz="10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 in the NuWro MF distribution</a:t>
            </a:r>
            <a:endParaRPr b="1" sz="10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7" name="Google Shape;337;p28"/>
          <p:cNvSpPr/>
          <p:nvPr/>
        </p:nvSpPr>
        <p:spPr>
          <a:xfrm>
            <a:off x="986422" y="1790128"/>
            <a:ext cx="840600" cy="511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4A86E8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8" name="Google Shape;338;p28"/>
          <p:cNvSpPr/>
          <p:nvPr/>
        </p:nvSpPr>
        <p:spPr>
          <a:xfrm>
            <a:off x="6393997" y="1790126"/>
            <a:ext cx="840600" cy="511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4A86E8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9" name="Google Shape;339;p28"/>
          <p:cNvSpPr/>
          <p:nvPr/>
        </p:nvSpPr>
        <p:spPr>
          <a:xfrm>
            <a:off x="3453352" y="3137760"/>
            <a:ext cx="2141700" cy="996900"/>
          </a:xfrm>
          <a:prstGeom prst="roundRect">
            <a:avLst>
              <a:gd fmla="val 16667" name="adj"/>
            </a:avLst>
          </a:prstGeom>
          <a:solidFill>
            <a:srgbClr val="8ED9A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Fewer events with nuclear clusters with NuWro SRC model:</a:t>
            </a:r>
            <a:endParaRPr sz="10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excitation energies are lower due to change in MF missing energy distribution </a:t>
            </a:r>
            <a:endParaRPr i="1" sz="10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40" name="Google Shape;340;p28"/>
          <p:cNvSpPr/>
          <p:nvPr/>
        </p:nvSpPr>
        <p:spPr>
          <a:xfrm>
            <a:off x="650913" y="2425072"/>
            <a:ext cx="547500" cy="1069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41" name="Google Shape;341;p28"/>
          <p:cNvSpPr/>
          <p:nvPr/>
        </p:nvSpPr>
        <p:spPr>
          <a:xfrm>
            <a:off x="6068725" y="2630947"/>
            <a:ext cx="471600" cy="881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43434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42" name="Google Shape;342;p28"/>
          <p:cNvSpPr/>
          <p:nvPr/>
        </p:nvSpPr>
        <p:spPr>
          <a:xfrm>
            <a:off x="696025" y="4557907"/>
            <a:ext cx="7427100" cy="327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Total number of MF CCQE events has reduced as </a:t>
            </a:r>
            <a:r>
              <a:rPr b="1" lang="en-GB" sz="12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SRC contribution to SF is greater for NuWro SRC</a:t>
            </a:r>
            <a:endParaRPr b="1" sz="12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43" name="Google Shape;343;p28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9"/>
          <p:cNvSpPr txBox="1"/>
          <p:nvPr>
            <p:ph idx="1" type="body"/>
          </p:nvPr>
        </p:nvSpPr>
        <p:spPr>
          <a:xfrm>
            <a:off x="394550" y="1783600"/>
            <a:ext cx="8272200" cy="25635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 lnSpcReduction="20000"/>
          </a:bodyPr>
          <a:lstStyle/>
          <a:p>
            <a:pPr indent="-304800" lvl="0" marL="457200" rtl="0" algn="l">
              <a:spcBef>
                <a:spcPts val="300"/>
              </a:spcBef>
              <a:spcAft>
                <a:spcPts val="0"/>
              </a:spcAft>
              <a:buSzPts val="1200"/>
              <a:buChar char="◼"/>
            </a:pPr>
            <a:r>
              <a:rPr lang="en-GB"/>
              <a:t>The interface developed allows for straight integration of the  INCL++ cascade into NEUT, allowing for data comparisons and fake data studies to be performed, with potential for reweightability in the future</a:t>
            </a:r>
            <a:endParaRPr/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500"/>
              </a:spcBef>
              <a:spcAft>
                <a:spcPts val="0"/>
              </a:spcAft>
              <a:buSzPts val="1200"/>
              <a:buChar char="◼"/>
            </a:pPr>
            <a:r>
              <a:rPr lang="en-GB"/>
              <a:t>The introduction of nuclear clusters in FSI can lead to </a:t>
            </a:r>
            <a:r>
              <a:rPr lang="en-GB"/>
              <a:t>a better understanding of nuclear effects </a:t>
            </a:r>
            <a:r>
              <a:rPr lang="en-GB"/>
              <a:t>and </a:t>
            </a:r>
            <a:r>
              <a:rPr lang="en-GB"/>
              <a:t>improved neutrino energy reconstruction</a:t>
            </a:r>
            <a:endParaRPr/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500"/>
              </a:spcBef>
              <a:spcAft>
                <a:spcPts val="0"/>
              </a:spcAft>
              <a:buSzPts val="1200"/>
              <a:buChar char="◼"/>
            </a:pPr>
            <a:r>
              <a:rPr lang="en-GB"/>
              <a:t>Introducing the INCL cascade with ABLA into NEUT increases number of final state channels and greatly reduces the number of purely transparent events through de-excitation   </a:t>
            </a:r>
            <a:endParaRPr/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500"/>
              </a:spcBef>
              <a:spcAft>
                <a:spcPts val="0"/>
              </a:spcAft>
              <a:buSzPts val="1200"/>
              <a:buChar char="◼"/>
            </a:pPr>
            <a:r>
              <a:rPr lang="en-GB"/>
              <a:t>SRC model choice affects FSI in INCL due to changes in the excitation energy calculation and the ratio of MF 1p1h to SRC events </a:t>
            </a:r>
            <a:endParaRPr/>
          </a:p>
          <a:p>
            <a:pPr indent="0" lvl="0" marL="45720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9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</p:txBody>
      </p:sp>
      <p:sp>
        <p:nvSpPr>
          <p:cNvPr id="350" name="Google Shape;350;p29"/>
          <p:cNvSpPr txBox="1"/>
          <p:nvPr/>
        </p:nvSpPr>
        <p:spPr>
          <a:xfrm>
            <a:off x="394550" y="1058800"/>
            <a:ext cx="8147100" cy="5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INCL++ is an FSI model </a:t>
            </a:r>
            <a:r>
              <a:rPr i="1"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which</a:t>
            </a:r>
            <a:r>
              <a:rPr i="1"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 introduces nuclear clustering and a better handling of low energy nucleon interactions. </a:t>
            </a:r>
            <a:endParaRPr i="1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51" name="Google Shape;351;p29"/>
          <p:cNvSpPr txBox="1"/>
          <p:nvPr/>
        </p:nvSpPr>
        <p:spPr>
          <a:xfrm>
            <a:off x="491450" y="4229610"/>
            <a:ext cx="7953300" cy="6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0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Special thanks to Anna Beever for her invaluable support in getting this work to this point!</a:t>
            </a:r>
            <a:br>
              <a:rPr i="1" lang="en-GB" sz="10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i="1" lang="en-GB" sz="10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Also, thanks to Patrick Stowell, Sara Bolognesi, and Jean Davide-Chrisophe for INCL physics input and to Jake McKean and other members of the T2K NIWG for neutrino physics and NEUT input.</a:t>
            </a:r>
            <a:endParaRPr i="1" sz="10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52" name="Google Shape;352;p29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5637" y="1464605"/>
            <a:ext cx="3069323" cy="299954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30"/>
          <p:cNvSpPr txBox="1"/>
          <p:nvPr/>
        </p:nvSpPr>
        <p:spPr>
          <a:xfrm>
            <a:off x="7228654" y="2276250"/>
            <a:ext cx="7893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88650" lIns="88650" spcFirstLastPara="1" rIns="88650" wrap="square" tIns="886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57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NEUT </a:t>
            </a:r>
            <a:endParaRPr sz="1357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59" name="Google Shape;35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934" y="1464599"/>
            <a:ext cx="3197919" cy="3080517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0"/>
          <p:cNvSpPr txBox="1"/>
          <p:nvPr/>
        </p:nvSpPr>
        <p:spPr>
          <a:xfrm>
            <a:off x="2472187" y="3549893"/>
            <a:ext cx="14175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88650" lIns="88650" spcFirstLastPara="1" rIns="88650" wrap="square" tIns="886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57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NuWro</a:t>
            </a:r>
            <a:endParaRPr sz="1357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1" name="Google Shape;361;p30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2" name="Google Shape;362;p30"/>
          <p:cNvSpPr txBox="1"/>
          <p:nvPr/>
        </p:nvSpPr>
        <p:spPr>
          <a:xfrm>
            <a:off x="404925" y="1020075"/>
            <a:ext cx="82767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u="sng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Leading proton distributions post FSI, broken down by channel</a:t>
            </a:r>
            <a:endParaRPr b="1" u="sng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3" name="Google Shape;363;p30"/>
          <p:cNvSpPr txBox="1"/>
          <p:nvPr/>
        </p:nvSpPr>
        <p:spPr>
          <a:xfrm>
            <a:off x="7462517" y="4335887"/>
            <a:ext cx="1028700" cy="18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r>
              <a:rPr baseline="-25000"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aft </a:t>
            </a:r>
            <a:r>
              <a:rPr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[MeV/C]</a:t>
            </a:r>
            <a:endParaRPr sz="9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4" name="Google Shape;364;p30"/>
          <p:cNvSpPr txBox="1"/>
          <p:nvPr/>
        </p:nvSpPr>
        <p:spPr>
          <a:xfrm>
            <a:off x="862251" y="4464452"/>
            <a:ext cx="27405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5825" lIns="95825" spcFirstLastPara="1" rIns="95825" wrap="square" tIns="958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839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Plot from PHYSICAL REVIEW D 108, 112008 (2023)</a:t>
            </a:r>
            <a:endParaRPr sz="1468"/>
          </a:p>
        </p:txBody>
      </p:sp>
      <p:sp>
        <p:nvSpPr>
          <p:cNvPr id="365" name="Google Shape;365;p30"/>
          <p:cNvSpPr txBox="1"/>
          <p:nvPr/>
        </p:nvSpPr>
        <p:spPr>
          <a:xfrm>
            <a:off x="0" y="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2D58AC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6" name="Google Shape;366;p30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NEUT/NuWro validations</a:t>
            </a:r>
            <a:endParaRPr/>
          </a:p>
        </p:txBody>
      </p:sp>
      <p:sp>
        <p:nvSpPr>
          <p:cNvPr id="367" name="Google Shape;367;p30"/>
          <p:cNvSpPr/>
          <p:nvPr/>
        </p:nvSpPr>
        <p:spPr>
          <a:xfrm>
            <a:off x="3697638" y="2321125"/>
            <a:ext cx="1723200" cy="11856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063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Implementation in NEUT matches prior work, with some differences from initial interaction modelling</a:t>
            </a:r>
            <a:endParaRPr sz="15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1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Annas comments</a:t>
            </a:r>
            <a:endParaRPr/>
          </a:p>
        </p:txBody>
      </p:sp>
      <p:sp>
        <p:nvSpPr>
          <p:cNvPr id="373" name="Google Shape;373;p31"/>
          <p:cNvSpPr txBox="1"/>
          <p:nvPr>
            <p:ph idx="1" type="body"/>
          </p:nvPr>
        </p:nvSpPr>
        <p:spPr>
          <a:xfrm>
            <a:off x="435894" y="1635372"/>
            <a:ext cx="8272200" cy="27588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31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2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32"/>
          <p:cNvSpPr txBox="1"/>
          <p:nvPr>
            <p:ph idx="1" type="body"/>
          </p:nvPr>
        </p:nvSpPr>
        <p:spPr>
          <a:xfrm>
            <a:off x="435894" y="1635372"/>
            <a:ext cx="8272200" cy="27588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500"/>
              </a:spcAft>
              <a:buNone/>
            </a:pPr>
            <a:r>
              <a:rPr lang="en-GB"/>
              <a:t>BACKUPs</a:t>
            </a:r>
            <a:endParaRPr/>
          </a:p>
        </p:txBody>
      </p:sp>
      <p:sp>
        <p:nvSpPr>
          <p:cNvPr id="381" name="Google Shape;381;p32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3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Preliminary Data Comparisons - T2K TKI</a:t>
            </a:r>
            <a:endParaRPr/>
          </a:p>
        </p:txBody>
      </p:sp>
      <p:sp>
        <p:nvSpPr>
          <p:cNvPr id="387" name="Google Shape;387;p33"/>
          <p:cNvSpPr txBox="1"/>
          <p:nvPr/>
        </p:nvSpPr>
        <p:spPr>
          <a:xfrm>
            <a:off x="640050" y="1014200"/>
            <a:ext cx="7730100" cy="2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INCL++ can only use CCQE events at present, so using NEUT data for other channels </a:t>
            </a:r>
            <a:endParaRPr b="1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88" name="Google Shape;388;p33"/>
          <p:cNvSpPr txBox="1"/>
          <p:nvPr/>
        </p:nvSpPr>
        <p:spPr>
          <a:xfrm>
            <a:off x="3667475" y="1607750"/>
            <a:ext cx="1899600" cy="11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Apparent “reduction” in FSI strength for INCL is due to presence of non proton events in INCL </a:t>
            </a:r>
            <a:endParaRPr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89" name="Google Shape;389;p33"/>
          <p:cNvSpPr txBox="1"/>
          <p:nvPr/>
        </p:nvSpPr>
        <p:spPr>
          <a:xfrm>
            <a:off x="3667475" y="3224250"/>
            <a:ext cx="1899600" cy="11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T2K’s proton tracking threshold is 500MeV</a:t>
            </a:r>
            <a:endParaRPr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0" name="Google Shape;390;p33"/>
          <p:cNvSpPr txBox="1"/>
          <p:nvPr/>
        </p:nvSpPr>
        <p:spPr>
          <a:xfrm>
            <a:off x="5813600" y="4130100"/>
            <a:ext cx="3097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Cacsade: 8.47 / 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+ INCL 7.28 / 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+ INCL + ABLA 7.09 / 8</a:t>
            </a:r>
            <a:endParaRPr/>
          </a:p>
        </p:txBody>
      </p:sp>
      <p:sp>
        <p:nvSpPr>
          <p:cNvPr id="391" name="Google Shape;391;p33"/>
          <p:cNvSpPr txBox="1"/>
          <p:nvPr/>
        </p:nvSpPr>
        <p:spPr>
          <a:xfrm>
            <a:off x="640050" y="4147735"/>
            <a:ext cx="2726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Cascade: </a:t>
            </a:r>
            <a:r>
              <a:rPr lang="en-GB"/>
              <a:t>12.01 / 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+ INCL 10.85 / 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+ INCL + ABLA10.73 / 8</a:t>
            </a:r>
            <a:endParaRPr/>
          </a:p>
        </p:txBody>
      </p:sp>
      <p:pic>
        <p:nvPicPr>
          <p:cNvPr id="392" name="Google Shape;39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025" y="1501038"/>
            <a:ext cx="3362675" cy="2453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6025" y="1572275"/>
            <a:ext cx="3272126" cy="2450936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33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4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Preliminary Data Comparisons - MiNERva TKI</a:t>
            </a:r>
            <a:endParaRPr/>
          </a:p>
        </p:txBody>
      </p:sp>
      <p:sp>
        <p:nvSpPr>
          <p:cNvPr id="400" name="Google Shape;400;p34"/>
          <p:cNvSpPr txBox="1"/>
          <p:nvPr/>
        </p:nvSpPr>
        <p:spPr>
          <a:xfrm>
            <a:off x="567600" y="3789450"/>
            <a:ext cx="3100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cascade: </a:t>
            </a:r>
            <a:r>
              <a:rPr lang="en-GB"/>
              <a:t>24.55 / 12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+ INCL: 26.38 / 12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+ INCL + ABLA 27.79 / 12</a:t>
            </a:r>
            <a:endParaRPr/>
          </a:p>
        </p:txBody>
      </p:sp>
      <p:sp>
        <p:nvSpPr>
          <p:cNvPr id="401" name="Google Shape;401;p34"/>
          <p:cNvSpPr txBox="1"/>
          <p:nvPr/>
        </p:nvSpPr>
        <p:spPr>
          <a:xfrm>
            <a:off x="5860650" y="3789450"/>
            <a:ext cx="3000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DpT</a:t>
            </a:r>
            <a:br>
              <a:rPr lang="en-GB"/>
            </a:br>
            <a:r>
              <a:rPr lang="en-GB"/>
              <a:t>NEUT Cascade: </a:t>
            </a:r>
            <a:r>
              <a:rPr lang="en-GB"/>
              <a:t>53.72 / 24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NEUT + INCL: </a:t>
            </a:r>
            <a:r>
              <a:rPr lang="en-GB"/>
              <a:t>61.92 / 24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+ INCL + ABLA: 65.79 / 24</a:t>
            </a:r>
            <a:endParaRPr/>
          </a:p>
        </p:txBody>
      </p:sp>
      <p:pic>
        <p:nvPicPr>
          <p:cNvPr id="402" name="Google Shape;40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175" y="1239197"/>
            <a:ext cx="2987051" cy="2550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5475" y="1302750"/>
            <a:ext cx="2956075" cy="2515075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34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NEUT Event Generator </a:t>
            </a:r>
            <a:endParaRPr/>
          </a:p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>
            <a:off x="337300" y="982878"/>
            <a:ext cx="8272200" cy="11898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-GB"/>
              <a:t>Neutrino-Nucleus interaction simulator, maintained “in-house” byT2K/SK with experimental needs in mind</a:t>
            </a:r>
            <a:endParaRPr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-GB"/>
              <a:t>Simulates processes for 100 MeV - few-TeV neutrinos for a range of nuclear targets </a:t>
            </a:r>
            <a:r>
              <a:rPr lang="en-GB"/>
              <a:t>(H, …, C, O, … ,Pb)</a:t>
            </a:r>
            <a:endParaRPr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/>
              <a:t>In NEUT, neutrino interactions with nuclei are reduced into:</a:t>
            </a:r>
            <a:endParaRPr b="1"/>
          </a:p>
        </p:txBody>
      </p:sp>
      <p:pic>
        <p:nvPicPr>
          <p:cNvPr id="130" name="Google Shape;13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600" y="2290324"/>
            <a:ext cx="5690841" cy="1359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9733" y="1698507"/>
            <a:ext cx="2358548" cy="2099297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7"/>
          <p:cNvSpPr/>
          <p:nvPr/>
        </p:nvSpPr>
        <p:spPr>
          <a:xfrm>
            <a:off x="6312603" y="1646553"/>
            <a:ext cx="2533500" cy="2143500"/>
          </a:xfrm>
          <a:prstGeom prst="roundRect">
            <a:avLst>
              <a:gd fmla="val 16667" name="adj"/>
            </a:avLst>
          </a:prstGeom>
          <a:noFill/>
          <a:ln cap="flat" cmpd="sng" w="24050">
            <a:solidFill>
              <a:srgbClr val="2D58A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5475" lIns="115475" spcFirstLastPara="1" rIns="115475" wrap="square" tIns="1154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68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3" name="Google Shape;133;p17"/>
          <p:cNvSpPr/>
          <p:nvPr/>
        </p:nvSpPr>
        <p:spPr>
          <a:xfrm>
            <a:off x="6212650" y="3865175"/>
            <a:ext cx="2792100" cy="995700"/>
          </a:xfrm>
          <a:prstGeom prst="roundRect">
            <a:avLst>
              <a:gd fmla="val 16667" name="adj"/>
            </a:avLst>
          </a:prstGeom>
          <a:solidFill>
            <a:srgbClr val="FBDBCB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Spectral function:</a:t>
            </a:r>
            <a:r>
              <a:rPr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Probability of finding a nucleon with an energy E_M and momentum p_M</a:t>
            </a:r>
            <a:endParaRPr sz="10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500"/>
              </a:spcBef>
              <a:spcAft>
                <a:spcPts val="50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Broken into two contributions (both seen here):</a:t>
            </a:r>
            <a:br>
              <a:rPr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P</a:t>
            </a:r>
            <a:r>
              <a:rPr baseline="-25000"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MF </a:t>
            </a:r>
            <a:r>
              <a:rPr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+ P</a:t>
            </a:r>
            <a:r>
              <a:rPr baseline="-25000" lang="en-GB" sz="10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SRC </a:t>
            </a:r>
            <a:endParaRPr b="1" sz="10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4" name="Google Shape;134;p17"/>
          <p:cNvSpPr/>
          <p:nvPr/>
        </p:nvSpPr>
        <p:spPr>
          <a:xfrm>
            <a:off x="1774557" y="2260400"/>
            <a:ext cx="1040400" cy="1446000"/>
          </a:xfrm>
          <a:prstGeom prst="rect">
            <a:avLst/>
          </a:prstGeom>
          <a:noFill/>
          <a:ln cap="flat" cmpd="sng" w="19050">
            <a:solidFill>
              <a:srgbClr val="4A86E8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6" name="Google Shape;136;p17"/>
          <p:cNvSpPr txBox="1"/>
          <p:nvPr/>
        </p:nvSpPr>
        <p:spPr>
          <a:xfrm>
            <a:off x="1913350" y="3651004"/>
            <a:ext cx="846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SF model </a:t>
            </a:r>
            <a:endParaRPr i="1"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7" name="Google Shape;137;p17"/>
          <p:cNvSpPr txBox="1"/>
          <p:nvPr/>
        </p:nvSpPr>
        <p:spPr>
          <a:xfrm>
            <a:off x="4860547" y="3663010"/>
            <a:ext cx="1083900" cy="2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Cascade Model</a:t>
            </a:r>
            <a:endParaRPr i="1"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8" name="Google Shape;138;p17"/>
          <p:cNvSpPr txBox="1"/>
          <p:nvPr/>
        </p:nvSpPr>
        <p:spPr>
          <a:xfrm>
            <a:off x="3005548" y="3651000"/>
            <a:ext cx="14742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Kinematic calculations</a:t>
            </a:r>
            <a:endParaRPr i="1"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9" name="Google Shape;139;p17"/>
          <p:cNvSpPr txBox="1"/>
          <p:nvPr/>
        </p:nvSpPr>
        <p:spPr>
          <a:xfrm>
            <a:off x="312591" y="3625869"/>
            <a:ext cx="2694000" cy="4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89525" lIns="89525" spcFirstLastPara="1" rIns="89525" wrap="square" tIns="8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000" u="sng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L. Pickering</a:t>
            </a:r>
            <a:r>
              <a:rPr i="1" lang="en-GB" sz="1000" u="sng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, NuFact 2024</a:t>
            </a:r>
            <a:endParaRPr i="1" sz="979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5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Cascade </a:t>
            </a:r>
            <a:endParaRPr/>
          </a:p>
        </p:txBody>
      </p:sp>
      <p:sp>
        <p:nvSpPr>
          <p:cNvPr id="410" name="Google Shape;410;p35"/>
          <p:cNvSpPr txBox="1"/>
          <p:nvPr>
            <p:ph idx="1" type="body"/>
          </p:nvPr>
        </p:nvSpPr>
        <p:spPr>
          <a:xfrm>
            <a:off x="664950" y="1192350"/>
            <a:ext cx="3472200" cy="27588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-GB"/>
              <a:t>Plot of nuisance generated total pN, overlaid and normalised, for bertini, INCL and INCL+ABLA</a:t>
            </a:r>
            <a:endParaRPr/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35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6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Short-range Correlation Modelling </a:t>
            </a:r>
            <a:endParaRPr/>
          </a:p>
        </p:txBody>
      </p:sp>
      <p:pic>
        <p:nvPicPr>
          <p:cNvPr id="417" name="Google Shape;41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2587" y="1517510"/>
            <a:ext cx="3655084" cy="1557833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36"/>
          <p:cNvSpPr/>
          <p:nvPr/>
        </p:nvSpPr>
        <p:spPr>
          <a:xfrm>
            <a:off x="1611085" y="3006676"/>
            <a:ext cx="742500" cy="288600"/>
          </a:xfrm>
          <a:prstGeom prst="roundRect">
            <a:avLst>
              <a:gd fmla="val 16667" name="adj"/>
            </a:avLst>
          </a:prstGeom>
          <a:solidFill>
            <a:srgbClr val="FBDBCB"/>
          </a:solidFill>
          <a:ln cap="flat" cmpd="sng" w="74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1200" lIns="71200" spcFirstLastPara="1" rIns="71200" wrap="square" tIns="712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701">
                <a:latin typeface="Gill Sans"/>
                <a:ea typeface="Gill Sans"/>
                <a:cs typeface="Gill Sans"/>
                <a:sym typeface="Gill Sans"/>
              </a:rPr>
              <a:t>SRC bound state</a:t>
            </a:r>
            <a:endParaRPr i="1" sz="701"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419" name="Google Shape;419;p36"/>
          <p:cNvCxnSpPr>
            <a:stCxn id="418" idx="0"/>
          </p:cNvCxnSpPr>
          <p:nvPr/>
        </p:nvCxnSpPr>
        <p:spPr>
          <a:xfrm rot="10800000">
            <a:off x="1655335" y="2771776"/>
            <a:ext cx="327000" cy="234900"/>
          </a:xfrm>
          <a:prstGeom prst="straightConnector1">
            <a:avLst/>
          </a:prstGeom>
          <a:noFill/>
          <a:ln cap="flat" cmpd="sng" w="74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0" name="Google Shape;420;p36"/>
          <p:cNvSpPr/>
          <p:nvPr/>
        </p:nvSpPr>
        <p:spPr>
          <a:xfrm>
            <a:off x="369652" y="2310350"/>
            <a:ext cx="826500" cy="288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71200" lIns="71200" spcFirstLastPara="1" rIns="71200" wrap="square" tIns="712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801">
                <a:latin typeface="Gill Sans"/>
                <a:ea typeface="Gill Sans"/>
                <a:cs typeface="Gill Sans"/>
                <a:sym typeface="Gill Sans"/>
              </a:rPr>
              <a:t>CC interaction</a:t>
            </a:r>
            <a:endParaRPr i="1" sz="80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21" name="Google Shape;421;p36"/>
          <p:cNvSpPr/>
          <p:nvPr/>
        </p:nvSpPr>
        <p:spPr>
          <a:xfrm>
            <a:off x="2982891" y="3075359"/>
            <a:ext cx="1684800" cy="264300"/>
          </a:xfrm>
          <a:prstGeom prst="roundRect">
            <a:avLst>
              <a:gd fmla="val 16667" name="adj"/>
            </a:avLst>
          </a:prstGeom>
          <a:solidFill>
            <a:srgbClr val="8ED9AF"/>
          </a:solidFill>
          <a:ln cap="flat" cmpd="sng" w="74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1200" lIns="71200" spcFirstLastPara="1" rIns="71200" wrap="square" tIns="712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828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High momentum 2-particle knockout</a:t>
            </a:r>
            <a:endParaRPr sz="1168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22" name="Google Shape;422;p36"/>
          <p:cNvSpPr/>
          <p:nvPr/>
        </p:nvSpPr>
        <p:spPr>
          <a:xfrm>
            <a:off x="456675" y="1081326"/>
            <a:ext cx="8175300" cy="3078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SRC: </a:t>
            </a:r>
            <a:r>
              <a:rPr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High momentum nucleons (&gt; p</a:t>
            </a:r>
            <a:r>
              <a:rPr baseline="-25000"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f</a:t>
            </a:r>
            <a:r>
              <a:rPr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 ) existing in correlated bound pairs in the nucleus</a:t>
            </a:r>
            <a:endParaRPr sz="12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23" name="Google Shape;423;p36"/>
          <p:cNvSpPr txBox="1"/>
          <p:nvPr/>
        </p:nvSpPr>
        <p:spPr>
          <a:xfrm>
            <a:off x="282125" y="3437250"/>
            <a:ext cx="4831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The contribution to the spectral function from SRC is not separable  - event generators model this by using cuts on the total SF distribution </a:t>
            </a:r>
            <a:endParaRPr sz="1200"/>
          </a:p>
        </p:txBody>
      </p:sp>
      <p:sp>
        <p:nvSpPr>
          <p:cNvPr id="424" name="Google Shape;424;p36"/>
          <p:cNvSpPr txBox="1"/>
          <p:nvPr/>
        </p:nvSpPr>
        <p:spPr>
          <a:xfrm>
            <a:off x="5655100" y="4553474"/>
            <a:ext cx="3807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800"/>
              <a:t>Plot originally from PHYSICAL REVIEW D 109, 072006 (2024)</a:t>
            </a:r>
            <a:endParaRPr i="1" sz="800"/>
          </a:p>
        </p:txBody>
      </p:sp>
      <p:sp>
        <p:nvSpPr>
          <p:cNvPr id="425" name="Google Shape;425;p36"/>
          <p:cNvSpPr/>
          <p:nvPr/>
        </p:nvSpPr>
        <p:spPr>
          <a:xfrm>
            <a:off x="605875" y="3991350"/>
            <a:ext cx="4207800" cy="848100"/>
          </a:xfrm>
          <a:prstGeom prst="roundRect">
            <a:avLst>
              <a:gd fmla="val 16667" name="adj"/>
            </a:avLst>
          </a:prstGeom>
          <a:solidFill>
            <a:srgbClr val="FBDBC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NuWro uses:</a:t>
            </a:r>
            <a:endParaRPr sz="13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ill Sans"/>
              <a:buChar char="●"/>
            </a:pPr>
            <a:r>
              <a:t/>
            </a:r>
            <a:endParaRPr b="1" sz="13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Gill Sans"/>
              <a:buChar char="●"/>
            </a:pPr>
            <a:r>
              <a:rPr b="1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E</a:t>
            </a:r>
            <a:r>
              <a:rPr b="1" baseline="-25000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miss</a:t>
            </a:r>
            <a:r>
              <a:rPr b="1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 &gt; 100 MeV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426" name="Google Shape;426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4461" y="1687971"/>
            <a:ext cx="3259875" cy="297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36" title="lagrida_latex_editor_10_-removebg-preview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63472" y="4325982"/>
            <a:ext cx="3420901" cy="158575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6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7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37"/>
          <p:cNvSpPr txBox="1"/>
          <p:nvPr>
            <p:ph idx="1" type="body"/>
          </p:nvPr>
        </p:nvSpPr>
        <p:spPr>
          <a:xfrm>
            <a:off x="435894" y="1635372"/>
            <a:ext cx="8272200" cy="27588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rgba(255, 169, 113)</a:t>
            </a:r>
            <a:endParaRPr/>
          </a:p>
          <a:p>
            <a:pPr indent="0" lvl="0" marL="0" rtl="0" algn="l">
              <a:spcBef>
                <a:spcPts val="3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37"/>
          <p:cNvSpPr txBox="1"/>
          <p:nvPr/>
        </p:nvSpPr>
        <p:spPr>
          <a:xfrm>
            <a:off x="4532175" y="1283900"/>
            <a:ext cx="3000000" cy="400200"/>
          </a:xfrm>
          <a:prstGeom prst="rect">
            <a:avLst/>
          </a:prstGeom>
          <a:noFill/>
          <a:ln cap="flat" cmpd="sng" w="38100">
            <a:solidFill>
              <a:srgbClr val="FFD59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rgba(255, 213, 150)</a:t>
            </a:r>
            <a:endParaRPr/>
          </a:p>
        </p:txBody>
      </p:sp>
      <p:sp>
        <p:nvSpPr>
          <p:cNvPr id="436" name="Google Shape;436;p37"/>
          <p:cNvSpPr txBox="1"/>
          <p:nvPr/>
        </p:nvSpPr>
        <p:spPr>
          <a:xfrm>
            <a:off x="4532175" y="25717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rgba(255, 47, 47)</a:t>
            </a:r>
            <a:endParaRPr/>
          </a:p>
        </p:txBody>
      </p:sp>
      <p:sp>
        <p:nvSpPr>
          <p:cNvPr id="437" name="Google Shape;437;p37"/>
          <p:cNvSpPr txBox="1"/>
          <p:nvPr/>
        </p:nvSpPr>
        <p:spPr>
          <a:xfrm>
            <a:off x="6548425" y="33153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rgba(211, 122, 236)</a:t>
            </a:r>
            <a:endParaRPr/>
          </a:p>
        </p:txBody>
      </p:sp>
      <p:sp>
        <p:nvSpPr>
          <p:cNvPr id="438" name="Google Shape;438;p37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NEUT Event Generator </a:t>
            </a:r>
            <a:endParaRPr/>
          </a:p>
        </p:txBody>
      </p:sp>
      <p:sp>
        <p:nvSpPr>
          <p:cNvPr id="145" name="Google Shape;145;p18"/>
          <p:cNvSpPr txBox="1"/>
          <p:nvPr>
            <p:ph idx="1" type="body"/>
          </p:nvPr>
        </p:nvSpPr>
        <p:spPr>
          <a:xfrm>
            <a:off x="337300" y="982878"/>
            <a:ext cx="8272200" cy="11898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-GB"/>
              <a:t>Neutrino-Nucleus interaction simulator, maintained “in-house” byT2K/SK with experimental needs in mind</a:t>
            </a:r>
            <a:endParaRPr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-GB"/>
              <a:t>Simulates processes for 100 MeV - few-TeV neutrinos for a range of nuclear targets (H, …, C, O, … ,Pb)</a:t>
            </a:r>
            <a:endParaRPr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/>
              <a:t>In NEUT, neutrino interactions with nuclei are reduced into:</a:t>
            </a:r>
            <a:endParaRPr b="1"/>
          </a:p>
        </p:txBody>
      </p:sp>
      <p:pic>
        <p:nvPicPr>
          <p:cNvPr id="146" name="Google Shape;14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600" y="2290324"/>
            <a:ext cx="5690841" cy="135903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8"/>
          <p:cNvSpPr/>
          <p:nvPr/>
        </p:nvSpPr>
        <p:spPr>
          <a:xfrm>
            <a:off x="1602800" y="4009800"/>
            <a:ext cx="4759800" cy="795900"/>
          </a:xfrm>
          <a:prstGeom prst="roundRect">
            <a:avLst>
              <a:gd fmla="val 16667" name="adj"/>
            </a:avLst>
          </a:prstGeom>
          <a:solidFill>
            <a:srgbClr val="C8EC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FSI: </a:t>
            </a:r>
            <a:r>
              <a:rPr lang="en-GB"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Re-interactions of the hadron produced at the hard scatter with nucleons in the nucleus</a:t>
            </a:r>
            <a:endParaRPr sz="1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500"/>
              </a:spcBef>
              <a:spcAft>
                <a:spcPts val="50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NEUT uses the </a:t>
            </a:r>
            <a:r>
              <a:rPr b="1" lang="en-GB"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Bertini cascade</a:t>
            </a:r>
            <a:r>
              <a:rPr lang="en-GB"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model, a semi-classical “billiard ball” approach</a:t>
            </a:r>
            <a:endParaRPr sz="1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8" name="Google Shape;148;p18"/>
          <p:cNvSpPr/>
          <p:nvPr/>
        </p:nvSpPr>
        <p:spPr>
          <a:xfrm>
            <a:off x="4860224" y="2277900"/>
            <a:ext cx="1143300" cy="1446000"/>
          </a:xfrm>
          <a:prstGeom prst="rect">
            <a:avLst/>
          </a:prstGeom>
          <a:noFill/>
          <a:ln cap="flat" cmpd="sng" w="19050">
            <a:solidFill>
              <a:srgbClr val="4A86E8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9" name="Google Shape;149;p18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0" name="Google Shape;150;p18"/>
          <p:cNvSpPr/>
          <p:nvPr/>
        </p:nvSpPr>
        <p:spPr>
          <a:xfrm>
            <a:off x="6548675" y="1775850"/>
            <a:ext cx="2422200" cy="7959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Other FSI models exist, with previous work integrating the INCL++ cascade into NuWro showing promising results </a:t>
            </a:r>
            <a:endParaRPr b="1" sz="11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51" name="Google Shape;15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53163" y="2631850"/>
            <a:ext cx="2213225" cy="213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8"/>
          <p:cNvSpPr txBox="1"/>
          <p:nvPr/>
        </p:nvSpPr>
        <p:spPr>
          <a:xfrm>
            <a:off x="1913350" y="3651004"/>
            <a:ext cx="846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SF model </a:t>
            </a:r>
            <a:endParaRPr i="1"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3" name="Google Shape;153;p18"/>
          <p:cNvSpPr txBox="1"/>
          <p:nvPr/>
        </p:nvSpPr>
        <p:spPr>
          <a:xfrm>
            <a:off x="4860547" y="3663010"/>
            <a:ext cx="1083900" cy="2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Cascade Model</a:t>
            </a:r>
            <a:endParaRPr i="1"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4" name="Google Shape;154;p18"/>
          <p:cNvSpPr txBox="1"/>
          <p:nvPr/>
        </p:nvSpPr>
        <p:spPr>
          <a:xfrm>
            <a:off x="3005548" y="3651000"/>
            <a:ext cx="14742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Kinematic calculations</a:t>
            </a:r>
            <a:endParaRPr i="1"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5" name="Google Shape;155;p18"/>
          <p:cNvSpPr txBox="1"/>
          <p:nvPr/>
        </p:nvSpPr>
        <p:spPr>
          <a:xfrm>
            <a:off x="312591" y="3625869"/>
            <a:ext cx="2694000" cy="4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89525" lIns="89525" spcFirstLastPara="1" rIns="89525" wrap="square" tIns="8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000" u="sng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L. Pickering</a:t>
            </a:r>
            <a:r>
              <a:rPr i="1" lang="en-GB" sz="1000" u="sng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, NuFact 2024</a:t>
            </a:r>
            <a:endParaRPr i="1" sz="979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INCL++ for Neutrino Generators</a:t>
            </a:r>
            <a:endParaRPr/>
          </a:p>
        </p:txBody>
      </p:sp>
      <p:cxnSp>
        <p:nvCxnSpPr>
          <p:cNvPr id="161" name="Google Shape;161;p19"/>
          <p:cNvCxnSpPr/>
          <p:nvPr/>
        </p:nvCxnSpPr>
        <p:spPr>
          <a:xfrm>
            <a:off x="4076082" y="1072750"/>
            <a:ext cx="11400" cy="3794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62" name="Google Shape;162;p19"/>
          <p:cNvGrpSpPr/>
          <p:nvPr/>
        </p:nvGrpSpPr>
        <p:grpSpPr>
          <a:xfrm>
            <a:off x="293238" y="1676867"/>
            <a:ext cx="3387779" cy="2103985"/>
            <a:chOff x="769052" y="1188124"/>
            <a:chExt cx="3437275" cy="2134725"/>
          </a:xfrm>
        </p:grpSpPr>
        <p:pic>
          <p:nvPicPr>
            <p:cNvPr id="163" name="Google Shape;163;p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69052" y="1188124"/>
              <a:ext cx="3437275" cy="213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" name="Google Shape;164;p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42275" y="1335400"/>
              <a:ext cx="1309675" cy="762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5" name="Google Shape;165;p19"/>
            <p:cNvSpPr txBox="1"/>
            <p:nvPr/>
          </p:nvSpPr>
          <p:spPr>
            <a:xfrm>
              <a:off x="2472268" y="1787211"/>
              <a:ext cx="1022100" cy="22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0100" lIns="90100" spcFirstLastPara="1" rIns="90100" wrap="square" tIns="90100">
              <a:noAutofit/>
            </a:bodyPr>
            <a:lstStyle/>
            <a:p>
              <a:pPr indent="-269118" lvl="0" marL="450616" rtl="0" algn="l">
                <a:spcBef>
                  <a:spcPts val="0"/>
                </a:spcBef>
                <a:spcAft>
                  <a:spcPts val="0"/>
                </a:spcAft>
                <a:buClr>
                  <a:srgbClr val="2D58AC"/>
                </a:buClr>
                <a:buSzPts val="690"/>
                <a:buFont typeface="Gill Sans"/>
                <a:buChar char="●"/>
              </a:pPr>
              <a:r>
                <a:rPr b="1" lang="en-GB" sz="690">
                  <a:solidFill>
                    <a:schemeClr val="dk2"/>
                  </a:solidFill>
                  <a:latin typeface="Gill Sans"/>
                  <a:ea typeface="Gill Sans"/>
                  <a:cs typeface="Gill Sans"/>
                  <a:sym typeface="Gill Sans"/>
                </a:rPr>
                <a:t>NEUT</a:t>
              </a:r>
              <a:endParaRPr b="1" sz="69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66" name="Google Shape;166;p19"/>
            <p:cNvSpPr/>
            <p:nvPr/>
          </p:nvSpPr>
          <p:spPr>
            <a:xfrm>
              <a:off x="2675546" y="1854887"/>
              <a:ext cx="886500" cy="192000"/>
            </a:xfrm>
            <a:prstGeom prst="rect">
              <a:avLst/>
            </a:prstGeom>
            <a:noFill/>
            <a:ln cap="flat" cmpd="sng" w="94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0100" lIns="90100" spcFirstLastPara="1" rIns="90100" wrap="square" tIns="901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8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67" name="Google Shape;167;p19"/>
          <p:cNvSpPr txBox="1"/>
          <p:nvPr/>
        </p:nvSpPr>
        <p:spPr>
          <a:xfrm>
            <a:off x="457530" y="3672048"/>
            <a:ext cx="3119700" cy="2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7900" lIns="97900" spcFirstLastPara="1" rIns="97900" wrap="square" tIns="97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857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Plot from PHYSICAL REVIEW D 106, 032009 (2022), with NEUT prediction overlaid</a:t>
            </a:r>
            <a:r>
              <a:rPr lang="en-GB" sz="857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sz="857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8" name="Google Shape;168;p19"/>
          <p:cNvSpPr txBox="1"/>
          <p:nvPr/>
        </p:nvSpPr>
        <p:spPr>
          <a:xfrm>
            <a:off x="152589" y="1194320"/>
            <a:ext cx="38166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Improved p-C low momentum proton cross section prediction  </a:t>
            </a:r>
            <a:endParaRPr b="1" sz="13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9" name="Google Shape;169;p19"/>
          <p:cNvSpPr txBox="1"/>
          <p:nvPr/>
        </p:nvSpPr>
        <p:spPr>
          <a:xfrm>
            <a:off x="4572000" y="972825"/>
            <a:ext cx="40155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Introduction of Light Nuclei Production (clustering)   </a:t>
            </a:r>
            <a:endParaRPr b="1" sz="12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70" name="Google Shape;17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58245" y="3057500"/>
            <a:ext cx="2489455" cy="1669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95173" y="3320806"/>
            <a:ext cx="1422635" cy="24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9"/>
          <p:cNvSpPr/>
          <p:nvPr/>
        </p:nvSpPr>
        <p:spPr>
          <a:xfrm>
            <a:off x="4442725" y="3756400"/>
            <a:ext cx="1657800" cy="912600"/>
          </a:xfrm>
          <a:prstGeom prst="roundRect">
            <a:avLst>
              <a:gd fmla="val 16667" name="adj"/>
            </a:avLst>
          </a:prstGeom>
          <a:solidFill>
            <a:srgbClr val="FBDBC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Gill Sans"/>
                <a:ea typeface="Gill Sans"/>
                <a:cs typeface="Gill Sans"/>
                <a:sym typeface="Gill Sans"/>
              </a:rPr>
              <a:t>If detectable, introducing clusters in models improves neutrino energy reco</a:t>
            </a:r>
            <a:endParaRPr sz="12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3" name="Google Shape;173;p19"/>
          <p:cNvSpPr txBox="1"/>
          <p:nvPr/>
        </p:nvSpPr>
        <p:spPr>
          <a:xfrm>
            <a:off x="4691175" y="1396269"/>
            <a:ext cx="4166400" cy="2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4" name="Google Shape;174;p19"/>
          <p:cNvSpPr txBox="1"/>
          <p:nvPr/>
        </p:nvSpPr>
        <p:spPr>
          <a:xfrm>
            <a:off x="6806403" y="4668994"/>
            <a:ext cx="2211900" cy="3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7000" lIns="97000" spcFirstLastPara="1" rIns="97000" wrap="square" tIns="97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955" u="sng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A. Ershova</a:t>
            </a:r>
            <a:r>
              <a:rPr i="1" lang="en-GB" sz="955" u="sng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, e4nu 2025</a:t>
            </a:r>
            <a:endParaRPr i="1" sz="955" u="sng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75" name="Google Shape;175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01175" y="1274575"/>
            <a:ext cx="2521269" cy="1599392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9"/>
          <p:cNvSpPr/>
          <p:nvPr/>
        </p:nvSpPr>
        <p:spPr>
          <a:xfrm>
            <a:off x="6975300" y="1626076"/>
            <a:ext cx="1874100" cy="9126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84825" lIns="84825" spcFirstLastPara="1" rIns="84825" wrap="square" tIns="84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21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INCL + ABLA predicts T2K events on carbon cause fragmentation and produce clusters fairly often</a:t>
            </a:r>
            <a:endParaRPr b="1" sz="1021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7" name="Google Shape;177;p19"/>
          <p:cNvSpPr txBox="1"/>
          <p:nvPr/>
        </p:nvSpPr>
        <p:spPr>
          <a:xfrm>
            <a:off x="4301175" y="2731425"/>
            <a:ext cx="27696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6850" lIns="96850" spcFirstLastPara="1" rIns="96850" wrap="square" tIns="968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848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Plot from </a:t>
            </a:r>
            <a:r>
              <a:rPr i="1" lang="en-GB" sz="848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PHYSICAL REVIEW D 108, 112008 (2023)</a:t>
            </a:r>
            <a:endParaRPr sz="1483"/>
          </a:p>
        </p:txBody>
      </p:sp>
      <p:sp>
        <p:nvSpPr>
          <p:cNvPr id="178" name="Google Shape;178;p19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9" name="Google Shape;179;p19"/>
          <p:cNvSpPr/>
          <p:nvPr/>
        </p:nvSpPr>
        <p:spPr>
          <a:xfrm>
            <a:off x="380475" y="4101076"/>
            <a:ext cx="3387900" cy="658500"/>
          </a:xfrm>
          <a:prstGeom prst="roundRect">
            <a:avLst>
              <a:gd fmla="val 16667" name="adj"/>
            </a:avLst>
          </a:prstGeom>
          <a:solidFill>
            <a:srgbClr val="C8EC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500"/>
              </a:spcAft>
              <a:buNone/>
            </a:pPr>
            <a:r>
              <a:rPr b="1" lang="en-GB"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p-C reaction cross section predictions used to benchmark cascade modelling</a:t>
            </a:r>
            <a:endParaRPr sz="1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Intranuclear Cascade Liege ++ (INCL)</a:t>
            </a:r>
            <a:endParaRPr/>
          </a:p>
        </p:txBody>
      </p:sp>
      <p:sp>
        <p:nvSpPr>
          <p:cNvPr id="185" name="Google Shape;185;p20"/>
          <p:cNvSpPr txBox="1"/>
          <p:nvPr>
            <p:ph idx="1" type="body"/>
          </p:nvPr>
        </p:nvSpPr>
        <p:spPr>
          <a:xfrm>
            <a:off x="663325" y="1803335"/>
            <a:ext cx="4391100" cy="2730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-31115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300"/>
              <a:buChar char="◼"/>
            </a:pPr>
            <a:r>
              <a:rPr lang="en-GB" sz="1300"/>
              <a:t>Evolves entire nucleus through time </a:t>
            </a:r>
            <a:endParaRPr sz="1300"/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◼"/>
            </a:pPr>
            <a:r>
              <a:rPr b="1" lang="en-GB" sz="1300"/>
              <a:t>Nucleons: </a:t>
            </a:r>
            <a:r>
              <a:rPr lang="en-GB" sz="1300"/>
              <a:t>reflect off the potential, interact with other nucleons, decay</a:t>
            </a:r>
            <a:endParaRPr sz="1300"/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◼"/>
            </a:pPr>
            <a:r>
              <a:rPr b="1" lang="en-GB" sz="1300"/>
              <a:t>Final states:</a:t>
            </a:r>
            <a:r>
              <a:rPr lang="en-GB" sz="1300"/>
              <a:t> hadrons, nuclear clusters (D, T, 3He, alpha), and excited nuclear remnants with an excitation energy:</a:t>
            </a:r>
            <a:endParaRPr sz="1300"/>
          </a:p>
          <a:p>
            <a:pPr indent="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GB" sz="1300"/>
              <a:t>Coupled to a </a:t>
            </a:r>
            <a:r>
              <a:rPr b="1" lang="en-GB" sz="1300"/>
              <a:t>de-excitation</a:t>
            </a:r>
            <a:r>
              <a:rPr lang="en-GB" sz="1300"/>
              <a:t> routine (ABLA), modelling nuclear remnant </a:t>
            </a:r>
            <a:r>
              <a:rPr lang="en-GB" sz="1300"/>
              <a:t>relaxation</a:t>
            </a:r>
            <a:r>
              <a:rPr lang="en-GB" sz="1300"/>
              <a:t> after FSI</a:t>
            </a:r>
            <a:endParaRPr sz="1300"/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t/>
            </a:r>
            <a:endParaRPr b="1" sz="1200"/>
          </a:p>
        </p:txBody>
      </p:sp>
      <p:sp>
        <p:nvSpPr>
          <p:cNvPr id="186" name="Google Shape;186;p20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7" name="Google Shape;187;p20"/>
          <p:cNvSpPr/>
          <p:nvPr/>
        </p:nvSpPr>
        <p:spPr>
          <a:xfrm>
            <a:off x="403250" y="1025203"/>
            <a:ext cx="8129100" cy="5724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500"/>
              </a:spcAft>
              <a:buNone/>
            </a:pPr>
            <a:r>
              <a:rPr b="1"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Liege Intranuclear Cascade (INCL):  </a:t>
            </a:r>
            <a:r>
              <a:rPr lang="en-GB" sz="12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simulates struck nucleon re-interactions within a target nucleus, designed for hadron/light nucleus-induced reactions on nuclei from a few MeV to 10-20 GeV (ref)</a:t>
            </a:r>
            <a:endParaRPr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88" name="Google Shape;188;p20" title="particle_pics-3-1.png"/>
          <p:cNvPicPr preferRelativeResize="0"/>
          <p:nvPr/>
        </p:nvPicPr>
        <p:blipFill rotWithShape="1">
          <a:blip r:embed="rId3">
            <a:alphaModFix/>
          </a:blip>
          <a:srcRect b="2487" l="0" r="0" t="0"/>
          <a:stretch/>
        </p:blipFill>
        <p:spPr>
          <a:xfrm>
            <a:off x="5613068" y="1597600"/>
            <a:ext cx="2631600" cy="330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5477" y="3241923"/>
            <a:ext cx="4342174" cy="40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1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Spectral Function and de-excitation</a:t>
            </a:r>
            <a:endParaRPr/>
          </a:p>
        </p:txBody>
      </p:sp>
      <p:sp>
        <p:nvSpPr>
          <p:cNvPr id="195" name="Google Shape;195;p21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96" name="Google Shape;19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2003" y="1516252"/>
            <a:ext cx="3311321" cy="294734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1"/>
          <p:cNvSpPr/>
          <p:nvPr/>
        </p:nvSpPr>
        <p:spPr>
          <a:xfrm>
            <a:off x="4679875" y="1443310"/>
            <a:ext cx="3557100" cy="3009300"/>
          </a:xfrm>
          <a:prstGeom prst="roundRect">
            <a:avLst>
              <a:gd fmla="val 16667" name="adj"/>
            </a:avLst>
          </a:prstGeom>
          <a:noFill/>
          <a:ln cap="flat" cmpd="sng" w="33775">
            <a:solidFill>
              <a:srgbClr val="2D58A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150" lIns="162150" spcFirstLastPara="1" rIns="162150" wrap="square" tIns="162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82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98" name="Google Shape;198;p21"/>
          <p:cNvSpPr txBox="1"/>
          <p:nvPr/>
        </p:nvSpPr>
        <p:spPr>
          <a:xfrm>
            <a:off x="5493648" y="983011"/>
            <a:ext cx="1739400" cy="4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7150" lIns="97150" spcFirstLastPara="1" rIns="97150" wrap="square" tIns="97150">
            <a:spAutoFit/>
          </a:bodyPr>
          <a:lstStyle/>
          <a:p>
            <a:pPr indent="0" lvl="0" marL="0" rtl="0" algn="ctr">
              <a:spcBef>
                <a:spcPts val="319"/>
              </a:spcBef>
              <a:spcAft>
                <a:spcPts val="531"/>
              </a:spcAft>
              <a:buNone/>
            </a:pPr>
            <a:r>
              <a:rPr b="1" lang="en-GB" sz="1488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r>
              <a:rPr b="1" baseline="-25000" lang="en-GB" sz="1488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sf</a:t>
            </a:r>
            <a:r>
              <a:rPr b="1" lang="en-GB" sz="1488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= P</a:t>
            </a:r>
            <a:r>
              <a:rPr b="1" baseline="-25000" lang="en-GB" sz="1488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MF </a:t>
            </a:r>
            <a:r>
              <a:rPr b="1" lang="en-GB" sz="1488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+ P</a:t>
            </a:r>
            <a:r>
              <a:rPr b="1" baseline="-25000" lang="en-GB" sz="1488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SRC </a:t>
            </a:r>
            <a:endParaRPr sz="1488"/>
          </a:p>
        </p:txBody>
      </p:sp>
      <p:sp>
        <p:nvSpPr>
          <p:cNvPr id="199" name="Google Shape;199;p21"/>
          <p:cNvSpPr/>
          <p:nvPr/>
        </p:nvSpPr>
        <p:spPr>
          <a:xfrm>
            <a:off x="558300" y="1659125"/>
            <a:ext cx="3472200" cy="722400"/>
          </a:xfrm>
          <a:prstGeom prst="roundRect">
            <a:avLst>
              <a:gd fmla="val 16667" name="adj"/>
            </a:avLst>
          </a:prstGeom>
          <a:solidFill>
            <a:srgbClr val="FBDBCB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500"/>
              </a:spcAft>
              <a:buNone/>
            </a:pPr>
            <a:r>
              <a:rPr b="1" lang="en-GB" sz="11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Previous work only looked into Mean Field (MF) contribution: simple 1 proton outputs (1p1h)</a:t>
            </a:r>
            <a:endParaRPr b="1" sz="11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0" name="Google Shape;200;p21"/>
          <p:cNvSpPr txBox="1"/>
          <p:nvPr/>
        </p:nvSpPr>
        <p:spPr>
          <a:xfrm>
            <a:off x="244950" y="2456694"/>
            <a:ext cx="4239900" cy="10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Spectral function E</a:t>
            </a:r>
            <a:r>
              <a:rPr baseline="-25000"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miss</a:t>
            </a:r>
            <a:r>
              <a:rPr lang="en-GB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 values directly affect mean field excitation energy for 1p1h:</a:t>
            </a:r>
            <a:endParaRPr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01" name="Google Shape;20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950" y="3036487"/>
            <a:ext cx="4049775" cy="29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1"/>
          <p:cNvSpPr txBox="1"/>
          <p:nvPr/>
        </p:nvSpPr>
        <p:spPr>
          <a:xfrm>
            <a:off x="5210575" y="4458256"/>
            <a:ext cx="3026400" cy="2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Benhar spectral function model, from PHYSICAL REVIEW D 109, 072006 (2024)</a:t>
            </a:r>
            <a:endParaRPr sz="10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3" name="Google Shape;203;p21"/>
          <p:cNvSpPr/>
          <p:nvPr/>
        </p:nvSpPr>
        <p:spPr>
          <a:xfrm>
            <a:off x="873775" y="3849694"/>
            <a:ext cx="2792100" cy="7224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Only considering MF 1p1h </a:t>
            </a:r>
            <a:endParaRPr b="1" sz="10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2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Using INCL for neutrino FSI (1p1h)</a:t>
            </a:r>
            <a:endParaRPr/>
          </a:p>
        </p:txBody>
      </p:sp>
      <p:sp>
        <p:nvSpPr>
          <p:cNvPr id="209" name="Google Shape;209;p22"/>
          <p:cNvSpPr txBox="1"/>
          <p:nvPr>
            <p:ph idx="1" type="body"/>
          </p:nvPr>
        </p:nvSpPr>
        <p:spPr>
          <a:xfrm>
            <a:off x="435900" y="1044875"/>
            <a:ext cx="8272200" cy="4833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 lnSpcReduction="10000"/>
          </a:bodyPr>
          <a:lstStyle/>
          <a:p>
            <a:pPr indent="0" lvl="0" marL="0" rtl="0" algn="ctr">
              <a:spcBef>
                <a:spcPts val="300"/>
              </a:spcBef>
              <a:spcAft>
                <a:spcPts val="500"/>
              </a:spcAft>
              <a:buNone/>
            </a:pPr>
            <a:r>
              <a:rPr lang="en-GB"/>
              <a:t>INCL is designed for nucleon-nucleus reactions, and is not designed for neutrino projectiles (yet!) so we must adapt both our generator and INCL to accommodate this:</a:t>
            </a:r>
            <a:endParaRPr/>
          </a:p>
        </p:txBody>
      </p:sp>
      <p:sp>
        <p:nvSpPr>
          <p:cNvPr id="210" name="Google Shape;210;p22"/>
          <p:cNvSpPr/>
          <p:nvPr/>
        </p:nvSpPr>
        <p:spPr>
          <a:xfrm>
            <a:off x="757225" y="3966085"/>
            <a:ext cx="1378200" cy="4410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84825" lIns="84825" spcFirstLastPara="1" rIns="84825" wrap="square" tIns="84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21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1. </a:t>
            </a:r>
            <a:r>
              <a:rPr b="1" lang="en-GB" sz="1021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Create the INCL nucleus </a:t>
            </a:r>
            <a:endParaRPr b="1" sz="1021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11" name="Google Shape;211;p22"/>
          <p:cNvSpPr/>
          <p:nvPr/>
        </p:nvSpPr>
        <p:spPr>
          <a:xfrm>
            <a:off x="2245475" y="2073645"/>
            <a:ext cx="1378200" cy="660300"/>
          </a:xfrm>
          <a:prstGeom prst="roundRect">
            <a:avLst>
              <a:gd fmla="val 16667" name="adj"/>
            </a:avLst>
          </a:prstGeom>
          <a:solidFill>
            <a:srgbClr val="8ED9AF"/>
          </a:solidFill>
          <a:ln cap="flat" cmpd="sng" w="88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4825" lIns="84825" spcFirstLastPara="1" rIns="84825" wrap="square" tIns="84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21">
                <a:latin typeface="Gill Sans"/>
                <a:ea typeface="Gill Sans"/>
                <a:cs typeface="Gill Sans"/>
                <a:sym typeface="Gill Sans"/>
              </a:rPr>
              <a:t>Remove a nucleon from the INCL nucleus closest in p to the struck nucleon</a:t>
            </a:r>
            <a:endParaRPr sz="102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12" name="Google Shape;212;p22"/>
          <p:cNvSpPr/>
          <p:nvPr/>
        </p:nvSpPr>
        <p:spPr>
          <a:xfrm>
            <a:off x="4015250" y="2073645"/>
            <a:ext cx="1378200" cy="660300"/>
          </a:xfrm>
          <a:prstGeom prst="roundRect">
            <a:avLst>
              <a:gd fmla="val 16667" name="adj"/>
            </a:avLst>
          </a:prstGeom>
          <a:solidFill>
            <a:srgbClr val="8ED9AF"/>
          </a:solidFill>
          <a:ln cap="flat" cmpd="sng" w="88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4825" lIns="84825" spcFirstLastPara="1" rIns="84825" wrap="square" tIns="84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21">
                <a:latin typeface="Gill Sans"/>
                <a:ea typeface="Gill Sans"/>
                <a:cs typeface="Gill Sans"/>
                <a:sym typeface="Gill Sans"/>
              </a:rPr>
              <a:t>Replace this nucleon with the outgoing proton </a:t>
            </a:r>
            <a:r>
              <a:rPr lang="en-GB" sz="102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in the same position</a:t>
            </a:r>
            <a:endParaRPr sz="1021"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213" name="Google Shape;213;p22"/>
          <p:cNvCxnSpPr/>
          <p:nvPr/>
        </p:nvCxnSpPr>
        <p:spPr>
          <a:xfrm>
            <a:off x="8052025" y="2889690"/>
            <a:ext cx="0" cy="42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4" name="Google Shape;214;p22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215" name="Google Shape;215;p22"/>
          <p:cNvCxnSpPr/>
          <p:nvPr/>
        </p:nvCxnSpPr>
        <p:spPr>
          <a:xfrm flipH="1" rot="10800000">
            <a:off x="2438800" y="2801076"/>
            <a:ext cx="387900" cy="44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6" name="Google Shape;216;p22"/>
          <p:cNvCxnSpPr/>
          <p:nvPr/>
        </p:nvCxnSpPr>
        <p:spPr>
          <a:xfrm flipH="1" rot="10800000">
            <a:off x="3184900" y="2824826"/>
            <a:ext cx="1182000" cy="64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17" name="Google Shape;217;p22" title="Screenshot from 2026-04-02 12-20-28.png"/>
          <p:cNvPicPr preferRelativeResize="0"/>
          <p:nvPr/>
        </p:nvPicPr>
        <p:blipFill rotWithShape="1">
          <a:blip r:embed="rId3">
            <a:alphaModFix/>
          </a:blip>
          <a:srcRect b="583" l="0" r="0" t="573"/>
          <a:stretch/>
        </p:blipFill>
        <p:spPr>
          <a:xfrm>
            <a:off x="582925" y="1959325"/>
            <a:ext cx="8125173" cy="1859702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2"/>
          <p:cNvSpPr/>
          <p:nvPr/>
        </p:nvSpPr>
        <p:spPr>
          <a:xfrm>
            <a:off x="2644550" y="3856429"/>
            <a:ext cx="1783200" cy="660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84825" lIns="84825" spcFirstLastPara="1" rIns="84825" wrap="square" tIns="84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21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2. </a:t>
            </a:r>
            <a:r>
              <a:rPr b="1" lang="en-GB" sz="1021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Remove a nucleon from the INCL nucleus closest in momentum to the struck nucleon</a:t>
            </a:r>
            <a:endParaRPr b="1" sz="1021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19" name="Google Shape;219;p22"/>
          <p:cNvSpPr/>
          <p:nvPr/>
        </p:nvSpPr>
        <p:spPr>
          <a:xfrm>
            <a:off x="4760725" y="3974050"/>
            <a:ext cx="1783200" cy="483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84825" lIns="84825" spcFirstLastPara="1" rIns="84825" wrap="square" tIns="84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21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3. </a:t>
            </a:r>
            <a:r>
              <a:rPr b="1" lang="en-GB" sz="1021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Replace this nucleon with the outgoing proton  </a:t>
            </a:r>
            <a:endParaRPr b="1" sz="1021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0" name="Google Shape;220;p22"/>
          <p:cNvSpPr/>
          <p:nvPr/>
        </p:nvSpPr>
        <p:spPr>
          <a:xfrm>
            <a:off x="6959300" y="3944921"/>
            <a:ext cx="1545900" cy="483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84825" lIns="84825" spcFirstLastPara="1" rIns="84825" wrap="square" tIns="848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21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4. Run the INCL cascade and pass the result to ABLA</a:t>
            </a:r>
            <a:endParaRPr b="1" sz="1021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221" name="Google Shape;221;p22"/>
          <p:cNvCxnSpPr/>
          <p:nvPr/>
        </p:nvCxnSpPr>
        <p:spPr>
          <a:xfrm>
            <a:off x="4770200" y="2154125"/>
            <a:ext cx="920400" cy="937500"/>
          </a:xfrm>
          <a:prstGeom prst="straightConnector1">
            <a:avLst/>
          </a:prstGeom>
          <a:noFill/>
          <a:ln cap="flat" cmpd="sng" w="19050">
            <a:solidFill>
              <a:srgbClr val="88888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2" name="Google Shape;222;p22"/>
          <p:cNvSpPr/>
          <p:nvPr/>
        </p:nvSpPr>
        <p:spPr>
          <a:xfrm>
            <a:off x="3440025" y="1730450"/>
            <a:ext cx="2094600" cy="370500"/>
          </a:xfrm>
          <a:prstGeom prst="roundRect">
            <a:avLst>
              <a:gd fmla="val 16667" name="adj"/>
            </a:avLst>
          </a:prstGeom>
          <a:solidFill>
            <a:srgbClr val="FBDBC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0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Generate NEUT’s initial interaction, get the outgoing proton</a:t>
            </a:r>
            <a:endParaRPr i="1" sz="10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3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INCL++ Interaction Channel Table </a:t>
            </a:r>
            <a:endParaRPr/>
          </a:p>
        </p:txBody>
      </p:sp>
      <p:sp>
        <p:nvSpPr>
          <p:cNvPr id="228" name="Google Shape;228;p23"/>
          <p:cNvSpPr txBox="1"/>
          <p:nvPr/>
        </p:nvSpPr>
        <p:spPr>
          <a:xfrm>
            <a:off x="229000" y="1087461"/>
            <a:ext cx="8749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500"/>
              </a:spcAft>
              <a:buNone/>
            </a:pPr>
            <a:r>
              <a:rPr lang="en-GB" sz="13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Due to the introduction of clusters and native de-excitation, study the FSI output channels based off numbers and types of ejected channels</a:t>
            </a:r>
            <a:endParaRPr sz="1300"/>
          </a:p>
        </p:txBody>
      </p:sp>
      <p:sp>
        <p:nvSpPr>
          <p:cNvPr id="229" name="Google Shape;229;p23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30" name="Google Shape;230;p23" title="Screenshot from 2026-04-01 11-54-07.png"/>
          <p:cNvPicPr preferRelativeResize="0"/>
          <p:nvPr/>
        </p:nvPicPr>
        <p:blipFill rotWithShape="1">
          <a:blip r:embed="rId3">
            <a:alphaModFix/>
          </a:blip>
          <a:srcRect b="681" l="0" r="0" t="681"/>
          <a:stretch/>
        </p:blipFill>
        <p:spPr>
          <a:xfrm>
            <a:off x="558550" y="1703061"/>
            <a:ext cx="7916685" cy="2416068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23"/>
          <p:cNvSpPr/>
          <p:nvPr/>
        </p:nvSpPr>
        <p:spPr>
          <a:xfrm>
            <a:off x="2474068" y="2113384"/>
            <a:ext cx="1887000" cy="2204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A97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2" name="Google Shape;232;p23"/>
          <p:cNvSpPr/>
          <p:nvPr/>
        </p:nvSpPr>
        <p:spPr>
          <a:xfrm>
            <a:off x="457380" y="2125584"/>
            <a:ext cx="1887000" cy="2204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D59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3" name="Google Shape;233;p23"/>
          <p:cNvSpPr/>
          <p:nvPr/>
        </p:nvSpPr>
        <p:spPr>
          <a:xfrm>
            <a:off x="4519281" y="2125584"/>
            <a:ext cx="1887000" cy="2204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4" name="Google Shape;234;p23"/>
          <p:cNvSpPr/>
          <p:nvPr/>
        </p:nvSpPr>
        <p:spPr>
          <a:xfrm>
            <a:off x="6552724" y="2125584"/>
            <a:ext cx="1887000" cy="2204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D37AE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5" name="Google Shape;235;p23"/>
          <p:cNvSpPr txBox="1"/>
          <p:nvPr/>
        </p:nvSpPr>
        <p:spPr>
          <a:xfrm>
            <a:off x="1051525" y="3847525"/>
            <a:ext cx="305700" cy="1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endParaRPr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6" name="Google Shape;236;p23"/>
          <p:cNvSpPr txBox="1"/>
          <p:nvPr/>
        </p:nvSpPr>
        <p:spPr>
          <a:xfrm>
            <a:off x="3032075" y="3847525"/>
            <a:ext cx="305700" cy="1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endParaRPr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7" name="Google Shape;237;p23"/>
          <p:cNvSpPr txBox="1"/>
          <p:nvPr/>
        </p:nvSpPr>
        <p:spPr>
          <a:xfrm>
            <a:off x="5882175" y="3777000"/>
            <a:ext cx="305700" cy="3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endParaRPr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8" name="Google Shape;238;p23"/>
          <p:cNvSpPr txBox="1"/>
          <p:nvPr/>
        </p:nvSpPr>
        <p:spPr>
          <a:xfrm>
            <a:off x="5105800" y="3847525"/>
            <a:ext cx="305700" cy="3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</a:t>
            </a:r>
            <a:endParaRPr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9" name="Google Shape;239;p23"/>
          <p:cNvSpPr txBox="1"/>
          <p:nvPr/>
        </p:nvSpPr>
        <p:spPr>
          <a:xfrm>
            <a:off x="7179525" y="3888250"/>
            <a:ext cx="305700" cy="3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</a:t>
            </a:r>
            <a:endParaRPr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40" name="Google Shape;240;p23"/>
          <p:cNvSpPr txBox="1"/>
          <p:nvPr/>
        </p:nvSpPr>
        <p:spPr>
          <a:xfrm>
            <a:off x="8181051" y="3118202"/>
            <a:ext cx="305700" cy="3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endParaRPr sz="1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41" name="Google Shape;241;p23"/>
          <p:cNvSpPr txBox="1"/>
          <p:nvPr/>
        </p:nvSpPr>
        <p:spPr>
          <a:xfrm>
            <a:off x="1200100" y="4541200"/>
            <a:ext cx="70128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Channels with dominant contributions.  Also see pion production and single inelastically scattered protons  </a:t>
            </a:r>
            <a:endParaRPr i="1" sz="12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6662" y="1495280"/>
            <a:ext cx="3069323" cy="299954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4"/>
          <p:cNvSpPr txBox="1"/>
          <p:nvPr/>
        </p:nvSpPr>
        <p:spPr>
          <a:xfrm>
            <a:off x="7679399" y="2318950"/>
            <a:ext cx="9486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88650" lIns="88650" spcFirstLastPara="1" rIns="88650" wrap="square" tIns="886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57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NEUT and</a:t>
            </a:r>
            <a:br>
              <a:rPr lang="en-GB" sz="1357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GB" sz="1357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INCL </a:t>
            </a:r>
            <a:endParaRPr sz="1357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48" name="Google Shape;248;p24"/>
          <p:cNvSpPr txBox="1"/>
          <p:nvPr>
            <p:ph idx="12" type="sldNum"/>
          </p:nvPr>
        </p:nvSpPr>
        <p:spPr>
          <a:xfrm>
            <a:off x="8330888" y="4911707"/>
            <a:ext cx="7893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9" name="Google Shape;249;p24"/>
          <p:cNvSpPr txBox="1"/>
          <p:nvPr/>
        </p:nvSpPr>
        <p:spPr>
          <a:xfrm>
            <a:off x="404925" y="1020075"/>
            <a:ext cx="82767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u="sng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Leading proton distributions post FSI, broken down by channel</a:t>
            </a:r>
            <a:endParaRPr b="1" u="sng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0" name="Google Shape;250;p24"/>
          <p:cNvSpPr txBox="1"/>
          <p:nvPr/>
        </p:nvSpPr>
        <p:spPr>
          <a:xfrm>
            <a:off x="7880342" y="4640787"/>
            <a:ext cx="1028700" cy="18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r>
              <a:rPr baseline="-25000"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aft </a:t>
            </a:r>
            <a:r>
              <a:rPr lang="en-GB" sz="9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[MeV/C]</a:t>
            </a:r>
            <a:endParaRPr sz="9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1" name="Google Shape;251;p24"/>
          <p:cNvSpPr/>
          <p:nvPr/>
        </p:nvSpPr>
        <p:spPr>
          <a:xfrm>
            <a:off x="3487425" y="3602276"/>
            <a:ext cx="2111700" cy="784800"/>
          </a:xfrm>
          <a:prstGeom prst="roundRect">
            <a:avLst>
              <a:gd fmla="val 16667" name="adj"/>
            </a:avLst>
          </a:prstGeom>
          <a:solidFill>
            <a:srgbClr val="FBDBC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163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Increase in leading protons below </a:t>
            </a:r>
            <a:r>
              <a:rPr b="1" i="1" lang="en-GB" sz="1163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p</a:t>
            </a:r>
            <a:r>
              <a:rPr b="1" baseline="-25000" i="1" lang="en-GB" sz="1163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  </a:t>
            </a:r>
            <a:r>
              <a:rPr b="1" i="1" lang="en-GB" sz="1163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,</a:t>
            </a:r>
            <a:r>
              <a:rPr b="1" i="1" lang="en-GB" sz="1163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almost always emitted alongside nuclear clusters</a:t>
            </a: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2" name="Google Shape;252;p24"/>
          <p:cNvSpPr/>
          <p:nvPr/>
        </p:nvSpPr>
        <p:spPr>
          <a:xfrm>
            <a:off x="3487413" y="1615388"/>
            <a:ext cx="2111700" cy="8481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063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Lower peak when using INCL due to events with no final state protons</a:t>
            </a:r>
            <a:endParaRPr sz="15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3" name="Google Shape;253;p24"/>
          <p:cNvSpPr/>
          <p:nvPr/>
        </p:nvSpPr>
        <p:spPr>
          <a:xfrm>
            <a:off x="6430850" y="1615400"/>
            <a:ext cx="840600" cy="437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4A86E8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4" name="Google Shape;254;p24"/>
          <p:cNvSpPr/>
          <p:nvPr/>
        </p:nvSpPr>
        <p:spPr>
          <a:xfrm>
            <a:off x="6087900" y="2648375"/>
            <a:ext cx="471600" cy="881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5" name="Google Shape;255;p24"/>
          <p:cNvSpPr txBox="1"/>
          <p:nvPr/>
        </p:nvSpPr>
        <p:spPr>
          <a:xfrm>
            <a:off x="0" y="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2D58AC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6" name="Google Shape;256;p24"/>
          <p:cNvSpPr txBox="1"/>
          <p:nvPr>
            <p:ph type="title"/>
          </p:nvPr>
        </p:nvSpPr>
        <p:spPr>
          <a:xfrm>
            <a:off x="798637" y="500547"/>
            <a:ext cx="5130000" cy="3705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 comparisons: CCQE 1p1h - I</a:t>
            </a:r>
            <a:endParaRPr/>
          </a:p>
        </p:txBody>
      </p:sp>
      <p:pic>
        <p:nvPicPr>
          <p:cNvPr id="257" name="Google Shape;25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450" y="1487190"/>
            <a:ext cx="3049001" cy="298662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4"/>
          <p:cNvSpPr/>
          <p:nvPr/>
        </p:nvSpPr>
        <p:spPr>
          <a:xfrm>
            <a:off x="920304" y="1581496"/>
            <a:ext cx="840600" cy="437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4A86E8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9" name="Google Shape;259;p24"/>
          <p:cNvSpPr/>
          <p:nvPr/>
        </p:nvSpPr>
        <p:spPr>
          <a:xfrm>
            <a:off x="588650" y="2614450"/>
            <a:ext cx="471600" cy="881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60" name="Google Shape;260;p24"/>
          <p:cNvSpPr/>
          <p:nvPr/>
        </p:nvSpPr>
        <p:spPr>
          <a:xfrm>
            <a:off x="6089000" y="1906300"/>
            <a:ext cx="1524300" cy="1143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accent6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61" name="Google Shape;261;p24"/>
          <p:cNvSpPr/>
          <p:nvPr/>
        </p:nvSpPr>
        <p:spPr>
          <a:xfrm>
            <a:off x="637325" y="1843050"/>
            <a:ext cx="1524300" cy="1143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accent6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62" name="Google Shape;262;p24"/>
          <p:cNvSpPr/>
          <p:nvPr/>
        </p:nvSpPr>
        <p:spPr>
          <a:xfrm>
            <a:off x="3660075" y="2524188"/>
            <a:ext cx="1766400" cy="941700"/>
          </a:xfrm>
          <a:prstGeom prst="roundRect">
            <a:avLst>
              <a:gd fmla="val 16667" name="adj"/>
            </a:avLst>
          </a:prstGeom>
          <a:solidFill>
            <a:srgbClr val="8ED9A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GB" sz="1063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“Transparent” protons in INCL can be produced alongside nuclear clusters if the remnant de-excites</a:t>
            </a:r>
            <a:endParaRPr b="1" sz="107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63" name="Google Shape;263;p24"/>
          <p:cNvSpPr txBox="1"/>
          <p:nvPr/>
        </p:nvSpPr>
        <p:spPr>
          <a:xfrm>
            <a:off x="2209354" y="2524200"/>
            <a:ext cx="7893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88650" lIns="88650" spcFirstLastPara="1" rIns="88650" wrap="square" tIns="886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57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NEUT Default </a:t>
            </a:r>
            <a:endParaRPr sz="1357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Dividend">
  <a:themeElements>
    <a:clrScheme name="Dividend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