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theme/theme6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7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8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  <p:sldMasterId id="2147483770" r:id="rId2"/>
    <p:sldMasterId id="2147483774" r:id="rId3"/>
    <p:sldMasterId id="2147483778" r:id="rId4"/>
    <p:sldMasterId id="2147483782" r:id="rId5"/>
    <p:sldMasterId id="2147483713" r:id="rId6"/>
    <p:sldMasterId id="2147483726" r:id="rId7"/>
    <p:sldMasterId id="2147483796" r:id="rId8"/>
    <p:sldMasterId id="2147483791" r:id="rId9"/>
  </p:sldMasterIdLst>
  <p:notesMasterIdLst>
    <p:notesMasterId r:id="rId44"/>
  </p:notesMasterIdLst>
  <p:handoutMasterIdLst>
    <p:handoutMasterId r:id="rId45"/>
  </p:handoutMasterIdLst>
  <p:sldIdLst>
    <p:sldId id="263" r:id="rId10"/>
    <p:sldId id="261" r:id="rId11"/>
    <p:sldId id="364" r:id="rId12"/>
    <p:sldId id="311" r:id="rId13"/>
    <p:sldId id="313" r:id="rId14"/>
    <p:sldId id="321" r:id="rId15"/>
    <p:sldId id="322" r:id="rId16"/>
    <p:sldId id="327" r:id="rId17"/>
    <p:sldId id="352" r:id="rId18"/>
    <p:sldId id="286" r:id="rId19"/>
    <p:sldId id="1782" r:id="rId20"/>
    <p:sldId id="1802" r:id="rId21"/>
    <p:sldId id="1783" r:id="rId22"/>
    <p:sldId id="312" r:id="rId23"/>
    <p:sldId id="285" r:id="rId24"/>
    <p:sldId id="287" r:id="rId25"/>
    <p:sldId id="319" r:id="rId26"/>
    <p:sldId id="1784" r:id="rId27"/>
    <p:sldId id="348" r:id="rId28"/>
    <p:sldId id="1787" r:id="rId29"/>
    <p:sldId id="1790" r:id="rId30"/>
    <p:sldId id="1791" r:id="rId31"/>
    <p:sldId id="1792" r:id="rId32"/>
    <p:sldId id="1793" r:id="rId33"/>
    <p:sldId id="1794" r:id="rId34"/>
    <p:sldId id="1797" r:id="rId35"/>
    <p:sldId id="1795" r:id="rId36"/>
    <p:sldId id="1796" r:id="rId37"/>
    <p:sldId id="1798" r:id="rId38"/>
    <p:sldId id="1789" r:id="rId39"/>
    <p:sldId id="1786" r:id="rId40"/>
    <p:sldId id="1803" r:id="rId41"/>
    <p:sldId id="1804" r:id="rId42"/>
    <p:sldId id="349" r:id="rId43"/>
  </p:sldIdLst>
  <p:sldSz cx="12192000" cy="6858000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7969548-F382-EC66-BC16-7B6AE265EEB5}" name="Rien Wesselink" initials="RW" userId="S::rien.wesselink@demcon.com::ba46b1aa-16cc-4a8b-a51e-9b0360a860d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leen Mensink" initials="MM" lastIdx="0" clrIdx="0">
    <p:extLst>
      <p:ext uri="{19B8F6BF-5375-455C-9EA6-DF929625EA0E}">
        <p15:presenceInfo xmlns:p15="http://schemas.microsoft.com/office/powerpoint/2012/main" userId="S-1-5-21-2804773519-1039592734-3327864189-221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FF68FF"/>
    <a:srgbClr val="032C9F"/>
    <a:srgbClr val="6C0040"/>
    <a:srgbClr val="E76E28"/>
    <a:srgbClr val="005084"/>
    <a:srgbClr val="FFFFFF"/>
    <a:srgbClr val="F2B51B"/>
    <a:srgbClr val="FF7C80"/>
    <a:srgbClr val="1961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84978" autoAdjust="0"/>
  </p:normalViewPr>
  <p:slideViewPr>
    <p:cSldViewPr snapToGrid="0">
      <p:cViewPr varScale="1">
        <p:scale>
          <a:sx n="103" d="100"/>
          <a:sy n="103" d="100"/>
        </p:scale>
        <p:origin x="116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365" y="96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commentAuthors" Target="commentAuthor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3E9653-2974-4B4A-B335-0A779C1FD767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A8BCCB-5DED-4D1E-BFE8-3C6540FD9AC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68116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E2DDE-584E-4671-8000-DFEADB5AD2C0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6F448F-C6EB-46CA-8395-F146ED4682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7187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purpose of the method I am going to talk about is to do electrothermal simulations of quench or rapid discharge scenarios relevant for the design of a quench protection strategy.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8809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For doing simulations, there are basically two direction you can take: FEM or network models.</a:t>
            </a:r>
          </a:p>
          <a:p>
            <a:r>
              <a:rPr lang="en-GB" dirty="0"/>
              <a:t>Both have their hurdles, not going into detail about those.</a:t>
            </a:r>
          </a:p>
          <a:p>
            <a:r>
              <a:rPr lang="en-GB" dirty="0"/>
              <a:t>We thought: can we think of something else that is perhaps a bit more crude, but still gives us valuable insights, and with a quick iteration time.</a:t>
            </a:r>
          </a:p>
          <a:p>
            <a:r>
              <a:rPr lang="en-GB" dirty="0"/>
              <a:t>Direction: approximate the cable cross section as a line.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5196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Having a line current may seem a bit tricky if expressed in the strong form: we have this delta function in the source term and infinities and so on.</a:t>
            </a:r>
          </a:p>
          <a:p>
            <a:r>
              <a:rPr lang="en-GB" dirty="0"/>
              <a:t>But in the weak form it is actually pretty straightforward: just a volume integral that turns into a line integral.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3954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B-field close to the line current is theoretically infinite.</a:t>
            </a:r>
          </a:p>
          <a:p>
            <a:r>
              <a:rPr lang="en-GB" dirty="0"/>
              <a:t>The solution will be noisy and depending strongly on the mesh close to the line.</a:t>
            </a:r>
          </a:p>
          <a:p>
            <a:r>
              <a:rPr lang="en-GB" dirty="0"/>
              <a:t>So one should be careful with variables close to the lines, but further away everything is 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2905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5480F-6D9C-F7EA-07E9-16D1F6C72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4A86F4-CCAB-43A0-DE1A-7FA2369CF0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3F16EE-F064-92B3-BDDD-FAF0ACDBBF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For the equations, the starting point is AV formulation, solving for A and V.</a:t>
            </a:r>
          </a:p>
          <a:p>
            <a:r>
              <a:rPr lang="en-GB" dirty="0"/>
              <a:t>The equation for A makes sure we get all the magnetic fields belonging to a current distribution.</a:t>
            </a:r>
          </a:p>
          <a:p>
            <a:r>
              <a:rPr lang="en-GB" dirty="0"/>
              <a:t>The equation for V is current conservation, (ohms law is filled in here). This takes care of the current flow in the normal conductors.</a:t>
            </a:r>
          </a:p>
          <a:p>
            <a:r>
              <a:rPr lang="en-GB" dirty="0"/>
              <a:t>(So V is only solved in conductors.)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0A97C-E0F8-DEB6-3CCB-3EB3D0FD3F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8840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914F5-DAB6-9C87-0C77-75CFD0CCF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D3432-082C-E1FC-4F97-5E32DFC2CB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DA3FA4-5C6A-9F5D-1875-AC24490D72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case of the line elements, the source term for A changes. We already talked about that.</a:t>
            </a:r>
          </a:p>
          <a:p>
            <a:r>
              <a:rPr lang="en-GB" dirty="0"/>
              <a:t>We also add a current conservation law on the lines, and solve for V there.</a:t>
            </a:r>
          </a:p>
          <a:p>
            <a:r>
              <a:rPr lang="en-GB" dirty="0"/>
              <a:t>The equation shown here looks trivial, but in case of junctions and connections to 2D and 3D structures it is less simple. But it is straightforward to generalize this.</a:t>
            </a:r>
          </a:p>
          <a:p>
            <a:r>
              <a:rPr lang="en-GB" dirty="0"/>
              <a:t>The material behaviour of the superconductor is described via an E(I) curve.</a:t>
            </a:r>
          </a:p>
          <a:p>
            <a:r>
              <a:rPr lang="en-GB" dirty="0"/>
              <a:t>It is known that this produces numerical problems in ordinary AV.</a:t>
            </a:r>
          </a:p>
          <a:p>
            <a:r>
              <a:rPr lang="en-GB" dirty="0"/>
              <a:t>This can be solved by adding an additional variable for the current.</a:t>
            </a:r>
          </a:p>
          <a:p>
            <a:r>
              <a:rPr lang="en-GB" dirty="0"/>
              <a:t>This is why we also call this AVI formulation.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55057-3D09-2C51-2D50-143B8C4AD2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4618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Now we first need to explain something about the cable design:</a:t>
            </a:r>
          </a:p>
          <a:p>
            <a:r>
              <a:rPr lang="en-GB" dirty="0"/>
              <a:t>It consists of a copper support in which a stack of SC tapes is soldered.</a:t>
            </a:r>
          </a:p>
          <a:p>
            <a:r>
              <a:rPr lang="en-GB" dirty="0"/>
              <a:t>The recess you see is for the cooling channel.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4790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the simulations we actually use 2 voltages and 2 temperatures on every line element.</a:t>
            </a:r>
          </a:p>
          <a:p>
            <a:r>
              <a:rPr lang="en-GB" dirty="0"/>
              <a:t>You can picture this as a string of parallel resistors, one side representing the tape stack, the other the copper support.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80862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B1C6C-AA6C-0D53-B5B4-A04A8811A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FD3DAD-D923-9261-C4A8-28008FAFA7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0D4F2A-C581-139D-AA41-5134545B6E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necessary because:</a:t>
            </a:r>
            <a:br>
              <a:rPr lang="en-GB" dirty="0"/>
            </a:br>
            <a:r>
              <a:rPr lang="en-GB" dirty="0"/>
              <a:t>If you have a hotspot somewhere, the current needs to go around it.</a:t>
            </a:r>
          </a:p>
          <a:p>
            <a:r>
              <a:rPr lang="en-GB" dirty="0"/>
              <a:t>The resistance for going out of and into the tape stack again, is relevant: it causes significant dissipation.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24793B-17D5-64CF-CF77-6C199B0559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59999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lumped parameters can be calculated from 2D models of the cable.</a:t>
            </a:r>
          </a:p>
          <a:p>
            <a:r>
              <a:rPr lang="en-GB" dirty="0"/>
              <a:t>They do not contain any tuning parameters, except for this transverse electrical resistance.</a:t>
            </a:r>
          </a:p>
          <a:p>
            <a:r>
              <a:rPr lang="en-GB" dirty="0"/>
              <a:t>This is because it depends on the superconducting current distribution in the tape stack.</a:t>
            </a:r>
          </a:p>
          <a:p>
            <a:r>
              <a:rPr lang="en-GB" dirty="0"/>
              <a:t>So there is this tuning parameter a, that can vary between 0.15 and 0.21 depending on the current distribution.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0118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Now we have all the ingredients to talk about a benchmark.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15916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There is a region where </a:t>
            </a:r>
            <a:r>
              <a:rPr lang="en-GB" dirty="0" err="1"/>
              <a:t>Jc</a:t>
            </a:r>
            <a:r>
              <a:rPr lang="en-GB" dirty="0"/>
              <a:t> is artificially ramped down to 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71771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Because </a:t>
            </a:r>
            <a:r>
              <a:rPr lang="en-GB" dirty="0" err="1"/>
              <a:t>Jc</a:t>
            </a:r>
            <a:r>
              <a:rPr lang="en-GB" dirty="0"/>
              <a:t> is lower in a region, the current has to divert, causing heating, causing temperature rise, causing further decline of </a:t>
            </a:r>
            <a:r>
              <a:rPr lang="en-GB" dirty="0" err="1"/>
              <a:t>Jc</a:t>
            </a:r>
            <a:r>
              <a:rPr lang="en-GB" dirty="0"/>
              <a:t>.</a:t>
            </a:r>
          </a:p>
          <a:p>
            <a:r>
              <a:rPr lang="en-GB" dirty="0"/>
              <a:t>As soon as the temperature reaches Tc, propagation starts: the purple region expands.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1597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040C2-3E26-0A59-F63C-F413F2E97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BA57A1-244F-7ABB-873E-1262B06228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069107-5929-C2EB-29BA-92A2FFB255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the AVI model this looks more boring, but then this is also why this is so much more efficient.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99C73-8E31-5476-2FA5-AD7FE2C084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08054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Higher transverse resistance </a:t>
            </a:r>
            <a:r>
              <a:rPr lang="en-GB" dirty="0">
                <a:sym typeface="Wingdings" panose="05000000000000000000" pitchFamily="2" charset="2"/>
              </a:rPr>
              <a:t> earlier timing</a:t>
            </a:r>
          </a:p>
          <a:p>
            <a:r>
              <a:rPr lang="en-GB" dirty="0">
                <a:sym typeface="Wingdings" panose="05000000000000000000" pitchFamily="2" charset="2"/>
              </a:rPr>
              <a:t>Lower transverse resistance  later timing of the runaway</a:t>
            </a:r>
          </a:p>
          <a:p>
            <a:r>
              <a:rPr lang="en-GB" dirty="0">
                <a:sym typeface="Wingdings" panose="05000000000000000000" pitchFamily="2" charset="2"/>
              </a:rPr>
              <a:t>One could tune this a parameter to get a match, but in reality, different current distributions can occur at different places in the coil, so we just need to pick something and check the influence of this parameter.</a:t>
            </a:r>
          </a:p>
          <a:p>
            <a:r>
              <a:rPr lang="en-GB" dirty="0">
                <a:sym typeface="Wingdings" panose="05000000000000000000" pitchFamily="2" charset="2"/>
              </a:rPr>
              <a:t>In the following I show results only for a = 0.21.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31472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C2E05-C1F5-5B27-E979-4B7668383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62C7E5-1FA7-AA7E-9B0A-4C47FEFE92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FB614B-4604-0922-CAF9-F9652FA857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Now we are ready to apply this method.</a:t>
            </a:r>
          </a:p>
          <a:p>
            <a:r>
              <a:rPr lang="en-GB" dirty="0"/>
              <a:t>We focus 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9A9AD4-63F6-D1FC-D155-221A1DE1D6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92025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the geometry we are dealing with.</a:t>
            </a:r>
          </a:p>
          <a:p>
            <a:r>
              <a:rPr lang="en-GB" dirty="0"/>
              <a:t>There are 12 TF coils arranged in this way.</a:t>
            </a:r>
          </a:p>
          <a:p>
            <a:r>
              <a:rPr lang="en-GB" dirty="0"/>
              <a:t>The straight sections contain heaters that are electrically connected to the first and last turn in a layer, and thermally to every turn in the layer of course.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4361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the slides hereafter I show temperature transients at points halfway these long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45803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 the left the transiens I just mentioned.</a:t>
            </a:r>
          </a:p>
          <a:p>
            <a:r>
              <a:rPr lang="en-GB" dirty="0"/>
              <a:t>To the right the initial temperature and I/</a:t>
            </a:r>
            <a:r>
              <a:rPr lang="en-GB" dirty="0" err="1"/>
              <a:t>Ic</a:t>
            </a:r>
            <a:r>
              <a:rPr lang="en-GB" dirty="0"/>
              <a:t>.</a:t>
            </a:r>
          </a:p>
          <a:p>
            <a:r>
              <a:rPr lang="en-GB" dirty="0"/>
              <a:t>We can see the critical current is lowest in some turns in the central column.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1739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After a second we see elevated temperatures where the heaters 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62310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temperature rises further and we see I/</a:t>
            </a:r>
            <a:r>
              <a:rPr lang="en-GB" dirty="0" err="1"/>
              <a:t>Ic</a:t>
            </a:r>
            <a:r>
              <a:rPr lang="en-GB" dirty="0"/>
              <a:t> &gt; 1 in some places.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2358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Now some cables are above 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95081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More and more pieces of cable quench.</a:t>
            </a:r>
          </a:p>
          <a:p>
            <a:r>
              <a:rPr lang="en-GB" dirty="0"/>
              <a:t>The early ones are the hottest.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95683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process goes further until all 30 GJ in the field is converted to thermal energy.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06808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And we reach some final temperature distribution in the 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60417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main insight from this is: cables that heat up earlier, run away to higher temperatures.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13856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can try to align the moment that cables heat up by tuning the number of tapes in a cable.</a:t>
            </a:r>
          </a:p>
          <a:p>
            <a:r>
              <a:rPr lang="en-GB" dirty="0"/>
              <a:t>We first do that according to this simple criterion.</a:t>
            </a:r>
          </a:p>
          <a:p>
            <a:r>
              <a:rPr lang="en-GB" dirty="0"/>
              <a:t>It says: the critical current is equal to the operating current at 40 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32036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If we do the simulation again with this grading built in, we get much lower temperatures: the energy is better distributed over the coil.</a:t>
            </a:r>
          </a:p>
          <a:p>
            <a:r>
              <a:rPr lang="en-GB" dirty="0"/>
              <a:t>But not good enough: we need to be below 500 K to prevent damage to the cables.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53319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498BA-7086-FD0F-DD6B-DC5E1675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9A0B6D-2E94-7420-8837-BE56BDEA03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5B26A0-9435-D2A0-2F49-7F8264034F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 we start with complicating the criterion just a little bit.</a:t>
            </a:r>
          </a:p>
          <a:p>
            <a:r>
              <a:rPr lang="en-GB" dirty="0"/>
              <a:t>This means at 50 K, 75% of the current goes through the superconductor and 25% through the copper support.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18338D-450A-5C33-F44C-5A8F16EBD4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43578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498C8-C2F2-7178-1D1D-B1583BCEA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048E5F-3177-325B-9E50-931323716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CA015D-E6FD-8C71-4917-5FFE1C768E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Now the final temperatures are closer to each other and the max is thus also lower.</a:t>
            </a:r>
          </a:p>
          <a:p>
            <a:r>
              <a:rPr lang="en-GB" dirty="0"/>
              <a:t>The criterion can be optimised further, but you get the point: these simulations allow this optimization.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C10145-D4A9-DEDD-21F7-6E717FE801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02701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EB8A1-A3B4-F12E-5EB7-C9D7C860E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471A83-1849-441C-2165-5CD682C31F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6C387C-7B25-71E0-B972-617E6ADD34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336B75-A95F-9874-251C-88BF8F4767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F448F-C6EB-46CA-8395-F146ED46821C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8035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dia">
    <p:bg>
      <p:bgPr>
        <a:solidFill>
          <a:srgbClr val="38B6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5"/>
          <p:cNvSpPr>
            <a:spLocks noGrp="1"/>
          </p:cNvSpPr>
          <p:nvPr>
            <p:ph type="title" hasCustomPrompt="1"/>
          </p:nvPr>
        </p:nvSpPr>
        <p:spPr>
          <a:xfrm>
            <a:off x="4329205" y="2046514"/>
            <a:ext cx="6896143" cy="13152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cap="none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&lt;customer – Title of project&gt;</a:t>
            </a:r>
            <a:endParaRPr lang="nl-NL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20000" y="4517252"/>
            <a:ext cx="5535188" cy="3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="0" kern="1200" cap="all" spc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</a:t>
            </a:r>
            <a:endParaRPr lang="nl-NL" dirty="0"/>
          </a:p>
        </p:txBody>
      </p:sp>
      <p:pic>
        <p:nvPicPr>
          <p:cNvPr id="5" name="Picture Placeholder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3600000" cy="3600000"/>
          </a:xfrm>
          <a:prstGeom prst="rect">
            <a:avLst/>
          </a:prstGeom>
          <a:noFill/>
        </p:spPr>
      </p:pic>
      <p:sp>
        <p:nvSpPr>
          <p:cNvPr id="6" name="Title 15"/>
          <p:cNvSpPr txBox="1">
            <a:spLocks/>
          </p:cNvSpPr>
          <p:nvPr userDrawn="1"/>
        </p:nvSpPr>
        <p:spPr>
          <a:xfrm>
            <a:off x="4248000" y="3361765"/>
            <a:ext cx="6896143" cy="98489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 cap="none" baseline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dirty="0"/>
              <a:t>Report</a:t>
            </a:r>
            <a:endParaRPr lang="nl-NL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6125C5-622D-EFFF-863C-554B8FDC4D87}"/>
              </a:ext>
            </a:extLst>
          </p:cNvPr>
          <p:cNvSpPr txBox="1"/>
          <p:nvPr userDrawn="1"/>
        </p:nvSpPr>
        <p:spPr>
          <a:xfrm>
            <a:off x="4248000" y="4500000"/>
            <a:ext cx="1443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 NR.: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79F64E-5240-CF22-2645-F2E7AB60D220}"/>
              </a:ext>
            </a:extLst>
          </p:cNvPr>
          <p:cNvSpPr txBox="1"/>
          <p:nvPr userDrawn="1"/>
        </p:nvSpPr>
        <p:spPr>
          <a:xfrm>
            <a:off x="4248000" y="4860000"/>
            <a:ext cx="1750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PERFORMED BY: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0ACA36-6B47-D51A-C51A-0D7CCE8E5740}"/>
              </a:ext>
            </a:extLst>
          </p:cNvPr>
          <p:cNvSpPr txBox="1"/>
          <p:nvPr userDrawn="1"/>
        </p:nvSpPr>
        <p:spPr>
          <a:xfrm>
            <a:off x="4243860" y="5220000"/>
            <a:ext cx="1560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REVIEWED BY: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6D07F6-0B53-3A08-008A-872B68546D44}"/>
              </a:ext>
            </a:extLst>
          </p:cNvPr>
          <p:cNvSpPr txBox="1"/>
          <p:nvPr userDrawn="1"/>
        </p:nvSpPr>
        <p:spPr>
          <a:xfrm>
            <a:off x="4243859" y="5580000"/>
            <a:ext cx="725904" cy="36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DATE: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39835-EA00-3B7D-9180-9223B8BE01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20000" y="4860000"/>
            <a:ext cx="5535188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28026A2-7462-3EF9-0B0B-2CF638CB74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20000" y="5220000"/>
            <a:ext cx="5535188" cy="36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spc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  <a:endParaRPr lang="en-GB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CAFF671-0142-91DC-DDEC-B9CE77A760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20000" y="5580000"/>
            <a:ext cx="5535188" cy="36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spc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pPr lvl="0"/>
            <a:r>
              <a:rPr lang="en-US" dirty="0"/>
              <a:t>CLICK TO EDIT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5742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eldia">
    <p:bg>
      <p:bgPr>
        <a:solidFill>
          <a:srgbClr val="38B6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5"/>
          <p:cNvSpPr>
            <a:spLocks noGrp="1"/>
          </p:cNvSpPr>
          <p:nvPr>
            <p:ph type="title" hasCustomPrompt="1"/>
          </p:nvPr>
        </p:nvSpPr>
        <p:spPr>
          <a:xfrm>
            <a:off x="4329205" y="2046514"/>
            <a:ext cx="6896143" cy="13152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cap="none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&lt;customer – Title of project&gt;</a:t>
            </a:r>
            <a:endParaRPr lang="nl-NL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20000" y="4517252"/>
            <a:ext cx="5535188" cy="3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="0" kern="1200" cap="all" spc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</a:t>
            </a:r>
            <a:endParaRPr lang="nl-NL" dirty="0"/>
          </a:p>
        </p:txBody>
      </p:sp>
      <p:pic>
        <p:nvPicPr>
          <p:cNvPr id="5" name="Picture Placeholder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3600000" cy="3600000"/>
          </a:xfrm>
          <a:prstGeom prst="rect">
            <a:avLst/>
          </a:prstGeom>
          <a:noFill/>
        </p:spPr>
      </p:pic>
      <p:sp>
        <p:nvSpPr>
          <p:cNvPr id="6" name="Title 15"/>
          <p:cNvSpPr txBox="1">
            <a:spLocks/>
          </p:cNvSpPr>
          <p:nvPr userDrawn="1"/>
        </p:nvSpPr>
        <p:spPr>
          <a:xfrm>
            <a:off x="4248000" y="3361765"/>
            <a:ext cx="6896143" cy="98489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 cap="none" baseline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endParaRPr lang="nl-NL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6125C5-622D-EFFF-863C-554B8FDC4D87}"/>
              </a:ext>
            </a:extLst>
          </p:cNvPr>
          <p:cNvSpPr txBox="1"/>
          <p:nvPr userDrawn="1"/>
        </p:nvSpPr>
        <p:spPr>
          <a:xfrm>
            <a:off x="4248000" y="4500000"/>
            <a:ext cx="1443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 NR.: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79F64E-5240-CF22-2645-F2E7AB60D220}"/>
              </a:ext>
            </a:extLst>
          </p:cNvPr>
          <p:cNvSpPr txBox="1"/>
          <p:nvPr userDrawn="1"/>
        </p:nvSpPr>
        <p:spPr>
          <a:xfrm>
            <a:off x="4248000" y="4860000"/>
            <a:ext cx="1750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PERFORMED BY: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0ACA36-6B47-D51A-C51A-0D7CCE8E5740}"/>
              </a:ext>
            </a:extLst>
          </p:cNvPr>
          <p:cNvSpPr txBox="1"/>
          <p:nvPr userDrawn="1"/>
        </p:nvSpPr>
        <p:spPr>
          <a:xfrm>
            <a:off x="4243860" y="5220000"/>
            <a:ext cx="1560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REVIEWED BY: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6D07F6-0B53-3A08-008A-872B68546D44}"/>
              </a:ext>
            </a:extLst>
          </p:cNvPr>
          <p:cNvSpPr txBox="1"/>
          <p:nvPr userDrawn="1"/>
        </p:nvSpPr>
        <p:spPr>
          <a:xfrm>
            <a:off x="4243859" y="5580000"/>
            <a:ext cx="725904" cy="36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DATE: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39835-EA00-3B7D-9180-9223B8BE01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20000" y="4860000"/>
            <a:ext cx="5535188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28026A2-7462-3EF9-0B0B-2CF638CB74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20000" y="5220000"/>
            <a:ext cx="5535188" cy="36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spc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  <a:endParaRPr lang="en-GB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CAFF671-0142-91DC-DDEC-B9CE77A760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20000" y="5580000"/>
            <a:ext cx="5535188" cy="36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spc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pPr lvl="0"/>
            <a:r>
              <a:rPr lang="en-US" dirty="0"/>
              <a:t>CLICK TO EDIT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5374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dia">
    <p:bg>
      <p:bgPr>
        <a:solidFill>
          <a:srgbClr val="38B6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5"/>
          <p:cNvSpPr>
            <a:spLocks noGrp="1"/>
          </p:cNvSpPr>
          <p:nvPr>
            <p:ph type="title" hasCustomPrompt="1"/>
          </p:nvPr>
        </p:nvSpPr>
        <p:spPr>
          <a:xfrm>
            <a:off x="4329205" y="2046514"/>
            <a:ext cx="6896143" cy="228000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cap="none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Title of your presentation</a:t>
            </a:r>
            <a:endParaRPr lang="nl-NL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329205" y="4346656"/>
            <a:ext cx="7153230" cy="11298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="1" cap="all" spc="100" baseline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pic>
        <p:nvPicPr>
          <p:cNvPr id="5" name="Picture Placeholder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3600000" cy="360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76721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eldia">
    <p:bg>
      <p:bgPr>
        <a:solidFill>
          <a:srgbClr val="38B6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42750" y="3272780"/>
            <a:ext cx="6896143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="1" cap="all" spc="100" baseline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author</a:t>
            </a:r>
            <a:endParaRPr lang="nl-NL" dirty="0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942750" y="992777"/>
            <a:ext cx="4135526" cy="228000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cap="none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Title of your presentation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66860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dia">
    <p:bg>
      <p:bgPr>
        <a:solidFill>
          <a:srgbClr val="38B6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38074" y="5068389"/>
            <a:ext cx="7153230" cy="11298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="1" cap="all" spc="100" baseline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author</a:t>
            </a:r>
            <a:endParaRPr lang="nl-NL" dirty="0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3838074" y="3600000"/>
            <a:ext cx="7755266" cy="146838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cap="none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of your presentation</a:t>
            </a:r>
            <a:endParaRPr lang="nl-NL" dirty="0"/>
          </a:p>
        </p:txBody>
      </p:sp>
      <p:sp>
        <p:nvSpPr>
          <p:cNvPr id="14" name="Espace réservé pour une image  8"/>
          <p:cNvSpPr>
            <a:spLocks noGrp="1"/>
          </p:cNvSpPr>
          <p:nvPr>
            <p:ph type="pic" sz="quarter" idx="18"/>
          </p:nvPr>
        </p:nvSpPr>
        <p:spPr bwMode="gray">
          <a:xfrm>
            <a:off x="0" y="0"/>
            <a:ext cx="12191999" cy="36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/>
          <a:lstStyle>
            <a:lvl1pPr marL="0" indent="0" algn="ctr">
              <a:spcAft>
                <a:spcPts val="0"/>
              </a:spcAft>
              <a:buNone/>
              <a:defRPr sz="1100" b="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517140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dia">
    <p:bg>
      <p:bgPr>
        <a:solidFill>
          <a:srgbClr val="38B6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8"/>
          <p:cNvSpPr>
            <a:spLocks noGrp="1"/>
          </p:cNvSpPr>
          <p:nvPr>
            <p:ph type="pic" sz="quarter" idx="19"/>
          </p:nvPr>
        </p:nvSpPr>
        <p:spPr bwMode="gray">
          <a:xfrm>
            <a:off x="323981" y="1224252"/>
            <a:ext cx="3600000" cy="36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/>
          <a:lstStyle>
            <a:lvl1pPr marL="0" indent="0" algn="ctr">
              <a:spcAft>
                <a:spcPts val="0"/>
              </a:spcAft>
              <a:buNone/>
              <a:defRPr sz="1100" b="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nl-NL" noProof="0" dirty="0"/>
          </a:p>
        </p:txBody>
      </p:sp>
      <p:sp>
        <p:nvSpPr>
          <p:cNvPr id="8" name="Title 15"/>
          <p:cNvSpPr>
            <a:spLocks noGrp="1"/>
          </p:cNvSpPr>
          <p:nvPr>
            <p:ph type="title" hasCustomPrompt="1"/>
          </p:nvPr>
        </p:nvSpPr>
        <p:spPr>
          <a:xfrm>
            <a:off x="4329205" y="2046514"/>
            <a:ext cx="6896143" cy="228000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cap="none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Title of your presentation</a:t>
            </a:r>
            <a:endParaRPr lang="nl-NL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329205" y="4346656"/>
            <a:ext cx="7153230" cy="11298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="1" cap="all" spc="100" baseline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09486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1" y="0"/>
            <a:ext cx="1219883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251157" y="5024846"/>
            <a:ext cx="7153230" cy="10119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="1" cap="all" spc="100" baseline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author</a:t>
            </a:r>
            <a:endParaRPr lang="nl-NL" dirty="0"/>
          </a:p>
        </p:txBody>
      </p:sp>
      <p:sp>
        <p:nvSpPr>
          <p:cNvPr id="10" name="Title 15"/>
          <p:cNvSpPr>
            <a:spLocks noGrp="1"/>
          </p:cNvSpPr>
          <p:nvPr>
            <p:ph type="title" hasCustomPrompt="1"/>
          </p:nvPr>
        </p:nvSpPr>
        <p:spPr>
          <a:xfrm>
            <a:off x="4261182" y="3627072"/>
            <a:ext cx="7755266" cy="13887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cap="none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of your presentation</a:t>
            </a:r>
            <a:endParaRPr lang="nl-NL" dirty="0"/>
          </a:p>
        </p:txBody>
      </p:sp>
      <p:sp>
        <p:nvSpPr>
          <p:cNvPr id="7" name="Espace réservé pour une image  8"/>
          <p:cNvSpPr>
            <a:spLocks noGrp="1"/>
          </p:cNvSpPr>
          <p:nvPr>
            <p:ph type="pic" sz="quarter" idx="19"/>
          </p:nvPr>
        </p:nvSpPr>
        <p:spPr bwMode="gray">
          <a:xfrm>
            <a:off x="-1" y="0"/>
            <a:ext cx="3600000" cy="36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/>
          <a:lstStyle>
            <a:lvl1pPr marL="0" indent="0" algn="ctr">
              <a:spcAft>
                <a:spcPts val="0"/>
              </a:spcAft>
              <a:buNone/>
              <a:defRPr sz="1100" b="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nl-NL" noProof="0" dirty="0"/>
          </a:p>
        </p:txBody>
      </p:sp>
      <p:sp>
        <p:nvSpPr>
          <p:cNvPr id="11" name="Espace réservé pour une image  8"/>
          <p:cNvSpPr>
            <a:spLocks noGrp="1"/>
          </p:cNvSpPr>
          <p:nvPr>
            <p:ph type="pic" sz="quarter" idx="20"/>
          </p:nvPr>
        </p:nvSpPr>
        <p:spPr bwMode="gray">
          <a:xfrm>
            <a:off x="8592000" y="0"/>
            <a:ext cx="3600000" cy="36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/>
          <a:lstStyle>
            <a:lvl1pPr marL="0" indent="0" algn="ctr">
              <a:spcAft>
                <a:spcPts val="0"/>
              </a:spcAft>
              <a:buNone/>
              <a:defRPr sz="1100" b="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nl-NL" noProof="0" dirty="0"/>
          </a:p>
        </p:txBody>
      </p:sp>
      <p:sp>
        <p:nvSpPr>
          <p:cNvPr id="12" name="Espace réservé pour une image  8"/>
          <p:cNvSpPr>
            <a:spLocks noGrp="1"/>
          </p:cNvSpPr>
          <p:nvPr>
            <p:ph type="pic" sz="quarter" idx="21"/>
          </p:nvPr>
        </p:nvSpPr>
        <p:spPr bwMode="gray">
          <a:xfrm>
            <a:off x="4261182" y="0"/>
            <a:ext cx="3600000" cy="36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/>
          <a:lstStyle>
            <a:lvl1pPr marL="0" indent="0" algn="ctr">
              <a:spcAft>
                <a:spcPts val="0"/>
              </a:spcAft>
              <a:buNone/>
              <a:defRPr sz="1100" b="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nl-NL" noProof="0" dirty="0"/>
          </a:p>
        </p:txBody>
      </p:sp>
      <p:pic>
        <p:nvPicPr>
          <p:cNvPr id="16" name="Picture 1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0000" y="6120000"/>
            <a:ext cx="337876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1370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aseline="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itle 15"/>
          <p:cNvSpPr>
            <a:spLocks noGrp="1"/>
          </p:cNvSpPr>
          <p:nvPr>
            <p:ph type="title" hasCustomPrompt="1"/>
          </p:nvPr>
        </p:nvSpPr>
        <p:spPr>
          <a:xfrm>
            <a:off x="942750" y="992777"/>
            <a:ext cx="4135526" cy="228000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cap="none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Title of your presentation</a:t>
            </a:r>
            <a:endParaRPr lang="nl-NL" dirty="0"/>
          </a:p>
        </p:txBody>
      </p:sp>
      <p:sp>
        <p:nvSpPr>
          <p:cNvPr id="19" name="Subtitle 2"/>
          <p:cNvSpPr txBox="1">
            <a:spLocks/>
          </p:cNvSpPr>
          <p:nvPr userDrawn="1"/>
        </p:nvSpPr>
        <p:spPr>
          <a:xfrm>
            <a:off x="6411587" y="5887940"/>
            <a:ext cx="5578764" cy="5103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dirty="0"/>
              <a:t>IMAGINE</a:t>
            </a:r>
            <a:r>
              <a:rPr lang="en-US" sz="1400" baseline="0" dirty="0"/>
              <a:t> TOMORROW. CHALLENGE TODAY</a:t>
            </a:r>
            <a:endParaRPr lang="nl-NL" sz="1400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942750" y="3289901"/>
            <a:ext cx="5070475" cy="175165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800" b="1" kern="1200" cap="all" baseline="0" dirty="0" smtClean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0000" y="6120000"/>
            <a:ext cx="337876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63826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oor 1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8"/>
          <p:cNvSpPr>
            <a:spLocks noGrp="1"/>
          </p:cNvSpPr>
          <p:nvPr>
            <p:ph type="pic" sz="quarter" idx="18"/>
          </p:nvPr>
        </p:nvSpPr>
        <p:spPr bwMode="gray">
          <a:xfrm>
            <a:off x="0" y="-2"/>
            <a:ext cx="12192000" cy="685800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tIns="1044000" bIns="0" anchor="ctr" anchorCtr="0"/>
          <a:lstStyle>
            <a:lvl1pPr marL="0" indent="0" algn="ctr">
              <a:spcAft>
                <a:spcPts val="0"/>
              </a:spcAft>
              <a:buNone/>
              <a:defRPr sz="1100" b="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nl-NL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725" y="3395399"/>
            <a:ext cx="10283691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>
                    <a:lumMod val="85000"/>
                  </a:schemeClr>
                </a:solidFill>
                <a:latin typeface="Calibri Light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608508" y="3356992"/>
            <a:ext cx="10972800" cy="79208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all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0000" y="6120000"/>
            <a:ext cx="337876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21062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5"/>
          <p:cNvSpPr>
            <a:spLocks noGrp="1"/>
          </p:cNvSpPr>
          <p:nvPr>
            <p:ph type="title" hasCustomPrompt="1"/>
          </p:nvPr>
        </p:nvSpPr>
        <p:spPr>
          <a:xfrm>
            <a:off x="942750" y="992777"/>
            <a:ext cx="4135526" cy="228000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cap="none" baseline="0">
                <a:solidFill>
                  <a:srgbClr val="1961AC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Title of your presentation</a:t>
            </a:r>
            <a:endParaRPr lang="nl-NL" dirty="0"/>
          </a:p>
        </p:txBody>
      </p:sp>
      <p:sp>
        <p:nvSpPr>
          <p:cNvPr id="19" name="Subtitle 2"/>
          <p:cNvSpPr txBox="1">
            <a:spLocks/>
          </p:cNvSpPr>
          <p:nvPr userDrawn="1"/>
        </p:nvSpPr>
        <p:spPr>
          <a:xfrm>
            <a:off x="6411587" y="5887940"/>
            <a:ext cx="5578764" cy="5103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dirty="0">
                <a:solidFill>
                  <a:srgbClr val="1961AC"/>
                </a:solidFill>
              </a:rPr>
              <a:t>IMAGINE</a:t>
            </a:r>
            <a:r>
              <a:rPr lang="en-US" sz="1400" baseline="0" dirty="0">
                <a:solidFill>
                  <a:srgbClr val="1961AC"/>
                </a:solidFill>
              </a:rPr>
              <a:t> TOMORROW. CHALLENGE TODAY</a:t>
            </a:r>
            <a:endParaRPr lang="nl-NL" sz="1400" dirty="0">
              <a:solidFill>
                <a:srgbClr val="1961AC"/>
              </a:solidFill>
            </a:endParaRP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942750" y="3289901"/>
            <a:ext cx="5070475" cy="175165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800" b="1" kern="1200" cap="all" baseline="0" dirty="0" smtClean="0">
                <a:solidFill>
                  <a:srgbClr val="1961AC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>
              <a:defRPr>
                <a:solidFill>
                  <a:srgbClr val="1961A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0000" y="6084000"/>
            <a:ext cx="337876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62810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619366" y="3064547"/>
            <a:ext cx="10283691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1" cap="all" spc="100" baseline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8" name="Title 15"/>
          <p:cNvSpPr>
            <a:spLocks noGrp="1"/>
          </p:cNvSpPr>
          <p:nvPr>
            <p:ph type="title" hasCustomPrompt="1"/>
          </p:nvPr>
        </p:nvSpPr>
        <p:spPr>
          <a:xfrm>
            <a:off x="621900" y="2251004"/>
            <a:ext cx="10972800" cy="79208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spc="100" baseline="0">
                <a:solidFill>
                  <a:schemeClr val="bg1"/>
                </a:solidFill>
                <a:latin typeface="Georgia" panose="02040502050405020303" pitchFamily="18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059498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619367" y="3064547"/>
            <a:ext cx="5032452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1" cap="all" spc="100" baseline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8" name="Title 15"/>
          <p:cNvSpPr>
            <a:spLocks noGrp="1"/>
          </p:cNvSpPr>
          <p:nvPr>
            <p:ph type="title" hasCustomPrompt="1"/>
          </p:nvPr>
        </p:nvSpPr>
        <p:spPr>
          <a:xfrm>
            <a:off x="621900" y="2251004"/>
            <a:ext cx="5032451" cy="79208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spc="100" baseline="0">
                <a:solidFill>
                  <a:schemeClr val="bg1"/>
                </a:solidFill>
                <a:latin typeface="Georgia" panose="02040502050405020303" pitchFamily="18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1AD7A9-C296-4A24-14DE-7420A62C57A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4560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3"/>
          </p:nvPr>
        </p:nvSpPr>
        <p:spPr>
          <a:xfrm>
            <a:off x="619844" y="672022"/>
            <a:ext cx="10283691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spc="1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5" name="Subtitle 2"/>
          <p:cNvSpPr txBox="1">
            <a:spLocks/>
          </p:cNvSpPr>
          <p:nvPr userDrawn="1"/>
        </p:nvSpPr>
        <p:spPr>
          <a:xfrm>
            <a:off x="6411587" y="5887940"/>
            <a:ext cx="5578764" cy="5103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dirty="0"/>
              <a:t>IMAGINE</a:t>
            </a:r>
            <a:r>
              <a:rPr lang="en-US" sz="1400" baseline="0" dirty="0"/>
              <a:t> TOMORROW. CHALLENGE TODAY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2731496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3549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19366" y="3064547"/>
            <a:ext cx="10283691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1" cap="all" spc="100" baseline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ondertitelstijl van het model te bewerken</a:t>
            </a:r>
          </a:p>
        </p:txBody>
      </p:sp>
      <p:sp>
        <p:nvSpPr>
          <p:cNvPr id="8" name="Title 15"/>
          <p:cNvSpPr>
            <a:spLocks noGrp="1"/>
          </p:cNvSpPr>
          <p:nvPr>
            <p:ph type="title" hasCustomPrompt="1"/>
          </p:nvPr>
        </p:nvSpPr>
        <p:spPr>
          <a:xfrm>
            <a:off x="621900" y="2251004"/>
            <a:ext cx="10972800" cy="79208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spc="100" baseline="0">
                <a:solidFill>
                  <a:schemeClr val="bg1"/>
                </a:solidFill>
                <a:latin typeface="Georgia" panose="02040502050405020303" pitchFamily="18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8357313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>
            <a:spLocks noGrp="1"/>
          </p:cNvSpPr>
          <p:nvPr>
            <p:ph type="subTitle" idx="13"/>
          </p:nvPr>
        </p:nvSpPr>
        <p:spPr>
          <a:xfrm>
            <a:off x="619844" y="672022"/>
            <a:ext cx="10283691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spc="1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ondertitelstijl van het model te bewerken</a:t>
            </a:r>
          </a:p>
        </p:txBody>
      </p:sp>
      <p:sp>
        <p:nvSpPr>
          <p:cNvPr id="4" name="Subtitle 2"/>
          <p:cNvSpPr txBox="1">
            <a:spLocks/>
          </p:cNvSpPr>
          <p:nvPr userDrawn="1"/>
        </p:nvSpPr>
        <p:spPr>
          <a:xfrm>
            <a:off x="6411587" y="5887940"/>
            <a:ext cx="5578764" cy="5103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dirty="0"/>
              <a:t>IMAGINE</a:t>
            </a:r>
            <a:r>
              <a:rPr lang="en-US" sz="1400" baseline="0" dirty="0"/>
              <a:t> TOMORROW. CHALLENGE TODAY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24465686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06024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bg>
      <p:bgPr>
        <a:solidFill>
          <a:srgbClr val="EB5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619366" y="3064547"/>
            <a:ext cx="10283691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1" cap="all" spc="100" baseline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ondertitelstijl van het model te bewerken</a:t>
            </a:r>
          </a:p>
        </p:txBody>
      </p:sp>
      <p:sp>
        <p:nvSpPr>
          <p:cNvPr id="9" name="Title 15"/>
          <p:cNvSpPr>
            <a:spLocks noGrp="1"/>
          </p:cNvSpPr>
          <p:nvPr>
            <p:ph type="title" hasCustomPrompt="1"/>
          </p:nvPr>
        </p:nvSpPr>
        <p:spPr>
          <a:xfrm>
            <a:off x="621900" y="2251004"/>
            <a:ext cx="10972800" cy="79208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spc="100" baseline="0">
                <a:solidFill>
                  <a:schemeClr val="bg1"/>
                </a:solidFill>
                <a:latin typeface="Georgia" panose="02040502050405020303" pitchFamily="18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093998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e titel en tekst">
    <p:bg>
      <p:bgPr>
        <a:solidFill>
          <a:srgbClr val="EB5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3"/>
          </p:nvPr>
        </p:nvSpPr>
        <p:spPr>
          <a:xfrm>
            <a:off x="619844" y="672022"/>
            <a:ext cx="10283691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spc="1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ondertitelstijl van het model te bewerken</a:t>
            </a:r>
          </a:p>
        </p:txBody>
      </p:sp>
      <p:sp>
        <p:nvSpPr>
          <p:cNvPr id="5" name="Subtitle 2"/>
          <p:cNvSpPr txBox="1">
            <a:spLocks/>
          </p:cNvSpPr>
          <p:nvPr userDrawn="1"/>
        </p:nvSpPr>
        <p:spPr>
          <a:xfrm>
            <a:off x="6411587" y="5887940"/>
            <a:ext cx="5578764" cy="5103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dirty="0"/>
              <a:t>IMAGINE</a:t>
            </a:r>
            <a:r>
              <a:rPr lang="en-US" sz="1400" baseline="0" dirty="0"/>
              <a:t> TOMORROW. CHALLENGE TODAY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23439114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angepaste indeling">
    <p:bg>
      <p:bgPr>
        <a:solidFill>
          <a:srgbClr val="EB5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1620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bg>
      <p:bgPr>
        <a:solidFill>
          <a:srgbClr val="005B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619366" y="3064547"/>
            <a:ext cx="4792389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 cap="all" spc="100" baseline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ondertitelstijl van het model te bewerken</a:t>
            </a:r>
          </a:p>
        </p:txBody>
      </p:sp>
      <p:sp>
        <p:nvSpPr>
          <p:cNvPr id="9" name="Title 15"/>
          <p:cNvSpPr>
            <a:spLocks noGrp="1"/>
          </p:cNvSpPr>
          <p:nvPr>
            <p:ph type="title" hasCustomPrompt="1"/>
          </p:nvPr>
        </p:nvSpPr>
        <p:spPr>
          <a:xfrm>
            <a:off x="619366" y="1678726"/>
            <a:ext cx="4789855" cy="79208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spc="100" baseline="0">
                <a:solidFill>
                  <a:schemeClr val="bg1"/>
                </a:solidFill>
                <a:latin typeface="Georgia" panose="02040502050405020303" pitchFamily="18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8B5B5E-AAB8-C169-892E-006FA934AE7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4256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angepaste indeling">
    <p:bg>
      <p:bgPr>
        <a:solidFill>
          <a:srgbClr val="005B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619366" y="3064547"/>
            <a:ext cx="10832405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 cap="all" spc="100" baseline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ondertitelstijl van het model te bewerken</a:t>
            </a:r>
          </a:p>
        </p:txBody>
      </p:sp>
      <p:sp>
        <p:nvSpPr>
          <p:cNvPr id="9" name="Title 15"/>
          <p:cNvSpPr>
            <a:spLocks noGrp="1"/>
          </p:cNvSpPr>
          <p:nvPr>
            <p:ph type="title" hasCustomPrompt="1"/>
          </p:nvPr>
        </p:nvSpPr>
        <p:spPr>
          <a:xfrm>
            <a:off x="619366" y="1678726"/>
            <a:ext cx="10832405" cy="79208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spc="100" baseline="0">
                <a:solidFill>
                  <a:schemeClr val="bg1"/>
                </a:solidFill>
                <a:latin typeface="Georgia" panose="02040502050405020303" pitchFamily="18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8275481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e titel en tekst">
    <p:bg>
      <p:bgPr>
        <a:solidFill>
          <a:srgbClr val="005B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3"/>
          </p:nvPr>
        </p:nvSpPr>
        <p:spPr>
          <a:xfrm>
            <a:off x="619844" y="672022"/>
            <a:ext cx="10283691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spc="1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ondertitelstijl van het model te bewerken</a:t>
            </a:r>
          </a:p>
        </p:txBody>
      </p:sp>
      <p:sp>
        <p:nvSpPr>
          <p:cNvPr id="5" name="Subtitle 2"/>
          <p:cNvSpPr txBox="1">
            <a:spLocks/>
          </p:cNvSpPr>
          <p:nvPr userDrawn="1"/>
        </p:nvSpPr>
        <p:spPr>
          <a:xfrm>
            <a:off x="6411587" y="5887940"/>
            <a:ext cx="5578764" cy="5103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dirty="0"/>
              <a:t>IMAGINE</a:t>
            </a:r>
            <a:r>
              <a:rPr lang="en-US" sz="1400" baseline="0" dirty="0"/>
              <a:t> TOMORROW. CHALLENGE TODAY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6842480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angepaste indeling">
    <p:bg>
      <p:bgPr>
        <a:solidFill>
          <a:srgbClr val="005B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79283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"/>
            <a:ext cx="12192576" cy="6857678"/>
          </a:xfrm>
          <a:prstGeom prst="rect">
            <a:avLst/>
          </a:prstGeom>
        </p:spPr>
      </p:pic>
      <p:sp>
        <p:nvSpPr>
          <p:cNvPr id="6" name="Slide Number Placeholder 17"/>
          <p:cNvSpPr txBox="1">
            <a:spLocks/>
          </p:cNvSpPr>
          <p:nvPr userDrawn="1"/>
        </p:nvSpPr>
        <p:spPr>
          <a:xfrm>
            <a:off x="11691724" y="6537943"/>
            <a:ext cx="527381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200" kern="1200">
                <a:solidFill>
                  <a:srgbClr val="0061AB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EE7185-A582-4542-8FF0-969B3F80C0A5}" type="slidenum">
              <a:rPr lang="nl-NL" sz="1200" smtClean="0">
                <a:solidFill>
                  <a:schemeClr val="bg1"/>
                </a:solidFill>
              </a:rPr>
              <a:pPr/>
              <a:t>‹#›</a:t>
            </a:fld>
            <a:endParaRPr lang="nl-NL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0851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1"/>
          </p:nvPr>
        </p:nvSpPr>
        <p:spPr>
          <a:xfrm>
            <a:off x="801384" y="1309819"/>
            <a:ext cx="5220000" cy="45000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2"/>
          </p:nvPr>
        </p:nvSpPr>
        <p:spPr>
          <a:xfrm>
            <a:off x="6276001" y="1309819"/>
            <a:ext cx="5220000" cy="45000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801384" y="365126"/>
            <a:ext cx="10694617" cy="828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cap="none" spc="0" baseline="0">
                <a:solidFill>
                  <a:srgbClr val="0060AC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</p:spTree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801384" y="365126"/>
            <a:ext cx="10694617" cy="828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cap="none" spc="0" baseline="0">
                <a:solidFill>
                  <a:srgbClr val="0060AC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384" y="1309819"/>
            <a:ext cx="10694617" cy="45000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1"/>
          </p:nvPr>
        </p:nvSpPr>
        <p:spPr>
          <a:xfrm>
            <a:off x="801384" y="1897367"/>
            <a:ext cx="5220000" cy="3912452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801384" y="365126"/>
            <a:ext cx="10694617" cy="828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cap="none" spc="0" baseline="0">
                <a:solidFill>
                  <a:srgbClr val="0060AC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6001" y="1897367"/>
            <a:ext cx="5220000" cy="3912452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6"/>
          </p:nvPr>
        </p:nvSpPr>
        <p:spPr>
          <a:xfrm>
            <a:off x="801384" y="1309819"/>
            <a:ext cx="5220000" cy="47085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10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7"/>
          </p:nvPr>
        </p:nvSpPr>
        <p:spPr>
          <a:xfrm>
            <a:off x="6276001" y="1309818"/>
            <a:ext cx="5220000" cy="47085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563194025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2"/>
          </p:nvPr>
        </p:nvSpPr>
        <p:spPr>
          <a:xfrm>
            <a:off x="8060823" y="1309819"/>
            <a:ext cx="3435178" cy="45000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4431103" y="1309819"/>
            <a:ext cx="3435178" cy="45000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 hasCustomPrompt="1"/>
          </p:nvPr>
        </p:nvSpPr>
        <p:spPr>
          <a:xfrm>
            <a:off x="801384" y="1309819"/>
            <a:ext cx="3435178" cy="45000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801384" y="365126"/>
            <a:ext cx="10694617" cy="828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cap="none" spc="0" baseline="0">
                <a:solidFill>
                  <a:srgbClr val="0060AC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46953391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801382" y="1897366"/>
            <a:ext cx="3435178" cy="3912451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801384" y="365126"/>
            <a:ext cx="10694617" cy="828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cap="none" spc="0" baseline="0">
                <a:solidFill>
                  <a:srgbClr val="0060AC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6"/>
          </p:nvPr>
        </p:nvSpPr>
        <p:spPr>
          <a:xfrm>
            <a:off x="4448467" y="1897365"/>
            <a:ext cx="3435178" cy="3912451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8"/>
          </p:nvPr>
        </p:nvSpPr>
        <p:spPr>
          <a:xfrm>
            <a:off x="8056169" y="1949087"/>
            <a:ext cx="3435178" cy="3912451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20"/>
          </p:nvPr>
        </p:nvSpPr>
        <p:spPr>
          <a:xfrm>
            <a:off x="801382" y="1309819"/>
            <a:ext cx="3435178" cy="47085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21"/>
          </p:nvPr>
        </p:nvSpPr>
        <p:spPr>
          <a:xfrm>
            <a:off x="4431103" y="1309818"/>
            <a:ext cx="3435178" cy="47085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22"/>
          </p:nvPr>
        </p:nvSpPr>
        <p:spPr>
          <a:xfrm>
            <a:off x="8060823" y="1309818"/>
            <a:ext cx="3435178" cy="47085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652748151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1"/>
          </p:nvPr>
        </p:nvSpPr>
        <p:spPr>
          <a:xfrm>
            <a:off x="801384" y="1309818"/>
            <a:ext cx="5220000" cy="21600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801384" y="3649819"/>
            <a:ext cx="5220000" cy="21600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10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6276001" y="1309818"/>
            <a:ext cx="5220000" cy="21600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5"/>
          </p:nvPr>
        </p:nvSpPr>
        <p:spPr>
          <a:xfrm>
            <a:off x="6276001" y="3649819"/>
            <a:ext cx="5220000" cy="21600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1384" y="365126"/>
            <a:ext cx="10694617" cy="828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cap="none" spc="0" baseline="0">
                <a:solidFill>
                  <a:srgbClr val="0060AC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061324571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4"/>
          <p:cNvSpPr>
            <a:spLocks noGrp="1"/>
          </p:cNvSpPr>
          <p:nvPr>
            <p:ph type="pic" sz="quarter" idx="14"/>
          </p:nvPr>
        </p:nvSpPr>
        <p:spPr>
          <a:xfrm>
            <a:off x="6276001" y="1309819"/>
            <a:ext cx="5220000" cy="450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1044000" rIns="0" bIns="0" anchor="ctr" anchorCtr="0"/>
          <a:lstStyle>
            <a:lvl1pPr marL="0" indent="0" algn="ctr">
              <a:buFontTx/>
              <a:buNone/>
              <a:defRPr sz="1000" b="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13" name="Content Placeholder 2"/>
          <p:cNvSpPr>
            <a:spLocks noGrp="1"/>
          </p:cNvSpPr>
          <p:nvPr>
            <p:ph idx="11"/>
          </p:nvPr>
        </p:nvSpPr>
        <p:spPr>
          <a:xfrm>
            <a:off x="801384" y="1309819"/>
            <a:ext cx="5220000" cy="45000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801384" y="365126"/>
            <a:ext cx="10694617" cy="828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cap="none" spc="0" baseline="0">
                <a:solidFill>
                  <a:srgbClr val="0060AC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619182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4"/>
          <p:cNvSpPr>
            <a:spLocks noGrp="1"/>
          </p:cNvSpPr>
          <p:nvPr>
            <p:ph type="pic" sz="quarter" idx="14"/>
          </p:nvPr>
        </p:nvSpPr>
        <p:spPr>
          <a:xfrm>
            <a:off x="6276001" y="1309819"/>
            <a:ext cx="5220000" cy="216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1044000" rIns="0" bIns="0" anchor="ctr" anchorCtr="0"/>
          <a:lstStyle>
            <a:lvl1pPr marL="0" indent="0" algn="ctr">
              <a:buFontTx/>
              <a:buNone/>
              <a:defRPr sz="1000" b="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1"/>
          </p:nvPr>
        </p:nvSpPr>
        <p:spPr>
          <a:xfrm>
            <a:off x="801384" y="1309819"/>
            <a:ext cx="5220000" cy="45000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Espace réservé pour une image  4"/>
          <p:cNvSpPr>
            <a:spLocks noGrp="1"/>
          </p:cNvSpPr>
          <p:nvPr>
            <p:ph type="pic" sz="quarter" idx="15"/>
          </p:nvPr>
        </p:nvSpPr>
        <p:spPr>
          <a:xfrm>
            <a:off x="6276001" y="3649819"/>
            <a:ext cx="5220000" cy="216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1044000" rIns="0" bIns="0" anchor="ctr" anchorCtr="0"/>
          <a:lstStyle>
            <a:lvl1pPr marL="0" indent="0" algn="ctr">
              <a:buFontTx/>
              <a:buNone/>
              <a:defRPr sz="1000" b="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801384" y="365126"/>
            <a:ext cx="10694617" cy="828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cap="none" spc="0" baseline="0">
                <a:solidFill>
                  <a:srgbClr val="0060AC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636136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4"/>
          <p:cNvSpPr>
            <a:spLocks noGrp="1"/>
          </p:cNvSpPr>
          <p:nvPr>
            <p:ph type="pic" sz="quarter" idx="14"/>
          </p:nvPr>
        </p:nvSpPr>
        <p:spPr>
          <a:xfrm>
            <a:off x="6276001" y="1309819"/>
            <a:ext cx="5220000" cy="216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1044000" rIns="0" bIns="0" anchor="ctr" anchorCtr="0"/>
          <a:lstStyle>
            <a:lvl1pPr marL="0" indent="0" algn="ctr">
              <a:buFontTx/>
              <a:buNone/>
              <a:defRPr sz="1000" b="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1"/>
          </p:nvPr>
        </p:nvSpPr>
        <p:spPr>
          <a:xfrm>
            <a:off x="801384" y="1309819"/>
            <a:ext cx="5220000" cy="45000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Espace réservé pour une image  4"/>
          <p:cNvSpPr>
            <a:spLocks noGrp="1"/>
          </p:cNvSpPr>
          <p:nvPr>
            <p:ph type="pic" sz="quarter" idx="15"/>
          </p:nvPr>
        </p:nvSpPr>
        <p:spPr>
          <a:xfrm>
            <a:off x="6276001" y="3649819"/>
            <a:ext cx="2484000" cy="216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1044000" rIns="0" bIns="0" anchor="ctr" anchorCtr="0"/>
          <a:lstStyle>
            <a:lvl1pPr marL="0" indent="0" algn="ctr">
              <a:buFontTx/>
              <a:buNone/>
              <a:defRPr sz="1000" b="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7" name="Espace réservé pour une image  4"/>
          <p:cNvSpPr>
            <a:spLocks noGrp="1"/>
          </p:cNvSpPr>
          <p:nvPr>
            <p:ph type="pic" sz="quarter" idx="16"/>
          </p:nvPr>
        </p:nvSpPr>
        <p:spPr>
          <a:xfrm>
            <a:off x="9012001" y="3649819"/>
            <a:ext cx="2484000" cy="216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1044000" rIns="0" bIns="0" anchor="ctr" anchorCtr="0"/>
          <a:lstStyle>
            <a:lvl1pPr marL="0" indent="0" algn="ctr">
              <a:buFontTx/>
              <a:buNone/>
              <a:defRPr sz="1000" b="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01384" y="365126"/>
            <a:ext cx="10694617" cy="828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cap="none" spc="0" baseline="0">
                <a:solidFill>
                  <a:srgbClr val="0060AC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4899946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1"/>
          </p:nvPr>
        </p:nvSpPr>
        <p:spPr>
          <a:xfrm>
            <a:off x="801384" y="1309819"/>
            <a:ext cx="5220000" cy="45000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Espace réservé pour une image  4"/>
          <p:cNvSpPr>
            <a:spLocks noGrp="1"/>
          </p:cNvSpPr>
          <p:nvPr>
            <p:ph type="pic" sz="quarter" idx="15"/>
          </p:nvPr>
        </p:nvSpPr>
        <p:spPr>
          <a:xfrm>
            <a:off x="6276002" y="3649819"/>
            <a:ext cx="2484000" cy="216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1044000" rIns="0" bIns="0" anchor="ctr" anchorCtr="0"/>
          <a:lstStyle>
            <a:lvl1pPr marL="0" indent="0" algn="ctr">
              <a:buFontTx/>
              <a:buNone/>
              <a:defRPr sz="1000" b="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7" name="Espace réservé pour une image  4"/>
          <p:cNvSpPr>
            <a:spLocks noGrp="1"/>
          </p:cNvSpPr>
          <p:nvPr>
            <p:ph type="pic" sz="quarter" idx="16"/>
          </p:nvPr>
        </p:nvSpPr>
        <p:spPr>
          <a:xfrm>
            <a:off x="9012001" y="3649819"/>
            <a:ext cx="2484000" cy="216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1044000" rIns="0" bIns="0" anchor="ctr" anchorCtr="0"/>
          <a:lstStyle>
            <a:lvl1pPr marL="0" indent="0" algn="ctr">
              <a:buFontTx/>
              <a:buNone/>
              <a:defRPr sz="1000" b="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8" name="Espace réservé pour une image  4"/>
          <p:cNvSpPr>
            <a:spLocks noGrp="1"/>
          </p:cNvSpPr>
          <p:nvPr>
            <p:ph type="pic" sz="quarter" idx="17"/>
          </p:nvPr>
        </p:nvSpPr>
        <p:spPr>
          <a:xfrm>
            <a:off x="6276002" y="1309819"/>
            <a:ext cx="2484000" cy="216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1044000" rIns="0" bIns="0" anchor="ctr" anchorCtr="0"/>
          <a:lstStyle>
            <a:lvl1pPr marL="0" indent="0" algn="ctr">
              <a:buFontTx/>
              <a:buNone/>
              <a:defRPr sz="1000" b="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9" name="Espace réservé pour une image  4"/>
          <p:cNvSpPr>
            <a:spLocks noGrp="1"/>
          </p:cNvSpPr>
          <p:nvPr>
            <p:ph type="pic" sz="quarter" idx="18"/>
          </p:nvPr>
        </p:nvSpPr>
        <p:spPr>
          <a:xfrm>
            <a:off x="9012001" y="1309819"/>
            <a:ext cx="2484000" cy="216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1044000" rIns="0" bIns="0" anchor="ctr" anchorCtr="0"/>
          <a:lstStyle>
            <a:lvl1pPr marL="0" indent="0" algn="ctr">
              <a:buFontTx/>
              <a:buNone/>
              <a:defRPr sz="1000" b="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01384" y="365126"/>
            <a:ext cx="10694617" cy="828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cap="none" spc="0" baseline="0">
                <a:solidFill>
                  <a:srgbClr val="0060AC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1952553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1"/>
          </p:nvPr>
        </p:nvSpPr>
        <p:spPr>
          <a:xfrm>
            <a:off x="801384" y="1309819"/>
            <a:ext cx="10694616" cy="2125359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Espace réservé pour une image  4"/>
          <p:cNvSpPr>
            <a:spLocks noGrp="1"/>
          </p:cNvSpPr>
          <p:nvPr>
            <p:ph type="pic" sz="quarter" idx="15"/>
          </p:nvPr>
        </p:nvSpPr>
        <p:spPr>
          <a:xfrm>
            <a:off x="6292043" y="3649819"/>
            <a:ext cx="2484000" cy="216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1044000" rIns="0" bIns="0" anchor="ctr" anchorCtr="0"/>
          <a:lstStyle>
            <a:lvl1pPr marL="0" indent="0" algn="ctr">
              <a:buFontTx/>
              <a:buNone/>
              <a:defRPr sz="1000" b="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7" name="Espace réservé pour une image  4"/>
          <p:cNvSpPr>
            <a:spLocks noGrp="1"/>
          </p:cNvSpPr>
          <p:nvPr>
            <p:ph type="pic" sz="quarter" idx="16"/>
          </p:nvPr>
        </p:nvSpPr>
        <p:spPr>
          <a:xfrm>
            <a:off x="9012000" y="3649819"/>
            <a:ext cx="2484000" cy="216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1044000" rIns="0" bIns="0" anchor="ctr" anchorCtr="0"/>
          <a:lstStyle>
            <a:lvl1pPr marL="0" indent="0" algn="ctr">
              <a:buFontTx/>
              <a:buNone/>
              <a:defRPr sz="1000" b="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8" name="Espace réservé pour une image  4"/>
          <p:cNvSpPr>
            <a:spLocks noGrp="1"/>
          </p:cNvSpPr>
          <p:nvPr>
            <p:ph type="pic" sz="quarter" idx="17"/>
          </p:nvPr>
        </p:nvSpPr>
        <p:spPr>
          <a:xfrm>
            <a:off x="801384" y="3649819"/>
            <a:ext cx="2484000" cy="216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1044000" rIns="0" bIns="0" anchor="ctr" anchorCtr="0"/>
          <a:lstStyle>
            <a:lvl1pPr marL="0" indent="0" algn="ctr">
              <a:buFontTx/>
              <a:buNone/>
              <a:defRPr sz="1000" b="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9" name="Espace réservé pour une image  4"/>
          <p:cNvSpPr>
            <a:spLocks noGrp="1"/>
          </p:cNvSpPr>
          <p:nvPr>
            <p:ph type="pic" sz="quarter" idx="18"/>
          </p:nvPr>
        </p:nvSpPr>
        <p:spPr>
          <a:xfrm>
            <a:off x="3561812" y="3649819"/>
            <a:ext cx="2484000" cy="216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1044000" rIns="0" bIns="0" anchor="ctr" anchorCtr="0"/>
          <a:lstStyle>
            <a:lvl1pPr marL="0" indent="0" algn="ctr">
              <a:buFontTx/>
              <a:buNone/>
              <a:defRPr sz="1000" b="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01384" y="365126"/>
            <a:ext cx="10694617" cy="828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cap="none" spc="0" baseline="0">
                <a:solidFill>
                  <a:srgbClr val="0060AC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1888214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4"/>
          <p:cNvSpPr>
            <a:spLocks noGrp="1"/>
          </p:cNvSpPr>
          <p:nvPr>
            <p:ph type="pic" sz="quarter" idx="14"/>
          </p:nvPr>
        </p:nvSpPr>
        <p:spPr>
          <a:xfrm>
            <a:off x="0" y="-2"/>
            <a:ext cx="12192000" cy="556054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1044000" rIns="0" bIns="0" anchor="ctr" anchorCtr="0"/>
          <a:lstStyle>
            <a:lvl1pPr marL="0" indent="0" algn="ctr">
              <a:buFontTx/>
              <a:buNone/>
              <a:defRPr sz="1000" b="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6694689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65293" y="1834939"/>
            <a:ext cx="108000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cap="none" baseline="0">
                <a:solidFill>
                  <a:srgbClr val="005BA9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5002107" y="6430646"/>
            <a:ext cx="6663186" cy="42735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nl-NL" sz="1400" cap="all" baseline="0" dirty="0" err="1">
                <a:solidFill>
                  <a:srgbClr val="005BA9"/>
                </a:solidFill>
              </a:rPr>
              <a:t>Imagine</a:t>
            </a:r>
            <a:r>
              <a:rPr lang="nl-NL" sz="1400" cap="all" baseline="0" dirty="0">
                <a:solidFill>
                  <a:srgbClr val="005BA9"/>
                </a:solidFill>
              </a:rPr>
              <a:t> </a:t>
            </a:r>
            <a:r>
              <a:rPr lang="nl-NL" sz="1400" cap="all" baseline="0" dirty="0" err="1">
                <a:solidFill>
                  <a:srgbClr val="005BA9"/>
                </a:solidFill>
              </a:rPr>
              <a:t>tomorrow</a:t>
            </a:r>
            <a:r>
              <a:rPr lang="nl-NL" sz="1400" cap="all" baseline="0" dirty="0">
                <a:solidFill>
                  <a:srgbClr val="005BA9"/>
                </a:solidFill>
              </a:rPr>
              <a:t>. Challenge </a:t>
            </a:r>
            <a:r>
              <a:rPr lang="nl-NL" sz="1400" cap="all" baseline="0" dirty="0" err="1">
                <a:solidFill>
                  <a:srgbClr val="005BA9"/>
                </a:solidFill>
              </a:rPr>
              <a:t>today</a:t>
            </a:r>
            <a:endParaRPr lang="nl-NL" sz="1400" cap="all" baseline="0" dirty="0">
              <a:solidFill>
                <a:srgbClr val="005BA9"/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865293" y="3160502"/>
            <a:ext cx="6896143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="1" cap="all" spc="100" baseline="0">
                <a:solidFill>
                  <a:srgbClr val="0060A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049828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2" hasCustomPrompt="1"/>
          </p:nvPr>
        </p:nvSpPr>
        <p:spPr>
          <a:xfrm>
            <a:off x="801384" y="1323974"/>
            <a:ext cx="10694617" cy="87630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60AC"/>
              </a:buClr>
              <a:buFont typeface="Wingdings" panose="05000000000000000000" pitchFamily="2" charset="2"/>
              <a:buChar char="§"/>
              <a:defRPr sz="1800" b="1" cap="all" baseline="0">
                <a:solidFill>
                  <a:srgbClr val="0060AC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0060AC"/>
              </a:buClr>
              <a:buFont typeface="Wingdings" panose="05000000000000000000" pitchFamily="2" charset="2"/>
              <a:buChar char="§"/>
              <a:defRPr sz="1600" baseline="0">
                <a:latin typeface="Arial" panose="020B0604020202020204" pitchFamily="34" charset="0"/>
              </a:defRPr>
            </a:lvl2pPr>
            <a:lvl3pPr>
              <a:buClr>
                <a:srgbClr val="0060AC"/>
              </a:buClr>
              <a:defRPr>
                <a:latin typeface="+mj-lt"/>
              </a:defRPr>
            </a:lvl3pPr>
            <a:lvl4pPr>
              <a:buClr>
                <a:srgbClr val="0060AC"/>
              </a:buClr>
              <a:defRPr>
                <a:latin typeface="+mj-lt"/>
              </a:defRPr>
            </a:lvl4pPr>
            <a:lvl5pPr>
              <a:buClr>
                <a:srgbClr val="0060AC"/>
              </a:buClr>
              <a:defRPr>
                <a:latin typeface="+mj-lt"/>
              </a:defRPr>
            </a:lvl5pPr>
          </a:lstStyle>
          <a:p>
            <a:pPr lvl="0"/>
            <a:r>
              <a:rPr lang="nl-NL" dirty="0"/>
              <a:t>Klik om de </a:t>
            </a:r>
            <a:r>
              <a:rPr lang="nl-NL" dirty="0" err="1"/>
              <a:t>keymessage</a:t>
            </a:r>
            <a:r>
              <a:rPr lang="nl-NL" dirty="0"/>
              <a:t>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1"/>
          </p:nvPr>
        </p:nvSpPr>
        <p:spPr>
          <a:xfrm>
            <a:off x="801384" y="2285999"/>
            <a:ext cx="10694617" cy="352382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buFont typeface="Wingdings" panose="05000000000000000000" pitchFamily="2" charset="2"/>
              <a:buChar char="§"/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sz="18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0060AC"/>
              </a:buClr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801384" y="365126"/>
            <a:ext cx="10694617" cy="828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cap="none" spc="0" baseline="0">
                <a:solidFill>
                  <a:srgbClr val="0060AC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223556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759675" y="1309819"/>
            <a:ext cx="8736323" cy="828000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60AC"/>
              </a:buClr>
              <a:buFont typeface="Wingdings" panose="05000000000000000000" pitchFamily="2" charset="2"/>
              <a:buNone/>
              <a:defRPr sz="1800" spc="1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buClr>
                <a:srgbClr val="0060AC"/>
              </a:buClr>
              <a:buFont typeface="Wingdings" panose="05000000000000000000" pitchFamily="2" charset="2"/>
              <a:buChar char="§"/>
              <a:defRPr sz="2400">
                <a:latin typeface="+mj-lt"/>
              </a:defRPr>
            </a:lvl2pPr>
            <a:lvl3pPr>
              <a:buClr>
                <a:srgbClr val="0060AC"/>
              </a:buClr>
              <a:defRPr>
                <a:latin typeface="+mj-lt"/>
              </a:defRPr>
            </a:lvl3pPr>
            <a:lvl4pPr>
              <a:buClr>
                <a:srgbClr val="0060AC"/>
              </a:buClr>
              <a:defRPr>
                <a:latin typeface="+mj-lt"/>
              </a:defRPr>
            </a:lvl4pPr>
            <a:lvl5pPr>
              <a:buClr>
                <a:srgbClr val="0060AC"/>
              </a:buClr>
              <a:defRPr>
                <a:latin typeface="+mj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9"/>
          </p:nvPr>
        </p:nvSpPr>
        <p:spPr>
          <a:xfrm>
            <a:off x="2759675" y="3162720"/>
            <a:ext cx="8736324" cy="828000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60AC"/>
              </a:buClr>
              <a:buFont typeface="Wingdings" panose="05000000000000000000" pitchFamily="2" charset="2"/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buClr>
                <a:srgbClr val="0060AC"/>
              </a:buClr>
              <a:buFont typeface="Wingdings" panose="05000000000000000000" pitchFamily="2" charset="2"/>
              <a:buChar char="§"/>
              <a:defRPr sz="2400">
                <a:latin typeface="+mj-lt"/>
              </a:defRPr>
            </a:lvl2pPr>
            <a:lvl3pPr>
              <a:buClr>
                <a:srgbClr val="0060AC"/>
              </a:buClr>
              <a:defRPr>
                <a:latin typeface="+mj-lt"/>
              </a:defRPr>
            </a:lvl3pPr>
            <a:lvl4pPr>
              <a:buClr>
                <a:srgbClr val="0060AC"/>
              </a:buClr>
              <a:defRPr>
                <a:latin typeface="+mj-lt"/>
              </a:defRPr>
            </a:lvl4pPr>
            <a:lvl5pPr>
              <a:buClr>
                <a:srgbClr val="0060AC"/>
              </a:buClr>
              <a:defRPr>
                <a:latin typeface="+mj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20"/>
          </p:nvPr>
        </p:nvSpPr>
        <p:spPr>
          <a:xfrm>
            <a:off x="2759675" y="4090026"/>
            <a:ext cx="8736324" cy="828000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60AC"/>
              </a:buClr>
              <a:buFont typeface="Wingdings" panose="05000000000000000000" pitchFamily="2" charset="2"/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buClr>
                <a:srgbClr val="0060AC"/>
              </a:buClr>
              <a:buFont typeface="Wingdings" panose="05000000000000000000" pitchFamily="2" charset="2"/>
              <a:buChar char="§"/>
              <a:defRPr sz="2400">
                <a:latin typeface="+mj-lt"/>
              </a:defRPr>
            </a:lvl2pPr>
            <a:lvl3pPr>
              <a:buClr>
                <a:srgbClr val="0060AC"/>
              </a:buClr>
              <a:defRPr>
                <a:latin typeface="+mj-lt"/>
              </a:defRPr>
            </a:lvl3pPr>
            <a:lvl4pPr>
              <a:buClr>
                <a:srgbClr val="0060AC"/>
              </a:buClr>
              <a:defRPr>
                <a:latin typeface="+mj-lt"/>
              </a:defRPr>
            </a:lvl4pPr>
            <a:lvl5pPr>
              <a:buClr>
                <a:srgbClr val="0060AC"/>
              </a:buClr>
              <a:defRPr>
                <a:latin typeface="+mj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21"/>
          </p:nvPr>
        </p:nvSpPr>
        <p:spPr>
          <a:xfrm>
            <a:off x="2759675" y="5013715"/>
            <a:ext cx="8736324" cy="828000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60AC"/>
              </a:buClr>
              <a:buFont typeface="Wingdings" panose="05000000000000000000" pitchFamily="2" charset="2"/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buClr>
                <a:srgbClr val="0060AC"/>
              </a:buClr>
              <a:buFont typeface="Wingdings" panose="05000000000000000000" pitchFamily="2" charset="2"/>
              <a:buChar char="§"/>
              <a:defRPr sz="2400">
                <a:latin typeface="+mj-lt"/>
              </a:defRPr>
            </a:lvl2pPr>
            <a:lvl3pPr>
              <a:buClr>
                <a:srgbClr val="0060AC"/>
              </a:buClr>
              <a:defRPr>
                <a:latin typeface="+mj-lt"/>
              </a:defRPr>
            </a:lvl3pPr>
            <a:lvl4pPr>
              <a:buClr>
                <a:srgbClr val="0060AC"/>
              </a:buClr>
              <a:defRPr>
                <a:latin typeface="+mj-lt"/>
              </a:defRPr>
            </a:lvl4pPr>
            <a:lvl5pPr>
              <a:buClr>
                <a:srgbClr val="0060AC"/>
              </a:buClr>
              <a:defRPr>
                <a:latin typeface="+mj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idx="23"/>
          </p:nvPr>
        </p:nvSpPr>
        <p:spPr>
          <a:xfrm>
            <a:off x="801385" y="1309819"/>
            <a:ext cx="1864177" cy="828000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60AC"/>
              </a:buClr>
              <a:buFont typeface="Wingdings" panose="05000000000000000000" pitchFamily="2" charset="2"/>
              <a:buNone/>
              <a:defRPr sz="1800" b="1" spc="100" baseline="0">
                <a:solidFill>
                  <a:srgbClr val="0060A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buClr>
                <a:srgbClr val="0060AC"/>
              </a:buClr>
              <a:buFont typeface="Wingdings" panose="05000000000000000000" pitchFamily="2" charset="2"/>
              <a:buChar char="§"/>
              <a:defRPr sz="2400">
                <a:latin typeface="+mj-lt"/>
              </a:defRPr>
            </a:lvl2pPr>
            <a:lvl3pPr>
              <a:buClr>
                <a:srgbClr val="0060AC"/>
              </a:buClr>
              <a:defRPr>
                <a:latin typeface="+mj-lt"/>
              </a:defRPr>
            </a:lvl3pPr>
            <a:lvl4pPr>
              <a:buClr>
                <a:srgbClr val="0060AC"/>
              </a:buClr>
              <a:defRPr>
                <a:latin typeface="+mj-lt"/>
              </a:defRPr>
            </a:lvl4pPr>
            <a:lvl5pPr>
              <a:buClr>
                <a:srgbClr val="0060AC"/>
              </a:buClr>
              <a:defRPr>
                <a:latin typeface="+mj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27"/>
          </p:nvPr>
        </p:nvSpPr>
        <p:spPr>
          <a:xfrm>
            <a:off x="801384" y="2234526"/>
            <a:ext cx="1864177" cy="828000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60AC"/>
              </a:buClr>
              <a:buFont typeface="Wingdings" panose="05000000000000000000" pitchFamily="2" charset="2"/>
              <a:buNone/>
              <a:defRPr sz="1800" b="1" spc="100" baseline="0">
                <a:solidFill>
                  <a:srgbClr val="0060A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buClr>
                <a:srgbClr val="0060AC"/>
              </a:buClr>
              <a:buFont typeface="Wingdings" panose="05000000000000000000" pitchFamily="2" charset="2"/>
              <a:buChar char="§"/>
              <a:defRPr sz="2400">
                <a:latin typeface="+mj-lt"/>
              </a:defRPr>
            </a:lvl2pPr>
            <a:lvl3pPr>
              <a:buClr>
                <a:srgbClr val="0060AC"/>
              </a:buClr>
              <a:defRPr>
                <a:latin typeface="+mj-lt"/>
              </a:defRPr>
            </a:lvl3pPr>
            <a:lvl4pPr>
              <a:buClr>
                <a:srgbClr val="0060AC"/>
              </a:buClr>
              <a:defRPr>
                <a:latin typeface="+mj-lt"/>
              </a:defRPr>
            </a:lvl4pPr>
            <a:lvl5pPr>
              <a:buClr>
                <a:srgbClr val="0060AC"/>
              </a:buClr>
              <a:defRPr>
                <a:latin typeface="+mj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9"/>
          </p:nvPr>
        </p:nvSpPr>
        <p:spPr>
          <a:xfrm>
            <a:off x="801384" y="3162720"/>
            <a:ext cx="1864177" cy="828000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60AC"/>
              </a:buClr>
              <a:buFont typeface="Wingdings" panose="05000000000000000000" pitchFamily="2" charset="2"/>
              <a:buNone/>
              <a:defRPr sz="1800" b="1" spc="100" baseline="0">
                <a:solidFill>
                  <a:srgbClr val="0060A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buClr>
                <a:srgbClr val="0060AC"/>
              </a:buClr>
              <a:buFont typeface="Wingdings" panose="05000000000000000000" pitchFamily="2" charset="2"/>
              <a:buChar char="§"/>
              <a:defRPr sz="2400">
                <a:latin typeface="+mj-lt"/>
              </a:defRPr>
            </a:lvl2pPr>
            <a:lvl3pPr>
              <a:buClr>
                <a:srgbClr val="0060AC"/>
              </a:buClr>
              <a:defRPr>
                <a:latin typeface="+mj-lt"/>
              </a:defRPr>
            </a:lvl3pPr>
            <a:lvl4pPr>
              <a:buClr>
                <a:srgbClr val="0060AC"/>
              </a:buClr>
              <a:defRPr>
                <a:latin typeface="+mj-lt"/>
              </a:defRPr>
            </a:lvl4pPr>
            <a:lvl5pPr>
              <a:buClr>
                <a:srgbClr val="0060AC"/>
              </a:buClr>
              <a:defRPr>
                <a:latin typeface="+mj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30"/>
          </p:nvPr>
        </p:nvSpPr>
        <p:spPr>
          <a:xfrm>
            <a:off x="801384" y="4090026"/>
            <a:ext cx="1864177" cy="828000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60AC"/>
              </a:buClr>
              <a:buFont typeface="Wingdings" panose="05000000000000000000" pitchFamily="2" charset="2"/>
              <a:buNone/>
              <a:defRPr sz="1800" b="1" spc="100" baseline="0">
                <a:solidFill>
                  <a:srgbClr val="0060A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buClr>
                <a:srgbClr val="0060AC"/>
              </a:buClr>
              <a:buFont typeface="Wingdings" panose="05000000000000000000" pitchFamily="2" charset="2"/>
              <a:buChar char="§"/>
              <a:defRPr sz="2400">
                <a:latin typeface="+mj-lt"/>
              </a:defRPr>
            </a:lvl2pPr>
            <a:lvl3pPr>
              <a:buClr>
                <a:srgbClr val="0060AC"/>
              </a:buClr>
              <a:defRPr>
                <a:latin typeface="+mj-lt"/>
              </a:defRPr>
            </a:lvl3pPr>
            <a:lvl4pPr>
              <a:buClr>
                <a:srgbClr val="0060AC"/>
              </a:buClr>
              <a:defRPr>
                <a:latin typeface="+mj-lt"/>
              </a:defRPr>
            </a:lvl4pPr>
            <a:lvl5pPr>
              <a:buClr>
                <a:srgbClr val="0060AC"/>
              </a:buClr>
              <a:defRPr>
                <a:latin typeface="+mj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31"/>
          </p:nvPr>
        </p:nvSpPr>
        <p:spPr>
          <a:xfrm>
            <a:off x="801384" y="5014350"/>
            <a:ext cx="1864177" cy="828000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60AC"/>
              </a:buClr>
              <a:buFont typeface="Wingdings" panose="05000000000000000000" pitchFamily="2" charset="2"/>
              <a:buNone/>
              <a:defRPr sz="1800" b="1" spc="100" baseline="0">
                <a:solidFill>
                  <a:srgbClr val="0060A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buClr>
                <a:srgbClr val="0060AC"/>
              </a:buClr>
              <a:buFont typeface="Wingdings" panose="05000000000000000000" pitchFamily="2" charset="2"/>
              <a:buChar char="§"/>
              <a:defRPr sz="2400">
                <a:latin typeface="+mj-lt"/>
              </a:defRPr>
            </a:lvl2pPr>
            <a:lvl3pPr>
              <a:buClr>
                <a:srgbClr val="0060AC"/>
              </a:buClr>
              <a:defRPr>
                <a:latin typeface="+mj-lt"/>
              </a:defRPr>
            </a:lvl3pPr>
            <a:lvl4pPr>
              <a:buClr>
                <a:srgbClr val="0060AC"/>
              </a:buClr>
              <a:defRPr>
                <a:latin typeface="+mj-lt"/>
              </a:defRPr>
            </a:lvl4pPr>
            <a:lvl5pPr>
              <a:buClr>
                <a:srgbClr val="0060AC"/>
              </a:buClr>
              <a:defRPr>
                <a:latin typeface="+mj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801384" y="365126"/>
            <a:ext cx="10694617" cy="828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cap="none" spc="0" baseline="0">
                <a:solidFill>
                  <a:srgbClr val="0060AC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32"/>
          </p:nvPr>
        </p:nvSpPr>
        <p:spPr>
          <a:xfrm>
            <a:off x="2759675" y="2234526"/>
            <a:ext cx="8736323" cy="828000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60AC"/>
              </a:buClr>
              <a:buFont typeface="Wingdings" panose="05000000000000000000" pitchFamily="2" charset="2"/>
              <a:buNone/>
              <a:defRPr sz="1800" spc="1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buClr>
                <a:srgbClr val="0060AC"/>
              </a:buClr>
              <a:buFont typeface="Wingdings" panose="05000000000000000000" pitchFamily="2" charset="2"/>
              <a:buChar char="§"/>
              <a:defRPr sz="2400">
                <a:latin typeface="+mj-lt"/>
              </a:defRPr>
            </a:lvl2pPr>
            <a:lvl3pPr>
              <a:buClr>
                <a:srgbClr val="0060AC"/>
              </a:buClr>
              <a:defRPr>
                <a:latin typeface="+mj-lt"/>
              </a:defRPr>
            </a:lvl3pPr>
            <a:lvl4pPr>
              <a:buClr>
                <a:srgbClr val="0060AC"/>
              </a:buClr>
              <a:defRPr>
                <a:latin typeface="+mj-lt"/>
              </a:defRPr>
            </a:lvl4pPr>
            <a:lvl5pPr>
              <a:buClr>
                <a:srgbClr val="0060AC"/>
              </a:buClr>
              <a:defRPr>
                <a:latin typeface="+mj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1452021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22670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01384" y="1554253"/>
            <a:ext cx="1656000" cy="12350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59794" y="1562569"/>
            <a:ext cx="1656000" cy="12350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079264" y="1554285"/>
            <a:ext cx="1656000" cy="12350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98734" y="1554252"/>
            <a:ext cx="1656000" cy="12350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620854" y="1554253"/>
            <a:ext cx="1656000" cy="12350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4440324" y="1554284"/>
            <a:ext cx="1656000" cy="12350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801384" y="2983192"/>
            <a:ext cx="1656000" cy="12350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259794" y="2991508"/>
            <a:ext cx="1656000" cy="12350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8079264" y="2983224"/>
            <a:ext cx="1656000" cy="12350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898734" y="2983224"/>
            <a:ext cx="1656000" cy="12350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440324" y="2983223"/>
            <a:ext cx="1656000" cy="12350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801384" y="4412099"/>
            <a:ext cx="1656000" cy="12350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259794" y="4420415"/>
            <a:ext cx="1656000" cy="12350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8079264" y="4412131"/>
            <a:ext cx="1656000" cy="12350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9898734" y="4412131"/>
            <a:ext cx="1656000" cy="12350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2620854" y="4412099"/>
            <a:ext cx="1656000" cy="12350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440324" y="4412130"/>
            <a:ext cx="1656000" cy="12350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2616134" y="2991508"/>
            <a:ext cx="1656000" cy="12350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35" name="Title 1"/>
          <p:cNvSpPr>
            <a:spLocks noGrp="1"/>
          </p:cNvSpPr>
          <p:nvPr>
            <p:ph type="title" hasCustomPrompt="1"/>
          </p:nvPr>
        </p:nvSpPr>
        <p:spPr>
          <a:xfrm>
            <a:off x="801384" y="365126"/>
            <a:ext cx="10694617" cy="828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cap="none" spc="0" baseline="0">
                <a:solidFill>
                  <a:srgbClr val="0060AC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7654809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dia">
    <p:bg>
      <p:bgPr>
        <a:solidFill>
          <a:srgbClr val="38B6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8"/>
          <p:cNvSpPr>
            <a:spLocks noGrp="1"/>
          </p:cNvSpPr>
          <p:nvPr>
            <p:ph type="pic" sz="quarter" idx="18"/>
          </p:nvPr>
        </p:nvSpPr>
        <p:spPr bwMode="gray">
          <a:xfrm>
            <a:off x="5117525" y="0"/>
            <a:ext cx="70744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/>
          <a:lstStyle>
            <a:lvl1pPr marL="0" indent="0" algn="ctr">
              <a:spcAft>
                <a:spcPts val="0"/>
              </a:spcAft>
              <a:buNone/>
              <a:defRPr sz="1100" b="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nl-NL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1706" y="952960"/>
            <a:ext cx="4317386" cy="6223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1" cap="all" spc="100" baseline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Product or system</a:t>
            </a:r>
            <a:endParaRPr lang="nl-NL" dirty="0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361706" y="341195"/>
            <a:ext cx="4317386" cy="48258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cap="none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</a:t>
            </a:r>
            <a:endParaRPr lang="nl-NL" dirty="0"/>
          </a:p>
        </p:txBody>
      </p:sp>
      <p:sp>
        <p:nvSpPr>
          <p:cNvPr id="7" name="Content Placeholder 2"/>
          <p:cNvSpPr>
            <a:spLocks noGrp="1"/>
          </p:cNvSpPr>
          <p:nvPr>
            <p:ph idx="11" hasCustomPrompt="1"/>
          </p:nvPr>
        </p:nvSpPr>
        <p:spPr>
          <a:xfrm>
            <a:off x="361706" y="1704478"/>
            <a:ext cx="4317386" cy="43200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16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200" spc="10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180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4267200" y="1318054"/>
            <a:ext cx="45719" cy="488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8138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dia">
    <p:bg>
      <p:bgPr>
        <a:solidFill>
          <a:srgbClr val="F9B4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8"/>
          <p:cNvSpPr>
            <a:spLocks noGrp="1"/>
          </p:cNvSpPr>
          <p:nvPr>
            <p:ph type="pic" sz="quarter" idx="18"/>
          </p:nvPr>
        </p:nvSpPr>
        <p:spPr bwMode="gray">
          <a:xfrm>
            <a:off x="5117525" y="0"/>
            <a:ext cx="70744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/>
          <a:lstStyle>
            <a:lvl1pPr marL="0" indent="0" algn="ctr">
              <a:spcAft>
                <a:spcPts val="0"/>
              </a:spcAft>
              <a:buNone/>
              <a:defRPr sz="1100" b="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nl-NL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1706" y="952960"/>
            <a:ext cx="4317386" cy="6223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1" cap="all" spc="100" baseline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Product or system</a:t>
            </a:r>
            <a:endParaRPr lang="nl-NL" dirty="0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361706" y="341195"/>
            <a:ext cx="4317386" cy="48258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cap="none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</a:t>
            </a:r>
            <a:endParaRPr lang="nl-NL" dirty="0"/>
          </a:p>
        </p:txBody>
      </p:sp>
      <p:sp>
        <p:nvSpPr>
          <p:cNvPr id="7" name="Content Placeholder 2"/>
          <p:cNvSpPr>
            <a:spLocks noGrp="1"/>
          </p:cNvSpPr>
          <p:nvPr>
            <p:ph idx="11" hasCustomPrompt="1"/>
          </p:nvPr>
        </p:nvSpPr>
        <p:spPr>
          <a:xfrm>
            <a:off x="361706" y="1704478"/>
            <a:ext cx="4317386" cy="43200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16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200" spc="10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180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4267200" y="1318054"/>
            <a:ext cx="45719" cy="488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553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dia">
    <p:bg>
      <p:bgPr>
        <a:solidFill>
          <a:srgbClr val="EB5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8"/>
          <p:cNvSpPr>
            <a:spLocks noGrp="1"/>
          </p:cNvSpPr>
          <p:nvPr>
            <p:ph type="pic" sz="quarter" idx="18"/>
          </p:nvPr>
        </p:nvSpPr>
        <p:spPr bwMode="gray">
          <a:xfrm>
            <a:off x="5117525" y="0"/>
            <a:ext cx="70744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/>
          <a:lstStyle>
            <a:lvl1pPr marL="0" indent="0" algn="ctr">
              <a:spcAft>
                <a:spcPts val="0"/>
              </a:spcAft>
              <a:buNone/>
              <a:defRPr sz="1100" b="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nl-NL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1706" y="952960"/>
            <a:ext cx="4317386" cy="6223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1" cap="all" spc="100" baseline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Product or system</a:t>
            </a:r>
            <a:endParaRPr lang="nl-NL" dirty="0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361706" y="341195"/>
            <a:ext cx="4317386" cy="48258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cap="none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</a:t>
            </a:r>
            <a:endParaRPr lang="nl-NL" dirty="0"/>
          </a:p>
        </p:txBody>
      </p:sp>
      <p:sp>
        <p:nvSpPr>
          <p:cNvPr id="7" name="Content Placeholder 2"/>
          <p:cNvSpPr>
            <a:spLocks noGrp="1"/>
          </p:cNvSpPr>
          <p:nvPr>
            <p:ph idx="11" hasCustomPrompt="1"/>
          </p:nvPr>
        </p:nvSpPr>
        <p:spPr>
          <a:xfrm>
            <a:off x="361706" y="1704478"/>
            <a:ext cx="4317386" cy="43200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16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200" spc="10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180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4267200" y="1318054"/>
            <a:ext cx="45719" cy="488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4188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dia">
    <p:bg>
      <p:bgPr>
        <a:solidFill>
          <a:srgbClr val="1961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8"/>
          <p:cNvSpPr>
            <a:spLocks noGrp="1"/>
          </p:cNvSpPr>
          <p:nvPr>
            <p:ph type="pic" sz="quarter" idx="18"/>
          </p:nvPr>
        </p:nvSpPr>
        <p:spPr bwMode="gray">
          <a:xfrm>
            <a:off x="5117525" y="0"/>
            <a:ext cx="707447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/>
          <a:lstStyle>
            <a:lvl1pPr marL="0" indent="0" algn="ctr">
              <a:spcAft>
                <a:spcPts val="0"/>
              </a:spcAft>
              <a:buNone/>
              <a:defRPr sz="1100" b="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nl-NL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1706" y="952960"/>
            <a:ext cx="4317386" cy="6223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1" cap="all" spc="100" baseline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Product or system</a:t>
            </a:r>
            <a:endParaRPr lang="nl-NL" dirty="0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361706" y="341195"/>
            <a:ext cx="4317386" cy="48258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cap="none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</a:t>
            </a:r>
            <a:endParaRPr lang="nl-NL" dirty="0"/>
          </a:p>
        </p:txBody>
      </p:sp>
      <p:sp>
        <p:nvSpPr>
          <p:cNvPr id="7" name="Content Placeholder 2"/>
          <p:cNvSpPr>
            <a:spLocks noGrp="1"/>
          </p:cNvSpPr>
          <p:nvPr>
            <p:ph idx="11" hasCustomPrompt="1"/>
          </p:nvPr>
        </p:nvSpPr>
        <p:spPr>
          <a:xfrm>
            <a:off x="361706" y="1704478"/>
            <a:ext cx="4317386" cy="43200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16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200" spc="10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180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4267200" y="1318054"/>
            <a:ext cx="45719" cy="488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26956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bg>
      <p:bgPr>
        <a:solidFill>
          <a:srgbClr val="38B6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5"/>
          <p:cNvSpPr>
            <a:spLocks noGrp="1"/>
          </p:cNvSpPr>
          <p:nvPr>
            <p:ph type="title" hasCustomPrompt="1"/>
          </p:nvPr>
        </p:nvSpPr>
        <p:spPr>
          <a:xfrm>
            <a:off x="806726" y="1883279"/>
            <a:ext cx="3171568" cy="256153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400" cap="none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 dirty="0" err="1"/>
              <a:t>imagine</a:t>
            </a:r>
            <a:br>
              <a:rPr lang="nl-NL" dirty="0"/>
            </a:br>
            <a:r>
              <a:rPr lang="nl-NL" dirty="0" err="1"/>
              <a:t>tomorrow</a:t>
            </a:r>
            <a:r>
              <a:rPr lang="nl-NL" dirty="0"/>
              <a:t>.</a:t>
            </a:r>
            <a:br>
              <a:rPr lang="nl-NL" dirty="0"/>
            </a:br>
            <a:r>
              <a:rPr lang="nl-NL" dirty="0" err="1"/>
              <a:t>challenge</a:t>
            </a:r>
            <a:br>
              <a:rPr lang="nl-NL" dirty="0"/>
            </a:br>
            <a:r>
              <a:rPr lang="nl-NL" dirty="0" err="1"/>
              <a:t>today</a:t>
            </a:r>
            <a:r>
              <a:rPr lang="nl-NL" dirty="0"/>
              <a:t>.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0000" y="6120000"/>
            <a:ext cx="337876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 userDrawn="1"/>
        </p:nvSpPr>
        <p:spPr>
          <a:xfrm>
            <a:off x="6597981" y="6279945"/>
            <a:ext cx="53254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l-NL" sz="1000" b="0" i="0" u="none" strike="noStrike" spc="100" baseline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Institutenweg 25 | 7521 PH Enschede | The Netherlands</a:t>
            </a:r>
          </a:p>
          <a:p>
            <a:pPr algn="r"/>
            <a:r>
              <a:rPr lang="nl-NL" sz="1000" b="0" i="0" u="none" strike="noStrike" spc="100" baseline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+31 88 115 2000 | multiphysics@demcon.com | www.demcon.com/multiphysics</a:t>
            </a:r>
            <a:endParaRPr lang="nl-NL" sz="1000" spc="100" baseline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6147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4"/>
          <p:cNvSpPr>
            <a:spLocks noChangeAspect="1" noChangeArrowheads="1" noTextEdit="1"/>
          </p:cNvSpPr>
          <p:nvPr userDrawn="1"/>
        </p:nvSpPr>
        <p:spPr bwMode="auto">
          <a:xfrm>
            <a:off x="260350" y="2887663"/>
            <a:ext cx="4439967" cy="2509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385318" y="4831904"/>
            <a:ext cx="7195990" cy="16952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="1" cap="all" baseline="0">
                <a:solidFill>
                  <a:srgbClr val="005BA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ondertitelstijl van het model te bewerken</a:t>
            </a:r>
          </a:p>
        </p:txBody>
      </p:sp>
      <p:sp>
        <p:nvSpPr>
          <p:cNvPr id="17" name="Title 15"/>
          <p:cNvSpPr>
            <a:spLocks noGrp="1"/>
          </p:cNvSpPr>
          <p:nvPr>
            <p:ph type="title"/>
          </p:nvPr>
        </p:nvSpPr>
        <p:spPr>
          <a:xfrm>
            <a:off x="4385318" y="4039816"/>
            <a:ext cx="7195990" cy="79208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 b="0" cap="none" baseline="0">
                <a:solidFill>
                  <a:srgbClr val="0060AC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9999" y="6119999"/>
            <a:ext cx="337876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8125107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.pn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4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7"/>
          <p:cNvSpPr txBox="1">
            <a:spLocks/>
          </p:cNvSpPr>
          <p:nvPr userDrawn="1"/>
        </p:nvSpPr>
        <p:spPr>
          <a:xfrm>
            <a:off x="11691724" y="6537943"/>
            <a:ext cx="527381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200" kern="1200">
                <a:solidFill>
                  <a:srgbClr val="0061AB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EE7185-A582-4542-8FF0-969B3F80C0A5}" type="slidenum">
              <a:rPr lang="nl-NL" sz="1200" smtClean="0">
                <a:solidFill>
                  <a:schemeClr val="bg1"/>
                </a:solidFill>
              </a:rPr>
              <a:pPr/>
              <a:t>‹#›</a:t>
            </a:fld>
            <a:endParaRPr lang="nl-NL" sz="12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0000" y="6120000"/>
            <a:ext cx="337876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21600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9" r:id="rId2"/>
    <p:sldLayoutId id="2147483858" r:id="rId3"/>
    <p:sldLayoutId id="2147483850" r:id="rId4"/>
    <p:sldLayoutId id="2147483849" r:id="rId5"/>
    <p:sldLayoutId id="2147483848" r:id="rId6"/>
    <p:sldLayoutId id="2147483853" r:id="rId7"/>
    <p:sldLayoutId id="2147483852" r:id="rId8"/>
    <p:sldLayoutId id="2147483851" r:id="rId9"/>
    <p:sldLayoutId id="2147483854" r:id="rId10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8B6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7"/>
          <p:cNvSpPr txBox="1">
            <a:spLocks/>
          </p:cNvSpPr>
          <p:nvPr userDrawn="1"/>
        </p:nvSpPr>
        <p:spPr>
          <a:xfrm>
            <a:off x="11691724" y="6537943"/>
            <a:ext cx="527381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200" kern="1200">
                <a:solidFill>
                  <a:srgbClr val="0061AB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EE7185-A582-4542-8FF0-969B3F80C0A5}" type="slidenum">
              <a:rPr lang="nl-NL" sz="1200" smtClean="0">
                <a:solidFill>
                  <a:schemeClr val="bg1"/>
                </a:solidFill>
              </a:rPr>
              <a:pPr/>
              <a:t>‹#›</a:t>
            </a:fld>
            <a:endParaRPr lang="nl-NL" sz="12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0000" y="6120000"/>
            <a:ext cx="337876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55311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810" r:id="rId2"/>
    <p:sldLayoutId id="2147483771" r:id="rId3"/>
    <p:sldLayoutId id="214748380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B4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7"/>
          <p:cNvSpPr txBox="1">
            <a:spLocks/>
          </p:cNvSpPr>
          <p:nvPr userDrawn="1"/>
        </p:nvSpPr>
        <p:spPr>
          <a:xfrm>
            <a:off x="11691724" y="6537943"/>
            <a:ext cx="527381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200" kern="1200">
                <a:solidFill>
                  <a:srgbClr val="0061AB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EE7185-A582-4542-8FF0-969B3F80C0A5}" type="slidenum">
              <a:rPr lang="nl-NL" sz="1200" smtClean="0">
                <a:solidFill>
                  <a:schemeClr val="bg1"/>
                </a:solidFill>
              </a:rPr>
              <a:pPr/>
              <a:t>‹#›</a:t>
            </a:fld>
            <a:endParaRPr lang="nl-NL" sz="12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0000" y="6120000"/>
            <a:ext cx="337876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97864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5" r:id="rId2"/>
    <p:sldLayoutId id="2147483777" r:id="rId3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B5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7"/>
          <p:cNvSpPr txBox="1">
            <a:spLocks/>
          </p:cNvSpPr>
          <p:nvPr userDrawn="1"/>
        </p:nvSpPr>
        <p:spPr>
          <a:xfrm>
            <a:off x="11691724" y="6537943"/>
            <a:ext cx="527381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200" kern="1200">
                <a:solidFill>
                  <a:srgbClr val="0061AB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EE7185-A582-4542-8FF0-969B3F80C0A5}" type="slidenum">
              <a:rPr lang="nl-NL" sz="1200" smtClean="0">
                <a:solidFill>
                  <a:schemeClr val="bg1"/>
                </a:solidFill>
              </a:rPr>
              <a:pPr/>
              <a:t>‹#›</a:t>
            </a:fld>
            <a:endParaRPr lang="nl-NL" sz="12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0000" y="6120000"/>
            <a:ext cx="337876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09205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79" r:id="rId2"/>
    <p:sldLayoutId id="2147483781" r:id="rId3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5B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7"/>
          <p:cNvSpPr txBox="1">
            <a:spLocks/>
          </p:cNvSpPr>
          <p:nvPr userDrawn="1"/>
        </p:nvSpPr>
        <p:spPr>
          <a:xfrm>
            <a:off x="11691724" y="6537943"/>
            <a:ext cx="527381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200" kern="1200">
                <a:solidFill>
                  <a:srgbClr val="0061AB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EE7185-A582-4542-8FF0-969B3F80C0A5}" type="slidenum">
              <a:rPr lang="nl-NL" sz="1200" smtClean="0">
                <a:solidFill>
                  <a:schemeClr val="bg1"/>
                </a:solidFill>
              </a:rPr>
              <a:pPr/>
              <a:t>‹#›</a:t>
            </a:fld>
            <a:endParaRPr lang="nl-NL" sz="12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0000" y="6120000"/>
            <a:ext cx="337876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25497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860" r:id="rId2"/>
    <p:sldLayoutId id="2147483783" r:id="rId3"/>
    <p:sldLayoutId id="2147483785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0000" y="6120000"/>
            <a:ext cx="337876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34961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7"/>
          <p:cNvSpPr txBox="1">
            <a:spLocks/>
          </p:cNvSpPr>
          <p:nvPr userDrawn="1"/>
        </p:nvSpPr>
        <p:spPr>
          <a:xfrm>
            <a:off x="11691724" y="6492875"/>
            <a:ext cx="527381" cy="365125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200" kern="1200">
                <a:solidFill>
                  <a:srgbClr val="0061AB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EE7185-A582-4542-8FF0-969B3F80C0A5}" type="slidenum">
              <a:rPr lang="nl-NL" sz="1000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nl-NL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0000" y="6300000"/>
            <a:ext cx="1689385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24321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2" r:id="rId2"/>
    <p:sldLayoutId id="2147483856" r:id="rId3"/>
    <p:sldLayoutId id="2147483816" r:id="rId4"/>
    <p:sldLayoutId id="2147483857" r:id="rId5"/>
    <p:sldLayoutId id="2147483817" r:id="rId6"/>
    <p:sldLayoutId id="2147483745" r:id="rId7"/>
    <p:sldLayoutId id="2147483812" r:id="rId8"/>
    <p:sldLayoutId id="2147483813" r:id="rId9"/>
    <p:sldLayoutId id="2147483814" r:id="rId10"/>
    <p:sldLayoutId id="2147483815" r:id="rId11"/>
    <p:sldLayoutId id="2147483750" r:id="rId12"/>
    <p:sldLayoutId id="2147483786" r:id="rId13"/>
    <p:sldLayoutId id="2147483692" r:id="rId14"/>
    <p:sldLayoutId id="2147483744" r:id="rId15"/>
    <p:sldLayoutId id="2147483768" r:id="rId16"/>
    <p:sldLayoutId id="214748382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0000" y="6120000"/>
            <a:ext cx="337876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94520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9" r:id="rId2"/>
    <p:sldLayoutId id="2147483821" r:id="rId3"/>
    <p:sldLayoutId id="21474838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8890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9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25.png"/><Relationship Id="rId10" Type="http://schemas.openxmlformats.org/officeDocument/2006/relationships/image" Target="../media/image37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4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8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8.png"/><Relationship Id="rId5" Type="http://schemas.openxmlformats.org/officeDocument/2006/relationships/image" Target="../media/image46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8.png"/><Relationship Id="rId5" Type="http://schemas.openxmlformats.org/officeDocument/2006/relationships/image" Target="../media/image50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8.png"/><Relationship Id="rId5" Type="http://schemas.openxmlformats.org/officeDocument/2006/relationships/image" Target="../media/image52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8.png"/><Relationship Id="rId5" Type="http://schemas.openxmlformats.org/officeDocument/2006/relationships/image" Target="../media/image56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8.png"/><Relationship Id="rId5" Type="http://schemas.openxmlformats.org/officeDocument/2006/relationships/image" Target="../media/image58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64.png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63.png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67.png"/><Relationship Id="rId4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D0AB31-C928-F636-BB26-240CC864F9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8C6B9891-EFBD-6144-0907-85A04A06CD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365" y="1895953"/>
            <a:ext cx="6062789" cy="1752600"/>
          </a:xfrm>
        </p:spPr>
        <p:txBody>
          <a:bodyPr>
            <a:norm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Rien Wesselink </a:t>
            </a:r>
          </a:p>
          <a:p>
            <a:r>
              <a:rPr lang="en-GB" sz="1600" dirty="0">
                <a:solidFill>
                  <a:schemeClr val="bg1">
                    <a:lumMod val="65000"/>
                  </a:schemeClr>
                </a:solidFill>
              </a:rPr>
              <a:t>DEMCON Multiphysics</a:t>
            </a:r>
          </a:p>
          <a:p>
            <a:r>
              <a:rPr lang="en-GB" sz="1600" dirty="0">
                <a:solidFill>
                  <a:schemeClr val="bg1"/>
                </a:solidFill>
              </a:rPr>
              <a:t>Jiabin Yang 	</a:t>
            </a:r>
          </a:p>
          <a:p>
            <a:r>
              <a:rPr lang="en-GB" sz="1600" dirty="0">
                <a:solidFill>
                  <a:schemeClr val="bg1">
                    <a:lumMod val="65000"/>
                  </a:schemeClr>
                </a:solidFill>
              </a:rPr>
              <a:t>UK Atomic Energy Authority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DC3B48-273C-D02D-9911-43339CE14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65" y="443619"/>
            <a:ext cx="10832405" cy="998605"/>
          </a:xfrm>
          <a:solidFill>
            <a:srgbClr val="D9D9D9">
              <a:alpha val="70980"/>
            </a:srgbClr>
          </a:solidFill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GB" sz="2400" b="1" dirty="0">
                <a:solidFill>
                  <a:schemeClr val="tx1"/>
                </a:solidFill>
              </a:rPr>
              <a:t>Quench and discharge modelling </a:t>
            </a:r>
            <a:r>
              <a:rPr lang="en-GB" sz="2400" dirty="0">
                <a:solidFill>
                  <a:schemeClr val="tx1"/>
                </a:solidFill>
              </a:rPr>
              <a:t>of toroidal field coils</a:t>
            </a:r>
            <a:br>
              <a:rPr lang="en-GB" sz="2400" dirty="0">
                <a:solidFill>
                  <a:schemeClr val="tx1"/>
                </a:solidFill>
              </a:rPr>
            </a:br>
            <a:r>
              <a:rPr lang="en-GB" sz="2400" dirty="0">
                <a:solidFill>
                  <a:schemeClr val="tx1"/>
                </a:solidFill>
              </a:rPr>
              <a:t>using a modified AV formulation </a:t>
            </a:r>
            <a:r>
              <a:rPr lang="en-GB" sz="2400" b="1" dirty="0">
                <a:solidFill>
                  <a:schemeClr val="tx1"/>
                </a:solidFill>
              </a:rPr>
              <a:t>with line elements </a:t>
            </a:r>
            <a:r>
              <a:rPr lang="en-GB" sz="2400" dirty="0">
                <a:solidFill>
                  <a:schemeClr val="tx1"/>
                </a:solidFill>
              </a:rPr>
              <a:t>for cables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709256-D5AA-CBE7-0434-6166BF6BB5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07" y="3779859"/>
            <a:ext cx="1157396" cy="5953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1CF056D-9A29-F3B8-3B1E-CEC108F18A8D}"/>
              </a:ext>
            </a:extLst>
          </p:cNvPr>
          <p:cNvSpPr txBox="1"/>
          <p:nvPr/>
        </p:nvSpPr>
        <p:spPr>
          <a:xfrm>
            <a:off x="619365" y="4460163"/>
            <a:ext cx="300404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1100" dirty="0">
                <a:solidFill>
                  <a:schemeClr val="bg1">
                    <a:lumMod val="65000"/>
                  </a:schemeClr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This work has been funded by STEP, a major technology and infrastructure programme led by UK Industrial Fusion Solutions Ltd (UKIFS), which aims to deliver the UK’s prototype fusion powerplant and a path to the commercial viability of fusion.</a:t>
            </a:r>
            <a:endParaRPr lang="en-GB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0F11BF-DB61-33DE-6D99-30CFEDE06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0000" y="6120000"/>
            <a:ext cx="3378769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46618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79590D8-C433-0967-7821-0A1644C71EFA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338" y="1106945"/>
            <a:ext cx="4301388" cy="515881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43AAF6-C9AD-5ADF-E522-8D86527C3B05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600" dirty="0"/>
              <a:t>Calculate:</a:t>
            </a:r>
          </a:p>
          <a:p>
            <a:r>
              <a:rPr lang="en-GB" sz="1600" dirty="0"/>
              <a:t>Temperature</a:t>
            </a:r>
          </a:p>
          <a:p>
            <a:r>
              <a:rPr lang="en-GB" sz="1600" dirty="0"/>
              <a:t>Voltage</a:t>
            </a:r>
          </a:p>
          <a:p>
            <a:r>
              <a:rPr lang="en-GB" sz="1600" dirty="0"/>
              <a:t>Current</a:t>
            </a:r>
          </a:p>
          <a:p>
            <a:pPr marL="0" indent="0">
              <a:buNone/>
            </a:pPr>
            <a:r>
              <a:rPr lang="en-GB" sz="1600" dirty="0"/>
              <a:t>during various quench / discharge scenarios.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BEB0A4-ACB6-BB31-9C03-E2C0BEF50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Motivation: quench protection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791177-A941-67D1-EEF4-3AE370F4DC1C}"/>
              </a:ext>
            </a:extLst>
          </p:cNvPr>
          <p:cNvSpPr txBox="1"/>
          <p:nvPr/>
        </p:nvSpPr>
        <p:spPr>
          <a:xfrm>
            <a:off x="8674596" y="551370"/>
            <a:ext cx="2780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32C9F"/>
                </a:solidFill>
              </a:rPr>
              <a:t>Toroidal Field coils (TF coils)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BA4F9DF-784B-3EC5-A0AA-7F6A46A75C4C}"/>
              </a:ext>
            </a:extLst>
          </p:cNvPr>
          <p:cNvCxnSpPr>
            <a:cxnSpLocks/>
          </p:cNvCxnSpPr>
          <p:nvPr/>
        </p:nvCxnSpPr>
        <p:spPr>
          <a:xfrm flipH="1">
            <a:off x="9496979" y="921527"/>
            <a:ext cx="333487" cy="879029"/>
          </a:xfrm>
          <a:prstGeom prst="line">
            <a:avLst/>
          </a:prstGeom>
          <a:ln w="28575">
            <a:solidFill>
              <a:srgbClr val="032C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237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BF053-4ED2-FC06-4B31-8699D7987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Which method to choose?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12FF4A-9AA8-1118-FF84-3DC6B2B503CE}"/>
              </a:ext>
            </a:extLst>
          </p:cNvPr>
          <p:cNvSpPr txBox="1"/>
          <p:nvPr/>
        </p:nvSpPr>
        <p:spPr>
          <a:xfrm>
            <a:off x="801384" y="1852955"/>
            <a:ext cx="5220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/>
              <a:t>FEM-formulations</a:t>
            </a:r>
            <a:br>
              <a:rPr lang="en-GB" sz="2400" dirty="0"/>
            </a:br>
            <a:r>
              <a:rPr lang="en-GB" sz="2400" dirty="0"/>
              <a:t>(H, </a:t>
            </a:r>
            <a:r>
              <a:rPr lang="en-GB" sz="2400" dirty="0" err="1"/>
              <a:t>Hϕ</a:t>
            </a:r>
            <a:r>
              <a:rPr lang="en-GB" sz="2400" dirty="0"/>
              <a:t>, HA, TA, AVJ, …)</a:t>
            </a:r>
          </a:p>
          <a:p>
            <a:pPr algn="ctr"/>
            <a:endParaRPr lang="en-GB" sz="2400" dirty="0"/>
          </a:p>
          <a:p>
            <a:pPr algn="l"/>
            <a:r>
              <a:rPr lang="en-GB" sz="1000" dirty="0">
                <a:solidFill>
                  <a:schemeClr val="accent1"/>
                </a:solidFill>
              </a:rPr>
              <a:t>[1] B. Shen et al. (2020), "Overview of H-Formulation: A Versatile Tool for </a:t>
            </a:r>
            <a:r>
              <a:rPr lang="en-GB" sz="1000" dirty="0" err="1">
                <a:solidFill>
                  <a:schemeClr val="accent1"/>
                </a:solidFill>
              </a:rPr>
              <a:t>Modeling</a:t>
            </a:r>
            <a:r>
              <a:rPr lang="en-GB" sz="1000" dirty="0">
                <a:solidFill>
                  <a:schemeClr val="accent1"/>
                </a:solidFill>
              </a:rPr>
              <a:t> Electromagnetics in High-Temperature Superconductor Applications," in IEEE Access, vol. 8, pp. 100403-100414.</a:t>
            </a:r>
          </a:p>
          <a:p>
            <a:pPr algn="l"/>
            <a:r>
              <a:rPr lang="en-GB" sz="1000" dirty="0">
                <a:solidFill>
                  <a:schemeClr val="accent1"/>
                </a:solidFill>
              </a:rPr>
              <a:t>[2] </a:t>
            </a:r>
            <a:r>
              <a:rPr lang="en-US" sz="1000" dirty="0">
                <a:solidFill>
                  <a:schemeClr val="accent1"/>
                </a:solidFill>
              </a:rPr>
              <a:t>Alexandre Arsenault et al. (2021), </a:t>
            </a:r>
            <a:r>
              <a:rPr lang="en-GB" sz="1000" dirty="0">
                <a:solidFill>
                  <a:schemeClr val="accent1"/>
                </a:solidFill>
              </a:rPr>
              <a:t>"</a:t>
            </a:r>
            <a:r>
              <a:rPr lang="en-US" sz="1000" dirty="0">
                <a:solidFill>
                  <a:schemeClr val="accent1"/>
                </a:solidFill>
              </a:rPr>
              <a:t>COMSOL Implementation of the H-ϕ-Formulation With Thin Cuts for Modeling Superconductors With Transport Currents</a:t>
            </a:r>
            <a:r>
              <a:rPr lang="en-GB" sz="1000" dirty="0">
                <a:solidFill>
                  <a:schemeClr val="accent1"/>
                </a:solidFill>
              </a:rPr>
              <a:t>"</a:t>
            </a:r>
            <a:r>
              <a:rPr lang="en-US" sz="1000" dirty="0">
                <a:solidFill>
                  <a:schemeClr val="accent1"/>
                </a:solidFill>
              </a:rPr>
              <a:t>, IEEE Transactions on Applied Superconductivity, volume 31, no. 6, pp. 1-9</a:t>
            </a:r>
            <a:endParaRPr lang="en-GB" sz="1000" dirty="0">
              <a:solidFill>
                <a:schemeClr val="accent1"/>
              </a:solidFill>
            </a:endParaRPr>
          </a:p>
          <a:p>
            <a:pPr algn="l"/>
            <a:r>
              <a:rPr lang="en-GB" sz="1000" dirty="0">
                <a:solidFill>
                  <a:schemeClr val="accent1"/>
                </a:solidFill>
              </a:rPr>
              <a:t>[3] P. Dular, et al. (1997), "Magnetostatic and </a:t>
            </a:r>
            <a:r>
              <a:rPr lang="en-GB" sz="1000" dirty="0" err="1">
                <a:solidFill>
                  <a:schemeClr val="accent1"/>
                </a:solidFill>
              </a:rPr>
              <a:t>magnetodynamic</a:t>
            </a:r>
            <a:r>
              <a:rPr lang="en-GB" sz="1000" dirty="0">
                <a:solidFill>
                  <a:schemeClr val="accent1"/>
                </a:solidFill>
              </a:rPr>
              <a:t> mixed formulations compared with conventional formulations, " IEEE Transactions on Magnetics, vol. 33, no. 2, pp. 1302–1305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schemeClr val="accent1"/>
                </a:solidFill>
              </a:rPr>
              <a:t>[4] </a:t>
            </a:r>
            <a:r>
              <a:rPr lang="fr-FR" sz="1000" b="0" i="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H. Zhang </a:t>
            </a:r>
            <a:r>
              <a:rPr lang="fr-FR" sz="1000" b="0" i="1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et al.</a:t>
            </a:r>
            <a:r>
              <a:rPr lang="fr-FR" sz="1000" b="0" i="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 (2017), </a:t>
            </a:r>
            <a:r>
              <a:rPr lang="en-GB" sz="1000" dirty="0">
                <a:solidFill>
                  <a:schemeClr val="accent1"/>
                </a:solidFill>
              </a:rPr>
              <a:t>"</a:t>
            </a:r>
            <a:r>
              <a:rPr lang="en-US" sz="1000" b="0" i="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An efficient 3D finite element method model based on the </a:t>
            </a:r>
            <a:r>
              <a:rPr lang="en-US" sz="1000" b="0" i="1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T–A</a:t>
            </a:r>
            <a:r>
              <a:rPr lang="en-US" sz="1000" b="0" i="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 formulation for superconducting coated conductors,</a:t>
            </a:r>
            <a:r>
              <a:rPr lang="en-GB" sz="1000" dirty="0">
                <a:solidFill>
                  <a:schemeClr val="accent1"/>
                </a:solidFill>
              </a:rPr>
              <a:t>"</a:t>
            </a:r>
            <a:r>
              <a:rPr lang="fr-FR" sz="1000" b="0" i="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fr-FR" sz="1000" b="0" i="1" kern="120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Supercond</a:t>
            </a:r>
            <a:r>
              <a:rPr lang="fr-FR" sz="1000" b="0" i="1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fr-FR" sz="1000" b="0" i="1" kern="120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Sci</a:t>
            </a:r>
            <a:r>
              <a:rPr lang="fr-FR" sz="1000" b="0" i="1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fr-FR" sz="1000" b="0" i="1" kern="120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Technol</a:t>
            </a:r>
            <a:r>
              <a:rPr lang="fr-FR" sz="1000" b="0" i="1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fr-FR" sz="1000" b="0" i="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fr-FR" sz="1000" b="1" i="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30</a:t>
            </a:r>
            <a:r>
              <a:rPr lang="fr-FR" sz="1000" b="0" i="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 024005</a:t>
            </a:r>
          </a:p>
          <a:p>
            <a:pPr algn="l"/>
            <a:r>
              <a:rPr lang="fr-FR" sz="1000" b="0" i="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[5] V </a:t>
            </a:r>
            <a:r>
              <a:rPr lang="fr-FR" sz="1000" b="0" i="0" kern="120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Lahtinen</a:t>
            </a:r>
            <a:r>
              <a:rPr lang="fr-FR" sz="1000" b="0" i="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fr-FR" sz="1000" b="0" i="1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et al.</a:t>
            </a:r>
            <a:r>
              <a:rPr lang="fr-FR" sz="1000" b="0" i="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 (2012), </a:t>
            </a:r>
            <a:r>
              <a:rPr lang="en-GB" sz="1000" dirty="0">
                <a:solidFill>
                  <a:schemeClr val="accent1"/>
                </a:solidFill>
              </a:rPr>
              <a:t>"</a:t>
            </a:r>
            <a:r>
              <a:rPr lang="en-US" sz="1000" b="0" i="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Comparison of three eddy current formulations for superconductor hysteresis loss modelling</a:t>
            </a:r>
            <a:r>
              <a:rPr lang="en-GB" sz="1000" dirty="0">
                <a:solidFill>
                  <a:schemeClr val="accent1"/>
                </a:solidFill>
              </a:rPr>
              <a:t>"</a:t>
            </a:r>
            <a:r>
              <a:rPr lang="fr-FR" sz="1000" b="0" i="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fr-FR" sz="1000" b="0" i="1" kern="120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Supercond</a:t>
            </a:r>
            <a:r>
              <a:rPr lang="fr-FR" sz="1000" b="0" i="1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fr-FR" sz="1000" b="0" i="1" kern="120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Sci</a:t>
            </a:r>
            <a:r>
              <a:rPr lang="fr-FR" sz="1000" b="0" i="1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fr-FR" sz="1000" b="0" i="1" kern="120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Technol</a:t>
            </a:r>
            <a:r>
              <a:rPr lang="fr-FR" sz="1000" b="0" i="1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fr-FR" sz="1000" b="0" i="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fr-FR" sz="1000" b="1" i="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25</a:t>
            </a:r>
            <a:r>
              <a:rPr lang="fr-FR" sz="1000" b="0" i="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 115001</a:t>
            </a:r>
            <a:endParaRPr lang="en-GB" sz="1000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134C5D-3EC0-F03B-60CE-22CFEF5295DC}"/>
              </a:ext>
            </a:extLst>
          </p:cNvPr>
          <p:cNvSpPr txBox="1"/>
          <p:nvPr/>
        </p:nvSpPr>
        <p:spPr>
          <a:xfrm>
            <a:off x="6276001" y="1852955"/>
            <a:ext cx="5220000" cy="2816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/>
              <a:t>Network models</a:t>
            </a:r>
          </a:p>
          <a:p>
            <a:pPr algn="ctr"/>
            <a:r>
              <a:rPr lang="en-GB" sz="2400" dirty="0"/>
              <a:t>(or PEEC)</a:t>
            </a:r>
          </a:p>
          <a:p>
            <a:pPr algn="ctr"/>
            <a:endParaRPr lang="en-GB" sz="2400" dirty="0"/>
          </a:p>
          <a:p>
            <a:r>
              <a:rPr lang="nl-NL" sz="100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[6] T. Wang </a:t>
            </a:r>
            <a:r>
              <a:rPr lang="nl-NL" sz="1000" i="1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nl-NL" sz="100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GB" sz="100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(2015), "Analyses of Transient </a:t>
            </a:r>
            <a:r>
              <a:rPr lang="en-GB" sz="1000" kern="120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Behaviors</a:t>
            </a:r>
            <a:r>
              <a:rPr lang="en-GB" sz="100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of No-Insulation REBCO Pancake Coils During Sudden Discharging and Overcurrent," in </a:t>
            </a:r>
            <a:r>
              <a:rPr lang="en-GB" sz="1000" i="1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IEEE Transactions on Applied Superconductivity</a:t>
            </a:r>
            <a:r>
              <a:rPr lang="en-GB" sz="100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, vol. 25, no. 3, pp. 1-9</a:t>
            </a:r>
            <a:br>
              <a:rPr lang="en-GB" sz="100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00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[7] J. van </a:t>
            </a:r>
            <a:r>
              <a:rPr lang="en-GB" sz="1000" kern="120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Nugteren</a:t>
            </a:r>
            <a:r>
              <a:rPr lang="en-GB" sz="100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(2016), "High temperature superconductor accelerator magnets," </a:t>
            </a:r>
            <a:r>
              <a:rPr lang="en-GB" sz="1000" i="1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PhD Thesis, University of Twente.</a:t>
            </a:r>
            <a:endParaRPr lang="en-GB" sz="1000" kern="1200" dirty="0">
              <a:solidFill>
                <a:schemeClr val="accent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00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[8] R. Miyao </a:t>
            </a:r>
            <a:r>
              <a:rPr lang="en-GB" sz="1000" i="1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et al.</a:t>
            </a:r>
            <a:r>
              <a:rPr lang="en-GB" sz="100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(2018), "Thermal and Electromagnetic Simulation of </a:t>
            </a:r>
            <a:r>
              <a:rPr lang="en-GB" sz="1000" kern="120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Multistacked</a:t>
            </a:r>
            <a:r>
              <a:rPr lang="en-GB" sz="100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No-Insulation REBCO Pancake Coils on Normal-State Transition by PEEC Method," in </a:t>
            </a:r>
            <a:r>
              <a:rPr lang="en-GB" sz="1000" i="1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IEEE Transactions on Applied Superconductivity</a:t>
            </a:r>
            <a:r>
              <a:rPr lang="en-GB" sz="100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, vol. 28, no. 3, pp. 1-5</a:t>
            </a:r>
            <a:br>
              <a:rPr lang="en-GB" sz="100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00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[9] C. </a:t>
            </a:r>
            <a:r>
              <a:rPr lang="en-GB" sz="1000" kern="120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Genot</a:t>
            </a:r>
            <a:r>
              <a:rPr lang="en-GB" sz="100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(2023), "Numerical and experimental studies for the optimization and protection of NI-MI HTS coils," </a:t>
            </a:r>
            <a:r>
              <a:rPr lang="en-GB" sz="1000" i="1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PhD Thesis, Université Grenoble Alpes.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5B663A8-51B8-7E79-2617-1394ED1C04E7}"/>
              </a:ext>
            </a:extLst>
          </p:cNvPr>
          <p:cNvCxnSpPr>
            <a:cxnSpLocks/>
            <a:stCxn id="5" idx="0"/>
            <a:endCxn id="2" idx="2"/>
          </p:cNvCxnSpPr>
          <p:nvPr/>
        </p:nvCxnSpPr>
        <p:spPr>
          <a:xfrm flipV="1">
            <a:off x="3411384" y="1193126"/>
            <a:ext cx="2737309" cy="6598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068784C-C612-049B-CDE8-0713BF08A593}"/>
              </a:ext>
            </a:extLst>
          </p:cNvPr>
          <p:cNvCxnSpPr>
            <a:cxnSpLocks/>
            <a:stCxn id="9" idx="0"/>
            <a:endCxn id="2" idx="2"/>
          </p:cNvCxnSpPr>
          <p:nvPr/>
        </p:nvCxnSpPr>
        <p:spPr>
          <a:xfrm flipH="1" flipV="1">
            <a:off x="6148693" y="1193126"/>
            <a:ext cx="2737308" cy="6598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84907A5-2ACE-3020-354F-E48A93E9B657}"/>
              </a:ext>
            </a:extLst>
          </p:cNvPr>
          <p:cNvSpPr txBox="1"/>
          <p:nvPr/>
        </p:nvSpPr>
        <p:spPr>
          <a:xfrm>
            <a:off x="2694059" y="5236606"/>
            <a:ext cx="7163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We want something simpler and more crude to enable quicker iterations,</a:t>
            </a:r>
          </a:p>
          <a:p>
            <a:pPr algn="ctr"/>
            <a:r>
              <a:rPr lang="en-GB" b="1" dirty="0">
                <a:sym typeface="Wingdings" panose="05000000000000000000" pitchFamily="2" charset="2"/>
              </a:rPr>
              <a:t>approximating the cables as lines.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378197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F4590-DA49-92DD-6015-64E71DD12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D8694-17E2-8625-4F1F-E05A519E0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GB" sz="2400" b="1" dirty="0"/>
              <a:t>Method</a:t>
            </a:r>
            <a:br>
              <a:rPr lang="en-GB" sz="2400" dirty="0"/>
            </a:br>
            <a:r>
              <a:rPr lang="en-GB" sz="1800" dirty="0"/>
              <a:t>What is AVI formulation?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b="1" dirty="0"/>
              <a:t>Single cable benchmark</a:t>
            </a:r>
            <a:br>
              <a:rPr lang="en-GB" sz="2400" dirty="0"/>
            </a:br>
            <a:r>
              <a:rPr lang="en-GB" sz="1800" dirty="0"/>
              <a:t>How does AVI formulation perform compared to a more detailed approach?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b="1" dirty="0"/>
              <a:t>TF coil discharges</a:t>
            </a:r>
            <a:br>
              <a:rPr lang="en-GB" sz="2400" dirty="0"/>
            </a:br>
            <a:r>
              <a:rPr lang="en-GB" sz="1800" dirty="0"/>
              <a:t>How to get temperature distributions after discharge as uniform as possible?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33250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6188639A-EDF9-194C-69CC-97D1A86770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cap="none" dirty="0">
                <a:solidFill>
                  <a:schemeClr val="bg1"/>
                </a:solidFill>
              </a:rPr>
              <a:t>What is AVI formulation?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49409F4-1022-AF20-50F7-BA4FB811F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66" y="1678726"/>
            <a:ext cx="4789855" cy="792088"/>
          </a:xfrm>
        </p:spPr>
        <p:txBody>
          <a:bodyPr>
            <a:normAutofit fontScale="90000"/>
          </a:bodyPr>
          <a:lstStyle/>
          <a:p>
            <a:r>
              <a:rPr lang="en-GB" dirty="0"/>
              <a:t>Part 1:</a:t>
            </a:r>
            <a:br>
              <a:rPr lang="en-GB" dirty="0"/>
            </a:br>
            <a:r>
              <a:rPr lang="en-GB" dirty="0"/>
              <a:t>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AADC1198-F996-1088-0979-6BA225D5FC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74923794"/>
                  </p:ext>
                </p:extLst>
              </p:nvPr>
            </p:nvGraphicFramePr>
            <p:xfrm>
              <a:off x="6957646" y="1768614"/>
              <a:ext cx="4313232" cy="2907856"/>
            </p:xfrm>
            <a:graphic>
              <a:graphicData uri="http://schemas.openxmlformats.org/drawingml/2006/table">
                <a:tbl>
                  <a:tblPr bandRow="1">
                    <a:tableStyleId>{2D5ABB26-0587-4C30-8999-92F81FD0307C}</a:tableStyleId>
                  </a:tblPr>
                  <a:tblGrid>
                    <a:gridCol w="1399277">
                      <a:extLst>
                        <a:ext uri="{9D8B030D-6E8A-4147-A177-3AD203B41FA5}">
                          <a16:colId xmlns:a16="http://schemas.microsoft.com/office/drawing/2014/main" val="1677382524"/>
                        </a:ext>
                      </a:extLst>
                    </a:gridCol>
                    <a:gridCol w="2913955">
                      <a:extLst>
                        <a:ext uri="{9D8B030D-6E8A-4147-A177-3AD203B41FA5}">
                          <a16:colId xmlns:a16="http://schemas.microsoft.com/office/drawing/2014/main" val="341497369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/>
                            <a:t>Solve for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r>
                            <a:rPr lang="en-GB" sz="1600" dirty="0"/>
                            <a:t>: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>
                                <m:sSup>
                                  <m:sSupPr>
                                    <m:ctrlP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∇</m:t>
                                    </m:r>
                                  </m:e>
                                  <m:sup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600" b="1" smtClean="0"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𝛿</m:t>
                                    </m:r>
                                  </m:e>
                                  <m:sup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sz="1600" b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600" b="1" smtClean="0">
                                        <a:latin typeface="Cambria Math" panose="02040503050406030204" pitchFamily="18" charset="0"/>
                                      </a:rPr>
                                      <m:t>𝒓</m:t>
                                    </m:r>
                                  </m:e>
                                </m:d>
                                <m:r>
                                  <a:rPr lang="en-US" sz="1600" b="1" smtClean="0">
                                    <a:latin typeface="Cambria Math" panose="02040503050406030204" pitchFamily="18" charset="0"/>
                                  </a:rPr>
                                  <m:t>𝑰</m:t>
                                </m:r>
                              </m:oMath>
                            </m:oMathPara>
                          </a14:m>
                          <a:endParaRPr lang="en-US" sz="1600" b="1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600" b="1" dirty="0">
                            <a:latin typeface="Cambria Math" panose="020405030504060302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862403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/>
                            <a:t>Solve for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dirty="0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oMath>
                          </a14:m>
                          <a:r>
                            <a:rPr lang="en-GB" sz="1600" dirty="0"/>
                            <a:t>: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60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num>
                                  <m:den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den>
                                </m:f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001035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/>
                            <a:t>Solve for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dirty="0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oMath>
                          </a14:m>
                          <a:r>
                            <a:rPr lang="en-GB" sz="1600" dirty="0"/>
                            <a:t>: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)=−</m:t>
                                </m:r>
                                <m:f>
                                  <m:fPr>
                                    <m:ctrlP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sz="160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sz="1600">
                                            <a:latin typeface="Cambria Math" panose="02040503050406030204" pitchFamily="18" charset="0"/>
                                          </a:rPr>
                                          <m:t>∥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den>
                                </m:f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𝛻</m:t>
                                    </m:r>
                                  </m:e>
                                  <m:sub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∥</m:t>
                                    </m:r>
                                  </m:sub>
                                </m:sSub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</a:endParaRPr>
                        </a:p>
                        <a:p>
                          <a:pPr algn="ctr"/>
                          <a:endParaRPr lang="en-GB" sz="16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952115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AADC1198-F996-1088-0979-6BA225D5FC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74923794"/>
                  </p:ext>
                </p:extLst>
              </p:nvPr>
            </p:nvGraphicFramePr>
            <p:xfrm>
              <a:off x="6957646" y="1768614"/>
              <a:ext cx="4313232" cy="2913381"/>
            </p:xfrm>
            <a:graphic>
              <a:graphicData uri="http://schemas.openxmlformats.org/drawingml/2006/table">
                <a:tbl>
                  <a:tblPr bandRow="1">
                    <a:tableStyleId>{2D5ABB26-0587-4C30-8999-92F81FD0307C}</a:tableStyleId>
                  </a:tblPr>
                  <a:tblGrid>
                    <a:gridCol w="1399277">
                      <a:extLst>
                        <a:ext uri="{9D8B030D-6E8A-4147-A177-3AD203B41FA5}">
                          <a16:colId xmlns:a16="http://schemas.microsoft.com/office/drawing/2014/main" val="1677382524"/>
                        </a:ext>
                      </a:extLst>
                    </a:gridCol>
                    <a:gridCol w="2913955">
                      <a:extLst>
                        <a:ext uri="{9D8B030D-6E8A-4147-A177-3AD203B41FA5}">
                          <a16:colId xmlns:a16="http://schemas.microsoft.com/office/drawing/2014/main" val="3414973691"/>
                        </a:ext>
                      </a:extLst>
                    </a:gridCol>
                  </a:tblGrid>
                  <a:tr h="8284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r="-207826" b="-2522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8117" b="-2522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6240371"/>
                      </a:ext>
                    </a:extLst>
                  </a:tr>
                  <a:tr h="104209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t="-79070" r="-207826" b="-994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8117" t="-79070" b="-994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00103569"/>
                      </a:ext>
                    </a:extLst>
                  </a:tr>
                  <a:tr h="10427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t="-180117" r="-2078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8117" t="-1801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52115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85493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B48C59AB-2D9B-701C-632D-2B9F3DF87B62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750933049"/>
                  </p:ext>
                </p:extLst>
              </p:nvPr>
            </p:nvGraphicFramePr>
            <p:xfrm>
              <a:off x="801688" y="1309688"/>
              <a:ext cx="10694985" cy="471206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564995">
                      <a:extLst>
                        <a:ext uri="{9D8B030D-6E8A-4147-A177-3AD203B41FA5}">
                          <a16:colId xmlns:a16="http://schemas.microsoft.com/office/drawing/2014/main" val="619694810"/>
                        </a:ext>
                      </a:extLst>
                    </a:gridCol>
                    <a:gridCol w="3564995">
                      <a:extLst>
                        <a:ext uri="{9D8B030D-6E8A-4147-A177-3AD203B41FA5}">
                          <a16:colId xmlns:a16="http://schemas.microsoft.com/office/drawing/2014/main" val="674331599"/>
                        </a:ext>
                      </a:extLst>
                    </a:gridCol>
                    <a:gridCol w="3564995">
                      <a:extLst>
                        <a:ext uri="{9D8B030D-6E8A-4147-A177-3AD203B41FA5}">
                          <a16:colId xmlns:a16="http://schemas.microsoft.com/office/drawing/2014/main" val="295324071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B (T)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Strong form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Weak form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98094587"/>
                      </a:ext>
                    </a:extLst>
                  </a:tr>
                  <a:tr h="2055226">
                    <a:tc>
                      <a:txBody>
                        <a:bodyPr/>
                        <a:lstStyle/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>
                                <m:sSup>
                                  <m:sSupPr>
                                    <m:ctrlPr>
                                      <a:rPr lang="en-GB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∇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b="1" i="1"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1800" b="1" i="1">
                                    <a:latin typeface="Cambria Math" panose="02040503050406030204" pitchFamily="18" charset="0"/>
                                  </a:rPr>
                                  <m:t>𝑱</m:t>
                                </m:r>
                              </m:oMath>
                            </m:oMathPara>
                          </a14:m>
                          <a:endParaRPr lang="en-US" sz="18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nary>
                                  <m:naryPr>
                                    <m:limLoc m:val="undOvr"/>
                                    <m:supHide m:val="on"/>
                                    <m:ctrlPr>
                                      <a:rPr lang="en-US" sz="1800" i="1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4"/>
                                      </m:rPr>
                                      <a:rPr lang="en-US" sz="1800" i="1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sub>
                                  <m:sup/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sz="1800" i="1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∇</m:t>
                                    </m:r>
                                    <m:sSub>
                                      <m:sSubPr>
                                        <m:ctrlPr>
                                          <a:rPr lang="en-US" sz="1800" i="1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sz="1800" i="1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1800" i="1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∙</m:t>
                                    </m:r>
                                    <m:acc>
                                      <m:accPr>
                                        <m:chr m:val="̂"/>
                                        <m:ctrlPr>
                                          <a:rPr lang="en-GB" sz="1800" i="1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GB" sz="1800" i="1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∇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1800" i="1">
                                                <a:solidFill>
                                                  <a:schemeClr val="bg1">
                                                    <a:lumMod val="7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800" i="1">
                                                <a:solidFill>
                                                  <a:schemeClr val="bg1">
                                                    <a:lumMod val="7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𝐴</m:t>
                                            </m:r>
                                          </m:e>
                                          <m:sub>
                                            <m:r>
                                              <a:rPr lang="en-US" sz="1800" i="1">
                                                <a:solidFill>
                                                  <a:schemeClr val="bg1">
                                                    <a:lumMod val="7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acc>
                                  </m:e>
                                </m:nary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a:rPr lang="en-US" sz="1800" i="1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nary>
                                  <m:naryPr>
                                    <m:limLoc m:val="undOvr"/>
                                    <m:supHide m:val="on"/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4"/>
                                      </m:r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sub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𝐽</m:t>
                                        </m:r>
                                      </m:e>
                                      <m:sub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  <m:acc>
                                  <m:accPr>
                                    <m:chr m:val="̂"/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acc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  <a:p>
                          <a:pPr algn="l"/>
                          <a:endParaRPr lang="en-US" sz="1800" dirty="0"/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80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180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800" i="1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𝜖</m:t>
                                </m:r>
                                <m:r>
                                  <m:rPr>
                                    <m:nor/>
                                  </m:rPr>
                                  <a:rPr lang="en-GB" sz="1800" i="0" dirty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</a:rPr>
                                  <m:t> </m:t>
                                </m:r>
                                <m:d>
                                  <m:dPr>
                                    <m:ctrlPr>
                                      <a:rPr lang="en-US" sz="1800" i="1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800" i="1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en-US" sz="1800" i="1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en-US" sz="1800" i="1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en-US" sz="1800" i="1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en-US" sz="18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                      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320074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sz="180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800">
                                        <a:latin typeface="Cambria Math" panose="02040503050406030204" pitchFamily="18" charset="0"/>
                                      </a:rPr>
                                      <m:t>∇</m:t>
                                    </m:r>
                                  </m:e>
                                  <m:sup>
                                    <m:r>
                                      <a:rPr lang="en-US" sz="18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b="1"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80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80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180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en-US" sz="180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>
                                        <a:latin typeface="Cambria Math" panose="02040503050406030204" pitchFamily="18" charset="0"/>
                                      </a:rPr>
                                      <m:t>𝛿</m:t>
                                    </m:r>
                                  </m:e>
                                  <m:sup>
                                    <m:r>
                                      <a:rPr lang="en-US" sz="18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800" b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  <m:r>
                                  <a:rPr lang="en-US" sz="180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sz="1800" b="1">
                                    <a:latin typeface="Cambria Math" panose="02040503050406030204" pitchFamily="18" charset="0"/>
                                  </a:rPr>
                                  <m:t>𝑰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nary>
                                  <m:naryPr>
                                    <m:limLoc m:val="undOvr"/>
                                    <m:supHide m:val="on"/>
                                    <m:ctrlPr>
                                      <a:rPr lang="en-US" sz="1800" i="1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4"/>
                                      </m:rPr>
                                      <a:rPr lang="en-US" sz="1800" i="1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sub>
                                  <m:sup/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sz="1800" i="1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∇</m:t>
                                    </m:r>
                                    <m:sSub>
                                      <m:sSubPr>
                                        <m:ctrlPr>
                                          <a:rPr lang="en-US" sz="1800" i="1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sz="1800" i="1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1800" i="1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∙</m:t>
                                    </m:r>
                                    <m:acc>
                                      <m:accPr>
                                        <m:chr m:val="̂"/>
                                        <m:ctrlPr>
                                          <a:rPr lang="en-GB" sz="1800" i="1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GB" sz="1800" i="1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∇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1800" i="1">
                                                <a:solidFill>
                                                  <a:schemeClr val="bg1">
                                                    <a:lumMod val="7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800" i="1">
                                                <a:solidFill>
                                                  <a:schemeClr val="bg1">
                                                    <a:lumMod val="7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𝐴</m:t>
                                            </m:r>
                                          </m:e>
                                          <m:sub>
                                            <m:r>
                                              <a:rPr lang="en-US" sz="1800" i="1">
                                                <a:solidFill>
                                                  <a:schemeClr val="bg1">
                                                    <a:lumMod val="7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acc>
                                  </m:e>
                                </m:nary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a:rPr lang="en-US" sz="1800" i="1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nary>
                                  <m:naryPr>
                                    <m:limLoc m:val="undOvr"/>
                                    <m:supHide m:val="on"/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sty m:val="p"/>
                                        <m:brk m:alnAt="24"/>
                                      </m:r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ℓ</m:t>
                                    </m:r>
                                  </m:sub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  <m:acc>
                                  <m:accPr>
                                    <m:chr m:val="̂"/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acc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m:rPr>
                                    <m:sty m:val="p"/>
                                    <m:brk m:alnAt="24"/>
                                  </m:r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ℓ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241623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B48C59AB-2D9B-701C-632D-2B9F3DF87B62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750933049"/>
                  </p:ext>
                </p:extLst>
              </p:nvPr>
            </p:nvGraphicFramePr>
            <p:xfrm>
              <a:off x="801688" y="1309688"/>
              <a:ext cx="10694985" cy="471206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564995">
                      <a:extLst>
                        <a:ext uri="{9D8B030D-6E8A-4147-A177-3AD203B41FA5}">
                          <a16:colId xmlns:a16="http://schemas.microsoft.com/office/drawing/2014/main" val="619694810"/>
                        </a:ext>
                      </a:extLst>
                    </a:gridCol>
                    <a:gridCol w="3564995">
                      <a:extLst>
                        <a:ext uri="{9D8B030D-6E8A-4147-A177-3AD203B41FA5}">
                          <a16:colId xmlns:a16="http://schemas.microsoft.com/office/drawing/2014/main" val="674331599"/>
                        </a:ext>
                      </a:extLst>
                    </a:gridCol>
                    <a:gridCol w="3564995">
                      <a:extLst>
                        <a:ext uri="{9D8B030D-6E8A-4147-A177-3AD203B41FA5}">
                          <a16:colId xmlns:a16="http://schemas.microsoft.com/office/drawing/2014/main" val="295324071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B (T)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Strong form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Weak form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98094587"/>
                      </a:ext>
                    </a:extLst>
                  </a:tr>
                  <a:tr h="2055226">
                    <a:tc>
                      <a:txBody>
                        <a:bodyPr/>
                        <a:lstStyle/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</a:txBody>
                      <a:tcPr anchor="ctr"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171" t="-19231" r="-100513" b="-11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171" t="-19231" r="-513" b="-11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32007431"/>
                      </a:ext>
                    </a:extLst>
                  </a:tr>
                  <a:tr h="2286000">
                    <a:tc>
                      <a:txBody>
                        <a:bodyPr/>
                        <a:lstStyle/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  <a:p>
                          <a:pPr algn="ctr"/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171" t="-107467" r="-100513" b="-5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171" t="-107467" r="-513" b="-5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41623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51F3264D-BBEB-B7C7-DAD5-A10F8D4E33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687" y="3874477"/>
            <a:ext cx="3271068" cy="19626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FB7C5B-5816-9208-8629-978EF8776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Line current: easy in FEM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D0AE08C-2C5A-49EA-5641-45AEF85EDB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687" y="1727200"/>
            <a:ext cx="3271068" cy="196264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96C7562-BCE4-631D-24D2-1EB49303AC11}"/>
              </a:ext>
            </a:extLst>
          </p:cNvPr>
          <p:cNvCxnSpPr/>
          <p:nvPr/>
        </p:nvCxnSpPr>
        <p:spPr>
          <a:xfrm>
            <a:off x="6447692" y="3016738"/>
            <a:ext cx="0" cy="1438031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1D0D8A6-FF4E-B5CD-CF4D-534309170707}"/>
              </a:ext>
            </a:extLst>
          </p:cNvPr>
          <p:cNvSpPr txBox="1"/>
          <p:nvPr/>
        </p:nvSpPr>
        <p:spPr>
          <a:xfrm>
            <a:off x="4611077" y="3505175"/>
            <a:ext cx="171925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May seem tricky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5567BE-B62E-D60F-589E-5B70F43BA8AA}"/>
              </a:ext>
            </a:extLst>
          </p:cNvPr>
          <p:cNvSpPr txBox="1"/>
          <p:nvPr/>
        </p:nvSpPr>
        <p:spPr>
          <a:xfrm>
            <a:off x="9113369" y="3505175"/>
            <a:ext cx="140839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But it is easy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2B21196-46DC-90F1-5670-AAE6BCE10D1D}"/>
              </a:ext>
            </a:extLst>
          </p:cNvPr>
          <p:cNvCxnSpPr/>
          <p:nvPr/>
        </p:nvCxnSpPr>
        <p:spPr>
          <a:xfrm>
            <a:off x="10628923" y="2946705"/>
            <a:ext cx="0" cy="1438031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2528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Content Placeholder 77">
            <a:extLst>
              <a:ext uri="{FF2B5EF4-FFF2-40B4-BE49-F238E27FC236}">
                <a16:creationId xmlns:a16="http://schemas.microsoft.com/office/drawing/2014/main" id="{B9F3AE72-0D2A-61D7-2BCF-EF45708FC966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3"/>
          <a:stretch>
            <a:fillRect/>
          </a:stretch>
        </p:blipFill>
        <p:spPr>
          <a:xfrm>
            <a:off x="6275388" y="1601986"/>
            <a:ext cx="5221287" cy="3915965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19E7BD5-87FB-F3F5-AFFA-0A354263CDB2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4"/>
          <a:stretch>
            <a:fillRect/>
          </a:stretch>
        </p:blipFill>
        <p:spPr>
          <a:xfrm>
            <a:off x="1611049" y="1309688"/>
            <a:ext cx="3600978" cy="2160587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21589F2-1E9B-946C-B097-C55CD5EE8B72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5"/>
          <a:stretch>
            <a:fillRect/>
          </a:stretch>
        </p:blipFill>
        <p:spPr>
          <a:xfrm>
            <a:off x="1611049" y="3649663"/>
            <a:ext cx="3600978" cy="2160587"/>
          </a:xfrm>
          <a:prstGeom prst="rect">
            <a:avLst/>
          </a:prstGeom>
          <a:ln w="28575">
            <a:solidFill>
              <a:srgbClr val="FF7C80"/>
            </a:solidFill>
          </a:ln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ED24043-A3D8-2AAB-4F0B-DE0AF1DD3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B-field should not be evaluated near line current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EBD7943-545D-1280-90C4-755FDE90CE50}"/>
              </a:ext>
            </a:extLst>
          </p:cNvPr>
          <p:cNvCxnSpPr>
            <a:cxnSpLocks/>
          </p:cNvCxnSpPr>
          <p:nvPr/>
        </p:nvCxnSpPr>
        <p:spPr>
          <a:xfrm>
            <a:off x="3133552" y="2415453"/>
            <a:ext cx="1282140" cy="0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504A382C-733A-1CD3-8C6D-D8C278B755E8}"/>
              </a:ext>
            </a:extLst>
          </p:cNvPr>
          <p:cNvSpPr txBox="1"/>
          <p:nvPr/>
        </p:nvSpPr>
        <p:spPr>
          <a:xfrm>
            <a:off x="3615764" y="1959729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accent5">
                    <a:lumMod val="75000"/>
                  </a:schemeClr>
                </a:solidFill>
              </a:rPr>
              <a:t>x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D8E754A-76DB-4ACA-2911-F539F9238121}"/>
              </a:ext>
            </a:extLst>
          </p:cNvPr>
          <p:cNvCxnSpPr>
            <a:cxnSpLocks/>
          </p:cNvCxnSpPr>
          <p:nvPr/>
        </p:nvCxnSpPr>
        <p:spPr>
          <a:xfrm>
            <a:off x="3117921" y="4752253"/>
            <a:ext cx="1282140" cy="0"/>
          </a:xfrm>
          <a:prstGeom prst="straightConnector1">
            <a:avLst/>
          </a:prstGeom>
          <a:ln w="38100">
            <a:solidFill>
              <a:srgbClr val="FF7C8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FC0CC87E-D7E0-12DB-E309-2D5E0173D4E1}"/>
              </a:ext>
            </a:extLst>
          </p:cNvPr>
          <p:cNvSpPr txBox="1"/>
          <p:nvPr/>
        </p:nvSpPr>
        <p:spPr>
          <a:xfrm>
            <a:off x="3615764" y="4290588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7C80"/>
                </a:solidFill>
              </a:rPr>
              <a:t>x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C66A196-0354-111F-9704-88C92B453551}"/>
              </a:ext>
            </a:extLst>
          </p:cNvPr>
          <p:cNvCxnSpPr>
            <a:cxnSpLocks/>
          </p:cNvCxnSpPr>
          <p:nvPr/>
        </p:nvCxnSpPr>
        <p:spPr>
          <a:xfrm>
            <a:off x="7799754" y="3845169"/>
            <a:ext cx="0" cy="128172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2E93CF9-3C23-2284-26C0-8FE431AE562B}"/>
              </a:ext>
            </a:extLst>
          </p:cNvPr>
          <p:cNvCxnSpPr>
            <a:cxnSpLocks/>
          </p:cNvCxnSpPr>
          <p:nvPr/>
        </p:nvCxnSpPr>
        <p:spPr>
          <a:xfrm>
            <a:off x="3313723" y="1500554"/>
            <a:ext cx="0" cy="192844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741AF19F-E9CE-CB0D-E3B1-BFE9DC16DD30}"/>
              </a:ext>
            </a:extLst>
          </p:cNvPr>
          <p:cNvSpPr txBox="1"/>
          <p:nvPr/>
        </p:nvSpPr>
        <p:spPr>
          <a:xfrm>
            <a:off x="7810992" y="3675892"/>
            <a:ext cx="12015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Cable radius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614A4EA5-E421-178C-BB71-B289B67A29DE}"/>
              </a:ext>
            </a:extLst>
          </p:cNvPr>
          <p:cNvCxnSpPr>
            <a:cxnSpLocks/>
          </p:cNvCxnSpPr>
          <p:nvPr/>
        </p:nvCxnSpPr>
        <p:spPr>
          <a:xfrm flipV="1">
            <a:off x="5572471" y="4470900"/>
            <a:ext cx="719015" cy="281353"/>
          </a:xfrm>
          <a:prstGeom prst="straightConnector1">
            <a:avLst/>
          </a:prstGeom>
          <a:ln w="76200">
            <a:solidFill>
              <a:srgbClr val="FF7C8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684BEA29-8180-0DEF-C8E5-530E4857AA39}"/>
              </a:ext>
            </a:extLst>
          </p:cNvPr>
          <p:cNvCxnSpPr>
            <a:cxnSpLocks/>
          </p:cNvCxnSpPr>
          <p:nvPr/>
        </p:nvCxnSpPr>
        <p:spPr>
          <a:xfrm>
            <a:off x="5545136" y="2371968"/>
            <a:ext cx="719015" cy="196442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625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A2CA3-1D34-983F-EC95-BA4F02030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CAD33-F48D-6ACC-F1B0-D89AD77E5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AV formulation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>
                <a:extLst>
                  <a:ext uri="{FF2B5EF4-FFF2-40B4-BE49-F238E27FC236}">
                    <a16:creationId xmlns:a16="http://schemas.microsoft.com/office/drawing/2014/main" id="{D1D5AE58-C841-2CAA-3C13-A5AD1B72F25A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34438667"/>
                  </p:ext>
                </p:extLst>
              </p:nvPr>
            </p:nvGraphicFramePr>
            <p:xfrm>
              <a:off x="801688" y="1309688"/>
              <a:ext cx="8204426" cy="3278696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436141">
                      <a:extLst>
                        <a:ext uri="{9D8B030D-6E8A-4147-A177-3AD203B41FA5}">
                          <a16:colId xmlns:a16="http://schemas.microsoft.com/office/drawing/2014/main" val="4290401729"/>
                        </a:ext>
                      </a:extLst>
                    </a:gridCol>
                    <a:gridCol w="2399485">
                      <a:extLst>
                        <a:ext uri="{9D8B030D-6E8A-4147-A177-3AD203B41FA5}">
                          <a16:colId xmlns:a16="http://schemas.microsoft.com/office/drawing/2014/main" val="1174584625"/>
                        </a:ext>
                      </a:extLst>
                    </a:gridCol>
                    <a:gridCol w="1436915">
                      <a:extLst>
                        <a:ext uri="{9D8B030D-6E8A-4147-A177-3AD203B41FA5}">
                          <a16:colId xmlns:a16="http://schemas.microsoft.com/office/drawing/2014/main" val="83485085"/>
                        </a:ext>
                      </a:extLst>
                    </a:gridCol>
                    <a:gridCol w="2931885">
                      <a:extLst>
                        <a:ext uri="{9D8B030D-6E8A-4147-A177-3AD203B41FA5}">
                          <a16:colId xmlns:a16="http://schemas.microsoft.com/office/drawing/2014/main" val="2215912663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dirty="0"/>
                            <a:t>Normal conductors (surfaces / volumes)</a:t>
                          </a:r>
                        </a:p>
                      </a:txBody>
                      <a:tcPr anchor="ctr">
                        <a:solidFill>
                          <a:schemeClr val="accent5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dirty="0"/>
                            <a:t>SC cables (lines)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06497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/>
                            <a:t>Solve for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r>
                            <a:rPr lang="en-GB" sz="1600" dirty="0"/>
                            <a:t>: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∇</m:t>
                                    </m:r>
                                  </m:e>
                                  <m:sup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600" b="1" smtClean="0"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1600" b="1" smtClean="0">
                                    <a:latin typeface="Cambria Math" panose="02040503050406030204" pitchFamily="18" charset="0"/>
                                  </a:rPr>
                                  <m:t>𝑱</m:t>
                                </m:r>
                              </m:oMath>
                            </m:oMathPara>
                          </a14:m>
                          <a:endParaRPr lang="en-GB" sz="1600" b="1" dirty="0"/>
                        </a:p>
                      </a:txBody>
                      <a:tcPr anchor="ctr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/>
                            <a:t>Solve for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r>
                            <a:rPr lang="en-GB" sz="1600" dirty="0"/>
                            <a:t>: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>
                                <m:sSup>
                                  <m:sSupPr>
                                    <m:ctrlP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∇</m:t>
                                    </m:r>
                                  </m:e>
                                  <m:sup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600" b="1" smtClean="0"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𝛿</m:t>
                                    </m:r>
                                  </m:e>
                                  <m:sup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sz="1600" b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600" b="1" smtClean="0">
                                        <a:latin typeface="Cambria Math" panose="02040503050406030204" pitchFamily="18" charset="0"/>
                                      </a:rPr>
                                      <m:t>𝒓</m:t>
                                    </m:r>
                                  </m:e>
                                </m:d>
                                <m:r>
                                  <a:rPr lang="en-US" sz="1600" b="1" smtClean="0">
                                    <a:latin typeface="Cambria Math" panose="02040503050406030204" pitchFamily="18" charset="0"/>
                                  </a:rPr>
                                  <m:t>𝑰</m:t>
                                </m:r>
                              </m:oMath>
                            </m:oMathPara>
                          </a14:m>
                          <a:endParaRPr lang="en-US" sz="1600" b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2308837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/>
                            <a:t>Solve for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dirty="0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oMath>
                          </a14:m>
                          <a:r>
                            <a:rPr lang="en-GB" sz="1600" dirty="0"/>
                            <a:t>: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1600" b="1" smtClean="0">
                                    <a:latin typeface="Cambria Math" panose="02040503050406030204" pitchFamily="18" charset="0"/>
                                  </a:rPr>
                                  <m:t>𝑱</m:t>
                                </m:r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/>
                            <a:t>Solve for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dirty="0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oMath>
                          </a14:m>
                          <a:r>
                            <a:rPr lang="en-GB" sz="1600" dirty="0"/>
                            <a:t>: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60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num>
                                  <m:den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den>
                                </m:f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905561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GB" sz="1600"/>
                        </a:p>
                      </a:txBody>
                      <a:tcPr anchor="ctr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b="1" i="1" smtClean="0">
                                    <a:latin typeface="Cambria Math" panose="02040503050406030204" pitchFamily="18" charset="0"/>
                                  </a:rPr>
                                  <m:t>𝑱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  <m:d>
                                  <m:d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r>
                                          <a:rPr lang="en-US" sz="1600" b="1" i="1" smtClean="0">
                                            <a:latin typeface="Cambria Math" panose="02040503050406030204" pitchFamily="18" charset="0"/>
                                          </a:rPr>
                                          <m:t>𝑨</m:t>
                                        </m:r>
                                      </m:num>
                                      <m:den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den>
                                    </m:f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𝛻</m:t>
                                    </m:r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600" i="1" dirty="0"/>
                        </a:p>
                      </a:txBody>
                      <a:tcPr anchor="ctr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/>
                            <a:t>Solve for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dirty="0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oMath>
                          </a14:m>
                          <a:r>
                            <a:rPr lang="en-GB" sz="1600" dirty="0"/>
                            <a:t>: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)=−</m:t>
                                </m:r>
                                <m:f>
                                  <m:fPr>
                                    <m:ctrlP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sz="160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sz="1600">
                                            <a:latin typeface="Cambria Math" panose="02040503050406030204" pitchFamily="18" charset="0"/>
                                          </a:rPr>
                                          <m:t>∥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den>
                                </m:f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𝛻</m:t>
                                    </m:r>
                                  </m:e>
                                  <m:sub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∥</m:t>
                                    </m:r>
                                  </m:sub>
                                </m:sSub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3998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>
                <a:extLst>
                  <a:ext uri="{FF2B5EF4-FFF2-40B4-BE49-F238E27FC236}">
                    <a16:creationId xmlns:a16="http://schemas.microsoft.com/office/drawing/2014/main" id="{D1D5AE58-C841-2CAA-3C13-A5AD1B72F25A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34438667"/>
                  </p:ext>
                </p:extLst>
              </p:nvPr>
            </p:nvGraphicFramePr>
            <p:xfrm>
              <a:off x="801688" y="1309688"/>
              <a:ext cx="8204426" cy="3278696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436141">
                      <a:extLst>
                        <a:ext uri="{9D8B030D-6E8A-4147-A177-3AD203B41FA5}">
                          <a16:colId xmlns:a16="http://schemas.microsoft.com/office/drawing/2014/main" val="4290401729"/>
                        </a:ext>
                      </a:extLst>
                    </a:gridCol>
                    <a:gridCol w="2399485">
                      <a:extLst>
                        <a:ext uri="{9D8B030D-6E8A-4147-A177-3AD203B41FA5}">
                          <a16:colId xmlns:a16="http://schemas.microsoft.com/office/drawing/2014/main" val="1174584625"/>
                        </a:ext>
                      </a:extLst>
                    </a:gridCol>
                    <a:gridCol w="1436915">
                      <a:extLst>
                        <a:ext uri="{9D8B030D-6E8A-4147-A177-3AD203B41FA5}">
                          <a16:colId xmlns:a16="http://schemas.microsoft.com/office/drawing/2014/main" val="83485085"/>
                        </a:ext>
                      </a:extLst>
                    </a:gridCol>
                    <a:gridCol w="2931885">
                      <a:extLst>
                        <a:ext uri="{9D8B030D-6E8A-4147-A177-3AD203B41FA5}">
                          <a16:colId xmlns:a16="http://schemas.microsoft.com/office/drawing/2014/main" val="2215912663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dirty="0"/>
                            <a:t>Normal conductors (surfaces / volumes)</a:t>
                          </a:r>
                        </a:p>
                      </a:txBody>
                      <a:tcPr anchor="ctr">
                        <a:solidFill>
                          <a:schemeClr val="accent5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dirty="0"/>
                            <a:t>SC cables (lines)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0649781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24" t="-45926" r="-472458" b="-25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60152" t="-45926" r="-182995" b="-25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67373" t="-45926" r="-205508" b="-25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80249" t="-45926" r="-832" b="-2555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23088374"/>
                      </a:ext>
                    </a:extLst>
                  </a:tr>
                  <a:tr h="104209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24" t="-114535" r="-472458" b="-100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60152" t="-114535" r="-182995" b="-100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67373" t="-114535" r="-205508" b="-100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80249" t="-114535" r="-832" b="-1005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90556171"/>
                      </a:ext>
                    </a:extLst>
                  </a:tr>
                  <a:tr h="1042797">
                    <a:tc>
                      <a:txBody>
                        <a:bodyPr/>
                        <a:lstStyle/>
                        <a:p>
                          <a:pPr algn="ctr"/>
                          <a:endParaRPr lang="en-GB" sz="1600"/>
                        </a:p>
                      </a:txBody>
                      <a:tcPr anchor="ctr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60152" t="-215789" r="-182995" b="-11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67373" t="-215789" r="-205508" b="-11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80249" t="-215789" r="-832" b="-11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399800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5FBED119-A55E-69C0-D26D-E1FA0C128F35}"/>
              </a:ext>
            </a:extLst>
          </p:cNvPr>
          <p:cNvSpPr/>
          <p:nvPr/>
        </p:nvSpPr>
        <p:spPr>
          <a:xfrm>
            <a:off x="4642897" y="1309688"/>
            <a:ext cx="4783015" cy="3793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239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068E1-02D5-595F-F441-8A4D02B00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E997F-B900-4969-0458-A910DE66C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AVI formulation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Content Placeholder 5">
                <a:extLst>
                  <a:ext uri="{FF2B5EF4-FFF2-40B4-BE49-F238E27FC236}">
                    <a16:creationId xmlns:a16="http://schemas.microsoft.com/office/drawing/2014/main" id="{489DDB6C-31D4-4A05-CF6C-68B6F8D2C953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621809882"/>
                  </p:ext>
                </p:extLst>
              </p:nvPr>
            </p:nvGraphicFramePr>
            <p:xfrm>
              <a:off x="801688" y="1309688"/>
              <a:ext cx="8204426" cy="3278696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436141">
                      <a:extLst>
                        <a:ext uri="{9D8B030D-6E8A-4147-A177-3AD203B41FA5}">
                          <a16:colId xmlns:a16="http://schemas.microsoft.com/office/drawing/2014/main" val="4290401729"/>
                        </a:ext>
                      </a:extLst>
                    </a:gridCol>
                    <a:gridCol w="2399485">
                      <a:extLst>
                        <a:ext uri="{9D8B030D-6E8A-4147-A177-3AD203B41FA5}">
                          <a16:colId xmlns:a16="http://schemas.microsoft.com/office/drawing/2014/main" val="1174584625"/>
                        </a:ext>
                      </a:extLst>
                    </a:gridCol>
                    <a:gridCol w="1436915">
                      <a:extLst>
                        <a:ext uri="{9D8B030D-6E8A-4147-A177-3AD203B41FA5}">
                          <a16:colId xmlns:a16="http://schemas.microsoft.com/office/drawing/2014/main" val="83485085"/>
                        </a:ext>
                      </a:extLst>
                    </a:gridCol>
                    <a:gridCol w="2931885">
                      <a:extLst>
                        <a:ext uri="{9D8B030D-6E8A-4147-A177-3AD203B41FA5}">
                          <a16:colId xmlns:a16="http://schemas.microsoft.com/office/drawing/2014/main" val="2215912663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dirty="0"/>
                            <a:t>Normal conductors (surfaces / volumes)</a:t>
                          </a:r>
                        </a:p>
                      </a:txBody>
                      <a:tcPr anchor="ctr">
                        <a:solidFill>
                          <a:schemeClr val="accent5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dirty="0"/>
                            <a:t>SC cables (lines)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06497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/>
                            <a:t>Solve for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r>
                            <a:rPr lang="en-GB" sz="1600" dirty="0"/>
                            <a:t>: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∇</m:t>
                                    </m:r>
                                  </m:e>
                                  <m:sup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600" b="1" smtClean="0"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1600" b="1" smtClean="0">
                                    <a:latin typeface="Cambria Math" panose="02040503050406030204" pitchFamily="18" charset="0"/>
                                  </a:rPr>
                                  <m:t>𝑱</m:t>
                                </m:r>
                              </m:oMath>
                            </m:oMathPara>
                          </a14:m>
                          <a:endParaRPr lang="en-GB" sz="1600" b="1" dirty="0"/>
                        </a:p>
                      </a:txBody>
                      <a:tcPr anchor="ctr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/>
                            <a:t>Solve for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r>
                            <a:rPr lang="en-GB" sz="1600" dirty="0"/>
                            <a:t>: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>
                                <m:sSup>
                                  <m:sSupPr>
                                    <m:ctrlP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∇</m:t>
                                    </m:r>
                                  </m:e>
                                  <m:sup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600" b="1" smtClean="0"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𝛿</m:t>
                                    </m:r>
                                  </m:e>
                                  <m:sup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sz="1600" b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600" b="1" smtClean="0">
                                        <a:latin typeface="Cambria Math" panose="02040503050406030204" pitchFamily="18" charset="0"/>
                                      </a:rPr>
                                      <m:t>𝒓</m:t>
                                    </m:r>
                                  </m:e>
                                </m:d>
                                <m:r>
                                  <a:rPr lang="en-US" sz="1600" b="1" smtClean="0">
                                    <a:latin typeface="Cambria Math" panose="02040503050406030204" pitchFamily="18" charset="0"/>
                                  </a:rPr>
                                  <m:t>𝑰</m:t>
                                </m:r>
                              </m:oMath>
                            </m:oMathPara>
                          </a14:m>
                          <a:endParaRPr lang="en-US" sz="1600" b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2308837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/>
                            <a:t>Solve for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dirty="0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oMath>
                          </a14:m>
                          <a:r>
                            <a:rPr lang="en-GB" sz="1600" dirty="0"/>
                            <a:t>: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1600" b="1" smtClean="0">
                                    <a:latin typeface="Cambria Math" panose="02040503050406030204" pitchFamily="18" charset="0"/>
                                  </a:rPr>
                                  <m:t>𝑱</m:t>
                                </m:r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/>
                            <a:t>Solve for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dirty="0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oMath>
                          </a14:m>
                          <a:r>
                            <a:rPr lang="en-GB" sz="1600" dirty="0"/>
                            <a:t>: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60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en-US" sz="1600" b="0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num>
                                  <m:den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den>
                                </m:f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905561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GB" sz="1600"/>
                        </a:p>
                      </a:txBody>
                      <a:tcPr anchor="ctr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b="1" i="1" smtClean="0">
                                    <a:latin typeface="Cambria Math" panose="02040503050406030204" pitchFamily="18" charset="0"/>
                                  </a:rPr>
                                  <m:t>𝑱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  <m:d>
                                  <m:d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r>
                                          <a:rPr lang="en-US" sz="1600" b="1" i="1" smtClean="0">
                                            <a:latin typeface="Cambria Math" panose="02040503050406030204" pitchFamily="18" charset="0"/>
                                          </a:rPr>
                                          <m:t>𝑨</m:t>
                                        </m:r>
                                      </m:num>
                                      <m:den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den>
                                    </m:f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𝛻</m:t>
                                    </m:r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600" i="1" dirty="0"/>
                        </a:p>
                      </a:txBody>
                      <a:tcPr anchor="ctr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/>
                            <a:t>Solve for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dirty="0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oMath>
                          </a14:m>
                          <a:r>
                            <a:rPr lang="en-GB" sz="1600" dirty="0"/>
                            <a:t>: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)=−</m:t>
                                </m:r>
                                <m:f>
                                  <m:fPr>
                                    <m:ctrlP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sz="160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en-US" sz="1600">
                                            <a:latin typeface="Cambria Math" panose="02040503050406030204" pitchFamily="18" charset="0"/>
                                          </a:rPr>
                                          <m:t>∥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den>
                                </m:f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𝛻</m:t>
                                    </m:r>
                                  </m:e>
                                  <m:sub>
                                    <m: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∥</m:t>
                                    </m:r>
                                  </m:sub>
                                </m:sSub>
                                <m:r>
                                  <a:rPr lang="en-US" sz="160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6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3998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Content Placeholder 5">
                <a:extLst>
                  <a:ext uri="{FF2B5EF4-FFF2-40B4-BE49-F238E27FC236}">
                    <a16:creationId xmlns:a16="http://schemas.microsoft.com/office/drawing/2014/main" id="{489DDB6C-31D4-4A05-CF6C-68B6F8D2C953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621809882"/>
                  </p:ext>
                </p:extLst>
              </p:nvPr>
            </p:nvGraphicFramePr>
            <p:xfrm>
              <a:off x="801688" y="1309688"/>
              <a:ext cx="8204426" cy="3278696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436141">
                      <a:extLst>
                        <a:ext uri="{9D8B030D-6E8A-4147-A177-3AD203B41FA5}">
                          <a16:colId xmlns:a16="http://schemas.microsoft.com/office/drawing/2014/main" val="4290401729"/>
                        </a:ext>
                      </a:extLst>
                    </a:gridCol>
                    <a:gridCol w="2399485">
                      <a:extLst>
                        <a:ext uri="{9D8B030D-6E8A-4147-A177-3AD203B41FA5}">
                          <a16:colId xmlns:a16="http://schemas.microsoft.com/office/drawing/2014/main" val="1174584625"/>
                        </a:ext>
                      </a:extLst>
                    </a:gridCol>
                    <a:gridCol w="1436915">
                      <a:extLst>
                        <a:ext uri="{9D8B030D-6E8A-4147-A177-3AD203B41FA5}">
                          <a16:colId xmlns:a16="http://schemas.microsoft.com/office/drawing/2014/main" val="83485085"/>
                        </a:ext>
                      </a:extLst>
                    </a:gridCol>
                    <a:gridCol w="2931885">
                      <a:extLst>
                        <a:ext uri="{9D8B030D-6E8A-4147-A177-3AD203B41FA5}">
                          <a16:colId xmlns:a16="http://schemas.microsoft.com/office/drawing/2014/main" val="2215912663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dirty="0"/>
                            <a:t>Normal conductors (surfaces / volumes)</a:t>
                          </a:r>
                        </a:p>
                      </a:txBody>
                      <a:tcPr anchor="ctr">
                        <a:solidFill>
                          <a:schemeClr val="accent5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dirty="0"/>
                            <a:t>SC cables (lines)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0649781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24" t="-45926" r="-472458" b="-25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60152" t="-45926" r="-182995" b="-25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67373" t="-45926" r="-205508" b="-25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80249" t="-45926" r="-832" b="-2555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23088374"/>
                      </a:ext>
                    </a:extLst>
                  </a:tr>
                  <a:tr h="104209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24" t="-114535" r="-472458" b="-100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60152" t="-114535" r="-182995" b="-100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67373" t="-114535" r="-205508" b="-100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80249" t="-114535" r="-832" b="-1005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90556171"/>
                      </a:ext>
                    </a:extLst>
                  </a:tr>
                  <a:tr h="1042797">
                    <a:tc>
                      <a:txBody>
                        <a:bodyPr/>
                        <a:lstStyle/>
                        <a:p>
                          <a:pPr algn="ctr"/>
                          <a:endParaRPr lang="en-GB" sz="1600"/>
                        </a:p>
                      </a:txBody>
                      <a:tcPr anchor="ctr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60152" t="-215789" r="-182995" b="-11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67373" t="-215789" r="-205508" b="-11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80249" t="-215789" r="-832" b="-11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3998000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96920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3BDC9-C834-841A-C5A3-6BA06C41B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Content Placeholder 55">
            <a:extLst>
              <a:ext uri="{FF2B5EF4-FFF2-40B4-BE49-F238E27FC236}">
                <a16:creationId xmlns:a16="http://schemas.microsoft.com/office/drawing/2014/main" id="{2768353D-644A-CB31-0B5C-1899BCAC4D77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3"/>
          <a:stretch>
            <a:fillRect/>
          </a:stretch>
        </p:blipFill>
        <p:spPr>
          <a:xfrm>
            <a:off x="1161257" y="1309688"/>
            <a:ext cx="4500562" cy="450056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FAFD1A9-67FB-5958-FF9B-02187D1F3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Cable design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405D823-C5C0-D8F5-0D3F-B5419B5F57FA}"/>
              </a:ext>
            </a:extLst>
          </p:cNvPr>
          <p:cNvGrpSpPr/>
          <p:nvPr/>
        </p:nvGrpSpPr>
        <p:grpSpPr>
          <a:xfrm>
            <a:off x="2898660" y="2618360"/>
            <a:ext cx="169877" cy="3256660"/>
            <a:chOff x="2899410" y="2620265"/>
            <a:chExt cx="169877" cy="325666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6CFB6E2-B8E4-5876-DA18-53BDEE17CCA6}"/>
                </a:ext>
              </a:extLst>
            </p:cNvPr>
            <p:cNvCxnSpPr>
              <a:cxnSpLocks/>
            </p:cNvCxnSpPr>
            <p:nvPr/>
          </p:nvCxnSpPr>
          <p:spPr>
            <a:xfrm>
              <a:off x="3069287" y="2872740"/>
              <a:ext cx="0" cy="30041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38A30A6-1973-4C3D-5592-9779EEEFD0C4}"/>
                </a:ext>
              </a:extLst>
            </p:cNvPr>
            <p:cNvCxnSpPr>
              <a:cxnSpLocks/>
            </p:cNvCxnSpPr>
            <p:nvPr/>
          </p:nvCxnSpPr>
          <p:spPr>
            <a:xfrm>
              <a:off x="2899410" y="2620265"/>
              <a:ext cx="167640" cy="2524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25C30DA2-8559-C570-9BB3-2EF4E44CD9A5}"/>
              </a:ext>
            </a:extLst>
          </p:cNvPr>
          <p:cNvSpPr txBox="1"/>
          <p:nvPr/>
        </p:nvSpPr>
        <p:spPr>
          <a:xfrm>
            <a:off x="1344684" y="1679720"/>
            <a:ext cx="165622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Copper support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1FCD2CE-27E6-3F8D-F299-0A0CFEFF333B}"/>
              </a:ext>
            </a:extLst>
          </p:cNvPr>
          <p:cNvSpPr txBox="1"/>
          <p:nvPr/>
        </p:nvSpPr>
        <p:spPr>
          <a:xfrm>
            <a:off x="4143296" y="1750608"/>
            <a:ext cx="115352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Tape stack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BB73C2E-E0C9-1A7D-EBD6-D267B43683BA}"/>
              </a:ext>
            </a:extLst>
          </p:cNvPr>
          <p:cNvCxnSpPr>
            <a:cxnSpLocks/>
          </p:cNvCxnSpPr>
          <p:nvPr/>
        </p:nvCxnSpPr>
        <p:spPr>
          <a:xfrm>
            <a:off x="2240435" y="2067069"/>
            <a:ext cx="631280" cy="352015"/>
          </a:xfrm>
          <a:prstGeom prst="line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247AD23-64D3-886D-74C8-849426A53102}"/>
              </a:ext>
            </a:extLst>
          </p:cNvPr>
          <p:cNvCxnSpPr>
            <a:cxnSpLocks/>
          </p:cNvCxnSpPr>
          <p:nvPr/>
        </p:nvCxnSpPr>
        <p:spPr>
          <a:xfrm flipV="1">
            <a:off x="3654900" y="2119940"/>
            <a:ext cx="721715" cy="420653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9D2CEE8F-24DA-CA90-DFEC-937014CC1EDD}"/>
              </a:ext>
            </a:extLst>
          </p:cNvPr>
          <p:cNvSpPr txBox="1"/>
          <p:nvPr/>
        </p:nvSpPr>
        <p:spPr>
          <a:xfrm>
            <a:off x="3937594" y="2981513"/>
            <a:ext cx="1725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Tape orientation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84AC248-8EFD-E542-A352-1DEF7F654EB0}"/>
              </a:ext>
            </a:extLst>
          </p:cNvPr>
          <p:cNvCxnSpPr>
            <a:cxnSpLocks/>
            <a:stCxn id="47" idx="1"/>
          </p:cNvCxnSpPr>
          <p:nvPr/>
        </p:nvCxnSpPr>
        <p:spPr>
          <a:xfrm flipH="1">
            <a:off x="3357720" y="3166179"/>
            <a:ext cx="579874" cy="187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FA42A8-5FF5-0622-7411-88697A56B22F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en-GB" sz="1600" dirty="0"/>
              <a:t>Cable design by STEP, UKAEA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4ACF513-C48A-2D67-45B0-662078C243AE}"/>
              </a:ext>
            </a:extLst>
          </p:cNvPr>
          <p:cNvGrpSpPr/>
          <p:nvPr/>
        </p:nvGrpSpPr>
        <p:grpSpPr>
          <a:xfrm>
            <a:off x="2982114" y="2594548"/>
            <a:ext cx="169877" cy="3256660"/>
            <a:chOff x="2899410" y="2620265"/>
            <a:chExt cx="169877" cy="3256660"/>
          </a:xfrm>
        </p:grpSpPr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DD8A642-C8AC-8EA1-03D8-BDF1CF67FEC7}"/>
                </a:ext>
              </a:extLst>
            </p:cNvPr>
            <p:cNvCxnSpPr>
              <a:cxnSpLocks/>
            </p:cNvCxnSpPr>
            <p:nvPr/>
          </p:nvCxnSpPr>
          <p:spPr>
            <a:xfrm>
              <a:off x="3069287" y="2872740"/>
              <a:ext cx="0" cy="30041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E2E0E9CD-49D2-4F20-C07F-54E463124B39}"/>
                </a:ext>
              </a:extLst>
            </p:cNvPr>
            <p:cNvCxnSpPr>
              <a:cxnSpLocks/>
            </p:cNvCxnSpPr>
            <p:nvPr/>
          </p:nvCxnSpPr>
          <p:spPr>
            <a:xfrm>
              <a:off x="2899410" y="2620265"/>
              <a:ext cx="167640" cy="2524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7471DE2-242A-CAA5-3A05-D1D53F58856D}"/>
              </a:ext>
            </a:extLst>
          </p:cNvPr>
          <p:cNvGrpSpPr/>
          <p:nvPr/>
        </p:nvGrpSpPr>
        <p:grpSpPr>
          <a:xfrm>
            <a:off x="3064776" y="2575497"/>
            <a:ext cx="169877" cy="3256660"/>
            <a:chOff x="2899410" y="2620265"/>
            <a:chExt cx="169877" cy="3256660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C4C491FB-38E7-5F31-7621-6AF37EF17314}"/>
                </a:ext>
              </a:extLst>
            </p:cNvPr>
            <p:cNvCxnSpPr>
              <a:cxnSpLocks/>
            </p:cNvCxnSpPr>
            <p:nvPr/>
          </p:nvCxnSpPr>
          <p:spPr>
            <a:xfrm>
              <a:off x="3069287" y="2872740"/>
              <a:ext cx="0" cy="30041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914B455B-91C2-508D-61A1-E9EA310CB455}"/>
                </a:ext>
              </a:extLst>
            </p:cNvPr>
            <p:cNvCxnSpPr>
              <a:cxnSpLocks/>
            </p:cNvCxnSpPr>
            <p:nvPr/>
          </p:nvCxnSpPr>
          <p:spPr>
            <a:xfrm>
              <a:off x="2899410" y="2620265"/>
              <a:ext cx="167640" cy="2524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C033646-7A01-96AB-15CA-2693D0CDDAF6}"/>
              </a:ext>
            </a:extLst>
          </p:cNvPr>
          <p:cNvGrpSpPr/>
          <p:nvPr/>
        </p:nvGrpSpPr>
        <p:grpSpPr>
          <a:xfrm>
            <a:off x="3025204" y="2585975"/>
            <a:ext cx="169877" cy="3256660"/>
            <a:chOff x="2899410" y="2620265"/>
            <a:chExt cx="169877" cy="3256660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BFFA7F51-285D-3DF5-BA7B-FCC3FD57C470}"/>
                </a:ext>
              </a:extLst>
            </p:cNvPr>
            <p:cNvCxnSpPr>
              <a:cxnSpLocks/>
            </p:cNvCxnSpPr>
            <p:nvPr/>
          </p:nvCxnSpPr>
          <p:spPr>
            <a:xfrm>
              <a:off x="3069287" y="2872740"/>
              <a:ext cx="0" cy="30041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46B64C20-BBB6-32D6-9489-5A98F7F3A2E6}"/>
                </a:ext>
              </a:extLst>
            </p:cNvPr>
            <p:cNvCxnSpPr>
              <a:cxnSpLocks/>
            </p:cNvCxnSpPr>
            <p:nvPr/>
          </p:nvCxnSpPr>
          <p:spPr>
            <a:xfrm>
              <a:off x="2899410" y="2620265"/>
              <a:ext cx="167640" cy="2524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6C86B2A-E759-E162-CAD4-5682865F882A}"/>
              </a:ext>
            </a:extLst>
          </p:cNvPr>
          <p:cNvGrpSpPr/>
          <p:nvPr/>
        </p:nvGrpSpPr>
        <p:grpSpPr>
          <a:xfrm>
            <a:off x="2939147" y="2608835"/>
            <a:ext cx="169877" cy="3256660"/>
            <a:chOff x="2899410" y="2620265"/>
            <a:chExt cx="169877" cy="3256660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6D51B414-AC33-63FC-4C9F-88C18B7DA270}"/>
                </a:ext>
              </a:extLst>
            </p:cNvPr>
            <p:cNvCxnSpPr>
              <a:cxnSpLocks/>
            </p:cNvCxnSpPr>
            <p:nvPr/>
          </p:nvCxnSpPr>
          <p:spPr>
            <a:xfrm>
              <a:off x="3069287" y="2872740"/>
              <a:ext cx="0" cy="30041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D455B6E5-132D-9BCB-623D-0232B37378E1}"/>
                </a:ext>
              </a:extLst>
            </p:cNvPr>
            <p:cNvCxnSpPr>
              <a:cxnSpLocks/>
            </p:cNvCxnSpPr>
            <p:nvPr/>
          </p:nvCxnSpPr>
          <p:spPr>
            <a:xfrm>
              <a:off x="2899410" y="2620265"/>
              <a:ext cx="167640" cy="2524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24025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Content Placeholder 55">
            <a:extLst>
              <a:ext uri="{FF2B5EF4-FFF2-40B4-BE49-F238E27FC236}">
                <a16:creationId xmlns:a16="http://schemas.microsoft.com/office/drawing/2014/main" id="{5A40C7DD-2BBB-34C8-35DA-A501CA79C688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3"/>
          <a:stretch>
            <a:fillRect/>
          </a:stretch>
        </p:blipFill>
        <p:spPr>
          <a:xfrm>
            <a:off x="1161257" y="1309688"/>
            <a:ext cx="4500562" cy="4500562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45ADA7A-87DF-C012-880F-A59FD516DF2F}"/>
              </a:ext>
            </a:extLst>
          </p:cNvPr>
          <p:cNvCxnSpPr>
            <a:cxnSpLocks/>
          </p:cNvCxnSpPr>
          <p:nvPr/>
        </p:nvCxnSpPr>
        <p:spPr>
          <a:xfrm>
            <a:off x="8374549" y="2509880"/>
            <a:ext cx="139666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43A8D722-BE29-6C7A-12CF-6E23C3AFD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 voltages, 2 temperatures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9BFC32-7891-2418-DBF6-D677D2A1626F}"/>
              </a:ext>
            </a:extLst>
          </p:cNvPr>
          <p:cNvSpPr/>
          <p:nvPr/>
        </p:nvSpPr>
        <p:spPr>
          <a:xfrm>
            <a:off x="8212159" y="1311040"/>
            <a:ext cx="324781" cy="8280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D4B5ED-7C85-8591-839A-EF58EF73E62B}"/>
              </a:ext>
            </a:extLst>
          </p:cNvPr>
          <p:cNvSpPr/>
          <p:nvPr/>
        </p:nvSpPr>
        <p:spPr>
          <a:xfrm>
            <a:off x="9608820" y="1311040"/>
            <a:ext cx="324781" cy="8280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56AA86-193C-E5DC-45D8-8346AB495E7B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8374550" y="2139040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2298D32-7B0C-87E7-518C-574711B78DAB}"/>
              </a:ext>
            </a:extLst>
          </p:cNvPr>
          <p:cNvSpPr/>
          <p:nvPr/>
        </p:nvSpPr>
        <p:spPr>
          <a:xfrm rot="5400000">
            <a:off x="8912860" y="2095880"/>
            <a:ext cx="324781" cy="8280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C26341-0211-C197-EEC3-CCFF72EAC199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9771211" y="2139040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BAED020-5075-B3E3-6EFA-DFFFF16AD97B}"/>
              </a:ext>
            </a:extLst>
          </p:cNvPr>
          <p:cNvCxnSpPr>
            <a:cxnSpLocks/>
          </p:cNvCxnSpPr>
          <p:nvPr/>
        </p:nvCxnSpPr>
        <p:spPr>
          <a:xfrm>
            <a:off x="8372178" y="4033502"/>
            <a:ext cx="139666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B658D959-1C34-F53D-5B85-3513D191591A}"/>
              </a:ext>
            </a:extLst>
          </p:cNvPr>
          <p:cNvSpPr/>
          <p:nvPr/>
        </p:nvSpPr>
        <p:spPr>
          <a:xfrm>
            <a:off x="8209788" y="2834662"/>
            <a:ext cx="324781" cy="8280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E248ADF-ADE6-585E-73C2-69812EFF2B6B}"/>
              </a:ext>
            </a:extLst>
          </p:cNvPr>
          <p:cNvSpPr/>
          <p:nvPr/>
        </p:nvSpPr>
        <p:spPr>
          <a:xfrm>
            <a:off x="9606449" y="2834662"/>
            <a:ext cx="324781" cy="8280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27692C3-48CF-7644-A2B3-7440217C6F63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8372179" y="3662662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1AC88182-FDC8-8F71-C357-35BF7DA2ACE9}"/>
              </a:ext>
            </a:extLst>
          </p:cNvPr>
          <p:cNvSpPr/>
          <p:nvPr/>
        </p:nvSpPr>
        <p:spPr>
          <a:xfrm rot="5400000">
            <a:off x="8910489" y="3619502"/>
            <a:ext cx="324781" cy="8280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D702A7E-4BE7-764F-48B4-0B8104396099}"/>
              </a:ext>
            </a:extLst>
          </p:cNvPr>
          <p:cNvCxnSpPr>
            <a:cxnSpLocks/>
            <a:stCxn id="33" idx="2"/>
          </p:cNvCxnSpPr>
          <p:nvPr/>
        </p:nvCxnSpPr>
        <p:spPr>
          <a:xfrm>
            <a:off x="9768840" y="3662662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D96173C-7161-FBB5-CB2B-2916A3F06A36}"/>
              </a:ext>
            </a:extLst>
          </p:cNvPr>
          <p:cNvCxnSpPr>
            <a:cxnSpLocks/>
          </p:cNvCxnSpPr>
          <p:nvPr/>
        </p:nvCxnSpPr>
        <p:spPr>
          <a:xfrm>
            <a:off x="8372178" y="5561721"/>
            <a:ext cx="139666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C2DA93E4-47CB-205E-C16A-91B14451BAA9}"/>
              </a:ext>
            </a:extLst>
          </p:cNvPr>
          <p:cNvSpPr/>
          <p:nvPr/>
        </p:nvSpPr>
        <p:spPr>
          <a:xfrm>
            <a:off x="8209788" y="4362881"/>
            <a:ext cx="324781" cy="8280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37CEA80-6EB3-678B-6A8C-8BFA9A121987}"/>
              </a:ext>
            </a:extLst>
          </p:cNvPr>
          <p:cNvSpPr/>
          <p:nvPr/>
        </p:nvSpPr>
        <p:spPr>
          <a:xfrm>
            <a:off x="9606449" y="4362881"/>
            <a:ext cx="324781" cy="8280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E6EC03E-7EB8-2586-E136-C47223DBBDAC}"/>
              </a:ext>
            </a:extLst>
          </p:cNvPr>
          <p:cNvCxnSpPr>
            <a:cxnSpLocks/>
            <a:stCxn id="38" idx="2"/>
          </p:cNvCxnSpPr>
          <p:nvPr/>
        </p:nvCxnSpPr>
        <p:spPr>
          <a:xfrm>
            <a:off x="8372179" y="5190881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68213531-5700-AAAF-1F67-809DCFD27B59}"/>
              </a:ext>
            </a:extLst>
          </p:cNvPr>
          <p:cNvSpPr/>
          <p:nvPr/>
        </p:nvSpPr>
        <p:spPr>
          <a:xfrm rot="5400000">
            <a:off x="8910489" y="5147721"/>
            <a:ext cx="324781" cy="8280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DEEE025-5C6C-C5FC-40DB-1D1CD3A648EF}"/>
              </a:ext>
            </a:extLst>
          </p:cNvPr>
          <p:cNvCxnSpPr>
            <a:cxnSpLocks/>
            <a:stCxn id="39" idx="2"/>
          </p:cNvCxnSpPr>
          <p:nvPr/>
        </p:nvCxnSpPr>
        <p:spPr>
          <a:xfrm>
            <a:off x="9768840" y="5190881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D9D9FC3-8572-C5C2-935A-FE698079A479}"/>
              </a:ext>
            </a:extLst>
          </p:cNvPr>
          <p:cNvCxnSpPr>
            <a:cxnSpLocks/>
          </p:cNvCxnSpPr>
          <p:nvPr/>
        </p:nvCxnSpPr>
        <p:spPr>
          <a:xfrm>
            <a:off x="8372178" y="981662"/>
            <a:ext cx="139666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F001744F-60BE-EE31-FBC4-EE3602EA126B}"/>
              </a:ext>
            </a:extLst>
          </p:cNvPr>
          <p:cNvSpPr/>
          <p:nvPr/>
        </p:nvSpPr>
        <p:spPr>
          <a:xfrm>
            <a:off x="8209788" y="-217178"/>
            <a:ext cx="324781" cy="8280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EF89699-814F-4902-B778-A1932A8D7C9C}"/>
              </a:ext>
            </a:extLst>
          </p:cNvPr>
          <p:cNvSpPr/>
          <p:nvPr/>
        </p:nvSpPr>
        <p:spPr>
          <a:xfrm>
            <a:off x="9606449" y="-217178"/>
            <a:ext cx="324781" cy="8280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8BDEB1D-17FD-0D4A-DF48-3D306214B9D1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8372179" y="610822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F9BE91CD-38CF-7E76-C025-1080BD86BEF9}"/>
              </a:ext>
            </a:extLst>
          </p:cNvPr>
          <p:cNvSpPr/>
          <p:nvPr/>
        </p:nvSpPr>
        <p:spPr>
          <a:xfrm rot="5400000">
            <a:off x="8910489" y="567662"/>
            <a:ext cx="324781" cy="8280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A8E5BCA-6A4D-0C7C-A3BE-B018AE74C84D}"/>
              </a:ext>
            </a:extLst>
          </p:cNvPr>
          <p:cNvCxnSpPr>
            <a:cxnSpLocks/>
            <a:stCxn id="45" idx="2"/>
          </p:cNvCxnSpPr>
          <p:nvPr/>
        </p:nvCxnSpPr>
        <p:spPr>
          <a:xfrm>
            <a:off x="9768840" y="610822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294699F-B8C0-ABAF-2541-1FF6A4FC2254}"/>
              </a:ext>
            </a:extLst>
          </p:cNvPr>
          <p:cNvCxnSpPr>
            <a:cxnSpLocks/>
          </p:cNvCxnSpPr>
          <p:nvPr/>
        </p:nvCxnSpPr>
        <p:spPr>
          <a:xfrm>
            <a:off x="8372178" y="7089939"/>
            <a:ext cx="139666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7B705C3C-3C44-C7CF-9B34-E91D329AA31A}"/>
              </a:ext>
            </a:extLst>
          </p:cNvPr>
          <p:cNvSpPr/>
          <p:nvPr/>
        </p:nvSpPr>
        <p:spPr>
          <a:xfrm>
            <a:off x="8209788" y="5891099"/>
            <a:ext cx="324781" cy="8280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E499BFD-DED8-FADC-72D1-8984A3A8C753}"/>
              </a:ext>
            </a:extLst>
          </p:cNvPr>
          <p:cNvSpPr/>
          <p:nvPr/>
        </p:nvSpPr>
        <p:spPr>
          <a:xfrm>
            <a:off x="9606449" y="5891099"/>
            <a:ext cx="324781" cy="8280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F519C64-165B-B153-E5E0-7C27721A3742}"/>
              </a:ext>
            </a:extLst>
          </p:cNvPr>
          <p:cNvCxnSpPr>
            <a:cxnSpLocks/>
            <a:stCxn id="50" idx="2"/>
          </p:cNvCxnSpPr>
          <p:nvPr/>
        </p:nvCxnSpPr>
        <p:spPr>
          <a:xfrm>
            <a:off x="8372179" y="6719099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CB2486E6-728E-F108-D35A-DD17D91CF862}"/>
              </a:ext>
            </a:extLst>
          </p:cNvPr>
          <p:cNvSpPr/>
          <p:nvPr/>
        </p:nvSpPr>
        <p:spPr>
          <a:xfrm rot="5400000">
            <a:off x="8910489" y="6675939"/>
            <a:ext cx="324781" cy="8280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F3B69211-FBC5-A5E6-F741-32549B0FB87E}"/>
              </a:ext>
            </a:extLst>
          </p:cNvPr>
          <p:cNvCxnSpPr>
            <a:cxnSpLocks/>
            <a:stCxn id="51" idx="2"/>
          </p:cNvCxnSpPr>
          <p:nvPr/>
        </p:nvCxnSpPr>
        <p:spPr>
          <a:xfrm>
            <a:off x="9768840" y="6719099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3F05907-36B9-1115-03C9-B9C3E34E3573}"/>
                  </a:ext>
                </a:extLst>
              </p:cNvPr>
              <p:cNvSpPr txBox="1"/>
              <p:nvPr/>
            </p:nvSpPr>
            <p:spPr>
              <a:xfrm>
                <a:off x="6733699" y="3429000"/>
                <a:ext cx="78553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stack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stack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3F05907-36B9-1115-03C9-B9C3E34E35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699" y="3429000"/>
                <a:ext cx="785535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7589CC83-CD1D-D241-51E7-FD994C7BA8DB}"/>
              </a:ext>
            </a:extLst>
          </p:cNvPr>
          <p:cNvCxnSpPr>
            <a:cxnSpLocks/>
          </p:cNvCxnSpPr>
          <p:nvPr/>
        </p:nvCxnSpPr>
        <p:spPr>
          <a:xfrm flipH="1" flipV="1">
            <a:off x="7519234" y="3871111"/>
            <a:ext cx="690554" cy="162391"/>
          </a:xfrm>
          <a:prstGeom prst="line">
            <a:avLst/>
          </a:prstGeom>
          <a:ln w="190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9F927890-7492-CE93-1F90-CF4305334E25}"/>
              </a:ext>
            </a:extLst>
          </p:cNvPr>
          <p:cNvCxnSpPr>
            <a:cxnSpLocks/>
          </p:cNvCxnSpPr>
          <p:nvPr/>
        </p:nvCxnSpPr>
        <p:spPr>
          <a:xfrm flipH="1">
            <a:off x="9931230" y="3871111"/>
            <a:ext cx="448732" cy="164690"/>
          </a:xfrm>
          <a:prstGeom prst="line">
            <a:avLst/>
          </a:prstGeom>
          <a:ln w="190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394D352E-CFA6-502C-3AEA-F15E04170767}"/>
              </a:ext>
            </a:extLst>
          </p:cNvPr>
          <p:cNvCxnSpPr/>
          <p:nvPr/>
        </p:nvCxnSpPr>
        <p:spPr>
          <a:xfrm flipV="1">
            <a:off x="7916985" y="4298462"/>
            <a:ext cx="0" cy="1016000"/>
          </a:xfrm>
          <a:prstGeom prst="straightConnector1">
            <a:avLst/>
          </a:prstGeom>
          <a:ln w="28575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7D0E962C-9641-5C93-61B4-765A7DDC3FDD}"/>
                  </a:ext>
                </a:extLst>
              </p:cNvPr>
              <p:cNvSpPr txBox="1"/>
              <p:nvPr/>
            </p:nvSpPr>
            <p:spPr>
              <a:xfrm>
                <a:off x="7346357" y="4610338"/>
                <a:ext cx="5181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𝑆𝐶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7D0E962C-9641-5C93-61B4-765A7DDC3F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6357" y="4610338"/>
                <a:ext cx="51815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Oval 84">
            <a:extLst>
              <a:ext uri="{FF2B5EF4-FFF2-40B4-BE49-F238E27FC236}">
                <a16:creationId xmlns:a16="http://schemas.microsoft.com/office/drawing/2014/main" id="{12B8FE52-4343-7CD7-BE78-E457B1763BB4}"/>
              </a:ext>
            </a:extLst>
          </p:cNvPr>
          <p:cNvSpPr/>
          <p:nvPr/>
        </p:nvSpPr>
        <p:spPr>
          <a:xfrm>
            <a:off x="8290980" y="3952306"/>
            <a:ext cx="162391" cy="16239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D662DCB5-AB13-DB89-B28A-4712E26DC0AE}"/>
              </a:ext>
            </a:extLst>
          </p:cNvPr>
          <p:cNvSpPr/>
          <p:nvPr/>
        </p:nvSpPr>
        <p:spPr>
          <a:xfrm>
            <a:off x="9687642" y="3952305"/>
            <a:ext cx="162391" cy="1623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80E26941-01D3-49FB-A63A-70BA0BBED94C}"/>
                  </a:ext>
                </a:extLst>
              </p:cNvPr>
              <p:cNvSpPr txBox="1"/>
              <p:nvPr/>
            </p:nvSpPr>
            <p:spPr>
              <a:xfrm>
                <a:off x="10379964" y="3429000"/>
                <a:ext cx="645177" cy="6957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sup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sup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80E26941-01D3-49FB-A63A-70BA0BBED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9964" y="3429000"/>
                <a:ext cx="645177" cy="695703"/>
              </a:xfrm>
              <a:prstGeom prst="rect">
                <a:avLst/>
              </a:prstGeom>
              <a:blipFill>
                <a:blip r:embed="rId6"/>
                <a:stretch>
                  <a:fillRect b="-1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2" name="Group 91">
            <a:extLst>
              <a:ext uri="{FF2B5EF4-FFF2-40B4-BE49-F238E27FC236}">
                <a16:creationId xmlns:a16="http://schemas.microsoft.com/office/drawing/2014/main" id="{02352D1E-5296-EEC5-A580-5C9D0F62CA92}"/>
              </a:ext>
            </a:extLst>
          </p:cNvPr>
          <p:cNvGrpSpPr/>
          <p:nvPr/>
        </p:nvGrpSpPr>
        <p:grpSpPr>
          <a:xfrm>
            <a:off x="2898660" y="2618360"/>
            <a:ext cx="169877" cy="3256660"/>
            <a:chOff x="2899410" y="2620265"/>
            <a:chExt cx="169877" cy="3256660"/>
          </a:xfrm>
        </p:grpSpPr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63290A59-7CC8-9069-4056-C268A59CF8C2}"/>
                </a:ext>
              </a:extLst>
            </p:cNvPr>
            <p:cNvCxnSpPr>
              <a:cxnSpLocks/>
            </p:cNvCxnSpPr>
            <p:nvPr/>
          </p:nvCxnSpPr>
          <p:spPr>
            <a:xfrm>
              <a:off x="3069287" y="2872740"/>
              <a:ext cx="0" cy="30041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8BF016E-8850-E9D5-6441-2D80C931999A}"/>
                </a:ext>
              </a:extLst>
            </p:cNvPr>
            <p:cNvCxnSpPr>
              <a:cxnSpLocks/>
            </p:cNvCxnSpPr>
            <p:nvPr/>
          </p:nvCxnSpPr>
          <p:spPr>
            <a:xfrm>
              <a:off x="2899410" y="2620265"/>
              <a:ext cx="167640" cy="2524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8B22B78B-44B0-60F7-634A-3C316963699E}"/>
              </a:ext>
            </a:extLst>
          </p:cNvPr>
          <p:cNvSpPr txBox="1"/>
          <p:nvPr/>
        </p:nvSpPr>
        <p:spPr>
          <a:xfrm>
            <a:off x="1344684" y="1679720"/>
            <a:ext cx="165622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Copper support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F47EC0F-A9FC-BB84-9DB0-3DBEFBF5F476}"/>
              </a:ext>
            </a:extLst>
          </p:cNvPr>
          <p:cNvSpPr txBox="1"/>
          <p:nvPr/>
        </p:nvSpPr>
        <p:spPr>
          <a:xfrm>
            <a:off x="4143296" y="1750608"/>
            <a:ext cx="115352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Tape stack</a:t>
            </a: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F16ED1B5-A42B-2317-7BED-9051EDAA13DD}"/>
              </a:ext>
            </a:extLst>
          </p:cNvPr>
          <p:cNvCxnSpPr>
            <a:cxnSpLocks/>
          </p:cNvCxnSpPr>
          <p:nvPr/>
        </p:nvCxnSpPr>
        <p:spPr>
          <a:xfrm>
            <a:off x="2240435" y="2067069"/>
            <a:ext cx="631280" cy="352015"/>
          </a:xfrm>
          <a:prstGeom prst="line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B5AFC128-8155-A55F-D071-55774C72921C}"/>
              </a:ext>
            </a:extLst>
          </p:cNvPr>
          <p:cNvCxnSpPr>
            <a:cxnSpLocks/>
          </p:cNvCxnSpPr>
          <p:nvPr/>
        </p:nvCxnSpPr>
        <p:spPr>
          <a:xfrm flipV="1">
            <a:off x="3654900" y="2119940"/>
            <a:ext cx="721715" cy="420653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2FD399E5-1371-CB90-84E2-E1F189429D1A}"/>
              </a:ext>
            </a:extLst>
          </p:cNvPr>
          <p:cNvSpPr txBox="1"/>
          <p:nvPr/>
        </p:nvSpPr>
        <p:spPr>
          <a:xfrm>
            <a:off x="3937594" y="2981513"/>
            <a:ext cx="1725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Tape orientation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A564CFA2-C283-0F0C-5CB1-4DFE4EC557DF}"/>
              </a:ext>
            </a:extLst>
          </p:cNvPr>
          <p:cNvCxnSpPr>
            <a:cxnSpLocks/>
            <a:stCxn id="99" idx="1"/>
          </p:cNvCxnSpPr>
          <p:nvPr/>
        </p:nvCxnSpPr>
        <p:spPr>
          <a:xfrm flipH="1">
            <a:off x="3357720" y="3166179"/>
            <a:ext cx="579874" cy="187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BC52BA5-1304-81F3-219A-E094AFAA38CE}"/>
              </a:ext>
            </a:extLst>
          </p:cNvPr>
          <p:cNvGrpSpPr/>
          <p:nvPr/>
        </p:nvGrpSpPr>
        <p:grpSpPr>
          <a:xfrm>
            <a:off x="2982114" y="2594548"/>
            <a:ext cx="169877" cy="3256660"/>
            <a:chOff x="2899410" y="2620265"/>
            <a:chExt cx="169877" cy="3256660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0620E60F-3947-A60C-13D3-F4E2C48CBA31}"/>
                </a:ext>
              </a:extLst>
            </p:cNvPr>
            <p:cNvCxnSpPr>
              <a:cxnSpLocks/>
            </p:cNvCxnSpPr>
            <p:nvPr/>
          </p:nvCxnSpPr>
          <p:spPr>
            <a:xfrm>
              <a:off x="3069287" y="2872740"/>
              <a:ext cx="0" cy="30041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2E611281-9086-9EA7-B691-70219278D1B8}"/>
                </a:ext>
              </a:extLst>
            </p:cNvPr>
            <p:cNvCxnSpPr>
              <a:cxnSpLocks/>
            </p:cNvCxnSpPr>
            <p:nvPr/>
          </p:nvCxnSpPr>
          <p:spPr>
            <a:xfrm>
              <a:off x="2899410" y="2620265"/>
              <a:ext cx="167640" cy="2524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C9BDA65-6380-48A2-57F7-1095CD3B382F}"/>
              </a:ext>
            </a:extLst>
          </p:cNvPr>
          <p:cNvGrpSpPr/>
          <p:nvPr/>
        </p:nvGrpSpPr>
        <p:grpSpPr>
          <a:xfrm>
            <a:off x="3064776" y="2575497"/>
            <a:ext cx="169877" cy="3256660"/>
            <a:chOff x="2899410" y="2620265"/>
            <a:chExt cx="169877" cy="3256660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4DDC7F2F-2194-0634-C2B7-B5BB85A8D042}"/>
                </a:ext>
              </a:extLst>
            </p:cNvPr>
            <p:cNvCxnSpPr>
              <a:cxnSpLocks/>
            </p:cNvCxnSpPr>
            <p:nvPr/>
          </p:nvCxnSpPr>
          <p:spPr>
            <a:xfrm>
              <a:off x="3069287" y="2872740"/>
              <a:ext cx="0" cy="30041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5C2908DA-D2DB-F063-9BF0-FE53BCF17CFD}"/>
                </a:ext>
              </a:extLst>
            </p:cNvPr>
            <p:cNvCxnSpPr>
              <a:cxnSpLocks/>
            </p:cNvCxnSpPr>
            <p:nvPr/>
          </p:nvCxnSpPr>
          <p:spPr>
            <a:xfrm>
              <a:off x="2899410" y="2620265"/>
              <a:ext cx="167640" cy="2524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712B6EF1-A2C1-3A3F-5180-1BD393B3494E}"/>
              </a:ext>
            </a:extLst>
          </p:cNvPr>
          <p:cNvGrpSpPr/>
          <p:nvPr/>
        </p:nvGrpSpPr>
        <p:grpSpPr>
          <a:xfrm>
            <a:off x="3025204" y="2585975"/>
            <a:ext cx="169877" cy="3256660"/>
            <a:chOff x="2899410" y="2620265"/>
            <a:chExt cx="169877" cy="3256660"/>
          </a:xfrm>
        </p:grpSpPr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2AB3ABE8-A542-E9E0-6099-9A45153B05C4}"/>
                </a:ext>
              </a:extLst>
            </p:cNvPr>
            <p:cNvCxnSpPr>
              <a:cxnSpLocks/>
            </p:cNvCxnSpPr>
            <p:nvPr/>
          </p:nvCxnSpPr>
          <p:spPr>
            <a:xfrm>
              <a:off x="3069287" y="2872740"/>
              <a:ext cx="0" cy="30041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5B8C879B-F315-4425-9A66-D5DAE533476B}"/>
                </a:ext>
              </a:extLst>
            </p:cNvPr>
            <p:cNvCxnSpPr>
              <a:cxnSpLocks/>
            </p:cNvCxnSpPr>
            <p:nvPr/>
          </p:nvCxnSpPr>
          <p:spPr>
            <a:xfrm>
              <a:off x="2899410" y="2620265"/>
              <a:ext cx="167640" cy="2524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53D7101-F680-CE91-0AA4-09FC2C8277DC}"/>
              </a:ext>
            </a:extLst>
          </p:cNvPr>
          <p:cNvGrpSpPr/>
          <p:nvPr/>
        </p:nvGrpSpPr>
        <p:grpSpPr>
          <a:xfrm>
            <a:off x="2939147" y="2608835"/>
            <a:ext cx="169877" cy="3256660"/>
            <a:chOff x="2899410" y="2620265"/>
            <a:chExt cx="169877" cy="3256660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0D9C531E-4C5D-F142-370F-EEF448A257A4}"/>
                </a:ext>
              </a:extLst>
            </p:cNvPr>
            <p:cNvCxnSpPr>
              <a:cxnSpLocks/>
            </p:cNvCxnSpPr>
            <p:nvPr/>
          </p:nvCxnSpPr>
          <p:spPr>
            <a:xfrm>
              <a:off x="3069287" y="2872740"/>
              <a:ext cx="0" cy="30041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03EA3A0F-6F24-7AA0-6B60-F3C6FF514D83}"/>
                </a:ext>
              </a:extLst>
            </p:cNvPr>
            <p:cNvCxnSpPr>
              <a:cxnSpLocks/>
            </p:cNvCxnSpPr>
            <p:nvPr/>
          </p:nvCxnSpPr>
          <p:spPr>
            <a:xfrm>
              <a:off x="2899410" y="2620265"/>
              <a:ext cx="167640" cy="2524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52513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9B769-1B16-CFA5-ECD8-7676108F6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Content Placeholder 55">
            <a:extLst>
              <a:ext uri="{FF2B5EF4-FFF2-40B4-BE49-F238E27FC236}">
                <a16:creationId xmlns:a16="http://schemas.microsoft.com/office/drawing/2014/main" id="{D8263B9C-BB54-AB2E-03C1-8542A2AD1C94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3"/>
          <a:stretch>
            <a:fillRect/>
          </a:stretch>
        </p:blipFill>
        <p:spPr>
          <a:xfrm>
            <a:off x="1161257" y="1309688"/>
            <a:ext cx="4500562" cy="4500562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9E1C602-FD3C-0174-B2B0-564D4151C112}"/>
              </a:ext>
            </a:extLst>
          </p:cNvPr>
          <p:cNvCxnSpPr>
            <a:cxnSpLocks/>
          </p:cNvCxnSpPr>
          <p:nvPr/>
        </p:nvCxnSpPr>
        <p:spPr>
          <a:xfrm>
            <a:off x="8374549" y="2509880"/>
            <a:ext cx="139666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5378058F-A808-3DD9-E90C-02BAECB04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 voltages, 2 temperatures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20C638-EE77-E056-515D-38D1F275E53E}"/>
              </a:ext>
            </a:extLst>
          </p:cNvPr>
          <p:cNvSpPr/>
          <p:nvPr/>
        </p:nvSpPr>
        <p:spPr>
          <a:xfrm>
            <a:off x="8212159" y="1311040"/>
            <a:ext cx="324781" cy="8280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17BDC7-33B5-8DE1-9D63-07A4C4C7A38F}"/>
              </a:ext>
            </a:extLst>
          </p:cNvPr>
          <p:cNvSpPr/>
          <p:nvPr/>
        </p:nvSpPr>
        <p:spPr>
          <a:xfrm>
            <a:off x="9608820" y="1311040"/>
            <a:ext cx="324781" cy="8280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C374747-445E-7E0C-9C90-8ED4AACCFC21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8374550" y="2139040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46562A8-21E9-D7FE-4B3C-EDA74F1C3933}"/>
              </a:ext>
            </a:extLst>
          </p:cNvPr>
          <p:cNvSpPr/>
          <p:nvPr/>
        </p:nvSpPr>
        <p:spPr>
          <a:xfrm rot="5400000">
            <a:off x="8912860" y="2095880"/>
            <a:ext cx="324781" cy="8280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D3E809C-AC84-8E04-4B0F-54337957193F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9771211" y="2139040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155EAC1-B70A-87C8-DE08-5090359B0DCE}"/>
              </a:ext>
            </a:extLst>
          </p:cNvPr>
          <p:cNvCxnSpPr>
            <a:cxnSpLocks/>
          </p:cNvCxnSpPr>
          <p:nvPr/>
        </p:nvCxnSpPr>
        <p:spPr>
          <a:xfrm>
            <a:off x="8372178" y="4033502"/>
            <a:ext cx="139666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11B8E89C-C4C5-190A-74B2-1BE41D045201}"/>
              </a:ext>
            </a:extLst>
          </p:cNvPr>
          <p:cNvSpPr/>
          <p:nvPr/>
        </p:nvSpPr>
        <p:spPr>
          <a:xfrm>
            <a:off x="8209788" y="2834662"/>
            <a:ext cx="324781" cy="828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1B16877-8A9B-0CCF-E355-57BFDF6B16EF}"/>
              </a:ext>
            </a:extLst>
          </p:cNvPr>
          <p:cNvSpPr/>
          <p:nvPr/>
        </p:nvSpPr>
        <p:spPr>
          <a:xfrm>
            <a:off x="9606449" y="2834662"/>
            <a:ext cx="324781" cy="8280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F53F882-76CD-32D9-1562-E4E54C312B40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8372179" y="3662662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D0C5F056-E9E9-D869-5D16-6CC20554FC56}"/>
              </a:ext>
            </a:extLst>
          </p:cNvPr>
          <p:cNvSpPr/>
          <p:nvPr/>
        </p:nvSpPr>
        <p:spPr>
          <a:xfrm rot="5400000">
            <a:off x="8910489" y="3619502"/>
            <a:ext cx="324781" cy="8280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AFB5F10-931C-7A18-F1CF-3AA98CDF3F84}"/>
              </a:ext>
            </a:extLst>
          </p:cNvPr>
          <p:cNvCxnSpPr>
            <a:cxnSpLocks/>
            <a:stCxn id="33" idx="2"/>
          </p:cNvCxnSpPr>
          <p:nvPr/>
        </p:nvCxnSpPr>
        <p:spPr>
          <a:xfrm>
            <a:off x="9768840" y="3662662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B36CFE1-5AE5-DE12-7A89-83787FADD2FB}"/>
              </a:ext>
            </a:extLst>
          </p:cNvPr>
          <p:cNvCxnSpPr>
            <a:cxnSpLocks/>
          </p:cNvCxnSpPr>
          <p:nvPr/>
        </p:nvCxnSpPr>
        <p:spPr>
          <a:xfrm>
            <a:off x="8372178" y="5561721"/>
            <a:ext cx="139666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A8FB4B6F-BD60-6468-D731-9B46B0D824F8}"/>
              </a:ext>
            </a:extLst>
          </p:cNvPr>
          <p:cNvSpPr/>
          <p:nvPr/>
        </p:nvSpPr>
        <p:spPr>
          <a:xfrm>
            <a:off x="8209788" y="4362881"/>
            <a:ext cx="324781" cy="8280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A670228-13EF-26C4-8D63-EA6E9ABEDD55}"/>
              </a:ext>
            </a:extLst>
          </p:cNvPr>
          <p:cNvSpPr/>
          <p:nvPr/>
        </p:nvSpPr>
        <p:spPr>
          <a:xfrm>
            <a:off x="9606449" y="4362881"/>
            <a:ext cx="324781" cy="8280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51690F8-AAAC-1801-381A-57785EB66633}"/>
              </a:ext>
            </a:extLst>
          </p:cNvPr>
          <p:cNvCxnSpPr>
            <a:cxnSpLocks/>
            <a:stCxn id="38" idx="2"/>
          </p:cNvCxnSpPr>
          <p:nvPr/>
        </p:nvCxnSpPr>
        <p:spPr>
          <a:xfrm>
            <a:off x="8372179" y="5190881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1CDAF4E5-9EA7-D8A3-9277-3D5FF9EE40B7}"/>
              </a:ext>
            </a:extLst>
          </p:cNvPr>
          <p:cNvSpPr/>
          <p:nvPr/>
        </p:nvSpPr>
        <p:spPr>
          <a:xfrm rot="5400000">
            <a:off x="8910489" y="5147721"/>
            <a:ext cx="324781" cy="8280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A992C57-E3A5-5182-3EF9-3AF04E53C303}"/>
              </a:ext>
            </a:extLst>
          </p:cNvPr>
          <p:cNvCxnSpPr>
            <a:cxnSpLocks/>
            <a:stCxn id="39" idx="2"/>
          </p:cNvCxnSpPr>
          <p:nvPr/>
        </p:nvCxnSpPr>
        <p:spPr>
          <a:xfrm>
            <a:off x="9768840" y="5190881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41D51B4-2844-0A42-CE51-26AB5C77477F}"/>
              </a:ext>
            </a:extLst>
          </p:cNvPr>
          <p:cNvCxnSpPr>
            <a:cxnSpLocks/>
          </p:cNvCxnSpPr>
          <p:nvPr/>
        </p:nvCxnSpPr>
        <p:spPr>
          <a:xfrm>
            <a:off x="8372178" y="981662"/>
            <a:ext cx="139666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A21D1E20-C4A0-608D-8C04-8B52EA731BC5}"/>
              </a:ext>
            </a:extLst>
          </p:cNvPr>
          <p:cNvSpPr/>
          <p:nvPr/>
        </p:nvSpPr>
        <p:spPr>
          <a:xfrm>
            <a:off x="8209788" y="-217178"/>
            <a:ext cx="324781" cy="8280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D31334D-E90C-7293-633B-15EAEC5E20B9}"/>
              </a:ext>
            </a:extLst>
          </p:cNvPr>
          <p:cNvSpPr/>
          <p:nvPr/>
        </p:nvSpPr>
        <p:spPr>
          <a:xfrm>
            <a:off x="9606449" y="-217178"/>
            <a:ext cx="324781" cy="8280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E8D5B73-57E3-64B5-E2CE-CFDEB2811C43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8372179" y="610822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C331787A-E0FC-5C93-F80B-2FEC878D419E}"/>
              </a:ext>
            </a:extLst>
          </p:cNvPr>
          <p:cNvSpPr/>
          <p:nvPr/>
        </p:nvSpPr>
        <p:spPr>
          <a:xfrm rot="5400000">
            <a:off x="8910489" y="567662"/>
            <a:ext cx="324781" cy="8280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89396A1-490E-7072-00F2-7ABA13D928A5}"/>
              </a:ext>
            </a:extLst>
          </p:cNvPr>
          <p:cNvCxnSpPr>
            <a:cxnSpLocks/>
            <a:stCxn id="45" idx="2"/>
          </p:cNvCxnSpPr>
          <p:nvPr/>
        </p:nvCxnSpPr>
        <p:spPr>
          <a:xfrm>
            <a:off x="9768840" y="610822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6FD412B-6DE6-45C3-7B2C-ECA18C48A5BF}"/>
              </a:ext>
            </a:extLst>
          </p:cNvPr>
          <p:cNvCxnSpPr>
            <a:cxnSpLocks/>
          </p:cNvCxnSpPr>
          <p:nvPr/>
        </p:nvCxnSpPr>
        <p:spPr>
          <a:xfrm>
            <a:off x="8372178" y="7089939"/>
            <a:ext cx="139666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0B73EEFE-3EE6-7016-CB22-49BFCC52F07D}"/>
              </a:ext>
            </a:extLst>
          </p:cNvPr>
          <p:cNvSpPr/>
          <p:nvPr/>
        </p:nvSpPr>
        <p:spPr>
          <a:xfrm>
            <a:off x="8209788" y="5891099"/>
            <a:ext cx="324781" cy="8280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E5E1F2A-406A-0222-59A4-36727A35D59B}"/>
              </a:ext>
            </a:extLst>
          </p:cNvPr>
          <p:cNvSpPr/>
          <p:nvPr/>
        </p:nvSpPr>
        <p:spPr>
          <a:xfrm>
            <a:off x="9606449" y="5891099"/>
            <a:ext cx="324781" cy="8280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25A0A79-13E0-CDE3-F6C4-6A2BE0A3044A}"/>
              </a:ext>
            </a:extLst>
          </p:cNvPr>
          <p:cNvCxnSpPr>
            <a:cxnSpLocks/>
            <a:stCxn id="50" idx="2"/>
          </p:cNvCxnSpPr>
          <p:nvPr/>
        </p:nvCxnSpPr>
        <p:spPr>
          <a:xfrm>
            <a:off x="8372179" y="6719099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0A7E80EE-3B9E-A0C4-209A-E60C476962EB}"/>
              </a:ext>
            </a:extLst>
          </p:cNvPr>
          <p:cNvSpPr/>
          <p:nvPr/>
        </p:nvSpPr>
        <p:spPr>
          <a:xfrm rot="5400000">
            <a:off x="8910489" y="6675939"/>
            <a:ext cx="324781" cy="8280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FFE6C96-0FC5-D5CB-00E1-8A26DAEE2BE9}"/>
              </a:ext>
            </a:extLst>
          </p:cNvPr>
          <p:cNvCxnSpPr>
            <a:cxnSpLocks/>
            <a:stCxn id="51" idx="2"/>
          </p:cNvCxnSpPr>
          <p:nvPr/>
        </p:nvCxnSpPr>
        <p:spPr>
          <a:xfrm>
            <a:off x="9768840" y="6719099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CCAFB4B-E416-C2A1-0C36-28C9020D5A17}"/>
                  </a:ext>
                </a:extLst>
              </p:cNvPr>
              <p:cNvSpPr txBox="1"/>
              <p:nvPr/>
            </p:nvSpPr>
            <p:spPr>
              <a:xfrm>
                <a:off x="6733699" y="3429000"/>
                <a:ext cx="78553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stack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stack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CCAFB4B-E416-C2A1-0C36-28C9020D5A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699" y="3429000"/>
                <a:ext cx="785535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C9E10F7-0B53-8CA8-6E73-129BEE29CCF9}"/>
              </a:ext>
            </a:extLst>
          </p:cNvPr>
          <p:cNvCxnSpPr>
            <a:cxnSpLocks/>
          </p:cNvCxnSpPr>
          <p:nvPr/>
        </p:nvCxnSpPr>
        <p:spPr>
          <a:xfrm flipH="1" flipV="1">
            <a:off x="7519234" y="3871111"/>
            <a:ext cx="690554" cy="162391"/>
          </a:xfrm>
          <a:prstGeom prst="line">
            <a:avLst/>
          </a:prstGeom>
          <a:ln w="190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48C8CFF-D2EC-28F6-5F7C-3AF271F50F30}"/>
              </a:ext>
            </a:extLst>
          </p:cNvPr>
          <p:cNvCxnSpPr>
            <a:cxnSpLocks/>
          </p:cNvCxnSpPr>
          <p:nvPr/>
        </p:nvCxnSpPr>
        <p:spPr>
          <a:xfrm flipH="1">
            <a:off x="9931230" y="3871111"/>
            <a:ext cx="448732" cy="164690"/>
          </a:xfrm>
          <a:prstGeom prst="line">
            <a:avLst/>
          </a:prstGeom>
          <a:ln w="190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EA9A91B-28B0-85A9-A61E-F7B37D83C51E}"/>
              </a:ext>
            </a:extLst>
          </p:cNvPr>
          <p:cNvCxnSpPr/>
          <p:nvPr/>
        </p:nvCxnSpPr>
        <p:spPr>
          <a:xfrm flipV="1">
            <a:off x="7916985" y="4298462"/>
            <a:ext cx="0" cy="1016000"/>
          </a:xfrm>
          <a:prstGeom prst="straightConnector1">
            <a:avLst/>
          </a:prstGeom>
          <a:ln w="28575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21C991A4-D99F-A1BA-E168-70BABB822888}"/>
                  </a:ext>
                </a:extLst>
              </p:cNvPr>
              <p:cNvSpPr txBox="1"/>
              <p:nvPr/>
            </p:nvSpPr>
            <p:spPr>
              <a:xfrm>
                <a:off x="7346357" y="4610338"/>
                <a:ext cx="5181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𝑆𝐶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21C991A4-D99F-A1BA-E168-70BABB8228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6357" y="4610338"/>
                <a:ext cx="51815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Oval 84">
            <a:extLst>
              <a:ext uri="{FF2B5EF4-FFF2-40B4-BE49-F238E27FC236}">
                <a16:creationId xmlns:a16="http://schemas.microsoft.com/office/drawing/2014/main" id="{5E863F15-8F77-3815-1BD1-1627D0A37EDD}"/>
              </a:ext>
            </a:extLst>
          </p:cNvPr>
          <p:cNvSpPr/>
          <p:nvPr/>
        </p:nvSpPr>
        <p:spPr>
          <a:xfrm>
            <a:off x="8290980" y="3952306"/>
            <a:ext cx="162391" cy="16239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50743224-D984-36DC-1DF5-093F459791BB}"/>
              </a:ext>
            </a:extLst>
          </p:cNvPr>
          <p:cNvSpPr/>
          <p:nvPr/>
        </p:nvSpPr>
        <p:spPr>
          <a:xfrm>
            <a:off x="9687642" y="3952305"/>
            <a:ext cx="162391" cy="1623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9F23C35-A3F1-458C-D6D3-D4D5FE182104}"/>
                  </a:ext>
                </a:extLst>
              </p:cNvPr>
              <p:cNvSpPr txBox="1"/>
              <p:nvPr/>
            </p:nvSpPr>
            <p:spPr>
              <a:xfrm>
                <a:off x="10379964" y="3429000"/>
                <a:ext cx="645177" cy="6957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sup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sup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9F23C35-A3F1-458C-D6D3-D4D5FE1821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9964" y="3429000"/>
                <a:ext cx="645177" cy="695703"/>
              </a:xfrm>
              <a:prstGeom prst="rect">
                <a:avLst/>
              </a:prstGeom>
              <a:blipFill>
                <a:blip r:embed="rId6"/>
                <a:stretch>
                  <a:fillRect b="-1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2" name="Group 91">
            <a:extLst>
              <a:ext uri="{FF2B5EF4-FFF2-40B4-BE49-F238E27FC236}">
                <a16:creationId xmlns:a16="http://schemas.microsoft.com/office/drawing/2014/main" id="{8D711EC2-03D7-BE99-96C3-BF73B84F2A8B}"/>
              </a:ext>
            </a:extLst>
          </p:cNvPr>
          <p:cNvGrpSpPr/>
          <p:nvPr/>
        </p:nvGrpSpPr>
        <p:grpSpPr>
          <a:xfrm>
            <a:off x="2898660" y="2618360"/>
            <a:ext cx="169877" cy="3256660"/>
            <a:chOff x="2899410" y="2620265"/>
            <a:chExt cx="169877" cy="3256660"/>
          </a:xfrm>
        </p:grpSpPr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C41A1F05-7806-9D13-248A-C4EB75DF5E9C}"/>
                </a:ext>
              </a:extLst>
            </p:cNvPr>
            <p:cNvCxnSpPr>
              <a:cxnSpLocks/>
            </p:cNvCxnSpPr>
            <p:nvPr/>
          </p:nvCxnSpPr>
          <p:spPr>
            <a:xfrm>
              <a:off x="3069287" y="2872740"/>
              <a:ext cx="0" cy="30041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D7F1215-8BF5-3672-C074-DDC6267ACA99}"/>
                </a:ext>
              </a:extLst>
            </p:cNvPr>
            <p:cNvCxnSpPr>
              <a:cxnSpLocks/>
            </p:cNvCxnSpPr>
            <p:nvPr/>
          </p:nvCxnSpPr>
          <p:spPr>
            <a:xfrm>
              <a:off x="2899410" y="2620265"/>
              <a:ext cx="167640" cy="2524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7E514E83-CB9A-C938-8215-F695325A99F2}"/>
              </a:ext>
            </a:extLst>
          </p:cNvPr>
          <p:cNvSpPr txBox="1"/>
          <p:nvPr/>
        </p:nvSpPr>
        <p:spPr>
          <a:xfrm>
            <a:off x="1344684" y="1679720"/>
            <a:ext cx="165622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Copper support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FCB3915-ABB5-173C-E543-28E2F2A8BBF7}"/>
              </a:ext>
            </a:extLst>
          </p:cNvPr>
          <p:cNvSpPr txBox="1"/>
          <p:nvPr/>
        </p:nvSpPr>
        <p:spPr>
          <a:xfrm>
            <a:off x="4143296" y="1750608"/>
            <a:ext cx="115352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Tape stack</a:t>
            </a: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46657EF3-8D09-B225-037A-C356E18D2E63}"/>
              </a:ext>
            </a:extLst>
          </p:cNvPr>
          <p:cNvCxnSpPr>
            <a:cxnSpLocks/>
          </p:cNvCxnSpPr>
          <p:nvPr/>
        </p:nvCxnSpPr>
        <p:spPr>
          <a:xfrm>
            <a:off x="2240435" y="2067069"/>
            <a:ext cx="631280" cy="352015"/>
          </a:xfrm>
          <a:prstGeom prst="line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228E88DC-D6A5-285E-A5FC-802EB3711152}"/>
              </a:ext>
            </a:extLst>
          </p:cNvPr>
          <p:cNvCxnSpPr>
            <a:cxnSpLocks/>
          </p:cNvCxnSpPr>
          <p:nvPr/>
        </p:nvCxnSpPr>
        <p:spPr>
          <a:xfrm flipV="1">
            <a:off x="3654900" y="2119940"/>
            <a:ext cx="721715" cy="420653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8ECAA2FA-9BFC-E0EC-3D7C-C99EA75E8F28}"/>
              </a:ext>
            </a:extLst>
          </p:cNvPr>
          <p:cNvSpPr txBox="1"/>
          <p:nvPr/>
        </p:nvSpPr>
        <p:spPr>
          <a:xfrm>
            <a:off x="3937594" y="2981513"/>
            <a:ext cx="1725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Tape orientation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F49DB58D-DFD0-41F6-54DB-DBB5791B926B}"/>
              </a:ext>
            </a:extLst>
          </p:cNvPr>
          <p:cNvCxnSpPr>
            <a:cxnSpLocks/>
            <a:stCxn id="99" idx="1"/>
          </p:cNvCxnSpPr>
          <p:nvPr/>
        </p:nvCxnSpPr>
        <p:spPr>
          <a:xfrm flipH="1">
            <a:off x="3357720" y="3166179"/>
            <a:ext cx="579874" cy="187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FC05B79-46B8-36C4-1342-660B7024345B}"/>
              </a:ext>
            </a:extLst>
          </p:cNvPr>
          <p:cNvGrpSpPr/>
          <p:nvPr/>
        </p:nvGrpSpPr>
        <p:grpSpPr>
          <a:xfrm>
            <a:off x="2982114" y="2594548"/>
            <a:ext cx="169877" cy="3256660"/>
            <a:chOff x="2899410" y="2620265"/>
            <a:chExt cx="169877" cy="3256660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8EC1596A-0058-666C-9BA7-36106F0A5389}"/>
                </a:ext>
              </a:extLst>
            </p:cNvPr>
            <p:cNvCxnSpPr>
              <a:cxnSpLocks/>
            </p:cNvCxnSpPr>
            <p:nvPr/>
          </p:nvCxnSpPr>
          <p:spPr>
            <a:xfrm>
              <a:off x="3069287" y="2872740"/>
              <a:ext cx="0" cy="30041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F4E7C80E-A559-B804-0CAC-ED06C1A5DF69}"/>
                </a:ext>
              </a:extLst>
            </p:cNvPr>
            <p:cNvCxnSpPr>
              <a:cxnSpLocks/>
            </p:cNvCxnSpPr>
            <p:nvPr/>
          </p:nvCxnSpPr>
          <p:spPr>
            <a:xfrm>
              <a:off x="2899410" y="2620265"/>
              <a:ext cx="167640" cy="2524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20C5C37-9E96-799E-305D-0ACD7D8C8A0D}"/>
              </a:ext>
            </a:extLst>
          </p:cNvPr>
          <p:cNvGrpSpPr/>
          <p:nvPr/>
        </p:nvGrpSpPr>
        <p:grpSpPr>
          <a:xfrm>
            <a:off x="3064776" y="2575497"/>
            <a:ext cx="169877" cy="3256660"/>
            <a:chOff x="2899410" y="2620265"/>
            <a:chExt cx="169877" cy="3256660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A6D8EB9D-C669-A103-D856-0AE38CADE045}"/>
                </a:ext>
              </a:extLst>
            </p:cNvPr>
            <p:cNvCxnSpPr>
              <a:cxnSpLocks/>
            </p:cNvCxnSpPr>
            <p:nvPr/>
          </p:nvCxnSpPr>
          <p:spPr>
            <a:xfrm>
              <a:off x="3069287" y="2872740"/>
              <a:ext cx="0" cy="30041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1F0FEF05-233F-563C-0A85-903E21BD175E}"/>
                </a:ext>
              </a:extLst>
            </p:cNvPr>
            <p:cNvCxnSpPr>
              <a:cxnSpLocks/>
            </p:cNvCxnSpPr>
            <p:nvPr/>
          </p:nvCxnSpPr>
          <p:spPr>
            <a:xfrm>
              <a:off x="2899410" y="2620265"/>
              <a:ext cx="167640" cy="2524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263BE88F-BFDF-0693-C266-A87C8D91DD12}"/>
              </a:ext>
            </a:extLst>
          </p:cNvPr>
          <p:cNvGrpSpPr/>
          <p:nvPr/>
        </p:nvGrpSpPr>
        <p:grpSpPr>
          <a:xfrm>
            <a:off x="3025204" y="2585975"/>
            <a:ext cx="169877" cy="3256660"/>
            <a:chOff x="2899410" y="2620265"/>
            <a:chExt cx="169877" cy="3256660"/>
          </a:xfrm>
        </p:grpSpPr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7F9CA45B-951A-A803-333A-38A1C1255B26}"/>
                </a:ext>
              </a:extLst>
            </p:cNvPr>
            <p:cNvCxnSpPr>
              <a:cxnSpLocks/>
            </p:cNvCxnSpPr>
            <p:nvPr/>
          </p:nvCxnSpPr>
          <p:spPr>
            <a:xfrm>
              <a:off x="3069287" y="2872740"/>
              <a:ext cx="0" cy="30041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558E0207-D528-E740-9F3B-969C13284D11}"/>
                </a:ext>
              </a:extLst>
            </p:cNvPr>
            <p:cNvCxnSpPr>
              <a:cxnSpLocks/>
            </p:cNvCxnSpPr>
            <p:nvPr/>
          </p:nvCxnSpPr>
          <p:spPr>
            <a:xfrm>
              <a:off x="2899410" y="2620265"/>
              <a:ext cx="167640" cy="2524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AEF9767-250E-3C09-6DE8-A510538F4715}"/>
              </a:ext>
            </a:extLst>
          </p:cNvPr>
          <p:cNvGrpSpPr/>
          <p:nvPr/>
        </p:nvGrpSpPr>
        <p:grpSpPr>
          <a:xfrm>
            <a:off x="2939147" y="2608835"/>
            <a:ext cx="169877" cy="3256660"/>
            <a:chOff x="2899410" y="2620265"/>
            <a:chExt cx="169877" cy="3256660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2AD431F-BD17-191C-DF1D-4EB12300EB88}"/>
                </a:ext>
              </a:extLst>
            </p:cNvPr>
            <p:cNvCxnSpPr>
              <a:cxnSpLocks/>
            </p:cNvCxnSpPr>
            <p:nvPr/>
          </p:nvCxnSpPr>
          <p:spPr>
            <a:xfrm>
              <a:off x="3069287" y="2872740"/>
              <a:ext cx="0" cy="30041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6876D574-431F-1182-D7AC-FE3D0B334B32}"/>
                </a:ext>
              </a:extLst>
            </p:cNvPr>
            <p:cNvCxnSpPr>
              <a:cxnSpLocks/>
            </p:cNvCxnSpPr>
            <p:nvPr/>
          </p:nvCxnSpPr>
          <p:spPr>
            <a:xfrm>
              <a:off x="2899410" y="2620265"/>
              <a:ext cx="167640" cy="2524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C41C774D-5053-A6B3-A8D0-5D287E41D92C}"/>
              </a:ext>
            </a:extLst>
          </p:cNvPr>
          <p:cNvSpPr/>
          <p:nvPr/>
        </p:nvSpPr>
        <p:spPr>
          <a:xfrm>
            <a:off x="8330169" y="327102"/>
            <a:ext cx="1490498" cy="6214947"/>
          </a:xfrm>
          <a:custGeom>
            <a:avLst/>
            <a:gdLst>
              <a:gd name="csX0" fmla="*/ 33247 w 1490498"/>
              <a:gd name="csY0" fmla="*/ 6214947 h 6214947"/>
              <a:gd name="csX1" fmla="*/ 144760 w 1490498"/>
              <a:gd name="csY1" fmla="*/ 4192859 h 6214947"/>
              <a:gd name="csX2" fmla="*/ 1490340 w 1490498"/>
              <a:gd name="csY2" fmla="*/ 2891883 h 6214947"/>
              <a:gd name="csX3" fmla="*/ 233969 w 1490498"/>
              <a:gd name="csY3" fmla="*/ 1464527 h 6214947"/>
              <a:gd name="csX4" fmla="*/ 3511 w 1490498"/>
              <a:gd name="csY4" fmla="*/ 0 h 62149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90498" h="6214947">
                <a:moveTo>
                  <a:pt x="33247" y="6214947"/>
                </a:moveTo>
                <a:cubicBezTo>
                  <a:pt x="39442" y="5543395"/>
                  <a:pt x="-98089" y="4746703"/>
                  <a:pt x="144760" y="4192859"/>
                </a:cubicBezTo>
                <a:cubicBezTo>
                  <a:pt x="387609" y="3639015"/>
                  <a:pt x="1475472" y="3346605"/>
                  <a:pt x="1490340" y="2891883"/>
                </a:cubicBezTo>
                <a:cubicBezTo>
                  <a:pt x="1505208" y="2437161"/>
                  <a:pt x="470623" y="1946507"/>
                  <a:pt x="233969" y="1464527"/>
                </a:cubicBezTo>
                <a:cubicBezTo>
                  <a:pt x="-2685" y="982547"/>
                  <a:pt x="18998" y="599069"/>
                  <a:pt x="3511" y="0"/>
                </a:cubicBezTo>
              </a:path>
            </a:pathLst>
          </a:custGeom>
          <a:noFill/>
          <a:ln w="28575">
            <a:solidFill>
              <a:schemeClr val="accent4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688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8EDD8-F7A4-1AF9-7EC0-092DD201E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4AC76EA-09D3-7D3C-AFA6-7B4975798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 voltages, 2 temperatures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3C6CEA4-5C69-B961-9414-E1377CAD20B6}"/>
              </a:ext>
            </a:extLst>
          </p:cNvPr>
          <p:cNvCxnSpPr>
            <a:cxnSpLocks/>
          </p:cNvCxnSpPr>
          <p:nvPr/>
        </p:nvCxnSpPr>
        <p:spPr>
          <a:xfrm>
            <a:off x="3187397" y="2755091"/>
            <a:ext cx="0" cy="224172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E65B12B1-63F0-8C38-8A4F-CE50D6F0F2D4}"/>
              </a:ext>
            </a:extLst>
          </p:cNvPr>
          <p:cNvCxnSpPr>
            <a:cxnSpLocks/>
          </p:cNvCxnSpPr>
          <p:nvPr/>
        </p:nvCxnSpPr>
        <p:spPr>
          <a:xfrm>
            <a:off x="3312359" y="2716866"/>
            <a:ext cx="0" cy="224946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BE4FFDC9-8545-CCBE-5092-B29997D95380}"/>
              </a:ext>
            </a:extLst>
          </p:cNvPr>
          <p:cNvCxnSpPr>
            <a:cxnSpLocks/>
          </p:cNvCxnSpPr>
          <p:nvPr/>
        </p:nvCxnSpPr>
        <p:spPr>
          <a:xfrm>
            <a:off x="3228970" y="2742585"/>
            <a:ext cx="0" cy="22370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BA6BF0E-D66C-8F2A-0F3A-39CC19BC369F}"/>
              </a:ext>
            </a:extLst>
          </p:cNvPr>
          <p:cNvCxnSpPr>
            <a:cxnSpLocks/>
          </p:cNvCxnSpPr>
          <p:nvPr/>
        </p:nvCxnSpPr>
        <p:spPr>
          <a:xfrm>
            <a:off x="3272448" y="2730079"/>
            <a:ext cx="0" cy="223625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5B5741-164F-FBA8-CD87-2998DC12E09D}"/>
                  </a:ext>
                </a:extLst>
              </p:cNvPr>
              <p:cNvSpPr>
                <a:spLocks noGrp="1"/>
              </p:cNvSpPr>
              <p:nvPr>
                <p:ph idx="11"/>
              </p:nvPr>
            </p:nvSpPr>
            <p:spPr/>
            <p:txBody>
              <a:bodyPr/>
              <a:lstStyle/>
              <a:p>
                <a:r>
                  <a:rPr lang="en-GB" sz="1600" dirty="0"/>
                  <a:t>The lumped parameters are extracted from 2D models of the cable cross section.</a:t>
                </a:r>
              </a:p>
              <a:p>
                <a:r>
                  <a:rPr lang="en-GB" sz="1600" dirty="0"/>
                  <a:t>The transverse electrical resistance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el</m:t>
                        </m:r>
                        <m:r>
                          <a:rPr lang="en-GB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GB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tr</m:t>
                        </m:r>
                      </m:sub>
                    </m:sSub>
                  </m:oMath>
                </a14:m>
                <a:r>
                  <a:rPr lang="en-GB" sz="1600" dirty="0"/>
                  <a:t> contains a tuning parameter.</a:t>
                </a:r>
              </a:p>
              <a:p>
                <a:r>
                  <a:rPr lang="en-GB" sz="1600" dirty="0"/>
                  <a:t>We have tested that the relation</a:t>
                </a:r>
                <a:br>
                  <a:rPr lang="en-GB" sz="16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el</m:t>
                        </m:r>
                        <m:r>
                          <a:rPr lang="en-US" sz="16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tr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 panose="02040503050406030204" pitchFamily="18" charset="0"/>
                              </a:rPr>
                              <m:t>sup</m:t>
                            </m:r>
                          </m:sub>
                        </m:sSub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sup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 panose="02040503050406030204" pitchFamily="18" charset="0"/>
                              </a:rPr>
                              <m:t>sup</m:t>
                            </m:r>
                          </m:sub>
                        </m:sSub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el</m:t>
                        </m:r>
                        <m:r>
                          <a:rPr lang="en-US" sz="16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tr</m:t>
                        </m:r>
                      </m:sub>
                    </m:sSub>
                  </m:oMath>
                </a14:m>
                <a:br>
                  <a:rPr lang="en-US" sz="1600" dirty="0"/>
                </a:br>
                <a:r>
                  <a:rPr lang="en-US" sz="1600" dirty="0"/>
                  <a:t>works well, with </a:t>
                </a:r>
                <a:br>
                  <a:rPr lang="en-US" sz="16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el</m:t>
                        </m:r>
                        <m:r>
                          <a:rPr lang="en-US" sz="16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tr</m:t>
                        </m:r>
                      </m:sub>
                    </m:sSub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[0.15, 0.21]</m:t>
                    </m:r>
                  </m:oMath>
                </a14:m>
                <a:br>
                  <a:rPr lang="en-US" sz="1600" dirty="0"/>
                </a:br>
                <a:r>
                  <a:rPr lang="en-GB" sz="1600" dirty="0"/>
                  <a:t>for different current distributions in the tape stack.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5B5741-164F-FBA8-CD87-2998DC12E0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1"/>
              </p:nvPr>
            </p:nvSpPr>
            <p:spPr>
              <a:blipFill>
                <a:blip r:embed="rId3"/>
                <a:stretch>
                  <a:fillRect l="-467" t="-136" r="-15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96D1F49-1CF0-DD91-9CE0-AF40C198B111}"/>
              </a:ext>
            </a:extLst>
          </p:cNvPr>
          <p:cNvCxnSpPr>
            <a:cxnSpLocks/>
          </p:cNvCxnSpPr>
          <p:nvPr/>
        </p:nvCxnSpPr>
        <p:spPr>
          <a:xfrm>
            <a:off x="8374549" y="2509880"/>
            <a:ext cx="139666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46DDE411-DCD3-845F-ACBB-34FACD43A659}"/>
              </a:ext>
            </a:extLst>
          </p:cNvPr>
          <p:cNvSpPr/>
          <p:nvPr/>
        </p:nvSpPr>
        <p:spPr>
          <a:xfrm>
            <a:off x="8212159" y="1311040"/>
            <a:ext cx="324781" cy="8280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4AB801-5563-372A-451A-7AABDD073FC8}"/>
              </a:ext>
            </a:extLst>
          </p:cNvPr>
          <p:cNvSpPr/>
          <p:nvPr/>
        </p:nvSpPr>
        <p:spPr>
          <a:xfrm>
            <a:off x="9608820" y="1311040"/>
            <a:ext cx="324781" cy="8280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B29D29D-C282-5C33-7A34-2C035FC6163B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8374550" y="2139040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543A6E8-C65F-020D-2936-6F8EDF3071A0}"/>
              </a:ext>
            </a:extLst>
          </p:cNvPr>
          <p:cNvSpPr/>
          <p:nvPr/>
        </p:nvSpPr>
        <p:spPr>
          <a:xfrm rot="5400000">
            <a:off x="8912860" y="2095880"/>
            <a:ext cx="324781" cy="8280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C4F6DE5-FC49-6A6C-CFB3-12BB3A33C6E4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9771211" y="2139040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03DF476-076B-DBA9-0DDE-C4DAFDFAED34}"/>
              </a:ext>
            </a:extLst>
          </p:cNvPr>
          <p:cNvCxnSpPr>
            <a:cxnSpLocks/>
          </p:cNvCxnSpPr>
          <p:nvPr/>
        </p:nvCxnSpPr>
        <p:spPr>
          <a:xfrm>
            <a:off x="8372178" y="4033502"/>
            <a:ext cx="139666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DD755C09-6075-96B8-EE05-4923DE99CFA8}"/>
              </a:ext>
            </a:extLst>
          </p:cNvPr>
          <p:cNvSpPr/>
          <p:nvPr/>
        </p:nvSpPr>
        <p:spPr>
          <a:xfrm>
            <a:off x="8209788" y="2834662"/>
            <a:ext cx="324781" cy="8280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799479-090E-BF6A-5485-F004C14C9F70}"/>
              </a:ext>
            </a:extLst>
          </p:cNvPr>
          <p:cNvSpPr/>
          <p:nvPr/>
        </p:nvSpPr>
        <p:spPr>
          <a:xfrm>
            <a:off x="9606449" y="2834662"/>
            <a:ext cx="324781" cy="8280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26ED042-260D-EE46-37B3-711A38B547AB}"/>
              </a:ext>
            </a:extLst>
          </p:cNvPr>
          <p:cNvCxnSpPr>
            <a:cxnSpLocks/>
            <a:stCxn id="19" idx="2"/>
          </p:cNvCxnSpPr>
          <p:nvPr/>
        </p:nvCxnSpPr>
        <p:spPr>
          <a:xfrm>
            <a:off x="8372179" y="3662662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8E035A63-2BAF-A9B8-874B-2DE28430AF02}"/>
              </a:ext>
            </a:extLst>
          </p:cNvPr>
          <p:cNvSpPr/>
          <p:nvPr/>
        </p:nvSpPr>
        <p:spPr>
          <a:xfrm rot="5400000">
            <a:off x="8910489" y="3619502"/>
            <a:ext cx="324781" cy="8280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1114A9E-BF80-BB3D-E50B-3DD44329C94E}"/>
              </a:ext>
            </a:extLst>
          </p:cNvPr>
          <p:cNvCxnSpPr>
            <a:cxnSpLocks/>
            <a:stCxn id="21" idx="2"/>
          </p:cNvCxnSpPr>
          <p:nvPr/>
        </p:nvCxnSpPr>
        <p:spPr>
          <a:xfrm>
            <a:off x="9768840" y="3662662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B92BBF8-BC0D-B1DB-B562-53085FCC9CFB}"/>
              </a:ext>
            </a:extLst>
          </p:cNvPr>
          <p:cNvCxnSpPr>
            <a:cxnSpLocks/>
          </p:cNvCxnSpPr>
          <p:nvPr/>
        </p:nvCxnSpPr>
        <p:spPr>
          <a:xfrm>
            <a:off x="8372178" y="5561721"/>
            <a:ext cx="139666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EBE508D7-128D-9CE2-2E29-5D70E4495301}"/>
              </a:ext>
            </a:extLst>
          </p:cNvPr>
          <p:cNvSpPr/>
          <p:nvPr/>
        </p:nvSpPr>
        <p:spPr>
          <a:xfrm>
            <a:off x="8209788" y="4362881"/>
            <a:ext cx="324781" cy="8280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06675C5-B4BC-4C3E-F7B8-4CED9E813F28}"/>
              </a:ext>
            </a:extLst>
          </p:cNvPr>
          <p:cNvSpPr/>
          <p:nvPr/>
        </p:nvSpPr>
        <p:spPr>
          <a:xfrm>
            <a:off x="9606449" y="4362881"/>
            <a:ext cx="324781" cy="8280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D693C8A-3B08-D0FB-2C48-897ED340968D}"/>
              </a:ext>
            </a:extLst>
          </p:cNvPr>
          <p:cNvCxnSpPr>
            <a:cxnSpLocks/>
            <a:stCxn id="26" idx="2"/>
          </p:cNvCxnSpPr>
          <p:nvPr/>
        </p:nvCxnSpPr>
        <p:spPr>
          <a:xfrm>
            <a:off x="8372179" y="5190881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4F264313-D98A-62C8-BEE7-BF7B324AFAFC}"/>
              </a:ext>
            </a:extLst>
          </p:cNvPr>
          <p:cNvSpPr/>
          <p:nvPr/>
        </p:nvSpPr>
        <p:spPr>
          <a:xfrm rot="5400000">
            <a:off x="8910489" y="5147721"/>
            <a:ext cx="324781" cy="8280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6172A32-75FA-8B80-11F7-1A184FC314D0}"/>
              </a:ext>
            </a:extLst>
          </p:cNvPr>
          <p:cNvCxnSpPr>
            <a:cxnSpLocks/>
            <a:stCxn id="27" idx="2"/>
          </p:cNvCxnSpPr>
          <p:nvPr/>
        </p:nvCxnSpPr>
        <p:spPr>
          <a:xfrm>
            <a:off x="9768840" y="5190881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5775B2F-FDAC-1141-40DE-40AFA79C906A}"/>
              </a:ext>
            </a:extLst>
          </p:cNvPr>
          <p:cNvCxnSpPr>
            <a:cxnSpLocks/>
          </p:cNvCxnSpPr>
          <p:nvPr/>
        </p:nvCxnSpPr>
        <p:spPr>
          <a:xfrm>
            <a:off x="8372178" y="981662"/>
            <a:ext cx="139666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1556301A-E34D-21CA-3D10-308A3597D693}"/>
              </a:ext>
            </a:extLst>
          </p:cNvPr>
          <p:cNvSpPr/>
          <p:nvPr/>
        </p:nvSpPr>
        <p:spPr>
          <a:xfrm>
            <a:off x="8209788" y="-217178"/>
            <a:ext cx="324781" cy="8280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EA98A34-E713-E7D7-D899-1D1B5C4CCBB1}"/>
              </a:ext>
            </a:extLst>
          </p:cNvPr>
          <p:cNvSpPr/>
          <p:nvPr/>
        </p:nvSpPr>
        <p:spPr>
          <a:xfrm>
            <a:off x="9606449" y="-217178"/>
            <a:ext cx="324781" cy="8280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AD70C87-09BB-4B84-CB4F-A0C27E264518}"/>
              </a:ext>
            </a:extLst>
          </p:cNvPr>
          <p:cNvCxnSpPr>
            <a:cxnSpLocks/>
            <a:stCxn id="60" idx="2"/>
          </p:cNvCxnSpPr>
          <p:nvPr/>
        </p:nvCxnSpPr>
        <p:spPr>
          <a:xfrm>
            <a:off x="8372179" y="610822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6A3F592F-464A-C5EF-5C8F-739C49117BF4}"/>
              </a:ext>
            </a:extLst>
          </p:cNvPr>
          <p:cNvSpPr/>
          <p:nvPr/>
        </p:nvSpPr>
        <p:spPr>
          <a:xfrm rot="5400000">
            <a:off x="8910489" y="567662"/>
            <a:ext cx="324781" cy="8280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3B8A256-469C-829B-F54E-17FE0F84804E}"/>
              </a:ext>
            </a:extLst>
          </p:cNvPr>
          <p:cNvCxnSpPr>
            <a:cxnSpLocks/>
            <a:stCxn id="61" idx="2"/>
          </p:cNvCxnSpPr>
          <p:nvPr/>
        </p:nvCxnSpPr>
        <p:spPr>
          <a:xfrm>
            <a:off x="9768840" y="610822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B3BC7729-A213-A0B6-9340-B34CDF7B559C}"/>
              </a:ext>
            </a:extLst>
          </p:cNvPr>
          <p:cNvCxnSpPr>
            <a:cxnSpLocks/>
          </p:cNvCxnSpPr>
          <p:nvPr/>
        </p:nvCxnSpPr>
        <p:spPr>
          <a:xfrm>
            <a:off x="8372178" y="7089939"/>
            <a:ext cx="139666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9FA0866C-5199-9FB5-17BF-2582AC8B1B17}"/>
              </a:ext>
            </a:extLst>
          </p:cNvPr>
          <p:cNvSpPr/>
          <p:nvPr/>
        </p:nvSpPr>
        <p:spPr>
          <a:xfrm>
            <a:off x="8209788" y="5891099"/>
            <a:ext cx="324781" cy="8280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CBEEC72-8ADE-C7D8-AE15-6F7DD1E1E7FE}"/>
              </a:ext>
            </a:extLst>
          </p:cNvPr>
          <p:cNvSpPr/>
          <p:nvPr/>
        </p:nvSpPr>
        <p:spPr>
          <a:xfrm>
            <a:off x="9606449" y="5891099"/>
            <a:ext cx="324781" cy="8280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EF33FB7D-9A03-004C-1A3F-4ED473AB53D4}"/>
              </a:ext>
            </a:extLst>
          </p:cNvPr>
          <p:cNvCxnSpPr>
            <a:cxnSpLocks/>
            <a:stCxn id="67" idx="2"/>
          </p:cNvCxnSpPr>
          <p:nvPr/>
        </p:nvCxnSpPr>
        <p:spPr>
          <a:xfrm>
            <a:off x="8372179" y="6719099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ctangle 87">
            <a:extLst>
              <a:ext uri="{FF2B5EF4-FFF2-40B4-BE49-F238E27FC236}">
                <a16:creationId xmlns:a16="http://schemas.microsoft.com/office/drawing/2014/main" id="{DF2F7397-9E43-CE7B-7E4A-642013F7D989}"/>
              </a:ext>
            </a:extLst>
          </p:cNvPr>
          <p:cNvSpPr/>
          <p:nvPr/>
        </p:nvSpPr>
        <p:spPr>
          <a:xfrm rot="5400000">
            <a:off x="8910489" y="6675939"/>
            <a:ext cx="324781" cy="82800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A0DAC079-9C18-5889-5ACF-13D6A418F880}"/>
              </a:ext>
            </a:extLst>
          </p:cNvPr>
          <p:cNvCxnSpPr>
            <a:cxnSpLocks/>
            <a:stCxn id="82" idx="2"/>
          </p:cNvCxnSpPr>
          <p:nvPr/>
        </p:nvCxnSpPr>
        <p:spPr>
          <a:xfrm>
            <a:off x="9768840" y="6719099"/>
            <a:ext cx="0" cy="700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6EE5D36-5D76-EFA8-B8A6-15A942005612}"/>
                  </a:ext>
                </a:extLst>
              </p:cNvPr>
              <p:cNvSpPr txBox="1"/>
              <p:nvPr/>
            </p:nvSpPr>
            <p:spPr>
              <a:xfrm>
                <a:off x="6733699" y="3429000"/>
                <a:ext cx="78553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stack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stack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6EE5D36-5D76-EFA8-B8A6-15A9420056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699" y="3429000"/>
                <a:ext cx="785535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9D3E5C57-FC84-B77F-5ECA-4E52610D736F}"/>
              </a:ext>
            </a:extLst>
          </p:cNvPr>
          <p:cNvCxnSpPr>
            <a:cxnSpLocks/>
          </p:cNvCxnSpPr>
          <p:nvPr/>
        </p:nvCxnSpPr>
        <p:spPr>
          <a:xfrm flipH="1" flipV="1">
            <a:off x="7519234" y="3871111"/>
            <a:ext cx="690554" cy="162391"/>
          </a:xfrm>
          <a:prstGeom prst="line">
            <a:avLst/>
          </a:prstGeom>
          <a:ln w="190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519B404E-C772-F2EA-C26C-8BEC2C74DCE2}"/>
              </a:ext>
            </a:extLst>
          </p:cNvPr>
          <p:cNvCxnSpPr>
            <a:cxnSpLocks/>
          </p:cNvCxnSpPr>
          <p:nvPr/>
        </p:nvCxnSpPr>
        <p:spPr>
          <a:xfrm flipH="1">
            <a:off x="9931230" y="3871111"/>
            <a:ext cx="448732" cy="164690"/>
          </a:xfrm>
          <a:prstGeom prst="line">
            <a:avLst/>
          </a:prstGeom>
          <a:ln w="190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72573669-FFB4-FED3-5CC6-8D3A5DA86A3E}"/>
              </a:ext>
            </a:extLst>
          </p:cNvPr>
          <p:cNvCxnSpPr/>
          <p:nvPr/>
        </p:nvCxnSpPr>
        <p:spPr>
          <a:xfrm flipV="1">
            <a:off x="7916985" y="4298462"/>
            <a:ext cx="0" cy="1016000"/>
          </a:xfrm>
          <a:prstGeom prst="straightConnector1">
            <a:avLst/>
          </a:prstGeom>
          <a:ln w="28575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0A6D36B9-8F96-E4F5-8C10-F5529E3A908E}"/>
                  </a:ext>
                </a:extLst>
              </p:cNvPr>
              <p:cNvSpPr txBox="1"/>
              <p:nvPr/>
            </p:nvSpPr>
            <p:spPr>
              <a:xfrm>
                <a:off x="7346357" y="4610338"/>
                <a:ext cx="5181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𝑆𝐶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0A6D36B9-8F96-E4F5-8C10-F5529E3A90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6357" y="4610338"/>
                <a:ext cx="51815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Oval 94">
            <a:extLst>
              <a:ext uri="{FF2B5EF4-FFF2-40B4-BE49-F238E27FC236}">
                <a16:creationId xmlns:a16="http://schemas.microsoft.com/office/drawing/2014/main" id="{1B1250F0-26E6-5924-6DB5-77C9E56D5B2A}"/>
              </a:ext>
            </a:extLst>
          </p:cNvPr>
          <p:cNvSpPr/>
          <p:nvPr/>
        </p:nvSpPr>
        <p:spPr>
          <a:xfrm>
            <a:off x="8290980" y="3952306"/>
            <a:ext cx="162391" cy="16239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E99355CC-9D19-F19C-2B69-CC0AAB2225D3}"/>
              </a:ext>
            </a:extLst>
          </p:cNvPr>
          <p:cNvSpPr/>
          <p:nvPr/>
        </p:nvSpPr>
        <p:spPr>
          <a:xfrm>
            <a:off x="9687642" y="3952305"/>
            <a:ext cx="162391" cy="1623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8B2FFC4C-70A0-8817-42B2-7B315FAC35F4}"/>
                  </a:ext>
                </a:extLst>
              </p:cNvPr>
              <p:cNvSpPr txBox="1"/>
              <p:nvPr/>
            </p:nvSpPr>
            <p:spPr>
              <a:xfrm>
                <a:off x="10379964" y="3429000"/>
                <a:ext cx="645177" cy="6957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sup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sup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8B2FFC4C-70A0-8817-42B2-7B315FAC35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9964" y="3429000"/>
                <a:ext cx="645177" cy="695703"/>
              </a:xfrm>
              <a:prstGeom prst="rect">
                <a:avLst/>
              </a:prstGeom>
              <a:blipFill>
                <a:blip r:embed="rId6"/>
                <a:stretch>
                  <a:fillRect b="-1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3B705C5E-417A-E27C-88F8-03F2366167AE}"/>
                  </a:ext>
                </a:extLst>
              </p:cNvPr>
              <p:cNvSpPr txBox="1"/>
              <p:nvPr/>
            </p:nvSpPr>
            <p:spPr>
              <a:xfrm>
                <a:off x="8711692" y="1959846"/>
                <a:ext cx="717632" cy="381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el</m:t>
                          </m:r>
                          <m:r>
                            <a:rPr lang="en-GB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tr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3B705C5E-417A-E27C-88F8-03F2366167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1692" y="1959846"/>
                <a:ext cx="717632" cy="3815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3510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ngle Cable Quench Propagation Hphi">
            <a:hlinkClick r:id="" action="ppaction://media"/>
            <a:extLst>
              <a:ext uri="{FF2B5EF4-FFF2-40B4-BE49-F238E27FC236}">
                <a16:creationId xmlns:a16="http://schemas.microsoft.com/office/drawing/2014/main" id="{FD29D919-DAB3-B019-3BA1-E72E371ED7E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24138" y="1214794"/>
            <a:ext cx="5611714" cy="4489371"/>
          </a:xfrm>
          <a:prstGeom prst="rect">
            <a:avLst/>
          </a:prstGeom>
        </p:spPr>
      </p:pic>
      <p:sp>
        <p:nvSpPr>
          <p:cNvPr id="7" name="Subtitle 6">
            <a:extLst>
              <a:ext uri="{FF2B5EF4-FFF2-40B4-BE49-F238E27FC236}">
                <a16:creationId xmlns:a16="http://schemas.microsoft.com/office/drawing/2014/main" id="{1DD5D107-E62B-5999-D2D6-8EC2B86648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366" y="3505199"/>
            <a:ext cx="4792389" cy="1311947"/>
          </a:xfrm>
        </p:spPr>
        <p:txBody>
          <a:bodyPr/>
          <a:lstStyle/>
          <a:p>
            <a:r>
              <a:rPr lang="en-GB" cap="none" dirty="0">
                <a:solidFill>
                  <a:schemeClr val="bg1"/>
                </a:solidFill>
              </a:rPr>
              <a:t>How does AVI formulation perform compared to a more detailed approach?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142AEE-D45B-F6C0-C29E-6703DDEC1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66" y="1678726"/>
            <a:ext cx="4789855" cy="792088"/>
          </a:xfrm>
        </p:spPr>
        <p:txBody>
          <a:bodyPr>
            <a:normAutofit fontScale="90000"/>
          </a:bodyPr>
          <a:lstStyle/>
          <a:p>
            <a:r>
              <a:rPr lang="en-GB" dirty="0"/>
              <a:t>Part 2:</a:t>
            </a:r>
            <a:br>
              <a:rPr lang="en-GB" dirty="0"/>
            </a:br>
            <a:r>
              <a:rPr lang="en-GB" dirty="0"/>
              <a:t>Single Cable Benchmark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592E2F-81F9-F50A-1E77-23C818F57F20}"/>
              </a:ext>
            </a:extLst>
          </p:cNvPr>
          <p:cNvSpPr txBox="1"/>
          <p:nvPr/>
        </p:nvSpPr>
        <p:spPr>
          <a:xfrm>
            <a:off x="6652325" y="2101482"/>
            <a:ext cx="296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4594BC-EC42-1805-7BF3-D01D4A7BE0FE}"/>
              </a:ext>
            </a:extLst>
          </p:cNvPr>
          <p:cNvSpPr txBox="1"/>
          <p:nvPr/>
        </p:nvSpPr>
        <p:spPr>
          <a:xfrm>
            <a:off x="7846172" y="1863392"/>
            <a:ext cx="324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J</a:t>
            </a:r>
            <a:r>
              <a:rPr lang="en-GB" baseline="-25000" dirty="0" err="1"/>
              <a:t>c</a:t>
            </a:r>
            <a:endParaRPr lang="en-GB" baseline="-25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35ECE0-0AEA-2B61-7568-1BBA281FA5EF}"/>
              </a:ext>
            </a:extLst>
          </p:cNvPr>
          <p:cNvSpPr txBox="1"/>
          <p:nvPr/>
        </p:nvSpPr>
        <p:spPr>
          <a:xfrm>
            <a:off x="8900793" y="1678726"/>
            <a:ext cx="258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202568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FC7E0372-A300-DF80-FAAB-FC72C4626680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3"/>
          <a:stretch>
            <a:fillRect/>
          </a:stretch>
        </p:blipFill>
        <p:spPr>
          <a:xfrm>
            <a:off x="801688" y="1602581"/>
            <a:ext cx="5219700" cy="391477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2685C87-961E-E43D-2B9D-8D9FA26C6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Quench initiation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C2E573D-0FC5-2FBD-B34C-137AD2056A6B}"/>
                  </a:ext>
                </a:extLst>
              </p:cNvPr>
              <p:cNvSpPr txBox="1"/>
              <p:nvPr/>
            </p:nvSpPr>
            <p:spPr>
              <a:xfrm>
                <a:off x="6176834" y="1966742"/>
                <a:ext cx="216091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>
                    <a:solidFill>
                      <a:srgbClr val="6C0040"/>
                    </a:solidFill>
                  </a:rPr>
                  <a:t>Initiation region:</a:t>
                </a:r>
                <a:br>
                  <a:rPr lang="en-GB" b="1" dirty="0">
                    <a:solidFill>
                      <a:srgbClr val="7030A0"/>
                    </a:solidFill>
                  </a:rPr>
                </a:br>
                <a:r>
                  <a:rPr lang="en-GB" dirty="0"/>
                  <a:t>Within 10 </a:t>
                </a:r>
                <a:r>
                  <a:rPr lang="en-GB" dirty="0" err="1"/>
                  <a:t>ms</a:t>
                </a:r>
                <a:r>
                  <a:rPr lang="en-GB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C2E573D-0FC5-2FBD-B34C-137AD2056A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6834" y="1966742"/>
                <a:ext cx="2160913" cy="646331"/>
              </a:xfrm>
              <a:prstGeom prst="rect">
                <a:avLst/>
              </a:prstGeom>
              <a:blipFill>
                <a:blip r:embed="rId4"/>
                <a:stretch>
                  <a:fillRect l="-2254"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3885D8-2737-9573-22B5-F5788C17AB89}"/>
              </a:ext>
            </a:extLst>
          </p:cNvPr>
          <p:cNvCxnSpPr>
            <a:cxnSpLocks/>
          </p:cNvCxnSpPr>
          <p:nvPr/>
        </p:nvCxnSpPr>
        <p:spPr>
          <a:xfrm flipH="1">
            <a:off x="4069080" y="2289907"/>
            <a:ext cx="1874520" cy="65141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595E7AD-2B26-C6E4-0FD6-63D348AC5D13}"/>
              </a:ext>
            </a:extLst>
          </p:cNvPr>
          <p:cNvSpPr txBox="1"/>
          <p:nvPr/>
        </p:nvSpPr>
        <p:spPr>
          <a:xfrm>
            <a:off x="855939" y="1340644"/>
            <a:ext cx="1003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J</a:t>
            </a:r>
            <a:r>
              <a:rPr lang="en-GB" baseline="-25000" dirty="0" err="1"/>
              <a:t>c</a:t>
            </a:r>
            <a:r>
              <a:rPr lang="en-GB" dirty="0"/>
              <a:t> (A/m</a:t>
            </a:r>
            <a:r>
              <a:rPr lang="en-GB" baseline="30000" dirty="0"/>
              <a:t>2</a:t>
            </a:r>
            <a:r>
              <a:rPr lang="en-GB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48222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ingle Cable Quench Propagation Hphi">
            <a:hlinkClick r:id="" action="ppaction://media"/>
            <a:extLst>
              <a:ext uri="{FF2B5EF4-FFF2-40B4-BE49-F238E27FC236}">
                <a16:creationId xmlns:a16="http://schemas.microsoft.com/office/drawing/2014/main" id="{06ADB6E1-AE5C-64FA-620F-45BF6CCA792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35338" y="1309688"/>
            <a:ext cx="5626100" cy="4500562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2AE63B7-63F1-6EAA-174C-4A49EDE23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Detailed </a:t>
            </a:r>
            <a:r>
              <a:rPr lang="en-GB" dirty="0" err="1"/>
              <a:t>Hϕ</a:t>
            </a:r>
            <a:r>
              <a:rPr lang="en-GB" dirty="0"/>
              <a:t>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F75D97E-BF11-B2A2-8B18-0E75AC9DA2F9}"/>
                  </a:ext>
                </a:extLst>
              </p:cNvPr>
              <p:cNvSpPr txBox="1"/>
              <p:nvPr/>
            </p:nvSpPr>
            <p:spPr>
              <a:xfrm>
                <a:off x="3786945" y="2120928"/>
                <a:ext cx="3804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F75D97E-BF11-B2A2-8B18-0E75AC9DA2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6945" y="2120928"/>
                <a:ext cx="38048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BB9D09E-A83C-0F8B-C15F-5A9D17F7E011}"/>
                  </a:ext>
                </a:extLst>
              </p:cNvPr>
              <p:cNvSpPr txBox="1"/>
              <p:nvPr/>
            </p:nvSpPr>
            <p:spPr>
              <a:xfrm>
                <a:off x="6096000" y="1675396"/>
                <a:ext cx="3302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BB9D09E-A83C-0F8B-C15F-5A9D17F7E0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675396"/>
                <a:ext cx="330219" cy="369332"/>
              </a:xfrm>
              <a:prstGeom prst="rect">
                <a:avLst/>
              </a:prstGeom>
              <a:blipFill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29E1F042-75A1-9585-E78F-67FD5173A130}"/>
              </a:ext>
            </a:extLst>
          </p:cNvPr>
          <p:cNvSpPr txBox="1"/>
          <p:nvPr/>
        </p:nvSpPr>
        <p:spPr>
          <a:xfrm>
            <a:off x="9480062" y="2391508"/>
            <a:ext cx="19590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Computation time:</a:t>
            </a:r>
          </a:p>
          <a:p>
            <a:r>
              <a:rPr lang="en-GB" dirty="0"/>
              <a:t>~ 1 hour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18A49C4-B1FB-4757-8B6A-F74B75A5D42F}"/>
                  </a:ext>
                </a:extLst>
              </p:cNvPr>
              <p:cNvSpPr txBox="1"/>
              <p:nvPr/>
            </p:nvSpPr>
            <p:spPr>
              <a:xfrm>
                <a:off x="4977584" y="1882922"/>
                <a:ext cx="4120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 dirty="0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18A49C4-B1FB-4757-8B6A-F74B75A5D4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584" y="1882922"/>
                <a:ext cx="412036" cy="369332"/>
              </a:xfrm>
              <a:prstGeom prst="rect">
                <a:avLst/>
              </a:prstGeom>
              <a:blipFill>
                <a:blip r:embed="rId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784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2DA9F-1F08-6601-7C69-DC9520074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ingle Cable Quench Propagation Avi">
            <a:hlinkClick r:id="" action="ppaction://media"/>
            <a:extLst>
              <a:ext uri="{FF2B5EF4-FFF2-40B4-BE49-F238E27FC236}">
                <a16:creationId xmlns:a16="http://schemas.microsoft.com/office/drawing/2014/main" id="{D4B3A145-92D8-0D58-69B0-59A8E2FF93D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35338" y="1309688"/>
            <a:ext cx="5626100" cy="4500562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7BCDBD2-7DB0-E92A-CB05-6E871503B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Line element (AVI) model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7BD18A-A1FD-1C3B-4CA0-C926A5A721A3}"/>
              </a:ext>
            </a:extLst>
          </p:cNvPr>
          <p:cNvSpPr txBox="1"/>
          <p:nvPr/>
        </p:nvSpPr>
        <p:spPr>
          <a:xfrm>
            <a:off x="9480062" y="2391508"/>
            <a:ext cx="19590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Computation time:</a:t>
            </a:r>
          </a:p>
          <a:p>
            <a:r>
              <a:rPr lang="en-GB" dirty="0"/>
              <a:t>~ 2 minutes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6440B4-70C1-B179-B5B3-BB2F7C831126}"/>
                  </a:ext>
                </a:extLst>
              </p:cNvPr>
              <p:cNvSpPr txBox="1"/>
              <p:nvPr/>
            </p:nvSpPr>
            <p:spPr>
              <a:xfrm>
                <a:off x="3457956" y="1759170"/>
                <a:ext cx="7849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stack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6440B4-70C1-B179-B5B3-BB2F7C8311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7956" y="1759170"/>
                <a:ext cx="784958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37F1F7C-DFA4-EFAC-7873-21DBC9187AAF}"/>
                  </a:ext>
                </a:extLst>
              </p:cNvPr>
              <p:cNvSpPr txBox="1"/>
              <p:nvPr/>
            </p:nvSpPr>
            <p:spPr>
              <a:xfrm>
                <a:off x="4272973" y="1726849"/>
                <a:ext cx="652038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up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37F1F7C-DFA4-EFAC-7873-21DBC9187A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2973" y="1726849"/>
                <a:ext cx="652038" cy="390748"/>
              </a:xfrm>
              <a:prstGeom prst="rect">
                <a:avLst/>
              </a:prstGeom>
              <a:blipFill>
                <a:blip r:embed="rId7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D168654-6AA7-D500-7775-C57B8A97CFE7}"/>
                  </a:ext>
                </a:extLst>
              </p:cNvPr>
              <p:cNvSpPr txBox="1"/>
              <p:nvPr/>
            </p:nvSpPr>
            <p:spPr>
              <a:xfrm>
                <a:off x="5032717" y="1737557"/>
                <a:ext cx="4120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D168654-6AA7-D500-7775-C57B8A97C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2717" y="1737557"/>
                <a:ext cx="412036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1D447E-DFF8-5C87-97F2-292BBEE1D758}"/>
                  </a:ext>
                </a:extLst>
              </p:cNvPr>
              <p:cNvSpPr txBox="1"/>
              <p:nvPr/>
            </p:nvSpPr>
            <p:spPr>
              <a:xfrm>
                <a:off x="6329505" y="1737557"/>
                <a:ext cx="613501" cy="3940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up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1D447E-DFF8-5C87-97F2-292BBEE1D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9505" y="1737557"/>
                <a:ext cx="613501" cy="394019"/>
              </a:xfrm>
              <a:prstGeom prst="rect">
                <a:avLst/>
              </a:prstGeom>
              <a:blipFill>
                <a:blip r:embed="rId9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9A43556-D873-4CD7-A2D0-CFACE8E6D177}"/>
                  </a:ext>
                </a:extLst>
              </p:cNvPr>
              <p:cNvSpPr txBox="1"/>
              <p:nvPr/>
            </p:nvSpPr>
            <p:spPr>
              <a:xfrm>
                <a:off x="5552895" y="1759170"/>
                <a:ext cx="7465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stack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9A43556-D873-4CD7-A2D0-CFACE8E6D1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2895" y="1759170"/>
                <a:ext cx="746551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992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0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7D495F0-78FB-B3FE-7400-8345FA755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Comparison</a:t>
            </a:r>
          </a:p>
        </p:txBody>
      </p:sp>
      <p:pic>
        <p:nvPicPr>
          <p:cNvPr id="30" name="Content Placeholder 29">
            <a:extLst>
              <a:ext uri="{FF2B5EF4-FFF2-40B4-BE49-F238E27FC236}">
                <a16:creationId xmlns:a16="http://schemas.microsoft.com/office/drawing/2014/main" id="{6EB0CD1A-CFFE-0AE6-B584-B282EE631F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73760" y="1309688"/>
            <a:ext cx="6750843" cy="450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89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00455-BB64-7C1A-6DC4-AE3C934F2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>
            <a:extLst>
              <a:ext uri="{FF2B5EF4-FFF2-40B4-BE49-F238E27FC236}">
                <a16:creationId xmlns:a16="http://schemas.microsoft.com/office/drawing/2014/main" id="{76DFA30E-6B42-5184-F23A-5A223BA9B5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cap="none" dirty="0">
                <a:solidFill>
                  <a:schemeClr val="bg1"/>
                </a:solidFill>
              </a:rPr>
              <a:t>How to get temperature distributions after discharge as uniform as possible?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B3B436-38A1-67E4-EFBF-E786FCE99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66" y="1678726"/>
            <a:ext cx="4789855" cy="792088"/>
          </a:xfrm>
        </p:spPr>
        <p:txBody>
          <a:bodyPr>
            <a:normAutofit fontScale="90000"/>
          </a:bodyPr>
          <a:lstStyle/>
          <a:p>
            <a:r>
              <a:rPr lang="en-GB" dirty="0"/>
              <a:t>Part 3:</a:t>
            </a:r>
            <a:br>
              <a:rPr lang="en-GB" dirty="0"/>
            </a:br>
            <a:r>
              <a:rPr lang="en-GB" dirty="0"/>
              <a:t>TF coil discharges</a:t>
            </a:r>
          </a:p>
        </p:txBody>
      </p:sp>
      <p:pic>
        <p:nvPicPr>
          <p:cNvPr id="7" name="08.07E">
            <a:hlinkClick r:id="" action="ppaction://media"/>
            <a:extLst>
              <a:ext uri="{FF2B5EF4-FFF2-40B4-BE49-F238E27FC236}">
                <a16:creationId xmlns:a16="http://schemas.microsoft.com/office/drawing/2014/main" id="{285682FD-CD74-997D-6942-625C72DD05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08133" y="945472"/>
            <a:ext cx="4967055" cy="49670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EBC3B28-BA87-57A0-EA02-A32FED088644}"/>
                  </a:ext>
                </a:extLst>
              </p:cNvPr>
              <p:cNvSpPr txBox="1"/>
              <p:nvPr/>
            </p:nvSpPr>
            <p:spPr>
              <a:xfrm>
                <a:off x="9751184" y="2689460"/>
                <a:ext cx="6213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EBC3B28-BA87-57A0-EA02-A32FED0886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1184" y="2689460"/>
                <a:ext cx="621324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4248185-2AD8-D3E5-771A-A126C77682E3}"/>
                  </a:ext>
                </a:extLst>
              </p:cNvPr>
              <p:cNvSpPr txBox="1"/>
              <p:nvPr/>
            </p:nvSpPr>
            <p:spPr>
              <a:xfrm>
                <a:off x="9237499" y="5299946"/>
                <a:ext cx="12264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𝑠𝑡𝑎𝑐𝑘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4248185-2AD8-D3E5-771A-A126C77682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7499" y="5299946"/>
                <a:ext cx="1226490" cy="369332"/>
              </a:xfrm>
              <a:prstGeom prst="rect">
                <a:avLst/>
              </a:prstGeom>
              <a:blipFill>
                <a:blip r:embed="rId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284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Content Placeholder 43">
            <a:extLst>
              <a:ext uri="{FF2B5EF4-FFF2-40B4-BE49-F238E27FC236}">
                <a16:creationId xmlns:a16="http://schemas.microsoft.com/office/drawing/2014/main" id="{CF53DED4-B54D-162B-4607-3AA5244E9BD3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8372574" y="1309688"/>
            <a:ext cx="2812851" cy="4500562"/>
          </a:xfrm>
        </p:spPr>
      </p:pic>
      <p:pic>
        <p:nvPicPr>
          <p:cNvPr id="86" name="Content Placeholder 85">
            <a:extLst>
              <a:ext uri="{FF2B5EF4-FFF2-40B4-BE49-F238E27FC236}">
                <a16:creationId xmlns:a16="http://schemas.microsoft.com/office/drawing/2014/main" id="{04586FFF-CBBF-6227-D498-E265FB0D8795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4"/>
          <a:stretch>
            <a:fillRect/>
          </a:stretch>
        </p:blipFill>
        <p:spPr>
          <a:xfrm>
            <a:off x="4741962" y="1309688"/>
            <a:ext cx="2812851" cy="4500562"/>
          </a:xfrm>
        </p:spPr>
      </p:pic>
      <p:pic>
        <p:nvPicPr>
          <p:cNvPr id="78" name="Content Placeholder 77">
            <a:extLst>
              <a:ext uri="{FF2B5EF4-FFF2-40B4-BE49-F238E27FC236}">
                <a16:creationId xmlns:a16="http://schemas.microsoft.com/office/drawing/2014/main" id="{B5945373-0EDA-A2E4-961D-0EFD68B815F9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5"/>
          <a:stretch>
            <a:fillRect/>
          </a:stretch>
        </p:blipFill>
        <p:spPr>
          <a:xfrm>
            <a:off x="831652" y="1309688"/>
            <a:ext cx="3375421" cy="4500562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5304AD3-1E9D-3917-F32D-AEE080DDB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384" y="365126"/>
            <a:ext cx="10694617" cy="828000"/>
          </a:xfrm>
        </p:spPr>
        <p:txBody>
          <a:bodyPr/>
          <a:lstStyle/>
          <a:p>
            <a:r>
              <a:rPr lang="en-GB" dirty="0"/>
              <a:t>Geometry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E6BAF0C-CA22-DA20-7B48-B01872845EBD}"/>
              </a:ext>
            </a:extLst>
          </p:cNvPr>
          <p:cNvSpPr txBox="1"/>
          <p:nvPr/>
        </p:nvSpPr>
        <p:spPr>
          <a:xfrm>
            <a:off x="9883140" y="2667000"/>
            <a:ext cx="908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4"/>
                </a:solidFill>
              </a:rPr>
              <a:t>Heaters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B81949FD-A16D-B521-418D-FE052F725AA3}"/>
              </a:ext>
            </a:extLst>
          </p:cNvPr>
          <p:cNvCxnSpPr/>
          <p:nvPr/>
        </p:nvCxnSpPr>
        <p:spPr>
          <a:xfrm flipH="1">
            <a:off x="10187940" y="3093720"/>
            <a:ext cx="149523" cy="1059180"/>
          </a:xfrm>
          <a:prstGeom prst="straightConnector1">
            <a:avLst/>
          </a:prstGeom>
          <a:ln w="28575">
            <a:solidFill>
              <a:schemeClr val="accent4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77FFABA-0721-E280-A267-943AE4B93588}"/>
              </a:ext>
            </a:extLst>
          </p:cNvPr>
          <p:cNvCxnSpPr>
            <a:cxnSpLocks/>
          </p:cNvCxnSpPr>
          <p:nvPr/>
        </p:nvCxnSpPr>
        <p:spPr>
          <a:xfrm flipH="1" flipV="1">
            <a:off x="9181126" y="2252306"/>
            <a:ext cx="762974" cy="414694"/>
          </a:xfrm>
          <a:prstGeom prst="straightConnector1">
            <a:avLst/>
          </a:prstGeom>
          <a:ln w="28575">
            <a:solidFill>
              <a:schemeClr val="accent4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D1BD2A11-FCD2-26A6-F2D5-745934726607}"/>
              </a:ext>
            </a:extLst>
          </p:cNvPr>
          <p:cNvCxnSpPr>
            <a:cxnSpLocks/>
          </p:cNvCxnSpPr>
          <p:nvPr/>
        </p:nvCxnSpPr>
        <p:spPr>
          <a:xfrm flipV="1">
            <a:off x="5813421" y="1760220"/>
            <a:ext cx="0" cy="3307080"/>
          </a:xfrm>
          <a:prstGeom prst="straightConnector1">
            <a:avLst/>
          </a:prstGeom>
          <a:ln w="12700">
            <a:solidFill>
              <a:srgbClr val="0070C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D8257445-B530-2A1E-98BB-A1FB6B39D303}"/>
              </a:ext>
            </a:extLst>
          </p:cNvPr>
          <p:cNvSpPr txBox="1"/>
          <p:nvPr/>
        </p:nvSpPr>
        <p:spPr>
          <a:xfrm>
            <a:off x="5820412" y="3190637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25 m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B076F57-FD6B-AE12-09A4-0253E391AE2B}"/>
              </a:ext>
            </a:extLst>
          </p:cNvPr>
          <p:cNvSpPr txBox="1"/>
          <p:nvPr/>
        </p:nvSpPr>
        <p:spPr>
          <a:xfrm>
            <a:off x="7667459" y="663357"/>
            <a:ext cx="2111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60 turns</a:t>
            </a:r>
          </a:p>
          <a:p>
            <a:pPr algn="ctr"/>
            <a:r>
              <a:rPr lang="en-GB" dirty="0"/>
              <a:t>divided over 4 layers</a:t>
            </a:r>
          </a:p>
        </p:txBody>
      </p:sp>
    </p:spTree>
    <p:extLst>
      <p:ext uri="{BB962C8B-B14F-4D97-AF65-F5344CB8AC3E}">
        <p14:creationId xmlns:p14="http://schemas.microsoft.com/office/powerpoint/2010/main" val="13127668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78B06-6EEA-433A-6228-ED10238BD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Content Placeholder 43">
            <a:extLst>
              <a:ext uri="{FF2B5EF4-FFF2-40B4-BE49-F238E27FC236}">
                <a16:creationId xmlns:a16="http://schemas.microsoft.com/office/drawing/2014/main" id="{65C8A058-ED1B-36DB-EB0F-4861F86707B4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8372574" y="1309688"/>
            <a:ext cx="2812851" cy="4500562"/>
          </a:xfrm>
        </p:spPr>
      </p:pic>
      <p:pic>
        <p:nvPicPr>
          <p:cNvPr id="86" name="Content Placeholder 85">
            <a:extLst>
              <a:ext uri="{FF2B5EF4-FFF2-40B4-BE49-F238E27FC236}">
                <a16:creationId xmlns:a16="http://schemas.microsoft.com/office/drawing/2014/main" id="{EE583D99-5E90-F3AD-A259-367ED06A4762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4"/>
          <a:stretch>
            <a:fillRect/>
          </a:stretch>
        </p:blipFill>
        <p:spPr>
          <a:xfrm>
            <a:off x="4741962" y="1309688"/>
            <a:ext cx="2812851" cy="4500562"/>
          </a:xfrm>
        </p:spPr>
      </p:pic>
      <p:pic>
        <p:nvPicPr>
          <p:cNvPr id="78" name="Content Placeholder 77">
            <a:extLst>
              <a:ext uri="{FF2B5EF4-FFF2-40B4-BE49-F238E27FC236}">
                <a16:creationId xmlns:a16="http://schemas.microsoft.com/office/drawing/2014/main" id="{372DF859-342D-FE43-35A7-6A8CBAE46A45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5"/>
          <a:stretch>
            <a:fillRect/>
          </a:stretch>
        </p:blipFill>
        <p:spPr>
          <a:xfrm>
            <a:off x="831652" y="1309688"/>
            <a:ext cx="3375421" cy="4500562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CDC8D09-C62D-820D-2E6B-4688C68E3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384" y="365126"/>
            <a:ext cx="10694617" cy="828000"/>
          </a:xfrm>
        </p:spPr>
        <p:txBody>
          <a:bodyPr/>
          <a:lstStyle/>
          <a:p>
            <a:r>
              <a:rPr lang="en-GB" dirty="0"/>
              <a:t>Geometry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015C4F-46AE-AAE8-873F-AA9D294F321B}"/>
              </a:ext>
            </a:extLst>
          </p:cNvPr>
          <p:cNvSpPr txBox="1"/>
          <p:nvPr/>
        </p:nvSpPr>
        <p:spPr>
          <a:xfrm>
            <a:off x="5136635" y="2459653"/>
            <a:ext cx="1918729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Showing T(t) plots at these points: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360D1A7-7ED4-A17D-8DCA-ADD10209F89D}"/>
              </a:ext>
            </a:extLst>
          </p:cNvPr>
          <p:cNvSpPr/>
          <p:nvPr/>
        </p:nvSpPr>
        <p:spPr>
          <a:xfrm>
            <a:off x="5245579" y="3318510"/>
            <a:ext cx="472440" cy="1752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CF5185E-5944-084E-B141-8E12F20E07F3}"/>
              </a:ext>
            </a:extLst>
          </p:cNvPr>
          <p:cNvSpPr/>
          <p:nvPr/>
        </p:nvSpPr>
        <p:spPr>
          <a:xfrm>
            <a:off x="6441919" y="3535680"/>
            <a:ext cx="472440" cy="1752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399292-3AF7-2A85-6C75-4DC04FEF3AC8}"/>
              </a:ext>
            </a:extLst>
          </p:cNvPr>
          <p:cNvSpPr txBox="1"/>
          <p:nvPr/>
        </p:nvSpPr>
        <p:spPr>
          <a:xfrm>
            <a:off x="9883140" y="2667000"/>
            <a:ext cx="908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4"/>
                </a:solidFill>
              </a:rPr>
              <a:t>Heaters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AA13DB3-631B-3957-F573-16BED7D0111D}"/>
              </a:ext>
            </a:extLst>
          </p:cNvPr>
          <p:cNvCxnSpPr/>
          <p:nvPr/>
        </p:nvCxnSpPr>
        <p:spPr>
          <a:xfrm flipH="1">
            <a:off x="10187940" y="3093720"/>
            <a:ext cx="149523" cy="1059180"/>
          </a:xfrm>
          <a:prstGeom prst="straightConnector1">
            <a:avLst/>
          </a:prstGeom>
          <a:ln w="28575">
            <a:solidFill>
              <a:schemeClr val="accent4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FB03DDB-4407-E0B2-2FAF-FE56825ADFF9}"/>
              </a:ext>
            </a:extLst>
          </p:cNvPr>
          <p:cNvCxnSpPr>
            <a:cxnSpLocks/>
          </p:cNvCxnSpPr>
          <p:nvPr/>
        </p:nvCxnSpPr>
        <p:spPr>
          <a:xfrm flipH="1" flipV="1">
            <a:off x="9181126" y="2252306"/>
            <a:ext cx="762974" cy="414694"/>
          </a:xfrm>
          <a:prstGeom prst="straightConnector1">
            <a:avLst/>
          </a:prstGeom>
          <a:ln w="28575">
            <a:solidFill>
              <a:schemeClr val="accent4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ADD7ED8-5D40-59B7-EACA-453C79CAC52E}"/>
              </a:ext>
            </a:extLst>
          </p:cNvPr>
          <p:cNvSpPr txBox="1"/>
          <p:nvPr/>
        </p:nvSpPr>
        <p:spPr>
          <a:xfrm>
            <a:off x="7667459" y="663357"/>
            <a:ext cx="2111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60 turns</a:t>
            </a:r>
          </a:p>
          <a:p>
            <a:pPr algn="ctr"/>
            <a:r>
              <a:rPr lang="en-GB" dirty="0"/>
              <a:t>divided over 4 layers</a:t>
            </a:r>
          </a:p>
        </p:txBody>
      </p:sp>
    </p:spTree>
    <p:extLst>
      <p:ext uri="{BB962C8B-B14F-4D97-AF65-F5344CB8AC3E}">
        <p14:creationId xmlns:p14="http://schemas.microsoft.com/office/powerpoint/2010/main" val="3099691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Content Placeholder 53">
            <a:extLst>
              <a:ext uri="{FF2B5EF4-FFF2-40B4-BE49-F238E27FC236}">
                <a16:creationId xmlns:a16="http://schemas.microsoft.com/office/drawing/2014/main" id="{8418C7C3-D537-DCC8-4F3D-68D2356B2C40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8091289" y="1309688"/>
            <a:ext cx="3375421" cy="450056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729B693-E937-90E3-1E1A-742C5B347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T(t)</a:t>
            </a:r>
          </a:p>
        </p:txBody>
      </p: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8DA2EBD4-265E-62D0-8EE4-4420CE100B9D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4"/>
          <a:stretch>
            <a:fillRect/>
          </a:stretch>
        </p:blipFill>
        <p:spPr>
          <a:xfrm>
            <a:off x="801688" y="1842294"/>
            <a:ext cx="3435350" cy="3435350"/>
          </a:xfrm>
          <a:prstGeom prst="rect">
            <a:avLst/>
          </a:prstGeom>
        </p:spPr>
      </p:pic>
      <p:pic>
        <p:nvPicPr>
          <p:cNvPr id="52" name="Content Placeholder 51">
            <a:extLst>
              <a:ext uri="{FF2B5EF4-FFF2-40B4-BE49-F238E27FC236}">
                <a16:creationId xmlns:a16="http://schemas.microsoft.com/office/drawing/2014/main" id="{36CE3C38-E079-D887-4713-109641334E7F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5"/>
          <a:stretch>
            <a:fillRect/>
          </a:stretch>
        </p:blipFill>
        <p:spPr>
          <a:xfrm>
            <a:off x="4460677" y="1309688"/>
            <a:ext cx="3375421" cy="45005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AB1425D4-1E8C-B980-829F-73EE4E111D46}"/>
                  </a:ext>
                </a:extLst>
              </p:cNvPr>
              <p:cNvSpPr txBox="1"/>
              <p:nvPr/>
            </p:nvSpPr>
            <p:spPr>
              <a:xfrm>
                <a:off x="6382787" y="5277644"/>
                <a:ext cx="7930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AB1425D4-1E8C-B980-829F-73EE4E111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2787" y="5277644"/>
                <a:ext cx="793038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FCADFA4-795B-1AFA-F616-5DEEFC095069}"/>
                  </a:ext>
                </a:extLst>
              </p:cNvPr>
              <p:cNvSpPr txBox="1"/>
              <p:nvPr/>
            </p:nvSpPr>
            <p:spPr>
              <a:xfrm>
                <a:off x="6554501" y="3059668"/>
                <a:ext cx="6213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FCADFA4-795B-1AFA-F616-5DEEFC0950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4501" y="3059668"/>
                <a:ext cx="621324" cy="369332"/>
              </a:xfrm>
              <a:prstGeom prst="rect">
                <a:avLst/>
              </a:prstGeom>
              <a:blipFill>
                <a:blip r:embed="rId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21289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85A49-BE27-5BAF-3187-6D5FE40F1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854ACB02-AE3B-1408-750C-A23500772B41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8091289" y="1309688"/>
            <a:ext cx="3375421" cy="450056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AFFE3D2-9FCB-426D-1119-5220EE245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T(t)</a:t>
            </a:r>
          </a:p>
        </p:txBody>
      </p: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AAD9882B-C407-A979-F7A4-D29B058CF5C2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4"/>
          <a:stretch>
            <a:fillRect/>
          </a:stretch>
        </p:blipFill>
        <p:spPr>
          <a:xfrm>
            <a:off x="801688" y="1842294"/>
            <a:ext cx="3435350" cy="3435350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2E541BA-BBB0-E2FC-2F7E-BDAEED461D9D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5"/>
          <a:stretch>
            <a:fillRect/>
          </a:stretch>
        </p:blipFill>
        <p:spPr>
          <a:xfrm>
            <a:off x="4460677" y="1309688"/>
            <a:ext cx="3375421" cy="45005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DEF171B-F8CA-1260-BF4C-08C6CD327167}"/>
                  </a:ext>
                </a:extLst>
              </p:cNvPr>
              <p:cNvSpPr txBox="1"/>
              <p:nvPr/>
            </p:nvSpPr>
            <p:spPr>
              <a:xfrm>
                <a:off x="6382787" y="5277644"/>
                <a:ext cx="7930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DEF171B-F8CA-1260-BF4C-08C6CD327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2787" y="5277644"/>
                <a:ext cx="793038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422D28B-0E21-93E7-A42C-9B309CA44FA1}"/>
                  </a:ext>
                </a:extLst>
              </p:cNvPr>
              <p:cNvSpPr txBox="1"/>
              <p:nvPr/>
            </p:nvSpPr>
            <p:spPr>
              <a:xfrm>
                <a:off x="6554501" y="3059668"/>
                <a:ext cx="6213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422D28B-0E21-93E7-A42C-9B309CA44F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4501" y="3059668"/>
                <a:ext cx="621324" cy="369332"/>
              </a:xfrm>
              <a:prstGeom prst="rect">
                <a:avLst/>
              </a:prstGeom>
              <a:blipFill>
                <a:blip r:embed="rId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7C67644-4AB0-72B9-35A5-BBE77532D00F}"/>
              </a:ext>
            </a:extLst>
          </p:cNvPr>
          <p:cNvCxnSpPr/>
          <p:nvPr/>
        </p:nvCxnSpPr>
        <p:spPr>
          <a:xfrm flipV="1">
            <a:off x="1947747" y="5040351"/>
            <a:ext cx="0" cy="658664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8A86677-5041-ECA2-1285-BB665E639907}"/>
              </a:ext>
            </a:extLst>
          </p:cNvPr>
          <p:cNvCxnSpPr/>
          <p:nvPr/>
        </p:nvCxnSpPr>
        <p:spPr>
          <a:xfrm flipV="1">
            <a:off x="1947747" y="1842294"/>
            <a:ext cx="0" cy="3093979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7864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A143E-17D7-5E74-CB08-517280D46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A9A8041-E6C0-C0E4-456D-CF3B3DE64873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8091289" y="1309688"/>
            <a:ext cx="3375421" cy="450056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5B7D8E7-E1AE-7080-20AE-B43D27FD4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T(t)</a:t>
            </a:r>
          </a:p>
        </p:txBody>
      </p: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76C19BFD-B55D-4AA8-08D4-AD4EA0555FFE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4"/>
          <a:stretch>
            <a:fillRect/>
          </a:stretch>
        </p:blipFill>
        <p:spPr>
          <a:xfrm>
            <a:off x="801688" y="1842294"/>
            <a:ext cx="3435350" cy="3435350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4C8EDA1-F521-ECA8-354F-E4E9044DBE24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5"/>
          <a:stretch>
            <a:fillRect/>
          </a:stretch>
        </p:blipFill>
        <p:spPr>
          <a:xfrm>
            <a:off x="4460677" y="1309688"/>
            <a:ext cx="3375421" cy="45005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8A2BB4D-6985-5348-8E93-6439C55AD655}"/>
                  </a:ext>
                </a:extLst>
              </p:cNvPr>
              <p:cNvSpPr txBox="1"/>
              <p:nvPr/>
            </p:nvSpPr>
            <p:spPr>
              <a:xfrm>
                <a:off x="6382787" y="5277644"/>
                <a:ext cx="7930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8A2BB4D-6985-5348-8E93-6439C55AD6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2787" y="5277644"/>
                <a:ext cx="793038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100463C-740B-239C-43C8-04445CC9792C}"/>
                  </a:ext>
                </a:extLst>
              </p:cNvPr>
              <p:cNvSpPr txBox="1"/>
              <p:nvPr/>
            </p:nvSpPr>
            <p:spPr>
              <a:xfrm>
                <a:off x="6554501" y="3059668"/>
                <a:ext cx="6213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100463C-740B-239C-43C8-04445CC97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4501" y="3059668"/>
                <a:ext cx="621324" cy="369332"/>
              </a:xfrm>
              <a:prstGeom prst="rect">
                <a:avLst/>
              </a:prstGeom>
              <a:blipFill>
                <a:blip r:embed="rId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2147418-1769-23B6-39CE-BC448E2E94B8}"/>
              </a:ext>
            </a:extLst>
          </p:cNvPr>
          <p:cNvCxnSpPr/>
          <p:nvPr/>
        </p:nvCxnSpPr>
        <p:spPr>
          <a:xfrm flipV="1">
            <a:off x="2557347" y="5040351"/>
            <a:ext cx="0" cy="658664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7540E63-F174-EA27-D839-2F9353CABD86}"/>
              </a:ext>
            </a:extLst>
          </p:cNvPr>
          <p:cNvCxnSpPr/>
          <p:nvPr/>
        </p:nvCxnSpPr>
        <p:spPr>
          <a:xfrm flipV="1">
            <a:off x="2557347" y="1842294"/>
            <a:ext cx="0" cy="3093979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8886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93AC6-0FD5-F851-31BB-5BDF67AE3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F003FE10-ED2B-3B72-4F2E-5040204F44F6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8091289" y="1309688"/>
            <a:ext cx="3375421" cy="450056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E682D49-A07E-B689-FAF6-04A4B480A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T(t)</a:t>
            </a:r>
          </a:p>
        </p:txBody>
      </p: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FBF0C253-6BA2-59C2-9258-CA60E4921FEE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4"/>
          <a:stretch>
            <a:fillRect/>
          </a:stretch>
        </p:blipFill>
        <p:spPr>
          <a:xfrm>
            <a:off x="801688" y="1842294"/>
            <a:ext cx="3435350" cy="3435350"/>
          </a:xfrm>
          <a:prstGeom prst="rect">
            <a:avLst/>
          </a:prstGeo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FD751C48-37D2-E87D-F25E-3C3AB6FDD317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5"/>
          <a:stretch>
            <a:fillRect/>
          </a:stretch>
        </p:blipFill>
        <p:spPr>
          <a:xfrm>
            <a:off x="4460677" y="1309688"/>
            <a:ext cx="3375421" cy="45005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03BBC7B-8D05-DD18-D0F5-832E59CA9E97}"/>
                  </a:ext>
                </a:extLst>
              </p:cNvPr>
              <p:cNvSpPr txBox="1"/>
              <p:nvPr/>
            </p:nvSpPr>
            <p:spPr>
              <a:xfrm>
                <a:off x="6382787" y="5277644"/>
                <a:ext cx="7930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03BBC7B-8D05-DD18-D0F5-832E59CA9E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2787" y="5277644"/>
                <a:ext cx="793038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D9F7FCF-B982-324D-C361-396A6C593786}"/>
                  </a:ext>
                </a:extLst>
              </p:cNvPr>
              <p:cNvSpPr txBox="1"/>
              <p:nvPr/>
            </p:nvSpPr>
            <p:spPr>
              <a:xfrm>
                <a:off x="6554501" y="3059668"/>
                <a:ext cx="6213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D9F7FCF-B982-324D-C361-396A6C5937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4501" y="3059668"/>
                <a:ext cx="621324" cy="369332"/>
              </a:xfrm>
              <a:prstGeom prst="rect">
                <a:avLst/>
              </a:prstGeom>
              <a:blipFill>
                <a:blip r:embed="rId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677A957-2ED8-95E6-C8F2-7C8048235214}"/>
              </a:ext>
            </a:extLst>
          </p:cNvPr>
          <p:cNvCxnSpPr/>
          <p:nvPr/>
        </p:nvCxnSpPr>
        <p:spPr>
          <a:xfrm flipV="1">
            <a:off x="2877016" y="5040351"/>
            <a:ext cx="0" cy="658664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05325D5-30E9-3B38-36F3-A738971D041C}"/>
              </a:ext>
            </a:extLst>
          </p:cNvPr>
          <p:cNvCxnSpPr/>
          <p:nvPr/>
        </p:nvCxnSpPr>
        <p:spPr>
          <a:xfrm flipV="1">
            <a:off x="2877016" y="1842294"/>
            <a:ext cx="0" cy="3093979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2561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43CB2-3F66-B0E6-AF4D-12B00A4A7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A7CCC0-97DC-A88B-6010-F437ED308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T(t)</a:t>
            </a:r>
          </a:p>
        </p:txBody>
      </p: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82295143-8424-AA47-3D1F-E96767B5F62E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3"/>
          <a:stretch>
            <a:fillRect/>
          </a:stretch>
        </p:blipFill>
        <p:spPr>
          <a:xfrm>
            <a:off x="801688" y="1842294"/>
            <a:ext cx="3435350" cy="3435350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BB67F49-B320-96F0-09AE-1D0114C60A7E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4"/>
          <a:stretch>
            <a:fillRect/>
          </a:stretch>
        </p:blipFill>
        <p:spPr>
          <a:xfrm>
            <a:off x="4460677" y="1309688"/>
            <a:ext cx="3375421" cy="4500562"/>
          </a:xfrm>
          <a:prstGeom prst="rect">
            <a:avLst/>
          </a:prstGeom>
        </p:spPr>
      </p:pic>
      <p:pic>
        <p:nvPicPr>
          <p:cNvPr id="31" name="Content Placeholder 30">
            <a:extLst>
              <a:ext uri="{FF2B5EF4-FFF2-40B4-BE49-F238E27FC236}">
                <a16:creationId xmlns:a16="http://schemas.microsoft.com/office/drawing/2014/main" id="{3DC14563-BCAD-5A0C-A5CE-965387307328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5"/>
          <a:stretch>
            <a:fillRect/>
          </a:stretch>
        </p:blipFill>
        <p:spPr>
          <a:xfrm>
            <a:off x="8091289" y="1309688"/>
            <a:ext cx="3375421" cy="45005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880EEDD-EEFB-81F8-0BC0-B394B0ED8601}"/>
                  </a:ext>
                </a:extLst>
              </p:cNvPr>
              <p:cNvSpPr txBox="1"/>
              <p:nvPr/>
            </p:nvSpPr>
            <p:spPr>
              <a:xfrm>
                <a:off x="6382787" y="5277644"/>
                <a:ext cx="7930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880EEDD-EEFB-81F8-0BC0-B394B0ED8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2787" y="5277644"/>
                <a:ext cx="793038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48834F9-E01B-CDA8-EF03-9D2819B17AFC}"/>
                  </a:ext>
                </a:extLst>
              </p:cNvPr>
              <p:cNvSpPr txBox="1"/>
              <p:nvPr/>
            </p:nvSpPr>
            <p:spPr>
              <a:xfrm>
                <a:off x="6554501" y="3059668"/>
                <a:ext cx="6213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48834F9-E01B-CDA8-EF03-9D2819B17A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4501" y="3059668"/>
                <a:ext cx="621324" cy="369332"/>
              </a:xfrm>
              <a:prstGeom prst="rect">
                <a:avLst/>
              </a:prstGeom>
              <a:blipFill>
                <a:blip r:embed="rId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14E1B78-F0AC-580D-9603-C91A28D1C9B0}"/>
              </a:ext>
            </a:extLst>
          </p:cNvPr>
          <p:cNvCxnSpPr/>
          <p:nvPr/>
        </p:nvCxnSpPr>
        <p:spPr>
          <a:xfrm flipV="1">
            <a:off x="2973660" y="5040351"/>
            <a:ext cx="0" cy="658664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60266CA-5E7E-EDA5-D149-C7A1EA48A6A5}"/>
              </a:ext>
            </a:extLst>
          </p:cNvPr>
          <p:cNvCxnSpPr/>
          <p:nvPr/>
        </p:nvCxnSpPr>
        <p:spPr>
          <a:xfrm flipV="1">
            <a:off x="2973660" y="1842294"/>
            <a:ext cx="0" cy="3093979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01212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5CB58-7EFF-2317-8172-F764BDD67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CDF4FE1-5001-1785-1C73-5776E6D764A9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8091289" y="1309688"/>
            <a:ext cx="3375421" cy="450056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DE4E356-61A0-BB31-B944-A4280E9EB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T(t)</a:t>
            </a:r>
          </a:p>
        </p:txBody>
      </p: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81181FF3-9C90-626E-A211-A1CB10DC4DF4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4"/>
          <a:stretch>
            <a:fillRect/>
          </a:stretch>
        </p:blipFill>
        <p:spPr>
          <a:xfrm>
            <a:off x="801688" y="1842294"/>
            <a:ext cx="3435350" cy="3435350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8CAF3A8-218E-6AEC-D4D2-1E361C5395C6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5"/>
          <a:stretch>
            <a:fillRect/>
          </a:stretch>
        </p:blipFill>
        <p:spPr>
          <a:xfrm>
            <a:off x="4460677" y="1309688"/>
            <a:ext cx="3375421" cy="45005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D80D63F-9B99-CC79-DCFA-AF3E85F14492}"/>
                  </a:ext>
                </a:extLst>
              </p:cNvPr>
              <p:cNvSpPr txBox="1"/>
              <p:nvPr/>
            </p:nvSpPr>
            <p:spPr>
              <a:xfrm>
                <a:off x="6382787" y="5277644"/>
                <a:ext cx="7930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D80D63F-9B99-CC79-DCFA-AF3E85F144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2787" y="5277644"/>
                <a:ext cx="793038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A286F1D-3E90-152F-E178-96EED0EA586B}"/>
                  </a:ext>
                </a:extLst>
              </p:cNvPr>
              <p:cNvSpPr txBox="1"/>
              <p:nvPr/>
            </p:nvSpPr>
            <p:spPr>
              <a:xfrm>
                <a:off x="6554501" y="3059668"/>
                <a:ext cx="6213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A286F1D-3E90-152F-E178-96EED0EA58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4501" y="3059668"/>
                <a:ext cx="621324" cy="369332"/>
              </a:xfrm>
              <a:prstGeom prst="rect">
                <a:avLst/>
              </a:prstGeom>
              <a:blipFill>
                <a:blip r:embed="rId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8FB152B-228F-F908-A4E5-84D113EE1660}"/>
              </a:ext>
            </a:extLst>
          </p:cNvPr>
          <p:cNvCxnSpPr/>
          <p:nvPr/>
        </p:nvCxnSpPr>
        <p:spPr>
          <a:xfrm flipV="1">
            <a:off x="3271026" y="5040351"/>
            <a:ext cx="0" cy="658664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D4BB571-13DE-836E-774F-D65389083D36}"/>
              </a:ext>
            </a:extLst>
          </p:cNvPr>
          <p:cNvCxnSpPr/>
          <p:nvPr/>
        </p:nvCxnSpPr>
        <p:spPr>
          <a:xfrm flipV="1">
            <a:off x="3271026" y="1842294"/>
            <a:ext cx="0" cy="3093979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4097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63D06-ECF3-B68D-7E75-A4A5A7F3D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AE289E7-1457-27C5-2751-87FF9E814A8A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8091289" y="1309688"/>
            <a:ext cx="3375421" cy="450056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ECCE5C1-0C8F-7DFF-7A39-A19C6F873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T(t)</a:t>
            </a:r>
          </a:p>
        </p:txBody>
      </p: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AD24707B-2E47-BB82-9C77-0F5732A9B2D2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4"/>
          <a:stretch>
            <a:fillRect/>
          </a:stretch>
        </p:blipFill>
        <p:spPr>
          <a:xfrm>
            <a:off x="801688" y="1842294"/>
            <a:ext cx="3435350" cy="3435350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7A76469-6CC5-B413-1BBE-96868917CBB4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5"/>
          <a:stretch>
            <a:fillRect/>
          </a:stretch>
        </p:blipFill>
        <p:spPr>
          <a:xfrm>
            <a:off x="4460677" y="1309688"/>
            <a:ext cx="3375421" cy="45005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6E1A9E-D0EC-ACA4-7785-BC983F58844C}"/>
                  </a:ext>
                </a:extLst>
              </p:cNvPr>
              <p:cNvSpPr txBox="1"/>
              <p:nvPr/>
            </p:nvSpPr>
            <p:spPr>
              <a:xfrm>
                <a:off x="6382787" y="5277644"/>
                <a:ext cx="7930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6E1A9E-D0EC-ACA4-7785-BC983F588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2787" y="5277644"/>
                <a:ext cx="793038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7126FD9-BE5D-D637-8928-22D713B29F90}"/>
                  </a:ext>
                </a:extLst>
              </p:cNvPr>
              <p:cNvSpPr txBox="1"/>
              <p:nvPr/>
            </p:nvSpPr>
            <p:spPr>
              <a:xfrm>
                <a:off x="6554501" y="3059668"/>
                <a:ext cx="6213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7126FD9-BE5D-D637-8928-22D713B29F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4501" y="3059668"/>
                <a:ext cx="621324" cy="369332"/>
              </a:xfrm>
              <a:prstGeom prst="rect">
                <a:avLst/>
              </a:prstGeom>
              <a:blipFill>
                <a:blip r:embed="rId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E336DF0-88A7-468D-8199-62AE92C62E6B}"/>
              </a:ext>
            </a:extLst>
          </p:cNvPr>
          <p:cNvCxnSpPr/>
          <p:nvPr/>
        </p:nvCxnSpPr>
        <p:spPr>
          <a:xfrm flipV="1">
            <a:off x="4244474" y="5040351"/>
            <a:ext cx="0" cy="658664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4E25F5-9744-523A-6130-6D172A0AE30D}"/>
              </a:ext>
            </a:extLst>
          </p:cNvPr>
          <p:cNvCxnSpPr/>
          <p:nvPr/>
        </p:nvCxnSpPr>
        <p:spPr>
          <a:xfrm flipV="1">
            <a:off x="4244474" y="1842294"/>
            <a:ext cx="0" cy="3093979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0273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10403-8A8F-84C4-9F7B-16076E2C6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3FD91EA-BB8C-3C50-450D-CE7AA7C4A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T(t)</a:t>
            </a:r>
          </a:p>
        </p:txBody>
      </p: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6DF192C7-40DF-4C1D-A43D-6924D2C7457C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3"/>
          <a:stretch>
            <a:fillRect/>
          </a:stretch>
        </p:blipFill>
        <p:spPr>
          <a:xfrm>
            <a:off x="801688" y="1842294"/>
            <a:ext cx="3435350" cy="34353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3EB756C-088E-8EDD-BDF2-92C21FFFB762}"/>
              </a:ext>
            </a:extLst>
          </p:cNvPr>
          <p:cNvSpPr txBox="1"/>
          <p:nvPr/>
        </p:nvSpPr>
        <p:spPr>
          <a:xfrm>
            <a:off x="5090160" y="3870960"/>
            <a:ext cx="6010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Cables that self-heat earlier, run away to higher temperatures.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5716CA-15E1-7FA3-29B3-097D834CF43F}"/>
              </a:ext>
            </a:extLst>
          </p:cNvPr>
          <p:cNvSpPr/>
          <p:nvPr/>
        </p:nvSpPr>
        <p:spPr>
          <a:xfrm>
            <a:off x="2415540" y="4480560"/>
            <a:ext cx="952500" cy="3962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126666B-D7C9-0947-A34D-51467361EAFF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3558540" y="4055626"/>
            <a:ext cx="1531620" cy="53161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>
            <a:extLst>
              <a:ext uri="{FF2B5EF4-FFF2-40B4-BE49-F238E27FC236}">
                <a16:creationId xmlns:a16="http://schemas.microsoft.com/office/drawing/2014/main" id="{A9B847EE-85AD-BADF-2727-8E18CC78A6DE}"/>
              </a:ext>
            </a:extLst>
          </p:cNvPr>
          <p:cNvSpPr/>
          <p:nvPr/>
        </p:nvSpPr>
        <p:spPr>
          <a:xfrm rot="10800000">
            <a:off x="6652260" y="3748802"/>
            <a:ext cx="1027112" cy="982980"/>
          </a:xfrm>
          <a:prstGeom prst="arc">
            <a:avLst/>
          </a:prstGeom>
          <a:ln w="19050">
            <a:solidFill>
              <a:schemeClr val="bg1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3B5F2DE-AF87-9398-F449-5AF1ADFC219F}"/>
              </a:ext>
            </a:extLst>
          </p:cNvPr>
          <p:cNvCxnSpPr/>
          <p:nvPr/>
        </p:nvCxnSpPr>
        <p:spPr>
          <a:xfrm>
            <a:off x="6286500" y="4240292"/>
            <a:ext cx="77724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8A17C35-6986-B27F-FDA6-F23BE913D9C2}"/>
              </a:ext>
            </a:extLst>
          </p:cNvPr>
          <p:cNvSpPr txBox="1"/>
          <p:nvPr/>
        </p:nvSpPr>
        <p:spPr>
          <a:xfrm>
            <a:off x="7165815" y="4569023"/>
            <a:ext cx="3550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75000"/>
                  </a:schemeClr>
                </a:solidFill>
              </a:rPr>
              <a:t>Heated by the current the cable is conducting.</a:t>
            </a:r>
          </a:p>
        </p:txBody>
      </p:sp>
    </p:spTree>
    <p:extLst>
      <p:ext uri="{BB962C8B-B14F-4D97-AF65-F5344CB8AC3E}">
        <p14:creationId xmlns:p14="http://schemas.microsoft.com/office/powerpoint/2010/main" val="13722785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35A3F7B-993D-3C50-DAA7-919D0D0A4147}"/>
                  </a:ext>
                </a:extLst>
              </p:cNvPr>
              <p:cNvSpPr>
                <a:spLocks noGrp="1"/>
              </p:cNvSpPr>
              <p:nvPr>
                <p:ph idx="1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1800" dirty="0"/>
                  <a:t>The number of tapes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𝑡𝑎𝑝𝑒𝑠</m:t>
                        </m:r>
                      </m:sub>
                    </m:sSub>
                  </m:oMath>
                </a14:m>
                <a:r>
                  <a:rPr lang="en-GB" sz="1800" dirty="0"/>
                  <a:t> is varied such that</a:t>
                </a:r>
                <a:br>
                  <a:rPr lang="en-GB" sz="1800" dirty="0"/>
                </a:b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40 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1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⃑"/>
                                  <m:ctrlP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𝑩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𝑡𝑎𝑝𝑒𝑠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𝑜𝑝</m:t>
                          </m:r>
                        </m:sub>
                      </m:sSub>
                    </m:oMath>
                  </m:oMathPara>
                </a14:m>
                <a:endParaRPr lang="en-US" sz="1800" b="0" dirty="0"/>
              </a:p>
              <a:p>
                <a:pPr marL="0" indent="0">
                  <a:buNone/>
                </a:pPr>
                <a:r>
                  <a:rPr lang="en-US" sz="1800" dirty="0">
                    <a:solidFill>
                      <a:schemeClr val="bg1">
                        <a:lumMod val="75000"/>
                      </a:schemeClr>
                    </a:solidFill>
                  </a:rPr>
                  <a:t>where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1800" b="1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⃑"/>
                            <m:ctrlPr>
                              <a:rPr lang="en-US" sz="1800" b="1" i="1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1" i="1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e>
                        </m:acc>
                      </m:e>
                    </m:d>
                  </m:oMath>
                </a14:m>
                <a:r>
                  <a:rPr lang="en-GB" sz="1800" dirty="0">
                    <a:solidFill>
                      <a:schemeClr val="bg1">
                        <a:lumMod val="75000"/>
                      </a:schemeClr>
                    </a:solidFill>
                  </a:rPr>
                  <a:t> is the critical current per tape,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sz="1800" b="1" i="1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1" i="1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1800" dirty="0">
                    <a:solidFill>
                      <a:schemeClr val="bg1">
                        <a:lumMod val="75000"/>
                      </a:schemeClr>
                    </a:solidFill>
                  </a:rPr>
                  <a:t> is the steady state B-field,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𝑜𝑝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=90 </m:t>
                    </m:r>
                    <m:r>
                      <a:rPr lang="en-US" sz="1800" b="0" i="1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𝑘𝐴</m:t>
                    </m:r>
                  </m:oMath>
                </a14:m>
                <a:r>
                  <a:rPr lang="en-GB" sz="1800" dirty="0">
                    <a:solidFill>
                      <a:schemeClr val="bg1">
                        <a:lumMod val="75000"/>
                      </a:schemeClr>
                    </a:solidFill>
                  </a:rPr>
                  <a:t> is the operating current.</a:t>
                </a:r>
              </a:p>
              <a:p>
                <a:pPr marL="0" indent="0">
                  <a:buNone/>
                </a:pPr>
                <a:r>
                  <a:rPr lang="en-GB" sz="1800" b="1" dirty="0"/>
                  <a:t>This means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𝒕𝒂𝒑𝒆𝒔</m:t>
                        </m:r>
                      </m:sub>
                    </m:sSub>
                  </m:oMath>
                </a14:m>
                <a:r>
                  <a:rPr lang="en-GB" sz="1800" b="1" dirty="0"/>
                  <a:t> is an ‘ideal’, non-integer number that varies with location such that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𝑰</m:t>
                        </m:r>
                      </m:num>
                      <m:den>
                        <m:sSub>
                          <m:sSubPr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</m:sSub>
                      </m:den>
                    </m:f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GB" sz="1800" b="1" dirty="0"/>
                  <a:t> everywhere at 40 K.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35A3F7B-993D-3C50-DAA7-919D0D0A41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1"/>
              </p:nvPr>
            </p:nvSpPr>
            <p:spPr>
              <a:blipFill>
                <a:blip r:embed="rId3"/>
                <a:stretch>
                  <a:fillRect l="-933" t="-2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9BB2A3A8-39FD-405B-54A3-EBF335CCC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Grading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043AB1E-0F94-33CE-43F2-5A2C1C87F8C1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4"/>
          <a:stretch>
            <a:fillRect/>
          </a:stretch>
        </p:blipFill>
        <p:spPr>
          <a:xfrm>
            <a:off x="6275388" y="1601986"/>
            <a:ext cx="5221287" cy="39159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6F4E8E6-AAA6-B7B2-FDC9-E7DF55A81A9B}"/>
                  </a:ext>
                </a:extLst>
              </p:cNvPr>
              <p:cNvSpPr txBox="1"/>
              <p:nvPr/>
            </p:nvSpPr>
            <p:spPr>
              <a:xfrm>
                <a:off x="8671560" y="2440186"/>
                <a:ext cx="858184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𝑡𝑎𝑝𝑒𝑠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6F4E8E6-AAA6-B7B2-FDC9-E7DF55A81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1560" y="2440186"/>
                <a:ext cx="858184" cy="390748"/>
              </a:xfrm>
              <a:prstGeom prst="rect">
                <a:avLst/>
              </a:prstGeom>
              <a:blipFill>
                <a:blip r:embed="rId5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74721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6D92BE-A99A-D5CE-7DD9-BA2AB091C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T(t)</a:t>
            </a:r>
          </a:p>
        </p:txBody>
      </p:sp>
      <p:pic>
        <p:nvPicPr>
          <p:cNvPr id="32" name="Content Placeholder 31">
            <a:extLst>
              <a:ext uri="{FF2B5EF4-FFF2-40B4-BE49-F238E27FC236}">
                <a16:creationId xmlns:a16="http://schemas.microsoft.com/office/drawing/2014/main" id="{FB914B44-2E90-10DC-B517-8FD7CF459576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6275388" y="1601986"/>
            <a:ext cx="5221287" cy="391596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EDB01C2-C864-68B3-BB5E-3645AB127C48}"/>
              </a:ext>
            </a:extLst>
          </p:cNvPr>
          <p:cNvSpPr txBox="1"/>
          <p:nvPr/>
        </p:nvSpPr>
        <p:spPr>
          <a:xfrm>
            <a:off x="7307639" y="1193126"/>
            <a:ext cx="2281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Final T, central column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F8A288C-B118-61ED-95D3-C4BB0AA345BD}"/>
              </a:ext>
            </a:extLst>
          </p:cNvPr>
          <p:cNvSpPr txBox="1"/>
          <p:nvPr/>
        </p:nvSpPr>
        <p:spPr>
          <a:xfrm>
            <a:off x="7518497" y="3537108"/>
            <a:ext cx="18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Final T, outer limb</a:t>
            </a:r>
          </a:p>
        </p:txBody>
      </p:sp>
      <p:pic>
        <p:nvPicPr>
          <p:cNvPr id="43" name="Content Placeholder 42">
            <a:extLst>
              <a:ext uri="{FF2B5EF4-FFF2-40B4-BE49-F238E27FC236}">
                <a16:creationId xmlns:a16="http://schemas.microsoft.com/office/drawing/2014/main" id="{3F04227F-6F01-E079-7236-D47AE4457B02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4"/>
          <a:stretch>
            <a:fillRect/>
          </a:stretch>
        </p:blipFill>
        <p:spPr>
          <a:xfrm>
            <a:off x="801688" y="1602581"/>
            <a:ext cx="5219700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7189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4ABF7-8EA8-7582-08C6-4553098A7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62B9762-C930-2681-7794-C6219F62270F}"/>
                  </a:ext>
                </a:extLst>
              </p:cNvPr>
              <p:cNvSpPr>
                <a:spLocks noGrp="1"/>
              </p:cNvSpPr>
              <p:nvPr>
                <p:ph idx="1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1800" dirty="0"/>
                  <a:t>The number of tapes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𝑡𝑎𝑝𝑒𝑠</m:t>
                        </m:r>
                      </m:sub>
                    </m:sSub>
                  </m:oMath>
                </a14:m>
                <a:r>
                  <a:rPr lang="en-GB" sz="1800" dirty="0"/>
                  <a:t> is varied such that</a:t>
                </a:r>
                <a:br>
                  <a:rPr lang="en-GB" sz="1800" dirty="0"/>
                </a:b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50 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1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⃑"/>
                                  <m:ctrlP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𝑩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𝑡𝑎𝑝𝑒𝑠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0.75⋅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𝑜𝑝</m:t>
                          </m:r>
                        </m:sub>
                      </m:sSub>
                    </m:oMath>
                  </m:oMathPara>
                </a14:m>
                <a:endParaRPr lang="en-US" sz="1800" b="0" dirty="0"/>
              </a:p>
              <a:p>
                <a:pPr marL="0" indent="0">
                  <a:buNone/>
                </a:pPr>
                <a:r>
                  <a:rPr lang="en-US" sz="1800" dirty="0">
                    <a:solidFill>
                      <a:schemeClr val="bg1">
                        <a:lumMod val="75000"/>
                      </a:schemeClr>
                    </a:solidFill>
                  </a:rPr>
                  <a:t>where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1800" b="1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⃑"/>
                            <m:ctrlPr>
                              <a:rPr lang="en-US" sz="1800" b="1" i="1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1" i="1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e>
                        </m:acc>
                      </m:e>
                    </m:d>
                  </m:oMath>
                </a14:m>
                <a:r>
                  <a:rPr lang="en-GB" sz="1800" dirty="0">
                    <a:solidFill>
                      <a:schemeClr val="bg1">
                        <a:lumMod val="75000"/>
                      </a:schemeClr>
                    </a:solidFill>
                  </a:rPr>
                  <a:t> is the critical current per tape,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sz="1800" b="1" i="1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1" i="1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1800" dirty="0">
                    <a:solidFill>
                      <a:schemeClr val="bg1">
                        <a:lumMod val="75000"/>
                      </a:schemeClr>
                    </a:solidFill>
                  </a:rPr>
                  <a:t> is the steady state B-field,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𝑜𝑝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=90 </m:t>
                    </m:r>
                    <m:r>
                      <a:rPr lang="en-US" sz="1800" b="0" i="1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𝑘𝐴</m:t>
                    </m:r>
                  </m:oMath>
                </a14:m>
                <a:r>
                  <a:rPr lang="en-GB" sz="1800" dirty="0">
                    <a:solidFill>
                      <a:schemeClr val="bg1">
                        <a:lumMod val="75000"/>
                      </a:schemeClr>
                    </a:solidFill>
                  </a:rPr>
                  <a:t> is the operating current.</a:t>
                </a:r>
              </a:p>
              <a:p>
                <a:pPr marL="0" indent="0">
                  <a:buNone/>
                </a:pPr>
                <a:r>
                  <a:rPr lang="en-GB" sz="1800" b="1" dirty="0"/>
                  <a:t>This means: at 50 K, roughly 75% of the current is going through the superconductor and 25% through the copper support.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62B9762-C930-2681-7794-C6219F62270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1"/>
              </p:nvPr>
            </p:nvSpPr>
            <p:spPr>
              <a:blipFill>
                <a:blip r:embed="rId3"/>
                <a:stretch>
                  <a:fillRect l="-933" t="-2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2ED90C7A-4A9F-2799-7D73-2185B7758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Better grading criterion?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F9EB90B-28C8-D983-11CD-E8779BAADE0B}"/>
                  </a:ext>
                </a:extLst>
              </p:cNvPr>
              <p:cNvSpPr txBox="1"/>
              <p:nvPr/>
            </p:nvSpPr>
            <p:spPr>
              <a:xfrm>
                <a:off x="8671560" y="2440186"/>
                <a:ext cx="858184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𝑡𝑎𝑝𝑒𝑠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F9EB90B-28C8-D983-11CD-E8779BAADE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1560" y="2440186"/>
                <a:ext cx="858184" cy="390748"/>
              </a:xfrm>
              <a:prstGeom prst="rect">
                <a:avLst/>
              </a:prstGeom>
              <a:blipFill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85DC3440-4F3E-DEE7-950D-137B9995C924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5"/>
          <a:stretch>
            <a:fillRect/>
          </a:stretch>
        </p:blipFill>
        <p:spPr>
          <a:xfrm>
            <a:off x="6275388" y="1471454"/>
            <a:ext cx="5221287" cy="417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7269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7D961-E5EF-321A-ECB2-95879893C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7901E408-A342-C024-7FA0-CA439F1C6C56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6275388" y="1601986"/>
            <a:ext cx="5221287" cy="391596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A381CC7-7B06-FE87-C502-AE8A147BB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T(t)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936F940-DB27-3D1B-233C-553A02DA04C8}"/>
              </a:ext>
            </a:extLst>
          </p:cNvPr>
          <p:cNvSpPr txBox="1"/>
          <p:nvPr/>
        </p:nvSpPr>
        <p:spPr>
          <a:xfrm>
            <a:off x="7307639" y="1193126"/>
            <a:ext cx="2281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Final T, central column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ACB2F65-56F1-9467-574E-8EF3696E5881}"/>
              </a:ext>
            </a:extLst>
          </p:cNvPr>
          <p:cNvSpPr txBox="1"/>
          <p:nvPr/>
        </p:nvSpPr>
        <p:spPr>
          <a:xfrm>
            <a:off x="7518497" y="3537108"/>
            <a:ext cx="18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Final T, outer limb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EB255C7-32C3-ABE8-591D-320364C19E72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4"/>
          <a:stretch>
            <a:fillRect/>
          </a:stretch>
        </p:blipFill>
        <p:spPr>
          <a:xfrm>
            <a:off x="801688" y="1602581"/>
            <a:ext cx="5219700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3697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F0867-FC3E-14FF-2C53-8776A38C3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1A889AE-5808-0B5B-9A1E-024B7F7C39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366" y="2682240"/>
            <a:ext cx="5034984" cy="237744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cap="none" dirty="0">
                <a:solidFill>
                  <a:schemeClr val="bg1"/>
                </a:solidFill>
              </a:rPr>
              <a:t>AVI formulation provides an efficient tool to optimize the design of large coils.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cap="none" dirty="0">
                <a:solidFill>
                  <a:schemeClr val="bg1"/>
                </a:solidFill>
              </a:rPr>
              <a:t>An optimized cable grading helps to equalize the final temperatures after discharge.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cap="none" dirty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307D55-7EE9-56F1-639C-917901ECA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pic>
        <p:nvPicPr>
          <p:cNvPr id="36" name="08.07F">
            <a:hlinkClick r:id="" action="ppaction://media"/>
            <a:extLst>
              <a:ext uri="{FF2B5EF4-FFF2-40B4-BE49-F238E27FC236}">
                <a16:creationId xmlns:a16="http://schemas.microsoft.com/office/drawing/2014/main" id="{DA8CD005-A2E0-3437-8D9F-D6CE23B892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10868" y="790241"/>
            <a:ext cx="5277518" cy="52775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469028-6B47-73D7-4989-034630804AA6}"/>
              </a:ext>
            </a:extLst>
          </p:cNvPr>
          <p:cNvSpPr txBox="1"/>
          <p:nvPr/>
        </p:nvSpPr>
        <p:spPr>
          <a:xfrm>
            <a:off x="619365" y="5117217"/>
            <a:ext cx="47898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bg1">
                    <a:lumMod val="75000"/>
                  </a:schemeClr>
                </a:solidFill>
              </a:rPr>
              <a:t>UKAEA is benchmarking this method using smaller test coils</a:t>
            </a:r>
          </a:p>
        </p:txBody>
      </p:sp>
    </p:spTree>
    <p:extLst>
      <p:ext uri="{BB962C8B-B14F-4D97-AF65-F5344CB8AC3E}">
        <p14:creationId xmlns:p14="http://schemas.microsoft.com/office/powerpoint/2010/main" val="250050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00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Hoofd titel">
  <a:themeElements>
    <a:clrScheme name="Custom 1">
      <a:dk1>
        <a:sysClr val="windowText" lastClr="000000"/>
      </a:dk1>
      <a:lt1>
        <a:sysClr val="window" lastClr="FFFFFF"/>
      </a:lt1>
      <a:dk2>
        <a:srgbClr val="5E5E5E"/>
      </a:dk2>
      <a:lt2>
        <a:srgbClr val="FFFFFF"/>
      </a:lt2>
      <a:accent1>
        <a:srgbClr val="38B6AB"/>
      </a:accent1>
      <a:accent2>
        <a:srgbClr val="EB5D40"/>
      </a:accent2>
      <a:accent3>
        <a:srgbClr val="1961AC"/>
      </a:accent3>
      <a:accent4>
        <a:srgbClr val="F9B44F"/>
      </a:accent4>
      <a:accent5>
        <a:srgbClr val="38B6AB"/>
      </a:accent5>
      <a:accent6>
        <a:srgbClr val="38B6AB"/>
      </a:accent6>
      <a:hlink>
        <a:srgbClr val="1961AC"/>
      </a:hlink>
      <a:folHlink>
        <a:srgbClr val="EB5D4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7C0207F-262D-46BB-8F2B-ED37C33FB578}" vid="{523B0550-72BC-4FE8-B604-37C9A4DFF7B4}"/>
    </a:ext>
  </a:extLst>
</a:theme>
</file>

<file path=ppt/theme/theme2.xml><?xml version="1.0" encoding="utf-8"?>
<a:theme xmlns:a="http://schemas.openxmlformats.org/drawingml/2006/main" name="1_HOOFDSTUKKEN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7C0207F-262D-46BB-8F2B-ED37C33FB578}" vid="{964E912D-7D1E-45AB-9CA0-BC8CD20266C0}"/>
    </a:ext>
  </a:extLst>
</a:theme>
</file>

<file path=ppt/theme/theme3.xml><?xml version="1.0" encoding="utf-8"?>
<a:theme xmlns:a="http://schemas.openxmlformats.org/drawingml/2006/main" name="2_HOOFDSTUKKEN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7C0207F-262D-46BB-8F2B-ED37C33FB578}" vid="{A6F0A31C-8551-44D7-9A24-1FF4FEE6BD13}"/>
    </a:ext>
  </a:extLst>
</a:theme>
</file>

<file path=ppt/theme/theme4.xml><?xml version="1.0" encoding="utf-8"?>
<a:theme xmlns:a="http://schemas.openxmlformats.org/drawingml/2006/main" name="3_HOOFDSTUKKEN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7C0207F-262D-46BB-8F2B-ED37C33FB578}" vid="{855803D1-1D1C-485A-AF05-7390823A0DC2}"/>
    </a:ext>
  </a:extLst>
</a:theme>
</file>

<file path=ppt/theme/theme5.xml><?xml version="1.0" encoding="utf-8"?>
<a:theme xmlns:a="http://schemas.openxmlformats.org/drawingml/2006/main" name="4_HOOFDSTUKKEN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7C0207F-262D-46BB-8F2B-ED37C33FB578}" vid="{4D799E29-3959-4DD2-BED8-5D11232F1A3C}"/>
    </a:ext>
  </a:extLst>
</a:theme>
</file>

<file path=ppt/theme/theme6.xml><?xml version="1.0" encoding="utf-8"?>
<a:theme xmlns:a="http://schemas.openxmlformats.org/drawingml/2006/main" name="Key visuals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7C0207F-262D-46BB-8F2B-ED37C33FB578}" vid="{6F7930FC-7F17-440C-AF13-FE9CF44C490A}"/>
    </a:ext>
  </a:extLst>
</a:theme>
</file>

<file path=ppt/theme/theme7.xml><?xml version="1.0" encoding="utf-8"?>
<a:theme xmlns:a="http://schemas.openxmlformats.org/drawingml/2006/main" name="Inhoudelijkontwerp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7C0207F-262D-46BB-8F2B-ED37C33FB578}" vid="{8C3433D8-CACB-4939-97C5-39E0CFE70726}"/>
    </a:ext>
  </a:extLst>
</a:theme>
</file>

<file path=ppt/theme/theme8.xml><?xml version="1.0" encoding="utf-8"?>
<a:theme xmlns:a="http://schemas.openxmlformats.org/drawingml/2006/main" name="SHOWCAS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7C0207F-262D-46BB-8F2B-ED37C33FB578}" vid="{1DDB1568-9210-4200-926E-340DAE7295ED}"/>
    </a:ext>
  </a:extLst>
</a:theme>
</file>

<file path=ppt/theme/theme9.xml><?xml version="1.0" encoding="utf-8"?>
<a:theme xmlns:a="http://schemas.openxmlformats.org/drawingml/2006/main" name="1_AFSLUITING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7C0207F-262D-46BB-8F2B-ED37C33FB578}" vid="{86F76F06-5BA4-4E04-B78B-C8DBFDB0B683}"/>
    </a:ext>
  </a:extLst>
</a:theme>
</file>

<file path=ppt/theme/theme10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Demcon multiphysics</Template>
  <TotalTime>16132</TotalTime>
  <Words>2461</Words>
  <Application>Microsoft Office PowerPoint</Application>
  <PresentationFormat>Widescreen</PresentationFormat>
  <Paragraphs>322</Paragraphs>
  <Slides>34</Slides>
  <Notes>31</Notes>
  <HiddenSlides>0</HiddenSlides>
  <MMClips>5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34</vt:i4>
      </vt:variant>
    </vt:vector>
  </HeadingPairs>
  <TitlesOfParts>
    <vt:vector size="50" baseType="lpstr">
      <vt:lpstr>Aptos</vt:lpstr>
      <vt:lpstr>Arial</vt:lpstr>
      <vt:lpstr>Calibri</vt:lpstr>
      <vt:lpstr>Calibri Light</vt:lpstr>
      <vt:lpstr>Cambria Math</vt:lpstr>
      <vt:lpstr>Georgia</vt:lpstr>
      <vt:lpstr>Wingdings</vt:lpstr>
      <vt:lpstr>Hoofd titel</vt:lpstr>
      <vt:lpstr>1_HOOFDSTUKKEN</vt:lpstr>
      <vt:lpstr>2_HOOFDSTUKKEN</vt:lpstr>
      <vt:lpstr>3_HOOFDSTUKKEN</vt:lpstr>
      <vt:lpstr>4_HOOFDSTUKKEN</vt:lpstr>
      <vt:lpstr>Key visuals</vt:lpstr>
      <vt:lpstr>Inhoudelijkontwerp</vt:lpstr>
      <vt:lpstr>SHOWCASE</vt:lpstr>
      <vt:lpstr>1_AFSLUITING</vt:lpstr>
      <vt:lpstr>Quench and discharge modelling of toroidal field coils using a modified AV formulation with line elements for cables</vt:lpstr>
      <vt:lpstr>Motivation: quench protection</vt:lpstr>
      <vt:lpstr>Which method to choose?</vt:lpstr>
      <vt:lpstr>Content</vt:lpstr>
      <vt:lpstr>Part 1: Method</vt:lpstr>
      <vt:lpstr>Line current: easy in FEM</vt:lpstr>
      <vt:lpstr>B-field should not be evaluated near line current</vt:lpstr>
      <vt:lpstr>AV formulation</vt:lpstr>
      <vt:lpstr>AVI formulation</vt:lpstr>
      <vt:lpstr>Cable design</vt:lpstr>
      <vt:lpstr>2 voltages, 2 temperatures</vt:lpstr>
      <vt:lpstr>2 voltages, 2 temperatures</vt:lpstr>
      <vt:lpstr>2 voltages, 2 temperatures</vt:lpstr>
      <vt:lpstr>Part 2: Single Cable Benchmark</vt:lpstr>
      <vt:lpstr>Quench initiation</vt:lpstr>
      <vt:lpstr>Detailed Hϕ model</vt:lpstr>
      <vt:lpstr>Line element (AVI) model</vt:lpstr>
      <vt:lpstr>Comparison</vt:lpstr>
      <vt:lpstr>Part 3: TF coil discharges</vt:lpstr>
      <vt:lpstr>Geometry</vt:lpstr>
      <vt:lpstr>Geometry</vt:lpstr>
      <vt:lpstr>T(t)</vt:lpstr>
      <vt:lpstr>T(t)</vt:lpstr>
      <vt:lpstr>T(t)</vt:lpstr>
      <vt:lpstr>T(t)</vt:lpstr>
      <vt:lpstr>T(t)</vt:lpstr>
      <vt:lpstr>T(t)</vt:lpstr>
      <vt:lpstr>T(t)</vt:lpstr>
      <vt:lpstr>T(t)</vt:lpstr>
      <vt:lpstr>Grading</vt:lpstr>
      <vt:lpstr>T(t)</vt:lpstr>
      <vt:lpstr>Better grading criterion?</vt:lpstr>
      <vt:lpstr>T(t)</vt:lpstr>
      <vt:lpstr>Conclusions</vt:lpstr>
    </vt:vector>
  </TitlesOfParts>
  <Company>Demcon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Rien Wesselink</dc:creator>
  <cp:lastModifiedBy>Rien Wesselink</cp:lastModifiedBy>
  <cp:revision>54</cp:revision>
  <dcterms:created xsi:type="dcterms:W3CDTF">2025-06-27T11:10:30Z</dcterms:created>
  <dcterms:modified xsi:type="dcterms:W3CDTF">2026-10-26T09:38:36Z</dcterms:modified>
</cp:coreProperties>
</file>