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 id="2147483698" r:id="rId2"/>
  </p:sldMasterIdLst>
  <p:notesMasterIdLst>
    <p:notesMasterId r:id="rId37"/>
  </p:notesMasterIdLst>
  <p:sldIdLst>
    <p:sldId id="256" r:id="rId3"/>
    <p:sldId id="553" r:id="rId4"/>
    <p:sldId id="660" r:id="rId5"/>
    <p:sldId id="680" r:id="rId6"/>
    <p:sldId id="762" r:id="rId7"/>
    <p:sldId id="761" r:id="rId8"/>
    <p:sldId id="763" r:id="rId9"/>
    <p:sldId id="769" r:id="rId10"/>
    <p:sldId id="770" r:id="rId11"/>
    <p:sldId id="764" r:id="rId12"/>
    <p:sldId id="765" r:id="rId13"/>
    <p:sldId id="766" r:id="rId14"/>
    <p:sldId id="767" r:id="rId15"/>
    <p:sldId id="681" r:id="rId16"/>
    <p:sldId id="771" r:id="rId17"/>
    <p:sldId id="768" r:id="rId18"/>
    <p:sldId id="772" r:id="rId19"/>
    <p:sldId id="676" r:id="rId20"/>
    <p:sldId id="773" r:id="rId21"/>
    <p:sldId id="774" r:id="rId22"/>
    <p:sldId id="746" r:id="rId23"/>
    <p:sldId id="777" r:id="rId24"/>
    <p:sldId id="747" r:id="rId25"/>
    <p:sldId id="778" r:id="rId26"/>
    <p:sldId id="748" r:id="rId27"/>
    <p:sldId id="749" r:id="rId28"/>
    <p:sldId id="678" r:id="rId29"/>
    <p:sldId id="779" r:id="rId30"/>
    <p:sldId id="750" r:id="rId31"/>
    <p:sldId id="780" r:id="rId32"/>
    <p:sldId id="775" r:id="rId33"/>
    <p:sldId id="776" r:id="rId34"/>
    <p:sldId id="756" r:id="rId35"/>
    <p:sldId id="781" r:id="rId36"/>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木戸 勇志" initials="木戸" lastIdx="1" clrIdx="0">
    <p:extLst>
      <p:ext uri="{19B8F6BF-5375-455C-9EA6-DF929625EA0E}">
        <p15:presenceInfo xmlns:p15="http://schemas.microsoft.com/office/powerpoint/2012/main" userId="2af140974d9ef1e8" providerId="Windows Live"/>
      </p:ext>
    </p:extLst>
  </p:cmAuthor>
  <p:cmAuthor id="2" name="武恒 中村" initials="武恒" lastIdx="1" clrIdx="1">
    <p:extLst>
      <p:ext uri="{19B8F6BF-5375-455C-9EA6-DF929625EA0E}">
        <p15:presenceInfo xmlns:p15="http://schemas.microsoft.com/office/powerpoint/2012/main" userId="26f557141b5a396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03DB"/>
    <a:srgbClr val="FFE699"/>
    <a:srgbClr val="F4B183"/>
    <a:srgbClr val="D2DEEF"/>
    <a:srgbClr val="E6E6E6"/>
    <a:srgbClr val="FF66FF"/>
    <a:srgbClr val="ED7D31"/>
    <a:srgbClr val="6666FF"/>
    <a:srgbClr val="CCCC00"/>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07" autoAdjust="0"/>
    <p:restoredTop sz="93041" autoAdjust="0"/>
  </p:normalViewPr>
  <p:slideViewPr>
    <p:cSldViewPr snapToGrid="0">
      <p:cViewPr varScale="1">
        <p:scale>
          <a:sx n="122" d="100"/>
          <a:sy n="122" d="100"/>
        </p:scale>
        <p:origin x="739" y="106"/>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524F7AB1-BBF3-4CD4-BF26-27F87E5FCB15}" type="datetimeFigureOut">
              <a:rPr kumimoji="1" lang="ja-JP" altLang="en-US" smtClean="0"/>
              <a:t>2026/10/27</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A78EDD67-B7B9-4101-B2E0-0566F16F6AAC}" type="slidenum">
              <a:rPr kumimoji="1" lang="ja-JP" altLang="en-US" smtClean="0"/>
              <a:t>‹#›</a:t>
            </a:fld>
            <a:endParaRPr kumimoji="1" lang="ja-JP" altLang="en-US"/>
          </a:p>
        </p:txBody>
      </p:sp>
    </p:spTree>
    <p:extLst>
      <p:ext uri="{BB962C8B-B14F-4D97-AF65-F5344CB8AC3E}">
        <p14:creationId xmlns:p14="http://schemas.microsoft.com/office/powerpoint/2010/main" val="31128700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r>
              <a:rPr kumimoji="1" lang="ja-JP" altLang="en-US" dirty="0"/>
              <a:t>図番号</a:t>
            </a:r>
            <a:endParaRPr kumimoji="1" lang="en-US" altLang="ja-JP" dirty="0"/>
          </a:p>
          <a:p>
            <a:r>
              <a:rPr kumimoji="1" lang="ja-JP" altLang="en-US" dirty="0"/>
              <a:t>図１の文字を大きく</a:t>
            </a:r>
            <a:endParaRPr kumimoji="1" lang="en-US" altLang="ja-JP" dirty="0"/>
          </a:p>
          <a:p>
            <a:r>
              <a:rPr kumimoji="1" lang="ja-JP" altLang="en-US" dirty="0"/>
              <a:t>図２いらない</a:t>
            </a:r>
            <a:endParaRPr kumimoji="1" lang="en-US" altLang="ja-JP" dirty="0"/>
          </a:p>
          <a:p>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A78EDD67-B7B9-4101-B2E0-0566F16F6AAC}" type="slidenum">
              <a:rPr kumimoji="1" lang="ja-JP" altLang="en-US" smtClean="0"/>
              <a:t>3</a:t>
            </a:fld>
            <a:endParaRPr kumimoji="1" lang="ja-JP" altLang="en-US"/>
          </a:p>
        </p:txBody>
      </p:sp>
    </p:spTree>
    <p:extLst>
      <p:ext uri="{BB962C8B-B14F-4D97-AF65-F5344CB8AC3E}">
        <p14:creationId xmlns:p14="http://schemas.microsoft.com/office/powerpoint/2010/main" val="360538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r>
              <a:rPr kumimoji="1" lang="ja-JP" altLang="en-US" dirty="0"/>
              <a:t>液体水素カローラ　これちがう</a:t>
            </a:r>
            <a:endParaRPr kumimoji="1" lang="en-US" altLang="ja-JP" dirty="0"/>
          </a:p>
          <a:p>
            <a:r>
              <a:rPr kumimoji="1" lang="ja-JP" altLang="en-US" dirty="0"/>
              <a:t>後文字の大きさが小さい</a:t>
            </a:r>
          </a:p>
        </p:txBody>
      </p:sp>
      <p:sp>
        <p:nvSpPr>
          <p:cNvPr id="4" name="スライド番号プレースホルダー 3"/>
          <p:cNvSpPr>
            <a:spLocks noGrp="1"/>
          </p:cNvSpPr>
          <p:nvPr>
            <p:ph type="sldNum" sz="quarter" idx="5"/>
          </p:nvPr>
        </p:nvSpPr>
        <p:spPr/>
        <p:txBody>
          <a:bodyPr/>
          <a:lstStyle/>
          <a:p>
            <a:fld id="{A78EDD67-B7B9-4101-B2E0-0566F16F6AAC}" type="slidenum">
              <a:rPr kumimoji="1" lang="ja-JP" altLang="en-US" smtClean="0"/>
              <a:t>4</a:t>
            </a:fld>
            <a:endParaRPr kumimoji="1" lang="ja-JP" altLang="en-US"/>
          </a:p>
        </p:txBody>
      </p:sp>
    </p:spTree>
    <p:extLst>
      <p:ext uri="{BB962C8B-B14F-4D97-AF65-F5344CB8AC3E}">
        <p14:creationId xmlns:p14="http://schemas.microsoft.com/office/powerpoint/2010/main" val="3311423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r>
              <a:rPr kumimoji="1" lang="ja-JP" altLang="en-US" dirty="0"/>
              <a:t>液体水素のカローラ</a:t>
            </a:r>
            <a:endParaRPr kumimoji="1" lang="en-US" altLang="ja-JP" dirty="0"/>
          </a:p>
          <a:p>
            <a:endParaRPr kumimoji="1" lang="en-US" altLang="ja-JP" dirty="0"/>
          </a:p>
          <a:p>
            <a:r>
              <a:rPr kumimoji="1" lang="ja-JP" altLang="en-US" dirty="0"/>
              <a:t>極低温があるので超伝導に期待</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A78EDD67-B7B9-4101-B2E0-0566F16F6AAC}" type="slidenum">
              <a:rPr kumimoji="1" lang="ja-JP" altLang="en-US" smtClean="0"/>
              <a:t>14</a:t>
            </a:fld>
            <a:endParaRPr kumimoji="1" lang="ja-JP" altLang="en-US"/>
          </a:p>
        </p:txBody>
      </p:sp>
    </p:spTree>
    <p:extLst>
      <p:ext uri="{BB962C8B-B14F-4D97-AF65-F5344CB8AC3E}">
        <p14:creationId xmlns:p14="http://schemas.microsoft.com/office/powerpoint/2010/main" val="630067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r>
              <a:rPr kumimoji="1" lang="ja-JP" altLang="en-US" dirty="0"/>
              <a:t>タイトル　高温をつける</a:t>
            </a:r>
          </a:p>
        </p:txBody>
      </p:sp>
      <p:sp>
        <p:nvSpPr>
          <p:cNvPr id="4" name="スライド番号プレースホルダー 3"/>
          <p:cNvSpPr>
            <a:spLocks noGrp="1"/>
          </p:cNvSpPr>
          <p:nvPr>
            <p:ph type="sldNum" sz="quarter" idx="5"/>
          </p:nvPr>
        </p:nvSpPr>
        <p:spPr/>
        <p:txBody>
          <a:bodyPr/>
          <a:lstStyle/>
          <a:p>
            <a:fld id="{A78EDD67-B7B9-4101-B2E0-0566F16F6AAC}" type="slidenum">
              <a:rPr kumimoji="1" lang="ja-JP" altLang="en-US" smtClean="0"/>
              <a:t>18</a:t>
            </a:fld>
            <a:endParaRPr kumimoji="1" lang="ja-JP" altLang="en-US"/>
          </a:p>
        </p:txBody>
      </p:sp>
    </p:spTree>
    <p:extLst>
      <p:ext uri="{BB962C8B-B14F-4D97-AF65-F5344CB8AC3E}">
        <p14:creationId xmlns:p14="http://schemas.microsoft.com/office/powerpoint/2010/main" val="4269457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r>
              <a:rPr kumimoji="1" lang="ja-JP" altLang="en-US" dirty="0"/>
              <a:t>図はいらない</a:t>
            </a:r>
            <a:endParaRPr kumimoji="1" lang="en-US" altLang="ja-JP" dirty="0"/>
          </a:p>
          <a:p>
            <a:r>
              <a:rPr kumimoji="1" lang="ja-JP" altLang="en-US" dirty="0"/>
              <a:t>なにをしたかを箇条書きで書く</a:t>
            </a:r>
          </a:p>
        </p:txBody>
      </p:sp>
      <p:sp>
        <p:nvSpPr>
          <p:cNvPr id="4" name="スライド番号プレースホルダー 3"/>
          <p:cNvSpPr>
            <a:spLocks noGrp="1"/>
          </p:cNvSpPr>
          <p:nvPr>
            <p:ph type="sldNum" sz="quarter" idx="5"/>
          </p:nvPr>
        </p:nvSpPr>
        <p:spPr/>
        <p:txBody>
          <a:bodyPr/>
          <a:lstStyle/>
          <a:p>
            <a:fld id="{A78EDD67-B7B9-4101-B2E0-0566F16F6AAC}" type="slidenum">
              <a:rPr kumimoji="1" lang="ja-JP" altLang="en-US" smtClean="0"/>
              <a:t>27</a:t>
            </a:fld>
            <a:endParaRPr kumimoji="1" lang="ja-JP" altLang="en-US"/>
          </a:p>
        </p:txBody>
      </p:sp>
    </p:spTree>
    <p:extLst>
      <p:ext uri="{BB962C8B-B14F-4D97-AF65-F5344CB8AC3E}">
        <p14:creationId xmlns:p14="http://schemas.microsoft.com/office/powerpoint/2010/main" val="1098285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0192C44-1907-45E7-9AF7-03B9DAF1278F}"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3127924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7B9C3B3-4730-4DEF-BBA5-D2F2175508F9}"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3981862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44"/>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23888" y="4589469"/>
            <a:ext cx="7886700" cy="1500187"/>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3D31E58-AAF9-4C8A-BE02-586DE368804B}"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98954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2865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5A361C5-63B8-4188-9F66-5882492AB0F2}" type="datetime1">
              <a:rPr kumimoji="1" lang="ja-JP" altLang="en-US" smtClean="0"/>
              <a:t>2026/10/27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4070772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9"/>
            <a:ext cx="78867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30239" y="1681163"/>
            <a:ext cx="3868737"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30239" y="2505075"/>
            <a:ext cx="386873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250BB51-02DA-4DC2-8997-8097FF76697E}" type="datetime1">
              <a:rPr kumimoji="1" lang="ja-JP" altLang="en-US" smtClean="0"/>
              <a:t>2026/10/27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1411704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81001482-2822-43DA-B96B-39134F709AB0}" type="datetime1">
              <a:rPr kumimoji="1" lang="ja-JP" altLang="en-US" smtClean="0"/>
              <a:t>2026/10/27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2767797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FC18EF6-06B6-4140-BAD1-043AE3AE5455}" type="datetime1">
              <a:rPr kumimoji="1" lang="ja-JP" altLang="en-US" smtClean="0"/>
              <a:t>2026/10/27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2607012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41" y="457200"/>
            <a:ext cx="2949575"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3887788" y="987431"/>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30241" y="2057400"/>
            <a:ext cx="2949575"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746C01F-7364-4916-97C9-68430D455CAF}" type="datetime1">
              <a:rPr kumimoji="1" lang="ja-JP" altLang="en-US" smtClean="0"/>
              <a:t>2026/10/27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61129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41" y="457200"/>
            <a:ext cx="2949575"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3887788" y="987431"/>
            <a:ext cx="4629150" cy="4873625"/>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kumimoji="1" lang="ja-JP" altLang="en-US"/>
          </a:p>
        </p:txBody>
      </p:sp>
      <p:sp>
        <p:nvSpPr>
          <p:cNvPr id="4" name="テキスト プレースホルダー 3"/>
          <p:cNvSpPr>
            <a:spLocks noGrp="1"/>
          </p:cNvSpPr>
          <p:nvPr>
            <p:ph type="body" sz="half" idx="2"/>
          </p:nvPr>
        </p:nvSpPr>
        <p:spPr>
          <a:xfrm>
            <a:off x="630241" y="2057400"/>
            <a:ext cx="2949575"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DF462CE-F25A-41F1-8AA2-B3C5436BD67A}" type="datetime1">
              <a:rPr kumimoji="1" lang="ja-JP" altLang="en-US" smtClean="0"/>
              <a:t>2026/10/27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2679672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253AA2B-69FB-4471-91A1-830ABE1F1853}"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2705008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6" y="365125"/>
            <a:ext cx="1971675"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28652" y="365125"/>
            <a:ext cx="57626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C6268BC-19B6-4F4F-A715-A957F0139FF0}" type="datetime1">
              <a:rPr kumimoji="1" lang="ja-JP" altLang="en-US" smtClean="0"/>
              <a:t>2026/10/27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EA0E738-189C-4B2B-81D1-7084577F93EA}" type="slidenum">
              <a:rPr kumimoji="1" lang="ja-JP" altLang="en-US" smtClean="0"/>
              <a:t>‹#›</a:t>
            </a:fld>
            <a:endParaRPr kumimoji="1" lang="ja-JP" altLang="en-US"/>
          </a:p>
        </p:txBody>
      </p:sp>
    </p:spTree>
    <p:extLst>
      <p:ext uri="{BB962C8B-B14F-4D97-AF65-F5344CB8AC3E}">
        <p14:creationId xmlns:p14="http://schemas.microsoft.com/office/powerpoint/2010/main" val="3232607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F8CDBC-FB1B-4BB1-905C-071188874C76}"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F560BE-1785-4824-B8DC-0506CA9B0FC8}" type="slidenum">
              <a:rPr kumimoji="1" lang="ja-JP" altLang="en-US" smtClean="0"/>
              <a:pPr/>
              <a:t>‹#›</a:t>
            </a:fld>
            <a:endParaRPr kumimoji="1" lang="ja-JP" altLang="en-US" dirty="0"/>
          </a:p>
        </p:txBody>
      </p:sp>
      <p:pic>
        <p:nvPicPr>
          <p:cNvPr id="7" name="図 6">
            <a:extLst>
              <a:ext uri="{FF2B5EF4-FFF2-40B4-BE49-F238E27FC236}">
                <a16:creationId xmlns:a16="http://schemas.microsoft.com/office/drawing/2014/main" id="{C65A4CC3-B743-4F56-9F7B-F2592F346D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288"/>
            <a:ext cx="9144000" cy="6853431"/>
          </a:xfrm>
          <a:prstGeom prst="rect">
            <a:avLst/>
          </a:prstGeom>
        </p:spPr>
      </p:pic>
    </p:spTree>
    <p:extLst>
      <p:ext uri="{BB962C8B-B14F-4D97-AF65-F5344CB8AC3E}">
        <p14:creationId xmlns:p14="http://schemas.microsoft.com/office/powerpoint/2010/main" val="462650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17216B7-B575-429B-BE82-6900063DC60E}"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6712987" y="6424775"/>
            <a:ext cx="2057400" cy="365125"/>
          </a:xfrm>
        </p:spPr>
        <p:txBody>
          <a:bodyPr/>
          <a:lstStyle>
            <a:lvl1pPr>
              <a:defRPr/>
            </a:lvl1pPr>
          </a:lstStyle>
          <a:p>
            <a:r>
              <a:rPr kumimoji="1" lang="en-US" altLang="ja-JP" dirty="0"/>
              <a:t>33</a:t>
            </a:r>
            <a:endParaRPr kumimoji="1" lang="ja-JP" altLang="en-US" dirty="0"/>
          </a:p>
        </p:txBody>
      </p:sp>
    </p:spTree>
    <p:extLst>
      <p:ext uri="{BB962C8B-B14F-4D97-AF65-F5344CB8AC3E}">
        <p14:creationId xmlns:p14="http://schemas.microsoft.com/office/powerpoint/2010/main" val="253345697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ED350DA-7F20-49CD-9163-4B1D4AC8B504}"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F560BE-1785-4824-B8DC-0506CA9B0FC8}" type="slidenum">
              <a:rPr kumimoji="1" lang="ja-JP" altLang="en-US" smtClean="0"/>
              <a:t>‹#›</a:t>
            </a:fld>
            <a:endParaRPr kumimoji="1" lang="ja-JP" altLang="en-US" dirty="0"/>
          </a:p>
        </p:txBody>
      </p:sp>
    </p:spTree>
    <p:extLst>
      <p:ext uri="{BB962C8B-B14F-4D97-AF65-F5344CB8AC3E}">
        <p14:creationId xmlns:p14="http://schemas.microsoft.com/office/powerpoint/2010/main" val="176579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2E2DCBC-B3D9-4747-9D7D-52EBD68D4B9D}" type="datetime1">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F560BE-1785-4824-B8DC-0506CA9B0FC8}" type="slidenum">
              <a:rPr kumimoji="1" lang="ja-JP" altLang="en-US" smtClean="0"/>
              <a:t>‹#›</a:t>
            </a:fld>
            <a:endParaRPr kumimoji="1" lang="ja-JP" altLang="en-US"/>
          </a:p>
        </p:txBody>
      </p:sp>
    </p:spTree>
    <p:extLst>
      <p:ext uri="{BB962C8B-B14F-4D97-AF65-F5344CB8AC3E}">
        <p14:creationId xmlns:p14="http://schemas.microsoft.com/office/powerpoint/2010/main" val="190305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F7A1B10-BE1B-4BBF-80AB-4C80F60B9253}" type="datetime1">
              <a:rPr kumimoji="1" lang="ja-JP" altLang="en-US" smtClean="0"/>
              <a:t>2026/10/27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CF560BE-1785-4824-B8DC-0506CA9B0FC8}" type="slidenum">
              <a:rPr kumimoji="1" lang="ja-JP" altLang="en-US" smtClean="0"/>
              <a:t>‹#›</a:t>
            </a:fld>
            <a:endParaRPr kumimoji="1" lang="ja-JP" altLang="en-US"/>
          </a:p>
        </p:txBody>
      </p:sp>
    </p:spTree>
    <p:extLst>
      <p:ext uri="{BB962C8B-B14F-4D97-AF65-F5344CB8AC3E}">
        <p14:creationId xmlns:p14="http://schemas.microsoft.com/office/powerpoint/2010/main" val="2627763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096EC7E-3651-4236-A8BD-FAECDA7A70A4}" type="datetime1">
              <a:rPr kumimoji="1" lang="ja-JP" altLang="en-US" smtClean="0"/>
              <a:t>2026/10/27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CF560BE-1785-4824-B8DC-0506CA9B0FC8}" type="slidenum">
              <a:rPr kumimoji="1" lang="ja-JP" altLang="en-US" smtClean="0"/>
              <a:t>‹#›</a:t>
            </a:fld>
            <a:endParaRPr kumimoji="1" lang="ja-JP" altLang="en-US"/>
          </a:p>
        </p:txBody>
      </p:sp>
    </p:spTree>
    <p:extLst>
      <p:ext uri="{BB962C8B-B14F-4D97-AF65-F5344CB8AC3E}">
        <p14:creationId xmlns:p14="http://schemas.microsoft.com/office/powerpoint/2010/main" val="18650372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0EF3C7-8E3B-4F34-BD91-FE30C6E3527B}" type="datetime1">
              <a:rPr kumimoji="1" lang="ja-JP" altLang="en-US" smtClean="0"/>
              <a:t>2026/10/27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CF560BE-1785-4824-B8DC-0506CA9B0FC8}" type="slidenum">
              <a:rPr kumimoji="1" lang="ja-JP" altLang="en-US" smtClean="0"/>
              <a:t>‹#›</a:t>
            </a:fld>
            <a:endParaRPr kumimoji="1" lang="ja-JP" altLang="en-US"/>
          </a:p>
        </p:txBody>
      </p:sp>
    </p:spTree>
    <p:extLst>
      <p:ext uri="{BB962C8B-B14F-4D97-AF65-F5344CB8AC3E}">
        <p14:creationId xmlns:p14="http://schemas.microsoft.com/office/powerpoint/2010/main" val="6219449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17216B7-B575-429B-BE82-6900063DC60E}" type="datetime1">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F560BE-1785-4824-B8DC-0506CA9B0FC8}" type="slidenum">
              <a:rPr kumimoji="1" lang="ja-JP" altLang="en-US" smtClean="0"/>
              <a:t>‹#›</a:t>
            </a:fld>
            <a:endParaRPr kumimoji="1" lang="ja-JP" altLang="en-US"/>
          </a:p>
        </p:txBody>
      </p:sp>
    </p:spTree>
    <p:extLst>
      <p:ext uri="{BB962C8B-B14F-4D97-AF65-F5344CB8AC3E}">
        <p14:creationId xmlns:p14="http://schemas.microsoft.com/office/powerpoint/2010/main" val="172093612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A4CC7BC-48A4-49E6-858D-818B6C541A7E}" type="datetime1">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F560BE-1785-4824-B8DC-0506CA9B0FC8}" type="slidenum">
              <a:rPr kumimoji="1" lang="ja-JP" altLang="en-US" smtClean="0"/>
              <a:t>‹#›</a:t>
            </a:fld>
            <a:endParaRPr kumimoji="1" lang="ja-JP" altLang="en-US"/>
          </a:p>
        </p:txBody>
      </p:sp>
    </p:spTree>
    <p:extLst>
      <p:ext uri="{BB962C8B-B14F-4D97-AF65-F5344CB8AC3E}">
        <p14:creationId xmlns:p14="http://schemas.microsoft.com/office/powerpoint/2010/main" val="12113617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17216B7-B575-429B-BE82-6900063DC60E}"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F560BE-1785-4824-B8DC-0506CA9B0FC8}" type="slidenum">
              <a:rPr kumimoji="1" lang="ja-JP" altLang="en-US" smtClean="0"/>
              <a:t>‹#›</a:t>
            </a:fld>
            <a:endParaRPr kumimoji="1" lang="ja-JP" altLang="en-US"/>
          </a:p>
        </p:txBody>
      </p:sp>
    </p:spTree>
    <p:extLst>
      <p:ext uri="{BB962C8B-B14F-4D97-AF65-F5344CB8AC3E}">
        <p14:creationId xmlns:p14="http://schemas.microsoft.com/office/powerpoint/2010/main" val="840960381"/>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86F4D84-E103-41DF-8710-38D2F13EADB9}"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F560BE-1785-4824-B8DC-0506CA9B0FC8}" type="slidenum">
              <a:rPr kumimoji="1" lang="ja-JP" altLang="en-US" smtClean="0"/>
              <a:t>‹#›</a:t>
            </a:fld>
            <a:endParaRPr kumimoji="1" lang="ja-JP" altLang="en-US"/>
          </a:p>
        </p:txBody>
      </p:sp>
    </p:spTree>
    <p:extLst>
      <p:ext uri="{BB962C8B-B14F-4D97-AF65-F5344CB8AC3E}">
        <p14:creationId xmlns:p14="http://schemas.microsoft.com/office/powerpoint/2010/main" val="1418961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pic>
        <p:nvPicPr>
          <p:cNvPr id="7" name="図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808" y="-48307"/>
            <a:ext cx="9143244" cy="6857433"/>
          </a:xfrm>
          <a:prstGeom prst="rect">
            <a:avLst/>
          </a:prstGeom>
        </p:spPr>
      </p:pic>
      <p:sp>
        <p:nvSpPr>
          <p:cNvPr id="2" name="Title 1"/>
          <p:cNvSpPr>
            <a:spLocks noGrp="1"/>
          </p:cNvSpPr>
          <p:nvPr>
            <p:ph type="title"/>
          </p:nvPr>
        </p:nvSpPr>
        <p:spPr>
          <a:xfrm>
            <a:off x="628650" y="365127"/>
            <a:ext cx="4171950" cy="422274"/>
          </a:xfrm>
        </p:spPr>
        <p:txBody>
          <a:bodyPr>
            <a:normAutofit/>
          </a:bodyPr>
          <a:lstStyle>
            <a:lvl1pPr>
              <a:defRPr sz="2100">
                <a:latin typeface="Meiryo UI" panose="020B0604030504040204" pitchFamily="50" charset="-128"/>
                <a:ea typeface="Meiryo UI" panose="020B0604030504040204" pitchFamily="50"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1152246"/>
            <a:ext cx="7886700" cy="5024718"/>
          </a:xfrm>
        </p:spPr>
        <p:txBody>
          <a:bodyPr>
            <a:normAutofit/>
          </a:bodyPr>
          <a:lstStyle>
            <a:lvl1pPr>
              <a:defRPr sz="2100">
                <a:latin typeface="Meiryo UI" panose="020B0604030504040204" pitchFamily="50" charset="-128"/>
                <a:ea typeface="Meiryo UI" panose="020B0604030504040204" pitchFamily="50" charset="-128"/>
              </a:defRPr>
            </a:lvl1pPr>
            <a:lvl2pPr marL="514350" indent="-171450">
              <a:buFont typeface="Wingdings" panose="05000000000000000000" pitchFamily="2" charset="2"/>
              <a:buChar char="Ø"/>
              <a:defRPr sz="1800">
                <a:latin typeface="Meiryo UI" panose="020B0604030504040204" pitchFamily="50" charset="-128"/>
                <a:ea typeface="Meiryo UI" panose="020B0604030504040204" pitchFamily="50" charset="-128"/>
              </a:defRPr>
            </a:lvl2pPr>
            <a:lvl3pPr marL="857250" indent="-171450">
              <a:buFont typeface="Wingdings" panose="05000000000000000000" pitchFamily="2" charset="2"/>
              <a:buChar char="ü"/>
              <a:defRPr sz="1500">
                <a:latin typeface="Meiryo UI" panose="020B0604030504040204" pitchFamily="50" charset="-128"/>
                <a:ea typeface="Meiryo UI" panose="020B0604030504040204" pitchFamily="50" charset="-128"/>
              </a:defRPr>
            </a:lvl3pPr>
            <a:lvl4pPr>
              <a:defRPr sz="1200">
                <a:latin typeface="Meiryo UI" panose="020B0604030504040204" pitchFamily="50" charset="-128"/>
                <a:ea typeface="Meiryo UI" panose="020B0604030504040204" pitchFamily="50" charset="-128"/>
              </a:defRPr>
            </a:lvl4pPr>
            <a:lvl5pPr>
              <a:defRPr sz="1200">
                <a:latin typeface="Meiryo UI" panose="020B0604030504040204" pitchFamily="50" charset="-128"/>
                <a:ea typeface="Meiryo UI" panose="020B0604030504040204"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BFAEBF09-A4B3-4927-94BD-C8AEB1881175}"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dirty="0"/>
          </a:p>
        </p:txBody>
      </p:sp>
      <p:sp>
        <p:nvSpPr>
          <p:cNvPr id="9" name="テキスト プレースホルダー 8"/>
          <p:cNvSpPr>
            <a:spLocks noGrp="1"/>
          </p:cNvSpPr>
          <p:nvPr>
            <p:ph type="body" sz="quarter" idx="13"/>
          </p:nvPr>
        </p:nvSpPr>
        <p:spPr>
          <a:xfrm>
            <a:off x="5189538" y="491067"/>
            <a:ext cx="3325812" cy="296334"/>
          </a:xfrm>
        </p:spPr>
        <p:txBody>
          <a:bodyPr>
            <a:normAutofit/>
          </a:bodyPr>
          <a:lstStyle>
            <a:lvl1pPr marL="0" indent="0">
              <a:buNone/>
              <a:defRPr sz="1350">
                <a:latin typeface="Meiryo UI" panose="020B0604030504040204" pitchFamily="50" charset="-128"/>
                <a:ea typeface="Meiryo UI" panose="020B0604030504040204" pitchFamily="50" charset="-128"/>
              </a:defRPr>
            </a:lvl1pPr>
          </a:lstStyle>
          <a:p>
            <a:pPr lvl="0"/>
            <a:endParaRPr kumimoji="1" lang="ja-JP" altLang="en-US" dirty="0"/>
          </a:p>
        </p:txBody>
      </p:sp>
      <p:sp>
        <p:nvSpPr>
          <p:cNvPr id="11" name="Slide Number Placeholder 5">
            <a:extLst>
              <a:ext uri="{FF2B5EF4-FFF2-40B4-BE49-F238E27FC236}">
                <a16:creationId xmlns:a16="http://schemas.microsoft.com/office/drawing/2014/main" id="{FE771652-8BA3-A7F9-E228-A4545FA508DD}"/>
              </a:ext>
            </a:extLst>
          </p:cNvPr>
          <p:cNvSpPr>
            <a:spLocks noGrp="1"/>
          </p:cNvSpPr>
          <p:nvPr>
            <p:ph type="sldNum" sz="quarter" idx="12"/>
          </p:nvPr>
        </p:nvSpPr>
        <p:spPr>
          <a:xfrm>
            <a:off x="7861376" y="6491484"/>
            <a:ext cx="853017" cy="210609"/>
          </a:xfrm>
        </p:spPr>
        <p:txBody>
          <a:bodyPr/>
          <a:lstStyle>
            <a:lvl1pPr>
              <a:defRPr sz="1050" b="1">
                <a:solidFill>
                  <a:schemeClr val="bg1"/>
                </a:solidFill>
                <a:latin typeface="+mn-ea"/>
                <a:ea typeface="+mn-ea"/>
                <a:cs typeface="Arial" panose="020B0604020202020204" pitchFamily="34" charset="0"/>
              </a:defRPr>
            </a:lvl1pPr>
          </a:lstStyle>
          <a:p>
            <a:fld id="{4CF560BE-1785-4824-B8DC-0506CA9B0FC8}" type="slidenum">
              <a:rPr kumimoji="1" lang="ja-JP" altLang="en-US" smtClean="0"/>
              <a:pPr/>
              <a:t>‹#›</a:t>
            </a:fld>
            <a:endParaRPr kumimoji="1" lang="ja-JP" altLang="en-US" dirty="0"/>
          </a:p>
        </p:txBody>
      </p:sp>
      <p:sp>
        <p:nvSpPr>
          <p:cNvPr id="12" name="テキスト ボックス 11">
            <a:extLst>
              <a:ext uri="{FF2B5EF4-FFF2-40B4-BE49-F238E27FC236}">
                <a16:creationId xmlns:a16="http://schemas.microsoft.com/office/drawing/2014/main" id="{32F2ED5D-4176-DA91-02EB-1C7439D9BFF2}"/>
              </a:ext>
            </a:extLst>
          </p:cNvPr>
          <p:cNvSpPr txBox="1"/>
          <p:nvPr userDrawn="1"/>
        </p:nvSpPr>
        <p:spPr>
          <a:xfrm>
            <a:off x="8540230" y="6472824"/>
            <a:ext cx="405880" cy="253916"/>
          </a:xfrm>
          <a:prstGeom prst="rect">
            <a:avLst/>
          </a:prstGeom>
          <a:noFill/>
        </p:spPr>
        <p:txBody>
          <a:bodyPr wrap="none" rtlCol="0">
            <a:spAutoFit/>
          </a:bodyPr>
          <a:lstStyle/>
          <a:p>
            <a:r>
              <a:rPr kumimoji="1" lang="en-US" altLang="ja-JP" sz="1050" b="1" dirty="0">
                <a:solidFill>
                  <a:schemeClr val="bg1"/>
                </a:solidFill>
                <a:latin typeface="+mn-ea"/>
                <a:ea typeface="+mn-ea"/>
              </a:rPr>
              <a:t>/33</a:t>
            </a:r>
          </a:p>
        </p:txBody>
      </p:sp>
    </p:spTree>
    <p:extLst>
      <p:ext uri="{BB962C8B-B14F-4D97-AF65-F5344CB8AC3E}">
        <p14:creationId xmlns:p14="http://schemas.microsoft.com/office/powerpoint/2010/main" val="3104361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2" y="155576"/>
            <a:ext cx="4207119" cy="655638"/>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628650" y="1362812"/>
            <a:ext cx="7886700" cy="4814155"/>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628650" y="6356356"/>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B9317D6-CDC8-4216-BCBB-EF57B1445B51}" type="datetime1">
              <a:rPr kumimoji="1" lang="ja-JP" altLang="en-US" smtClean="0"/>
              <a:t>2026/10/27</a:t>
            </a:fld>
            <a:endParaRPr kumimoji="1" lang="ja-JP" altLang="en-US"/>
          </a:p>
        </p:txBody>
      </p:sp>
      <p:sp>
        <p:nvSpPr>
          <p:cNvPr id="5" name="フッター プレースホルダー 4"/>
          <p:cNvSpPr>
            <a:spLocks noGrp="1"/>
          </p:cNvSpPr>
          <p:nvPr>
            <p:ph type="ftr" sz="quarter" idx="3"/>
          </p:nvPr>
        </p:nvSpPr>
        <p:spPr>
          <a:xfrm>
            <a:off x="3028950" y="6356356"/>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3518694" y="636930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EA0E738-189C-4B2B-81D1-7084577F93EA}" type="slidenum">
              <a:rPr kumimoji="1" lang="ja-JP" altLang="en-US" smtClean="0"/>
              <a:t>‹#›</a:t>
            </a:fld>
            <a:endParaRPr kumimoji="1" lang="ja-JP" altLang="en-US" dirty="0"/>
          </a:p>
        </p:txBody>
      </p:sp>
      <p:sp>
        <p:nvSpPr>
          <p:cNvPr id="7" name="Line 4"/>
          <p:cNvSpPr>
            <a:spLocks noChangeShapeType="1"/>
          </p:cNvSpPr>
          <p:nvPr userDrawn="1"/>
        </p:nvSpPr>
        <p:spPr bwMode="auto">
          <a:xfrm>
            <a:off x="228600" y="990600"/>
            <a:ext cx="8637588" cy="0"/>
          </a:xfrm>
          <a:prstGeom prst="line">
            <a:avLst/>
          </a:prstGeom>
          <a:noFill/>
          <a:ln w="66675">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sz="1350"/>
          </a:p>
        </p:txBody>
      </p:sp>
      <p:pic>
        <p:nvPicPr>
          <p:cNvPr id="8" name="Picture 17"/>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821488" y="6186738"/>
            <a:ext cx="2044700" cy="547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9709246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defTabSz="685783" rtl="0" eaLnBrk="1" latinLnBrk="0" hangingPunct="1">
        <a:lnSpc>
          <a:spcPct val="90000"/>
        </a:lnSpc>
        <a:spcBef>
          <a:spcPct val="0"/>
        </a:spcBef>
        <a:buNone/>
        <a:defRPr kumimoji="1" sz="2100" kern="1200">
          <a:solidFill>
            <a:schemeClr val="tx1"/>
          </a:solidFill>
          <a:latin typeface="Meiryo UI" panose="020B0604030504040204" pitchFamily="50" charset="-128"/>
          <a:ea typeface="Meiryo UI" panose="020B0604030504040204" pitchFamily="50" charset="-128"/>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Wingdings" panose="05000000000000000000" pitchFamily="2" charset="2"/>
        <a:buChar char="Ø"/>
        <a:defRPr kumimoji="1"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Wingdings" panose="05000000000000000000" pitchFamily="2" charset="2"/>
        <a:buChar char="ü"/>
        <a:defRPr kumimoji="1"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783" rtl="0" eaLnBrk="1" latinLnBrk="0" hangingPunct="1">
        <a:defRPr kumimoji="1" sz="1350" kern="1200">
          <a:solidFill>
            <a:schemeClr val="tx1"/>
          </a:solidFill>
          <a:latin typeface="+mn-lt"/>
          <a:ea typeface="+mn-ea"/>
          <a:cs typeface="+mn-cs"/>
        </a:defRPr>
      </a:lvl1pPr>
      <a:lvl2pPr marL="342892" algn="l" defTabSz="685783" rtl="0" eaLnBrk="1" latinLnBrk="0" hangingPunct="1">
        <a:defRPr kumimoji="1" sz="1350" kern="1200">
          <a:solidFill>
            <a:schemeClr val="tx1"/>
          </a:solidFill>
          <a:latin typeface="+mn-lt"/>
          <a:ea typeface="+mn-ea"/>
          <a:cs typeface="+mn-cs"/>
        </a:defRPr>
      </a:lvl2pPr>
      <a:lvl3pPr marL="685783" algn="l" defTabSz="685783" rtl="0" eaLnBrk="1" latinLnBrk="0" hangingPunct="1">
        <a:defRPr kumimoji="1" sz="1350" kern="1200">
          <a:solidFill>
            <a:schemeClr val="tx1"/>
          </a:solidFill>
          <a:latin typeface="+mn-lt"/>
          <a:ea typeface="+mn-ea"/>
          <a:cs typeface="+mn-cs"/>
        </a:defRPr>
      </a:lvl3pPr>
      <a:lvl4pPr marL="1028675" algn="l" defTabSz="685783" rtl="0" eaLnBrk="1" latinLnBrk="0" hangingPunct="1">
        <a:defRPr kumimoji="1" sz="1350" kern="1200">
          <a:solidFill>
            <a:schemeClr val="tx1"/>
          </a:solidFill>
          <a:latin typeface="+mn-lt"/>
          <a:ea typeface="+mn-ea"/>
          <a:cs typeface="+mn-cs"/>
        </a:defRPr>
      </a:lvl4pPr>
      <a:lvl5pPr marL="1371566" algn="l" defTabSz="685783" rtl="0" eaLnBrk="1" latinLnBrk="0" hangingPunct="1">
        <a:defRPr kumimoji="1" sz="1350" kern="1200">
          <a:solidFill>
            <a:schemeClr val="tx1"/>
          </a:solidFill>
          <a:latin typeface="+mn-lt"/>
          <a:ea typeface="+mn-ea"/>
          <a:cs typeface="+mn-cs"/>
        </a:defRPr>
      </a:lvl5pPr>
      <a:lvl6pPr marL="1714457" algn="l" defTabSz="685783" rtl="0" eaLnBrk="1" latinLnBrk="0" hangingPunct="1">
        <a:defRPr kumimoji="1" sz="1350" kern="1200">
          <a:solidFill>
            <a:schemeClr val="tx1"/>
          </a:solidFill>
          <a:latin typeface="+mn-lt"/>
          <a:ea typeface="+mn-ea"/>
          <a:cs typeface="+mn-cs"/>
        </a:defRPr>
      </a:lvl6pPr>
      <a:lvl7pPr marL="2057348" algn="l" defTabSz="685783" rtl="0" eaLnBrk="1" latinLnBrk="0" hangingPunct="1">
        <a:defRPr kumimoji="1" sz="1350" kern="1200">
          <a:solidFill>
            <a:schemeClr val="tx1"/>
          </a:solidFill>
          <a:latin typeface="+mn-lt"/>
          <a:ea typeface="+mn-ea"/>
          <a:cs typeface="+mn-cs"/>
        </a:defRPr>
      </a:lvl7pPr>
      <a:lvl8pPr marL="2400240" algn="l" defTabSz="685783" rtl="0" eaLnBrk="1" latinLnBrk="0" hangingPunct="1">
        <a:defRPr kumimoji="1" sz="1350" kern="1200">
          <a:solidFill>
            <a:schemeClr val="tx1"/>
          </a:solidFill>
          <a:latin typeface="+mn-lt"/>
          <a:ea typeface="+mn-ea"/>
          <a:cs typeface="+mn-cs"/>
        </a:defRPr>
      </a:lvl8pPr>
      <a:lvl9pPr marL="2743132" algn="l" defTabSz="685783"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9317D6-CDC8-4216-BCBB-EF57B1445B51}" type="datetime1">
              <a:rPr kumimoji="1" lang="ja-JP" altLang="en-US" smtClean="0"/>
              <a:t>2026/10/27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A0E738-189C-4B2B-81D1-7084577F93EA}" type="slidenum">
              <a:rPr kumimoji="1" lang="ja-JP" altLang="en-US" smtClean="0"/>
              <a:t>‹#›</a:t>
            </a:fld>
            <a:endParaRPr kumimoji="1" lang="ja-JP" altLang="en-US" dirty="0"/>
          </a:p>
        </p:txBody>
      </p:sp>
    </p:spTree>
    <p:extLst>
      <p:ext uri="{BB962C8B-B14F-4D97-AF65-F5344CB8AC3E}">
        <p14:creationId xmlns:p14="http://schemas.microsoft.com/office/powerpoint/2010/main" val="141052227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3.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3.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3.xml"/><Relationship Id="rId5" Type="http://schemas.openxmlformats.org/officeDocument/2006/relationships/image" Target="../media/image45.jpeg"/><Relationship Id="rId4" Type="http://schemas.openxmlformats.org/officeDocument/2006/relationships/image" Target="../media/image4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1920886"/>
            <a:ext cx="8606349" cy="1936609"/>
          </a:xfrm>
        </p:spPr>
        <p:txBody>
          <a:bodyPr>
            <a:noAutofit/>
          </a:bodyPr>
          <a:lstStyle/>
          <a:p>
            <a:br>
              <a:rPr lang="en-US" altLang="ja-JP" sz="2550" dirty="0">
                <a:latin typeface="Arial" panose="020B0604020202020204" pitchFamily="34" charset="0"/>
                <a:cs typeface="Arial" panose="020B0604020202020204" pitchFamily="34" charset="0"/>
              </a:rPr>
            </a:br>
            <a:br>
              <a:rPr lang="en-US" altLang="ja-JP" sz="2550" dirty="0">
                <a:latin typeface="Arial" panose="020B0604020202020204" pitchFamily="34" charset="0"/>
                <a:cs typeface="Arial" panose="020B0604020202020204" pitchFamily="34" charset="0"/>
              </a:rPr>
            </a:br>
            <a:r>
              <a:rPr lang="en-US" altLang="ja-JP" sz="2800" dirty="0">
                <a:latin typeface="Arial" panose="020B0604020202020204" pitchFamily="34" charset="0"/>
                <a:cs typeface="Arial" panose="020B0604020202020204" pitchFamily="34" charset="0"/>
              </a:rPr>
              <a:t>Current Status and Prospects of Liquid-Hydrogen-Cooled High-Temperature Superconducting </a:t>
            </a:r>
            <a:br>
              <a:rPr lang="en-US" altLang="ja-JP" sz="2800" dirty="0">
                <a:latin typeface="Arial" panose="020B0604020202020204" pitchFamily="34" charset="0"/>
                <a:cs typeface="Arial" panose="020B0604020202020204" pitchFamily="34" charset="0"/>
              </a:rPr>
            </a:br>
            <a:r>
              <a:rPr lang="en-US" altLang="ja-JP" sz="2800" dirty="0">
                <a:latin typeface="Arial" panose="020B0604020202020204" pitchFamily="34" charset="0"/>
                <a:cs typeface="Arial" panose="020B0604020202020204" pitchFamily="34" charset="0"/>
              </a:rPr>
              <a:t>Rotating Machines</a:t>
            </a:r>
            <a:endParaRPr lang="ja-JP" altLang="en-US" sz="2800" b="1" dirty="0">
              <a:latin typeface="Arial" panose="020B0604020202020204" pitchFamily="34" charset="0"/>
              <a:cs typeface="Arial" panose="020B0604020202020204" pitchFamily="34" charset="0"/>
            </a:endParaRPr>
          </a:p>
        </p:txBody>
      </p:sp>
      <p:sp>
        <p:nvSpPr>
          <p:cNvPr id="3" name="サブタイトル 2"/>
          <p:cNvSpPr>
            <a:spLocks noGrp="1"/>
          </p:cNvSpPr>
          <p:nvPr>
            <p:ph type="subTitle" idx="1"/>
          </p:nvPr>
        </p:nvSpPr>
        <p:spPr>
          <a:xfrm>
            <a:off x="1353412" y="4419306"/>
            <a:ext cx="6102678" cy="675782"/>
          </a:xfrm>
        </p:spPr>
        <p:txBody>
          <a:bodyPr>
            <a:noAutofit/>
          </a:bodyPr>
          <a:lstStyle/>
          <a:p>
            <a:r>
              <a:rPr lang="en-US" altLang="ja-JP" sz="2100" dirty="0">
                <a:solidFill>
                  <a:srgbClr val="000000"/>
                </a:solidFill>
                <a:latin typeface="Arial" panose="020B0604020202020204" pitchFamily="34" charset="0"/>
                <a:ea typeface="游明朝" panose="02020400000000000000" pitchFamily="18" charset="-128"/>
                <a:cs typeface="Arial" panose="020B0604020202020204" pitchFamily="34" charset="0"/>
              </a:rPr>
              <a:t>Kyoto University, Japan</a:t>
            </a:r>
          </a:p>
          <a:p>
            <a:r>
              <a:rPr lang="en-US" altLang="ja-JP" sz="2100" dirty="0" err="1">
                <a:solidFill>
                  <a:srgbClr val="000000"/>
                </a:solidFill>
                <a:latin typeface="Arial" panose="020B0604020202020204" pitchFamily="34" charset="0"/>
                <a:ea typeface="游明朝" panose="02020400000000000000" pitchFamily="18" charset="-128"/>
                <a:cs typeface="Arial" panose="020B0604020202020204" pitchFamily="34" charset="0"/>
              </a:rPr>
              <a:t>Taketsune</a:t>
            </a:r>
            <a:r>
              <a:rPr lang="en-US" altLang="ja-JP" sz="2100" dirty="0">
                <a:solidFill>
                  <a:srgbClr val="000000"/>
                </a:solidFill>
                <a:latin typeface="Arial" panose="020B0604020202020204" pitchFamily="34" charset="0"/>
                <a:ea typeface="游明朝" panose="02020400000000000000" pitchFamily="18" charset="-128"/>
                <a:cs typeface="Arial" panose="020B0604020202020204" pitchFamily="34" charset="0"/>
              </a:rPr>
              <a:t> Nakamura</a:t>
            </a:r>
            <a:endParaRPr lang="en-US" altLang="ja-JP" sz="2100" dirty="0">
              <a:latin typeface="Arial" panose="020B0604020202020204" pitchFamily="34" charset="0"/>
              <a:ea typeface="Calibri" panose="020F0502020204030204" pitchFamily="34" charset="0"/>
              <a:cs typeface="Arial" panose="020B0604020202020204" pitchFamily="34" charset="0"/>
            </a:endParaRPr>
          </a:p>
        </p:txBody>
      </p:sp>
      <p:pic>
        <p:nvPicPr>
          <p:cNvPr id="4" name="Picture 2" descr="5th IWC-HTS International Workshop on Cooling Systems for HTS Application">
            <a:extLst>
              <a:ext uri="{FF2B5EF4-FFF2-40B4-BE49-F238E27FC236}">
                <a16:creationId xmlns:a16="http://schemas.microsoft.com/office/drawing/2014/main" id="{E6FB3CC7-C7D6-4E82-B79C-CFA0A4489E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092" y="388393"/>
            <a:ext cx="7353651" cy="9706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9906"/>
    </mc:Choice>
    <mc:Fallback xmlns="">
      <p:transition spd="slow" advTm="990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31887BC-D87A-4A49-E5A9-E2452EE6B488}"/>
              </a:ext>
            </a:extLst>
          </p:cNvPr>
          <p:cNvSpPr>
            <a:spLocks noGrp="1"/>
          </p:cNvSpPr>
          <p:nvPr>
            <p:ph type="sldNum" sz="quarter" idx="12"/>
          </p:nvPr>
        </p:nvSpPr>
        <p:spPr/>
        <p:txBody>
          <a:bodyPr/>
          <a:lstStyle/>
          <a:p>
            <a:fld id="{4CF560BE-1785-4824-B8DC-0506CA9B0FC8}" type="slidenum">
              <a:rPr kumimoji="1" lang="ja-JP" altLang="en-US" smtClean="0"/>
              <a:pPr/>
              <a:t>2</a:t>
            </a:fld>
            <a:endParaRPr kumimoji="1" lang="ja-JP" altLang="en-US" dirty="0"/>
          </a:p>
        </p:txBody>
      </p:sp>
      <p:sp>
        <p:nvSpPr>
          <p:cNvPr id="5" name="テキスト ボックス 4">
            <a:extLst>
              <a:ext uri="{FF2B5EF4-FFF2-40B4-BE49-F238E27FC236}">
                <a16:creationId xmlns:a16="http://schemas.microsoft.com/office/drawing/2014/main" id="{67E25DAD-943C-4D1C-A9DF-86B3D7C62A9B}"/>
              </a:ext>
            </a:extLst>
          </p:cNvPr>
          <p:cNvSpPr txBox="1"/>
          <p:nvPr/>
        </p:nvSpPr>
        <p:spPr>
          <a:xfrm>
            <a:off x="381901" y="1548998"/>
            <a:ext cx="6157455" cy="3760004"/>
          </a:xfrm>
          <a:prstGeom prst="rect">
            <a:avLst/>
          </a:prstGeom>
          <a:noFill/>
        </p:spPr>
        <p:txBody>
          <a:bodyPr wrap="none" rtlCol="0">
            <a:spAutoFit/>
          </a:bodyPr>
          <a:lstStyle/>
          <a:p>
            <a:pPr marL="257175" indent="-257175">
              <a:lnSpc>
                <a:spcPts val="2175"/>
              </a:lnSpc>
              <a:buAutoNum type="arabicPeriod"/>
            </a:pPr>
            <a:r>
              <a:rPr lang="en-US" altLang="ja-JP" sz="2400" dirty="0">
                <a:latin typeface="Arial" pitchFamily="34" charset="0"/>
                <a:cs typeface="Arial" pitchFamily="34" charset="0"/>
              </a:rPr>
              <a:t>Background</a:t>
            </a:r>
          </a:p>
          <a:p>
            <a:pPr>
              <a:lnSpc>
                <a:spcPts val="2175"/>
              </a:lnSpc>
            </a:pPr>
            <a:endParaRPr lang="en-US" altLang="ja-JP" sz="2400" dirty="0">
              <a:latin typeface="Arial" pitchFamily="34" charset="0"/>
              <a:cs typeface="Arial" pitchFamily="34" charset="0"/>
            </a:endParaRPr>
          </a:p>
          <a:p>
            <a:pPr>
              <a:lnSpc>
                <a:spcPts val="2175"/>
              </a:lnSpc>
            </a:pPr>
            <a:r>
              <a:rPr lang="en-US" altLang="ja-JP" sz="2400" dirty="0">
                <a:latin typeface="Arial" pitchFamily="34" charset="0"/>
                <a:cs typeface="Arial" pitchFamily="34" charset="0"/>
              </a:rPr>
              <a:t>2. Fundamentals of HTS Rotating Machines</a:t>
            </a:r>
          </a:p>
          <a:p>
            <a:pPr>
              <a:lnSpc>
                <a:spcPts val="2175"/>
              </a:lnSpc>
            </a:pPr>
            <a:endParaRPr lang="en-US" altLang="ja-JP" sz="2400" dirty="0">
              <a:latin typeface="Arial" pitchFamily="34" charset="0"/>
              <a:cs typeface="Arial" pitchFamily="34" charset="0"/>
            </a:endParaRPr>
          </a:p>
          <a:p>
            <a:pPr>
              <a:lnSpc>
                <a:spcPts val="2175"/>
              </a:lnSpc>
            </a:pPr>
            <a:r>
              <a:rPr lang="en-US" altLang="ja-JP" sz="2400" dirty="0">
                <a:latin typeface="Arial" pitchFamily="34" charset="0"/>
                <a:cs typeface="Arial" pitchFamily="34" charset="0"/>
              </a:rPr>
              <a:t>3. HTS generator in LH2 Supply Chain</a:t>
            </a:r>
          </a:p>
          <a:p>
            <a:pPr>
              <a:lnSpc>
                <a:spcPts val="2175"/>
              </a:lnSpc>
            </a:pPr>
            <a:endParaRPr lang="en-US" altLang="ja-JP" sz="2400" dirty="0">
              <a:latin typeface="Arial" pitchFamily="34" charset="0"/>
              <a:cs typeface="Arial" pitchFamily="34" charset="0"/>
            </a:endParaRPr>
          </a:p>
          <a:p>
            <a:pPr>
              <a:lnSpc>
                <a:spcPts val="2175"/>
              </a:lnSpc>
            </a:pPr>
            <a:r>
              <a:rPr lang="en-US" altLang="ja-JP" sz="2400" dirty="0">
                <a:latin typeface="Arial" pitchFamily="34" charset="0"/>
                <a:cs typeface="Arial" pitchFamily="34" charset="0"/>
              </a:rPr>
              <a:t>4. Aviation</a:t>
            </a:r>
          </a:p>
          <a:p>
            <a:pPr>
              <a:lnSpc>
                <a:spcPts val="2175"/>
              </a:lnSpc>
            </a:pPr>
            <a:endParaRPr lang="en-US" altLang="ja-JP" sz="2400" dirty="0">
              <a:latin typeface="Arial" pitchFamily="34" charset="0"/>
              <a:cs typeface="Arial" pitchFamily="34" charset="0"/>
            </a:endParaRPr>
          </a:p>
          <a:p>
            <a:pPr>
              <a:lnSpc>
                <a:spcPts val="2175"/>
              </a:lnSpc>
            </a:pPr>
            <a:r>
              <a:rPr lang="en-US" altLang="ja-JP" sz="2400" dirty="0">
                <a:latin typeface="Arial" pitchFamily="34" charset="0"/>
                <a:cs typeface="Arial" pitchFamily="34" charset="0"/>
              </a:rPr>
              <a:t>5. LH2 Pump</a:t>
            </a:r>
          </a:p>
          <a:p>
            <a:pPr>
              <a:lnSpc>
                <a:spcPts val="2175"/>
              </a:lnSpc>
            </a:pPr>
            <a:endParaRPr lang="en-US" altLang="ja-JP" sz="2400" dirty="0">
              <a:latin typeface="Arial" pitchFamily="34" charset="0"/>
              <a:cs typeface="Arial" pitchFamily="34" charset="0"/>
            </a:endParaRPr>
          </a:p>
          <a:p>
            <a:pPr>
              <a:lnSpc>
                <a:spcPts val="2175"/>
              </a:lnSpc>
            </a:pPr>
            <a:r>
              <a:rPr lang="en-US" altLang="ja-JP" sz="2400" dirty="0">
                <a:latin typeface="Arial" pitchFamily="34" charset="0"/>
                <a:cs typeface="Arial" pitchFamily="34" charset="0"/>
              </a:rPr>
              <a:t>6. Prospects</a:t>
            </a:r>
          </a:p>
          <a:p>
            <a:pPr>
              <a:lnSpc>
                <a:spcPts val="2175"/>
              </a:lnSpc>
            </a:pPr>
            <a:endParaRPr lang="en-US" altLang="ja-JP" sz="2400" dirty="0">
              <a:latin typeface="Arial" pitchFamily="34" charset="0"/>
              <a:cs typeface="Arial" pitchFamily="34" charset="0"/>
            </a:endParaRPr>
          </a:p>
          <a:p>
            <a:pPr>
              <a:lnSpc>
                <a:spcPts val="2175"/>
              </a:lnSpc>
            </a:pPr>
            <a:r>
              <a:rPr lang="en-US" altLang="ja-JP" sz="2400" dirty="0">
                <a:latin typeface="Arial" pitchFamily="34" charset="0"/>
                <a:cs typeface="Arial" pitchFamily="34" charset="0"/>
              </a:rPr>
              <a:t>7. Summary</a:t>
            </a:r>
          </a:p>
        </p:txBody>
      </p:sp>
      <p:sp>
        <p:nvSpPr>
          <p:cNvPr id="7" name="テキスト ボックス 6">
            <a:extLst>
              <a:ext uri="{FF2B5EF4-FFF2-40B4-BE49-F238E27FC236}">
                <a16:creationId xmlns:a16="http://schemas.microsoft.com/office/drawing/2014/main" id="{32FDC87F-1984-4087-846C-31C9D2C8C833}"/>
              </a:ext>
            </a:extLst>
          </p:cNvPr>
          <p:cNvSpPr txBox="1"/>
          <p:nvPr/>
        </p:nvSpPr>
        <p:spPr>
          <a:xfrm>
            <a:off x="2919901" y="245170"/>
            <a:ext cx="2903615"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Table of contents</a:t>
            </a:r>
          </a:p>
        </p:txBody>
      </p:sp>
    </p:spTree>
    <p:extLst>
      <p:ext uri="{BB962C8B-B14F-4D97-AF65-F5344CB8AC3E}">
        <p14:creationId xmlns:p14="http://schemas.microsoft.com/office/powerpoint/2010/main" val="3269721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D5028-0D49-07D7-5AC2-AF39F53EBC33}"/>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2C22523-FDD2-A6B9-F09D-F163DCBC8A56}"/>
              </a:ext>
            </a:extLst>
          </p:cNvPr>
          <p:cNvSpPr>
            <a:spLocks noGrp="1"/>
          </p:cNvSpPr>
          <p:nvPr>
            <p:ph type="sldNum" sz="quarter" idx="12"/>
          </p:nvPr>
        </p:nvSpPr>
        <p:spPr/>
        <p:txBody>
          <a:bodyPr/>
          <a:lstStyle/>
          <a:p>
            <a:fld id="{4CF560BE-1785-4824-B8DC-0506CA9B0FC8}" type="slidenum">
              <a:rPr kumimoji="1" lang="ja-JP" altLang="en-US" smtClean="0"/>
              <a:pPr/>
              <a:t>3</a:t>
            </a:fld>
            <a:endParaRPr kumimoji="1" lang="ja-JP" altLang="en-US" dirty="0"/>
          </a:p>
        </p:txBody>
      </p:sp>
      <p:sp>
        <p:nvSpPr>
          <p:cNvPr id="19" name="テキスト ボックス 18">
            <a:extLst>
              <a:ext uri="{FF2B5EF4-FFF2-40B4-BE49-F238E27FC236}">
                <a16:creationId xmlns:a16="http://schemas.microsoft.com/office/drawing/2014/main" id="{C2F7873F-5121-4518-BE7C-438847636D7A}"/>
              </a:ext>
            </a:extLst>
          </p:cNvPr>
          <p:cNvSpPr txBox="1"/>
          <p:nvPr/>
        </p:nvSpPr>
        <p:spPr>
          <a:xfrm>
            <a:off x="198189" y="998216"/>
            <a:ext cx="8868818" cy="461665"/>
          </a:xfrm>
          <a:prstGeom prst="rect">
            <a:avLst/>
          </a:prstGeom>
          <a:noFill/>
        </p:spPr>
        <p:txBody>
          <a:bodyPr wrap="square">
            <a:spAutoFit/>
          </a:bodyPr>
          <a:lstStyle/>
          <a:p>
            <a:r>
              <a:rPr lang="ja-JP" altLang="en-US" sz="2400" u="sng" dirty="0">
                <a:solidFill>
                  <a:srgbClr val="00B050"/>
                </a:solidFill>
                <a:latin typeface="Arial" panose="020B0604020202020204" pitchFamily="34" charset="0"/>
                <a:cs typeface="Arial" panose="020B0604020202020204" pitchFamily="34" charset="0"/>
              </a:rPr>
              <a:t>Synergy between liquid hydrogen and </a:t>
            </a:r>
            <a:r>
              <a:rPr lang="en-US" altLang="ja-JP" sz="2400" u="sng" dirty="0">
                <a:solidFill>
                  <a:srgbClr val="00B050"/>
                </a:solidFill>
                <a:latin typeface="Arial" panose="020B0604020202020204" pitchFamily="34" charset="0"/>
                <a:cs typeface="Arial" panose="020B0604020202020204" pitchFamily="34" charset="0"/>
              </a:rPr>
              <a:t>HTS* </a:t>
            </a:r>
            <a:r>
              <a:rPr lang="ja-JP" altLang="en-US" sz="2400" u="sng" dirty="0">
                <a:solidFill>
                  <a:srgbClr val="00B050"/>
                </a:solidFill>
                <a:latin typeface="Arial" panose="020B0604020202020204" pitchFamily="34" charset="0"/>
                <a:cs typeface="Arial" panose="020B0604020202020204" pitchFamily="34" charset="0"/>
              </a:rPr>
              <a:t>motors</a:t>
            </a:r>
          </a:p>
        </p:txBody>
      </p:sp>
      <p:sp>
        <p:nvSpPr>
          <p:cNvPr id="21" name="テキスト ボックス 20">
            <a:extLst>
              <a:ext uri="{FF2B5EF4-FFF2-40B4-BE49-F238E27FC236}">
                <a16:creationId xmlns:a16="http://schemas.microsoft.com/office/drawing/2014/main" id="{80A284D5-A101-4430-8C29-3A4A75CB1B91}"/>
              </a:ext>
            </a:extLst>
          </p:cNvPr>
          <p:cNvSpPr txBox="1"/>
          <p:nvPr/>
        </p:nvSpPr>
        <p:spPr>
          <a:xfrm>
            <a:off x="3979241" y="1481151"/>
            <a:ext cx="4914239" cy="400110"/>
          </a:xfrm>
          <a:prstGeom prst="rect">
            <a:avLst/>
          </a:prstGeom>
          <a:noFill/>
        </p:spPr>
        <p:txBody>
          <a:bodyPr wrap="square">
            <a:spAutoFit/>
          </a:bodyPr>
          <a:lstStyle/>
          <a:p>
            <a:r>
              <a:rPr lang="en-US" altLang="ja-JP" sz="2000" dirty="0">
                <a:latin typeface="Arial" panose="020B0604020202020204" pitchFamily="34" charset="0"/>
                <a:cs typeface="Arial" panose="020B0604020202020204" pitchFamily="34" charset="0"/>
              </a:rPr>
              <a:t>*HTS: High Temperature Superconductor</a:t>
            </a:r>
            <a:endParaRPr lang="ja-JP" altLang="en-US" sz="2000" dirty="0">
              <a:latin typeface="Arial" panose="020B0604020202020204" pitchFamily="34" charset="0"/>
              <a:cs typeface="Arial" panose="020B0604020202020204" pitchFamily="34" charset="0"/>
            </a:endParaRPr>
          </a:p>
        </p:txBody>
      </p:sp>
      <p:pic>
        <p:nvPicPr>
          <p:cNvPr id="23" name="Picture 10" descr="フジクラの高温超電導線材。テープ状の多層構造になっている（写真：フジクラ）">
            <a:extLst>
              <a:ext uri="{FF2B5EF4-FFF2-40B4-BE49-F238E27FC236}">
                <a16:creationId xmlns:a16="http://schemas.microsoft.com/office/drawing/2014/main" id="{81ACA09C-E0A1-4FA8-A813-DE1F874A9F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3693" y="2355795"/>
            <a:ext cx="1724299" cy="1075628"/>
          </a:xfrm>
          <a:prstGeom prst="rect">
            <a:avLst/>
          </a:prstGeom>
          <a:noFill/>
          <a:extLst>
            <a:ext uri="{909E8E84-426E-40DD-AFC4-6F175D3DCCD1}">
              <a14:hiddenFill xmlns:a14="http://schemas.microsoft.com/office/drawing/2010/main">
                <a:solidFill>
                  <a:srgbClr val="FFFFFF"/>
                </a:solidFill>
              </a14:hiddenFill>
            </a:ext>
          </a:extLst>
        </p:spPr>
      </p:pic>
      <p:pic>
        <p:nvPicPr>
          <p:cNvPr id="25" name="図 24">
            <a:extLst>
              <a:ext uri="{FF2B5EF4-FFF2-40B4-BE49-F238E27FC236}">
                <a16:creationId xmlns:a16="http://schemas.microsoft.com/office/drawing/2014/main" id="{F7FF0C54-00ED-4A6E-A5EF-BEFC3584AF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34635" y="2240854"/>
            <a:ext cx="3459068" cy="3612739"/>
          </a:xfrm>
          <a:prstGeom prst="rect">
            <a:avLst/>
          </a:prstGeom>
        </p:spPr>
      </p:pic>
      <p:sp>
        <p:nvSpPr>
          <p:cNvPr id="26" name="テキスト ボックス 25">
            <a:extLst>
              <a:ext uri="{FF2B5EF4-FFF2-40B4-BE49-F238E27FC236}">
                <a16:creationId xmlns:a16="http://schemas.microsoft.com/office/drawing/2014/main" id="{714CB197-266F-48DE-B73F-A3FE7C2BD15C}"/>
              </a:ext>
            </a:extLst>
          </p:cNvPr>
          <p:cNvSpPr txBox="1"/>
          <p:nvPr/>
        </p:nvSpPr>
        <p:spPr>
          <a:xfrm>
            <a:off x="527770" y="5772298"/>
            <a:ext cx="7873471" cy="400110"/>
          </a:xfrm>
          <a:prstGeom prst="rect">
            <a:avLst/>
          </a:prstGeom>
          <a:noFill/>
        </p:spPr>
        <p:txBody>
          <a:bodyPr wrap="square">
            <a:spAutoFit/>
          </a:bodyPr>
          <a:lstStyle/>
          <a:p>
            <a:pPr algn="ctr"/>
            <a:r>
              <a:rPr lang="en-US" altLang="ja-JP" sz="2000" dirty="0">
                <a:latin typeface="Arial" panose="020B0604020202020204" pitchFamily="34" charset="0"/>
                <a:cs typeface="Arial" panose="020B0604020202020204" pitchFamily="34" charset="0"/>
              </a:rPr>
              <a:t>Fig. 1 Schematic diagram of critical current density vs. temperature</a:t>
            </a:r>
            <a:endParaRPr lang="ja-JP" altLang="en-US" sz="2000"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D41CE8EE-5EDC-472D-986D-10780FEA8B51}"/>
              </a:ext>
            </a:extLst>
          </p:cNvPr>
          <p:cNvSpPr txBox="1"/>
          <p:nvPr/>
        </p:nvSpPr>
        <p:spPr>
          <a:xfrm>
            <a:off x="154348" y="217454"/>
            <a:ext cx="2504212"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1. Background</a:t>
            </a:r>
          </a:p>
        </p:txBody>
      </p:sp>
    </p:spTree>
    <p:extLst>
      <p:ext uri="{BB962C8B-B14F-4D97-AF65-F5344CB8AC3E}">
        <p14:creationId xmlns:p14="http://schemas.microsoft.com/office/powerpoint/2010/main" val="3027346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16055-5BD5-4FB9-ED0B-B840EAC36A3C}"/>
            </a:ext>
          </a:extLst>
        </p:cNvPr>
        <p:cNvGrpSpPr/>
        <p:nvPr/>
      </p:nvGrpSpPr>
      <p:grpSpPr>
        <a:xfrm>
          <a:off x="0" y="0"/>
          <a:ext cx="0" cy="0"/>
          <a:chOff x="0" y="0"/>
          <a:chExt cx="0" cy="0"/>
        </a:xfrm>
      </p:grpSpPr>
      <p:sp>
        <p:nvSpPr>
          <p:cNvPr id="30" name="正方形/長方形 29">
            <a:extLst>
              <a:ext uri="{FF2B5EF4-FFF2-40B4-BE49-F238E27FC236}">
                <a16:creationId xmlns:a16="http://schemas.microsoft.com/office/drawing/2014/main" id="{D4B139A7-C0E3-41D4-B387-6AA731D96657}"/>
              </a:ext>
            </a:extLst>
          </p:cNvPr>
          <p:cNvSpPr/>
          <p:nvPr/>
        </p:nvSpPr>
        <p:spPr>
          <a:xfrm>
            <a:off x="5862822" y="3154560"/>
            <a:ext cx="1882834" cy="1965854"/>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2" name="正方形/長方形 31">
            <a:extLst>
              <a:ext uri="{FF2B5EF4-FFF2-40B4-BE49-F238E27FC236}">
                <a16:creationId xmlns:a16="http://schemas.microsoft.com/office/drawing/2014/main" id="{7F08B3F0-B962-4515-9C31-8C5B06D98F47}"/>
              </a:ext>
            </a:extLst>
          </p:cNvPr>
          <p:cNvSpPr/>
          <p:nvPr/>
        </p:nvSpPr>
        <p:spPr>
          <a:xfrm>
            <a:off x="5973096" y="3301597"/>
            <a:ext cx="1662287" cy="1687484"/>
          </a:xfrm>
          <a:prstGeom prst="rect">
            <a:avLst/>
          </a:prstGeom>
          <a:solidFill>
            <a:srgbClr val="33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5" name="楕円 34">
            <a:extLst>
              <a:ext uri="{FF2B5EF4-FFF2-40B4-BE49-F238E27FC236}">
                <a16:creationId xmlns:a16="http://schemas.microsoft.com/office/drawing/2014/main" id="{C8A52FB9-A61F-4D1F-9EFD-5438AB9C0443}"/>
              </a:ext>
            </a:extLst>
          </p:cNvPr>
          <p:cNvSpPr/>
          <p:nvPr/>
        </p:nvSpPr>
        <p:spPr>
          <a:xfrm>
            <a:off x="6255311" y="3831015"/>
            <a:ext cx="1077017" cy="1077017"/>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p>
        </p:txBody>
      </p:sp>
      <p:sp>
        <p:nvSpPr>
          <p:cNvPr id="38" name="正方形/長方形 37">
            <a:extLst>
              <a:ext uri="{FF2B5EF4-FFF2-40B4-BE49-F238E27FC236}">
                <a16:creationId xmlns:a16="http://schemas.microsoft.com/office/drawing/2014/main" id="{AA44F6DC-92F2-4059-B955-E74D34DDE6F0}"/>
              </a:ext>
            </a:extLst>
          </p:cNvPr>
          <p:cNvSpPr/>
          <p:nvPr/>
        </p:nvSpPr>
        <p:spPr>
          <a:xfrm>
            <a:off x="6392928" y="4072867"/>
            <a:ext cx="774572" cy="646331"/>
          </a:xfrm>
          <a:prstGeom prst="rect">
            <a:avLst/>
          </a:prstGeom>
        </p:spPr>
        <p:txBody>
          <a:bodyPr wrap="none">
            <a:spAutoFit/>
          </a:bodyPr>
          <a:lstStyle/>
          <a:p>
            <a:pPr algn="ctr"/>
            <a:r>
              <a:rPr lang="en-US" altLang="ja-JP" dirty="0">
                <a:latin typeface="Arial" panose="020B0604020202020204" pitchFamily="34" charset="0"/>
                <a:cs typeface="Arial" panose="020B0604020202020204" pitchFamily="34" charset="0"/>
              </a:rPr>
              <a:t>HTS </a:t>
            </a:r>
          </a:p>
          <a:p>
            <a:pPr algn="ctr"/>
            <a:r>
              <a:rPr lang="en-US" altLang="ja-JP" dirty="0">
                <a:latin typeface="Arial" panose="020B0604020202020204" pitchFamily="34" charset="0"/>
                <a:cs typeface="Arial" panose="020B0604020202020204" pitchFamily="34" charset="0"/>
              </a:rPr>
              <a:t>motor</a:t>
            </a:r>
            <a:endParaRPr lang="ja-JP" altLang="en-US" dirty="0">
              <a:latin typeface="Arial" panose="020B0604020202020204" pitchFamily="34" charset="0"/>
              <a:cs typeface="Arial" panose="020B0604020202020204" pitchFamily="34" charset="0"/>
            </a:endParaRPr>
          </a:p>
        </p:txBody>
      </p:sp>
      <p:sp>
        <p:nvSpPr>
          <p:cNvPr id="39" name="正方形/長方形 38">
            <a:extLst>
              <a:ext uri="{FF2B5EF4-FFF2-40B4-BE49-F238E27FC236}">
                <a16:creationId xmlns:a16="http://schemas.microsoft.com/office/drawing/2014/main" id="{9E982A0A-CA97-41D9-91AB-8EAE6DD31488}"/>
              </a:ext>
            </a:extLst>
          </p:cNvPr>
          <p:cNvSpPr/>
          <p:nvPr/>
        </p:nvSpPr>
        <p:spPr>
          <a:xfrm>
            <a:off x="5961337" y="3359702"/>
            <a:ext cx="1734558" cy="481542"/>
          </a:xfrm>
          <a:prstGeom prst="rect">
            <a:avLst/>
          </a:prstGeom>
        </p:spPr>
        <p:txBody>
          <a:bodyPr wrap="square">
            <a:spAutoFit/>
          </a:bodyPr>
          <a:lstStyle/>
          <a:p>
            <a:pPr algn="ctr">
              <a:lnSpc>
                <a:spcPts val="1500"/>
              </a:lnSpc>
            </a:pPr>
            <a:r>
              <a:rPr lang="en-US" altLang="ja-JP" dirty="0">
                <a:solidFill>
                  <a:schemeClr val="bg1"/>
                </a:solidFill>
                <a:latin typeface="Arial" panose="020B0604020202020204" pitchFamily="34" charset="0"/>
                <a:cs typeface="Arial" panose="020B0604020202020204" pitchFamily="34" charset="0"/>
              </a:rPr>
              <a:t>LH2 as an </a:t>
            </a:r>
          </a:p>
          <a:p>
            <a:pPr algn="ctr">
              <a:lnSpc>
                <a:spcPts val="1500"/>
              </a:lnSpc>
            </a:pPr>
            <a:r>
              <a:rPr lang="en-US" altLang="ja-JP" dirty="0">
                <a:solidFill>
                  <a:schemeClr val="bg1"/>
                </a:solidFill>
                <a:latin typeface="Arial" panose="020B0604020202020204" pitchFamily="34" charset="0"/>
                <a:cs typeface="Arial" panose="020B0604020202020204" pitchFamily="34" charset="0"/>
              </a:rPr>
              <a:t>energy source</a:t>
            </a:r>
            <a:endParaRPr lang="ja-JP" altLang="en-US" dirty="0">
              <a:solidFill>
                <a:schemeClr val="bg1"/>
              </a:solidFill>
              <a:latin typeface="Arial" panose="020B0604020202020204" pitchFamily="34" charset="0"/>
              <a:cs typeface="Arial" panose="020B0604020202020204" pitchFamily="34" charset="0"/>
            </a:endParaRPr>
          </a:p>
        </p:txBody>
      </p:sp>
      <p:sp>
        <p:nvSpPr>
          <p:cNvPr id="41" name="テキスト ボックス 40">
            <a:extLst>
              <a:ext uri="{FF2B5EF4-FFF2-40B4-BE49-F238E27FC236}">
                <a16:creationId xmlns:a16="http://schemas.microsoft.com/office/drawing/2014/main" id="{61481566-077A-4275-9705-81F9FD1EE2DD}"/>
              </a:ext>
            </a:extLst>
          </p:cNvPr>
          <p:cNvSpPr txBox="1"/>
          <p:nvPr/>
        </p:nvSpPr>
        <p:spPr>
          <a:xfrm>
            <a:off x="54858" y="5302252"/>
            <a:ext cx="5036971" cy="400110"/>
          </a:xfrm>
          <a:prstGeom prst="rect">
            <a:avLst/>
          </a:prstGeom>
          <a:noFill/>
        </p:spPr>
        <p:txBody>
          <a:bodyPr wrap="square">
            <a:spAutoFit/>
          </a:bodyPr>
          <a:lstStyle/>
          <a:p>
            <a:pPr algn="ctr"/>
            <a:r>
              <a:rPr lang="en-US" altLang="ja-JP" sz="2000" dirty="0">
                <a:latin typeface="Arial" panose="020B0604020202020204" pitchFamily="34" charset="0"/>
                <a:cs typeface="Arial" panose="020B0604020202020204" pitchFamily="34" charset="0"/>
              </a:rPr>
              <a:t>(a) Critical Current and Cryocooler COP</a:t>
            </a:r>
            <a:endParaRPr lang="en-US" altLang="ja-JP" sz="2000" baseline="30000" dirty="0">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B8BA5CCC-F082-4299-B0F2-54CBFC06C8CA}"/>
              </a:ext>
            </a:extLst>
          </p:cNvPr>
          <p:cNvSpPr txBox="1"/>
          <p:nvPr/>
        </p:nvSpPr>
        <p:spPr>
          <a:xfrm>
            <a:off x="5091829" y="5313072"/>
            <a:ext cx="3277975" cy="400110"/>
          </a:xfrm>
          <a:prstGeom prst="rect">
            <a:avLst/>
          </a:prstGeom>
          <a:noFill/>
        </p:spPr>
        <p:txBody>
          <a:bodyPr wrap="square">
            <a:spAutoFit/>
          </a:bodyPr>
          <a:lstStyle/>
          <a:p>
            <a:pPr algn="ctr"/>
            <a:r>
              <a:rPr lang="en-US" altLang="ja-JP" sz="2000" dirty="0">
                <a:latin typeface="Arial" panose="020B0604020202020204" pitchFamily="34" charset="0"/>
                <a:cs typeface="Arial" panose="020B0604020202020204" pitchFamily="34" charset="0"/>
              </a:rPr>
              <a:t>(b) LH2 cooled HTS motor</a:t>
            </a:r>
            <a:endParaRPr lang="en-US" altLang="ja-JP" sz="2000" baseline="30000" dirty="0">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74AF5E77-21A2-429A-8CB1-2663263B6D25}"/>
              </a:ext>
            </a:extLst>
          </p:cNvPr>
          <p:cNvSpPr txBox="1"/>
          <p:nvPr/>
        </p:nvSpPr>
        <p:spPr>
          <a:xfrm>
            <a:off x="349013" y="1533448"/>
            <a:ext cx="8099793" cy="1015663"/>
          </a:xfrm>
          <a:prstGeom prst="rect">
            <a:avLst/>
          </a:prstGeom>
          <a:noFill/>
        </p:spPr>
        <p:txBody>
          <a:bodyPr wrap="square">
            <a:spAutoFit/>
          </a:bodyPr>
          <a:lstStyle/>
          <a:p>
            <a:r>
              <a:rPr lang="en-US" altLang="ja-JP" sz="2000" dirty="0">
                <a:latin typeface="Arial" panose="020B0604020202020204" pitchFamily="34" charset="0"/>
                <a:cs typeface="Arial" panose="020B0604020202020204" pitchFamily="34" charset="0"/>
              </a:rPr>
              <a:t>(Approach to Cooling)</a:t>
            </a:r>
            <a:endParaRPr lang="en-US" altLang="ja-JP" sz="2000" baseline="30000" dirty="0">
              <a:latin typeface="Arial" panose="020B0604020202020204" pitchFamily="34" charset="0"/>
              <a:cs typeface="Arial" panose="020B0604020202020204" pitchFamily="34" charset="0"/>
            </a:endParaRPr>
          </a:p>
          <a:p>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٧</a:t>
            </a:r>
            <a:r>
              <a:rPr lang="en-US" altLang="ja-JP" sz="2000" dirty="0">
                <a:latin typeface="Arial" panose="020B0604020202020204" pitchFamily="34" charset="0"/>
                <a:ea typeface="Cambria Math" panose="02040503050406030204" pitchFamily="18"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Cryocooler cooling: Need to consider cryocooler operation</a:t>
            </a:r>
          </a:p>
          <a:p>
            <a:r>
              <a:rPr lang="en-US" altLang="ja-JP" sz="2000" dirty="0">
                <a:latin typeface="Arial" panose="020B0604020202020204" pitchFamily="34" charset="0"/>
                <a:cs typeface="Arial" panose="020B0604020202020204" pitchFamily="34" charset="0"/>
              </a:rPr>
              <a:t>   ٧</a:t>
            </a:r>
            <a:r>
              <a:rPr lang="en-US" altLang="ja-JP" sz="2000" dirty="0">
                <a:latin typeface="Arial" panose="020B0604020202020204" pitchFamily="34" charset="0"/>
                <a:ea typeface="Cambria Math" panose="02040503050406030204" pitchFamily="18"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Liquid hydrogen cooling: Energy source as a cooling source</a:t>
            </a:r>
          </a:p>
        </p:txBody>
      </p:sp>
      <p:grpSp>
        <p:nvGrpSpPr>
          <p:cNvPr id="44" name="グループ化 43">
            <a:extLst>
              <a:ext uri="{FF2B5EF4-FFF2-40B4-BE49-F238E27FC236}">
                <a16:creationId xmlns:a16="http://schemas.microsoft.com/office/drawing/2014/main" id="{A0F019C4-B1B4-45BC-880B-301CC6325789}"/>
              </a:ext>
            </a:extLst>
          </p:cNvPr>
          <p:cNvGrpSpPr/>
          <p:nvPr/>
        </p:nvGrpSpPr>
        <p:grpSpPr>
          <a:xfrm>
            <a:off x="1225680" y="3465411"/>
            <a:ext cx="2125832" cy="1484436"/>
            <a:chOff x="3422237" y="2504209"/>
            <a:chExt cx="3143663" cy="2309089"/>
          </a:xfrm>
        </p:grpSpPr>
        <p:cxnSp>
          <p:nvCxnSpPr>
            <p:cNvPr id="45" name="直線矢印コネクタ 44">
              <a:extLst>
                <a:ext uri="{FF2B5EF4-FFF2-40B4-BE49-F238E27FC236}">
                  <a16:creationId xmlns:a16="http://schemas.microsoft.com/office/drawing/2014/main" id="{C225FE0A-7E79-4DEF-A73D-AB778C7174A7}"/>
                </a:ext>
              </a:extLst>
            </p:cNvPr>
            <p:cNvCxnSpPr/>
            <p:nvPr/>
          </p:nvCxnSpPr>
          <p:spPr>
            <a:xfrm flipV="1">
              <a:off x="3422237" y="2504209"/>
              <a:ext cx="0" cy="2303813"/>
            </a:xfrm>
            <a:prstGeom prst="straightConnector1">
              <a:avLst/>
            </a:prstGeom>
            <a:ln w="127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a:extLst>
                <a:ext uri="{FF2B5EF4-FFF2-40B4-BE49-F238E27FC236}">
                  <a16:creationId xmlns:a16="http://schemas.microsoft.com/office/drawing/2014/main" id="{D2EC6CBD-E0CF-4067-8AB4-90EA99854B17}"/>
                </a:ext>
              </a:extLst>
            </p:cNvPr>
            <p:cNvCxnSpPr/>
            <p:nvPr/>
          </p:nvCxnSpPr>
          <p:spPr>
            <a:xfrm>
              <a:off x="3422237" y="4808022"/>
              <a:ext cx="3143663" cy="5276"/>
            </a:xfrm>
            <a:prstGeom prst="straightConnector1">
              <a:avLst/>
            </a:prstGeom>
            <a:ln w="127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grpSp>
      <p:sp>
        <p:nvSpPr>
          <p:cNvPr id="47" name="Text Box 84">
            <a:extLst>
              <a:ext uri="{FF2B5EF4-FFF2-40B4-BE49-F238E27FC236}">
                <a16:creationId xmlns:a16="http://schemas.microsoft.com/office/drawing/2014/main" id="{69247557-502B-46C2-823C-469520B55975}"/>
              </a:ext>
            </a:extLst>
          </p:cNvPr>
          <p:cNvSpPr txBox="1">
            <a:spLocks noChangeArrowheads="1"/>
          </p:cNvSpPr>
          <p:nvPr/>
        </p:nvSpPr>
        <p:spPr bwMode="auto">
          <a:xfrm>
            <a:off x="2056326" y="2963731"/>
            <a:ext cx="162302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kumimoji="1" sz="2400">
                <a:solidFill>
                  <a:schemeClr val="tx1"/>
                </a:solidFill>
                <a:latin typeface="Times New Roman" charset="0"/>
                <a:ea typeface="ＭＳ Ｐゴシック" charset="0"/>
                <a:cs typeface="ＭＳ Ｐゴシック" charset="0"/>
              </a:defRPr>
            </a:lvl1pPr>
            <a:lvl2pPr marL="742950" indent="-285750">
              <a:defRPr kumimoji="1" sz="2400">
                <a:solidFill>
                  <a:schemeClr val="tx1"/>
                </a:solidFill>
                <a:latin typeface="Times New Roman" charset="0"/>
                <a:ea typeface="ＭＳ Ｐゴシック" charset="0"/>
              </a:defRPr>
            </a:lvl2pPr>
            <a:lvl3pPr marL="1143000" indent="-228600">
              <a:defRPr kumimoji="1" sz="2400">
                <a:solidFill>
                  <a:schemeClr val="tx1"/>
                </a:solidFill>
                <a:latin typeface="Times New Roman" charset="0"/>
                <a:ea typeface="ＭＳ Ｐゴシック" charset="0"/>
              </a:defRPr>
            </a:lvl3pPr>
            <a:lvl4pPr marL="1600200" indent="-228600">
              <a:defRPr kumimoji="1" sz="2400">
                <a:solidFill>
                  <a:schemeClr val="tx1"/>
                </a:solidFill>
                <a:latin typeface="Times New Roman" charset="0"/>
                <a:ea typeface="ＭＳ Ｐゴシック" charset="0"/>
              </a:defRPr>
            </a:lvl4pPr>
            <a:lvl5pPr marL="2057400" indent="-228600">
              <a:defRPr kumimoji="1" sz="2400">
                <a:solidFill>
                  <a:schemeClr val="tx1"/>
                </a:solidFill>
                <a:latin typeface="Times New Roman" charset="0"/>
                <a:ea typeface="ＭＳ Ｐゴシック" charset="0"/>
              </a:defRPr>
            </a:lvl5pPr>
            <a:lvl6pPr marL="2514600" indent="-228600" fontAlgn="base">
              <a:spcBef>
                <a:spcPct val="0"/>
              </a:spcBef>
              <a:spcAft>
                <a:spcPct val="0"/>
              </a:spcAft>
              <a:defRPr kumimoji="1" sz="2400">
                <a:solidFill>
                  <a:schemeClr val="tx1"/>
                </a:solidFill>
                <a:latin typeface="Times New Roman" charset="0"/>
                <a:ea typeface="ＭＳ Ｐゴシック" charset="0"/>
              </a:defRPr>
            </a:lvl6pPr>
            <a:lvl7pPr marL="2971800" indent="-228600" fontAlgn="base">
              <a:spcBef>
                <a:spcPct val="0"/>
              </a:spcBef>
              <a:spcAft>
                <a:spcPct val="0"/>
              </a:spcAft>
              <a:defRPr kumimoji="1" sz="2400">
                <a:solidFill>
                  <a:schemeClr val="tx1"/>
                </a:solidFill>
                <a:latin typeface="Times New Roman" charset="0"/>
                <a:ea typeface="ＭＳ Ｐゴシック" charset="0"/>
              </a:defRPr>
            </a:lvl7pPr>
            <a:lvl8pPr marL="3429000" indent="-228600" fontAlgn="base">
              <a:spcBef>
                <a:spcPct val="0"/>
              </a:spcBef>
              <a:spcAft>
                <a:spcPct val="0"/>
              </a:spcAft>
              <a:defRPr kumimoji="1" sz="2400">
                <a:solidFill>
                  <a:schemeClr val="tx1"/>
                </a:solidFill>
                <a:latin typeface="Times New Roman" charset="0"/>
                <a:ea typeface="ＭＳ Ｐゴシック" charset="0"/>
              </a:defRPr>
            </a:lvl8pPr>
            <a:lvl9pPr marL="3886200" indent="-228600" fontAlgn="base">
              <a:spcBef>
                <a:spcPct val="0"/>
              </a:spcBef>
              <a:spcAft>
                <a:spcPct val="0"/>
              </a:spcAft>
              <a:defRPr kumimoji="1" sz="2400">
                <a:solidFill>
                  <a:schemeClr val="tx1"/>
                </a:solidFill>
                <a:latin typeface="Times New Roman" charset="0"/>
                <a:ea typeface="ＭＳ Ｐゴシック" charset="0"/>
              </a:defRPr>
            </a:lvl9pPr>
          </a:lstStyle>
          <a:p>
            <a:pPr>
              <a:spcBef>
                <a:spcPct val="50000"/>
              </a:spcBef>
            </a:pPr>
            <a:r>
              <a:rPr lang="en-US" altLang="ja-JP" sz="1800" dirty="0">
                <a:latin typeface="Arial" panose="020B0604020202020204" pitchFamily="34" charset="0"/>
                <a:ea typeface="+mn-ea"/>
                <a:cs typeface="Arial" panose="020B0604020202020204" pitchFamily="34" charset="0"/>
              </a:rPr>
              <a:t>Critical current</a:t>
            </a:r>
            <a:endParaRPr lang="ja-JP" altLang="en-US" sz="1800" dirty="0">
              <a:latin typeface="Arial" panose="020B0604020202020204" pitchFamily="34" charset="0"/>
              <a:ea typeface="+mn-ea"/>
              <a:cs typeface="Arial" panose="020B0604020202020204" pitchFamily="34" charset="0"/>
            </a:endParaRPr>
          </a:p>
        </p:txBody>
      </p:sp>
      <p:sp>
        <p:nvSpPr>
          <p:cNvPr id="48" name="Text Box 84">
            <a:extLst>
              <a:ext uri="{FF2B5EF4-FFF2-40B4-BE49-F238E27FC236}">
                <a16:creationId xmlns:a16="http://schemas.microsoft.com/office/drawing/2014/main" id="{4127D6D5-B811-4C50-A960-7D800A67CD43}"/>
              </a:ext>
            </a:extLst>
          </p:cNvPr>
          <p:cNvSpPr txBox="1">
            <a:spLocks noChangeArrowheads="1"/>
          </p:cNvSpPr>
          <p:nvPr/>
        </p:nvSpPr>
        <p:spPr bwMode="auto">
          <a:xfrm>
            <a:off x="2719181" y="4946456"/>
            <a:ext cx="164841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kumimoji="1" sz="2400">
                <a:solidFill>
                  <a:schemeClr val="tx1"/>
                </a:solidFill>
                <a:latin typeface="Times New Roman" charset="0"/>
                <a:ea typeface="ＭＳ Ｐゴシック" charset="0"/>
                <a:cs typeface="ＭＳ Ｐゴシック" charset="0"/>
              </a:defRPr>
            </a:lvl1pPr>
            <a:lvl2pPr marL="742950" indent="-285750">
              <a:defRPr kumimoji="1" sz="2400">
                <a:solidFill>
                  <a:schemeClr val="tx1"/>
                </a:solidFill>
                <a:latin typeface="Times New Roman" charset="0"/>
                <a:ea typeface="ＭＳ Ｐゴシック" charset="0"/>
              </a:defRPr>
            </a:lvl2pPr>
            <a:lvl3pPr marL="1143000" indent="-228600">
              <a:defRPr kumimoji="1" sz="2400">
                <a:solidFill>
                  <a:schemeClr val="tx1"/>
                </a:solidFill>
                <a:latin typeface="Times New Roman" charset="0"/>
                <a:ea typeface="ＭＳ Ｐゴシック" charset="0"/>
              </a:defRPr>
            </a:lvl3pPr>
            <a:lvl4pPr marL="1600200" indent="-228600">
              <a:defRPr kumimoji="1" sz="2400">
                <a:solidFill>
                  <a:schemeClr val="tx1"/>
                </a:solidFill>
                <a:latin typeface="Times New Roman" charset="0"/>
                <a:ea typeface="ＭＳ Ｐゴシック" charset="0"/>
              </a:defRPr>
            </a:lvl4pPr>
            <a:lvl5pPr marL="2057400" indent="-228600">
              <a:defRPr kumimoji="1" sz="2400">
                <a:solidFill>
                  <a:schemeClr val="tx1"/>
                </a:solidFill>
                <a:latin typeface="Times New Roman" charset="0"/>
                <a:ea typeface="ＭＳ Ｐゴシック" charset="0"/>
              </a:defRPr>
            </a:lvl5pPr>
            <a:lvl6pPr marL="2514600" indent="-228600" fontAlgn="base">
              <a:spcBef>
                <a:spcPct val="0"/>
              </a:spcBef>
              <a:spcAft>
                <a:spcPct val="0"/>
              </a:spcAft>
              <a:defRPr kumimoji="1" sz="2400">
                <a:solidFill>
                  <a:schemeClr val="tx1"/>
                </a:solidFill>
                <a:latin typeface="Times New Roman" charset="0"/>
                <a:ea typeface="ＭＳ Ｐゴシック" charset="0"/>
              </a:defRPr>
            </a:lvl6pPr>
            <a:lvl7pPr marL="2971800" indent="-228600" fontAlgn="base">
              <a:spcBef>
                <a:spcPct val="0"/>
              </a:spcBef>
              <a:spcAft>
                <a:spcPct val="0"/>
              </a:spcAft>
              <a:defRPr kumimoji="1" sz="2400">
                <a:solidFill>
                  <a:schemeClr val="tx1"/>
                </a:solidFill>
                <a:latin typeface="Times New Roman" charset="0"/>
                <a:ea typeface="ＭＳ Ｐゴシック" charset="0"/>
              </a:defRPr>
            </a:lvl7pPr>
            <a:lvl8pPr marL="3429000" indent="-228600" fontAlgn="base">
              <a:spcBef>
                <a:spcPct val="0"/>
              </a:spcBef>
              <a:spcAft>
                <a:spcPct val="0"/>
              </a:spcAft>
              <a:defRPr kumimoji="1" sz="2400">
                <a:solidFill>
                  <a:schemeClr val="tx1"/>
                </a:solidFill>
                <a:latin typeface="Times New Roman" charset="0"/>
                <a:ea typeface="ＭＳ Ｐゴシック" charset="0"/>
              </a:defRPr>
            </a:lvl8pPr>
            <a:lvl9pPr marL="3886200" indent="-228600" fontAlgn="base">
              <a:spcBef>
                <a:spcPct val="0"/>
              </a:spcBef>
              <a:spcAft>
                <a:spcPct val="0"/>
              </a:spcAft>
              <a:defRPr kumimoji="1" sz="2400">
                <a:solidFill>
                  <a:schemeClr val="tx1"/>
                </a:solidFill>
                <a:latin typeface="Times New Roman" charset="0"/>
                <a:ea typeface="ＭＳ Ｐゴシック" charset="0"/>
              </a:defRPr>
            </a:lvl9pPr>
          </a:lstStyle>
          <a:p>
            <a:pPr>
              <a:spcBef>
                <a:spcPct val="50000"/>
              </a:spcBef>
            </a:pPr>
            <a:r>
              <a:rPr lang="en-US" altLang="ja-JP" sz="1800" dirty="0">
                <a:latin typeface="Arial" panose="020B0604020202020204" pitchFamily="34" charset="0"/>
                <a:ea typeface="+mn-ea"/>
                <a:cs typeface="Arial" panose="020B0604020202020204" pitchFamily="34" charset="0"/>
              </a:rPr>
              <a:t>Temperature</a:t>
            </a:r>
            <a:endParaRPr lang="ja-JP" altLang="en-US" sz="1800" dirty="0">
              <a:latin typeface="Arial" panose="020B0604020202020204" pitchFamily="34" charset="0"/>
              <a:ea typeface="+mn-ea"/>
              <a:cs typeface="Arial" panose="020B0604020202020204" pitchFamily="34" charset="0"/>
            </a:endParaRPr>
          </a:p>
        </p:txBody>
      </p:sp>
      <p:sp>
        <p:nvSpPr>
          <p:cNvPr id="49" name="円弧 48">
            <a:extLst>
              <a:ext uri="{FF2B5EF4-FFF2-40B4-BE49-F238E27FC236}">
                <a16:creationId xmlns:a16="http://schemas.microsoft.com/office/drawing/2014/main" id="{286213E9-DB53-4C77-BEE6-71763074DF72}"/>
              </a:ext>
            </a:extLst>
          </p:cNvPr>
          <p:cNvSpPr/>
          <p:nvPr/>
        </p:nvSpPr>
        <p:spPr>
          <a:xfrm rot="11001988">
            <a:off x="1790846" y="2003666"/>
            <a:ext cx="2654903" cy="2365278"/>
          </a:xfrm>
          <a:prstGeom prst="arc">
            <a:avLst>
              <a:gd name="adj1" fmla="val 16200000"/>
              <a:gd name="adj2" fmla="val 2098442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350"/>
          </a:p>
        </p:txBody>
      </p:sp>
      <p:sp>
        <p:nvSpPr>
          <p:cNvPr id="50" name="Text Box 84">
            <a:extLst>
              <a:ext uri="{FF2B5EF4-FFF2-40B4-BE49-F238E27FC236}">
                <a16:creationId xmlns:a16="http://schemas.microsoft.com/office/drawing/2014/main" id="{73911048-B89C-47D9-A9A7-91F25A49B00B}"/>
              </a:ext>
            </a:extLst>
          </p:cNvPr>
          <p:cNvSpPr txBox="1">
            <a:spLocks noChangeArrowheads="1"/>
          </p:cNvSpPr>
          <p:nvPr/>
        </p:nvSpPr>
        <p:spPr bwMode="auto">
          <a:xfrm>
            <a:off x="2078115" y="4314976"/>
            <a:ext cx="121229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kumimoji="1" sz="2400">
                <a:solidFill>
                  <a:schemeClr val="tx1"/>
                </a:solidFill>
                <a:latin typeface="Times New Roman" charset="0"/>
                <a:ea typeface="ＭＳ Ｐゴシック" charset="0"/>
                <a:cs typeface="ＭＳ Ｐゴシック" charset="0"/>
              </a:defRPr>
            </a:lvl1pPr>
            <a:lvl2pPr marL="742950" indent="-285750">
              <a:defRPr kumimoji="1" sz="2400">
                <a:solidFill>
                  <a:schemeClr val="tx1"/>
                </a:solidFill>
                <a:latin typeface="Times New Roman" charset="0"/>
                <a:ea typeface="ＭＳ Ｐゴシック" charset="0"/>
              </a:defRPr>
            </a:lvl2pPr>
            <a:lvl3pPr marL="1143000" indent="-228600">
              <a:defRPr kumimoji="1" sz="2400">
                <a:solidFill>
                  <a:schemeClr val="tx1"/>
                </a:solidFill>
                <a:latin typeface="Times New Roman" charset="0"/>
                <a:ea typeface="ＭＳ Ｐゴシック" charset="0"/>
              </a:defRPr>
            </a:lvl3pPr>
            <a:lvl4pPr marL="1600200" indent="-228600">
              <a:defRPr kumimoji="1" sz="2400">
                <a:solidFill>
                  <a:schemeClr val="tx1"/>
                </a:solidFill>
                <a:latin typeface="Times New Roman" charset="0"/>
                <a:ea typeface="ＭＳ Ｐゴシック" charset="0"/>
              </a:defRPr>
            </a:lvl4pPr>
            <a:lvl5pPr marL="2057400" indent="-228600">
              <a:defRPr kumimoji="1" sz="2400">
                <a:solidFill>
                  <a:schemeClr val="tx1"/>
                </a:solidFill>
                <a:latin typeface="Times New Roman" charset="0"/>
                <a:ea typeface="ＭＳ Ｐゴシック" charset="0"/>
              </a:defRPr>
            </a:lvl5pPr>
            <a:lvl6pPr marL="2514600" indent="-228600" fontAlgn="base">
              <a:spcBef>
                <a:spcPct val="0"/>
              </a:spcBef>
              <a:spcAft>
                <a:spcPct val="0"/>
              </a:spcAft>
              <a:defRPr kumimoji="1" sz="2400">
                <a:solidFill>
                  <a:schemeClr val="tx1"/>
                </a:solidFill>
                <a:latin typeface="Times New Roman" charset="0"/>
                <a:ea typeface="ＭＳ Ｐゴシック" charset="0"/>
              </a:defRPr>
            </a:lvl6pPr>
            <a:lvl7pPr marL="2971800" indent="-228600" fontAlgn="base">
              <a:spcBef>
                <a:spcPct val="0"/>
              </a:spcBef>
              <a:spcAft>
                <a:spcPct val="0"/>
              </a:spcAft>
              <a:defRPr kumimoji="1" sz="2400">
                <a:solidFill>
                  <a:schemeClr val="tx1"/>
                </a:solidFill>
                <a:latin typeface="Times New Roman" charset="0"/>
                <a:ea typeface="ＭＳ Ｐゴシック" charset="0"/>
              </a:defRPr>
            </a:lvl7pPr>
            <a:lvl8pPr marL="3429000" indent="-228600" fontAlgn="base">
              <a:spcBef>
                <a:spcPct val="0"/>
              </a:spcBef>
              <a:spcAft>
                <a:spcPct val="0"/>
              </a:spcAft>
              <a:defRPr kumimoji="1" sz="2400">
                <a:solidFill>
                  <a:schemeClr val="tx1"/>
                </a:solidFill>
                <a:latin typeface="Times New Roman" charset="0"/>
                <a:ea typeface="ＭＳ Ｐゴシック" charset="0"/>
              </a:defRPr>
            </a:lvl8pPr>
            <a:lvl9pPr marL="3886200" indent="-228600" fontAlgn="base">
              <a:spcBef>
                <a:spcPct val="0"/>
              </a:spcBef>
              <a:spcAft>
                <a:spcPct val="0"/>
              </a:spcAft>
              <a:defRPr kumimoji="1" sz="2400">
                <a:solidFill>
                  <a:schemeClr val="tx1"/>
                </a:solidFill>
                <a:latin typeface="Times New Roman" charset="0"/>
                <a:ea typeface="ＭＳ Ｐゴシック" charset="0"/>
              </a:defRPr>
            </a:lvl9pPr>
          </a:lstStyle>
          <a:p>
            <a:pPr>
              <a:spcBef>
                <a:spcPct val="50000"/>
              </a:spcBef>
            </a:pPr>
            <a:r>
              <a:rPr lang="en-US" altLang="ja-JP" sz="1800" dirty="0">
                <a:latin typeface="Arial" panose="020B0604020202020204" pitchFamily="34" charset="0"/>
                <a:ea typeface="+mn-ea"/>
                <a:cs typeface="Arial" panose="020B0604020202020204" pitchFamily="34" charset="0"/>
              </a:rPr>
              <a:t>Cooling capacity</a:t>
            </a:r>
            <a:endParaRPr lang="ja-JP" altLang="en-US" sz="1800" dirty="0">
              <a:latin typeface="Arial" panose="020B0604020202020204" pitchFamily="34" charset="0"/>
              <a:ea typeface="+mn-ea"/>
              <a:cs typeface="Arial" panose="020B0604020202020204" pitchFamily="34" charset="0"/>
            </a:endParaRPr>
          </a:p>
        </p:txBody>
      </p:sp>
      <p:cxnSp>
        <p:nvCxnSpPr>
          <p:cNvPr id="51" name="直線矢印コネクタ 50">
            <a:extLst>
              <a:ext uri="{FF2B5EF4-FFF2-40B4-BE49-F238E27FC236}">
                <a16:creationId xmlns:a16="http://schemas.microsoft.com/office/drawing/2014/main" id="{CE6A8486-4DE8-4B87-8346-4AF8B7B3CBE5}"/>
              </a:ext>
            </a:extLst>
          </p:cNvPr>
          <p:cNvCxnSpPr/>
          <p:nvPr/>
        </p:nvCxnSpPr>
        <p:spPr>
          <a:xfrm flipH="1">
            <a:off x="1953861" y="3522497"/>
            <a:ext cx="223157" cy="265369"/>
          </a:xfrm>
          <a:prstGeom prst="straightConnector1">
            <a:avLst/>
          </a:prstGeom>
          <a:ln w="127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71B96A60-0FD3-4A52-A020-56F6C393A325}"/>
              </a:ext>
            </a:extLst>
          </p:cNvPr>
          <p:cNvCxnSpPr>
            <a:cxnSpLocks/>
          </p:cNvCxnSpPr>
          <p:nvPr/>
        </p:nvCxnSpPr>
        <p:spPr>
          <a:xfrm flipH="1" flipV="1">
            <a:off x="1891379" y="4353193"/>
            <a:ext cx="285639" cy="149241"/>
          </a:xfrm>
          <a:prstGeom prst="straightConnector1">
            <a:avLst/>
          </a:prstGeom>
          <a:ln w="127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53" name="円弧 52">
            <a:extLst>
              <a:ext uri="{FF2B5EF4-FFF2-40B4-BE49-F238E27FC236}">
                <a16:creationId xmlns:a16="http://schemas.microsoft.com/office/drawing/2014/main" id="{DF11FF87-0FFD-42E3-9174-AE98D2B26CD1}"/>
              </a:ext>
            </a:extLst>
          </p:cNvPr>
          <p:cNvSpPr/>
          <p:nvPr/>
        </p:nvSpPr>
        <p:spPr>
          <a:xfrm rot="8708754">
            <a:off x="-2890028" y="2008266"/>
            <a:ext cx="8249118" cy="2494691"/>
          </a:xfrm>
          <a:prstGeom prst="arc">
            <a:avLst>
              <a:gd name="adj1" fmla="val 13417171"/>
              <a:gd name="adj2" fmla="val 17318046"/>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350"/>
          </a:p>
        </p:txBody>
      </p:sp>
      <p:sp>
        <p:nvSpPr>
          <p:cNvPr id="55" name="テキスト ボックス 54">
            <a:extLst>
              <a:ext uri="{FF2B5EF4-FFF2-40B4-BE49-F238E27FC236}">
                <a16:creationId xmlns:a16="http://schemas.microsoft.com/office/drawing/2014/main" id="{2686F5F4-D69A-43BC-A544-4BEDCDC47E59}"/>
              </a:ext>
            </a:extLst>
          </p:cNvPr>
          <p:cNvSpPr txBox="1"/>
          <p:nvPr/>
        </p:nvSpPr>
        <p:spPr>
          <a:xfrm>
            <a:off x="1723689" y="5883820"/>
            <a:ext cx="5877423" cy="400110"/>
          </a:xfrm>
          <a:prstGeom prst="rect">
            <a:avLst/>
          </a:prstGeom>
          <a:noFill/>
        </p:spPr>
        <p:txBody>
          <a:bodyPr wrap="square">
            <a:spAutoFit/>
          </a:bodyPr>
          <a:lstStyle/>
          <a:p>
            <a:r>
              <a:rPr lang="en-US" altLang="ja-JP" sz="2000" dirty="0">
                <a:latin typeface="Arial" panose="020B0604020202020204" pitchFamily="34" charset="0"/>
                <a:cs typeface="Arial" panose="020B0604020202020204" pitchFamily="34" charset="0"/>
              </a:rPr>
              <a:t>Fig. 2 Conceptual diagram of HTS motor cooling</a:t>
            </a:r>
            <a:endParaRPr lang="ja-JP" altLang="en-US" sz="2000" dirty="0">
              <a:latin typeface="Arial" panose="020B0604020202020204" pitchFamily="34" charset="0"/>
              <a:cs typeface="Arial" panose="020B0604020202020204" pitchFamily="34" charset="0"/>
            </a:endParaRPr>
          </a:p>
        </p:txBody>
      </p:sp>
      <p:sp>
        <p:nvSpPr>
          <p:cNvPr id="56" name="スライド番号プレースホルダー 1">
            <a:extLst>
              <a:ext uri="{FF2B5EF4-FFF2-40B4-BE49-F238E27FC236}">
                <a16:creationId xmlns:a16="http://schemas.microsoft.com/office/drawing/2014/main" id="{20DEBE82-25F3-4A6F-9651-8C79DF587C52}"/>
              </a:ext>
            </a:extLst>
          </p:cNvPr>
          <p:cNvSpPr>
            <a:spLocks noGrp="1"/>
          </p:cNvSpPr>
          <p:nvPr>
            <p:ph type="sldNum" sz="quarter" idx="12"/>
          </p:nvPr>
        </p:nvSpPr>
        <p:spPr>
          <a:xfrm>
            <a:off x="7861376" y="5725863"/>
            <a:ext cx="853017" cy="157957"/>
          </a:xfrm>
        </p:spPr>
        <p:txBody>
          <a:bodyPr/>
          <a:lstStyle/>
          <a:p>
            <a:fld id="{4CF560BE-1785-4824-B8DC-0506CA9B0FC8}" type="slidenum">
              <a:rPr kumimoji="1" lang="ja-JP" altLang="en-US" smtClean="0"/>
              <a:pPr/>
              <a:t>4</a:t>
            </a:fld>
            <a:endParaRPr kumimoji="1" lang="ja-JP" altLang="en-US" dirty="0"/>
          </a:p>
        </p:txBody>
      </p:sp>
      <p:sp>
        <p:nvSpPr>
          <p:cNvPr id="24" name="テキスト ボックス 23">
            <a:extLst>
              <a:ext uri="{FF2B5EF4-FFF2-40B4-BE49-F238E27FC236}">
                <a16:creationId xmlns:a16="http://schemas.microsoft.com/office/drawing/2014/main" id="{93C15212-D683-41F7-91F6-1A6207493ACF}"/>
              </a:ext>
            </a:extLst>
          </p:cNvPr>
          <p:cNvSpPr txBox="1"/>
          <p:nvPr/>
        </p:nvSpPr>
        <p:spPr>
          <a:xfrm>
            <a:off x="198189" y="998216"/>
            <a:ext cx="8868818" cy="461665"/>
          </a:xfrm>
          <a:prstGeom prst="rect">
            <a:avLst/>
          </a:prstGeom>
          <a:noFill/>
        </p:spPr>
        <p:txBody>
          <a:bodyPr wrap="square">
            <a:spAutoFit/>
          </a:bodyPr>
          <a:lstStyle/>
          <a:p>
            <a:r>
              <a:rPr lang="ja-JP" altLang="en-US" sz="2400" u="sng" dirty="0">
                <a:solidFill>
                  <a:srgbClr val="00B050"/>
                </a:solidFill>
                <a:latin typeface="Arial" panose="020B0604020202020204" pitchFamily="34" charset="0"/>
                <a:cs typeface="Arial" panose="020B0604020202020204" pitchFamily="34" charset="0"/>
              </a:rPr>
              <a:t>Synergy between liquid hydrogen and </a:t>
            </a:r>
            <a:r>
              <a:rPr lang="en-US" altLang="ja-JP" sz="2400" u="sng" dirty="0">
                <a:solidFill>
                  <a:srgbClr val="00B050"/>
                </a:solidFill>
                <a:latin typeface="Arial" panose="020B0604020202020204" pitchFamily="34" charset="0"/>
                <a:cs typeface="Arial" panose="020B0604020202020204" pitchFamily="34" charset="0"/>
              </a:rPr>
              <a:t>HTS </a:t>
            </a:r>
            <a:r>
              <a:rPr lang="ja-JP" altLang="en-US" sz="2400" u="sng" dirty="0">
                <a:solidFill>
                  <a:srgbClr val="00B050"/>
                </a:solidFill>
                <a:latin typeface="Arial" panose="020B0604020202020204" pitchFamily="34" charset="0"/>
                <a:cs typeface="Arial" panose="020B0604020202020204" pitchFamily="34" charset="0"/>
              </a:rPr>
              <a:t>motors</a:t>
            </a:r>
          </a:p>
        </p:txBody>
      </p:sp>
      <p:sp>
        <p:nvSpPr>
          <p:cNvPr id="25" name="テキスト ボックス 24">
            <a:extLst>
              <a:ext uri="{FF2B5EF4-FFF2-40B4-BE49-F238E27FC236}">
                <a16:creationId xmlns:a16="http://schemas.microsoft.com/office/drawing/2014/main" id="{B55DC282-F10D-4513-93F4-7B2D6595B275}"/>
              </a:ext>
            </a:extLst>
          </p:cNvPr>
          <p:cNvSpPr txBox="1"/>
          <p:nvPr/>
        </p:nvSpPr>
        <p:spPr>
          <a:xfrm>
            <a:off x="154348" y="217454"/>
            <a:ext cx="2504212"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1. Background</a:t>
            </a:r>
          </a:p>
        </p:txBody>
      </p:sp>
      <p:sp>
        <p:nvSpPr>
          <p:cNvPr id="26" name="スライド番号プレースホルダー 1">
            <a:extLst>
              <a:ext uri="{FF2B5EF4-FFF2-40B4-BE49-F238E27FC236}">
                <a16:creationId xmlns:a16="http://schemas.microsoft.com/office/drawing/2014/main" id="{0B2A9287-6194-46C8-8FC7-6DC161DAD8B7}"/>
              </a:ext>
            </a:extLst>
          </p:cNvPr>
          <p:cNvSpPr txBox="1">
            <a:spLocks/>
          </p:cNvSpPr>
          <p:nvPr/>
        </p:nvSpPr>
        <p:spPr>
          <a:xfrm>
            <a:off x="7861376" y="6491484"/>
            <a:ext cx="853017" cy="210609"/>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bg1"/>
                </a:solidFill>
                <a:latin typeface="+mn-ea"/>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CF560BE-1785-4824-B8DC-0506CA9B0FC8}" type="slidenum">
              <a:rPr kumimoji="1" lang="ja-JP" altLang="en-US" smtClean="0"/>
              <a:pPr/>
              <a:t>4</a:t>
            </a:fld>
            <a:endParaRPr kumimoji="1" lang="ja-JP" altLang="en-US" dirty="0"/>
          </a:p>
        </p:txBody>
      </p:sp>
    </p:spTree>
    <p:extLst>
      <p:ext uri="{BB962C8B-B14F-4D97-AF65-F5344CB8AC3E}">
        <p14:creationId xmlns:p14="http://schemas.microsoft.com/office/powerpoint/2010/main" val="3431101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09B2DF1-8401-47EA-875B-1810F1721C61}"/>
              </a:ext>
            </a:extLst>
          </p:cNvPr>
          <p:cNvSpPr txBox="1"/>
          <p:nvPr/>
        </p:nvSpPr>
        <p:spPr>
          <a:xfrm>
            <a:off x="337812" y="1539861"/>
            <a:ext cx="8442933" cy="415498"/>
          </a:xfrm>
          <a:prstGeom prst="rect">
            <a:avLst/>
          </a:prstGeom>
          <a:noFill/>
        </p:spPr>
        <p:txBody>
          <a:bodyPr wrap="square">
            <a:spAutoFit/>
          </a:bodyPr>
          <a:lstStyle/>
          <a:p>
            <a:r>
              <a:rPr lang="en-US" altLang="ja-JP" sz="2100" dirty="0">
                <a:solidFill>
                  <a:srgbClr val="FF0000"/>
                </a:solidFill>
                <a:latin typeface="Arial" panose="020B0604020202020204" pitchFamily="34" charset="0"/>
                <a:cs typeface="Arial" panose="020B0604020202020204" pitchFamily="34" charset="0"/>
              </a:rPr>
              <a:t>Avoiding wasteful boil-off of liquid hydrogen used as an energy source</a:t>
            </a:r>
          </a:p>
        </p:txBody>
      </p:sp>
      <p:sp>
        <p:nvSpPr>
          <p:cNvPr id="8" name="テキスト ボックス 7">
            <a:extLst>
              <a:ext uri="{FF2B5EF4-FFF2-40B4-BE49-F238E27FC236}">
                <a16:creationId xmlns:a16="http://schemas.microsoft.com/office/drawing/2014/main" id="{3B2FC73B-69B2-4C46-A5FF-7807CF874A8E}"/>
              </a:ext>
            </a:extLst>
          </p:cNvPr>
          <p:cNvSpPr txBox="1"/>
          <p:nvPr/>
        </p:nvSpPr>
        <p:spPr>
          <a:xfrm>
            <a:off x="337812" y="2118491"/>
            <a:ext cx="5570466" cy="400110"/>
          </a:xfrm>
          <a:prstGeom prst="rect">
            <a:avLst/>
          </a:prstGeom>
          <a:noFill/>
        </p:spPr>
        <p:txBody>
          <a:bodyPr wrap="square">
            <a:spAutoFit/>
          </a:bodyPr>
          <a:lstStyle/>
          <a:p>
            <a:r>
              <a:rPr lang="en-US" altLang="ja-JP" sz="2000" dirty="0">
                <a:latin typeface="Arial" panose="020B0604020202020204" pitchFamily="34" charset="0"/>
                <a:cs typeface="Arial" panose="020B0604020202020204" pitchFamily="34" charset="0"/>
              </a:rPr>
              <a:t>(</a:t>
            </a:r>
            <a:r>
              <a:rPr lang="ja-JP" altLang="en-US" sz="2000" dirty="0">
                <a:latin typeface="Arial" panose="020B0604020202020204" pitchFamily="34" charset="0"/>
                <a:cs typeface="Arial" panose="020B0604020202020204" pitchFamily="34" charset="0"/>
              </a:rPr>
              <a:t>Latent heat of vaporization: approx. 445 kJ/kg</a:t>
            </a:r>
            <a:r>
              <a:rPr lang="en-US" altLang="ja-JP" sz="2000" dirty="0">
                <a:latin typeface="Arial" panose="020B0604020202020204" pitchFamily="34" charset="0"/>
                <a:cs typeface="Arial" panose="020B0604020202020204" pitchFamily="34" charset="0"/>
              </a:rPr>
              <a:t>)</a:t>
            </a:r>
            <a:endParaRPr lang="ja-JP" altLang="en-US" sz="2000" dirty="0">
              <a:latin typeface="Arial" panose="020B0604020202020204" pitchFamily="34" charset="0"/>
              <a:cs typeface="Arial" panose="020B0604020202020204" pitchFamily="34" charset="0"/>
            </a:endParaRPr>
          </a:p>
        </p:txBody>
      </p:sp>
      <p:grpSp>
        <p:nvGrpSpPr>
          <p:cNvPr id="9" name="グループ化 8">
            <a:extLst>
              <a:ext uri="{FF2B5EF4-FFF2-40B4-BE49-F238E27FC236}">
                <a16:creationId xmlns:a16="http://schemas.microsoft.com/office/drawing/2014/main" id="{614CD2E5-F4D0-4CEF-8BD7-59DF0A0171B1}"/>
              </a:ext>
            </a:extLst>
          </p:cNvPr>
          <p:cNvGrpSpPr/>
          <p:nvPr/>
        </p:nvGrpSpPr>
        <p:grpSpPr>
          <a:xfrm>
            <a:off x="6758670" y="2266884"/>
            <a:ext cx="1452141" cy="1911660"/>
            <a:chOff x="1758007" y="2182698"/>
            <a:chExt cx="1965573" cy="2492603"/>
          </a:xfrm>
        </p:grpSpPr>
        <p:pic>
          <p:nvPicPr>
            <p:cNvPr id="10" name="図 9">
              <a:extLst>
                <a:ext uri="{FF2B5EF4-FFF2-40B4-BE49-F238E27FC236}">
                  <a16:creationId xmlns:a16="http://schemas.microsoft.com/office/drawing/2014/main" id="{CF538B6B-F4BE-4465-86A9-F6BDFD318F9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3165" t="20190" r="45352" b="32142"/>
            <a:stretch/>
          </p:blipFill>
          <p:spPr>
            <a:xfrm>
              <a:off x="1758007" y="2182698"/>
              <a:ext cx="1965573" cy="2492603"/>
            </a:xfrm>
            <a:prstGeom prst="rect">
              <a:avLst/>
            </a:prstGeom>
          </p:spPr>
        </p:pic>
        <p:sp>
          <p:nvSpPr>
            <p:cNvPr id="11" name="テキスト ボックス 10">
              <a:extLst>
                <a:ext uri="{FF2B5EF4-FFF2-40B4-BE49-F238E27FC236}">
                  <a16:creationId xmlns:a16="http://schemas.microsoft.com/office/drawing/2014/main" id="{4256ADD5-C445-4235-AC11-E8F602108A90}"/>
                </a:ext>
              </a:extLst>
            </p:cNvPr>
            <p:cNvSpPr txBox="1"/>
            <p:nvPr/>
          </p:nvSpPr>
          <p:spPr>
            <a:xfrm>
              <a:off x="2090866" y="3669814"/>
              <a:ext cx="822779" cy="481570"/>
            </a:xfrm>
            <a:prstGeom prst="rect">
              <a:avLst/>
            </a:prstGeom>
            <a:noFill/>
          </p:spPr>
          <p:txBody>
            <a:bodyPr wrap="none" rtlCol="0">
              <a:spAutoFit/>
            </a:bodyPr>
            <a:lstStyle/>
            <a:p>
              <a:r>
                <a:rPr kumimoji="1" lang="en-US" altLang="ja-JP" dirty="0">
                  <a:solidFill>
                    <a:schemeClr val="accent1">
                      <a:lumMod val="50000"/>
                    </a:schemeClr>
                  </a:solidFill>
                  <a:latin typeface="Arial" panose="020B0604020202020204" pitchFamily="34" charset="0"/>
                  <a:cs typeface="Arial" panose="020B0604020202020204" pitchFamily="34" charset="0"/>
                </a:rPr>
                <a:t>LH2</a:t>
              </a:r>
              <a:endParaRPr kumimoji="1" lang="ja-JP" altLang="en-US" dirty="0">
                <a:solidFill>
                  <a:schemeClr val="accent1">
                    <a:lumMod val="50000"/>
                  </a:schemeClr>
                </a:solidFill>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D9FE2D3A-9C9F-47C0-B31A-FD06ECB3AF12}"/>
                </a:ext>
              </a:extLst>
            </p:cNvPr>
            <p:cNvSpPr txBox="1"/>
            <p:nvPr/>
          </p:nvSpPr>
          <p:spPr>
            <a:xfrm>
              <a:off x="2170925" y="2250060"/>
              <a:ext cx="892212" cy="481570"/>
            </a:xfrm>
            <a:prstGeom prst="rect">
              <a:avLst/>
            </a:prstGeom>
            <a:noFill/>
          </p:spPr>
          <p:txBody>
            <a:bodyPr wrap="none" rtlCol="0">
              <a:spAutoFit/>
            </a:bodyPr>
            <a:lstStyle/>
            <a:p>
              <a:r>
                <a:rPr kumimoji="1" lang="en-US" altLang="ja-JP" dirty="0">
                  <a:solidFill>
                    <a:schemeClr val="accent1">
                      <a:lumMod val="50000"/>
                    </a:schemeClr>
                  </a:solidFill>
                  <a:latin typeface="Arial" panose="020B0604020202020204" pitchFamily="34" charset="0"/>
                  <a:cs typeface="Arial" panose="020B0604020202020204" pitchFamily="34" charset="0"/>
                </a:rPr>
                <a:t>GH2</a:t>
              </a:r>
              <a:endParaRPr kumimoji="1" lang="ja-JP" altLang="en-US" dirty="0">
                <a:solidFill>
                  <a:schemeClr val="accent1">
                    <a:lumMod val="50000"/>
                  </a:schemeClr>
                </a:solidFill>
                <a:latin typeface="Arial" panose="020B0604020202020204" pitchFamily="34" charset="0"/>
                <a:cs typeface="Arial" panose="020B0604020202020204" pitchFamily="34" charset="0"/>
              </a:endParaRPr>
            </a:p>
          </p:txBody>
        </p:sp>
      </p:grpSp>
      <p:sp>
        <p:nvSpPr>
          <p:cNvPr id="13" name="テキスト ボックス 12">
            <a:extLst>
              <a:ext uri="{FF2B5EF4-FFF2-40B4-BE49-F238E27FC236}">
                <a16:creationId xmlns:a16="http://schemas.microsoft.com/office/drawing/2014/main" id="{FDA09FF9-A629-4D04-BAF9-D66C3F022797}"/>
              </a:ext>
            </a:extLst>
          </p:cNvPr>
          <p:cNvSpPr txBox="1"/>
          <p:nvPr/>
        </p:nvSpPr>
        <p:spPr>
          <a:xfrm>
            <a:off x="275182" y="3360842"/>
            <a:ext cx="6138770" cy="707886"/>
          </a:xfrm>
          <a:prstGeom prst="rect">
            <a:avLst/>
          </a:prstGeom>
          <a:noFill/>
        </p:spPr>
        <p:txBody>
          <a:bodyPr wrap="square">
            <a:spAutoFit/>
          </a:bodyPr>
          <a:lstStyle/>
          <a:p>
            <a:r>
              <a:rPr lang="ja-JP" altLang="en-US" sz="2000" dirty="0">
                <a:latin typeface="Arial" panose="020B0604020202020204" pitchFamily="34" charset="0"/>
                <a:cs typeface="Arial" panose="020B0604020202020204" pitchFamily="34" charset="0"/>
              </a:rPr>
              <a:t>20 MW-class HTS motor with 99.0% efficiency</a:t>
            </a:r>
            <a:endParaRPr lang="en-US" altLang="ja-JP" sz="2000" dirty="0">
              <a:latin typeface="Arial" panose="020B0604020202020204" pitchFamily="34" charset="0"/>
              <a:cs typeface="Arial" panose="020B0604020202020204" pitchFamily="34" charset="0"/>
            </a:endParaRPr>
          </a:p>
          <a:p>
            <a:r>
              <a:rPr lang="ja-JP" altLang="en-US" sz="2000" dirty="0">
                <a:latin typeface="Arial" panose="020B0604020202020204" pitchFamily="34" charset="0"/>
                <a:cs typeface="Arial" panose="020B0604020202020204" pitchFamily="34" charset="0"/>
              </a:rPr>
              <a:t>  </a:t>
            </a:r>
            <a:endParaRPr lang="ja-JP" altLang="en-US" sz="2000" dirty="0">
              <a:solidFill>
                <a:srgbClr val="FF0000"/>
              </a:solidFill>
              <a:latin typeface="Arial" panose="020B0604020202020204" pitchFamily="34" charset="0"/>
              <a:cs typeface="Arial" panose="020B0604020202020204" pitchFamily="34" charset="0"/>
            </a:endParaRPr>
          </a:p>
        </p:txBody>
      </p:sp>
      <p:sp>
        <p:nvSpPr>
          <p:cNvPr id="14" name="Text Box 11">
            <a:extLst>
              <a:ext uri="{FF2B5EF4-FFF2-40B4-BE49-F238E27FC236}">
                <a16:creationId xmlns:a16="http://schemas.microsoft.com/office/drawing/2014/main" id="{9EDCCEAD-11B6-49E0-83AD-26D8DDFE4D17}"/>
              </a:ext>
            </a:extLst>
          </p:cNvPr>
          <p:cNvSpPr txBox="1">
            <a:spLocks noChangeArrowheads="1"/>
          </p:cNvSpPr>
          <p:nvPr/>
        </p:nvSpPr>
        <p:spPr bwMode="auto">
          <a:xfrm>
            <a:off x="6131684" y="4228942"/>
            <a:ext cx="28048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dirty="0">
                <a:solidFill>
                  <a:schemeClr val="tx1"/>
                </a:solidFill>
                <a:latin typeface="Arial" panose="020B0604020202020204" pitchFamily="34" charset="0"/>
                <a:ea typeface="+mn-ea"/>
                <a:cs typeface="Arial" panose="020B0604020202020204" pitchFamily="34" charset="0"/>
              </a:rPr>
              <a:t>Fig. 3 An image of liquid hydrogen evaporating </a:t>
            </a:r>
          </a:p>
        </p:txBody>
      </p:sp>
      <p:sp>
        <p:nvSpPr>
          <p:cNvPr id="16" name="テキスト ボックス 15">
            <a:extLst>
              <a:ext uri="{FF2B5EF4-FFF2-40B4-BE49-F238E27FC236}">
                <a16:creationId xmlns:a16="http://schemas.microsoft.com/office/drawing/2014/main" id="{4762D957-0445-4421-9817-0CBF7B392075}"/>
              </a:ext>
            </a:extLst>
          </p:cNvPr>
          <p:cNvSpPr txBox="1"/>
          <p:nvPr/>
        </p:nvSpPr>
        <p:spPr>
          <a:xfrm>
            <a:off x="425998" y="3954778"/>
            <a:ext cx="3733263" cy="400110"/>
          </a:xfrm>
          <a:prstGeom prst="rect">
            <a:avLst/>
          </a:prstGeom>
          <a:noFill/>
        </p:spPr>
        <p:txBody>
          <a:bodyPr wrap="square">
            <a:spAutoFit/>
          </a:bodyPr>
          <a:lstStyle/>
          <a:p>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Power l</a:t>
            </a:r>
            <a:r>
              <a:rPr lang="ja-JP" altLang="en-US" sz="2000" dirty="0">
                <a:latin typeface="Arial" panose="020B0604020202020204" pitchFamily="34" charset="0"/>
                <a:cs typeface="Arial" panose="020B0604020202020204" pitchFamily="34" charset="0"/>
              </a:rPr>
              <a:t>oss: 200 kW</a:t>
            </a:r>
            <a:endParaRPr lang="en-US" altLang="ja-JP" sz="2000"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8E0DA6E4-5B19-4551-B07B-294245A90D00}"/>
              </a:ext>
            </a:extLst>
          </p:cNvPr>
          <p:cNvSpPr txBox="1"/>
          <p:nvPr/>
        </p:nvSpPr>
        <p:spPr>
          <a:xfrm>
            <a:off x="425998" y="4461168"/>
            <a:ext cx="5705686" cy="707886"/>
          </a:xfrm>
          <a:prstGeom prst="rect">
            <a:avLst/>
          </a:prstGeom>
          <a:noFill/>
        </p:spPr>
        <p:txBody>
          <a:bodyPr wrap="square">
            <a:spAutoFit/>
          </a:bodyPr>
          <a:lstStyle/>
          <a:p>
            <a:r>
              <a:rPr lang="ja-JP" altLang="en-US" sz="2000" dirty="0">
                <a:latin typeface="Arial" panose="020B0604020202020204" pitchFamily="34" charset="0"/>
                <a:cs typeface="Arial" panose="020B0604020202020204" pitchFamily="34" charset="0"/>
              </a:rPr>
              <a:t>→ </a:t>
            </a:r>
            <a:r>
              <a:rPr lang="en-US" altLang="ja-JP" sz="2000" dirty="0">
                <a:solidFill>
                  <a:srgbClr val="FF0000"/>
                </a:solidFill>
                <a:latin typeface="Arial" panose="020B0604020202020204" pitchFamily="34" charset="0"/>
                <a:cs typeface="Arial" panose="020B0604020202020204" pitchFamily="34" charset="0"/>
              </a:rPr>
              <a:t>1 kg of liquid hydrogen completely vaporizes </a:t>
            </a:r>
          </a:p>
          <a:p>
            <a:r>
              <a:rPr lang="en-US" altLang="ja-JP" sz="2000" dirty="0">
                <a:solidFill>
                  <a:srgbClr val="FF0000"/>
                </a:solidFill>
                <a:latin typeface="Arial" panose="020B0604020202020204" pitchFamily="34" charset="0"/>
                <a:cs typeface="Arial" panose="020B0604020202020204" pitchFamily="34" charset="0"/>
              </a:rPr>
              <a:t>        in approximately 2.2 seconds.</a:t>
            </a:r>
          </a:p>
        </p:txBody>
      </p:sp>
      <p:sp>
        <p:nvSpPr>
          <p:cNvPr id="18" name="テキスト ボックス 17">
            <a:extLst>
              <a:ext uri="{FF2B5EF4-FFF2-40B4-BE49-F238E27FC236}">
                <a16:creationId xmlns:a16="http://schemas.microsoft.com/office/drawing/2014/main" id="{422AC4ED-C899-4F2B-8C1B-52A22964CF29}"/>
              </a:ext>
            </a:extLst>
          </p:cNvPr>
          <p:cNvSpPr txBox="1"/>
          <p:nvPr/>
        </p:nvSpPr>
        <p:spPr>
          <a:xfrm>
            <a:off x="425998" y="5227823"/>
            <a:ext cx="8532885" cy="1015663"/>
          </a:xfrm>
          <a:prstGeom prst="rect">
            <a:avLst/>
          </a:prstGeom>
          <a:noFill/>
        </p:spPr>
        <p:txBody>
          <a:bodyPr wrap="square">
            <a:spAutoFit/>
          </a:bodyPr>
          <a:lstStyle/>
          <a:p>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It is crucial to strive to bring HTS motor efficiency closer to 100%</a:t>
            </a:r>
          </a:p>
          <a:p>
            <a:r>
              <a:rPr lang="en-US" altLang="ja-JP" sz="2000" dirty="0">
                <a:latin typeface="Arial" panose="020B0604020202020204" pitchFamily="34" charset="0"/>
                <a:cs typeface="Arial" panose="020B0604020202020204" pitchFamily="34" charset="0"/>
              </a:rPr>
              <a:t>      i.e., </a:t>
            </a:r>
            <a:r>
              <a:rPr lang="en-US" altLang="ja-JP" sz="2000" dirty="0">
                <a:solidFill>
                  <a:srgbClr val="FF0000"/>
                </a:solidFill>
                <a:latin typeface="Arial" panose="020B0604020202020204" pitchFamily="34" charset="0"/>
                <a:cs typeface="Arial" panose="020B0604020202020204" pitchFamily="34" charset="0"/>
              </a:rPr>
              <a:t>the problem of maximizing the value of 'X’ </a:t>
            </a:r>
          </a:p>
          <a:p>
            <a:r>
              <a:rPr lang="en-US" altLang="ja-JP" sz="2000" dirty="0">
                <a:solidFill>
                  <a:srgbClr val="FF0000"/>
                </a:solidFill>
                <a:latin typeface="Arial" panose="020B0604020202020204" pitchFamily="34" charset="0"/>
                <a:cs typeface="Arial" panose="020B0604020202020204" pitchFamily="34" charset="0"/>
              </a:rPr>
              <a:t>             in an efficiency of 99.X%</a:t>
            </a:r>
            <a:endParaRPr lang="ja-JP" altLang="en-US" sz="2000" dirty="0">
              <a:solidFill>
                <a:srgbClr val="FF0000"/>
              </a:solidFill>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BE8CEC7F-7732-4F5D-98C4-D09F3F8B088A}"/>
              </a:ext>
            </a:extLst>
          </p:cNvPr>
          <p:cNvSpPr txBox="1"/>
          <p:nvPr/>
        </p:nvSpPr>
        <p:spPr>
          <a:xfrm>
            <a:off x="198189" y="998216"/>
            <a:ext cx="8868818"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Challenges in Developing Liquid-Hydrogen-Cooled HTS Motors</a:t>
            </a:r>
            <a:endParaRPr lang="ja-JP" altLang="en-US" sz="2400" u="sng" dirty="0">
              <a:solidFill>
                <a:srgbClr val="00B050"/>
              </a:solidFill>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84CF2C4B-422A-4988-8C6B-5B4D61E2A3D4}"/>
              </a:ext>
            </a:extLst>
          </p:cNvPr>
          <p:cNvSpPr txBox="1"/>
          <p:nvPr/>
        </p:nvSpPr>
        <p:spPr>
          <a:xfrm>
            <a:off x="154348" y="217454"/>
            <a:ext cx="2504212"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1. Background</a:t>
            </a:r>
          </a:p>
        </p:txBody>
      </p:sp>
      <p:sp>
        <p:nvSpPr>
          <p:cNvPr id="15" name="スライド番号プレースホルダー 1">
            <a:extLst>
              <a:ext uri="{FF2B5EF4-FFF2-40B4-BE49-F238E27FC236}">
                <a16:creationId xmlns:a16="http://schemas.microsoft.com/office/drawing/2014/main" id="{AF833A46-1260-4D27-99BC-F93CCE0BADBE}"/>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5</a:t>
            </a:fld>
            <a:endParaRPr kumimoji="1" lang="ja-JP" altLang="en-US" dirty="0"/>
          </a:p>
        </p:txBody>
      </p:sp>
    </p:spTree>
    <p:extLst>
      <p:ext uri="{BB962C8B-B14F-4D97-AF65-F5344CB8AC3E}">
        <p14:creationId xmlns:p14="http://schemas.microsoft.com/office/powerpoint/2010/main" val="227151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EA359AAF-5029-48B0-AF03-F40D34ED58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67862" y="1819047"/>
            <a:ext cx="4801496" cy="3898075"/>
          </a:xfrm>
          <a:prstGeom prst="rect">
            <a:avLst/>
          </a:prstGeom>
        </p:spPr>
      </p:pic>
      <p:sp>
        <p:nvSpPr>
          <p:cNvPr id="9" name="テキスト ボックス 8">
            <a:extLst>
              <a:ext uri="{FF2B5EF4-FFF2-40B4-BE49-F238E27FC236}">
                <a16:creationId xmlns:a16="http://schemas.microsoft.com/office/drawing/2014/main" id="{42BF1A3E-6419-4229-BA3F-7FA45D1F4664}"/>
              </a:ext>
            </a:extLst>
          </p:cNvPr>
          <p:cNvSpPr txBox="1"/>
          <p:nvPr/>
        </p:nvSpPr>
        <p:spPr>
          <a:xfrm>
            <a:off x="1223499" y="5859784"/>
            <a:ext cx="5953874" cy="400110"/>
          </a:xfrm>
          <a:prstGeom prst="rect">
            <a:avLst/>
          </a:prstGeom>
          <a:noFill/>
        </p:spPr>
        <p:txBody>
          <a:bodyPr wrap="none" rtlCol="0">
            <a:spAutoFit/>
          </a:bodyPr>
          <a:lstStyle/>
          <a:p>
            <a:r>
              <a:rPr kumimoji="1" lang="en-US" altLang="ja-JP" sz="2000" dirty="0">
                <a:latin typeface="Arial" pitchFamily="34" charset="0"/>
                <a:cs typeface="Arial" pitchFamily="34" charset="0"/>
              </a:rPr>
              <a:t>Fig. 4 Rotating magnetic field in </a:t>
            </a:r>
            <a:r>
              <a:rPr lang="en-US" altLang="ja-JP" sz="2000" dirty="0">
                <a:latin typeface="Arial" pitchFamily="34" charset="0"/>
                <a:cs typeface="Arial" pitchFamily="34" charset="0"/>
              </a:rPr>
              <a:t>a </a:t>
            </a:r>
            <a:r>
              <a:rPr kumimoji="1" lang="en-US" altLang="ja-JP" sz="2000" dirty="0">
                <a:latin typeface="Arial" pitchFamily="34" charset="0"/>
                <a:cs typeface="Arial" pitchFamily="34" charset="0"/>
              </a:rPr>
              <a:t>rotating machine</a:t>
            </a:r>
            <a:endParaRPr lang="en-US" altLang="ja-JP" sz="2000" dirty="0">
              <a:latin typeface="Arial" pitchFamily="34" charset="0"/>
              <a:cs typeface="Arial" pitchFamily="34" charset="0"/>
            </a:endParaRPr>
          </a:p>
        </p:txBody>
      </p:sp>
      <p:sp>
        <p:nvSpPr>
          <p:cNvPr id="10" name="正方形/長方形 9">
            <a:extLst>
              <a:ext uri="{FF2B5EF4-FFF2-40B4-BE49-F238E27FC236}">
                <a16:creationId xmlns:a16="http://schemas.microsoft.com/office/drawing/2014/main" id="{28600876-D792-4FC5-8045-9560CDA41390}"/>
              </a:ext>
            </a:extLst>
          </p:cNvPr>
          <p:cNvSpPr/>
          <p:nvPr/>
        </p:nvSpPr>
        <p:spPr>
          <a:xfrm>
            <a:off x="3820066" y="2663500"/>
            <a:ext cx="936104" cy="36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49886F08-D51E-48F8-AE33-44E0C90AEB8E}"/>
              </a:ext>
            </a:extLst>
          </p:cNvPr>
          <p:cNvSpPr txBox="1"/>
          <p:nvPr/>
        </p:nvSpPr>
        <p:spPr>
          <a:xfrm>
            <a:off x="3820066" y="2591492"/>
            <a:ext cx="1149133" cy="461665"/>
          </a:xfrm>
          <a:prstGeom prst="rect">
            <a:avLst/>
          </a:prstGeom>
          <a:noFill/>
        </p:spPr>
        <p:txBody>
          <a:bodyPr wrap="square" rtlCol="0">
            <a:spAutoFit/>
          </a:bodyPr>
          <a:lstStyle/>
          <a:p>
            <a:r>
              <a:rPr kumimoji="1" lang="en-US" altLang="ja-JP" sz="2400" dirty="0">
                <a:latin typeface="ＭＳ Ｐゴシック" panose="020B0600070205080204" pitchFamily="50" charset="-128"/>
                <a:ea typeface="ＭＳ Ｐゴシック" panose="020B0600070205080204" pitchFamily="50" charset="-128"/>
                <a:cs typeface="Arial" pitchFamily="34" charset="0"/>
              </a:rPr>
              <a:t>Stator</a:t>
            </a:r>
            <a:endParaRPr lang="en-US" altLang="ja-JP" sz="2400" dirty="0">
              <a:latin typeface="ＭＳ Ｐゴシック" panose="020B0600070205080204" pitchFamily="50" charset="-128"/>
              <a:ea typeface="ＭＳ Ｐゴシック" panose="020B0600070205080204" pitchFamily="50" charset="-128"/>
              <a:cs typeface="Arial" pitchFamily="34" charset="0"/>
            </a:endParaRPr>
          </a:p>
        </p:txBody>
      </p:sp>
      <p:sp>
        <p:nvSpPr>
          <p:cNvPr id="12" name="正方形/長方形 11">
            <a:extLst>
              <a:ext uri="{FF2B5EF4-FFF2-40B4-BE49-F238E27FC236}">
                <a16:creationId xmlns:a16="http://schemas.microsoft.com/office/drawing/2014/main" id="{583FC081-B801-4D09-BD5E-F9501E2586C7}"/>
              </a:ext>
            </a:extLst>
          </p:cNvPr>
          <p:cNvSpPr/>
          <p:nvPr/>
        </p:nvSpPr>
        <p:spPr>
          <a:xfrm>
            <a:off x="3820066" y="4291654"/>
            <a:ext cx="936104" cy="36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8BB2B1B-D7DD-4E40-82B3-B262D75F5C2B}"/>
              </a:ext>
            </a:extLst>
          </p:cNvPr>
          <p:cNvSpPr txBox="1"/>
          <p:nvPr/>
        </p:nvSpPr>
        <p:spPr>
          <a:xfrm>
            <a:off x="3820066" y="4211819"/>
            <a:ext cx="1149133" cy="461665"/>
          </a:xfrm>
          <a:prstGeom prst="rect">
            <a:avLst/>
          </a:prstGeom>
          <a:noFill/>
        </p:spPr>
        <p:txBody>
          <a:bodyPr wrap="square" rtlCol="0">
            <a:spAutoFit/>
          </a:bodyPr>
          <a:lstStyle/>
          <a:p>
            <a:r>
              <a:rPr kumimoji="1" lang="en-US" altLang="ja-JP" sz="2400" dirty="0">
                <a:latin typeface="ＭＳ Ｐゴシック" panose="020B0600070205080204" pitchFamily="50" charset="-128"/>
                <a:ea typeface="ＭＳ Ｐゴシック" panose="020B0600070205080204" pitchFamily="50" charset="-128"/>
                <a:cs typeface="Arial" pitchFamily="34" charset="0"/>
              </a:rPr>
              <a:t>Rotor</a:t>
            </a:r>
            <a:endParaRPr lang="en-US" altLang="ja-JP" sz="2400" dirty="0">
              <a:latin typeface="ＭＳ Ｐゴシック" panose="020B0600070205080204" pitchFamily="50" charset="-128"/>
              <a:ea typeface="ＭＳ Ｐゴシック" panose="020B0600070205080204" pitchFamily="50" charset="-128"/>
              <a:cs typeface="Arial" pitchFamily="34" charset="0"/>
            </a:endParaRPr>
          </a:p>
        </p:txBody>
      </p:sp>
      <p:sp>
        <p:nvSpPr>
          <p:cNvPr id="14" name="正方形/長方形 13">
            <a:extLst>
              <a:ext uri="{FF2B5EF4-FFF2-40B4-BE49-F238E27FC236}">
                <a16:creationId xmlns:a16="http://schemas.microsoft.com/office/drawing/2014/main" id="{2F198FBB-9FC3-496B-8472-7164FC3BDFF5}"/>
              </a:ext>
            </a:extLst>
          </p:cNvPr>
          <p:cNvSpPr/>
          <p:nvPr/>
        </p:nvSpPr>
        <p:spPr>
          <a:xfrm>
            <a:off x="5375580" y="2360659"/>
            <a:ext cx="1361508" cy="46166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5053D3A8-CF05-4024-8140-3475001ED6BF}"/>
              </a:ext>
            </a:extLst>
          </p:cNvPr>
          <p:cNvSpPr txBox="1"/>
          <p:nvPr/>
        </p:nvSpPr>
        <p:spPr>
          <a:xfrm>
            <a:off x="5345038" y="2355134"/>
            <a:ext cx="1228221" cy="461665"/>
          </a:xfrm>
          <a:prstGeom prst="rect">
            <a:avLst/>
          </a:prstGeom>
          <a:noFill/>
        </p:spPr>
        <p:txBody>
          <a:bodyPr wrap="square" rtlCol="0">
            <a:spAutoFit/>
          </a:bodyPr>
          <a:lstStyle/>
          <a:p>
            <a:r>
              <a:rPr kumimoji="1" lang="en-US" altLang="ja-JP" sz="2400" dirty="0">
                <a:latin typeface="ＭＳ Ｐゴシック" panose="020B0600070205080204" pitchFamily="50" charset="-128"/>
                <a:ea typeface="ＭＳ Ｐゴシック" panose="020B0600070205080204" pitchFamily="50" charset="-128"/>
                <a:cs typeface="Arial" pitchFamily="34" charset="0"/>
              </a:rPr>
              <a:t>Air-gap</a:t>
            </a:r>
            <a:endParaRPr lang="en-US" altLang="ja-JP" sz="2400" dirty="0">
              <a:latin typeface="ＭＳ Ｐゴシック" panose="020B0600070205080204" pitchFamily="50" charset="-128"/>
              <a:ea typeface="ＭＳ Ｐゴシック" panose="020B0600070205080204" pitchFamily="50" charset="-128"/>
              <a:cs typeface="Arial" pitchFamily="34" charset="0"/>
            </a:endParaRPr>
          </a:p>
        </p:txBody>
      </p:sp>
      <p:sp>
        <p:nvSpPr>
          <p:cNvPr id="16" name="テキスト ボックス 15">
            <a:extLst>
              <a:ext uri="{FF2B5EF4-FFF2-40B4-BE49-F238E27FC236}">
                <a16:creationId xmlns:a16="http://schemas.microsoft.com/office/drawing/2014/main" id="{31EB817A-6178-455F-BF3C-2F2BBFD61381}"/>
              </a:ext>
            </a:extLst>
          </p:cNvPr>
          <p:cNvSpPr txBox="1"/>
          <p:nvPr/>
        </p:nvSpPr>
        <p:spPr>
          <a:xfrm>
            <a:off x="198189" y="998216"/>
            <a:ext cx="5770463"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Fundamentals of 3-phase AC motors</a:t>
            </a:r>
            <a:endParaRPr lang="ja-JP" altLang="en-US" sz="2400" u="sng" dirty="0">
              <a:solidFill>
                <a:srgbClr val="00B050"/>
              </a:solidFill>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1E73F73A-AD28-433A-9E89-C41E4703E9C4}"/>
              </a:ext>
            </a:extLst>
          </p:cNvPr>
          <p:cNvSpPr txBox="1"/>
          <p:nvPr/>
        </p:nvSpPr>
        <p:spPr>
          <a:xfrm>
            <a:off x="154348" y="217454"/>
            <a:ext cx="7160935"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2. Fundamentals of HTS Rotating Machines</a:t>
            </a:r>
          </a:p>
        </p:txBody>
      </p:sp>
      <p:sp>
        <p:nvSpPr>
          <p:cNvPr id="18" name="テキスト ボックス 17">
            <a:extLst>
              <a:ext uri="{FF2B5EF4-FFF2-40B4-BE49-F238E27FC236}">
                <a16:creationId xmlns:a16="http://schemas.microsoft.com/office/drawing/2014/main" id="{C407B3AF-1D4C-43AD-8F2D-1F7526878F7D}"/>
              </a:ext>
            </a:extLst>
          </p:cNvPr>
          <p:cNvSpPr txBox="1"/>
          <p:nvPr/>
        </p:nvSpPr>
        <p:spPr>
          <a:xfrm>
            <a:off x="1640642" y="1524137"/>
            <a:ext cx="1228221" cy="830997"/>
          </a:xfrm>
          <a:prstGeom prst="rect">
            <a:avLst/>
          </a:prstGeom>
          <a:solidFill>
            <a:schemeClr val="bg1"/>
          </a:solidFill>
        </p:spPr>
        <p:txBody>
          <a:bodyPr wrap="none" rtlCol="0">
            <a:spAutoFit/>
          </a:bodyPr>
          <a:lstStyle/>
          <a:p>
            <a:endParaRPr kumimoji="1" lang="en-US" altLang="ja-JP" sz="2400" dirty="0">
              <a:latin typeface="ＭＳ Ｐゴシック" panose="020B0600070205080204" pitchFamily="50" charset="-128"/>
              <a:ea typeface="ＭＳ Ｐゴシック" panose="020B0600070205080204" pitchFamily="50" charset="-128"/>
              <a:cs typeface="Arial" pitchFamily="34" charset="0"/>
            </a:endParaRPr>
          </a:p>
          <a:p>
            <a:r>
              <a:rPr kumimoji="1" lang="en-US" altLang="ja-JP" sz="2400" dirty="0">
                <a:latin typeface="ＭＳ Ｐゴシック" panose="020B0600070205080204" pitchFamily="50" charset="-128"/>
                <a:ea typeface="ＭＳ Ｐゴシック" panose="020B0600070205080204" pitchFamily="50" charset="-128"/>
                <a:cs typeface="Arial" pitchFamily="34" charset="0"/>
              </a:rPr>
              <a:t>3</a:t>
            </a:r>
            <a:r>
              <a:rPr kumimoji="1" lang="en-US" altLang="ja-JP" sz="2400" dirty="0">
                <a:latin typeface="Symbol" panose="05050102010706020507" pitchFamily="18" charset="2"/>
                <a:ea typeface="ＭＳ Ｐゴシック" panose="020B0600070205080204" pitchFamily="50" charset="-128"/>
                <a:cs typeface="Arial" pitchFamily="34" charset="0"/>
              </a:rPr>
              <a:t>f</a:t>
            </a:r>
            <a:r>
              <a:rPr kumimoji="1" lang="en-US" altLang="ja-JP" sz="2400" dirty="0">
                <a:latin typeface="ＭＳ Ｐゴシック" panose="020B0600070205080204" pitchFamily="50" charset="-128"/>
                <a:ea typeface="ＭＳ Ｐゴシック" panose="020B0600070205080204" pitchFamily="50" charset="-128"/>
                <a:cs typeface="Arial" pitchFamily="34" charset="0"/>
              </a:rPr>
              <a:t> input</a:t>
            </a:r>
          </a:p>
        </p:txBody>
      </p:sp>
      <p:sp>
        <p:nvSpPr>
          <p:cNvPr id="19" name="スライド番号プレースホルダー 1">
            <a:extLst>
              <a:ext uri="{FF2B5EF4-FFF2-40B4-BE49-F238E27FC236}">
                <a16:creationId xmlns:a16="http://schemas.microsoft.com/office/drawing/2014/main" id="{1660785C-392B-46BE-A33C-DB4FF7EECDA0}"/>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6</a:t>
            </a:fld>
            <a:endParaRPr kumimoji="1" lang="ja-JP" altLang="en-US" dirty="0"/>
          </a:p>
        </p:txBody>
      </p:sp>
    </p:spTree>
    <p:extLst>
      <p:ext uri="{BB962C8B-B14F-4D97-AF65-F5344CB8AC3E}">
        <p14:creationId xmlns:p14="http://schemas.microsoft.com/office/powerpoint/2010/main" val="1562659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2">
            <a:extLst>
              <a:ext uri="{FF2B5EF4-FFF2-40B4-BE49-F238E27FC236}">
                <a16:creationId xmlns:a16="http://schemas.microsoft.com/office/drawing/2014/main" id="{3857C75E-CE1B-44F0-99FC-6B576F73B223}"/>
              </a:ext>
            </a:extLst>
          </p:cNvPr>
          <p:cNvSpPr/>
          <p:nvPr/>
        </p:nvSpPr>
        <p:spPr>
          <a:xfrm>
            <a:off x="0" y="1112118"/>
            <a:ext cx="9001001" cy="404654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001201CC-ADF5-4CB7-B8B0-1936E11F87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00150"/>
            <a:ext cx="4774821" cy="3758975"/>
          </a:xfrm>
          <a:prstGeom prst="rect">
            <a:avLst/>
          </a:prstGeom>
        </p:spPr>
      </p:pic>
      <p:pic>
        <p:nvPicPr>
          <p:cNvPr id="8" name="図 7">
            <a:extLst>
              <a:ext uri="{FF2B5EF4-FFF2-40B4-BE49-F238E27FC236}">
                <a16:creationId xmlns:a16="http://schemas.microsoft.com/office/drawing/2014/main" id="{50541133-A23B-436D-BD68-861853C9B7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3986" y="1481581"/>
            <a:ext cx="4901662" cy="3677084"/>
          </a:xfrm>
          <a:prstGeom prst="rect">
            <a:avLst/>
          </a:prstGeom>
        </p:spPr>
      </p:pic>
      <p:sp>
        <p:nvSpPr>
          <p:cNvPr id="9" name="テキスト ボックス 8">
            <a:extLst>
              <a:ext uri="{FF2B5EF4-FFF2-40B4-BE49-F238E27FC236}">
                <a16:creationId xmlns:a16="http://schemas.microsoft.com/office/drawing/2014/main" id="{1630FF98-6B73-4579-A898-DB56CB4818F0}"/>
              </a:ext>
            </a:extLst>
          </p:cNvPr>
          <p:cNvSpPr txBox="1"/>
          <p:nvPr/>
        </p:nvSpPr>
        <p:spPr>
          <a:xfrm>
            <a:off x="1296145" y="5787573"/>
            <a:ext cx="6768752" cy="646331"/>
          </a:xfrm>
          <a:prstGeom prst="rect">
            <a:avLst/>
          </a:prstGeom>
          <a:noFill/>
        </p:spPr>
        <p:txBody>
          <a:bodyPr wrap="square" rtlCol="0">
            <a:spAutoFit/>
          </a:bodyPr>
          <a:lstStyle/>
          <a:p>
            <a:r>
              <a:rPr kumimoji="1" lang="en-US" altLang="ja-JP" dirty="0">
                <a:latin typeface="Arial" pitchFamily="34" charset="0"/>
                <a:cs typeface="Arial" pitchFamily="34" charset="0"/>
              </a:rPr>
              <a:t>Fig. 5 Schematic explanation of typical AC machines [1]</a:t>
            </a:r>
            <a:endParaRPr kumimoji="1" lang="en-US" altLang="ja-JP" baseline="30000" dirty="0">
              <a:latin typeface="Arial" pitchFamily="34" charset="0"/>
              <a:cs typeface="Arial" pitchFamily="34" charset="0"/>
            </a:endParaRPr>
          </a:p>
          <a:p>
            <a:r>
              <a:rPr lang="en-US" altLang="ja-JP" dirty="0">
                <a:latin typeface="Arial" pitchFamily="34" charset="0"/>
                <a:cs typeface="Arial" pitchFamily="34" charset="0"/>
              </a:rPr>
              <a:t>        [1] T. Nakamura, OYOBUTURI, 82(7) (2013) 579</a:t>
            </a:r>
            <a:endParaRPr kumimoji="1" lang="en-US" altLang="ja-JP" dirty="0">
              <a:latin typeface="Arial" pitchFamily="34" charset="0"/>
              <a:cs typeface="Arial" pitchFamily="34" charset="0"/>
            </a:endParaRPr>
          </a:p>
        </p:txBody>
      </p:sp>
      <p:sp>
        <p:nvSpPr>
          <p:cNvPr id="10" name="テキスト ボックス 9">
            <a:extLst>
              <a:ext uri="{FF2B5EF4-FFF2-40B4-BE49-F238E27FC236}">
                <a16:creationId xmlns:a16="http://schemas.microsoft.com/office/drawing/2014/main" id="{49C372CF-4F96-4FB8-B120-7C6759F74231}"/>
              </a:ext>
            </a:extLst>
          </p:cNvPr>
          <p:cNvSpPr txBox="1"/>
          <p:nvPr/>
        </p:nvSpPr>
        <p:spPr>
          <a:xfrm>
            <a:off x="5752750" y="946571"/>
            <a:ext cx="3650116" cy="478059"/>
          </a:xfrm>
          <a:prstGeom prst="rect">
            <a:avLst/>
          </a:prstGeom>
          <a:noFill/>
        </p:spPr>
        <p:txBody>
          <a:bodyPr wrap="square" rtlCol="0">
            <a:spAutoFit/>
          </a:bodyPr>
          <a:lstStyle/>
          <a:p>
            <a:r>
              <a:rPr lang="en-US" altLang="ja-JP" sz="2400" dirty="0">
                <a:solidFill>
                  <a:srgbClr val="FF0000"/>
                </a:solidFill>
                <a:latin typeface="Arial" panose="020B0604020202020204" pitchFamily="34" charset="0"/>
                <a:cs typeface="Arial" pitchFamily="34" charset="0"/>
              </a:rPr>
              <a:t>Slip</a:t>
            </a:r>
            <a:r>
              <a:rPr kumimoji="1" lang="ja-JP" altLang="en-US" sz="2400" dirty="0">
                <a:solidFill>
                  <a:srgbClr val="FF0000"/>
                </a:solidFill>
                <a:latin typeface="Arial" panose="020B0604020202020204" pitchFamily="34" charset="0"/>
                <a:cs typeface="Arial" pitchFamily="34" charset="0"/>
              </a:rPr>
              <a:t> </a:t>
            </a:r>
            <a:r>
              <a:rPr kumimoji="1" lang="en-US" altLang="ja-JP" sz="2400" i="1" dirty="0">
                <a:solidFill>
                  <a:srgbClr val="FF0000"/>
                </a:solidFill>
                <a:latin typeface="Arial" panose="020B0604020202020204" pitchFamily="34" charset="0"/>
                <a:cs typeface="Arial" pitchFamily="34" charset="0"/>
              </a:rPr>
              <a:t>s</a:t>
            </a:r>
            <a:r>
              <a:rPr kumimoji="1" lang="en-US" altLang="ja-JP" sz="2400" dirty="0">
                <a:solidFill>
                  <a:srgbClr val="FF0000"/>
                </a:solidFill>
                <a:latin typeface="Arial" panose="020B0604020202020204" pitchFamily="34" charset="0"/>
                <a:cs typeface="Arial" pitchFamily="34" charset="0"/>
              </a:rPr>
              <a:t>= (</a:t>
            </a:r>
            <a:r>
              <a:rPr lang="en-US" altLang="ja-JP" sz="2400" i="1" dirty="0">
                <a:solidFill>
                  <a:srgbClr val="FF0000"/>
                </a:solidFill>
                <a:latin typeface="Arial" panose="020B0604020202020204" pitchFamily="34" charset="0"/>
                <a:cs typeface="Arial" pitchFamily="34" charset="0"/>
              </a:rPr>
              <a:t>N</a:t>
            </a:r>
            <a:r>
              <a:rPr lang="en-US" altLang="ja-JP" sz="2400" baseline="-25000" dirty="0">
                <a:solidFill>
                  <a:srgbClr val="FF0000"/>
                </a:solidFill>
                <a:latin typeface="Arial" panose="020B0604020202020204" pitchFamily="34" charset="0"/>
                <a:cs typeface="Arial" pitchFamily="34" charset="0"/>
              </a:rPr>
              <a:t>s</a:t>
            </a:r>
            <a:r>
              <a:rPr kumimoji="1" lang="en-US" altLang="ja-JP" sz="2400" dirty="0">
                <a:solidFill>
                  <a:srgbClr val="FF0000"/>
                </a:solidFill>
                <a:latin typeface="Arial" panose="020B0604020202020204" pitchFamily="34" charset="0"/>
                <a:cs typeface="Arial" pitchFamily="34" charset="0"/>
              </a:rPr>
              <a:t>-</a:t>
            </a:r>
            <a:r>
              <a:rPr lang="en-US" altLang="ja-JP" sz="2400" i="1" dirty="0">
                <a:solidFill>
                  <a:srgbClr val="FF0000"/>
                </a:solidFill>
                <a:latin typeface="Arial" panose="020B0604020202020204" pitchFamily="34" charset="0"/>
                <a:cs typeface="Arial" pitchFamily="34" charset="0"/>
              </a:rPr>
              <a:t>N</a:t>
            </a:r>
            <a:r>
              <a:rPr lang="en-US" altLang="ja-JP" sz="2400" baseline="-25000" dirty="0">
                <a:solidFill>
                  <a:srgbClr val="FF0000"/>
                </a:solidFill>
                <a:latin typeface="Arial" panose="020B0604020202020204" pitchFamily="34" charset="0"/>
                <a:cs typeface="Arial" pitchFamily="34" charset="0"/>
              </a:rPr>
              <a:t>m</a:t>
            </a:r>
            <a:r>
              <a:rPr kumimoji="1" lang="en-US" altLang="ja-JP" sz="2400" dirty="0">
                <a:solidFill>
                  <a:srgbClr val="FF0000"/>
                </a:solidFill>
                <a:latin typeface="Arial" panose="020B0604020202020204" pitchFamily="34" charset="0"/>
                <a:cs typeface="Arial" pitchFamily="34" charset="0"/>
              </a:rPr>
              <a:t>)/</a:t>
            </a:r>
            <a:r>
              <a:rPr lang="en-US" altLang="ja-JP" sz="2400" i="1" dirty="0">
                <a:solidFill>
                  <a:srgbClr val="FF0000"/>
                </a:solidFill>
                <a:latin typeface="Arial" panose="020B0604020202020204" pitchFamily="34" charset="0"/>
                <a:cs typeface="Arial" pitchFamily="34" charset="0"/>
              </a:rPr>
              <a:t>N</a:t>
            </a:r>
            <a:r>
              <a:rPr lang="en-US" altLang="ja-JP" sz="2400" baseline="-25000" dirty="0">
                <a:solidFill>
                  <a:srgbClr val="FF0000"/>
                </a:solidFill>
                <a:latin typeface="Arial" panose="020B0604020202020204" pitchFamily="34" charset="0"/>
                <a:cs typeface="Arial" pitchFamily="34" charset="0"/>
              </a:rPr>
              <a:t>s</a:t>
            </a:r>
            <a:endParaRPr kumimoji="1" lang="en-US" altLang="ja-JP" sz="2400" dirty="0">
              <a:solidFill>
                <a:srgbClr val="FF0000"/>
              </a:solidFill>
              <a:latin typeface="Arial" panose="020B0604020202020204" pitchFamily="34" charset="0"/>
              <a:cs typeface="Arial" pitchFamily="34" charset="0"/>
            </a:endParaRPr>
          </a:p>
        </p:txBody>
      </p:sp>
      <p:sp>
        <p:nvSpPr>
          <p:cNvPr id="11" name="テキスト ボックス 10">
            <a:extLst>
              <a:ext uri="{FF2B5EF4-FFF2-40B4-BE49-F238E27FC236}">
                <a16:creationId xmlns:a16="http://schemas.microsoft.com/office/drawing/2014/main" id="{0A071563-C24F-46F4-BF7D-2A1B58DE9E78}"/>
              </a:ext>
            </a:extLst>
          </p:cNvPr>
          <p:cNvSpPr txBox="1"/>
          <p:nvPr/>
        </p:nvSpPr>
        <p:spPr>
          <a:xfrm>
            <a:off x="5038901" y="5158665"/>
            <a:ext cx="3836747" cy="708806"/>
          </a:xfrm>
          <a:prstGeom prst="rect">
            <a:avLst/>
          </a:prstGeom>
          <a:noFill/>
        </p:spPr>
        <p:txBody>
          <a:bodyPr wrap="square" rtlCol="0">
            <a:spAutoFit/>
          </a:bodyPr>
          <a:lstStyle/>
          <a:p>
            <a:r>
              <a:rPr kumimoji="1" lang="en-US" altLang="ja-JP" sz="2000" dirty="0">
                <a:latin typeface="Arial" pitchFamily="34" charset="0"/>
                <a:cs typeface="Arial" pitchFamily="34" charset="0"/>
              </a:rPr>
              <a:t>(b) Induction machine</a:t>
            </a:r>
          </a:p>
          <a:p>
            <a:r>
              <a:rPr lang="en-US" altLang="ja-JP" sz="2000" dirty="0">
                <a:latin typeface="Arial" pitchFamily="34" charset="0"/>
                <a:cs typeface="Arial" pitchFamily="34" charset="0"/>
              </a:rPr>
              <a:t>     (</a:t>
            </a:r>
            <a:r>
              <a:rPr lang="en-US" altLang="ja-JP" sz="2000" i="1" dirty="0">
                <a:solidFill>
                  <a:srgbClr val="FF0000"/>
                </a:solidFill>
                <a:latin typeface="Arial" pitchFamily="34" charset="0"/>
                <a:cs typeface="Arial" pitchFamily="34" charset="0"/>
              </a:rPr>
              <a:t>N</a:t>
            </a:r>
            <a:r>
              <a:rPr lang="en-US" altLang="ja-JP" sz="2000" baseline="-25000" dirty="0">
                <a:solidFill>
                  <a:srgbClr val="FF0000"/>
                </a:solidFill>
                <a:latin typeface="Arial" pitchFamily="34" charset="0"/>
                <a:cs typeface="Arial" pitchFamily="34" charset="0"/>
              </a:rPr>
              <a:t>m</a:t>
            </a:r>
            <a:r>
              <a:rPr lang="en-US" altLang="ja-JP" sz="2000" dirty="0">
                <a:solidFill>
                  <a:srgbClr val="FF0000"/>
                </a:solidFill>
                <a:latin typeface="Arial" pitchFamily="34" charset="0"/>
                <a:cs typeface="Arial" pitchFamily="34" charset="0"/>
              </a:rPr>
              <a:t>=</a:t>
            </a:r>
            <a:r>
              <a:rPr lang="en-US" altLang="ja-JP" sz="2000" i="1" dirty="0">
                <a:solidFill>
                  <a:srgbClr val="FF0000"/>
                </a:solidFill>
                <a:latin typeface="Arial" pitchFamily="34" charset="0"/>
                <a:cs typeface="Arial" pitchFamily="34" charset="0"/>
              </a:rPr>
              <a:t>N</a:t>
            </a:r>
            <a:r>
              <a:rPr lang="en-US" altLang="ja-JP" sz="2000" baseline="-25000" dirty="0">
                <a:solidFill>
                  <a:srgbClr val="FF0000"/>
                </a:solidFill>
                <a:latin typeface="Arial" pitchFamily="34" charset="0"/>
                <a:cs typeface="Arial" pitchFamily="34" charset="0"/>
              </a:rPr>
              <a:t>s</a:t>
            </a:r>
            <a:r>
              <a:rPr lang="en-US" altLang="ja-JP" sz="2000" dirty="0">
                <a:solidFill>
                  <a:srgbClr val="FF0000"/>
                </a:solidFill>
                <a:latin typeface="Arial" pitchFamily="34" charset="0"/>
                <a:cs typeface="Arial" pitchFamily="34" charset="0"/>
              </a:rPr>
              <a:t> , 0&lt;</a:t>
            </a:r>
            <a:r>
              <a:rPr lang="en-US" altLang="ja-JP" sz="2000" i="1" dirty="0">
                <a:solidFill>
                  <a:srgbClr val="FF0000"/>
                </a:solidFill>
                <a:latin typeface="Arial" pitchFamily="34" charset="0"/>
                <a:cs typeface="Arial" pitchFamily="34" charset="0"/>
              </a:rPr>
              <a:t>s</a:t>
            </a:r>
            <a:r>
              <a:rPr lang="en-US" altLang="ja-JP" sz="2000" dirty="0">
                <a:solidFill>
                  <a:srgbClr val="FF0000"/>
                </a:solidFill>
                <a:latin typeface="Arial" pitchFamily="34" charset="0"/>
                <a:cs typeface="Arial" pitchFamily="34" charset="0"/>
              </a:rPr>
              <a:t>&lt;1 for motor</a:t>
            </a:r>
            <a:r>
              <a:rPr lang="en-US" altLang="ja-JP" sz="2000" dirty="0">
                <a:latin typeface="Arial" pitchFamily="34" charset="0"/>
                <a:cs typeface="Arial" pitchFamily="34" charset="0"/>
              </a:rPr>
              <a:t>)</a:t>
            </a:r>
          </a:p>
        </p:txBody>
      </p:sp>
      <p:sp>
        <p:nvSpPr>
          <p:cNvPr id="12" name="テキスト ボックス 11">
            <a:extLst>
              <a:ext uri="{FF2B5EF4-FFF2-40B4-BE49-F238E27FC236}">
                <a16:creationId xmlns:a16="http://schemas.microsoft.com/office/drawing/2014/main" id="{437BFA4C-06B7-4D91-A24D-D8B200EEFCFF}"/>
              </a:ext>
            </a:extLst>
          </p:cNvPr>
          <p:cNvSpPr txBox="1"/>
          <p:nvPr/>
        </p:nvSpPr>
        <p:spPr>
          <a:xfrm>
            <a:off x="872481" y="5144566"/>
            <a:ext cx="6260374" cy="707886"/>
          </a:xfrm>
          <a:prstGeom prst="rect">
            <a:avLst/>
          </a:prstGeom>
          <a:noFill/>
        </p:spPr>
        <p:txBody>
          <a:bodyPr wrap="square" rtlCol="0">
            <a:spAutoFit/>
          </a:bodyPr>
          <a:lstStyle/>
          <a:p>
            <a:pPr marL="457200" indent="-457200">
              <a:buAutoNum type="alphaLcParenBoth"/>
            </a:pPr>
            <a:r>
              <a:rPr kumimoji="1" lang="en-US" altLang="ja-JP" sz="2000" dirty="0">
                <a:latin typeface="Arial" pitchFamily="34" charset="0"/>
                <a:cs typeface="Arial" pitchFamily="34" charset="0"/>
              </a:rPr>
              <a:t>Synchronous machine</a:t>
            </a:r>
          </a:p>
          <a:p>
            <a:r>
              <a:rPr lang="en-US" altLang="ja-JP" sz="2000" dirty="0">
                <a:latin typeface="Arial" pitchFamily="34" charset="0"/>
                <a:cs typeface="Arial" pitchFamily="34" charset="0"/>
              </a:rPr>
              <a:t>       (</a:t>
            </a:r>
            <a:r>
              <a:rPr lang="en-US" altLang="ja-JP" sz="2000" i="1" dirty="0">
                <a:solidFill>
                  <a:srgbClr val="FF0000"/>
                </a:solidFill>
                <a:latin typeface="Arial" pitchFamily="34" charset="0"/>
                <a:cs typeface="Arial" pitchFamily="34" charset="0"/>
              </a:rPr>
              <a:t>N</a:t>
            </a:r>
            <a:r>
              <a:rPr lang="en-US" altLang="ja-JP" sz="2000" baseline="-25000" dirty="0">
                <a:solidFill>
                  <a:srgbClr val="FF0000"/>
                </a:solidFill>
                <a:latin typeface="Arial" pitchFamily="34" charset="0"/>
                <a:cs typeface="Arial" pitchFamily="34" charset="0"/>
              </a:rPr>
              <a:t>m</a:t>
            </a:r>
            <a:r>
              <a:rPr lang="en-US" altLang="ja-JP" sz="2000" dirty="0">
                <a:solidFill>
                  <a:srgbClr val="FF0000"/>
                </a:solidFill>
                <a:latin typeface="Arial" pitchFamily="34" charset="0"/>
                <a:cs typeface="Arial" pitchFamily="34" charset="0"/>
              </a:rPr>
              <a:t>=</a:t>
            </a:r>
            <a:r>
              <a:rPr lang="en-US" altLang="ja-JP" sz="2000" i="1" dirty="0">
                <a:solidFill>
                  <a:srgbClr val="FF0000"/>
                </a:solidFill>
                <a:latin typeface="Arial" pitchFamily="34" charset="0"/>
                <a:cs typeface="Arial" pitchFamily="34" charset="0"/>
              </a:rPr>
              <a:t>N</a:t>
            </a:r>
            <a:r>
              <a:rPr lang="en-US" altLang="ja-JP" sz="2000" baseline="-25000" dirty="0">
                <a:solidFill>
                  <a:srgbClr val="FF0000"/>
                </a:solidFill>
                <a:latin typeface="Arial" pitchFamily="34" charset="0"/>
                <a:cs typeface="Arial" pitchFamily="34" charset="0"/>
              </a:rPr>
              <a:t>s</a:t>
            </a:r>
            <a:r>
              <a:rPr lang="en-US" altLang="ja-JP" sz="2000" dirty="0">
                <a:solidFill>
                  <a:srgbClr val="FF0000"/>
                </a:solidFill>
                <a:latin typeface="Arial" pitchFamily="34" charset="0"/>
                <a:cs typeface="Arial" pitchFamily="34" charset="0"/>
              </a:rPr>
              <a:t>, </a:t>
            </a:r>
            <a:r>
              <a:rPr lang="en-US" altLang="ja-JP" sz="2000" i="1" dirty="0">
                <a:solidFill>
                  <a:srgbClr val="FF0000"/>
                </a:solidFill>
                <a:latin typeface="Arial" pitchFamily="34" charset="0"/>
                <a:cs typeface="Arial" pitchFamily="34" charset="0"/>
              </a:rPr>
              <a:t>s</a:t>
            </a:r>
            <a:r>
              <a:rPr lang="en-US" altLang="ja-JP" sz="2000" dirty="0">
                <a:solidFill>
                  <a:srgbClr val="FF0000"/>
                </a:solidFill>
                <a:latin typeface="Arial" pitchFamily="34" charset="0"/>
                <a:cs typeface="Arial" pitchFamily="34" charset="0"/>
              </a:rPr>
              <a:t>= 0</a:t>
            </a:r>
            <a:r>
              <a:rPr lang="en-US" altLang="ja-JP" sz="2000" dirty="0">
                <a:latin typeface="Arial" pitchFamily="34" charset="0"/>
                <a:cs typeface="Arial" pitchFamily="34" charset="0"/>
              </a:rPr>
              <a:t>)</a:t>
            </a:r>
            <a:endParaRPr kumimoji="1" lang="en-US" altLang="ja-JP" sz="2000" dirty="0">
              <a:latin typeface="Arial" pitchFamily="34" charset="0"/>
              <a:cs typeface="Arial" pitchFamily="34" charset="0"/>
            </a:endParaRPr>
          </a:p>
        </p:txBody>
      </p:sp>
      <p:sp>
        <p:nvSpPr>
          <p:cNvPr id="13" name="テキスト ボックス 12">
            <a:extLst>
              <a:ext uri="{FF2B5EF4-FFF2-40B4-BE49-F238E27FC236}">
                <a16:creationId xmlns:a16="http://schemas.microsoft.com/office/drawing/2014/main" id="{DD1EC542-92F9-4BEB-82C5-3AD128038D21}"/>
              </a:ext>
            </a:extLst>
          </p:cNvPr>
          <p:cNvSpPr txBox="1"/>
          <p:nvPr/>
        </p:nvSpPr>
        <p:spPr>
          <a:xfrm>
            <a:off x="198189" y="998216"/>
            <a:ext cx="5770463"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Fundamentals of 3-phase AC motors</a:t>
            </a:r>
            <a:endParaRPr lang="ja-JP" altLang="en-US" sz="2400" u="sng" dirty="0">
              <a:solidFill>
                <a:srgbClr val="00B050"/>
              </a:solidFill>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7693E3C9-267C-4DE1-8C03-32FF69AAB8A3}"/>
              </a:ext>
            </a:extLst>
          </p:cNvPr>
          <p:cNvSpPr txBox="1"/>
          <p:nvPr/>
        </p:nvSpPr>
        <p:spPr>
          <a:xfrm>
            <a:off x="154348" y="217454"/>
            <a:ext cx="7160935"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2. Fundamentals of HTS Rotating Machines</a:t>
            </a:r>
          </a:p>
        </p:txBody>
      </p:sp>
      <p:sp>
        <p:nvSpPr>
          <p:cNvPr id="14" name="スライド番号プレースホルダー 1">
            <a:extLst>
              <a:ext uri="{FF2B5EF4-FFF2-40B4-BE49-F238E27FC236}">
                <a16:creationId xmlns:a16="http://schemas.microsoft.com/office/drawing/2014/main" id="{6103EBE1-25FB-496C-A2CF-B7153E0A0FC5}"/>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7</a:t>
            </a:fld>
            <a:endParaRPr kumimoji="1" lang="ja-JP" altLang="en-US" dirty="0"/>
          </a:p>
        </p:txBody>
      </p:sp>
    </p:spTree>
    <p:extLst>
      <p:ext uri="{BB962C8B-B14F-4D97-AF65-F5344CB8AC3E}">
        <p14:creationId xmlns:p14="http://schemas.microsoft.com/office/powerpoint/2010/main" val="62624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0F6DE72E-1D80-4540-8A7B-C1558342FF22}"/>
              </a:ext>
            </a:extLst>
          </p:cNvPr>
          <p:cNvSpPr txBox="1"/>
          <p:nvPr/>
        </p:nvSpPr>
        <p:spPr>
          <a:xfrm>
            <a:off x="198189" y="998216"/>
            <a:ext cx="5770463"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HTS synchronous motors</a:t>
            </a:r>
            <a:endParaRPr lang="ja-JP" altLang="en-US" sz="2400" u="sng" dirty="0">
              <a:solidFill>
                <a:srgbClr val="00B050"/>
              </a:solidFill>
              <a:latin typeface="Arial" panose="020B0604020202020204" pitchFamily="34" charset="0"/>
              <a:cs typeface="Arial" panose="020B0604020202020204" pitchFamily="34" charset="0"/>
            </a:endParaRPr>
          </a:p>
        </p:txBody>
      </p:sp>
      <p:pic>
        <p:nvPicPr>
          <p:cNvPr id="8" name="図 7">
            <a:extLst>
              <a:ext uri="{FF2B5EF4-FFF2-40B4-BE49-F238E27FC236}">
                <a16:creationId xmlns:a16="http://schemas.microsoft.com/office/drawing/2014/main" id="{74CA53CB-8C45-4C6B-BF2B-EC4731629E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28157"/>
            <a:ext cx="4774821" cy="3758975"/>
          </a:xfrm>
          <a:prstGeom prst="rect">
            <a:avLst/>
          </a:prstGeom>
        </p:spPr>
      </p:pic>
      <p:sp>
        <p:nvSpPr>
          <p:cNvPr id="9" name="テキスト ボックス 8">
            <a:extLst>
              <a:ext uri="{FF2B5EF4-FFF2-40B4-BE49-F238E27FC236}">
                <a16:creationId xmlns:a16="http://schemas.microsoft.com/office/drawing/2014/main" id="{CDE7DE03-A4AD-4F84-A5E1-92A3F2D6A077}"/>
              </a:ext>
            </a:extLst>
          </p:cNvPr>
          <p:cNvSpPr txBox="1"/>
          <p:nvPr/>
        </p:nvSpPr>
        <p:spPr>
          <a:xfrm>
            <a:off x="658912" y="5536618"/>
            <a:ext cx="3999296" cy="646331"/>
          </a:xfrm>
          <a:prstGeom prst="rect">
            <a:avLst/>
          </a:prstGeom>
          <a:noFill/>
        </p:spPr>
        <p:txBody>
          <a:bodyPr wrap="square" rtlCol="0">
            <a:spAutoFit/>
          </a:bodyPr>
          <a:lstStyle/>
          <a:p>
            <a:r>
              <a:rPr kumimoji="1" lang="en-US" altLang="ja-JP" dirty="0">
                <a:latin typeface="Arial" pitchFamily="34" charset="0"/>
                <a:cs typeface="Arial" pitchFamily="34" charset="0"/>
              </a:rPr>
              <a:t>Fig. 6 Schematic explanation </a:t>
            </a:r>
          </a:p>
          <a:p>
            <a:r>
              <a:rPr kumimoji="1" lang="en-US" altLang="ja-JP" dirty="0">
                <a:latin typeface="Arial" pitchFamily="34" charset="0"/>
                <a:cs typeface="Arial" pitchFamily="34" charset="0"/>
              </a:rPr>
              <a:t>of HTS synchronous motor</a:t>
            </a:r>
          </a:p>
        </p:txBody>
      </p:sp>
      <p:sp>
        <p:nvSpPr>
          <p:cNvPr id="10" name="テキスト ボックス 9">
            <a:extLst>
              <a:ext uri="{FF2B5EF4-FFF2-40B4-BE49-F238E27FC236}">
                <a16:creationId xmlns:a16="http://schemas.microsoft.com/office/drawing/2014/main" id="{25550358-D6D6-4B33-A74A-23401551D00F}"/>
              </a:ext>
            </a:extLst>
          </p:cNvPr>
          <p:cNvSpPr txBox="1"/>
          <p:nvPr/>
        </p:nvSpPr>
        <p:spPr>
          <a:xfrm>
            <a:off x="4658208" y="998216"/>
            <a:ext cx="4162982" cy="1477328"/>
          </a:xfrm>
          <a:prstGeom prst="rect">
            <a:avLst/>
          </a:prstGeom>
          <a:noFill/>
        </p:spPr>
        <p:txBody>
          <a:bodyPr wrap="square" rtlCol="0">
            <a:spAutoFit/>
          </a:bodyPr>
          <a:lstStyle/>
          <a:p>
            <a:pPr algn="just"/>
            <a:r>
              <a:rPr kumimoji="1" lang="en-US" altLang="ja-JP" dirty="0">
                <a:solidFill>
                  <a:srgbClr val="FF0000"/>
                </a:solidFill>
                <a:latin typeface="Arial" pitchFamily="34" charset="0"/>
                <a:cs typeface="Arial" pitchFamily="34" charset="0"/>
              </a:rPr>
              <a:t>1. Normal conducting armature and HTS DC field winding</a:t>
            </a:r>
            <a:endParaRPr kumimoji="1" lang="en-US" altLang="ja-JP" dirty="0">
              <a:latin typeface="Arial" pitchFamily="34" charset="0"/>
              <a:cs typeface="Arial" pitchFamily="34" charset="0"/>
            </a:endParaRPr>
          </a:p>
          <a:p>
            <a:pPr algn="just"/>
            <a:r>
              <a:rPr kumimoji="1" lang="en-US" altLang="ja-JP" dirty="0">
                <a:latin typeface="Arial" pitchFamily="34" charset="0"/>
                <a:cs typeface="Arial" pitchFamily="34" charset="0"/>
              </a:rPr>
              <a:t>  No AC loss in the HTS coils (when the harmonics of the air-gap rotating magnetic flux can be neglected)</a:t>
            </a:r>
          </a:p>
        </p:txBody>
      </p:sp>
      <p:sp>
        <p:nvSpPr>
          <p:cNvPr id="11" name="テキスト ボックス 10">
            <a:extLst>
              <a:ext uri="{FF2B5EF4-FFF2-40B4-BE49-F238E27FC236}">
                <a16:creationId xmlns:a16="http://schemas.microsoft.com/office/drawing/2014/main" id="{56D61C69-6C8B-4BE6-8B6B-8D0AC2751FB7}"/>
              </a:ext>
            </a:extLst>
          </p:cNvPr>
          <p:cNvSpPr txBox="1"/>
          <p:nvPr/>
        </p:nvSpPr>
        <p:spPr>
          <a:xfrm>
            <a:off x="4658208" y="2614044"/>
            <a:ext cx="4162982" cy="2308324"/>
          </a:xfrm>
          <a:prstGeom prst="rect">
            <a:avLst/>
          </a:prstGeom>
          <a:noFill/>
        </p:spPr>
        <p:txBody>
          <a:bodyPr wrap="square" rtlCol="0">
            <a:spAutoFit/>
          </a:bodyPr>
          <a:lstStyle/>
          <a:p>
            <a:pPr algn="just"/>
            <a:r>
              <a:rPr kumimoji="1" lang="en-US" altLang="ja-JP" dirty="0">
                <a:solidFill>
                  <a:srgbClr val="FF0000"/>
                </a:solidFill>
                <a:latin typeface="Arial" pitchFamily="34" charset="0"/>
                <a:cs typeface="Arial" pitchFamily="34" charset="0"/>
              </a:rPr>
              <a:t>2. Fully HTS type</a:t>
            </a:r>
            <a:endParaRPr kumimoji="1" lang="en-US" altLang="ja-JP" dirty="0">
              <a:latin typeface="Arial" pitchFamily="34" charset="0"/>
              <a:cs typeface="Arial" pitchFamily="34" charset="0"/>
            </a:endParaRPr>
          </a:p>
          <a:p>
            <a:pPr algn="just"/>
            <a:r>
              <a:rPr kumimoji="1" lang="en-US" altLang="ja-JP" dirty="0">
                <a:latin typeface="Arial" pitchFamily="34" charset="0"/>
                <a:cs typeface="Arial" pitchFamily="34" charset="0"/>
              </a:rPr>
              <a:t>  The ultimate challenge in reducing winding losses</a:t>
            </a:r>
          </a:p>
          <a:p>
            <a:pPr algn="just"/>
            <a:r>
              <a:rPr kumimoji="1" lang="en-US" altLang="ja-JP" dirty="0">
                <a:latin typeface="Times New Roman" panose="02020603050405020304" pitchFamily="18" charset="0"/>
                <a:cs typeface="Times New Roman" panose="02020603050405020304" pitchFamily="18" charset="0"/>
              </a:rPr>
              <a:t>→ </a:t>
            </a:r>
            <a:r>
              <a:rPr kumimoji="1" lang="en-US" altLang="ja-JP" dirty="0">
                <a:latin typeface="Arial" pitchFamily="34" charset="0"/>
                <a:cs typeface="Arial" pitchFamily="34" charset="0"/>
              </a:rPr>
              <a:t>Challenge of minimizing AC losses in HTS armature windings</a:t>
            </a:r>
          </a:p>
          <a:p>
            <a:pPr algn="just"/>
            <a:r>
              <a:rPr kumimoji="1" lang="en-US" altLang="ja-JP" dirty="0">
                <a:latin typeface="Times New Roman" panose="02020603050405020304" pitchFamily="18" charset="0"/>
                <a:cs typeface="Times New Roman" panose="02020603050405020304" pitchFamily="18" charset="0"/>
              </a:rPr>
              <a:t>→</a:t>
            </a:r>
            <a:r>
              <a:rPr kumimoji="1" lang="en-US" altLang="ja-JP" dirty="0">
                <a:latin typeface="Arial" pitchFamily="34" charset="0"/>
                <a:cs typeface="Arial" pitchFamily="34" charset="0"/>
              </a:rPr>
              <a:t> Challenge of three-phase current imbalance associated with non-linear resistance</a:t>
            </a:r>
          </a:p>
        </p:txBody>
      </p:sp>
      <p:sp>
        <p:nvSpPr>
          <p:cNvPr id="12" name="テキスト ボックス 11">
            <a:extLst>
              <a:ext uri="{FF2B5EF4-FFF2-40B4-BE49-F238E27FC236}">
                <a16:creationId xmlns:a16="http://schemas.microsoft.com/office/drawing/2014/main" id="{B7727DBE-FE68-44B6-B1D6-270580CF7E55}"/>
              </a:ext>
            </a:extLst>
          </p:cNvPr>
          <p:cNvSpPr txBox="1"/>
          <p:nvPr/>
        </p:nvSpPr>
        <p:spPr>
          <a:xfrm>
            <a:off x="4658208" y="4922368"/>
            <a:ext cx="4162982" cy="1754326"/>
          </a:xfrm>
          <a:prstGeom prst="rect">
            <a:avLst/>
          </a:prstGeom>
          <a:noFill/>
        </p:spPr>
        <p:txBody>
          <a:bodyPr wrap="square" rtlCol="0">
            <a:spAutoFit/>
          </a:bodyPr>
          <a:lstStyle/>
          <a:p>
            <a:pPr algn="just"/>
            <a:r>
              <a:rPr kumimoji="1" lang="en-US" altLang="ja-JP" dirty="0">
                <a:solidFill>
                  <a:srgbClr val="FF0000"/>
                </a:solidFill>
                <a:latin typeface="Arial" pitchFamily="34" charset="0"/>
                <a:cs typeface="Arial" pitchFamily="34" charset="0"/>
              </a:rPr>
              <a:t>3. HTS armature and permanent magnets rotor</a:t>
            </a:r>
          </a:p>
          <a:p>
            <a:pPr algn="just"/>
            <a:r>
              <a:rPr kumimoji="1" lang="en-US" altLang="ja-JP" dirty="0">
                <a:latin typeface="Arial" pitchFamily="34" charset="0"/>
                <a:cs typeface="Arial" pitchFamily="34" charset="0"/>
              </a:rPr>
              <a:t>No slip rings</a:t>
            </a:r>
            <a:endParaRPr kumimoji="1" lang="en-US" altLang="ja-JP" dirty="0">
              <a:solidFill>
                <a:srgbClr val="FF0000"/>
              </a:solidFill>
              <a:latin typeface="Arial" pitchFamily="34" charset="0"/>
              <a:cs typeface="Arial" pitchFamily="34" charset="0"/>
            </a:endParaRPr>
          </a:p>
          <a:p>
            <a:pPr algn="just"/>
            <a:r>
              <a:rPr kumimoji="1" lang="en-US" altLang="ja-JP" dirty="0">
                <a:latin typeface="Times New Roman" panose="02020603050405020304" pitchFamily="18" charset="0"/>
                <a:cs typeface="Times New Roman" panose="02020603050405020304" pitchFamily="18" charset="0"/>
              </a:rPr>
              <a:t>→</a:t>
            </a:r>
            <a:r>
              <a:rPr kumimoji="1" lang="en-US" altLang="ja-JP" dirty="0">
                <a:latin typeface="Arial" pitchFamily="34" charset="0"/>
                <a:cs typeface="Arial" pitchFamily="34" charset="0"/>
              </a:rPr>
              <a:t> Challenge of three-phase current imbalance same as fully HTS type</a:t>
            </a:r>
          </a:p>
          <a:p>
            <a:pPr algn="just"/>
            <a:endParaRPr kumimoji="1" lang="en-US" altLang="ja-JP" dirty="0">
              <a:latin typeface="Arial" pitchFamily="34" charset="0"/>
              <a:cs typeface="Arial" pitchFamily="34" charset="0"/>
            </a:endParaRPr>
          </a:p>
        </p:txBody>
      </p:sp>
      <p:sp>
        <p:nvSpPr>
          <p:cNvPr id="13" name="テキスト ボックス 12">
            <a:extLst>
              <a:ext uri="{FF2B5EF4-FFF2-40B4-BE49-F238E27FC236}">
                <a16:creationId xmlns:a16="http://schemas.microsoft.com/office/drawing/2014/main" id="{C723E418-D472-4343-8F43-F59F550B8312}"/>
              </a:ext>
            </a:extLst>
          </p:cNvPr>
          <p:cNvSpPr txBox="1"/>
          <p:nvPr/>
        </p:nvSpPr>
        <p:spPr>
          <a:xfrm>
            <a:off x="154348" y="217454"/>
            <a:ext cx="7160935"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2. Fundamentals of HTS Rotating Machines</a:t>
            </a:r>
          </a:p>
        </p:txBody>
      </p:sp>
      <p:sp>
        <p:nvSpPr>
          <p:cNvPr id="14" name="スライド番号プレースホルダー 1">
            <a:extLst>
              <a:ext uri="{FF2B5EF4-FFF2-40B4-BE49-F238E27FC236}">
                <a16:creationId xmlns:a16="http://schemas.microsoft.com/office/drawing/2014/main" id="{B3ACDFF6-E7E1-4538-A7D0-0E820F1E33DF}"/>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8</a:t>
            </a:fld>
            <a:endParaRPr kumimoji="1" lang="ja-JP" altLang="en-US" dirty="0"/>
          </a:p>
        </p:txBody>
      </p:sp>
    </p:spTree>
    <p:extLst>
      <p:ext uri="{BB962C8B-B14F-4D97-AF65-F5344CB8AC3E}">
        <p14:creationId xmlns:p14="http://schemas.microsoft.com/office/powerpoint/2010/main" val="702910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228823D8-B84A-4F16-B04C-3E64D1039635}"/>
              </a:ext>
            </a:extLst>
          </p:cNvPr>
          <p:cNvSpPr txBox="1"/>
          <p:nvPr/>
        </p:nvSpPr>
        <p:spPr>
          <a:xfrm>
            <a:off x="198189" y="998216"/>
            <a:ext cx="5770463"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HTS induction motors</a:t>
            </a:r>
            <a:endParaRPr lang="ja-JP" altLang="en-US" sz="2400" u="sng" dirty="0">
              <a:solidFill>
                <a:srgbClr val="00B050"/>
              </a:solidFill>
              <a:latin typeface="Arial" panose="020B0604020202020204" pitchFamily="34" charset="0"/>
              <a:cs typeface="Arial" panose="020B0604020202020204" pitchFamily="34" charset="0"/>
            </a:endParaRPr>
          </a:p>
        </p:txBody>
      </p:sp>
      <p:pic>
        <p:nvPicPr>
          <p:cNvPr id="8" name="図 7">
            <a:extLst>
              <a:ext uri="{FF2B5EF4-FFF2-40B4-BE49-F238E27FC236}">
                <a16:creationId xmlns:a16="http://schemas.microsoft.com/office/drawing/2014/main" id="{4A15762A-AB19-4CB6-AFA9-DE43CFE83A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5731" y="2245680"/>
            <a:ext cx="3365917" cy="3459840"/>
          </a:xfrm>
          <a:prstGeom prst="rect">
            <a:avLst/>
          </a:prstGeom>
        </p:spPr>
      </p:pic>
      <p:sp>
        <p:nvSpPr>
          <p:cNvPr id="9" name="テキスト ボックス 8">
            <a:extLst>
              <a:ext uri="{FF2B5EF4-FFF2-40B4-BE49-F238E27FC236}">
                <a16:creationId xmlns:a16="http://schemas.microsoft.com/office/drawing/2014/main" id="{E6E8F6AF-6B5B-491F-998E-A9A532B1DDF0}"/>
              </a:ext>
            </a:extLst>
          </p:cNvPr>
          <p:cNvSpPr txBox="1"/>
          <p:nvPr/>
        </p:nvSpPr>
        <p:spPr>
          <a:xfrm>
            <a:off x="572704" y="5643713"/>
            <a:ext cx="3999296" cy="646331"/>
          </a:xfrm>
          <a:prstGeom prst="rect">
            <a:avLst/>
          </a:prstGeom>
          <a:noFill/>
        </p:spPr>
        <p:txBody>
          <a:bodyPr wrap="square" rtlCol="0">
            <a:spAutoFit/>
          </a:bodyPr>
          <a:lstStyle/>
          <a:p>
            <a:r>
              <a:rPr kumimoji="1" lang="en-US" altLang="ja-JP" dirty="0">
                <a:latin typeface="Arial" pitchFamily="34" charset="0"/>
                <a:cs typeface="Arial" pitchFamily="34" charset="0"/>
              </a:rPr>
              <a:t>Fig. 7 Schematic explanation </a:t>
            </a:r>
          </a:p>
          <a:p>
            <a:r>
              <a:rPr kumimoji="1" lang="en-US" altLang="ja-JP" dirty="0">
                <a:latin typeface="Arial" pitchFamily="34" charset="0"/>
                <a:cs typeface="Arial" pitchFamily="34" charset="0"/>
              </a:rPr>
              <a:t>of HTS induction motor</a:t>
            </a:r>
          </a:p>
        </p:txBody>
      </p:sp>
      <p:sp>
        <p:nvSpPr>
          <p:cNvPr id="10" name="テキスト ボックス 9">
            <a:extLst>
              <a:ext uri="{FF2B5EF4-FFF2-40B4-BE49-F238E27FC236}">
                <a16:creationId xmlns:a16="http://schemas.microsoft.com/office/drawing/2014/main" id="{CF9237B1-0B3B-4103-9A64-63CFC680CA70}"/>
              </a:ext>
            </a:extLst>
          </p:cNvPr>
          <p:cNvSpPr txBox="1"/>
          <p:nvPr/>
        </p:nvSpPr>
        <p:spPr>
          <a:xfrm>
            <a:off x="5016083" y="1641472"/>
            <a:ext cx="4058128" cy="5016758"/>
          </a:xfrm>
          <a:prstGeom prst="rect">
            <a:avLst/>
          </a:prstGeom>
          <a:noFill/>
        </p:spPr>
        <p:txBody>
          <a:bodyPr wrap="square" rtlCol="0">
            <a:spAutoFit/>
          </a:bodyPr>
          <a:lstStyle/>
          <a:p>
            <a:pPr marL="342900" indent="-342900">
              <a:buAutoNum type="arabicPeriod"/>
            </a:pPr>
            <a:r>
              <a:rPr kumimoji="1" lang="en-US" altLang="ja-JP" sz="2000" dirty="0">
                <a:solidFill>
                  <a:srgbClr val="FF0000"/>
                </a:solidFill>
                <a:latin typeface="Arial" pitchFamily="34" charset="0"/>
                <a:cs typeface="Arial" pitchFamily="34" charset="0"/>
              </a:rPr>
              <a:t>Normal conducting armature </a:t>
            </a:r>
          </a:p>
          <a:p>
            <a:r>
              <a:rPr kumimoji="1" lang="en-US" altLang="ja-JP" sz="2000" dirty="0">
                <a:solidFill>
                  <a:srgbClr val="FF0000"/>
                </a:solidFill>
                <a:latin typeface="Arial" pitchFamily="34" charset="0"/>
                <a:cs typeface="Arial" pitchFamily="34" charset="0"/>
              </a:rPr>
              <a:t>     and HTS squirrel-cage winding</a:t>
            </a:r>
          </a:p>
          <a:p>
            <a:endParaRPr kumimoji="1" lang="en-US" altLang="ja-JP" sz="2000" dirty="0">
              <a:latin typeface="Arial" pitchFamily="34" charset="0"/>
              <a:cs typeface="Arial" pitchFamily="34" charset="0"/>
            </a:endParaRPr>
          </a:p>
          <a:p>
            <a:r>
              <a:rPr kumimoji="1" lang="en-US" altLang="ja-JP" sz="2000" dirty="0">
                <a:latin typeface="Arial" pitchFamily="34" charset="0"/>
                <a:cs typeface="Arial" pitchFamily="34" charset="0"/>
              </a:rPr>
              <a:t> </a:t>
            </a:r>
            <a:r>
              <a:rPr lang="en-US" altLang="ja-JP" sz="2000" dirty="0">
                <a:latin typeface="Arial" panose="020B0604020202020204" pitchFamily="34" charset="0"/>
                <a:cs typeface="Arial" panose="020B0604020202020204" pitchFamily="34" charset="0"/>
              </a:rPr>
              <a:t>٧ Achievement of synchronous rotation through magnetic flux trapping in a squirrel-cage winding</a:t>
            </a:r>
          </a:p>
          <a:p>
            <a:endParaRPr lang="en-US" altLang="ja-JP" sz="2000" dirty="0">
              <a:latin typeface="Arial" panose="020B0604020202020204" pitchFamily="34" charset="0"/>
              <a:cs typeface="Arial" panose="020B0604020202020204" pitchFamily="34" charset="0"/>
            </a:endParaRPr>
          </a:p>
          <a:p>
            <a:r>
              <a:rPr lang="en-US" altLang="ja-JP" sz="2000" dirty="0">
                <a:latin typeface="Arial" panose="020B0604020202020204" pitchFamily="34" charset="0"/>
                <a:cs typeface="Arial" panose="020B0604020202020204" pitchFamily="34" charset="0"/>
              </a:rPr>
              <a:t>٧ Stable rotation against variable speed operation</a:t>
            </a:r>
          </a:p>
          <a:p>
            <a:endParaRPr kumimoji="1" lang="en-US" altLang="ja-JP" sz="2000" dirty="0">
              <a:latin typeface="Arial" panose="020B0604020202020204" pitchFamily="34" charset="0"/>
              <a:cs typeface="Arial" panose="020B0604020202020204" pitchFamily="34" charset="0"/>
            </a:endParaRPr>
          </a:p>
          <a:p>
            <a:r>
              <a:rPr lang="en-US" altLang="ja-JP" sz="2000" dirty="0">
                <a:latin typeface="Arial" panose="020B0604020202020204" pitchFamily="34" charset="0"/>
                <a:cs typeface="Arial" panose="020B0604020202020204" pitchFamily="34" charset="0"/>
              </a:rPr>
              <a:t>٧ Availability of non-superconducting operation by using HTS/normal conductor hybrid winding</a:t>
            </a:r>
          </a:p>
          <a:p>
            <a:pPr algn="just"/>
            <a:endParaRPr kumimoji="1" lang="en-US" altLang="ja-JP" sz="2000" dirty="0">
              <a:latin typeface="Arial" pitchFamily="34" charset="0"/>
              <a:cs typeface="Arial" pitchFamily="34" charset="0"/>
            </a:endParaRPr>
          </a:p>
          <a:p>
            <a:pPr algn="just"/>
            <a:endParaRPr kumimoji="1" lang="en-US" altLang="ja-JP" sz="2000" dirty="0">
              <a:latin typeface="Arial" pitchFamily="34" charset="0"/>
              <a:cs typeface="Arial" pitchFamily="34" charset="0"/>
            </a:endParaRPr>
          </a:p>
        </p:txBody>
      </p:sp>
      <p:sp>
        <p:nvSpPr>
          <p:cNvPr id="11" name="テキスト ボックス 10">
            <a:extLst>
              <a:ext uri="{FF2B5EF4-FFF2-40B4-BE49-F238E27FC236}">
                <a16:creationId xmlns:a16="http://schemas.microsoft.com/office/drawing/2014/main" id="{022E3D94-1A15-4909-AAFD-40344052B18C}"/>
              </a:ext>
            </a:extLst>
          </p:cNvPr>
          <p:cNvSpPr txBox="1"/>
          <p:nvPr/>
        </p:nvSpPr>
        <p:spPr>
          <a:xfrm>
            <a:off x="154348" y="217454"/>
            <a:ext cx="7160935"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2. Fundamentals of HTS Rotating Machines</a:t>
            </a:r>
          </a:p>
        </p:txBody>
      </p:sp>
      <p:sp>
        <p:nvSpPr>
          <p:cNvPr id="2" name="吹き出し: 四角形 1">
            <a:extLst>
              <a:ext uri="{FF2B5EF4-FFF2-40B4-BE49-F238E27FC236}">
                <a16:creationId xmlns:a16="http://schemas.microsoft.com/office/drawing/2014/main" id="{61339BA3-7737-4167-9E4B-39CF48E3A06C}"/>
              </a:ext>
            </a:extLst>
          </p:cNvPr>
          <p:cNvSpPr/>
          <p:nvPr/>
        </p:nvSpPr>
        <p:spPr>
          <a:xfrm>
            <a:off x="69789" y="1654820"/>
            <a:ext cx="2057160" cy="1577521"/>
          </a:xfrm>
          <a:prstGeom prst="wedgeRectCallout">
            <a:avLst>
              <a:gd name="adj1" fmla="val 45841"/>
              <a:gd name="adj2" fmla="val 9127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 name="グループ化 132">
            <a:extLst>
              <a:ext uri="{FF2B5EF4-FFF2-40B4-BE49-F238E27FC236}">
                <a16:creationId xmlns:a16="http://schemas.microsoft.com/office/drawing/2014/main" id="{621F0EDC-C247-427A-97C9-127284E52CF7}"/>
              </a:ext>
            </a:extLst>
          </p:cNvPr>
          <p:cNvGrpSpPr>
            <a:grpSpLocks/>
          </p:cNvGrpSpPr>
          <p:nvPr/>
        </p:nvGrpSpPr>
        <p:grpSpPr bwMode="auto">
          <a:xfrm>
            <a:off x="0" y="1574932"/>
            <a:ext cx="2219038" cy="1568842"/>
            <a:chOff x="4139985" y="2950077"/>
            <a:chExt cx="4115238" cy="2693501"/>
          </a:xfrm>
        </p:grpSpPr>
        <p:grpSp>
          <p:nvGrpSpPr>
            <p:cNvPr id="13" name="Group 87">
              <a:extLst>
                <a:ext uri="{FF2B5EF4-FFF2-40B4-BE49-F238E27FC236}">
                  <a16:creationId xmlns:a16="http://schemas.microsoft.com/office/drawing/2014/main" id="{BBB0F1F1-7D1D-43FC-ABD2-F03F91B35BFD}"/>
                </a:ext>
              </a:extLst>
            </p:cNvPr>
            <p:cNvGrpSpPr>
              <a:grpSpLocks noChangeAspect="1"/>
            </p:cNvGrpSpPr>
            <p:nvPr/>
          </p:nvGrpSpPr>
          <p:grpSpPr bwMode="auto">
            <a:xfrm>
              <a:off x="4874789" y="3790070"/>
              <a:ext cx="2968994" cy="1853508"/>
              <a:chOff x="2016" y="1871"/>
              <a:chExt cx="912" cy="577"/>
            </a:xfrm>
          </p:grpSpPr>
          <p:pic>
            <p:nvPicPr>
              <p:cNvPr id="19" name="Picture 88">
                <a:extLst>
                  <a:ext uri="{FF2B5EF4-FFF2-40B4-BE49-F238E27FC236}">
                    <a16:creationId xmlns:a16="http://schemas.microsoft.com/office/drawing/2014/main" id="{D1FFB276-36E8-4D48-9F8C-56E1F66C1CC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6" y="1871"/>
                <a:ext cx="912"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Freeform 89">
                <a:extLst>
                  <a:ext uri="{FF2B5EF4-FFF2-40B4-BE49-F238E27FC236}">
                    <a16:creationId xmlns:a16="http://schemas.microsoft.com/office/drawing/2014/main" id="{F2E1F31C-BC5F-47AD-A976-A0C9167FD6CA}"/>
                  </a:ext>
                </a:extLst>
              </p:cNvPr>
              <p:cNvSpPr>
                <a:spLocks noChangeAspect="1"/>
              </p:cNvSpPr>
              <p:nvPr/>
            </p:nvSpPr>
            <p:spPr bwMode="auto">
              <a:xfrm>
                <a:off x="2241" y="1968"/>
                <a:ext cx="663" cy="180"/>
              </a:xfrm>
              <a:custGeom>
                <a:avLst/>
                <a:gdLst>
                  <a:gd name="T0" fmla="*/ 633 w 663"/>
                  <a:gd name="T1" fmla="*/ 0 h 180"/>
                  <a:gd name="T2" fmla="*/ 0 w 663"/>
                  <a:gd name="T3" fmla="*/ 0 h 180"/>
                  <a:gd name="T4" fmla="*/ 21 w 663"/>
                  <a:gd name="T5" fmla="*/ 80 h 180"/>
                  <a:gd name="T6" fmla="*/ 30 w 663"/>
                  <a:gd name="T7" fmla="*/ 180 h 180"/>
                  <a:gd name="T8" fmla="*/ 663 w 663"/>
                  <a:gd name="T9" fmla="*/ 180 h 180"/>
                  <a:gd name="T10" fmla="*/ 657 w 663"/>
                  <a:gd name="T11" fmla="*/ 78 h 180"/>
                  <a:gd name="T12" fmla="*/ 633 w 663"/>
                  <a:gd name="T13" fmla="*/ 0 h 180"/>
                  <a:gd name="T14" fmla="*/ 0 60000 65536"/>
                  <a:gd name="T15" fmla="*/ 0 60000 65536"/>
                  <a:gd name="T16" fmla="*/ 0 60000 65536"/>
                  <a:gd name="T17" fmla="*/ 0 60000 65536"/>
                  <a:gd name="T18" fmla="*/ 0 60000 65536"/>
                  <a:gd name="T19" fmla="*/ 0 60000 65536"/>
                  <a:gd name="T20" fmla="*/ 0 60000 65536"/>
                  <a:gd name="T21" fmla="*/ 0 w 663"/>
                  <a:gd name="T22" fmla="*/ 0 h 180"/>
                  <a:gd name="T23" fmla="*/ 663 w 663"/>
                  <a:gd name="T24" fmla="*/ 180 h 1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3" h="180">
                    <a:moveTo>
                      <a:pt x="633" y="0"/>
                    </a:moveTo>
                    <a:lnTo>
                      <a:pt x="0" y="0"/>
                    </a:lnTo>
                    <a:lnTo>
                      <a:pt x="21" y="80"/>
                    </a:lnTo>
                    <a:lnTo>
                      <a:pt x="30" y="180"/>
                    </a:lnTo>
                    <a:lnTo>
                      <a:pt x="663" y="180"/>
                    </a:lnTo>
                    <a:lnTo>
                      <a:pt x="657" y="78"/>
                    </a:lnTo>
                    <a:lnTo>
                      <a:pt x="633" y="0"/>
                    </a:lnTo>
                    <a:close/>
                  </a:path>
                </a:pathLst>
              </a:custGeom>
              <a:solidFill>
                <a:srgbClr val="FF99CC">
                  <a:alpha val="50195"/>
                </a:srgbClr>
              </a:solidFill>
              <a:ln w="6350">
                <a:solidFill>
                  <a:schemeClr val="tx1"/>
                </a:solidFill>
                <a:round/>
                <a:headEnd/>
                <a:tailEnd/>
              </a:ln>
            </p:spPr>
            <p:txBody>
              <a:bodyPr/>
              <a:lstStyle/>
              <a:p>
                <a:endParaRPr lang="ja-JP" altLang="en-US" sz="1350"/>
              </a:p>
            </p:txBody>
          </p:sp>
          <p:sp>
            <p:nvSpPr>
              <p:cNvPr id="21" name="Freeform 90">
                <a:extLst>
                  <a:ext uri="{FF2B5EF4-FFF2-40B4-BE49-F238E27FC236}">
                    <a16:creationId xmlns:a16="http://schemas.microsoft.com/office/drawing/2014/main" id="{E54B6707-FB41-4223-80B1-CC91D2B99C2C}"/>
                  </a:ext>
                </a:extLst>
              </p:cNvPr>
              <p:cNvSpPr>
                <a:spLocks noChangeAspect="1"/>
              </p:cNvSpPr>
              <p:nvPr/>
            </p:nvSpPr>
            <p:spPr bwMode="auto">
              <a:xfrm flipV="1">
                <a:off x="2242" y="2168"/>
                <a:ext cx="663" cy="180"/>
              </a:xfrm>
              <a:custGeom>
                <a:avLst/>
                <a:gdLst>
                  <a:gd name="T0" fmla="*/ 633 w 663"/>
                  <a:gd name="T1" fmla="*/ 0 h 180"/>
                  <a:gd name="T2" fmla="*/ 0 w 663"/>
                  <a:gd name="T3" fmla="*/ 0 h 180"/>
                  <a:gd name="T4" fmla="*/ 21 w 663"/>
                  <a:gd name="T5" fmla="*/ 80 h 180"/>
                  <a:gd name="T6" fmla="*/ 30 w 663"/>
                  <a:gd name="T7" fmla="*/ 180 h 180"/>
                  <a:gd name="T8" fmla="*/ 663 w 663"/>
                  <a:gd name="T9" fmla="*/ 180 h 180"/>
                  <a:gd name="T10" fmla="*/ 657 w 663"/>
                  <a:gd name="T11" fmla="*/ 78 h 180"/>
                  <a:gd name="T12" fmla="*/ 633 w 663"/>
                  <a:gd name="T13" fmla="*/ 0 h 180"/>
                  <a:gd name="T14" fmla="*/ 0 60000 65536"/>
                  <a:gd name="T15" fmla="*/ 0 60000 65536"/>
                  <a:gd name="T16" fmla="*/ 0 60000 65536"/>
                  <a:gd name="T17" fmla="*/ 0 60000 65536"/>
                  <a:gd name="T18" fmla="*/ 0 60000 65536"/>
                  <a:gd name="T19" fmla="*/ 0 60000 65536"/>
                  <a:gd name="T20" fmla="*/ 0 60000 65536"/>
                  <a:gd name="T21" fmla="*/ 0 w 663"/>
                  <a:gd name="T22" fmla="*/ 0 h 180"/>
                  <a:gd name="T23" fmla="*/ 663 w 663"/>
                  <a:gd name="T24" fmla="*/ 180 h 1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3" h="180">
                    <a:moveTo>
                      <a:pt x="633" y="0"/>
                    </a:moveTo>
                    <a:lnTo>
                      <a:pt x="0" y="0"/>
                    </a:lnTo>
                    <a:lnTo>
                      <a:pt x="21" y="80"/>
                    </a:lnTo>
                    <a:lnTo>
                      <a:pt x="30" y="180"/>
                    </a:lnTo>
                    <a:lnTo>
                      <a:pt x="663" y="180"/>
                    </a:lnTo>
                    <a:lnTo>
                      <a:pt x="657" y="78"/>
                    </a:lnTo>
                    <a:lnTo>
                      <a:pt x="633" y="0"/>
                    </a:lnTo>
                    <a:close/>
                  </a:path>
                </a:pathLst>
              </a:custGeom>
              <a:solidFill>
                <a:srgbClr val="CCFFFF">
                  <a:alpha val="50195"/>
                </a:srgbClr>
              </a:solidFill>
              <a:ln w="6350">
                <a:solidFill>
                  <a:schemeClr val="tx1"/>
                </a:solidFill>
                <a:round/>
                <a:headEnd/>
                <a:tailEnd/>
              </a:ln>
            </p:spPr>
            <p:txBody>
              <a:bodyPr/>
              <a:lstStyle/>
              <a:p>
                <a:endParaRPr lang="ja-JP" altLang="en-US" sz="1350"/>
              </a:p>
            </p:txBody>
          </p:sp>
          <p:sp>
            <p:nvSpPr>
              <p:cNvPr id="22" name="Freeform 91">
                <a:extLst>
                  <a:ext uri="{FF2B5EF4-FFF2-40B4-BE49-F238E27FC236}">
                    <a16:creationId xmlns:a16="http://schemas.microsoft.com/office/drawing/2014/main" id="{105AF0BC-8E6F-45FE-A35A-8EB892780E5A}"/>
                  </a:ext>
                </a:extLst>
              </p:cNvPr>
              <p:cNvSpPr>
                <a:spLocks noChangeAspect="1"/>
              </p:cNvSpPr>
              <p:nvPr/>
            </p:nvSpPr>
            <p:spPr bwMode="auto">
              <a:xfrm>
                <a:off x="2183" y="1881"/>
                <a:ext cx="682" cy="71"/>
              </a:xfrm>
              <a:custGeom>
                <a:avLst/>
                <a:gdLst>
                  <a:gd name="T0" fmla="*/ 609 w 682"/>
                  <a:gd name="T1" fmla="*/ 0 h 71"/>
                  <a:gd name="T2" fmla="*/ 0 w 682"/>
                  <a:gd name="T3" fmla="*/ 0 h 71"/>
                  <a:gd name="T4" fmla="*/ 33 w 682"/>
                  <a:gd name="T5" fmla="*/ 32 h 71"/>
                  <a:gd name="T6" fmla="*/ 51 w 682"/>
                  <a:gd name="T7" fmla="*/ 71 h 71"/>
                  <a:gd name="T8" fmla="*/ 682 w 682"/>
                  <a:gd name="T9" fmla="*/ 71 h 71"/>
                  <a:gd name="T10" fmla="*/ 649 w 682"/>
                  <a:gd name="T11" fmla="*/ 24 h 71"/>
                  <a:gd name="T12" fmla="*/ 609 w 682"/>
                  <a:gd name="T13" fmla="*/ 0 h 71"/>
                  <a:gd name="T14" fmla="*/ 0 60000 65536"/>
                  <a:gd name="T15" fmla="*/ 0 60000 65536"/>
                  <a:gd name="T16" fmla="*/ 0 60000 65536"/>
                  <a:gd name="T17" fmla="*/ 0 60000 65536"/>
                  <a:gd name="T18" fmla="*/ 0 60000 65536"/>
                  <a:gd name="T19" fmla="*/ 0 60000 65536"/>
                  <a:gd name="T20" fmla="*/ 0 60000 65536"/>
                  <a:gd name="T21" fmla="*/ 0 w 682"/>
                  <a:gd name="T22" fmla="*/ 0 h 71"/>
                  <a:gd name="T23" fmla="*/ 682 w 682"/>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2" h="71">
                    <a:moveTo>
                      <a:pt x="609" y="0"/>
                    </a:moveTo>
                    <a:lnTo>
                      <a:pt x="0" y="0"/>
                    </a:lnTo>
                    <a:lnTo>
                      <a:pt x="33" y="32"/>
                    </a:lnTo>
                    <a:lnTo>
                      <a:pt x="51" y="71"/>
                    </a:lnTo>
                    <a:lnTo>
                      <a:pt x="682" y="71"/>
                    </a:lnTo>
                    <a:lnTo>
                      <a:pt x="649" y="24"/>
                    </a:lnTo>
                    <a:lnTo>
                      <a:pt x="609" y="0"/>
                    </a:lnTo>
                    <a:close/>
                  </a:path>
                </a:pathLst>
              </a:custGeom>
              <a:solidFill>
                <a:srgbClr val="CCFFFF">
                  <a:alpha val="50195"/>
                </a:srgbClr>
              </a:solidFill>
              <a:ln w="6350">
                <a:solidFill>
                  <a:schemeClr val="tx1"/>
                </a:solidFill>
                <a:round/>
                <a:headEnd/>
                <a:tailEnd/>
              </a:ln>
            </p:spPr>
            <p:txBody>
              <a:bodyPr/>
              <a:lstStyle/>
              <a:p>
                <a:endParaRPr lang="ja-JP" altLang="en-US" sz="1350"/>
              </a:p>
            </p:txBody>
          </p:sp>
          <p:sp>
            <p:nvSpPr>
              <p:cNvPr id="23" name="Freeform 92">
                <a:extLst>
                  <a:ext uri="{FF2B5EF4-FFF2-40B4-BE49-F238E27FC236}">
                    <a16:creationId xmlns:a16="http://schemas.microsoft.com/office/drawing/2014/main" id="{8DC60DBD-0150-4A66-B201-7FADA8A09B3D}"/>
                  </a:ext>
                </a:extLst>
              </p:cNvPr>
              <p:cNvSpPr>
                <a:spLocks noChangeAspect="1"/>
              </p:cNvSpPr>
              <p:nvPr/>
            </p:nvSpPr>
            <p:spPr bwMode="auto">
              <a:xfrm flipV="1">
                <a:off x="2182" y="2365"/>
                <a:ext cx="682" cy="71"/>
              </a:xfrm>
              <a:custGeom>
                <a:avLst/>
                <a:gdLst>
                  <a:gd name="T0" fmla="*/ 609 w 682"/>
                  <a:gd name="T1" fmla="*/ 0 h 71"/>
                  <a:gd name="T2" fmla="*/ 0 w 682"/>
                  <a:gd name="T3" fmla="*/ 0 h 71"/>
                  <a:gd name="T4" fmla="*/ 33 w 682"/>
                  <a:gd name="T5" fmla="*/ 32 h 71"/>
                  <a:gd name="T6" fmla="*/ 51 w 682"/>
                  <a:gd name="T7" fmla="*/ 71 h 71"/>
                  <a:gd name="T8" fmla="*/ 682 w 682"/>
                  <a:gd name="T9" fmla="*/ 71 h 71"/>
                  <a:gd name="T10" fmla="*/ 649 w 682"/>
                  <a:gd name="T11" fmla="*/ 24 h 71"/>
                  <a:gd name="T12" fmla="*/ 609 w 682"/>
                  <a:gd name="T13" fmla="*/ 0 h 71"/>
                  <a:gd name="T14" fmla="*/ 0 60000 65536"/>
                  <a:gd name="T15" fmla="*/ 0 60000 65536"/>
                  <a:gd name="T16" fmla="*/ 0 60000 65536"/>
                  <a:gd name="T17" fmla="*/ 0 60000 65536"/>
                  <a:gd name="T18" fmla="*/ 0 60000 65536"/>
                  <a:gd name="T19" fmla="*/ 0 60000 65536"/>
                  <a:gd name="T20" fmla="*/ 0 60000 65536"/>
                  <a:gd name="T21" fmla="*/ 0 w 682"/>
                  <a:gd name="T22" fmla="*/ 0 h 71"/>
                  <a:gd name="T23" fmla="*/ 682 w 682"/>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2" h="71">
                    <a:moveTo>
                      <a:pt x="609" y="0"/>
                    </a:moveTo>
                    <a:lnTo>
                      <a:pt x="0" y="0"/>
                    </a:lnTo>
                    <a:lnTo>
                      <a:pt x="33" y="32"/>
                    </a:lnTo>
                    <a:lnTo>
                      <a:pt x="51" y="71"/>
                    </a:lnTo>
                    <a:lnTo>
                      <a:pt x="682" y="71"/>
                    </a:lnTo>
                    <a:lnTo>
                      <a:pt x="649" y="24"/>
                    </a:lnTo>
                    <a:lnTo>
                      <a:pt x="609" y="0"/>
                    </a:lnTo>
                    <a:close/>
                  </a:path>
                </a:pathLst>
              </a:custGeom>
              <a:solidFill>
                <a:srgbClr val="FF99CC">
                  <a:alpha val="50195"/>
                </a:srgbClr>
              </a:solidFill>
              <a:ln w="6350">
                <a:solidFill>
                  <a:schemeClr val="tx1"/>
                </a:solidFill>
                <a:round/>
                <a:headEnd/>
                <a:tailEnd/>
              </a:ln>
            </p:spPr>
            <p:txBody>
              <a:bodyPr/>
              <a:lstStyle/>
              <a:p>
                <a:endParaRPr lang="ja-JP" altLang="en-US" sz="1350"/>
              </a:p>
            </p:txBody>
          </p:sp>
          <p:sp>
            <p:nvSpPr>
              <p:cNvPr id="24" name="Text Box 93">
                <a:extLst>
                  <a:ext uri="{FF2B5EF4-FFF2-40B4-BE49-F238E27FC236}">
                    <a16:creationId xmlns:a16="http://schemas.microsoft.com/office/drawing/2014/main" id="{77E8AAFB-78C6-4D21-A469-3DF9E379C4D4}"/>
                  </a:ext>
                </a:extLst>
              </p:cNvPr>
              <p:cNvSpPr txBox="1">
                <a:spLocks noChangeAspect="1" noChangeArrowheads="1"/>
              </p:cNvSpPr>
              <p:nvPr/>
            </p:nvSpPr>
            <p:spPr bwMode="auto">
              <a:xfrm rot="5400000">
                <a:off x="2548" y="2010"/>
                <a:ext cx="4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50000"/>
                  </a:spcBef>
                  <a:buClrTx/>
                  <a:buFontTx/>
                  <a:buNone/>
                </a:pPr>
                <a:r>
                  <a:rPr lang="en-US" altLang="ja-JP" sz="1350">
                    <a:solidFill>
                      <a:schemeClr val="tx1"/>
                    </a:solidFill>
                    <a:latin typeface="Verdana" panose="020B0604030504040204" pitchFamily="34" charset="0"/>
                    <a:ea typeface="HGｺﾞｼｯｸE" panose="020B0909000000000000" pitchFamily="49" charset="-128"/>
                  </a:rPr>
                  <a:t>S</a:t>
                </a:r>
                <a:endParaRPr lang="en-US" altLang="ja-JP" sz="1350">
                  <a:solidFill>
                    <a:srgbClr val="FF0000"/>
                  </a:solidFill>
                  <a:latin typeface="Verdana" panose="020B0604030504040204" pitchFamily="34" charset="0"/>
                  <a:ea typeface="HGｺﾞｼｯｸE" panose="020B0909000000000000" pitchFamily="49" charset="-128"/>
                </a:endParaRPr>
              </a:p>
            </p:txBody>
          </p:sp>
          <p:sp>
            <p:nvSpPr>
              <p:cNvPr id="25" name="Text Box 94">
                <a:extLst>
                  <a:ext uri="{FF2B5EF4-FFF2-40B4-BE49-F238E27FC236}">
                    <a16:creationId xmlns:a16="http://schemas.microsoft.com/office/drawing/2014/main" id="{53896CE5-E4D0-4B65-817F-59B01A42925B}"/>
                  </a:ext>
                </a:extLst>
              </p:cNvPr>
              <p:cNvSpPr txBox="1">
                <a:spLocks noChangeAspect="1" noChangeArrowheads="1"/>
              </p:cNvSpPr>
              <p:nvPr/>
            </p:nvSpPr>
            <p:spPr bwMode="auto">
              <a:xfrm rot="5400000">
                <a:off x="2548" y="2211"/>
                <a:ext cx="4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50000"/>
                  </a:spcBef>
                  <a:buClrTx/>
                  <a:buFontTx/>
                  <a:buNone/>
                </a:pPr>
                <a:r>
                  <a:rPr lang="en-US" altLang="ja-JP" sz="1350" dirty="0">
                    <a:solidFill>
                      <a:schemeClr val="tx1"/>
                    </a:solidFill>
                    <a:latin typeface="Verdana" panose="020B0604030504040204" pitchFamily="34" charset="0"/>
                    <a:ea typeface="HGｺﾞｼｯｸE" panose="020B0909000000000000" pitchFamily="49" charset="-128"/>
                  </a:rPr>
                  <a:t>N</a:t>
                </a:r>
                <a:endParaRPr lang="en-US" altLang="ja-JP" sz="1350" dirty="0">
                  <a:solidFill>
                    <a:srgbClr val="FF0000"/>
                  </a:solidFill>
                  <a:latin typeface="Verdana" panose="020B0604030504040204" pitchFamily="34" charset="0"/>
                  <a:ea typeface="HGｺﾞｼｯｸE" panose="020B0909000000000000" pitchFamily="49" charset="-128"/>
                </a:endParaRPr>
              </a:p>
            </p:txBody>
          </p:sp>
          <p:sp>
            <p:nvSpPr>
              <p:cNvPr id="26" name="Text Box 95">
                <a:extLst>
                  <a:ext uri="{FF2B5EF4-FFF2-40B4-BE49-F238E27FC236}">
                    <a16:creationId xmlns:a16="http://schemas.microsoft.com/office/drawing/2014/main" id="{767BD91A-5576-4BBC-A8BC-054B05A5973D}"/>
                  </a:ext>
                </a:extLst>
              </p:cNvPr>
              <p:cNvSpPr txBox="1">
                <a:spLocks noChangeAspect="1" noChangeArrowheads="1"/>
              </p:cNvSpPr>
              <p:nvPr/>
            </p:nvSpPr>
            <p:spPr bwMode="auto">
              <a:xfrm rot="5400000">
                <a:off x="2502" y="2361"/>
                <a:ext cx="44"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50000"/>
                  </a:spcBef>
                  <a:buClrTx/>
                  <a:buFontTx/>
                  <a:buNone/>
                </a:pPr>
                <a:r>
                  <a:rPr lang="en-US" altLang="ja-JP" sz="1350">
                    <a:solidFill>
                      <a:schemeClr val="tx1"/>
                    </a:solidFill>
                    <a:latin typeface="Verdana" panose="020B0604030504040204" pitchFamily="34" charset="0"/>
                    <a:ea typeface="HGｺﾞｼｯｸE" panose="020B0909000000000000" pitchFamily="49" charset="-128"/>
                    <a:cs typeface="Arial" panose="020B0604020202020204" pitchFamily="34" charset="0"/>
                  </a:rPr>
                  <a:t>S</a:t>
                </a:r>
                <a:endParaRPr lang="en-US" altLang="ja-JP" sz="1350">
                  <a:solidFill>
                    <a:srgbClr val="FF0000"/>
                  </a:solidFill>
                  <a:latin typeface="Verdana" panose="020B0604030504040204" pitchFamily="34" charset="0"/>
                  <a:ea typeface="HGｺﾞｼｯｸE" panose="020B0909000000000000" pitchFamily="49" charset="-128"/>
                  <a:cs typeface="Arial" panose="020B0604020202020204" pitchFamily="34" charset="0"/>
                </a:endParaRPr>
              </a:p>
            </p:txBody>
          </p:sp>
          <p:sp>
            <p:nvSpPr>
              <p:cNvPr id="27" name="Text Box 96">
                <a:extLst>
                  <a:ext uri="{FF2B5EF4-FFF2-40B4-BE49-F238E27FC236}">
                    <a16:creationId xmlns:a16="http://schemas.microsoft.com/office/drawing/2014/main" id="{F96FD362-BFD9-442D-8F10-809A9ABB2B45}"/>
                  </a:ext>
                </a:extLst>
              </p:cNvPr>
              <p:cNvSpPr txBox="1">
                <a:spLocks noChangeAspect="1" noChangeArrowheads="1"/>
              </p:cNvSpPr>
              <p:nvPr/>
            </p:nvSpPr>
            <p:spPr bwMode="auto">
              <a:xfrm rot="5400000">
                <a:off x="2499" y="1873"/>
                <a:ext cx="48"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50000"/>
                  </a:spcBef>
                  <a:buClrTx/>
                  <a:buFontTx/>
                  <a:buNone/>
                </a:pPr>
                <a:r>
                  <a:rPr lang="en-US" altLang="ja-JP" sz="1350">
                    <a:solidFill>
                      <a:schemeClr val="tx1"/>
                    </a:solidFill>
                    <a:latin typeface="Verdana" panose="020B0604030504040204" pitchFamily="34" charset="0"/>
                    <a:ea typeface="ＭＳ ゴシック" panose="020B0609070205080204" pitchFamily="49" charset="-128"/>
                    <a:cs typeface="Arial" panose="020B0604020202020204" pitchFamily="34" charset="0"/>
                  </a:rPr>
                  <a:t>N</a:t>
                </a:r>
                <a:endParaRPr lang="en-US" altLang="ja-JP" sz="1350">
                  <a:solidFill>
                    <a:srgbClr val="FF0000"/>
                  </a:solidFill>
                  <a:latin typeface="Verdana" panose="020B0604030504040204" pitchFamily="34" charset="0"/>
                  <a:ea typeface="ＭＳ ゴシック" panose="020B0609070205080204" pitchFamily="49" charset="-128"/>
                  <a:cs typeface="Arial" panose="020B0604020202020204" pitchFamily="34" charset="0"/>
                </a:endParaRPr>
              </a:p>
            </p:txBody>
          </p:sp>
          <p:sp>
            <p:nvSpPr>
              <p:cNvPr id="28" name="Line 97">
                <a:extLst>
                  <a:ext uri="{FF2B5EF4-FFF2-40B4-BE49-F238E27FC236}">
                    <a16:creationId xmlns:a16="http://schemas.microsoft.com/office/drawing/2014/main" id="{29DFC755-8427-4CF9-A149-D77458F156F5}"/>
                  </a:ext>
                </a:extLst>
              </p:cNvPr>
              <p:cNvSpPr>
                <a:spLocks noChangeAspect="1" noChangeShapeType="1"/>
              </p:cNvSpPr>
              <p:nvPr/>
            </p:nvSpPr>
            <p:spPr bwMode="auto">
              <a:xfrm flipH="1">
                <a:off x="2448" y="2160"/>
                <a:ext cx="240" cy="0"/>
              </a:xfrm>
              <a:prstGeom prst="line">
                <a:avLst/>
              </a:prstGeom>
              <a:noFill/>
              <a:ln w="50800">
                <a:solidFill>
                  <a:srgbClr val="0000FF"/>
                </a:solidFill>
                <a:round/>
                <a:headEnd/>
                <a:tailEnd type="stealth" w="sm" len="sm"/>
              </a:ln>
              <a:extLst>
                <a:ext uri="{909E8E84-426E-40DD-AFC4-6F175D3DCCD1}">
                  <a14:hiddenFill xmlns:a14="http://schemas.microsoft.com/office/drawing/2010/main">
                    <a:noFill/>
                  </a14:hiddenFill>
                </a:ext>
              </a:extLst>
            </p:spPr>
            <p:txBody>
              <a:bodyPr/>
              <a:lstStyle/>
              <a:p>
                <a:endParaRPr lang="ja-JP" altLang="en-US" sz="1350"/>
              </a:p>
            </p:txBody>
          </p:sp>
          <p:sp>
            <p:nvSpPr>
              <p:cNvPr id="29" name="Line 98">
                <a:extLst>
                  <a:ext uri="{FF2B5EF4-FFF2-40B4-BE49-F238E27FC236}">
                    <a16:creationId xmlns:a16="http://schemas.microsoft.com/office/drawing/2014/main" id="{67AEEF4F-B083-4CFE-86B5-A617FFDB01C1}"/>
                  </a:ext>
                </a:extLst>
              </p:cNvPr>
              <p:cNvSpPr>
                <a:spLocks noChangeAspect="1" noChangeShapeType="1"/>
              </p:cNvSpPr>
              <p:nvPr/>
            </p:nvSpPr>
            <p:spPr bwMode="auto">
              <a:xfrm flipH="1">
                <a:off x="2424" y="1960"/>
                <a:ext cx="240" cy="0"/>
              </a:xfrm>
              <a:prstGeom prst="line">
                <a:avLst/>
              </a:prstGeom>
              <a:noFill/>
              <a:ln w="50800">
                <a:solidFill>
                  <a:srgbClr val="0000FF"/>
                </a:solidFill>
                <a:round/>
                <a:headEnd type="stealth" w="sm" len="sm"/>
                <a:tailEnd type="none" w="sm" len="sm"/>
              </a:ln>
              <a:extLst>
                <a:ext uri="{909E8E84-426E-40DD-AFC4-6F175D3DCCD1}">
                  <a14:hiddenFill xmlns:a14="http://schemas.microsoft.com/office/drawing/2010/main">
                    <a:noFill/>
                  </a14:hiddenFill>
                </a:ext>
              </a:extLst>
            </p:spPr>
            <p:txBody>
              <a:bodyPr/>
              <a:lstStyle/>
              <a:p>
                <a:endParaRPr lang="ja-JP" altLang="en-US" sz="1350"/>
              </a:p>
            </p:txBody>
          </p:sp>
          <p:sp>
            <p:nvSpPr>
              <p:cNvPr id="30" name="Line 99">
                <a:extLst>
                  <a:ext uri="{FF2B5EF4-FFF2-40B4-BE49-F238E27FC236}">
                    <a16:creationId xmlns:a16="http://schemas.microsoft.com/office/drawing/2014/main" id="{E471BC1F-DF5A-4C90-9412-32079BF99CD1}"/>
                  </a:ext>
                </a:extLst>
              </p:cNvPr>
              <p:cNvSpPr>
                <a:spLocks noChangeAspect="1" noChangeShapeType="1"/>
              </p:cNvSpPr>
              <p:nvPr/>
            </p:nvSpPr>
            <p:spPr bwMode="auto">
              <a:xfrm flipH="1">
                <a:off x="2434" y="2356"/>
                <a:ext cx="240" cy="0"/>
              </a:xfrm>
              <a:prstGeom prst="line">
                <a:avLst/>
              </a:prstGeom>
              <a:noFill/>
              <a:ln w="50800">
                <a:solidFill>
                  <a:srgbClr val="0000FF"/>
                </a:solidFill>
                <a:round/>
                <a:headEnd type="stealth" w="sm" len="sm"/>
                <a:tailEnd type="none" w="sm" len="sm"/>
              </a:ln>
              <a:extLst>
                <a:ext uri="{909E8E84-426E-40DD-AFC4-6F175D3DCCD1}">
                  <a14:hiddenFill xmlns:a14="http://schemas.microsoft.com/office/drawing/2010/main">
                    <a:noFill/>
                  </a14:hiddenFill>
                </a:ext>
              </a:extLst>
            </p:spPr>
            <p:txBody>
              <a:bodyPr/>
              <a:lstStyle/>
              <a:p>
                <a:endParaRPr lang="ja-JP" altLang="en-US" sz="1350"/>
              </a:p>
            </p:txBody>
          </p:sp>
          <p:sp>
            <p:nvSpPr>
              <p:cNvPr id="31" name="Freeform 100">
                <a:extLst>
                  <a:ext uri="{FF2B5EF4-FFF2-40B4-BE49-F238E27FC236}">
                    <a16:creationId xmlns:a16="http://schemas.microsoft.com/office/drawing/2014/main" id="{97244604-F9DE-4AE5-A4AB-C114225D8627}"/>
                  </a:ext>
                </a:extLst>
              </p:cNvPr>
              <p:cNvSpPr>
                <a:spLocks noChangeAspect="1"/>
              </p:cNvSpPr>
              <p:nvPr/>
            </p:nvSpPr>
            <p:spPr bwMode="auto">
              <a:xfrm>
                <a:off x="2227" y="1968"/>
                <a:ext cx="24" cy="174"/>
              </a:xfrm>
              <a:custGeom>
                <a:avLst/>
                <a:gdLst>
                  <a:gd name="T0" fmla="*/ 24 w 24"/>
                  <a:gd name="T1" fmla="*/ 174 h 174"/>
                  <a:gd name="T2" fmla="*/ 0 w 24"/>
                  <a:gd name="T3" fmla="*/ 0 h 174"/>
                  <a:gd name="T4" fmla="*/ 0 60000 65536"/>
                  <a:gd name="T5" fmla="*/ 0 60000 65536"/>
                  <a:gd name="T6" fmla="*/ 0 w 24"/>
                  <a:gd name="T7" fmla="*/ 0 h 174"/>
                  <a:gd name="T8" fmla="*/ 24 w 24"/>
                  <a:gd name="T9" fmla="*/ 174 h 174"/>
                </a:gdLst>
                <a:ahLst/>
                <a:cxnLst>
                  <a:cxn ang="T4">
                    <a:pos x="T0" y="T1"/>
                  </a:cxn>
                  <a:cxn ang="T5">
                    <a:pos x="T2" y="T3"/>
                  </a:cxn>
                </a:cxnLst>
                <a:rect l="T6" t="T7" r="T8" b="T9"/>
                <a:pathLst>
                  <a:path w="24" h="174">
                    <a:moveTo>
                      <a:pt x="24" y="174"/>
                    </a:moveTo>
                    <a:cubicBezTo>
                      <a:pt x="20" y="145"/>
                      <a:pt x="4" y="29"/>
                      <a:pt x="0" y="0"/>
                    </a:cubicBezTo>
                  </a:path>
                </a:pathLst>
              </a:custGeom>
              <a:noFill/>
              <a:ln w="50800">
                <a:solidFill>
                  <a:srgbClr val="0000FF"/>
                </a:solidFill>
                <a:round/>
                <a:headEnd/>
                <a:tailEnd type="stealth" w="sm" len="sm"/>
              </a:ln>
              <a:extLst>
                <a:ext uri="{909E8E84-426E-40DD-AFC4-6F175D3DCCD1}">
                  <a14:hiddenFill xmlns:a14="http://schemas.microsoft.com/office/drawing/2010/main">
                    <a:solidFill>
                      <a:srgbClr val="FFFFFF"/>
                    </a:solidFill>
                  </a14:hiddenFill>
                </a:ext>
              </a:extLst>
            </p:spPr>
            <p:txBody>
              <a:bodyPr/>
              <a:lstStyle/>
              <a:p>
                <a:endParaRPr lang="ja-JP" altLang="en-US" sz="1350"/>
              </a:p>
            </p:txBody>
          </p:sp>
          <p:sp>
            <p:nvSpPr>
              <p:cNvPr id="32" name="Freeform 101">
                <a:extLst>
                  <a:ext uri="{FF2B5EF4-FFF2-40B4-BE49-F238E27FC236}">
                    <a16:creationId xmlns:a16="http://schemas.microsoft.com/office/drawing/2014/main" id="{BAF020AA-B235-48E8-B1BD-D48D3B4E9C98}"/>
                  </a:ext>
                </a:extLst>
              </p:cNvPr>
              <p:cNvSpPr>
                <a:spLocks noChangeAspect="1"/>
              </p:cNvSpPr>
              <p:nvPr/>
            </p:nvSpPr>
            <p:spPr bwMode="auto">
              <a:xfrm>
                <a:off x="2892" y="1968"/>
                <a:ext cx="24" cy="174"/>
              </a:xfrm>
              <a:custGeom>
                <a:avLst/>
                <a:gdLst>
                  <a:gd name="T0" fmla="*/ 24 w 24"/>
                  <a:gd name="T1" fmla="*/ 174 h 174"/>
                  <a:gd name="T2" fmla="*/ 0 w 24"/>
                  <a:gd name="T3" fmla="*/ 0 h 174"/>
                  <a:gd name="T4" fmla="*/ 0 60000 65536"/>
                  <a:gd name="T5" fmla="*/ 0 60000 65536"/>
                  <a:gd name="T6" fmla="*/ 0 w 24"/>
                  <a:gd name="T7" fmla="*/ 0 h 174"/>
                  <a:gd name="T8" fmla="*/ 24 w 24"/>
                  <a:gd name="T9" fmla="*/ 174 h 174"/>
                </a:gdLst>
                <a:ahLst/>
                <a:cxnLst>
                  <a:cxn ang="T4">
                    <a:pos x="T0" y="T1"/>
                  </a:cxn>
                  <a:cxn ang="T5">
                    <a:pos x="T2" y="T3"/>
                  </a:cxn>
                </a:cxnLst>
                <a:rect l="T6" t="T7" r="T8" b="T9"/>
                <a:pathLst>
                  <a:path w="24" h="174">
                    <a:moveTo>
                      <a:pt x="24" y="174"/>
                    </a:moveTo>
                    <a:cubicBezTo>
                      <a:pt x="20" y="145"/>
                      <a:pt x="4" y="29"/>
                      <a:pt x="0" y="0"/>
                    </a:cubicBezTo>
                  </a:path>
                </a:pathLst>
              </a:custGeom>
              <a:noFill/>
              <a:ln w="50800">
                <a:solidFill>
                  <a:srgbClr val="0000FF"/>
                </a:solidFill>
                <a:round/>
                <a:headEnd type="stealth" w="sm" len="sm"/>
                <a:tailEnd type="none" w="sm" len="sm"/>
              </a:ln>
              <a:extLst>
                <a:ext uri="{909E8E84-426E-40DD-AFC4-6F175D3DCCD1}">
                  <a14:hiddenFill xmlns:a14="http://schemas.microsoft.com/office/drawing/2010/main">
                    <a:solidFill>
                      <a:srgbClr val="FFFFFF"/>
                    </a:solidFill>
                  </a14:hiddenFill>
                </a:ext>
              </a:extLst>
            </p:spPr>
            <p:txBody>
              <a:bodyPr/>
              <a:lstStyle/>
              <a:p>
                <a:endParaRPr lang="ja-JP" altLang="en-US" sz="1350"/>
              </a:p>
            </p:txBody>
          </p:sp>
          <p:sp>
            <p:nvSpPr>
              <p:cNvPr id="33" name="Freeform 102">
                <a:extLst>
                  <a:ext uri="{FF2B5EF4-FFF2-40B4-BE49-F238E27FC236}">
                    <a16:creationId xmlns:a16="http://schemas.microsoft.com/office/drawing/2014/main" id="{1D819311-94F5-4D28-9BF8-0D855CD0C6F1}"/>
                  </a:ext>
                </a:extLst>
              </p:cNvPr>
              <p:cNvSpPr>
                <a:spLocks noChangeAspect="1"/>
              </p:cNvSpPr>
              <p:nvPr/>
            </p:nvSpPr>
            <p:spPr bwMode="auto">
              <a:xfrm flipV="1">
                <a:off x="2892" y="2172"/>
                <a:ext cx="24" cy="174"/>
              </a:xfrm>
              <a:custGeom>
                <a:avLst/>
                <a:gdLst>
                  <a:gd name="T0" fmla="*/ 24 w 24"/>
                  <a:gd name="T1" fmla="*/ 174 h 174"/>
                  <a:gd name="T2" fmla="*/ 0 w 24"/>
                  <a:gd name="T3" fmla="*/ 0 h 174"/>
                  <a:gd name="T4" fmla="*/ 0 60000 65536"/>
                  <a:gd name="T5" fmla="*/ 0 60000 65536"/>
                  <a:gd name="T6" fmla="*/ 0 w 24"/>
                  <a:gd name="T7" fmla="*/ 0 h 174"/>
                  <a:gd name="T8" fmla="*/ 24 w 24"/>
                  <a:gd name="T9" fmla="*/ 174 h 174"/>
                </a:gdLst>
                <a:ahLst/>
                <a:cxnLst>
                  <a:cxn ang="T4">
                    <a:pos x="T0" y="T1"/>
                  </a:cxn>
                  <a:cxn ang="T5">
                    <a:pos x="T2" y="T3"/>
                  </a:cxn>
                </a:cxnLst>
                <a:rect l="T6" t="T7" r="T8" b="T9"/>
                <a:pathLst>
                  <a:path w="24" h="174">
                    <a:moveTo>
                      <a:pt x="24" y="174"/>
                    </a:moveTo>
                    <a:cubicBezTo>
                      <a:pt x="20" y="145"/>
                      <a:pt x="4" y="29"/>
                      <a:pt x="0" y="0"/>
                    </a:cubicBezTo>
                  </a:path>
                </a:pathLst>
              </a:custGeom>
              <a:noFill/>
              <a:ln w="50800">
                <a:solidFill>
                  <a:srgbClr val="0000FF"/>
                </a:solidFill>
                <a:round/>
                <a:headEnd type="stealth" w="sm" len="sm"/>
                <a:tailEnd type="none" w="sm" len="sm"/>
              </a:ln>
              <a:extLst>
                <a:ext uri="{909E8E84-426E-40DD-AFC4-6F175D3DCCD1}">
                  <a14:hiddenFill xmlns:a14="http://schemas.microsoft.com/office/drawing/2010/main">
                    <a:solidFill>
                      <a:srgbClr val="FFFFFF"/>
                    </a:solidFill>
                  </a14:hiddenFill>
                </a:ext>
              </a:extLst>
            </p:spPr>
            <p:txBody>
              <a:bodyPr/>
              <a:lstStyle/>
              <a:p>
                <a:endParaRPr lang="ja-JP" altLang="en-US" sz="1350"/>
              </a:p>
            </p:txBody>
          </p:sp>
          <p:sp>
            <p:nvSpPr>
              <p:cNvPr id="34" name="Freeform 103">
                <a:extLst>
                  <a:ext uri="{FF2B5EF4-FFF2-40B4-BE49-F238E27FC236}">
                    <a16:creationId xmlns:a16="http://schemas.microsoft.com/office/drawing/2014/main" id="{466FD274-4151-4BAC-AB1F-06E62A0FF0E7}"/>
                  </a:ext>
                </a:extLst>
              </p:cNvPr>
              <p:cNvSpPr>
                <a:spLocks noChangeAspect="1"/>
              </p:cNvSpPr>
              <p:nvPr/>
            </p:nvSpPr>
            <p:spPr bwMode="auto">
              <a:xfrm flipV="1">
                <a:off x="2228" y="2170"/>
                <a:ext cx="24" cy="174"/>
              </a:xfrm>
              <a:custGeom>
                <a:avLst/>
                <a:gdLst>
                  <a:gd name="T0" fmla="*/ 24 w 24"/>
                  <a:gd name="T1" fmla="*/ 174 h 174"/>
                  <a:gd name="T2" fmla="*/ 0 w 24"/>
                  <a:gd name="T3" fmla="*/ 0 h 174"/>
                  <a:gd name="T4" fmla="*/ 0 60000 65536"/>
                  <a:gd name="T5" fmla="*/ 0 60000 65536"/>
                  <a:gd name="T6" fmla="*/ 0 w 24"/>
                  <a:gd name="T7" fmla="*/ 0 h 174"/>
                  <a:gd name="T8" fmla="*/ 24 w 24"/>
                  <a:gd name="T9" fmla="*/ 174 h 174"/>
                </a:gdLst>
                <a:ahLst/>
                <a:cxnLst>
                  <a:cxn ang="T4">
                    <a:pos x="T0" y="T1"/>
                  </a:cxn>
                  <a:cxn ang="T5">
                    <a:pos x="T2" y="T3"/>
                  </a:cxn>
                </a:cxnLst>
                <a:rect l="T6" t="T7" r="T8" b="T9"/>
                <a:pathLst>
                  <a:path w="24" h="174">
                    <a:moveTo>
                      <a:pt x="24" y="174"/>
                    </a:moveTo>
                    <a:cubicBezTo>
                      <a:pt x="20" y="145"/>
                      <a:pt x="4" y="29"/>
                      <a:pt x="0" y="0"/>
                    </a:cubicBezTo>
                  </a:path>
                </a:pathLst>
              </a:custGeom>
              <a:noFill/>
              <a:ln w="50800">
                <a:solidFill>
                  <a:srgbClr val="0000FF"/>
                </a:solidFill>
                <a:round/>
                <a:headEnd/>
                <a:tailEnd type="stealth" w="sm" len="sm"/>
              </a:ln>
              <a:extLst>
                <a:ext uri="{909E8E84-426E-40DD-AFC4-6F175D3DCCD1}">
                  <a14:hiddenFill xmlns:a14="http://schemas.microsoft.com/office/drawing/2010/main">
                    <a:solidFill>
                      <a:srgbClr val="FFFFFF"/>
                    </a:solidFill>
                  </a14:hiddenFill>
                </a:ext>
              </a:extLst>
            </p:spPr>
            <p:txBody>
              <a:bodyPr/>
              <a:lstStyle/>
              <a:p>
                <a:endParaRPr lang="ja-JP" altLang="en-US" sz="1350"/>
              </a:p>
            </p:txBody>
          </p:sp>
        </p:grpSp>
        <p:sp>
          <p:nvSpPr>
            <p:cNvPr id="14" name="Line 6">
              <a:extLst>
                <a:ext uri="{FF2B5EF4-FFF2-40B4-BE49-F238E27FC236}">
                  <a16:creationId xmlns:a16="http://schemas.microsoft.com/office/drawing/2014/main" id="{120C7047-ECD5-45D0-8561-EEBDBDFF139C}"/>
                </a:ext>
              </a:extLst>
            </p:cNvPr>
            <p:cNvSpPr>
              <a:spLocks noChangeShapeType="1"/>
            </p:cNvSpPr>
            <p:nvPr/>
          </p:nvSpPr>
          <p:spPr bwMode="auto">
            <a:xfrm>
              <a:off x="4643438" y="3714752"/>
              <a:ext cx="279102" cy="4588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sz="1350"/>
            </a:p>
          </p:txBody>
        </p:sp>
        <p:sp>
          <p:nvSpPr>
            <p:cNvPr id="15" name="Text Box 7">
              <a:extLst>
                <a:ext uri="{FF2B5EF4-FFF2-40B4-BE49-F238E27FC236}">
                  <a16:creationId xmlns:a16="http://schemas.microsoft.com/office/drawing/2014/main" id="{10E6603F-D421-4EE2-B86A-051A7EA2F6BD}"/>
                </a:ext>
              </a:extLst>
            </p:cNvPr>
            <p:cNvSpPr txBox="1">
              <a:spLocks noChangeArrowheads="1"/>
            </p:cNvSpPr>
            <p:nvPr/>
          </p:nvSpPr>
          <p:spPr bwMode="auto">
            <a:xfrm>
              <a:off x="4139985" y="3254889"/>
              <a:ext cx="2601787" cy="581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sz="1600" dirty="0">
                  <a:solidFill>
                    <a:srgbClr val="FF0000"/>
                  </a:solidFill>
                  <a:latin typeface="Arial" panose="020B0604020202020204" pitchFamily="34" charset="0"/>
                  <a:ea typeface="ＭＳ ゴシック" panose="020B0609070205080204" pitchFamily="49" charset="-128"/>
                  <a:cs typeface="Arial" panose="020B0604020202020204" pitchFamily="34" charset="0"/>
                </a:rPr>
                <a:t>HTS end-ring</a:t>
              </a:r>
              <a:endParaRPr lang="ja-JP" altLang="en-US" sz="1600" dirty="0">
                <a:solidFill>
                  <a:srgbClr val="FF0000"/>
                </a:solidFill>
                <a:latin typeface="Arial" panose="020B0604020202020204" pitchFamily="34" charset="0"/>
                <a:ea typeface="ＭＳ ゴシック" panose="020B0609070205080204" pitchFamily="49" charset="-128"/>
                <a:cs typeface="Arial" panose="020B0604020202020204" pitchFamily="34" charset="0"/>
              </a:endParaRPr>
            </a:p>
          </p:txBody>
        </p:sp>
        <p:sp>
          <p:nvSpPr>
            <p:cNvPr id="16" name="Line 8">
              <a:extLst>
                <a:ext uri="{FF2B5EF4-FFF2-40B4-BE49-F238E27FC236}">
                  <a16:creationId xmlns:a16="http://schemas.microsoft.com/office/drawing/2014/main" id="{347B6BC0-B280-44AF-9F93-8AE2271EEC26}"/>
                </a:ext>
              </a:extLst>
            </p:cNvPr>
            <p:cNvSpPr>
              <a:spLocks noChangeShapeType="1"/>
            </p:cNvSpPr>
            <p:nvPr/>
          </p:nvSpPr>
          <p:spPr bwMode="auto">
            <a:xfrm>
              <a:off x="6883630" y="3602003"/>
              <a:ext cx="426373" cy="47450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sz="1350"/>
            </a:p>
          </p:txBody>
        </p:sp>
        <p:sp>
          <p:nvSpPr>
            <p:cNvPr id="17" name="Text Box 9">
              <a:extLst>
                <a:ext uri="{FF2B5EF4-FFF2-40B4-BE49-F238E27FC236}">
                  <a16:creationId xmlns:a16="http://schemas.microsoft.com/office/drawing/2014/main" id="{EC1EB863-6263-4903-B0AB-0BF6CEE8BB33}"/>
                </a:ext>
              </a:extLst>
            </p:cNvPr>
            <p:cNvSpPr txBox="1">
              <a:spLocks noChangeArrowheads="1"/>
            </p:cNvSpPr>
            <p:nvPr/>
          </p:nvSpPr>
          <p:spPr bwMode="auto">
            <a:xfrm>
              <a:off x="5585060" y="2950077"/>
              <a:ext cx="2670163" cy="581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sz="1600" dirty="0">
                  <a:solidFill>
                    <a:srgbClr val="FF0000"/>
                  </a:solidFill>
                  <a:latin typeface="Arial" panose="020B0604020202020204" pitchFamily="34" charset="0"/>
                  <a:ea typeface="ＭＳ ゴシック" panose="020B0609070205080204" pitchFamily="49" charset="-128"/>
                  <a:cs typeface="Arial" panose="020B0604020202020204" pitchFamily="34" charset="0"/>
                </a:rPr>
                <a:t>HTS-rotor bar</a:t>
              </a:r>
              <a:endParaRPr lang="ja-JP" altLang="en-US" sz="1600" dirty="0">
                <a:solidFill>
                  <a:srgbClr val="FF0000"/>
                </a:solidFill>
                <a:latin typeface="Arial" panose="020B0604020202020204" pitchFamily="34" charset="0"/>
                <a:ea typeface="ＭＳ ゴシック" panose="020B0609070205080204" pitchFamily="49" charset="-128"/>
                <a:cs typeface="Arial" panose="020B0604020202020204" pitchFamily="34" charset="0"/>
              </a:endParaRPr>
            </a:p>
          </p:txBody>
        </p:sp>
      </p:grpSp>
      <p:sp>
        <p:nvSpPr>
          <p:cNvPr id="35" name="スライド番号プレースホルダー 1">
            <a:extLst>
              <a:ext uri="{FF2B5EF4-FFF2-40B4-BE49-F238E27FC236}">
                <a16:creationId xmlns:a16="http://schemas.microsoft.com/office/drawing/2014/main" id="{3D13D69F-91FB-4FE3-B8A7-6B5246DCD9DC}"/>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9</a:t>
            </a:fld>
            <a:endParaRPr kumimoji="1" lang="ja-JP" altLang="en-US" dirty="0"/>
          </a:p>
        </p:txBody>
      </p:sp>
    </p:spTree>
    <p:extLst>
      <p:ext uri="{BB962C8B-B14F-4D97-AF65-F5344CB8AC3E}">
        <p14:creationId xmlns:p14="http://schemas.microsoft.com/office/powerpoint/2010/main" val="99089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01523A1-91DE-4041-B8A9-5C05CAC7DCA1}"/>
              </a:ext>
            </a:extLst>
          </p:cNvPr>
          <p:cNvSpPr txBox="1"/>
          <p:nvPr/>
        </p:nvSpPr>
        <p:spPr>
          <a:xfrm>
            <a:off x="198189" y="1365675"/>
            <a:ext cx="9043501" cy="2093586"/>
          </a:xfrm>
          <a:prstGeom prst="rect">
            <a:avLst/>
          </a:prstGeom>
          <a:noFill/>
        </p:spPr>
        <p:txBody>
          <a:bodyPr wrap="none" rtlCol="0">
            <a:spAutoFit/>
          </a:bodyPr>
          <a:lstStyle/>
          <a:p>
            <a:r>
              <a:rPr lang="en-US" altLang="ja-JP" sz="2000" u="sng" dirty="0">
                <a:solidFill>
                  <a:srgbClr val="FF0000"/>
                </a:solidFill>
                <a:latin typeface="Arial" pitchFamily="34" charset="0"/>
                <a:cs typeface="Arial" pitchFamily="34" charset="0"/>
              </a:rPr>
              <a:t>Synchronous-type : normal conducting armature and HTS field winding</a:t>
            </a:r>
            <a:endParaRPr lang="en-US" altLang="ja-JP" sz="2000" dirty="0">
              <a:solidFill>
                <a:srgbClr val="FF0000"/>
              </a:solidFill>
              <a:latin typeface="Arial" pitchFamily="34" charset="0"/>
              <a:cs typeface="Arial" pitchFamily="34" charset="0"/>
            </a:endParaRPr>
          </a:p>
          <a:p>
            <a:r>
              <a:rPr lang="en-US" altLang="ja-JP" sz="2000" dirty="0">
                <a:latin typeface="Arial" pitchFamily="34" charset="0"/>
                <a:cs typeface="Arial" pitchFamily="34" charset="0"/>
              </a:rPr>
              <a:t> </a:t>
            </a:r>
            <a:r>
              <a:rPr lang="en-US" altLang="ja-JP" sz="2000" dirty="0">
                <a:solidFill>
                  <a:srgbClr val="00B050"/>
                </a:solidFill>
                <a:latin typeface="Arial" pitchFamily="34" charset="0"/>
                <a:cs typeface="Arial" pitchFamily="34" charset="0"/>
              </a:rPr>
              <a:t>Ship:</a:t>
            </a:r>
            <a:r>
              <a:rPr lang="en-US" altLang="ja-JP" sz="2000" dirty="0">
                <a:latin typeface="Arial" pitchFamily="34" charset="0"/>
                <a:cs typeface="Arial" pitchFamily="34" charset="0"/>
              </a:rPr>
              <a:t> AMSC (USA), Siemens (Germany), Southampton U. (UK), </a:t>
            </a:r>
          </a:p>
          <a:p>
            <a:r>
              <a:rPr lang="en-US" altLang="ja-JP" sz="2000" dirty="0">
                <a:latin typeface="Arial" pitchFamily="34" charset="0"/>
                <a:cs typeface="Arial" pitchFamily="34" charset="0"/>
              </a:rPr>
              <a:t>          KAWASAKI Heavy Industries et al. (Japan, Ship),</a:t>
            </a:r>
          </a:p>
          <a:p>
            <a:r>
              <a:rPr lang="en-US" altLang="ja-JP" sz="2000" dirty="0">
                <a:latin typeface="Arial" pitchFamily="34" charset="0"/>
                <a:cs typeface="Arial" pitchFamily="34" charset="0"/>
              </a:rPr>
              <a:t>          Doosan /Changwon National U. (Korea)</a:t>
            </a:r>
          </a:p>
          <a:p>
            <a:r>
              <a:rPr lang="en-US" altLang="ja-JP" sz="2000" dirty="0">
                <a:latin typeface="Arial" pitchFamily="34" charset="0"/>
                <a:cs typeface="Arial" pitchFamily="34" charset="0"/>
              </a:rPr>
              <a:t> </a:t>
            </a:r>
            <a:r>
              <a:rPr lang="en-US" altLang="ja-JP" sz="2000" dirty="0">
                <a:solidFill>
                  <a:srgbClr val="00B050"/>
                </a:solidFill>
                <a:latin typeface="Arial" pitchFamily="34" charset="0"/>
                <a:cs typeface="Arial" pitchFamily="34" charset="0"/>
              </a:rPr>
              <a:t>Aviation: </a:t>
            </a:r>
            <a:r>
              <a:rPr lang="en-US" altLang="ja-JP" sz="2000" dirty="0" err="1">
                <a:latin typeface="Arial" pitchFamily="34" charset="0"/>
                <a:cs typeface="Arial" pitchFamily="34" charset="0"/>
              </a:rPr>
              <a:t>Hinetics</a:t>
            </a:r>
            <a:r>
              <a:rPr lang="en-US" altLang="ja-JP" sz="2000" dirty="0">
                <a:latin typeface="Arial" pitchFamily="34" charset="0"/>
                <a:cs typeface="Arial" pitchFamily="34" charset="0"/>
              </a:rPr>
              <a:t> (USA), Toshiba (Japan), </a:t>
            </a:r>
            <a:r>
              <a:rPr lang="en-US" altLang="ja-JP" sz="2000" b="0" i="0" dirty="0">
                <a:effectLst/>
                <a:latin typeface="Segoe UI" panose="020B0502040204020203" pitchFamily="34" charset="0"/>
              </a:rPr>
              <a:t>Victoria U. of Wellington (NZ)</a:t>
            </a:r>
            <a:endParaRPr lang="en-US" altLang="ja-JP" sz="2000" dirty="0">
              <a:latin typeface="Arial" pitchFamily="34" charset="0"/>
              <a:cs typeface="Arial" pitchFamily="34" charset="0"/>
            </a:endParaRPr>
          </a:p>
          <a:p>
            <a:r>
              <a:rPr lang="en-US" altLang="ja-JP" sz="2000" dirty="0">
                <a:latin typeface="Arial" pitchFamily="34" charset="0"/>
                <a:cs typeface="Arial" pitchFamily="34" charset="0"/>
              </a:rPr>
              <a:t> </a:t>
            </a:r>
            <a:r>
              <a:rPr lang="en-US" altLang="ja-JP" sz="2000" dirty="0">
                <a:solidFill>
                  <a:srgbClr val="00B050"/>
                </a:solidFill>
                <a:latin typeface="Arial" pitchFamily="34" charset="0"/>
                <a:cs typeface="Arial" pitchFamily="34" charset="0"/>
              </a:rPr>
              <a:t>Generator for wind energy and Aviation: </a:t>
            </a:r>
            <a:r>
              <a:rPr lang="en-US" altLang="ja-JP" sz="2000" dirty="0">
                <a:latin typeface="Arial" pitchFamily="34" charset="0"/>
                <a:cs typeface="Arial" pitchFamily="34" charset="0"/>
              </a:rPr>
              <a:t>U. of Edinburgh (UK), KIT (Germany)</a:t>
            </a:r>
          </a:p>
          <a:p>
            <a:pPr>
              <a:lnSpc>
                <a:spcPts val="1000"/>
              </a:lnSpc>
            </a:pPr>
            <a:endParaRPr lang="en-US" altLang="ja-JP" sz="2000" dirty="0">
              <a:latin typeface="Arial" pitchFamily="34" charset="0"/>
              <a:cs typeface="Arial" pitchFamily="34" charset="0"/>
            </a:endParaRPr>
          </a:p>
        </p:txBody>
      </p:sp>
      <p:sp>
        <p:nvSpPr>
          <p:cNvPr id="9" name="テキスト ボックス 8">
            <a:extLst>
              <a:ext uri="{FF2B5EF4-FFF2-40B4-BE49-F238E27FC236}">
                <a16:creationId xmlns:a16="http://schemas.microsoft.com/office/drawing/2014/main" id="{3CE89FB4-F60D-40F7-A5F1-07F8D20FF7B1}"/>
              </a:ext>
            </a:extLst>
          </p:cNvPr>
          <p:cNvSpPr txBox="1"/>
          <p:nvPr/>
        </p:nvSpPr>
        <p:spPr>
          <a:xfrm>
            <a:off x="198189" y="934716"/>
            <a:ext cx="5770463"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Development status of HTS motors</a:t>
            </a:r>
            <a:endParaRPr lang="ja-JP" altLang="en-US" sz="2400" u="sng" dirty="0">
              <a:solidFill>
                <a:srgbClr val="00B050"/>
              </a:solidFill>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92BC5CC2-19A3-4348-907F-C312CF474647}"/>
              </a:ext>
            </a:extLst>
          </p:cNvPr>
          <p:cNvSpPr txBox="1"/>
          <p:nvPr/>
        </p:nvSpPr>
        <p:spPr>
          <a:xfrm>
            <a:off x="154348" y="217454"/>
            <a:ext cx="7160935"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2. Fundamentals of HTS Rotating Machines</a:t>
            </a:r>
          </a:p>
        </p:txBody>
      </p:sp>
      <p:sp>
        <p:nvSpPr>
          <p:cNvPr id="5" name="スライド番号プレースホルダー 1">
            <a:extLst>
              <a:ext uri="{FF2B5EF4-FFF2-40B4-BE49-F238E27FC236}">
                <a16:creationId xmlns:a16="http://schemas.microsoft.com/office/drawing/2014/main" id="{200F2C55-988F-4AC1-97F2-AE84E481F2AC}"/>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10</a:t>
            </a:fld>
            <a:endParaRPr kumimoji="1" lang="ja-JP" altLang="en-US" dirty="0"/>
          </a:p>
        </p:txBody>
      </p:sp>
      <p:sp>
        <p:nvSpPr>
          <p:cNvPr id="6" name="テキスト ボックス 5">
            <a:extLst>
              <a:ext uri="{FF2B5EF4-FFF2-40B4-BE49-F238E27FC236}">
                <a16:creationId xmlns:a16="http://schemas.microsoft.com/office/drawing/2014/main" id="{524557F7-3F54-46DF-824B-DB3B585F39A5}"/>
              </a:ext>
            </a:extLst>
          </p:cNvPr>
          <p:cNvSpPr txBox="1"/>
          <p:nvPr/>
        </p:nvSpPr>
        <p:spPr>
          <a:xfrm>
            <a:off x="198189" y="3340522"/>
            <a:ext cx="6783267" cy="862480"/>
          </a:xfrm>
          <a:prstGeom prst="rect">
            <a:avLst/>
          </a:prstGeom>
          <a:noFill/>
        </p:spPr>
        <p:txBody>
          <a:bodyPr wrap="none" rtlCol="0">
            <a:spAutoFit/>
          </a:bodyPr>
          <a:lstStyle/>
          <a:p>
            <a:r>
              <a:rPr lang="en-US" altLang="ja-JP" sz="2000" u="sng" dirty="0">
                <a:solidFill>
                  <a:srgbClr val="FF0000"/>
                </a:solidFill>
                <a:latin typeface="Arial" pitchFamily="34" charset="0"/>
                <a:cs typeface="Arial" pitchFamily="34" charset="0"/>
              </a:rPr>
              <a:t>Synchronous-type : fully HTS type</a:t>
            </a:r>
            <a:endParaRPr lang="en-US" altLang="ja-JP" sz="2000" dirty="0">
              <a:solidFill>
                <a:srgbClr val="FF0000"/>
              </a:solidFill>
              <a:latin typeface="Arial" pitchFamily="34" charset="0"/>
              <a:cs typeface="Arial" pitchFamily="34" charset="0"/>
            </a:endParaRPr>
          </a:p>
          <a:p>
            <a:r>
              <a:rPr lang="en-US" altLang="ja-JP" sz="2000" dirty="0">
                <a:latin typeface="Arial" pitchFamily="34" charset="0"/>
                <a:cs typeface="Arial" pitchFamily="34" charset="0"/>
              </a:rPr>
              <a:t> </a:t>
            </a:r>
            <a:r>
              <a:rPr lang="en-US" altLang="ja-JP" sz="2000" dirty="0">
                <a:solidFill>
                  <a:srgbClr val="00B050"/>
                </a:solidFill>
                <a:latin typeface="Arial" pitchFamily="34" charset="0"/>
                <a:cs typeface="Arial" pitchFamily="34" charset="0"/>
              </a:rPr>
              <a:t>Aviation: </a:t>
            </a:r>
            <a:r>
              <a:rPr lang="en-US" altLang="ja-JP" sz="2000" dirty="0">
                <a:latin typeface="Arial" pitchFamily="34" charset="0"/>
                <a:cs typeface="Arial" pitchFamily="34" charset="0"/>
              </a:rPr>
              <a:t>Kyushu U.&amp;AIST (Japan), U. of Strathclyde (UK)</a:t>
            </a:r>
          </a:p>
          <a:p>
            <a:pPr>
              <a:lnSpc>
                <a:spcPts val="1000"/>
              </a:lnSpc>
            </a:pPr>
            <a:endParaRPr lang="en-US" altLang="ja-JP" sz="2000" dirty="0">
              <a:solidFill>
                <a:srgbClr val="FF0000"/>
              </a:solidFill>
              <a:latin typeface="Arial" pitchFamily="34" charset="0"/>
              <a:cs typeface="Arial" pitchFamily="34" charset="0"/>
            </a:endParaRPr>
          </a:p>
        </p:txBody>
      </p:sp>
      <p:sp>
        <p:nvSpPr>
          <p:cNvPr id="7" name="テキスト ボックス 6">
            <a:extLst>
              <a:ext uri="{FF2B5EF4-FFF2-40B4-BE49-F238E27FC236}">
                <a16:creationId xmlns:a16="http://schemas.microsoft.com/office/drawing/2014/main" id="{85EA04FB-23D8-4D6A-9EFE-C01174770D30}"/>
              </a:ext>
            </a:extLst>
          </p:cNvPr>
          <p:cNvSpPr txBox="1"/>
          <p:nvPr/>
        </p:nvSpPr>
        <p:spPr>
          <a:xfrm>
            <a:off x="198189" y="4084262"/>
            <a:ext cx="7515199" cy="1015663"/>
          </a:xfrm>
          <a:prstGeom prst="rect">
            <a:avLst/>
          </a:prstGeom>
          <a:noFill/>
        </p:spPr>
        <p:txBody>
          <a:bodyPr wrap="none" rtlCol="0">
            <a:spAutoFit/>
          </a:bodyPr>
          <a:lstStyle/>
          <a:p>
            <a:r>
              <a:rPr lang="en-US" altLang="ja-JP" sz="2000" u="sng" dirty="0">
                <a:solidFill>
                  <a:srgbClr val="FF0000"/>
                </a:solidFill>
                <a:latin typeface="Arial" pitchFamily="34" charset="0"/>
                <a:cs typeface="Arial" pitchFamily="34" charset="0"/>
              </a:rPr>
              <a:t>Synchronous-type : HTS armature and permanent magnets rotor</a:t>
            </a:r>
            <a:endParaRPr lang="en-US" altLang="ja-JP" sz="2000" dirty="0">
              <a:solidFill>
                <a:srgbClr val="FF0000"/>
              </a:solidFill>
              <a:latin typeface="Arial" pitchFamily="34" charset="0"/>
              <a:cs typeface="Arial" pitchFamily="34" charset="0"/>
            </a:endParaRPr>
          </a:p>
          <a:p>
            <a:r>
              <a:rPr lang="en-US" altLang="ja-JP" sz="2000" dirty="0">
                <a:latin typeface="Arial" pitchFamily="34" charset="0"/>
                <a:cs typeface="Arial" pitchFamily="34" charset="0"/>
              </a:rPr>
              <a:t> </a:t>
            </a:r>
            <a:r>
              <a:rPr lang="en-US" altLang="ja-JP" sz="2000" dirty="0">
                <a:solidFill>
                  <a:srgbClr val="00B050"/>
                </a:solidFill>
                <a:latin typeface="Arial" pitchFamily="34" charset="0"/>
                <a:cs typeface="Arial" pitchFamily="34" charset="0"/>
              </a:rPr>
              <a:t>Bus: </a:t>
            </a:r>
            <a:r>
              <a:rPr lang="en-US" altLang="ja-JP" sz="2000" dirty="0">
                <a:latin typeface="Arial" pitchFamily="34" charset="0"/>
                <a:cs typeface="Arial" pitchFamily="34" charset="0"/>
              </a:rPr>
              <a:t>Sumitomo Electric Industries (Japan)</a:t>
            </a:r>
          </a:p>
          <a:p>
            <a:r>
              <a:rPr lang="en-US" altLang="ja-JP" sz="2000" dirty="0">
                <a:latin typeface="Arial" pitchFamily="34" charset="0"/>
                <a:cs typeface="Arial" pitchFamily="34" charset="0"/>
              </a:rPr>
              <a:t> </a:t>
            </a:r>
            <a:r>
              <a:rPr lang="en-US" altLang="ja-JP" sz="2000" dirty="0">
                <a:solidFill>
                  <a:srgbClr val="00B050"/>
                </a:solidFill>
                <a:latin typeface="Arial" pitchFamily="34" charset="0"/>
                <a:cs typeface="Arial" pitchFamily="34" charset="0"/>
              </a:rPr>
              <a:t>Aviation:</a:t>
            </a:r>
            <a:r>
              <a:rPr lang="en-US" altLang="ja-JP" sz="2000" dirty="0">
                <a:latin typeface="Arial" pitchFamily="34" charset="0"/>
                <a:cs typeface="Arial" pitchFamily="34" charset="0"/>
              </a:rPr>
              <a:t> Airbus </a:t>
            </a:r>
            <a:r>
              <a:rPr lang="en-US" altLang="ja-JP" sz="2000" dirty="0" err="1">
                <a:latin typeface="Arial" pitchFamily="34" charset="0"/>
                <a:cs typeface="Arial" pitchFamily="34" charset="0"/>
              </a:rPr>
              <a:t>UpNext</a:t>
            </a:r>
            <a:r>
              <a:rPr lang="en-US" altLang="ja-JP" sz="2000" dirty="0">
                <a:latin typeface="Arial" pitchFamily="34" charset="0"/>
                <a:cs typeface="Arial" pitchFamily="34" charset="0"/>
              </a:rPr>
              <a:t> (France)</a:t>
            </a:r>
          </a:p>
        </p:txBody>
      </p:sp>
      <p:sp>
        <p:nvSpPr>
          <p:cNvPr id="11" name="テキスト ボックス 10">
            <a:extLst>
              <a:ext uri="{FF2B5EF4-FFF2-40B4-BE49-F238E27FC236}">
                <a16:creationId xmlns:a16="http://schemas.microsoft.com/office/drawing/2014/main" id="{43F94395-1524-4E2A-91C6-C1884BFF5235}"/>
              </a:ext>
            </a:extLst>
          </p:cNvPr>
          <p:cNvSpPr txBox="1"/>
          <p:nvPr/>
        </p:nvSpPr>
        <p:spPr>
          <a:xfrm>
            <a:off x="198189" y="4978624"/>
            <a:ext cx="7342716" cy="1451679"/>
          </a:xfrm>
          <a:prstGeom prst="rect">
            <a:avLst/>
          </a:prstGeom>
          <a:noFill/>
        </p:spPr>
        <p:txBody>
          <a:bodyPr wrap="none" rtlCol="0">
            <a:spAutoFit/>
          </a:bodyPr>
          <a:lstStyle/>
          <a:p>
            <a:pPr>
              <a:lnSpc>
                <a:spcPts val="1000"/>
              </a:lnSpc>
            </a:pPr>
            <a:endParaRPr lang="en-US" altLang="ja-JP" sz="2000" dirty="0">
              <a:latin typeface="Arial" pitchFamily="34" charset="0"/>
              <a:cs typeface="Arial" pitchFamily="34" charset="0"/>
            </a:endParaRPr>
          </a:p>
          <a:p>
            <a:r>
              <a:rPr lang="en-US" altLang="ja-JP" sz="2000" u="sng" dirty="0">
                <a:solidFill>
                  <a:srgbClr val="FF0000"/>
                </a:solidFill>
                <a:latin typeface="Arial" pitchFamily="34" charset="0"/>
                <a:cs typeface="Arial" pitchFamily="34" charset="0"/>
              </a:rPr>
              <a:t>Induction-type</a:t>
            </a:r>
          </a:p>
          <a:p>
            <a:r>
              <a:rPr lang="en-US" altLang="ja-JP" sz="2000" dirty="0">
                <a:latin typeface="Arial" pitchFamily="34" charset="0"/>
                <a:cs typeface="Arial" pitchFamily="34" charset="0"/>
              </a:rPr>
              <a:t> </a:t>
            </a:r>
            <a:r>
              <a:rPr lang="en-US" altLang="ja-JP" sz="2000" dirty="0">
                <a:solidFill>
                  <a:srgbClr val="00B050"/>
                </a:solidFill>
                <a:latin typeface="Arial" pitchFamily="34" charset="0"/>
                <a:cs typeface="Arial" pitchFamily="34" charset="0"/>
              </a:rPr>
              <a:t>Bus, Ship, Aviation: </a:t>
            </a:r>
            <a:r>
              <a:rPr lang="en-US" altLang="ja-JP" sz="2000" dirty="0">
                <a:latin typeface="Arial" pitchFamily="34" charset="0"/>
                <a:cs typeface="Arial" pitchFamily="34" charset="0"/>
              </a:rPr>
              <a:t>Kyoto U./IMRA MATERIAL (Japan)</a:t>
            </a:r>
          </a:p>
          <a:p>
            <a:r>
              <a:rPr lang="en-US" altLang="ja-JP" sz="2000" dirty="0">
                <a:latin typeface="Arial" pitchFamily="34" charset="0"/>
                <a:cs typeface="Arial" pitchFamily="34" charset="0"/>
              </a:rPr>
              <a:t> </a:t>
            </a:r>
            <a:r>
              <a:rPr lang="en-US" altLang="ja-JP" sz="2000" dirty="0">
                <a:solidFill>
                  <a:srgbClr val="00B050"/>
                </a:solidFill>
                <a:latin typeface="Arial" pitchFamily="34" charset="0"/>
                <a:cs typeface="Arial" pitchFamily="34" charset="0"/>
              </a:rPr>
              <a:t>LH2 pump: </a:t>
            </a:r>
            <a:r>
              <a:rPr lang="en-US" altLang="ja-JP" sz="2000" dirty="0" err="1">
                <a:latin typeface="Arial" pitchFamily="34" charset="0"/>
                <a:cs typeface="Arial" pitchFamily="34" charset="0"/>
              </a:rPr>
              <a:t>Torishima</a:t>
            </a:r>
            <a:r>
              <a:rPr lang="en-US" altLang="ja-JP" sz="2000" dirty="0">
                <a:latin typeface="Arial" pitchFamily="34" charset="0"/>
                <a:cs typeface="Arial" pitchFamily="34" charset="0"/>
              </a:rPr>
              <a:t> Pump Manufacturing &amp; Kyoto U. (Japan)</a:t>
            </a:r>
          </a:p>
          <a:p>
            <a:r>
              <a:rPr lang="en-US" altLang="ja-JP" sz="2000" dirty="0">
                <a:latin typeface="Arial" pitchFamily="34" charset="0"/>
                <a:cs typeface="Arial" pitchFamily="34" charset="0"/>
              </a:rPr>
              <a:t>                    TOYOTA &amp; Kyoto U. (Japan)</a:t>
            </a:r>
          </a:p>
        </p:txBody>
      </p:sp>
    </p:spTree>
    <p:extLst>
      <p:ext uri="{BB962C8B-B14F-4D97-AF65-F5344CB8AC3E}">
        <p14:creationId xmlns:p14="http://schemas.microsoft.com/office/powerpoint/2010/main" val="349884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F02B40B-DF62-41AF-9ED9-953FF2379291}"/>
              </a:ext>
            </a:extLst>
          </p:cNvPr>
          <p:cNvPicPr>
            <a:picLocks noChangeAspect="1"/>
          </p:cNvPicPr>
          <p:nvPr/>
        </p:nvPicPr>
        <p:blipFill>
          <a:blip r:embed="rId2"/>
          <a:stretch>
            <a:fillRect/>
          </a:stretch>
        </p:blipFill>
        <p:spPr>
          <a:xfrm>
            <a:off x="1356084" y="1459881"/>
            <a:ext cx="5714858" cy="4214433"/>
          </a:xfrm>
          <a:prstGeom prst="rect">
            <a:avLst/>
          </a:prstGeom>
        </p:spPr>
      </p:pic>
      <p:sp>
        <p:nvSpPr>
          <p:cNvPr id="7" name="テキスト ボックス 6">
            <a:extLst>
              <a:ext uri="{FF2B5EF4-FFF2-40B4-BE49-F238E27FC236}">
                <a16:creationId xmlns:a16="http://schemas.microsoft.com/office/drawing/2014/main" id="{6E96CEB6-6E96-4CF9-A460-A1434250FBDB}"/>
              </a:ext>
            </a:extLst>
          </p:cNvPr>
          <p:cNvSpPr txBox="1"/>
          <p:nvPr/>
        </p:nvSpPr>
        <p:spPr>
          <a:xfrm>
            <a:off x="2900932" y="5011142"/>
            <a:ext cx="2763163" cy="584775"/>
          </a:xfrm>
          <a:prstGeom prst="rect">
            <a:avLst/>
          </a:prstGeom>
          <a:solidFill>
            <a:schemeClr val="bg1"/>
          </a:solidFill>
        </p:spPr>
        <p:txBody>
          <a:bodyPr wrap="square">
            <a:spAutoFit/>
          </a:bodyPr>
          <a:lstStyle/>
          <a:p>
            <a:r>
              <a:rPr lang="en-US" altLang="ja-JP" sz="1600" b="0" i="0" u="none" strike="noStrike" baseline="0" dirty="0">
                <a:solidFill>
                  <a:srgbClr val="FF0000"/>
                </a:solidFill>
                <a:latin typeface="Arial" panose="020B0604020202020204" pitchFamily="34" charset="0"/>
                <a:cs typeface="Arial" panose="020B0604020202020204" pitchFamily="34" charset="0"/>
              </a:rPr>
              <a:t>H2 cooled </a:t>
            </a:r>
          </a:p>
          <a:p>
            <a:r>
              <a:rPr lang="en-US" altLang="ja-JP" sz="1600" b="0" i="0" u="none" strike="noStrike" baseline="0" dirty="0">
                <a:solidFill>
                  <a:srgbClr val="FF0000"/>
                </a:solidFill>
                <a:latin typeface="Arial" panose="020B0604020202020204" pitchFamily="34" charset="0"/>
                <a:cs typeface="Arial" panose="020B0604020202020204" pitchFamily="34" charset="0"/>
              </a:rPr>
              <a:t>superconductor generator</a:t>
            </a:r>
            <a:endParaRPr lang="ja-JP" altLang="en-US" sz="1600" dirty="0">
              <a:solidFill>
                <a:srgbClr val="FF0000"/>
              </a:solidFill>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7EB63370-CC16-4731-8A66-DC1D4F8A1A4C}"/>
              </a:ext>
            </a:extLst>
          </p:cNvPr>
          <p:cNvSpPr txBox="1"/>
          <p:nvPr/>
        </p:nvSpPr>
        <p:spPr>
          <a:xfrm>
            <a:off x="0" y="5595917"/>
            <a:ext cx="9125447" cy="1138773"/>
          </a:xfrm>
          <a:prstGeom prst="rect">
            <a:avLst/>
          </a:prstGeom>
          <a:noFill/>
        </p:spPr>
        <p:txBody>
          <a:bodyPr wrap="square" rtlCol="0">
            <a:spAutoFit/>
          </a:bodyPr>
          <a:lstStyle/>
          <a:p>
            <a:r>
              <a:rPr kumimoji="1" lang="en-US" altLang="ja-JP" dirty="0">
                <a:latin typeface="Arial" pitchFamily="34" charset="0"/>
                <a:cs typeface="Arial" pitchFamily="34" charset="0"/>
              </a:rPr>
              <a:t>Fig. 8 Conceptual diagram of liquid hydrogen supply chain and  hydrogen cooled superconductor generator [2]</a:t>
            </a:r>
            <a:endParaRPr lang="en-US" altLang="ja-JP" baseline="30000" dirty="0">
              <a:latin typeface="Arial" pitchFamily="34" charset="0"/>
              <a:cs typeface="Arial" pitchFamily="34" charset="0"/>
            </a:endParaRPr>
          </a:p>
          <a:p>
            <a:r>
              <a:rPr lang="en-US" altLang="ja-JP" sz="1400" dirty="0">
                <a:latin typeface="Arial" pitchFamily="34" charset="0"/>
                <a:cs typeface="Arial" pitchFamily="34" charset="0"/>
              </a:rPr>
              <a:t>[2] </a:t>
            </a:r>
            <a:r>
              <a:rPr lang="en-US" altLang="ja-JP" sz="1400" kern="700" dirty="0">
                <a:latin typeface="+mn-ea"/>
                <a:cs typeface="Arial" panose="020B0604020202020204" pitchFamily="34" charset="0"/>
              </a:rPr>
              <a:t>http://www.smart.Kyoto-u.ac.jp/ja/images/activityrecords/presentation/shirai_20160511_presen.pdf</a:t>
            </a:r>
          </a:p>
          <a:p>
            <a:endParaRPr kumimoji="1" lang="en-US" altLang="ja-JP" dirty="0">
              <a:latin typeface="Arial" pitchFamily="34" charset="0"/>
              <a:cs typeface="Arial" pitchFamily="34" charset="0"/>
            </a:endParaRPr>
          </a:p>
        </p:txBody>
      </p:sp>
      <p:sp>
        <p:nvSpPr>
          <p:cNvPr id="12" name="正方形/長方形 11">
            <a:extLst>
              <a:ext uri="{FF2B5EF4-FFF2-40B4-BE49-F238E27FC236}">
                <a16:creationId xmlns:a16="http://schemas.microsoft.com/office/drawing/2014/main" id="{C0AF1D28-CB70-46CD-8626-21E937C95A53}"/>
              </a:ext>
            </a:extLst>
          </p:cNvPr>
          <p:cNvSpPr/>
          <p:nvPr/>
        </p:nvSpPr>
        <p:spPr>
          <a:xfrm>
            <a:off x="4932040" y="1810904"/>
            <a:ext cx="1464111" cy="2888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1735B5E6-76CD-47EF-8699-A10650EE1052}"/>
              </a:ext>
            </a:extLst>
          </p:cNvPr>
          <p:cNvSpPr txBox="1"/>
          <p:nvPr/>
        </p:nvSpPr>
        <p:spPr>
          <a:xfrm>
            <a:off x="154348" y="217454"/>
            <a:ext cx="6322565"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3. HTS generator in LH2 Supply Chain</a:t>
            </a:r>
          </a:p>
        </p:txBody>
      </p:sp>
      <p:sp>
        <p:nvSpPr>
          <p:cNvPr id="14" name="テキスト ボックス 13">
            <a:extLst>
              <a:ext uri="{FF2B5EF4-FFF2-40B4-BE49-F238E27FC236}">
                <a16:creationId xmlns:a16="http://schemas.microsoft.com/office/drawing/2014/main" id="{00EB312D-B5B9-4E0F-BAC5-6B2D5949369B}"/>
              </a:ext>
            </a:extLst>
          </p:cNvPr>
          <p:cNvSpPr txBox="1"/>
          <p:nvPr/>
        </p:nvSpPr>
        <p:spPr>
          <a:xfrm>
            <a:off x="198189" y="998216"/>
            <a:ext cx="694791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HTS turbine generator (Prof. Shirai @ Kyoto U.)</a:t>
            </a:r>
          </a:p>
        </p:txBody>
      </p:sp>
      <p:sp>
        <p:nvSpPr>
          <p:cNvPr id="8" name="スライド番号プレースホルダー 1">
            <a:extLst>
              <a:ext uri="{FF2B5EF4-FFF2-40B4-BE49-F238E27FC236}">
                <a16:creationId xmlns:a16="http://schemas.microsoft.com/office/drawing/2014/main" id="{83F39748-B9D7-424A-B7E6-1F913BB09BE4}"/>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11</a:t>
            </a:fld>
            <a:endParaRPr kumimoji="1" lang="ja-JP" altLang="en-US" dirty="0"/>
          </a:p>
        </p:txBody>
      </p:sp>
    </p:spTree>
    <p:extLst>
      <p:ext uri="{BB962C8B-B14F-4D97-AF65-F5344CB8AC3E}">
        <p14:creationId xmlns:p14="http://schemas.microsoft.com/office/powerpoint/2010/main" val="2598017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FCA0D359-6672-4D2E-BAC8-0C647BFFF70D}"/>
              </a:ext>
            </a:extLst>
          </p:cNvPr>
          <p:cNvSpPr txBox="1"/>
          <p:nvPr/>
        </p:nvSpPr>
        <p:spPr>
          <a:xfrm>
            <a:off x="198189" y="998216"/>
            <a:ext cx="694791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HTS turbine generator (Prof. Shirai @ Kyoto U.)</a:t>
            </a:r>
          </a:p>
        </p:txBody>
      </p:sp>
      <p:pic>
        <p:nvPicPr>
          <p:cNvPr id="8" name="図 7">
            <a:extLst>
              <a:ext uri="{FF2B5EF4-FFF2-40B4-BE49-F238E27FC236}">
                <a16:creationId xmlns:a16="http://schemas.microsoft.com/office/drawing/2014/main" id="{EA17E1AC-8C2D-4B8F-9796-DCCF8E5A93C6}"/>
              </a:ext>
            </a:extLst>
          </p:cNvPr>
          <p:cNvPicPr>
            <a:picLocks noChangeAspect="1"/>
          </p:cNvPicPr>
          <p:nvPr/>
        </p:nvPicPr>
        <p:blipFill rotWithShape="1">
          <a:blip r:embed="rId2"/>
          <a:srcRect l="7397" t="30502" r="37226" b="11963"/>
          <a:stretch/>
        </p:blipFill>
        <p:spPr>
          <a:xfrm>
            <a:off x="55065" y="2350788"/>
            <a:ext cx="5297757" cy="3096092"/>
          </a:xfrm>
          <a:prstGeom prst="rect">
            <a:avLst/>
          </a:prstGeom>
        </p:spPr>
      </p:pic>
      <p:pic>
        <p:nvPicPr>
          <p:cNvPr id="9" name="図 8">
            <a:extLst>
              <a:ext uri="{FF2B5EF4-FFF2-40B4-BE49-F238E27FC236}">
                <a16:creationId xmlns:a16="http://schemas.microsoft.com/office/drawing/2014/main" id="{6A0A0C62-0F16-4E7A-B506-DCD135BE2D98}"/>
              </a:ext>
            </a:extLst>
          </p:cNvPr>
          <p:cNvPicPr>
            <a:picLocks noChangeAspect="1"/>
          </p:cNvPicPr>
          <p:nvPr/>
        </p:nvPicPr>
        <p:blipFill rotWithShape="1">
          <a:blip r:embed="rId3"/>
          <a:srcRect l="10479" t="17900" r="14726" b="9772"/>
          <a:stretch/>
        </p:blipFill>
        <p:spPr>
          <a:xfrm>
            <a:off x="6024128" y="1508307"/>
            <a:ext cx="2373543" cy="1291103"/>
          </a:xfrm>
          <a:prstGeom prst="rect">
            <a:avLst/>
          </a:prstGeom>
        </p:spPr>
      </p:pic>
      <p:pic>
        <p:nvPicPr>
          <p:cNvPr id="10" name="図 9">
            <a:extLst>
              <a:ext uri="{FF2B5EF4-FFF2-40B4-BE49-F238E27FC236}">
                <a16:creationId xmlns:a16="http://schemas.microsoft.com/office/drawing/2014/main" id="{BAAAC758-B569-46C7-96D7-0BE2480A13FF}"/>
              </a:ext>
            </a:extLst>
          </p:cNvPr>
          <p:cNvPicPr>
            <a:picLocks noChangeAspect="1"/>
          </p:cNvPicPr>
          <p:nvPr/>
        </p:nvPicPr>
        <p:blipFill rotWithShape="1">
          <a:blip r:embed="rId4"/>
          <a:srcRect l="9897" t="17900" r="23870" b="10320"/>
          <a:stretch/>
        </p:blipFill>
        <p:spPr>
          <a:xfrm>
            <a:off x="5206564" y="3154493"/>
            <a:ext cx="3879069" cy="2364748"/>
          </a:xfrm>
          <a:prstGeom prst="rect">
            <a:avLst/>
          </a:prstGeom>
        </p:spPr>
      </p:pic>
      <p:sp>
        <p:nvSpPr>
          <p:cNvPr id="11" name="テキスト ボックス 10">
            <a:extLst>
              <a:ext uri="{FF2B5EF4-FFF2-40B4-BE49-F238E27FC236}">
                <a16:creationId xmlns:a16="http://schemas.microsoft.com/office/drawing/2014/main" id="{951C9BE5-8AE5-475D-A0F0-58B0A4B86C84}"/>
              </a:ext>
            </a:extLst>
          </p:cNvPr>
          <p:cNvSpPr txBox="1"/>
          <p:nvPr/>
        </p:nvSpPr>
        <p:spPr>
          <a:xfrm>
            <a:off x="1099975" y="5584333"/>
            <a:ext cx="2448272" cy="369332"/>
          </a:xfrm>
          <a:prstGeom prst="rect">
            <a:avLst/>
          </a:prstGeom>
          <a:noFill/>
        </p:spPr>
        <p:txBody>
          <a:bodyPr wrap="square">
            <a:spAutoFit/>
          </a:bodyPr>
          <a:lstStyle/>
          <a:p>
            <a:pPr algn="ctr" hangingPunct="0"/>
            <a:r>
              <a:rPr lang="en-US" altLang="ja-JP" kern="700" dirty="0">
                <a:effectLst/>
                <a:latin typeface="Arial" panose="020B0604020202020204" pitchFamily="34" charset="0"/>
                <a:cs typeface="Arial" panose="020B0604020202020204" pitchFamily="34" charset="0"/>
              </a:rPr>
              <a:t>(a) Side section view</a:t>
            </a:r>
            <a:endParaRPr lang="ja-JP" altLang="ja-JP" kern="700" dirty="0">
              <a:effectLst/>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476D7760-2286-4B26-9CBD-4DC8698A37D0}"/>
              </a:ext>
            </a:extLst>
          </p:cNvPr>
          <p:cNvSpPr txBox="1"/>
          <p:nvPr/>
        </p:nvSpPr>
        <p:spPr>
          <a:xfrm>
            <a:off x="6156176" y="2831239"/>
            <a:ext cx="1960909" cy="369332"/>
          </a:xfrm>
          <a:prstGeom prst="rect">
            <a:avLst/>
          </a:prstGeom>
          <a:noFill/>
        </p:spPr>
        <p:txBody>
          <a:bodyPr wrap="square">
            <a:spAutoFit/>
          </a:bodyPr>
          <a:lstStyle/>
          <a:p>
            <a:pPr algn="ctr" hangingPunct="0"/>
            <a:r>
              <a:rPr lang="en-US" altLang="ja-JP" kern="700" dirty="0">
                <a:effectLst/>
                <a:latin typeface="Arial" panose="020B0604020202020204" pitchFamily="34" charset="0"/>
                <a:cs typeface="Arial" panose="020B0604020202020204" pitchFamily="34" charset="0"/>
              </a:rPr>
              <a:t>(b) Exam Scene</a:t>
            </a:r>
            <a:endParaRPr lang="ja-JP" altLang="ja-JP" kern="700" dirty="0">
              <a:effectLst/>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E58294CE-2ECE-4420-8C1D-B8EA5C327EA2}"/>
              </a:ext>
            </a:extLst>
          </p:cNvPr>
          <p:cNvSpPr txBox="1"/>
          <p:nvPr/>
        </p:nvSpPr>
        <p:spPr>
          <a:xfrm>
            <a:off x="5526096" y="5584333"/>
            <a:ext cx="3221067" cy="369332"/>
          </a:xfrm>
          <a:prstGeom prst="rect">
            <a:avLst/>
          </a:prstGeom>
          <a:noFill/>
        </p:spPr>
        <p:txBody>
          <a:bodyPr wrap="square">
            <a:spAutoFit/>
          </a:bodyPr>
          <a:lstStyle/>
          <a:p>
            <a:pPr algn="ctr" hangingPunct="0"/>
            <a:r>
              <a:rPr lang="en-US" altLang="ja-JP" kern="700" dirty="0">
                <a:effectLst/>
                <a:latin typeface="Arial" panose="020B0604020202020204" pitchFamily="34" charset="0"/>
                <a:cs typeface="Arial" panose="020B0604020202020204" pitchFamily="34" charset="0"/>
              </a:rPr>
              <a:t>(c) Cooling characteristics</a:t>
            </a:r>
            <a:endParaRPr lang="ja-JP" altLang="ja-JP" kern="700" dirty="0">
              <a:effectLst/>
              <a:latin typeface="Arial" panose="020B0604020202020204" pitchFamily="34" charset="0"/>
              <a:cs typeface="Arial" panose="020B0604020202020204" pitchFamily="34" charset="0"/>
            </a:endParaRPr>
          </a:p>
        </p:txBody>
      </p:sp>
      <p:sp>
        <p:nvSpPr>
          <p:cNvPr id="14" name="テキスト ボックス 13">
            <a:extLst>
              <a:ext uri="{FF2B5EF4-FFF2-40B4-BE49-F238E27FC236}">
                <a16:creationId xmlns:a16="http://schemas.microsoft.com/office/drawing/2014/main" id="{A970316C-A18F-4A29-A74D-6E51539E7FA2}"/>
              </a:ext>
            </a:extLst>
          </p:cNvPr>
          <p:cNvSpPr txBox="1"/>
          <p:nvPr/>
        </p:nvSpPr>
        <p:spPr>
          <a:xfrm>
            <a:off x="198189" y="1535745"/>
            <a:ext cx="5060164" cy="656590"/>
          </a:xfrm>
          <a:prstGeom prst="rect">
            <a:avLst/>
          </a:prstGeom>
          <a:noFill/>
        </p:spPr>
        <p:txBody>
          <a:bodyPr wrap="square">
            <a:spAutoFit/>
          </a:bodyPr>
          <a:lstStyle/>
          <a:p>
            <a:pPr indent="114935" hangingPunct="0">
              <a:lnSpc>
                <a:spcPts val="2200"/>
              </a:lnSpc>
            </a:pPr>
            <a:r>
              <a:rPr lang="en-US" altLang="ja-JP" sz="2000" kern="700" dirty="0">
                <a:solidFill>
                  <a:srgbClr val="FF0000"/>
                </a:solidFill>
                <a:effectLst/>
                <a:latin typeface="Arial" panose="020B0604020202020204" pitchFamily="34" charset="0"/>
                <a:cs typeface="Arial" panose="020B0604020202020204" pitchFamily="34" charset="0"/>
              </a:rPr>
              <a:t>Cooling test of simulated rotor.</a:t>
            </a:r>
          </a:p>
          <a:p>
            <a:pPr indent="114935" hangingPunct="0">
              <a:lnSpc>
                <a:spcPts val="2200"/>
              </a:lnSpc>
            </a:pPr>
            <a:r>
              <a:rPr lang="en-US" altLang="ja-JP" sz="2000" kern="700" dirty="0">
                <a:solidFill>
                  <a:srgbClr val="FF0000"/>
                </a:solidFill>
                <a:effectLst/>
                <a:latin typeface="Arial" panose="020B0604020202020204" pitchFamily="34" charset="0"/>
                <a:cs typeface="Arial" panose="020B0604020202020204" pitchFamily="34" charset="0"/>
              </a:rPr>
              <a:t>HTS rotating machine not developed.</a:t>
            </a:r>
            <a:endParaRPr lang="ja-JP" altLang="ja-JP" sz="2000" kern="700" dirty="0">
              <a:solidFill>
                <a:srgbClr val="FF0000"/>
              </a:solidFill>
              <a:effectLst/>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2FC942D6-EF03-4FC8-B9E0-923A608D7A82}"/>
              </a:ext>
            </a:extLst>
          </p:cNvPr>
          <p:cNvSpPr txBox="1"/>
          <p:nvPr/>
        </p:nvSpPr>
        <p:spPr>
          <a:xfrm>
            <a:off x="-105405" y="5842495"/>
            <a:ext cx="9125447" cy="892552"/>
          </a:xfrm>
          <a:prstGeom prst="rect">
            <a:avLst/>
          </a:prstGeom>
          <a:noFill/>
        </p:spPr>
        <p:txBody>
          <a:bodyPr wrap="square" rtlCol="0">
            <a:spAutoFit/>
          </a:bodyPr>
          <a:lstStyle/>
          <a:p>
            <a:pPr algn="ctr"/>
            <a:r>
              <a:rPr kumimoji="1" lang="en-US" altLang="ja-JP" dirty="0">
                <a:latin typeface="Arial" panose="020B0604020202020204" pitchFamily="34" charset="0"/>
                <a:cs typeface="Arial" pitchFamily="34" charset="0"/>
              </a:rPr>
              <a:t>Fig. 9 Test system of a LH2 cooled rotor [3]</a:t>
            </a:r>
            <a:endParaRPr lang="en-US" altLang="ja-JP" baseline="30000" dirty="0">
              <a:latin typeface="Arial" panose="020B0604020202020204" pitchFamily="34" charset="0"/>
              <a:cs typeface="Arial" pitchFamily="34" charset="0"/>
            </a:endParaRPr>
          </a:p>
          <a:p>
            <a:pPr algn="ctr"/>
            <a:r>
              <a:rPr lang="en-US" altLang="ja-JP" sz="1600" dirty="0">
                <a:latin typeface="Arial" panose="020B0604020202020204" pitchFamily="34" charset="0"/>
                <a:cs typeface="Arial" pitchFamily="34" charset="0"/>
              </a:rPr>
              <a:t>[3] </a:t>
            </a:r>
            <a:r>
              <a:rPr lang="en-US" altLang="ja-JP" sz="1600" kern="700" dirty="0">
                <a:latin typeface="Arial" panose="020B0604020202020204" pitchFamily="34" charset="0"/>
                <a:cs typeface="Arial" panose="020B0604020202020204" pitchFamily="34" charset="0"/>
              </a:rPr>
              <a:t>Y. Shirai, et al., TEION KOGAKU, 55(1) (2020) 44-52 (in Japanese)</a:t>
            </a:r>
          </a:p>
          <a:p>
            <a:pPr algn="ctr"/>
            <a:endParaRPr kumimoji="1" lang="en-US" altLang="ja-JP" dirty="0">
              <a:latin typeface="Arial" panose="020B0604020202020204" pitchFamily="34" charset="0"/>
              <a:cs typeface="Arial" pitchFamily="34" charset="0"/>
            </a:endParaRPr>
          </a:p>
        </p:txBody>
      </p:sp>
      <p:sp>
        <p:nvSpPr>
          <p:cNvPr id="16" name="テキスト ボックス 15">
            <a:extLst>
              <a:ext uri="{FF2B5EF4-FFF2-40B4-BE49-F238E27FC236}">
                <a16:creationId xmlns:a16="http://schemas.microsoft.com/office/drawing/2014/main" id="{9DE336C6-843B-453A-B571-9F773118F390}"/>
              </a:ext>
            </a:extLst>
          </p:cNvPr>
          <p:cNvSpPr txBox="1"/>
          <p:nvPr/>
        </p:nvSpPr>
        <p:spPr>
          <a:xfrm>
            <a:off x="154348" y="217454"/>
            <a:ext cx="6322565"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3. HTS generator in LH2 Supply Chain</a:t>
            </a:r>
          </a:p>
        </p:txBody>
      </p:sp>
      <p:sp>
        <p:nvSpPr>
          <p:cNvPr id="17" name="スライド番号プレースホルダー 1">
            <a:extLst>
              <a:ext uri="{FF2B5EF4-FFF2-40B4-BE49-F238E27FC236}">
                <a16:creationId xmlns:a16="http://schemas.microsoft.com/office/drawing/2014/main" id="{05EB1FF2-D93B-417A-B73E-63B3404E3B83}"/>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12</a:t>
            </a:fld>
            <a:endParaRPr kumimoji="1" lang="ja-JP" altLang="en-US" dirty="0"/>
          </a:p>
        </p:txBody>
      </p:sp>
    </p:spTree>
    <p:extLst>
      <p:ext uri="{BB962C8B-B14F-4D97-AF65-F5344CB8AC3E}">
        <p14:creationId xmlns:p14="http://schemas.microsoft.com/office/powerpoint/2010/main" val="3735484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BF2B14B4-B041-448F-8866-F7C0E6745E97}"/>
              </a:ext>
            </a:extLst>
          </p:cNvPr>
          <p:cNvSpPr txBox="1"/>
          <p:nvPr/>
        </p:nvSpPr>
        <p:spPr>
          <a:xfrm>
            <a:off x="154348" y="217454"/>
            <a:ext cx="1836721"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4. Aviation</a:t>
            </a:r>
          </a:p>
        </p:txBody>
      </p:sp>
      <p:sp>
        <p:nvSpPr>
          <p:cNvPr id="7" name="テキスト ボックス 6">
            <a:extLst>
              <a:ext uri="{FF2B5EF4-FFF2-40B4-BE49-F238E27FC236}">
                <a16:creationId xmlns:a16="http://schemas.microsoft.com/office/drawing/2014/main" id="{531E1E32-150E-4C04-AD37-B11083A13FF7}"/>
              </a:ext>
            </a:extLst>
          </p:cNvPr>
          <p:cNvSpPr txBox="1"/>
          <p:nvPr/>
        </p:nvSpPr>
        <p:spPr>
          <a:xfrm>
            <a:off x="198189" y="998216"/>
            <a:ext cx="694791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Concept and fundamental studies</a:t>
            </a:r>
          </a:p>
        </p:txBody>
      </p:sp>
      <p:sp>
        <p:nvSpPr>
          <p:cNvPr id="8" name="テキスト ボックス 7">
            <a:extLst>
              <a:ext uri="{FF2B5EF4-FFF2-40B4-BE49-F238E27FC236}">
                <a16:creationId xmlns:a16="http://schemas.microsoft.com/office/drawing/2014/main" id="{43CA61B4-029A-4342-8042-D7D57C1AE09C}"/>
              </a:ext>
            </a:extLst>
          </p:cNvPr>
          <p:cNvSpPr txBox="1"/>
          <p:nvPr/>
        </p:nvSpPr>
        <p:spPr>
          <a:xfrm>
            <a:off x="-20206" y="5744446"/>
            <a:ext cx="9045209" cy="615553"/>
          </a:xfrm>
          <a:prstGeom prst="rect">
            <a:avLst/>
          </a:prstGeom>
          <a:noFill/>
        </p:spPr>
        <p:txBody>
          <a:bodyPr wrap="square">
            <a:spAutoFit/>
          </a:bodyPr>
          <a:lstStyle/>
          <a:p>
            <a:pPr algn="just" hangingPunct="0"/>
            <a:r>
              <a:rPr lang="en-US" altLang="ja-JP" kern="700" dirty="0">
                <a:effectLst/>
                <a:latin typeface="Arial" panose="020B0604020202020204" pitchFamily="34" charset="0"/>
                <a:ea typeface="ＭＳ Ｐゴシック" panose="020B0600070205080204" pitchFamily="50" charset="-128"/>
                <a:cs typeface="Arial" panose="020B0604020202020204" pitchFamily="34" charset="0"/>
              </a:rPr>
              <a:t>Fig. 10 Examples of Fundamental Research on Superconducting Motors for Aircraft [</a:t>
            </a:r>
            <a:r>
              <a:rPr lang="en-US" altLang="ja-JP" kern="700" dirty="0">
                <a:latin typeface="Arial" panose="020B0604020202020204" pitchFamily="34" charset="0"/>
                <a:ea typeface="ＭＳ Ｐゴシック" panose="020B0600070205080204" pitchFamily="50" charset="-128"/>
                <a:cs typeface="Arial" panose="020B0604020202020204" pitchFamily="34" charset="0"/>
              </a:rPr>
              <a:t>4</a:t>
            </a:r>
            <a:r>
              <a:rPr lang="en-US" altLang="ja-JP" kern="700" dirty="0">
                <a:effectLst/>
                <a:latin typeface="Arial" panose="020B0604020202020204" pitchFamily="34" charset="0"/>
                <a:ea typeface="ＭＳ Ｐゴシック" panose="020B0600070205080204" pitchFamily="50" charset="-128"/>
                <a:cs typeface="Arial" panose="020B0604020202020204" pitchFamily="34" charset="0"/>
              </a:rPr>
              <a:t>]</a:t>
            </a:r>
          </a:p>
          <a:p>
            <a:pPr algn="just" hangingPunct="0"/>
            <a:r>
              <a:rPr lang="en-US" altLang="ja-JP" sz="1600" kern="700" dirty="0">
                <a:effectLst/>
                <a:latin typeface="Arial" panose="020B0604020202020204" pitchFamily="34" charset="0"/>
                <a:ea typeface="ＭＳ Ｐゴシック" panose="020B0600070205080204" pitchFamily="50" charset="-128"/>
                <a:cs typeface="Arial" panose="020B0604020202020204" pitchFamily="34" charset="0"/>
              </a:rPr>
              <a:t>[4] Y. Terao, et al., TEION KOGAKU (J. </a:t>
            </a:r>
            <a:r>
              <a:rPr lang="en-US" altLang="ja-JP" sz="1600" kern="700" dirty="0" err="1">
                <a:effectLst/>
                <a:latin typeface="Arial" panose="020B0604020202020204" pitchFamily="34" charset="0"/>
                <a:ea typeface="ＭＳ Ｐゴシック" panose="020B0600070205080204" pitchFamily="50" charset="-128"/>
                <a:cs typeface="Arial" panose="020B0604020202020204" pitchFamily="34" charset="0"/>
              </a:rPr>
              <a:t>Cryo</a:t>
            </a:r>
            <a:r>
              <a:rPr lang="en-US" altLang="ja-JP" sz="1600" kern="700" dirty="0">
                <a:effectLst/>
                <a:latin typeface="Arial" panose="020B0604020202020204" pitchFamily="34" charset="0"/>
                <a:ea typeface="ＭＳ Ｐゴシック" panose="020B0600070205080204" pitchFamily="50" charset="-128"/>
                <a:cs typeface="Arial" panose="020B0604020202020204" pitchFamily="34" charset="0"/>
              </a:rPr>
              <a:t>. Super. Soc. </a:t>
            </a:r>
            <a:r>
              <a:rPr lang="en-US" altLang="ja-JP" sz="1600" kern="700" dirty="0" err="1">
                <a:effectLst/>
                <a:latin typeface="Arial" panose="020B0604020202020204" pitchFamily="34" charset="0"/>
                <a:ea typeface="ＭＳ Ｐゴシック" panose="020B0600070205080204" pitchFamily="50" charset="-128"/>
                <a:cs typeface="Arial" panose="020B0604020202020204" pitchFamily="34" charset="0"/>
              </a:rPr>
              <a:t>Jpn</a:t>
            </a:r>
            <a:r>
              <a:rPr lang="en-US" altLang="ja-JP" sz="1600" kern="700" dirty="0">
                <a:effectLst/>
                <a:latin typeface="Arial" panose="020B0604020202020204" pitchFamily="34" charset="0"/>
                <a:ea typeface="ＭＳ Ｐゴシック" panose="020B0600070205080204" pitchFamily="50" charset="-128"/>
                <a:cs typeface="Arial" panose="020B0604020202020204" pitchFamily="34" charset="0"/>
              </a:rPr>
              <a:t>.), 57(2) (2022) 71-78</a:t>
            </a:r>
          </a:p>
        </p:txBody>
      </p:sp>
      <p:sp>
        <p:nvSpPr>
          <p:cNvPr id="9" name="テキスト ボックス 8">
            <a:extLst>
              <a:ext uri="{FF2B5EF4-FFF2-40B4-BE49-F238E27FC236}">
                <a16:creationId xmlns:a16="http://schemas.microsoft.com/office/drawing/2014/main" id="{A6FE6178-BEBD-4999-873A-8385E3F019A1}"/>
              </a:ext>
            </a:extLst>
          </p:cNvPr>
          <p:cNvSpPr txBox="1"/>
          <p:nvPr/>
        </p:nvSpPr>
        <p:spPr>
          <a:xfrm>
            <a:off x="2066009" y="5396996"/>
            <a:ext cx="5080090" cy="369332"/>
          </a:xfrm>
          <a:prstGeom prst="rect">
            <a:avLst/>
          </a:prstGeom>
          <a:noFill/>
        </p:spPr>
        <p:txBody>
          <a:bodyPr wrap="square">
            <a:spAutoFit/>
          </a:bodyPr>
          <a:lstStyle/>
          <a:p>
            <a:pPr algn="ctr" hangingPunct="0"/>
            <a:r>
              <a:rPr lang="en-US" altLang="ja-JP" kern="700" dirty="0">
                <a:effectLst/>
                <a:latin typeface="ＭＳ Ｐゴシック" panose="020B0600070205080204" pitchFamily="50" charset="-128"/>
                <a:ea typeface="ＭＳ Ｐゴシック" panose="020B0600070205080204" pitchFamily="50" charset="-128"/>
                <a:cs typeface="Calibri" panose="020F0502020204030204" pitchFamily="34" charset="0"/>
              </a:rPr>
              <a:t>(c) University</a:t>
            </a:r>
            <a:r>
              <a:rPr lang="ja-JP" altLang="en-US" kern="700" dirty="0">
                <a:effectLst/>
                <a:latin typeface="ＭＳ Ｐゴシック" panose="020B0600070205080204" pitchFamily="50" charset="-128"/>
                <a:ea typeface="ＭＳ Ｐゴシック" panose="020B0600070205080204" pitchFamily="50" charset="-128"/>
                <a:cs typeface="Calibri" panose="020F0502020204030204" pitchFamily="34" charset="0"/>
              </a:rPr>
              <a:t> </a:t>
            </a:r>
            <a:r>
              <a:rPr lang="en-US" altLang="ja-JP" kern="700" dirty="0">
                <a:effectLst/>
                <a:latin typeface="ＭＳ Ｐゴシック" panose="020B0600070205080204" pitchFamily="50" charset="-128"/>
                <a:ea typeface="ＭＳ Ｐゴシック" panose="020B0600070205080204" pitchFamily="50" charset="-128"/>
                <a:cs typeface="Calibri" panose="020F0502020204030204" pitchFamily="34" charset="0"/>
              </a:rPr>
              <a:t>of</a:t>
            </a:r>
            <a:r>
              <a:rPr lang="ja-JP" altLang="en-US" kern="700" dirty="0">
                <a:effectLst/>
                <a:latin typeface="ＭＳ Ｐゴシック" panose="020B0600070205080204" pitchFamily="50" charset="-128"/>
                <a:ea typeface="ＭＳ Ｐゴシック" panose="020B0600070205080204" pitchFamily="50" charset="-128"/>
                <a:cs typeface="Calibri" panose="020F0502020204030204" pitchFamily="34" charset="0"/>
              </a:rPr>
              <a:t> </a:t>
            </a:r>
            <a:r>
              <a:rPr lang="en-US" altLang="ja-JP" kern="700" dirty="0">
                <a:effectLst/>
                <a:latin typeface="ＭＳ Ｐゴシック" panose="020B0600070205080204" pitchFamily="50" charset="-128"/>
                <a:ea typeface="ＭＳ Ｐゴシック" panose="020B0600070205080204" pitchFamily="50" charset="-128"/>
                <a:cs typeface="Calibri" panose="020F0502020204030204" pitchFamily="34" charset="0"/>
              </a:rPr>
              <a:t>Lorraine</a:t>
            </a:r>
            <a:r>
              <a:rPr lang="ja-JP" altLang="en-US" kern="700" dirty="0">
                <a:latin typeface="ＭＳ Ｐゴシック" panose="020B0600070205080204" pitchFamily="50" charset="-128"/>
                <a:ea typeface="ＭＳ Ｐゴシック" panose="020B0600070205080204" pitchFamily="50" charset="-128"/>
                <a:cs typeface="Calibri" panose="020F0502020204030204" pitchFamily="34" charset="0"/>
              </a:rPr>
              <a:t> </a:t>
            </a:r>
            <a:r>
              <a:rPr lang="en-US" altLang="ja-JP" kern="700" dirty="0">
                <a:latin typeface="ＭＳ Ｐゴシック" panose="020B0600070205080204" pitchFamily="50" charset="-128"/>
                <a:ea typeface="ＭＳ Ｐゴシック" panose="020B0600070205080204" pitchFamily="50" charset="-128"/>
                <a:cs typeface="Calibri" panose="020F0502020204030204" pitchFamily="34" charset="0"/>
              </a:rPr>
              <a:t>(Partial superconducting)</a:t>
            </a:r>
            <a:endParaRPr lang="ja-JP" altLang="ja-JP" kern="700" dirty="0">
              <a:effectLst/>
              <a:latin typeface="ＭＳ Ｐゴシック" panose="020B0600070205080204" pitchFamily="50" charset="-128"/>
              <a:ea typeface="ＭＳ Ｐゴシック" panose="020B0600070205080204" pitchFamily="50" charset="-128"/>
              <a:cs typeface="Calibri" panose="020F0502020204030204" pitchFamily="34" charset="0"/>
            </a:endParaRPr>
          </a:p>
        </p:txBody>
      </p:sp>
      <p:pic>
        <p:nvPicPr>
          <p:cNvPr id="10" name="図 9">
            <a:extLst>
              <a:ext uri="{FF2B5EF4-FFF2-40B4-BE49-F238E27FC236}">
                <a16:creationId xmlns:a16="http://schemas.microsoft.com/office/drawing/2014/main" id="{BBEDE4FA-BBDE-48F9-9480-F5A8CF6FABBD}"/>
              </a:ext>
            </a:extLst>
          </p:cNvPr>
          <p:cNvPicPr>
            <a:picLocks noChangeAspect="1"/>
          </p:cNvPicPr>
          <p:nvPr/>
        </p:nvPicPr>
        <p:blipFill rotWithShape="1">
          <a:blip r:embed="rId2"/>
          <a:srcRect l="16829" t="37886" r="44848" b="18374"/>
          <a:stretch/>
        </p:blipFill>
        <p:spPr>
          <a:xfrm>
            <a:off x="400778" y="1510744"/>
            <a:ext cx="2991418" cy="1920505"/>
          </a:xfrm>
          <a:prstGeom prst="rect">
            <a:avLst/>
          </a:prstGeom>
        </p:spPr>
      </p:pic>
      <p:pic>
        <p:nvPicPr>
          <p:cNvPr id="11" name="図 10">
            <a:extLst>
              <a:ext uri="{FF2B5EF4-FFF2-40B4-BE49-F238E27FC236}">
                <a16:creationId xmlns:a16="http://schemas.microsoft.com/office/drawing/2014/main" id="{88FDB87C-1094-4AB3-8DF4-D9EBAE4CCB5B}"/>
              </a:ext>
            </a:extLst>
          </p:cNvPr>
          <p:cNvPicPr>
            <a:picLocks noChangeAspect="1"/>
          </p:cNvPicPr>
          <p:nvPr/>
        </p:nvPicPr>
        <p:blipFill rotWithShape="1">
          <a:blip r:embed="rId3"/>
          <a:srcRect l="18018" t="36261" r="47774" b="20867"/>
          <a:stretch/>
        </p:blipFill>
        <p:spPr>
          <a:xfrm>
            <a:off x="2763514" y="3559047"/>
            <a:ext cx="2810386" cy="1981300"/>
          </a:xfrm>
          <a:prstGeom prst="rect">
            <a:avLst/>
          </a:prstGeom>
        </p:spPr>
      </p:pic>
      <p:pic>
        <p:nvPicPr>
          <p:cNvPr id="12" name="図 11">
            <a:extLst>
              <a:ext uri="{FF2B5EF4-FFF2-40B4-BE49-F238E27FC236}">
                <a16:creationId xmlns:a16="http://schemas.microsoft.com/office/drawing/2014/main" id="{B59DC8FC-FC33-42E1-AF25-16F05CD8EC91}"/>
              </a:ext>
            </a:extLst>
          </p:cNvPr>
          <p:cNvPicPr>
            <a:picLocks noChangeAspect="1"/>
          </p:cNvPicPr>
          <p:nvPr/>
        </p:nvPicPr>
        <p:blipFill rotWithShape="1">
          <a:blip r:embed="rId4"/>
          <a:srcRect l="41707" t="31383" r="18597" b="23089"/>
          <a:stretch/>
        </p:blipFill>
        <p:spPr>
          <a:xfrm>
            <a:off x="4836621" y="1287815"/>
            <a:ext cx="3375294" cy="2177610"/>
          </a:xfrm>
          <a:prstGeom prst="rect">
            <a:avLst/>
          </a:prstGeom>
        </p:spPr>
      </p:pic>
      <p:sp>
        <p:nvSpPr>
          <p:cNvPr id="13" name="テキスト ボックス 12">
            <a:extLst>
              <a:ext uri="{FF2B5EF4-FFF2-40B4-BE49-F238E27FC236}">
                <a16:creationId xmlns:a16="http://schemas.microsoft.com/office/drawing/2014/main" id="{6083E13A-EAA5-4E4F-9C08-B68863495931}"/>
              </a:ext>
            </a:extLst>
          </p:cNvPr>
          <p:cNvSpPr txBox="1"/>
          <p:nvPr/>
        </p:nvSpPr>
        <p:spPr>
          <a:xfrm>
            <a:off x="5028559" y="3504280"/>
            <a:ext cx="2991418" cy="646331"/>
          </a:xfrm>
          <a:prstGeom prst="rect">
            <a:avLst/>
          </a:prstGeom>
          <a:noFill/>
        </p:spPr>
        <p:txBody>
          <a:bodyPr wrap="square">
            <a:spAutoFit/>
          </a:bodyPr>
          <a:lstStyle/>
          <a:p>
            <a:pPr algn="ctr" hangingPunct="0"/>
            <a:r>
              <a:rPr lang="en-US" altLang="ja-JP" kern="700" dirty="0">
                <a:effectLst/>
                <a:latin typeface="ＭＳ Ｐゴシック" panose="020B0600070205080204" pitchFamily="50" charset="-128"/>
                <a:ea typeface="ＭＳ Ｐゴシック" panose="020B0600070205080204" pitchFamily="50" charset="-128"/>
                <a:cs typeface="Calibri" panose="020F0502020204030204" pitchFamily="34" charset="0"/>
              </a:rPr>
              <a:t>(b) </a:t>
            </a:r>
            <a:r>
              <a:rPr lang="en-US" altLang="ja-JP" kern="700" dirty="0">
                <a:latin typeface="ＭＳ Ｐゴシック" panose="020B0600070205080204" pitchFamily="50" charset="-128"/>
                <a:ea typeface="ＭＳ Ｐゴシック" panose="020B0600070205080204" pitchFamily="50" charset="-128"/>
                <a:cs typeface="Calibri" panose="020F0502020204030204" pitchFamily="34" charset="0"/>
              </a:rPr>
              <a:t>University of Tokyo</a:t>
            </a:r>
          </a:p>
          <a:p>
            <a:pPr algn="ctr" hangingPunct="0"/>
            <a:r>
              <a:rPr lang="en-US" altLang="ja-JP" kern="700" dirty="0">
                <a:latin typeface="ＭＳ Ｐゴシック" panose="020B0600070205080204" pitchFamily="50" charset="-128"/>
                <a:ea typeface="ＭＳ Ｐゴシック" panose="020B0600070205080204" pitchFamily="50" charset="-128"/>
                <a:cs typeface="Calibri" panose="020F0502020204030204" pitchFamily="34" charset="0"/>
              </a:rPr>
              <a:t>(All superconducting)</a:t>
            </a:r>
            <a:endParaRPr lang="ja-JP" altLang="ja-JP" kern="700" dirty="0">
              <a:effectLst/>
              <a:latin typeface="ＭＳ Ｐゴシック" panose="020B0600070205080204" pitchFamily="50" charset="-128"/>
              <a:ea typeface="ＭＳ Ｐゴシック" panose="020B0600070205080204" pitchFamily="50" charset="-128"/>
              <a:cs typeface="Calibri" panose="020F0502020204030204" pitchFamily="34" charset="0"/>
            </a:endParaRPr>
          </a:p>
        </p:txBody>
      </p:sp>
      <p:sp>
        <p:nvSpPr>
          <p:cNvPr id="14" name="テキスト ボックス 13">
            <a:extLst>
              <a:ext uri="{FF2B5EF4-FFF2-40B4-BE49-F238E27FC236}">
                <a16:creationId xmlns:a16="http://schemas.microsoft.com/office/drawing/2014/main" id="{161B072B-3F8E-479F-BE80-F0100996C776}"/>
              </a:ext>
            </a:extLst>
          </p:cNvPr>
          <p:cNvSpPr txBox="1"/>
          <p:nvPr/>
        </p:nvSpPr>
        <p:spPr>
          <a:xfrm>
            <a:off x="5207566" y="4815957"/>
            <a:ext cx="3520224" cy="369332"/>
          </a:xfrm>
          <a:prstGeom prst="rect">
            <a:avLst/>
          </a:prstGeom>
          <a:noFill/>
        </p:spPr>
        <p:txBody>
          <a:bodyPr wrap="square">
            <a:spAutoFit/>
          </a:bodyPr>
          <a:lstStyle/>
          <a:p>
            <a:pPr algn="ctr" hangingPunct="0"/>
            <a:r>
              <a:rPr lang="en-US" altLang="ja-JP" kern="700" dirty="0">
                <a:solidFill>
                  <a:srgbClr val="FF0000"/>
                </a:solidFill>
                <a:effectLst/>
                <a:latin typeface="ＭＳ Ｐゴシック" panose="020B0600070205080204" pitchFamily="50" charset="-128"/>
                <a:ea typeface="ＭＳ Ｐゴシック" panose="020B0600070205080204" pitchFamily="50" charset="-128"/>
                <a:cs typeface="Calibri" panose="020F0502020204030204" pitchFamily="34" charset="0"/>
              </a:rPr>
              <a:t>Prototyping &amp; testing conducted</a:t>
            </a:r>
          </a:p>
        </p:txBody>
      </p:sp>
      <p:sp>
        <p:nvSpPr>
          <p:cNvPr id="15" name="テキスト ボックス 14">
            <a:extLst>
              <a:ext uri="{FF2B5EF4-FFF2-40B4-BE49-F238E27FC236}">
                <a16:creationId xmlns:a16="http://schemas.microsoft.com/office/drawing/2014/main" id="{2EF9C725-2566-4802-ABFD-56793EADA9F6}"/>
              </a:ext>
            </a:extLst>
          </p:cNvPr>
          <p:cNvSpPr txBox="1"/>
          <p:nvPr/>
        </p:nvSpPr>
        <p:spPr>
          <a:xfrm>
            <a:off x="1508981" y="2721819"/>
            <a:ext cx="2431607" cy="369332"/>
          </a:xfrm>
          <a:prstGeom prst="rect">
            <a:avLst/>
          </a:prstGeom>
          <a:noFill/>
        </p:spPr>
        <p:txBody>
          <a:bodyPr wrap="square">
            <a:spAutoFit/>
          </a:bodyPr>
          <a:lstStyle/>
          <a:p>
            <a:pPr algn="just" hangingPunct="0"/>
            <a:r>
              <a:rPr lang="en-US" altLang="ja-JP" kern="700" dirty="0">
                <a:solidFill>
                  <a:srgbClr val="FF0000"/>
                </a:solidFill>
                <a:latin typeface="ＭＳ Ｐゴシック" panose="020B0600070205080204" pitchFamily="50" charset="-128"/>
                <a:ea typeface="ＭＳ Ｐゴシック" panose="020B0600070205080204" pitchFamily="50" charset="-128"/>
                <a:cs typeface="Calibri" panose="020F0502020204030204" pitchFamily="34" charset="0"/>
              </a:rPr>
              <a:t>C</a:t>
            </a:r>
            <a:r>
              <a:rPr lang="en-US" altLang="ja-JP" kern="700" dirty="0">
                <a:solidFill>
                  <a:srgbClr val="FF0000"/>
                </a:solidFill>
                <a:effectLst/>
                <a:latin typeface="ＭＳ Ｐゴシック" panose="020B0600070205080204" pitchFamily="50" charset="-128"/>
                <a:ea typeface="ＭＳ Ｐゴシック" panose="020B0600070205080204" pitchFamily="50" charset="-128"/>
                <a:cs typeface="Calibri" panose="020F0502020204030204" pitchFamily="34" charset="0"/>
              </a:rPr>
              <a:t>oncept proposed</a:t>
            </a:r>
          </a:p>
        </p:txBody>
      </p:sp>
      <p:sp>
        <p:nvSpPr>
          <p:cNvPr id="16" name="テキスト ボックス 15">
            <a:extLst>
              <a:ext uri="{FF2B5EF4-FFF2-40B4-BE49-F238E27FC236}">
                <a16:creationId xmlns:a16="http://schemas.microsoft.com/office/drawing/2014/main" id="{B9C795DA-8A5E-4AA8-AC45-1C857F5A372D}"/>
              </a:ext>
            </a:extLst>
          </p:cNvPr>
          <p:cNvSpPr txBox="1"/>
          <p:nvPr/>
        </p:nvSpPr>
        <p:spPr>
          <a:xfrm>
            <a:off x="7753409" y="3039041"/>
            <a:ext cx="1354539" cy="646331"/>
          </a:xfrm>
          <a:prstGeom prst="rect">
            <a:avLst/>
          </a:prstGeom>
          <a:noFill/>
        </p:spPr>
        <p:txBody>
          <a:bodyPr wrap="square">
            <a:spAutoFit/>
          </a:bodyPr>
          <a:lstStyle/>
          <a:p>
            <a:pPr algn="ctr" hangingPunct="0"/>
            <a:r>
              <a:rPr lang="en-US" altLang="ja-JP" kern="700" dirty="0">
                <a:solidFill>
                  <a:srgbClr val="FF0000"/>
                </a:solidFill>
                <a:effectLst/>
                <a:latin typeface="ＭＳ Ｐゴシック" panose="020B0600070205080204" pitchFamily="50" charset="-128"/>
                <a:ea typeface="ＭＳ Ｐゴシック" panose="020B0600070205080204" pitchFamily="50" charset="-128"/>
                <a:cs typeface="Calibri" panose="020F0502020204030204" pitchFamily="34" charset="0"/>
              </a:rPr>
              <a:t>Analysis and review</a:t>
            </a:r>
          </a:p>
        </p:txBody>
      </p:sp>
      <p:sp>
        <p:nvSpPr>
          <p:cNvPr id="17" name="テキスト ボックス 16">
            <a:extLst>
              <a:ext uri="{FF2B5EF4-FFF2-40B4-BE49-F238E27FC236}">
                <a16:creationId xmlns:a16="http://schemas.microsoft.com/office/drawing/2014/main" id="{9E578DBB-8E8F-4206-8811-EA2BF9263FB4}"/>
              </a:ext>
            </a:extLst>
          </p:cNvPr>
          <p:cNvSpPr txBox="1"/>
          <p:nvPr/>
        </p:nvSpPr>
        <p:spPr>
          <a:xfrm>
            <a:off x="218285" y="3322115"/>
            <a:ext cx="3173911" cy="646331"/>
          </a:xfrm>
          <a:prstGeom prst="rect">
            <a:avLst/>
          </a:prstGeom>
          <a:noFill/>
        </p:spPr>
        <p:txBody>
          <a:bodyPr wrap="square">
            <a:spAutoFit/>
          </a:bodyPr>
          <a:lstStyle/>
          <a:p>
            <a:pPr marL="342900" indent="-342900" algn="ctr" hangingPunct="0">
              <a:buAutoNum type="alphaLcParenBoth"/>
            </a:pPr>
            <a:r>
              <a:rPr lang="en-US" altLang="ja-JP" kern="700" dirty="0">
                <a:latin typeface="ＭＳ Ｐゴシック" panose="020B0600070205080204" pitchFamily="50" charset="-128"/>
                <a:ea typeface="ＭＳ Ｐゴシック" panose="020B0600070205080204" pitchFamily="50" charset="-128"/>
                <a:cs typeface="Calibri" panose="020F0502020204030204" pitchFamily="34" charset="0"/>
              </a:rPr>
              <a:t>NASA</a:t>
            </a:r>
          </a:p>
          <a:p>
            <a:pPr algn="ctr" hangingPunct="0"/>
            <a:r>
              <a:rPr lang="en-US" altLang="ja-JP" kern="700" dirty="0">
                <a:latin typeface="ＭＳ Ｐゴシック" panose="020B0600070205080204" pitchFamily="50" charset="-128"/>
                <a:ea typeface="ＭＳ Ｐゴシック" panose="020B0600070205080204" pitchFamily="50" charset="-128"/>
                <a:cs typeface="Calibri" panose="020F0502020204030204" pitchFamily="34" charset="0"/>
              </a:rPr>
              <a:t>(Partial superconducting)</a:t>
            </a:r>
            <a:endParaRPr lang="ja-JP" altLang="ja-JP" kern="700" dirty="0">
              <a:effectLst/>
              <a:latin typeface="ＭＳ Ｐゴシック" panose="020B0600070205080204" pitchFamily="50" charset="-128"/>
              <a:ea typeface="ＭＳ Ｐゴシック" panose="020B0600070205080204" pitchFamily="50" charset="-128"/>
              <a:cs typeface="Calibri" panose="020F0502020204030204" pitchFamily="34" charset="0"/>
            </a:endParaRPr>
          </a:p>
        </p:txBody>
      </p:sp>
      <p:sp>
        <p:nvSpPr>
          <p:cNvPr id="18" name="スライド番号プレースホルダー 1">
            <a:extLst>
              <a:ext uri="{FF2B5EF4-FFF2-40B4-BE49-F238E27FC236}">
                <a16:creationId xmlns:a16="http://schemas.microsoft.com/office/drawing/2014/main" id="{E86396E0-9B96-44AE-A0CF-949F5D6C7EA4}"/>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13</a:t>
            </a:fld>
            <a:endParaRPr kumimoji="1" lang="ja-JP" altLang="en-US" dirty="0"/>
          </a:p>
        </p:txBody>
      </p:sp>
    </p:spTree>
    <p:extLst>
      <p:ext uri="{BB962C8B-B14F-4D97-AF65-F5344CB8AC3E}">
        <p14:creationId xmlns:p14="http://schemas.microsoft.com/office/powerpoint/2010/main" val="356690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103DB-FB67-5A33-DA77-F313E1239403}"/>
            </a:ext>
          </a:extLst>
        </p:cNvPr>
        <p:cNvGrpSpPr/>
        <p:nvPr/>
      </p:nvGrpSpPr>
      <p:grpSpPr>
        <a:xfrm>
          <a:off x="0" y="0"/>
          <a:ext cx="0" cy="0"/>
          <a:chOff x="0" y="0"/>
          <a:chExt cx="0" cy="0"/>
        </a:xfrm>
      </p:grpSpPr>
      <p:sp>
        <p:nvSpPr>
          <p:cNvPr id="32" name="テキスト ボックス 31">
            <a:extLst>
              <a:ext uri="{FF2B5EF4-FFF2-40B4-BE49-F238E27FC236}">
                <a16:creationId xmlns:a16="http://schemas.microsoft.com/office/drawing/2014/main" id="{1FD3D25A-E720-4859-8550-889B7428B20C}"/>
              </a:ext>
            </a:extLst>
          </p:cNvPr>
          <p:cNvSpPr txBox="1"/>
          <p:nvPr/>
        </p:nvSpPr>
        <p:spPr>
          <a:xfrm>
            <a:off x="302964" y="1532247"/>
            <a:ext cx="6999710" cy="1015663"/>
          </a:xfrm>
          <a:prstGeom prst="rect">
            <a:avLst/>
          </a:prstGeom>
          <a:noFill/>
        </p:spPr>
        <p:txBody>
          <a:bodyPr wrap="square">
            <a:spAutoFit/>
          </a:bodyPr>
          <a:lstStyle/>
          <a:p>
            <a:r>
              <a:rPr lang="en-US" altLang="ja-JP" sz="2000" dirty="0">
                <a:latin typeface="Arial" panose="020B0604020202020204" pitchFamily="34" charset="0"/>
                <a:cs typeface="Arial" panose="020B0604020202020204" pitchFamily="34" charset="0"/>
              </a:rPr>
              <a:t>Operation of a 2 MW-class superconducting motor cooled by liquid hydrogen via a helium circulation loop.</a:t>
            </a:r>
          </a:p>
          <a:p>
            <a:r>
              <a:rPr lang="en-US" altLang="ja-JP" sz="2000" dirty="0">
                <a:latin typeface="Arial" panose="020B0604020202020204" pitchFamily="34" charset="0"/>
                <a:cs typeface="Arial" panose="020B0604020202020204" pitchFamily="34" charset="0"/>
              </a:rPr>
              <a:t> (Motor type: </a:t>
            </a:r>
            <a:r>
              <a:rPr lang="en-US" altLang="ja-JP" sz="2000" dirty="0">
                <a:solidFill>
                  <a:srgbClr val="FF0000"/>
                </a:solidFill>
                <a:latin typeface="Arial" panose="020B0604020202020204" pitchFamily="34" charset="0"/>
                <a:cs typeface="Arial" panose="020B0604020202020204" pitchFamily="34" charset="0"/>
              </a:rPr>
              <a:t>HTS armature and permanent magnets rotor</a:t>
            </a:r>
            <a:r>
              <a:rPr lang="en-US" altLang="ja-JP" sz="2000" dirty="0">
                <a:latin typeface="Arial" panose="020B0604020202020204" pitchFamily="34" charset="0"/>
                <a:cs typeface="Arial" panose="020B0604020202020204" pitchFamily="34" charset="0"/>
              </a:rPr>
              <a:t>)</a:t>
            </a:r>
            <a:endParaRPr lang="ja-JP" altLang="en-US" sz="2000" dirty="0">
              <a:latin typeface="Arial" panose="020B0604020202020204" pitchFamily="34" charset="0"/>
              <a:cs typeface="Arial" panose="020B0604020202020204" pitchFamily="34" charset="0"/>
            </a:endParaRPr>
          </a:p>
        </p:txBody>
      </p:sp>
      <p:pic>
        <p:nvPicPr>
          <p:cNvPr id="11" name="図 10">
            <a:extLst>
              <a:ext uri="{FF2B5EF4-FFF2-40B4-BE49-F238E27FC236}">
                <a16:creationId xmlns:a16="http://schemas.microsoft.com/office/drawing/2014/main" id="{63AE9136-6547-422A-8E84-DFA2FF8F9AD3}"/>
              </a:ext>
            </a:extLst>
          </p:cNvPr>
          <p:cNvPicPr>
            <a:picLocks noChangeAspect="1"/>
          </p:cNvPicPr>
          <p:nvPr/>
        </p:nvPicPr>
        <p:blipFill>
          <a:blip r:embed="rId3"/>
          <a:stretch>
            <a:fillRect/>
          </a:stretch>
        </p:blipFill>
        <p:spPr>
          <a:xfrm>
            <a:off x="2332223" y="2863890"/>
            <a:ext cx="3692795" cy="2461863"/>
          </a:xfrm>
          <a:prstGeom prst="rect">
            <a:avLst/>
          </a:prstGeom>
        </p:spPr>
      </p:pic>
      <p:sp>
        <p:nvSpPr>
          <p:cNvPr id="34" name="テキスト ボックス 33">
            <a:extLst>
              <a:ext uri="{FF2B5EF4-FFF2-40B4-BE49-F238E27FC236}">
                <a16:creationId xmlns:a16="http://schemas.microsoft.com/office/drawing/2014/main" id="{EC9ABC66-747A-405F-8367-BF7DA85195DA}"/>
              </a:ext>
            </a:extLst>
          </p:cNvPr>
          <p:cNvSpPr txBox="1"/>
          <p:nvPr/>
        </p:nvSpPr>
        <p:spPr>
          <a:xfrm>
            <a:off x="1002626" y="5400402"/>
            <a:ext cx="6858750" cy="400110"/>
          </a:xfrm>
          <a:prstGeom prst="rect">
            <a:avLst/>
          </a:prstGeom>
          <a:noFill/>
        </p:spPr>
        <p:txBody>
          <a:bodyPr wrap="square">
            <a:spAutoFit/>
          </a:bodyPr>
          <a:lstStyle/>
          <a:p>
            <a:r>
              <a:rPr lang="en-US" altLang="ja-JP" sz="2000" dirty="0">
                <a:latin typeface="Arial" panose="020B0604020202020204" pitchFamily="34" charset="0"/>
                <a:cs typeface="Arial" panose="020B0604020202020204" pitchFamily="34" charset="0"/>
              </a:rPr>
              <a:t>Fig. 11 Sectional drawing of the </a:t>
            </a:r>
            <a:r>
              <a:rPr lang="en-US" altLang="ja-JP" sz="2000" dirty="0" err="1">
                <a:latin typeface="Arial" panose="020B0604020202020204" pitchFamily="34" charset="0"/>
                <a:cs typeface="Arial" panose="020B0604020202020204" pitchFamily="34" charset="0"/>
              </a:rPr>
              <a:t>Cryoprop</a:t>
            </a:r>
            <a:r>
              <a:rPr lang="en-US" altLang="ja-JP" sz="2000" dirty="0">
                <a:latin typeface="Arial" panose="020B0604020202020204" pitchFamily="34" charset="0"/>
                <a:cs typeface="Arial" panose="020B0604020202020204" pitchFamily="34" charset="0"/>
              </a:rPr>
              <a:t> demonstrator [5]</a:t>
            </a:r>
            <a:endParaRPr lang="ja-JP" altLang="en-US" sz="2000"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5103A4D4-A976-42C7-8AF9-7E38FC056478}"/>
              </a:ext>
            </a:extLst>
          </p:cNvPr>
          <p:cNvSpPr txBox="1"/>
          <p:nvPr/>
        </p:nvSpPr>
        <p:spPr>
          <a:xfrm>
            <a:off x="120834" y="5875160"/>
            <a:ext cx="9023166" cy="584775"/>
          </a:xfrm>
          <a:prstGeom prst="rect">
            <a:avLst/>
          </a:prstGeom>
          <a:noFill/>
        </p:spPr>
        <p:txBody>
          <a:bodyPr wrap="square">
            <a:spAutoFit/>
          </a:bodyPr>
          <a:lstStyle/>
          <a:p>
            <a:r>
              <a:rPr lang="en-US" altLang="ja-JP" sz="1600" dirty="0">
                <a:latin typeface="Arial" panose="020B0604020202020204" pitchFamily="34" charset="0"/>
                <a:cs typeface="Arial" panose="020B0604020202020204" pitchFamily="34" charset="0"/>
              </a:rPr>
              <a:t>[5] Airbus website: https://www.airbus.com/en/newsroom/press-releases/2024-05-airbus-takes-superconductivity-research-for-hydrogen-powered </a:t>
            </a:r>
            <a:endParaRPr lang="ja-JP" altLang="en-US" sz="1600" dirty="0">
              <a:latin typeface="Arial" panose="020B0604020202020204" pitchFamily="34" charset="0"/>
              <a:cs typeface="Arial" panose="020B0604020202020204" pitchFamily="34" charset="0"/>
            </a:endParaRPr>
          </a:p>
        </p:txBody>
      </p:sp>
      <p:sp>
        <p:nvSpPr>
          <p:cNvPr id="36" name="スライド番号プレースホルダー 1">
            <a:extLst>
              <a:ext uri="{FF2B5EF4-FFF2-40B4-BE49-F238E27FC236}">
                <a16:creationId xmlns:a16="http://schemas.microsoft.com/office/drawing/2014/main" id="{32ADFD17-7B61-440C-80C9-079112C4ACFA}"/>
              </a:ext>
            </a:extLst>
          </p:cNvPr>
          <p:cNvSpPr>
            <a:spLocks noGrp="1"/>
          </p:cNvSpPr>
          <p:nvPr>
            <p:ph type="sldNum" sz="quarter" idx="12"/>
          </p:nvPr>
        </p:nvSpPr>
        <p:spPr>
          <a:xfrm>
            <a:off x="7861376" y="5725863"/>
            <a:ext cx="853017" cy="157957"/>
          </a:xfrm>
        </p:spPr>
        <p:txBody>
          <a:bodyPr/>
          <a:lstStyle/>
          <a:p>
            <a:fld id="{4CF560BE-1785-4824-B8DC-0506CA9B0FC8}" type="slidenum">
              <a:rPr kumimoji="1" lang="ja-JP" altLang="en-US" smtClean="0"/>
              <a:pPr/>
              <a:t>14</a:t>
            </a:fld>
            <a:endParaRPr kumimoji="1" lang="ja-JP" altLang="en-US" dirty="0"/>
          </a:p>
        </p:txBody>
      </p:sp>
      <p:sp>
        <p:nvSpPr>
          <p:cNvPr id="12" name="テキスト ボックス 11">
            <a:extLst>
              <a:ext uri="{FF2B5EF4-FFF2-40B4-BE49-F238E27FC236}">
                <a16:creationId xmlns:a16="http://schemas.microsoft.com/office/drawing/2014/main" id="{337A0D19-923E-414D-AE3E-0F5E31D8342D}"/>
              </a:ext>
            </a:extLst>
          </p:cNvPr>
          <p:cNvSpPr txBox="1"/>
          <p:nvPr/>
        </p:nvSpPr>
        <p:spPr>
          <a:xfrm>
            <a:off x="198188" y="998216"/>
            <a:ext cx="8601345"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Hydrogen-powered aircraft (Airbus </a:t>
            </a:r>
            <a:r>
              <a:rPr lang="en-US" altLang="ja-JP" sz="2400" u="sng" dirty="0" err="1">
                <a:solidFill>
                  <a:srgbClr val="00B050"/>
                </a:solidFill>
                <a:latin typeface="Arial" panose="020B0604020202020204" pitchFamily="34" charset="0"/>
                <a:cs typeface="Arial" panose="020B0604020202020204" pitchFamily="34" charset="0"/>
              </a:rPr>
              <a:t>UpNext</a:t>
            </a:r>
            <a:r>
              <a:rPr lang="en-US" altLang="ja-JP" sz="2400" u="sng" dirty="0">
                <a:solidFill>
                  <a:srgbClr val="00B050"/>
                </a:solidFill>
                <a:latin typeface="Arial" panose="020B0604020202020204" pitchFamily="34" charset="0"/>
                <a:cs typeface="Arial" panose="020B0604020202020204" pitchFamily="34" charset="0"/>
              </a:rPr>
              <a:t>): </a:t>
            </a:r>
            <a:r>
              <a:rPr lang="en-US" altLang="ja-JP" sz="2400" u="sng" dirty="0" err="1">
                <a:solidFill>
                  <a:srgbClr val="00B050"/>
                </a:solidFill>
                <a:latin typeface="Arial" panose="020B0604020202020204" pitchFamily="34" charset="0"/>
                <a:cs typeface="Arial" panose="020B0604020202020204" pitchFamily="34" charset="0"/>
              </a:rPr>
              <a:t>Cryoprop</a:t>
            </a:r>
            <a:endParaRPr lang="en-US" altLang="ja-JP" sz="2400" u="sng" dirty="0">
              <a:solidFill>
                <a:srgbClr val="00B050"/>
              </a:solidFill>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73409392-65AC-4164-982F-B4AAF11B99CA}"/>
              </a:ext>
            </a:extLst>
          </p:cNvPr>
          <p:cNvSpPr txBox="1"/>
          <p:nvPr/>
        </p:nvSpPr>
        <p:spPr>
          <a:xfrm>
            <a:off x="154348" y="217454"/>
            <a:ext cx="1836721"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4. Aviation</a:t>
            </a:r>
          </a:p>
        </p:txBody>
      </p:sp>
      <p:sp>
        <p:nvSpPr>
          <p:cNvPr id="10" name="スライド番号プレースホルダー 1">
            <a:extLst>
              <a:ext uri="{FF2B5EF4-FFF2-40B4-BE49-F238E27FC236}">
                <a16:creationId xmlns:a16="http://schemas.microsoft.com/office/drawing/2014/main" id="{383C835F-C74E-47DA-B84E-2586227CE81C}"/>
              </a:ext>
            </a:extLst>
          </p:cNvPr>
          <p:cNvSpPr txBox="1">
            <a:spLocks/>
          </p:cNvSpPr>
          <p:nvPr/>
        </p:nvSpPr>
        <p:spPr>
          <a:xfrm>
            <a:off x="7861376" y="6491484"/>
            <a:ext cx="853017" cy="210609"/>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bg1"/>
                </a:solidFill>
                <a:latin typeface="+mn-ea"/>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CF560BE-1785-4824-B8DC-0506CA9B0FC8}" type="slidenum">
              <a:rPr kumimoji="1" lang="ja-JP" altLang="en-US" smtClean="0"/>
              <a:pPr/>
              <a:t>14</a:t>
            </a:fld>
            <a:endParaRPr kumimoji="1" lang="ja-JP" altLang="en-US" dirty="0"/>
          </a:p>
        </p:txBody>
      </p:sp>
    </p:spTree>
    <p:extLst>
      <p:ext uri="{BB962C8B-B14F-4D97-AF65-F5344CB8AC3E}">
        <p14:creationId xmlns:p14="http://schemas.microsoft.com/office/powerpoint/2010/main" val="760598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89091FBE-B9C4-4A3D-8858-89F14D27BF08}"/>
              </a:ext>
            </a:extLst>
          </p:cNvPr>
          <p:cNvSpPr txBox="1"/>
          <p:nvPr/>
        </p:nvSpPr>
        <p:spPr>
          <a:xfrm>
            <a:off x="198189" y="998216"/>
            <a:ext cx="781847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University of Strathclyde (Prof. Min Zhang)</a:t>
            </a:r>
          </a:p>
        </p:txBody>
      </p:sp>
      <p:pic>
        <p:nvPicPr>
          <p:cNvPr id="2050" name="Picture 2">
            <a:extLst>
              <a:ext uri="{FF2B5EF4-FFF2-40B4-BE49-F238E27FC236}">
                <a16:creationId xmlns:a16="http://schemas.microsoft.com/office/drawing/2014/main" id="{BF815E0E-41A8-4F3D-89D5-54D60458D0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9632" y="2759188"/>
            <a:ext cx="4014593" cy="2786518"/>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a:extLst>
              <a:ext uri="{FF2B5EF4-FFF2-40B4-BE49-F238E27FC236}">
                <a16:creationId xmlns:a16="http://schemas.microsoft.com/office/drawing/2014/main" id="{C35DA816-CE38-4777-9438-ECAD3528CC1D}"/>
              </a:ext>
            </a:extLst>
          </p:cNvPr>
          <p:cNvSpPr txBox="1"/>
          <p:nvPr/>
        </p:nvSpPr>
        <p:spPr>
          <a:xfrm>
            <a:off x="20807" y="5525817"/>
            <a:ext cx="9102386" cy="400110"/>
          </a:xfrm>
          <a:prstGeom prst="rect">
            <a:avLst/>
          </a:prstGeom>
          <a:noFill/>
        </p:spPr>
        <p:txBody>
          <a:bodyPr wrap="square">
            <a:spAutoFit/>
          </a:bodyPr>
          <a:lstStyle/>
          <a:p>
            <a:r>
              <a:rPr lang="en-US" altLang="ja-JP" sz="2000" dirty="0">
                <a:latin typeface="Arial" panose="020B0604020202020204" pitchFamily="34" charset="0"/>
                <a:cs typeface="Arial" panose="020B0604020202020204" pitchFamily="34" charset="0"/>
              </a:rPr>
              <a:t>Fig. 12 Photograph of 100kW fully superconducting axial-flux aviation motor [6]</a:t>
            </a:r>
            <a:endParaRPr lang="ja-JP" altLang="en-US" sz="2000" dirty="0">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4BE76D96-BC22-4EC8-A5A0-13AEF6ED7F4C}"/>
              </a:ext>
            </a:extLst>
          </p:cNvPr>
          <p:cNvSpPr txBox="1"/>
          <p:nvPr/>
        </p:nvSpPr>
        <p:spPr>
          <a:xfrm>
            <a:off x="-76451" y="6001079"/>
            <a:ext cx="9220451" cy="338554"/>
          </a:xfrm>
          <a:prstGeom prst="rect">
            <a:avLst/>
          </a:prstGeom>
          <a:noFill/>
        </p:spPr>
        <p:txBody>
          <a:bodyPr wrap="square">
            <a:spAutoFit/>
          </a:bodyPr>
          <a:lstStyle/>
          <a:p>
            <a:r>
              <a:rPr lang="en-US" altLang="ja-JP" sz="1600" dirty="0">
                <a:latin typeface="Arial" panose="020B0604020202020204" pitchFamily="34" charset="0"/>
                <a:cs typeface="Arial" panose="020B0604020202020204" pitchFamily="34" charset="0"/>
              </a:rPr>
              <a:t>[6] University of Strathclyde website: https://www.strath.ac.uk/whystrathclyde/news/2026/cryoengine/</a:t>
            </a:r>
            <a:endParaRPr lang="ja-JP" altLang="en-US" sz="16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CA779855-DD76-4BDC-B9C2-03854997C4D5}"/>
              </a:ext>
            </a:extLst>
          </p:cNvPr>
          <p:cNvSpPr txBox="1"/>
          <p:nvPr/>
        </p:nvSpPr>
        <p:spPr>
          <a:xfrm>
            <a:off x="279874" y="1535032"/>
            <a:ext cx="8584252" cy="1015663"/>
          </a:xfrm>
          <a:prstGeom prst="rect">
            <a:avLst/>
          </a:prstGeom>
          <a:noFill/>
        </p:spPr>
        <p:txBody>
          <a:bodyPr wrap="square">
            <a:spAutoFit/>
          </a:bodyPr>
          <a:lstStyle/>
          <a:p>
            <a:r>
              <a:rPr lang="en-US" altLang="ja-JP" sz="2000" dirty="0">
                <a:solidFill>
                  <a:srgbClr val="FF0000"/>
                </a:solidFill>
                <a:latin typeface="Arial" panose="020B0604020202020204" pitchFamily="34" charset="0"/>
                <a:cs typeface="Arial" panose="020B0604020202020204" pitchFamily="34" charset="0"/>
              </a:rPr>
              <a:t>Successful rotation testing of a 100 kW fully superconducting axial-flux aviation motor</a:t>
            </a:r>
          </a:p>
          <a:p>
            <a:r>
              <a:rPr lang="en-US" altLang="ja-JP" sz="2000" dirty="0">
                <a:solidFill>
                  <a:srgbClr val="FF0000"/>
                </a:solidFill>
                <a:latin typeface="Arial" panose="020B0604020202020204" pitchFamily="34" charset="0"/>
                <a:cs typeface="Arial" panose="020B0604020202020204" pitchFamily="34" charset="0"/>
              </a:rPr>
              <a:t>  : Disc-type, Brushless excitation</a:t>
            </a:r>
            <a:endParaRPr lang="ja-JP" altLang="en-US" sz="2000" dirty="0">
              <a:solidFill>
                <a:srgbClr val="FF0000"/>
              </a:solidFill>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BD6304DE-7609-4741-9B8D-646A4521862B}"/>
              </a:ext>
            </a:extLst>
          </p:cNvPr>
          <p:cNvSpPr txBox="1"/>
          <p:nvPr/>
        </p:nvSpPr>
        <p:spPr>
          <a:xfrm>
            <a:off x="154348" y="217454"/>
            <a:ext cx="1836721"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4. Aviation</a:t>
            </a:r>
          </a:p>
        </p:txBody>
      </p:sp>
      <p:sp>
        <p:nvSpPr>
          <p:cNvPr id="12" name="スライド番号プレースホルダー 1">
            <a:extLst>
              <a:ext uri="{FF2B5EF4-FFF2-40B4-BE49-F238E27FC236}">
                <a16:creationId xmlns:a16="http://schemas.microsoft.com/office/drawing/2014/main" id="{72C99FF6-56D8-4285-94F6-BD8D5D9B9651}"/>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15</a:t>
            </a:fld>
            <a:endParaRPr kumimoji="1" lang="ja-JP" altLang="en-US" dirty="0"/>
          </a:p>
        </p:txBody>
      </p:sp>
    </p:spTree>
    <p:extLst>
      <p:ext uri="{BB962C8B-B14F-4D97-AF65-F5344CB8AC3E}">
        <p14:creationId xmlns:p14="http://schemas.microsoft.com/office/powerpoint/2010/main" val="1448897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超電導写真">
            <a:extLst>
              <a:ext uri="{FF2B5EF4-FFF2-40B4-BE49-F238E27FC236}">
                <a16:creationId xmlns:a16="http://schemas.microsoft.com/office/drawing/2014/main" id="{A97A4CCE-FE55-44D9-8B6C-C4500E1AD02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0636" y="2934884"/>
            <a:ext cx="3973086" cy="2232102"/>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2022F320-BA56-401A-B591-B6EE26F470AC}"/>
              </a:ext>
            </a:extLst>
          </p:cNvPr>
          <p:cNvSpPr txBox="1"/>
          <p:nvPr/>
        </p:nvSpPr>
        <p:spPr>
          <a:xfrm>
            <a:off x="104244" y="5280138"/>
            <a:ext cx="9193012" cy="1159292"/>
          </a:xfrm>
          <a:prstGeom prst="rect">
            <a:avLst/>
          </a:prstGeom>
          <a:noFill/>
        </p:spPr>
        <p:txBody>
          <a:bodyPr wrap="square">
            <a:spAutoFit/>
          </a:bodyPr>
          <a:lstStyle/>
          <a:p>
            <a:pPr hangingPunct="0"/>
            <a:r>
              <a:rPr lang="en-US" altLang="ja-JP" sz="2000" kern="700" dirty="0">
                <a:effectLst/>
                <a:latin typeface="Arial" panose="020B0604020202020204" pitchFamily="34" charset="0"/>
                <a:ea typeface="ＭＳ Ｐゴシック" panose="020B0600070205080204" pitchFamily="50" charset="-128"/>
                <a:cs typeface="Arial" panose="020B0604020202020204" pitchFamily="34" charset="0"/>
              </a:rPr>
              <a:t>Fig. 1</a:t>
            </a:r>
            <a:r>
              <a:rPr lang="en-US" altLang="ja-JP" sz="2000" kern="700" dirty="0">
                <a:latin typeface="Arial" panose="020B0604020202020204" pitchFamily="34" charset="0"/>
                <a:ea typeface="ＭＳ Ｐゴシック" panose="020B0600070205080204" pitchFamily="50" charset="-128"/>
                <a:cs typeface="Arial" panose="020B0604020202020204" pitchFamily="34" charset="0"/>
              </a:rPr>
              <a:t>3</a:t>
            </a:r>
            <a:r>
              <a:rPr lang="en-US" altLang="ja-JP" sz="2000" kern="700" dirty="0">
                <a:effectLst/>
                <a:latin typeface="Arial" panose="020B0604020202020204" pitchFamily="34" charset="0"/>
                <a:ea typeface="ＭＳ Ｐゴシック" panose="020B0600070205080204" pitchFamily="50" charset="-128"/>
                <a:cs typeface="Arial" panose="020B0604020202020204" pitchFamily="34" charset="0"/>
              </a:rPr>
              <a:t> Toshiba Energy Systems &amp; Solutions Corporation’s 2 MW-Class </a:t>
            </a:r>
          </a:p>
          <a:p>
            <a:pPr hangingPunct="0"/>
            <a:r>
              <a:rPr lang="en-US" altLang="ja-JP" sz="2000" kern="700" dirty="0">
                <a:latin typeface="Arial" panose="020B0604020202020204" pitchFamily="34" charset="0"/>
                <a:ea typeface="ＭＳ Ｐゴシック" panose="020B0600070205080204" pitchFamily="50" charset="-128"/>
                <a:cs typeface="Arial" panose="020B0604020202020204" pitchFamily="34" charset="0"/>
              </a:rPr>
              <a:t>            </a:t>
            </a:r>
            <a:r>
              <a:rPr lang="en-US" altLang="ja-JP" sz="2000" kern="700" dirty="0">
                <a:effectLst/>
                <a:latin typeface="Arial" panose="020B0604020202020204" pitchFamily="34" charset="0"/>
                <a:ea typeface="ＭＳ Ｐゴシック" panose="020B0600070205080204" pitchFamily="50" charset="-128"/>
                <a:cs typeface="Arial" panose="020B0604020202020204" pitchFamily="34" charset="0"/>
              </a:rPr>
              <a:t>High-Temperature Superconducting Motor [</a:t>
            </a:r>
            <a:r>
              <a:rPr lang="en-US" altLang="ja-JP" sz="2000" kern="700" dirty="0">
                <a:latin typeface="Arial" panose="020B0604020202020204" pitchFamily="34" charset="0"/>
                <a:ea typeface="ＭＳ Ｐゴシック" panose="020B0600070205080204" pitchFamily="50" charset="-128"/>
                <a:cs typeface="Arial" panose="020B0604020202020204" pitchFamily="34" charset="0"/>
              </a:rPr>
              <a:t>7</a:t>
            </a:r>
            <a:r>
              <a:rPr lang="en-US" altLang="ja-JP" sz="2000" kern="700" dirty="0">
                <a:effectLst/>
                <a:latin typeface="Arial" panose="020B0604020202020204" pitchFamily="34" charset="0"/>
                <a:ea typeface="ＭＳ Ｐゴシック" panose="020B0600070205080204" pitchFamily="50" charset="-128"/>
                <a:cs typeface="Arial" panose="020B0604020202020204" pitchFamily="34" charset="0"/>
              </a:rPr>
              <a:t>]</a:t>
            </a:r>
          </a:p>
          <a:p>
            <a:pPr hangingPunct="0">
              <a:lnSpc>
                <a:spcPts val="1600"/>
              </a:lnSpc>
            </a:pPr>
            <a:endParaRPr lang="en-US" altLang="ja-JP" sz="2000" kern="700" dirty="0">
              <a:effectLst/>
              <a:latin typeface="Arial" panose="020B0604020202020204" pitchFamily="34" charset="0"/>
              <a:ea typeface="ＭＳ Ｐゴシック" panose="020B0600070205080204" pitchFamily="50" charset="-128"/>
              <a:cs typeface="Arial" panose="020B0604020202020204" pitchFamily="34" charset="0"/>
            </a:endParaRPr>
          </a:p>
          <a:p>
            <a:pPr hangingPunct="0"/>
            <a:r>
              <a:rPr lang="en-US" altLang="ja-JP" sz="1600" kern="700" dirty="0">
                <a:latin typeface="Arial" panose="020B0604020202020204" pitchFamily="34" charset="0"/>
                <a:ea typeface="ＭＳ Ｐゴシック" panose="020B0600070205080204" pitchFamily="50" charset="-128"/>
                <a:cs typeface="Arial" panose="020B0604020202020204" pitchFamily="34" charset="0"/>
              </a:rPr>
              <a:t>[7] https://www.global.toshiba/jp/news/energy/2022/06/news-20220623-01.html</a:t>
            </a:r>
          </a:p>
        </p:txBody>
      </p:sp>
      <p:sp>
        <p:nvSpPr>
          <p:cNvPr id="14" name="テキスト ボックス 13">
            <a:extLst>
              <a:ext uri="{FF2B5EF4-FFF2-40B4-BE49-F238E27FC236}">
                <a16:creationId xmlns:a16="http://schemas.microsoft.com/office/drawing/2014/main" id="{3F086C11-C6F3-405C-9178-23C6C55572A6}"/>
              </a:ext>
            </a:extLst>
          </p:cNvPr>
          <p:cNvSpPr txBox="1"/>
          <p:nvPr/>
        </p:nvSpPr>
        <p:spPr>
          <a:xfrm>
            <a:off x="198188" y="998216"/>
            <a:ext cx="8638923"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Toshiba Energy Systems &amp; Solutions Corporation</a:t>
            </a:r>
          </a:p>
        </p:txBody>
      </p:sp>
      <p:sp>
        <p:nvSpPr>
          <p:cNvPr id="9" name="テキスト ボックス 8">
            <a:extLst>
              <a:ext uri="{FF2B5EF4-FFF2-40B4-BE49-F238E27FC236}">
                <a16:creationId xmlns:a16="http://schemas.microsoft.com/office/drawing/2014/main" id="{681D7D0B-933E-4D63-88B3-CF46ECC4390B}"/>
              </a:ext>
            </a:extLst>
          </p:cNvPr>
          <p:cNvSpPr txBox="1"/>
          <p:nvPr/>
        </p:nvSpPr>
        <p:spPr>
          <a:xfrm>
            <a:off x="154348" y="217454"/>
            <a:ext cx="1836721"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4. Aviation</a:t>
            </a:r>
          </a:p>
        </p:txBody>
      </p:sp>
      <p:sp>
        <p:nvSpPr>
          <p:cNvPr id="10" name="テキスト ボックス 9">
            <a:extLst>
              <a:ext uri="{FF2B5EF4-FFF2-40B4-BE49-F238E27FC236}">
                <a16:creationId xmlns:a16="http://schemas.microsoft.com/office/drawing/2014/main" id="{597A0DAA-2588-48EA-B2BD-F4918C16DFBB}"/>
              </a:ext>
            </a:extLst>
          </p:cNvPr>
          <p:cNvSpPr txBox="1"/>
          <p:nvPr/>
        </p:nvSpPr>
        <p:spPr>
          <a:xfrm>
            <a:off x="279874" y="1535032"/>
            <a:ext cx="8584252" cy="1323439"/>
          </a:xfrm>
          <a:prstGeom prst="rect">
            <a:avLst/>
          </a:prstGeom>
          <a:noFill/>
        </p:spPr>
        <p:txBody>
          <a:bodyPr wrap="square">
            <a:spAutoFit/>
          </a:bodyPr>
          <a:lstStyle/>
          <a:p>
            <a:r>
              <a:rPr lang="en-US" altLang="ja-JP" sz="2000" dirty="0">
                <a:solidFill>
                  <a:srgbClr val="FF0000"/>
                </a:solidFill>
                <a:latin typeface="Arial" panose="020B0604020202020204" pitchFamily="34" charset="0"/>
                <a:cs typeface="Arial" panose="020B0604020202020204" pitchFamily="34" charset="0"/>
              </a:rPr>
              <a:t>First prototype: 5.3 kW/kg</a:t>
            </a:r>
          </a:p>
          <a:p>
            <a:r>
              <a:rPr lang="en-US" altLang="ja-JP" sz="2000" dirty="0">
                <a:solidFill>
                  <a:srgbClr val="FF0000"/>
                </a:solidFill>
                <a:latin typeface="Arial" panose="020B0604020202020204" pitchFamily="34" charset="0"/>
                <a:cs typeface="Arial" panose="020B0604020202020204" pitchFamily="34" charset="0"/>
              </a:rPr>
              <a:t>Second prototype (currently under development): 7.0 kW/kg (estimated)</a:t>
            </a:r>
          </a:p>
          <a:p>
            <a:r>
              <a:rPr lang="en-US" altLang="ja-JP" sz="2000" dirty="0">
                <a:solidFill>
                  <a:srgbClr val="FF0000"/>
                </a:solidFill>
                <a:latin typeface="Arial" panose="020B0604020202020204" pitchFamily="34" charset="0"/>
                <a:cs typeface="Arial" panose="020B0604020202020204" pitchFamily="34" charset="0"/>
              </a:rPr>
              <a:t>  : Cooling mechanism using gaseous helium circulation,</a:t>
            </a:r>
          </a:p>
          <a:p>
            <a:r>
              <a:rPr lang="en-US" altLang="ja-JP" sz="2000" dirty="0">
                <a:solidFill>
                  <a:srgbClr val="FF0000"/>
                </a:solidFill>
                <a:latin typeface="Arial" panose="020B0604020202020204" pitchFamily="34" charset="0"/>
                <a:cs typeface="Arial" panose="020B0604020202020204" pitchFamily="34" charset="0"/>
              </a:rPr>
              <a:t>    Conduction cooling of HTS coils from its shaft</a:t>
            </a:r>
            <a:endParaRPr lang="ja-JP" altLang="en-US" sz="2000" dirty="0">
              <a:solidFill>
                <a:srgbClr val="FF0000"/>
              </a:solidFill>
              <a:latin typeface="Arial" panose="020B0604020202020204" pitchFamily="34" charset="0"/>
              <a:cs typeface="Arial" panose="020B0604020202020204" pitchFamily="34" charset="0"/>
            </a:endParaRPr>
          </a:p>
        </p:txBody>
      </p:sp>
      <p:sp>
        <p:nvSpPr>
          <p:cNvPr id="11" name="スライド番号プレースホルダー 1">
            <a:extLst>
              <a:ext uri="{FF2B5EF4-FFF2-40B4-BE49-F238E27FC236}">
                <a16:creationId xmlns:a16="http://schemas.microsoft.com/office/drawing/2014/main" id="{D55F7BE8-82EF-472B-9795-4211A2948DF9}"/>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16</a:t>
            </a:fld>
            <a:endParaRPr kumimoji="1" lang="ja-JP" altLang="en-US" dirty="0"/>
          </a:p>
        </p:txBody>
      </p:sp>
    </p:spTree>
    <p:extLst>
      <p:ext uri="{BB962C8B-B14F-4D97-AF65-F5344CB8AC3E}">
        <p14:creationId xmlns:p14="http://schemas.microsoft.com/office/powerpoint/2010/main" val="2461722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33B0AB7B-2631-4072-98B8-95AC114D53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069" y="2795679"/>
            <a:ext cx="4183590" cy="2471635"/>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E5BAD872-188D-4B3B-9E05-320D115F60B5}"/>
              </a:ext>
            </a:extLst>
          </p:cNvPr>
          <p:cNvSpPr txBox="1"/>
          <p:nvPr/>
        </p:nvSpPr>
        <p:spPr>
          <a:xfrm>
            <a:off x="339187" y="5267314"/>
            <a:ext cx="8222353" cy="1184940"/>
          </a:xfrm>
          <a:prstGeom prst="rect">
            <a:avLst/>
          </a:prstGeom>
          <a:noFill/>
        </p:spPr>
        <p:txBody>
          <a:bodyPr wrap="square">
            <a:spAutoFit/>
          </a:bodyPr>
          <a:lstStyle/>
          <a:p>
            <a:pPr hangingPunct="0"/>
            <a:r>
              <a:rPr lang="en-US" altLang="ja-JP" sz="2000" kern="700" dirty="0">
                <a:effectLst/>
                <a:latin typeface="Arial" panose="020B0604020202020204" pitchFamily="34" charset="0"/>
                <a:ea typeface="ＭＳ Ｐゴシック" panose="020B0600070205080204" pitchFamily="50" charset="-128"/>
                <a:cs typeface="Arial" panose="020B0604020202020204" pitchFamily="34" charset="0"/>
              </a:rPr>
              <a:t>Fig. 14 Kyushu University / AIST and Other Group’s 400 kW-Class fully HTS Motor [8]</a:t>
            </a:r>
          </a:p>
          <a:p>
            <a:pPr hangingPunct="0">
              <a:lnSpc>
                <a:spcPts val="1800"/>
              </a:lnSpc>
            </a:pPr>
            <a:endParaRPr lang="en-US" altLang="ja-JP" sz="2000" kern="700" dirty="0">
              <a:effectLst/>
              <a:latin typeface="Arial" panose="020B0604020202020204" pitchFamily="34" charset="0"/>
              <a:ea typeface="ＭＳ Ｐゴシック" panose="020B0600070205080204" pitchFamily="50" charset="-128"/>
              <a:cs typeface="Arial" panose="020B0604020202020204" pitchFamily="34" charset="0"/>
            </a:endParaRPr>
          </a:p>
          <a:p>
            <a:pPr hangingPunct="0"/>
            <a:r>
              <a:rPr lang="en-US" altLang="ja-JP" sz="1600" kern="700" dirty="0">
                <a:latin typeface="Arial" panose="020B0604020202020204" pitchFamily="34" charset="0"/>
                <a:ea typeface="ＭＳ Ｐゴシック" panose="020B0600070205080204" pitchFamily="50" charset="-128"/>
                <a:cs typeface="Arial" panose="020B0604020202020204" pitchFamily="34" charset="0"/>
              </a:rPr>
              <a:t>[8] https://www.Kyushu-u.ac.jp/ja/notices/view/2475</a:t>
            </a:r>
          </a:p>
        </p:txBody>
      </p:sp>
      <p:sp>
        <p:nvSpPr>
          <p:cNvPr id="8" name="テキスト ボックス 7">
            <a:extLst>
              <a:ext uri="{FF2B5EF4-FFF2-40B4-BE49-F238E27FC236}">
                <a16:creationId xmlns:a16="http://schemas.microsoft.com/office/drawing/2014/main" id="{0835D223-EA91-4635-82E0-49DA6EEEE33D}"/>
              </a:ext>
            </a:extLst>
          </p:cNvPr>
          <p:cNvSpPr txBox="1"/>
          <p:nvPr/>
        </p:nvSpPr>
        <p:spPr>
          <a:xfrm>
            <a:off x="339187" y="1896947"/>
            <a:ext cx="8670239" cy="830997"/>
          </a:xfrm>
          <a:prstGeom prst="rect">
            <a:avLst/>
          </a:prstGeom>
          <a:noFill/>
        </p:spPr>
        <p:txBody>
          <a:bodyPr wrap="square">
            <a:spAutoFit/>
          </a:bodyPr>
          <a:lstStyle/>
          <a:p>
            <a:pPr hangingPunct="0"/>
            <a:r>
              <a:rPr lang="en-US" altLang="ja-JP" sz="2400" kern="7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400 kW-Class fully HTS motor : R</a:t>
            </a:r>
            <a:r>
              <a:rPr lang="en-US" altLang="ja-JP" sz="2400" kern="700" dirty="0">
                <a:solidFill>
                  <a:srgbClr val="FF0000"/>
                </a:solidFill>
                <a:effectLst/>
                <a:latin typeface="Arial" panose="020B0604020202020204" pitchFamily="34" charset="0"/>
                <a:ea typeface="ＭＳ Ｐゴシック" panose="020B0600070205080204" pitchFamily="50" charset="-128"/>
                <a:cs typeface="Arial" panose="020B0604020202020204" pitchFamily="34" charset="0"/>
              </a:rPr>
              <a:t>otational test at 460 rpm</a:t>
            </a:r>
          </a:p>
          <a:p>
            <a:pPr hangingPunct="0"/>
            <a:r>
              <a:rPr lang="en-US" altLang="ja-JP" sz="2400" kern="7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   : Conducted output testing as a generator</a:t>
            </a:r>
            <a:endParaRPr lang="ja-JP" altLang="ja-JP" sz="2400" kern="700" dirty="0">
              <a:solidFill>
                <a:srgbClr val="FF0000"/>
              </a:solidFill>
              <a:effectLst/>
              <a:latin typeface="Arial" panose="020B0604020202020204" pitchFamily="34" charset="0"/>
              <a:ea typeface="ＭＳ Ｐゴシック" panose="020B0600070205080204" pitchFamily="50" charset="-128"/>
              <a:cs typeface="Arial" panose="020B0604020202020204" pitchFamily="34" charset="0"/>
            </a:endParaRPr>
          </a:p>
        </p:txBody>
      </p:sp>
      <p:sp>
        <p:nvSpPr>
          <p:cNvPr id="10" name="テキスト ボックス 9">
            <a:extLst>
              <a:ext uri="{FF2B5EF4-FFF2-40B4-BE49-F238E27FC236}">
                <a16:creationId xmlns:a16="http://schemas.microsoft.com/office/drawing/2014/main" id="{6A4CE2B7-48CD-4673-BCCB-051415703E99}"/>
              </a:ext>
            </a:extLst>
          </p:cNvPr>
          <p:cNvSpPr txBox="1"/>
          <p:nvPr/>
        </p:nvSpPr>
        <p:spPr>
          <a:xfrm>
            <a:off x="198188" y="998216"/>
            <a:ext cx="9415538" cy="830997"/>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Kyushu University and other members of the Industry-</a:t>
            </a:r>
          </a:p>
          <a:p>
            <a:r>
              <a:rPr lang="en-US" altLang="ja-JP" sz="2400" u="sng" dirty="0">
                <a:solidFill>
                  <a:srgbClr val="00B050"/>
                </a:solidFill>
                <a:latin typeface="Arial" panose="020B0604020202020204" pitchFamily="34" charset="0"/>
                <a:cs typeface="Arial" panose="020B0604020202020204" pitchFamily="34" charset="0"/>
              </a:rPr>
              <a:t>Government-Academia collaboration group, </a:t>
            </a:r>
          </a:p>
        </p:txBody>
      </p:sp>
      <p:sp>
        <p:nvSpPr>
          <p:cNvPr id="11" name="テキスト ボックス 10">
            <a:extLst>
              <a:ext uri="{FF2B5EF4-FFF2-40B4-BE49-F238E27FC236}">
                <a16:creationId xmlns:a16="http://schemas.microsoft.com/office/drawing/2014/main" id="{26061CA1-E806-4F87-AE45-759540261EBC}"/>
              </a:ext>
            </a:extLst>
          </p:cNvPr>
          <p:cNvSpPr txBox="1"/>
          <p:nvPr/>
        </p:nvSpPr>
        <p:spPr>
          <a:xfrm>
            <a:off x="154348" y="217454"/>
            <a:ext cx="1836721"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4. Aviation</a:t>
            </a:r>
          </a:p>
        </p:txBody>
      </p:sp>
      <p:sp>
        <p:nvSpPr>
          <p:cNvPr id="9" name="スライド番号プレースホルダー 1">
            <a:extLst>
              <a:ext uri="{FF2B5EF4-FFF2-40B4-BE49-F238E27FC236}">
                <a16:creationId xmlns:a16="http://schemas.microsoft.com/office/drawing/2014/main" id="{66079AAB-48C6-47C8-B85A-48A9B6A00472}"/>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17</a:t>
            </a:fld>
            <a:endParaRPr kumimoji="1" lang="ja-JP" altLang="en-US" dirty="0"/>
          </a:p>
        </p:txBody>
      </p:sp>
    </p:spTree>
    <p:extLst>
      <p:ext uri="{BB962C8B-B14F-4D97-AF65-F5344CB8AC3E}">
        <p14:creationId xmlns:p14="http://schemas.microsoft.com/office/powerpoint/2010/main" val="1062029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56007-CB32-0A7D-9B50-C985BFBE840F}"/>
            </a:ext>
          </a:extLst>
        </p:cNvPr>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714E7AAB-DC17-4DFF-BADA-877A6F83FEDB}"/>
              </a:ext>
            </a:extLst>
          </p:cNvPr>
          <p:cNvSpPr txBox="1"/>
          <p:nvPr/>
        </p:nvSpPr>
        <p:spPr>
          <a:xfrm>
            <a:off x="198189" y="998216"/>
            <a:ext cx="7818470" cy="461665"/>
          </a:xfrm>
          <a:prstGeom prst="rect">
            <a:avLst/>
          </a:prstGeom>
          <a:noFill/>
        </p:spPr>
        <p:txBody>
          <a:bodyPr wrap="square">
            <a:spAutoFit/>
          </a:bodyPr>
          <a:lstStyle/>
          <a:p>
            <a:r>
              <a:rPr lang="en-US" altLang="ja-JP" sz="2400" u="sng" dirty="0" err="1">
                <a:solidFill>
                  <a:srgbClr val="00B050"/>
                </a:solidFill>
                <a:latin typeface="Arial" panose="020B0604020202020204" pitchFamily="34" charset="0"/>
                <a:cs typeface="Arial" panose="020B0604020202020204" pitchFamily="34" charset="0"/>
              </a:rPr>
              <a:t>Hinetics</a:t>
            </a:r>
            <a:r>
              <a:rPr lang="en-US" altLang="ja-JP" sz="2400" u="sng" dirty="0">
                <a:solidFill>
                  <a:srgbClr val="00B050"/>
                </a:solidFill>
                <a:latin typeface="Arial" panose="020B0604020202020204" pitchFamily="34" charset="0"/>
                <a:cs typeface="Arial" panose="020B0604020202020204" pitchFamily="34" charset="0"/>
              </a:rPr>
              <a:t> &amp; U. of Illinois (Prof. </a:t>
            </a:r>
            <a:r>
              <a:rPr lang="en-US" altLang="ja-JP" sz="2400" u="sng" dirty="0" err="1">
                <a:solidFill>
                  <a:srgbClr val="00B050"/>
                </a:solidFill>
                <a:latin typeface="Arial" panose="020B0604020202020204" pitchFamily="34" charset="0"/>
                <a:cs typeface="Arial" panose="020B0604020202020204" pitchFamily="34" charset="0"/>
              </a:rPr>
              <a:t>Kiruba</a:t>
            </a:r>
            <a:r>
              <a:rPr lang="en-US" altLang="ja-JP" sz="2400" u="sng" dirty="0">
                <a:solidFill>
                  <a:srgbClr val="00B050"/>
                </a:solidFill>
                <a:latin typeface="Arial" panose="020B0604020202020204" pitchFamily="34" charset="0"/>
                <a:cs typeface="Arial" panose="020B0604020202020204" pitchFamily="34" charset="0"/>
              </a:rPr>
              <a:t> S. Haran)</a:t>
            </a:r>
          </a:p>
        </p:txBody>
      </p:sp>
      <p:sp>
        <p:nvSpPr>
          <p:cNvPr id="15" name="テキスト ボックス 14">
            <a:extLst>
              <a:ext uri="{FF2B5EF4-FFF2-40B4-BE49-F238E27FC236}">
                <a16:creationId xmlns:a16="http://schemas.microsoft.com/office/drawing/2014/main" id="{ACF4B290-30AC-41E8-8735-9C992097FEA7}"/>
              </a:ext>
            </a:extLst>
          </p:cNvPr>
          <p:cNvSpPr txBox="1"/>
          <p:nvPr/>
        </p:nvSpPr>
        <p:spPr>
          <a:xfrm>
            <a:off x="399790" y="1514706"/>
            <a:ext cx="8181679" cy="1015663"/>
          </a:xfrm>
          <a:prstGeom prst="rect">
            <a:avLst/>
          </a:prstGeom>
          <a:noFill/>
        </p:spPr>
        <p:txBody>
          <a:bodyPr wrap="square">
            <a:spAutoFit/>
          </a:bodyPr>
          <a:lstStyle/>
          <a:p>
            <a:pPr algn="just" hangingPunct="0"/>
            <a:r>
              <a:rPr lang="en-US" altLang="ja-JP" sz="2000" kern="700" dirty="0">
                <a:effectLst/>
                <a:latin typeface="Arial" panose="020B0604020202020204" pitchFamily="34" charset="0"/>
                <a:ea typeface="ＭＳ Ｐゴシック" panose="020B0600070205080204" pitchFamily="50" charset="-128"/>
                <a:cs typeface="Arial" panose="020B0604020202020204" pitchFamily="34" charset="0"/>
              </a:rPr>
              <a:t>Propeller testing at 5 MW and 10 MW outputs</a:t>
            </a:r>
          </a:p>
          <a:p>
            <a:pPr algn="just" hangingPunct="0"/>
            <a:r>
              <a:rPr lang="ja-JP" altLang="en-US" sz="2000" kern="700" dirty="0">
                <a:effectLst/>
                <a:latin typeface="Arial" panose="020B0604020202020204" pitchFamily="34" charset="0"/>
                <a:ea typeface="ＭＳ Ｐゴシック" panose="020B0600070205080204" pitchFamily="50" charset="-128"/>
                <a:cs typeface="Arial" panose="020B0604020202020204" pitchFamily="34" charset="0"/>
              </a:rPr>
              <a:t>　　　→ </a:t>
            </a:r>
            <a:r>
              <a:rPr lang="en-US" altLang="ja-JP" sz="2000" kern="7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Achieved </a:t>
            </a:r>
            <a:r>
              <a:rPr lang="en-US" altLang="ja-JP" sz="2000" kern="700" dirty="0">
                <a:solidFill>
                  <a:srgbClr val="FF0000"/>
                </a:solidFill>
                <a:effectLst/>
                <a:latin typeface="Arial" panose="020B0604020202020204" pitchFamily="34" charset="0"/>
                <a:ea typeface="ＭＳ Ｐゴシック" panose="020B0600070205080204" pitchFamily="50" charset="-128"/>
                <a:cs typeface="Arial" panose="020B0604020202020204" pitchFamily="34" charset="0"/>
              </a:rPr>
              <a:t>10 kW/kg </a:t>
            </a:r>
            <a:r>
              <a:rPr lang="en-US" altLang="ja-JP" sz="2000" kern="700" dirty="0">
                <a:effectLst/>
                <a:latin typeface="Arial" panose="020B0604020202020204" pitchFamily="34" charset="0"/>
                <a:ea typeface="ＭＳ Ｐゴシック" panose="020B0600070205080204" pitchFamily="50" charset="-128"/>
                <a:cs typeface="Arial" panose="020B0604020202020204" pitchFamily="34" charset="0"/>
              </a:rPr>
              <a:t>(future target: 40kW/kg)</a:t>
            </a:r>
          </a:p>
          <a:p>
            <a:pPr algn="just" hangingPunct="0"/>
            <a:r>
              <a:rPr lang="ja-JP" altLang="en-US" sz="2000" kern="700" dirty="0">
                <a:latin typeface="Arial" panose="020B0604020202020204" pitchFamily="34" charset="0"/>
                <a:ea typeface="ＭＳ Ｐゴシック" panose="020B0600070205080204" pitchFamily="50" charset="-128"/>
                <a:cs typeface="Arial" panose="020B0604020202020204" pitchFamily="34" charset="0"/>
              </a:rPr>
              <a:t>　　　　　</a:t>
            </a:r>
            <a:r>
              <a:rPr lang="en-US" altLang="ja-JP" sz="2000" kern="7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Achieved efficiency of 98-99.5%</a:t>
            </a:r>
            <a:r>
              <a:rPr lang="ja-JP" altLang="en-US" sz="2000" b="1" kern="70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 </a:t>
            </a:r>
            <a:r>
              <a:rPr lang="en-US" altLang="ja-JP" sz="2000" kern="700" dirty="0">
                <a:latin typeface="Arial" panose="020B0604020202020204" pitchFamily="34" charset="0"/>
                <a:ea typeface="ＭＳ Ｐゴシック" panose="020B0600070205080204" pitchFamily="50" charset="-128"/>
                <a:cs typeface="Arial" panose="020B0604020202020204" pitchFamily="34" charset="0"/>
              </a:rPr>
              <a:t>[9]</a:t>
            </a:r>
            <a:endParaRPr lang="ja-JP" altLang="ja-JP" sz="2000" kern="700" dirty="0">
              <a:effectLst/>
              <a:latin typeface="Arial" panose="020B0604020202020204" pitchFamily="34" charset="0"/>
              <a:ea typeface="ＭＳ Ｐゴシック" panose="020B0600070205080204" pitchFamily="50" charset="-128"/>
              <a:cs typeface="Arial" panose="020B0604020202020204" pitchFamily="34" charset="0"/>
            </a:endParaRPr>
          </a:p>
        </p:txBody>
      </p:sp>
      <p:pic>
        <p:nvPicPr>
          <p:cNvPr id="16" name="Picture 2" descr="この画像には代替テキストの説明がありません">
            <a:extLst>
              <a:ext uri="{FF2B5EF4-FFF2-40B4-BE49-F238E27FC236}">
                <a16:creationId xmlns:a16="http://schemas.microsoft.com/office/drawing/2014/main" id="{0B71B525-6AF1-4B6E-BF61-BF7DB34E60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1471" y="2706928"/>
            <a:ext cx="4250267" cy="283174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この画像には代替テキストの説明がありません">
            <a:extLst>
              <a:ext uri="{FF2B5EF4-FFF2-40B4-BE49-F238E27FC236}">
                <a16:creationId xmlns:a16="http://schemas.microsoft.com/office/drawing/2014/main" id="{2F091EED-8F93-42F5-B192-503506D062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790" y="2706928"/>
            <a:ext cx="3371119" cy="2831740"/>
          </a:xfrm>
          <a:prstGeom prst="rect">
            <a:avLst/>
          </a:prstGeom>
          <a:noFill/>
          <a:extLst>
            <a:ext uri="{909E8E84-426E-40DD-AFC4-6F175D3DCCD1}">
              <a14:hiddenFill xmlns:a14="http://schemas.microsoft.com/office/drawing/2010/main">
                <a:solidFill>
                  <a:srgbClr val="FFFFFF"/>
                </a:solidFill>
              </a14:hiddenFill>
            </a:ext>
          </a:extLst>
        </p:spPr>
      </p:pic>
      <p:sp>
        <p:nvSpPr>
          <p:cNvPr id="18" name="テキスト ボックス 17">
            <a:extLst>
              <a:ext uri="{FF2B5EF4-FFF2-40B4-BE49-F238E27FC236}">
                <a16:creationId xmlns:a16="http://schemas.microsoft.com/office/drawing/2014/main" id="{0659F1B0-18C6-4A97-B929-CC89161F514C}"/>
              </a:ext>
            </a:extLst>
          </p:cNvPr>
          <p:cNvSpPr txBox="1"/>
          <p:nvPr/>
        </p:nvSpPr>
        <p:spPr>
          <a:xfrm>
            <a:off x="332586" y="5558621"/>
            <a:ext cx="8134276" cy="923330"/>
          </a:xfrm>
          <a:prstGeom prst="rect">
            <a:avLst/>
          </a:prstGeom>
          <a:noFill/>
        </p:spPr>
        <p:txBody>
          <a:bodyPr wrap="square">
            <a:spAutoFit/>
          </a:bodyPr>
          <a:lstStyle/>
          <a:p>
            <a:pPr algn="just" hangingPunct="0"/>
            <a:r>
              <a:rPr lang="en-US" altLang="ja-JP" kern="700" dirty="0">
                <a:effectLst/>
                <a:latin typeface="Arial" panose="020B0604020202020204" pitchFamily="34" charset="0"/>
                <a:ea typeface="ＭＳ Ｐゴシック" panose="020B0600070205080204" pitchFamily="50" charset="-128"/>
                <a:cs typeface="Arial" panose="020B0604020202020204" pitchFamily="34" charset="0"/>
              </a:rPr>
              <a:t>Fig. 15 </a:t>
            </a:r>
            <a:r>
              <a:rPr lang="en-US" altLang="ja-JP" kern="700" dirty="0" err="1">
                <a:effectLst/>
                <a:latin typeface="Arial" panose="020B0604020202020204" pitchFamily="34" charset="0"/>
                <a:ea typeface="ＭＳ Ｐゴシック" panose="020B0600070205080204" pitchFamily="50" charset="-128"/>
                <a:cs typeface="Arial" panose="020B0604020202020204" pitchFamily="34" charset="0"/>
              </a:rPr>
              <a:t>Hinetics</a:t>
            </a:r>
            <a:r>
              <a:rPr lang="en-US" altLang="ja-JP" kern="700" dirty="0">
                <a:effectLst/>
                <a:latin typeface="Arial" panose="020B0604020202020204" pitchFamily="34" charset="0"/>
                <a:ea typeface="ＭＳ Ｐゴシック" panose="020B0600070205080204" pitchFamily="50" charset="-128"/>
                <a:cs typeface="Arial" panose="020B0604020202020204" pitchFamily="34" charset="0"/>
              </a:rPr>
              <a:t>’ Multi-MW class Field-Winding High-Temperature Superconducting Synchronous Motor [9]</a:t>
            </a:r>
          </a:p>
          <a:p>
            <a:pPr algn="just" hangingPunct="0"/>
            <a:r>
              <a:rPr lang="en-US" altLang="ja-JP" sz="1600" kern="700" dirty="0">
                <a:latin typeface="Arial" panose="020B0604020202020204" pitchFamily="34" charset="0"/>
                <a:ea typeface="ＭＳ Ｐゴシック" panose="020B0600070205080204" pitchFamily="50" charset="-128"/>
                <a:cs typeface="Arial" panose="020B0604020202020204" pitchFamily="34" charset="0"/>
              </a:rPr>
              <a:t>[9] https://innovatopia.jp/energy/energy-news/58875/</a:t>
            </a:r>
          </a:p>
        </p:txBody>
      </p:sp>
      <p:sp>
        <p:nvSpPr>
          <p:cNvPr id="8" name="テキスト ボックス 7">
            <a:extLst>
              <a:ext uri="{FF2B5EF4-FFF2-40B4-BE49-F238E27FC236}">
                <a16:creationId xmlns:a16="http://schemas.microsoft.com/office/drawing/2014/main" id="{CE0D0EA9-6035-43E1-8194-FABFD864A4AE}"/>
              </a:ext>
            </a:extLst>
          </p:cNvPr>
          <p:cNvSpPr txBox="1"/>
          <p:nvPr/>
        </p:nvSpPr>
        <p:spPr>
          <a:xfrm>
            <a:off x="154348" y="217454"/>
            <a:ext cx="1836721"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4. Aviation</a:t>
            </a:r>
          </a:p>
        </p:txBody>
      </p:sp>
      <p:sp>
        <p:nvSpPr>
          <p:cNvPr id="9" name="スライド番号プレースホルダー 1">
            <a:extLst>
              <a:ext uri="{FF2B5EF4-FFF2-40B4-BE49-F238E27FC236}">
                <a16:creationId xmlns:a16="http://schemas.microsoft.com/office/drawing/2014/main" id="{622E4DD6-A5FE-45AE-8B71-D29F516C13E7}"/>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18</a:t>
            </a:fld>
            <a:endParaRPr kumimoji="1" lang="ja-JP" altLang="en-US" dirty="0"/>
          </a:p>
        </p:txBody>
      </p:sp>
    </p:spTree>
    <p:extLst>
      <p:ext uri="{BB962C8B-B14F-4D97-AF65-F5344CB8AC3E}">
        <p14:creationId xmlns:p14="http://schemas.microsoft.com/office/powerpoint/2010/main" val="160902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テキスト ボックス 42">
            <a:extLst>
              <a:ext uri="{FF2B5EF4-FFF2-40B4-BE49-F238E27FC236}">
                <a16:creationId xmlns:a16="http://schemas.microsoft.com/office/drawing/2014/main" id="{112D2BCC-BFD1-4F17-A39C-6FC7557C358F}"/>
              </a:ext>
            </a:extLst>
          </p:cNvPr>
          <p:cNvSpPr txBox="1"/>
          <p:nvPr/>
        </p:nvSpPr>
        <p:spPr>
          <a:xfrm>
            <a:off x="0" y="5429527"/>
            <a:ext cx="5612872" cy="1077218"/>
          </a:xfrm>
          <a:prstGeom prst="rect">
            <a:avLst/>
          </a:prstGeom>
          <a:noFill/>
        </p:spPr>
        <p:txBody>
          <a:bodyPr wrap="square" rtlCol="0">
            <a:spAutoFit/>
          </a:bodyPr>
          <a:lstStyle/>
          <a:p>
            <a:r>
              <a:rPr kumimoji="1" lang="fr-FR" altLang="ja-JP" sz="1600" dirty="0">
                <a:latin typeface="Arial" pitchFamily="34" charset="0"/>
                <a:cs typeface="Arial" pitchFamily="34" charset="0"/>
              </a:rPr>
              <a:t>[10] T. Nakamura, et al., IEEJ Trans. Elec. Elector.</a:t>
            </a:r>
          </a:p>
          <a:p>
            <a:r>
              <a:rPr kumimoji="1" lang="fr-FR" altLang="ja-JP" sz="1600" dirty="0">
                <a:latin typeface="Arial" pitchFamily="34" charset="0"/>
                <a:cs typeface="Arial" pitchFamily="34" charset="0"/>
              </a:rPr>
              <a:t>       Eng., 20(4) (2024) 579-588</a:t>
            </a:r>
          </a:p>
          <a:p>
            <a:r>
              <a:rPr kumimoji="1" lang="fr-FR" altLang="ja-JP" sz="1600" dirty="0">
                <a:latin typeface="Arial" pitchFamily="34" charset="0"/>
                <a:cs typeface="Arial" pitchFamily="34" charset="0"/>
              </a:rPr>
              <a:t>[11] M. Yamamoto, et al., Physica C, 628 (2025) </a:t>
            </a:r>
          </a:p>
          <a:p>
            <a:r>
              <a:rPr kumimoji="1" lang="fr-FR" altLang="ja-JP" sz="1600" dirty="0">
                <a:latin typeface="Arial" pitchFamily="34" charset="0"/>
                <a:cs typeface="Arial" pitchFamily="34" charset="0"/>
              </a:rPr>
              <a:t>       1354690</a:t>
            </a:r>
          </a:p>
        </p:txBody>
      </p:sp>
      <p:sp>
        <p:nvSpPr>
          <p:cNvPr id="7" name="テキスト ボックス 6">
            <a:extLst>
              <a:ext uri="{FF2B5EF4-FFF2-40B4-BE49-F238E27FC236}">
                <a16:creationId xmlns:a16="http://schemas.microsoft.com/office/drawing/2014/main" id="{927EB3FC-D46C-49A3-BA97-124968C6B40A}"/>
              </a:ext>
            </a:extLst>
          </p:cNvPr>
          <p:cNvSpPr txBox="1"/>
          <p:nvPr/>
        </p:nvSpPr>
        <p:spPr>
          <a:xfrm>
            <a:off x="198188" y="998216"/>
            <a:ext cx="8663975"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Kyoto University&amp;</a:t>
            </a:r>
            <a:r>
              <a:rPr lang="fr-FR" altLang="ja-JP" sz="2400" u="sng" dirty="0">
                <a:solidFill>
                  <a:srgbClr val="00B050"/>
                </a:solidFill>
                <a:latin typeface="Arial" panose="020B0604020202020204" pitchFamily="34" charset="0"/>
                <a:cs typeface="Arial" panose="020B0604020202020204" pitchFamily="34" charset="0"/>
              </a:rPr>
              <a:t>National Institute for Fusion Science (NIFS)</a:t>
            </a:r>
            <a:endParaRPr lang="en-US" altLang="ja-JP" sz="2400" u="sng" dirty="0">
              <a:solidFill>
                <a:srgbClr val="00B050"/>
              </a:solidFill>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510B96A2-7918-4481-BB6D-058EECA8BF71}"/>
              </a:ext>
            </a:extLst>
          </p:cNvPr>
          <p:cNvSpPr txBox="1"/>
          <p:nvPr/>
        </p:nvSpPr>
        <p:spPr>
          <a:xfrm>
            <a:off x="421608" y="4892768"/>
            <a:ext cx="4187857" cy="646331"/>
          </a:xfrm>
          <a:prstGeom prst="rect">
            <a:avLst/>
          </a:prstGeom>
          <a:noFill/>
        </p:spPr>
        <p:txBody>
          <a:bodyPr wrap="square" rtlCol="0">
            <a:spAutoFit/>
          </a:bodyPr>
          <a:lstStyle/>
          <a:p>
            <a:r>
              <a:rPr kumimoji="1" lang="en-US" altLang="ja-JP" dirty="0">
                <a:latin typeface="Arial" pitchFamily="34" charset="0"/>
                <a:cs typeface="Arial" pitchFamily="34" charset="0"/>
              </a:rPr>
              <a:t>Fig. 16 Magnetic flux density contour </a:t>
            </a:r>
          </a:p>
          <a:p>
            <a:r>
              <a:rPr kumimoji="1" lang="en-US" altLang="ja-JP" dirty="0">
                <a:latin typeface="Arial" pitchFamily="34" charset="0"/>
                <a:cs typeface="Arial" pitchFamily="34" charset="0"/>
              </a:rPr>
              <a:t>for a 20 MW-class machine [11]</a:t>
            </a:r>
          </a:p>
        </p:txBody>
      </p:sp>
      <p:sp>
        <p:nvSpPr>
          <p:cNvPr id="10" name="テキスト ボックス 9">
            <a:extLst>
              <a:ext uri="{FF2B5EF4-FFF2-40B4-BE49-F238E27FC236}">
                <a16:creationId xmlns:a16="http://schemas.microsoft.com/office/drawing/2014/main" id="{CA8AFEB2-5872-4E71-ADD9-E720DA051065}"/>
              </a:ext>
            </a:extLst>
          </p:cNvPr>
          <p:cNvSpPr txBox="1"/>
          <p:nvPr/>
        </p:nvSpPr>
        <p:spPr>
          <a:xfrm>
            <a:off x="111523" y="1472006"/>
            <a:ext cx="4613645" cy="923330"/>
          </a:xfrm>
          <a:prstGeom prst="rect">
            <a:avLst/>
          </a:prstGeom>
          <a:noFill/>
        </p:spPr>
        <p:txBody>
          <a:bodyPr wrap="square">
            <a:spAutoFit/>
          </a:bodyPr>
          <a:lstStyle/>
          <a:p>
            <a:pPr algn="just"/>
            <a:r>
              <a:rPr lang="en-US" altLang="ja-JP" dirty="0">
                <a:latin typeface="Arial" panose="020B0604020202020204" pitchFamily="34" charset="0"/>
                <a:cs typeface="Arial" panose="020B0604020202020204" pitchFamily="34" charset="0"/>
              </a:rPr>
              <a:t>JST project (Japan, from Oct. 1, 2026)</a:t>
            </a:r>
          </a:p>
          <a:p>
            <a:pPr algn="just"/>
            <a:r>
              <a:rPr lang="en-US" altLang="ja-JP" dirty="0">
                <a:solidFill>
                  <a:srgbClr val="FF0000"/>
                </a:solidFill>
                <a:latin typeface="Arial" panose="020B0604020202020204" pitchFamily="34" charset="0"/>
                <a:cs typeface="Arial" panose="020B0604020202020204" pitchFamily="34" charset="0"/>
              </a:rPr>
              <a:t> : Design of a 20 MW HTS induction</a:t>
            </a:r>
          </a:p>
          <a:p>
            <a:pPr algn="just"/>
            <a:r>
              <a:rPr lang="en-US" altLang="ja-JP" dirty="0">
                <a:solidFill>
                  <a:srgbClr val="FF0000"/>
                </a:solidFill>
                <a:latin typeface="Arial" panose="020B0604020202020204" pitchFamily="34" charset="0"/>
                <a:cs typeface="Arial" panose="020B0604020202020204" pitchFamily="34" charset="0"/>
              </a:rPr>
              <a:t>   motor with self-assembling method [10]</a:t>
            </a:r>
            <a:endParaRPr lang="ja-JP" altLang="en-US" dirty="0">
              <a:solidFill>
                <a:srgbClr val="FF0000"/>
              </a:solidFill>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BF423E32-1CDA-4D1C-BA82-85C374C6F709}"/>
              </a:ext>
            </a:extLst>
          </p:cNvPr>
          <p:cNvSpPr txBox="1"/>
          <p:nvPr/>
        </p:nvSpPr>
        <p:spPr>
          <a:xfrm>
            <a:off x="154348" y="217454"/>
            <a:ext cx="1836721"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4. Aviation</a:t>
            </a:r>
          </a:p>
        </p:txBody>
      </p:sp>
      <p:pic>
        <p:nvPicPr>
          <p:cNvPr id="27" name="図 26" descr="テーブル&#10;&#10;AI 生成コンテンツは誤りを含む可能性があります。">
            <a:extLst>
              <a:ext uri="{FF2B5EF4-FFF2-40B4-BE49-F238E27FC236}">
                <a16:creationId xmlns:a16="http://schemas.microsoft.com/office/drawing/2014/main" id="{6AE015FB-3F54-4603-B514-CDB90C22BA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5469" y="2021826"/>
            <a:ext cx="4281111" cy="4258696"/>
          </a:xfrm>
          <a:prstGeom prst="rect">
            <a:avLst/>
          </a:prstGeom>
        </p:spPr>
      </p:pic>
      <p:sp>
        <p:nvSpPr>
          <p:cNvPr id="28" name="テキスト ボックス 27">
            <a:extLst>
              <a:ext uri="{FF2B5EF4-FFF2-40B4-BE49-F238E27FC236}">
                <a16:creationId xmlns:a16="http://schemas.microsoft.com/office/drawing/2014/main" id="{91F23F16-2607-4921-835A-158E4DBEA15E}"/>
              </a:ext>
            </a:extLst>
          </p:cNvPr>
          <p:cNvSpPr txBox="1"/>
          <p:nvPr/>
        </p:nvSpPr>
        <p:spPr>
          <a:xfrm>
            <a:off x="4694768" y="1422139"/>
            <a:ext cx="4464883" cy="646331"/>
          </a:xfrm>
          <a:prstGeom prst="rect">
            <a:avLst/>
          </a:prstGeom>
          <a:noFill/>
        </p:spPr>
        <p:txBody>
          <a:bodyPr wrap="square">
            <a:spAutoFit/>
          </a:bodyPr>
          <a:lstStyle/>
          <a:p>
            <a:pPr algn="just"/>
            <a:r>
              <a:rPr lang="en-US" altLang="ja-JP" dirty="0">
                <a:latin typeface="Arial" panose="020B0604020202020204" pitchFamily="34" charset="0"/>
                <a:cs typeface="Arial" panose="020B0604020202020204" pitchFamily="34" charset="0"/>
              </a:rPr>
              <a:t>Table I Electromagnetic Field Analysis Results for a 20 MW-Class Motor [11]</a:t>
            </a:r>
            <a:endParaRPr lang="en-US" altLang="ja-JP" dirty="0">
              <a:latin typeface="Arial" panose="020B0604020202020204" pitchFamily="34" charset="0"/>
              <a:ea typeface="Calibri" panose="020F0502020204030204" pitchFamily="34" charset="0"/>
              <a:cs typeface="Arial" panose="020B0604020202020204" pitchFamily="34" charset="0"/>
            </a:endParaRPr>
          </a:p>
        </p:txBody>
      </p:sp>
      <p:sp>
        <p:nvSpPr>
          <p:cNvPr id="29" name="テキスト ボックス 28">
            <a:extLst>
              <a:ext uri="{FF2B5EF4-FFF2-40B4-BE49-F238E27FC236}">
                <a16:creationId xmlns:a16="http://schemas.microsoft.com/office/drawing/2014/main" id="{3850C9B4-6924-40CA-80AC-1B6E5A26FB15}"/>
              </a:ext>
            </a:extLst>
          </p:cNvPr>
          <p:cNvSpPr txBox="1"/>
          <p:nvPr/>
        </p:nvSpPr>
        <p:spPr>
          <a:xfrm>
            <a:off x="6423822" y="2075120"/>
            <a:ext cx="984758" cy="316690"/>
          </a:xfrm>
          <a:prstGeom prst="rect">
            <a:avLst/>
          </a:prstGeom>
          <a:solidFill>
            <a:srgbClr val="4F52D9"/>
          </a:solidFill>
        </p:spPr>
        <p:txBody>
          <a:bodyPr wrap="none" lIns="0" tIns="0" rIns="0" bIns="0" rtlCol="0">
            <a:spAutoFit/>
          </a:bodyPr>
          <a:lstStyle/>
          <a:p>
            <a:pPr algn="ctr">
              <a:lnSpc>
                <a:spcPts val="1200"/>
              </a:lnSpc>
            </a:pPr>
            <a:r>
              <a:rPr kumimoji="1" lang="en-US" altLang="ja-JP" sz="1400" b="1" u="sng" dirty="0">
                <a:solidFill>
                  <a:schemeClr val="bg1"/>
                </a:solidFill>
                <a:latin typeface="Calibri" panose="020F0502020204030204" pitchFamily="34" charset="0"/>
                <a:ea typeface="Calibri" panose="020F0502020204030204" pitchFamily="34" charset="0"/>
                <a:cs typeface="Calibri" panose="020F0502020204030204" pitchFamily="34" charset="0"/>
              </a:rPr>
              <a:t>Conventional</a:t>
            </a:r>
          </a:p>
          <a:p>
            <a:pPr algn="ctr">
              <a:lnSpc>
                <a:spcPts val="1200"/>
              </a:lnSpc>
            </a:pPr>
            <a:r>
              <a:rPr kumimoji="1" lang="en-US" altLang="ja-JP" sz="1400" b="1" u="sng" dirty="0">
                <a:solidFill>
                  <a:schemeClr val="bg1"/>
                </a:solidFill>
                <a:latin typeface="Calibri" panose="020F0502020204030204" pitchFamily="34" charset="0"/>
                <a:ea typeface="Calibri" panose="020F0502020204030204" pitchFamily="34" charset="0"/>
                <a:cs typeface="Calibri" panose="020F0502020204030204" pitchFamily="34" charset="0"/>
              </a:rPr>
              <a:t>design</a:t>
            </a:r>
            <a:endParaRPr kumimoji="1" lang="ja-JP" altLang="en-US" sz="1400" b="1" u="sng" dirty="0">
              <a:solidFill>
                <a:schemeClr val="bg1"/>
              </a:solidFill>
              <a:latin typeface="Calibri" panose="020F0502020204030204" pitchFamily="34" charset="0"/>
              <a:cs typeface="Calibri" panose="020F0502020204030204" pitchFamily="34" charset="0"/>
            </a:endParaRPr>
          </a:p>
        </p:txBody>
      </p:sp>
      <p:sp>
        <p:nvSpPr>
          <p:cNvPr id="30" name="テキスト ボックス 29">
            <a:extLst>
              <a:ext uri="{FF2B5EF4-FFF2-40B4-BE49-F238E27FC236}">
                <a16:creationId xmlns:a16="http://schemas.microsoft.com/office/drawing/2014/main" id="{92CD8A37-4B13-4CBE-B614-E499A66E28FD}"/>
              </a:ext>
            </a:extLst>
          </p:cNvPr>
          <p:cNvSpPr txBox="1"/>
          <p:nvPr/>
        </p:nvSpPr>
        <p:spPr>
          <a:xfrm>
            <a:off x="7586808" y="2071992"/>
            <a:ext cx="1298048" cy="316690"/>
          </a:xfrm>
          <a:prstGeom prst="rect">
            <a:avLst/>
          </a:prstGeom>
          <a:solidFill>
            <a:srgbClr val="E43A3A"/>
          </a:solidFill>
        </p:spPr>
        <p:txBody>
          <a:bodyPr wrap="none" lIns="0" tIns="0" rIns="0" bIns="0" rtlCol="0">
            <a:spAutoFit/>
          </a:bodyPr>
          <a:lstStyle/>
          <a:p>
            <a:pPr algn="ctr">
              <a:lnSpc>
                <a:spcPts val="1200"/>
              </a:lnSpc>
            </a:pPr>
            <a:r>
              <a:rPr kumimoji="1" lang="en-US" altLang="ja-JP" sz="1400" b="1" u="sng" dirty="0">
                <a:solidFill>
                  <a:schemeClr val="bg1"/>
                </a:solidFill>
                <a:latin typeface="Calibri" panose="020F0502020204030204" pitchFamily="34" charset="0"/>
                <a:ea typeface="Calibri" panose="020F0502020204030204" pitchFamily="34" charset="0"/>
                <a:cs typeface="Calibri" panose="020F0502020204030204" pitchFamily="34" charset="0"/>
              </a:rPr>
              <a:t>  Self-organizing  </a:t>
            </a:r>
          </a:p>
          <a:p>
            <a:pPr algn="ctr">
              <a:lnSpc>
                <a:spcPts val="1200"/>
              </a:lnSpc>
            </a:pPr>
            <a:r>
              <a:rPr kumimoji="1" lang="en-US" altLang="ja-JP" sz="1400" b="1" u="sng" dirty="0">
                <a:solidFill>
                  <a:schemeClr val="bg1"/>
                </a:solidFill>
                <a:latin typeface="Calibri" panose="020F0502020204030204" pitchFamily="34" charset="0"/>
                <a:ea typeface="Calibri" panose="020F0502020204030204" pitchFamily="34" charset="0"/>
                <a:cs typeface="Calibri" panose="020F0502020204030204" pitchFamily="34" charset="0"/>
              </a:rPr>
              <a:t>design</a:t>
            </a:r>
            <a:endParaRPr kumimoji="1" lang="ja-JP" altLang="en-US" sz="1400" b="1" u="sng" dirty="0">
              <a:solidFill>
                <a:schemeClr val="bg1"/>
              </a:solidFill>
              <a:latin typeface="Calibri" panose="020F0502020204030204" pitchFamily="34" charset="0"/>
              <a:cs typeface="Calibri" panose="020F0502020204030204" pitchFamily="34" charset="0"/>
            </a:endParaRPr>
          </a:p>
        </p:txBody>
      </p:sp>
      <p:sp>
        <p:nvSpPr>
          <p:cNvPr id="31" name="テキスト ボックス 30">
            <a:extLst>
              <a:ext uri="{FF2B5EF4-FFF2-40B4-BE49-F238E27FC236}">
                <a16:creationId xmlns:a16="http://schemas.microsoft.com/office/drawing/2014/main" id="{CF6E49AF-C826-462D-B537-87831860CA33}"/>
              </a:ext>
            </a:extLst>
          </p:cNvPr>
          <p:cNvSpPr txBox="1"/>
          <p:nvPr/>
        </p:nvSpPr>
        <p:spPr>
          <a:xfrm>
            <a:off x="4800129" y="2455921"/>
            <a:ext cx="1448652" cy="316690"/>
          </a:xfrm>
          <a:prstGeom prst="rect">
            <a:avLst/>
          </a:prstGeom>
          <a:solidFill>
            <a:srgbClr val="D2DEEF"/>
          </a:solidFill>
        </p:spPr>
        <p:txBody>
          <a:bodyPr wrap="square" lIns="0" tIns="0" rIns="0" bIns="0" rtlCol="0">
            <a:spAutoFit/>
          </a:bodyPr>
          <a:lstStyle/>
          <a:p>
            <a:pPr algn="ctr">
              <a:lnSpc>
                <a:spcPts val="1200"/>
              </a:lnSpc>
            </a:pPr>
            <a:r>
              <a:rPr kumimoji="1" lang="en-US" altLang="ja-JP" sz="1400" dirty="0">
                <a:latin typeface="Calibri" panose="020F0502020204030204" pitchFamily="34" charset="0"/>
                <a:ea typeface="Calibri" panose="020F0502020204030204" pitchFamily="34" charset="0"/>
                <a:cs typeface="Calibri" panose="020F0502020204030204" pitchFamily="34" charset="0"/>
              </a:rPr>
              <a:t>Stator magneto-motive force</a:t>
            </a:r>
            <a:endParaRPr kumimoji="1" lang="ja-JP" altLang="en-US" sz="1400" dirty="0">
              <a:latin typeface="Calibri" panose="020F0502020204030204" pitchFamily="34" charset="0"/>
              <a:cs typeface="Calibri" panose="020F0502020204030204" pitchFamily="34" charset="0"/>
            </a:endParaRPr>
          </a:p>
        </p:txBody>
      </p:sp>
      <p:sp>
        <p:nvSpPr>
          <p:cNvPr id="32" name="テキスト ボックス 31">
            <a:extLst>
              <a:ext uri="{FF2B5EF4-FFF2-40B4-BE49-F238E27FC236}">
                <a16:creationId xmlns:a16="http://schemas.microsoft.com/office/drawing/2014/main" id="{4A7EFC7A-1154-4A1F-AA62-1FE1BE0B495A}"/>
              </a:ext>
            </a:extLst>
          </p:cNvPr>
          <p:cNvSpPr txBox="1"/>
          <p:nvPr/>
        </p:nvSpPr>
        <p:spPr>
          <a:xfrm>
            <a:off x="4871536" y="3276940"/>
            <a:ext cx="1324888" cy="164290"/>
          </a:xfrm>
          <a:prstGeom prst="rect">
            <a:avLst/>
          </a:prstGeom>
          <a:solidFill>
            <a:srgbClr val="D2DEEF"/>
          </a:solidFill>
        </p:spPr>
        <p:txBody>
          <a:bodyPr wrap="square" lIns="0" tIns="0" rIns="0" bIns="0" rtlCol="0">
            <a:spAutoFit/>
          </a:bodyPr>
          <a:lstStyle/>
          <a:p>
            <a:pPr algn="ctr">
              <a:lnSpc>
                <a:spcPts val="1200"/>
              </a:lnSpc>
            </a:pPr>
            <a:r>
              <a:rPr kumimoji="1" lang="en-US" altLang="ja-JP" sz="1400" dirty="0">
                <a:latin typeface="Calibri" panose="020F0502020204030204" pitchFamily="34" charset="0"/>
                <a:ea typeface="Calibri" panose="020F0502020204030204" pitchFamily="34" charset="0"/>
                <a:cs typeface="Calibri" panose="020F0502020204030204" pitchFamily="34" charset="0"/>
              </a:rPr>
              <a:t>Rotational speed</a:t>
            </a:r>
            <a:endParaRPr kumimoji="1" lang="ja-JP" altLang="en-US" sz="1400" dirty="0">
              <a:latin typeface="Calibri" panose="020F0502020204030204" pitchFamily="34" charset="0"/>
              <a:cs typeface="Calibri" panose="020F0502020204030204" pitchFamily="34" charset="0"/>
            </a:endParaRPr>
          </a:p>
        </p:txBody>
      </p:sp>
      <p:sp>
        <p:nvSpPr>
          <p:cNvPr id="33" name="テキスト ボックス 32">
            <a:extLst>
              <a:ext uri="{FF2B5EF4-FFF2-40B4-BE49-F238E27FC236}">
                <a16:creationId xmlns:a16="http://schemas.microsoft.com/office/drawing/2014/main" id="{988D015C-A7FB-407D-95FF-C18C655CD8F4}"/>
              </a:ext>
            </a:extLst>
          </p:cNvPr>
          <p:cNvSpPr txBox="1"/>
          <p:nvPr/>
        </p:nvSpPr>
        <p:spPr>
          <a:xfrm>
            <a:off x="4871536" y="4030966"/>
            <a:ext cx="1324888" cy="164290"/>
          </a:xfrm>
          <a:prstGeom prst="rect">
            <a:avLst/>
          </a:prstGeom>
          <a:solidFill>
            <a:srgbClr val="D2DEEF"/>
          </a:solidFill>
        </p:spPr>
        <p:txBody>
          <a:bodyPr wrap="square" lIns="0" tIns="0" rIns="0" bIns="0" rtlCol="0">
            <a:spAutoFit/>
          </a:bodyPr>
          <a:lstStyle/>
          <a:p>
            <a:pPr algn="ctr">
              <a:lnSpc>
                <a:spcPts val="1200"/>
              </a:lnSpc>
            </a:pPr>
            <a:r>
              <a:rPr kumimoji="1" lang="en-US" altLang="ja-JP" sz="1400" dirty="0">
                <a:latin typeface="Calibri" panose="020F0502020204030204" pitchFamily="34" charset="0"/>
                <a:ea typeface="Calibri" panose="020F0502020204030204" pitchFamily="34" charset="0"/>
                <a:cs typeface="Calibri" panose="020F0502020204030204" pitchFamily="34" charset="0"/>
              </a:rPr>
              <a:t>Joule loss</a:t>
            </a:r>
            <a:endParaRPr kumimoji="1" lang="ja-JP" altLang="en-US" sz="1400" dirty="0">
              <a:latin typeface="Calibri" panose="020F0502020204030204" pitchFamily="34" charset="0"/>
              <a:cs typeface="Calibri" panose="020F0502020204030204" pitchFamily="34" charset="0"/>
            </a:endParaRPr>
          </a:p>
        </p:txBody>
      </p:sp>
      <p:sp>
        <p:nvSpPr>
          <p:cNvPr id="34" name="テキスト ボックス 33">
            <a:extLst>
              <a:ext uri="{FF2B5EF4-FFF2-40B4-BE49-F238E27FC236}">
                <a16:creationId xmlns:a16="http://schemas.microsoft.com/office/drawing/2014/main" id="{464B7242-64CD-4675-8EA7-F94B96B7BB28}"/>
              </a:ext>
            </a:extLst>
          </p:cNvPr>
          <p:cNvSpPr txBox="1"/>
          <p:nvPr/>
        </p:nvSpPr>
        <p:spPr>
          <a:xfrm>
            <a:off x="4871536" y="4858090"/>
            <a:ext cx="1324888" cy="164290"/>
          </a:xfrm>
          <a:prstGeom prst="rect">
            <a:avLst/>
          </a:prstGeom>
          <a:solidFill>
            <a:srgbClr val="D2DEEF"/>
          </a:solidFill>
        </p:spPr>
        <p:txBody>
          <a:bodyPr wrap="square" lIns="0" tIns="0" rIns="0" bIns="0" rtlCol="0">
            <a:spAutoFit/>
          </a:bodyPr>
          <a:lstStyle/>
          <a:p>
            <a:pPr algn="ctr">
              <a:lnSpc>
                <a:spcPts val="1200"/>
              </a:lnSpc>
            </a:pPr>
            <a:r>
              <a:rPr kumimoji="1" lang="en-US" altLang="ja-JP" sz="1400" dirty="0">
                <a:latin typeface="Calibri" panose="020F0502020204030204" pitchFamily="34" charset="0"/>
                <a:ea typeface="Calibri" panose="020F0502020204030204" pitchFamily="34" charset="0"/>
                <a:cs typeface="Calibri" panose="020F0502020204030204" pitchFamily="34" charset="0"/>
              </a:rPr>
              <a:t>Output torque</a:t>
            </a:r>
            <a:endParaRPr kumimoji="1" lang="ja-JP" altLang="en-US" sz="1400" dirty="0">
              <a:latin typeface="Calibri" panose="020F0502020204030204" pitchFamily="34" charset="0"/>
              <a:cs typeface="Calibri" panose="020F0502020204030204" pitchFamily="34" charset="0"/>
            </a:endParaRPr>
          </a:p>
        </p:txBody>
      </p:sp>
      <p:sp>
        <p:nvSpPr>
          <p:cNvPr id="35" name="テキスト ボックス 34">
            <a:extLst>
              <a:ext uri="{FF2B5EF4-FFF2-40B4-BE49-F238E27FC236}">
                <a16:creationId xmlns:a16="http://schemas.microsoft.com/office/drawing/2014/main" id="{1E9A3411-3BE4-46CA-ABA2-2F6846013971}"/>
              </a:ext>
            </a:extLst>
          </p:cNvPr>
          <p:cNvSpPr txBox="1"/>
          <p:nvPr/>
        </p:nvSpPr>
        <p:spPr>
          <a:xfrm>
            <a:off x="4755394" y="5762783"/>
            <a:ext cx="554119" cy="389393"/>
          </a:xfrm>
          <a:prstGeom prst="rect">
            <a:avLst/>
          </a:prstGeom>
          <a:solidFill>
            <a:srgbClr val="D2DEEF"/>
          </a:solidFill>
        </p:spPr>
        <p:txBody>
          <a:bodyPr wrap="square" lIns="0" tIns="36000" rIns="0" bIns="36000" rtlCol="0">
            <a:spAutoFit/>
          </a:bodyPr>
          <a:lstStyle/>
          <a:p>
            <a:pPr algn="ctr">
              <a:lnSpc>
                <a:spcPts val="1200"/>
              </a:lnSpc>
            </a:pPr>
            <a:r>
              <a:rPr kumimoji="1" lang="en-US" altLang="ja-JP" sz="1400" b="1" dirty="0">
                <a:solidFill>
                  <a:srgbClr val="FF0000"/>
                </a:solidFill>
                <a:latin typeface="Calibri" panose="020F0502020204030204" pitchFamily="34" charset="0"/>
                <a:ea typeface="Calibri" panose="020F0502020204030204" pitchFamily="34" charset="0"/>
                <a:cs typeface="Calibri" panose="020F0502020204030204" pitchFamily="34" charset="0"/>
              </a:rPr>
              <a:t>Power</a:t>
            </a:r>
          </a:p>
          <a:p>
            <a:pPr algn="ctr">
              <a:lnSpc>
                <a:spcPts val="1200"/>
              </a:lnSpc>
            </a:pPr>
            <a:r>
              <a:rPr kumimoji="1" lang="en-US" altLang="ja-JP" sz="1400" b="1" dirty="0">
                <a:solidFill>
                  <a:srgbClr val="FF0000"/>
                </a:solidFill>
                <a:latin typeface="Calibri" panose="020F0502020204030204" pitchFamily="34" charset="0"/>
                <a:ea typeface="Calibri" panose="020F0502020204030204" pitchFamily="34" charset="0"/>
                <a:cs typeface="Calibri" panose="020F0502020204030204" pitchFamily="34" charset="0"/>
              </a:rPr>
              <a:t>density</a:t>
            </a:r>
            <a:endParaRPr kumimoji="1" lang="ja-JP" altLang="en-US" sz="1400" b="1" dirty="0">
              <a:solidFill>
                <a:srgbClr val="FF0000"/>
              </a:solidFill>
              <a:latin typeface="Calibri" panose="020F0502020204030204" pitchFamily="34" charset="0"/>
              <a:cs typeface="Calibri" panose="020F0502020204030204" pitchFamily="34" charset="0"/>
            </a:endParaRPr>
          </a:p>
        </p:txBody>
      </p:sp>
      <p:sp>
        <p:nvSpPr>
          <p:cNvPr id="36" name="テキスト ボックス 35">
            <a:extLst>
              <a:ext uri="{FF2B5EF4-FFF2-40B4-BE49-F238E27FC236}">
                <a16:creationId xmlns:a16="http://schemas.microsoft.com/office/drawing/2014/main" id="{3DFBE0FB-DBD6-4703-A6DF-2A017CD16907}"/>
              </a:ext>
            </a:extLst>
          </p:cNvPr>
          <p:cNvSpPr txBox="1"/>
          <p:nvPr/>
        </p:nvSpPr>
        <p:spPr>
          <a:xfrm>
            <a:off x="5301347" y="5707048"/>
            <a:ext cx="961808" cy="470578"/>
          </a:xfrm>
          <a:prstGeom prst="rect">
            <a:avLst/>
          </a:prstGeom>
          <a:solidFill>
            <a:srgbClr val="D2DEEF"/>
          </a:solidFill>
        </p:spPr>
        <p:txBody>
          <a:bodyPr wrap="square" lIns="0" tIns="0" rIns="0" bIns="0" rtlCol="0">
            <a:spAutoFit/>
          </a:bodyPr>
          <a:lstStyle/>
          <a:p>
            <a:pPr algn="ctr">
              <a:lnSpc>
                <a:spcPts val="1200"/>
              </a:lnSpc>
            </a:pPr>
            <a:r>
              <a:rPr kumimoji="1" lang="en-US" altLang="ja-JP" sz="1400" dirty="0">
                <a:solidFill>
                  <a:srgbClr val="FF0000"/>
                </a:solidFill>
                <a:latin typeface="Calibri" panose="020F0502020204030204" pitchFamily="34" charset="0"/>
                <a:ea typeface="Calibri" panose="020F0502020204030204" pitchFamily="34" charset="0"/>
                <a:cs typeface="Calibri" panose="020F0502020204030204" pitchFamily="34" charset="0"/>
              </a:rPr>
              <a:t>Takeoff</a:t>
            </a:r>
          </a:p>
          <a:p>
            <a:pPr algn="ctr">
              <a:lnSpc>
                <a:spcPts val="1200"/>
              </a:lnSpc>
            </a:pPr>
            <a:r>
              <a:rPr kumimoji="1" lang="en-US" altLang="ja-JP" sz="1400" dirty="0">
                <a:solidFill>
                  <a:srgbClr val="FF0000"/>
                </a:solidFill>
                <a:latin typeface="Calibri" panose="020F0502020204030204" pitchFamily="34" charset="0"/>
                <a:ea typeface="Calibri" panose="020F0502020204030204" pitchFamily="34" charset="0"/>
                <a:cs typeface="Calibri" panose="020F0502020204030204" pitchFamily="34" charset="0"/>
              </a:rPr>
              <a:t>/ascent</a:t>
            </a:r>
          </a:p>
          <a:p>
            <a:pPr algn="ctr">
              <a:lnSpc>
                <a:spcPts val="1200"/>
              </a:lnSpc>
            </a:pPr>
            <a:r>
              <a:rPr kumimoji="1" lang="en-US" altLang="ja-JP" sz="1400" dirty="0">
                <a:latin typeface="Calibri" panose="020F0502020204030204" pitchFamily="34" charset="0"/>
                <a:ea typeface="Calibri" panose="020F0502020204030204" pitchFamily="34" charset="0"/>
                <a:cs typeface="Calibri" panose="020F0502020204030204" pitchFamily="34" charset="0"/>
              </a:rPr>
              <a:t>Cruise</a:t>
            </a:r>
            <a:endParaRPr kumimoji="1" lang="ja-JP" altLang="en-US" sz="1400" dirty="0">
              <a:latin typeface="Calibri" panose="020F0502020204030204" pitchFamily="34" charset="0"/>
              <a:cs typeface="Calibri" panose="020F0502020204030204" pitchFamily="34" charset="0"/>
            </a:endParaRPr>
          </a:p>
        </p:txBody>
      </p:sp>
      <p:sp>
        <p:nvSpPr>
          <p:cNvPr id="37" name="テキスト ボックス 36">
            <a:extLst>
              <a:ext uri="{FF2B5EF4-FFF2-40B4-BE49-F238E27FC236}">
                <a16:creationId xmlns:a16="http://schemas.microsoft.com/office/drawing/2014/main" id="{EC35F450-3691-408A-93BC-3B55EBC55CD2}"/>
              </a:ext>
            </a:extLst>
          </p:cNvPr>
          <p:cNvSpPr txBox="1"/>
          <p:nvPr/>
        </p:nvSpPr>
        <p:spPr>
          <a:xfrm>
            <a:off x="5301347" y="5155080"/>
            <a:ext cx="961808" cy="470578"/>
          </a:xfrm>
          <a:prstGeom prst="rect">
            <a:avLst/>
          </a:prstGeom>
          <a:solidFill>
            <a:srgbClr val="EAEFF7"/>
          </a:solidFill>
        </p:spPr>
        <p:txBody>
          <a:bodyPr wrap="square" lIns="0" tIns="0" rIns="0" bIns="0" rtlCol="0">
            <a:spAutoFit/>
          </a:bodyPr>
          <a:lstStyle/>
          <a:p>
            <a:pPr algn="ctr">
              <a:lnSpc>
                <a:spcPts val="1200"/>
              </a:lnSpc>
            </a:pPr>
            <a:r>
              <a:rPr kumimoji="1" lang="en-US" altLang="ja-JP" sz="1400" dirty="0">
                <a:latin typeface="Calibri" panose="020F0502020204030204" pitchFamily="34" charset="0"/>
                <a:ea typeface="Calibri" panose="020F0502020204030204" pitchFamily="34" charset="0"/>
                <a:cs typeface="Calibri" panose="020F0502020204030204" pitchFamily="34" charset="0"/>
              </a:rPr>
              <a:t>Takeoff</a:t>
            </a:r>
          </a:p>
          <a:p>
            <a:pPr algn="ctr">
              <a:lnSpc>
                <a:spcPts val="1200"/>
              </a:lnSpc>
            </a:pPr>
            <a:r>
              <a:rPr kumimoji="1" lang="en-US" altLang="ja-JP" sz="1400" dirty="0">
                <a:latin typeface="Calibri" panose="020F0502020204030204" pitchFamily="34" charset="0"/>
                <a:ea typeface="Calibri" panose="020F0502020204030204" pitchFamily="34" charset="0"/>
                <a:cs typeface="Calibri" panose="020F0502020204030204" pitchFamily="34" charset="0"/>
              </a:rPr>
              <a:t>/ascent</a:t>
            </a:r>
          </a:p>
          <a:p>
            <a:pPr algn="ctr">
              <a:lnSpc>
                <a:spcPts val="1200"/>
              </a:lnSpc>
            </a:pPr>
            <a:r>
              <a:rPr kumimoji="1" lang="en-US" altLang="ja-JP" sz="1400" dirty="0">
                <a:solidFill>
                  <a:srgbClr val="FF0000"/>
                </a:solidFill>
                <a:latin typeface="Calibri" panose="020F0502020204030204" pitchFamily="34" charset="0"/>
                <a:ea typeface="Calibri" panose="020F0502020204030204" pitchFamily="34" charset="0"/>
                <a:cs typeface="Calibri" panose="020F0502020204030204" pitchFamily="34" charset="0"/>
              </a:rPr>
              <a:t>Cruise</a:t>
            </a:r>
            <a:endParaRPr kumimoji="1" lang="ja-JP" altLang="en-US" sz="1400" dirty="0">
              <a:solidFill>
                <a:srgbClr val="FF0000"/>
              </a:solidFill>
              <a:latin typeface="Calibri" panose="020F0502020204030204" pitchFamily="34" charset="0"/>
              <a:cs typeface="Calibri" panose="020F0502020204030204" pitchFamily="34" charset="0"/>
            </a:endParaRPr>
          </a:p>
        </p:txBody>
      </p:sp>
      <p:sp>
        <p:nvSpPr>
          <p:cNvPr id="38" name="テキスト ボックス 37">
            <a:extLst>
              <a:ext uri="{FF2B5EF4-FFF2-40B4-BE49-F238E27FC236}">
                <a16:creationId xmlns:a16="http://schemas.microsoft.com/office/drawing/2014/main" id="{6B604F1A-F996-4EDB-AC7E-68AA3628DD7B}"/>
              </a:ext>
            </a:extLst>
          </p:cNvPr>
          <p:cNvSpPr txBox="1"/>
          <p:nvPr/>
        </p:nvSpPr>
        <p:spPr>
          <a:xfrm>
            <a:off x="5053076" y="4374788"/>
            <a:ext cx="961808" cy="162801"/>
          </a:xfrm>
          <a:prstGeom prst="rect">
            <a:avLst/>
          </a:prstGeom>
          <a:solidFill>
            <a:srgbClr val="EAEFF7"/>
          </a:solidFill>
        </p:spPr>
        <p:txBody>
          <a:bodyPr wrap="square" lIns="0" tIns="0" rIns="0" bIns="0" rtlCol="0">
            <a:spAutoFit/>
          </a:bodyPr>
          <a:lstStyle/>
          <a:p>
            <a:pPr algn="ctr">
              <a:lnSpc>
                <a:spcPts val="1200"/>
              </a:lnSpc>
            </a:pPr>
            <a:r>
              <a:rPr kumimoji="1" lang="en-US" altLang="ja-JP" sz="1400" dirty="0">
                <a:latin typeface="Calibri" panose="020F0502020204030204" pitchFamily="34" charset="0"/>
                <a:ea typeface="Calibri" panose="020F0502020204030204" pitchFamily="34" charset="0"/>
                <a:cs typeface="Calibri" panose="020F0502020204030204" pitchFamily="34" charset="0"/>
              </a:rPr>
              <a:t>Iron loss</a:t>
            </a:r>
            <a:endParaRPr kumimoji="1" lang="ja-JP" altLang="en-US" sz="1400" dirty="0">
              <a:solidFill>
                <a:srgbClr val="FF0000"/>
              </a:solidFill>
              <a:latin typeface="Calibri" panose="020F0502020204030204" pitchFamily="34" charset="0"/>
              <a:cs typeface="Calibri" panose="020F0502020204030204" pitchFamily="34" charset="0"/>
            </a:endParaRPr>
          </a:p>
        </p:txBody>
      </p:sp>
      <p:sp>
        <p:nvSpPr>
          <p:cNvPr id="39" name="テキスト ボックス 38">
            <a:extLst>
              <a:ext uri="{FF2B5EF4-FFF2-40B4-BE49-F238E27FC236}">
                <a16:creationId xmlns:a16="http://schemas.microsoft.com/office/drawing/2014/main" id="{410C7328-2F62-4DF8-A965-6712BF172FA9}"/>
              </a:ext>
            </a:extLst>
          </p:cNvPr>
          <p:cNvSpPr txBox="1"/>
          <p:nvPr/>
        </p:nvSpPr>
        <p:spPr>
          <a:xfrm>
            <a:off x="5053076" y="3649956"/>
            <a:ext cx="961808" cy="162801"/>
          </a:xfrm>
          <a:prstGeom prst="rect">
            <a:avLst/>
          </a:prstGeom>
          <a:solidFill>
            <a:srgbClr val="EAEFF7"/>
          </a:solidFill>
        </p:spPr>
        <p:txBody>
          <a:bodyPr wrap="square" lIns="0" tIns="0" rIns="0" bIns="0" rtlCol="0">
            <a:spAutoFit/>
          </a:bodyPr>
          <a:lstStyle/>
          <a:p>
            <a:pPr algn="ctr">
              <a:lnSpc>
                <a:spcPts val="1200"/>
              </a:lnSpc>
            </a:pPr>
            <a:r>
              <a:rPr kumimoji="1" lang="en-US" altLang="ja-JP" sz="1400" dirty="0">
                <a:latin typeface="Calibri" panose="020F0502020204030204" pitchFamily="34" charset="0"/>
                <a:ea typeface="Calibri" panose="020F0502020204030204" pitchFamily="34" charset="0"/>
                <a:cs typeface="Calibri" panose="020F0502020204030204" pitchFamily="34" charset="0"/>
              </a:rPr>
              <a:t>Power factor</a:t>
            </a:r>
            <a:endParaRPr kumimoji="1" lang="ja-JP" altLang="en-US" sz="1400" dirty="0">
              <a:solidFill>
                <a:srgbClr val="FF0000"/>
              </a:solidFill>
              <a:latin typeface="Calibri" panose="020F0502020204030204" pitchFamily="34" charset="0"/>
              <a:cs typeface="Calibri" panose="020F0502020204030204" pitchFamily="34" charset="0"/>
            </a:endParaRPr>
          </a:p>
        </p:txBody>
      </p:sp>
      <p:sp>
        <p:nvSpPr>
          <p:cNvPr id="40" name="テキスト ボックス 39">
            <a:extLst>
              <a:ext uri="{FF2B5EF4-FFF2-40B4-BE49-F238E27FC236}">
                <a16:creationId xmlns:a16="http://schemas.microsoft.com/office/drawing/2014/main" id="{9D01D9BC-DC1F-4707-BD06-E241B9782878}"/>
              </a:ext>
            </a:extLst>
          </p:cNvPr>
          <p:cNvSpPr txBox="1"/>
          <p:nvPr/>
        </p:nvSpPr>
        <p:spPr>
          <a:xfrm>
            <a:off x="5043551" y="2914109"/>
            <a:ext cx="961808" cy="162801"/>
          </a:xfrm>
          <a:prstGeom prst="rect">
            <a:avLst/>
          </a:prstGeom>
          <a:solidFill>
            <a:srgbClr val="EAEFF7"/>
          </a:solidFill>
        </p:spPr>
        <p:txBody>
          <a:bodyPr wrap="square" lIns="0" tIns="0" rIns="0" bIns="0" rtlCol="0">
            <a:spAutoFit/>
          </a:bodyPr>
          <a:lstStyle/>
          <a:p>
            <a:pPr algn="ctr">
              <a:lnSpc>
                <a:spcPts val="1200"/>
              </a:lnSpc>
            </a:pPr>
            <a:r>
              <a:rPr kumimoji="1" lang="en-US" altLang="ja-JP" sz="1400" dirty="0">
                <a:latin typeface="Calibri" panose="020F0502020204030204" pitchFamily="34" charset="0"/>
                <a:ea typeface="Calibri" panose="020F0502020204030204" pitchFamily="34" charset="0"/>
                <a:cs typeface="Calibri" panose="020F0502020204030204" pitchFamily="34" charset="0"/>
              </a:rPr>
              <a:t>Input voltage</a:t>
            </a:r>
            <a:endParaRPr kumimoji="1" lang="ja-JP" altLang="en-US" sz="1400" dirty="0">
              <a:solidFill>
                <a:srgbClr val="FF0000"/>
              </a:solidFill>
              <a:latin typeface="Calibri" panose="020F0502020204030204" pitchFamily="34" charset="0"/>
              <a:cs typeface="Calibri" panose="020F0502020204030204" pitchFamily="34" charset="0"/>
            </a:endParaRPr>
          </a:p>
        </p:txBody>
      </p:sp>
      <p:sp>
        <p:nvSpPr>
          <p:cNvPr id="41" name="テキスト ボックス 40">
            <a:extLst>
              <a:ext uri="{FF2B5EF4-FFF2-40B4-BE49-F238E27FC236}">
                <a16:creationId xmlns:a16="http://schemas.microsoft.com/office/drawing/2014/main" id="{C1AAAA26-69D6-4F2C-84B1-47A68D9A5E5E}"/>
              </a:ext>
            </a:extLst>
          </p:cNvPr>
          <p:cNvSpPr txBox="1"/>
          <p:nvPr/>
        </p:nvSpPr>
        <p:spPr>
          <a:xfrm>
            <a:off x="4784942" y="5223730"/>
            <a:ext cx="516405" cy="316690"/>
          </a:xfrm>
          <a:prstGeom prst="rect">
            <a:avLst/>
          </a:prstGeom>
          <a:solidFill>
            <a:srgbClr val="EAEFF7"/>
          </a:solidFill>
        </p:spPr>
        <p:txBody>
          <a:bodyPr wrap="square" lIns="0" tIns="0" rIns="0" bIns="0" rtlCol="0">
            <a:spAutoFit/>
          </a:bodyPr>
          <a:lstStyle/>
          <a:p>
            <a:pPr algn="ctr">
              <a:lnSpc>
                <a:spcPts val="1200"/>
              </a:lnSpc>
            </a:pPr>
            <a:r>
              <a:rPr kumimoji="1" lang="en-US" altLang="ja-JP" sz="1400" b="1" dirty="0" err="1">
                <a:solidFill>
                  <a:srgbClr val="FF0000"/>
                </a:solidFill>
                <a:latin typeface="Calibri" panose="020F0502020204030204" pitchFamily="34" charset="0"/>
                <a:ea typeface="Calibri" panose="020F0502020204030204" pitchFamily="34" charset="0"/>
                <a:cs typeface="Calibri" panose="020F0502020204030204" pitchFamily="34" charset="0"/>
              </a:rPr>
              <a:t>Effici</a:t>
            </a:r>
            <a:endParaRPr kumimoji="1" lang="en-US" altLang="ja-JP" sz="14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ctr">
              <a:lnSpc>
                <a:spcPts val="1200"/>
              </a:lnSpc>
            </a:pPr>
            <a:r>
              <a:rPr kumimoji="1" lang="en-US" altLang="ja-JP" sz="1400" b="1" dirty="0" err="1">
                <a:solidFill>
                  <a:srgbClr val="FF0000"/>
                </a:solidFill>
                <a:latin typeface="Calibri" panose="020F0502020204030204" pitchFamily="34" charset="0"/>
                <a:ea typeface="Calibri" panose="020F0502020204030204" pitchFamily="34" charset="0"/>
                <a:cs typeface="Calibri" panose="020F0502020204030204" pitchFamily="34" charset="0"/>
              </a:rPr>
              <a:t>ency</a:t>
            </a:r>
            <a:endParaRPr kumimoji="1" lang="ja-JP" altLang="en-US" sz="1400" b="1" dirty="0">
              <a:solidFill>
                <a:srgbClr val="FF0000"/>
              </a:solidFill>
              <a:latin typeface="Calibri" panose="020F0502020204030204" pitchFamily="34" charset="0"/>
              <a:cs typeface="Calibri" panose="020F0502020204030204" pitchFamily="34" charset="0"/>
            </a:endParaRPr>
          </a:p>
        </p:txBody>
      </p:sp>
      <p:pic>
        <p:nvPicPr>
          <p:cNvPr id="42" name="図 41" descr="コンパクトディスク, コンピュータ, 星 が含まれている画像&#10;&#10;AI 生成コンテンツは誤りを含む可能性があります。">
            <a:extLst>
              <a:ext uri="{FF2B5EF4-FFF2-40B4-BE49-F238E27FC236}">
                <a16:creationId xmlns:a16="http://schemas.microsoft.com/office/drawing/2014/main" id="{0A0229B3-DE69-42A8-827F-1609F47B7D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986" t="7652"/>
          <a:stretch/>
        </p:blipFill>
        <p:spPr>
          <a:xfrm>
            <a:off x="859004" y="2379891"/>
            <a:ext cx="3377836" cy="2540130"/>
          </a:xfrm>
          <a:prstGeom prst="rect">
            <a:avLst/>
          </a:prstGeom>
        </p:spPr>
      </p:pic>
      <p:sp>
        <p:nvSpPr>
          <p:cNvPr id="23" name="スライド番号プレースホルダー 1">
            <a:extLst>
              <a:ext uri="{FF2B5EF4-FFF2-40B4-BE49-F238E27FC236}">
                <a16:creationId xmlns:a16="http://schemas.microsoft.com/office/drawing/2014/main" id="{94DB1D90-2B58-4479-8F5C-F0621367D109}"/>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19</a:t>
            </a:fld>
            <a:endParaRPr kumimoji="1" lang="ja-JP" altLang="en-US" dirty="0"/>
          </a:p>
        </p:txBody>
      </p:sp>
    </p:spTree>
    <p:extLst>
      <p:ext uri="{BB962C8B-B14F-4D97-AF65-F5344CB8AC3E}">
        <p14:creationId xmlns:p14="http://schemas.microsoft.com/office/powerpoint/2010/main" val="216254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B933997B-946B-4283-8CBA-BC48D5853E35}"/>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sp>
        <p:nvSpPr>
          <p:cNvPr id="7" name="テキスト ボックス 6">
            <a:extLst>
              <a:ext uri="{FF2B5EF4-FFF2-40B4-BE49-F238E27FC236}">
                <a16:creationId xmlns:a16="http://schemas.microsoft.com/office/drawing/2014/main" id="{BEB7929E-02BD-406A-9AAD-579F80583731}"/>
              </a:ext>
            </a:extLst>
          </p:cNvPr>
          <p:cNvSpPr txBox="1"/>
          <p:nvPr/>
        </p:nvSpPr>
        <p:spPr>
          <a:xfrm>
            <a:off x="198189" y="998216"/>
            <a:ext cx="7818470" cy="461665"/>
          </a:xfrm>
          <a:prstGeom prst="rect">
            <a:avLst/>
          </a:prstGeom>
          <a:noFill/>
        </p:spPr>
        <p:txBody>
          <a:bodyPr wrap="square">
            <a:spAutoFit/>
          </a:bodyPr>
          <a:lstStyle/>
          <a:p>
            <a:r>
              <a:rPr lang="en-US" altLang="ja-JP" sz="2400" u="sng" dirty="0" err="1">
                <a:solidFill>
                  <a:srgbClr val="00B050"/>
                </a:solidFill>
                <a:latin typeface="Arial" panose="020B0604020202020204" pitchFamily="34" charset="0"/>
                <a:cs typeface="Arial" panose="020B0604020202020204" pitchFamily="34" charset="0"/>
              </a:rPr>
              <a:t>Torishima</a:t>
            </a:r>
            <a:r>
              <a:rPr lang="en-US" altLang="ja-JP" sz="2400" u="sng" dirty="0">
                <a:solidFill>
                  <a:srgbClr val="00B050"/>
                </a:solidFill>
                <a:latin typeface="Arial" panose="020B0604020202020204" pitchFamily="34" charset="0"/>
                <a:cs typeface="Arial" panose="020B0604020202020204" pitchFamily="34" charset="0"/>
              </a:rPr>
              <a:t> Pump Mfg. Co., Ltd. &amp; Kyoto University</a:t>
            </a:r>
          </a:p>
        </p:txBody>
      </p:sp>
      <p:pic>
        <p:nvPicPr>
          <p:cNvPr id="10" name="図 9">
            <a:extLst>
              <a:ext uri="{FF2B5EF4-FFF2-40B4-BE49-F238E27FC236}">
                <a16:creationId xmlns:a16="http://schemas.microsoft.com/office/drawing/2014/main" id="{BF9A07A5-EECA-4068-8A18-7277165DB543}"/>
              </a:ext>
            </a:extLst>
          </p:cNvPr>
          <p:cNvPicPr/>
          <p:nvPr/>
        </p:nvPicPr>
        <p:blipFill rotWithShape="1">
          <a:blip r:embed="rId2" cstate="print">
            <a:extLst>
              <a:ext uri="{28A0092B-C50C-407E-A947-70E740481C1C}">
                <a14:useLocalDpi xmlns:a14="http://schemas.microsoft.com/office/drawing/2010/main" val="0"/>
              </a:ext>
            </a:extLst>
          </a:blip>
          <a:srcRect t="6022" b="8423"/>
          <a:stretch/>
        </p:blipFill>
        <p:spPr bwMode="auto">
          <a:xfrm>
            <a:off x="752647" y="1661738"/>
            <a:ext cx="3092823" cy="3902649"/>
          </a:xfrm>
          <a:prstGeom prst="rect">
            <a:avLst/>
          </a:prstGeom>
          <a:noFill/>
          <a:ln>
            <a:noFill/>
          </a:ln>
          <a:extLst>
            <a:ext uri="{53640926-AAD7-44D8-BBD7-CCE9431645EC}">
              <a14:shadowObscured xmlns:a14="http://schemas.microsoft.com/office/drawing/2010/main"/>
            </a:ext>
          </a:extLst>
        </p:spPr>
      </p:pic>
      <p:pic>
        <p:nvPicPr>
          <p:cNvPr id="11" name="image5.png" descr="ダイアグラム&#10;&#10;AI によって生成されたコンテンツは間違っている可能性があります。">
            <a:extLst>
              <a:ext uri="{FF2B5EF4-FFF2-40B4-BE49-F238E27FC236}">
                <a16:creationId xmlns:a16="http://schemas.microsoft.com/office/drawing/2014/main" id="{A3A346E5-00ED-49A4-97BA-309A32ECA851}"/>
              </a:ext>
            </a:extLst>
          </p:cNvPr>
          <p:cNvPicPr/>
          <p:nvPr/>
        </p:nvPicPr>
        <p:blipFill rotWithShape="1">
          <a:blip r:embed="rId3">
            <a:extLst>
              <a:ext uri="{28A0092B-C50C-407E-A947-70E740481C1C}">
                <a14:useLocalDpi xmlns:a14="http://schemas.microsoft.com/office/drawing/2010/main" val="0"/>
              </a:ext>
            </a:extLst>
          </a:blip>
          <a:srcRect t="2784" r="1870"/>
          <a:stretch/>
        </p:blipFill>
        <p:spPr bwMode="auto">
          <a:xfrm>
            <a:off x="4415647" y="1736226"/>
            <a:ext cx="3975735" cy="3753672"/>
          </a:xfrm>
          <a:prstGeom prst="rect">
            <a:avLst/>
          </a:prstGeom>
          <a:ln>
            <a:noFill/>
          </a:ln>
          <a:extLst>
            <a:ext uri="{53640926-AAD7-44D8-BBD7-CCE9431645EC}">
              <a14:shadowObscured xmlns:a14="http://schemas.microsoft.com/office/drawing/2010/main"/>
            </a:ext>
          </a:extLst>
        </p:spPr>
      </p:pic>
      <p:sp>
        <p:nvSpPr>
          <p:cNvPr id="12" name="Text Box 11">
            <a:extLst>
              <a:ext uri="{FF2B5EF4-FFF2-40B4-BE49-F238E27FC236}">
                <a16:creationId xmlns:a16="http://schemas.microsoft.com/office/drawing/2014/main" id="{6F43D24E-7624-4F14-9E81-F730A92E0E86}"/>
              </a:ext>
            </a:extLst>
          </p:cNvPr>
          <p:cNvSpPr txBox="1">
            <a:spLocks noChangeArrowheads="1"/>
          </p:cNvSpPr>
          <p:nvPr/>
        </p:nvSpPr>
        <p:spPr bwMode="auto">
          <a:xfrm>
            <a:off x="1043823" y="5501557"/>
            <a:ext cx="22493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dirty="0">
                <a:solidFill>
                  <a:schemeClr val="tx1"/>
                </a:solidFill>
                <a:latin typeface="Arial" panose="020B0604020202020204" pitchFamily="34" charset="0"/>
                <a:ea typeface="+mn-ea"/>
                <a:cs typeface="Arial" panose="020B0604020202020204" pitchFamily="34" charset="0"/>
              </a:rPr>
              <a:t>(a) Schematic</a:t>
            </a:r>
            <a:r>
              <a:rPr lang="ja-JP" altLang="en-US" dirty="0">
                <a:solidFill>
                  <a:schemeClr val="tx1"/>
                </a:solidFill>
                <a:latin typeface="Arial" panose="020B0604020202020204" pitchFamily="34" charset="0"/>
                <a:ea typeface="+mn-ea"/>
                <a:cs typeface="Arial" panose="020B0604020202020204" pitchFamily="34" charset="0"/>
              </a:rPr>
              <a:t> </a:t>
            </a:r>
            <a:r>
              <a:rPr lang="en-US" altLang="ja-JP" dirty="0">
                <a:solidFill>
                  <a:schemeClr val="tx1"/>
                </a:solidFill>
                <a:latin typeface="Arial" panose="020B0604020202020204" pitchFamily="34" charset="0"/>
                <a:ea typeface="+mn-ea"/>
                <a:cs typeface="Arial" panose="020B0604020202020204" pitchFamily="34" charset="0"/>
              </a:rPr>
              <a:t>figure</a:t>
            </a:r>
            <a:endParaRPr lang="en-US" altLang="ja-JP" b="0" dirty="0">
              <a:solidFill>
                <a:schemeClr val="tx1"/>
              </a:solidFill>
              <a:latin typeface="Arial" panose="020B0604020202020204" pitchFamily="34" charset="0"/>
              <a:ea typeface="+mn-ea"/>
              <a:cs typeface="Arial" panose="020B0604020202020204" pitchFamily="34" charset="0"/>
            </a:endParaRPr>
          </a:p>
        </p:txBody>
      </p:sp>
      <p:sp>
        <p:nvSpPr>
          <p:cNvPr id="13" name="Text Box 11">
            <a:extLst>
              <a:ext uri="{FF2B5EF4-FFF2-40B4-BE49-F238E27FC236}">
                <a16:creationId xmlns:a16="http://schemas.microsoft.com/office/drawing/2014/main" id="{17B4915D-6657-4981-9FFF-F4136AB0BF1D}"/>
              </a:ext>
            </a:extLst>
          </p:cNvPr>
          <p:cNvSpPr txBox="1">
            <a:spLocks noChangeArrowheads="1"/>
          </p:cNvSpPr>
          <p:nvPr/>
        </p:nvSpPr>
        <p:spPr bwMode="auto">
          <a:xfrm>
            <a:off x="3845470" y="5502774"/>
            <a:ext cx="48269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dirty="0">
                <a:solidFill>
                  <a:schemeClr val="tx1"/>
                </a:solidFill>
                <a:latin typeface="Arial" panose="020B0604020202020204" pitchFamily="34" charset="0"/>
                <a:ea typeface="+mn-ea"/>
                <a:cs typeface="Arial" panose="020B0604020202020204" pitchFamily="34" charset="0"/>
              </a:rPr>
              <a:t>(b) Liquefied hydrogen circulation test system</a:t>
            </a:r>
            <a:endParaRPr lang="en-US" altLang="ja-JP" b="0" dirty="0">
              <a:solidFill>
                <a:schemeClr val="tx1"/>
              </a:solidFill>
              <a:latin typeface="Arial" panose="020B0604020202020204" pitchFamily="34" charset="0"/>
              <a:ea typeface="+mn-ea"/>
              <a:cs typeface="Arial" panose="020B0604020202020204" pitchFamily="34" charset="0"/>
            </a:endParaRPr>
          </a:p>
        </p:txBody>
      </p:sp>
      <p:sp>
        <p:nvSpPr>
          <p:cNvPr id="14" name="テキスト ボックス 13">
            <a:extLst>
              <a:ext uri="{FF2B5EF4-FFF2-40B4-BE49-F238E27FC236}">
                <a16:creationId xmlns:a16="http://schemas.microsoft.com/office/drawing/2014/main" id="{B194AC42-9200-4374-B7E8-E37A42FC413D}"/>
              </a:ext>
            </a:extLst>
          </p:cNvPr>
          <p:cNvSpPr txBox="1"/>
          <p:nvPr/>
        </p:nvSpPr>
        <p:spPr>
          <a:xfrm>
            <a:off x="578846" y="5831604"/>
            <a:ext cx="8243235" cy="369332"/>
          </a:xfrm>
          <a:prstGeom prst="rect">
            <a:avLst/>
          </a:prstGeom>
          <a:noFill/>
        </p:spPr>
        <p:txBody>
          <a:bodyPr wrap="square">
            <a:spAutoFit/>
          </a:bodyPr>
          <a:lstStyle/>
          <a:p>
            <a:pPr algn="just"/>
            <a:r>
              <a:rPr lang="en-US" altLang="ja-JP" dirty="0">
                <a:latin typeface="Arial" panose="020B0604020202020204" pitchFamily="34" charset="0"/>
                <a:ea typeface="Calibri" panose="020F0502020204030204" pitchFamily="34" charset="0"/>
                <a:cs typeface="Arial" panose="020B0604020202020204" pitchFamily="34" charset="0"/>
              </a:rPr>
              <a:t>Fig.</a:t>
            </a:r>
            <a:r>
              <a:rPr lang="ja-JP" altLang="en-US" dirty="0">
                <a:latin typeface="Arial" panose="020B0604020202020204" pitchFamily="34" charset="0"/>
                <a:ea typeface="Calibri" panose="020F0502020204030204" pitchFamily="34" charset="0"/>
                <a:cs typeface="Arial" panose="020B0604020202020204" pitchFamily="34" charset="0"/>
              </a:rPr>
              <a:t> </a:t>
            </a:r>
            <a:r>
              <a:rPr lang="en-US" altLang="ja-JP" dirty="0">
                <a:latin typeface="Arial" panose="020B0604020202020204" pitchFamily="34" charset="0"/>
                <a:ea typeface="Calibri" panose="020F0502020204030204" pitchFamily="34" charset="0"/>
                <a:cs typeface="Arial" panose="020B0604020202020204" pitchFamily="34" charset="0"/>
              </a:rPr>
              <a:t>17 </a:t>
            </a:r>
            <a:r>
              <a:rPr lang="en-US" altLang="ja-JP" dirty="0">
                <a:latin typeface="Arial" panose="020B0604020202020204" pitchFamily="34" charset="0"/>
                <a:cs typeface="Arial" panose="020B0604020202020204" pitchFamily="34" charset="0"/>
              </a:rPr>
              <a:t>Overview of liquefied hydrogen HTS submerged pump system </a:t>
            </a:r>
            <a:r>
              <a:rPr lang="en-US" altLang="ja-JP" dirty="0">
                <a:latin typeface="Arial" panose="020B0604020202020204" pitchFamily="34" charset="0"/>
                <a:ea typeface="Calibri" panose="020F0502020204030204" pitchFamily="34" charset="0"/>
                <a:cs typeface="Arial" panose="020B0604020202020204" pitchFamily="34" charset="0"/>
              </a:rPr>
              <a:t>[12]</a:t>
            </a:r>
          </a:p>
        </p:txBody>
      </p:sp>
      <p:sp>
        <p:nvSpPr>
          <p:cNvPr id="15" name="テキスト ボックス 14">
            <a:extLst>
              <a:ext uri="{FF2B5EF4-FFF2-40B4-BE49-F238E27FC236}">
                <a16:creationId xmlns:a16="http://schemas.microsoft.com/office/drawing/2014/main" id="{85566976-0801-410B-8BB8-6481F340CF20}"/>
              </a:ext>
            </a:extLst>
          </p:cNvPr>
          <p:cNvSpPr txBox="1"/>
          <p:nvPr/>
        </p:nvSpPr>
        <p:spPr>
          <a:xfrm>
            <a:off x="36038" y="6112763"/>
            <a:ext cx="6423503" cy="338554"/>
          </a:xfrm>
          <a:prstGeom prst="rect">
            <a:avLst/>
          </a:prstGeom>
          <a:noFill/>
        </p:spPr>
        <p:txBody>
          <a:bodyPr wrap="square">
            <a:spAutoFit/>
          </a:bodyPr>
          <a:lstStyle/>
          <a:p>
            <a:pPr algn="just"/>
            <a:r>
              <a:rPr lang="en-US" altLang="ja-JP" sz="1600" dirty="0">
                <a:latin typeface="Arial" panose="020B0604020202020204" pitchFamily="34" charset="0"/>
                <a:ea typeface="Calibri" panose="020F0502020204030204" pitchFamily="34" charset="0"/>
                <a:cs typeface="Arial" panose="020B0604020202020204" pitchFamily="34" charset="0"/>
              </a:rPr>
              <a:t>[12] N. Masuda, et al., ISCM2025 (2025)</a:t>
            </a:r>
          </a:p>
        </p:txBody>
      </p:sp>
      <p:sp>
        <p:nvSpPr>
          <p:cNvPr id="16" name="正方形/長方形 15">
            <a:extLst>
              <a:ext uri="{FF2B5EF4-FFF2-40B4-BE49-F238E27FC236}">
                <a16:creationId xmlns:a16="http://schemas.microsoft.com/office/drawing/2014/main" id="{B8A3E677-B409-4754-BF1A-71C5C74F8688}"/>
              </a:ext>
            </a:extLst>
          </p:cNvPr>
          <p:cNvSpPr/>
          <p:nvPr/>
        </p:nvSpPr>
        <p:spPr>
          <a:xfrm>
            <a:off x="662383" y="4053656"/>
            <a:ext cx="936104" cy="461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FC39DAB2-DAD4-46DE-90DC-BEC75810B6F7}"/>
              </a:ext>
            </a:extLst>
          </p:cNvPr>
          <p:cNvSpPr txBox="1"/>
          <p:nvPr/>
        </p:nvSpPr>
        <p:spPr>
          <a:xfrm>
            <a:off x="912107" y="4024250"/>
            <a:ext cx="767477" cy="584775"/>
          </a:xfrm>
          <a:prstGeom prst="rect">
            <a:avLst/>
          </a:prstGeom>
          <a:noFill/>
        </p:spPr>
        <p:txBody>
          <a:bodyPr wrap="square">
            <a:spAutoFit/>
          </a:bodyPr>
          <a:lstStyle/>
          <a:p>
            <a:r>
              <a:rPr lang="ja-JP" altLang="en-US" sz="1600" dirty="0">
                <a:latin typeface="Arial" panose="020B0604020202020204" pitchFamily="34" charset="0"/>
                <a:cs typeface="Arial" panose="020B0604020202020204" pitchFamily="34" charset="0"/>
              </a:rPr>
              <a:t>Pump body</a:t>
            </a:r>
          </a:p>
        </p:txBody>
      </p:sp>
      <p:sp>
        <p:nvSpPr>
          <p:cNvPr id="18" name="正方形/長方形 17">
            <a:extLst>
              <a:ext uri="{FF2B5EF4-FFF2-40B4-BE49-F238E27FC236}">
                <a16:creationId xmlns:a16="http://schemas.microsoft.com/office/drawing/2014/main" id="{ADF9623B-B63C-4413-B194-2081832F3D54}"/>
              </a:ext>
            </a:extLst>
          </p:cNvPr>
          <p:cNvSpPr/>
          <p:nvPr/>
        </p:nvSpPr>
        <p:spPr>
          <a:xfrm>
            <a:off x="666040" y="3625658"/>
            <a:ext cx="936104" cy="3563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60EF22CB-351B-4A21-AE0F-94D4221DD5EF}"/>
              </a:ext>
            </a:extLst>
          </p:cNvPr>
          <p:cNvSpPr txBox="1"/>
          <p:nvPr/>
        </p:nvSpPr>
        <p:spPr>
          <a:xfrm>
            <a:off x="388328" y="3569495"/>
            <a:ext cx="1413697" cy="369332"/>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HTS motor</a:t>
            </a:r>
            <a:endParaRPr lang="ja-JP" altLang="en-US" dirty="0">
              <a:latin typeface="Arial" panose="020B0604020202020204" pitchFamily="34" charset="0"/>
              <a:cs typeface="Arial" panose="020B0604020202020204" pitchFamily="34" charset="0"/>
            </a:endParaRPr>
          </a:p>
        </p:txBody>
      </p:sp>
      <p:sp>
        <p:nvSpPr>
          <p:cNvPr id="20" name="吹き出し: 四角形 19">
            <a:extLst>
              <a:ext uri="{FF2B5EF4-FFF2-40B4-BE49-F238E27FC236}">
                <a16:creationId xmlns:a16="http://schemas.microsoft.com/office/drawing/2014/main" id="{E581CD3D-94BD-4232-AA15-CDC395BE102B}"/>
              </a:ext>
            </a:extLst>
          </p:cNvPr>
          <p:cNvSpPr/>
          <p:nvPr/>
        </p:nvSpPr>
        <p:spPr>
          <a:xfrm>
            <a:off x="2933230" y="3588772"/>
            <a:ext cx="1123038" cy="936100"/>
          </a:xfrm>
          <a:prstGeom prst="wedgeRectCallout">
            <a:avLst>
              <a:gd name="adj1" fmla="val -92933"/>
              <a:gd name="adj2" fmla="val -6651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66FE9688-A218-4893-BA2A-E29A781E827A}"/>
              </a:ext>
            </a:extLst>
          </p:cNvPr>
          <p:cNvSpPr txBox="1"/>
          <p:nvPr/>
        </p:nvSpPr>
        <p:spPr>
          <a:xfrm>
            <a:off x="2887750" y="3736482"/>
            <a:ext cx="1253239" cy="646331"/>
          </a:xfrm>
          <a:prstGeom prst="rect">
            <a:avLst/>
          </a:prstGeom>
          <a:noFill/>
        </p:spPr>
        <p:txBody>
          <a:bodyPr wrap="square">
            <a:spAutoFit/>
          </a:bodyPr>
          <a:lstStyle/>
          <a:p>
            <a:r>
              <a:rPr lang="ja-JP" altLang="en-US" dirty="0">
                <a:latin typeface="Arial" panose="020B0604020202020204" pitchFamily="34" charset="0"/>
                <a:cs typeface="Arial" panose="020B0604020202020204" pitchFamily="34" charset="0"/>
              </a:rPr>
              <a:t>It is filled </a:t>
            </a:r>
            <a:endParaRPr lang="en-US"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with LH2.</a:t>
            </a:r>
          </a:p>
        </p:txBody>
      </p:sp>
      <p:sp>
        <p:nvSpPr>
          <p:cNvPr id="22" name="正方形/長方形 21">
            <a:extLst>
              <a:ext uri="{FF2B5EF4-FFF2-40B4-BE49-F238E27FC236}">
                <a16:creationId xmlns:a16="http://schemas.microsoft.com/office/drawing/2014/main" id="{C28F9E59-CAD4-4613-821B-8B579B8F8CF5}"/>
              </a:ext>
            </a:extLst>
          </p:cNvPr>
          <p:cNvSpPr/>
          <p:nvPr/>
        </p:nvSpPr>
        <p:spPr>
          <a:xfrm>
            <a:off x="1043384" y="2878286"/>
            <a:ext cx="657881"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AC5FFCBE-1F01-4820-95E9-1C842FCC8287}"/>
              </a:ext>
            </a:extLst>
          </p:cNvPr>
          <p:cNvSpPr txBox="1"/>
          <p:nvPr/>
        </p:nvSpPr>
        <p:spPr>
          <a:xfrm>
            <a:off x="969462" y="2858457"/>
            <a:ext cx="702239" cy="369332"/>
          </a:xfrm>
          <a:prstGeom prst="rect">
            <a:avLst/>
          </a:prstGeom>
          <a:noFill/>
        </p:spPr>
        <p:txBody>
          <a:bodyPr wrap="square">
            <a:spAutoFit/>
          </a:bodyPr>
          <a:lstStyle/>
          <a:p>
            <a:r>
              <a:rPr lang="ja-JP" altLang="en-US" dirty="0">
                <a:latin typeface="Arial" panose="020B0604020202020204" pitchFamily="34" charset="0"/>
                <a:cs typeface="Arial" panose="020B0604020202020204" pitchFamily="34" charset="0"/>
              </a:rPr>
              <a:t>Inlet</a:t>
            </a:r>
          </a:p>
        </p:txBody>
      </p:sp>
      <p:sp>
        <p:nvSpPr>
          <p:cNvPr id="24" name="正方形/長方形 23">
            <a:extLst>
              <a:ext uri="{FF2B5EF4-FFF2-40B4-BE49-F238E27FC236}">
                <a16:creationId xmlns:a16="http://schemas.microsoft.com/office/drawing/2014/main" id="{522CF2E3-5E0D-4A16-9DCD-B4F376A16BCD}"/>
              </a:ext>
            </a:extLst>
          </p:cNvPr>
          <p:cNvSpPr/>
          <p:nvPr/>
        </p:nvSpPr>
        <p:spPr>
          <a:xfrm>
            <a:off x="600014" y="2079220"/>
            <a:ext cx="980347" cy="5759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E977ABEC-D955-49D9-BE00-74963B2A1B0D}"/>
              </a:ext>
            </a:extLst>
          </p:cNvPr>
          <p:cNvSpPr txBox="1"/>
          <p:nvPr/>
        </p:nvSpPr>
        <p:spPr>
          <a:xfrm>
            <a:off x="491066" y="1784791"/>
            <a:ext cx="1278738" cy="923330"/>
          </a:xfrm>
          <a:prstGeom prst="rect">
            <a:avLst/>
          </a:prstGeom>
          <a:noFill/>
        </p:spPr>
        <p:txBody>
          <a:bodyPr wrap="square">
            <a:spAutoFit/>
          </a:bodyPr>
          <a:lstStyle/>
          <a:p>
            <a:r>
              <a:rPr lang="ja-JP" altLang="en-US" dirty="0">
                <a:latin typeface="Arial" panose="020B0604020202020204" pitchFamily="34" charset="0"/>
                <a:cs typeface="Arial" panose="020B0604020202020204" pitchFamily="34" charset="0"/>
              </a:rPr>
              <a:t>Vacuum </a:t>
            </a:r>
            <a:endParaRPr lang="en-US"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insulated </a:t>
            </a:r>
            <a:endParaRPr lang="en-US"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container</a:t>
            </a:r>
          </a:p>
        </p:txBody>
      </p:sp>
      <p:sp>
        <p:nvSpPr>
          <p:cNvPr id="26" name="正方形/長方形 25">
            <a:extLst>
              <a:ext uri="{FF2B5EF4-FFF2-40B4-BE49-F238E27FC236}">
                <a16:creationId xmlns:a16="http://schemas.microsoft.com/office/drawing/2014/main" id="{60DEDE6C-C675-495A-BE1E-88ED6998D1A4}"/>
              </a:ext>
            </a:extLst>
          </p:cNvPr>
          <p:cNvSpPr/>
          <p:nvPr/>
        </p:nvSpPr>
        <p:spPr>
          <a:xfrm>
            <a:off x="2527710" y="1909705"/>
            <a:ext cx="720080" cy="3086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3A6D2537-EDE2-4C66-A01D-F7C97662EDDD}"/>
              </a:ext>
            </a:extLst>
          </p:cNvPr>
          <p:cNvSpPr txBox="1"/>
          <p:nvPr/>
        </p:nvSpPr>
        <p:spPr>
          <a:xfrm>
            <a:off x="2395318" y="1729970"/>
            <a:ext cx="860874" cy="369332"/>
          </a:xfrm>
          <a:prstGeom prst="rect">
            <a:avLst/>
          </a:prstGeom>
          <a:noFill/>
        </p:spPr>
        <p:txBody>
          <a:bodyPr wrap="square">
            <a:spAutoFit/>
          </a:bodyPr>
          <a:lstStyle/>
          <a:p>
            <a:r>
              <a:rPr lang="ja-JP" altLang="en-US" dirty="0">
                <a:latin typeface="Arial" panose="020B0604020202020204" pitchFamily="34" charset="0"/>
                <a:cs typeface="Arial" panose="020B0604020202020204" pitchFamily="34" charset="0"/>
              </a:rPr>
              <a:t>Outlet</a:t>
            </a:r>
          </a:p>
        </p:txBody>
      </p:sp>
      <p:sp>
        <p:nvSpPr>
          <p:cNvPr id="28" name="テキスト ボックス 27">
            <a:extLst>
              <a:ext uri="{FF2B5EF4-FFF2-40B4-BE49-F238E27FC236}">
                <a16:creationId xmlns:a16="http://schemas.microsoft.com/office/drawing/2014/main" id="{DBEDFDBC-6498-4B87-9657-6F3F36F45286}"/>
              </a:ext>
            </a:extLst>
          </p:cNvPr>
          <p:cNvSpPr txBox="1"/>
          <p:nvPr/>
        </p:nvSpPr>
        <p:spPr>
          <a:xfrm>
            <a:off x="3975498" y="1619909"/>
            <a:ext cx="1645428" cy="646331"/>
          </a:xfrm>
          <a:prstGeom prst="rect">
            <a:avLst/>
          </a:prstGeom>
          <a:noFill/>
        </p:spPr>
        <p:txBody>
          <a:bodyPr wrap="square">
            <a:spAutoFit/>
          </a:bodyPr>
          <a:lstStyle/>
          <a:p>
            <a:pPr algn="ctr"/>
            <a:r>
              <a:rPr lang="ja-JP" altLang="en-US" dirty="0">
                <a:latin typeface="Arial" panose="020B0604020202020204" pitchFamily="34" charset="0"/>
                <a:cs typeface="Arial" panose="020B0604020202020204" pitchFamily="34" charset="0"/>
              </a:rPr>
              <a:t>LH2 storage </a:t>
            </a:r>
            <a:endParaRPr lang="en-US" altLang="ja-JP" dirty="0">
              <a:latin typeface="Arial" panose="020B0604020202020204" pitchFamily="34" charset="0"/>
              <a:cs typeface="Arial" panose="020B0604020202020204" pitchFamily="34" charset="0"/>
            </a:endParaRPr>
          </a:p>
          <a:p>
            <a:pPr algn="ctr"/>
            <a:r>
              <a:rPr lang="ja-JP" altLang="en-US" dirty="0">
                <a:latin typeface="Arial" panose="020B0604020202020204" pitchFamily="34" charset="0"/>
                <a:cs typeface="Arial" panose="020B0604020202020204" pitchFamily="34" charset="0"/>
              </a:rPr>
              <a:t>tank</a:t>
            </a:r>
          </a:p>
        </p:txBody>
      </p:sp>
      <p:sp>
        <p:nvSpPr>
          <p:cNvPr id="29" name="正方形/長方形 28">
            <a:extLst>
              <a:ext uri="{FF2B5EF4-FFF2-40B4-BE49-F238E27FC236}">
                <a16:creationId xmlns:a16="http://schemas.microsoft.com/office/drawing/2014/main" id="{15463673-DB57-4221-AB68-9717552120B2}"/>
              </a:ext>
            </a:extLst>
          </p:cNvPr>
          <p:cNvSpPr/>
          <p:nvPr/>
        </p:nvSpPr>
        <p:spPr>
          <a:xfrm>
            <a:off x="4285619" y="3554400"/>
            <a:ext cx="1373766" cy="707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CE1C7143-6845-49F3-926E-1AAE693122C0}"/>
              </a:ext>
            </a:extLst>
          </p:cNvPr>
          <p:cNvSpPr/>
          <p:nvPr/>
        </p:nvSpPr>
        <p:spPr>
          <a:xfrm>
            <a:off x="4386168" y="4441705"/>
            <a:ext cx="2016224" cy="7078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0C18620F-A420-4C88-BFDD-821B94C2FC7F}"/>
              </a:ext>
            </a:extLst>
          </p:cNvPr>
          <p:cNvSpPr/>
          <p:nvPr/>
        </p:nvSpPr>
        <p:spPr>
          <a:xfrm>
            <a:off x="6547531" y="1747850"/>
            <a:ext cx="504056" cy="2218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7E458AEA-4622-4A09-A9E2-230F64FAE2FD}"/>
              </a:ext>
            </a:extLst>
          </p:cNvPr>
          <p:cNvSpPr txBox="1"/>
          <p:nvPr/>
        </p:nvSpPr>
        <p:spPr>
          <a:xfrm>
            <a:off x="5732084" y="1595222"/>
            <a:ext cx="1546579" cy="369332"/>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E</a:t>
            </a:r>
            <a:r>
              <a:rPr lang="ja-JP" altLang="en-US" dirty="0">
                <a:latin typeface="Arial" panose="020B0604020202020204" pitchFamily="34" charset="0"/>
                <a:cs typeface="Arial" panose="020B0604020202020204" pitchFamily="34" charset="0"/>
              </a:rPr>
              <a:t>xhaust gas</a:t>
            </a:r>
          </a:p>
        </p:txBody>
      </p:sp>
      <p:sp>
        <p:nvSpPr>
          <p:cNvPr id="33" name="正方形/長方形 32">
            <a:extLst>
              <a:ext uri="{FF2B5EF4-FFF2-40B4-BE49-F238E27FC236}">
                <a16:creationId xmlns:a16="http://schemas.microsoft.com/office/drawing/2014/main" id="{AFAA6806-F41C-4641-9093-6717A24E1A1D}"/>
              </a:ext>
            </a:extLst>
          </p:cNvPr>
          <p:cNvSpPr/>
          <p:nvPr/>
        </p:nvSpPr>
        <p:spPr>
          <a:xfrm>
            <a:off x="6043475" y="2893577"/>
            <a:ext cx="607846" cy="53542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0A6A35AD-47F3-4703-BB0C-69AAA43C0AF8}"/>
              </a:ext>
            </a:extLst>
          </p:cNvPr>
          <p:cNvSpPr txBox="1"/>
          <p:nvPr/>
        </p:nvSpPr>
        <p:spPr>
          <a:xfrm>
            <a:off x="5937586" y="2838122"/>
            <a:ext cx="819624" cy="646331"/>
          </a:xfrm>
          <a:prstGeom prst="rect">
            <a:avLst/>
          </a:prstGeom>
          <a:noFill/>
        </p:spPr>
        <p:txBody>
          <a:bodyPr wrap="square">
            <a:spAutoFit/>
          </a:bodyPr>
          <a:lstStyle/>
          <a:p>
            <a:pPr algn="ctr"/>
            <a:r>
              <a:rPr lang="ja-JP" altLang="en-US" dirty="0">
                <a:solidFill>
                  <a:schemeClr val="bg1"/>
                </a:solidFill>
                <a:latin typeface="Arial" panose="020B0604020202020204" pitchFamily="34" charset="0"/>
                <a:cs typeface="Arial" panose="020B0604020202020204" pitchFamily="34" charset="0"/>
              </a:rPr>
              <a:t>Catch tank</a:t>
            </a:r>
          </a:p>
        </p:txBody>
      </p:sp>
      <p:sp>
        <p:nvSpPr>
          <p:cNvPr id="35" name="スライド番号プレースホルダー 1">
            <a:extLst>
              <a:ext uri="{FF2B5EF4-FFF2-40B4-BE49-F238E27FC236}">
                <a16:creationId xmlns:a16="http://schemas.microsoft.com/office/drawing/2014/main" id="{5C57C092-9B8E-4FBF-9DDA-A1939FCABE97}"/>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20</a:t>
            </a:fld>
            <a:endParaRPr kumimoji="1" lang="ja-JP" altLang="en-US" dirty="0"/>
          </a:p>
        </p:txBody>
      </p:sp>
    </p:spTree>
    <p:extLst>
      <p:ext uri="{BB962C8B-B14F-4D97-AF65-F5344CB8AC3E}">
        <p14:creationId xmlns:p14="http://schemas.microsoft.com/office/powerpoint/2010/main" val="1188289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BCE8E4E-16A7-4464-ACF7-E1571B3AA28D}"/>
              </a:ext>
            </a:extLst>
          </p:cNvPr>
          <p:cNvSpPr txBox="1"/>
          <p:nvPr/>
        </p:nvSpPr>
        <p:spPr>
          <a:xfrm>
            <a:off x="502382" y="1518566"/>
            <a:ext cx="8134314" cy="707886"/>
          </a:xfrm>
          <a:prstGeom prst="rect">
            <a:avLst/>
          </a:prstGeom>
          <a:noFill/>
        </p:spPr>
        <p:txBody>
          <a:bodyPr wrap="square">
            <a:spAutoFit/>
          </a:bodyPr>
          <a:lstStyle/>
          <a:p>
            <a:r>
              <a:rPr lang="en-US" altLang="ja-JP" sz="2000" dirty="0">
                <a:latin typeface="Arial" panose="020B0604020202020204" pitchFamily="34" charset="0"/>
                <a:cs typeface="Arial" panose="020B0604020202020204" pitchFamily="34" charset="0"/>
              </a:rPr>
              <a:t>LH2 submerged pump for hydrogen energy supply chains</a:t>
            </a:r>
          </a:p>
          <a:p>
            <a:r>
              <a:rPr lang="en-US" altLang="ja-JP" sz="2000" dirty="0">
                <a:latin typeface="Arial" panose="020B0604020202020204" pitchFamily="34" charset="0"/>
                <a:cs typeface="Arial" panose="020B0604020202020204" pitchFamily="34" charset="0"/>
              </a:rPr>
              <a:t>                                                             : NEDO national project (Japan)</a:t>
            </a:r>
            <a:endParaRPr lang="ja-JP" altLang="en-US" sz="2000" dirty="0">
              <a:latin typeface="Arial" panose="020B0604020202020204" pitchFamily="34" charset="0"/>
              <a:cs typeface="Arial" panose="020B0604020202020204" pitchFamily="34" charset="0"/>
            </a:endParaRPr>
          </a:p>
        </p:txBody>
      </p:sp>
      <p:pic>
        <p:nvPicPr>
          <p:cNvPr id="11" name="図 10">
            <a:extLst>
              <a:ext uri="{FF2B5EF4-FFF2-40B4-BE49-F238E27FC236}">
                <a16:creationId xmlns:a16="http://schemas.microsoft.com/office/drawing/2014/main" id="{354C3AD2-7ACB-4DF7-A762-785D815694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3393" y="2285137"/>
            <a:ext cx="2384774" cy="3018509"/>
          </a:xfrm>
          <a:prstGeom prst="rect">
            <a:avLst/>
          </a:prstGeom>
        </p:spPr>
      </p:pic>
      <p:sp>
        <p:nvSpPr>
          <p:cNvPr id="13" name="テキスト ボックス 12">
            <a:extLst>
              <a:ext uri="{FF2B5EF4-FFF2-40B4-BE49-F238E27FC236}">
                <a16:creationId xmlns:a16="http://schemas.microsoft.com/office/drawing/2014/main" id="{60AEC478-DA23-4831-A35D-5ABB95C13E1F}"/>
              </a:ext>
            </a:extLst>
          </p:cNvPr>
          <p:cNvSpPr txBox="1"/>
          <p:nvPr/>
        </p:nvSpPr>
        <p:spPr>
          <a:xfrm>
            <a:off x="198189" y="2818626"/>
            <a:ext cx="4027469" cy="2019848"/>
          </a:xfrm>
          <a:prstGeom prst="rect">
            <a:avLst/>
          </a:prstGeom>
          <a:noFill/>
        </p:spPr>
        <p:txBody>
          <a:bodyPr wrap="square">
            <a:spAutoFit/>
          </a:bodyPr>
          <a:lstStyle/>
          <a:p>
            <a:pPr>
              <a:lnSpc>
                <a:spcPts val="900"/>
              </a:lnSpc>
              <a:spcBef>
                <a:spcPct val="50000"/>
              </a:spcBef>
            </a:pPr>
            <a:r>
              <a:rPr lang="en-US" altLang="ja-JP" sz="2000" dirty="0">
                <a:latin typeface="Arial" panose="020B0604020202020204" pitchFamily="34" charset="0"/>
                <a:cs typeface="Arial" panose="020B0604020202020204" pitchFamily="34" charset="0"/>
              </a:rPr>
              <a:t>Pump power: 30 kW (5,000 rpm)</a:t>
            </a:r>
          </a:p>
          <a:p>
            <a:pPr>
              <a:lnSpc>
                <a:spcPts val="900"/>
              </a:lnSpc>
              <a:spcBef>
                <a:spcPct val="50000"/>
              </a:spcBef>
            </a:pPr>
            <a:r>
              <a:rPr lang="en-US" altLang="ja-JP" sz="2000" dirty="0">
                <a:solidFill>
                  <a:srgbClr val="FF0000"/>
                </a:solidFill>
                <a:latin typeface="Arial" panose="020B0604020202020204" pitchFamily="34" charset="0"/>
                <a:cs typeface="Arial" panose="020B0604020202020204" pitchFamily="34" charset="0"/>
              </a:rPr>
              <a:t>   </a:t>
            </a:r>
          </a:p>
          <a:p>
            <a:pPr>
              <a:lnSpc>
                <a:spcPts val="900"/>
              </a:lnSpc>
              <a:spcBef>
                <a:spcPct val="50000"/>
              </a:spcBef>
            </a:pPr>
            <a:r>
              <a:rPr lang="en-US" altLang="ja-JP" sz="2000" dirty="0">
                <a:solidFill>
                  <a:srgbClr val="FF0000"/>
                </a:solidFill>
                <a:latin typeface="Arial" panose="020B0604020202020204" pitchFamily="34" charset="0"/>
                <a:cs typeface="Arial" panose="020B0604020202020204" pitchFamily="34" charset="0"/>
              </a:rPr>
              <a:t>   Flow rate: 30.5 m</a:t>
            </a:r>
            <a:r>
              <a:rPr lang="en-US" altLang="ja-JP" sz="2000" baseline="30000" dirty="0">
                <a:solidFill>
                  <a:srgbClr val="FF0000"/>
                </a:solidFill>
                <a:latin typeface="Arial" panose="020B0604020202020204" pitchFamily="34" charset="0"/>
                <a:cs typeface="Arial" panose="020B0604020202020204" pitchFamily="34" charset="0"/>
              </a:rPr>
              <a:t>2</a:t>
            </a:r>
            <a:r>
              <a:rPr lang="en-US" altLang="ja-JP" sz="2000" dirty="0">
                <a:solidFill>
                  <a:srgbClr val="FF0000"/>
                </a:solidFill>
                <a:latin typeface="Arial" panose="020B0604020202020204" pitchFamily="34" charset="0"/>
                <a:cs typeface="Arial" panose="020B0604020202020204" pitchFamily="34" charset="0"/>
              </a:rPr>
              <a:t>/h</a:t>
            </a:r>
          </a:p>
          <a:p>
            <a:pPr>
              <a:lnSpc>
                <a:spcPts val="900"/>
              </a:lnSpc>
              <a:spcBef>
                <a:spcPct val="50000"/>
              </a:spcBef>
            </a:pPr>
            <a:r>
              <a:rPr lang="en-US" altLang="ja-JP" sz="2000" dirty="0">
                <a:solidFill>
                  <a:srgbClr val="FF0000"/>
                </a:solidFill>
                <a:latin typeface="Arial" panose="020B0604020202020204" pitchFamily="34" charset="0"/>
                <a:cs typeface="Arial" panose="020B0604020202020204" pitchFamily="34" charset="0"/>
              </a:rPr>
              <a:t>   Pressure: 1.6 </a:t>
            </a:r>
            <a:r>
              <a:rPr lang="en-US" altLang="ja-JP" sz="2000" dirty="0" err="1">
                <a:solidFill>
                  <a:srgbClr val="FF0000"/>
                </a:solidFill>
                <a:latin typeface="Arial" panose="020B0604020202020204" pitchFamily="34" charset="0"/>
                <a:cs typeface="Arial" panose="020B0604020202020204" pitchFamily="34" charset="0"/>
              </a:rPr>
              <a:t>Mpa</a:t>
            </a:r>
            <a:endParaRPr lang="en-US" altLang="ja-JP" sz="2000" dirty="0">
              <a:solidFill>
                <a:srgbClr val="FF0000"/>
              </a:solidFill>
              <a:latin typeface="Arial" panose="020B0604020202020204" pitchFamily="34" charset="0"/>
              <a:cs typeface="Arial" panose="020B0604020202020204" pitchFamily="34" charset="0"/>
            </a:endParaRPr>
          </a:p>
          <a:p>
            <a:pPr>
              <a:lnSpc>
                <a:spcPts val="900"/>
              </a:lnSpc>
              <a:spcBef>
                <a:spcPct val="50000"/>
              </a:spcBef>
            </a:pPr>
            <a:r>
              <a:rPr lang="en-US" altLang="ja-JP" sz="2000" dirty="0">
                <a:solidFill>
                  <a:srgbClr val="FF0000"/>
                </a:solidFill>
                <a:latin typeface="Arial" panose="020B0604020202020204" pitchFamily="34" charset="0"/>
                <a:cs typeface="Arial" panose="020B0604020202020204" pitchFamily="34" charset="0"/>
              </a:rPr>
              <a:t>   HTS motor’s efficiency &gt; 99%</a:t>
            </a:r>
          </a:p>
          <a:p>
            <a:pPr>
              <a:lnSpc>
                <a:spcPts val="1875"/>
              </a:lnSpc>
              <a:spcBef>
                <a:spcPct val="50000"/>
              </a:spcBef>
            </a:pPr>
            <a:endParaRPr lang="en-US" altLang="ja-JP" sz="2000" dirty="0">
              <a:solidFill>
                <a:srgbClr val="FF0000"/>
              </a:solidFill>
              <a:latin typeface="Arial" panose="020B0604020202020204" pitchFamily="34" charset="0"/>
              <a:cs typeface="Arial" panose="020B0604020202020204" pitchFamily="34" charset="0"/>
            </a:endParaRPr>
          </a:p>
          <a:p>
            <a:pPr>
              <a:lnSpc>
                <a:spcPts val="1275"/>
              </a:lnSpc>
              <a:spcBef>
                <a:spcPct val="50000"/>
              </a:spcBef>
            </a:pPr>
            <a:endParaRPr lang="ja-JP" altLang="en-US" sz="2000" dirty="0">
              <a:latin typeface="Arial" panose="020B0604020202020204" pitchFamily="34" charset="0"/>
              <a:cs typeface="Arial" panose="020B0604020202020204" pitchFamily="34" charset="0"/>
            </a:endParaRPr>
          </a:p>
        </p:txBody>
      </p:sp>
      <p:sp>
        <p:nvSpPr>
          <p:cNvPr id="14" name="テキスト ボックス 13">
            <a:extLst>
              <a:ext uri="{FF2B5EF4-FFF2-40B4-BE49-F238E27FC236}">
                <a16:creationId xmlns:a16="http://schemas.microsoft.com/office/drawing/2014/main" id="{29CD7CB8-07C9-482D-899E-56189682BE76}"/>
              </a:ext>
            </a:extLst>
          </p:cNvPr>
          <p:cNvSpPr txBox="1"/>
          <p:nvPr/>
        </p:nvSpPr>
        <p:spPr>
          <a:xfrm>
            <a:off x="4461110" y="5762742"/>
            <a:ext cx="4454982" cy="646331"/>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Fig. 18 Photographs of </a:t>
            </a:r>
            <a:r>
              <a:rPr lang="en-US" altLang="ja-JP" dirty="0" err="1">
                <a:latin typeface="Arial" panose="020B0604020202020204" pitchFamily="34" charset="0"/>
                <a:cs typeface="Arial" panose="020B0604020202020204" pitchFamily="34" charset="0"/>
              </a:rPr>
              <a:t>Torishima</a:t>
            </a:r>
            <a:r>
              <a:rPr lang="en-US" altLang="ja-JP" dirty="0">
                <a:latin typeface="Arial" panose="020B0604020202020204" pitchFamily="34" charset="0"/>
                <a:cs typeface="Arial" panose="020B0604020202020204" pitchFamily="34" charset="0"/>
              </a:rPr>
              <a:t> / Kyoto U LH2 submerged pump [13]</a:t>
            </a:r>
            <a:endParaRPr lang="ja-JP" altLang="en-US" dirty="0">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A3F777DC-D846-493A-9C0A-5609ACE4EA95}"/>
              </a:ext>
            </a:extLst>
          </p:cNvPr>
          <p:cNvSpPr txBox="1"/>
          <p:nvPr/>
        </p:nvSpPr>
        <p:spPr>
          <a:xfrm>
            <a:off x="0" y="5560782"/>
            <a:ext cx="4677966" cy="830997"/>
          </a:xfrm>
          <a:prstGeom prst="rect">
            <a:avLst/>
          </a:prstGeom>
          <a:noFill/>
        </p:spPr>
        <p:txBody>
          <a:bodyPr wrap="square">
            <a:spAutoFit/>
          </a:bodyPr>
          <a:lstStyle/>
          <a:p>
            <a:r>
              <a:rPr lang="en-US" altLang="ja-JP" sz="1600" dirty="0">
                <a:latin typeface="Arial" panose="020B0604020202020204" pitchFamily="34" charset="0"/>
                <a:cs typeface="Arial" panose="020B0604020202020204" pitchFamily="34" charset="0"/>
              </a:rPr>
              <a:t>[13] </a:t>
            </a:r>
            <a:r>
              <a:rPr lang="en-US" altLang="ja-JP" sz="1600" dirty="0" err="1">
                <a:latin typeface="Arial" panose="020B0604020202020204" pitchFamily="34" charset="0"/>
                <a:cs typeface="Arial" panose="020B0604020202020204" pitchFamily="34" charset="0"/>
              </a:rPr>
              <a:t>Torishima</a:t>
            </a:r>
            <a:r>
              <a:rPr lang="en-US" altLang="ja-JP" sz="1600" dirty="0">
                <a:latin typeface="Arial" panose="020B0604020202020204" pitchFamily="34" charset="0"/>
                <a:cs typeface="Arial" panose="020B0604020202020204" pitchFamily="34" charset="0"/>
              </a:rPr>
              <a:t> website: https://www.torishima.co.jp/en/product/energy-pumps/liquid-hydrogen-pump/</a:t>
            </a:r>
            <a:endParaRPr lang="ja-JP" altLang="en-US" sz="1600"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A26C3794-1086-4298-8AA3-8541007D77A4}"/>
              </a:ext>
            </a:extLst>
          </p:cNvPr>
          <p:cNvSpPr txBox="1"/>
          <p:nvPr/>
        </p:nvSpPr>
        <p:spPr>
          <a:xfrm>
            <a:off x="4503943" y="5358822"/>
            <a:ext cx="1472294" cy="369332"/>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(a) </a:t>
            </a:r>
            <a:r>
              <a:rPr lang="ja-JP" altLang="en-US" dirty="0">
                <a:latin typeface="Arial" panose="020B0604020202020204" pitchFamily="34" charset="0"/>
                <a:cs typeface="Arial" panose="020B0604020202020204" pitchFamily="34" charset="0"/>
              </a:rPr>
              <a:t>Main unit</a:t>
            </a:r>
          </a:p>
        </p:txBody>
      </p:sp>
      <p:sp>
        <p:nvSpPr>
          <p:cNvPr id="18" name="テキスト ボックス 17">
            <a:extLst>
              <a:ext uri="{FF2B5EF4-FFF2-40B4-BE49-F238E27FC236}">
                <a16:creationId xmlns:a16="http://schemas.microsoft.com/office/drawing/2014/main" id="{295F23B7-E2AD-4B4A-AE22-3993B952B21C}"/>
              </a:ext>
            </a:extLst>
          </p:cNvPr>
          <p:cNvSpPr txBox="1"/>
          <p:nvPr/>
        </p:nvSpPr>
        <p:spPr>
          <a:xfrm>
            <a:off x="6933130" y="5328645"/>
            <a:ext cx="1703566" cy="369332"/>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(b) Test facility</a:t>
            </a:r>
            <a:endParaRPr lang="ja-JP" altLang="en-US" dirty="0">
              <a:latin typeface="Arial" panose="020B0604020202020204" pitchFamily="34" charset="0"/>
              <a:cs typeface="Arial" panose="020B0604020202020204" pitchFamily="34" charset="0"/>
            </a:endParaRPr>
          </a:p>
        </p:txBody>
      </p:sp>
      <p:pic>
        <p:nvPicPr>
          <p:cNvPr id="2050" name="Picture 2" descr="大流量 液化水素ポンプの製品写真">
            <a:extLst>
              <a:ext uri="{FF2B5EF4-FFF2-40B4-BE49-F238E27FC236}">
                <a16:creationId xmlns:a16="http://schemas.microsoft.com/office/drawing/2014/main" id="{24D3D05C-10C0-453A-911D-9639289954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618" r="20979"/>
          <a:stretch/>
        </p:blipFill>
        <p:spPr bwMode="auto">
          <a:xfrm>
            <a:off x="4107424" y="2328455"/>
            <a:ext cx="2304563" cy="3000190"/>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直線矢印コネクタ 19">
            <a:extLst>
              <a:ext uri="{FF2B5EF4-FFF2-40B4-BE49-F238E27FC236}">
                <a16:creationId xmlns:a16="http://schemas.microsoft.com/office/drawing/2014/main" id="{6AA62C87-45D0-46C9-B0E6-1F2E0F44CADF}"/>
              </a:ext>
            </a:extLst>
          </p:cNvPr>
          <p:cNvCxnSpPr>
            <a:cxnSpLocks/>
            <a:stCxn id="22" idx="3"/>
          </p:cNvCxnSpPr>
          <p:nvPr/>
        </p:nvCxnSpPr>
        <p:spPr>
          <a:xfrm>
            <a:off x="4946885" y="3668423"/>
            <a:ext cx="277005" cy="347309"/>
          </a:xfrm>
          <a:prstGeom prst="straightConnector1">
            <a:avLst/>
          </a:prstGeom>
          <a:ln w="2540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D3B66DB5-C4D5-4470-AD76-6EFE5EB2AC96}"/>
              </a:ext>
            </a:extLst>
          </p:cNvPr>
          <p:cNvSpPr txBox="1"/>
          <p:nvPr/>
        </p:nvSpPr>
        <p:spPr>
          <a:xfrm>
            <a:off x="3975335" y="3506840"/>
            <a:ext cx="971550" cy="323165"/>
          </a:xfrm>
          <a:prstGeom prst="rect">
            <a:avLst/>
          </a:prstGeom>
          <a:solidFill>
            <a:schemeClr val="bg1"/>
          </a:solidFill>
          <a:ln>
            <a:solidFill>
              <a:schemeClr val="tx1"/>
            </a:solidFill>
          </a:ln>
        </p:spPr>
        <p:txBody>
          <a:bodyPr wrap="square">
            <a:spAutoFit/>
          </a:bodyPr>
          <a:lstStyle/>
          <a:p>
            <a:r>
              <a:rPr lang="en-US" altLang="ja-JP" sz="1500" dirty="0">
                <a:solidFill>
                  <a:srgbClr val="FF0000"/>
                </a:solidFill>
                <a:latin typeface="Arial" panose="020B0604020202020204" pitchFamily="34" charset="0"/>
                <a:cs typeface="Arial" panose="020B0604020202020204" pitchFamily="34" charset="0"/>
              </a:rPr>
              <a:t>HTS-ISM</a:t>
            </a:r>
            <a:endParaRPr lang="ja-JP" altLang="en-US" sz="1500" dirty="0">
              <a:solidFill>
                <a:srgbClr val="FF0000"/>
              </a:solidFill>
              <a:latin typeface="Arial" panose="020B0604020202020204" pitchFamily="34" charset="0"/>
              <a:cs typeface="Arial" panose="020B0604020202020204" pitchFamily="34" charset="0"/>
            </a:endParaRPr>
          </a:p>
        </p:txBody>
      </p:sp>
      <p:cxnSp>
        <p:nvCxnSpPr>
          <p:cNvPr id="24" name="直線矢印コネクタ 23">
            <a:extLst>
              <a:ext uri="{FF2B5EF4-FFF2-40B4-BE49-F238E27FC236}">
                <a16:creationId xmlns:a16="http://schemas.microsoft.com/office/drawing/2014/main" id="{AD6BBE45-6E7E-4921-B0D7-A82C593FD492}"/>
              </a:ext>
            </a:extLst>
          </p:cNvPr>
          <p:cNvCxnSpPr>
            <a:cxnSpLocks/>
            <a:stCxn id="23" idx="3"/>
          </p:cNvCxnSpPr>
          <p:nvPr/>
        </p:nvCxnSpPr>
        <p:spPr>
          <a:xfrm flipV="1">
            <a:off x="4974207" y="4707786"/>
            <a:ext cx="265883" cy="182930"/>
          </a:xfrm>
          <a:prstGeom prst="straightConnector1">
            <a:avLst/>
          </a:prstGeom>
          <a:ln w="2540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EE8C3453-B04F-40E2-8EA6-59999A354533}"/>
              </a:ext>
            </a:extLst>
          </p:cNvPr>
          <p:cNvSpPr txBox="1"/>
          <p:nvPr/>
        </p:nvSpPr>
        <p:spPr>
          <a:xfrm>
            <a:off x="3839357" y="4613717"/>
            <a:ext cx="1134850" cy="553998"/>
          </a:xfrm>
          <a:prstGeom prst="rect">
            <a:avLst/>
          </a:prstGeom>
          <a:solidFill>
            <a:schemeClr val="bg1"/>
          </a:solidFill>
          <a:ln>
            <a:solidFill>
              <a:schemeClr val="tx1"/>
            </a:solidFill>
          </a:ln>
        </p:spPr>
        <p:txBody>
          <a:bodyPr wrap="square">
            <a:spAutoFit/>
          </a:bodyPr>
          <a:lstStyle/>
          <a:p>
            <a:r>
              <a:rPr lang="en-US" altLang="ja-JP" sz="1500" dirty="0">
                <a:solidFill>
                  <a:srgbClr val="FF0000"/>
                </a:solidFill>
                <a:latin typeface="Arial" panose="020B0604020202020204" pitchFamily="34" charset="0"/>
                <a:cs typeface="Arial" panose="020B0604020202020204" pitchFamily="34" charset="0"/>
              </a:rPr>
              <a:t>Centrifugal</a:t>
            </a:r>
          </a:p>
          <a:p>
            <a:r>
              <a:rPr lang="en-US" altLang="ja-JP" sz="1500" dirty="0">
                <a:solidFill>
                  <a:srgbClr val="FF0000"/>
                </a:solidFill>
                <a:latin typeface="Arial" panose="020B0604020202020204" pitchFamily="34" charset="0"/>
                <a:cs typeface="Arial" panose="020B0604020202020204" pitchFamily="34" charset="0"/>
              </a:rPr>
              <a:t>pump</a:t>
            </a:r>
            <a:endParaRPr lang="ja-JP" altLang="en-US" sz="1500" dirty="0">
              <a:solidFill>
                <a:srgbClr val="FF0000"/>
              </a:solidFill>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1A4E40C5-8D7D-49EF-B512-C8445548E3A0}"/>
              </a:ext>
            </a:extLst>
          </p:cNvPr>
          <p:cNvSpPr txBox="1"/>
          <p:nvPr/>
        </p:nvSpPr>
        <p:spPr>
          <a:xfrm>
            <a:off x="198189" y="998216"/>
            <a:ext cx="7818470" cy="461665"/>
          </a:xfrm>
          <a:prstGeom prst="rect">
            <a:avLst/>
          </a:prstGeom>
          <a:noFill/>
        </p:spPr>
        <p:txBody>
          <a:bodyPr wrap="square">
            <a:spAutoFit/>
          </a:bodyPr>
          <a:lstStyle/>
          <a:p>
            <a:r>
              <a:rPr lang="en-US" altLang="ja-JP" sz="2400" u="sng" dirty="0" err="1">
                <a:solidFill>
                  <a:srgbClr val="00B050"/>
                </a:solidFill>
                <a:latin typeface="Arial" panose="020B0604020202020204" pitchFamily="34" charset="0"/>
                <a:cs typeface="Arial" panose="020B0604020202020204" pitchFamily="34" charset="0"/>
              </a:rPr>
              <a:t>Torishima</a:t>
            </a:r>
            <a:r>
              <a:rPr lang="en-US" altLang="ja-JP" sz="2400" u="sng" dirty="0">
                <a:solidFill>
                  <a:srgbClr val="00B050"/>
                </a:solidFill>
                <a:latin typeface="Arial" panose="020B0604020202020204" pitchFamily="34" charset="0"/>
                <a:cs typeface="Arial" panose="020B0604020202020204" pitchFamily="34" charset="0"/>
              </a:rPr>
              <a:t> Pump Mfg. Co., Ltd. &amp; Kyoto University</a:t>
            </a:r>
          </a:p>
        </p:txBody>
      </p:sp>
      <p:sp>
        <p:nvSpPr>
          <p:cNvPr id="16" name="テキスト ボックス 15">
            <a:extLst>
              <a:ext uri="{FF2B5EF4-FFF2-40B4-BE49-F238E27FC236}">
                <a16:creationId xmlns:a16="http://schemas.microsoft.com/office/drawing/2014/main" id="{83C81CDE-118B-44D3-B332-5E0A5FEB2D8C}"/>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sp>
        <p:nvSpPr>
          <p:cNvPr id="19" name="スライド番号プレースホルダー 1">
            <a:extLst>
              <a:ext uri="{FF2B5EF4-FFF2-40B4-BE49-F238E27FC236}">
                <a16:creationId xmlns:a16="http://schemas.microsoft.com/office/drawing/2014/main" id="{D81254F2-B5A1-4C10-BB43-9D8148FF466E}"/>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21</a:t>
            </a:fld>
            <a:endParaRPr kumimoji="1" lang="ja-JP" altLang="en-US" dirty="0"/>
          </a:p>
        </p:txBody>
      </p:sp>
    </p:spTree>
    <p:extLst>
      <p:ext uri="{BB962C8B-B14F-4D97-AF65-F5344CB8AC3E}">
        <p14:creationId xmlns:p14="http://schemas.microsoft.com/office/powerpoint/2010/main" val="2613289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FF946D35-C9C8-4FA4-B27B-638AF2453CF8}"/>
              </a:ext>
            </a:extLst>
          </p:cNvPr>
          <p:cNvSpPr txBox="1"/>
          <p:nvPr/>
        </p:nvSpPr>
        <p:spPr>
          <a:xfrm>
            <a:off x="198189" y="998216"/>
            <a:ext cx="7818470" cy="461665"/>
          </a:xfrm>
          <a:prstGeom prst="rect">
            <a:avLst/>
          </a:prstGeom>
          <a:noFill/>
        </p:spPr>
        <p:txBody>
          <a:bodyPr wrap="square">
            <a:spAutoFit/>
          </a:bodyPr>
          <a:lstStyle/>
          <a:p>
            <a:r>
              <a:rPr lang="en-US" altLang="ja-JP" sz="2400" u="sng" dirty="0" err="1">
                <a:solidFill>
                  <a:srgbClr val="00B050"/>
                </a:solidFill>
                <a:latin typeface="Arial" panose="020B0604020202020204" pitchFamily="34" charset="0"/>
                <a:cs typeface="Arial" panose="020B0604020202020204" pitchFamily="34" charset="0"/>
              </a:rPr>
              <a:t>Torishima</a:t>
            </a:r>
            <a:r>
              <a:rPr lang="en-US" altLang="ja-JP" sz="2400" u="sng" dirty="0">
                <a:solidFill>
                  <a:srgbClr val="00B050"/>
                </a:solidFill>
                <a:latin typeface="Arial" panose="020B0604020202020204" pitchFamily="34" charset="0"/>
                <a:cs typeface="Arial" panose="020B0604020202020204" pitchFamily="34" charset="0"/>
              </a:rPr>
              <a:t> Pump Mfg. Co., Ltd. &amp; Kyoto University</a:t>
            </a:r>
          </a:p>
        </p:txBody>
      </p:sp>
      <p:sp>
        <p:nvSpPr>
          <p:cNvPr id="8" name="正方形/長方形 7">
            <a:extLst>
              <a:ext uri="{FF2B5EF4-FFF2-40B4-BE49-F238E27FC236}">
                <a16:creationId xmlns:a16="http://schemas.microsoft.com/office/drawing/2014/main" id="{DA4B4A53-DCE2-4DE6-8EEF-46D8C486C5C1}"/>
              </a:ext>
            </a:extLst>
          </p:cNvPr>
          <p:cNvSpPr>
            <a:spLocks noChangeArrowheads="1"/>
          </p:cNvSpPr>
          <p:nvPr/>
        </p:nvSpPr>
        <p:spPr bwMode="auto">
          <a:xfrm>
            <a:off x="222627" y="1474763"/>
            <a:ext cx="7972247" cy="1022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nSpc>
                <a:spcPts val="1600"/>
              </a:lnSpc>
              <a:spcBef>
                <a:spcPct val="50000"/>
              </a:spcBef>
            </a:pPr>
            <a:r>
              <a:rPr lang="en-US" altLang="ja-JP" sz="2000" dirty="0">
                <a:ea typeface="+mn-ea"/>
                <a:cs typeface="Arial" panose="020B0604020202020204" pitchFamily="34" charset="0"/>
              </a:rPr>
              <a:t>(NEDO national project)</a:t>
            </a:r>
          </a:p>
          <a:p>
            <a:pPr>
              <a:lnSpc>
                <a:spcPts val="1600"/>
              </a:lnSpc>
              <a:spcBef>
                <a:spcPct val="50000"/>
              </a:spcBef>
            </a:pPr>
            <a:r>
              <a:rPr lang="en-US" altLang="ja-JP" sz="2000" dirty="0" err="1">
                <a:ea typeface="+mn-ea"/>
                <a:cs typeface="Arial" panose="020B0604020202020204" pitchFamily="34" charset="0"/>
              </a:rPr>
              <a:t>Torishima</a:t>
            </a:r>
            <a:r>
              <a:rPr lang="en-US" altLang="ja-JP" sz="2000" dirty="0">
                <a:ea typeface="+mn-ea"/>
                <a:cs typeface="Arial" panose="020B0604020202020204" pitchFamily="34" charset="0"/>
              </a:rPr>
              <a:t> Pump Manufacturing, Kyoto University, </a:t>
            </a:r>
          </a:p>
          <a:p>
            <a:pPr>
              <a:lnSpc>
                <a:spcPts val="1600"/>
              </a:lnSpc>
              <a:spcBef>
                <a:spcPct val="50000"/>
              </a:spcBef>
            </a:pPr>
            <a:r>
              <a:rPr lang="en-US" altLang="ja-JP" sz="2000" dirty="0">
                <a:ea typeface="+mn-ea"/>
                <a:cs typeface="Arial" panose="020B0604020202020204" pitchFamily="34" charset="0"/>
              </a:rPr>
              <a:t>Sanyo-Onoda City University, National Institute for Materials Science</a:t>
            </a:r>
          </a:p>
        </p:txBody>
      </p:sp>
      <p:pic>
        <p:nvPicPr>
          <p:cNvPr id="9" name="図 8" descr="屋内, テーブル, 大きい, エンジン が含まれている画像&#10;&#10;AI 生成コンテンツは誤りを含む可能性があります。">
            <a:extLst>
              <a:ext uri="{FF2B5EF4-FFF2-40B4-BE49-F238E27FC236}">
                <a16:creationId xmlns:a16="http://schemas.microsoft.com/office/drawing/2014/main" id="{39684B85-6CEA-456C-B84E-29EC8052C4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3798448" y="2891936"/>
            <a:ext cx="4263520" cy="3197640"/>
          </a:xfrm>
          <a:prstGeom prst="rect">
            <a:avLst/>
          </a:prstGeom>
        </p:spPr>
      </p:pic>
      <p:pic>
        <p:nvPicPr>
          <p:cNvPr id="10" name="図 9">
            <a:extLst>
              <a:ext uri="{FF2B5EF4-FFF2-40B4-BE49-F238E27FC236}">
                <a16:creationId xmlns:a16="http://schemas.microsoft.com/office/drawing/2014/main" id="{2794A9FF-EF80-44D8-99BC-CA02D5E695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611" y="3224511"/>
            <a:ext cx="2736304" cy="2812658"/>
          </a:xfrm>
          <a:prstGeom prst="rect">
            <a:avLst/>
          </a:prstGeom>
        </p:spPr>
      </p:pic>
      <p:sp>
        <p:nvSpPr>
          <p:cNvPr id="11" name="吹き出し: 四角形 10">
            <a:extLst>
              <a:ext uri="{FF2B5EF4-FFF2-40B4-BE49-F238E27FC236}">
                <a16:creationId xmlns:a16="http://schemas.microsoft.com/office/drawing/2014/main" id="{43561B2A-C0B5-4FD0-8661-A6345A28EA4A}"/>
              </a:ext>
            </a:extLst>
          </p:cNvPr>
          <p:cNvSpPr/>
          <p:nvPr/>
        </p:nvSpPr>
        <p:spPr>
          <a:xfrm>
            <a:off x="536362" y="3146646"/>
            <a:ext cx="2902046" cy="2812658"/>
          </a:xfrm>
          <a:prstGeom prst="wedgeRectCallout">
            <a:avLst>
              <a:gd name="adj1" fmla="val 104684"/>
              <a:gd name="adj2" fmla="val 19006"/>
            </a:avLst>
          </a:prstGeom>
          <a:noFill/>
          <a:ln w="28575">
            <a:solidFill>
              <a:srgbClr val="0303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Text Box 11">
            <a:extLst>
              <a:ext uri="{FF2B5EF4-FFF2-40B4-BE49-F238E27FC236}">
                <a16:creationId xmlns:a16="http://schemas.microsoft.com/office/drawing/2014/main" id="{F58B89AE-3AD6-4FCF-A3ED-A69AD2C87446}"/>
              </a:ext>
            </a:extLst>
          </p:cNvPr>
          <p:cNvSpPr txBox="1">
            <a:spLocks noChangeArrowheads="1"/>
          </p:cNvSpPr>
          <p:nvPr/>
        </p:nvSpPr>
        <p:spPr bwMode="auto">
          <a:xfrm>
            <a:off x="965337" y="6096667"/>
            <a:ext cx="7560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b="0" dirty="0">
                <a:solidFill>
                  <a:schemeClr val="tx1"/>
                </a:solidFill>
                <a:latin typeface="Arial" panose="020B0604020202020204" pitchFamily="34" charset="0"/>
                <a:ea typeface="+mn-ea"/>
                <a:cs typeface="Arial" panose="020B0604020202020204" pitchFamily="34" charset="0"/>
              </a:rPr>
              <a:t>Fig. </a:t>
            </a:r>
            <a:r>
              <a:rPr lang="en-US" altLang="ja-JP" dirty="0">
                <a:solidFill>
                  <a:schemeClr val="tx1"/>
                </a:solidFill>
                <a:latin typeface="Arial" panose="020B0604020202020204" pitchFamily="34" charset="0"/>
                <a:ea typeface="+mn-ea"/>
                <a:cs typeface="Arial" panose="020B0604020202020204" pitchFamily="34" charset="0"/>
              </a:rPr>
              <a:t>19</a:t>
            </a:r>
            <a:r>
              <a:rPr lang="en-US" altLang="ja-JP" b="0" dirty="0">
                <a:solidFill>
                  <a:schemeClr val="tx1"/>
                </a:solidFill>
                <a:latin typeface="Arial" panose="020B0604020202020204" pitchFamily="34" charset="0"/>
                <a:ea typeface="+mn-ea"/>
                <a:cs typeface="Arial" panose="020B0604020202020204" pitchFamily="34" charset="0"/>
              </a:rPr>
              <a:t> </a:t>
            </a:r>
            <a:r>
              <a:rPr lang="en-US" altLang="ja-JP" dirty="0">
                <a:solidFill>
                  <a:schemeClr val="tx1"/>
                </a:solidFill>
                <a:latin typeface="Arial" panose="020B0604020202020204" pitchFamily="34" charset="0"/>
                <a:ea typeface="+mn-ea"/>
                <a:cs typeface="Arial" panose="020B0604020202020204" pitchFamily="34" charset="0"/>
              </a:rPr>
              <a:t>Gas He cooled test bench for a 130 kW class HTS-ISM </a:t>
            </a:r>
          </a:p>
        </p:txBody>
      </p:sp>
      <p:sp>
        <p:nvSpPr>
          <p:cNvPr id="13" name="テキスト ボックス 12">
            <a:extLst>
              <a:ext uri="{FF2B5EF4-FFF2-40B4-BE49-F238E27FC236}">
                <a16:creationId xmlns:a16="http://schemas.microsoft.com/office/drawing/2014/main" id="{FBF4DDD2-D1D0-47C6-A008-91B9AA8EEFC3}"/>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sp>
        <p:nvSpPr>
          <p:cNvPr id="14" name="テキスト ボックス 13">
            <a:extLst>
              <a:ext uri="{FF2B5EF4-FFF2-40B4-BE49-F238E27FC236}">
                <a16:creationId xmlns:a16="http://schemas.microsoft.com/office/drawing/2014/main" id="{92872286-ACA6-4EE6-9525-312C43E2C417}"/>
              </a:ext>
            </a:extLst>
          </p:cNvPr>
          <p:cNvSpPr txBox="1"/>
          <p:nvPr/>
        </p:nvSpPr>
        <p:spPr>
          <a:xfrm>
            <a:off x="222627" y="2500384"/>
            <a:ext cx="8641455" cy="586764"/>
          </a:xfrm>
          <a:prstGeom prst="rect">
            <a:avLst/>
          </a:prstGeom>
          <a:noFill/>
        </p:spPr>
        <p:txBody>
          <a:bodyPr wrap="square">
            <a:spAutoFit/>
          </a:bodyPr>
          <a:lstStyle/>
          <a:p>
            <a:pPr>
              <a:lnSpc>
                <a:spcPts val="1275"/>
              </a:lnSpc>
              <a:spcBef>
                <a:spcPct val="50000"/>
              </a:spcBef>
            </a:pPr>
            <a:r>
              <a:rPr lang="en-US" altLang="ja-JP" sz="2000" dirty="0">
                <a:latin typeface="Arial" panose="020B0604020202020204" pitchFamily="34" charset="0"/>
                <a:cs typeface="Arial" panose="020B0604020202020204" pitchFamily="34" charset="0"/>
              </a:rPr>
              <a:t>→Testing of a </a:t>
            </a:r>
            <a:r>
              <a:rPr lang="en-US" altLang="ja-JP" sz="2000" dirty="0">
                <a:solidFill>
                  <a:srgbClr val="FF0000"/>
                </a:solidFill>
                <a:latin typeface="Arial" panose="020B0604020202020204" pitchFamily="34" charset="0"/>
                <a:cs typeface="Arial" panose="020B0604020202020204" pitchFamily="34" charset="0"/>
              </a:rPr>
              <a:t>130 kW-class unit (8,000 rpm) </a:t>
            </a:r>
            <a:r>
              <a:rPr lang="en-US" altLang="ja-JP" sz="2000" dirty="0">
                <a:latin typeface="Arial" panose="020B0604020202020204" pitchFamily="34" charset="0"/>
                <a:cs typeface="Arial" panose="020B0604020202020204" pitchFamily="34" charset="0"/>
              </a:rPr>
              <a:t>is currently underway. </a:t>
            </a:r>
          </a:p>
          <a:p>
            <a:pPr>
              <a:lnSpc>
                <a:spcPts val="1200"/>
              </a:lnSpc>
              <a:spcBef>
                <a:spcPct val="50000"/>
              </a:spcBef>
            </a:pPr>
            <a:r>
              <a:rPr lang="en-US" altLang="ja-JP" sz="2000" dirty="0">
                <a:solidFill>
                  <a:srgbClr val="FF0000"/>
                </a:solidFill>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 </a:t>
            </a:r>
            <a:r>
              <a:rPr lang="en-US" altLang="ja-JP" sz="2000" dirty="0">
                <a:solidFill>
                  <a:srgbClr val="FF0000"/>
                </a:solidFill>
                <a:latin typeface="Arial" panose="020B0604020202020204" pitchFamily="34" charset="0"/>
                <a:cs typeface="Arial" panose="020B0604020202020204" pitchFamily="34" charset="0"/>
              </a:rPr>
              <a:t>Efficiency exceeds 99% </a:t>
            </a:r>
          </a:p>
        </p:txBody>
      </p:sp>
      <p:sp>
        <p:nvSpPr>
          <p:cNvPr id="15" name="スライド番号プレースホルダー 1">
            <a:extLst>
              <a:ext uri="{FF2B5EF4-FFF2-40B4-BE49-F238E27FC236}">
                <a16:creationId xmlns:a16="http://schemas.microsoft.com/office/drawing/2014/main" id="{01DE4F61-8D11-452A-9645-A83B32DEE835}"/>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22</a:t>
            </a:fld>
            <a:endParaRPr kumimoji="1" lang="ja-JP" altLang="en-US" dirty="0"/>
          </a:p>
        </p:txBody>
      </p:sp>
    </p:spTree>
    <p:extLst>
      <p:ext uri="{BB962C8B-B14F-4D97-AF65-F5344CB8AC3E}">
        <p14:creationId xmlns:p14="http://schemas.microsoft.com/office/powerpoint/2010/main" val="261826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021700EC-BDBE-4F5A-8173-FE90EF2D222E}"/>
              </a:ext>
            </a:extLst>
          </p:cNvPr>
          <p:cNvSpPr txBox="1"/>
          <p:nvPr/>
        </p:nvSpPr>
        <p:spPr>
          <a:xfrm>
            <a:off x="154348" y="1621532"/>
            <a:ext cx="8868818" cy="415498"/>
          </a:xfrm>
          <a:prstGeom prst="rect">
            <a:avLst/>
          </a:prstGeom>
          <a:noFill/>
        </p:spPr>
        <p:txBody>
          <a:bodyPr wrap="square">
            <a:spAutoFit/>
          </a:bodyPr>
          <a:lstStyle/>
          <a:p>
            <a:r>
              <a:rPr lang="ja-JP" altLang="en-US" sz="2100" u="sng" dirty="0">
                <a:latin typeface="Arial" panose="020B0604020202020204" pitchFamily="34" charset="0"/>
                <a:cs typeface="Arial" panose="020B0604020202020204" pitchFamily="34" charset="0"/>
              </a:rPr>
              <a:t>Synergy between liquid hydrogen and </a:t>
            </a:r>
            <a:r>
              <a:rPr lang="en-US" altLang="ja-JP" sz="2100" u="sng" dirty="0">
                <a:latin typeface="Arial" panose="020B0604020202020204" pitchFamily="34" charset="0"/>
                <a:cs typeface="Arial" panose="020B0604020202020204" pitchFamily="34" charset="0"/>
              </a:rPr>
              <a:t>HTS </a:t>
            </a:r>
            <a:r>
              <a:rPr lang="ja-JP" altLang="en-US" sz="2100" u="sng" dirty="0">
                <a:latin typeface="Arial" panose="020B0604020202020204" pitchFamily="34" charset="0"/>
                <a:cs typeface="Arial" panose="020B0604020202020204" pitchFamily="34" charset="0"/>
              </a:rPr>
              <a:t>motors</a:t>
            </a:r>
          </a:p>
        </p:txBody>
      </p:sp>
      <p:sp>
        <p:nvSpPr>
          <p:cNvPr id="8" name="テキスト ボックス 7">
            <a:extLst>
              <a:ext uri="{FF2B5EF4-FFF2-40B4-BE49-F238E27FC236}">
                <a16:creationId xmlns:a16="http://schemas.microsoft.com/office/drawing/2014/main" id="{88CCE781-1B9A-481F-AECC-1479AD785172}"/>
              </a:ext>
            </a:extLst>
          </p:cNvPr>
          <p:cNvSpPr txBox="1"/>
          <p:nvPr/>
        </p:nvSpPr>
        <p:spPr>
          <a:xfrm>
            <a:off x="129577" y="1966000"/>
            <a:ext cx="7955694" cy="400110"/>
          </a:xfrm>
          <a:prstGeom prst="rect">
            <a:avLst/>
          </a:prstGeom>
          <a:noFill/>
        </p:spPr>
        <p:txBody>
          <a:bodyPr wrap="square">
            <a:spAutoFit/>
          </a:bodyPr>
          <a:lstStyle/>
          <a:p>
            <a:r>
              <a:rPr lang="en-US" altLang="ja-JP" sz="2000" dirty="0">
                <a:solidFill>
                  <a:srgbClr val="FF0000"/>
                </a:solidFill>
                <a:latin typeface="Arial" panose="020B0604020202020204" pitchFamily="34" charset="0"/>
                <a:cs typeface="Arial" panose="020B0604020202020204" pitchFamily="34" charset="0"/>
              </a:rPr>
              <a:t>LH2 submerged pump for hydrogen energy supply chains: NEDO</a:t>
            </a:r>
            <a:endParaRPr lang="ja-JP" altLang="en-US" sz="2000" dirty="0">
              <a:solidFill>
                <a:srgbClr val="FF0000"/>
              </a:solidFill>
              <a:latin typeface="Arial" panose="020B0604020202020204" pitchFamily="34" charset="0"/>
              <a:cs typeface="Arial" panose="020B0604020202020204" pitchFamily="34" charset="0"/>
            </a:endParaRPr>
          </a:p>
        </p:txBody>
      </p:sp>
      <p:graphicFrame>
        <p:nvGraphicFramePr>
          <p:cNvPr id="9" name="表 9">
            <a:extLst>
              <a:ext uri="{FF2B5EF4-FFF2-40B4-BE49-F238E27FC236}">
                <a16:creationId xmlns:a16="http://schemas.microsoft.com/office/drawing/2014/main" id="{3C79A6D3-D219-4A4A-9C23-74949DA64E3F}"/>
              </a:ext>
            </a:extLst>
          </p:cNvPr>
          <p:cNvGraphicFramePr>
            <a:graphicFrameLocks noGrp="1"/>
          </p:cNvGraphicFramePr>
          <p:nvPr>
            <p:extLst>
              <p:ext uri="{D42A27DB-BD31-4B8C-83A1-F6EECF244321}">
                <p14:modId xmlns:p14="http://schemas.microsoft.com/office/powerpoint/2010/main" val="2350776763"/>
              </p:ext>
            </p:extLst>
          </p:nvPr>
        </p:nvGraphicFramePr>
        <p:xfrm>
          <a:off x="630687" y="3529570"/>
          <a:ext cx="7112274" cy="2331720"/>
        </p:xfrm>
        <a:graphic>
          <a:graphicData uri="http://schemas.openxmlformats.org/drawingml/2006/table">
            <a:tbl>
              <a:tblPr firstRow="1" bandRow="1">
                <a:tableStyleId>{5C22544A-7EE6-4342-B048-85BDC9FD1C3A}</a:tableStyleId>
              </a:tblPr>
              <a:tblGrid>
                <a:gridCol w="1818834">
                  <a:extLst>
                    <a:ext uri="{9D8B030D-6E8A-4147-A177-3AD203B41FA5}">
                      <a16:colId xmlns:a16="http://schemas.microsoft.com/office/drawing/2014/main" val="3412932547"/>
                    </a:ext>
                  </a:extLst>
                </a:gridCol>
                <a:gridCol w="2653789">
                  <a:extLst>
                    <a:ext uri="{9D8B030D-6E8A-4147-A177-3AD203B41FA5}">
                      <a16:colId xmlns:a16="http://schemas.microsoft.com/office/drawing/2014/main" val="2309463157"/>
                    </a:ext>
                  </a:extLst>
                </a:gridCol>
                <a:gridCol w="2639651">
                  <a:extLst>
                    <a:ext uri="{9D8B030D-6E8A-4147-A177-3AD203B41FA5}">
                      <a16:colId xmlns:a16="http://schemas.microsoft.com/office/drawing/2014/main" val="3321069582"/>
                    </a:ext>
                  </a:extLst>
                </a:gridCol>
              </a:tblGrid>
              <a:tr h="525780">
                <a:tc>
                  <a:txBody>
                    <a:bodyPr/>
                    <a:lstStyle/>
                    <a:p>
                      <a:pPr algn="ctr"/>
                      <a:r>
                        <a:rPr kumimoji="1" lang="en-US" altLang="ja-JP" sz="1800" dirty="0">
                          <a:latin typeface="Arial" panose="020B0604020202020204" pitchFamily="34" charset="0"/>
                          <a:cs typeface="Arial" panose="020B0604020202020204" pitchFamily="34" charset="0"/>
                        </a:rPr>
                        <a:t>Pump Name</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kumimoji="1" lang="en-US" altLang="ja-JP" sz="1800" dirty="0">
                          <a:latin typeface="Arial" panose="020B0604020202020204" pitchFamily="34" charset="0"/>
                          <a:cs typeface="Arial" panose="020B0604020202020204" pitchFamily="34" charset="0"/>
                        </a:rPr>
                        <a:t>Liquid hydrogen booster pump</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kumimoji="1" lang="en-US" altLang="ja-JP" sz="1800" dirty="0">
                          <a:latin typeface="Arial" panose="020B0604020202020204" pitchFamily="34" charset="0"/>
                          <a:cs typeface="Arial" panose="020B0604020202020204" pitchFamily="34" charset="0"/>
                        </a:rPr>
                        <a:t>Liquefied hydrogen cargo pump</a:t>
                      </a:r>
                      <a:endParaRPr kumimoji="1" lang="ja-JP" altLang="en-US" sz="1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3830124507"/>
                  </a:ext>
                </a:extLst>
              </a:tr>
              <a:tr h="297180">
                <a:tc>
                  <a:txBody>
                    <a:bodyPr/>
                    <a:lstStyle/>
                    <a:p>
                      <a:pPr algn="ctr"/>
                      <a:r>
                        <a:rPr kumimoji="1" lang="en-US" altLang="ja-JP" sz="1800" dirty="0">
                          <a:latin typeface="Arial" panose="020B0604020202020204" pitchFamily="34" charset="0"/>
                          <a:cs typeface="Arial" panose="020B0604020202020204" pitchFamily="34" charset="0"/>
                        </a:rPr>
                        <a:t>Number of units</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kumimoji="1" lang="en-US" altLang="ja-JP" sz="1800" dirty="0">
                          <a:latin typeface="Arial" panose="020B0604020202020204" pitchFamily="34" charset="0"/>
                          <a:cs typeface="Arial" panose="020B0604020202020204" pitchFamily="34" charset="0"/>
                        </a:rPr>
                        <a:t>5</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kumimoji="1" lang="en-US" altLang="ja-JP" sz="1800" dirty="0">
                          <a:latin typeface="Arial" panose="020B0604020202020204" pitchFamily="34" charset="0"/>
                          <a:cs typeface="Arial" panose="020B0604020202020204" pitchFamily="34" charset="0"/>
                        </a:rPr>
                        <a:t>1</a:t>
                      </a:r>
                      <a:endParaRPr kumimoji="1" lang="ja-JP" altLang="en-US" sz="1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905949408"/>
                  </a:ext>
                </a:extLst>
              </a:tr>
              <a:tr h="297180">
                <a:tc>
                  <a:txBody>
                    <a:bodyPr/>
                    <a:lstStyle/>
                    <a:p>
                      <a:pPr algn="ctr"/>
                      <a:r>
                        <a:rPr kumimoji="1" lang="en-US" altLang="ja-JP" sz="1800" dirty="0">
                          <a:latin typeface="Arial" panose="020B0604020202020204" pitchFamily="34" charset="0"/>
                          <a:cs typeface="Arial" panose="020B0604020202020204" pitchFamily="34" charset="0"/>
                        </a:rPr>
                        <a:t>flow rate</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kumimoji="1" lang="ja-JP" altLang="en-US" sz="1800" dirty="0">
                          <a:latin typeface="Arial" panose="020B0604020202020204" pitchFamily="34" charset="0"/>
                          <a:cs typeface="Arial" panose="020B0604020202020204" pitchFamily="34" charset="0"/>
                        </a:rPr>
                        <a:t>～</a:t>
                      </a:r>
                      <a:r>
                        <a:rPr kumimoji="1" lang="en-US" altLang="ja-JP" sz="1800" dirty="0">
                          <a:latin typeface="Arial" panose="020B0604020202020204" pitchFamily="34" charset="0"/>
                          <a:cs typeface="Arial" panose="020B0604020202020204" pitchFamily="34" charset="0"/>
                        </a:rPr>
                        <a:t>51.8 m³/h </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altLang="ja-JP" sz="1800" dirty="0">
                          <a:latin typeface="Arial" panose="020B0604020202020204" pitchFamily="34" charset="0"/>
                          <a:cs typeface="Arial" panose="020B0604020202020204" pitchFamily="34" charset="0"/>
                        </a:rPr>
                        <a:t>700 m³/h</a:t>
                      </a:r>
                      <a:endParaRPr kumimoji="1" lang="ja-JP" altLang="en-US" sz="1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2455526487"/>
                  </a:ext>
                </a:extLst>
              </a:tr>
              <a:tr h="297180">
                <a:tc>
                  <a:txBody>
                    <a:bodyPr/>
                    <a:lstStyle/>
                    <a:p>
                      <a:pPr algn="ctr"/>
                      <a:r>
                        <a:rPr kumimoji="1" lang="en-US" altLang="ja-JP" sz="1800" dirty="0">
                          <a:latin typeface="Arial" panose="020B0604020202020204" pitchFamily="34" charset="0"/>
                          <a:cs typeface="Arial" panose="020B0604020202020204" pitchFamily="34" charset="0"/>
                        </a:rPr>
                        <a:t>Total lifting head</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ja-JP" altLang="en-US" sz="1800" dirty="0">
                          <a:latin typeface="Arial" panose="020B0604020202020204" pitchFamily="34" charset="0"/>
                          <a:cs typeface="Arial" panose="020B0604020202020204" pitchFamily="34" charset="0"/>
                        </a:rPr>
                        <a:t>～</a:t>
                      </a:r>
                      <a:r>
                        <a:rPr lang="en-US" altLang="ja-JP" sz="1800" dirty="0">
                          <a:latin typeface="Arial" panose="020B0604020202020204" pitchFamily="34" charset="0"/>
                          <a:cs typeface="Arial" panose="020B0604020202020204" pitchFamily="34" charset="0"/>
                        </a:rPr>
                        <a:t>2,400 m </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altLang="ja-JP" sz="1800" dirty="0">
                          <a:latin typeface="Arial" panose="020B0604020202020204" pitchFamily="34" charset="0"/>
                          <a:cs typeface="Arial" panose="020B0604020202020204" pitchFamily="34" charset="0"/>
                        </a:rPr>
                        <a:t>510 m</a:t>
                      </a:r>
                      <a:endParaRPr kumimoji="1" lang="ja-JP" altLang="en-US" sz="1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3128684685"/>
                  </a:ext>
                </a:extLst>
              </a:tr>
              <a:tr h="297180">
                <a:tc>
                  <a:txBody>
                    <a:bodyPr/>
                    <a:lstStyle/>
                    <a:p>
                      <a:pPr algn="ctr"/>
                      <a:r>
                        <a:rPr kumimoji="1" lang="en-US" altLang="ja-JP" sz="1800" dirty="0">
                          <a:latin typeface="Arial" panose="020B0604020202020204" pitchFamily="34" charset="0"/>
                          <a:cs typeface="Arial" panose="020B0604020202020204" pitchFamily="34" charset="0"/>
                        </a:rPr>
                        <a:t>Rotation speed</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ja-JP" altLang="en-US" sz="1800" dirty="0">
                          <a:latin typeface="Arial" panose="020B0604020202020204" pitchFamily="34" charset="0"/>
                          <a:cs typeface="Arial" panose="020B0604020202020204" pitchFamily="34" charset="0"/>
                        </a:rPr>
                        <a:t>～</a:t>
                      </a:r>
                      <a:r>
                        <a:rPr lang="en-US" altLang="ja-JP" sz="1800" dirty="0">
                          <a:latin typeface="Arial" panose="020B0604020202020204" pitchFamily="34" charset="0"/>
                          <a:cs typeface="Arial" panose="020B0604020202020204" pitchFamily="34" charset="0"/>
                        </a:rPr>
                        <a:t>5,300 rpm</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altLang="ja-JP" sz="1800" dirty="0">
                          <a:latin typeface="Arial" panose="020B0604020202020204" pitchFamily="34" charset="0"/>
                          <a:cs typeface="Arial" panose="020B0604020202020204" pitchFamily="34" charset="0"/>
                        </a:rPr>
                        <a:t>3,350 rpm </a:t>
                      </a:r>
                      <a:endParaRPr kumimoji="1" lang="ja-JP" altLang="en-US" sz="1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3299114742"/>
                  </a:ext>
                </a:extLst>
              </a:tr>
              <a:tr h="297180">
                <a:tc>
                  <a:txBody>
                    <a:bodyPr/>
                    <a:lstStyle/>
                    <a:p>
                      <a:pPr algn="ctr"/>
                      <a:r>
                        <a:rPr kumimoji="1" lang="en-US" altLang="ja-JP" sz="1800" dirty="0">
                          <a:latin typeface="Arial" panose="020B0604020202020204" pitchFamily="34" charset="0"/>
                          <a:cs typeface="Arial" panose="020B0604020202020204" pitchFamily="34" charset="0"/>
                        </a:rPr>
                        <a:t>Motor Output</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altLang="ja-JP" sz="1800" dirty="0">
                          <a:latin typeface="Arial" panose="020B0604020202020204" pitchFamily="34" charset="0"/>
                          <a:cs typeface="Arial" panose="020B0604020202020204" pitchFamily="34" charset="0"/>
                        </a:rPr>
                        <a:t>50 kW </a:t>
                      </a:r>
                      <a:endParaRPr kumimoji="1" lang="ja-JP" altLang="en-US" sz="1800" dirty="0">
                        <a:latin typeface="Arial" panose="020B0604020202020204" pitchFamily="34" charset="0"/>
                        <a:cs typeface="Arial" panose="020B0604020202020204" pitchFamily="34" charset="0"/>
                      </a:endParaRPr>
                    </a:p>
                  </a:txBody>
                  <a:tcPr marL="68580" marR="68580" marT="34290" marB="34290"/>
                </a:tc>
                <a:tc>
                  <a:txBody>
                    <a:bodyPr/>
                    <a:lstStyle/>
                    <a:p>
                      <a:pPr algn="ctr"/>
                      <a:r>
                        <a:rPr lang="en-US" altLang="ja-JP" sz="1800" dirty="0">
                          <a:latin typeface="Arial" panose="020B0604020202020204" pitchFamily="34" charset="0"/>
                          <a:cs typeface="Arial" panose="020B0604020202020204" pitchFamily="34" charset="0"/>
                        </a:rPr>
                        <a:t>105 kW </a:t>
                      </a:r>
                      <a:endParaRPr kumimoji="1" lang="ja-JP" altLang="en-US" sz="1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31468703"/>
                  </a:ext>
                </a:extLst>
              </a:tr>
            </a:tbl>
          </a:graphicData>
        </a:graphic>
      </p:graphicFrame>
      <p:sp>
        <p:nvSpPr>
          <p:cNvPr id="10" name="Text Box 11">
            <a:extLst>
              <a:ext uri="{FF2B5EF4-FFF2-40B4-BE49-F238E27FC236}">
                <a16:creationId xmlns:a16="http://schemas.microsoft.com/office/drawing/2014/main" id="{1AA45C4F-7971-4B31-B63E-10732BD403BD}"/>
              </a:ext>
            </a:extLst>
          </p:cNvPr>
          <p:cNvSpPr txBox="1">
            <a:spLocks noChangeArrowheads="1"/>
          </p:cNvSpPr>
          <p:nvPr/>
        </p:nvSpPr>
        <p:spPr bwMode="auto">
          <a:xfrm>
            <a:off x="556866" y="2845921"/>
            <a:ext cx="73803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dirty="0">
                <a:solidFill>
                  <a:schemeClr val="tx1"/>
                </a:solidFill>
                <a:latin typeface="Arial" panose="020B0604020202020204" pitchFamily="34" charset="0"/>
                <a:ea typeface="ＭＳ Ｐゴシック" panose="020B0600070205080204" pitchFamily="50" charset="-128"/>
              </a:rPr>
              <a:t>Table II Specifications for the superconducting liquefied hydrogen pumps ordered by </a:t>
            </a:r>
            <a:r>
              <a:rPr lang="en-US" altLang="ja-JP" dirty="0" err="1">
                <a:solidFill>
                  <a:schemeClr val="tx1"/>
                </a:solidFill>
                <a:latin typeface="Arial" panose="020B0604020202020204" pitchFamily="34" charset="0"/>
                <a:ea typeface="ＭＳ Ｐゴシック" panose="020B0600070205080204" pitchFamily="50" charset="-128"/>
              </a:rPr>
              <a:t>Torishima</a:t>
            </a:r>
            <a:r>
              <a:rPr lang="en-US" altLang="ja-JP" dirty="0">
                <a:solidFill>
                  <a:schemeClr val="tx1"/>
                </a:solidFill>
                <a:latin typeface="Arial" panose="020B0604020202020204" pitchFamily="34" charset="0"/>
                <a:ea typeface="ＭＳ Ｐゴシック" panose="020B0600070205080204" pitchFamily="50" charset="-128"/>
              </a:rPr>
              <a:t> Pump Mfg. Co., Ltd. [14]</a:t>
            </a:r>
          </a:p>
        </p:txBody>
      </p:sp>
      <p:sp>
        <p:nvSpPr>
          <p:cNvPr id="12" name="テキスト ボックス 11">
            <a:extLst>
              <a:ext uri="{FF2B5EF4-FFF2-40B4-BE49-F238E27FC236}">
                <a16:creationId xmlns:a16="http://schemas.microsoft.com/office/drawing/2014/main" id="{C1EF1C45-D311-4F4E-883B-42049AD5C25C}"/>
              </a:ext>
            </a:extLst>
          </p:cNvPr>
          <p:cNvSpPr txBox="1"/>
          <p:nvPr/>
        </p:nvSpPr>
        <p:spPr>
          <a:xfrm>
            <a:off x="395030" y="2425752"/>
            <a:ext cx="6514452" cy="485389"/>
          </a:xfrm>
          <a:prstGeom prst="rect">
            <a:avLst/>
          </a:prstGeom>
          <a:noFill/>
        </p:spPr>
        <p:txBody>
          <a:bodyPr wrap="square">
            <a:spAutoFit/>
          </a:bodyPr>
          <a:lstStyle/>
          <a:p>
            <a:pPr>
              <a:lnSpc>
                <a:spcPts val="900"/>
              </a:lnSpc>
              <a:spcBef>
                <a:spcPct val="50000"/>
              </a:spcBef>
            </a:pPr>
            <a:r>
              <a:rPr lang="en-US" altLang="ja-JP" dirty="0">
                <a:solidFill>
                  <a:srgbClr val="FF0000"/>
                </a:solidFill>
                <a:latin typeface="Arial" panose="020B0604020202020204" pitchFamily="34" charset="0"/>
                <a:cs typeface="Arial" panose="020B0604020202020204" pitchFamily="34" charset="0"/>
              </a:rPr>
              <a:t>Realization of societal implementation</a:t>
            </a:r>
          </a:p>
          <a:p>
            <a:pPr>
              <a:lnSpc>
                <a:spcPts val="900"/>
              </a:lnSpc>
              <a:spcBef>
                <a:spcPct val="50000"/>
              </a:spcBef>
            </a:pPr>
            <a:r>
              <a:rPr lang="en-US" altLang="ja-JP" dirty="0">
                <a:solidFill>
                  <a:srgbClr val="FF0000"/>
                </a:solidFill>
                <a:latin typeface="Arial" panose="020B0604020202020204" pitchFamily="34" charset="0"/>
                <a:cs typeface="Arial" panose="020B0604020202020204" pitchFamily="34" charset="0"/>
              </a:rPr>
              <a:t>          *Order for six units from Kawasaki Heavy Industries, Ltd.</a:t>
            </a:r>
            <a:endParaRPr lang="ja-JP" altLang="en-US"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0D7D7A5C-86BA-49C0-9794-96BB1FAD4A7F}"/>
              </a:ext>
            </a:extLst>
          </p:cNvPr>
          <p:cNvSpPr txBox="1"/>
          <p:nvPr/>
        </p:nvSpPr>
        <p:spPr>
          <a:xfrm>
            <a:off x="-56755" y="6036018"/>
            <a:ext cx="8217462" cy="338554"/>
          </a:xfrm>
          <a:prstGeom prst="rect">
            <a:avLst/>
          </a:prstGeom>
          <a:noFill/>
        </p:spPr>
        <p:txBody>
          <a:bodyPr wrap="square">
            <a:spAutoFit/>
          </a:bodyPr>
          <a:lstStyle/>
          <a:p>
            <a:r>
              <a:rPr lang="en-US" altLang="ja-JP" sz="1600" dirty="0">
                <a:latin typeface="Arial" panose="020B0604020202020204" pitchFamily="34" charset="0"/>
                <a:cs typeface="Arial" panose="020B0604020202020204" pitchFamily="34" charset="0"/>
              </a:rPr>
              <a:t>[14] </a:t>
            </a:r>
            <a:r>
              <a:rPr lang="en-US" altLang="ja-JP" sz="1600" dirty="0" err="1">
                <a:latin typeface="Arial" panose="020B0604020202020204" pitchFamily="34" charset="0"/>
                <a:cs typeface="Arial" panose="020B0604020202020204" pitchFamily="34" charset="0"/>
              </a:rPr>
              <a:t>Torishima</a:t>
            </a:r>
            <a:r>
              <a:rPr lang="en-US" altLang="ja-JP" sz="1600" dirty="0">
                <a:latin typeface="Arial" panose="020B0604020202020204" pitchFamily="34" charset="0"/>
                <a:cs typeface="Arial" panose="020B0604020202020204" pitchFamily="34" charset="0"/>
              </a:rPr>
              <a:t> website: https://www.torishima.co.jp/upload/news/20260127a_en.pdf</a:t>
            </a:r>
            <a:endParaRPr lang="ja-JP" altLang="en-US" sz="1600" dirty="0">
              <a:latin typeface="Arial" panose="020B0604020202020204" pitchFamily="34" charset="0"/>
              <a:cs typeface="Arial" panose="020B0604020202020204" pitchFamily="34" charset="0"/>
            </a:endParaRPr>
          </a:p>
        </p:txBody>
      </p:sp>
      <p:sp>
        <p:nvSpPr>
          <p:cNvPr id="14" name="スライド番号プレースホルダー 1">
            <a:extLst>
              <a:ext uri="{FF2B5EF4-FFF2-40B4-BE49-F238E27FC236}">
                <a16:creationId xmlns:a16="http://schemas.microsoft.com/office/drawing/2014/main" id="{AEA6F6A2-54B2-4195-ACDC-8B849D45BABF}"/>
              </a:ext>
            </a:extLst>
          </p:cNvPr>
          <p:cNvSpPr>
            <a:spLocks noGrp="1"/>
          </p:cNvSpPr>
          <p:nvPr>
            <p:ph type="sldNum" sz="quarter" idx="12"/>
          </p:nvPr>
        </p:nvSpPr>
        <p:spPr>
          <a:xfrm>
            <a:off x="7861376" y="5725863"/>
            <a:ext cx="853017" cy="157957"/>
          </a:xfrm>
        </p:spPr>
        <p:txBody>
          <a:bodyPr/>
          <a:lstStyle/>
          <a:p>
            <a:fld id="{4CF560BE-1785-4824-B8DC-0506CA9B0FC8}" type="slidenum">
              <a:rPr kumimoji="1" lang="ja-JP" altLang="en-US" smtClean="0"/>
              <a:pPr/>
              <a:t>23</a:t>
            </a:fld>
            <a:endParaRPr kumimoji="1" lang="ja-JP" altLang="en-US" dirty="0"/>
          </a:p>
        </p:txBody>
      </p:sp>
      <p:sp>
        <p:nvSpPr>
          <p:cNvPr id="15" name="テキスト ボックス 14">
            <a:extLst>
              <a:ext uri="{FF2B5EF4-FFF2-40B4-BE49-F238E27FC236}">
                <a16:creationId xmlns:a16="http://schemas.microsoft.com/office/drawing/2014/main" id="{178E8329-D30E-4166-AD0D-ED5E95F7F3B5}"/>
              </a:ext>
            </a:extLst>
          </p:cNvPr>
          <p:cNvSpPr txBox="1"/>
          <p:nvPr/>
        </p:nvSpPr>
        <p:spPr>
          <a:xfrm>
            <a:off x="198189" y="998216"/>
            <a:ext cx="7818470" cy="461665"/>
          </a:xfrm>
          <a:prstGeom prst="rect">
            <a:avLst/>
          </a:prstGeom>
          <a:noFill/>
        </p:spPr>
        <p:txBody>
          <a:bodyPr wrap="square">
            <a:spAutoFit/>
          </a:bodyPr>
          <a:lstStyle/>
          <a:p>
            <a:r>
              <a:rPr lang="en-US" altLang="ja-JP" sz="2400" u="sng" dirty="0" err="1">
                <a:solidFill>
                  <a:srgbClr val="00B050"/>
                </a:solidFill>
                <a:latin typeface="Arial" panose="020B0604020202020204" pitchFamily="34" charset="0"/>
                <a:cs typeface="Arial" panose="020B0604020202020204" pitchFamily="34" charset="0"/>
              </a:rPr>
              <a:t>Torishima</a:t>
            </a:r>
            <a:r>
              <a:rPr lang="en-US" altLang="ja-JP" sz="2400" u="sng" dirty="0">
                <a:solidFill>
                  <a:srgbClr val="00B050"/>
                </a:solidFill>
                <a:latin typeface="Arial" panose="020B0604020202020204" pitchFamily="34" charset="0"/>
                <a:cs typeface="Arial" panose="020B0604020202020204" pitchFamily="34" charset="0"/>
              </a:rPr>
              <a:t> Pump Mfg. Co., Ltd. &amp; Kyoto University</a:t>
            </a:r>
          </a:p>
        </p:txBody>
      </p:sp>
      <p:sp>
        <p:nvSpPr>
          <p:cNvPr id="16" name="テキスト ボックス 15">
            <a:extLst>
              <a:ext uri="{FF2B5EF4-FFF2-40B4-BE49-F238E27FC236}">
                <a16:creationId xmlns:a16="http://schemas.microsoft.com/office/drawing/2014/main" id="{2DC53999-DF5A-40CA-A6D7-C06AA2E4EFF9}"/>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sp>
        <p:nvSpPr>
          <p:cNvPr id="11" name="スライド番号プレースホルダー 1">
            <a:extLst>
              <a:ext uri="{FF2B5EF4-FFF2-40B4-BE49-F238E27FC236}">
                <a16:creationId xmlns:a16="http://schemas.microsoft.com/office/drawing/2014/main" id="{B3360DF8-7723-4DC9-B263-8B74E6FCD9EF}"/>
              </a:ext>
            </a:extLst>
          </p:cNvPr>
          <p:cNvSpPr txBox="1">
            <a:spLocks/>
          </p:cNvSpPr>
          <p:nvPr/>
        </p:nvSpPr>
        <p:spPr>
          <a:xfrm>
            <a:off x="7861376" y="6491484"/>
            <a:ext cx="853017" cy="210609"/>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bg1"/>
                </a:solidFill>
                <a:latin typeface="+mn-ea"/>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CF560BE-1785-4824-B8DC-0506CA9B0FC8}" type="slidenum">
              <a:rPr kumimoji="1" lang="ja-JP" altLang="en-US" smtClean="0"/>
              <a:pPr/>
              <a:t>23</a:t>
            </a:fld>
            <a:endParaRPr kumimoji="1" lang="ja-JP" altLang="en-US" dirty="0"/>
          </a:p>
        </p:txBody>
      </p:sp>
    </p:spTree>
    <p:extLst>
      <p:ext uri="{BB962C8B-B14F-4D97-AF65-F5344CB8AC3E}">
        <p14:creationId xmlns:p14="http://schemas.microsoft.com/office/powerpoint/2010/main" val="61242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283F1ED-A92A-444F-B6E9-38341B778878}"/>
              </a:ext>
            </a:extLst>
          </p:cNvPr>
          <p:cNvSpPr txBox="1"/>
          <p:nvPr/>
        </p:nvSpPr>
        <p:spPr>
          <a:xfrm>
            <a:off x="198189" y="998216"/>
            <a:ext cx="781847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TOYOTA &amp; Kyoto University</a:t>
            </a:r>
          </a:p>
        </p:txBody>
      </p:sp>
      <p:sp>
        <p:nvSpPr>
          <p:cNvPr id="9" name="テキスト ボックス 8">
            <a:extLst>
              <a:ext uri="{FF2B5EF4-FFF2-40B4-BE49-F238E27FC236}">
                <a16:creationId xmlns:a16="http://schemas.microsoft.com/office/drawing/2014/main" id="{15E4068B-9DD3-4CE1-8A31-3B2FB2EC391E}"/>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pic>
        <p:nvPicPr>
          <p:cNvPr id="17" name="ビデオ 9">
            <a:hlinkClick r:id="" action="ppaction://media"/>
            <a:extLst>
              <a:ext uri="{FF2B5EF4-FFF2-40B4-BE49-F238E27FC236}">
                <a16:creationId xmlns:a16="http://schemas.microsoft.com/office/drawing/2014/main" id="{FA9E6273-00C9-4109-AC47-FDCC661C6E7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8990" y="2167767"/>
            <a:ext cx="5716407" cy="3215479"/>
          </a:xfrm>
          <a:prstGeom prst="rect">
            <a:avLst/>
          </a:prstGeom>
        </p:spPr>
      </p:pic>
      <p:sp>
        <p:nvSpPr>
          <p:cNvPr id="20" name="Text Box 11">
            <a:extLst>
              <a:ext uri="{FF2B5EF4-FFF2-40B4-BE49-F238E27FC236}">
                <a16:creationId xmlns:a16="http://schemas.microsoft.com/office/drawing/2014/main" id="{07088AC6-1B5B-406C-9DAB-5187CBAED2F7}"/>
              </a:ext>
            </a:extLst>
          </p:cNvPr>
          <p:cNvSpPr txBox="1">
            <a:spLocks noChangeArrowheads="1"/>
          </p:cNvSpPr>
          <p:nvPr/>
        </p:nvSpPr>
        <p:spPr bwMode="auto">
          <a:xfrm>
            <a:off x="287205" y="5397102"/>
            <a:ext cx="83491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sz="2000" b="0" dirty="0">
                <a:solidFill>
                  <a:schemeClr val="tx1"/>
                </a:solidFill>
                <a:latin typeface="Arial" panose="020B0604020202020204" pitchFamily="34" charset="0"/>
                <a:ea typeface="+mn-ea"/>
                <a:cs typeface="Arial" panose="020B0604020202020204" pitchFamily="34" charset="0"/>
              </a:rPr>
              <a:t>Fig. </a:t>
            </a:r>
            <a:r>
              <a:rPr lang="en-US" altLang="ja-JP" sz="2000" dirty="0">
                <a:solidFill>
                  <a:schemeClr val="tx1"/>
                </a:solidFill>
                <a:latin typeface="Arial" panose="020B0604020202020204" pitchFamily="34" charset="0"/>
                <a:ea typeface="+mn-ea"/>
                <a:cs typeface="Arial" panose="020B0604020202020204" pitchFamily="34" charset="0"/>
              </a:rPr>
              <a:t>20</a:t>
            </a:r>
            <a:r>
              <a:rPr lang="en-US" altLang="ja-JP" sz="2000" b="0" dirty="0">
                <a:solidFill>
                  <a:schemeClr val="tx1"/>
                </a:solidFill>
                <a:latin typeface="Arial" panose="020B0604020202020204" pitchFamily="34" charset="0"/>
                <a:ea typeface="+mn-ea"/>
                <a:cs typeface="Arial" panose="020B0604020202020204" pitchFamily="34" charset="0"/>
              </a:rPr>
              <a:t> </a:t>
            </a:r>
            <a:r>
              <a:rPr lang="en-US" altLang="ja-JP" sz="2000" dirty="0">
                <a:solidFill>
                  <a:schemeClr val="tx1"/>
                </a:solidFill>
                <a:latin typeface="Arial" panose="020B0604020202020204" pitchFamily="34" charset="0"/>
                <a:ea typeface="+mn-ea"/>
                <a:cs typeface="Arial" panose="020B0604020202020204" pitchFamily="34" charset="0"/>
              </a:rPr>
              <a:t>Overview of a hydrogen-engine vehicle equipped with a liquefied hydrogen tank [15]</a:t>
            </a:r>
          </a:p>
        </p:txBody>
      </p:sp>
      <p:sp>
        <p:nvSpPr>
          <p:cNvPr id="22" name="テキスト ボックス 21">
            <a:extLst>
              <a:ext uri="{FF2B5EF4-FFF2-40B4-BE49-F238E27FC236}">
                <a16:creationId xmlns:a16="http://schemas.microsoft.com/office/drawing/2014/main" id="{7EB2A7EE-2519-4774-8573-1AF242693A97}"/>
              </a:ext>
            </a:extLst>
          </p:cNvPr>
          <p:cNvSpPr txBox="1"/>
          <p:nvPr/>
        </p:nvSpPr>
        <p:spPr>
          <a:xfrm>
            <a:off x="86991" y="6104988"/>
            <a:ext cx="4590788" cy="338554"/>
          </a:xfrm>
          <a:prstGeom prst="rect">
            <a:avLst/>
          </a:prstGeom>
          <a:noFill/>
        </p:spPr>
        <p:txBody>
          <a:bodyPr wrap="square">
            <a:spAutoFit/>
          </a:bodyPr>
          <a:lstStyle/>
          <a:p>
            <a:r>
              <a:rPr lang="ja-JP" altLang="en-US" sz="1600" dirty="0">
                <a:latin typeface="Arial" panose="020B0604020202020204" pitchFamily="34" charset="0"/>
                <a:cs typeface="Arial" panose="020B0604020202020204" pitchFamily="34" charset="0"/>
              </a:rPr>
              <a:t>[</a:t>
            </a:r>
            <a:r>
              <a:rPr lang="en-US" altLang="ja-JP" sz="1600" dirty="0">
                <a:latin typeface="Arial" panose="020B0604020202020204" pitchFamily="34" charset="0"/>
                <a:cs typeface="Arial" panose="020B0604020202020204" pitchFamily="34" charset="0"/>
              </a:rPr>
              <a:t>15]</a:t>
            </a:r>
            <a:r>
              <a:rPr lang="ja-JP" altLang="en-US" sz="1600" dirty="0">
                <a:latin typeface="Arial" panose="020B0604020202020204" pitchFamily="34" charset="0"/>
                <a:cs typeface="Arial" panose="020B0604020202020204" pitchFamily="34" charset="0"/>
              </a:rPr>
              <a:t> Provided by Toyota Motor Corporation GR</a:t>
            </a:r>
          </a:p>
        </p:txBody>
      </p:sp>
      <p:sp>
        <p:nvSpPr>
          <p:cNvPr id="23" name="テキスト ボックス 22">
            <a:extLst>
              <a:ext uri="{FF2B5EF4-FFF2-40B4-BE49-F238E27FC236}">
                <a16:creationId xmlns:a16="http://schemas.microsoft.com/office/drawing/2014/main" id="{2326946E-E3EC-48BC-88F5-9F97A5BFD31A}"/>
              </a:ext>
            </a:extLst>
          </p:cNvPr>
          <p:cNvSpPr txBox="1"/>
          <p:nvPr/>
        </p:nvSpPr>
        <p:spPr>
          <a:xfrm>
            <a:off x="397437" y="1545653"/>
            <a:ext cx="8349125" cy="400110"/>
          </a:xfrm>
          <a:prstGeom prst="rect">
            <a:avLst/>
          </a:prstGeom>
          <a:noFill/>
        </p:spPr>
        <p:txBody>
          <a:bodyPr wrap="square">
            <a:spAutoFit/>
          </a:bodyPr>
          <a:lstStyle/>
          <a:p>
            <a:r>
              <a:rPr lang="en-US" altLang="ja-JP" sz="2000" dirty="0">
                <a:solidFill>
                  <a:srgbClr val="FF0000"/>
                </a:solidFill>
                <a:latin typeface="Arial" panose="020B0604020202020204" pitchFamily="34" charset="0"/>
                <a:cs typeface="Arial" panose="020B0604020202020204" pitchFamily="34" charset="0"/>
              </a:rPr>
              <a:t>HTS liquid hydrogen pump for hydrogen engine car</a:t>
            </a:r>
            <a:endParaRPr lang="ja-JP" altLang="en-US" sz="2000" dirty="0">
              <a:solidFill>
                <a:srgbClr val="FF0000"/>
              </a:solidFill>
              <a:latin typeface="Arial" panose="020B0604020202020204" pitchFamily="34" charset="0"/>
              <a:cs typeface="Arial" panose="020B0604020202020204" pitchFamily="34" charset="0"/>
            </a:endParaRPr>
          </a:p>
        </p:txBody>
      </p:sp>
      <p:sp>
        <p:nvSpPr>
          <p:cNvPr id="10" name="スライド番号プレースホルダー 1">
            <a:extLst>
              <a:ext uri="{FF2B5EF4-FFF2-40B4-BE49-F238E27FC236}">
                <a16:creationId xmlns:a16="http://schemas.microsoft.com/office/drawing/2014/main" id="{53CB4C87-F4EF-4DF2-9B2A-9BAC2EEB842A}"/>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24</a:t>
            </a:fld>
            <a:endParaRPr kumimoji="1" lang="ja-JP" altLang="en-US" dirty="0"/>
          </a:p>
        </p:txBody>
      </p:sp>
    </p:spTree>
    <p:extLst>
      <p:ext uri="{BB962C8B-B14F-4D97-AF65-F5344CB8AC3E}">
        <p14:creationId xmlns:p14="http://schemas.microsoft.com/office/powerpoint/2010/main" val="807070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536"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vol="80000" mute="1">
                <p:cTn id="12" repeatCount="indefinite" fill="hold" display="0">
                  <p:stCondLst>
                    <p:cond delay="indefinite"/>
                  </p:stCondLst>
                </p:cTn>
                <p:tgtEl>
                  <p:spTgt spid="17"/>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DC0BE10A-465C-4686-90EF-241500CE8FB9}"/>
              </a:ext>
            </a:extLst>
          </p:cNvPr>
          <p:cNvPicPr>
            <a:picLocks noChangeAspect="1"/>
          </p:cNvPicPr>
          <p:nvPr/>
        </p:nvPicPr>
        <p:blipFill>
          <a:blip r:embed="rId2"/>
          <a:stretch>
            <a:fillRect/>
          </a:stretch>
        </p:blipFill>
        <p:spPr>
          <a:xfrm>
            <a:off x="2001446" y="2724464"/>
            <a:ext cx="4620378" cy="2878959"/>
          </a:xfrm>
          <a:prstGeom prst="rect">
            <a:avLst/>
          </a:prstGeom>
        </p:spPr>
      </p:pic>
      <p:sp>
        <p:nvSpPr>
          <p:cNvPr id="11" name="Text Box 11">
            <a:extLst>
              <a:ext uri="{FF2B5EF4-FFF2-40B4-BE49-F238E27FC236}">
                <a16:creationId xmlns:a16="http://schemas.microsoft.com/office/drawing/2014/main" id="{287570C3-B84B-4E09-AE68-7FD0CD0EBD99}"/>
              </a:ext>
            </a:extLst>
          </p:cNvPr>
          <p:cNvSpPr txBox="1">
            <a:spLocks noChangeArrowheads="1"/>
          </p:cNvSpPr>
          <p:nvPr/>
        </p:nvSpPr>
        <p:spPr bwMode="auto">
          <a:xfrm>
            <a:off x="633582" y="5671362"/>
            <a:ext cx="79930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sz="2000" dirty="0">
                <a:solidFill>
                  <a:schemeClr val="tx1"/>
                </a:solidFill>
                <a:latin typeface="Arial" panose="020B0604020202020204" pitchFamily="34" charset="0"/>
                <a:ea typeface="+mn-ea"/>
                <a:cs typeface="Arial" panose="020B0604020202020204" pitchFamily="34" charset="0"/>
              </a:rPr>
              <a:t>Fig. 21 Hydrogen engine with conventional liquid hydrogen tank [16]</a:t>
            </a:r>
          </a:p>
        </p:txBody>
      </p:sp>
      <p:sp>
        <p:nvSpPr>
          <p:cNvPr id="12" name="テキスト ボックス 11">
            <a:extLst>
              <a:ext uri="{FF2B5EF4-FFF2-40B4-BE49-F238E27FC236}">
                <a16:creationId xmlns:a16="http://schemas.microsoft.com/office/drawing/2014/main" id="{98AE4D15-EF0E-4545-AC31-0AF846DE06D7}"/>
              </a:ext>
            </a:extLst>
          </p:cNvPr>
          <p:cNvSpPr txBox="1"/>
          <p:nvPr/>
        </p:nvSpPr>
        <p:spPr>
          <a:xfrm>
            <a:off x="3983273" y="4812375"/>
            <a:ext cx="2544607" cy="369332"/>
          </a:xfrm>
          <a:prstGeom prst="rect">
            <a:avLst/>
          </a:prstGeom>
          <a:solidFill>
            <a:schemeClr val="bg1"/>
          </a:solidFill>
        </p:spPr>
        <p:txBody>
          <a:bodyPr wrap="square">
            <a:spAutoFit/>
          </a:bodyPr>
          <a:lstStyle/>
          <a:p>
            <a:pPr algn="ctr"/>
            <a:r>
              <a:rPr lang="en-US" altLang="ja-JP" dirty="0">
                <a:solidFill>
                  <a:srgbClr val="FF0000"/>
                </a:solidFill>
                <a:latin typeface="Arial" panose="020B0604020202020204" pitchFamily="34" charset="0"/>
                <a:cs typeface="Arial" panose="020B0604020202020204" pitchFamily="34" charset="0"/>
              </a:rPr>
              <a:t>Liquid hydrogen tank</a:t>
            </a:r>
            <a:endParaRPr lang="ja-JP" altLang="en-US" dirty="0">
              <a:solidFill>
                <a:srgbClr val="FF0000"/>
              </a:solidFill>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033F0133-ECFA-4139-B5D0-6097596FC97D}"/>
              </a:ext>
            </a:extLst>
          </p:cNvPr>
          <p:cNvSpPr txBox="1"/>
          <p:nvPr/>
        </p:nvSpPr>
        <p:spPr>
          <a:xfrm>
            <a:off x="4527584" y="2722926"/>
            <a:ext cx="2094240" cy="646331"/>
          </a:xfrm>
          <a:prstGeom prst="rect">
            <a:avLst/>
          </a:prstGeom>
          <a:noFill/>
        </p:spPr>
        <p:txBody>
          <a:bodyPr wrap="square">
            <a:spAutoFit/>
          </a:bodyPr>
          <a:lstStyle/>
          <a:p>
            <a:pPr algn="ctr"/>
            <a:r>
              <a:rPr lang="en-US" altLang="ja-JP" dirty="0">
                <a:solidFill>
                  <a:schemeClr val="bg1"/>
                </a:solidFill>
                <a:latin typeface="Arial" panose="020B0604020202020204" pitchFamily="34" charset="0"/>
                <a:cs typeface="Arial" panose="020B0604020202020204" pitchFamily="34" charset="0"/>
              </a:rPr>
              <a:t>Normal conducting </a:t>
            </a:r>
          </a:p>
          <a:p>
            <a:pPr algn="ctr"/>
            <a:r>
              <a:rPr lang="en-US" altLang="ja-JP" dirty="0">
                <a:solidFill>
                  <a:schemeClr val="bg1"/>
                </a:solidFill>
                <a:latin typeface="Arial" panose="020B0604020202020204" pitchFamily="34" charset="0"/>
                <a:cs typeface="Arial" panose="020B0604020202020204" pitchFamily="34" charset="0"/>
              </a:rPr>
              <a:t>PM motor</a:t>
            </a:r>
            <a:endParaRPr lang="ja-JP" altLang="en-US" dirty="0">
              <a:solidFill>
                <a:schemeClr val="bg1"/>
              </a:solidFill>
              <a:latin typeface="Arial" panose="020B0604020202020204" pitchFamily="34" charset="0"/>
              <a:cs typeface="Arial" panose="020B0604020202020204" pitchFamily="34" charset="0"/>
            </a:endParaRPr>
          </a:p>
        </p:txBody>
      </p:sp>
      <p:cxnSp>
        <p:nvCxnSpPr>
          <p:cNvPr id="15" name="直線矢印コネクタ 14">
            <a:extLst>
              <a:ext uri="{FF2B5EF4-FFF2-40B4-BE49-F238E27FC236}">
                <a16:creationId xmlns:a16="http://schemas.microsoft.com/office/drawing/2014/main" id="{617C874E-9712-4CDD-BCF5-A25F7A1CEB41}"/>
              </a:ext>
            </a:extLst>
          </p:cNvPr>
          <p:cNvCxnSpPr/>
          <p:nvPr/>
        </p:nvCxnSpPr>
        <p:spPr>
          <a:xfrm flipH="1">
            <a:off x="4387601" y="3064397"/>
            <a:ext cx="485024" cy="63500"/>
          </a:xfrm>
          <a:prstGeom prst="straightConnector1">
            <a:avLst/>
          </a:prstGeom>
          <a:ln w="254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DBD6903B-9CE3-4663-9E71-17D2AE7A9309}"/>
              </a:ext>
            </a:extLst>
          </p:cNvPr>
          <p:cNvSpPr txBox="1"/>
          <p:nvPr/>
        </p:nvSpPr>
        <p:spPr>
          <a:xfrm>
            <a:off x="4989452" y="4013356"/>
            <a:ext cx="1632372" cy="646331"/>
          </a:xfrm>
          <a:prstGeom prst="rect">
            <a:avLst/>
          </a:prstGeom>
          <a:noFill/>
        </p:spPr>
        <p:txBody>
          <a:bodyPr wrap="square">
            <a:spAutoFit/>
          </a:bodyPr>
          <a:lstStyle/>
          <a:p>
            <a:pPr algn="ctr"/>
            <a:r>
              <a:rPr lang="en-US" altLang="ja-JP" dirty="0">
                <a:solidFill>
                  <a:schemeClr val="bg1"/>
                </a:solidFill>
                <a:latin typeface="Arial" panose="020B0604020202020204" pitchFamily="34" charset="0"/>
                <a:cs typeface="Arial" panose="020B0604020202020204" pitchFamily="34" charset="0"/>
              </a:rPr>
              <a:t>Reciprocating </a:t>
            </a:r>
          </a:p>
          <a:p>
            <a:pPr algn="ctr"/>
            <a:r>
              <a:rPr lang="en-US" altLang="ja-JP" dirty="0">
                <a:solidFill>
                  <a:schemeClr val="bg1"/>
                </a:solidFill>
                <a:latin typeface="Arial" panose="020B0604020202020204" pitchFamily="34" charset="0"/>
                <a:cs typeface="Arial" panose="020B0604020202020204" pitchFamily="34" charset="0"/>
              </a:rPr>
              <a:t>pump</a:t>
            </a:r>
            <a:endParaRPr lang="ja-JP" altLang="en-US" dirty="0">
              <a:solidFill>
                <a:schemeClr val="bg1"/>
              </a:solidFill>
              <a:latin typeface="Arial" panose="020B0604020202020204" pitchFamily="34" charset="0"/>
              <a:cs typeface="Arial" panose="020B0604020202020204" pitchFamily="34" charset="0"/>
            </a:endParaRPr>
          </a:p>
        </p:txBody>
      </p:sp>
      <p:cxnSp>
        <p:nvCxnSpPr>
          <p:cNvPr id="19" name="直線矢印コネクタ 18">
            <a:extLst>
              <a:ext uri="{FF2B5EF4-FFF2-40B4-BE49-F238E27FC236}">
                <a16:creationId xmlns:a16="http://schemas.microsoft.com/office/drawing/2014/main" id="{999360AA-2654-4BED-ADFD-24B90FA06D34}"/>
              </a:ext>
            </a:extLst>
          </p:cNvPr>
          <p:cNvCxnSpPr>
            <a:cxnSpLocks/>
          </p:cNvCxnSpPr>
          <p:nvPr/>
        </p:nvCxnSpPr>
        <p:spPr>
          <a:xfrm flipH="1" flipV="1">
            <a:off x="3922244" y="4119419"/>
            <a:ext cx="1290403" cy="251323"/>
          </a:xfrm>
          <a:prstGeom prst="straightConnector1">
            <a:avLst/>
          </a:prstGeom>
          <a:ln w="254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BBD7790A-6DFF-41C1-B95D-C533E5369A25}"/>
              </a:ext>
            </a:extLst>
          </p:cNvPr>
          <p:cNvSpPr txBox="1"/>
          <p:nvPr/>
        </p:nvSpPr>
        <p:spPr>
          <a:xfrm>
            <a:off x="0" y="6071472"/>
            <a:ext cx="6025243" cy="338554"/>
          </a:xfrm>
          <a:prstGeom prst="rect">
            <a:avLst/>
          </a:prstGeom>
          <a:noFill/>
        </p:spPr>
        <p:txBody>
          <a:bodyPr wrap="square">
            <a:spAutoFit/>
          </a:bodyPr>
          <a:lstStyle/>
          <a:p>
            <a:pPr lvl="0">
              <a:defRPr/>
            </a:pPr>
            <a:r>
              <a:rPr lang="en-US" altLang="ja-JP" sz="1600" dirty="0">
                <a:solidFill>
                  <a:prstClr val="black"/>
                </a:solidFill>
                <a:latin typeface="Arial" panose="020B0604020202020204" pitchFamily="34" charset="0"/>
                <a:ea typeface="Meiryo UI"/>
                <a:cs typeface="Arial" panose="020B0604020202020204" pitchFamily="34" charset="0"/>
              </a:rPr>
              <a:t> </a:t>
            </a:r>
            <a:r>
              <a:rPr lang="en-US" altLang="ja-JP" sz="1600" dirty="0">
                <a:solidFill>
                  <a:prstClr val="black"/>
                </a:solidFill>
                <a:latin typeface="Arial" panose="020B0604020202020204" pitchFamily="34" charset="0"/>
                <a:cs typeface="Arial" panose="020B0604020202020204" pitchFamily="34" charset="0"/>
              </a:rPr>
              <a:t>[16] https://www.youtube.com/watch?v=mB6-bOjFg94</a:t>
            </a:r>
          </a:p>
        </p:txBody>
      </p:sp>
      <p:sp>
        <p:nvSpPr>
          <p:cNvPr id="16" name="テキスト ボックス 15">
            <a:extLst>
              <a:ext uri="{FF2B5EF4-FFF2-40B4-BE49-F238E27FC236}">
                <a16:creationId xmlns:a16="http://schemas.microsoft.com/office/drawing/2014/main" id="{8FE6E7B5-9A93-4609-8A62-5E103ECF8FFE}"/>
              </a:ext>
            </a:extLst>
          </p:cNvPr>
          <p:cNvSpPr txBox="1"/>
          <p:nvPr/>
        </p:nvSpPr>
        <p:spPr>
          <a:xfrm>
            <a:off x="198189" y="998216"/>
            <a:ext cx="781847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TOYOTA &amp; Kyoto University</a:t>
            </a:r>
          </a:p>
        </p:txBody>
      </p:sp>
      <p:sp>
        <p:nvSpPr>
          <p:cNvPr id="17" name="テキスト ボックス 16">
            <a:extLst>
              <a:ext uri="{FF2B5EF4-FFF2-40B4-BE49-F238E27FC236}">
                <a16:creationId xmlns:a16="http://schemas.microsoft.com/office/drawing/2014/main" id="{9D2FD42D-0998-4E58-BA45-C2F0BCF6F890}"/>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sp>
        <p:nvSpPr>
          <p:cNvPr id="20" name="テキスト ボックス 19">
            <a:extLst>
              <a:ext uri="{FF2B5EF4-FFF2-40B4-BE49-F238E27FC236}">
                <a16:creationId xmlns:a16="http://schemas.microsoft.com/office/drawing/2014/main" id="{99DBC1A4-8135-4316-B665-6670024A19B7}"/>
              </a:ext>
            </a:extLst>
          </p:cNvPr>
          <p:cNvSpPr txBox="1"/>
          <p:nvPr/>
        </p:nvSpPr>
        <p:spPr>
          <a:xfrm>
            <a:off x="397437" y="1545653"/>
            <a:ext cx="8349125" cy="1015663"/>
          </a:xfrm>
          <a:prstGeom prst="rect">
            <a:avLst/>
          </a:prstGeom>
          <a:noFill/>
        </p:spPr>
        <p:txBody>
          <a:bodyPr wrap="square">
            <a:spAutoFit/>
          </a:bodyPr>
          <a:lstStyle/>
          <a:p>
            <a:r>
              <a:rPr lang="en-US" altLang="ja-JP" sz="2000" dirty="0">
                <a:solidFill>
                  <a:srgbClr val="FF0000"/>
                </a:solidFill>
                <a:latin typeface="Arial" panose="020B0604020202020204" pitchFamily="34" charset="0"/>
                <a:cs typeface="Arial" panose="020B0604020202020204" pitchFamily="34" charset="0"/>
              </a:rPr>
              <a:t>Liquid hydrogen pump with a normal conducting PM motor</a:t>
            </a:r>
          </a:p>
          <a:p>
            <a:r>
              <a:rPr lang="en-US" altLang="ja-JP" sz="2000" dirty="0">
                <a:solidFill>
                  <a:srgbClr val="FF0000"/>
                </a:solidFill>
                <a:latin typeface="Arial" panose="020B0604020202020204" pitchFamily="34" charset="0"/>
                <a:cs typeface="Arial" panose="020B0604020202020204" pitchFamily="34" charset="0"/>
              </a:rPr>
              <a:t>   : Occupation of the tank top by a heavy motor</a:t>
            </a:r>
          </a:p>
          <a:p>
            <a:r>
              <a:rPr lang="en-US" altLang="ja-JP" sz="2000" dirty="0">
                <a:solidFill>
                  <a:srgbClr val="FF0000"/>
                </a:solidFill>
                <a:latin typeface="Arial" panose="020B0604020202020204" pitchFamily="34" charset="0"/>
                <a:cs typeface="Arial" panose="020B0604020202020204" pitchFamily="34" charset="0"/>
              </a:rPr>
              <a:t>   : Heat intrusion and explosion risk at the seal interface with the tank</a:t>
            </a:r>
            <a:endParaRPr lang="ja-JP" altLang="en-US" sz="2000" dirty="0">
              <a:solidFill>
                <a:srgbClr val="FF0000"/>
              </a:solidFill>
              <a:latin typeface="Arial" panose="020B0604020202020204" pitchFamily="34" charset="0"/>
              <a:cs typeface="Arial" panose="020B0604020202020204" pitchFamily="34" charset="0"/>
            </a:endParaRPr>
          </a:p>
        </p:txBody>
      </p:sp>
      <p:sp>
        <p:nvSpPr>
          <p:cNvPr id="14" name="スライド番号プレースホルダー 1">
            <a:extLst>
              <a:ext uri="{FF2B5EF4-FFF2-40B4-BE49-F238E27FC236}">
                <a16:creationId xmlns:a16="http://schemas.microsoft.com/office/drawing/2014/main" id="{B42C2C80-5F2F-404F-BAEB-12A881D42FB8}"/>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25</a:t>
            </a:fld>
            <a:endParaRPr kumimoji="1" lang="ja-JP" altLang="en-US" dirty="0"/>
          </a:p>
        </p:txBody>
      </p:sp>
    </p:spTree>
    <p:extLst>
      <p:ext uri="{BB962C8B-B14F-4D97-AF65-F5344CB8AC3E}">
        <p14:creationId xmlns:p14="http://schemas.microsoft.com/office/powerpoint/2010/main" val="3344895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B5C81F2C-0468-4AB7-B4E9-97BC2E8FF659}"/>
              </a:ext>
            </a:extLst>
          </p:cNvPr>
          <p:cNvPicPr>
            <a:picLocks noChangeAspect="1"/>
          </p:cNvPicPr>
          <p:nvPr/>
        </p:nvPicPr>
        <p:blipFill>
          <a:blip r:embed="rId2"/>
          <a:srcRect l="50680"/>
          <a:stretch>
            <a:fillRect/>
          </a:stretch>
        </p:blipFill>
        <p:spPr>
          <a:xfrm>
            <a:off x="1088455" y="2497014"/>
            <a:ext cx="2664696" cy="3126136"/>
          </a:xfrm>
          <a:prstGeom prst="rect">
            <a:avLst/>
          </a:prstGeom>
        </p:spPr>
      </p:pic>
      <p:pic>
        <p:nvPicPr>
          <p:cNvPr id="10" name="図 9">
            <a:extLst>
              <a:ext uri="{FF2B5EF4-FFF2-40B4-BE49-F238E27FC236}">
                <a16:creationId xmlns:a16="http://schemas.microsoft.com/office/drawing/2014/main" id="{04715E21-7A7C-40B7-A520-48011B1B2D61}"/>
              </a:ext>
            </a:extLst>
          </p:cNvPr>
          <p:cNvPicPr>
            <a:picLocks noChangeAspect="1"/>
          </p:cNvPicPr>
          <p:nvPr/>
        </p:nvPicPr>
        <p:blipFill>
          <a:blip r:embed="rId3"/>
          <a:srcRect l="14642" r="16190"/>
          <a:stretch>
            <a:fillRect/>
          </a:stretch>
        </p:blipFill>
        <p:spPr>
          <a:xfrm>
            <a:off x="4063826" y="2711686"/>
            <a:ext cx="3143220" cy="2659862"/>
          </a:xfrm>
          <a:prstGeom prst="rect">
            <a:avLst/>
          </a:prstGeom>
          <a:ln w="19050">
            <a:solidFill>
              <a:srgbClr val="FF0000"/>
            </a:solidFill>
          </a:ln>
        </p:spPr>
      </p:pic>
      <p:sp>
        <p:nvSpPr>
          <p:cNvPr id="11" name="楕円 10">
            <a:extLst>
              <a:ext uri="{FF2B5EF4-FFF2-40B4-BE49-F238E27FC236}">
                <a16:creationId xmlns:a16="http://schemas.microsoft.com/office/drawing/2014/main" id="{E9ECA03A-CBF0-462F-AF79-7BF9B7E16650}"/>
              </a:ext>
            </a:extLst>
          </p:cNvPr>
          <p:cNvSpPr/>
          <p:nvPr/>
        </p:nvSpPr>
        <p:spPr>
          <a:xfrm>
            <a:off x="2084190" y="3676237"/>
            <a:ext cx="1346451" cy="997448"/>
          </a:xfrm>
          <a:prstGeom prst="ellipse">
            <a:avLst/>
          </a:prstGeom>
          <a:noFill/>
          <a:ln w="381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sz="1350"/>
          </a:p>
        </p:txBody>
      </p:sp>
      <p:cxnSp>
        <p:nvCxnSpPr>
          <p:cNvPr id="12" name="直線コネクタ 11">
            <a:extLst>
              <a:ext uri="{FF2B5EF4-FFF2-40B4-BE49-F238E27FC236}">
                <a16:creationId xmlns:a16="http://schemas.microsoft.com/office/drawing/2014/main" id="{81C031FA-A299-4CB0-8678-6BC865EBD314}"/>
              </a:ext>
            </a:extLst>
          </p:cNvPr>
          <p:cNvCxnSpPr>
            <a:cxnSpLocks/>
            <a:endCxn id="11" idx="0"/>
          </p:cNvCxnSpPr>
          <p:nvPr/>
        </p:nvCxnSpPr>
        <p:spPr>
          <a:xfrm flipH="1">
            <a:off x="2757416" y="2711686"/>
            <a:ext cx="1306410" cy="96455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C8608EE2-91D7-4A0D-85DB-CB7B1C912F6B}"/>
              </a:ext>
            </a:extLst>
          </p:cNvPr>
          <p:cNvCxnSpPr>
            <a:cxnSpLocks/>
            <a:endCxn id="11" idx="4"/>
          </p:cNvCxnSpPr>
          <p:nvPr/>
        </p:nvCxnSpPr>
        <p:spPr>
          <a:xfrm flipH="1" flipV="1">
            <a:off x="2757416" y="4673684"/>
            <a:ext cx="1306410" cy="6978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 Box 11">
            <a:extLst>
              <a:ext uri="{FF2B5EF4-FFF2-40B4-BE49-F238E27FC236}">
                <a16:creationId xmlns:a16="http://schemas.microsoft.com/office/drawing/2014/main" id="{ECFF87DE-C0B0-4588-BCAD-07ED5FD4A8F9}"/>
              </a:ext>
            </a:extLst>
          </p:cNvPr>
          <p:cNvSpPr txBox="1">
            <a:spLocks noChangeArrowheads="1"/>
          </p:cNvSpPr>
          <p:nvPr/>
        </p:nvSpPr>
        <p:spPr bwMode="auto">
          <a:xfrm>
            <a:off x="142674" y="5666487"/>
            <a:ext cx="88586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sz="2000" dirty="0">
                <a:solidFill>
                  <a:schemeClr val="tx1"/>
                </a:solidFill>
                <a:latin typeface="Arial" panose="020B0604020202020204" pitchFamily="34" charset="0"/>
                <a:ea typeface="+mn-ea"/>
                <a:cs typeface="Arial" panose="020B0604020202020204" pitchFamily="34" charset="0"/>
              </a:rPr>
              <a:t>Fig. 22 Liquid hydrogen submerged system with an HTS induction motor [16]</a:t>
            </a:r>
          </a:p>
        </p:txBody>
      </p:sp>
      <p:cxnSp>
        <p:nvCxnSpPr>
          <p:cNvPr id="17" name="直線矢印コネクタ 16">
            <a:extLst>
              <a:ext uri="{FF2B5EF4-FFF2-40B4-BE49-F238E27FC236}">
                <a16:creationId xmlns:a16="http://schemas.microsoft.com/office/drawing/2014/main" id="{D4737DAE-3B5E-485A-AF02-93875EBA9FDB}"/>
              </a:ext>
            </a:extLst>
          </p:cNvPr>
          <p:cNvCxnSpPr>
            <a:cxnSpLocks/>
          </p:cNvCxnSpPr>
          <p:nvPr/>
        </p:nvCxnSpPr>
        <p:spPr>
          <a:xfrm flipH="1" flipV="1">
            <a:off x="5635436" y="4103123"/>
            <a:ext cx="541385" cy="467309"/>
          </a:xfrm>
          <a:prstGeom prst="straightConnector1">
            <a:avLst/>
          </a:prstGeom>
          <a:ln w="254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18899390-33C9-4E4D-BD06-E0749DAD1698}"/>
              </a:ext>
            </a:extLst>
          </p:cNvPr>
          <p:cNvSpPr txBox="1"/>
          <p:nvPr/>
        </p:nvSpPr>
        <p:spPr>
          <a:xfrm>
            <a:off x="1260200" y="5223812"/>
            <a:ext cx="2371604" cy="369332"/>
          </a:xfrm>
          <a:prstGeom prst="rect">
            <a:avLst/>
          </a:prstGeom>
          <a:solidFill>
            <a:schemeClr val="bg1"/>
          </a:solidFill>
        </p:spPr>
        <p:txBody>
          <a:bodyPr wrap="square">
            <a:spAutoFit/>
          </a:bodyPr>
          <a:lstStyle/>
          <a:p>
            <a:pPr algn="ctr"/>
            <a:r>
              <a:rPr lang="en-US" altLang="ja-JP" dirty="0">
                <a:solidFill>
                  <a:srgbClr val="FF0000"/>
                </a:solidFill>
                <a:latin typeface="Arial" panose="020B0604020202020204" pitchFamily="34" charset="0"/>
                <a:cs typeface="Arial" panose="020B0604020202020204" pitchFamily="34" charset="0"/>
              </a:rPr>
              <a:t>Reciprocating pump</a:t>
            </a:r>
            <a:endParaRPr lang="ja-JP" altLang="en-US" dirty="0">
              <a:solidFill>
                <a:srgbClr val="FF0000"/>
              </a:solidFill>
              <a:latin typeface="Arial" panose="020B0604020202020204" pitchFamily="34" charset="0"/>
              <a:cs typeface="Arial" panose="020B0604020202020204" pitchFamily="34" charset="0"/>
            </a:endParaRPr>
          </a:p>
        </p:txBody>
      </p:sp>
      <p:cxnSp>
        <p:nvCxnSpPr>
          <p:cNvPr id="22" name="直線矢印コネクタ 21">
            <a:extLst>
              <a:ext uri="{FF2B5EF4-FFF2-40B4-BE49-F238E27FC236}">
                <a16:creationId xmlns:a16="http://schemas.microsoft.com/office/drawing/2014/main" id="{03CBC776-60D9-46BF-A6F1-B60323295F45}"/>
              </a:ext>
            </a:extLst>
          </p:cNvPr>
          <p:cNvCxnSpPr>
            <a:cxnSpLocks/>
          </p:cNvCxnSpPr>
          <p:nvPr/>
        </p:nvCxnSpPr>
        <p:spPr>
          <a:xfrm>
            <a:off x="2142561" y="3209368"/>
            <a:ext cx="278242" cy="785810"/>
          </a:xfrm>
          <a:prstGeom prst="straightConnector1">
            <a:avLst/>
          </a:prstGeom>
          <a:ln w="254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00EFE8DA-821F-440C-B43B-F97962263945}"/>
              </a:ext>
            </a:extLst>
          </p:cNvPr>
          <p:cNvSpPr txBox="1"/>
          <p:nvPr/>
        </p:nvSpPr>
        <p:spPr>
          <a:xfrm>
            <a:off x="1146132" y="2544571"/>
            <a:ext cx="1912371" cy="646331"/>
          </a:xfrm>
          <a:prstGeom prst="rect">
            <a:avLst/>
          </a:prstGeom>
          <a:solidFill>
            <a:schemeClr val="bg1"/>
          </a:solidFill>
        </p:spPr>
        <p:txBody>
          <a:bodyPr wrap="square">
            <a:spAutoFit/>
          </a:bodyPr>
          <a:lstStyle/>
          <a:p>
            <a:pPr algn="ctr"/>
            <a:r>
              <a:rPr lang="en-US" altLang="ja-JP" dirty="0">
                <a:solidFill>
                  <a:srgbClr val="FF0000"/>
                </a:solidFill>
                <a:latin typeface="Arial" panose="020B0604020202020204" pitchFamily="34" charset="0"/>
                <a:cs typeface="Arial" panose="020B0604020202020204" pitchFamily="34" charset="0"/>
              </a:rPr>
              <a:t>Several-kW HTS induction motor</a:t>
            </a:r>
            <a:endParaRPr lang="ja-JP" altLang="en-US" dirty="0">
              <a:solidFill>
                <a:srgbClr val="FF0000"/>
              </a:solidFill>
              <a:latin typeface="Arial" panose="020B0604020202020204" pitchFamily="34" charset="0"/>
              <a:cs typeface="Arial" panose="020B0604020202020204" pitchFamily="34" charset="0"/>
            </a:endParaRPr>
          </a:p>
        </p:txBody>
      </p:sp>
      <p:cxnSp>
        <p:nvCxnSpPr>
          <p:cNvPr id="28" name="直線矢印コネクタ 27">
            <a:extLst>
              <a:ext uri="{FF2B5EF4-FFF2-40B4-BE49-F238E27FC236}">
                <a16:creationId xmlns:a16="http://schemas.microsoft.com/office/drawing/2014/main" id="{C15E633D-F333-42D6-A2FD-7AFED47E6A36}"/>
              </a:ext>
            </a:extLst>
          </p:cNvPr>
          <p:cNvCxnSpPr>
            <a:cxnSpLocks/>
            <a:stCxn id="21" idx="0"/>
          </p:cNvCxnSpPr>
          <p:nvPr/>
        </p:nvCxnSpPr>
        <p:spPr>
          <a:xfrm flipV="1">
            <a:off x="2446002" y="4800054"/>
            <a:ext cx="294443" cy="423758"/>
          </a:xfrm>
          <a:prstGeom prst="straightConnector1">
            <a:avLst/>
          </a:prstGeom>
          <a:ln w="25400">
            <a:solidFill>
              <a:schemeClr val="bg1"/>
            </a:solidFill>
            <a:tailEnd type="arrow" w="lg" len="lg"/>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944D4D70-2B51-4DA5-8EFC-0FA9B370B98A}"/>
              </a:ext>
            </a:extLst>
          </p:cNvPr>
          <p:cNvSpPr txBox="1"/>
          <p:nvPr/>
        </p:nvSpPr>
        <p:spPr>
          <a:xfrm>
            <a:off x="0" y="6073003"/>
            <a:ext cx="6025243" cy="338554"/>
          </a:xfrm>
          <a:prstGeom prst="rect">
            <a:avLst/>
          </a:prstGeom>
          <a:noFill/>
        </p:spPr>
        <p:txBody>
          <a:bodyPr wrap="square">
            <a:spAutoFit/>
          </a:bodyPr>
          <a:lstStyle/>
          <a:p>
            <a:pPr lvl="0">
              <a:defRPr/>
            </a:pPr>
            <a:r>
              <a:rPr lang="en-US" altLang="ja-JP" sz="1600" dirty="0">
                <a:solidFill>
                  <a:prstClr val="black"/>
                </a:solidFill>
                <a:latin typeface="Arial" panose="020B0604020202020204" pitchFamily="34" charset="0"/>
                <a:ea typeface="Meiryo UI"/>
                <a:cs typeface="Arial" panose="020B0604020202020204" pitchFamily="34" charset="0"/>
              </a:rPr>
              <a:t> </a:t>
            </a:r>
            <a:r>
              <a:rPr lang="en-US" altLang="ja-JP" sz="1600" dirty="0">
                <a:solidFill>
                  <a:prstClr val="black"/>
                </a:solidFill>
                <a:latin typeface="Arial" panose="020B0604020202020204" pitchFamily="34" charset="0"/>
                <a:cs typeface="Arial" panose="020B0604020202020204" pitchFamily="34" charset="0"/>
              </a:rPr>
              <a:t>[16] https://www.youtube.com/watch?v=mB6-bOjFg94</a:t>
            </a:r>
          </a:p>
        </p:txBody>
      </p:sp>
      <p:sp>
        <p:nvSpPr>
          <p:cNvPr id="23" name="テキスト ボックス 22">
            <a:extLst>
              <a:ext uri="{FF2B5EF4-FFF2-40B4-BE49-F238E27FC236}">
                <a16:creationId xmlns:a16="http://schemas.microsoft.com/office/drawing/2014/main" id="{E2AA5DF0-1821-40CA-A358-DD0117FA979E}"/>
              </a:ext>
            </a:extLst>
          </p:cNvPr>
          <p:cNvSpPr txBox="1"/>
          <p:nvPr/>
        </p:nvSpPr>
        <p:spPr>
          <a:xfrm>
            <a:off x="198189" y="998216"/>
            <a:ext cx="781847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TOYOTA &amp; Kyoto University</a:t>
            </a:r>
          </a:p>
        </p:txBody>
      </p:sp>
      <p:sp>
        <p:nvSpPr>
          <p:cNvPr id="24" name="テキスト ボックス 23">
            <a:extLst>
              <a:ext uri="{FF2B5EF4-FFF2-40B4-BE49-F238E27FC236}">
                <a16:creationId xmlns:a16="http://schemas.microsoft.com/office/drawing/2014/main" id="{EBAC05FF-75F5-4185-A342-BA995BB9976A}"/>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sp>
        <p:nvSpPr>
          <p:cNvPr id="26" name="テキスト ボックス 25">
            <a:extLst>
              <a:ext uri="{FF2B5EF4-FFF2-40B4-BE49-F238E27FC236}">
                <a16:creationId xmlns:a16="http://schemas.microsoft.com/office/drawing/2014/main" id="{3925A99E-21C1-4941-9C85-3C0EC27E0D15}"/>
              </a:ext>
            </a:extLst>
          </p:cNvPr>
          <p:cNvSpPr txBox="1"/>
          <p:nvPr/>
        </p:nvSpPr>
        <p:spPr>
          <a:xfrm>
            <a:off x="379483" y="1481351"/>
            <a:ext cx="8349125" cy="1015663"/>
          </a:xfrm>
          <a:prstGeom prst="rect">
            <a:avLst/>
          </a:prstGeom>
          <a:noFill/>
        </p:spPr>
        <p:txBody>
          <a:bodyPr wrap="square">
            <a:spAutoFit/>
          </a:bodyPr>
          <a:lstStyle/>
          <a:p>
            <a:r>
              <a:rPr lang="en-US" altLang="ja-JP" sz="2000" dirty="0">
                <a:solidFill>
                  <a:srgbClr val="FF0000"/>
                </a:solidFill>
                <a:latin typeface="Arial" panose="020B0604020202020204" pitchFamily="34" charset="0"/>
                <a:cs typeface="Arial" panose="020B0604020202020204" pitchFamily="34" charset="0"/>
              </a:rPr>
              <a:t>Liquid hydrogen pump with an HTS induction motor</a:t>
            </a:r>
          </a:p>
          <a:p>
            <a:r>
              <a:rPr lang="en-US" altLang="ja-JP" sz="2000" dirty="0">
                <a:solidFill>
                  <a:srgbClr val="FF0000"/>
                </a:solidFill>
                <a:latin typeface="Arial" panose="020B0604020202020204" pitchFamily="34" charset="0"/>
                <a:cs typeface="Arial" panose="020B0604020202020204" pitchFamily="34" charset="0"/>
              </a:rPr>
              <a:t>   : No risk associated with space occupancy or explosion.</a:t>
            </a:r>
          </a:p>
          <a:p>
            <a:r>
              <a:rPr lang="en-US" altLang="ja-JP" sz="2000" dirty="0">
                <a:solidFill>
                  <a:srgbClr val="FF0000"/>
                </a:solidFill>
                <a:latin typeface="Arial" panose="020B0604020202020204" pitchFamily="34" charset="0"/>
                <a:cs typeface="Arial" panose="020B0604020202020204" pitchFamily="34" charset="0"/>
              </a:rPr>
              <a:t>   : Requirement for over 99% efficiency to prevent boil-off of LH2</a:t>
            </a:r>
            <a:endParaRPr lang="ja-JP" altLang="en-US" sz="2000" dirty="0">
              <a:solidFill>
                <a:srgbClr val="FF0000"/>
              </a:solidFill>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6A0DA5AF-569D-4E36-8BD1-AB97408A685F}"/>
              </a:ext>
            </a:extLst>
          </p:cNvPr>
          <p:cNvSpPr txBox="1"/>
          <p:nvPr/>
        </p:nvSpPr>
        <p:spPr>
          <a:xfrm>
            <a:off x="5220635" y="4673684"/>
            <a:ext cx="1912371" cy="646331"/>
          </a:xfrm>
          <a:prstGeom prst="rect">
            <a:avLst/>
          </a:prstGeom>
          <a:solidFill>
            <a:schemeClr val="bg1"/>
          </a:solidFill>
        </p:spPr>
        <p:txBody>
          <a:bodyPr wrap="square">
            <a:spAutoFit/>
          </a:bodyPr>
          <a:lstStyle/>
          <a:p>
            <a:pPr algn="ctr"/>
            <a:r>
              <a:rPr lang="en-US" altLang="ja-JP" dirty="0">
                <a:solidFill>
                  <a:srgbClr val="FF0000"/>
                </a:solidFill>
                <a:latin typeface="Arial" panose="020B0604020202020204" pitchFamily="34" charset="0"/>
                <a:cs typeface="Arial" panose="020B0604020202020204" pitchFamily="34" charset="0"/>
              </a:rPr>
              <a:t>Several-kW HTS induction motor</a:t>
            </a:r>
            <a:endParaRPr lang="ja-JP" altLang="en-US" dirty="0">
              <a:solidFill>
                <a:srgbClr val="FF0000"/>
              </a:solidFill>
              <a:latin typeface="Arial" panose="020B0604020202020204" pitchFamily="34" charset="0"/>
              <a:cs typeface="Arial" panose="020B0604020202020204" pitchFamily="34" charset="0"/>
            </a:endParaRPr>
          </a:p>
        </p:txBody>
      </p:sp>
      <p:sp>
        <p:nvSpPr>
          <p:cNvPr id="18" name="スライド番号プレースホルダー 1">
            <a:extLst>
              <a:ext uri="{FF2B5EF4-FFF2-40B4-BE49-F238E27FC236}">
                <a16:creationId xmlns:a16="http://schemas.microsoft.com/office/drawing/2014/main" id="{59A87D43-2A29-4748-8C4E-509B34A327A3}"/>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26</a:t>
            </a:fld>
            <a:endParaRPr kumimoji="1" lang="ja-JP" altLang="en-US" dirty="0"/>
          </a:p>
        </p:txBody>
      </p:sp>
    </p:spTree>
    <p:extLst>
      <p:ext uri="{BB962C8B-B14F-4D97-AF65-F5344CB8AC3E}">
        <p14:creationId xmlns:p14="http://schemas.microsoft.com/office/powerpoint/2010/main" val="29091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D5D88-669B-6FC9-5C80-324D7DBFDAE8}"/>
            </a:ext>
          </a:extLst>
        </p:cNvPr>
        <p:cNvGrpSpPr/>
        <p:nvPr/>
      </p:nvGrpSpPr>
      <p:grpSpPr>
        <a:xfrm>
          <a:off x="0" y="0"/>
          <a:ext cx="0" cy="0"/>
          <a:chOff x="0" y="0"/>
          <a:chExt cx="0" cy="0"/>
        </a:xfrm>
      </p:grpSpPr>
      <p:sp>
        <p:nvSpPr>
          <p:cNvPr id="50" name="Text Box 11">
            <a:extLst>
              <a:ext uri="{FF2B5EF4-FFF2-40B4-BE49-F238E27FC236}">
                <a16:creationId xmlns:a16="http://schemas.microsoft.com/office/drawing/2014/main" id="{D7A10C0C-642D-4862-BCBC-7111D29F7EFE}"/>
              </a:ext>
            </a:extLst>
          </p:cNvPr>
          <p:cNvSpPr txBox="1">
            <a:spLocks noChangeArrowheads="1"/>
          </p:cNvSpPr>
          <p:nvPr/>
        </p:nvSpPr>
        <p:spPr bwMode="auto">
          <a:xfrm>
            <a:off x="518986" y="5416974"/>
            <a:ext cx="809035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sz="2000" dirty="0">
                <a:solidFill>
                  <a:schemeClr val="tx1"/>
                </a:solidFill>
                <a:latin typeface="Arial" panose="020B0604020202020204" pitchFamily="34" charset="0"/>
                <a:ea typeface="+mn-ea"/>
                <a:cs typeface="Arial" panose="020B0604020202020204" pitchFamily="34" charset="0"/>
              </a:rPr>
              <a:t>Fig. 23 GR Corolla (liquid hydrogen Corolla) equipped with HTS induction motor [16]</a:t>
            </a:r>
          </a:p>
        </p:txBody>
      </p:sp>
      <p:pic>
        <p:nvPicPr>
          <p:cNvPr id="51" name="Picture 2">
            <a:extLst>
              <a:ext uri="{FF2B5EF4-FFF2-40B4-BE49-F238E27FC236}">
                <a16:creationId xmlns:a16="http://schemas.microsoft.com/office/drawing/2014/main" id="{9E4BEE10-AD25-4944-B59C-92A203A1B56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236"/>
          <a:stretch>
            <a:fillRect/>
          </a:stretch>
        </p:blipFill>
        <p:spPr bwMode="auto">
          <a:xfrm>
            <a:off x="198189" y="2657950"/>
            <a:ext cx="4713213" cy="270711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a:extLst>
              <a:ext uri="{FF2B5EF4-FFF2-40B4-BE49-F238E27FC236}">
                <a16:creationId xmlns:a16="http://schemas.microsoft.com/office/drawing/2014/main" id="{5B9D6C10-7646-4F35-831C-B7CF480C4D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2707" y="2656037"/>
            <a:ext cx="3609483" cy="2707112"/>
          </a:xfrm>
          <a:prstGeom prst="rect">
            <a:avLst/>
          </a:prstGeom>
          <a:noFill/>
          <a:extLst>
            <a:ext uri="{909E8E84-426E-40DD-AFC4-6F175D3DCCD1}">
              <a14:hiddenFill xmlns:a14="http://schemas.microsoft.com/office/drawing/2010/main">
                <a:solidFill>
                  <a:srgbClr val="FFFFFF"/>
                </a:solidFill>
              </a14:hiddenFill>
            </a:ext>
          </a:extLst>
        </p:spPr>
      </p:pic>
      <p:sp>
        <p:nvSpPr>
          <p:cNvPr id="53" name="テキスト ボックス 52">
            <a:extLst>
              <a:ext uri="{FF2B5EF4-FFF2-40B4-BE49-F238E27FC236}">
                <a16:creationId xmlns:a16="http://schemas.microsoft.com/office/drawing/2014/main" id="{C3E518C0-703D-4386-A077-D01E68CAFDA2}"/>
              </a:ext>
            </a:extLst>
          </p:cNvPr>
          <p:cNvSpPr txBox="1"/>
          <p:nvPr/>
        </p:nvSpPr>
        <p:spPr>
          <a:xfrm>
            <a:off x="-50104" y="6084269"/>
            <a:ext cx="6025243" cy="338554"/>
          </a:xfrm>
          <a:prstGeom prst="rect">
            <a:avLst/>
          </a:prstGeom>
          <a:noFill/>
        </p:spPr>
        <p:txBody>
          <a:bodyPr wrap="square">
            <a:spAutoFit/>
          </a:bodyPr>
          <a:lstStyle/>
          <a:p>
            <a:pPr lvl="0">
              <a:defRPr/>
            </a:pPr>
            <a:r>
              <a:rPr lang="en-US" altLang="ja-JP" sz="1600" dirty="0">
                <a:solidFill>
                  <a:prstClr val="black"/>
                </a:solidFill>
                <a:latin typeface="Arial" panose="020B0604020202020204" pitchFamily="34" charset="0"/>
                <a:ea typeface="Meiryo UI"/>
                <a:cs typeface="Arial" panose="020B0604020202020204" pitchFamily="34" charset="0"/>
              </a:rPr>
              <a:t> </a:t>
            </a:r>
            <a:r>
              <a:rPr lang="en-US" altLang="ja-JP" sz="1600" dirty="0">
                <a:solidFill>
                  <a:prstClr val="black"/>
                </a:solidFill>
                <a:latin typeface="Arial" panose="020B0604020202020204" pitchFamily="34" charset="0"/>
                <a:cs typeface="Arial" panose="020B0604020202020204" pitchFamily="34" charset="0"/>
              </a:rPr>
              <a:t>[16] https://www.youtube.com/watch?v=mB6-bOjFg94</a:t>
            </a:r>
          </a:p>
        </p:txBody>
      </p:sp>
      <p:sp>
        <p:nvSpPr>
          <p:cNvPr id="54" name="スライド番号プレースホルダー 1">
            <a:extLst>
              <a:ext uri="{FF2B5EF4-FFF2-40B4-BE49-F238E27FC236}">
                <a16:creationId xmlns:a16="http://schemas.microsoft.com/office/drawing/2014/main" id="{4CB79277-3657-4FEF-99BB-C71C8F1D9B35}"/>
              </a:ext>
            </a:extLst>
          </p:cNvPr>
          <p:cNvSpPr>
            <a:spLocks noGrp="1"/>
          </p:cNvSpPr>
          <p:nvPr>
            <p:ph type="sldNum" sz="quarter" idx="12"/>
          </p:nvPr>
        </p:nvSpPr>
        <p:spPr>
          <a:xfrm>
            <a:off x="7756326" y="5469080"/>
            <a:ext cx="853017" cy="157957"/>
          </a:xfrm>
        </p:spPr>
        <p:txBody>
          <a:bodyPr/>
          <a:lstStyle/>
          <a:p>
            <a:fld id="{4CF560BE-1785-4824-B8DC-0506CA9B0FC8}" type="slidenum">
              <a:rPr kumimoji="1" lang="ja-JP" altLang="en-US" smtClean="0"/>
              <a:pPr/>
              <a:t>27</a:t>
            </a:fld>
            <a:endParaRPr kumimoji="1" lang="ja-JP" altLang="en-US" dirty="0"/>
          </a:p>
        </p:txBody>
      </p:sp>
      <p:sp>
        <p:nvSpPr>
          <p:cNvPr id="11" name="テキスト ボックス 10">
            <a:extLst>
              <a:ext uri="{FF2B5EF4-FFF2-40B4-BE49-F238E27FC236}">
                <a16:creationId xmlns:a16="http://schemas.microsoft.com/office/drawing/2014/main" id="{DF3A7DE1-7C4A-4942-AD8C-6D8871E6BCCB}"/>
              </a:ext>
            </a:extLst>
          </p:cNvPr>
          <p:cNvSpPr txBox="1"/>
          <p:nvPr/>
        </p:nvSpPr>
        <p:spPr>
          <a:xfrm>
            <a:off x="198189" y="998216"/>
            <a:ext cx="781847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TOYOTA &amp; Kyoto University</a:t>
            </a:r>
          </a:p>
        </p:txBody>
      </p:sp>
      <p:sp>
        <p:nvSpPr>
          <p:cNvPr id="13" name="テキスト ボックス 12">
            <a:extLst>
              <a:ext uri="{FF2B5EF4-FFF2-40B4-BE49-F238E27FC236}">
                <a16:creationId xmlns:a16="http://schemas.microsoft.com/office/drawing/2014/main" id="{D66538D9-1095-4F61-BF8C-81E671AF6125}"/>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sp>
        <p:nvSpPr>
          <p:cNvPr id="14" name="テキスト ボックス 13">
            <a:extLst>
              <a:ext uri="{FF2B5EF4-FFF2-40B4-BE49-F238E27FC236}">
                <a16:creationId xmlns:a16="http://schemas.microsoft.com/office/drawing/2014/main" id="{519AB100-843D-43C4-855E-05DA1DEA067E}"/>
              </a:ext>
            </a:extLst>
          </p:cNvPr>
          <p:cNvSpPr txBox="1"/>
          <p:nvPr/>
        </p:nvSpPr>
        <p:spPr>
          <a:xfrm>
            <a:off x="395762" y="1717423"/>
            <a:ext cx="6224244" cy="400110"/>
          </a:xfrm>
          <a:prstGeom prst="rect">
            <a:avLst/>
          </a:prstGeom>
          <a:noFill/>
        </p:spPr>
        <p:txBody>
          <a:bodyPr wrap="square">
            <a:spAutoFit/>
          </a:bodyPr>
          <a:lstStyle/>
          <a:p>
            <a:r>
              <a:rPr lang="en-US" altLang="ja-JP" sz="2000" dirty="0">
                <a:solidFill>
                  <a:srgbClr val="FF0000"/>
                </a:solidFill>
                <a:latin typeface="Arial" panose="020B0604020202020204" pitchFamily="34" charset="0"/>
                <a:cs typeface="Arial" panose="020B0604020202020204" pitchFamily="34" charset="0"/>
              </a:rPr>
              <a:t>Installation in a hydrogen-engine Corolla for racing</a:t>
            </a:r>
            <a:endParaRPr lang="ja-JP" altLang="en-US" sz="2000" dirty="0">
              <a:solidFill>
                <a:srgbClr val="FF0000"/>
              </a:solidFill>
              <a:latin typeface="Arial" panose="020B0604020202020204" pitchFamily="34" charset="0"/>
              <a:cs typeface="Arial" panose="020B0604020202020204" pitchFamily="34" charset="0"/>
            </a:endParaRPr>
          </a:p>
        </p:txBody>
      </p:sp>
      <p:sp>
        <p:nvSpPr>
          <p:cNvPr id="10" name="スライド番号プレースホルダー 1">
            <a:extLst>
              <a:ext uri="{FF2B5EF4-FFF2-40B4-BE49-F238E27FC236}">
                <a16:creationId xmlns:a16="http://schemas.microsoft.com/office/drawing/2014/main" id="{92FF9593-0104-4DB4-A805-B4D93CE513A9}"/>
              </a:ext>
            </a:extLst>
          </p:cNvPr>
          <p:cNvSpPr txBox="1">
            <a:spLocks/>
          </p:cNvSpPr>
          <p:nvPr/>
        </p:nvSpPr>
        <p:spPr>
          <a:xfrm>
            <a:off x="7861376" y="6491484"/>
            <a:ext cx="853017" cy="210609"/>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bg1"/>
                </a:solidFill>
                <a:latin typeface="+mn-ea"/>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CF560BE-1785-4824-B8DC-0506CA9B0FC8}" type="slidenum">
              <a:rPr kumimoji="1" lang="ja-JP" altLang="en-US" smtClean="0"/>
              <a:pPr/>
              <a:t>27</a:t>
            </a:fld>
            <a:endParaRPr kumimoji="1" lang="ja-JP" altLang="en-US" dirty="0"/>
          </a:p>
        </p:txBody>
      </p:sp>
    </p:spTree>
    <p:extLst>
      <p:ext uri="{BB962C8B-B14F-4D97-AF65-F5344CB8AC3E}">
        <p14:creationId xmlns:p14="http://schemas.microsoft.com/office/powerpoint/2010/main" val="3647065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BD139D52-9387-4B21-A293-FDD576E66F87}"/>
              </a:ext>
            </a:extLst>
          </p:cNvPr>
          <p:cNvSpPr txBox="1"/>
          <p:nvPr/>
        </p:nvSpPr>
        <p:spPr>
          <a:xfrm>
            <a:off x="198189" y="998216"/>
            <a:ext cx="781847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TOYOTA &amp; Kyoto University</a:t>
            </a:r>
          </a:p>
        </p:txBody>
      </p:sp>
      <p:sp>
        <p:nvSpPr>
          <p:cNvPr id="7" name="テキスト ボックス 6">
            <a:extLst>
              <a:ext uri="{FF2B5EF4-FFF2-40B4-BE49-F238E27FC236}">
                <a16:creationId xmlns:a16="http://schemas.microsoft.com/office/drawing/2014/main" id="{3F64F5E9-BB9E-4A11-9B78-0A8AC0F0A339}"/>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pic>
        <p:nvPicPr>
          <p:cNvPr id="9" name="ビデオ 4">
            <a:hlinkClick r:id="" action="ppaction://media"/>
            <a:extLst>
              <a:ext uri="{FF2B5EF4-FFF2-40B4-BE49-F238E27FC236}">
                <a16:creationId xmlns:a16="http://schemas.microsoft.com/office/drawing/2014/main" id="{9EEEAD75-97DF-4520-A54D-5F44E6F5E51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60031" y="2529863"/>
            <a:ext cx="5316966" cy="2990794"/>
          </a:xfrm>
          <a:prstGeom prst="rect">
            <a:avLst/>
          </a:prstGeom>
        </p:spPr>
      </p:pic>
      <p:sp>
        <p:nvSpPr>
          <p:cNvPr id="10" name="テキスト ボックス 9">
            <a:extLst>
              <a:ext uri="{FF2B5EF4-FFF2-40B4-BE49-F238E27FC236}">
                <a16:creationId xmlns:a16="http://schemas.microsoft.com/office/drawing/2014/main" id="{3CEF086E-375D-460C-B824-E059D8CEF93D}"/>
              </a:ext>
            </a:extLst>
          </p:cNvPr>
          <p:cNvSpPr txBox="1"/>
          <p:nvPr/>
        </p:nvSpPr>
        <p:spPr>
          <a:xfrm>
            <a:off x="379816" y="1618465"/>
            <a:ext cx="8045376" cy="707886"/>
          </a:xfrm>
          <a:prstGeom prst="rect">
            <a:avLst/>
          </a:prstGeom>
          <a:noFill/>
        </p:spPr>
        <p:txBody>
          <a:bodyPr wrap="square" rtlCol="0">
            <a:spAutoFit/>
          </a:bodyPr>
          <a:lstStyle/>
          <a:p>
            <a:r>
              <a:rPr kumimoji="1" lang="en-US" altLang="ja-JP" sz="2000" dirty="0">
                <a:solidFill>
                  <a:srgbClr val="FF0000"/>
                </a:solidFill>
                <a:latin typeface="Arial" panose="020B0604020202020204" pitchFamily="34" charset="0"/>
                <a:cs typeface="Arial" panose="020B0604020202020204" pitchFamily="34" charset="0"/>
              </a:rPr>
              <a:t>Nov. 15, 2025: Successful demonstration run of a hydrogen-engine Corolla equipped with an HTS liquid-hydrogen pump</a:t>
            </a:r>
            <a:endParaRPr kumimoji="1" lang="ja-JP" altLang="en-US" sz="2000" dirty="0">
              <a:solidFill>
                <a:srgbClr val="FF0000"/>
              </a:solidFill>
              <a:latin typeface="Arial" panose="020B0604020202020204" pitchFamily="34" charset="0"/>
              <a:cs typeface="Arial" panose="020B0604020202020204" pitchFamily="34" charset="0"/>
            </a:endParaRPr>
          </a:p>
        </p:txBody>
      </p:sp>
      <p:sp>
        <p:nvSpPr>
          <p:cNvPr id="11" name="Text Box 6">
            <a:extLst>
              <a:ext uri="{FF2B5EF4-FFF2-40B4-BE49-F238E27FC236}">
                <a16:creationId xmlns:a16="http://schemas.microsoft.com/office/drawing/2014/main" id="{75DEC0E1-83AC-4782-9F77-676D4F1EB756}"/>
              </a:ext>
            </a:extLst>
          </p:cNvPr>
          <p:cNvSpPr txBox="1">
            <a:spLocks noChangeArrowheads="1"/>
          </p:cNvSpPr>
          <p:nvPr/>
        </p:nvSpPr>
        <p:spPr bwMode="auto">
          <a:xfrm>
            <a:off x="333706" y="5571736"/>
            <a:ext cx="813759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just" fontAlgn="base">
              <a:lnSpc>
                <a:spcPts val="2000"/>
              </a:lnSpc>
              <a:spcBef>
                <a:spcPct val="50000"/>
              </a:spcBef>
              <a:spcAft>
                <a:spcPct val="0"/>
              </a:spcAft>
            </a:pPr>
            <a:r>
              <a:rPr lang="en-US" altLang="ja-JP" dirty="0">
                <a:ea typeface="+mn-ea"/>
                <a:cs typeface="Arial" panose="020B0604020202020204" pitchFamily="34" charset="0"/>
              </a:rPr>
              <a:t>Fig. 24 A hydrogen-engine Corolla equipped with a HTS liquid-hydrogen pump during a demonstration run for the press at Fuji Speedway (video; filmed by Yuta </a:t>
            </a:r>
            <a:r>
              <a:rPr lang="en-US" altLang="ja-JP" dirty="0" err="1">
                <a:ea typeface="+mn-ea"/>
                <a:cs typeface="Arial" panose="020B0604020202020204" pitchFamily="34" charset="0"/>
              </a:rPr>
              <a:t>Tomikawa</a:t>
            </a:r>
            <a:r>
              <a:rPr lang="en-US" altLang="ja-JP" dirty="0">
                <a:ea typeface="+mn-ea"/>
                <a:cs typeface="Arial" panose="020B0604020202020204" pitchFamily="34" charset="0"/>
              </a:rPr>
              <a:t>, Toyota Times)</a:t>
            </a:r>
            <a:endParaRPr lang="en-US" altLang="ja-JP" baseline="30000" dirty="0">
              <a:ea typeface="+mn-ea"/>
              <a:cs typeface="Arial" panose="020B0604020202020204" pitchFamily="34" charset="0"/>
            </a:endParaRPr>
          </a:p>
        </p:txBody>
      </p:sp>
      <p:sp>
        <p:nvSpPr>
          <p:cNvPr id="8" name="スライド番号プレースホルダー 1">
            <a:extLst>
              <a:ext uri="{FF2B5EF4-FFF2-40B4-BE49-F238E27FC236}">
                <a16:creationId xmlns:a16="http://schemas.microsoft.com/office/drawing/2014/main" id="{B3B9D16D-05E1-46BC-BD43-C936FEED8A45}"/>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28</a:t>
            </a:fld>
            <a:endParaRPr kumimoji="1" lang="ja-JP" altLang="en-US" dirty="0"/>
          </a:p>
        </p:txBody>
      </p:sp>
    </p:spTree>
    <p:extLst>
      <p:ext uri="{BB962C8B-B14F-4D97-AF65-F5344CB8AC3E}">
        <p14:creationId xmlns:p14="http://schemas.microsoft.com/office/powerpoint/2010/main" val="314023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618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mute="1">
                <p:cTn id="12" repeatCount="indefinite" fill="hold" display="0">
                  <p:stCondLst>
                    <p:cond delay="indefinite"/>
                  </p:stCondLst>
                </p:cTn>
                <p:tgtEl>
                  <p:spTgt spid="9"/>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1">
            <a:extLst>
              <a:ext uri="{FF2B5EF4-FFF2-40B4-BE49-F238E27FC236}">
                <a16:creationId xmlns:a16="http://schemas.microsoft.com/office/drawing/2014/main" id="{E1CB12FF-4D4F-4E7F-9CA8-E0865B7EA8CF}"/>
              </a:ext>
            </a:extLst>
          </p:cNvPr>
          <p:cNvSpPr txBox="1">
            <a:spLocks noChangeArrowheads="1"/>
          </p:cNvSpPr>
          <p:nvPr/>
        </p:nvSpPr>
        <p:spPr bwMode="auto">
          <a:xfrm>
            <a:off x="323448" y="5735275"/>
            <a:ext cx="859989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kumimoji="1">
                <a:solidFill>
                  <a:srgbClr val="404040"/>
                </a:solidFill>
                <a:latin typeface="Century Gothic" panose="020B0502020202020204" pitchFamily="34" charset="0"/>
                <a:ea typeface="メイリオ" panose="020B0604030504040204" pitchFamily="50" charset="-128"/>
              </a:defRPr>
            </a:lvl1pPr>
            <a:lvl2pPr marL="742950" indent="-285750">
              <a:spcBef>
                <a:spcPts val="1000"/>
              </a:spcBef>
              <a:buClr>
                <a:schemeClr val="accent1"/>
              </a:buClr>
              <a:buFont typeface="Wingdings 3" panose="05040102010807070707" pitchFamily="18" charset="2"/>
              <a:buChar char=""/>
              <a:defRPr kumimoji="1" sz="1600">
                <a:solidFill>
                  <a:srgbClr val="404040"/>
                </a:solidFill>
                <a:latin typeface="Century Gothic" panose="020B0502020202020204" pitchFamily="34" charset="0"/>
                <a:ea typeface="メイリオ" panose="020B0604030504040204" pitchFamily="50" charset="-128"/>
              </a:defRPr>
            </a:lvl2pPr>
            <a:lvl3pPr marL="1143000" indent="-228600">
              <a:spcBef>
                <a:spcPts val="1000"/>
              </a:spcBef>
              <a:buClr>
                <a:schemeClr val="accent1"/>
              </a:buClr>
              <a:buFont typeface="Wingdings 3" panose="05040102010807070707" pitchFamily="18" charset="2"/>
              <a:buChar char=""/>
              <a:defRPr kumimoji="1" sz="1400">
                <a:solidFill>
                  <a:srgbClr val="404040"/>
                </a:solidFill>
                <a:latin typeface="Century Gothic" panose="020B0502020202020204" pitchFamily="34" charset="0"/>
                <a:ea typeface="メイリオ" panose="020B0604030504040204" pitchFamily="50" charset="-128"/>
              </a:defRPr>
            </a:lvl3pPr>
            <a:lvl4pPr marL="16002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4pPr>
            <a:lvl5pPr marL="2057400" indent="-228600">
              <a:spcBef>
                <a:spcPts val="1000"/>
              </a:spcBef>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kumimoji="1" sz="1200">
                <a:solidFill>
                  <a:srgbClr val="404040"/>
                </a:solidFill>
                <a:latin typeface="Century Gothic" panose="020B0502020202020204" pitchFamily="34" charset="0"/>
                <a:ea typeface="メイリオ" panose="020B0604030504040204" pitchFamily="50" charset="-128"/>
              </a:defRPr>
            </a:lvl9pPr>
          </a:lstStyle>
          <a:p>
            <a:pPr eaLnBrk="1" hangingPunct="1">
              <a:spcBef>
                <a:spcPct val="0"/>
              </a:spcBef>
              <a:buClrTx/>
              <a:buFontTx/>
              <a:buNone/>
            </a:pPr>
            <a:r>
              <a:rPr lang="en-US" altLang="ja-JP" sz="2000" dirty="0">
                <a:solidFill>
                  <a:schemeClr val="tx1"/>
                </a:solidFill>
                <a:latin typeface="Arial" panose="020B0604020202020204" pitchFamily="34" charset="0"/>
                <a:ea typeface="+mn-ea"/>
                <a:cs typeface="Arial" panose="020B0604020202020204" pitchFamily="34" charset="0"/>
              </a:rPr>
              <a:t>Fig. 25 A view of the liquid hydrogen refueling pit for the hydrogen-engine Corolla equipped with an HTS-ISM reciprocating pump (June 6-7, 2026).</a:t>
            </a:r>
          </a:p>
        </p:txBody>
      </p:sp>
      <p:pic>
        <p:nvPicPr>
          <p:cNvPr id="14" name="図 13">
            <a:extLst>
              <a:ext uri="{FF2B5EF4-FFF2-40B4-BE49-F238E27FC236}">
                <a16:creationId xmlns:a16="http://schemas.microsoft.com/office/drawing/2014/main" id="{7230459E-19D1-432B-9756-F6F8531C3D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2274506" y="2625746"/>
            <a:ext cx="4151346" cy="3113510"/>
          </a:xfrm>
          <a:prstGeom prst="rect">
            <a:avLst/>
          </a:prstGeom>
        </p:spPr>
      </p:pic>
      <p:sp>
        <p:nvSpPr>
          <p:cNvPr id="16" name="テキスト ボックス 15">
            <a:extLst>
              <a:ext uri="{FF2B5EF4-FFF2-40B4-BE49-F238E27FC236}">
                <a16:creationId xmlns:a16="http://schemas.microsoft.com/office/drawing/2014/main" id="{1C8DFFE6-E448-47BC-A7B2-125585E7922D}"/>
              </a:ext>
            </a:extLst>
          </p:cNvPr>
          <p:cNvSpPr txBox="1"/>
          <p:nvPr/>
        </p:nvSpPr>
        <p:spPr>
          <a:xfrm>
            <a:off x="198189" y="998216"/>
            <a:ext cx="781847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TOYOTA &amp; Kyoto University</a:t>
            </a:r>
          </a:p>
        </p:txBody>
      </p:sp>
      <p:sp>
        <p:nvSpPr>
          <p:cNvPr id="11" name="テキスト ボックス 10">
            <a:extLst>
              <a:ext uri="{FF2B5EF4-FFF2-40B4-BE49-F238E27FC236}">
                <a16:creationId xmlns:a16="http://schemas.microsoft.com/office/drawing/2014/main" id="{1DA1B815-A819-4CA7-B105-47219022551D}"/>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sp>
        <p:nvSpPr>
          <p:cNvPr id="17" name="テキスト ボックス 16">
            <a:extLst>
              <a:ext uri="{FF2B5EF4-FFF2-40B4-BE49-F238E27FC236}">
                <a16:creationId xmlns:a16="http://schemas.microsoft.com/office/drawing/2014/main" id="{F224031C-7C79-42D6-8EA4-6A34DD0CBBEF}"/>
              </a:ext>
            </a:extLst>
          </p:cNvPr>
          <p:cNvSpPr txBox="1"/>
          <p:nvPr/>
        </p:nvSpPr>
        <p:spPr>
          <a:xfrm>
            <a:off x="323448" y="1572560"/>
            <a:ext cx="8889444" cy="1015663"/>
          </a:xfrm>
          <a:prstGeom prst="rect">
            <a:avLst/>
          </a:prstGeom>
          <a:noFill/>
        </p:spPr>
        <p:txBody>
          <a:bodyPr wrap="square" rtlCol="0">
            <a:spAutoFit/>
          </a:bodyPr>
          <a:lstStyle/>
          <a:p>
            <a:r>
              <a:rPr kumimoji="1" lang="en-US" altLang="ja-JP" sz="2000" dirty="0">
                <a:solidFill>
                  <a:srgbClr val="FF0000"/>
                </a:solidFill>
                <a:latin typeface="Arial" panose="020B0604020202020204" pitchFamily="34" charset="0"/>
                <a:cs typeface="Arial" panose="020B0604020202020204" pitchFamily="34" charset="0"/>
              </a:rPr>
              <a:t>Jun. 6-7, 2026: Completed the 24-hour endurance race (Fuji Speed Way).</a:t>
            </a:r>
          </a:p>
          <a:p>
            <a:r>
              <a:rPr kumimoji="1" lang="en-US" altLang="ja-JP" sz="2000" dirty="0">
                <a:solidFill>
                  <a:srgbClr val="FF0000"/>
                </a:solidFill>
                <a:latin typeface="Arial" panose="020B0604020202020204" pitchFamily="34" charset="0"/>
                <a:cs typeface="Arial" panose="020B0604020202020204" pitchFamily="34" charset="0"/>
              </a:rPr>
              <a:t>  ; An inverter failure occurred during the race, but the HTS induction motor</a:t>
            </a:r>
          </a:p>
          <a:p>
            <a:r>
              <a:rPr kumimoji="1" lang="en-US" altLang="ja-JP" sz="2000" dirty="0">
                <a:solidFill>
                  <a:srgbClr val="FF0000"/>
                </a:solidFill>
                <a:latin typeface="Arial" panose="020B0604020202020204" pitchFamily="34" charset="0"/>
                <a:cs typeface="Arial" panose="020B0604020202020204" pitchFamily="34" charset="0"/>
              </a:rPr>
              <a:t>    showed no issues.</a:t>
            </a:r>
          </a:p>
        </p:txBody>
      </p:sp>
      <p:sp>
        <p:nvSpPr>
          <p:cNvPr id="7" name="スライド番号プレースホルダー 1">
            <a:extLst>
              <a:ext uri="{FF2B5EF4-FFF2-40B4-BE49-F238E27FC236}">
                <a16:creationId xmlns:a16="http://schemas.microsoft.com/office/drawing/2014/main" id="{381B1CF8-00B3-4E44-A872-356AA84DBF0A}"/>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29</a:t>
            </a:fld>
            <a:endParaRPr kumimoji="1" lang="ja-JP" altLang="en-US" dirty="0"/>
          </a:p>
        </p:txBody>
      </p:sp>
    </p:spTree>
    <p:extLst>
      <p:ext uri="{BB962C8B-B14F-4D97-AF65-F5344CB8AC3E}">
        <p14:creationId xmlns:p14="http://schemas.microsoft.com/office/powerpoint/2010/main" val="3946202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F60C37EE-9C31-4348-8FF4-876EDD53CCE4}"/>
              </a:ext>
            </a:extLst>
          </p:cNvPr>
          <p:cNvSpPr txBox="1"/>
          <p:nvPr/>
        </p:nvSpPr>
        <p:spPr>
          <a:xfrm>
            <a:off x="198189" y="998216"/>
            <a:ext cx="781847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TOYOTA &amp; Kyoto University</a:t>
            </a:r>
          </a:p>
        </p:txBody>
      </p:sp>
      <p:sp>
        <p:nvSpPr>
          <p:cNvPr id="7" name="テキスト ボックス 6">
            <a:extLst>
              <a:ext uri="{FF2B5EF4-FFF2-40B4-BE49-F238E27FC236}">
                <a16:creationId xmlns:a16="http://schemas.microsoft.com/office/drawing/2014/main" id="{EABF5953-D9F2-4E63-AABF-CF845C9A5466}"/>
              </a:ext>
            </a:extLst>
          </p:cNvPr>
          <p:cNvSpPr txBox="1"/>
          <p:nvPr/>
        </p:nvSpPr>
        <p:spPr>
          <a:xfrm>
            <a:off x="154348" y="217454"/>
            <a:ext cx="22829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5. LH2 Pump</a:t>
            </a:r>
          </a:p>
        </p:txBody>
      </p:sp>
      <p:pic>
        <p:nvPicPr>
          <p:cNvPr id="16" name="図 15">
            <a:extLst>
              <a:ext uri="{FF2B5EF4-FFF2-40B4-BE49-F238E27FC236}">
                <a16:creationId xmlns:a16="http://schemas.microsoft.com/office/drawing/2014/main" id="{1D96C3BE-FA69-4035-878C-ABD91AFE3103}"/>
              </a:ext>
            </a:extLst>
          </p:cNvPr>
          <p:cNvPicPr>
            <a:picLocks noChangeAspect="1"/>
          </p:cNvPicPr>
          <p:nvPr/>
        </p:nvPicPr>
        <p:blipFill>
          <a:blip r:embed="rId2"/>
          <a:stretch>
            <a:fillRect/>
          </a:stretch>
        </p:blipFill>
        <p:spPr>
          <a:xfrm>
            <a:off x="247639" y="3035291"/>
            <a:ext cx="2847840" cy="2218027"/>
          </a:xfrm>
          <a:prstGeom prst="rect">
            <a:avLst/>
          </a:prstGeom>
        </p:spPr>
      </p:pic>
      <p:pic>
        <p:nvPicPr>
          <p:cNvPr id="17" name="図 16">
            <a:extLst>
              <a:ext uri="{FF2B5EF4-FFF2-40B4-BE49-F238E27FC236}">
                <a16:creationId xmlns:a16="http://schemas.microsoft.com/office/drawing/2014/main" id="{C54AC3FC-D7D8-4922-AA3B-316FA9EAD4A2}"/>
              </a:ext>
            </a:extLst>
          </p:cNvPr>
          <p:cNvPicPr>
            <a:picLocks noChangeAspect="1"/>
          </p:cNvPicPr>
          <p:nvPr/>
        </p:nvPicPr>
        <p:blipFill>
          <a:blip r:embed="rId3"/>
          <a:stretch>
            <a:fillRect/>
          </a:stretch>
        </p:blipFill>
        <p:spPr>
          <a:xfrm>
            <a:off x="5283356" y="3034115"/>
            <a:ext cx="2205134" cy="2225870"/>
          </a:xfrm>
          <a:prstGeom prst="rect">
            <a:avLst/>
          </a:prstGeom>
        </p:spPr>
      </p:pic>
      <p:sp>
        <p:nvSpPr>
          <p:cNvPr id="18" name="矢印: 右 17">
            <a:extLst>
              <a:ext uri="{FF2B5EF4-FFF2-40B4-BE49-F238E27FC236}">
                <a16:creationId xmlns:a16="http://schemas.microsoft.com/office/drawing/2014/main" id="{BA0CF962-8965-4F22-9376-AEC3F0FEA642}"/>
              </a:ext>
            </a:extLst>
          </p:cNvPr>
          <p:cNvSpPr/>
          <p:nvPr/>
        </p:nvSpPr>
        <p:spPr>
          <a:xfrm>
            <a:off x="3703325" y="3704159"/>
            <a:ext cx="968921" cy="954107"/>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C4AB4A8C-CE28-4C97-9244-93F0575010E1}"/>
              </a:ext>
            </a:extLst>
          </p:cNvPr>
          <p:cNvSpPr txBox="1"/>
          <p:nvPr/>
        </p:nvSpPr>
        <p:spPr>
          <a:xfrm>
            <a:off x="448480" y="4360299"/>
            <a:ext cx="1702832" cy="1015663"/>
          </a:xfrm>
          <a:prstGeom prst="rect">
            <a:avLst/>
          </a:prstGeom>
          <a:solidFill>
            <a:schemeClr val="bg1"/>
          </a:solidFill>
        </p:spPr>
        <p:txBody>
          <a:bodyPr wrap="square" rtlCol="0">
            <a:spAutoFit/>
          </a:bodyPr>
          <a:lstStyle/>
          <a:p>
            <a:r>
              <a:rPr kumimoji="1" lang="en-US" altLang="ja-JP" sz="2000" dirty="0">
                <a:solidFill>
                  <a:srgbClr val="FF0000"/>
                </a:solidFill>
                <a:latin typeface="Arial" panose="020B0604020202020204" pitchFamily="34" charset="0"/>
                <a:cs typeface="Arial" panose="020B0604020202020204" pitchFamily="34" charset="0"/>
              </a:rPr>
              <a:t>HTS rotary induction motor</a:t>
            </a:r>
            <a:endParaRPr kumimoji="1" lang="ja-JP" altLang="en-US" sz="2000" dirty="0">
              <a:solidFill>
                <a:srgbClr val="FF0000"/>
              </a:solidFill>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8ED5F38A-8897-4B11-AFA7-D7C4E959DB2E}"/>
              </a:ext>
            </a:extLst>
          </p:cNvPr>
          <p:cNvSpPr txBox="1"/>
          <p:nvPr/>
        </p:nvSpPr>
        <p:spPr>
          <a:xfrm>
            <a:off x="5094835" y="4360299"/>
            <a:ext cx="1468672" cy="1015663"/>
          </a:xfrm>
          <a:prstGeom prst="rect">
            <a:avLst/>
          </a:prstGeom>
          <a:noFill/>
        </p:spPr>
        <p:txBody>
          <a:bodyPr wrap="none" rtlCol="0">
            <a:spAutoFit/>
          </a:bodyPr>
          <a:lstStyle/>
          <a:p>
            <a:r>
              <a:rPr kumimoji="1" lang="en-US" altLang="ja-JP" sz="2000" dirty="0">
                <a:solidFill>
                  <a:srgbClr val="FF0000"/>
                </a:solidFill>
                <a:latin typeface="Arial" panose="020B0604020202020204" pitchFamily="34" charset="0"/>
                <a:cs typeface="Arial" panose="020B0604020202020204" pitchFamily="34" charset="0"/>
              </a:rPr>
              <a:t>HTS </a:t>
            </a:r>
            <a:r>
              <a:rPr lang="en-US" altLang="ja-JP" sz="2000" dirty="0">
                <a:solidFill>
                  <a:srgbClr val="FF0000"/>
                </a:solidFill>
                <a:latin typeface="Arial" panose="020B0604020202020204" pitchFamily="34" charset="0"/>
                <a:cs typeface="Arial" panose="020B0604020202020204" pitchFamily="34" charset="0"/>
              </a:rPr>
              <a:t>linear </a:t>
            </a:r>
          </a:p>
          <a:p>
            <a:r>
              <a:rPr kumimoji="1" lang="en-US" altLang="ja-JP" sz="2000" dirty="0">
                <a:solidFill>
                  <a:srgbClr val="FF0000"/>
                </a:solidFill>
                <a:latin typeface="Arial" panose="020B0604020202020204" pitchFamily="34" charset="0"/>
                <a:cs typeface="Arial" panose="020B0604020202020204" pitchFamily="34" charset="0"/>
              </a:rPr>
              <a:t>Induction </a:t>
            </a:r>
          </a:p>
          <a:p>
            <a:r>
              <a:rPr kumimoji="1" lang="en-US" altLang="ja-JP" sz="2000" dirty="0">
                <a:solidFill>
                  <a:srgbClr val="FF0000"/>
                </a:solidFill>
                <a:latin typeface="Arial" panose="020B0604020202020204" pitchFamily="34" charset="0"/>
                <a:cs typeface="Arial" panose="020B0604020202020204" pitchFamily="34" charset="0"/>
              </a:rPr>
              <a:t>motor</a:t>
            </a:r>
            <a:endParaRPr kumimoji="1" lang="ja-JP" altLang="en-US" sz="2000" dirty="0">
              <a:solidFill>
                <a:srgbClr val="FF0000"/>
              </a:solidFill>
              <a:latin typeface="Arial" panose="020B0604020202020204" pitchFamily="34" charset="0"/>
              <a:cs typeface="Arial" panose="020B0604020202020204" pitchFamily="34" charset="0"/>
            </a:endParaRPr>
          </a:p>
        </p:txBody>
      </p:sp>
      <p:cxnSp>
        <p:nvCxnSpPr>
          <p:cNvPr id="21" name="直線矢印コネクタ 20">
            <a:extLst>
              <a:ext uri="{FF2B5EF4-FFF2-40B4-BE49-F238E27FC236}">
                <a16:creationId xmlns:a16="http://schemas.microsoft.com/office/drawing/2014/main" id="{77206460-BC43-4D97-92A2-7FB1C54E6F18}"/>
              </a:ext>
            </a:extLst>
          </p:cNvPr>
          <p:cNvCxnSpPr>
            <a:cxnSpLocks/>
          </p:cNvCxnSpPr>
          <p:nvPr/>
        </p:nvCxnSpPr>
        <p:spPr>
          <a:xfrm flipV="1">
            <a:off x="6396884" y="4309573"/>
            <a:ext cx="346606" cy="19900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CF407872-A849-4D30-8A85-4844EBD2BE69}"/>
              </a:ext>
            </a:extLst>
          </p:cNvPr>
          <p:cNvSpPr txBox="1"/>
          <p:nvPr/>
        </p:nvSpPr>
        <p:spPr>
          <a:xfrm>
            <a:off x="783160" y="5597090"/>
            <a:ext cx="2864887" cy="369332"/>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(a) HTS rotary motor drive</a:t>
            </a:r>
            <a:endParaRPr kumimoji="1" lang="ja-JP" altLang="en-US"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93AF5998-5CB3-4348-8A16-7CA2EFFA4B7B}"/>
              </a:ext>
            </a:extLst>
          </p:cNvPr>
          <p:cNvSpPr txBox="1"/>
          <p:nvPr/>
        </p:nvSpPr>
        <p:spPr>
          <a:xfrm>
            <a:off x="3095479" y="2924434"/>
            <a:ext cx="1548244" cy="646331"/>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Transmission</a:t>
            </a:r>
          </a:p>
          <a:p>
            <a:r>
              <a:rPr lang="en-US" altLang="ja-JP" dirty="0">
                <a:latin typeface="Arial" panose="020B0604020202020204" pitchFamily="34" charset="0"/>
                <a:cs typeface="Arial" panose="020B0604020202020204" pitchFamily="34" charset="0"/>
              </a:rPr>
              <a:t>mechanism</a:t>
            </a:r>
            <a:endParaRPr kumimoji="1" lang="ja-JP" altLang="en-US" dirty="0">
              <a:latin typeface="Arial" panose="020B0604020202020204" pitchFamily="34" charset="0"/>
              <a:cs typeface="Arial" panose="020B0604020202020204" pitchFamily="34" charset="0"/>
            </a:endParaRPr>
          </a:p>
        </p:txBody>
      </p:sp>
      <p:cxnSp>
        <p:nvCxnSpPr>
          <p:cNvPr id="24" name="直線矢印コネクタ 23">
            <a:extLst>
              <a:ext uri="{FF2B5EF4-FFF2-40B4-BE49-F238E27FC236}">
                <a16:creationId xmlns:a16="http://schemas.microsoft.com/office/drawing/2014/main" id="{66997631-59CB-4002-BF68-247B3BA44A1A}"/>
              </a:ext>
            </a:extLst>
          </p:cNvPr>
          <p:cNvCxnSpPr>
            <a:cxnSpLocks/>
          </p:cNvCxnSpPr>
          <p:nvPr/>
        </p:nvCxnSpPr>
        <p:spPr>
          <a:xfrm flipH="1">
            <a:off x="2777857" y="3132574"/>
            <a:ext cx="418552" cy="20716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5" name="テキスト ボックス 24">
            <a:extLst>
              <a:ext uri="{FF2B5EF4-FFF2-40B4-BE49-F238E27FC236}">
                <a16:creationId xmlns:a16="http://schemas.microsoft.com/office/drawing/2014/main" id="{4BADD8A7-6498-403B-A936-9886876FFEF2}"/>
              </a:ext>
            </a:extLst>
          </p:cNvPr>
          <p:cNvSpPr txBox="1"/>
          <p:nvPr/>
        </p:nvSpPr>
        <p:spPr>
          <a:xfrm>
            <a:off x="5098898" y="5466763"/>
            <a:ext cx="3132589" cy="400110"/>
          </a:xfrm>
          <a:prstGeom prst="rect">
            <a:avLst/>
          </a:prstGeom>
          <a:noFill/>
        </p:spPr>
        <p:txBody>
          <a:bodyPr wrap="none" rtlCol="0">
            <a:spAutoFit/>
          </a:bodyPr>
          <a:lstStyle/>
          <a:p>
            <a:r>
              <a:rPr kumimoji="1" lang="en-US" altLang="ja-JP" sz="2000" dirty="0">
                <a:latin typeface="Arial" panose="020B0604020202020204" pitchFamily="34" charset="0"/>
                <a:cs typeface="Arial" panose="020B0604020202020204" pitchFamily="34" charset="0"/>
              </a:rPr>
              <a:t>(b) HTS linear motor drive</a:t>
            </a:r>
            <a:endParaRPr kumimoji="1" lang="ja-JP" altLang="en-US" sz="2000" dirty="0">
              <a:latin typeface="Arial" panose="020B0604020202020204" pitchFamily="34" charset="0"/>
              <a:cs typeface="Arial" panose="020B0604020202020204" pitchFamily="34" charset="0"/>
            </a:endParaRPr>
          </a:p>
        </p:txBody>
      </p:sp>
      <p:sp>
        <p:nvSpPr>
          <p:cNvPr id="26" name="Text Box 6">
            <a:extLst>
              <a:ext uri="{FF2B5EF4-FFF2-40B4-BE49-F238E27FC236}">
                <a16:creationId xmlns:a16="http://schemas.microsoft.com/office/drawing/2014/main" id="{0FC351D0-A6AA-4662-B26D-7837F7C52434}"/>
              </a:ext>
            </a:extLst>
          </p:cNvPr>
          <p:cNvSpPr txBox="1">
            <a:spLocks noChangeArrowheads="1"/>
          </p:cNvSpPr>
          <p:nvPr/>
        </p:nvSpPr>
        <p:spPr bwMode="auto">
          <a:xfrm>
            <a:off x="459151" y="1616354"/>
            <a:ext cx="842619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just" fontAlgn="base">
              <a:spcAft>
                <a:spcPct val="0"/>
              </a:spcAft>
            </a:pPr>
            <a:r>
              <a:rPr lang="en-US" altLang="ja-JP" sz="2000" dirty="0">
                <a:solidFill>
                  <a:srgbClr val="FF0000"/>
                </a:solidFill>
                <a:ea typeface="+mn-ea"/>
                <a:cs typeface="Arial" panose="020B0604020202020204" pitchFamily="34" charset="0"/>
              </a:rPr>
              <a:t>Next target: HTS linear induction motor system (direct drive)</a:t>
            </a:r>
          </a:p>
          <a:p>
            <a:pPr algn="just" fontAlgn="base">
              <a:spcAft>
                <a:spcPct val="0"/>
              </a:spcAft>
            </a:pPr>
            <a:r>
              <a:rPr lang="en-US" altLang="ja-JP" sz="2000" dirty="0">
                <a:solidFill>
                  <a:srgbClr val="FF0000"/>
                </a:solidFill>
                <a:ea typeface="+mn-ea"/>
                <a:cs typeface="Arial" panose="020B0604020202020204" pitchFamily="34" charset="0"/>
              </a:rPr>
              <a:t>   : Elimination of the mechanical components subject to the most severe</a:t>
            </a:r>
          </a:p>
          <a:p>
            <a:pPr algn="just" fontAlgn="base">
              <a:spcAft>
                <a:spcPct val="0"/>
              </a:spcAft>
            </a:pPr>
            <a:r>
              <a:rPr lang="en-US" altLang="ja-JP" sz="2000" dirty="0">
                <a:solidFill>
                  <a:srgbClr val="FF0000"/>
                </a:solidFill>
                <a:ea typeface="+mn-ea"/>
                <a:cs typeface="Arial" panose="020B0604020202020204" pitchFamily="34" charset="0"/>
              </a:rPr>
              <a:t>     wear in liquid hydrogen systems</a:t>
            </a:r>
          </a:p>
        </p:txBody>
      </p:sp>
      <p:sp>
        <p:nvSpPr>
          <p:cNvPr id="27" name="Text Box 6">
            <a:extLst>
              <a:ext uri="{FF2B5EF4-FFF2-40B4-BE49-F238E27FC236}">
                <a16:creationId xmlns:a16="http://schemas.microsoft.com/office/drawing/2014/main" id="{573C3318-6518-4F40-9C34-2006B594CE12}"/>
              </a:ext>
            </a:extLst>
          </p:cNvPr>
          <p:cNvSpPr txBox="1">
            <a:spLocks noChangeArrowheads="1"/>
          </p:cNvSpPr>
          <p:nvPr/>
        </p:nvSpPr>
        <p:spPr bwMode="auto">
          <a:xfrm>
            <a:off x="387927" y="5986438"/>
            <a:ext cx="76431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ClrTx/>
              <a:buFontTx/>
              <a:buNone/>
            </a:pPr>
            <a:r>
              <a:rPr lang="en-US" altLang="ja-JP" sz="2000" dirty="0">
                <a:ea typeface="+mn-ea"/>
                <a:cs typeface="Arial" panose="020B0604020202020204" pitchFamily="34" charset="0"/>
              </a:rPr>
              <a:t>Fig. 26 </a:t>
            </a:r>
            <a:r>
              <a:rPr lang="en-US" altLang="ja-JP" sz="2000" dirty="0">
                <a:solidFill>
                  <a:schemeClr val="tx1"/>
                </a:solidFill>
                <a:ea typeface="+mn-ea"/>
                <a:cs typeface="Arial" panose="020B0604020202020204" pitchFamily="34" charset="0"/>
              </a:rPr>
              <a:t>Schematic diagram of an HTS reciprocating mechanism</a:t>
            </a:r>
            <a:r>
              <a:rPr lang="en-US" altLang="ja-JP" sz="2000" dirty="0">
                <a:cs typeface="Arial" panose="020B0604020202020204" pitchFamily="34" charset="0"/>
              </a:rPr>
              <a:t>.</a:t>
            </a:r>
          </a:p>
        </p:txBody>
      </p:sp>
      <p:sp>
        <p:nvSpPr>
          <p:cNvPr id="28" name="正方形/長方形 27">
            <a:extLst>
              <a:ext uri="{FF2B5EF4-FFF2-40B4-BE49-F238E27FC236}">
                <a16:creationId xmlns:a16="http://schemas.microsoft.com/office/drawing/2014/main" id="{C4707446-0742-4DD8-BFB7-6E65DC655C52}"/>
              </a:ext>
            </a:extLst>
          </p:cNvPr>
          <p:cNvSpPr/>
          <p:nvPr/>
        </p:nvSpPr>
        <p:spPr>
          <a:xfrm>
            <a:off x="2079304" y="3303639"/>
            <a:ext cx="267137" cy="59054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164A648C-ACF8-4C9E-8C76-9BCC411F2730}"/>
              </a:ext>
            </a:extLst>
          </p:cNvPr>
          <p:cNvSpPr txBox="1"/>
          <p:nvPr/>
        </p:nvSpPr>
        <p:spPr>
          <a:xfrm rot="16200000">
            <a:off x="1760769" y="3364351"/>
            <a:ext cx="864096" cy="369332"/>
          </a:xfrm>
          <a:prstGeom prst="rect">
            <a:avLst/>
          </a:prstGeom>
          <a:noFill/>
        </p:spPr>
        <p:txBody>
          <a:bodyPr wrap="square" rtlCol="0">
            <a:spAutoFit/>
          </a:bodyPr>
          <a:lstStyle/>
          <a:p>
            <a:r>
              <a:rPr kumimoji="1" lang="en-US" altLang="ja-JP" dirty="0">
                <a:latin typeface="Arial" panose="020B0604020202020204" pitchFamily="34" charset="0"/>
                <a:cs typeface="Arial" panose="020B0604020202020204" pitchFamily="34" charset="0"/>
              </a:rPr>
              <a:t>Gear</a:t>
            </a:r>
            <a:endParaRPr kumimoji="1" lang="ja-JP" altLang="en-US" dirty="0">
              <a:latin typeface="Arial" panose="020B0604020202020204" pitchFamily="34" charset="0"/>
              <a:cs typeface="Arial" panose="020B0604020202020204" pitchFamily="34" charset="0"/>
            </a:endParaRPr>
          </a:p>
        </p:txBody>
      </p:sp>
      <p:sp>
        <p:nvSpPr>
          <p:cNvPr id="30" name="正方形/長方形 29">
            <a:extLst>
              <a:ext uri="{FF2B5EF4-FFF2-40B4-BE49-F238E27FC236}">
                <a16:creationId xmlns:a16="http://schemas.microsoft.com/office/drawing/2014/main" id="{F6593C9D-6869-448E-B0A3-B179F57AB734}"/>
              </a:ext>
            </a:extLst>
          </p:cNvPr>
          <p:cNvSpPr/>
          <p:nvPr/>
        </p:nvSpPr>
        <p:spPr>
          <a:xfrm>
            <a:off x="2439344" y="3236158"/>
            <a:ext cx="269277" cy="190854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1F00838A-9A0C-4BFE-8D72-7E0276D44827}"/>
              </a:ext>
            </a:extLst>
          </p:cNvPr>
          <p:cNvSpPr txBox="1"/>
          <p:nvPr/>
        </p:nvSpPr>
        <p:spPr>
          <a:xfrm rot="16200000">
            <a:off x="1836770" y="3959638"/>
            <a:ext cx="1480788" cy="369332"/>
          </a:xfrm>
          <a:prstGeom prst="rect">
            <a:avLst/>
          </a:prstGeom>
          <a:noFill/>
        </p:spPr>
        <p:txBody>
          <a:bodyPr wrap="square" rtlCol="0">
            <a:spAutoFit/>
          </a:bodyPr>
          <a:lstStyle/>
          <a:p>
            <a:r>
              <a:rPr lang="en-US" altLang="ja-JP" dirty="0">
                <a:latin typeface="Arial" panose="020B0604020202020204" pitchFamily="34" charset="0"/>
                <a:cs typeface="Arial" panose="020B0604020202020204" pitchFamily="34" charset="0"/>
              </a:rPr>
              <a:t>C</a:t>
            </a:r>
            <a:r>
              <a:rPr kumimoji="1" lang="en-US" altLang="ja-JP" dirty="0">
                <a:latin typeface="Arial" panose="020B0604020202020204" pitchFamily="34" charset="0"/>
                <a:cs typeface="Arial" panose="020B0604020202020204" pitchFamily="34" charset="0"/>
              </a:rPr>
              <a:t>rankshaft</a:t>
            </a:r>
            <a:endParaRPr kumimoji="1" lang="ja-JP" altLang="en-US" dirty="0">
              <a:latin typeface="Arial" panose="020B0604020202020204" pitchFamily="34" charset="0"/>
              <a:cs typeface="Arial" panose="020B0604020202020204" pitchFamily="34" charset="0"/>
            </a:endParaRPr>
          </a:p>
        </p:txBody>
      </p:sp>
      <p:sp>
        <p:nvSpPr>
          <p:cNvPr id="32" name="正方形/長方形 31">
            <a:extLst>
              <a:ext uri="{FF2B5EF4-FFF2-40B4-BE49-F238E27FC236}">
                <a16:creationId xmlns:a16="http://schemas.microsoft.com/office/drawing/2014/main" id="{073423B0-C815-4441-95AC-6A2BA1D1F306}"/>
              </a:ext>
            </a:extLst>
          </p:cNvPr>
          <p:cNvSpPr/>
          <p:nvPr/>
        </p:nvSpPr>
        <p:spPr>
          <a:xfrm>
            <a:off x="6766776" y="3724147"/>
            <a:ext cx="216000" cy="100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0C245E5B-6F6F-4A50-B22D-E110560CC300}"/>
              </a:ext>
            </a:extLst>
          </p:cNvPr>
          <p:cNvSpPr/>
          <p:nvPr/>
        </p:nvSpPr>
        <p:spPr>
          <a:xfrm>
            <a:off x="7055580" y="3686429"/>
            <a:ext cx="205200" cy="100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1C6D4E60-7410-4090-83DD-9F781DA21477}"/>
              </a:ext>
            </a:extLst>
          </p:cNvPr>
          <p:cNvSpPr txBox="1"/>
          <p:nvPr/>
        </p:nvSpPr>
        <p:spPr>
          <a:xfrm rot="16200000">
            <a:off x="6452187" y="3963302"/>
            <a:ext cx="821653" cy="369332"/>
          </a:xfrm>
          <a:prstGeom prst="rect">
            <a:avLst/>
          </a:prstGeom>
          <a:noFill/>
        </p:spPr>
        <p:txBody>
          <a:bodyPr wrap="square" rtlCol="0">
            <a:spAutoFit/>
          </a:bodyPr>
          <a:lstStyle/>
          <a:p>
            <a:r>
              <a:rPr lang="en-US" altLang="ja-JP" dirty="0">
                <a:latin typeface="Arial" panose="020B0604020202020204" pitchFamily="34" charset="0"/>
                <a:cs typeface="Arial" panose="020B0604020202020204" pitchFamily="34" charset="0"/>
              </a:rPr>
              <a:t>Stator</a:t>
            </a:r>
            <a:endParaRPr kumimoji="1" lang="ja-JP" altLang="en-US"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C44C56FF-1E48-476A-B7C3-230BE8AABFE4}"/>
              </a:ext>
            </a:extLst>
          </p:cNvPr>
          <p:cNvSpPr txBox="1"/>
          <p:nvPr/>
        </p:nvSpPr>
        <p:spPr>
          <a:xfrm rot="16200000">
            <a:off x="6739413" y="3986002"/>
            <a:ext cx="821653" cy="369332"/>
          </a:xfrm>
          <a:prstGeom prst="rect">
            <a:avLst/>
          </a:prstGeom>
          <a:noFill/>
        </p:spPr>
        <p:txBody>
          <a:bodyPr wrap="square" rtlCol="0">
            <a:spAutoFit/>
          </a:bodyPr>
          <a:lstStyle/>
          <a:p>
            <a:r>
              <a:rPr lang="en-US" altLang="ja-JP" dirty="0">
                <a:latin typeface="Arial" panose="020B0604020202020204" pitchFamily="34" charset="0"/>
                <a:cs typeface="Arial" panose="020B0604020202020204" pitchFamily="34" charset="0"/>
              </a:rPr>
              <a:t>Mover</a:t>
            </a:r>
            <a:endParaRPr kumimoji="1" lang="ja-JP" altLang="en-US" dirty="0">
              <a:latin typeface="Arial" panose="020B0604020202020204" pitchFamily="34" charset="0"/>
              <a:cs typeface="Arial" panose="020B0604020202020204" pitchFamily="34" charset="0"/>
            </a:endParaRPr>
          </a:p>
        </p:txBody>
      </p:sp>
      <p:pic>
        <p:nvPicPr>
          <p:cNvPr id="37" name="図 36">
            <a:extLst>
              <a:ext uri="{FF2B5EF4-FFF2-40B4-BE49-F238E27FC236}">
                <a16:creationId xmlns:a16="http://schemas.microsoft.com/office/drawing/2014/main" id="{8D091EC8-88A5-4633-876F-7CB850E2124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8519" t="34390" r="30051" b="16392"/>
          <a:stretch/>
        </p:blipFill>
        <p:spPr>
          <a:xfrm>
            <a:off x="7545438" y="2370916"/>
            <a:ext cx="730142" cy="857522"/>
          </a:xfrm>
          <a:prstGeom prst="rect">
            <a:avLst/>
          </a:prstGeom>
        </p:spPr>
      </p:pic>
      <p:pic>
        <p:nvPicPr>
          <p:cNvPr id="38" name="図 37">
            <a:extLst>
              <a:ext uri="{FF2B5EF4-FFF2-40B4-BE49-F238E27FC236}">
                <a16:creationId xmlns:a16="http://schemas.microsoft.com/office/drawing/2014/main" id="{92C6E6A5-8058-4936-A25C-EF0B6A5172E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483" t="15842" r="9660" b="8774"/>
          <a:stretch/>
        </p:blipFill>
        <p:spPr>
          <a:xfrm>
            <a:off x="5964623" y="2321000"/>
            <a:ext cx="730142" cy="875168"/>
          </a:xfrm>
          <a:prstGeom prst="rect">
            <a:avLst/>
          </a:prstGeom>
        </p:spPr>
      </p:pic>
      <p:cxnSp>
        <p:nvCxnSpPr>
          <p:cNvPr id="40" name="直線矢印コネクタ 39">
            <a:extLst>
              <a:ext uri="{FF2B5EF4-FFF2-40B4-BE49-F238E27FC236}">
                <a16:creationId xmlns:a16="http://schemas.microsoft.com/office/drawing/2014/main" id="{9649D2AE-68B0-4A8C-B853-1A5540F4ED4A}"/>
              </a:ext>
            </a:extLst>
          </p:cNvPr>
          <p:cNvCxnSpPr/>
          <p:nvPr/>
        </p:nvCxnSpPr>
        <p:spPr>
          <a:xfrm>
            <a:off x="6496050" y="3132574"/>
            <a:ext cx="198715" cy="3408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1" name="直線矢印コネクタ 40">
            <a:extLst>
              <a:ext uri="{FF2B5EF4-FFF2-40B4-BE49-F238E27FC236}">
                <a16:creationId xmlns:a16="http://schemas.microsoft.com/office/drawing/2014/main" id="{FBD67731-3873-4F3C-AA0C-4711157EB18A}"/>
              </a:ext>
            </a:extLst>
          </p:cNvPr>
          <p:cNvCxnSpPr>
            <a:cxnSpLocks/>
            <a:stCxn id="37" idx="1"/>
          </p:cNvCxnSpPr>
          <p:nvPr/>
        </p:nvCxnSpPr>
        <p:spPr>
          <a:xfrm flipH="1">
            <a:off x="7113326" y="2799677"/>
            <a:ext cx="432112" cy="8933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6" name="スライド番号プレースホルダー 1">
            <a:extLst>
              <a:ext uri="{FF2B5EF4-FFF2-40B4-BE49-F238E27FC236}">
                <a16:creationId xmlns:a16="http://schemas.microsoft.com/office/drawing/2014/main" id="{295FA3A5-78E8-40B0-BC13-DD4EC0FAC8DA}"/>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30</a:t>
            </a:fld>
            <a:endParaRPr kumimoji="1" lang="ja-JP" altLang="en-US" dirty="0"/>
          </a:p>
        </p:txBody>
      </p:sp>
    </p:spTree>
    <p:extLst>
      <p:ext uri="{BB962C8B-B14F-4D97-AF65-F5344CB8AC3E}">
        <p14:creationId xmlns:p14="http://schemas.microsoft.com/office/powerpoint/2010/main" val="295358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par>
                                <p:cTn id="38" presetID="10" presetClass="entr" presetSubtype="0"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p:bldP spid="25" grpId="0"/>
      <p:bldP spid="32" grpId="0" animBg="1"/>
      <p:bldP spid="33" grpId="0" animBg="1"/>
      <p:bldP spid="34" grpId="0"/>
      <p:bldP spid="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B8523F0F-24EC-45A3-9F98-94C2013689C8}"/>
              </a:ext>
            </a:extLst>
          </p:cNvPr>
          <p:cNvSpPr txBox="1"/>
          <p:nvPr/>
        </p:nvSpPr>
        <p:spPr>
          <a:xfrm>
            <a:off x="154348" y="217454"/>
            <a:ext cx="2182008"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6. Prospects</a:t>
            </a:r>
          </a:p>
        </p:txBody>
      </p:sp>
      <p:sp>
        <p:nvSpPr>
          <p:cNvPr id="9" name="テキスト ボックス 8">
            <a:extLst>
              <a:ext uri="{FF2B5EF4-FFF2-40B4-BE49-F238E27FC236}">
                <a16:creationId xmlns:a16="http://schemas.microsoft.com/office/drawing/2014/main" id="{FF407866-F126-4025-9794-7A539DAB4901}"/>
              </a:ext>
            </a:extLst>
          </p:cNvPr>
          <p:cNvSpPr txBox="1"/>
          <p:nvPr/>
        </p:nvSpPr>
        <p:spPr>
          <a:xfrm>
            <a:off x="267082" y="1459881"/>
            <a:ext cx="8995915" cy="5016758"/>
          </a:xfrm>
          <a:prstGeom prst="rect">
            <a:avLst/>
          </a:prstGeom>
          <a:noFill/>
        </p:spPr>
        <p:txBody>
          <a:bodyPr wrap="square">
            <a:spAutoFit/>
          </a:bodyPr>
          <a:lstStyle/>
          <a:p>
            <a:pPr marL="457200" indent="-457200">
              <a:buAutoNum type="arabicPeriod"/>
            </a:pPr>
            <a:r>
              <a:rPr lang="en-US" altLang="ja-JP" sz="2000" dirty="0" err="1">
                <a:solidFill>
                  <a:srgbClr val="FF0000"/>
                </a:solidFill>
                <a:latin typeface="Arial" panose="020B0604020202020204" pitchFamily="34" charset="0"/>
                <a:cs typeface="Arial" panose="020B0604020202020204" pitchFamily="34" charset="0"/>
              </a:rPr>
              <a:t>HySTRA</a:t>
            </a:r>
            <a:r>
              <a:rPr lang="en-US" altLang="ja-JP" sz="2000" dirty="0">
                <a:solidFill>
                  <a:srgbClr val="FF0000"/>
                </a:solidFill>
                <a:latin typeface="Arial" panose="020B0604020202020204" pitchFamily="34" charset="0"/>
                <a:cs typeface="Arial" panose="020B0604020202020204" pitchFamily="34" charset="0"/>
              </a:rPr>
              <a:t>/HESC (Japan-Australia Liquefied Hydrogen Supply Chain)</a:t>
            </a:r>
          </a:p>
          <a:p>
            <a:r>
              <a:rPr lang="en-US" altLang="ja-JP" sz="2000" dirty="0">
                <a:latin typeface="Arial" panose="020B0604020202020204" pitchFamily="34" charset="0"/>
                <a:cs typeface="Arial" panose="020B0604020202020204" pitchFamily="34" charset="0"/>
              </a:rPr>
              <a:t>     In 2022, the world’s first demonstration of the international maritime transport of liquefied hydrogen was succeeded.</a:t>
            </a:r>
          </a:p>
          <a:p>
            <a:endParaRPr lang="en-US" altLang="ja-JP" sz="2000" dirty="0">
              <a:latin typeface="Arial" panose="020B0604020202020204" pitchFamily="34" charset="0"/>
              <a:cs typeface="Arial" panose="020B0604020202020204" pitchFamily="34" charset="0"/>
            </a:endParaRPr>
          </a:p>
          <a:p>
            <a:r>
              <a:rPr lang="en-US" altLang="ja-JP" sz="2000" dirty="0">
                <a:solidFill>
                  <a:srgbClr val="FF0000"/>
                </a:solidFill>
                <a:latin typeface="Arial" panose="020B0604020202020204" pitchFamily="34" charset="0"/>
                <a:cs typeface="Arial" panose="020B0604020202020204" pitchFamily="34" charset="0"/>
              </a:rPr>
              <a:t>2. Large-scale liquefied hydrogen hub in the Kawasaki coastal area (Japan)</a:t>
            </a:r>
          </a:p>
          <a:p>
            <a:r>
              <a:rPr lang="en-US" altLang="ja-JP" sz="2000" dirty="0">
                <a:latin typeface="Arial" panose="020B0604020202020204" pitchFamily="34" charset="0"/>
                <a:cs typeface="Arial" panose="020B0604020202020204" pitchFamily="34" charset="0"/>
              </a:rPr>
              <a:t>     They are currently developing infrastructure for the receipt, storage, and supply of liquefied hydrogen.</a:t>
            </a:r>
          </a:p>
          <a:p>
            <a:endParaRPr lang="en-US" altLang="ja-JP" sz="2000" dirty="0">
              <a:latin typeface="Arial" panose="020B0604020202020204" pitchFamily="34" charset="0"/>
              <a:cs typeface="Arial" panose="020B0604020202020204" pitchFamily="34" charset="0"/>
            </a:endParaRPr>
          </a:p>
          <a:p>
            <a:r>
              <a:rPr lang="en-US" altLang="ja-JP" sz="2000" dirty="0">
                <a:solidFill>
                  <a:srgbClr val="FF0000"/>
                </a:solidFill>
                <a:latin typeface="Arial" panose="020B0604020202020204" pitchFamily="34" charset="0"/>
                <a:cs typeface="Arial" panose="020B0604020202020204" pitchFamily="34" charset="0"/>
              </a:rPr>
              <a:t>3. Port of Rotterdam project (Netherlands)</a:t>
            </a:r>
          </a:p>
          <a:p>
            <a:r>
              <a:rPr lang="en-US" altLang="ja-JP" sz="2000" dirty="0">
                <a:latin typeface="Arial" panose="020B0604020202020204" pitchFamily="34" charset="0"/>
                <a:cs typeface="Arial" panose="020B0604020202020204" pitchFamily="34" charset="0"/>
              </a:rPr>
              <a:t>     This is one of Europe’s largest hydrogen hub initiatives, involving the development of hydrogen import terminals and a transport network.</a:t>
            </a:r>
          </a:p>
          <a:p>
            <a:endParaRPr lang="en-US" altLang="ja-JP" sz="2000" dirty="0">
              <a:latin typeface="Arial" panose="020B0604020202020204" pitchFamily="34" charset="0"/>
              <a:cs typeface="Arial" panose="020B0604020202020204" pitchFamily="34" charset="0"/>
            </a:endParaRPr>
          </a:p>
          <a:p>
            <a:r>
              <a:rPr lang="en-US" altLang="ja-JP" sz="2000" dirty="0">
                <a:solidFill>
                  <a:srgbClr val="FF0000"/>
                </a:solidFill>
                <a:latin typeface="Arial" panose="020B0604020202020204" pitchFamily="34" charset="0"/>
                <a:cs typeface="Arial" panose="020B0604020202020204" pitchFamily="34" charset="0"/>
              </a:rPr>
              <a:t>4. LH2 Europe Project</a:t>
            </a:r>
          </a:p>
          <a:p>
            <a:r>
              <a:rPr lang="en-US" altLang="ja-JP" sz="2000" dirty="0">
                <a:latin typeface="Arial" panose="020B0604020202020204" pitchFamily="34" charset="0"/>
                <a:cs typeface="Arial" panose="020B0604020202020204" pitchFamily="34" charset="0"/>
              </a:rPr>
              <a:t>     A liquid hydrogen supply chain originating in Europe is being planned.</a:t>
            </a:r>
          </a:p>
          <a:p>
            <a:endParaRPr lang="en-US" altLang="ja-JP" sz="2000" dirty="0">
              <a:solidFill>
                <a:srgbClr val="FF0000"/>
              </a:solidFill>
              <a:latin typeface="Arial" panose="020B0604020202020204" pitchFamily="34" charset="0"/>
              <a:cs typeface="Arial" panose="020B0604020202020204" pitchFamily="34" charset="0"/>
            </a:endParaRPr>
          </a:p>
          <a:p>
            <a:r>
              <a:rPr lang="en-US" altLang="ja-JP" sz="2000" dirty="0">
                <a:solidFill>
                  <a:srgbClr val="FF0000"/>
                </a:solidFill>
                <a:latin typeface="Arial" panose="020B0604020202020204" pitchFamily="34" charset="0"/>
                <a:cs typeface="Arial" panose="020B0604020202020204" pitchFamily="34" charset="0"/>
              </a:rPr>
              <a:t>5. Others: Port of Hamburg project (Germany), etc.</a:t>
            </a:r>
          </a:p>
        </p:txBody>
      </p:sp>
      <p:sp>
        <p:nvSpPr>
          <p:cNvPr id="10" name="テキスト ボックス 9">
            <a:extLst>
              <a:ext uri="{FF2B5EF4-FFF2-40B4-BE49-F238E27FC236}">
                <a16:creationId xmlns:a16="http://schemas.microsoft.com/office/drawing/2014/main" id="{8D555172-6C7D-4402-933D-0CB8FFDBC093}"/>
              </a:ext>
            </a:extLst>
          </p:cNvPr>
          <p:cNvSpPr txBox="1"/>
          <p:nvPr/>
        </p:nvSpPr>
        <p:spPr>
          <a:xfrm>
            <a:off x="198189" y="998216"/>
            <a:ext cx="7818470"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Examples of major projects utilizing liquid hydrogen</a:t>
            </a:r>
          </a:p>
        </p:txBody>
      </p:sp>
      <p:sp>
        <p:nvSpPr>
          <p:cNvPr id="5" name="スライド番号プレースホルダー 1">
            <a:extLst>
              <a:ext uri="{FF2B5EF4-FFF2-40B4-BE49-F238E27FC236}">
                <a16:creationId xmlns:a16="http://schemas.microsoft.com/office/drawing/2014/main" id="{9994A007-3414-4CBD-8D5F-CF747C7F52A7}"/>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31</a:t>
            </a:fld>
            <a:endParaRPr kumimoji="1" lang="ja-JP" altLang="en-US" dirty="0"/>
          </a:p>
        </p:txBody>
      </p:sp>
    </p:spTree>
    <p:extLst>
      <p:ext uri="{BB962C8B-B14F-4D97-AF65-F5344CB8AC3E}">
        <p14:creationId xmlns:p14="http://schemas.microsoft.com/office/powerpoint/2010/main" val="329547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7D0BA499-879E-473E-8923-84B107EEBC61}"/>
              </a:ext>
            </a:extLst>
          </p:cNvPr>
          <p:cNvSpPr txBox="1"/>
          <p:nvPr/>
        </p:nvSpPr>
        <p:spPr>
          <a:xfrm>
            <a:off x="154348" y="217454"/>
            <a:ext cx="2182008"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6. Prospects</a:t>
            </a:r>
          </a:p>
        </p:txBody>
      </p:sp>
      <p:sp>
        <p:nvSpPr>
          <p:cNvPr id="7" name="テキスト ボックス 6">
            <a:extLst>
              <a:ext uri="{FF2B5EF4-FFF2-40B4-BE49-F238E27FC236}">
                <a16:creationId xmlns:a16="http://schemas.microsoft.com/office/drawing/2014/main" id="{81599074-0571-4F33-8618-49015715C9E1}"/>
              </a:ext>
            </a:extLst>
          </p:cNvPr>
          <p:cNvSpPr txBox="1"/>
          <p:nvPr/>
        </p:nvSpPr>
        <p:spPr>
          <a:xfrm>
            <a:off x="198189" y="998216"/>
            <a:ext cx="8826814" cy="461665"/>
          </a:xfrm>
          <a:prstGeom prst="rect">
            <a:avLst/>
          </a:prstGeom>
          <a:noFill/>
        </p:spPr>
        <p:txBody>
          <a:bodyPr wrap="square">
            <a:spAutoFit/>
          </a:bodyPr>
          <a:lstStyle/>
          <a:p>
            <a:r>
              <a:rPr lang="en-US" altLang="ja-JP" sz="2400" u="sng" dirty="0">
                <a:solidFill>
                  <a:srgbClr val="00B050"/>
                </a:solidFill>
                <a:latin typeface="Arial" panose="020B0604020202020204" pitchFamily="34" charset="0"/>
                <a:cs typeface="Arial" panose="020B0604020202020204" pitchFamily="34" charset="0"/>
              </a:rPr>
              <a:t>Synergistic effect of HTS rotating machines and liquid hydrogen</a:t>
            </a:r>
          </a:p>
        </p:txBody>
      </p:sp>
      <p:sp>
        <p:nvSpPr>
          <p:cNvPr id="4" name="テキスト ボックス 3">
            <a:extLst>
              <a:ext uri="{FF2B5EF4-FFF2-40B4-BE49-F238E27FC236}">
                <a16:creationId xmlns:a16="http://schemas.microsoft.com/office/drawing/2014/main" id="{91F459B5-B883-4998-B6D9-57B79C013206}"/>
              </a:ext>
            </a:extLst>
          </p:cNvPr>
          <p:cNvSpPr txBox="1"/>
          <p:nvPr/>
        </p:nvSpPr>
        <p:spPr>
          <a:xfrm>
            <a:off x="52743" y="2665550"/>
            <a:ext cx="2934183" cy="3477875"/>
          </a:xfrm>
          <a:prstGeom prst="rect">
            <a:avLst/>
          </a:prstGeom>
          <a:noFill/>
        </p:spPr>
        <p:txBody>
          <a:bodyPr wrap="square">
            <a:spAutoFit/>
          </a:bodyPr>
          <a:lstStyle/>
          <a:p>
            <a:r>
              <a:rPr lang="en-US" altLang="ja-JP" sz="2000" dirty="0">
                <a:solidFill>
                  <a:srgbClr val="00B050"/>
                </a:solidFill>
                <a:latin typeface="Arial" panose="020B0604020202020204" pitchFamily="34" charset="0"/>
                <a:cs typeface="Arial" panose="020B0604020202020204" pitchFamily="34" charset="0"/>
              </a:rPr>
              <a:t>(HTS motor)</a:t>
            </a:r>
          </a:p>
          <a:p>
            <a:pPr algn="just"/>
            <a:r>
              <a:rPr lang="en-US" altLang="ja-JP" sz="2000" dirty="0">
                <a:latin typeface="Arial" panose="020B0604020202020204" pitchFamily="34" charset="0"/>
                <a:cs typeface="Arial" panose="020B0604020202020204" pitchFamily="34" charset="0"/>
              </a:rPr>
              <a:t>٧ To minimize LH2 boil-off to almost zero, an efficiency of 99% or higher is required.</a:t>
            </a:r>
          </a:p>
          <a:p>
            <a:pPr algn="just"/>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٧ </a:t>
            </a:r>
            <a:r>
              <a:rPr lang="en-US" altLang="ja-JP" sz="2000" dirty="0"/>
              <a:t>Maximizing power density is required to minimize the space within the cryogenic container as much as possible.</a:t>
            </a:r>
            <a:endParaRPr lang="en-US" altLang="ja-JP" sz="2000" dirty="0">
              <a:solidFill>
                <a:srgbClr val="00B050"/>
              </a:solidFill>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DF6F43D3-4A4F-4AFD-8460-03E67023DA3E}"/>
              </a:ext>
            </a:extLst>
          </p:cNvPr>
          <p:cNvSpPr txBox="1"/>
          <p:nvPr/>
        </p:nvSpPr>
        <p:spPr>
          <a:xfrm>
            <a:off x="5940501" y="2798118"/>
            <a:ext cx="3150756" cy="2862322"/>
          </a:xfrm>
          <a:prstGeom prst="rect">
            <a:avLst/>
          </a:prstGeom>
          <a:noFill/>
        </p:spPr>
        <p:txBody>
          <a:bodyPr wrap="square">
            <a:spAutoFit/>
          </a:bodyPr>
          <a:lstStyle/>
          <a:p>
            <a:r>
              <a:rPr lang="en-US" altLang="ja-JP" sz="2000" dirty="0">
                <a:solidFill>
                  <a:srgbClr val="00B050"/>
                </a:solidFill>
                <a:latin typeface="Arial" panose="020B0604020202020204" pitchFamily="34" charset="0"/>
                <a:cs typeface="Arial" panose="020B0604020202020204" pitchFamily="34" charset="0"/>
              </a:rPr>
              <a:t>(Liquid hydrogen)</a:t>
            </a:r>
          </a:p>
          <a:p>
            <a:pPr algn="just"/>
            <a:r>
              <a:rPr lang="en-US" altLang="ja-JP" sz="2000" dirty="0">
                <a:latin typeface="Arial" panose="020B0604020202020204" pitchFamily="34" charset="0"/>
                <a:cs typeface="Arial" panose="020B0604020202020204" pitchFamily="34" charset="0"/>
              </a:rPr>
              <a:t>٧ Transport and storage in a cryogenic liquid state are being considered as possibilities.</a:t>
            </a:r>
          </a:p>
          <a:p>
            <a:pPr algn="just"/>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٧ To reduce energy costs, it is necessary to minimize unnecessary boil-off.</a:t>
            </a:r>
            <a:endParaRPr lang="en-US" altLang="ja-JP" sz="2000" dirty="0">
              <a:solidFill>
                <a:srgbClr val="00B050"/>
              </a:solidFill>
              <a:latin typeface="Arial" panose="020B0604020202020204" pitchFamily="34" charset="0"/>
              <a:cs typeface="Arial" panose="020B0604020202020204" pitchFamily="34" charset="0"/>
            </a:endParaRPr>
          </a:p>
        </p:txBody>
      </p:sp>
      <p:sp>
        <p:nvSpPr>
          <p:cNvPr id="3" name="アーチ 2">
            <a:extLst>
              <a:ext uri="{FF2B5EF4-FFF2-40B4-BE49-F238E27FC236}">
                <a16:creationId xmlns:a16="http://schemas.microsoft.com/office/drawing/2014/main" id="{0B16A6AB-4F31-4358-ACEA-A01ED88DAD9A}"/>
              </a:ext>
            </a:extLst>
          </p:cNvPr>
          <p:cNvSpPr/>
          <p:nvPr/>
        </p:nvSpPr>
        <p:spPr>
          <a:xfrm>
            <a:off x="3486481" y="3249890"/>
            <a:ext cx="1700368" cy="1190126"/>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楕円 8">
            <a:extLst>
              <a:ext uri="{FF2B5EF4-FFF2-40B4-BE49-F238E27FC236}">
                <a16:creationId xmlns:a16="http://schemas.microsoft.com/office/drawing/2014/main" id="{0D278583-ADBC-4DDC-AB77-F3613711977F}"/>
              </a:ext>
            </a:extLst>
          </p:cNvPr>
          <p:cNvSpPr/>
          <p:nvPr/>
        </p:nvSpPr>
        <p:spPr>
          <a:xfrm>
            <a:off x="3021680" y="3768954"/>
            <a:ext cx="1077017" cy="1077017"/>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p>
        </p:txBody>
      </p:sp>
      <p:sp>
        <p:nvSpPr>
          <p:cNvPr id="10" name="正方形/長方形 9">
            <a:extLst>
              <a:ext uri="{FF2B5EF4-FFF2-40B4-BE49-F238E27FC236}">
                <a16:creationId xmlns:a16="http://schemas.microsoft.com/office/drawing/2014/main" id="{8AE32AE3-E0CD-4E38-87BD-60FB4776C06F}"/>
              </a:ext>
            </a:extLst>
          </p:cNvPr>
          <p:cNvSpPr/>
          <p:nvPr/>
        </p:nvSpPr>
        <p:spPr>
          <a:xfrm>
            <a:off x="3159297" y="4010806"/>
            <a:ext cx="774572" cy="646331"/>
          </a:xfrm>
          <a:prstGeom prst="rect">
            <a:avLst/>
          </a:prstGeom>
        </p:spPr>
        <p:txBody>
          <a:bodyPr wrap="none">
            <a:spAutoFit/>
          </a:bodyPr>
          <a:lstStyle/>
          <a:p>
            <a:pPr algn="ctr"/>
            <a:r>
              <a:rPr lang="en-US" altLang="ja-JP" dirty="0">
                <a:latin typeface="Arial" panose="020B0604020202020204" pitchFamily="34" charset="0"/>
                <a:cs typeface="Arial" panose="020B0604020202020204" pitchFamily="34" charset="0"/>
              </a:rPr>
              <a:t>HTS </a:t>
            </a:r>
          </a:p>
          <a:p>
            <a:pPr algn="ctr"/>
            <a:r>
              <a:rPr lang="en-US" altLang="ja-JP" dirty="0">
                <a:latin typeface="Arial" panose="020B0604020202020204" pitchFamily="34" charset="0"/>
                <a:cs typeface="Arial" panose="020B0604020202020204" pitchFamily="34" charset="0"/>
              </a:rPr>
              <a:t>motor</a:t>
            </a:r>
            <a:endParaRPr lang="ja-JP" altLang="en-US" dirty="0">
              <a:latin typeface="Arial" panose="020B0604020202020204" pitchFamily="34" charset="0"/>
              <a:cs typeface="Arial" panose="020B0604020202020204" pitchFamily="34" charset="0"/>
            </a:endParaRPr>
          </a:p>
        </p:txBody>
      </p:sp>
      <p:sp>
        <p:nvSpPr>
          <p:cNvPr id="5" name="正方形/長方形 4">
            <a:extLst>
              <a:ext uri="{FF2B5EF4-FFF2-40B4-BE49-F238E27FC236}">
                <a16:creationId xmlns:a16="http://schemas.microsoft.com/office/drawing/2014/main" id="{BD8523F8-F4D3-4318-A673-491AF42B3DB1}"/>
              </a:ext>
            </a:extLst>
          </p:cNvPr>
          <p:cNvSpPr/>
          <p:nvPr/>
        </p:nvSpPr>
        <p:spPr>
          <a:xfrm>
            <a:off x="4374009" y="3852739"/>
            <a:ext cx="1423582" cy="958299"/>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 name="正方形/長方形 7">
            <a:extLst>
              <a:ext uri="{FF2B5EF4-FFF2-40B4-BE49-F238E27FC236}">
                <a16:creationId xmlns:a16="http://schemas.microsoft.com/office/drawing/2014/main" id="{26A6BD69-951A-4606-97CC-89941517D5CF}"/>
              </a:ext>
            </a:extLst>
          </p:cNvPr>
          <p:cNvSpPr/>
          <p:nvPr/>
        </p:nvSpPr>
        <p:spPr>
          <a:xfrm>
            <a:off x="4474322" y="3943132"/>
            <a:ext cx="1231606" cy="769727"/>
          </a:xfrm>
          <a:prstGeom prst="rect">
            <a:avLst/>
          </a:prstGeom>
          <a:solidFill>
            <a:srgbClr val="33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 name="正方形/長方形 10">
            <a:extLst>
              <a:ext uri="{FF2B5EF4-FFF2-40B4-BE49-F238E27FC236}">
                <a16:creationId xmlns:a16="http://schemas.microsoft.com/office/drawing/2014/main" id="{0FC461CA-C0EE-408B-85AD-887B207C8889}"/>
              </a:ext>
            </a:extLst>
          </p:cNvPr>
          <p:cNvSpPr/>
          <p:nvPr/>
        </p:nvSpPr>
        <p:spPr>
          <a:xfrm>
            <a:off x="4474321" y="4038957"/>
            <a:ext cx="1231606" cy="673902"/>
          </a:xfrm>
          <a:prstGeom prst="rect">
            <a:avLst/>
          </a:prstGeom>
        </p:spPr>
        <p:txBody>
          <a:bodyPr wrap="square">
            <a:spAutoFit/>
          </a:bodyPr>
          <a:lstStyle/>
          <a:p>
            <a:pPr algn="ctr">
              <a:lnSpc>
                <a:spcPts val="1500"/>
              </a:lnSpc>
            </a:pPr>
            <a:r>
              <a:rPr lang="en-US" altLang="ja-JP" dirty="0">
                <a:solidFill>
                  <a:schemeClr val="bg1"/>
                </a:solidFill>
                <a:latin typeface="Arial" panose="020B0604020202020204" pitchFamily="34" charset="0"/>
                <a:cs typeface="Arial" panose="020B0604020202020204" pitchFamily="34" charset="0"/>
              </a:rPr>
              <a:t>LH2 as an </a:t>
            </a:r>
          </a:p>
          <a:p>
            <a:pPr algn="ctr">
              <a:lnSpc>
                <a:spcPts val="1500"/>
              </a:lnSpc>
            </a:pPr>
            <a:r>
              <a:rPr lang="en-US" altLang="ja-JP" dirty="0">
                <a:solidFill>
                  <a:schemeClr val="bg1"/>
                </a:solidFill>
                <a:latin typeface="Arial" panose="020B0604020202020204" pitchFamily="34" charset="0"/>
                <a:cs typeface="Arial" panose="020B0604020202020204" pitchFamily="34" charset="0"/>
              </a:rPr>
              <a:t>energy source</a:t>
            </a:r>
            <a:endParaRPr lang="ja-JP" altLang="en-US" dirty="0">
              <a:solidFill>
                <a:schemeClr val="bg1"/>
              </a:solidFill>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13218C72-8CE9-432B-AA9D-F6E377912548}"/>
              </a:ext>
            </a:extLst>
          </p:cNvPr>
          <p:cNvSpPr txBox="1"/>
          <p:nvPr/>
        </p:nvSpPr>
        <p:spPr>
          <a:xfrm>
            <a:off x="2168320" y="1859032"/>
            <a:ext cx="4590788" cy="1323439"/>
          </a:xfrm>
          <a:prstGeom prst="rect">
            <a:avLst/>
          </a:prstGeom>
          <a:noFill/>
        </p:spPr>
        <p:txBody>
          <a:bodyPr wrap="square">
            <a:spAutoFit/>
          </a:bodyPr>
          <a:lstStyle/>
          <a:p>
            <a:pPr algn="ctr"/>
            <a:r>
              <a:rPr lang="en-US" altLang="ja-JP" sz="2000" dirty="0">
                <a:solidFill>
                  <a:srgbClr val="0303DB"/>
                </a:solidFill>
                <a:latin typeface="Arial" panose="020B0604020202020204" pitchFamily="34" charset="0"/>
                <a:cs typeface="Arial" panose="020B0604020202020204" pitchFamily="34" charset="0"/>
              </a:rPr>
              <a:t>(</a:t>
            </a:r>
            <a:r>
              <a:rPr lang="ja-JP" altLang="en-US" sz="2000" dirty="0">
                <a:solidFill>
                  <a:srgbClr val="0303DB"/>
                </a:solidFill>
                <a:latin typeface="Arial" panose="020B0604020202020204" pitchFamily="34" charset="0"/>
                <a:cs typeface="Arial" panose="020B0604020202020204" pitchFamily="34" charset="0"/>
              </a:rPr>
              <a:t>Challenges in Cooling Methods</a:t>
            </a:r>
            <a:r>
              <a:rPr lang="en-US" altLang="ja-JP" sz="2000" dirty="0">
                <a:solidFill>
                  <a:srgbClr val="0303DB"/>
                </a:solidFill>
                <a:latin typeface="Arial" panose="020B0604020202020204" pitchFamily="34" charset="0"/>
                <a:cs typeface="Arial" panose="020B0604020202020204" pitchFamily="34" charset="0"/>
              </a:rPr>
              <a:t>)</a:t>
            </a:r>
          </a:p>
          <a:p>
            <a:pPr algn="ctr"/>
            <a:r>
              <a:rPr lang="en-US" altLang="ja-JP" sz="2000" dirty="0">
                <a:solidFill>
                  <a:srgbClr val="0303DB"/>
                </a:solidFill>
                <a:latin typeface="Arial" panose="020B0604020202020204" pitchFamily="34" charset="0"/>
                <a:cs typeface="Arial" panose="020B0604020202020204" pitchFamily="34" charset="0"/>
              </a:rPr>
              <a:t>1. </a:t>
            </a:r>
            <a:r>
              <a:rPr lang="ja-JP" altLang="en-US" sz="2000" dirty="0">
                <a:solidFill>
                  <a:srgbClr val="0303DB"/>
                </a:solidFill>
                <a:latin typeface="Arial" panose="020B0604020202020204" pitchFamily="34" charset="0"/>
                <a:cs typeface="Arial" panose="020B0604020202020204" pitchFamily="34" charset="0"/>
              </a:rPr>
              <a:t>Conduction cooling</a:t>
            </a:r>
            <a:endParaRPr lang="en-US" altLang="ja-JP" sz="2000" dirty="0">
              <a:solidFill>
                <a:srgbClr val="0303DB"/>
              </a:solidFill>
              <a:latin typeface="Arial" panose="020B0604020202020204" pitchFamily="34" charset="0"/>
              <a:cs typeface="Arial" panose="020B0604020202020204" pitchFamily="34" charset="0"/>
            </a:endParaRPr>
          </a:p>
          <a:p>
            <a:pPr algn="ctr"/>
            <a:r>
              <a:rPr lang="ja-JP" altLang="en-US" sz="2000" dirty="0">
                <a:solidFill>
                  <a:srgbClr val="0303DB"/>
                </a:solidFill>
                <a:latin typeface="Arial" panose="020B0604020202020204" pitchFamily="34" charset="0"/>
                <a:cs typeface="Arial" panose="020B0604020202020204" pitchFamily="34" charset="0"/>
              </a:rPr>
              <a:t>2. Helium or other gas cooling</a:t>
            </a:r>
            <a:endParaRPr lang="en-US" altLang="ja-JP" sz="2000" dirty="0">
              <a:solidFill>
                <a:srgbClr val="0303DB"/>
              </a:solidFill>
              <a:latin typeface="Arial" panose="020B0604020202020204" pitchFamily="34" charset="0"/>
              <a:cs typeface="Arial" panose="020B0604020202020204" pitchFamily="34" charset="0"/>
            </a:endParaRPr>
          </a:p>
          <a:p>
            <a:pPr algn="ctr"/>
            <a:r>
              <a:rPr lang="ja-JP" altLang="en-US" sz="2000" dirty="0">
                <a:solidFill>
                  <a:srgbClr val="0303DB"/>
                </a:solidFill>
                <a:latin typeface="Arial" panose="020B0604020202020204" pitchFamily="34" charset="0"/>
                <a:cs typeface="Arial" panose="020B0604020202020204" pitchFamily="34" charset="0"/>
              </a:rPr>
              <a:t>3. Immersion cooling</a:t>
            </a:r>
          </a:p>
        </p:txBody>
      </p:sp>
      <p:sp>
        <p:nvSpPr>
          <p:cNvPr id="13" name="スライド番号プレースホルダー 1">
            <a:extLst>
              <a:ext uri="{FF2B5EF4-FFF2-40B4-BE49-F238E27FC236}">
                <a16:creationId xmlns:a16="http://schemas.microsoft.com/office/drawing/2014/main" id="{CD4F2FBF-CEF7-4292-912E-BF582D9079B2}"/>
              </a:ext>
            </a:extLst>
          </p:cNvPr>
          <p:cNvSpPr>
            <a:spLocks noGrp="1"/>
          </p:cNvSpPr>
          <p:nvPr>
            <p:ph type="sldNum" sz="quarter" idx="12"/>
          </p:nvPr>
        </p:nvSpPr>
        <p:spPr>
          <a:xfrm>
            <a:off x="7861376" y="6491484"/>
            <a:ext cx="853017" cy="210609"/>
          </a:xfrm>
        </p:spPr>
        <p:txBody>
          <a:bodyPr/>
          <a:lstStyle/>
          <a:p>
            <a:fld id="{4CF560BE-1785-4824-B8DC-0506CA9B0FC8}" type="slidenum">
              <a:rPr kumimoji="1" lang="ja-JP" altLang="en-US" smtClean="0"/>
              <a:pPr/>
              <a:t>32</a:t>
            </a:fld>
            <a:endParaRPr kumimoji="1" lang="ja-JP" altLang="en-US" dirty="0"/>
          </a:p>
        </p:txBody>
      </p:sp>
    </p:spTree>
    <p:extLst>
      <p:ext uri="{BB962C8B-B14F-4D97-AF65-F5344CB8AC3E}">
        <p14:creationId xmlns:p14="http://schemas.microsoft.com/office/powerpoint/2010/main" val="77250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 grpId="0" animBg="1"/>
      <p:bldP spid="5" grpId="0" animBg="1"/>
      <p:bldP spid="8" grpId="0" animBg="1"/>
      <p:bldP spid="11" grpId="0"/>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ED7D29AB-812E-4A3D-B83F-8504E27B391F}"/>
              </a:ext>
            </a:extLst>
          </p:cNvPr>
          <p:cNvSpPr>
            <a:spLocks noGrp="1"/>
          </p:cNvSpPr>
          <p:nvPr>
            <p:ph type="sldNum" sz="quarter" idx="12"/>
          </p:nvPr>
        </p:nvSpPr>
        <p:spPr>
          <a:xfrm>
            <a:off x="7861376" y="5725863"/>
            <a:ext cx="853017" cy="157957"/>
          </a:xfrm>
        </p:spPr>
        <p:txBody>
          <a:bodyPr/>
          <a:lstStyle/>
          <a:p>
            <a:fld id="{4CF560BE-1785-4824-B8DC-0506CA9B0FC8}" type="slidenum">
              <a:rPr kumimoji="1" lang="ja-JP" altLang="en-US" smtClean="0"/>
              <a:pPr/>
              <a:t>33</a:t>
            </a:fld>
            <a:endParaRPr kumimoji="1" lang="ja-JP" altLang="en-US" dirty="0"/>
          </a:p>
        </p:txBody>
      </p:sp>
      <p:sp>
        <p:nvSpPr>
          <p:cNvPr id="9" name="テキスト ボックス 8">
            <a:extLst>
              <a:ext uri="{FF2B5EF4-FFF2-40B4-BE49-F238E27FC236}">
                <a16:creationId xmlns:a16="http://schemas.microsoft.com/office/drawing/2014/main" id="{5B4A2B87-A030-4444-8571-9CEB4703C653}"/>
              </a:ext>
            </a:extLst>
          </p:cNvPr>
          <p:cNvSpPr txBox="1"/>
          <p:nvPr/>
        </p:nvSpPr>
        <p:spPr>
          <a:xfrm>
            <a:off x="154348" y="924650"/>
            <a:ext cx="8722361" cy="4862870"/>
          </a:xfrm>
          <a:prstGeom prst="rect">
            <a:avLst/>
          </a:prstGeom>
          <a:noFill/>
        </p:spPr>
        <p:txBody>
          <a:bodyPr wrap="square">
            <a:spAutoFit/>
          </a:bodyPr>
          <a:lstStyle/>
          <a:p>
            <a:pPr algn="just"/>
            <a:r>
              <a:rPr lang="en-US" altLang="ja-JP" sz="2000" dirty="0">
                <a:latin typeface="Arial" panose="020B0604020202020204" pitchFamily="34" charset="0"/>
                <a:cs typeface="Arial" panose="020B0604020202020204" pitchFamily="34" charset="0"/>
              </a:rPr>
              <a:t>In this presentation, the potential of HTS motors cooled by liquid hydrogen (LH2) were discussed, focusing on the synergy between HTS motors and LH2. </a:t>
            </a:r>
          </a:p>
          <a:p>
            <a:pPr algn="just">
              <a:lnSpc>
                <a:spcPts val="1800"/>
              </a:lnSpc>
            </a:pP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First, an overview of the fundamentals and types of HTS motors, along with examples of R&amp;D efforts worldwide were introduced. </a:t>
            </a:r>
          </a:p>
          <a:p>
            <a:pPr algn="just">
              <a:lnSpc>
                <a:spcPts val="1800"/>
              </a:lnSpc>
            </a:pP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Next, the status of R&amp;D in specific applications, including generators for hydrogen supply chains, aircraft, and liquid hydrogen pumps were introduced and discussed.</a:t>
            </a:r>
          </a:p>
          <a:p>
            <a:pPr algn="just">
              <a:lnSpc>
                <a:spcPts val="1800"/>
              </a:lnSpc>
            </a:pPr>
            <a:endParaRPr lang="en-US" altLang="ja-JP" sz="2000" dirty="0">
              <a:latin typeface="Arial" panose="020B0604020202020204" pitchFamily="34" charset="0"/>
              <a:cs typeface="Arial" panose="020B0604020202020204" pitchFamily="34" charset="0"/>
            </a:endParaRPr>
          </a:p>
          <a:p>
            <a:pPr algn="just"/>
            <a:r>
              <a:rPr lang="en-US" altLang="ja-JP" sz="2000" dirty="0">
                <a:latin typeface="Arial" panose="020B0604020202020204" pitchFamily="34" charset="0"/>
                <a:cs typeface="Arial" panose="020B0604020202020204" pitchFamily="34" charset="0"/>
              </a:rPr>
              <a:t>Demand for liquid-hydrogen-cooled HTS rotating machines is expected to grow significantly in the future. We should pay tribute to all the researchers who have dedicated themselves to the development of these machines, and work together in a unified effort to ensure they become a leading example of the practical application of superconducting technology.</a:t>
            </a:r>
          </a:p>
        </p:txBody>
      </p:sp>
      <p:sp>
        <p:nvSpPr>
          <p:cNvPr id="10" name="テキスト ボックス 9">
            <a:extLst>
              <a:ext uri="{FF2B5EF4-FFF2-40B4-BE49-F238E27FC236}">
                <a16:creationId xmlns:a16="http://schemas.microsoft.com/office/drawing/2014/main" id="{9E3FF41A-2320-4BC6-8B88-0FE0184B2069}"/>
              </a:ext>
            </a:extLst>
          </p:cNvPr>
          <p:cNvSpPr txBox="1"/>
          <p:nvPr/>
        </p:nvSpPr>
        <p:spPr>
          <a:xfrm>
            <a:off x="891365" y="5625018"/>
            <a:ext cx="8624694" cy="830997"/>
          </a:xfrm>
          <a:prstGeom prst="rect">
            <a:avLst/>
          </a:prstGeom>
          <a:noFill/>
        </p:spPr>
        <p:txBody>
          <a:bodyPr wrap="square">
            <a:spAutoFit/>
          </a:bodyPr>
          <a:lstStyle/>
          <a:p>
            <a:r>
              <a:rPr lang="en-US" altLang="ja-JP" u="sng" dirty="0">
                <a:latin typeface="Arial" panose="020B0604020202020204" pitchFamily="34" charset="0"/>
                <a:cs typeface="Arial" panose="020B0604020202020204" pitchFamily="34" charset="0"/>
              </a:rPr>
              <a:t>Acknowledgments</a:t>
            </a:r>
            <a:endParaRPr lang="en-US" altLang="ja-JP" sz="1500" dirty="0">
              <a:latin typeface="Arial" panose="020B0604020202020204" pitchFamily="34" charset="0"/>
              <a:cs typeface="Arial" panose="020B0604020202020204" pitchFamily="34" charset="0"/>
            </a:endParaRPr>
          </a:p>
          <a:p>
            <a:r>
              <a:rPr lang="en-US" altLang="ja-JP" sz="1500" dirty="0">
                <a:latin typeface="Arial" panose="020B0604020202020204" pitchFamily="34" charset="0"/>
                <a:cs typeface="Arial" panose="020B0604020202020204" pitchFamily="34" charset="0"/>
              </a:rPr>
              <a:t>This work was partly supported by the New Energy and Industrial Technology Development Organization (NEDO) (Project code: P23004).</a:t>
            </a:r>
          </a:p>
        </p:txBody>
      </p:sp>
      <p:sp>
        <p:nvSpPr>
          <p:cNvPr id="8" name="テキスト ボックス 7">
            <a:extLst>
              <a:ext uri="{FF2B5EF4-FFF2-40B4-BE49-F238E27FC236}">
                <a16:creationId xmlns:a16="http://schemas.microsoft.com/office/drawing/2014/main" id="{C33BD9E8-8171-43DD-89B0-910299D4FD1C}"/>
              </a:ext>
            </a:extLst>
          </p:cNvPr>
          <p:cNvSpPr txBox="1"/>
          <p:nvPr/>
        </p:nvSpPr>
        <p:spPr>
          <a:xfrm>
            <a:off x="154348" y="217454"/>
            <a:ext cx="2122697" cy="523220"/>
          </a:xfrm>
          <a:prstGeom prst="rect">
            <a:avLst/>
          </a:prstGeom>
          <a:noFill/>
        </p:spPr>
        <p:txBody>
          <a:bodyPr wrap="none" rtlCol="0">
            <a:spAutoFit/>
          </a:bodyPr>
          <a:lstStyle/>
          <a:p>
            <a:r>
              <a:rPr lang="en-US" altLang="ja-JP" sz="2800" dirty="0">
                <a:solidFill>
                  <a:srgbClr val="0070C0"/>
                </a:solidFill>
                <a:latin typeface="Arial" pitchFamily="34" charset="0"/>
                <a:cs typeface="Arial" pitchFamily="34" charset="0"/>
              </a:rPr>
              <a:t>7. Summary</a:t>
            </a:r>
          </a:p>
        </p:txBody>
      </p:sp>
      <p:sp>
        <p:nvSpPr>
          <p:cNvPr id="6" name="スライド番号プレースホルダー 1">
            <a:extLst>
              <a:ext uri="{FF2B5EF4-FFF2-40B4-BE49-F238E27FC236}">
                <a16:creationId xmlns:a16="http://schemas.microsoft.com/office/drawing/2014/main" id="{EE5D472B-357B-49AE-AA5F-E9D96313D731}"/>
              </a:ext>
            </a:extLst>
          </p:cNvPr>
          <p:cNvSpPr txBox="1">
            <a:spLocks/>
          </p:cNvSpPr>
          <p:nvPr/>
        </p:nvSpPr>
        <p:spPr>
          <a:xfrm>
            <a:off x="7861376" y="6491484"/>
            <a:ext cx="853017" cy="210609"/>
          </a:xfrm>
          <a:prstGeom prst="rect">
            <a:avLst/>
          </a:prstGeom>
        </p:spPr>
        <p:txBody>
          <a:bodyPr vert="horz" lIns="91440" tIns="45720" rIns="91440" bIns="45720" rtlCol="0" anchor="ctr"/>
          <a:lstStyle>
            <a:defPPr>
              <a:defRPr lang="en-US"/>
            </a:defPPr>
            <a:lvl1pPr marL="0" algn="r" defTabSz="457200" rtl="0" eaLnBrk="1" latinLnBrk="0" hangingPunct="1">
              <a:defRPr sz="1050" b="1" kern="1200">
                <a:solidFill>
                  <a:schemeClr val="bg1"/>
                </a:solidFill>
                <a:latin typeface="+mn-ea"/>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CF560BE-1785-4824-B8DC-0506CA9B0FC8}" type="slidenum">
              <a:rPr kumimoji="1" lang="ja-JP" altLang="en-US" smtClean="0"/>
              <a:pPr/>
              <a:t>33</a:t>
            </a:fld>
            <a:endParaRPr kumimoji="1" lang="ja-JP" altLang="en-US" dirty="0"/>
          </a:p>
        </p:txBody>
      </p:sp>
    </p:spTree>
    <p:extLst>
      <p:ext uri="{BB962C8B-B14F-4D97-AF65-F5344CB8AC3E}">
        <p14:creationId xmlns:p14="http://schemas.microsoft.com/office/powerpoint/2010/main" val="2889471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E211A07C-DD23-440E-9AED-12DC9F3103F6}"/>
              </a:ext>
            </a:extLst>
          </p:cNvPr>
          <p:cNvSpPr txBox="1"/>
          <p:nvPr/>
        </p:nvSpPr>
        <p:spPr>
          <a:xfrm>
            <a:off x="2052703" y="3429000"/>
            <a:ext cx="5038594" cy="461665"/>
          </a:xfrm>
          <a:prstGeom prst="rect">
            <a:avLst/>
          </a:prstGeom>
          <a:noFill/>
        </p:spPr>
        <p:txBody>
          <a:bodyPr wrap="square">
            <a:spAutoFit/>
          </a:bodyPr>
          <a:lstStyle/>
          <a:p>
            <a:pPr algn="ctr"/>
            <a:r>
              <a:rPr lang="ja-JP" altLang="en-US" sz="2400" b="1" dirty="0">
                <a:solidFill>
                  <a:srgbClr val="FF0000"/>
                </a:solidFill>
                <a:latin typeface="Arial" panose="020B0604020202020204" pitchFamily="34" charset="0"/>
                <a:cs typeface="Arial" panose="020B0604020202020204" pitchFamily="34" charset="0"/>
              </a:rPr>
              <a:t>Thank you for your attention</a:t>
            </a:r>
          </a:p>
        </p:txBody>
      </p:sp>
    </p:spTree>
    <p:extLst>
      <p:ext uri="{BB962C8B-B14F-4D97-AF65-F5344CB8AC3E}">
        <p14:creationId xmlns:p14="http://schemas.microsoft.com/office/powerpoint/2010/main" val="1010877227"/>
      </p:ext>
    </p:extLst>
  </p:cSld>
  <p:clrMapOvr>
    <a:masterClrMapping/>
  </p:clrMapOvr>
</p:sld>
</file>

<file path=ppt/theme/theme1.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109948</TotalTime>
  <Words>2886</Words>
  <Application>Microsoft Office PowerPoint</Application>
  <PresentationFormat>画面に合わせる (4:3)</PresentationFormat>
  <Paragraphs>441</Paragraphs>
  <Slides>34</Slides>
  <Notes>5</Notes>
  <HiddenSlides>0</HiddenSlides>
  <MMClips>2</MMClips>
  <ScaleCrop>false</ScaleCrop>
  <HeadingPairs>
    <vt:vector size="6" baseType="variant">
      <vt:variant>
        <vt:lpstr>使用されているフォント</vt:lpstr>
      </vt:variant>
      <vt:variant>
        <vt:i4>11</vt:i4>
      </vt:variant>
      <vt:variant>
        <vt:lpstr>テーマ</vt:lpstr>
      </vt:variant>
      <vt:variant>
        <vt:i4>2</vt:i4>
      </vt:variant>
      <vt:variant>
        <vt:lpstr>スライド タイトル</vt:lpstr>
      </vt:variant>
      <vt:variant>
        <vt:i4>34</vt:i4>
      </vt:variant>
    </vt:vector>
  </HeadingPairs>
  <TitlesOfParts>
    <vt:vector size="47" baseType="lpstr">
      <vt:lpstr>Meiryo UI</vt:lpstr>
      <vt:lpstr>ＭＳ Ｐゴシック</vt:lpstr>
      <vt:lpstr>游ゴシック</vt:lpstr>
      <vt:lpstr>Arial</vt:lpstr>
      <vt:lpstr>Calibri</vt:lpstr>
      <vt:lpstr>Calibri Light</vt:lpstr>
      <vt:lpstr>Segoe UI</vt:lpstr>
      <vt:lpstr>Symbol</vt:lpstr>
      <vt:lpstr>Times New Roman</vt:lpstr>
      <vt:lpstr>Verdana</vt:lpstr>
      <vt:lpstr>Wingdings</vt:lpstr>
      <vt:lpstr>デザインの設定</vt:lpstr>
      <vt:lpstr>Office テーマ</vt:lpstr>
      <vt:lpstr>  Current Status and Prospects of Liquid-Hydrogen-Cooled High-Temperature Superconducting  Rotating Machines</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マルチフィジックスから展開する 車載用高温超伝導誘導同期モータの システム検討</dc:title>
  <dc:creator>t0m0</dc:creator>
  <cp:lastModifiedBy>武恒 中村</cp:lastModifiedBy>
  <cp:revision>2820</cp:revision>
  <cp:lastPrinted>2019-02-04T03:57:34Z</cp:lastPrinted>
  <dcterms:created xsi:type="dcterms:W3CDTF">2018-01-18T14:40:21Z</dcterms:created>
  <dcterms:modified xsi:type="dcterms:W3CDTF">2026-10-26T15:55:22Z</dcterms:modified>
</cp:coreProperties>
</file>