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5377" r:id="rId2"/>
    <p:sldId id="5530" r:id="rId3"/>
    <p:sldId id="5531" r:id="rId4"/>
    <p:sldId id="5532" r:id="rId5"/>
    <p:sldId id="5533" r:id="rId6"/>
    <p:sldId id="5534" r:id="rId7"/>
    <p:sldId id="5432" r:id="rId8"/>
    <p:sldId id="5523" r:id="rId9"/>
    <p:sldId id="5529" r:id="rId10"/>
    <p:sldId id="5535" r:id="rId11"/>
    <p:sldId id="5524" r:id="rId12"/>
    <p:sldId id="5525" r:id="rId13"/>
    <p:sldId id="5487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唐 铮" initials="唐" lastIdx="2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6BB0"/>
    <a:srgbClr val="0000FF"/>
    <a:srgbClr val="014099"/>
    <a:srgbClr val="FFFFFF"/>
    <a:srgbClr val="E6E6E6"/>
    <a:srgbClr val="62ACE4"/>
    <a:srgbClr val="62AEE4"/>
    <a:srgbClr val="62B2E4"/>
    <a:srgbClr val="6CB8E6"/>
    <a:srgbClr val="82C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3423" autoAdjust="0"/>
  </p:normalViewPr>
  <p:slideViewPr>
    <p:cSldViewPr>
      <p:cViewPr varScale="1">
        <p:scale>
          <a:sx n="82" d="100"/>
          <a:sy n="82" d="100"/>
        </p:scale>
        <p:origin x="156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8793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0360E-E3AC-48EF-9A74-0C6E79A85D47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EDEA4-955A-461A-A06E-D96BF66965A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C17DF-1D58-4647-8B50-01AC3290640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4C280-A13C-03BD-0410-6D34A3EBB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ED9693F-C8F7-F463-A1C2-FDEE91848C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6525D67-4AE8-A6FE-7B0D-DD20CD39C1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E4F76C-0FF3-B8EF-31AA-6777752F8F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C17DF-1D58-4647-8B50-01AC3290640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28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7893549" y="6206374"/>
            <a:ext cx="7349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>
            <a:grpSpLocks noChangeAspect="1"/>
          </p:cNvGrpSpPr>
          <p:nvPr userDrawn="1"/>
        </p:nvGrpSpPr>
        <p:grpSpPr>
          <a:xfrm>
            <a:off x="8021382" y="41269"/>
            <a:ext cx="3917272" cy="728272"/>
            <a:chOff x="6973339" y="1192844"/>
            <a:chExt cx="3917272" cy="728272"/>
          </a:xfrm>
        </p:grpSpPr>
        <p:pic>
          <p:nvPicPr>
            <p:cNvPr id="10" name="图片 1"/>
            <p:cNvPicPr>
              <a:picLocks noChangeAspect="1"/>
            </p:cNvPicPr>
            <p:nvPr userDrawn="1"/>
          </p:nvPicPr>
          <p:blipFill rotWithShape="1">
            <a:blip r:embed="rId2"/>
            <a:srcRect l="22374" t="17492" r="10547" b="26926"/>
            <a:stretch>
              <a:fillRect/>
            </a:stretch>
          </p:blipFill>
          <p:spPr bwMode="auto">
            <a:xfrm>
              <a:off x="7675601" y="1192844"/>
              <a:ext cx="2944821" cy="593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图片 1"/>
            <p:cNvPicPr>
              <a:picLocks noChangeAspect="1"/>
            </p:cNvPicPr>
            <p:nvPr userDrawn="1"/>
          </p:nvPicPr>
          <p:blipFill rotWithShape="1">
            <a:blip r:embed="rId2"/>
            <a:srcRect l="53005" t="34152" r="13805" b="39065"/>
            <a:stretch>
              <a:fillRect/>
            </a:stretch>
          </p:blipFill>
          <p:spPr bwMode="auto">
            <a:xfrm>
              <a:off x="9017703" y="1281277"/>
              <a:ext cx="1872908" cy="367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图片 1"/>
            <p:cNvPicPr>
              <a:picLocks noChangeAspect="1"/>
            </p:cNvPicPr>
            <p:nvPr userDrawn="1"/>
          </p:nvPicPr>
          <p:blipFill rotWithShape="1">
            <a:blip r:embed="rId2"/>
            <a:srcRect l="22997" t="58919" r="14397" b="28624"/>
            <a:stretch>
              <a:fillRect/>
            </a:stretch>
          </p:blipFill>
          <p:spPr bwMode="auto">
            <a:xfrm>
              <a:off x="7675601" y="1635878"/>
              <a:ext cx="3173186" cy="153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图片 16"/>
            <p:cNvPicPr>
              <a:picLocks noChangeAspect="1"/>
            </p:cNvPicPr>
            <p:nvPr userDrawn="1"/>
          </p:nvPicPr>
          <p:blipFill rotWithShape="1">
            <a:blip r:embed="rId3"/>
            <a:srcRect t="1" r="77791" b="-4984"/>
            <a:stretch>
              <a:fillRect/>
            </a:stretch>
          </p:blipFill>
          <p:spPr>
            <a:xfrm>
              <a:off x="6973339" y="1192844"/>
              <a:ext cx="727514" cy="72827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7893549" y="6206374"/>
            <a:ext cx="7349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-10837" y="741232"/>
            <a:ext cx="12185600" cy="0"/>
          </a:xfrm>
          <a:prstGeom prst="line">
            <a:avLst/>
          </a:prstGeom>
          <a:ln w="19050">
            <a:solidFill>
              <a:srgbClr val="014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>
            <a:grpSpLocks noChangeAspect="1"/>
          </p:cNvGrpSpPr>
          <p:nvPr userDrawn="1"/>
        </p:nvGrpSpPr>
        <p:grpSpPr>
          <a:xfrm>
            <a:off x="8256000" y="41269"/>
            <a:ext cx="3765002" cy="699963"/>
            <a:chOff x="6973339" y="1192844"/>
            <a:chExt cx="3917272" cy="728272"/>
          </a:xfrm>
        </p:grpSpPr>
        <p:pic>
          <p:nvPicPr>
            <p:cNvPr id="11" name="图片 1"/>
            <p:cNvPicPr>
              <a:picLocks noChangeAspect="1"/>
            </p:cNvPicPr>
            <p:nvPr userDrawn="1"/>
          </p:nvPicPr>
          <p:blipFill rotWithShape="1">
            <a:blip r:embed="rId2"/>
            <a:srcRect l="22374" t="17492" r="10547" b="26926"/>
            <a:stretch>
              <a:fillRect/>
            </a:stretch>
          </p:blipFill>
          <p:spPr bwMode="auto">
            <a:xfrm>
              <a:off x="7675601" y="1192844"/>
              <a:ext cx="2944821" cy="593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图片 1"/>
            <p:cNvPicPr>
              <a:picLocks noChangeAspect="1"/>
            </p:cNvPicPr>
            <p:nvPr userDrawn="1"/>
          </p:nvPicPr>
          <p:blipFill rotWithShape="1">
            <a:blip r:embed="rId2"/>
            <a:srcRect l="53005" t="34152" r="13805" b="39065"/>
            <a:stretch>
              <a:fillRect/>
            </a:stretch>
          </p:blipFill>
          <p:spPr bwMode="auto">
            <a:xfrm>
              <a:off x="9017703" y="1281277"/>
              <a:ext cx="1872908" cy="367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图片 1"/>
            <p:cNvPicPr>
              <a:picLocks noChangeAspect="1"/>
            </p:cNvPicPr>
            <p:nvPr userDrawn="1"/>
          </p:nvPicPr>
          <p:blipFill rotWithShape="1">
            <a:blip r:embed="rId2"/>
            <a:srcRect l="22997" t="58919" r="14397" b="28624"/>
            <a:stretch>
              <a:fillRect/>
            </a:stretch>
          </p:blipFill>
          <p:spPr bwMode="auto">
            <a:xfrm>
              <a:off x="7675601" y="1635878"/>
              <a:ext cx="3173186" cy="153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图片 13"/>
            <p:cNvPicPr>
              <a:picLocks noChangeAspect="1"/>
            </p:cNvPicPr>
            <p:nvPr userDrawn="1"/>
          </p:nvPicPr>
          <p:blipFill rotWithShape="1">
            <a:blip r:embed="rId3"/>
            <a:srcRect t="1" r="77791" b="-4984"/>
            <a:stretch>
              <a:fillRect/>
            </a:stretch>
          </p:blipFill>
          <p:spPr>
            <a:xfrm>
              <a:off x="6973339" y="1192844"/>
              <a:ext cx="727514" cy="728272"/>
            </a:xfrm>
            <a:prstGeom prst="rect">
              <a:avLst/>
            </a:prstGeom>
          </p:spPr>
        </p:pic>
      </p:grp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7893549" y="6206374"/>
            <a:ext cx="7349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>
            <a:grpSpLocks noChangeAspect="1"/>
          </p:cNvGrpSpPr>
          <p:nvPr userDrawn="1"/>
        </p:nvGrpSpPr>
        <p:grpSpPr>
          <a:xfrm>
            <a:off x="162728" y="180728"/>
            <a:ext cx="3917272" cy="728272"/>
            <a:chOff x="6973339" y="1192844"/>
            <a:chExt cx="3917272" cy="728272"/>
          </a:xfrm>
        </p:grpSpPr>
        <p:pic>
          <p:nvPicPr>
            <p:cNvPr id="8" name="图片 1"/>
            <p:cNvPicPr>
              <a:picLocks noChangeAspect="1"/>
            </p:cNvPicPr>
            <p:nvPr userDrawn="1"/>
          </p:nvPicPr>
          <p:blipFill rotWithShape="1">
            <a:blip r:embed="rId2"/>
            <a:srcRect l="22374" t="17492" r="10547" b="26926"/>
            <a:stretch>
              <a:fillRect/>
            </a:stretch>
          </p:blipFill>
          <p:spPr bwMode="auto">
            <a:xfrm>
              <a:off x="7675601" y="1192844"/>
              <a:ext cx="2944821" cy="593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图片 1"/>
            <p:cNvPicPr>
              <a:picLocks noChangeAspect="1"/>
            </p:cNvPicPr>
            <p:nvPr userDrawn="1"/>
          </p:nvPicPr>
          <p:blipFill rotWithShape="1">
            <a:blip r:embed="rId2"/>
            <a:srcRect l="53005" t="34152" r="13805" b="39065"/>
            <a:stretch>
              <a:fillRect/>
            </a:stretch>
          </p:blipFill>
          <p:spPr bwMode="auto">
            <a:xfrm>
              <a:off x="9017703" y="1281277"/>
              <a:ext cx="1872908" cy="367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图片 1"/>
            <p:cNvPicPr>
              <a:picLocks noChangeAspect="1"/>
            </p:cNvPicPr>
            <p:nvPr userDrawn="1"/>
          </p:nvPicPr>
          <p:blipFill rotWithShape="1">
            <a:blip r:embed="rId2"/>
            <a:srcRect l="22997" t="58919" r="14397" b="28624"/>
            <a:stretch>
              <a:fillRect/>
            </a:stretch>
          </p:blipFill>
          <p:spPr bwMode="auto">
            <a:xfrm>
              <a:off x="7675601" y="1635878"/>
              <a:ext cx="3173186" cy="153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 rotWithShape="1">
            <a:blip r:embed="rId3"/>
            <a:srcRect t="1" r="77791" b="-4984"/>
            <a:stretch>
              <a:fillRect/>
            </a:stretch>
          </p:blipFill>
          <p:spPr>
            <a:xfrm>
              <a:off x="6973339" y="1192844"/>
              <a:ext cx="727514" cy="72827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7893549" y="6206374"/>
            <a:ext cx="7349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92000" y="981000"/>
            <a:ext cx="11736000" cy="287957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b="1" dirty="0">
                <a:solidFill>
                  <a:srgbClr val="3A6BB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Preliminary Electromagnetic Design of a 15 T HTS Racetrack Superconducting Magnet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F9BC2072-D509-934B-54B1-651EC328F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000" y="4221000"/>
            <a:ext cx="11376000" cy="2243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rgbClr val="3A6B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Author: Yuan </a:t>
            </a:r>
            <a:r>
              <a:rPr lang="en-US" altLang="zh-CN" sz="2400" dirty="0" err="1">
                <a:solidFill>
                  <a:srgbClr val="3A6B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cheng</a:t>
            </a:r>
            <a:endParaRPr lang="en-US" altLang="zh-CN" sz="2400" dirty="0">
              <a:solidFill>
                <a:srgbClr val="3A6B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rgbClr val="3A6B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SSRF Science Center, Shanghai Advanced Research Institute, Chinese Academy of Sciences</a:t>
            </a: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solidFill>
                  <a:srgbClr val="3A6B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Date: Oct 27, 2026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58D15A-A2CC-AD81-164E-CE833F244B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237"/>
          <a:stretch/>
        </p:blipFill>
        <p:spPr>
          <a:xfrm>
            <a:off x="6384000" y="182668"/>
            <a:ext cx="5736000" cy="7983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188573-8195-1E38-9CFE-66DF56EC4D41}"/>
              </a:ext>
            </a:extLst>
          </p:cNvPr>
          <p:cNvSpPr txBox="1"/>
          <p:nvPr/>
        </p:nvSpPr>
        <p:spPr>
          <a:xfrm>
            <a:off x="192000" y="200557"/>
            <a:ext cx="9144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zh-CN" sz="26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Overview of Institute and Research Group</a:t>
            </a:r>
            <a:endParaRPr lang="zh-CN" altLang="en-US" sz="26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5" name="图片 4" descr="图片包含 路&#10;&#10;描述已自动生成">
            <a:extLst>
              <a:ext uri="{FF2B5EF4-FFF2-40B4-BE49-F238E27FC236}">
                <a16:creationId xmlns:a16="http://schemas.microsoft.com/office/drawing/2014/main" id="{FCE33E5D-E8AA-2B4E-2D09-13BFAE568A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56" t="12334" r="2756" b="4727"/>
          <a:stretch/>
        </p:blipFill>
        <p:spPr>
          <a:xfrm>
            <a:off x="336000" y="837001"/>
            <a:ext cx="11520000" cy="5688000"/>
          </a:xfrm>
          <a:prstGeom prst="rect">
            <a:avLst/>
          </a:prstGeom>
        </p:spPr>
      </p:pic>
      <p:sp>
        <p:nvSpPr>
          <p:cNvPr id="7" name="箭头: 右 6">
            <a:extLst>
              <a:ext uri="{FF2B5EF4-FFF2-40B4-BE49-F238E27FC236}">
                <a16:creationId xmlns:a16="http://schemas.microsoft.com/office/drawing/2014/main" id="{99AD20E6-F473-E35C-E081-84E6CAC6FFB1}"/>
              </a:ext>
            </a:extLst>
          </p:cNvPr>
          <p:cNvSpPr/>
          <p:nvPr/>
        </p:nvSpPr>
        <p:spPr>
          <a:xfrm rot="19398092">
            <a:off x="3704289" y="4439255"/>
            <a:ext cx="6539184" cy="293339"/>
          </a:xfrm>
          <a:prstGeom prst="rightArrow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C826C84-54DE-A3FE-46EE-9CF618A17E05}"/>
              </a:ext>
            </a:extLst>
          </p:cNvPr>
          <p:cNvGrpSpPr/>
          <p:nvPr/>
        </p:nvGrpSpPr>
        <p:grpSpPr>
          <a:xfrm>
            <a:off x="2046864" y="980728"/>
            <a:ext cx="6226063" cy="2181948"/>
            <a:chOff x="2046864" y="980728"/>
            <a:chExt cx="6226063" cy="2181948"/>
          </a:xfrm>
        </p:grpSpPr>
        <p:sp>
          <p:nvSpPr>
            <p:cNvPr id="9" name="TextBox 3">
              <a:extLst>
                <a:ext uri="{FF2B5EF4-FFF2-40B4-BE49-F238E27FC236}">
                  <a16:creationId xmlns:a16="http://schemas.microsoft.com/office/drawing/2014/main" id="{EADC9C75-1EE2-9A66-8D8C-2DE9150FE750}"/>
                </a:ext>
              </a:extLst>
            </p:cNvPr>
            <p:cNvSpPr txBox="1"/>
            <p:nvPr/>
          </p:nvSpPr>
          <p:spPr>
            <a:xfrm>
              <a:off x="2046864" y="980728"/>
              <a:ext cx="6226063" cy="61555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25400"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8"/>
                </a:rPr>
                <a:t>Shanghai Synchrotron Radiation Facility (SSRF)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8"/>
                </a:rPr>
                <a:t>432 m, 3.5 GeV, user operation started from 2009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E469CCAD-C335-13F2-36DB-AE7DC6A7AB4E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5159896" y="1596281"/>
              <a:ext cx="0" cy="1530391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流程图: 接点 10">
              <a:extLst>
                <a:ext uri="{FF2B5EF4-FFF2-40B4-BE49-F238E27FC236}">
                  <a16:creationId xmlns:a16="http://schemas.microsoft.com/office/drawing/2014/main" id="{D1A483D0-EE16-2959-63A4-1DCD98ECC18E}"/>
                </a:ext>
              </a:extLst>
            </p:cNvPr>
            <p:cNvSpPr/>
            <p:nvPr/>
          </p:nvSpPr>
          <p:spPr>
            <a:xfrm>
              <a:off x="5124577" y="3090667"/>
              <a:ext cx="72008" cy="7200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3B93F35-6E28-A78D-CC0E-EDA879FB3F2E}"/>
              </a:ext>
            </a:extLst>
          </p:cNvPr>
          <p:cNvGrpSpPr/>
          <p:nvPr/>
        </p:nvGrpSpPr>
        <p:grpSpPr>
          <a:xfrm>
            <a:off x="459348" y="3595227"/>
            <a:ext cx="5244898" cy="1258016"/>
            <a:chOff x="2302694" y="3454553"/>
            <a:chExt cx="5244898" cy="1258016"/>
          </a:xfrm>
        </p:grpSpPr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6A14EB43-F179-F50A-8EAE-3ECAC8A140D7}"/>
                </a:ext>
              </a:extLst>
            </p:cNvPr>
            <p:cNvSpPr txBox="1"/>
            <p:nvPr/>
          </p:nvSpPr>
          <p:spPr>
            <a:xfrm>
              <a:off x="2302694" y="3454553"/>
              <a:ext cx="5244898" cy="61555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25400"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8"/>
                </a:rPr>
                <a:t>Shanghai Soft X-ray FEL facility (SXFEL)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8"/>
                </a:rPr>
                <a:t>532 m, 1.5 GeV, user operation started from 2023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8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73EC68D-789A-1413-62C8-D96D3B9B2939}"/>
                </a:ext>
              </a:extLst>
            </p:cNvPr>
            <p:cNvCxnSpPr>
              <a:cxnSpLocks/>
            </p:cNvCxnSpPr>
            <p:nvPr/>
          </p:nvCxnSpPr>
          <p:spPr>
            <a:xfrm>
              <a:off x="7417295" y="4052104"/>
              <a:ext cx="0" cy="62446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流程图: 接点 14">
              <a:extLst>
                <a:ext uri="{FF2B5EF4-FFF2-40B4-BE49-F238E27FC236}">
                  <a16:creationId xmlns:a16="http://schemas.microsoft.com/office/drawing/2014/main" id="{5B773679-3BE2-DC97-29B1-533736383FCB}"/>
                </a:ext>
              </a:extLst>
            </p:cNvPr>
            <p:cNvSpPr/>
            <p:nvPr/>
          </p:nvSpPr>
          <p:spPr>
            <a:xfrm>
              <a:off x="5339917" y="4640560"/>
              <a:ext cx="72008" cy="7200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E2E21FF-1015-7DB9-8CE5-A617DFA9EE27}"/>
              </a:ext>
            </a:extLst>
          </p:cNvPr>
          <p:cNvGrpSpPr/>
          <p:nvPr/>
        </p:nvGrpSpPr>
        <p:grpSpPr>
          <a:xfrm>
            <a:off x="6314671" y="2134666"/>
            <a:ext cx="5397953" cy="1496566"/>
            <a:chOff x="5573949" y="2134666"/>
            <a:chExt cx="5397953" cy="1496566"/>
          </a:xfrm>
        </p:grpSpPr>
        <p:sp>
          <p:nvSpPr>
            <p:cNvPr id="17" name="TextBox 5">
              <a:extLst>
                <a:ext uri="{FF2B5EF4-FFF2-40B4-BE49-F238E27FC236}">
                  <a16:creationId xmlns:a16="http://schemas.microsoft.com/office/drawing/2014/main" id="{83AD451F-3B43-B9C6-3D9C-9B9E1B96389A}"/>
                </a:ext>
              </a:extLst>
            </p:cNvPr>
            <p:cNvSpPr txBox="1"/>
            <p:nvPr/>
          </p:nvSpPr>
          <p:spPr>
            <a:xfrm>
              <a:off x="5573949" y="2134666"/>
              <a:ext cx="5397953" cy="615553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 w="25400"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8"/>
                </a:rPr>
                <a:t>Shanghai Hard X-ray FEL facility (SHINE)</a:t>
              </a:r>
            </a:p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8"/>
                </a:rPr>
                <a:t>3.1 km, 8 GeV, under construction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8"/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19E07C3E-7138-EB67-FF46-89C1018633E5}"/>
                </a:ext>
              </a:extLst>
            </p:cNvPr>
            <p:cNvCxnSpPr>
              <a:cxnSpLocks/>
            </p:cNvCxnSpPr>
            <p:nvPr/>
          </p:nvCxnSpPr>
          <p:spPr>
            <a:xfrm>
              <a:off x="7538702" y="2750219"/>
              <a:ext cx="0" cy="881013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流程图: 接点 18">
              <a:extLst>
                <a:ext uri="{FF2B5EF4-FFF2-40B4-BE49-F238E27FC236}">
                  <a16:creationId xmlns:a16="http://schemas.microsoft.com/office/drawing/2014/main" id="{D50D8A50-EB59-F3E7-4542-A24B1BAFE186}"/>
                </a:ext>
              </a:extLst>
            </p:cNvPr>
            <p:cNvSpPr/>
            <p:nvPr/>
          </p:nvSpPr>
          <p:spPr>
            <a:xfrm>
              <a:off x="8236922" y="3559223"/>
              <a:ext cx="72008" cy="7200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7273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188573-8195-1E38-9CFE-66DF56EC4D41}"/>
              </a:ext>
            </a:extLst>
          </p:cNvPr>
          <p:cNvSpPr txBox="1"/>
          <p:nvPr/>
        </p:nvSpPr>
        <p:spPr>
          <a:xfrm>
            <a:off x="192000" y="200557"/>
            <a:ext cx="9144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zh-CN" sz="26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Overview of Institute and Research Group</a:t>
            </a:r>
            <a:endParaRPr lang="zh-CN" altLang="en-US" sz="26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3B93F35-6E28-A78D-CC0E-EDA879FB3F2E}"/>
              </a:ext>
            </a:extLst>
          </p:cNvPr>
          <p:cNvGrpSpPr/>
          <p:nvPr/>
        </p:nvGrpSpPr>
        <p:grpSpPr>
          <a:xfrm>
            <a:off x="3496571" y="4192778"/>
            <a:ext cx="2077378" cy="660465"/>
            <a:chOff x="5339917" y="4052104"/>
            <a:chExt cx="2077378" cy="660465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73EC68D-789A-1413-62C8-D96D3B9B2939}"/>
                </a:ext>
              </a:extLst>
            </p:cNvPr>
            <p:cNvCxnSpPr>
              <a:cxnSpLocks/>
            </p:cNvCxnSpPr>
            <p:nvPr/>
          </p:nvCxnSpPr>
          <p:spPr>
            <a:xfrm>
              <a:off x="7417295" y="4052104"/>
              <a:ext cx="0" cy="62446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流程图: 接点 14">
              <a:extLst>
                <a:ext uri="{FF2B5EF4-FFF2-40B4-BE49-F238E27FC236}">
                  <a16:creationId xmlns:a16="http://schemas.microsoft.com/office/drawing/2014/main" id="{5B773679-3BE2-DC97-29B1-533736383FCB}"/>
                </a:ext>
              </a:extLst>
            </p:cNvPr>
            <p:cNvSpPr/>
            <p:nvPr/>
          </p:nvSpPr>
          <p:spPr>
            <a:xfrm>
              <a:off x="5339917" y="4640560"/>
              <a:ext cx="72008" cy="72009"/>
            </a:xfrm>
            <a:prstGeom prst="flowChartConnector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矩形 17">
            <a:extLst>
              <a:ext uri="{FF2B5EF4-FFF2-40B4-BE49-F238E27FC236}">
                <a16:creationId xmlns:a16="http://schemas.microsoft.com/office/drawing/2014/main" id="{6F4F1829-1C01-C830-0F7F-B93AC55E1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368" y="981948"/>
            <a:ext cx="11377264" cy="8710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SSRF is </a:t>
            </a: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</a:t>
            </a: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3.5 GeV </a:t>
            </a: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third generation light source</a:t>
            </a: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</a:t>
            </a: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opened to users in May 2009</a:t>
            </a: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 </a:t>
            </a: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now it has 38 beamlines and </a:t>
            </a:r>
            <a:r>
              <a:rPr lang="en-US" altLang="zh-CN" sz="2300" b="1" dirty="0">
                <a:solidFill>
                  <a:srgbClr val="00206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55</a:t>
            </a:r>
            <a:r>
              <a:rPr kumimoji="0" lang="en-US" altLang="zh-CN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end-stations in operation for user experiments. </a:t>
            </a:r>
            <a:r>
              <a:rPr kumimoji="0" lang="zh-CN" alt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0D0B443-DF8F-4C20-5F8D-B88AF392C430}"/>
              </a:ext>
            </a:extLst>
          </p:cNvPr>
          <p:cNvGrpSpPr/>
          <p:nvPr/>
        </p:nvGrpSpPr>
        <p:grpSpPr>
          <a:xfrm>
            <a:off x="656650" y="2196559"/>
            <a:ext cx="6799699" cy="4102123"/>
            <a:chOff x="479376" y="2643188"/>
            <a:chExt cx="5617500" cy="3267077"/>
          </a:xfrm>
        </p:grpSpPr>
        <p:pic>
          <p:nvPicPr>
            <p:cNvPr id="6" name="Picture 13" descr="直线加速器">
              <a:extLst>
                <a:ext uri="{FF2B5EF4-FFF2-40B4-BE49-F238E27FC236}">
                  <a16:creationId xmlns:a16="http://schemas.microsoft.com/office/drawing/2014/main" id="{055BABA1-250D-B261-58FF-D7AD3BAB45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8301" y="4949825"/>
              <a:ext cx="1509712" cy="857250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2" descr="DSC02113">
              <a:extLst>
                <a:ext uri="{FF2B5EF4-FFF2-40B4-BE49-F238E27FC236}">
                  <a16:creationId xmlns:a16="http://schemas.microsoft.com/office/drawing/2014/main" id="{127494D5-9E59-48B0-881D-0AF7BD4568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2427" y="2643188"/>
              <a:ext cx="1525587" cy="1028700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组合 1">
              <a:extLst>
                <a:ext uri="{FF2B5EF4-FFF2-40B4-BE49-F238E27FC236}">
                  <a16:creationId xmlns:a16="http://schemas.microsoft.com/office/drawing/2014/main" id="{BC0C70CA-0095-E6BE-B69F-B504236F3966}"/>
                </a:ext>
              </a:extLst>
            </p:cNvPr>
            <p:cNvGrpSpPr/>
            <p:nvPr/>
          </p:nvGrpSpPr>
          <p:grpSpPr bwMode="auto">
            <a:xfrm>
              <a:off x="484141" y="3357565"/>
              <a:ext cx="5612735" cy="2552700"/>
              <a:chOff x="-44861" y="3708455"/>
              <a:chExt cx="6811623" cy="3404524"/>
            </a:xfrm>
          </p:grpSpPr>
          <p:pic>
            <p:nvPicPr>
              <p:cNvPr id="24" name="Picture 4" descr="总图-1">
                <a:extLst>
                  <a:ext uri="{FF2B5EF4-FFF2-40B4-BE49-F238E27FC236}">
                    <a16:creationId xmlns:a16="http://schemas.microsoft.com/office/drawing/2014/main" id="{F972BDC6-821E-A284-4E6D-6E21D96C1B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82792" y="4058629"/>
                <a:ext cx="2839076" cy="3054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Line 8">
                <a:extLst>
                  <a:ext uri="{FF2B5EF4-FFF2-40B4-BE49-F238E27FC236}">
                    <a16:creationId xmlns:a16="http://schemas.microsoft.com/office/drawing/2014/main" id="{CBB66274-8BA9-57E4-6891-EBCB95B55D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33672" y="5903953"/>
                <a:ext cx="1008062" cy="575138"/>
              </a:xfrm>
              <a:prstGeom prst="line">
                <a:avLst/>
              </a:prstGeom>
              <a:noFill/>
              <a:ln w="57150">
                <a:solidFill>
                  <a:srgbClr val="9900CC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Line 9">
                <a:extLst>
                  <a:ext uri="{FF2B5EF4-FFF2-40B4-BE49-F238E27FC236}">
                    <a16:creationId xmlns:a16="http://schemas.microsoft.com/office/drawing/2014/main" id="{9DD474AF-7F1D-FDB3-306F-9AE4250FA3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02330" y="5570532"/>
                <a:ext cx="1714500" cy="219075"/>
              </a:xfrm>
              <a:prstGeom prst="line">
                <a:avLst/>
              </a:prstGeom>
              <a:noFill/>
              <a:ln w="57150">
                <a:solidFill>
                  <a:srgbClr val="006600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pic>
            <p:nvPicPr>
              <p:cNvPr id="27" name="Picture 11" descr="DSC02719">
                <a:extLst>
                  <a:ext uri="{FF2B5EF4-FFF2-40B4-BE49-F238E27FC236}">
                    <a16:creationId xmlns:a16="http://schemas.microsoft.com/office/drawing/2014/main" id="{B11EBFD8-7306-2189-A0A8-5CA8C30E1E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19429" y="4353095"/>
                <a:ext cx="1847333" cy="1321123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16" descr="080901_5143">
                <a:extLst>
                  <a:ext uri="{FF2B5EF4-FFF2-40B4-BE49-F238E27FC236}">
                    <a16:creationId xmlns:a16="http://schemas.microsoft.com/office/drawing/2014/main" id="{B354BF33-2624-21AE-84E3-5C258E7468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4861" y="5751418"/>
                <a:ext cx="1730375" cy="1193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Line 17">
                <a:extLst>
                  <a:ext uri="{FF2B5EF4-FFF2-40B4-BE49-F238E27FC236}">
                    <a16:creationId xmlns:a16="http://schemas.microsoft.com/office/drawing/2014/main" id="{0BD9B0E1-9FF6-1CD1-619A-EC0D3F0560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0605" y="5583394"/>
                <a:ext cx="1018254" cy="947737"/>
              </a:xfrm>
              <a:prstGeom prst="line">
                <a:avLst/>
              </a:prstGeom>
              <a:noFill/>
              <a:ln w="57150">
                <a:solidFill>
                  <a:srgbClr val="FF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Line 10">
                <a:extLst>
                  <a:ext uri="{FF2B5EF4-FFF2-40B4-BE49-F238E27FC236}">
                    <a16:creationId xmlns:a16="http://schemas.microsoft.com/office/drawing/2014/main" id="{E5CCC672-ACB2-6C32-D795-BFF1F8EFD9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84416" y="4092434"/>
                <a:ext cx="1512888" cy="720725"/>
              </a:xfrm>
              <a:prstGeom prst="line">
                <a:avLst/>
              </a:prstGeom>
              <a:noFill/>
              <a:ln w="57150">
                <a:solidFill>
                  <a:srgbClr val="FF0066"/>
                </a:solidFill>
                <a:rou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Text Box 7">
                <a:extLst>
                  <a:ext uri="{FF2B5EF4-FFF2-40B4-BE49-F238E27FC236}">
                    <a16:creationId xmlns:a16="http://schemas.microsoft.com/office/drawing/2014/main" id="{664B0408-AF55-2EF3-3B29-5E73F290B0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35379" y="3708455"/>
                <a:ext cx="951736" cy="371955"/>
              </a:xfrm>
              <a:prstGeom prst="rect">
                <a:avLst/>
              </a:prstGeom>
              <a:solidFill>
                <a:srgbClr val="FFFF66"/>
              </a:solidFill>
              <a:ln w="9525" algn="ctr">
                <a:solidFill>
                  <a:srgbClr val="0000FF"/>
                </a:solidFill>
                <a:miter lim="800000"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rPr>
                  <a:t>3.5GeV </a:t>
                </a:r>
                <a:r>
                  <a:rPr kumimoji="0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rPr>
                  <a:t>Storage Ring</a:t>
                </a: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rPr>
                  <a:t> C=</a:t>
                </a:r>
                <a:r>
                  <a:rPr kumimoji="0" lang="en-US" altLang="zh-CN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rPr>
                  <a:t>432m</a:t>
                </a:r>
              </a:p>
            </p:txBody>
          </p:sp>
          <p:sp>
            <p:nvSpPr>
              <p:cNvPr id="32" name="Text Box 6">
                <a:extLst>
                  <a:ext uri="{FF2B5EF4-FFF2-40B4-BE49-F238E27FC236}">
                    <a16:creationId xmlns:a16="http://schemas.microsoft.com/office/drawing/2014/main" id="{293A2C32-D566-4528-531D-0258FACDCF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35362" y="5330072"/>
                <a:ext cx="907064" cy="241039"/>
              </a:xfrm>
              <a:prstGeom prst="rect">
                <a:avLst/>
              </a:prstGeom>
              <a:solidFill>
                <a:srgbClr val="FFFF66"/>
              </a:solidFill>
              <a:ln w="9525" algn="ctr">
                <a:solidFill>
                  <a:srgbClr val="0000FF"/>
                </a:solidFill>
                <a:miter lim="800000"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rPr>
                  <a:t>Booster </a:t>
                </a:r>
                <a:r>
                  <a:rPr kumimoji="0" lang="en-US" altLang="zh-CN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rPr>
                  <a:t>C=180m</a:t>
                </a:r>
              </a:p>
            </p:txBody>
          </p:sp>
          <p:sp>
            <p:nvSpPr>
              <p:cNvPr id="33" name="Text Box 5">
                <a:extLst>
                  <a:ext uri="{FF2B5EF4-FFF2-40B4-BE49-F238E27FC236}">
                    <a16:creationId xmlns:a16="http://schemas.microsoft.com/office/drawing/2014/main" id="{BA601CC9-7590-BF13-85C6-8FD61677D5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21892" y="6587903"/>
                <a:ext cx="857334" cy="371955"/>
              </a:xfrm>
              <a:prstGeom prst="rect">
                <a:avLst/>
              </a:prstGeom>
              <a:solidFill>
                <a:srgbClr val="FFFF66"/>
              </a:solidFill>
              <a:ln w="9525" algn="ctr">
                <a:solidFill>
                  <a:srgbClr val="0000FF"/>
                </a:solidFill>
                <a:miter lim="800000"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rPr>
                  <a:t>150MeV </a:t>
                </a:r>
                <a:r>
                  <a:rPr kumimoji="0" lang="zh-CN" alt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黑体" panose="02010609060101010101" charset="-122"/>
                    <a:ea typeface="黑体" panose="02010609060101010101" charset="-122"/>
                    <a:cs typeface="+mn-cs"/>
                  </a:rPr>
                  <a:t>Linear Accelerator</a:t>
                </a:r>
              </a:p>
            </p:txBody>
          </p:sp>
        </p:grpSp>
        <p:pic>
          <p:nvPicPr>
            <p:cNvPr id="22" name="Picture 6" descr="DSC_1883">
              <a:extLst>
                <a:ext uri="{FF2B5EF4-FFF2-40B4-BE49-F238E27FC236}">
                  <a16:creationId xmlns:a16="http://schemas.microsoft.com/office/drawing/2014/main" id="{4A618330-1328-642F-43DE-756DBBD637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376" y="3876676"/>
              <a:ext cx="1293812" cy="892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5" descr="Experimental-Hall-DSC_2871">
              <a:extLst>
                <a:ext uri="{FF2B5EF4-FFF2-40B4-BE49-F238E27FC236}">
                  <a16:creationId xmlns:a16="http://schemas.microsoft.com/office/drawing/2014/main" id="{44130E5D-331C-DB23-8959-FA40115A66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138" y="3013076"/>
              <a:ext cx="1289050" cy="754063"/>
            </a:xfrm>
            <a:prstGeom prst="rect">
              <a:avLst/>
            </a:prstGeom>
            <a:noFill/>
            <a:ln w="9525">
              <a:solidFill>
                <a:srgbClr val="FF0066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4CA165EF-0213-ABFA-7D3C-5ADBFE1A47D3}"/>
              </a:ext>
            </a:extLst>
          </p:cNvPr>
          <p:cNvSpPr txBox="1"/>
          <p:nvPr/>
        </p:nvSpPr>
        <p:spPr bwMode="auto">
          <a:xfrm>
            <a:off x="951230" y="2744470"/>
            <a:ext cx="1393190" cy="306705"/>
          </a:xfrm>
          <a:prstGeom prst="rect">
            <a:avLst/>
          </a:prstGeom>
          <a:solidFill>
            <a:srgbClr val="FFFF66"/>
          </a:solidFill>
          <a:ln w="9525" algn="ctr">
            <a:solidFill>
              <a:srgbClr val="0000FF"/>
            </a:solidFill>
            <a:miter lim="800000"/>
          </a:ln>
        </p:spPr>
        <p:txBody>
          <a:bodyPr wrap="square" rtlCol="0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  <a:sym typeface="+mn-ea"/>
              </a:rPr>
              <a:t>Beamlines and Experimental Stations</a:t>
            </a:r>
          </a:p>
        </p:txBody>
      </p:sp>
      <p:graphicFrame>
        <p:nvGraphicFramePr>
          <p:cNvPr id="35" name="表格 34">
            <a:extLst>
              <a:ext uri="{FF2B5EF4-FFF2-40B4-BE49-F238E27FC236}">
                <a16:creationId xmlns:a16="http://schemas.microsoft.com/office/drawing/2014/main" id="{681DD106-4ED5-11F0-4998-7208EF509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129748"/>
              </p:ext>
            </p:extLst>
          </p:nvPr>
        </p:nvGraphicFramePr>
        <p:xfrm>
          <a:off x="7648909" y="2135189"/>
          <a:ext cx="4057948" cy="402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515">
                  <a:extLst>
                    <a:ext uri="{9D8B030D-6E8A-4147-A177-3AD203B41FA5}">
                      <a16:colId xmlns:a16="http://schemas.microsoft.com/office/drawing/2014/main" val="13799588"/>
                    </a:ext>
                  </a:extLst>
                </a:gridCol>
                <a:gridCol w="1794433">
                  <a:extLst>
                    <a:ext uri="{9D8B030D-6E8A-4147-A177-3AD203B41FA5}">
                      <a16:colId xmlns:a16="http://schemas.microsoft.com/office/drawing/2014/main" val="3369202324"/>
                    </a:ext>
                  </a:extLst>
                </a:gridCol>
              </a:tblGrid>
              <a:tr h="342130">
                <a:tc gridSpan="2">
                  <a:txBody>
                    <a:bodyPr/>
                    <a:lstStyle/>
                    <a:p>
                      <a:pPr algn="ctr" latinLnBrk="0"/>
                      <a:r>
                        <a:rPr lang="en-US" sz="1800" dirty="0">
                          <a:effectLst/>
                        </a:rPr>
                        <a:t>SSRF operation Parameter</a:t>
                      </a: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pPr algn="ctr" latinLnBrk="0"/>
                      <a:r>
                        <a:rPr lang="en-US" sz="1200" dirty="0">
                          <a:effectLst/>
                        </a:rPr>
                        <a:t>Value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95450275"/>
                  </a:ext>
                </a:extLst>
              </a:tr>
              <a:tr h="342130">
                <a:tc>
                  <a:txBody>
                    <a:bodyPr/>
                    <a:lstStyle/>
                    <a:p>
                      <a:pPr algn="l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Storage Ring Energy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 GeV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824623463"/>
                  </a:ext>
                </a:extLst>
              </a:tr>
              <a:tr h="342130">
                <a:tc>
                  <a:txBody>
                    <a:bodyPr/>
                    <a:lstStyle/>
                    <a:p>
                      <a:pPr algn="l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Circumference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432m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937180465"/>
                  </a:ext>
                </a:extLst>
              </a:tr>
              <a:tr h="342130">
                <a:tc>
                  <a:txBody>
                    <a:bodyPr/>
                    <a:lstStyle/>
                    <a:p>
                      <a:pPr algn="l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Natural Emittance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4.2 nm-rad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992324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306070" algn="l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Multi-bunch</a:t>
                      </a:r>
                    </a:p>
                    <a:p>
                      <a:pPr indent="306070" algn="l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Single-bunch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200-300 mA</a:t>
                      </a:r>
                    </a:p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mA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2138702959"/>
                  </a:ext>
                </a:extLst>
              </a:tr>
              <a:tr h="342130">
                <a:tc>
                  <a:txBody>
                    <a:bodyPr/>
                    <a:lstStyle/>
                    <a:p>
                      <a:pPr algn="l" latinLnBrk="0"/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Coupling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 ~ 0.7%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929889934"/>
                  </a:ext>
                </a:extLst>
              </a:tr>
              <a:tr h="342130">
                <a:tc>
                  <a:txBody>
                    <a:bodyPr/>
                    <a:lstStyle/>
                    <a:p>
                      <a:pPr algn="l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RF Voltage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4-5 MV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109100218"/>
                  </a:ext>
                </a:extLst>
              </a:tr>
              <a:tr h="342130">
                <a:tc>
                  <a:txBody>
                    <a:bodyPr/>
                    <a:lstStyle/>
                    <a:p>
                      <a:pPr algn="l" latinLnBrk="0"/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Beam Lifetime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~ 20 </a:t>
                      </a:r>
                      <a:r>
                        <a:rPr lang="en-US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hrs</a:t>
                      </a:r>
                      <a:endParaRPr lang="en-US" sz="16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933639710"/>
                  </a:ext>
                </a:extLst>
              </a:tr>
              <a:tr h="342130">
                <a:tc>
                  <a:txBody>
                    <a:bodyPr/>
                    <a:lstStyle/>
                    <a:p>
                      <a:pPr algn="l" latinLnBrk="0"/>
                      <a:r>
                        <a:rPr lang="en-US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Linac</a:t>
                      </a:r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Energy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MeV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219688171"/>
                  </a:ext>
                </a:extLst>
              </a:tr>
              <a:tr h="342130">
                <a:tc>
                  <a:txBody>
                    <a:bodyPr/>
                    <a:lstStyle/>
                    <a:p>
                      <a:pPr algn="l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Booster Output Energy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 GeV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258030063"/>
                  </a:ext>
                </a:extLst>
              </a:tr>
              <a:tr h="342130">
                <a:tc>
                  <a:txBody>
                    <a:bodyPr/>
                    <a:lstStyle/>
                    <a:p>
                      <a:pPr algn="l" latinLnBrk="0"/>
                      <a:r>
                        <a:rPr lang="en-US" sz="16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Injection interval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en-US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min (top-up)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762434429"/>
                  </a:ext>
                </a:extLst>
              </a:tr>
            </a:tbl>
          </a:graphicData>
        </a:graphic>
      </p:graphicFrame>
      <p:pic>
        <p:nvPicPr>
          <p:cNvPr id="36" name="图片 35">
            <a:extLst>
              <a:ext uri="{FF2B5EF4-FFF2-40B4-BE49-F238E27FC236}">
                <a16:creationId xmlns:a16="http://schemas.microsoft.com/office/drawing/2014/main" id="{0FD6FFBC-6E75-5227-0BEB-08AFF0EA3D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5304" y="2085111"/>
            <a:ext cx="2986993" cy="141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188573-8195-1E38-9CFE-66DF56EC4D41}"/>
              </a:ext>
            </a:extLst>
          </p:cNvPr>
          <p:cNvSpPr txBox="1"/>
          <p:nvPr/>
        </p:nvSpPr>
        <p:spPr>
          <a:xfrm>
            <a:off x="192000" y="200557"/>
            <a:ext cx="9144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zh-CN" sz="26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Overview of Institute and Research Group</a:t>
            </a:r>
            <a:endParaRPr lang="zh-CN" altLang="en-US" sz="26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DB1049A-B9B9-A03B-4AA1-36E41F8DB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01" y="2493000"/>
            <a:ext cx="5636889" cy="3501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48BA89C-6EA0-8A22-0FA8-15233860E9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67" y="2531403"/>
            <a:ext cx="5186667" cy="35010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DABDEAF-669F-6F9A-6E47-41A512F65C91}"/>
              </a:ext>
            </a:extLst>
          </p:cNvPr>
          <p:cNvSpPr txBox="1"/>
          <p:nvPr/>
        </p:nvSpPr>
        <p:spPr>
          <a:xfrm>
            <a:off x="1920000" y="6252719"/>
            <a:ext cx="2735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NbTi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wiggler in SSRF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5C175A-177C-D8CE-8B0B-148E5E08282F}"/>
              </a:ext>
            </a:extLst>
          </p:cNvPr>
          <p:cNvSpPr txBox="1"/>
          <p:nvPr/>
        </p:nvSpPr>
        <p:spPr>
          <a:xfrm>
            <a:off x="7176000" y="6298272"/>
            <a:ext cx="4046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 model coil of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NbTi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wiggler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E7A1F7A-8C35-7268-2578-2D80A3D37C00}"/>
              </a:ext>
            </a:extLst>
          </p:cNvPr>
          <p:cNvSpPr txBox="1"/>
          <p:nvPr/>
        </p:nvSpPr>
        <p:spPr>
          <a:xfrm>
            <a:off x="336000" y="837000"/>
            <a:ext cx="11664000" cy="1556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superconducting wiggler at SSRF is a home-developed high-field insertion device with a peak field of 4.2 T. It serves as the photon source for the BL12SW hard X-ray beamline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8218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188573-8195-1E38-9CFE-66DF56EC4D41}"/>
              </a:ext>
            </a:extLst>
          </p:cNvPr>
          <p:cNvSpPr txBox="1"/>
          <p:nvPr/>
        </p:nvSpPr>
        <p:spPr>
          <a:xfrm>
            <a:off x="192000" y="200557"/>
            <a:ext cx="9144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zh-CN" sz="26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Overview of Institute and Research Group</a:t>
            </a:r>
            <a:endParaRPr lang="zh-CN" altLang="en-US" sz="26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DABDEAF-669F-6F9A-6E47-41A512F65C91}"/>
              </a:ext>
            </a:extLst>
          </p:cNvPr>
          <p:cNvSpPr txBox="1"/>
          <p:nvPr/>
        </p:nvSpPr>
        <p:spPr>
          <a:xfrm>
            <a:off x="1920000" y="6252719"/>
            <a:ext cx="2640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HTS wiggler in SSRF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5C175A-177C-D8CE-8B0B-148E5E08282F}"/>
              </a:ext>
            </a:extLst>
          </p:cNvPr>
          <p:cNvSpPr txBox="1"/>
          <p:nvPr/>
        </p:nvSpPr>
        <p:spPr>
          <a:xfrm>
            <a:off x="7176000" y="6298272"/>
            <a:ext cx="3767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 model coil of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undupator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E7A1F7A-8C35-7268-2578-2D80A3D37C00}"/>
              </a:ext>
            </a:extLst>
          </p:cNvPr>
          <p:cNvSpPr txBox="1"/>
          <p:nvPr/>
        </p:nvSpPr>
        <p:spPr>
          <a:xfrm>
            <a:off x="336000" y="837000"/>
            <a:ext cx="11664000" cy="1556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As China’s first SCU with storage-ring beam commissioning, the SSRF superconducting undulator prototype has a 16 mm period, 9.5 mm gap and 50 periods, with 0.67 T design peak field and 0.57 T measured field.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上海光源超导波荡器样机带束测试获得成功--中国科学院上海高等研究院">
            <a:extLst>
              <a:ext uri="{FF2B5EF4-FFF2-40B4-BE49-F238E27FC236}">
                <a16:creationId xmlns:a16="http://schemas.microsoft.com/office/drawing/2014/main" id="{CB715F64-D30D-F278-2DE3-94FB97F2C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6" b="11456"/>
          <a:stretch/>
        </p:blipFill>
        <p:spPr bwMode="auto">
          <a:xfrm>
            <a:off x="2145221" y="2485140"/>
            <a:ext cx="2190023" cy="361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CDC9591-4437-F5CD-04F6-BD66C1686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294" y="2637000"/>
            <a:ext cx="4799521" cy="33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55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A0E38D8-AECA-0FB6-2819-F391C9B985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8" t="6663" r="12262" b="4628"/>
          <a:stretch/>
        </p:blipFill>
        <p:spPr>
          <a:xfrm>
            <a:off x="840210" y="2333827"/>
            <a:ext cx="4222808" cy="394128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E188573-8195-1E38-9CFE-66DF56EC4D41}"/>
              </a:ext>
            </a:extLst>
          </p:cNvPr>
          <p:cNvSpPr txBox="1"/>
          <p:nvPr/>
        </p:nvSpPr>
        <p:spPr>
          <a:xfrm>
            <a:off x="192000" y="200557"/>
            <a:ext cx="9144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zh-CN" sz="26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Overview of Institute and Research Group</a:t>
            </a:r>
            <a:endParaRPr lang="zh-CN" altLang="en-US" sz="26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AutoShape 2" descr="日本藤仓公司第二代高温超导线材-凌云光技术股份有限公司">
            <a:extLst>
              <a:ext uri="{FF2B5EF4-FFF2-40B4-BE49-F238E27FC236}">
                <a16:creationId xmlns:a16="http://schemas.microsoft.com/office/drawing/2014/main" id="{587FE03A-8019-68D0-3B26-3B48E07C39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67890" y="349059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C077F7-927F-3754-453C-1621244BFE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43" r="10673" b="6810"/>
          <a:stretch>
            <a:fillRect/>
          </a:stretch>
        </p:blipFill>
        <p:spPr>
          <a:xfrm>
            <a:off x="6285961" y="4973653"/>
            <a:ext cx="1618686" cy="14967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4BAB4AC-C02B-0ED3-EED4-960402CE3C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104" t="4574" r="23691" b="4574"/>
          <a:stretch>
            <a:fillRect/>
          </a:stretch>
        </p:blipFill>
        <p:spPr>
          <a:xfrm>
            <a:off x="6277769" y="2260001"/>
            <a:ext cx="1583001" cy="1584246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4E6BD792-CFF7-0C03-30B9-7292FE0A7D3A}"/>
              </a:ext>
            </a:extLst>
          </p:cNvPr>
          <p:cNvSpPr/>
          <p:nvPr/>
        </p:nvSpPr>
        <p:spPr bwMode="auto">
          <a:xfrm>
            <a:off x="3864175" y="3714998"/>
            <a:ext cx="216015" cy="504035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scene3d>
            <a:camera prst="orthographicFront">
              <a:rot lat="0" lon="39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687EC26-676B-763D-C174-A609D00903C5}"/>
              </a:ext>
            </a:extLst>
          </p:cNvPr>
          <p:cNvCxnSpPr>
            <a:cxnSpLocks/>
          </p:cNvCxnSpPr>
          <p:nvPr/>
        </p:nvCxnSpPr>
        <p:spPr bwMode="auto">
          <a:xfrm flipV="1">
            <a:off x="4008185" y="2266959"/>
            <a:ext cx="2269583" cy="1448039"/>
          </a:xfrm>
          <a:prstGeom prst="line">
            <a:avLst/>
          </a:prstGeom>
          <a:ln w="127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448E785-E5BD-025B-5BBA-508DE636D57A}"/>
              </a:ext>
            </a:extLst>
          </p:cNvPr>
          <p:cNvCxnSpPr>
            <a:cxnSpLocks/>
          </p:cNvCxnSpPr>
          <p:nvPr/>
        </p:nvCxnSpPr>
        <p:spPr bwMode="auto">
          <a:xfrm>
            <a:off x="4008185" y="4253359"/>
            <a:ext cx="2269583" cy="2210104"/>
          </a:xfrm>
          <a:prstGeom prst="line">
            <a:avLst/>
          </a:prstGeom>
          <a:ln w="127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7822CD97-ACC5-F901-D5DF-07B1104B2A05}"/>
              </a:ext>
            </a:extLst>
          </p:cNvPr>
          <p:cNvSpPr/>
          <p:nvPr/>
        </p:nvSpPr>
        <p:spPr bwMode="auto">
          <a:xfrm>
            <a:off x="6277768" y="4966695"/>
            <a:ext cx="5218230" cy="1496768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B0D9145-11FF-FDD4-FDB1-1B5F9A0B1EB6}"/>
              </a:ext>
            </a:extLst>
          </p:cNvPr>
          <p:cNvSpPr txBox="1"/>
          <p:nvPr/>
        </p:nvSpPr>
        <p:spPr>
          <a:xfrm>
            <a:off x="7872724" y="2266959"/>
            <a:ext cx="4127488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LTS: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NbTi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Tc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&lt;10K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&lt;15T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Engineering application realized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D3E087E0-BEBE-E095-CF0F-7069D5A3307B}"/>
              </a:ext>
            </a:extLst>
          </p:cNvPr>
          <p:cNvCxnSpPr/>
          <p:nvPr/>
        </p:nvCxnSpPr>
        <p:spPr bwMode="auto">
          <a:xfrm>
            <a:off x="8256480" y="3967015"/>
            <a:ext cx="0" cy="9360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</p:spPr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6231572A-706F-71DF-B64D-A58464AABE13}"/>
              </a:ext>
            </a:extLst>
          </p:cNvPr>
          <p:cNvSpPr txBox="1"/>
          <p:nvPr/>
        </p:nvSpPr>
        <p:spPr>
          <a:xfrm>
            <a:off x="8514391" y="4973653"/>
            <a:ext cx="18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rgbClr val="FF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rPr>
              <a:t>？</a:t>
            </a:r>
            <a:endParaRPr lang="zh-CN" altLang="en-US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7E71797-4E6D-044F-7D4F-E06E534F4866}"/>
              </a:ext>
            </a:extLst>
          </p:cNvPr>
          <p:cNvSpPr/>
          <p:nvPr/>
        </p:nvSpPr>
        <p:spPr bwMode="auto">
          <a:xfrm>
            <a:off x="6285961" y="2266959"/>
            <a:ext cx="5210037" cy="158424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6F8761-4BEF-6DC4-A9C9-03D668F5E2A9}"/>
              </a:ext>
            </a:extLst>
          </p:cNvPr>
          <p:cNvSpPr txBox="1"/>
          <p:nvPr/>
        </p:nvSpPr>
        <p:spPr>
          <a:xfrm>
            <a:off x="8081785" y="5066132"/>
            <a:ext cx="3220811" cy="1530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HTS:  REBCO tape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T</a:t>
            </a:r>
            <a:r>
              <a:rPr lang="en-US" altLang="zh-CN" sz="1600" baseline="-25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&gt;25K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&gt;25T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7DBB590-C9F8-95D2-44A7-FF9FEC0C8A8F}"/>
              </a:ext>
            </a:extLst>
          </p:cNvPr>
          <p:cNvSpPr txBox="1"/>
          <p:nvPr/>
        </p:nvSpPr>
        <p:spPr>
          <a:xfrm>
            <a:off x="408000" y="900142"/>
            <a:ext cx="11664000" cy="1048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 far, SSRF has limited experience in HTS magnet applications. We aim to build up relevant technical capabilities starting from the design of a 15 T HTS racetrack coil.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2095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A27293-3FE9-8D25-923B-E3D3195CD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9567DDA2-96C1-2679-18EA-A5C695BEADE9}"/>
              </a:ext>
            </a:extLst>
          </p:cNvPr>
          <p:cNvSpPr txBox="1"/>
          <p:nvPr/>
        </p:nvSpPr>
        <p:spPr>
          <a:xfrm>
            <a:off x="192000" y="48942"/>
            <a:ext cx="7992000" cy="71211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Requirements of the 15 T HTS coil</a:t>
            </a:r>
            <a:endParaRPr lang="zh-CN" altLang="en-US" sz="32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0">
            <a:extLst>
              <a:ext uri="{FF2B5EF4-FFF2-40B4-BE49-F238E27FC236}">
                <a16:creationId xmlns:a16="http://schemas.microsoft.com/office/drawing/2014/main" id="{F24E7D9C-F45C-4721-A715-8F4F21DB4A70}"/>
              </a:ext>
            </a:extLst>
          </p:cNvPr>
          <p:cNvSpPr/>
          <p:nvPr/>
        </p:nvSpPr>
        <p:spPr>
          <a:xfrm>
            <a:off x="810313" y="981514"/>
            <a:ext cx="4680000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Main parameter for 15 T HTS coil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5C39AD99-60D2-EA4C-5286-1637C1DF52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66904"/>
              </p:ext>
            </p:extLst>
          </p:nvPr>
        </p:nvGraphicFramePr>
        <p:xfrm>
          <a:off x="6734142" y="1376035"/>
          <a:ext cx="469740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8700">
                  <a:extLst>
                    <a:ext uri="{9D8B030D-6E8A-4147-A177-3AD203B41FA5}">
                      <a16:colId xmlns:a16="http://schemas.microsoft.com/office/drawing/2014/main" val="3440649655"/>
                    </a:ext>
                  </a:extLst>
                </a:gridCol>
                <a:gridCol w="2348700">
                  <a:extLst>
                    <a:ext uri="{9D8B030D-6E8A-4147-A177-3AD203B41FA5}">
                      <a16:colId xmlns:a16="http://schemas.microsoft.com/office/drawing/2014/main" val="169888210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Parameters of Thin-substrate HTS Tapes of SST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619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width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mm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557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thickness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µm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902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i="1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altLang="zh-CN" baseline="-250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77 K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，自场）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200 A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305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i="1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altLang="zh-CN" baseline="-250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4.2 K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 T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200*2.29 A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541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Bending radius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mm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8951466"/>
                  </a:ext>
                </a:extLst>
              </a:tr>
            </a:tbl>
          </a:graphicData>
        </a:graphic>
      </p:graphicFrame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432A40D-2CAB-6804-8D29-7828DAB8F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74418"/>
              </p:ext>
            </p:extLst>
          </p:nvPr>
        </p:nvGraphicFramePr>
        <p:xfrm>
          <a:off x="552000" y="1657363"/>
          <a:ext cx="5172398" cy="45257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86199">
                  <a:extLst>
                    <a:ext uri="{9D8B030D-6E8A-4147-A177-3AD203B41FA5}">
                      <a16:colId xmlns:a16="http://schemas.microsoft.com/office/drawing/2014/main" val="980173808"/>
                    </a:ext>
                  </a:extLst>
                </a:gridCol>
                <a:gridCol w="2586199">
                  <a:extLst>
                    <a:ext uri="{9D8B030D-6E8A-4147-A177-3AD203B41FA5}">
                      <a16:colId xmlns:a16="http://schemas.microsoft.com/office/drawing/2014/main" val="2705343963"/>
                    </a:ext>
                  </a:extLst>
                </a:gridCol>
              </a:tblGrid>
              <a:tr h="5028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Central Field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&gt;10 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610550"/>
                  </a:ext>
                </a:extLst>
              </a:tr>
              <a:tr h="50286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baseline="-250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of coil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&lt;20 T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4390218"/>
                  </a:ext>
                </a:extLst>
              </a:tr>
              <a:tr h="5028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Arc Radius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 mm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019811"/>
                  </a:ext>
                </a:extLst>
              </a:tr>
              <a:tr h="5028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Max. Stress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&lt;600 MPa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5036667"/>
                  </a:ext>
                </a:extLst>
              </a:tr>
              <a:tr h="5028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Cooling Method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LHe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bath cooling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4786458"/>
                  </a:ext>
                </a:extLst>
              </a:tr>
              <a:tr h="50286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Operation temperature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4.2K-20 K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547427"/>
                  </a:ext>
                </a:extLst>
              </a:tr>
              <a:tr h="50286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VPI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5641523"/>
                  </a:ext>
                </a:extLst>
              </a:tr>
              <a:tr h="5028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Stycast</a:t>
                      </a:r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2850+CAT 24LV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5734510"/>
                  </a:ext>
                </a:extLst>
              </a:tr>
              <a:tr h="50286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800" i="1" kern="12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altLang="zh-CN" sz="1800" kern="1200" baseline="-25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op</a:t>
                      </a:r>
                      <a:r>
                        <a:rPr lang="en-US" altLang="zh-CN" sz="180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CN" sz="1800" i="1" kern="12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altLang="zh-CN" sz="1800" kern="1200" baseline="-25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altLang="en-US" sz="1800" kern="120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≤</a:t>
                      </a:r>
                      <a:r>
                        <a:rPr lang="en-US" altLang="zh-CN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50%</a:t>
                      </a:r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1735471"/>
                  </a:ext>
                </a:extLst>
              </a:tr>
            </a:tbl>
          </a:graphicData>
        </a:graphic>
      </p:graphicFrame>
      <p:grpSp>
        <p:nvGrpSpPr>
          <p:cNvPr id="3" name="组合 2">
            <a:extLst>
              <a:ext uri="{FF2B5EF4-FFF2-40B4-BE49-F238E27FC236}">
                <a16:creationId xmlns:a16="http://schemas.microsoft.com/office/drawing/2014/main" id="{DC3FF8EB-063E-ED95-7A82-7D15E623E5C5}"/>
              </a:ext>
            </a:extLst>
          </p:cNvPr>
          <p:cNvGrpSpPr/>
          <p:nvPr/>
        </p:nvGrpSpPr>
        <p:grpSpPr>
          <a:xfrm>
            <a:off x="6498265" y="4086055"/>
            <a:ext cx="5141735" cy="2112117"/>
            <a:chOff x="6732464" y="1676883"/>
            <a:chExt cx="5141735" cy="2112117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011897D-26A8-0D0F-8E63-919EB1969CF7}"/>
                </a:ext>
              </a:extLst>
            </p:cNvPr>
            <p:cNvSpPr/>
            <p:nvPr/>
          </p:nvSpPr>
          <p:spPr>
            <a:xfrm>
              <a:off x="8918650" y="3024888"/>
              <a:ext cx="2665194" cy="19501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F6065F1-A859-D6A3-E30B-E0ACCFCA9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6331"/>
            <a:stretch/>
          </p:blipFill>
          <p:spPr>
            <a:xfrm>
              <a:off x="6732464" y="1676883"/>
              <a:ext cx="5141735" cy="2112117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A906E62-6FAD-2AA2-D8AE-16EA10EF7C51}"/>
                </a:ext>
              </a:extLst>
            </p:cNvPr>
            <p:cNvSpPr/>
            <p:nvPr/>
          </p:nvSpPr>
          <p:spPr>
            <a:xfrm>
              <a:off x="9209005" y="2942549"/>
              <a:ext cx="2665194" cy="19501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69924CDF-6A50-4DC4-A33A-56545EF68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000" y="6198172"/>
            <a:ext cx="5109684" cy="39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58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27293-3FE9-8D25-923B-E3D3195CD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9567DDA2-96C1-2679-18EA-A5C695BEADE9}"/>
              </a:ext>
            </a:extLst>
          </p:cNvPr>
          <p:cNvSpPr txBox="1"/>
          <p:nvPr/>
        </p:nvSpPr>
        <p:spPr>
          <a:xfrm>
            <a:off x="192000" y="48942"/>
            <a:ext cx="7992000" cy="71211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EM Optimization of the 15 T Racetrack Coil</a:t>
            </a:r>
            <a:endParaRPr lang="zh-CN" altLang="en-US" sz="24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C5C5FB-2B5E-34AA-BF80-B64EED08AAD1}"/>
              </a:ext>
            </a:extLst>
          </p:cNvPr>
          <p:cNvSpPr txBox="1"/>
          <p:nvPr/>
        </p:nvSpPr>
        <p:spPr>
          <a:xfrm>
            <a:off x="1992000" y="5537840"/>
            <a:ext cx="1271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图 匝数优化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F43361E-9CD3-2CB8-B0B7-36567FAB0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330" y="2741176"/>
            <a:ext cx="5859442" cy="356683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D82278F-1A3F-F66F-C428-E0242B21F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45" y="2723873"/>
            <a:ext cx="5909955" cy="344090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DFA3545-5486-8722-FE59-0D1B61C926AE}"/>
              </a:ext>
            </a:extLst>
          </p:cNvPr>
          <p:cNvSpPr txBox="1"/>
          <p:nvPr/>
        </p:nvSpPr>
        <p:spPr>
          <a:xfrm>
            <a:off x="6152088" y="869360"/>
            <a:ext cx="5909955" cy="17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Double-pancake optimization shows saturated field and cost-efficiency at 7 pancakes (600 turns, 1 mm inter-pancake gap, 50 mm straight length, 4 mm arc radius, 200 A operating current).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316439E-FDFD-47C2-D268-FFDED6444642}"/>
              </a:ext>
            </a:extLst>
          </p:cNvPr>
          <p:cNvSpPr txBox="1"/>
          <p:nvPr/>
        </p:nvSpPr>
        <p:spPr>
          <a:xfrm>
            <a:off x="186045" y="836167"/>
            <a:ext cx="5261955" cy="17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Turn optimization reveals saturated field and cost-efficiency at 600 turns (5 DBs, 1 mm gap, 50 mm straight length, 4 mm arc radius, 200 A operating current).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134BAA2-718C-0A1C-0F2D-C7A6DCD80875}"/>
              </a:ext>
            </a:extLst>
          </p:cNvPr>
          <p:cNvSpPr txBox="1"/>
          <p:nvPr/>
        </p:nvSpPr>
        <p:spPr>
          <a:xfrm>
            <a:off x="1272000" y="6439726"/>
            <a:ext cx="10223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Conclusion: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 double pancakes with 600 turns each DP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minimize HTS tape consumption.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2680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6C356-AFE9-AD22-4FE3-1FA0C51D4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BC10379-9547-43F1-91AA-AA7A50E91917}"/>
              </a:ext>
            </a:extLst>
          </p:cNvPr>
          <p:cNvSpPr txBox="1"/>
          <p:nvPr/>
        </p:nvSpPr>
        <p:spPr>
          <a:xfrm>
            <a:off x="10712425" y="3573031"/>
            <a:ext cx="72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14C2800-E81C-9905-198C-9D3C9172D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022242"/>
              </p:ext>
            </p:extLst>
          </p:nvPr>
        </p:nvGraphicFramePr>
        <p:xfrm>
          <a:off x="552000" y="909000"/>
          <a:ext cx="4896000" cy="5880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980173808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2705343963"/>
                    </a:ext>
                  </a:extLst>
                </a:gridCol>
              </a:tblGrid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Straight-section length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 mm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4390218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Arc radius</a:t>
                      </a:r>
                      <a:endParaRPr lang="zh-CN" altLang="en-US" sz="20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 mm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5036667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Number of DPs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4786458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Turns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600×7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547427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1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altLang="zh-CN" sz="2000" b="1" baseline="-250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op</a:t>
                      </a:r>
                      <a:endParaRPr lang="zh-CN" altLang="en-US" sz="2000" b="1" baseline="-25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300 A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1355653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Ic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326 A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4082226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Length of HTS tape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120*7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5641523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i="1" baseline="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000" baseline="-250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max</a:t>
                      </a:r>
                      <a:endParaRPr lang="zh-CN" altLang="en-US" sz="2000" baseline="-25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20.4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5734510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i="1" baseline="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000" baseline="-250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center</a:t>
                      </a:r>
                      <a:endParaRPr lang="zh-CN" altLang="en-US" sz="2000" baseline="-25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19.7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7721409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Hoop stress</a:t>
                      </a:r>
                      <a:endParaRPr lang="zh-CN" altLang="en-US" sz="20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220 MPa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6728891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Radial stress</a:t>
                      </a:r>
                      <a:endParaRPr lang="zh-CN" altLang="en-US" sz="20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 MPa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1170491"/>
                  </a:ext>
                </a:extLst>
              </a:tr>
            </a:tbl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1403526D-8A10-7FD0-D32C-F6AD8E867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650" y="810148"/>
            <a:ext cx="3259350" cy="273838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0C3F279-F89C-6759-79F6-E3FFAD7D40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74"/>
          <a:stretch/>
        </p:blipFill>
        <p:spPr>
          <a:xfrm>
            <a:off x="6769287" y="3908204"/>
            <a:ext cx="4303138" cy="256540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ABC86A5-2EF5-2042-5C28-99323A3D4EBE}"/>
              </a:ext>
            </a:extLst>
          </p:cNvPr>
          <p:cNvSpPr txBox="1"/>
          <p:nvPr/>
        </p:nvSpPr>
        <p:spPr>
          <a:xfrm>
            <a:off x="7221530" y="6507771"/>
            <a:ext cx="3667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On-axis Magnetic Field Distribution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F36176B5-D605-E2DA-452C-79DBA6D98DBB}"/>
              </a:ext>
            </a:extLst>
          </p:cNvPr>
          <p:cNvSpPr txBox="1"/>
          <p:nvPr/>
        </p:nvSpPr>
        <p:spPr>
          <a:xfrm>
            <a:off x="192000" y="48942"/>
            <a:ext cx="7992000" cy="71211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EM Optimization of the 15 T Racetrack Coil</a:t>
            </a:r>
            <a:endParaRPr lang="zh-CN" altLang="en-US" sz="24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55C58B7-2DB5-0AF0-7345-9768E63874B3}"/>
              </a:ext>
            </a:extLst>
          </p:cNvPr>
          <p:cNvSpPr txBox="1"/>
          <p:nvPr/>
        </p:nvSpPr>
        <p:spPr>
          <a:xfrm>
            <a:off x="7038628" y="3535491"/>
            <a:ext cx="39488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EM results for HTS coil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Bmax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=20.4 T)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296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709D03D-3520-9547-5D95-B0E7A7D1E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000" y="1656296"/>
            <a:ext cx="6480000" cy="5103334"/>
          </a:xfrm>
          <a:prstGeom prst="rect">
            <a:avLst/>
          </a:prstGeom>
        </p:spPr>
      </p:pic>
      <p:sp>
        <p:nvSpPr>
          <p:cNvPr id="3" name="标题 1">
            <a:extLst>
              <a:ext uri="{FF2B5EF4-FFF2-40B4-BE49-F238E27FC236}">
                <a16:creationId xmlns:a16="http://schemas.microsoft.com/office/drawing/2014/main" id="{FFC63696-1D14-3144-597F-B29EC4F7D5B8}"/>
              </a:ext>
            </a:extLst>
          </p:cNvPr>
          <p:cNvSpPr txBox="1"/>
          <p:nvPr/>
        </p:nvSpPr>
        <p:spPr>
          <a:xfrm>
            <a:off x="192000" y="48942"/>
            <a:ext cx="7992000" cy="71211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EM Optimization of the 15 T Racetrack Coil</a:t>
            </a:r>
            <a:endParaRPr lang="zh-CN" altLang="en-US" sz="24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7CC730C4-78F6-AFBB-60FD-8EA0D52662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408771"/>
              </p:ext>
            </p:extLst>
          </p:nvPr>
        </p:nvGraphicFramePr>
        <p:xfrm>
          <a:off x="7104000" y="1768018"/>
          <a:ext cx="4896000" cy="4844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980173808"/>
                    </a:ext>
                  </a:extLst>
                </a:gridCol>
                <a:gridCol w="2448000">
                  <a:extLst>
                    <a:ext uri="{9D8B030D-6E8A-4147-A177-3AD203B41FA5}">
                      <a16:colId xmlns:a16="http://schemas.microsoft.com/office/drawing/2014/main" val="2705343963"/>
                    </a:ext>
                  </a:extLst>
                </a:gridCol>
              </a:tblGrid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Straight-section length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50 mm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4390218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Arc radius</a:t>
                      </a:r>
                      <a:endParaRPr lang="zh-CN" altLang="en-US" sz="20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 mm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5036667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Number of DPs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4786458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Turns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600×7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547427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i="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altLang="zh-CN" sz="2000" b="1" baseline="-250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op</a:t>
                      </a:r>
                      <a:endParaRPr lang="zh-CN" altLang="en-US" sz="2000" b="1" baseline="-25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235 A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1355653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000" i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altLang="zh-CN" sz="2000" i="1" kern="1200" baseline="-25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op</a:t>
                      </a:r>
                      <a:endParaRPr lang="zh-CN" altLang="en-US" sz="2000" i="1" kern="1200" baseline="-25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4.2 K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0648366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Ic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478 A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4082226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i="1" baseline="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000" baseline="-250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max</a:t>
                      </a:r>
                      <a:endParaRPr lang="zh-CN" altLang="en-US" sz="2000" baseline="-25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15.7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5734510"/>
                  </a:ext>
                </a:extLst>
              </a:tr>
              <a:tr h="51794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i="1" baseline="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000" baseline="-25000" dirty="0" err="1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center</a:t>
                      </a:r>
                      <a:endParaRPr lang="zh-CN" altLang="en-US" sz="2000" baseline="-25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15.1</a:t>
                      </a:r>
                      <a:endParaRPr lang="zh-CN" altLang="en-US" sz="2000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7721409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52024649-E5A3-B4E7-D611-D34926091416}"/>
              </a:ext>
            </a:extLst>
          </p:cNvPr>
          <p:cNvSpPr txBox="1"/>
          <p:nvPr/>
        </p:nvSpPr>
        <p:spPr>
          <a:xfrm>
            <a:off x="192000" y="781889"/>
            <a:ext cx="11880000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previous current and magnetic field were near the coil’s performance limit. Based on simulation results, we adjusted it to a central field of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~15 T at 235 A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6283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D469B-E418-7E18-D65C-E2205B858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>
            <a:extLst>
              <a:ext uri="{FF2B5EF4-FFF2-40B4-BE49-F238E27FC236}">
                <a16:creationId xmlns:a16="http://schemas.microsoft.com/office/drawing/2014/main" id="{A041ECA7-25AD-5793-FAEA-C9FD3813FADA}"/>
              </a:ext>
            </a:extLst>
          </p:cNvPr>
          <p:cNvSpPr txBox="1"/>
          <p:nvPr/>
        </p:nvSpPr>
        <p:spPr>
          <a:xfrm>
            <a:off x="192000" y="48942"/>
            <a:ext cx="7992000" cy="71211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en-US" altLang="zh-CN" sz="24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Structural Design of the 15 T Racetrack Coil </a:t>
            </a:r>
            <a:endParaRPr lang="zh-CN" altLang="en-US" sz="32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8FBDF8C-A67A-F3B4-13F7-F3B567260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79" y="1125000"/>
            <a:ext cx="4471671" cy="517752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2275929-220D-659F-598E-5E72B6EEB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679" y="981000"/>
            <a:ext cx="2939321" cy="522722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D52CAECC-075D-948D-F85C-36EE8F0D4885}"/>
              </a:ext>
            </a:extLst>
          </p:cNvPr>
          <p:cNvSpPr txBox="1"/>
          <p:nvPr/>
        </p:nvSpPr>
        <p:spPr>
          <a:xfrm>
            <a:off x="5892679" y="1125000"/>
            <a:ext cx="230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Conduction-cooled</a:t>
            </a:r>
          </a:p>
          <a:p>
            <a:pPr algn="ctr"/>
            <a:r>
              <a:rPr lang="en-US" altLang="zh-CN" sz="1600" b="1" dirty="0"/>
              <a:t>board</a:t>
            </a:r>
            <a:endParaRPr lang="zh-CN" altLang="en-US" sz="1600" dirty="0"/>
          </a:p>
          <a:p>
            <a:endParaRPr lang="zh-CN" altLang="en-US" sz="1600" dirty="0"/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85672432-91EF-5920-A351-EC1D9F3CCFF2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4020679" y="1413000"/>
            <a:ext cx="1872000" cy="127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EDEDB1B2-7110-6044-2BF0-00BFD131E69D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5134631" y="1540499"/>
            <a:ext cx="758048" cy="8085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C20F67FC-5463-068C-C90D-B26CAA9ADC1C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1716679" y="1540499"/>
            <a:ext cx="4176000" cy="6217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31EFA43D-0397-2CA8-1FA3-ED37455B7F89}"/>
              </a:ext>
            </a:extLst>
          </p:cNvPr>
          <p:cNvSpPr txBox="1"/>
          <p:nvPr/>
        </p:nvSpPr>
        <p:spPr>
          <a:xfrm>
            <a:off x="5903417" y="2129126"/>
            <a:ext cx="187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Conduction-cooled collar</a:t>
            </a:r>
            <a:endParaRPr lang="zh-CN" altLang="en-US" sz="1600" dirty="0"/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DD7F0D2E-8FC8-3D31-1BB6-A4C227086456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4736299" y="2421514"/>
            <a:ext cx="1167118" cy="1007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64E20649-BB86-2868-4C4A-87412F6E5FD5}"/>
              </a:ext>
            </a:extLst>
          </p:cNvPr>
          <p:cNvCxnSpPr>
            <a:cxnSpLocks/>
          </p:cNvCxnSpPr>
          <p:nvPr/>
        </p:nvCxnSpPr>
        <p:spPr>
          <a:xfrm>
            <a:off x="7222631" y="2473533"/>
            <a:ext cx="894377" cy="735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CCA4701-0877-EFD3-C734-79C88FCF6AC4}"/>
              </a:ext>
            </a:extLst>
          </p:cNvPr>
          <p:cNvSpPr txBox="1"/>
          <p:nvPr/>
        </p:nvSpPr>
        <p:spPr>
          <a:xfrm>
            <a:off x="5964679" y="3462947"/>
            <a:ext cx="1257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+mn-ea"/>
              </a:rPr>
              <a:t>G10</a:t>
            </a:r>
            <a:r>
              <a:rPr lang="zh-CN" altLang="en-US" sz="1600" b="1" dirty="0">
                <a:latin typeface="+mn-ea"/>
              </a:rPr>
              <a:t> </a:t>
            </a:r>
            <a:r>
              <a:rPr lang="en-US" altLang="zh-CN" sz="1600" b="1" dirty="0">
                <a:latin typeface="+mn-ea"/>
              </a:rPr>
              <a:t>board</a:t>
            </a:r>
            <a:endParaRPr lang="zh-CN" altLang="en-US" sz="1600" b="1" dirty="0">
              <a:latin typeface="+mn-ea"/>
            </a:endParaRPr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C5D6DA6D-0EA1-36E7-8529-5EC00B9D7CF9}"/>
              </a:ext>
            </a:extLst>
          </p:cNvPr>
          <p:cNvCxnSpPr>
            <a:cxnSpLocks/>
          </p:cNvCxnSpPr>
          <p:nvPr/>
        </p:nvCxnSpPr>
        <p:spPr>
          <a:xfrm flipH="1">
            <a:off x="4790692" y="3632224"/>
            <a:ext cx="1202523" cy="964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60E28787-5375-F09C-899B-4C213FCB6453}"/>
              </a:ext>
            </a:extLst>
          </p:cNvPr>
          <p:cNvCxnSpPr>
            <a:cxnSpLocks/>
          </p:cNvCxnSpPr>
          <p:nvPr/>
        </p:nvCxnSpPr>
        <p:spPr>
          <a:xfrm>
            <a:off x="7057014" y="3632224"/>
            <a:ext cx="1859665" cy="948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C0E4D189-6AD7-89E6-3B2B-4FB03A7505DE}"/>
              </a:ext>
            </a:extLst>
          </p:cNvPr>
          <p:cNvSpPr txBox="1"/>
          <p:nvPr/>
        </p:nvSpPr>
        <p:spPr>
          <a:xfrm>
            <a:off x="6070701" y="4428626"/>
            <a:ext cx="1333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winding former</a:t>
            </a:r>
            <a:endParaRPr lang="zh-CN" altLang="en-US" sz="1600" b="1" dirty="0"/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7786F617-D601-F3CD-B968-9857BCF46047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4843840" y="4721014"/>
            <a:ext cx="1226861" cy="6088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0E457925-771F-A7E6-3975-5A34E14BB58C}"/>
              </a:ext>
            </a:extLst>
          </p:cNvPr>
          <p:cNvCxnSpPr>
            <a:cxnSpLocks/>
          </p:cNvCxnSpPr>
          <p:nvPr/>
        </p:nvCxnSpPr>
        <p:spPr>
          <a:xfrm>
            <a:off x="6922366" y="4653000"/>
            <a:ext cx="1994312" cy="9105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636948E4-5505-E5DB-A6FF-5C2E2BBE7182}"/>
              </a:ext>
            </a:extLst>
          </p:cNvPr>
          <p:cNvSpPr txBox="1"/>
          <p:nvPr/>
        </p:nvSpPr>
        <p:spPr>
          <a:xfrm>
            <a:off x="6070701" y="6111579"/>
            <a:ext cx="1621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Current Led</a:t>
            </a:r>
            <a:endParaRPr lang="zh-CN" altLang="en-US" sz="1600" b="1" dirty="0"/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7D4B2E5A-3783-2789-84BD-C5B67788E374}"/>
              </a:ext>
            </a:extLst>
          </p:cNvPr>
          <p:cNvCxnSpPr>
            <a:cxnSpLocks/>
            <a:stCxn id="39" idx="1"/>
          </p:cNvCxnSpPr>
          <p:nvPr/>
        </p:nvCxnSpPr>
        <p:spPr>
          <a:xfrm flipH="1" flipV="1">
            <a:off x="3732679" y="5805000"/>
            <a:ext cx="2338022" cy="475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76E5B810-BDEA-E749-D0B2-1DB4A4F84F56}"/>
              </a:ext>
            </a:extLst>
          </p:cNvPr>
          <p:cNvSpPr txBox="1"/>
          <p:nvPr/>
        </p:nvSpPr>
        <p:spPr>
          <a:xfrm>
            <a:off x="970328" y="5942302"/>
            <a:ext cx="1257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HTS joint</a:t>
            </a:r>
            <a:endParaRPr lang="zh-CN" altLang="en-US" sz="1600" b="1" dirty="0"/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CFD27583-A19F-863E-79AF-D7B6B2BC2A8C}"/>
              </a:ext>
            </a:extLst>
          </p:cNvPr>
          <p:cNvCxnSpPr>
            <a:cxnSpLocks/>
          </p:cNvCxnSpPr>
          <p:nvPr/>
        </p:nvCxnSpPr>
        <p:spPr>
          <a:xfrm flipV="1">
            <a:off x="1927424" y="5635723"/>
            <a:ext cx="1152521" cy="475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808A0370-7AB6-EE0D-8DF0-3C2A5C68E505}"/>
              </a:ext>
            </a:extLst>
          </p:cNvPr>
          <p:cNvSpPr txBox="1"/>
          <p:nvPr/>
        </p:nvSpPr>
        <p:spPr>
          <a:xfrm>
            <a:off x="6070701" y="2831341"/>
            <a:ext cx="1257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+mn-ea"/>
              </a:rPr>
              <a:t>Double pancake</a:t>
            </a:r>
            <a:endParaRPr lang="zh-CN" altLang="en-US" sz="1600" b="1" dirty="0">
              <a:latin typeface="+mn-ea"/>
            </a:endParaRPr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FEB878FB-C355-19F8-E84F-D9D0A4CFA49E}"/>
              </a:ext>
            </a:extLst>
          </p:cNvPr>
          <p:cNvCxnSpPr>
            <a:cxnSpLocks/>
          </p:cNvCxnSpPr>
          <p:nvPr/>
        </p:nvCxnSpPr>
        <p:spPr>
          <a:xfrm>
            <a:off x="6972679" y="3110265"/>
            <a:ext cx="2116466" cy="483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0606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2B9B0-BAAD-795B-92CD-4430F4DAF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8B571C4-0EB5-470B-64A5-8A5A5CEF25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" t="2686" r="9445" b="7962"/>
          <a:stretch/>
        </p:blipFill>
        <p:spPr>
          <a:xfrm>
            <a:off x="768000" y="2061000"/>
            <a:ext cx="4602335" cy="306389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6AD2445-7A05-FF6C-0782-36AAF0F2E7CE}"/>
              </a:ext>
            </a:extLst>
          </p:cNvPr>
          <p:cNvSpPr txBox="1"/>
          <p:nvPr/>
        </p:nvSpPr>
        <p:spPr>
          <a:xfrm>
            <a:off x="192000" y="761057"/>
            <a:ext cx="1152000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Bridge-joint structure: adjacent double pancakes bridged by 12 mm-wide tape, Sn63Pb37 solder, melting point 183 °C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D3D912A-D029-D8B0-9952-F7F766E1E578}"/>
              </a:ext>
            </a:extLst>
          </p:cNvPr>
          <p:cNvSpPr txBox="1"/>
          <p:nvPr/>
        </p:nvSpPr>
        <p:spPr>
          <a:xfrm>
            <a:off x="5664000" y="2569527"/>
            <a:ext cx="1257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 coil#1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E62A6249-3F55-D4A8-C67A-AAE8E48CA8E3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368000" y="2738804"/>
            <a:ext cx="1296000" cy="5385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00AF672-2D25-9F50-8B10-69CD5BA97923}"/>
              </a:ext>
            </a:extLst>
          </p:cNvPr>
          <p:cNvSpPr txBox="1"/>
          <p:nvPr/>
        </p:nvSpPr>
        <p:spPr>
          <a:xfrm>
            <a:off x="4856870" y="5297169"/>
            <a:ext cx="1959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 mm HTS tape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B76C3BF3-DAB1-1BAA-5F03-CBBD718CAA7A}"/>
              </a:ext>
            </a:extLst>
          </p:cNvPr>
          <p:cNvCxnSpPr>
            <a:cxnSpLocks/>
            <a:stCxn id="11" idx="1"/>
          </p:cNvCxnSpPr>
          <p:nvPr/>
        </p:nvCxnSpPr>
        <p:spPr>
          <a:xfrm flipH="1" flipV="1">
            <a:off x="2352000" y="4077000"/>
            <a:ext cx="2504870" cy="13894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360041E4-99C1-67CA-8394-A6D4BF6FED2A}"/>
              </a:ext>
            </a:extLst>
          </p:cNvPr>
          <p:cNvSpPr txBox="1"/>
          <p:nvPr/>
        </p:nvSpPr>
        <p:spPr>
          <a:xfrm>
            <a:off x="5787771" y="4198827"/>
            <a:ext cx="1257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DP coil#2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D8455FE3-4897-E29B-2D7F-6066BA4DFC3C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4584000" y="4368104"/>
            <a:ext cx="1203771" cy="2289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402509C4-E00F-A3E3-600D-C8D9ACEFE738}"/>
              </a:ext>
            </a:extLst>
          </p:cNvPr>
          <p:cNvSpPr txBox="1"/>
          <p:nvPr/>
        </p:nvSpPr>
        <p:spPr>
          <a:xfrm>
            <a:off x="264000" y="5466446"/>
            <a:ext cx="237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Adjacent double-pancake leads</a:t>
            </a: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4mm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HTS tape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D1B4C653-2CC6-CFF6-DCA8-24B4FBF27D80}"/>
              </a:ext>
            </a:extLst>
          </p:cNvPr>
          <p:cNvCxnSpPr>
            <a:cxnSpLocks/>
          </p:cNvCxnSpPr>
          <p:nvPr/>
        </p:nvCxnSpPr>
        <p:spPr>
          <a:xfrm flipV="1">
            <a:off x="1128000" y="4437000"/>
            <a:ext cx="1584000" cy="10800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52BAC4C7-DF06-9AF7-AD9F-1987D98E169E}"/>
              </a:ext>
            </a:extLst>
          </p:cNvPr>
          <p:cNvCxnSpPr>
            <a:cxnSpLocks/>
          </p:cNvCxnSpPr>
          <p:nvPr/>
        </p:nvCxnSpPr>
        <p:spPr>
          <a:xfrm flipV="1">
            <a:off x="912000" y="3213000"/>
            <a:ext cx="288000" cy="225344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" name="图片 29">
            <a:extLst>
              <a:ext uri="{FF2B5EF4-FFF2-40B4-BE49-F238E27FC236}">
                <a16:creationId xmlns:a16="http://schemas.microsoft.com/office/drawing/2014/main" id="{C6DF5A97-F943-4140-53DA-DAF441DBF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71" y="1294041"/>
            <a:ext cx="3548273" cy="5379102"/>
          </a:xfrm>
          <a:prstGeom prst="rect">
            <a:avLst/>
          </a:prstGeom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45634C13-3174-43C6-D4C5-5FFE71FE1AD9}"/>
              </a:ext>
            </a:extLst>
          </p:cNvPr>
          <p:cNvSpPr/>
          <p:nvPr/>
        </p:nvSpPr>
        <p:spPr>
          <a:xfrm>
            <a:off x="7680000" y="5964069"/>
            <a:ext cx="3383999" cy="1591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C27F5D19-A05E-264F-19A2-DA8AC59850DE}"/>
              </a:ext>
            </a:extLst>
          </p:cNvPr>
          <p:cNvSpPr txBox="1"/>
          <p:nvPr/>
        </p:nvSpPr>
        <p:spPr>
          <a:xfrm>
            <a:off x="192000" y="48942"/>
            <a:ext cx="7992000" cy="71211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en-US" altLang="zh-CN" sz="2400" b="1" dirty="0">
                <a:solidFill>
                  <a:srgbClr val="014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Structural Design of the 15 T Racetrack Coil </a:t>
            </a:r>
            <a:endParaRPr lang="zh-CN" altLang="en-US" sz="3200" b="1" dirty="0">
              <a:solidFill>
                <a:srgbClr val="014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439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1EC10-439E-5ED7-754A-AC0C7D6D1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C4863503-527F-77E6-E724-94381972C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05000"/>
            <a:ext cx="11304000" cy="10457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endParaRPr lang="en-US" altLang="zh-CN" sz="5280" b="1" dirty="0">
              <a:solidFill>
                <a:srgbClr val="013F9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95351A5-A521-DA15-E513-172A2F21EF64}"/>
              </a:ext>
            </a:extLst>
          </p:cNvPr>
          <p:cNvSpPr txBox="1"/>
          <p:nvPr/>
        </p:nvSpPr>
        <p:spPr>
          <a:xfrm>
            <a:off x="2064000" y="2771212"/>
            <a:ext cx="8856000" cy="959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 you for your attention</a:t>
            </a:r>
            <a:r>
              <a:rPr kumimoji="0" lang="zh-CN" altLang="en-US" sz="4800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！</a:t>
            </a:r>
            <a:endParaRPr kumimoji="0" lang="en-US" altLang="zh-CN" sz="480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91008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9d1c9f0-2d0f-41a3-990c-6260c2d8fa86"/>
  <p:tag name="COMMONDATA" val="eyJoZGlkIjoiN2NlNTEzNWQzNTI4NmFiM2M3NWM2Nzg5MmI2NGJiYj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38482</TotalTime>
  <Words>782</Words>
  <Application>Microsoft Office PowerPoint</Application>
  <PresentationFormat>宽屏</PresentationFormat>
  <Paragraphs>159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等线</vt:lpstr>
      <vt:lpstr>黑体</vt:lpstr>
      <vt:lpstr>微软雅黑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zongzg</dc:creator>
  <cp:lastModifiedBy>Cheng Yuan</cp:lastModifiedBy>
  <cp:revision>1892</cp:revision>
  <dcterms:created xsi:type="dcterms:W3CDTF">2022-11-23T05:46:00Z</dcterms:created>
  <dcterms:modified xsi:type="dcterms:W3CDTF">2026-10-24T11:27:38Z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26BD9240C37D401E9C4F734FA27351BB</vt:lpwstr>
  </property>
  <property fmtid="{D5CDD505-2E9C-101B-9397-08002B2CF9AE}" pid="3" name="KSOProductBuildVer">
    <vt:lpwstr>2052-12.1.0.16417</vt:lpwstr>
  </property>
</Properties>
</file>