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55"/>
  </p:normalViewPr>
  <p:slideViewPr>
    <p:cSldViewPr snapToGrid="0">
      <p:cViewPr varScale="1">
        <p:scale>
          <a:sx n="53" d="100"/>
          <a:sy n="53" d="100"/>
        </p:scale>
        <p:origin x="10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45D9B-E063-CB08-3334-90E695EEB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C775DA-9F64-BF2E-F033-B1A87AEDEA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A3B91-8D28-6985-6230-5CFC46424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807EA-41DB-908D-060F-B69BF0ABE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5EE31-DFBD-186C-4BC1-940B18F41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174B6-C99F-F60E-3262-133C6A51C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8F465F-1BB7-7B02-5272-CDD972B87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CF690-2AE3-17BE-5876-ADB255A20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B2357-2DDA-BFBD-3BC1-2DBCAF91B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41B9D-7FC2-E1CB-1901-687B60C5E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6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E7D7B6-0521-82AD-1FE5-24E1E52916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4D9D42-D503-3FE8-08F3-FB2F098B18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222C2-559E-9AFC-B1C6-68ECCE0C8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141AB-ED78-853B-0814-21E41A91C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B674C-CBC4-C1DA-8F61-E438AD238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5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8F9B3-E657-59A7-CC09-614E78A44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642DA-C372-929D-544E-1E9903367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B253A-B6C7-50AF-6174-5EB30EE09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BC2AF-7F5F-F635-14C5-5129F8E14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E7D8C-3F57-92A7-653D-4B7CEC4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2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75083-EAAF-4E74-4062-6DFDCA0F1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736144-AD13-632A-546D-0C590C3EC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6756AF-F45B-9331-5E1C-D7E0FFD39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DE04A-6740-3597-7E66-265CFEDA3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897DC-5861-49EE-82C3-43021C43C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977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C594C-D5C7-BE37-5F34-D229D1B44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8A635-7166-1771-9646-28AC51340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E27E83-67DD-6FCC-C238-13F8414B7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1D4B83-A4B0-889E-3999-9429B3BB2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547BF3-6B84-2953-A2E5-9EFFB103D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66E4AA-0C6D-7FA9-B08A-062EB24BD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820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3537D-8C4F-B790-343B-01CBCAF54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B13AF-D530-9A5B-B6CE-C0FF4AB47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82C578-1860-1C8F-0083-ED1D79CB3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6F3A3E-1223-ACB0-3986-26968FAC8C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81FD27-F724-47A7-9807-07D564B60D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E67DEB-FBC4-7147-C620-71611D288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780586-B08F-5390-76B9-591C01BC2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C5DFCA-C988-C20F-A127-27B82235A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2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31A25-8751-4A52-A06B-48F172373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C9D8EA-1C28-831F-2954-5837F08EC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00699-68A8-0DFA-3B2A-94499C7C6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948C71-65C7-3885-5AEB-1F35DCC57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27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0092F6-8C9F-128A-6EFF-D22C82BB1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D07D80-597B-779D-5D06-93B8B43F2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E61A09-2B50-A001-5283-107114F42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1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98BC0-9218-AEAA-A296-C565659E5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C1CBB-3AD6-485B-828A-F676A7EAF7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136E91-E09A-9E51-25D0-23A872BBB4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C18A74-D5CC-6B98-F9D7-A741FCA89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99EF-C041-648D-6C1F-0D2FFE949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A40C2E-EFF8-5E8E-1D3E-931E2BD06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46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7D3EC-0E4D-CF38-B7CD-F67756BFE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6858F2-E92E-A19B-7639-9B7DE88A51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285AAD-60A7-ECA2-B3F9-23745173CD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138EB-2263-9CEB-BAA5-271ED6F5F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CE346-3299-D418-282C-8DE4FF041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2BA0F6-A89B-77EC-12B3-A33F8735C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1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DD5E20-3149-CFED-40A3-16E22CC58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4336EA-1E03-8AFE-50EE-A4612D223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8C548-731F-36C2-34DF-4466884253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45C40-567A-9744-88FE-C8F1A5FE6BA4}" type="datetimeFigureOut">
              <a:rPr lang="en-US" smtClean="0"/>
              <a:t>11/20/2025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70FC7-1753-68DA-699F-B0C1962761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EFEF0-F8B3-1113-2628-FC73C81758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31DD0-F792-B34B-B6AF-A7AA43C00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7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67662/" TargetMode="External"/><Relationship Id="rId2" Type="http://schemas.openxmlformats.org/officeDocument/2006/relationships/hyperlink" Target="https://indico.cern.ch/event/1588013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/fccweek2026" TargetMode="External"/><Relationship Id="rId4" Type="http://schemas.openxmlformats.org/officeDocument/2006/relationships/hyperlink" Target="https://indico.cern.ch/event/1588696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global/event/16103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D2D48-F867-9CC6-E3B9-A4423C1B6B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HFCC Monthly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073CE-60CB-58B5-C877-E1B6AD7439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Nov 20, 2025</a:t>
            </a:r>
          </a:p>
          <a:p>
            <a:endParaRPr lang="en-US" dirty="0"/>
          </a:p>
          <a:p>
            <a:r>
              <a:rPr lang="en-US" dirty="0"/>
              <a:t>Srini Rajagopalan, Tor Raubenheimer</a:t>
            </a:r>
          </a:p>
        </p:txBody>
      </p:sp>
    </p:spTree>
    <p:extLst>
      <p:ext uri="{BB962C8B-B14F-4D97-AF65-F5344CB8AC3E}">
        <p14:creationId xmlns:p14="http://schemas.microsoft.com/office/powerpoint/2010/main" val="494735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88191-0D76-BC1F-BCB2-4C8BF774E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3918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8EBE0-BDC1-6F06-7568-8412C97B8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3215"/>
            <a:ext cx="10515600" cy="490374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Today’s Agenda: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err="1"/>
              <a:t>SuperKEKB</a:t>
            </a:r>
            <a:r>
              <a:rPr lang="en-US" dirty="0"/>
              <a:t> performance and impact on FCC-</a:t>
            </a:r>
            <a:r>
              <a:rPr lang="en-US" dirty="0" err="1"/>
              <a:t>ee</a:t>
            </a:r>
            <a:r>
              <a:rPr lang="en-US" dirty="0"/>
              <a:t>:  Frank Zimmerman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Next monthly meeting, Thursday, Dec. 4, will hear reports from recent workshops on TDAQ, Vertex and Heavy Flavors.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491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88191-0D76-BC1F-BCB2-4C8BF774E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3918"/>
          </a:xfrm>
        </p:spPr>
        <p:txBody>
          <a:bodyPr/>
          <a:lstStyle/>
          <a:p>
            <a:r>
              <a:rPr lang="en-US" dirty="0"/>
              <a:t>Events and news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8EBE0-BDC1-6F06-7568-8412C97B8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3215"/>
            <a:ext cx="10939272" cy="490374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Upcoming Events:</a:t>
            </a:r>
          </a:p>
          <a:p>
            <a:pPr lvl="1"/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Heavy Flavor workshop @ CERN, 11/19-20</a:t>
            </a:r>
          </a:p>
          <a:p>
            <a:pPr lvl="2"/>
            <a:r>
              <a:rPr lang="en-US" dirty="0">
                <a:hlinkClick r:id="rId2"/>
              </a:rPr>
              <a:t>https://indico.cern.ch/event/1588013/</a:t>
            </a:r>
            <a:endParaRPr lang="en-US" dirty="0"/>
          </a:p>
          <a:p>
            <a:pPr lvl="1"/>
            <a:r>
              <a:rPr lang="en-US" dirty="0"/>
              <a:t>117</a:t>
            </a:r>
            <a:r>
              <a:rPr lang="en-US" baseline="30000" dirty="0"/>
              <a:t>th</a:t>
            </a:r>
            <a:r>
              <a:rPr lang="en-US" dirty="0"/>
              <a:t> Plenary ECFA Meeting, CERN, 11/20-21</a:t>
            </a:r>
          </a:p>
          <a:p>
            <a:pPr lvl="2"/>
            <a:r>
              <a:rPr lang="en-US" dirty="0">
                <a:hlinkClick r:id="rId3"/>
              </a:rPr>
              <a:t>https://indico.cern.ch/event/1567662/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FCC-ee Physics Workshop, Munich, 1/26-30, 2026</a:t>
            </a:r>
          </a:p>
          <a:p>
            <a:pPr lvl="2"/>
            <a:r>
              <a:rPr lang="en-US" dirty="0">
                <a:hlinkClick r:id="rId4"/>
              </a:rPr>
              <a:t>https://indico.cern.ch/event/1588696/</a:t>
            </a:r>
            <a:endParaRPr lang="en-US" dirty="0"/>
          </a:p>
          <a:p>
            <a:pPr lvl="1"/>
            <a:r>
              <a:rPr lang="nl-NL" dirty="0"/>
              <a:t>FCC Week 2026 in Helsinki. 8-12 June 2026</a:t>
            </a:r>
            <a:endParaRPr lang="nl-NL" sz="2800" dirty="0"/>
          </a:p>
          <a:p>
            <a:pPr lvl="2"/>
            <a:r>
              <a:rPr lang="nl-NL" u="sng" dirty="0">
                <a:hlinkClick r:id="rId5" tooltip="https://indico.cern.ch/e/fccweek2026"/>
              </a:rPr>
              <a:t>https://indico.cern.ch/e/fccweek2026</a:t>
            </a:r>
            <a:endParaRPr lang="nl-NL" u="sng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Organizational changes</a:t>
            </a:r>
          </a:p>
          <a:p>
            <a:pPr lvl="1"/>
            <a:r>
              <a:rPr lang="en-US" dirty="0"/>
              <a:t>HFSC-A added Vladimir Shiltsev for the Community Engagement role and another member will be added by HFSC-PED.</a:t>
            </a:r>
          </a:p>
          <a:p>
            <a:pPr lvl="1"/>
            <a:r>
              <a:rPr lang="en-US" dirty="0"/>
              <a:t>Other HFSC-PED appointment discussions ongoing, expected to converge by end year.</a:t>
            </a:r>
          </a:p>
        </p:txBody>
      </p:sp>
    </p:spTree>
    <p:extLst>
      <p:ext uri="{BB962C8B-B14F-4D97-AF65-F5344CB8AC3E}">
        <p14:creationId xmlns:p14="http://schemas.microsoft.com/office/powerpoint/2010/main" val="146676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88191-0D76-BC1F-BCB2-4C8BF774E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3918"/>
          </a:xfrm>
        </p:spPr>
        <p:txBody>
          <a:bodyPr/>
          <a:lstStyle/>
          <a:p>
            <a:r>
              <a:rPr lang="en-US" dirty="0"/>
              <a:t>FCC Feasibility Study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F860D3-B497-522F-72AD-1DFCCEB8F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047" y="1070414"/>
            <a:ext cx="10171843" cy="57875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B5ADD4-26D9-E614-E13D-A6C58FE58450}"/>
              </a:ext>
            </a:extLst>
          </p:cNvPr>
          <p:cNvSpPr txBox="1"/>
          <p:nvPr/>
        </p:nvSpPr>
        <p:spPr>
          <a:xfrm>
            <a:off x="1170432" y="6492240"/>
            <a:ext cx="7477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Fabiola Gianotti, 4</a:t>
            </a:r>
            <a:r>
              <a:rPr lang="en-US" baseline="30000" dirty="0"/>
              <a:t>th</a:t>
            </a:r>
            <a:r>
              <a:rPr lang="en-US" dirty="0"/>
              <a:t> International Symposium on the History of Particle Physics</a:t>
            </a:r>
          </a:p>
        </p:txBody>
      </p:sp>
    </p:spTree>
    <p:extLst>
      <p:ext uri="{BB962C8B-B14F-4D97-AF65-F5344CB8AC3E}">
        <p14:creationId xmlns:p14="http://schemas.microsoft.com/office/powerpoint/2010/main" val="3116058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F73BC-1725-D590-A176-075B7BBD4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9C767-BBA7-EA84-022D-588A66E80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3918"/>
          </a:xfrm>
        </p:spPr>
        <p:txBody>
          <a:bodyPr/>
          <a:lstStyle/>
          <a:p>
            <a:r>
              <a:rPr lang="en-US" dirty="0"/>
              <a:t>Other news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7193B-61A2-0134-6BFA-357AC5436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3215"/>
            <a:ext cx="10957560" cy="501183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ESG national updates was Nov. 14, 2025</a:t>
            </a:r>
          </a:p>
          <a:p>
            <a:pPr lvl="1"/>
            <a:r>
              <a:rPr lang="en-US" sz="2200" dirty="0">
                <a:solidFill>
                  <a:srgbClr val="0070C0"/>
                </a:solidFill>
              </a:rPr>
              <a:t>HFCC did not update its input. </a:t>
            </a:r>
          </a:p>
          <a:p>
            <a:pPr lvl="1"/>
            <a:r>
              <a:rPr lang="en-US" sz="2200" dirty="0">
                <a:solidFill>
                  <a:srgbClr val="0070C0"/>
                </a:solidFill>
              </a:rPr>
              <a:t>DPF/DPB submitted an update: </a:t>
            </a:r>
            <a:r>
              <a:rPr lang="en-US" sz="2200" dirty="0">
                <a:hlinkClick r:id="rId2" tooltip="https://indico.global/event/16103/"/>
              </a:rPr>
              <a:t>https://indico.global/event/16103/</a:t>
            </a:r>
            <a:r>
              <a:rPr lang="en-US" sz="2200" dirty="0">
                <a:solidFill>
                  <a:srgbClr val="0070C0"/>
                </a:solidFill>
              </a:rPr>
              <a:t>. </a:t>
            </a:r>
          </a:p>
          <a:p>
            <a:r>
              <a:rPr lang="en-US" sz="2400" dirty="0"/>
              <a:t>ESG Strategy Drafting session: Dec. 1 – 5, 2025</a:t>
            </a:r>
          </a:p>
          <a:p>
            <a:pPr lvl="1"/>
            <a:r>
              <a:rPr lang="en-US" sz="2200" dirty="0">
                <a:solidFill>
                  <a:srgbClr val="0070C0"/>
                </a:solidFill>
              </a:rPr>
              <a:t>Mike Tuts is the U.S. representative to ESG.</a:t>
            </a:r>
          </a:p>
          <a:p>
            <a:pPr lvl="1"/>
            <a:r>
              <a:rPr lang="en-US" sz="2200" dirty="0" err="1">
                <a:solidFill>
                  <a:srgbClr val="0070C0"/>
                </a:solidFill>
              </a:rPr>
              <a:t>Anadi</a:t>
            </a:r>
            <a:r>
              <a:rPr lang="en-US" sz="2200" dirty="0">
                <a:solidFill>
                  <a:srgbClr val="0070C0"/>
                </a:solidFill>
              </a:rPr>
              <a:t> </a:t>
            </a:r>
            <a:r>
              <a:rPr lang="en-US" sz="2200" dirty="0" err="1">
                <a:solidFill>
                  <a:srgbClr val="0070C0"/>
                </a:solidFill>
              </a:rPr>
              <a:t>Canepa</a:t>
            </a:r>
            <a:r>
              <a:rPr lang="en-US" sz="2200" dirty="0">
                <a:solidFill>
                  <a:srgbClr val="0070C0"/>
                </a:solidFill>
              </a:rPr>
              <a:t>, as the U.S. PPG representative will also be present.</a:t>
            </a:r>
          </a:p>
          <a:p>
            <a:r>
              <a:rPr lang="en-US" sz="2400" dirty="0"/>
              <a:t>Submission of draft ESG document to Council: ~end of January.</a:t>
            </a:r>
          </a:p>
          <a:p>
            <a:pPr lvl="1"/>
            <a:r>
              <a:rPr lang="en-US" sz="2200" dirty="0">
                <a:solidFill>
                  <a:srgbClr val="0070C0"/>
                </a:solidFill>
              </a:rPr>
              <a:t>Update of the ESPP expected in late spring 2026</a:t>
            </a:r>
          </a:p>
          <a:p>
            <a:r>
              <a:rPr lang="en-US" sz="2400" dirty="0"/>
              <a:t>CEPC: Not included in the current Chinese 5-year plan.</a:t>
            </a:r>
          </a:p>
          <a:p>
            <a:pPr lvl="1"/>
            <a:r>
              <a:rPr lang="en-US" sz="2200" dirty="0">
                <a:solidFill>
                  <a:srgbClr val="0070C0"/>
                </a:solidFill>
              </a:rPr>
              <a:t>There is always the possibility that it can be included 5 years later, but Yifang has made it clear that this will not happen if CERN approves FCC. </a:t>
            </a:r>
          </a:p>
          <a:p>
            <a:pPr lvl="1"/>
            <a:endParaRPr lang="en-US" sz="2200" dirty="0">
              <a:solidFill>
                <a:srgbClr val="0070C0"/>
              </a:solidFill>
            </a:endParaRPr>
          </a:p>
          <a:p>
            <a:r>
              <a:rPr lang="en-US" sz="2400" dirty="0"/>
              <a:t>We have one proposal for the next US-HFCC meeting late summer/early fall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295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30788</TotalTime>
  <Words>336</Words>
  <Application>Microsoft Office PowerPoint</Application>
  <PresentationFormat>Widescreen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HFCC Monthly Meeting</vt:lpstr>
      <vt:lpstr>Introduction</vt:lpstr>
      <vt:lpstr>Events and news</vt:lpstr>
      <vt:lpstr>FCC Feasibility Study</vt:lpstr>
      <vt:lpstr>Other news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 Rajagopalan</dc:creator>
  <cp:lastModifiedBy>Raubenheimer, Tor O.</cp:lastModifiedBy>
  <cp:revision>38</cp:revision>
  <dcterms:created xsi:type="dcterms:W3CDTF">2025-08-22T17:28:36Z</dcterms:created>
  <dcterms:modified xsi:type="dcterms:W3CDTF">2025-11-20T16:47:10Z</dcterms:modified>
</cp:coreProperties>
</file>