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97" r:id="rId3"/>
    <p:sldMasterId id="2147483709" r:id="rId4"/>
  </p:sldMasterIdLst>
  <p:notesMasterIdLst>
    <p:notesMasterId r:id="rId41"/>
  </p:notesMasterIdLst>
  <p:sldIdLst>
    <p:sldId id="257" r:id="rId5"/>
    <p:sldId id="4781" r:id="rId6"/>
    <p:sldId id="5435" r:id="rId7"/>
    <p:sldId id="4786" r:id="rId8"/>
    <p:sldId id="4785" r:id="rId9"/>
    <p:sldId id="4787" r:id="rId10"/>
    <p:sldId id="5433" r:id="rId11"/>
    <p:sldId id="4784" r:id="rId12"/>
    <p:sldId id="4788" r:id="rId13"/>
    <p:sldId id="4789" r:id="rId14"/>
    <p:sldId id="4790" r:id="rId15"/>
    <p:sldId id="4791" r:id="rId16"/>
    <p:sldId id="4792" r:id="rId17"/>
    <p:sldId id="4793" r:id="rId18"/>
    <p:sldId id="4794" r:id="rId19"/>
    <p:sldId id="4799" r:id="rId20"/>
    <p:sldId id="4800" r:id="rId21"/>
    <p:sldId id="4801" r:id="rId22"/>
    <p:sldId id="4802" r:id="rId23"/>
    <p:sldId id="4803" r:id="rId24"/>
    <p:sldId id="4804" r:id="rId25"/>
    <p:sldId id="4808" r:id="rId26"/>
    <p:sldId id="4805" r:id="rId27"/>
    <p:sldId id="4806" r:id="rId28"/>
    <p:sldId id="4809" r:id="rId29"/>
    <p:sldId id="4810" r:id="rId30"/>
    <p:sldId id="4807" r:id="rId31"/>
    <p:sldId id="4811" r:id="rId32"/>
    <p:sldId id="4812" r:id="rId33"/>
    <p:sldId id="5434" r:id="rId34"/>
    <p:sldId id="4797" r:id="rId35"/>
    <p:sldId id="4796" r:id="rId36"/>
    <p:sldId id="4795" r:id="rId37"/>
    <p:sldId id="4798" r:id="rId38"/>
    <p:sldId id="475" r:id="rId39"/>
    <p:sldId id="5432"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4" autoAdjust="0"/>
    <p:restoredTop sz="94660"/>
  </p:normalViewPr>
  <p:slideViewPr>
    <p:cSldViewPr snapToGrid="0" showGuides="1">
      <p:cViewPr varScale="1">
        <p:scale>
          <a:sx n="79" d="100"/>
          <a:sy n="79" d="100"/>
        </p:scale>
        <p:origin x="58" y="355"/>
      </p:cViewPr>
      <p:guideLst>
        <p:guide orient="horz" pos="2183"/>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D5F4C0-A5EC-4FE2-9703-270C1CE1885F}" type="datetimeFigureOut">
              <a:rPr lang="en-GB" smtClean="0"/>
              <a:t>18/11/2025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262365-E959-4CAB-B1C4-A79DE9C86007}" type="slidenum">
              <a:rPr lang="en-GB" smtClean="0"/>
              <a:t>‹#›</a:t>
            </a:fld>
            <a:endParaRPr lang="en-GB"/>
          </a:p>
        </p:txBody>
      </p:sp>
    </p:spTree>
    <p:extLst>
      <p:ext uri="{BB962C8B-B14F-4D97-AF65-F5344CB8AC3E}">
        <p14:creationId xmlns:p14="http://schemas.microsoft.com/office/powerpoint/2010/main" val="1853043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517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8" name="PlaceHolder 2"/>
          <p:cNvSpPr>
            <a:spLocks noGrp="1"/>
          </p:cNvSpPr>
          <p:nvPr>
            <p:ph type="body"/>
          </p:nvPr>
        </p:nvSpPr>
        <p:spPr>
          <a:xfrm>
            <a:off x="609600" y="160464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9" name="PlaceHolder 3"/>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791272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1"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2"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3"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4" name="PlaceHolder 5"/>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478576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6" name="PlaceHolder 2"/>
          <p:cNvSpPr>
            <a:spLocks noGrp="1"/>
          </p:cNvSpPr>
          <p:nvPr>
            <p:ph type="body"/>
          </p:nvPr>
        </p:nvSpPr>
        <p:spPr>
          <a:xfrm>
            <a:off x="60960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7" name="PlaceHolder 3"/>
          <p:cNvSpPr>
            <a:spLocks noGrp="1"/>
          </p:cNvSpPr>
          <p:nvPr>
            <p:ph type="body"/>
          </p:nvPr>
        </p:nvSpPr>
        <p:spPr>
          <a:xfrm>
            <a:off x="431952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8" name="PlaceHolder 4"/>
          <p:cNvSpPr>
            <a:spLocks noGrp="1"/>
          </p:cNvSpPr>
          <p:nvPr>
            <p:ph type="body"/>
          </p:nvPr>
        </p:nvSpPr>
        <p:spPr>
          <a:xfrm>
            <a:off x="802944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9" name="PlaceHolder 5"/>
          <p:cNvSpPr>
            <a:spLocks noGrp="1"/>
          </p:cNvSpPr>
          <p:nvPr>
            <p:ph type="body"/>
          </p:nvPr>
        </p:nvSpPr>
        <p:spPr>
          <a:xfrm>
            <a:off x="60960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0" name="PlaceHolder 6"/>
          <p:cNvSpPr>
            <a:spLocks noGrp="1"/>
          </p:cNvSpPr>
          <p:nvPr>
            <p:ph type="body"/>
          </p:nvPr>
        </p:nvSpPr>
        <p:spPr>
          <a:xfrm>
            <a:off x="431952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1" name="PlaceHolder 7"/>
          <p:cNvSpPr>
            <a:spLocks noGrp="1"/>
          </p:cNvSpPr>
          <p:nvPr>
            <p:ph type="body"/>
          </p:nvPr>
        </p:nvSpPr>
        <p:spPr>
          <a:xfrm>
            <a:off x="802944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540363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777264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66371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4744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28786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735124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537059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2070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7" name="PlaceHolder 2"/>
          <p:cNvSpPr>
            <a:spLocks noGrp="1"/>
          </p:cNvSpPr>
          <p:nvPr>
            <p:ph type="subTitle"/>
          </p:nvPr>
        </p:nvSpPr>
        <p:spPr>
          <a:xfrm>
            <a:off x="609600" y="3297782"/>
            <a:ext cx="1097232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29493734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82008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9709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92594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089699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0655838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1380915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83941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0737963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4817643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744710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9" name="PlaceHolder 2"/>
          <p:cNvSpPr>
            <a:spLocks noGrp="1"/>
          </p:cNvSpPr>
          <p:nvPr>
            <p:ph type="body"/>
          </p:nvPr>
        </p:nvSpPr>
        <p:spPr>
          <a:xfrm>
            <a:off x="609600" y="1604640"/>
            <a:ext cx="1097232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3552070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0214482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6980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060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998047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9963562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EF09941-60DC-254C-8A60-72D55310F082}" type="datetime1">
              <a:rPr lang="de-CH" smtClean="0"/>
              <a:t>18.11.2025</a:t>
            </a:fld>
            <a:endParaRPr lang="en-CH"/>
          </a:p>
        </p:txBody>
      </p:sp>
      <p:sp>
        <p:nvSpPr>
          <p:cNvPr id="5" name="Footer Placeholder 4"/>
          <p:cNvSpPr>
            <a:spLocks noGrp="1"/>
          </p:cNvSpPr>
          <p:nvPr>
            <p:ph type="ftr" sz="quarter" idx="11"/>
          </p:nvPr>
        </p:nvSpPr>
        <p:spPr/>
        <p:txBody>
          <a:bodyPr/>
          <a:lstStyle/>
          <a:p>
            <a:endParaRPr lang="en-CH"/>
          </a:p>
        </p:txBody>
      </p:sp>
      <p:sp>
        <p:nvSpPr>
          <p:cNvPr id="6" name="Slide Number Placeholder 5"/>
          <p:cNvSpPr>
            <a:spLocks noGrp="1"/>
          </p:cNvSpPr>
          <p:nvPr>
            <p:ph type="sldNum" sz="quarter" idx="12"/>
          </p:nvPr>
        </p:nvSpPr>
        <p:spPr/>
        <p:txBody>
          <a:bodyPr/>
          <a:lstStyle/>
          <a:p>
            <a:fld id="{F892BDD0-59DB-5E4D-91D4-300E8852D1DB}" type="slidenum">
              <a:rPr lang="en-CH" smtClean="0"/>
              <a:t>‹#›</a:t>
            </a:fld>
            <a:endParaRPr lang="en-CH"/>
          </a:p>
        </p:txBody>
      </p:sp>
    </p:spTree>
    <p:extLst>
      <p:ext uri="{BB962C8B-B14F-4D97-AF65-F5344CB8AC3E}">
        <p14:creationId xmlns:p14="http://schemas.microsoft.com/office/powerpoint/2010/main" val="29436713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8156120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9671481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692814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680900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1"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2"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33661288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7408663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9539773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4585107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7235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1069631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8376370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0245735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893131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Tree>
    <p:extLst>
      <p:ext uri="{BB962C8B-B14F-4D97-AF65-F5344CB8AC3E}">
        <p14:creationId xmlns:p14="http://schemas.microsoft.com/office/powerpoint/2010/main" val="1369808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90400" y="7622822"/>
            <a:ext cx="1101744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366429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6"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7"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8"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463924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0"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1"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2" name="PlaceHolder 4"/>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68152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4"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5"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6" name="PlaceHolder 4"/>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620814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12191520" cy="6857760"/>
          </a:xfrm>
          <a:prstGeom prst="rect">
            <a:avLst/>
          </a:prstGeom>
          <a:ln>
            <a:noFill/>
          </a:ln>
        </p:spPr>
      </p:pic>
      <p:pic>
        <p:nvPicPr>
          <p:cNvPr id="7" name="Grafik 11"/>
          <p:cNvPicPr/>
          <p:nvPr/>
        </p:nvPicPr>
        <p:blipFill>
          <a:blip r:embed="rId15">
            <a:alphaModFix amt="40000"/>
          </a:blip>
          <a:stretch/>
        </p:blipFill>
        <p:spPr>
          <a:xfrm>
            <a:off x="3506400" y="1132320"/>
            <a:ext cx="5465280" cy="4798560"/>
          </a:xfrm>
          <a:prstGeom prst="rect">
            <a:avLst/>
          </a:prstGeom>
          <a:ln>
            <a:noFill/>
          </a:ln>
        </p:spPr>
      </p:pic>
      <p:sp>
        <p:nvSpPr>
          <p:cNvPr id="2" name="PlaceHolder 1"/>
          <p:cNvSpPr>
            <a:spLocks noGrp="1"/>
          </p:cNvSpPr>
          <p:nvPr>
            <p:ph type="title"/>
          </p:nvPr>
        </p:nvSpPr>
        <p:spPr>
          <a:xfrm>
            <a:off x="590400" y="1394880"/>
            <a:ext cx="11017440" cy="2387040"/>
          </a:xfrm>
          <a:prstGeom prst="rect">
            <a:avLst/>
          </a:prstGeom>
        </p:spPr>
        <p:txBody>
          <a:bodyPr anchor="b">
            <a:noAutofit/>
          </a:bodyPr>
          <a:lstStyle/>
          <a:p>
            <a:pPr algn="ctr">
              <a:lnSpc>
                <a:spcPts val="3563"/>
              </a:lnSpc>
            </a:pPr>
            <a:r>
              <a:rPr lang="de-DE" sz="4800" b="0" strike="noStrike" cap="all" spc="-1">
                <a:solidFill>
                  <a:srgbClr val="FFFFFF"/>
                </a:solidFill>
                <a:latin typeface="Arial"/>
              </a:rPr>
              <a:t>Add Title</a:t>
            </a:r>
            <a:endParaRPr lang="de-DE" sz="4800" b="0" strike="noStrike" spc="-1">
              <a:solidFill>
                <a:srgbClr val="0F124A"/>
              </a:solidFill>
              <a:latin typeface="Arial"/>
            </a:endParaRPr>
          </a:p>
        </p:txBody>
      </p:sp>
      <p:sp>
        <p:nvSpPr>
          <p:cNvPr id="3" name="PlaceHolder 2"/>
          <p:cNvSpPr>
            <a:spLocks noGrp="1"/>
          </p:cNvSpPr>
          <p:nvPr>
            <p:ph type="sldNum"/>
          </p:nvPr>
        </p:nvSpPr>
        <p:spPr>
          <a:xfrm>
            <a:off x="11660640" y="70080"/>
            <a:ext cx="385440" cy="226080"/>
          </a:xfrm>
          <a:prstGeom prst="rect">
            <a:avLst/>
          </a:prstGeom>
        </p:spPr>
        <p:txBody>
          <a:bodyPr anchor="ctr">
            <a:noAutofit/>
          </a:bodyPr>
          <a:lstStyle/>
          <a:p>
            <a:pPr algn="r">
              <a:lnSpc>
                <a:spcPts val="1652"/>
              </a:lnSpc>
            </a:pPr>
            <a:fld id="{5418D9B7-41AC-4D4F-BA1A-FF1ECBDC2359}" type="slidenum">
              <a:rPr lang="en-GB" sz="1067" spc="-1" smtClean="0">
                <a:solidFill>
                  <a:srgbClr val="FFFFFF"/>
                </a:solidFill>
              </a:rPr>
              <a:pPr algn="r">
                <a:lnSpc>
                  <a:spcPts val="1652"/>
                </a:lnSpc>
              </a:pPr>
              <a:t>‹#›</a:t>
            </a:fld>
            <a:endParaRPr lang="en-GB" sz="1067" spc="-1">
              <a:latin typeface="Times New Roman"/>
            </a:endParaRPr>
          </a:p>
        </p:txBody>
      </p:sp>
      <p:pic>
        <p:nvPicPr>
          <p:cNvPr id="4" name="Grafik 15"/>
          <p:cNvPicPr/>
          <p:nvPr/>
        </p:nvPicPr>
        <p:blipFill>
          <a:blip r:embed="rId16"/>
          <a:stretch/>
        </p:blipFill>
        <p:spPr>
          <a:xfrm>
            <a:off x="173760" y="127680"/>
            <a:ext cx="596640" cy="239520"/>
          </a:xfrm>
          <a:prstGeom prst="rect">
            <a:avLst/>
          </a:prstGeom>
          <a:ln>
            <a:noFill/>
          </a:ln>
        </p:spPr>
      </p:pic>
      <p:sp>
        <p:nvSpPr>
          <p:cNvPr id="5" name="PlaceHolder 3"/>
          <p:cNvSpPr>
            <a:spLocks noGrp="1"/>
          </p:cNvSpPr>
          <p:nvPr>
            <p:ph type="body"/>
          </p:nvPr>
        </p:nvSpPr>
        <p:spPr>
          <a:xfrm>
            <a:off x="609600" y="160464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600" b="0" strike="noStrike" spc="-1">
                <a:solidFill>
                  <a:srgbClr val="0F124A"/>
                </a:solidFill>
                <a:latin typeface="Arial"/>
              </a:rPr>
              <a:t>Click to edit the outline text format</a:t>
            </a:r>
          </a:p>
          <a:p>
            <a:pPr marL="1151971" lvl="1" indent="-431989">
              <a:spcBef>
                <a:spcPts val="1512"/>
              </a:spcBef>
              <a:buClr>
                <a:srgbClr val="000000"/>
              </a:buClr>
              <a:buSzPct val="75000"/>
              <a:buFont typeface="Symbol" charset="2"/>
              <a:buChar char=""/>
            </a:pPr>
            <a:r>
              <a:rPr lang="de-DE" sz="1600" b="0" strike="noStrike" spc="-1">
                <a:solidFill>
                  <a:srgbClr val="0F124A"/>
                </a:solidFill>
                <a:latin typeface="Arial"/>
              </a:rPr>
              <a:t>Second Outline Level</a:t>
            </a:r>
          </a:p>
          <a:p>
            <a:pPr marL="1727957" lvl="2" indent="-383990">
              <a:spcBef>
                <a:spcPts val="1133"/>
              </a:spcBef>
              <a:buClr>
                <a:srgbClr val="000000"/>
              </a:buClr>
              <a:buSzPct val="45000"/>
              <a:buFont typeface="Wingdings" charset="2"/>
              <a:buChar char=""/>
            </a:pPr>
            <a:r>
              <a:rPr lang="de-DE" sz="1600" b="0" strike="noStrike" spc="-1">
                <a:solidFill>
                  <a:srgbClr val="0F124A"/>
                </a:solidFill>
                <a:latin typeface="Arial"/>
              </a:rPr>
              <a:t>Third Outline Level</a:t>
            </a:r>
          </a:p>
          <a:p>
            <a:pPr marL="2303942" lvl="3" indent="-287993">
              <a:spcBef>
                <a:spcPts val="756"/>
              </a:spcBef>
              <a:buClr>
                <a:srgbClr val="000000"/>
              </a:buClr>
              <a:buSzPct val="75000"/>
              <a:buFont typeface="Symbol" charset="2"/>
              <a:buChar char=""/>
            </a:pPr>
            <a:r>
              <a:rPr lang="de-DE" sz="1600" b="0" strike="noStrike" spc="-1">
                <a:solidFill>
                  <a:srgbClr val="0F124A"/>
                </a:solidFill>
                <a:latin typeface="Arial"/>
              </a:rPr>
              <a:t>Fourth Outline Level</a:t>
            </a:r>
          </a:p>
          <a:p>
            <a:pPr marL="2879928" lvl="4" indent="-287993">
              <a:spcBef>
                <a:spcPts val="377"/>
              </a:spcBef>
              <a:buClr>
                <a:srgbClr val="000000"/>
              </a:buClr>
              <a:buSzPct val="45000"/>
              <a:buFont typeface="Wingdings" charset="2"/>
              <a:buChar char=""/>
            </a:pPr>
            <a:r>
              <a:rPr lang="de-DE" sz="2667" b="0" strike="noStrike" spc="-1">
                <a:solidFill>
                  <a:srgbClr val="0F124A"/>
                </a:solidFill>
                <a:latin typeface="Arial"/>
              </a:rPr>
              <a:t>Fifth Outline Level</a:t>
            </a:r>
          </a:p>
          <a:p>
            <a:pPr marL="3455914" lvl="5" indent="-287993">
              <a:spcBef>
                <a:spcPts val="377"/>
              </a:spcBef>
              <a:buClr>
                <a:srgbClr val="000000"/>
              </a:buClr>
              <a:buSzPct val="45000"/>
              <a:buFont typeface="Wingdings" charset="2"/>
              <a:buChar char=""/>
            </a:pPr>
            <a:r>
              <a:rPr lang="de-DE" sz="2667" b="0" strike="noStrike" spc="-1">
                <a:solidFill>
                  <a:srgbClr val="0F124A"/>
                </a:solidFill>
                <a:latin typeface="Arial"/>
              </a:rPr>
              <a:t>Sixth Outline Level</a:t>
            </a:r>
          </a:p>
          <a:p>
            <a:pPr marL="4031899" lvl="6" indent="-287993">
              <a:spcBef>
                <a:spcPts val="377"/>
              </a:spcBef>
              <a:buClr>
                <a:srgbClr val="000000"/>
              </a:buClr>
              <a:buSzPct val="45000"/>
              <a:buFont typeface="Wingdings" charset="2"/>
              <a:buChar char=""/>
            </a:pPr>
            <a:r>
              <a:rPr lang="de-DE" sz="2667" b="0" strike="noStrike" spc="-1">
                <a:solidFill>
                  <a:srgbClr val="0F124A"/>
                </a:solidFill>
                <a:latin typeface="Arial"/>
              </a:rPr>
              <a:t>Seventh Outline Level</a:t>
            </a:r>
          </a:p>
        </p:txBody>
      </p:sp>
    </p:spTree>
    <p:extLst>
      <p:ext uri="{BB962C8B-B14F-4D97-AF65-F5344CB8AC3E}">
        <p14:creationId xmlns:p14="http://schemas.microsoft.com/office/powerpoint/2010/main" val="2037985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1219170" rtl="0" eaLnBrk="1" latinLnBrk="0" hangingPunct="1">
        <a:lnSpc>
          <a:spcPts val="4751"/>
        </a:lnSpc>
        <a:spcBef>
          <a:spcPct val="0"/>
        </a:spcBef>
        <a:buNone/>
        <a:defRPr sz="5867" kern="1200">
          <a:solidFill>
            <a:schemeClr val="tx1"/>
          </a:solidFill>
          <a:latin typeface="+mj-lt"/>
          <a:ea typeface="+mj-ea"/>
          <a:cs typeface="+mj-cs"/>
        </a:defRPr>
      </a:lvl1pPr>
    </p:titleStyle>
    <p:bodyStyle>
      <a:lvl1pPr marL="575986" indent="-431989" algn="l" defTabSz="1219170" rtl="0" eaLnBrk="1" latinLnBrk="0" hangingPunct="1">
        <a:lnSpc>
          <a:spcPct val="90000"/>
        </a:lnSpc>
        <a:spcBef>
          <a:spcPts val="1889"/>
        </a:spcBef>
        <a:buClr>
          <a:srgbClr val="000000"/>
        </a:buClr>
        <a:buSzPct val="45000"/>
        <a:buFont typeface="Wingdings" charset="2"/>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600" y="6378000"/>
            <a:ext cx="121914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3717658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1064101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22"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3681472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arxiv.org/abs/2509.07448v4"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0.png"/><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7.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7.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7.xml"/><Relationship Id="rId4" Type="http://schemas.openxmlformats.org/officeDocument/2006/relationships/image" Target="../media/image280.png"/></Relationships>
</file>

<file path=ppt/slides/_rels/slide19.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30.png"/><Relationship Id="rId1" Type="http://schemas.openxmlformats.org/officeDocument/2006/relationships/slideLayout" Target="../slideLayouts/slideLayout47.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hyperlink" Target="https://doi.org/10.1088/1748-0221/19/02/T02002" TargetMode="External"/><Relationship Id="rId2" Type="http://schemas.openxmlformats.org/officeDocument/2006/relationships/hyperlink" Target="https://doi.org/10.1103/PhysRevAccelBeams.2" TargetMode="External"/><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7.xml"/></Relationships>
</file>

<file path=ppt/slides/_rels/slide3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image" Target="../media/image440.png"/><Relationship Id="rId1" Type="http://schemas.openxmlformats.org/officeDocument/2006/relationships/slideLayout" Target="../slideLayouts/slideLayout4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7.xml"/></Relationships>
</file>

<file path=ppt/slides/_rels/slide35.xml.rels><?xml version="1.0" encoding="UTF-8" standalone="yes"?>
<Relationships xmlns="http://schemas.openxmlformats.org/package/2006/relationships"><Relationship Id="rId8" Type="http://schemas.openxmlformats.org/officeDocument/2006/relationships/image" Target="../media/image56.jp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34.xml"/><Relationship Id="rId6" Type="http://schemas.openxmlformats.org/officeDocument/2006/relationships/image" Target="../media/image54.png"/><Relationship Id="rId5" Type="http://schemas.openxmlformats.org/officeDocument/2006/relationships/image" Target="../media/image53.jpg"/><Relationship Id="rId10" Type="http://schemas.openxmlformats.org/officeDocument/2006/relationships/image" Target="../media/image48.png"/><Relationship Id="rId4" Type="http://schemas.openxmlformats.org/officeDocument/2006/relationships/image" Target="../media/image52.png"/><Relationship Id="rId9" Type="http://schemas.openxmlformats.org/officeDocument/2006/relationships/image" Target="../media/image57.png"/></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5.xml"/><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643200" y="329616"/>
            <a:ext cx="11017440" cy="2387040"/>
          </a:xfrm>
          <a:prstGeom prst="rect">
            <a:avLst/>
          </a:prstGeom>
          <a:noFill/>
          <a:ln>
            <a:noFill/>
          </a:ln>
        </p:spPr>
        <p:txBody>
          <a:bodyPr anchor="b">
            <a:noAutofit/>
          </a:bodyPr>
          <a:lstStyle/>
          <a:p>
            <a:pPr algn="ctr" defTabSz="1219170">
              <a:lnSpc>
                <a:spcPts val="4751"/>
              </a:lnSpc>
              <a:tabLst>
                <a:tab pos="3143250" algn="l"/>
              </a:tabLst>
            </a:pPr>
            <a:r>
              <a:rPr lang="en-GB" sz="4000" spc="-1" dirty="0" err="1">
                <a:solidFill>
                  <a:srgbClr val="FFFFFF"/>
                </a:solidFill>
                <a:latin typeface="Arial"/>
              </a:rPr>
              <a:t>SuperKEKB</a:t>
            </a:r>
            <a:r>
              <a:rPr lang="en-GB" sz="4000" spc="-1" dirty="0">
                <a:solidFill>
                  <a:srgbClr val="FFFFFF"/>
                </a:solidFill>
                <a:latin typeface="Arial"/>
              </a:rPr>
              <a:t> and Lessons for FCC-ee*</a:t>
            </a:r>
            <a:endParaRPr lang="de-DE" sz="4000" spc="-1" dirty="0">
              <a:solidFill>
                <a:srgbClr val="0F124A"/>
              </a:solidFill>
              <a:latin typeface="Arial"/>
            </a:endParaRPr>
          </a:p>
        </p:txBody>
      </p:sp>
      <p:sp>
        <p:nvSpPr>
          <p:cNvPr id="254" name="TextShape 2"/>
          <p:cNvSpPr txBox="1"/>
          <p:nvPr/>
        </p:nvSpPr>
        <p:spPr>
          <a:xfrm>
            <a:off x="587280" y="4206564"/>
            <a:ext cx="11017440" cy="1655520"/>
          </a:xfrm>
          <a:prstGeom prst="rect">
            <a:avLst/>
          </a:prstGeom>
          <a:noFill/>
          <a:ln>
            <a:noFill/>
          </a:ln>
        </p:spPr>
        <p:txBody>
          <a:bodyPr>
            <a:noAutofit/>
          </a:bodyPr>
          <a:lstStyle/>
          <a:p>
            <a:pPr algn="ctr" defTabSz="1219170">
              <a:lnSpc>
                <a:spcPct val="110000"/>
              </a:lnSpc>
            </a:pPr>
            <a:r>
              <a:rPr lang="en-GB" sz="3200" spc="-1" dirty="0">
                <a:solidFill>
                  <a:srgbClr val="FFFFFF"/>
                </a:solidFill>
                <a:latin typeface="Arial"/>
              </a:rPr>
              <a:t>US HFCC monthly meeting </a:t>
            </a:r>
          </a:p>
          <a:p>
            <a:pPr algn="ctr" defTabSz="1219170">
              <a:lnSpc>
                <a:spcPct val="110000"/>
              </a:lnSpc>
            </a:pPr>
            <a:r>
              <a:rPr lang="en-GB" sz="3200" spc="-1" dirty="0">
                <a:solidFill>
                  <a:srgbClr val="FFFFFF"/>
                </a:solidFill>
                <a:latin typeface="Arial"/>
              </a:rPr>
              <a:t>20 November 2025</a:t>
            </a:r>
            <a:endParaRPr lang="en-US" sz="3200" spc="-1" dirty="0">
              <a:solidFill>
                <a:srgbClr val="FFFFFF"/>
              </a:solidFill>
              <a:latin typeface="Arial"/>
            </a:endParaRPr>
          </a:p>
        </p:txBody>
      </p:sp>
      <p:sp>
        <p:nvSpPr>
          <p:cNvPr id="255" name="TextShape 3"/>
          <p:cNvSpPr txBox="1"/>
          <p:nvPr/>
        </p:nvSpPr>
        <p:spPr>
          <a:xfrm>
            <a:off x="11660640" y="130080"/>
            <a:ext cx="385440" cy="226080"/>
          </a:xfrm>
          <a:prstGeom prst="rect">
            <a:avLst/>
          </a:prstGeom>
          <a:noFill/>
          <a:ln>
            <a:noFill/>
          </a:ln>
        </p:spPr>
        <p:txBody>
          <a:bodyPr anchor="ctr">
            <a:noAutofit/>
          </a:bodyPr>
          <a:lstStyle/>
          <a:p>
            <a:pPr algn="r" defTabSz="1219170">
              <a:lnSpc>
                <a:spcPts val="1652"/>
              </a:lnSpc>
            </a:pPr>
            <a:fld id="{FCF8C41B-6C38-4A78-9906-C2FF7FEA7BAE}" type="slidenum">
              <a:rPr lang="en-GB" sz="1067" spc="-1">
                <a:solidFill>
                  <a:srgbClr val="FFFFFF"/>
                </a:solidFill>
                <a:latin typeface="Arial"/>
              </a:rPr>
              <a:pPr algn="r" defTabSz="1219170">
                <a:lnSpc>
                  <a:spcPts val="1652"/>
                </a:lnSpc>
              </a:pPr>
              <a:t>1</a:t>
            </a:fld>
            <a:endParaRPr lang="en-GB" sz="1067" spc="-1">
              <a:solidFill>
                <a:prstClr val="black"/>
              </a:solidFill>
              <a:latin typeface="Times New Roman"/>
            </a:endParaRPr>
          </a:p>
        </p:txBody>
      </p:sp>
      <p:sp>
        <p:nvSpPr>
          <p:cNvPr id="256" name="CustomShape 4"/>
          <p:cNvSpPr/>
          <p:nvPr/>
        </p:nvSpPr>
        <p:spPr>
          <a:xfrm>
            <a:off x="1344000" y="130080"/>
            <a:ext cx="2717760" cy="226080"/>
          </a:xfrm>
          <a:prstGeom prst="rect">
            <a:avLst/>
          </a:prstGeom>
          <a:noFill/>
          <a:ln>
            <a:noFill/>
          </a:ln>
        </p:spPr>
        <p:style>
          <a:lnRef idx="0">
            <a:scrgbClr r="0" g="0" b="0"/>
          </a:lnRef>
          <a:fillRef idx="0">
            <a:scrgbClr r="0" g="0" b="0"/>
          </a:fillRef>
          <a:effectRef idx="0">
            <a:scrgbClr r="0" g="0" b="0"/>
          </a:effectRef>
          <a:fontRef idx="minor"/>
        </p:style>
        <p:txBody>
          <a:bodyPr lIns="120000" tIns="60000" rIns="120000" bIns="60000">
            <a:noAutofit/>
          </a:bodyPr>
          <a:lstStyle/>
          <a:p>
            <a:pPr defTabSz="1219170">
              <a:lnSpc>
                <a:spcPts val="1652"/>
              </a:lnSpc>
            </a:pPr>
            <a:endParaRPr lang="en-GB" sz="1200" spc="-1" dirty="0">
              <a:solidFill>
                <a:prstClr val="black"/>
              </a:solidFill>
              <a:latin typeface="Arial"/>
            </a:endParaRPr>
          </a:p>
        </p:txBody>
      </p:sp>
      <p:sp>
        <p:nvSpPr>
          <p:cNvPr id="2" name="TextBox 1">
            <a:extLst>
              <a:ext uri="{FF2B5EF4-FFF2-40B4-BE49-F238E27FC236}">
                <a16:creationId xmlns:a16="http://schemas.microsoft.com/office/drawing/2014/main" id="{E23B58C8-A58F-0BED-523F-46DF4812DD3E}"/>
              </a:ext>
            </a:extLst>
          </p:cNvPr>
          <p:cNvSpPr txBox="1"/>
          <p:nvPr/>
        </p:nvSpPr>
        <p:spPr>
          <a:xfrm>
            <a:off x="4523229" y="3367067"/>
            <a:ext cx="2871299" cy="461665"/>
          </a:xfrm>
          <a:prstGeom prst="rect">
            <a:avLst/>
          </a:prstGeom>
          <a:noFill/>
        </p:spPr>
        <p:txBody>
          <a:bodyPr wrap="none" rtlCol="0">
            <a:spAutoFit/>
          </a:bodyPr>
          <a:lstStyle/>
          <a:p>
            <a:pPr algn="ctr" defTabSz="1219170"/>
            <a:r>
              <a:rPr lang="en-US" sz="2400" dirty="0">
                <a:solidFill>
                  <a:prstClr val="white"/>
                </a:solidFill>
                <a:latin typeface="Arial"/>
              </a:rPr>
              <a:t>Frank Zimmermann</a:t>
            </a:r>
            <a:endParaRPr lang="en-GB" sz="2400" dirty="0">
              <a:solidFill>
                <a:prstClr val="white"/>
              </a:solidFill>
              <a:latin typeface="Arial"/>
            </a:endParaRPr>
          </a:p>
        </p:txBody>
      </p:sp>
      <p:sp>
        <p:nvSpPr>
          <p:cNvPr id="3" name="TextBox 2">
            <a:extLst>
              <a:ext uri="{FF2B5EF4-FFF2-40B4-BE49-F238E27FC236}">
                <a16:creationId xmlns:a16="http://schemas.microsoft.com/office/drawing/2014/main" id="{A7AED42D-0805-9836-13FD-812B4AC36176}"/>
              </a:ext>
            </a:extLst>
          </p:cNvPr>
          <p:cNvSpPr txBox="1"/>
          <p:nvPr/>
        </p:nvSpPr>
        <p:spPr>
          <a:xfrm>
            <a:off x="1585798" y="6009083"/>
            <a:ext cx="9132244" cy="461665"/>
          </a:xfrm>
          <a:prstGeom prst="rect">
            <a:avLst/>
          </a:prstGeom>
          <a:noFill/>
        </p:spPr>
        <p:txBody>
          <a:bodyPr wrap="none" rtlCol="0">
            <a:spAutoFit/>
          </a:bodyPr>
          <a:lstStyle/>
          <a:p>
            <a:r>
              <a:rPr lang="en-US" sz="2400" dirty="0">
                <a:solidFill>
                  <a:schemeClr val="bg1"/>
                </a:solidFill>
              </a:rPr>
              <a:t>*based on </a:t>
            </a:r>
            <a:r>
              <a:rPr lang="en-US" sz="2400" dirty="0">
                <a:solidFill>
                  <a:schemeClr val="bg1"/>
                </a:solidFill>
                <a:hlinkClick r:id="rId2">
                  <a:extLst>
                    <a:ext uri="{A12FA001-AC4F-418D-AE19-62706E023703}">
                      <ahyp:hlinkClr xmlns:ahyp="http://schemas.microsoft.com/office/drawing/2018/hyperlinkcolor" val="tx"/>
                    </a:ext>
                  </a:extLst>
                </a:hlinkClick>
              </a:rPr>
              <a:t>https://arxiv.org/abs/2509.07448v4</a:t>
            </a:r>
            <a:r>
              <a:rPr lang="en-US" sz="2400" dirty="0">
                <a:solidFill>
                  <a:schemeClr val="bg1"/>
                </a:solidFill>
              </a:rPr>
              <a:t> plus recent updates</a:t>
            </a:r>
            <a:endParaRPr lang="en-GB" sz="24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6E9852B-85E1-8173-3E82-83F473994C7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10</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E442E5DD-EE91-E9CB-1823-E4A7BD6A03E8}"/>
              </a:ext>
            </a:extLst>
          </p:cNvPr>
          <p:cNvSpPr txBox="1"/>
          <p:nvPr/>
        </p:nvSpPr>
        <p:spPr>
          <a:xfrm>
            <a:off x="193585" y="967422"/>
            <a:ext cx="11898814" cy="5509200"/>
          </a:xfrm>
          <a:prstGeom prst="rect">
            <a:avLst/>
          </a:prstGeom>
          <a:noFill/>
        </p:spPr>
        <p:txBody>
          <a:bodyPr wrap="square">
            <a:spAutoFit/>
          </a:bodyPr>
          <a:lstStyle/>
          <a:p>
            <a:r>
              <a:rPr lang="en-GB" sz="3200" b="1" dirty="0">
                <a:solidFill>
                  <a:srgbClr val="0000CC"/>
                </a:solidFill>
              </a:rPr>
              <a:t>No other accelerator has used MO flanges, and no other collider, including PEP-II, KEKB and DAFNE, nor any low-emittance light sources, such as ESRF-EBS, APS-U, etc., reported SBL events like those seen at </a:t>
            </a:r>
            <a:r>
              <a:rPr lang="en-GB" sz="3200" b="1" dirty="0" err="1">
                <a:solidFill>
                  <a:srgbClr val="0000CC"/>
                </a:solidFill>
              </a:rPr>
              <a:t>SuperKEKB</a:t>
            </a:r>
            <a:r>
              <a:rPr lang="en-GB" sz="3200" dirty="0"/>
              <a:t>, or any sudden vertical blow up, with or without accompanying beam loss. Modern light sources have much smaller emittances – </a:t>
            </a:r>
          </a:p>
          <a:p>
            <a:r>
              <a:rPr lang="en-GB" sz="3200" dirty="0">
                <a:solidFill>
                  <a:srgbClr val="C00000"/>
                </a:solidFill>
              </a:rPr>
              <a:t>ESRF-EBS: </a:t>
            </a:r>
            <a:r>
              <a:rPr lang="en-GB" sz="3200" dirty="0" err="1">
                <a:solidFill>
                  <a:srgbClr val="C00000"/>
                </a:solidFill>
                <a:latin typeface="Symbol" panose="05050102010706020507" pitchFamily="18" charset="2"/>
              </a:rPr>
              <a:t>e</a:t>
            </a:r>
            <a:r>
              <a:rPr lang="en-GB" sz="3200" i="1" baseline="-25000" dirty="0" err="1">
                <a:solidFill>
                  <a:srgbClr val="C00000"/>
                </a:solidFill>
              </a:rPr>
              <a:t>x,y</a:t>
            </a:r>
            <a:r>
              <a:rPr lang="en-GB" sz="3200" dirty="0">
                <a:solidFill>
                  <a:srgbClr val="C00000"/>
                </a:solidFill>
              </a:rPr>
              <a:t>=(110, 5) pm ; </a:t>
            </a:r>
            <a:r>
              <a:rPr lang="en-GB" sz="3200" dirty="0" err="1">
                <a:solidFill>
                  <a:srgbClr val="C00000"/>
                </a:solidFill>
              </a:rPr>
              <a:t>SuperKEKB</a:t>
            </a:r>
            <a:r>
              <a:rPr lang="en-GB" sz="3200" dirty="0">
                <a:solidFill>
                  <a:srgbClr val="C00000"/>
                </a:solidFill>
              </a:rPr>
              <a:t>: </a:t>
            </a:r>
            <a:r>
              <a:rPr lang="en-GB" sz="3200" dirty="0" err="1">
                <a:solidFill>
                  <a:srgbClr val="C00000"/>
                </a:solidFill>
                <a:latin typeface="Symbol" panose="05050102010706020507" pitchFamily="18" charset="2"/>
              </a:rPr>
              <a:t>e</a:t>
            </a:r>
            <a:r>
              <a:rPr lang="en-GB" sz="3200" i="1" baseline="-25000" dirty="0" err="1">
                <a:solidFill>
                  <a:srgbClr val="C00000"/>
                </a:solidFill>
              </a:rPr>
              <a:t>x,y</a:t>
            </a:r>
            <a:r>
              <a:rPr lang="en-GB" sz="3200" i="1" dirty="0">
                <a:solidFill>
                  <a:srgbClr val="C00000"/>
                </a:solidFill>
              </a:rPr>
              <a:t>~</a:t>
            </a:r>
            <a:r>
              <a:rPr lang="en-GB" sz="3200" dirty="0">
                <a:solidFill>
                  <a:srgbClr val="C00000"/>
                </a:solidFill>
              </a:rPr>
              <a:t>(4000, 100) pm </a:t>
            </a:r>
          </a:p>
          <a:p>
            <a:endParaRPr lang="en-GB" sz="3200" dirty="0"/>
          </a:p>
          <a:p>
            <a:r>
              <a:rPr lang="en-GB" sz="3200" dirty="0"/>
              <a:t>For FCC-ee, neither MO-type vacuum flanges nor </a:t>
            </a:r>
            <a:r>
              <a:rPr lang="en-GB" sz="3200" dirty="0" err="1"/>
              <a:t>VacSeal</a:t>
            </a:r>
            <a:r>
              <a:rPr lang="en-GB" sz="3200" dirty="0"/>
              <a:t> nor clearing electrodes will be used; and sudden beam losses in the form experienced at </a:t>
            </a:r>
            <a:r>
              <a:rPr lang="en-GB" sz="3200" dirty="0" err="1"/>
              <a:t>SuperKEKB</a:t>
            </a:r>
            <a:r>
              <a:rPr lang="en-GB" sz="3200" dirty="0"/>
              <a:t> are not expected to occur.</a:t>
            </a:r>
          </a:p>
        </p:txBody>
      </p:sp>
      <p:sp>
        <p:nvSpPr>
          <p:cNvPr id="5" name="TextBox 4">
            <a:extLst>
              <a:ext uri="{FF2B5EF4-FFF2-40B4-BE49-F238E27FC236}">
                <a16:creationId xmlns:a16="http://schemas.microsoft.com/office/drawing/2014/main" id="{3607D91D-CE03-6D8A-9F7D-D8D9C6F0D82A}"/>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3. sudden beam losses cont’d</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4212253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F523B8D-2713-C677-93F7-14C5221CC1E5}"/>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11</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5C98C766-C622-FEAD-91F6-FE503A5A8027}"/>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4. stored beam emittance</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8B16C42C-C54C-B2DE-82E9-6A69556A6448}"/>
              </a:ext>
            </a:extLst>
          </p:cNvPr>
          <p:cNvSpPr txBox="1"/>
          <p:nvPr/>
        </p:nvSpPr>
        <p:spPr>
          <a:xfrm>
            <a:off x="312964" y="1015697"/>
            <a:ext cx="3850473" cy="5324535"/>
          </a:xfrm>
          <a:prstGeom prst="rect">
            <a:avLst/>
          </a:prstGeom>
          <a:noFill/>
        </p:spPr>
        <p:txBody>
          <a:bodyPr wrap="square">
            <a:spAutoFit/>
          </a:bodyPr>
          <a:lstStyle/>
          <a:p>
            <a:r>
              <a:rPr lang="en-GB" sz="2000" dirty="0"/>
              <a:t>The design values for the rms vertical emittance are 8.6 pm in the LER and 12.9 pm for the HER.. The low-current emittances sometimes come close to this value, but often are larger.</a:t>
            </a:r>
          </a:p>
          <a:p>
            <a:endParaRPr lang="en-GB" sz="2000" dirty="0"/>
          </a:p>
          <a:p>
            <a:r>
              <a:rPr lang="en-GB" sz="2000" dirty="0"/>
              <a:t>The </a:t>
            </a:r>
            <a:r>
              <a:rPr lang="en-GB" sz="2000" b="1" dirty="0">
                <a:solidFill>
                  <a:srgbClr val="0000CC"/>
                </a:solidFill>
              </a:rPr>
              <a:t>vertical emittance tuning and the achievable vertical emittance are ultimately limited </a:t>
            </a:r>
            <a:r>
              <a:rPr lang="en-GB" sz="2000" dirty="0"/>
              <a:t>by the available beam diagnostics (Appendix 1) and by the vertical deformation of the </a:t>
            </a:r>
            <a:r>
              <a:rPr lang="en-GB" sz="2000" dirty="0" err="1"/>
              <a:t>SuperKEKB</a:t>
            </a:r>
            <a:r>
              <a:rPr lang="en-GB" sz="2000" dirty="0"/>
              <a:t> tunnel floor, which worsens every year (Appendix 2). </a:t>
            </a:r>
          </a:p>
        </p:txBody>
      </p:sp>
      <p:sp>
        <p:nvSpPr>
          <p:cNvPr id="7" name="TextBox 6">
            <a:extLst>
              <a:ext uri="{FF2B5EF4-FFF2-40B4-BE49-F238E27FC236}">
                <a16:creationId xmlns:a16="http://schemas.microsoft.com/office/drawing/2014/main" id="{5CEF7626-49FE-1C5B-018B-9842671A2BD9}"/>
              </a:ext>
            </a:extLst>
          </p:cNvPr>
          <p:cNvSpPr txBox="1"/>
          <p:nvPr/>
        </p:nvSpPr>
        <p:spPr>
          <a:xfrm>
            <a:off x="4358370" y="797983"/>
            <a:ext cx="7698921" cy="1754326"/>
          </a:xfrm>
          <a:prstGeom prst="rect">
            <a:avLst/>
          </a:prstGeom>
          <a:noFill/>
        </p:spPr>
        <p:txBody>
          <a:bodyPr wrap="square">
            <a:spAutoFit/>
          </a:bodyPr>
          <a:lstStyle/>
          <a:p>
            <a:r>
              <a:rPr lang="en-GB" b="1" dirty="0">
                <a:solidFill>
                  <a:srgbClr val="0000CC"/>
                </a:solidFill>
              </a:rPr>
              <a:t>During the 2024c run, the minimum vertical emittance in the HER increased from 20 pm to a value above 50 –100 pm</a:t>
            </a:r>
            <a:r>
              <a:rPr lang="en-GB" dirty="0"/>
              <a:t>, and did not decrease below 45 – 50 pm afterwards, even w/o collision and at low current.  Strong high order synchro-</a:t>
            </a:r>
            <a:r>
              <a:rPr lang="en-GB" dirty="0" err="1"/>
              <a:t>betatron</a:t>
            </a:r>
            <a:r>
              <a:rPr lang="en-GB" dirty="0"/>
              <a:t> resonances were observed in the tune scans without collision. Optics corrections could not recover the small vertical emittance, not even with a “relaxed” optics. </a:t>
            </a:r>
          </a:p>
        </p:txBody>
      </p:sp>
      <p:pic>
        <p:nvPicPr>
          <p:cNvPr id="9" name="Picture 8" descr="A graph of a graph of a graph&#10;&#10;AI-generated content may be incorrect.">
            <a:extLst>
              <a:ext uri="{FF2B5EF4-FFF2-40B4-BE49-F238E27FC236}">
                <a16:creationId xmlns:a16="http://schemas.microsoft.com/office/drawing/2014/main" id="{83CB2475-B1C3-18DA-2765-3F6827E18F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9573" y="2656445"/>
            <a:ext cx="7622826" cy="4074934"/>
          </a:xfrm>
          <a:prstGeom prst="rect">
            <a:avLst/>
          </a:prstGeom>
        </p:spPr>
      </p:pic>
      <p:sp>
        <p:nvSpPr>
          <p:cNvPr id="13" name="TextBox 12">
            <a:extLst>
              <a:ext uri="{FF2B5EF4-FFF2-40B4-BE49-F238E27FC236}">
                <a16:creationId xmlns:a16="http://schemas.microsoft.com/office/drawing/2014/main" id="{16D8C0D1-C65F-BABB-D4E8-ED73E7630C67}"/>
              </a:ext>
            </a:extLst>
          </p:cNvPr>
          <p:cNvSpPr txBox="1"/>
          <p:nvPr/>
        </p:nvSpPr>
        <p:spPr>
          <a:xfrm>
            <a:off x="10654394" y="6155566"/>
            <a:ext cx="6155870" cy="369332"/>
          </a:xfrm>
          <a:prstGeom prst="rect">
            <a:avLst/>
          </a:prstGeom>
          <a:noFill/>
        </p:spPr>
        <p:txBody>
          <a:bodyPr wrap="square">
            <a:spAutoFit/>
          </a:bodyPr>
          <a:lstStyle/>
          <a:p>
            <a:r>
              <a:rPr lang="en-GB" sz="1800" dirty="0"/>
              <a:t>Y. Ohnishi</a:t>
            </a:r>
            <a:endParaRPr lang="en-GB" dirty="0"/>
          </a:p>
        </p:txBody>
      </p:sp>
    </p:spTree>
    <p:extLst>
      <p:ext uri="{BB962C8B-B14F-4D97-AF65-F5344CB8AC3E}">
        <p14:creationId xmlns:p14="http://schemas.microsoft.com/office/powerpoint/2010/main" val="74223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D8B31F2-336B-98E2-663D-A2B0FC8A494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F232D3B8-2A2C-6045-A8CC-086220760559}"/>
              </a:ext>
            </a:extLst>
          </p:cNvPr>
          <p:cNvSpPr txBox="1"/>
          <p:nvPr/>
        </p:nvSpPr>
        <p:spPr>
          <a:xfrm>
            <a:off x="261257" y="889844"/>
            <a:ext cx="11190514" cy="646331"/>
          </a:xfrm>
          <a:prstGeom prst="rect">
            <a:avLst/>
          </a:prstGeom>
          <a:noFill/>
        </p:spPr>
        <p:txBody>
          <a:bodyPr wrap="square">
            <a:spAutoFit/>
          </a:bodyPr>
          <a:lstStyle/>
          <a:p>
            <a:r>
              <a:rPr lang="en-GB" dirty="0"/>
              <a:t>One hypothesis (K. Oide): sudden HER emittance growth could be related to a change of the mechanical support of critical BPMs in the final focus prior to the 2024c run. </a:t>
            </a:r>
          </a:p>
        </p:txBody>
      </p:sp>
      <p:sp>
        <p:nvSpPr>
          <p:cNvPr id="5" name="TextBox 4">
            <a:extLst>
              <a:ext uri="{FF2B5EF4-FFF2-40B4-BE49-F238E27FC236}">
                <a16:creationId xmlns:a16="http://schemas.microsoft.com/office/drawing/2014/main" id="{02ACED7B-AD4E-1980-8F03-661D6C950816}"/>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4. stored beam emittance cont’d</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7" name="TextBox 6">
            <a:extLst>
              <a:ext uri="{FF2B5EF4-FFF2-40B4-BE49-F238E27FC236}">
                <a16:creationId xmlns:a16="http://schemas.microsoft.com/office/drawing/2014/main" id="{2821530F-5318-356C-ED52-48CC1E61BCEF}"/>
              </a:ext>
            </a:extLst>
          </p:cNvPr>
          <p:cNvSpPr txBox="1"/>
          <p:nvPr/>
        </p:nvSpPr>
        <p:spPr>
          <a:xfrm>
            <a:off x="193585" y="5715716"/>
            <a:ext cx="11715386" cy="1015663"/>
          </a:xfrm>
          <a:prstGeom prst="rect">
            <a:avLst/>
          </a:prstGeom>
          <a:noFill/>
        </p:spPr>
        <p:txBody>
          <a:bodyPr wrap="square">
            <a:spAutoFit/>
          </a:bodyPr>
          <a:lstStyle/>
          <a:p>
            <a:r>
              <a:rPr lang="en-GB" sz="2000" dirty="0"/>
              <a:t>Final focus BPM supported from the nearby quadrupole magnets prior to the 2024c run (left) and the </a:t>
            </a:r>
            <a:r>
              <a:rPr lang="en-GB" sz="2000" b="1" dirty="0">
                <a:solidFill>
                  <a:srgbClr val="0000CC"/>
                </a:solidFill>
              </a:rPr>
              <a:t>BPM placed on its own support with vacuum chamber no longer connected to the magnet </a:t>
            </a:r>
            <a:r>
              <a:rPr lang="en-GB" sz="2000" dirty="0"/>
              <a:t>(right), as reported by Y. Ohnishi.</a:t>
            </a:r>
          </a:p>
        </p:txBody>
      </p:sp>
      <p:pic>
        <p:nvPicPr>
          <p:cNvPr id="9" name="Picture 8" descr="A machine with text on it&#10;&#10;AI-generated content may be incorrect.">
            <a:extLst>
              <a:ext uri="{FF2B5EF4-FFF2-40B4-BE49-F238E27FC236}">
                <a16:creationId xmlns:a16="http://schemas.microsoft.com/office/drawing/2014/main" id="{0066EDAA-C21A-7D1D-1414-A95AB0E95A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021" y="1568545"/>
            <a:ext cx="5497979" cy="4114800"/>
          </a:xfrm>
          <a:prstGeom prst="rect">
            <a:avLst/>
          </a:prstGeom>
        </p:spPr>
      </p:pic>
      <p:pic>
        <p:nvPicPr>
          <p:cNvPr id="11" name="Picture 10" descr="A large machine with pipes and wires&#10;&#10;AI-generated content may be incorrect.">
            <a:extLst>
              <a:ext uri="{FF2B5EF4-FFF2-40B4-BE49-F238E27FC236}">
                <a16:creationId xmlns:a16="http://schemas.microsoft.com/office/drawing/2014/main" id="{8D7BAE3E-1193-DD0D-49DF-2E02CF2F97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9775" y="1536175"/>
            <a:ext cx="3087060" cy="4114801"/>
          </a:xfrm>
          <a:prstGeom prst="rect">
            <a:avLst/>
          </a:prstGeom>
        </p:spPr>
      </p:pic>
    </p:spTree>
    <p:extLst>
      <p:ext uri="{BB962C8B-B14F-4D97-AF65-F5344CB8AC3E}">
        <p14:creationId xmlns:p14="http://schemas.microsoft.com/office/powerpoint/2010/main" val="2191915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A05304-AE12-555D-7011-1E338009FA16}"/>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13</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EE9AE934-9B81-7C79-B5AB-C3DE406EDE46}"/>
              </a:ext>
            </a:extLst>
          </p:cNvPr>
          <p:cNvSpPr txBox="1"/>
          <p:nvPr/>
        </p:nvSpPr>
        <p:spPr>
          <a:xfrm>
            <a:off x="193585" y="897668"/>
            <a:ext cx="11606066" cy="707886"/>
          </a:xfrm>
          <a:prstGeom prst="rect">
            <a:avLst/>
          </a:prstGeom>
          <a:noFill/>
        </p:spPr>
        <p:txBody>
          <a:bodyPr wrap="square">
            <a:spAutoFit/>
          </a:bodyPr>
          <a:lstStyle/>
          <a:p>
            <a:r>
              <a:rPr lang="en-GB" sz="2000" b="1" dirty="0">
                <a:solidFill>
                  <a:srgbClr val="0000CC"/>
                </a:solidFill>
              </a:rPr>
              <a:t>At higher currents and in collision, the measured vertical emittances further increase to about 100 pm, and hence are about 10 times larger than the design. </a:t>
            </a:r>
          </a:p>
        </p:txBody>
      </p:sp>
      <p:sp>
        <p:nvSpPr>
          <p:cNvPr id="6" name="TextBox 5">
            <a:extLst>
              <a:ext uri="{FF2B5EF4-FFF2-40B4-BE49-F238E27FC236}">
                <a16:creationId xmlns:a16="http://schemas.microsoft.com/office/drawing/2014/main" id="{F56576A7-1378-51B4-6A23-B12C9917CE21}"/>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4. stored beam emittance cont’d</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59CB1D0-C2F2-7F1B-24A7-245A721E7815}"/>
                  </a:ext>
                </a:extLst>
              </p:cNvPr>
              <p:cNvSpPr txBox="1"/>
              <p:nvPr/>
            </p:nvSpPr>
            <p:spPr>
              <a:xfrm>
                <a:off x="83003" y="6023493"/>
                <a:ext cx="12025994" cy="707886"/>
              </a:xfrm>
              <a:prstGeom prst="rect">
                <a:avLst/>
              </a:prstGeom>
              <a:noFill/>
            </p:spPr>
            <p:txBody>
              <a:bodyPr wrap="square">
                <a:spAutoFit/>
              </a:bodyPr>
              <a:lstStyle/>
              <a:p>
                <a:r>
                  <a:rPr lang="en-GB" sz="2000" dirty="0"/>
                  <a:t>Horizontal (top) and vertical emittance evolution (bottom) for </a:t>
                </a:r>
                <a:r>
                  <a:rPr lang="en-GB" sz="2000" dirty="0" err="1"/>
                  <a:t>SuperKEKB</a:t>
                </a:r>
                <a:r>
                  <a:rPr lang="en-GB" sz="2000" dirty="0"/>
                  <a:t> HER and LER, observed in collision after reducing </a:t>
                </a:r>
                <a14:m>
                  <m:oMath xmlns:m="http://schemas.openxmlformats.org/officeDocument/2006/math">
                    <m:sSubSup>
                      <m:sSubSupPr>
                        <m:ctrlPr>
                          <a:rPr lang="en-GB" sz="2000" i="1" smtClean="0">
                            <a:latin typeface="Cambria Math" panose="02040503050406030204" pitchFamily="18" charset="0"/>
                          </a:rPr>
                        </m:ctrlPr>
                      </m:sSubSupPr>
                      <m:e>
                        <m:r>
                          <a:rPr lang="en-GB" sz="2000" i="1" smtClean="0">
                            <a:latin typeface="Cambria Math" panose="02040503050406030204" pitchFamily="18" charset="0"/>
                            <a:ea typeface="Cambria Math" panose="02040503050406030204" pitchFamily="18" charset="0"/>
                          </a:rPr>
                          <m:t>𝛽</m:t>
                        </m:r>
                      </m:e>
                      <m:sub>
                        <m:r>
                          <a:rPr lang="en-US" sz="2000" b="0" i="1" smtClean="0">
                            <a:latin typeface="Cambria Math" panose="02040503050406030204" pitchFamily="18" charset="0"/>
                          </a:rPr>
                          <m:t>𝑥</m:t>
                        </m:r>
                      </m:sub>
                      <m:sup>
                        <m:r>
                          <a:rPr lang="en-US" sz="2000" b="0" i="1" smtClean="0">
                            <a:latin typeface="Cambria Math" panose="02040503050406030204" pitchFamily="18" charset="0"/>
                          </a:rPr>
                          <m:t>∗</m:t>
                        </m:r>
                      </m:sup>
                    </m:sSubSup>
                  </m:oMath>
                </a14:m>
                <a:r>
                  <a:rPr lang="en-GB" sz="2000" dirty="0"/>
                  <a:t> to 60 mm, as a function of the bunch current product, as reported by Y. Ohnishi</a:t>
                </a:r>
              </a:p>
            </p:txBody>
          </p:sp>
        </mc:Choice>
        <mc:Fallback xmlns="">
          <p:sp>
            <p:nvSpPr>
              <p:cNvPr id="8" name="TextBox 7">
                <a:extLst>
                  <a:ext uri="{FF2B5EF4-FFF2-40B4-BE49-F238E27FC236}">
                    <a16:creationId xmlns:a16="http://schemas.microsoft.com/office/drawing/2014/main" id="{859CB1D0-C2F2-7F1B-24A7-245A721E7815}"/>
                  </a:ext>
                </a:extLst>
              </p:cNvPr>
              <p:cNvSpPr txBox="1">
                <a:spLocks noRot="1" noChangeAspect="1" noMove="1" noResize="1" noEditPoints="1" noAdjustHandles="1" noChangeArrowheads="1" noChangeShapeType="1" noTextEdit="1"/>
              </p:cNvSpPr>
              <p:nvPr/>
            </p:nvSpPr>
            <p:spPr>
              <a:xfrm>
                <a:off x="83003" y="6023493"/>
                <a:ext cx="12025994" cy="707886"/>
              </a:xfrm>
              <a:prstGeom prst="rect">
                <a:avLst/>
              </a:prstGeom>
              <a:blipFill>
                <a:blip r:embed="rId2"/>
                <a:stretch>
                  <a:fillRect l="-558" t="-3448" b="-15517"/>
                </a:stretch>
              </a:blipFill>
            </p:spPr>
            <p:txBody>
              <a:bodyPr/>
              <a:lstStyle/>
              <a:p>
                <a:r>
                  <a:rPr lang="en-GB">
                    <a:noFill/>
                  </a:rPr>
                  <a:t> </a:t>
                </a:r>
              </a:p>
            </p:txBody>
          </p:sp>
        </mc:Fallback>
      </mc:AlternateContent>
      <p:pic>
        <p:nvPicPr>
          <p:cNvPr id="10" name="Picture 9" descr="A graph of a graph showing a number of lines&#10;&#10;AI-generated content may be incorrect.">
            <a:extLst>
              <a:ext uri="{FF2B5EF4-FFF2-40B4-BE49-F238E27FC236}">
                <a16:creationId xmlns:a16="http://schemas.microsoft.com/office/drawing/2014/main" id="{73AE8503-DB90-50E9-1038-C77096D865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4783" y="1758640"/>
            <a:ext cx="8983152" cy="4264853"/>
          </a:xfrm>
          <a:prstGeom prst="rect">
            <a:avLst/>
          </a:prstGeom>
        </p:spPr>
      </p:pic>
      <p:sp>
        <p:nvSpPr>
          <p:cNvPr id="5" name="TextBox 4">
            <a:extLst>
              <a:ext uri="{FF2B5EF4-FFF2-40B4-BE49-F238E27FC236}">
                <a16:creationId xmlns:a16="http://schemas.microsoft.com/office/drawing/2014/main" id="{54E99E1E-702D-97AF-8DEE-80E802C95BD2}"/>
              </a:ext>
            </a:extLst>
          </p:cNvPr>
          <p:cNvSpPr txBox="1"/>
          <p:nvPr/>
        </p:nvSpPr>
        <p:spPr>
          <a:xfrm>
            <a:off x="10225468" y="4347715"/>
            <a:ext cx="1574183" cy="1200329"/>
          </a:xfrm>
          <a:prstGeom prst="rect">
            <a:avLst/>
          </a:prstGeom>
          <a:noFill/>
        </p:spPr>
        <p:txBody>
          <a:bodyPr wrap="square">
            <a:spAutoFit/>
          </a:bodyPr>
          <a:lstStyle/>
          <a:p>
            <a:r>
              <a:rPr lang="en-GB" sz="1800" dirty="0"/>
              <a:t>design bunch current product is ~1.5 mA</a:t>
            </a:r>
            <a:r>
              <a:rPr lang="en-GB" sz="1800" baseline="30000" dirty="0"/>
              <a:t>2</a:t>
            </a:r>
            <a:endParaRPr lang="en-GB" sz="1800" dirty="0"/>
          </a:p>
        </p:txBody>
      </p:sp>
    </p:spTree>
    <p:extLst>
      <p:ext uri="{BB962C8B-B14F-4D97-AF65-F5344CB8AC3E}">
        <p14:creationId xmlns:p14="http://schemas.microsoft.com/office/powerpoint/2010/main" val="1058821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AA5712-A9E4-9FB6-0F53-3DE9CA60627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5EF85DFC-9760-40BB-1A01-C2C1ADEEE576}"/>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5. injected beam emittance</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pic>
        <p:nvPicPr>
          <p:cNvPr id="5" name="Picture 4" descr="A diagram of a diagram&#10;&#10;AI-generated content may be incorrect.">
            <a:extLst>
              <a:ext uri="{FF2B5EF4-FFF2-40B4-BE49-F238E27FC236}">
                <a16:creationId xmlns:a16="http://schemas.microsoft.com/office/drawing/2014/main" id="{795C803B-E436-AF62-969F-412DBB567E9F}"/>
              </a:ext>
            </a:extLst>
          </p:cNvPr>
          <p:cNvPicPr>
            <a:picLocks noChangeAspect="1"/>
          </p:cNvPicPr>
          <p:nvPr/>
        </p:nvPicPr>
        <p:blipFill>
          <a:blip r:embed="rId2">
            <a:extLst>
              <a:ext uri="{28A0092B-C50C-407E-A947-70E740481C1C}">
                <a14:useLocalDpi xmlns:a14="http://schemas.microsoft.com/office/drawing/2010/main" val="0"/>
              </a:ext>
            </a:extLst>
          </a:blip>
          <a:srcRect b="5980"/>
          <a:stretch>
            <a:fillRect/>
          </a:stretch>
        </p:blipFill>
        <p:spPr>
          <a:xfrm>
            <a:off x="75462" y="777780"/>
            <a:ext cx="8735422" cy="4620990"/>
          </a:xfrm>
          <a:prstGeom prst="rect">
            <a:avLst/>
          </a:prstGeom>
        </p:spPr>
      </p:pic>
      <p:sp>
        <p:nvSpPr>
          <p:cNvPr id="7" name="TextBox 6">
            <a:extLst>
              <a:ext uri="{FF2B5EF4-FFF2-40B4-BE49-F238E27FC236}">
                <a16:creationId xmlns:a16="http://schemas.microsoft.com/office/drawing/2014/main" id="{7F774161-56AE-C755-FAD2-CD7906B2E258}"/>
              </a:ext>
            </a:extLst>
          </p:cNvPr>
          <p:cNvSpPr txBox="1"/>
          <p:nvPr/>
        </p:nvSpPr>
        <p:spPr>
          <a:xfrm>
            <a:off x="8923651" y="1120676"/>
            <a:ext cx="2833006" cy="2862322"/>
          </a:xfrm>
          <a:prstGeom prst="rect">
            <a:avLst/>
          </a:prstGeom>
          <a:noFill/>
        </p:spPr>
        <p:txBody>
          <a:bodyPr wrap="square">
            <a:spAutoFit/>
          </a:bodyPr>
          <a:lstStyle/>
          <a:p>
            <a:r>
              <a:rPr lang="en-GB" sz="2000" dirty="0"/>
              <a:t>Layout of the </a:t>
            </a:r>
            <a:r>
              <a:rPr lang="en-GB" sz="2000" dirty="0" err="1"/>
              <a:t>SuperKEKB</a:t>
            </a:r>
            <a:r>
              <a:rPr lang="en-GB" sz="2000" dirty="0"/>
              <a:t> injector and the beam transport (BT) lines (BTLs),as presented by N. Iida. Each BTL comprises </a:t>
            </a:r>
            <a:r>
              <a:rPr lang="en-GB" sz="2000" b="1" dirty="0">
                <a:solidFill>
                  <a:srgbClr val="0000CC"/>
                </a:solidFill>
              </a:rPr>
              <a:t>five arcs</a:t>
            </a:r>
            <a:r>
              <a:rPr lang="en-GB" sz="2000" dirty="0"/>
              <a:t>, which can be a source of emittance growth.</a:t>
            </a:r>
          </a:p>
        </p:txBody>
      </p:sp>
      <p:pic>
        <p:nvPicPr>
          <p:cNvPr id="9" name="Picture 8">
            <a:extLst>
              <a:ext uri="{FF2B5EF4-FFF2-40B4-BE49-F238E27FC236}">
                <a16:creationId xmlns:a16="http://schemas.microsoft.com/office/drawing/2014/main" id="{B473EA42-4ACF-F31A-4FB6-1F94D975A9C4}"/>
              </a:ext>
            </a:extLst>
          </p:cNvPr>
          <p:cNvPicPr>
            <a:picLocks noChangeAspect="1"/>
          </p:cNvPicPr>
          <p:nvPr/>
        </p:nvPicPr>
        <p:blipFill>
          <a:blip r:embed="rId3"/>
          <a:stretch>
            <a:fillRect/>
          </a:stretch>
        </p:blipFill>
        <p:spPr>
          <a:xfrm>
            <a:off x="142635" y="5246306"/>
            <a:ext cx="8601075" cy="1343025"/>
          </a:xfrm>
          <a:prstGeom prst="rect">
            <a:avLst/>
          </a:prstGeom>
        </p:spPr>
      </p:pic>
      <p:sp>
        <p:nvSpPr>
          <p:cNvPr id="11" name="TextBox 10">
            <a:extLst>
              <a:ext uri="{FF2B5EF4-FFF2-40B4-BE49-F238E27FC236}">
                <a16:creationId xmlns:a16="http://schemas.microsoft.com/office/drawing/2014/main" id="{4AA76329-F168-3763-86FB-DDAD635C7ED6}"/>
              </a:ext>
            </a:extLst>
          </p:cNvPr>
          <p:cNvSpPr txBox="1"/>
          <p:nvPr/>
        </p:nvSpPr>
        <p:spPr>
          <a:xfrm>
            <a:off x="9036418" y="5264467"/>
            <a:ext cx="2833006" cy="1477328"/>
          </a:xfrm>
          <a:prstGeom prst="rect">
            <a:avLst/>
          </a:prstGeom>
          <a:noFill/>
        </p:spPr>
        <p:txBody>
          <a:bodyPr wrap="square">
            <a:spAutoFit/>
          </a:bodyPr>
          <a:lstStyle/>
          <a:p>
            <a:r>
              <a:rPr lang="en-GB" b="1" dirty="0">
                <a:solidFill>
                  <a:srgbClr val="0000CC"/>
                </a:solidFill>
              </a:rPr>
              <a:t>Emittance growth in the beam transport lines </a:t>
            </a:r>
            <a:r>
              <a:rPr lang="en-GB" dirty="0"/>
              <a:t>of the </a:t>
            </a:r>
            <a:r>
              <a:rPr lang="en-GB" dirty="0" err="1"/>
              <a:t>SuperKEKB</a:t>
            </a:r>
            <a:r>
              <a:rPr lang="en-GB" dirty="0"/>
              <a:t> injector measured in 2024, as reported by N. Iida.</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27DD7774-C64C-CF7F-19F7-7AFAEA055162}"/>
                  </a:ext>
                </a:extLst>
              </p:cNvPr>
              <p:cNvSpPr txBox="1"/>
              <p:nvPr/>
            </p:nvSpPr>
            <p:spPr>
              <a:xfrm>
                <a:off x="2301534" y="6347819"/>
                <a:ext cx="2311851" cy="494431"/>
              </a:xfrm>
              <a:prstGeom prst="rect">
                <a:avLst/>
              </a:prstGeom>
              <a:noFill/>
            </p:spPr>
            <p:txBody>
              <a:bodyPr wrap="none" rtlCol="0">
                <a:spAutoFit/>
              </a:bodyPr>
              <a:lstStyle/>
              <a:p>
                <a:pPr algn="l">
                  <a:lnSpc>
                    <a:spcPts val="3700"/>
                  </a:lnSpc>
                </a:pPr>
                <a:r>
                  <a:rPr lang="en-US" sz="1600" dirty="0" err="1">
                    <a:latin typeface="Symbol" panose="05050102010706020507" pitchFamily="18" charset="2"/>
                  </a:rPr>
                  <a:t>ge</a:t>
                </a:r>
                <a:r>
                  <a:rPr lang="en-US" sz="1600" dirty="0"/>
                  <a:t>= 100 </a:t>
                </a:r>
                <a:r>
                  <a:rPr lang="en-US" sz="1600" dirty="0">
                    <a:latin typeface="Symbol" panose="05050102010706020507" pitchFamily="18" charset="2"/>
                  </a:rPr>
                  <a:t>m</a:t>
                </a:r>
                <a:r>
                  <a:rPr lang="en-US" sz="1600" dirty="0"/>
                  <a:t>m </a:t>
                </a:r>
                <a14:m>
                  <m:oMath xmlns:m="http://schemas.openxmlformats.org/officeDocument/2006/math">
                    <m:r>
                      <a:rPr lang="en-US" sz="1600" i="1" smtClean="0">
                        <a:latin typeface="Cambria Math" panose="02040503050406030204" pitchFamily="18" charset="0"/>
                        <a:ea typeface="Cambria Math" panose="02040503050406030204" pitchFamily="18" charset="0"/>
                      </a:rPr>
                      <m:t>↔</m:t>
                    </m:r>
                  </m:oMath>
                </a14:m>
                <a:r>
                  <a:rPr lang="en-US" sz="1600" dirty="0"/>
                  <a:t> </a:t>
                </a:r>
                <a:r>
                  <a:rPr lang="en-US" sz="1600" dirty="0">
                    <a:latin typeface="Symbol" panose="05050102010706020507" pitchFamily="18" charset="2"/>
                  </a:rPr>
                  <a:t>e</a:t>
                </a:r>
                <a:r>
                  <a:rPr lang="en-US" sz="1600" dirty="0"/>
                  <a:t>=13 nm</a:t>
                </a:r>
                <a:endParaRPr lang="en-GB" sz="1600" dirty="0"/>
              </a:p>
            </p:txBody>
          </p:sp>
        </mc:Choice>
        <mc:Fallback>
          <p:sp>
            <p:nvSpPr>
              <p:cNvPr id="4" name="TextBox 3">
                <a:extLst>
                  <a:ext uri="{FF2B5EF4-FFF2-40B4-BE49-F238E27FC236}">
                    <a16:creationId xmlns:a16="http://schemas.microsoft.com/office/drawing/2014/main" id="{27DD7774-C64C-CF7F-19F7-7AFAEA055162}"/>
                  </a:ext>
                </a:extLst>
              </p:cNvPr>
              <p:cNvSpPr txBox="1">
                <a:spLocks noRot="1" noChangeAspect="1" noMove="1" noResize="1" noEditPoints="1" noAdjustHandles="1" noChangeArrowheads="1" noChangeShapeType="1" noTextEdit="1"/>
              </p:cNvSpPr>
              <p:nvPr/>
            </p:nvSpPr>
            <p:spPr>
              <a:xfrm>
                <a:off x="2301534" y="6347819"/>
                <a:ext cx="2311851" cy="494431"/>
              </a:xfrm>
              <a:prstGeom prst="rect">
                <a:avLst/>
              </a:prstGeom>
              <a:blipFill>
                <a:blip r:embed="rId4"/>
                <a:stretch>
                  <a:fillRect l="-1583" b="-16049"/>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854702F5-BD5C-6FF1-CAFD-F836B10D0AE0}"/>
                  </a:ext>
                </a:extLst>
              </p:cNvPr>
              <p:cNvSpPr txBox="1"/>
              <p:nvPr/>
            </p:nvSpPr>
            <p:spPr>
              <a:xfrm>
                <a:off x="6612845" y="6332069"/>
                <a:ext cx="2198038" cy="494431"/>
              </a:xfrm>
              <a:prstGeom prst="rect">
                <a:avLst/>
              </a:prstGeom>
              <a:noFill/>
            </p:spPr>
            <p:txBody>
              <a:bodyPr wrap="none" rtlCol="0">
                <a:spAutoFit/>
              </a:bodyPr>
              <a:lstStyle/>
              <a:p>
                <a:pPr algn="l">
                  <a:lnSpc>
                    <a:spcPts val="3700"/>
                  </a:lnSpc>
                </a:pPr>
                <a:r>
                  <a:rPr lang="en-US" sz="1600" dirty="0" err="1">
                    <a:latin typeface="Symbol" panose="05050102010706020507" pitchFamily="18" charset="2"/>
                  </a:rPr>
                  <a:t>ge</a:t>
                </a:r>
                <a:r>
                  <a:rPr lang="en-US" sz="1600" dirty="0"/>
                  <a:t>= 100 </a:t>
                </a:r>
                <a:r>
                  <a:rPr lang="en-US" sz="1600" dirty="0">
                    <a:latin typeface="Symbol" panose="05050102010706020507" pitchFamily="18" charset="2"/>
                  </a:rPr>
                  <a:t>m</a:t>
                </a:r>
                <a:r>
                  <a:rPr lang="en-US" sz="1600" dirty="0"/>
                  <a:t>m </a:t>
                </a:r>
                <a14:m>
                  <m:oMath xmlns:m="http://schemas.openxmlformats.org/officeDocument/2006/math">
                    <m:r>
                      <a:rPr lang="en-US" sz="1600" i="1" smtClean="0">
                        <a:latin typeface="Cambria Math" panose="02040503050406030204" pitchFamily="18" charset="0"/>
                        <a:ea typeface="Cambria Math" panose="02040503050406030204" pitchFamily="18" charset="0"/>
                      </a:rPr>
                      <m:t>↔</m:t>
                    </m:r>
                  </m:oMath>
                </a14:m>
                <a:r>
                  <a:rPr lang="en-US" sz="1600" dirty="0"/>
                  <a:t> </a:t>
                </a:r>
                <a:r>
                  <a:rPr lang="en-US" sz="1600" dirty="0">
                    <a:latin typeface="Symbol" panose="05050102010706020507" pitchFamily="18" charset="2"/>
                  </a:rPr>
                  <a:t>e</a:t>
                </a:r>
                <a:r>
                  <a:rPr lang="en-US" sz="1600" dirty="0"/>
                  <a:t>=7 nm</a:t>
                </a:r>
                <a:endParaRPr lang="en-GB" sz="1600" dirty="0"/>
              </a:p>
            </p:txBody>
          </p:sp>
        </mc:Choice>
        <mc:Fallback>
          <p:sp>
            <p:nvSpPr>
              <p:cNvPr id="6" name="TextBox 5">
                <a:extLst>
                  <a:ext uri="{FF2B5EF4-FFF2-40B4-BE49-F238E27FC236}">
                    <a16:creationId xmlns:a16="http://schemas.microsoft.com/office/drawing/2014/main" id="{854702F5-BD5C-6FF1-CAFD-F836B10D0AE0}"/>
                  </a:ext>
                </a:extLst>
              </p:cNvPr>
              <p:cNvSpPr txBox="1">
                <a:spLocks noRot="1" noChangeAspect="1" noMove="1" noResize="1" noEditPoints="1" noAdjustHandles="1" noChangeArrowheads="1" noChangeShapeType="1" noTextEdit="1"/>
              </p:cNvSpPr>
              <p:nvPr/>
            </p:nvSpPr>
            <p:spPr>
              <a:xfrm>
                <a:off x="6612845" y="6332069"/>
                <a:ext cx="2198038" cy="494431"/>
              </a:xfrm>
              <a:prstGeom prst="rect">
                <a:avLst/>
              </a:prstGeom>
              <a:blipFill>
                <a:blip r:embed="rId5"/>
                <a:stretch>
                  <a:fillRect l="-1667" r="-278" b="-16049"/>
                </a:stretch>
              </a:blipFill>
            </p:spPr>
            <p:txBody>
              <a:bodyPr/>
              <a:lstStyle/>
              <a:p>
                <a:r>
                  <a:rPr lang="en-GB">
                    <a:noFill/>
                  </a:rPr>
                  <a:t> </a:t>
                </a:r>
              </a:p>
            </p:txBody>
          </p:sp>
        </mc:Fallback>
      </mc:AlternateContent>
    </p:spTree>
    <p:extLst>
      <p:ext uri="{BB962C8B-B14F-4D97-AF65-F5344CB8AC3E}">
        <p14:creationId xmlns:p14="http://schemas.microsoft.com/office/powerpoint/2010/main" val="2099510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65B7DA-93E0-50BB-3B9B-D38B96D63DC6}"/>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15</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5E236AF3-5036-8F0E-C337-3FDF88FCB1BD}"/>
              </a:ext>
            </a:extLst>
          </p:cNvPr>
          <p:cNvSpPr txBox="1"/>
          <p:nvPr/>
        </p:nvSpPr>
        <p:spPr>
          <a:xfrm>
            <a:off x="202696" y="896056"/>
            <a:ext cx="11806785" cy="923330"/>
          </a:xfrm>
          <a:prstGeom prst="rect">
            <a:avLst/>
          </a:prstGeom>
          <a:noFill/>
        </p:spPr>
        <p:txBody>
          <a:bodyPr wrap="square">
            <a:spAutoFit/>
          </a:bodyPr>
          <a:lstStyle/>
          <a:p>
            <a:r>
              <a:rPr lang="en-GB" b="1" dirty="0">
                <a:solidFill>
                  <a:srgbClr val="0000CC"/>
                </a:solidFill>
              </a:rPr>
              <a:t>Unexpected nonlinear field errors </a:t>
            </a:r>
            <a:r>
              <a:rPr lang="en-GB" dirty="0"/>
              <a:t>were found to exist in the BT dipole magnets for either beam. In addition, </a:t>
            </a:r>
            <a:r>
              <a:rPr lang="en-GB" b="1" dirty="0">
                <a:solidFill>
                  <a:srgbClr val="0000CC"/>
                </a:solidFill>
              </a:rPr>
              <a:t>strong local sources of horizontal-to-vertical coupling </a:t>
            </a:r>
            <a:r>
              <a:rPr lang="en-GB" dirty="0"/>
              <a:t>were detected in both electron and positron transport lines.</a:t>
            </a:r>
          </a:p>
        </p:txBody>
      </p:sp>
      <p:sp>
        <p:nvSpPr>
          <p:cNvPr id="5" name="TextBox 4">
            <a:extLst>
              <a:ext uri="{FF2B5EF4-FFF2-40B4-BE49-F238E27FC236}">
                <a16:creationId xmlns:a16="http://schemas.microsoft.com/office/drawing/2014/main" id="{68DD943A-14DC-7C22-9929-4EDF9E108D58}"/>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5. injected beam emittance cont’d</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C06B38F8-3F0C-722A-8335-B15FD0B53A7F}"/>
                  </a:ext>
                </a:extLst>
              </p:cNvPr>
              <p:cNvSpPr txBox="1"/>
              <p:nvPr/>
            </p:nvSpPr>
            <p:spPr>
              <a:xfrm>
                <a:off x="182517" y="3802835"/>
                <a:ext cx="12009483" cy="2909707"/>
              </a:xfrm>
              <a:prstGeom prst="rect">
                <a:avLst/>
              </a:prstGeom>
              <a:noFill/>
            </p:spPr>
            <p:txBody>
              <a:bodyPr wrap="square">
                <a:spAutoFit/>
              </a:bodyPr>
              <a:lstStyle/>
              <a:p>
                <a:r>
                  <a:rPr lang="en-GB" dirty="0"/>
                  <a:t>A local vertical orbit bump generated a large horizontal orbit oscillation of comparable amplitude, in both </a:t>
                </a:r>
                <a:r>
                  <a:rPr lang="en-GB" dirty="0" err="1"/>
                  <a:t>SuperKEKB</a:t>
                </a:r>
                <a:r>
                  <a:rPr lang="en-GB" dirty="0"/>
                  <a:t> HER BT (left) and LER BT (right), as reported by N. Iida.</a:t>
                </a:r>
              </a:p>
              <a:p>
                <a:endParaRPr lang="en-GB" dirty="0"/>
              </a:p>
              <a:p>
                <a:r>
                  <a:rPr lang="en-GB" sz="2400" dirty="0"/>
                  <a:t>In presence of the BTL large blow up, the </a:t>
                </a:r>
                <a:r>
                  <a:rPr lang="en-GB" sz="2400" b="1" dirty="0">
                    <a:solidFill>
                      <a:srgbClr val="0000CC"/>
                    </a:solidFill>
                  </a:rPr>
                  <a:t>vertical emittance of the injected beam is about a factor 1000x than the design emittance of the stored beam. </a:t>
                </a:r>
              </a:p>
              <a:p>
                <a:endParaRPr lang="en-GB" sz="2400" dirty="0"/>
              </a:p>
              <a:p>
                <a:r>
                  <a:rPr lang="en-GB" dirty="0"/>
                  <a:t>The enormous vertical emittances of the injected electron and positrons beams </a:t>
                </a:r>
                <a:r>
                  <a:rPr lang="en-GB" b="1" dirty="0">
                    <a:solidFill>
                      <a:srgbClr val="0000CC"/>
                    </a:solidFill>
                  </a:rPr>
                  <a:t>degrade the injection efficiency and hinder a further squeeze of </a:t>
                </a:r>
                <a14:m>
                  <m:oMath xmlns:m="http://schemas.openxmlformats.org/officeDocument/2006/math">
                    <m:sSubSup>
                      <m:sSubSupPr>
                        <m:ctrlPr>
                          <a:rPr lang="en-GB" b="1" i="1" smtClean="0">
                            <a:solidFill>
                              <a:srgbClr val="0000CC"/>
                            </a:solidFill>
                            <a:latin typeface="Cambria Math" panose="02040503050406030204" pitchFamily="18" charset="0"/>
                          </a:rPr>
                        </m:ctrlPr>
                      </m:sSubSupPr>
                      <m:e>
                        <m:r>
                          <a:rPr lang="en-GB" b="1" i="1" smtClean="0">
                            <a:solidFill>
                              <a:srgbClr val="0000CC"/>
                            </a:solidFill>
                            <a:latin typeface="Cambria Math" panose="02040503050406030204" pitchFamily="18" charset="0"/>
                            <a:ea typeface="Cambria Math" panose="02040503050406030204" pitchFamily="18" charset="0"/>
                          </a:rPr>
                          <m:t>𝜷</m:t>
                        </m:r>
                      </m:e>
                      <m:sub>
                        <m:r>
                          <a:rPr lang="en-US" b="1" i="1" smtClean="0">
                            <a:solidFill>
                              <a:srgbClr val="0000CC"/>
                            </a:solidFill>
                            <a:latin typeface="Cambria Math" panose="02040503050406030204" pitchFamily="18" charset="0"/>
                          </a:rPr>
                          <m:t>𝒚</m:t>
                        </m:r>
                      </m:sub>
                      <m:sup>
                        <m:r>
                          <a:rPr lang="en-US" b="1" i="1" smtClean="0">
                            <a:solidFill>
                              <a:srgbClr val="0000CC"/>
                            </a:solidFill>
                            <a:latin typeface="Cambria Math" panose="02040503050406030204" pitchFamily="18" charset="0"/>
                          </a:rPr>
                          <m:t>∗</m:t>
                        </m:r>
                      </m:sup>
                    </m:sSubSup>
                  </m:oMath>
                </a14:m>
                <a:r>
                  <a:rPr lang="en-GB" b="1" dirty="0">
                    <a:solidFill>
                      <a:srgbClr val="0000CC"/>
                    </a:solidFill>
                  </a:rPr>
                  <a:t> </a:t>
                </a:r>
                <a:r>
                  <a:rPr lang="en-GB" dirty="0"/>
                  <a:t>since  in the interaction region (IR) the normalised physical aperture decreases when reducing </a:t>
                </a:r>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𝑦</m:t>
                        </m:r>
                      </m:sub>
                      <m:sup>
                        <m:r>
                          <a:rPr lang="en-US" i="1">
                            <a:latin typeface="Cambria Math" panose="02040503050406030204" pitchFamily="18" charset="0"/>
                          </a:rPr>
                          <m:t>∗</m:t>
                        </m:r>
                      </m:sup>
                    </m:sSubSup>
                  </m:oMath>
                </a14:m>
                <a:r>
                  <a:rPr lang="en-GB" dirty="0"/>
                  <a:t>, becoming too small for the large vertical emittance of the injected beam; see Appendix 3.</a:t>
                </a:r>
              </a:p>
            </p:txBody>
          </p:sp>
        </mc:Choice>
        <mc:Fallback>
          <p:sp>
            <p:nvSpPr>
              <p:cNvPr id="7" name="TextBox 6">
                <a:extLst>
                  <a:ext uri="{FF2B5EF4-FFF2-40B4-BE49-F238E27FC236}">
                    <a16:creationId xmlns:a16="http://schemas.microsoft.com/office/drawing/2014/main" id="{C06B38F8-3F0C-722A-8335-B15FD0B53A7F}"/>
                  </a:ext>
                </a:extLst>
              </p:cNvPr>
              <p:cNvSpPr txBox="1">
                <a:spLocks noRot="1" noChangeAspect="1" noMove="1" noResize="1" noEditPoints="1" noAdjustHandles="1" noChangeArrowheads="1" noChangeShapeType="1" noTextEdit="1"/>
              </p:cNvSpPr>
              <p:nvPr/>
            </p:nvSpPr>
            <p:spPr>
              <a:xfrm>
                <a:off x="182517" y="3802835"/>
                <a:ext cx="12009483" cy="2909707"/>
              </a:xfrm>
              <a:prstGeom prst="rect">
                <a:avLst/>
              </a:prstGeom>
              <a:blipFill>
                <a:blip r:embed="rId2"/>
                <a:stretch>
                  <a:fillRect l="-812" t="-1258" r="-355" b="-1677"/>
                </a:stretch>
              </a:blipFill>
            </p:spPr>
            <p:txBody>
              <a:bodyPr/>
              <a:lstStyle/>
              <a:p>
                <a:r>
                  <a:rPr lang="en-GB">
                    <a:noFill/>
                  </a:rPr>
                  <a:t> </a:t>
                </a:r>
              </a:p>
            </p:txBody>
          </p:sp>
        </mc:Fallback>
      </mc:AlternateContent>
      <p:pic>
        <p:nvPicPr>
          <p:cNvPr id="9" name="Picture 8" descr="A graph of different colored lines&#10;&#10;AI-generated content may be incorrect.">
            <a:extLst>
              <a:ext uri="{FF2B5EF4-FFF2-40B4-BE49-F238E27FC236}">
                <a16:creationId xmlns:a16="http://schemas.microsoft.com/office/drawing/2014/main" id="{5F4090A0-F054-770E-EFC4-B4B6D6773E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697" y="1542387"/>
            <a:ext cx="6431799" cy="2200915"/>
          </a:xfrm>
          <a:prstGeom prst="rect">
            <a:avLst/>
          </a:prstGeom>
        </p:spPr>
      </p:pic>
      <p:pic>
        <p:nvPicPr>
          <p:cNvPr id="11" name="Picture 10" descr="A graph of a graph&#10;&#10;AI-generated content may be incorrect.">
            <a:extLst>
              <a:ext uri="{FF2B5EF4-FFF2-40B4-BE49-F238E27FC236}">
                <a16:creationId xmlns:a16="http://schemas.microsoft.com/office/drawing/2014/main" id="{94DE7ECD-EAB9-8B30-F6F5-BC81C9B0A7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4496" y="1601920"/>
            <a:ext cx="5557504" cy="2160226"/>
          </a:xfrm>
          <a:prstGeom prst="rect">
            <a:avLst/>
          </a:prstGeom>
        </p:spPr>
      </p:pic>
    </p:spTree>
    <p:extLst>
      <p:ext uri="{BB962C8B-B14F-4D97-AF65-F5344CB8AC3E}">
        <p14:creationId xmlns:p14="http://schemas.microsoft.com/office/powerpoint/2010/main" val="21143893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A586835-91DA-CCFB-375C-DBD5979B9C1B}"/>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16</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A1B7BC78-08AA-D564-2DE2-914BF906759F}"/>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6. injection efficiency and beam current</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AA89387B-0D74-7706-B346-7173EE7D36E8}"/>
              </a:ext>
            </a:extLst>
          </p:cNvPr>
          <p:cNvSpPr txBox="1"/>
          <p:nvPr/>
        </p:nvSpPr>
        <p:spPr>
          <a:xfrm>
            <a:off x="193585" y="913814"/>
            <a:ext cx="11898814" cy="1200329"/>
          </a:xfrm>
          <a:prstGeom prst="rect">
            <a:avLst/>
          </a:prstGeom>
          <a:noFill/>
        </p:spPr>
        <p:txBody>
          <a:bodyPr wrap="square">
            <a:spAutoFit/>
          </a:bodyPr>
          <a:lstStyle/>
          <a:p>
            <a:r>
              <a:rPr lang="en-GB" sz="2400" dirty="0"/>
              <a:t>The </a:t>
            </a:r>
            <a:r>
              <a:rPr lang="en-GB" sz="2400" dirty="0" err="1"/>
              <a:t>SuperKEKB</a:t>
            </a:r>
            <a:r>
              <a:rPr lang="en-GB" sz="2400" dirty="0"/>
              <a:t> design beam currents are a factor 2, or more, larger than the maximum beam currents that could be achieved so far. </a:t>
            </a:r>
            <a:r>
              <a:rPr lang="en-GB" sz="2400" b="1" dirty="0">
                <a:solidFill>
                  <a:srgbClr val="0000CC"/>
                </a:solidFill>
              </a:rPr>
              <a:t>The beam currents are limited by both injection efficiency and bunch charges available from the linac</a:t>
            </a:r>
            <a:r>
              <a:rPr lang="en-GB" sz="2400" b="1" dirty="0"/>
              <a:t>.</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A9C36361-D46F-D38F-30C8-833F5E1B25E1}"/>
                  </a:ext>
                </a:extLst>
              </p:cNvPr>
              <p:cNvSpPr txBox="1"/>
              <p:nvPr/>
            </p:nvSpPr>
            <p:spPr>
              <a:xfrm>
                <a:off x="193586" y="2192622"/>
                <a:ext cx="11693614" cy="4553491"/>
              </a:xfrm>
              <a:prstGeom prst="rect">
                <a:avLst/>
              </a:prstGeom>
              <a:noFill/>
            </p:spPr>
            <p:txBody>
              <a:bodyPr wrap="square">
                <a:spAutoFit/>
              </a:bodyPr>
              <a:lstStyle/>
              <a:p>
                <a:r>
                  <a:rPr lang="en-GB" sz="2400" dirty="0"/>
                  <a:t>The </a:t>
                </a:r>
                <a:r>
                  <a:rPr lang="en-GB" sz="2400" b="1" dirty="0">
                    <a:solidFill>
                      <a:srgbClr val="0000CC"/>
                    </a:solidFill>
                  </a:rPr>
                  <a:t>injection efficiency measured 100 turns after injection was about 80% for the LER and 60% for the HER</a:t>
                </a:r>
                <a:r>
                  <a:rPr lang="en-GB" sz="2400" dirty="0"/>
                  <a:t>. The interaction-region (IR) aperture bottlenecks and associated collimator settings at </a:t>
                </a:r>
                <a14:m>
                  <m:oMath xmlns:m="http://schemas.openxmlformats.org/officeDocument/2006/math">
                    <m:sSubSup>
                      <m:sSubSupPr>
                        <m:ctrlPr>
                          <a:rPr lang="en-GB" sz="2400" i="1">
                            <a:latin typeface="Cambria Math" panose="02040503050406030204" pitchFamily="18" charset="0"/>
                          </a:rPr>
                        </m:ctrlPr>
                      </m:sSubSupPr>
                      <m:e>
                        <m:r>
                          <a:rPr lang="en-GB"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𝑦</m:t>
                        </m:r>
                      </m:sub>
                      <m:sup>
                        <m:r>
                          <a:rPr lang="en-US" sz="2400" i="1">
                            <a:latin typeface="Cambria Math" panose="02040503050406030204" pitchFamily="18" charset="0"/>
                          </a:rPr>
                          <m:t>∗</m:t>
                        </m:r>
                      </m:sup>
                    </m:sSubSup>
                    <m:r>
                      <a:rPr lang="en-US" sz="2400" i="1">
                        <a:latin typeface="Cambria Math" panose="02040503050406030204" pitchFamily="18" charset="0"/>
                      </a:rPr>
                      <m:t> </m:t>
                    </m:r>
                  </m:oMath>
                </a14:m>
                <a:r>
                  <a:rPr lang="en-GB" sz="2400" dirty="0"/>
                  <a:t>= 1 mm amount to a normalised vertical aperture smaller than 3σ, if expressed in terms of the injected beam size (Appendix 3).</a:t>
                </a:r>
              </a:p>
              <a:p>
                <a:endParaRPr lang="en-GB" sz="2400" dirty="0"/>
              </a:p>
              <a:p>
                <a:r>
                  <a:rPr lang="en-GB" sz="2400" dirty="0"/>
                  <a:t>With an expected beam lifetime of about 5 (LER) or 17 minutes (HER), respectively, </a:t>
                </a:r>
                <a:r>
                  <a:rPr lang="en-GB" sz="2400" b="1" dirty="0">
                    <a:solidFill>
                      <a:srgbClr val="0000CC"/>
                    </a:solidFill>
                  </a:rPr>
                  <a:t>reaching the intermediate target luminosity of 10</a:t>
                </a:r>
                <a:r>
                  <a:rPr lang="en-GB" sz="2400" b="1" baseline="30000" dirty="0">
                    <a:solidFill>
                      <a:srgbClr val="0000CC"/>
                    </a:solidFill>
                  </a:rPr>
                  <a:t>35</a:t>
                </a:r>
                <a:r>
                  <a:rPr lang="en-GB" sz="2400" b="1" dirty="0">
                    <a:solidFill>
                      <a:srgbClr val="0000CC"/>
                    </a:solidFill>
                  </a:rPr>
                  <a:t> cm</a:t>
                </a:r>
                <a:r>
                  <a:rPr lang="en-GB" sz="2400" b="1" baseline="30000" dirty="0">
                    <a:solidFill>
                      <a:srgbClr val="0000CC"/>
                    </a:solidFill>
                  </a:rPr>
                  <a:t>−2 </a:t>
                </a:r>
                <a:r>
                  <a:rPr lang="en-GB" sz="2400" b="1" dirty="0">
                    <a:solidFill>
                      <a:srgbClr val="0000CC"/>
                    </a:solidFill>
                  </a:rPr>
                  <a:t>s</a:t>
                </a:r>
                <a:r>
                  <a:rPr lang="en-GB" sz="2400" b="1" baseline="30000" dirty="0">
                    <a:solidFill>
                      <a:srgbClr val="0000CC"/>
                    </a:solidFill>
                  </a:rPr>
                  <a:t>-1 </a:t>
                </a:r>
                <a:r>
                  <a:rPr lang="en-GB" sz="2400" b="1" dirty="0">
                    <a:solidFill>
                      <a:srgbClr val="0000CC"/>
                    </a:solidFill>
                  </a:rPr>
                  <a:t>would require a doubling of the effective injected positron bunch charge </a:t>
                </a:r>
                <a:r>
                  <a:rPr lang="en-GB" sz="2400" dirty="0"/>
                  <a:t>(N. Iida). </a:t>
                </a:r>
              </a:p>
              <a:p>
                <a:endParaRPr lang="en-GB" sz="2400" dirty="0"/>
              </a:p>
              <a:p>
                <a:r>
                  <a:rPr lang="en-GB" sz="2400" dirty="0"/>
                  <a:t>The </a:t>
                </a:r>
                <a:r>
                  <a:rPr lang="en-GB" sz="2400" b="1" dirty="0" err="1">
                    <a:solidFill>
                      <a:srgbClr val="FF0000"/>
                    </a:solidFill>
                  </a:rPr>
                  <a:t>SuperKEKB</a:t>
                </a:r>
                <a:r>
                  <a:rPr lang="en-GB" sz="2400" b="1" dirty="0">
                    <a:solidFill>
                      <a:srgbClr val="FF0000"/>
                    </a:solidFill>
                  </a:rPr>
                  <a:t> record luminosity at the end of 2024 was achieved in conditions where the injection was approximately saturated and the beam current could not be increased</a:t>
                </a:r>
              </a:p>
            </p:txBody>
          </p:sp>
        </mc:Choice>
        <mc:Fallback>
          <p:sp>
            <p:nvSpPr>
              <p:cNvPr id="7" name="TextBox 6">
                <a:extLst>
                  <a:ext uri="{FF2B5EF4-FFF2-40B4-BE49-F238E27FC236}">
                    <a16:creationId xmlns:a16="http://schemas.microsoft.com/office/drawing/2014/main" id="{A9C36361-D46F-D38F-30C8-833F5E1B25E1}"/>
                  </a:ext>
                </a:extLst>
              </p:cNvPr>
              <p:cNvSpPr txBox="1">
                <a:spLocks noRot="1" noChangeAspect="1" noMove="1" noResize="1" noEditPoints="1" noAdjustHandles="1" noChangeArrowheads="1" noChangeShapeType="1" noTextEdit="1"/>
              </p:cNvSpPr>
              <p:nvPr/>
            </p:nvSpPr>
            <p:spPr>
              <a:xfrm>
                <a:off x="193586" y="2192622"/>
                <a:ext cx="11693614" cy="4553491"/>
              </a:xfrm>
              <a:prstGeom prst="rect">
                <a:avLst/>
              </a:prstGeom>
              <a:blipFill>
                <a:blip r:embed="rId2"/>
                <a:stretch>
                  <a:fillRect l="-834" t="-937" r="-521" b="-2142"/>
                </a:stretch>
              </a:blipFill>
            </p:spPr>
            <p:txBody>
              <a:bodyPr/>
              <a:lstStyle/>
              <a:p>
                <a:r>
                  <a:rPr lang="en-GB">
                    <a:noFill/>
                  </a:rPr>
                  <a:t> </a:t>
                </a:r>
              </a:p>
            </p:txBody>
          </p:sp>
        </mc:Fallback>
      </mc:AlternateContent>
    </p:spTree>
    <p:extLst>
      <p:ext uri="{BB962C8B-B14F-4D97-AF65-F5344CB8AC3E}">
        <p14:creationId xmlns:p14="http://schemas.microsoft.com/office/powerpoint/2010/main" val="1467468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1CF245-C016-6DA1-546B-057C572A77CA}"/>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17</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C68B9824-CD92-4231-77B9-5D47B89C41AD}"/>
              </a:ext>
            </a:extLst>
          </p:cNvPr>
          <p:cNvSpPr txBox="1"/>
          <p:nvPr/>
        </p:nvSpPr>
        <p:spPr>
          <a:xfrm>
            <a:off x="193584" y="850970"/>
            <a:ext cx="11826965" cy="369332"/>
          </a:xfrm>
          <a:prstGeom prst="rect">
            <a:avLst/>
          </a:prstGeom>
          <a:noFill/>
        </p:spPr>
        <p:txBody>
          <a:bodyPr wrap="square">
            <a:spAutoFit/>
          </a:bodyPr>
          <a:lstStyle/>
          <a:p>
            <a:r>
              <a:rPr lang="en-GB" dirty="0"/>
              <a:t>The interaction region (IR) of </a:t>
            </a:r>
            <a:r>
              <a:rPr lang="en-GB" dirty="0" err="1"/>
              <a:t>SuperKEKB</a:t>
            </a:r>
            <a:r>
              <a:rPr lang="en-GB" dirty="0"/>
              <a:t> is complex. IR aperture bottlenecks are discussed in Appendix 3. </a:t>
            </a:r>
          </a:p>
        </p:txBody>
      </p:sp>
      <p:sp>
        <p:nvSpPr>
          <p:cNvPr id="5" name="TextBox 4">
            <a:extLst>
              <a:ext uri="{FF2B5EF4-FFF2-40B4-BE49-F238E27FC236}">
                <a16:creationId xmlns:a16="http://schemas.microsoft.com/office/drawing/2014/main" id="{013773CC-8A62-86DF-15BD-4CD7A17A27A0}"/>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7. interaction region</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pic>
        <p:nvPicPr>
          <p:cNvPr id="7" name="Picture 6" descr="A diagram of a diagram of a diagram&#10;&#10;AI-generated content may be incorrect.">
            <a:extLst>
              <a:ext uri="{FF2B5EF4-FFF2-40B4-BE49-F238E27FC236}">
                <a16:creationId xmlns:a16="http://schemas.microsoft.com/office/drawing/2014/main" id="{9E2CF890-B0C2-01F9-F929-ABDBC17465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653" y="1220302"/>
            <a:ext cx="5884784" cy="3245429"/>
          </a:xfrm>
          <a:prstGeom prst="rect">
            <a:avLst/>
          </a:prstGeom>
        </p:spPr>
      </p:pic>
      <p:sp>
        <p:nvSpPr>
          <p:cNvPr id="9" name="TextBox 8">
            <a:extLst>
              <a:ext uri="{FF2B5EF4-FFF2-40B4-BE49-F238E27FC236}">
                <a16:creationId xmlns:a16="http://schemas.microsoft.com/office/drawing/2014/main" id="{6D13572C-A55F-124A-6956-827DE92E67B7}"/>
              </a:ext>
            </a:extLst>
          </p:cNvPr>
          <p:cNvSpPr txBox="1"/>
          <p:nvPr/>
        </p:nvSpPr>
        <p:spPr>
          <a:xfrm>
            <a:off x="309903" y="4465731"/>
            <a:ext cx="5382485" cy="2585323"/>
          </a:xfrm>
          <a:prstGeom prst="rect">
            <a:avLst/>
          </a:prstGeom>
          <a:noFill/>
        </p:spPr>
        <p:txBody>
          <a:bodyPr wrap="square">
            <a:spAutoFit/>
          </a:bodyPr>
          <a:lstStyle/>
          <a:p>
            <a:r>
              <a:rPr lang="en-GB" dirty="0"/>
              <a:t>Layout of the </a:t>
            </a:r>
            <a:r>
              <a:rPr lang="en-GB" b="1" dirty="0">
                <a:solidFill>
                  <a:srgbClr val="0000CC"/>
                </a:solidFill>
              </a:rPr>
              <a:t>superconducting IR magnet system </a:t>
            </a:r>
            <a:r>
              <a:rPr lang="en-GB" dirty="0"/>
              <a:t>of </a:t>
            </a:r>
            <a:r>
              <a:rPr lang="en-GB" dirty="0" err="1"/>
              <a:t>SuperKEKB</a:t>
            </a:r>
            <a:r>
              <a:rPr lang="en-GB" dirty="0"/>
              <a:t>. The effect of the solenoid field of Belle II is compensated by the </a:t>
            </a:r>
            <a:r>
              <a:rPr lang="en-GB" b="1" dirty="0">
                <a:solidFill>
                  <a:srgbClr val="0000CC"/>
                </a:solidFill>
              </a:rPr>
              <a:t>compensation solenoids </a:t>
            </a:r>
            <a:r>
              <a:rPr lang="en-GB" dirty="0"/>
              <a:t>ESL, ESR1, ESR2, and ESR3. An </a:t>
            </a:r>
            <a:r>
              <a:rPr lang="en-GB" b="1" dirty="0">
                <a:solidFill>
                  <a:srgbClr val="0000CC"/>
                </a:solidFill>
              </a:rPr>
              <a:t>imperfect cancellation would give rise to a residual chromatic skew coupling </a:t>
            </a:r>
            <a:r>
              <a:rPr lang="en-GB" dirty="0"/>
              <a:t>at the collision point, which is not easily measured and corrected.</a:t>
            </a:r>
          </a:p>
          <a:p>
            <a:endParaRPr lang="en-GB" dirty="0"/>
          </a:p>
        </p:txBody>
      </p:sp>
      <p:sp>
        <p:nvSpPr>
          <p:cNvPr id="11" name="TextBox 10">
            <a:extLst>
              <a:ext uri="{FF2B5EF4-FFF2-40B4-BE49-F238E27FC236}">
                <a16:creationId xmlns:a16="http://schemas.microsoft.com/office/drawing/2014/main" id="{2F613902-5DB1-F575-92BF-1D8F3757B912}"/>
              </a:ext>
            </a:extLst>
          </p:cNvPr>
          <p:cNvSpPr txBox="1"/>
          <p:nvPr/>
        </p:nvSpPr>
        <p:spPr>
          <a:xfrm>
            <a:off x="5862637" y="4891339"/>
            <a:ext cx="6329363" cy="2031325"/>
          </a:xfrm>
          <a:prstGeom prst="rect">
            <a:avLst/>
          </a:prstGeom>
          <a:noFill/>
        </p:spPr>
        <p:txBody>
          <a:bodyPr wrap="square">
            <a:spAutoFit/>
          </a:bodyPr>
          <a:lstStyle/>
          <a:p>
            <a:r>
              <a:rPr lang="en-GB" sz="1400" dirty="0"/>
              <a:t>Vertical design orbits of e</a:t>
            </a:r>
            <a:r>
              <a:rPr lang="en-GB" sz="1400" baseline="30000" dirty="0"/>
              <a:t>-</a:t>
            </a:r>
            <a:r>
              <a:rPr lang="en-GB" sz="1400" dirty="0"/>
              <a:t> (light blue curve, from right to left) and e</a:t>
            </a:r>
            <a:r>
              <a:rPr lang="en-GB" sz="1400" baseline="30000" dirty="0"/>
              <a:t>+</a:t>
            </a:r>
            <a:r>
              <a:rPr lang="en-GB" sz="1400" dirty="0"/>
              <a:t> beams (red curve, from left to right) around the </a:t>
            </a:r>
            <a:r>
              <a:rPr lang="en-GB" sz="1400" dirty="0" err="1"/>
              <a:t>SuperKEKB</a:t>
            </a:r>
            <a:r>
              <a:rPr lang="en-GB" sz="1400" dirty="0"/>
              <a:t> IP and measured beam positions (dots), shown by Y. Ohnishi. Dark blue points represent the HER beam orbit measured at the QC1LE and QC2LE BPMs. Pink points correspond to the measured LER orbit. The ``+'' signs indicate the vertical offset from a straight reference orbit of the LER BPMs at QC1LP, QC2LP, QC1RP and QC2RP.  The magnets have the same (or a similar) mechanical offset as their associated BPMs. The BPM readings were corrected for mechanical offsets.</a:t>
            </a:r>
          </a:p>
        </p:txBody>
      </p:sp>
      <p:pic>
        <p:nvPicPr>
          <p:cNvPr id="15" name="Picture 14" descr="A graph of a graph&#10;&#10;AI-generated content may be incorrect.">
            <a:extLst>
              <a:ext uri="{FF2B5EF4-FFF2-40B4-BE49-F238E27FC236}">
                <a16:creationId xmlns:a16="http://schemas.microsoft.com/office/drawing/2014/main" id="{856271D3-F140-D494-99EE-FCD473F127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0200" y="1280860"/>
            <a:ext cx="5734850" cy="3610479"/>
          </a:xfrm>
          <a:prstGeom prst="rect">
            <a:avLst/>
          </a:prstGeom>
        </p:spPr>
      </p:pic>
    </p:spTree>
    <p:extLst>
      <p:ext uri="{BB962C8B-B14F-4D97-AF65-F5344CB8AC3E}">
        <p14:creationId xmlns:p14="http://schemas.microsoft.com/office/powerpoint/2010/main" val="3948040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B6F5B91-2312-B47C-BFAA-87DAC2A60690}"/>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18</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EB37B83-DEF0-792C-A248-AC03B63D6F9E}"/>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7. interaction region cont’d</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6" name="TextBox 5">
            <a:extLst>
              <a:ext uri="{FF2B5EF4-FFF2-40B4-BE49-F238E27FC236}">
                <a16:creationId xmlns:a16="http://schemas.microsoft.com/office/drawing/2014/main" id="{FCF762AB-1B06-8E5F-4AD1-AE5488D28896}"/>
              </a:ext>
            </a:extLst>
          </p:cNvPr>
          <p:cNvSpPr txBox="1"/>
          <p:nvPr/>
        </p:nvSpPr>
        <p:spPr>
          <a:xfrm>
            <a:off x="416512" y="4441746"/>
            <a:ext cx="11898814" cy="923330"/>
          </a:xfrm>
          <a:prstGeom prst="rect">
            <a:avLst/>
          </a:prstGeom>
          <a:noFill/>
        </p:spPr>
        <p:txBody>
          <a:bodyPr wrap="square">
            <a:spAutoFit/>
          </a:bodyPr>
          <a:lstStyle/>
          <a:p>
            <a:r>
              <a:rPr lang="en-GB" dirty="0"/>
              <a:t>The design (orange) and </a:t>
            </a:r>
            <a:r>
              <a:rPr lang="en-GB" b="1" dirty="0">
                <a:solidFill>
                  <a:srgbClr val="0000CC"/>
                </a:solidFill>
              </a:rPr>
              <a:t>actual (green) leakage skew </a:t>
            </a:r>
            <a:r>
              <a:rPr lang="en-GB" b="1" dirty="0" err="1">
                <a:solidFill>
                  <a:srgbClr val="0000CC"/>
                </a:solidFill>
              </a:rPr>
              <a:t>sextupole</a:t>
            </a:r>
            <a:r>
              <a:rPr lang="en-GB" b="1" dirty="0">
                <a:solidFill>
                  <a:srgbClr val="0000CC"/>
                </a:solidFill>
              </a:rPr>
              <a:t> and octupole field components</a:t>
            </a:r>
            <a:r>
              <a:rPr lang="en-GB" dirty="0"/>
              <a:t>, generated by the LER final quadrupoles, as seen by the HER beam, versus the distance from the collision point, shown by L. Meng based on input from Y. Ohnishi.</a:t>
            </a:r>
          </a:p>
        </p:txBody>
      </p:sp>
      <p:pic>
        <p:nvPicPr>
          <p:cNvPr id="8" name="Picture 7" descr="A graph of a graph&#10;&#10;AI-generated content may be incorrect.">
            <a:extLst>
              <a:ext uri="{FF2B5EF4-FFF2-40B4-BE49-F238E27FC236}">
                <a16:creationId xmlns:a16="http://schemas.microsoft.com/office/drawing/2014/main" id="{D2620C8E-4E55-B9A8-33CE-EF7FD04364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861" y="1009973"/>
            <a:ext cx="5756139" cy="3104827"/>
          </a:xfrm>
          <a:prstGeom prst="rect">
            <a:avLst/>
          </a:prstGeom>
        </p:spPr>
      </p:pic>
      <p:pic>
        <p:nvPicPr>
          <p:cNvPr id="10" name="Picture 9" descr="A graph of a graph showing a line of an object&#10;&#10;AI-generated content may be incorrect.">
            <a:extLst>
              <a:ext uri="{FF2B5EF4-FFF2-40B4-BE49-F238E27FC236}">
                <a16:creationId xmlns:a16="http://schemas.microsoft.com/office/drawing/2014/main" id="{6F4432AC-7BBC-4C8F-71FB-185D430AF0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4455" y="1035498"/>
            <a:ext cx="5536664" cy="3242775"/>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ECC1D54-AB3D-2E76-9F09-E29C54784EE1}"/>
                  </a:ext>
                </a:extLst>
              </p:cNvPr>
              <p:cNvSpPr txBox="1"/>
              <p:nvPr/>
            </p:nvSpPr>
            <p:spPr>
              <a:xfrm>
                <a:off x="339861" y="5400163"/>
                <a:ext cx="11675887" cy="1244187"/>
              </a:xfrm>
              <a:prstGeom prst="rect">
                <a:avLst/>
              </a:prstGeom>
              <a:noFill/>
            </p:spPr>
            <p:txBody>
              <a:bodyPr wrap="square">
                <a:spAutoFit/>
              </a:bodyPr>
              <a:lstStyle/>
              <a:p>
                <a:r>
                  <a:rPr lang="en-GB" dirty="0"/>
                  <a:t>Recent simulations by M. Li  reveal that the cancel coil errors degrade the on-momentum dynamic aperture from 80 to 65</a:t>
                </a:r>
                <a14:m>
                  <m:oMath xmlns:m="http://schemas.openxmlformats.org/officeDocument/2006/math">
                    <m:sSub>
                      <m:sSubPr>
                        <m:ctrlPr>
                          <a:rPr kumimoji="0" lang="en-GB" sz="1800" i="1" u="none" strike="noStrike" kern="1200" cap="none" spc="0" normalizeH="0" baseline="0" noProof="0" dirty="0" smtClean="0">
                            <a:ln>
                              <a:noFill/>
                            </a:ln>
                            <a:solidFill>
                              <a:srgbClr val="0F124A"/>
                            </a:solidFill>
                            <a:effectLst/>
                            <a:uLnTx/>
                            <a:uFillTx/>
                            <a:latin typeface="Cambria Math" panose="02040503050406030204" pitchFamily="18" charset="0"/>
                            <a:cs typeface="+mn-cs"/>
                          </a:rPr>
                        </m:ctrlPr>
                      </m:sSubPr>
                      <m:e>
                        <m:r>
                          <a:rPr kumimoji="0" lang="en-GB" sz="1800" b="0" i="1" u="none" strike="noStrike" kern="1200" cap="none" spc="0" normalizeH="0" baseline="0" noProof="0" dirty="0">
                            <a:ln>
                              <a:noFill/>
                            </a:ln>
                            <a:solidFill>
                              <a:srgbClr val="0F124A"/>
                            </a:solidFill>
                            <a:effectLst/>
                            <a:uLnTx/>
                            <a:uFillTx/>
                            <a:latin typeface="Cambria Math" panose="02040503050406030204" pitchFamily="18" charset="0"/>
                            <a:ea typeface="Cambria Math" panose="02040503050406030204" pitchFamily="18" charset="0"/>
                            <a:cs typeface="+mn-cs"/>
                          </a:rPr>
                          <m:t>𝜎</m:t>
                        </m:r>
                      </m:e>
                      <m:sub>
                        <m:r>
                          <a:rPr kumimoji="0" lang="en-US" sz="1800" b="0" i="1" u="none" strike="noStrike" kern="1200" cap="none" spc="0" normalizeH="0" baseline="0" noProof="0" dirty="0">
                            <a:ln>
                              <a:noFill/>
                            </a:ln>
                            <a:solidFill>
                              <a:srgbClr val="0F124A"/>
                            </a:solidFill>
                            <a:effectLst/>
                            <a:uLnTx/>
                            <a:uFillTx/>
                            <a:latin typeface="Cambria Math" panose="02040503050406030204" pitchFamily="18" charset="0"/>
                            <a:cs typeface="+mn-cs"/>
                          </a:rPr>
                          <m:t>𝑦</m:t>
                        </m:r>
                      </m:sub>
                    </m:sSub>
                    <m:r>
                      <a:rPr kumimoji="0" lang="en-US" sz="1800" b="0" i="1" u="none" strike="noStrike" kern="1200" cap="none" spc="0" normalizeH="0" baseline="0" noProof="0" dirty="0">
                        <a:ln>
                          <a:noFill/>
                        </a:ln>
                        <a:solidFill>
                          <a:srgbClr val="0F124A"/>
                        </a:solidFill>
                        <a:effectLst/>
                        <a:uLnTx/>
                        <a:uFillTx/>
                        <a:latin typeface="Cambria Math" panose="02040503050406030204" pitchFamily="18" charset="0"/>
                        <a:cs typeface="+mn-cs"/>
                      </a:rPr>
                      <m:t> </m:t>
                    </m:r>
                  </m:oMath>
                </a14:m>
                <a:r>
                  <a:rPr lang="en-GB" dirty="0"/>
                  <a:t>, and from 22 to 16</a:t>
                </a:r>
                <a:r>
                  <a:rPr lang="en-GB" dirty="0">
                    <a:solidFill>
                      <a:srgbClr val="0F124A"/>
                    </a:solidFill>
                  </a:rPr>
                  <a:t> </a:t>
                </a:r>
                <a14:m>
                  <m:oMath xmlns:m="http://schemas.openxmlformats.org/officeDocument/2006/math">
                    <m:sSub>
                      <m:sSubPr>
                        <m:ctrlPr>
                          <a:rPr lang="en-GB" i="1" dirty="0" smtClean="0">
                            <a:solidFill>
                              <a:srgbClr val="0F124A"/>
                            </a:solidFill>
                            <a:latin typeface="Cambria Math" panose="02040503050406030204" pitchFamily="18" charset="0"/>
                          </a:rPr>
                        </m:ctrlPr>
                      </m:sSubPr>
                      <m:e>
                        <m:r>
                          <a:rPr lang="en-GB" i="1" dirty="0">
                            <a:solidFill>
                              <a:srgbClr val="0F124A"/>
                            </a:solidFill>
                            <a:latin typeface="Cambria Math" panose="02040503050406030204" pitchFamily="18" charset="0"/>
                            <a:ea typeface="Cambria Math" panose="02040503050406030204" pitchFamily="18" charset="0"/>
                          </a:rPr>
                          <m:t>𝜎</m:t>
                        </m:r>
                      </m:e>
                      <m:sub>
                        <m:r>
                          <a:rPr lang="en-US" b="0" i="1" dirty="0" smtClean="0">
                            <a:solidFill>
                              <a:srgbClr val="0F124A"/>
                            </a:solidFill>
                            <a:latin typeface="Cambria Math" panose="02040503050406030204" pitchFamily="18" charset="0"/>
                            <a:ea typeface="Cambria Math" panose="02040503050406030204" pitchFamily="18" charset="0"/>
                          </a:rPr>
                          <m:t>𝑥</m:t>
                        </m:r>
                      </m:sub>
                    </m:sSub>
                  </m:oMath>
                </a14:m>
                <a:r>
                  <a:rPr lang="en-GB" dirty="0"/>
                  <a:t> (with geometric rms emittances of </a:t>
                </a:r>
                <a14:m>
                  <m:oMath xmlns:m="http://schemas.openxmlformats.org/officeDocument/2006/math">
                    <m:sSub>
                      <m:sSubPr>
                        <m:ctrlPr>
                          <a:rPr lang="en-GB" i="1" dirty="0">
                            <a:solidFill>
                              <a:srgbClr val="0F124A"/>
                            </a:solidFill>
                            <a:latin typeface="Cambria Math" panose="02040503050406030204" pitchFamily="18" charset="0"/>
                          </a:rPr>
                        </m:ctrlPr>
                      </m:sSubPr>
                      <m:e>
                        <m:r>
                          <a:rPr lang="en-GB" i="1" dirty="0" smtClean="0">
                            <a:solidFill>
                              <a:srgbClr val="0F124A"/>
                            </a:solidFill>
                            <a:latin typeface="Cambria Math" panose="02040503050406030204" pitchFamily="18" charset="0"/>
                            <a:ea typeface="Cambria Math" panose="02040503050406030204" pitchFamily="18" charset="0"/>
                          </a:rPr>
                          <m:t>𝜀</m:t>
                        </m:r>
                      </m:e>
                      <m:sub>
                        <m:r>
                          <a:rPr lang="en-US" i="1" dirty="0">
                            <a:solidFill>
                              <a:srgbClr val="0F124A"/>
                            </a:solidFill>
                            <a:latin typeface="Cambria Math" panose="02040503050406030204" pitchFamily="18" charset="0"/>
                            <a:ea typeface="Cambria Math" panose="02040503050406030204" pitchFamily="18" charset="0"/>
                          </a:rPr>
                          <m:t>𝑥</m:t>
                        </m:r>
                      </m:sub>
                    </m:sSub>
                  </m:oMath>
                </a14:m>
                <a:r>
                  <a:rPr lang="en-GB" dirty="0"/>
                  <a:t>=4.5 nm and </a:t>
                </a:r>
                <a14:m>
                  <m:oMath xmlns:m="http://schemas.openxmlformats.org/officeDocument/2006/math">
                    <m:sSub>
                      <m:sSubPr>
                        <m:ctrlPr>
                          <a:rPr lang="en-GB" i="1" dirty="0">
                            <a:solidFill>
                              <a:srgbClr val="0F124A"/>
                            </a:solidFill>
                            <a:latin typeface="Cambria Math" panose="02040503050406030204" pitchFamily="18" charset="0"/>
                          </a:rPr>
                        </m:ctrlPr>
                      </m:sSubPr>
                      <m:e>
                        <m:r>
                          <a:rPr lang="en-GB" i="1" dirty="0">
                            <a:solidFill>
                              <a:srgbClr val="0F124A"/>
                            </a:solidFill>
                            <a:latin typeface="Cambria Math" panose="02040503050406030204" pitchFamily="18" charset="0"/>
                            <a:ea typeface="Cambria Math" panose="02040503050406030204" pitchFamily="18" charset="0"/>
                          </a:rPr>
                          <m:t>𝜀</m:t>
                        </m:r>
                      </m:e>
                      <m:sub>
                        <m:r>
                          <a:rPr lang="en-US" b="0" i="1" dirty="0" smtClean="0">
                            <a:solidFill>
                              <a:srgbClr val="0F124A"/>
                            </a:solidFill>
                            <a:latin typeface="Cambria Math" panose="02040503050406030204" pitchFamily="18" charset="0"/>
                            <a:ea typeface="Cambria Math" panose="02040503050406030204" pitchFamily="18" charset="0"/>
                          </a:rPr>
                          <m:t>𝑦</m:t>
                        </m:r>
                      </m:sub>
                    </m:sSub>
                    <m:r>
                      <a:rPr lang="en-US" i="1" dirty="0">
                        <a:solidFill>
                          <a:srgbClr val="0F124A"/>
                        </a:solidFill>
                        <a:latin typeface="Cambria Math" panose="02040503050406030204" pitchFamily="18" charset="0"/>
                        <a:ea typeface="Cambria Math" panose="02040503050406030204" pitchFamily="18" charset="0"/>
                      </a:rPr>
                      <m:t> </m:t>
                    </m:r>
                  </m:oMath>
                </a14:m>
                <a:r>
                  <a:rPr lang="en-GB" dirty="0"/>
                  <a:t>=25 pm, which is up to four times smaller than the typical vertical emittance in collision), and decrease the injection efficiency by more than 10% (with injected beam emittances of </a:t>
                </a:r>
                <a14:m>
                  <m:oMath xmlns:m="http://schemas.openxmlformats.org/officeDocument/2006/math">
                    <m:sSub>
                      <m:sSubPr>
                        <m:ctrlPr>
                          <a:rPr lang="en-GB" i="1" dirty="0">
                            <a:solidFill>
                              <a:srgbClr val="0F124A"/>
                            </a:solidFill>
                            <a:latin typeface="Cambria Math" panose="02040503050406030204" pitchFamily="18" charset="0"/>
                          </a:rPr>
                        </m:ctrlPr>
                      </m:sSubPr>
                      <m:e>
                        <m:r>
                          <a:rPr lang="en-GB" i="1" dirty="0">
                            <a:solidFill>
                              <a:srgbClr val="0F124A"/>
                            </a:solidFill>
                            <a:latin typeface="Cambria Math" panose="02040503050406030204" pitchFamily="18" charset="0"/>
                            <a:ea typeface="Cambria Math" panose="02040503050406030204" pitchFamily="18" charset="0"/>
                          </a:rPr>
                          <m:t>𝜀</m:t>
                        </m:r>
                      </m:e>
                      <m:sub>
                        <m:r>
                          <a:rPr lang="en-US" i="1" dirty="0">
                            <a:solidFill>
                              <a:srgbClr val="0F124A"/>
                            </a:solidFill>
                            <a:latin typeface="Cambria Math" panose="02040503050406030204" pitchFamily="18" charset="0"/>
                            <a:ea typeface="Cambria Math" panose="02040503050406030204" pitchFamily="18" charset="0"/>
                          </a:rPr>
                          <m:t>𝑥</m:t>
                        </m:r>
                      </m:sub>
                    </m:sSub>
                    <m:r>
                      <a:rPr lang="en-US" i="1" dirty="0">
                        <a:solidFill>
                          <a:srgbClr val="0F124A"/>
                        </a:solidFill>
                        <a:latin typeface="Cambria Math" panose="02040503050406030204" pitchFamily="18" charset="0"/>
                        <a:ea typeface="Cambria Math" panose="02040503050406030204" pitchFamily="18" charset="0"/>
                      </a:rPr>
                      <m:t> </m:t>
                    </m:r>
                  </m:oMath>
                </a14:m>
                <a:r>
                  <a:rPr lang="en-GB" dirty="0"/>
                  <a:t>=25 nm and </a:t>
                </a:r>
                <a14:m>
                  <m:oMath xmlns:m="http://schemas.openxmlformats.org/officeDocument/2006/math">
                    <m:sSub>
                      <m:sSubPr>
                        <m:ctrlPr>
                          <a:rPr lang="en-GB" i="1" dirty="0">
                            <a:solidFill>
                              <a:srgbClr val="0F124A"/>
                            </a:solidFill>
                            <a:latin typeface="Cambria Math" panose="02040503050406030204" pitchFamily="18" charset="0"/>
                          </a:rPr>
                        </m:ctrlPr>
                      </m:sSubPr>
                      <m:e>
                        <m:r>
                          <a:rPr lang="en-GB" i="1" dirty="0">
                            <a:solidFill>
                              <a:srgbClr val="0F124A"/>
                            </a:solidFill>
                            <a:latin typeface="Cambria Math" panose="02040503050406030204" pitchFamily="18" charset="0"/>
                            <a:ea typeface="Cambria Math" panose="02040503050406030204" pitchFamily="18" charset="0"/>
                          </a:rPr>
                          <m:t>𝜀</m:t>
                        </m:r>
                      </m:e>
                      <m:sub>
                        <m:r>
                          <a:rPr lang="en-US" i="1" dirty="0">
                            <a:solidFill>
                              <a:srgbClr val="0F124A"/>
                            </a:solidFill>
                            <a:latin typeface="Cambria Math" panose="02040503050406030204" pitchFamily="18" charset="0"/>
                            <a:ea typeface="Cambria Math" panose="02040503050406030204" pitchFamily="18" charset="0"/>
                          </a:rPr>
                          <m:t>𝑦</m:t>
                        </m:r>
                      </m:sub>
                    </m:sSub>
                    <m:r>
                      <a:rPr lang="en-US" i="1" dirty="0">
                        <a:solidFill>
                          <a:srgbClr val="0F124A"/>
                        </a:solidFill>
                        <a:latin typeface="Cambria Math" panose="02040503050406030204" pitchFamily="18" charset="0"/>
                        <a:ea typeface="Cambria Math" panose="02040503050406030204" pitchFamily="18" charset="0"/>
                      </a:rPr>
                      <m:t> </m:t>
                    </m:r>
                  </m:oMath>
                </a14:m>
                <a:r>
                  <a:rPr lang="en-GB" dirty="0"/>
                  <a:t>=20 nm).</a:t>
                </a:r>
              </a:p>
            </p:txBody>
          </p:sp>
        </mc:Choice>
        <mc:Fallback xmlns="">
          <p:sp>
            <p:nvSpPr>
              <p:cNvPr id="12" name="TextBox 11">
                <a:extLst>
                  <a:ext uri="{FF2B5EF4-FFF2-40B4-BE49-F238E27FC236}">
                    <a16:creationId xmlns:a16="http://schemas.microsoft.com/office/drawing/2014/main" id="{4ECC1D54-AB3D-2E76-9F09-E29C54784EE1}"/>
                  </a:ext>
                </a:extLst>
              </p:cNvPr>
              <p:cNvSpPr txBox="1">
                <a:spLocks noRot="1" noChangeAspect="1" noMove="1" noResize="1" noEditPoints="1" noAdjustHandles="1" noChangeArrowheads="1" noChangeShapeType="1" noTextEdit="1"/>
              </p:cNvSpPr>
              <p:nvPr/>
            </p:nvSpPr>
            <p:spPr>
              <a:xfrm>
                <a:off x="339861" y="5400163"/>
                <a:ext cx="11675887" cy="1244187"/>
              </a:xfrm>
              <a:prstGeom prst="rect">
                <a:avLst/>
              </a:prstGeom>
              <a:blipFill>
                <a:blip r:embed="rId4"/>
                <a:stretch>
                  <a:fillRect l="-470" t="-2941" r="-470" b="-4902"/>
                </a:stretch>
              </a:blipFill>
            </p:spPr>
            <p:txBody>
              <a:bodyPr/>
              <a:lstStyle/>
              <a:p>
                <a:r>
                  <a:rPr lang="en-GB">
                    <a:noFill/>
                  </a:rPr>
                  <a:t> </a:t>
                </a:r>
              </a:p>
            </p:txBody>
          </p:sp>
        </mc:Fallback>
      </mc:AlternateContent>
    </p:spTree>
    <p:extLst>
      <p:ext uri="{BB962C8B-B14F-4D97-AF65-F5344CB8AC3E}">
        <p14:creationId xmlns:p14="http://schemas.microsoft.com/office/powerpoint/2010/main" val="392673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83F3A78-3728-D2E9-D524-C1E8F3D9A37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19</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4F915638-3F77-823B-6787-AEE26E0D3486}"/>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8. beta function at the collision point</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DBEF75D1-2762-5406-0BE7-1F90E19D6E03}"/>
                  </a:ext>
                </a:extLst>
              </p:cNvPr>
              <p:cNvSpPr txBox="1"/>
              <p:nvPr/>
            </p:nvSpPr>
            <p:spPr>
              <a:xfrm>
                <a:off x="250698" y="958705"/>
                <a:ext cx="6218196" cy="5401030"/>
              </a:xfrm>
              <a:prstGeom prst="rect">
                <a:avLst/>
              </a:prstGeom>
              <a:noFill/>
            </p:spPr>
            <p:txBody>
              <a:bodyPr wrap="square">
                <a:spAutoFit/>
              </a:bodyPr>
              <a:lstStyle/>
              <a:p>
                <a:r>
                  <a:rPr lang="en-GB" sz="2000" dirty="0"/>
                  <a:t>In  Run  2021c – 2022b, the vertical beta functions were reduced to </a:t>
                </a:r>
                <a14:m>
                  <m:oMath xmlns:m="http://schemas.openxmlformats.org/officeDocument/2006/math">
                    <m:sSubSup>
                      <m:sSubSupPr>
                        <m:ctrlPr>
                          <a:rPr lang="en-GB" sz="2000" i="1">
                            <a:latin typeface="Cambria Math" panose="02040503050406030204" pitchFamily="18" charset="0"/>
                          </a:rPr>
                        </m:ctrlPr>
                      </m:sSubSupPr>
                      <m:e>
                        <m:r>
                          <a:rPr lang="en-GB" sz="2000" i="1">
                            <a:latin typeface="Cambria Math" panose="02040503050406030204" pitchFamily="18" charset="0"/>
                            <a:ea typeface="Cambria Math" panose="02040503050406030204" pitchFamily="18" charset="0"/>
                          </a:rPr>
                          <m:t>𝛽</m:t>
                        </m:r>
                      </m:e>
                      <m:sub>
                        <m:r>
                          <a:rPr lang="en-US" sz="2000" i="1">
                            <a:latin typeface="Cambria Math" panose="02040503050406030204" pitchFamily="18" charset="0"/>
                          </a:rPr>
                          <m:t>𝑦</m:t>
                        </m:r>
                      </m:sub>
                      <m:sup>
                        <m:r>
                          <a:rPr lang="en-US" sz="2000" i="1">
                            <a:latin typeface="Cambria Math" panose="02040503050406030204" pitchFamily="18" charset="0"/>
                          </a:rPr>
                          <m:t>∗</m:t>
                        </m:r>
                      </m:sup>
                    </m:sSubSup>
                    <m:r>
                      <a:rPr lang="en-US" sz="2000" b="0" i="1" smtClean="0">
                        <a:latin typeface="Cambria Math" panose="02040503050406030204" pitchFamily="18" charset="0"/>
                      </a:rPr>
                      <m:t>=</m:t>
                    </m:r>
                  </m:oMath>
                </a14:m>
                <a:r>
                  <a:rPr lang="en-GB" sz="2000" dirty="0"/>
                  <a:t>0.8 mm, leading to a significantly higher specific luminosity at low bunch currents.   </a:t>
                </a:r>
              </a:p>
              <a:p>
                <a:endParaRPr lang="en-GB" sz="2000" dirty="0"/>
              </a:p>
              <a:p>
                <a:r>
                  <a:rPr lang="en-GB" sz="2000" b="1" dirty="0">
                    <a:solidFill>
                      <a:srgbClr val="0000CC"/>
                    </a:solidFill>
                  </a:rPr>
                  <a:t>The specific luminosity for </a:t>
                </a:r>
                <a14:m>
                  <m:oMath xmlns:m="http://schemas.openxmlformats.org/officeDocument/2006/math">
                    <m:sSubSup>
                      <m:sSubSupPr>
                        <m:ctrlPr>
                          <a:rPr lang="en-GB" sz="2000" b="1" i="1">
                            <a:solidFill>
                              <a:srgbClr val="0000CC"/>
                            </a:solidFill>
                            <a:latin typeface="Cambria Math" panose="02040503050406030204" pitchFamily="18" charset="0"/>
                          </a:rPr>
                        </m:ctrlPr>
                      </m:sSubSupPr>
                      <m:e>
                        <m:r>
                          <a:rPr lang="en-GB" sz="2000" b="1" i="1">
                            <a:solidFill>
                              <a:srgbClr val="0000CC"/>
                            </a:solidFill>
                            <a:latin typeface="Cambria Math" panose="02040503050406030204" pitchFamily="18" charset="0"/>
                            <a:ea typeface="Cambria Math" panose="02040503050406030204" pitchFamily="18" charset="0"/>
                          </a:rPr>
                          <m:t>𝜷</m:t>
                        </m:r>
                      </m:e>
                      <m:sub>
                        <m:r>
                          <a:rPr lang="en-US" sz="2000" b="1" i="1">
                            <a:solidFill>
                              <a:srgbClr val="0000CC"/>
                            </a:solidFill>
                            <a:latin typeface="Cambria Math" panose="02040503050406030204" pitchFamily="18" charset="0"/>
                          </a:rPr>
                          <m:t>𝒚</m:t>
                        </m:r>
                      </m:sub>
                      <m:sup>
                        <m:r>
                          <a:rPr lang="en-US" sz="2000" b="1" i="1">
                            <a:solidFill>
                              <a:srgbClr val="0000CC"/>
                            </a:solidFill>
                            <a:latin typeface="Cambria Math" panose="02040503050406030204" pitchFamily="18" charset="0"/>
                          </a:rPr>
                          <m:t>∗</m:t>
                        </m:r>
                      </m:sup>
                    </m:sSubSup>
                    <m:r>
                      <a:rPr lang="en-US" sz="2000" b="1" i="1">
                        <a:solidFill>
                          <a:srgbClr val="0000CC"/>
                        </a:solidFill>
                        <a:latin typeface="Cambria Math" panose="02040503050406030204" pitchFamily="18" charset="0"/>
                      </a:rPr>
                      <m:t> </m:t>
                    </m:r>
                  </m:oMath>
                </a14:m>
                <a:r>
                  <a:rPr lang="en-GB" sz="2000" b="1" dirty="0">
                    <a:solidFill>
                      <a:srgbClr val="0000CC"/>
                    </a:solidFill>
                  </a:rPr>
                  <a:t>=0.8 mm was about 20% higher than for 1 mm at a bunch-current product of 0.1 mA</a:t>
                </a:r>
                <a:r>
                  <a:rPr lang="en-GB" sz="2000" b="1" baseline="30000" dirty="0">
                    <a:solidFill>
                      <a:srgbClr val="0000CC"/>
                    </a:solidFill>
                  </a:rPr>
                  <a:t>2</a:t>
                </a:r>
                <a:r>
                  <a:rPr lang="en-GB" sz="2000" b="1" dirty="0">
                    <a:solidFill>
                      <a:srgbClr val="0000CC"/>
                    </a:solidFill>
                  </a:rPr>
                  <a:t>. However, the gain in specific luminosity decreased to ~12% at 0.16 mA</a:t>
                </a:r>
                <a:r>
                  <a:rPr lang="en-GB" sz="2000" b="1" baseline="30000" dirty="0">
                    <a:solidFill>
                      <a:srgbClr val="0000CC"/>
                    </a:solidFill>
                  </a:rPr>
                  <a:t>2</a:t>
                </a:r>
                <a:r>
                  <a:rPr lang="en-GB" sz="2000" b="1" dirty="0">
                    <a:solidFill>
                      <a:srgbClr val="0000CC"/>
                    </a:solidFill>
                  </a:rPr>
                  <a:t>. </a:t>
                </a:r>
              </a:p>
              <a:p>
                <a:r>
                  <a:rPr lang="en-GB" sz="2000" dirty="0"/>
                  <a:t>These observations  are illustrated on the right.</a:t>
                </a:r>
              </a:p>
              <a:p>
                <a:r>
                  <a:rPr lang="en-GB" sz="2000" b="1" dirty="0">
                    <a:solidFill>
                      <a:srgbClr val="0000CC"/>
                    </a:solidFill>
                  </a:rPr>
                  <a:t>The design bunch current product is ~1.5 mA</a:t>
                </a:r>
                <a:r>
                  <a:rPr lang="en-GB" sz="2000" b="1" baseline="30000" dirty="0">
                    <a:solidFill>
                      <a:srgbClr val="0000CC"/>
                    </a:solidFill>
                  </a:rPr>
                  <a:t>2</a:t>
                </a:r>
                <a:r>
                  <a:rPr lang="en-GB" sz="2000" b="1" dirty="0">
                    <a:solidFill>
                      <a:srgbClr val="0000CC"/>
                    </a:solidFill>
                  </a:rPr>
                  <a:t>.</a:t>
                </a:r>
              </a:p>
              <a:p>
                <a:endParaRPr lang="en-GB" sz="2000" b="1" dirty="0">
                  <a:solidFill>
                    <a:srgbClr val="0000CC"/>
                  </a:solidFill>
                </a:endParaRPr>
              </a:p>
              <a:p>
                <a:r>
                  <a:rPr lang="en-GB" sz="2000" dirty="0"/>
                  <a:t>The injection efficiency and the beam lifetime also degrade with smaller </a:t>
                </a:r>
                <a14:m>
                  <m:oMath xmlns:m="http://schemas.openxmlformats.org/officeDocument/2006/math">
                    <m:sSubSup>
                      <m:sSubSupPr>
                        <m:ctrlPr>
                          <a:rPr lang="en-GB" sz="2000" i="1">
                            <a:latin typeface="Cambria Math" panose="02040503050406030204" pitchFamily="18" charset="0"/>
                          </a:rPr>
                        </m:ctrlPr>
                      </m:sSubSupPr>
                      <m:e>
                        <m:r>
                          <a:rPr lang="en-GB" sz="2000" i="1">
                            <a:latin typeface="Cambria Math" panose="02040503050406030204" pitchFamily="18" charset="0"/>
                            <a:ea typeface="Cambria Math" panose="02040503050406030204" pitchFamily="18" charset="0"/>
                          </a:rPr>
                          <m:t>𝛽</m:t>
                        </m:r>
                      </m:e>
                      <m:sub>
                        <m:r>
                          <a:rPr lang="en-US" sz="2000" i="1">
                            <a:latin typeface="Cambria Math" panose="02040503050406030204" pitchFamily="18" charset="0"/>
                          </a:rPr>
                          <m:t>𝑦</m:t>
                        </m:r>
                      </m:sub>
                      <m:sup>
                        <m:r>
                          <a:rPr lang="en-US" sz="2000" i="1">
                            <a:latin typeface="Cambria Math" panose="02040503050406030204" pitchFamily="18" charset="0"/>
                          </a:rPr>
                          <m:t>∗</m:t>
                        </m:r>
                      </m:sup>
                    </m:sSubSup>
                    <m:r>
                      <a:rPr lang="en-US" sz="2000" i="1">
                        <a:latin typeface="Cambria Math" panose="02040503050406030204" pitchFamily="18" charset="0"/>
                      </a:rPr>
                      <m:t> </m:t>
                    </m:r>
                  </m:oMath>
                </a14:m>
                <a:r>
                  <a:rPr lang="en-GB" sz="2000" dirty="0"/>
                  <a:t>while the detector background worsens. </a:t>
                </a:r>
                <a:r>
                  <a:rPr lang="en-GB" sz="2000" b="1" dirty="0">
                    <a:solidFill>
                      <a:srgbClr val="0000CC"/>
                    </a:solidFill>
                  </a:rPr>
                  <a:t>In 2024, the vertical beta function was not squeezed below a value of 1 mm</a:t>
                </a:r>
                <a:r>
                  <a:rPr lang="en-GB" sz="2000" dirty="0"/>
                  <a:t>.</a:t>
                </a:r>
              </a:p>
            </p:txBody>
          </p:sp>
        </mc:Choice>
        <mc:Fallback>
          <p:sp>
            <p:nvSpPr>
              <p:cNvPr id="5" name="TextBox 4">
                <a:extLst>
                  <a:ext uri="{FF2B5EF4-FFF2-40B4-BE49-F238E27FC236}">
                    <a16:creationId xmlns:a16="http://schemas.microsoft.com/office/drawing/2014/main" id="{DBEF75D1-2762-5406-0BE7-1F90E19D6E03}"/>
                  </a:ext>
                </a:extLst>
              </p:cNvPr>
              <p:cNvSpPr txBox="1">
                <a:spLocks noRot="1" noChangeAspect="1" noMove="1" noResize="1" noEditPoints="1" noAdjustHandles="1" noChangeArrowheads="1" noChangeShapeType="1" noTextEdit="1"/>
              </p:cNvSpPr>
              <p:nvPr/>
            </p:nvSpPr>
            <p:spPr>
              <a:xfrm>
                <a:off x="250698" y="958705"/>
                <a:ext cx="6218196" cy="5401030"/>
              </a:xfrm>
              <a:prstGeom prst="rect">
                <a:avLst/>
              </a:prstGeom>
              <a:blipFill>
                <a:blip r:embed="rId2"/>
                <a:stretch>
                  <a:fillRect l="-980" t="-451" r="-1078" b="-11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63A7DE9-A570-152A-3B92-51EEB42AE0D3}"/>
                  </a:ext>
                </a:extLst>
              </p:cNvPr>
              <p:cNvSpPr txBox="1"/>
              <p:nvPr/>
            </p:nvSpPr>
            <p:spPr>
              <a:xfrm>
                <a:off x="6352674" y="5254051"/>
                <a:ext cx="5739725" cy="1277209"/>
              </a:xfrm>
              <a:prstGeom prst="rect">
                <a:avLst/>
              </a:prstGeom>
              <a:noFill/>
            </p:spPr>
            <p:txBody>
              <a:bodyPr wrap="square">
                <a:spAutoFit/>
              </a:bodyPr>
              <a:lstStyle/>
              <a:p>
                <a:r>
                  <a:rPr lang="en-GB" dirty="0"/>
                  <a:t>Measured specific luminosity as a function of bunch-current product, for </a:t>
                </a:r>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𝑦</m:t>
                        </m:r>
                      </m:sub>
                      <m:sup>
                        <m:r>
                          <a:rPr lang="en-US" i="1">
                            <a:latin typeface="Cambria Math" panose="02040503050406030204" pitchFamily="18" charset="0"/>
                          </a:rPr>
                          <m:t>∗</m:t>
                        </m:r>
                      </m:sup>
                    </m:sSubSup>
                    <m:r>
                      <a:rPr lang="en-US" i="1">
                        <a:latin typeface="Cambria Math" panose="02040503050406030204" pitchFamily="18" charset="0"/>
                      </a:rPr>
                      <m:t> </m:t>
                    </m:r>
                  </m:oMath>
                </a14:m>
                <a:r>
                  <a:rPr lang="en-GB" dirty="0"/>
                  <a:t>values of 0.8 and 1.0 mm, including crab waist, and at </a:t>
                </a:r>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𝑦</m:t>
                        </m:r>
                      </m:sub>
                      <m:sup>
                        <m:r>
                          <a:rPr lang="en-US" i="1">
                            <a:latin typeface="Cambria Math" panose="02040503050406030204" pitchFamily="18" charset="0"/>
                          </a:rPr>
                          <m:t>∗</m:t>
                        </m:r>
                      </m:sup>
                    </m:sSubSup>
                    <m:r>
                      <a:rPr lang="en-US" b="0" i="1" smtClean="0">
                        <a:latin typeface="Cambria Math" panose="02040503050406030204" pitchFamily="18" charset="0"/>
                      </a:rPr>
                      <m:t>=</m:t>
                    </m:r>
                  </m:oMath>
                </a14:m>
                <a:r>
                  <a:rPr lang="en-GB" dirty="0"/>
                  <a:t>1.0 mm also without, presented by Y. Ohnishi in 2023</a:t>
                </a:r>
              </a:p>
            </p:txBody>
          </p:sp>
        </mc:Choice>
        <mc:Fallback xmlns="">
          <p:sp>
            <p:nvSpPr>
              <p:cNvPr id="7" name="TextBox 6">
                <a:extLst>
                  <a:ext uri="{FF2B5EF4-FFF2-40B4-BE49-F238E27FC236}">
                    <a16:creationId xmlns:a16="http://schemas.microsoft.com/office/drawing/2014/main" id="{E63A7DE9-A570-152A-3B92-51EEB42AE0D3}"/>
                  </a:ext>
                </a:extLst>
              </p:cNvPr>
              <p:cNvSpPr txBox="1">
                <a:spLocks noRot="1" noChangeAspect="1" noMove="1" noResize="1" noEditPoints="1" noAdjustHandles="1" noChangeArrowheads="1" noChangeShapeType="1" noTextEdit="1"/>
              </p:cNvSpPr>
              <p:nvPr/>
            </p:nvSpPr>
            <p:spPr>
              <a:xfrm>
                <a:off x="6352674" y="5254051"/>
                <a:ext cx="5739725" cy="1277209"/>
              </a:xfrm>
              <a:prstGeom prst="rect">
                <a:avLst/>
              </a:prstGeom>
              <a:blipFill>
                <a:blip r:embed="rId3"/>
                <a:stretch>
                  <a:fillRect l="-849" t="-2871" b="-4785"/>
                </a:stretch>
              </a:blipFill>
            </p:spPr>
            <p:txBody>
              <a:bodyPr/>
              <a:lstStyle/>
              <a:p>
                <a:r>
                  <a:rPr lang="en-GB">
                    <a:noFill/>
                  </a:rPr>
                  <a:t> </a:t>
                </a:r>
              </a:p>
            </p:txBody>
          </p:sp>
        </mc:Fallback>
      </mc:AlternateContent>
      <p:pic>
        <p:nvPicPr>
          <p:cNvPr id="9" name="Picture 8" descr="A graph of a graph showing different colored dots&#10;&#10;AI-generated content may be incorrect.">
            <a:extLst>
              <a:ext uri="{FF2B5EF4-FFF2-40B4-BE49-F238E27FC236}">
                <a16:creationId xmlns:a16="http://schemas.microsoft.com/office/drawing/2014/main" id="{768A8667-F665-0F2C-3192-90D0081FB2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2674" y="1153773"/>
            <a:ext cx="5639587" cy="3629532"/>
          </a:xfrm>
          <a:prstGeom prst="rect">
            <a:avLst/>
          </a:prstGeom>
        </p:spPr>
      </p:pic>
    </p:spTree>
    <p:extLst>
      <p:ext uri="{BB962C8B-B14F-4D97-AF65-F5344CB8AC3E}">
        <p14:creationId xmlns:p14="http://schemas.microsoft.com/office/powerpoint/2010/main" val="173510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180176-3C03-0747-3FC4-4B9349B6682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14DC17-EC33-DB95-82D2-AEB42D54A649}"/>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C34581B1-F54D-1596-50F1-D5E7718037DF}"/>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1. disclaimer</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D2A656CC-D25D-1F0C-A371-C74D16C3CFD1}"/>
              </a:ext>
            </a:extLst>
          </p:cNvPr>
          <p:cNvSpPr txBox="1"/>
          <p:nvPr/>
        </p:nvSpPr>
        <p:spPr>
          <a:xfrm>
            <a:off x="141514" y="974309"/>
            <a:ext cx="11908971" cy="5485541"/>
          </a:xfrm>
          <a:prstGeom prst="rect">
            <a:avLst/>
          </a:prstGeom>
          <a:noFill/>
        </p:spPr>
        <p:txBody>
          <a:bodyPr wrap="square" rtlCol="0">
            <a:spAutoFit/>
          </a:bodyPr>
          <a:lstStyle/>
          <a:p>
            <a:pPr lvl="0">
              <a:lnSpc>
                <a:spcPts val="3700"/>
              </a:lnSpc>
              <a:defRPr/>
            </a:pPr>
            <a:r>
              <a:rPr lang="en-GB" sz="2800" dirty="0"/>
              <a:t>This presentation reports the current understanding of the speaker. </a:t>
            </a:r>
          </a:p>
          <a:p>
            <a:pPr lvl="0">
              <a:lnSpc>
                <a:spcPts val="3700"/>
              </a:lnSpc>
              <a:defRPr/>
            </a:pPr>
            <a:endParaRPr lang="en-GB" sz="2800" dirty="0"/>
          </a:p>
          <a:p>
            <a:pPr lvl="0">
              <a:lnSpc>
                <a:spcPts val="3700"/>
              </a:lnSpc>
              <a:defRPr/>
            </a:pPr>
            <a:r>
              <a:rPr lang="en-GB" sz="2800" dirty="0"/>
              <a:t>Alternative or complementary descriptions and interpretations of the </a:t>
            </a:r>
            <a:r>
              <a:rPr lang="en-GB" sz="2800" dirty="0" err="1"/>
              <a:t>SuperKEKB</a:t>
            </a:r>
            <a:r>
              <a:rPr lang="en-GB" sz="2800" dirty="0"/>
              <a:t> luminosity performance were presented elsewhere [1,2,3]</a:t>
            </a:r>
          </a:p>
          <a:p>
            <a:pPr lvl="0">
              <a:lnSpc>
                <a:spcPts val="3700"/>
              </a:lnSpc>
              <a:defRPr/>
            </a:pPr>
            <a:endParaRPr lang="en-GB" sz="2400" dirty="0">
              <a:solidFill>
                <a:srgbClr val="0F124A"/>
              </a:solidFill>
              <a:latin typeface="Arial"/>
            </a:endParaRPr>
          </a:p>
          <a:p>
            <a:pPr lvl="0">
              <a:lnSpc>
                <a:spcPct val="110000"/>
              </a:lnSpc>
              <a:defRPr/>
            </a:pPr>
            <a:r>
              <a:rPr lang="en-GB" sz="2000" dirty="0">
                <a:solidFill>
                  <a:srgbClr val="0F124A"/>
                </a:solidFill>
                <a:latin typeface="Arial"/>
              </a:rPr>
              <a:t>[1] </a:t>
            </a:r>
            <a:r>
              <a:rPr lang="en-GB" sz="2000" dirty="0"/>
              <a:t>D. Zhou, K. Ohmi, Y. Funakoshi, Y. Ohnishi, Y. Zhang, Simulations and Experimental Results of Beam-Beam Effects in </a:t>
            </a:r>
            <a:r>
              <a:rPr lang="en-GB" sz="2000" dirty="0" err="1"/>
              <a:t>SuperKEKB</a:t>
            </a:r>
            <a:r>
              <a:rPr lang="en-GB" sz="2000" dirty="0"/>
              <a:t>. Phys. Rev. Accel. Beams 26, 071001 (2023). </a:t>
            </a:r>
          </a:p>
          <a:p>
            <a:pPr lvl="0">
              <a:lnSpc>
                <a:spcPct val="110000"/>
              </a:lnSpc>
              <a:defRPr/>
            </a:pPr>
            <a:r>
              <a:rPr lang="en-GB" sz="2000" dirty="0">
                <a:hlinkClick r:id="rId2"/>
              </a:rPr>
              <a:t>https://doi.org/10.1103/PhysRevAccelBeams.2</a:t>
            </a:r>
            <a:endParaRPr lang="en-GB" sz="2000" dirty="0"/>
          </a:p>
          <a:p>
            <a:pPr lvl="0">
              <a:lnSpc>
                <a:spcPct val="110000"/>
              </a:lnSpc>
              <a:defRPr/>
            </a:pPr>
            <a:endParaRPr lang="en-GB" sz="2000" dirty="0"/>
          </a:p>
          <a:p>
            <a:pPr lvl="0">
              <a:lnSpc>
                <a:spcPct val="110000"/>
              </a:lnSpc>
              <a:defRPr/>
            </a:pPr>
            <a:r>
              <a:rPr lang="en-GB" sz="2000" dirty="0"/>
              <a:t>[2] D. Zhou, K. Ohmi, Y. Funakoshi, Y. Ohnishi, Luminosity Performance of </a:t>
            </a:r>
            <a:r>
              <a:rPr lang="en-GB" sz="2000" dirty="0" err="1"/>
              <a:t>SuperKEKB</a:t>
            </a:r>
            <a:r>
              <a:rPr lang="en-GB" sz="2000" dirty="0"/>
              <a:t>. JINST 19(02), T02002 (2024). </a:t>
            </a:r>
            <a:r>
              <a:rPr lang="en-GB" sz="2000" dirty="0">
                <a:hlinkClick r:id="rId3"/>
              </a:rPr>
              <a:t>https://doi.org/10.1088/1748-0221/19/02/T02002</a:t>
            </a:r>
            <a:r>
              <a:rPr lang="en-GB" sz="2000" dirty="0"/>
              <a:t> , arXiv:2306.02692 [</a:t>
            </a:r>
            <a:r>
              <a:rPr lang="en-GB" sz="2000" dirty="0" err="1"/>
              <a:t>physics.acc-ph</a:t>
            </a:r>
            <a:r>
              <a:rPr lang="en-GB" sz="2000" dirty="0"/>
              <a:t>] </a:t>
            </a:r>
          </a:p>
          <a:p>
            <a:pPr lvl="0">
              <a:lnSpc>
                <a:spcPct val="110000"/>
              </a:lnSpc>
              <a:defRPr/>
            </a:pPr>
            <a:endParaRPr lang="en-GB" sz="2000" dirty="0"/>
          </a:p>
          <a:p>
            <a:pPr lvl="0">
              <a:lnSpc>
                <a:spcPct val="110000"/>
              </a:lnSpc>
              <a:defRPr/>
            </a:pPr>
            <a:r>
              <a:rPr lang="en-GB" sz="2000" dirty="0">
                <a:solidFill>
                  <a:srgbClr val="0F124A"/>
                </a:solidFill>
                <a:latin typeface="Arial"/>
              </a:rPr>
              <a:t>[3] </a:t>
            </a:r>
            <a:r>
              <a:rPr lang="en-GB" sz="2000" dirty="0"/>
              <a:t>J. Gao, Analyses of Super KEK B Luminosities Compared with Theoretical Formulae with DA Limitation Effects, 29 July 2025, unpublished (2025)</a:t>
            </a:r>
            <a:endParaRPr lang="en-GB" sz="2000" dirty="0">
              <a:solidFill>
                <a:srgbClr val="0F124A"/>
              </a:solidFill>
              <a:latin typeface="Arial"/>
            </a:endParaRPr>
          </a:p>
        </p:txBody>
      </p:sp>
    </p:spTree>
    <p:extLst>
      <p:ext uri="{BB962C8B-B14F-4D97-AF65-F5344CB8AC3E}">
        <p14:creationId xmlns:p14="http://schemas.microsoft.com/office/powerpoint/2010/main" val="1903010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8F9627-1C2B-CEAA-F1E8-3173CF69980D}"/>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20</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9CFB94E-A561-5857-CFCB-37C63437BE41}"/>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9. specific luminosity: observations</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56BE58E6-E603-9A0B-23CC-3263A90B8F52}"/>
              </a:ext>
            </a:extLst>
          </p:cNvPr>
          <p:cNvSpPr txBox="1"/>
          <p:nvPr/>
        </p:nvSpPr>
        <p:spPr>
          <a:xfrm>
            <a:off x="70260" y="826360"/>
            <a:ext cx="12121740" cy="707886"/>
          </a:xfrm>
          <a:prstGeom prst="rect">
            <a:avLst/>
          </a:prstGeom>
          <a:noFill/>
        </p:spPr>
        <p:txBody>
          <a:bodyPr wrap="square">
            <a:spAutoFit/>
          </a:bodyPr>
          <a:lstStyle/>
          <a:p>
            <a:r>
              <a:rPr lang="en-GB" sz="2000" dirty="0"/>
              <a:t>At higher bunch-current products the </a:t>
            </a:r>
            <a:r>
              <a:rPr lang="en-GB" sz="2000" dirty="0" err="1"/>
              <a:t>SuperKEKB</a:t>
            </a:r>
            <a:r>
              <a:rPr lang="en-GB" sz="2000" dirty="0"/>
              <a:t> specific luminosity decreases.  The crab waist collisions scheme improves the situation, but it does not fully restore the value achieved at very low bunch currents.</a:t>
            </a:r>
          </a:p>
        </p:txBody>
      </p:sp>
      <p:sp>
        <p:nvSpPr>
          <p:cNvPr id="7" name="TextBox 6">
            <a:extLst>
              <a:ext uri="{FF2B5EF4-FFF2-40B4-BE49-F238E27FC236}">
                <a16:creationId xmlns:a16="http://schemas.microsoft.com/office/drawing/2014/main" id="{6E9B5264-E588-06DA-137C-FAC32E5FD38A}"/>
              </a:ext>
            </a:extLst>
          </p:cNvPr>
          <p:cNvSpPr txBox="1"/>
          <p:nvPr/>
        </p:nvSpPr>
        <p:spPr>
          <a:xfrm>
            <a:off x="293543" y="6095464"/>
            <a:ext cx="11676784" cy="646331"/>
          </a:xfrm>
          <a:prstGeom prst="rect">
            <a:avLst/>
          </a:prstGeom>
          <a:noFill/>
        </p:spPr>
        <p:txBody>
          <a:bodyPr wrap="square">
            <a:spAutoFit/>
          </a:bodyPr>
          <a:lstStyle/>
          <a:p>
            <a:r>
              <a:rPr lang="en-GB" dirty="0"/>
              <a:t>Measured specific luminosity as a function of bunch-current product without the crab waist at two </a:t>
            </a:r>
            <a:r>
              <a:rPr lang="en-GB" dirty="0" err="1"/>
              <a:t>betatron</a:t>
            </a:r>
            <a:r>
              <a:rPr lang="en-GB" dirty="0"/>
              <a:t> tunes (green and blue) and with the nominal crab waist (red), presented by Y. Ohnishi </a:t>
            </a:r>
          </a:p>
        </p:txBody>
      </p:sp>
      <p:pic>
        <p:nvPicPr>
          <p:cNvPr id="9" name="Picture 8" descr="A graph with numbers and lines&#10;&#10;AI-generated content may be incorrect.">
            <a:extLst>
              <a:ext uri="{FF2B5EF4-FFF2-40B4-BE49-F238E27FC236}">
                <a16:creationId xmlns:a16="http://schemas.microsoft.com/office/drawing/2014/main" id="{C8BBF445-D758-5F24-6861-ECB370114C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5511" y="1616025"/>
            <a:ext cx="6390100" cy="4479439"/>
          </a:xfrm>
          <a:prstGeom prst="rect">
            <a:avLst/>
          </a:prstGeom>
        </p:spPr>
      </p:pic>
    </p:spTree>
    <p:extLst>
      <p:ext uri="{BB962C8B-B14F-4D97-AF65-F5344CB8AC3E}">
        <p14:creationId xmlns:p14="http://schemas.microsoft.com/office/powerpoint/2010/main" val="2505318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4AED934-022D-EB6C-EDCD-8432AB20367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21</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AA021D8A-7235-B6F3-2C16-0E309295AA87}"/>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9. specific luminosity cont’d: simulation w lattice and SC</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E76A28A0-5379-BDA3-8D78-FEAC9F55605B}"/>
              </a:ext>
            </a:extLst>
          </p:cNvPr>
          <p:cNvSpPr txBox="1"/>
          <p:nvPr/>
        </p:nvSpPr>
        <p:spPr>
          <a:xfrm>
            <a:off x="193585" y="786961"/>
            <a:ext cx="11568924" cy="923330"/>
          </a:xfrm>
          <a:prstGeom prst="rect">
            <a:avLst/>
          </a:prstGeom>
          <a:noFill/>
        </p:spPr>
        <p:txBody>
          <a:bodyPr wrap="square">
            <a:spAutoFit/>
          </a:bodyPr>
          <a:lstStyle/>
          <a:p>
            <a:r>
              <a:rPr lang="en-GB" dirty="0"/>
              <a:t>A </a:t>
            </a:r>
            <a:r>
              <a:rPr lang="en-GB" b="1" dirty="0">
                <a:solidFill>
                  <a:srgbClr val="0000CC"/>
                </a:solidFill>
              </a:rPr>
              <a:t>significant reduction of the </a:t>
            </a:r>
            <a:r>
              <a:rPr lang="en-GB" b="1" dirty="0" err="1">
                <a:solidFill>
                  <a:srgbClr val="0000CC"/>
                </a:solidFill>
              </a:rPr>
              <a:t>SuperKEKB</a:t>
            </a:r>
            <a:r>
              <a:rPr lang="en-GB" b="1" dirty="0">
                <a:solidFill>
                  <a:srgbClr val="0000CC"/>
                </a:solidFill>
              </a:rPr>
              <a:t> specific luminosity at higher bunch  currents had long been expected from simulations  </a:t>
            </a:r>
            <a:r>
              <a:rPr lang="en-GB" dirty="0"/>
              <a:t>(Zhou 2015).  The importance of adding the nonlinearity had earlier been demonstrated for the former SLAC PEP-II B factory, where beams collided with zero crossing angle (Cai 2005).</a:t>
            </a:r>
          </a:p>
        </p:txBody>
      </p:sp>
      <p:sp>
        <p:nvSpPr>
          <p:cNvPr id="7" name="TextBox 6">
            <a:extLst>
              <a:ext uri="{FF2B5EF4-FFF2-40B4-BE49-F238E27FC236}">
                <a16:creationId xmlns:a16="http://schemas.microsoft.com/office/drawing/2014/main" id="{4074B037-CA99-E167-4994-225A655749F4}"/>
              </a:ext>
            </a:extLst>
          </p:cNvPr>
          <p:cNvSpPr txBox="1"/>
          <p:nvPr/>
        </p:nvSpPr>
        <p:spPr>
          <a:xfrm>
            <a:off x="193585" y="5286209"/>
            <a:ext cx="11898814" cy="1569660"/>
          </a:xfrm>
          <a:prstGeom prst="rect">
            <a:avLst/>
          </a:prstGeom>
          <a:noFill/>
        </p:spPr>
        <p:txBody>
          <a:bodyPr wrap="square">
            <a:spAutoFit/>
          </a:bodyPr>
          <a:lstStyle/>
          <a:p>
            <a:r>
              <a:rPr lang="en-GB" sz="1600" dirty="0"/>
              <a:t>Specific luminosity as a function of bunch current product obtained from weak-strong simulations for the LER, considering an ideal situation with a linear machine (“BBWS’”, red curve), a realistic baseline lattice with detector solenoid (“SAD’”, green curve), the effect of space charge (SC) added to a simplified lattice (black curve, right picture), or the combined effect of the full lattice and space charge (black curve, left picture),  presented by D. Zhou in 2015. The black curve with space charge in the right picture can be compared with the blue curve presenting the effect of the simplified lattice only; the latter contains simpler final-focus quadrupoles and no solenoids.</a:t>
            </a:r>
          </a:p>
        </p:txBody>
      </p:sp>
      <p:pic>
        <p:nvPicPr>
          <p:cNvPr id="9" name="Picture 8" descr="A graph of different colored lines&#10;&#10;AI-generated content may be incorrect.">
            <a:extLst>
              <a:ext uri="{FF2B5EF4-FFF2-40B4-BE49-F238E27FC236}">
                <a16:creationId xmlns:a16="http://schemas.microsoft.com/office/drawing/2014/main" id="{5957C7A0-955F-1FC6-7A09-2853E58146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7115" y="1646172"/>
            <a:ext cx="9897770" cy="3565656"/>
          </a:xfrm>
          <a:prstGeom prst="rect">
            <a:avLst/>
          </a:prstGeom>
        </p:spPr>
      </p:pic>
    </p:spTree>
    <p:extLst>
      <p:ext uri="{BB962C8B-B14F-4D97-AF65-F5344CB8AC3E}">
        <p14:creationId xmlns:p14="http://schemas.microsoft.com/office/powerpoint/2010/main" val="2407796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1B4EC7-7F4E-E066-6236-DCA56EDCF424}"/>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370ECE58-C70B-D071-984B-DD87A0D92C40}"/>
              </a:ext>
            </a:extLst>
          </p:cNvPr>
          <p:cNvSpPr txBox="1"/>
          <p:nvPr/>
        </p:nvSpPr>
        <p:spPr>
          <a:xfrm>
            <a:off x="0" y="6005539"/>
            <a:ext cx="12192000" cy="646331"/>
          </a:xfrm>
          <a:prstGeom prst="rect">
            <a:avLst/>
          </a:prstGeom>
          <a:noFill/>
        </p:spPr>
        <p:txBody>
          <a:bodyPr wrap="square">
            <a:spAutoFit/>
          </a:bodyPr>
          <a:lstStyle/>
          <a:p>
            <a:r>
              <a:rPr lang="en-GB" dirty="0"/>
              <a:t>Simulated </a:t>
            </a:r>
            <a:r>
              <a:rPr lang="en-GB" dirty="0" err="1"/>
              <a:t>betatron</a:t>
            </a:r>
            <a:r>
              <a:rPr lang="en-GB" dirty="0"/>
              <a:t> tune footprint for a lattice of the </a:t>
            </a:r>
            <a:r>
              <a:rPr lang="en-GB" dirty="0" err="1"/>
              <a:t>SuperKEKB</a:t>
            </a:r>
            <a:r>
              <a:rPr lang="en-GB" dirty="0"/>
              <a:t> LER, including the beam-beam collision,  without (left) and with (right) space-charge effect, presented by D. Zhou in 2015. Resonance lines up to 7th order are indicated.</a:t>
            </a:r>
          </a:p>
        </p:txBody>
      </p:sp>
      <p:sp>
        <p:nvSpPr>
          <p:cNvPr id="5" name="TextBox 4">
            <a:extLst>
              <a:ext uri="{FF2B5EF4-FFF2-40B4-BE49-F238E27FC236}">
                <a16:creationId xmlns:a16="http://schemas.microsoft.com/office/drawing/2014/main" id="{3519B238-7687-BC0B-0C61-4B7CD5ADAEB2}"/>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9. specific luminosity cont’d: effect of space charge</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pic>
        <p:nvPicPr>
          <p:cNvPr id="7" name="Picture 6" descr="A close-up of a map&#10;&#10;AI-generated content may be incorrect.">
            <a:extLst>
              <a:ext uri="{FF2B5EF4-FFF2-40B4-BE49-F238E27FC236}">
                <a16:creationId xmlns:a16="http://schemas.microsoft.com/office/drawing/2014/main" id="{C5869DBF-5A09-8D29-D50C-4BAA34B2F7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585" y="1547884"/>
            <a:ext cx="9169490" cy="3762232"/>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0536B69B-9728-25CA-9E4A-38903B6AD332}"/>
                  </a:ext>
                </a:extLst>
              </p:cNvPr>
              <p:cNvSpPr txBox="1"/>
              <p:nvPr/>
            </p:nvSpPr>
            <p:spPr>
              <a:xfrm>
                <a:off x="9363074" y="1630897"/>
                <a:ext cx="2828926" cy="3426772"/>
              </a:xfrm>
              <a:prstGeom prst="rect">
                <a:avLst/>
              </a:prstGeom>
              <a:noFill/>
            </p:spPr>
            <p:txBody>
              <a:bodyPr wrap="square">
                <a:spAutoFit/>
              </a:bodyPr>
              <a:lstStyle/>
              <a:p>
                <a:r>
                  <a:rPr lang="en-GB" b="1" dirty="0">
                    <a:solidFill>
                      <a:srgbClr val="0000CC"/>
                    </a:solidFill>
                  </a:rPr>
                  <a:t>SuperKEKB design :</a:t>
                </a:r>
              </a:p>
              <a:p>
                <a:endParaRPr lang="en-GB" b="1" i="1" dirty="0">
                  <a:solidFill>
                    <a:srgbClr val="0000CC"/>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en-GB" b="1" i="1" dirty="0" smtClean="0">
                              <a:solidFill>
                                <a:srgbClr val="0000CC"/>
                              </a:solidFill>
                              <a:latin typeface="Cambria Math" panose="02040503050406030204" pitchFamily="18" charset="0"/>
                            </a:rPr>
                          </m:ctrlPr>
                        </m:sSubSupPr>
                        <m:e>
                          <m:r>
                            <a:rPr lang="el-GR" b="1" i="1" dirty="0" smtClean="0">
                              <a:solidFill>
                                <a:srgbClr val="0000CC"/>
                              </a:solidFill>
                              <a:latin typeface="Cambria Math" panose="02040503050406030204" pitchFamily="18" charset="0"/>
                              <a:ea typeface="Cambria Math" panose="02040503050406030204" pitchFamily="18" charset="0"/>
                            </a:rPr>
                            <m:t>𝜟</m:t>
                          </m:r>
                          <m:r>
                            <a:rPr lang="en-US" b="1" i="1" dirty="0" smtClean="0">
                              <a:solidFill>
                                <a:srgbClr val="0000CC"/>
                              </a:solidFill>
                              <a:latin typeface="Cambria Math" panose="02040503050406030204" pitchFamily="18" charset="0"/>
                              <a:ea typeface="Cambria Math" panose="02040503050406030204" pitchFamily="18" charset="0"/>
                            </a:rPr>
                            <m:t>𝑸</m:t>
                          </m:r>
                        </m:e>
                        <m:sub>
                          <m:r>
                            <a:rPr lang="en-US" b="1" i="1" dirty="0" smtClean="0">
                              <a:solidFill>
                                <a:srgbClr val="0000CC"/>
                              </a:solidFill>
                              <a:latin typeface="Cambria Math" panose="02040503050406030204" pitchFamily="18" charset="0"/>
                            </a:rPr>
                            <m:t>𝑺𝑪</m:t>
                          </m:r>
                        </m:sub>
                        <m:sup>
                          <m:r>
                            <a:rPr lang="en-US" b="1" i="1" dirty="0" smtClean="0">
                              <a:solidFill>
                                <a:srgbClr val="0000CC"/>
                              </a:solidFill>
                              <a:latin typeface="Cambria Math" panose="02040503050406030204" pitchFamily="18" charset="0"/>
                            </a:rPr>
                            <m:t>𝑳𝑬𝑹</m:t>
                          </m:r>
                        </m:sup>
                      </m:sSubSup>
                      <m:r>
                        <a:rPr lang="en-GB" b="1" i="1" dirty="0" smtClean="0">
                          <a:solidFill>
                            <a:srgbClr val="0000CC"/>
                          </a:solidFill>
                          <a:latin typeface="Cambria Math" panose="02040503050406030204" pitchFamily="18" charset="0"/>
                          <a:ea typeface="Cambria Math" panose="02040503050406030204" pitchFamily="18" charset="0"/>
                        </a:rPr>
                        <m:t>≈</m:t>
                      </m:r>
                      <m:r>
                        <a:rPr lang="en-US" b="1" i="1" dirty="0" smtClean="0">
                          <a:solidFill>
                            <a:srgbClr val="0000CC"/>
                          </a:solidFill>
                          <a:latin typeface="Cambria Math" panose="02040503050406030204" pitchFamily="18" charset="0"/>
                          <a:ea typeface="Cambria Math" panose="02040503050406030204" pitchFamily="18" charset="0"/>
                        </a:rPr>
                        <m:t>−</m:t>
                      </m:r>
                      <m:sSub>
                        <m:sSubPr>
                          <m:ctrlPr>
                            <a:rPr lang="en-US" b="1" i="1" dirty="0" smtClean="0">
                              <a:solidFill>
                                <a:srgbClr val="0000CC"/>
                              </a:solidFill>
                              <a:latin typeface="Cambria Math" panose="02040503050406030204" pitchFamily="18" charset="0"/>
                              <a:ea typeface="Cambria Math" panose="02040503050406030204" pitchFamily="18" charset="0"/>
                            </a:rPr>
                          </m:ctrlPr>
                        </m:sSubPr>
                        <m:e>
                          <m:r>
                            <a:rPr lang="en-US" b="1" i="1" dirty="0" smtClean="0">
                              <a:solidFill>
                                <a:srgbClr val="0000CC"/>
                              </a:solidFill>
                              <a:latin typeface="Cambria Math" panose="02040503050406030204" pitchFamily="18" charset="0"/>
                              <a:ea typeface="Cambria Math" panose="02040503050406030204" pitchFamily="18" charset="0"/>
                            </a:rPr>
                            <m:t>𝝃</m:t>
                          </m:r>
                        </m:e>
                        <m:sub>
                          <m:r>
                            <a:rPr lang="en-US" b="1" i="1" dirty="0" smtClean="0">
                              <a:solidFill>
                                <a:srgbClr val="0000CC"/>
                              </a:solidFill>
                              <a:latin typeface="Cambria Math" panose="02040503050406030204" pitchFamily="18" charset="0"/>
                              <a:ea typeface="Cambria Math" panose="02040503050406030204" pitchFamily="18" charset="0"/>
                            </a:rPr>
                            <m:t>𝒚</m:t>
                          </m:r>
                        </m:sub>
                      </m:sSub>
                    </m:oMath>
                  </m:oMathPara>
                </a14:m>
                <a:endParaRPr lang="en-US" b="1" i="1" dirty="0">
                  <a:latin typeface="Cambria Math" panose="02040503050406030204" pitchFamily="18" charset="0"/>
                  <a:ea typeface="Cambria Math" panose="02040503050406030204" pitchFamily="18" charset="0"/>
                </a:endParaRPr>
              </a:p>
              <a:p>
                <a:endParaRPr lang="en-GB" i="1" dirty="0">
                  <a:latin typeface="Cambria Math" panose="02040503050406030204" pitchFamily="18" charset="0"/>
                </a:endParaRPr>
              </a:p>
              <a:p>
                <a:r>
                  <a:rPr lang="en-GB" dirty="0"/>
                  <a:t>but different dependence on </a:t>
                </a:r>
                <a:r>
                  <a:rPr lang="en-GB" i="1" dirty="0"/>
                  <a:t>z →</a:t>
                </a:r>
                <a:r>
                  <a:rPr lang="en-GB" dirty="0"/>
                  <a:t> intriguing &amp; novel beam dynamics</a:t>
                </a:r>
              </a:p>
              <a:p>
                <a:endParaRPr lang="en-GB" i="1" dirty="0"/>
              </a:p>
              <a:p>
                <a:r>
                  <a:rPr lang="en-GB" b="1" dirty="0">
                    <a:solidFill>
                      <a:srgbClr val="0000CC"/>
                    </a:solidFill>
                  </a:rPr>
                  <a:t>In 2022 and 2024:</a:t>
                </a:r>
              </a:p>
              <a:p>
                <a:pPr/>
                <a14:m>
                  <m:oMathPara xmlns:m="http://schemas.openxmlformats.org/officeDocument/2006/math">
                    <m:oMathParaPr>
                      <m:jc m:val="centerGroup"/>
                    </m:oMathParaPr>
                    <m:oMath xmlns:m="http://schemas.openxmlformats.org/officeDocument/2006/math">
                      <m:sSubSup>
                        <m:sSubSupPr>
                          <m:ctrlPr>
                            <a:rPr lang="en-GB" b="1" i="1" dirty="0">
                              <a:solidFill>
                                <a:srgbClr val="0000CC"/>
                              </a:solidFill>
                              <a:latin typeface="Cambria Math" panose="02040503050406030204" pitchFamily="18" charset="0"/>
                            </a:rPr>
                          </m:ctrlPr>
                        </m:sSubSupPr>
                        <m:e>
                          <m:r>
                            <a:rPr lang="el-GR" b="1" i="1" dirty="0" smtClean="0">
                              <a:solidFill>
                                <a:srgbClr val="0000CC"/>
                              </a:solidFill>
                              <a:latin typeface="Cambria Math" panose="02040503050406030204" pitchFamily="18" charset="0"/>
                              <a:ea typeface="Cambria Math" panose="02040503050406030204" pitchFamily="18" charset="0"/>
                            </a:rPr>
                            <m:t>𝜟</m:t>
                          </m:r>
                          <m:r>
                            <a:rPr lang="en-US" b="1" i="1" dirty="0" smtClean="0">
                              <a:solidFill>
                                <a:srgbClr val="0000CC"/>
                              </a:solidFill>
                              <a:latin typeface="Cambria Math" panose="02040503050406030204" pitchFamily="18" charset="0"/>
                              <a:ea typeface="Cambria Math" panose="02040503050406030204" pitchFamily="18" charset="0"/>
                            </a:rPr>
                            <m:t>𝑸</m:t>
                          </m:r>
                        </m:e>
                        <m:sub>
                          <m:r>
                            <a:rPr lang="en-US" b="1" i="1" dirty="0" smtClean="0">
                              <a:solidFill>
                                <a:srgbClr val="0000CC"/>
                              </a:solidFill>
                              <a:latin typeface="Cambria Math" panose="02040503050406030204" pitchFamily="18" charset="0"/>
                            </a:rPr>
                            <m:t>𝑺𝑪</m:t>
                          </m:r>
                        </m:sub>
                        <m:sup>
                          <m:r>
                            <a:rPr lang="en-US" b="1" i="1" dirty="0" smtClean="0">
                              <a:solidFill>
                                <a:srgbClr val="0000CC"/>
                              </a:solidFill>
                              <a:latin typeface="Cambria Math" panose="02040503050406030204" pitchFamily="18" charset="0"/>
                            </a:rPr>
                            <m:t>𝑳𝑬𝑹</m:t>
                          </m:r>
                        </m:sup>
                      </m:sSubSup>
                      <m:r>
                        <a:rPr lang="en-GB" b="1" i="1" dirty="0" smtClean="0">
                          <a:solidFill>
                            <a:srgbClr val="0000CC"/>
                          </a:solidFill>
                          <a:latin typeface="Cambria Math" panose="02040503050406030204" pitchFamily="18" charset="0"/>
                          <a:ea typeface="Cambria Math" panose="02040503050406030204" pitchFamily="18" charset="0"/>
                        </a:rPr>
                        <m:t>≈</m:t>
                      </m:r>
                      <m:r>
                        <a:rPr lang="en-US" b="1" i="1" dirty="0" smtClean="0">
                          <a:solidFill>
                            <a:srgbClr val="0000CC"/>
                          </a:solidFill>
                          <a:latin typeface="Cambria Math" panose="02040503050406030204" pitchFamily="18" charset="0"/>
                          <a:ea typeface="Cambria Math" panose="02040503050406030204" pitchFamily="18" charset="0"/>
                        </a:rPr>
                        <m:t>−</m:t>
                      </m:r>
                      <m:r>
                        <a:rPr lang="en-US" b="1" i="1" dirty="0" smtClean="0">
                          <a:solidFill>
                            <a:srgbClr val="0000CC"/>
                          </a:solidFill>
                          <a:latin typeface="Cambria Math" panose="02040503050406030204" pitchFamily="18" charset="0"/>
                          <a:ea typeface="Cambria Math" panose="02040503050406030204" pitchFamily="18" charset="0"/>
                        </a:rPr>
                        <m:t>𝟎</m:t>
                      </m:r>
                      <m:r>
                        <a:rPr lang="en-US" b="1" i="1" dirty="0" smtClean="0">
                          <a:solidFill>
                            <a:srgbClr val="0000CC"/>
                          </a:solidFill>
                          <a:latin typeface="Cambria Math" panose="02040503050406030204" pitchFamily="18" charset="0"/>
                          <a:ea typeface="Cambria Math" panose="02040503050406030204" pitchFamily="18" charset="0"/>
                        </a:rPr>
                        <m:t>.</m:t>
                      </m:r>
                      <m:r>
                        <a:rPr lang="en-US" b="1" i="1" dirty="0" smtClean="0">
                          <a:solidFill>
                            <a:srgbClr val="0000CC"/>
                          </a:solidFill>
                          <a:latin typeface="Cambria Math" panose="02040503050406030204" pitchFamily="18" charset="0"/>
                          <a:ea typeface="Cambria Math" panose="02040503050406030204" pitchFamily="18" charset="0"/>
                        </a:rPr>
                        <m:t>𝟎𝟐</m:t>
                      </m:r>
                      <m:r>
                        <a:rPr lang="en-US" b="1" i="1" dirty="0" smtClean="0">
                          <a:solidFill>
                            <a:srgbClr val="0000CC"/>
                          </a:solidFill>
                          <a:latin typeface="Cambria Math" panose="02040503050406030204" pitchFamily="18" charset="0"/>
                          <a:ea typeface="Cambria Math" panose="02040503050406030204" pitchFamily="18" charset="0"/>
                        </a:rPr>
                        <m:t> ~−</m:t>
                      </m:r>
                      <m:f>
                        <m:fPr>
                          <m:ctrlPr>
                            <a:rPr lang="en-US" b="1" i="1" dirty="0" smtClean="0">
                              <a:solidFill>
                                <a:srgbClr val="0000CC"/>
                              </a:solidFill>
                              <a:latin typeface="Cambria Math" panose="02040503050406030204" pitchFamily="18" charset="0"/>
                              <a:ea typeface="Cambria Math" panose="02040503050406030204" pitchFamily="18" charset="0"/>
                            </a:rPr>
                          </m:ctrlPr>
                        </m:fPr>
                        <m:num>
                          <m:sSub>
                            <m:sSubPr>
                              <m:ctrlPr>
                                <a:rPr lang="en-US" b="1" i="1" dirty="0">
                                  <a:solidFill>
                                    <a:srgbClr val="0000CC"/>
                                  </a:solidFill>
                                  <a:latin typeface="Cambria Math" panose="02040503050406030204" pitchFamily="18" charset="0"/>
                                  <a:ea typeface="Cambria Math" panose="02040503050406030204" pitchFamily="18" charset="0"/>
                                </a:rPr>
                              </m:ctrlPr>
                            </m:sSubPr>
                            <m:e>
                              <m:r>
                                <a:rPr lang="en-US" b="1" i="1" dirty="0" smtClean="0">
                                  <a:solidFill>
                                    <a:srgbClr val="0000CC"/>
                                  </a:solidFill>
                                  <a:latin typeface="Cambria Math" panose="02040503050406030204" pitchFamily="18" charset="0"/>
                                  <a:ea typeface="Cambria Math" panose="02040503050406030204" pitchFamily="18" charset="0"/>
                                </a:rPr>
                                <m:t>𝝃</m:t>
                              </m:r>
                            </m:e>
                            <m:sub>
                              <m:r>
                                <a:rPr lang="en-US" b="1" i="1" dirty="0" smtClean="0">
                                  <a:solidFill>
                                    <a:srgbClr val="0000CC"/>
                                  </a:solidFill>
                                  <a:latin typeface="Cambria Math" panose="02040503050406030204" pitchFamily="18" charset="0"/>
                                  <a:ea typeface="Cambria Math" panose="02040503050406030204" pitchFamily="18" charset="0"/>
                                </a:rPr>
                                <m:t>𝒚</m:t>
                              </m:r>
                            </m:sub>
                          </m:sSub>
                        </m:num>
                        <m:den>
                          <m:r>
                            <a:rPr lang="en-US" b="1" i="1" dirty="0" smtClean="0">
                              <a:solidFill>
                                <a:srgbClr val="0000CC"/>
                              </a:solidFill>
                              <a:latin typeface="Cambria Math" panose="02040503050406030204" pitchFamily="18" charset="0"/>
                              <a:ea typeface="Cambria Math" panose="02040503050406030204" pitchFamily="18" charset="0"/>
                            </a:rPr>
                            <m:t>𝟐</m:t>
                          </m:r>
                        </m:den>
                      </m:f>
                    </m:oMath>
                  </m:oMathPara>
                </a14:m>
                <a:endParaRPr lang="en-GB" b="1" dirty="0"/>
              </a:p>
              <a:p>
                <a:r>
                  <a:rPr lang="en-GB" sz="1600" dirty="0"/>
                  <a:t>(J. Salvesen w. Xsuite)</a:t>
                </a:r>
              </a:p>
            </p:txBody>
          </p:sp>
        </mc:Choice>
        <mc:Fallback>
          <p:sp>
            <p:nvSpPr>
              <p:cNvPr id="6" name="TextBox 5">
                <a:extLst>
                  <a:ext uri="{FF2B5EF4-FFF2-40B4-BE49-F238E27FC236}">
                    <a16:creationId xmlns:a16="http://schemas.microsoft.com/office/drawing/2014/main" id="{0536B69B-9728-25CA-9E4A-38903B6AD332}"/>
                  </a:ext>
                </a:extLst>
              </p:cNvPr>
              <p:cNvSpPr txBox="1">
                <a:spLocks noRot="1" noChangeAspect="1" noMove="1" noResize="1" noEditPoints="1" noAdjustHandles="1" noChangeArrowheads="1" noChangeShapeType="1" noTextEdit="1"/>
              </p:cNvSpPr>
              <p:nvPr/>
            </p:nvSpPr>
            <p:spPr>
              <a:xfrm>
                <a:off x="9363074" y="1630897"/>
                <a:ext cx="2828926" cy="3426772"/>
              </a:xfrm>
              <a:prstGeom prst="rect">
                <a:avLst/>
              </a:prstGeom>
              <a:blipFill>
                <a:blip r:embed="rId3"/>
                <a:stretch>
                  <a:fillRect l="-1940" t="-1068" r="-216" b="-1068"/>
                </a:stretch>
              </a:blipFill>
            </p:spPr>
            <p:txBody>
              <a:bodyPr/>
              <a:lstStyle/>
              <a:p>
                <a:r>
                  <a:rPr lang="en-GB">
                    <a:noFill/>
                  </a:rPr>
                  <a:t> </a:t>
                </a:r>
              </a:p>
            </p:txBody>
          </p:sp>
        </mc:Fallback>
      </mc:AlternateContent>
    </p:spTree>
    <p:extLst>
      <p:ext uri="{BB962C8B-B14F-4D97-AF65-F5344CB8AC3E}">
        <p14:creationId xmlns:p14="http://schemas.microsoft.com/office/powerpoint/2010/main" val="37811396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ADE5B5-1F4B-DFFF-3707-7641A4637592}"/>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23</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5061B201-7399-B897-F59C-E8666A3F13A1}"/>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9. specific luminosity cont’d: linear &amp; chromatic coupling  </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48E5C9C0-8165-E6B4-3056-4A240B5174BF}"/>
              </a:ext>
            </a:extLst>
          </p:cNvPr>
          <p:cNvSpPr txBox="1"/>
          <p:nvPr/>
        </p:nvSpPr>
        <p:spPr>
          <a:xfrm>
            <a:off x="193585" y="5236068"/>
            <a:ext cx="6082524" cy="1477328"/>
          </a:xfrm>
          <a:prstGeom prst="rect">
            <a:avLst/>
          </a:prstGeom>
          <a:noFill/>
        </p:spPr>
        <p:txBody>
          <a:bodyPr wrap="square">
            <a:spAutoFit/>
          </a:bodyPr>
          <a:lstStyle/>
          <a:p>
            <a:r>
              <a:rPr lang="en-GB" dirty="0"/>
              <a:t>Simulated beam sizes and </a:t>
            </a:r>
            <a:r>
              <a:rPr lang="en-GB" b="1" dirty="0">
                <a:solidFill>
                  <a:srgbClr val="0000CC"/>
                </a:solidFill>
              </a:rPr>
              <a:t>relative luminosity as a function of the linear </a:t>
            </a:r>
            <a:r>
              <a:rPr lang="en-GB" b="1" i="1" dirty="0">
                <a:solidFill>
                  <a:srgbClr val="0000CC"/>
                </a:solidFill>
              </a:rPr>
              <a:t>x-y</a:t>
            </a:r>
            <a:r>
              <a:rPr lang="en-GB" b="1" dirty="0">
                <a:solidFill>
                  <a:srgbClr val="0000CC"/>
                </a:solidFill>
              </a:rPr>
              <a:t> coupling parameters at the IP </a:t>
            </a:r>
            <a:r>
              <a:rPr lang="en-GB" dirty="0"/>
              <a:t>with and without the crab waist collision scheme, presented by D. Zhou in 2010, where he considered slightly different </a:t>
            </a:r>
            <a:r>
              <a:rPr lang="en-GB" dirty="0" err="1"/>
              <a:t>SuperKEKB</a:t>
            </a:r>
            <a:r>
              <a:rPr lang="en-GB" dirty="0"/>
              <a:t> design parameters. </a:t>
            </a:r>
          </a:p>
        </p:txBody>
      </p:sp>
      <p:pic>
        <p:nvPicPr>
          <p:cNvPr id="7" name="Picture 6" descr="A group of graphs with different colored lines&#10;&#10;AI-generated content may be incorrect.">
            <a:extLst>
              <a:ext uri="{FF2B5EF4-FFF2-40B4-BE49-F238E27FC236}">
                <a16:creationId xmlns:a16="http://schemas.microsoft.com/office/drawing/2014/main" id="{CB73B05A-71A7-DBD8-7253-771565606F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675" y="929692"/>
            <a:ext cx="5734850" cy="4229690"/>
          </a:xfrm>
          <a:prstGeom prst="rect">
            <a:avLst/>
          </a:prstGeom>
        </p:spPr>
      </p:pic>
      <p:sp>
        <p:nvSpPr>
          <p:cNvPr id="9" name="TextBox 8">
            <a:extLst>
              <a:ext uri="{FF2B5EF4-FFF2-40B4-BE49-F238E27FC236}">
                <a16:creationId xmlns:a16="http://schemas.microsoft.com/office/drawing/2014/main" id="{79F5BE13-89D2-26B9-E577-DC4797230E45}"/>
              </a:ext>
            </a:extLst>
          </p:cNvPr>
          <p:cNvSpPr txBox="1"/>
          <p:nvPr/>
        </p:nvSpPr>
        <p:spPr>
          <a:xfrm>
            <a:off x="6291772" y="5374567"/>
            <a:ext cx="5584627" cy="1200329"/>
          </a:xfrm>
          <a:prstGeom prst="rect">
            <a:avLst/>
          </a:prstGeom>
          <a:noFill/>
        </p:spPr>
        <p:txBody>
          <a:bodyPr wrap="square">
            <a:spAutoFit/>
          </a:bodyPr>
          <a:lstStyle/>
          <a:p>
            <a:r>
              <a:rPr lang="en-GB" dirty="0"/>
              <a:t>Simulated specific luminosity as a function of bunch-current product, for different values of the chromatic coupling </a:t>
            </a:r>
            <a:r>
              <a:rPr lang="en-GB" i="1" dirty="0"/>
              <a:t>R</a:t>
            </a:r>
            <a:r>
              <a:rPr lang="en-GB" baseline="-25000" dirty="0"/>
              <a:t>1</a:t>
            </a:r>
            <a:r>
              <a:rPr lang="en-GB" dirty="0"/>
              <a:t>'=</a:t>
            </a:r>
            <a:r>
              <a:rPr lang="en-GB" i="1" dirty="0"/>
              <a:t>dR</a:t>
            </a:r>
            <a:r>
              <a:rPr lang="en-GB" baseline="-25000" dirty="0"/>
              <a:t>1</a:t>
            </a:r>
            <a:r>
              <a:rPr lang="en-GB" dirty="0"/>
              <a:t>*/</a:t>
            </a:r>
            <a:r>
              <a:rPr lang="en-GB" i="1" dirty="0"/>
              <a:t>d</a:t>
            </a:r>
            <a:r>
              <a:rPr lang="en-GB" dirty="0">
                <a:latin typeface="Symbol" panose="05050102010706020507" pitchFamily="18" charset="2"/>
              </a:rPr>
              <a:t>d</a:t>
            </a:r>
            <a:r>
              <a:rPr lang="en-GB" dirty="0"/>
              <a:t>, and </a:t>
            </a:r>
            <a:r>
              <a:rPr lang="en-GB" i="1" dirty="0"/>
              <a:t>R</a:t>
            </a:r>
            <a:r>
              <a:rPr lang="en-GB" baseline="-25000" dirty="0"/>
              <a:t>2</a:t>
            </a:r>
            <a:r>
              <a:rPr lang="en-GB" dirty="0"/>
              <a:t>'=</a:t>
            </a:r>
            <a:r>
              <a:rPr lang="en-GB" i="1" dirty="0"/>
              <a:t>dR</a:t>
            </a:r>
            <a:r>
              <a:rPr lang="en-GB" baseline="-25000" dirty="0"/>
              <a:t>2</a:t>
            </a:r>
            <a:r>
              <a:rPr lang="en-GB" dirty="0"/>
              <a:t>*/</a:t>
            </a:r>
            <a:r>
              <a:rPr lang="en-GB" i="1" dirty="0"/>
              <a:t>d</a:t>
            </a:r>
            <a:r>
              <a:rPr lang="en-GB" dirty="0">
                <a:latin typeface="Symbol" panose="05050102010706020507" pitchFamily="18" charset="2"/>
              </a:rPr>
              <a:t>d</a:t>
            </a:r>
            <a:r>
              <a:rPr lang="en-GB" dirty="0"/>
              <a:t>,  presented by K. Ohmi. </a:t>
            </a:r>
          </a:p>
        </p:txBody>
      </p:sp>
      <p:pic>
        <p:nvPicPr>
          <p:cNvPr id="11" name="Picture 10" descr="A graph of different colored lines&#10;&#10;AI-generated content may be incorrect.">
            <a:extLst>
              <a:ext uri="{FF2B5EF4-FFF2-40B4-BE49-F238E27FC236}">
                <a16:creationId xmlns:a16="http://schemas.microsoft.com/office/drawing/2014/main" id="{A371FD2D-0D79-FB19-8ADE-A97FC4DDD7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7549" y="1053990"/>
            <a:ext cx="5734850" cy="3648584"/>
          </a:xfrm>
          <a:prstGeom prst="rect">
            <a:avLst/>
          </a:prstGeom>
        </p:spPr>
      </p:pic>
    </p:spTree>
    <p:extLst>
      <p:ext uri="{BB962C8B-B14F-4D97-AF65-F5344CB8AC3E}">
        <p14:creationId xmlns:p14="http://schemas.microsoft.com/office/powerpoint/2010/main" val="1945488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7567C86-5356-629E-7774-054B3BD7A8C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F572AFEE-A34C-2AE4-1C51-6FDDAA41333F}"/>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9. specific luminosity cont’d: feedback and noise</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6FBE9DE5-DEFC-8642-BED0-C958309ED7AE}"/>
              </a:ext>
            </a:extLst>
          </p:cNvPr>
          <p:cNvSpPr txBox="1"/>
          <p:nvPr/>
        </p:nvSpPr>
        <p:spPr>
          <a:xfrm>
            <a:off x="0" y="5657671"/>
            <a:ext cx="12192000" cy="1200329"/>
          </a:xfrm>
          <a:prstGeom prst="rect">
            <a:avLst/>
          </a:prstGeom>
          <a:noFill/>
        </p:spPr>
        <p:txBody>
          <a:bodyPr wrap="square">
            <a:spAutoFit/>
          </a:bodyPr>
          <a:lstStyle/>
          <a:p>
            <a:r>
              <a:rPr lang="en-GB" dirty="0"/>
              <a:t>Measured (left) and simulated specific luminosity (right) as a function of bunch-current product, presented by K. Ohmi. The </a:t>
            </a:r>
            <a:r>
              <a:rPr lang="en-GB" b="1" dirty="0">
                <a:solidFill>
                  <a:srgbClr val="0000CC"/>
                </a:solidFill>
              </a:rPr>
              <a:t>pink data on the left were taken with transverse bunch-by-bunch feedback system switched of</a:t>
            </a:r>
            <a:r>
              <a:rPr lang="en-GB" dirty="0"/>
              <a:t>f, while the feedback was active, with more bunches, for the other </a:t>
            </a:r>
            <a:r>
              <a:rPr lang="en-GB" dirty="0" err="1"/>
              <a:t>colors</a:t>
            </a:r>
            <a:r>
              <a:rPr lang="en-GB" dirty="0"/>
              <a:t>. Different curves on the right consider various levels of feedback noise, expressed in percent of the rms vertical beam size.</a:t>
            </a:r>
          </a:p>
        </p:txBody>
      </p:sp>
      <p:pic>
        <p:nvPicPr>
          <p:cNvPr id="7" name="Picture 6" descr="A graph showing the number of different colored lines&#10;&#10;AI-generated content may be incorrect.">
            <a:extLst>
              <a:ext uri="{FF2B5EF4-FFF2-40B4-BE49-F238E27FC236}">
                <a16:creationId xmlns:a16="http://schemas.microsoft.com/office/drawing/2014/main" id="{7750904D-C796-2C6F-14E3-9028ADD3BE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058" y="1321889"/>
            <a:ext cx="5211717" cy="3641660"/>
          </a:xfrm>
          <a:prstGeom prst="rect">
            <a:avLst/>
          </a:prstGeom>
        </p:spPr>
      </p:pic>
      <p:pic>
        <p:nvPicPr>
          <p:cNvPr id="9" name="Picture 8" descr="A graph of different colored lines&#10;&#10;AI-generated content may be incorrect.">
            <a:extLst>
              <a:ext uri="{FF2B5EF4-FFF2-40B4-BE49-F238E27FC236}">
                <a16:creationId xmlns:a16="http://schemas.microsoft.com/office/drawing/2014/main" id="{62C1C2C9-C40F-06A6-2DF8-CDF196CD3D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7748" y="1155633"/>
            <a:ext cx="5743784" cy="3863176"/>
          </a:xfrm>
          <a:prstGeom prst="rect">
            <a:avLst/>
          </a:prstGeom>
        </p:spPr>
      </p:pic>
    </p:spTree>
    <p:extLst>
      <p:ext uri="{BB962C8B-B14F-4D97-AF65-F5344CB8AC3E}">
        <p14:creationId xmlns:p14="http://schemas.microsoft.com/office/powerpoint/2010/main" val="481344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2BA9AB4-A609-0404-54AF-4948E2B24C5C}"/>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25</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11AF3355-3C4A-3FA8-1E20-F84CC8DE154A}"/>
              </a:ext>
            </a:extLst>
          </p:cNvPr>
          <p:cNvSpPr txBox="1"/>
          <p:nvPr/>
        </p:nvSpPr>
        <p:spPr>
          <a:xfrm>
            <a:off x="206519" y="1135532"/>
            <a:ext cx="11778961" cy="5262979"/>
          </a:xfrm>
          <a:prstGeom prst="rect">
            <a:avLst/>
          </a:prstGeom>
          <a:noFill/>
        </p:spPr>
        <p:txBody>
          <a:bodyPr wrap="square">
            <a:spAutoFit/>
          </a:bodyPr>
          <a:lstStyle/>
          <a:p>
            <a:r>
              <a:rPr lang="en-GB" sz="2400" dirty="0" err="1"/>
              <a:t>SuperKEKB</a:t>
            </a:r>
            <a:r>
              <a:rPr lang="en-GB" sz="2400" dirty="0"/>
              <a:t> experience provides </a:t>
            </a:r>
            <a:r>
              <a:rPr lang="en-GB" sz="2400" b="1" dirty="0"/>
              <a:t>important lessons and input for the FCC-ee design. </a:t>
            </a:r>
          </a:p>
          <a:p>
            <a:endParaRPr lang="en-GB" sz="2400" dirty="0"/>
          </a:p>
          <a:p>
            <a:r>
              <a:rPr lang="en-GB" sz="2400" dirty="0"/>
              <a:t>The </a:t>
            </a:r>
            <a:r>
              <a:rPr lang="en-GB" sz="2400" b="1" dirty="0" err="1"/>
              <a:t>SuperKEKB</a:t>
            </a:r>
            <a:r>
              <a:rPr lang="en-GB" sz="2400" b="1" dirty="0"/>
              <a:t> luminosity performance is still an order of magnitude short of the target value. </a:t>
            </a:r>
          </a:p>
          <a:p>
            <a:endParaRPr lang="en-GB" sz="2400" dirty="0"/>
          </a:p>
          <a:p>
            <a:r>
              <a:rPr lang="en-GB" sz="2400" dirty="0"/>
              <a:t>As discussed, </a:t>
            </a:r>
            <a:r>
              <a:rPr lang="en-GB" sz="2400" b="1" dirty="0"/>
              <a:t>a number of issues </a:t>
            </a:r>
            <a:r>
              <a:rPr lang="en-GB" sz="2400" dirty="0"/>
              <a:t>are limiting the present </a:t>
            </a:r>
            <a:r>
              <a:rPr lang="en-GB" sz="2400" dirty="0" err="1"/>
              <a:t>SuperKEKB</a:t>
            </a:r>
            <a:r>
              <a:rPr lang="en-GB" sz="2400" dirty="0"/>
              <a:t> luminosity performance. All of these appear to be </a:t>
            </a:r>
            <a:r>
              <a:rPr lang="en-GB" sz="2400" b="1" dirty="0"/>
              <a:t>very specific to </a:t>
            </a:r>
            <a:r>
              <a:rPr lang="en-GB" sz="2400" b="1" dirty="0" err="1"/>
              <a:t>SuperKEKB</a:t>
            </a:r>
            <a:r>
              <a:rPr lang="en-GB" sz="2400" dirty="0"/>
              <a:t>. They were not observed, in this form, at any previous colliders or at any of the modern light sources. </a:t>
            </a:r>
          </a:p>
          <a:p>
            <a:r>
              <a:rPr lang="en-GB" sz="2400" dirty="0"/>
              <a:t>A few additional and complementary issues faced by </a:t>
            </a:r>
            <a:r>
              <a:rPr lang="en-GB" sz="2400" dirty="0" err="1"/>
              <a:t>SuperKEKB</a:t>
            </a:r>
            <a:r>
              <a:rPr lang="en-GB" sz="2400" dirty="0"/>
              <a:t> are addressed in the Appendices, e.g., effect of longitudinal impedance in Appendix 4.</a:t>
            </a:r>
          </a:p>
          <a:p>
            <a:endParaRPr lang="en-GB" sz="2400" dirty="0"/>
          </a:p>
          <a:p>
            <a:r>
              <a:rPr lang="en-GB" sz="2400" b="1" dirty="0"/>
              <a:t>We see no reason or argument to suggest that any of these problems should be encountered at FCC-ee</a:t>
            </a:r>
            <a:r>
              <a:rPr lang="en-GB" sz="2400" dirty="0"/>
              <a:t>. Specifically, we highlight the following points (next page).</a:t>
            </a:r>
          </a:p>
        </p:txBody>
      </p:sp>
      <p:sp>
        <p:nvSpPr>
          <p:cNvPr id="5" name="TextBox 4">
            <a:extLst>
              <a:ext uri="{FF2B5EF4-FFF2-40B4-BE49-F238E27FC236}">
                <a16:creationId xmlns:a16="http://schemas.microsoft.com/office/drawing/2014/main" id="{10786F73-3766-0243-34F5-3E9D750D3109}"/>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10. summary and conclusions</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2335790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B3F6B5-7D6B-09AA-D28F-93D2E2DB20FB}"/>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26</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8F233269-0B64-80CA-C727-F727C8006837}"/>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10. summary and conclusions cont’d: specific points FCC</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E1DFE5C5-6F94-6F29-94A6-AF91F247F1A1}"/>
              </a:ext>
            </a:extLst>
          </p:cNvPr>
          <p:cNvSpPr txBox="1"/>
          <p:nvPr/>
        </p:nvSpPr>
        <p:spPr>
          <a:xfrm>
            <a:off x="-61663" y="791043"/>
            <a:ext cx="12315326" cy="6179320"/>
          </a:xfrm>
          <a:prstGeom prst="rect">
            <a:avLst/>
          </a:prstGeom>
          <a:noFill/>
        </p:spPr>
        <p:txBody>
          <a:bodyPr wrap="square">
            <a:spAutoFit/>
          </a:bodyPr>
          <a:lstStyle/>
          <a:p>
            <a:pPr marL="285750" indent="-285750">
              <a:lnSpc>
                <a:spcPct val="105000"/>
              </a:lnSpc>
              <a:spcBef>
                <a:spcPts val="600"/>
              </a:spcBef>
              <a:buFont typeface="Arial" panose="020B0604020202020204" pitchFamily="34" charset="0"/>
              <a:buChar char="•"/>
            </a:pPr>
            <a:r>
              <a:rPr lang="en-GB" sz="2000" dirty="0"/>
              <a:t>FCC-ee, no </a:t>
            </a:r>
            <a:r>
              <a:rPr lang="en-GB" sz="2000" b="1" dirty="0"/>
              <a:t>MO-type vacuum flanges </a:t>
            </a:r>
            <a:r>
              <a:rPr lang="en-GB" sz="2000" dirty="0"/>
              <a:t>and no </a:t>
            </a:r>
            <a:r>
              <a:rPr lang="en-GB" sz="2000" b="1" dirty="0" err="1"/>
              <a:t>VacSeal</a:t>
            </a:r>
            <a:r>
              <a:rPr lang="en-GB" sz="2000" dirty="0"/>
              <a:t>.</a:t>
            </a:r>
          </a:p>
          <a:p>
            <a:pPr marL="285750" indent="-285750">
              <a:lnSpc>
                <a:spcPct val="105000"/>
              </a:lnSpc>
              <a:spcBef>
                <a:spcPts val="600"/>
              </a:spcBef>
              <a:buFont typeface="Arial" panose="020B0604020202020204" pitchFamily="34" charset="0"/>
              <a:buChar char="•"/>
            </a:pPr>
            <a:r>
              <a:rPr lang="en-GB" sz="2000" dirty="0"/>
              <a:t>FCC-ee: beam injected from a </a:t>
            </a:r>
            <a:r>
              <a:rPr lang="en-GB" sz="2000" b="1" dirty="0"/>
              <a:t>full-energy booster,</a:t>
            </a:r>
            <a:r>
              <a:rPr lang="en-GB" sz="2000" dirty="0"/>
              <a:t> providing vertical beam emittance similar to (or even smaller than) the design emittance of the collider and not several orders of magnitude higher. </a:t>
            </a:r>
            <a:r>
              <a:rPr lang="en-GB" sz="2000" b="1" dirty="0"/>
              <a:t>Nevertheless, a factor 10 margin for vertical emittance included </a:t>
            </a:r>
            <a:r>
              <a:rPr lang="en-GB" sz="2000" dirty="0"/>
              <a:t>in the FCC-ee injection design. </a:t>
            </a:r>
          </a:p>
          <a:p>
            <a:pPr marL="285750" indent="-285750">
              <a:lnSpc>
                <a:spcPct val="105000"/>
              </a:lnSpc>
              <a:spcBef>
                <a:spcPts val="600"/>
              </a:spcBef>
              <a:buFont typeface="Arial" panose="020B0604020202020204" pitchFamily="34" charset="0"/>
              <a:buChar char="•"/>
            </a:pPr>
            <a:r>
              <a:rPr lang="en-GB" sz="2000" dirty="0"/>
              <a:t>A y/x emittance ratio without collision of ~0.1-0.2% (FCC-ee) should be achievable, according to </a:t>
            </a:r>
            <a:r>
              <a:rPr lang="en-GB" sz="2000" b="1" dirty="0"/>
              <a:t>simulations with realistic errors</a:t>
            </a:r>
            <a:r>
              <a:rPr lang="en-GB" sz="2000" dirty="0"/>
              <a:t>. Ratios down to 0.01% demonstrated at light sources.</a:t>
            </a:r>
          </a:p>
          <a:p>
            <a:pPr marL="285750" indent="-285750">
              <a:lnSpc>
                <a:spcPct val="105000"/>
              </a:lnSpc>
              <a:spcBef>
                <a:spcPts val="600"/>
              </a:spcBef>
              <a:buFont typeface="Arial" panose="020B0604020202020204" pitchFamily="34" charset="0"/>
              <a:buChar char="•"/>
            </a:pPr>
            <a:r>
              <a:rPr lang="en-GB" sz="2000" b="1" dirty="0"/>
              <a:t>FCC-ee interaction region simpler, with at least an order-of-magnitude larger aperture normalised to injected beam size; full local compensation </a:t>
            </a:r>
            <a:r>
              <a:rPr lang="en-GB" sz="2000" dirty="0"/>
              <a:t>of coupling &amp; chromatic coupling.  </a:t>
            </a:r>
          </a:p>
          <a:p>
            <a:pPr marL="285750" indent="-285750">
              <a:lnSpc>
                <a:spcPct val="105000"/>
              </a:lnSpc>
              <a:spcBef>
                <a:spcPts val="600"/>
              </a:spcBef>
              <a:buFont typeface="Arial" panose="020B0604020202020204" pitchFamily="34" charset="0"/>
              <a:buChar char="•"/>
            </a:pPr>
            <a:r>
              <a:rPr lang="en-GB" sz="2000" dirty="0"/>
              <a:t>FCC-ee </a:t>
            </a:r>
            <a:r>
              <a:rPr lang="en-GB" sz="2000" b="1" dirty="0"/>
              <a:t>beam-position monitors fixed on a common girder </a:t>
            </a:r>
            <a:r>
              <a:rPr lang="en-GB" sz="2000" dirty="0"/>
              <a:t>with nearby quadrupole and </a:t>
            </a:r>
            <a:r>
              <a:rPr lang="en-GB" sz="2000" dirty="0" err="1"/>
              <a:t>sextupole</a:t>
            </a:r>
            <a:r>
              <a:rPr lang="en-GB" sz="2000" dirty="0"/>
              <a:t> magnets; magnet supports more robust.</a:t>
            </a:r>
          </a:p>
          <a:p>
            <a:pPr marL="285750" indent="-285750">
              <a:lnSpc>
                <a:spcPct val="105000"/>
              </a:lnSpc>
              <a:spcBef>
                <a:spcPts val="600"/>
              </a:spcBef>
              <a:buFont typeface="Arial" panose="020B0604020202020204" pitchFamily="34" charset="0"/>
              <a:buChar char="•"/>
            </a:pPr>
            <a:r>
              <a:rPr lang="en-GB" sz="2000" dirty="0"/>
              <a:t>Most of  available beam diagnostics at </a:t>
            </a:r>
            <a:r>
              <a:rPr lang="en-GB" sz="2000" dirty="0" err="1"/>
              <a:t>SuperKEKB</a:t>
            </a:r>
            <a:r>
              <a:rPr lang="en-GB" sz="2000" dirty="0"/>
              <a:t> does not have turn-by-turn, bunch-by-bunch detection capability; insufficient for measuring the beam optics in collision or analysing nonlinear terms. </a:t>
            </a:r>
          </a:p>
          <a:p>
            <a:pPr marL="285750" indent="-285750">
              <a:lnSpc>
                <a:spcPct val="105000"/>
              </a:lnSpc>
              <a:spcBef>
                <a:spcPts val="600"/>
              </a:spcBef>
              <a:buFont typeface="Arial" panose="020B0604020202020204" pitchFamily="34" charset="0"/>
              <a:buChar char="•"/>
            </a:pPr>
            <a:r>
              <a:rPr lang="en-GB" sz="2000" b="1" dirty="0"/>
              <a:t>FCC-ee will have state-of-the-art optics diagnostics like the BPM system of the LHC</a:t>
            </a:r>
            <a:r>
              <a:rPr lang="en-GB" sz="2000" dirty="0"/>
              <a:t>.</a:t>
            </a:r>
          </a:p>
          <a:p>
            <a:pPr marL="285750" indent="-285750">
              <a:lnSpc>
                <a:spcPct val="105000"/>
              </a:lnSpc>
              <a:spcBef>
                <a:spcPts val="600"/>
              </a:spcBef>
              <a:buFont typeface="Arial" panose="020B0604020202020204" pitchFamily="34" charset="0"/>
              <a:buChar char="•"/>
            </a:pPr>
            <a:r>
              <a:rPr lang="en-GB" sz="2000" dirty="0"/>
              <a:t>The </a:t>
            </a:r>
            <a:r>
              <a:rPr lang="en-GB" sz="2000" dirty="0" err="1"/>
              <a:t>SuperKEKB</a:t>
            </a:r>
            <a:r>
              <a:rPr lang="en-GB" sz="2000" dirty="0"/>
              <a:t> tunnel is floating; significant vertical tunnel deformation increases every year, degrading vertical beam emittances. D</a:t>
            </a:r>
            <a:r>
              <a:rPr lang="en-GB" sz="2000" b="1" dirty="0"/>
              <a:t>eeper FCC-ee tunnel should be stabler (</a:t>
            </a:r>
            <a:r>
              <a:rPr lang="en-GB" sz="2000" dirty="0"/>
              <a:t>LEP/LHC example)  </a:t>
            </a:r>
          </a:p>
          <a:p>
            <a:pPr marL="285750" indent="-285750">
              <a:lnSpc>
                <a:spcPct val="105000"/>
              </a:lnSpc>
              <a:spcBef>
                <a:spcPts val="600"/>
              </a:spcBef>
              <a:buFont typeface="Arial" panose="020B0604020202020204" pitchFamily="34" charset="0"/>
              <a:buChar char="•"/>
            </a:pPr>
            <a:r>
              <a:rPr lang="en-GB" sz="2000" b="1" dirty="0"/>
              <a:t>Space-charge effects at FCC-ee smaller thanks to higher beam energy &amp; longer bunches.</a:t>
            </a:r>
            <a:r>
              <a:rPr lang="en-GB" sz="2000" dirty="0"/>
              <a:t> Bunch lengthening w current due to impedance is much weaker since</a:t>
            </a:r>
            <a:r>
              <a:rPr lang="en-GB" sz="2000" b="1" dirty="0"/>
              <a:t> </a:t>
            </a:r>
            <a:r>
              <a:rPr lang="en-GB" sz="2000" b="1" dirty="0" err="1"/>
              <a:t>beamstrahlung</a:t>
            </a:r>
            <a:r>
              <a:rPr lang="en-GB" sz="2000" b="1" dirty="0"/>
              <a:t> dominant</a:t>
            </a:r>
            <a:r>
              <a:rPr lang="en-GB" sz="2000" dirty="0"/>
              <a:t>. </a:t>
            </a:r>
          </a:p>
        </p:txBody>
      </p:sp>
    </p:spTree>
    <p:extLst>
      <p:ext uri="{BB962C8B-B14F-4D97-AF65-F5344CB8AC3E}">
        <p14:creationId xmlns:p14="http://schemas.microsoft.com/office/powerpoint/2010/main" val="1358593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A365C4-1040-6864-63D6-F855C9A41C2A}"/>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27</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E16D5885-0FFA-DCFD-AB10-818D0AAC0B52}"/>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10. summary and conclusions cont’d: issues compared</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pic>
        <p:nvPicPr>
          <p:cNvPr id="5" name="Picture 4">
            <a:extLst>
              <a:ext uri="{FF2B5EF4-FFF2-40B4-BE49-F238E27FC236}">
                <a16:creationId xmlns:a16="http://schemas.microsoft.com/office/drawing/2014/main" id="{B4C228EC-A08C-F9FA-1C12-31C9156B57FC}"/>
              </a:ext>
            </a:extLst>
          </p:cNvPr>
          <p:cNvPicPr>
            <a:picLocks noChangeAspect="1"/>
          </p:cNvPicPr>
          <p:nvPr/>
        </p:nvPicPr>
        <p:blipFill>
          <a:blip r:embed="rId2"/>
          <a:stretch>
            <a:fillRect/>
          </a:stretch>
        </p:blipFill>
        <p:spPr>
          <a:xfrm>
            <a:off x="1058499" y="1637093"/>
            <a:ext cx="10075002" cy="4943908"/>
          </a:xfrm>
          <a:prstGeom prst="rect">
            <a:avLst/>
          </a:prstGeom>
        </p:spPr>
      </p:pic>
      <p:sp>
        <p:nvSpPr>
          <p:cNvPr id="7" name="TextBox 6">
            <a:extLst>
              <a:ext uri="{FF2B5EF4-FFF2-40B4-BE49-F238E27FC236}">
                <a16:creationId xmlns:a16="http://schemas.microsoft.com/office/drawing/2014/main" id="{25DA19E2-3FAA-06A2-CA61-C18A430D9258}"/>
              </a:ext>
            </a:extLst>
          </p:cNvPr>
          <p:cNvSpPr txBox="1"/>
          <p:nvPr/>
        </p:nvSpPr>
        <p:spPr>
          <a:xfrm>
            <a:off x="366279" y="990762"/>
            <a:ext cx="11406621" cy="646331"/>
          </a:xfrm>
          <a:prstGeom prst="rect">
            <a:avLst/>
          </a:prstGeom>
          <a:noFill/>
        </p:spPr>
        <p:txBody>
          <a:bodyPr wrap="square">
            <a:spAutoFit/>
          </a:bodyPr>
          <a:lstStyle/>
          <a:p>
            <a:r>
              <a:rPr lang="en-GB" dirty="0"/>
              <a:t>Issues encountered by </a:t>
            </a:r>
            <a:r>
              <a:rPr lang="en-GB" dirty="0" err="1"/>
              <a:t>SuperKEKB</a:t>
            </a:r>
            <a:r>
              <a:rPr lang="en-GB" dirty="0"/>
              <a:t> together with the estimated resulting luminosity loss factor with respect to the design luminosity at nominal beam current, and the corresponding expectation for FCC-ee.</a:t>
            </a:r>
          </a:p>
        </p:txBody>
      </p:sp>
    </p:spTree>
    <p:extLst>
      <p:ext uri="{BB962C8B-B14F-4D97-AF65-F5344CB8AC3E}">
        <p14:creationId xmlns:p14="http://schemas.microsoft.com/office/powerpoint/2010/main" val="25020044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D78403-43B9-1E0E-B812-A97D9C82DC2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28</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AB588787-1B61-D582-74B6-53C44D493E69}"/>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10. summary and conclusions cont’d: </a:t>
            </a:r>
            <a:r>
              <a:rPr lang="en-US" sz="3600" dirty="0" err="1">
                <a:solidFill>
                  <a:srgbClr val="0F124A"/>
                </a:solidFill>
                <a:latin typeface="Arial"/>
              </a:rPr>
              <a:t>SuperKEKB</a:t>
            </a:r>
            <a:r>
              <a:rPr lang="en-US" sz="3600" dirty="0">
                <a:solidFill>
                  <a:srgbClr val="0F124A"/>
                </a:solidFill>
                <a:latin typeface="Arial"/>
              </a:rPr>
              <a:t> path</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A5A862F-9784-6C70-D523-5072C2259E84}"/>
                  </a:ext>
                </a:extLst>
              </p:cNvPr>
              <p:cNvSpPr txBox="1"/>
              <p:nvPr/>
            </p:nvSpPr>
            <p:spPr>
              <a:xfrm>
                <a:off x="0" y="894089"/>
                <a:ext cx="12192000" cy="5964261"/>
              </a:xfrm>
              <a:prstGeom prst="rect">
                <a:avLst/>
              </a:prstGeom>
              <a:noFill/>
            </p:spPr>
            <p:txBody>
              <a:bodyPr wrap="square">
                <a:spAutoFit/>
              </a:bodyPr>
              <a:lstStyle/>
              <a:p>
                <a:r>
                  <a:rPr lang="en-GB" sz="2000" dirty="0"/>
                  <a:t>Recommended path towards the design luminosity:</a:t>
                </a:r>
              </a:p>
              <a:p>
                <a:pPr marL="285750" indent="-285750">
                  <a:buFont typeface="Arial" panose="020B0604020202020204" pitchFamily="34" charset="0"/>
                  <a:buChar char="•"/>
                </a:pPr>
                <a:r>
                  <a:rPr lang="en-GB" sz="2000" b="1" dirty="0">
                    <a:solidFill>
                      <a:srgbClr val="00B050"/>
                    </a:solidFill>
                  </a:rPr>
                  <a:t>clear the chamber of black stain</a:t>
                </a:r>
                <a:r>
                  <a:rPr lang="en-GB" sz="2000" dirty="0">
                    <a:solidFill>
                      <a:srgbClr val="00B050"/>
                    </a:solidFill>
                  </a:rPr>
                  <a:t> </a:t>
                </a:r>
                <a:r>
                  <a:rPr lang="en-GB" sz="2000" dirty="0"/>
                  <a:t>(vacuum sealant debris), which is presently underway; </a:t>
                </a:r>
              </a:p>
              <a:p>
                <a:pPr marL="285750" indent="-285750">
                  <a:buFont typeface="Arial" panose="020B0604020202020204" pitchFamily="34" charset="0"/>
                  <a:buChar char="•"/>
                </a:pPr>
                <a:r>
                  <a:rPr lang="en-GB" sz="2000" dirty="0"/>
                  <a:t>develop </a:t>
                </a:r>
                <a:r>
                  <a:rPr lang="en-GB" sz="2000" b="1" dirty="0">
                    <a:solidFill>
                      <a:srgbClr val="00B050"/>
                    </a:solidFill>
                  </a:rPr>
                  <a:t>strategy for fully correcting and controlling linear and chromatic coupling at IP</a:t>
                </a:r>
                <a:r>
                  <a:rPr lang="en-GB" sz="2000" dirty="0"/>
                  <a:t>;  </a:t>
                </a:r>
              </a:p>
              <a:p>
                <a:pPr marL="285750" indent="-285750">
                  <a:buFont typeface="Arial" panose="020B0604020202020204" pitchFamily="34" charset="0"/>
                  <a:buChar char="•"/>
                </a:pPr>
                <a:r>
                  <a:rPr lang="en-GB" sz="2000" b="1" dirty="0">
                    <a:solidFill>
                      <a:srgbClr val="00B050"/>
                    </a:solidFill>
                  </a:rPr>
                  <a:t>eliminate large sources of local </a:t>
                </a:r>
                <a:r>
                  <a:rPr lang="en-GB" sz="2000" b="1" dirty="0" err="1">
                    <a:solidFill>
                      <a:srgbClr val="00B050"/>
                    </a:solidFill>
                  </a:rPr>
                  <a:t>betatron</a:t>
                </a:r>
                <a:r>
                  <a:rPr lang="en-GB" sz="2000" b="1" dirty="0">
                    <a:solidFill>
                      <a:srgbClr val="00B050"/>
                    </a:solidFill>
                  </a:rPr>
                  <a:t> coupling and emittance growth in both electron and positron transfer lines between linac and collider rings</a:t>
                </a:r>
                <a:r>
                  <a:rPr lang="en-GB" sz="2000" dirty="0"/>
                  <a:t>, e.g., by installing – in an existing tunnel – </a:t>
                </a:r>
                <a:r>
                  <a:rPr lang="en-GB" sz="2000" b="1" dirty="0">
                    <a:solidFill>
                      <a:schemeClr val="accent6">
                        <a:lumMod val="75000"/>
                        <a:lumOff val="25000"/>
                      </a:schemeClr>
                    </a:solidFill>
                  </a:rPr>
                  <a:t>proposed new straight e</a:t>
                </a:r>
                <a:r>
                  <a:rPr lang="en-GB" sz="2000" b="1" baseline="30000" dirty="0">
                    <a:solidFill>
                      <a:schemeClr val="accent6">
                        <a:lumMod val="75000"/>
                        <a:lumOff val="25000"/>
                      </a:schemeClr>
                    </a:solidFill>
                  </a:rPr>
                  <a:t>-</a:t>
                </a:r>
                <a:r>
                  <a:rPr lang="en-GB" sz="2000" b="1" dirty="0">
                    <a:solidFill>
                      <a:schemeClr val="accent6">
                        <a:lumMod val="75000"/>
                        <a:lumOff val="25000"/>
                      </a:schemeClr>
                    </a:solidFill>
                  </a:rPr>
                  <a:t> beam transport line</a:t>
                </a:r>
                <a:r>
                  <a:rPr lang="en-GB" sz="2000" b="1" dirty="0"/>
                  <a:t> </a:t>
                </a:r>
                <a:r>
                  <a:rPr lang="en-GB" sz="2000" dirty="0"/>
                  <a:t>to effectively suppress CSR and ISR effects (next slide)</a:t>
                </a:r>
              </a:p>
              <a:p>
                <a:pPr marL="285750" indent="-285750">
                  <a:buFont typeface="Arial" panose="020B0604020202020204" pitchFamily="34" charset="0"/>
                  <a:buChar char="•"/>
                </a:pPr>
                <a:r>
                  <a:rPr lang="en-GB" sz="2000" dirty="0"/>
                  <a:t>further investigate the effect of, plus possibly reducing, </a:t>
                </a:r>
                <a:r>
                  <a:rPr lang="en-GB" sz="2000" b="1" dirty="0"/>
                  <a:t>impact of the transverse damper noise</a:t>
                </a:r>
                <a:r>
                  <a:rPr lang="en-GB" sz="2000" dirty="0"/>
                  <a:t>.</a:t>
                </a:r>
              </a:p>
              <a:p>
                <a:pPr marL="285750" indent="-285750">
                  <a:buFont typeface="Arial" panose="020B0604020202020204" pitchFamily="34" charset="0"/>
                  <a:buChar char="•"/>
                </a:pPr>
                <a:r>
                  <a:rPr lang="en-GB" sz="2000" b="1" dirty="0">
                    <a:solidFill>
                      <a:srgbClr val="00B050"/>
                    </a:solidFill>
                  </a:rPr>
                  <a:t>reconnect the BPMs in the final focus with adjacent magnets </a:t>
                </a:r>
                <a:r>
                  <a:rPr lang="en-GB" sz="2000" dirty="0"/>
                  <a:t>and reinforce magnet supports; </a:t>
                </a:r>
              </a:p>
              <a:p>
                <a:pPr marL="285750" indent="-285750">
                  <a:buFont typeface="Arial" panose="020B0604020202020204" pitchFamily="34" charset="0"/>
                  <a:buChar char="•"/>
                </a:pPr>
                <a:r>
                  <a:rPr lang="en-GB" sz="2000" b="1" dirty="0">
                    <a:solidFill>
                      <a:schemeClr val="accent6">
                        <a:lumMod val="75000"/>
                        <a:lumOff val="25000"/>
                      </a:schemeClr>
                    </a:solidFill>
                  </a:rPr>
                  <a:t>study and mitigate the effect of space-charge forces in the LER; </a:t>
                </a:r>
              </a:p>
              <a:p>
                <a:pPr marL="285750" indent="-285750">
                  <a:buFont typeface="Arial" panose="020B0604020202020204" pitchFamily="34" charset="0"/>
                  <a:buChar char="•"/>
                </a:pPr>
                <a:r>
                  <a:rPr lang="en-GB" sz="2000" b="1" dirty="0">
                    <a:solidFill>
                      <a:srgbClr val="00B050"/>
                    </a:solidFill>
                  </a:rPr>
                  <a:t>include effects of nonlinear lattice, space charge, and impedance in the beam-beam simulations </a:t>
                </a:r>
                <a:r>
                  <a:rPr lang="en-GB" sz="2000" dirty="0"/>
                  <a:t>in order to explore their combined impact, which has (re-)started;   </a:t>
                </a:r>
              </a:p>
              <a:p>
                <a:pPr marL="285750" indent="-285750">
                  <a:buFont typeface="Arial" panose="020B0604020202020204" pitchFamily="34" charset="0"/>
                  <a:buChar char="•"/>
                </a:pPr>
                <a:r>
                  <a:rPr lang="en-GB" sz="2000" dirty="0"/>
                  <a:t>implement </a:t>
                </a:r>
                <a:r>
                  <a:rPr lang="en-GB" sz="2000" b="1" dirty="0">
                    <a:solidFill>
                      <a:schemeClr val="accent6">
                        <a:lumMod val="75000"/>
                        <a:lumOff val="25000"/>
                      </a:schemeClr>
                    </a:solidFill>
                  </a:rPr>
                  <a:t>improved turn-by-turn BPM diagnostics</a:t>
                </a:r>
                <a:r>
                  <a:rPr lang="en-GB" sz="2000" dirty="0"/>
                  <a:t>, which will assist both in identifying residual optics aberrations at the IP and in understanding the possible degradation of dynamic aperture and momentum acceptance with reduced </a:t>
                </a:r>
                <a14:m>
                  <m:oMath xmlns:m="http://schemas.openxmlformats.org/officeDocument/2006/math">
                    <m:sSubSup>
                      <m:sSubSupPr>
                        <m:ctrlPr>
                          <a:rPr lang="en-GB" sz="2000" i="1">
                            <a:latin typeface="Cambria Math" panose="02040503050406030204" pitchFamily="18" charset="0"/>
                          </a:rPr>
                        </m:ctrlPr>
                      </m:sSubSupPr>
                      <m:e>
                        <m:r>
                          <a:rPr lang="en-GB" sz="2000" i="1">
                            <a:latin typeface="Cambria Math" panose="02040503050406030204" pitchFamily="18" charset="0"/>
                            <a:ea typeface="Cambria Math" panose="02040503050406030204" pitchFamily="18" charset="0"/>
                          </a:rPr>
                          <m:t>𝛽</m:t>
                        </m:r>
                      </m:e>
                      <m:sub>
                        <m:r>
                          <a:rPr lang="en-US" sz="2000" i="1">
                            <a:latin typeface="Cambria Math" panose="02040503050406030204" pitchFamily="18" charset="0"/>
                          </a:rPr>
                          <m:t>𝑦</m:t>
                        </m:r>
                      </m:sub>
                      <m:sup>
                        <m:r>
                          <a:rPr lang="en-US" sz="2000" i="1">
                            <a:latin typeface="Cambria Math" panose="02040503050406030204" pitchFamily="18" charset="0"/>
                          </a:rPr>
                          <m:t>∗</m:t>
                        </m:r>
                      </m:sup>
                    </m:sSubSup>
                    <m:r>
                      <a:rPr lang="en-US" sz="2000" i="1">
                        <a:latin typeface="Cambria Math" panose="02040503050406030204" pitchFamily="18" charset="0"/>
                      </a:rPr>
                      <m:t> </m:t>
                    </m:r>
                  </m:oMath>
                </a14:m>
                <a:endParaRPr lang="en-GB" sz="2000" dirty="0"/>
              </a:p>
              <a:p>
                <a:pPr marL="285750" indent="-285750">
                  <a:buFont typeface="Arial" panose="020B0604020202020204" pitchFamily="34" charset="0"/>
                  <a:buChar char="•"/>
                </a:pPr>
                <a:r>
                  <a:rPr lang="en-GB" sz="2000" b="1" dirty="0">
                    <a:solidFill>
                      <a:srgbClr val="00B050"/>
                    </a:solidFill>
                  </a:rPr>
                  <a:t>further optimise the collimation system and reducing losses after injection</a:t>
                </a:r>
                <a:r>
                  <a:rPr lang="en-GB" sz="2000" dirty="0">
                    <a:solidFill>
                      <a:srgbClr val="00B050"/>
                    </a:solidFill>
                  </a:rPr>
                  <a:t>, e.g., via </a:t>
                </a:r>
                <a:r>
                  <a:rPr lang="en-GB" sz="2000" b="1" dirty="0">
                    <a:solidFill>
                      <a:srgbClr val="00B050"/>
                    </a:solidFill>
                  </a:rPr>
                  <a:t>the new energy compressor, through a longitudinal or hybrid long.-</a:t>
                </a:r>
                <a:r>
                  <a:rPr lang="en-GB" sz="2000" b="1" dirty="0" err="1">
                    <a:solidFill>
                      <a:srgbClr val="00B050"/>
                    </a:solidFill>
                  </a:rPr>
                  <a:t>transv</a:t>
                </a:r>
                <a:r>
                  <a:rPr lang="en-GB" sz="2000" b="1" dirty="0">
                    <a:solidFill>
                      <a:srgbClr val="00B050"/>
                    </a:solidFill>
                  </a:rPr>
                  <a:t>. top-up injection scheme</a:t>
                </a:r>
                <a:r>
                  <a:rPr lang="en-GB" sz="2000" dirty="0">
                    <a:solidFill>
                      <a:srgbClr val="00B050"/>
                    </a:solidFill>
                  </a:rPr>
                  <a:t> </a:t>
                </a:r>
                <a:r>
                  <a:rPr lang="en-GB" sz="2000" dirty="0"/>
                  <a:t>(next-next slide), or by suitable </a:t>
                </a:r>
                <a:r>
                  <a:rPr lang="en-GB" sz="2000" b="1" dirty="0"/>
                  <a:t>p</a:t>
                </a:r>
                <a:r>
                  <a:rPr lang="en-GB" sz="2000" b="1" dirty="0">
                    <a:solidFill>
                      <a:schemeClr val="accent6">
                        <a:lumMod val="75000"/>
                        <a:lumOff val="25000"/>
                      </a:schemeClr>
                    </a:solidFill>
                  </a:rPr>
                  <a:t>re-collimation</a:t>
                </a:r>
                <a:r>
                  <a:rPr lang="en-GB" sz="2000" dirty="0"/>
                  <a:t> of large-amplitude particles in the transport lines prior to injection into the collider rings.</a:t>
                </a:r>
              </a:p>
              <a:p>
                <a:r>
                  <a:rPr lang="en-GB" sz="2000" dirty="0" err="1"/>
                  <a:t>SuperKEKB</a:t>
                </a:r>
                <a:r>
                  <a:rPr lang="en-GB" sz="2000" dirty="0"/>
                  <a:t> should be able to reach a luminosity of 10</a:t>
                </a:r>
                <a:r>
                  <a:rPr lang="en-GB" sz="2000" baseline="30000" dirty="0"/>
                  <a:t>35</a:t>
                </a:r>
                <a:r>
                  <a:rPr lang="en-GB" sz="2000" dirty="0"/>
                  <a:t> cm</a:t>
                </a:r>
                <a:r>
                  <a:rPr lang="en-GB" sz="2000" baseline="30000" dirty="0"/>
                  <a:t>-2</a:t>
                </a:r>
                <a:r>
                  <a:rPr lang="en-GB" sz="2000" dirty="0"/>
                  <a:t>s</a:t>
                </a:r>
                <a:r>
                  <a:rPr lang="en-GB" sz="2000" baseline="30000" dirty="0"/>
                  <a:t>-1</a:t>
                </a:r>
                <a:r>
                  <a:rPr lang="en-GB" sz="2000" dirty="0"/>
                  <a:t> &amp; beyond (up to 2-3x10</a:t>
                </a:r>
                <a:r>
                  <a:rPr lang="en-GB" sz="2000" baseline="30000" dirty="0"/>
                  <a:t>35</a:t>
                </a:r>
                <a:r>
                  <a:rPr lang="en-GB" sz="2000" dirty="0"/>
                  <a:t> cm</a:t>
                </a:r>
                <a:r>
                  <a:rPr lang="en-GB" sz="2000" baseline="30000" dirty="0"/>
                  <a:t>-2</a:t>
                </a:r>
                <a:r>
                  <a:rPr lang="en-GB" sz="2000" dirty="0"/>
                  <a:t>s</a:t>
                </a:r>
                <a:r>
                  <a:rPr lang="en-GB" sz="2000" baseline="30000" dirty="0"/>
                  <a:t>-1</a:t>
                </a:r>
                <a:r>
                  <a:rPr lang="en-GB" sz="2000" dirty="0"/>
                  <a:t>)</a:t>
                </a:r>
              </a:p>
            </p:txBody>
          </p:sp>
        </mc:Choice>
        <mc:Fallback xmlns="">
          <p:sp>
            <p:nvSpPr>
              <p:cNvPr id="5" name="TextBox 4">
                <a:extLst>
                  <a:ext uri="{FF2B5EF4-FFF2-40B4-BE49-F238E27FC236}">
                    <a16:creationId xmlns:a16="http://schemas.microsoft.com/office/drawing/2014/main" id="{FA5A862F-9784-6C70-D523-5072C2259E84}"/>
                  </a:ext>
                </a:extLst>
              </p:cNvPr>
              <p:cNvSpPr txBox="1">
                <a:spLocks noRot="1" noChangeAspect="1" noMove="1" noResize="1" noEditPoints="1" noAdjustHandles="1" noChangeArrowheads="1" noChangeShapeType="1" noTextEdit="1"/>
              </p:cNvSpPr>
              <p:nvPr/>
            </p:nvSpPr>
            <p:spPr>
              <a:xfrm>
                <a:off x="0" y="894089"/>
                <a:ext cx="12192000" cy="5964261"/>
              </a:xfrm>
              <a:prstGeom prst="rect">
                <a:avLst/>
              </a:prstGeom>
              <a:blipFill>
                <a:blip r:embed="rId2"/>
                <a:stretch>
                  <a:fillRect l="-500" t="-511" r="-900" b="-920"/>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69CD31FD-D61B-5232-877A-D977A7DF6B83}"/>
              </a:ext>
            </a:extLst>
          </p:cNvPr>
          <p:cNvSpPr txBox="1"/>
          <p:nvPr/>
        </p:nvSpPr>
        <p:spPr>
          <a:xfrm>
            <a:off x="5757225" y="610362"/>
            <a:ext cx="6434775" cy="506614"/>
          </a:xfrm>
          <a:prstGeom prst="rect">
            <a:avLst/>
          </a:prstGeom>
          <a:noFill/>
        </p:spPr>
        <p:txBody>
          <a:bodyPr wrap="none" rtlCol="0">
            <a:spAutoFit/>
          </a:bodyPr>
          <a:lstStyle/>
          <a:p>
            <a:pPr algn="l">
              <a:lnSpc>
                <a:spcPts val="3700"/>
              </a:lnSpc>
            </a:pPr>
            <a:r>
              <a:rPr lang="en-US" sz="2000" dirty="0">
                <a:solidFill>
                  <a:srgbClr val="00B050"/>
                </a:solidFill>
              </a:rPr>
              <a:t>green color: immediate action</a:t>
            </a:r>
            <a:r>
              <a:rPr lang="en-US" sz="2000" dirty="0"/>
              <a:t>, </a:t>
            </a:r>
            <a:r>
              <a:rPr lang="en-US" sz="2000" dirty="0">
                <a:solidFill>
                  <a:srgbClr val="0000CC"/>
                </a:solidFill>
              </a:rPr>
              <a:t>blue color: medium term</a:t>
            </a:r>
            <a:endParaRPr lang="en-GB" sz="2000" dirty="0">
              <a:solidFill>
                <a:srgbClr val="0000CC"/>
              </a:solidFill>
            </a:endParaRPr>
          </a:p>
        </p:txBody>
      </p:sp>
    </p:spTree>
    <p:extLst>
      <p:ext uri="{BB962C8B-B14F-4D97-AF65-F5344CB8AC3E}">
        <p14:creationId xmlns:p14="http://schemas.microsoft.com/office/powerpoint/2010/main" val="103987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20137E-455E-47CB-28CA-57A16EFCD2D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29</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67B8F81E-A740-1A7D-F59A-4825E8649F92}"/>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10. summary and conclusions cont’d: new e</a:t>
            </a:r>
            <a:r>
              <a:rPr lang="en-US" sz="3600" baseline="30000" dirty="0">
                <a:solidFill>
                  <a:srgbClr val="0F124A"/>
                </a:solidFill>
                <a:latin typeface="Arial"/>
              </a:rPr>
              <a:t>-</a:t>
            </a:r>
            <a:r>
              <a:rPr lang="en-US" sz="3600" dirty="0">
                <a:solidFill>
                  <a:srgbClr val="0F124A"/>
                </a:solidFill>
                <a:latin typeface="Arial"/>
              </a:rPr>
              <a:t> BT line</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EF0934DE-CAE9-337E-0E75-0CC94B428F85}"/>
              </a:ext>
            </a:extLst>
          </p:cNvPr>
          <p:cNvSpPr txBox="1"/>
          <p:nvPr/>
        </p:nvSpPr>
        <p:spPr>
          <a:xfrm>
            <a:off x="1218333" y="6274015"/>
            <a:ext cx="9920721" cy="369332"/>
          </a:xfrm>
          <a:prstGeom prst="rect">
            <a:avLst/>
          </a:prstGeom>
          <a:noFill/>
        </p:spPr>
        <p:txBody>
          <a:bodyPr wrap="square">
            <a:spAutoFit/>
          </a:bodyPr>
          <a:lstStyle/>
          <a:p>
            <a:r>
              <a:rPr lang="en-GB" dirty="0"/>
              <a:t>A new straighter electron beam transport line in an existing tunnel, as proposed by N. Iida</a:t>
            </a:r>
          </a:p>
        </p:txBody>
      </p:sp>
      <p:pic>
        <p:nvPicPr>
          <p:cNvPr id="7" name="Picture 6" descr="A map of a city&#10;&#10;AI-generated content may be incorrect.">
            <a:extLst>
              <a:ext uri="{FF2B5EF4-FFF2-40B4-BE49-F238E27FC236}">
                <a16:creationId xmlns:a16="http://schemas.microsoft.com/office/drawing/2014/main" id="{9EFF2E44-DFE4-C38B-C2FB-FC08EFC396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333" y="992541"/>
            <a:ext cx="9390785" cy="5120865"/>
          </a:xfrm>
          <a:prstGeom prst="rect">
            <a:avLst/>
          </a:prstGeom>
        </p:spPr>
      </p:pic>
    </p:spTree>
    <p:extLst>
      <p:ext uri="{BB962C8B-B14F-4D97-AF65-F5344CB8AC3E}">
        <p14:creationId xmlns:p14="http://schemas.microsoft.com/office/powerpoint/2010/main" val="1600787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9759995-19CB-9104-595F-315FA6DF66B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3</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B6DCC43B-C428-F8F3-AA64-E7B7E05E47D8}"/>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1. acknowledgements</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483FC469-E82C-C0A8-B1A9-6E783FB63E26}"/>
              </a:ext>
            </a:extLst>
          </p:cNvPr>
          <p:cNvSpPr txBox="1"/>
          <p:nvPr/>
        </p:nvSpPr>
        <p:spPr>
          <a:xfrm>
            <a:off x="297655" y="958453"/>
            <a:ext cx="11465720" cy="5644046"/>
          </a:xfrm>
          <a:prstGeom prst="rect">
            <a:avLst/>
          </a:prstGeom>
          <a:noFill/>
        </p:spPr>
        <p:txBody>
          <a:bodyPr wrap="square">
            <a:spAutoFit/>
          </a:bodyPr>
          <a:lstStyle/>
          <a:p>
            <a:pPr>
              <a:lnSpc>
                <a:spcPct val="105000"/>
              </a:lnSpc>
              <a:spcAft>
                <a:spcPts val="600"/>
              </a:spcAft>
            </a:pPr>
            <a:r>
              <a:rPr lang="en-GB" sz="2800" dirty="0"/>
              <a:t>Many thanks to </a:t>
            </a:r>
            <a:r>
              <a:rPr lang="en-GB" sz="2800" b="1" dirty="0"/>
              <a:t>Ilya Agapov, Andrea Aguirre Polo, Vincent Baglin, Philip Bambade, Yunhai Cai, Yann Dutheil, Giacomo Broggi, Naoko Iida, Jacqueline Keintzel, Meng Li, Zhiyuan Li, Takashi Mori, Tatsuya Nakada, Kazuhito Ohmi, Yukiyoshi Ohnishi, Katsunobu Oide, Jack Salvesen, Shinji Terui, Rogelio Tomas</a:t>
            </a:r>
            <a:r>
              <a:rPr lang="en-GB" sz="2800" dirty="0"/>
              <a:t>, and </a:t>
            </a:r>
            <a:r>
              <a:rPr lang="en-GB" sz="2800" b="1" dirty="0"/>
              <a:t>Demin Zhou </a:t>
            </a:r>
            <a:r>
              <a:rPr lang="en-GB" sz="2800" dirty="0"/>
              <a:t>for valuable discussions, helpful information, and for providing some of the presented material.    </a:t>
            </a:r>
          </a:p>
          <a:p>
            <a:pPr>
              <a:lnSpc>
                <a:spcPct val="105000"/>
              </a:lnSpc>
              <a:spcAft>
                <a:spcPts val="600"/>
              </a:spcAft>
            </a:pPr>
            <a:r>
              <a:rPr lang="en-GB" sz="2800" dirty="0"/>
              <a:t>Warm thanks to </a:t>
            </a:r>
            <a:r>
              <a:rPr lang="en-GB" sz="2800" b="1" dirty="0"/>
              <a:t>Patrick Janot </a:t>
            </a:r>
            <a:r>
              <a:rPr lang="en-GB" sz="2800" dirty="0"/>
              <a:t>and </a:t>
            </a:r>
            <a:r>
              <a:rPr lang="en-GB" sz="2800" b="1" dirty="0"/>
              <a:t>Tor Raubenheimer </a:t>
            </a:r>
            <a:r>
              <a:rPr lang="en-GB" sz="2800" dirty="0"/>
              <a:t>for encouraging this article, and to </a:t>
            </a:r>
            <a:r>
              <a:rPr lang="en-GB" sz="2800" b="1" dirty="0"/>
              <a:t>Katsunobu Oide, Rogelio Tomas </a:t>
            </a:r>
            <a:r>
              <a:rPr lang="en-GB" sz="2800" dirty="0"/>
              <a:t>and </a:t>
            </a:r>
            <a:r>
              <a:rPr lang="en-GB" sz="2800" b="1" dirty="0"/>
              <a:t>Patrick Janot </a:t>
            </a:r>
            <a:r>
              <a:rPr lang="en-GB" sz="2800" dirty="0"/>
              <a:t>for a careful reading of the manuscript.</a:t>
            </a:r>
          </a:p>
          <a:p>
            <a:pPr>
              <a:lnSpc>
                <a:spcPct val="105000"/>
              </a:lnSpc>
              <a:spcAft>
                <a:spcPts val="600"/>
              </a:spcAft>
            </a:pPr>
            <a:r>
              <a:rPr lang="en-GB" sz="2800" dirty="0"/>
              <a:t>The work reported here was co-funded by the European Union's Horizon-Europe programme under grant no. 101086276 (</a:t>
            </a:r>
            <a:r>
              <a:rPr lang="en-GB" sz="2800" b="1" dirty="0"/>
              <a:t>EAJADE</a:t>
            </a:r>
            <a:r>
              <a:rPr lang="en-GB" sz="2800" dirty="0"/>
              <a:t>).</a:t>
            </a:r>
          </a:p>
        </p:txBody>
      </p:sp>
    </p:spTree>
    <p:extLst>
      <p:ext uri="{BB962C8B-B14F-4D97-AF65-F5344CB8AC3E}">
        <p14:creationId xmlns:p14="http://schemas.microsoft.com/office/powerpoint/2010/main" val="27203971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514F14-08B5-01EC-78F9-DD2E4EA3A156}"/>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30</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8B5653C-E073-D347-D984-285D156F9A1F}"/>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10. summary and conclusions cont’d: longitudinal injection</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pic>
        <p:nvPicPr>
          <p:cNvPr id="4" name="Picture 3">
            <a:extLst>
              <a:ext uri="{FF2B5EF4-FFF2-40B4-BE49-F238E27FC236}">
                <a16:creationId xmlns:a16="http://schemas.microsoft.com/office/drawing/2014/main" id="{9A71CB80-27D6-C104-8864-36354EC84640}"/>
              </a:ext>
            </a:extLst>
          </p:cNvPr>
          <p:cNvPicPr>
            <a:picLocks noChangeAspect="1"/>
          </p:cNvPicPr>
          <p:nvPr/>
        </p:nvPicPr>
        <p:blipFill>
          <a:blip r:embed="rId2"/>
          <a:stretch>
            <a:fillRect/>
          </a:stretch>
        </p:blipFill>
        <p:spPr>
          <a:xfrm>
            <a:off x="317617" y="1085850"/>
            <a:ext cx="7762875" cy="4952576"/>
          </a:xfrm>
          <a:prstGeom prst="rect">
            <a:avLst/>
          </a:prstGeom>
        </p:spPr>
      </p:pic>
      <p:sp>
        <p:nvSpPr>
          <p:cNvPr id="6" name="TextBox 5">
            <a:extLst>
              <a:ext uri="{FF2B5EF4-FFF2-40B4-BE49-F238E27FC236}">
                <a16:creationId xmlns:a16="http://schemas.microsoft.com/office/drawing/2014/main" id="{3B754777-947F-31A9-E087-92758BAC15B5}"/>
              </a:ext>
            </a:extLst>
          </p:cNvPr>
          <p:cNvSpPr txBox="1"/>
          <p:nvPr/>
        </p:nvSpPr>
        <p:spPr>
          <a:xfrm>
            <a:off x="8080492" y="3429000"/>
            <a:ext cx="3495676" cy="2308324"/>
          </a:xfrm>
          <a:prstGeom prst="rect">
            <a:avLst/>
          </a:prstGeom>
          <a:noFill/>
        </p:spPr>
        <p:txBody>
          <a:bodyPr wrap="square">
            <a:spAutoFit/>
          </a:bodyPr>
          <a:lstStyle/>
          <a:p>
            <a:r>
              <a:rPr lang="en-GB" sz="2400" dirty="0"/>
              <a:t>The horizontal injection oscillation shows only synchrotron component!</a:t>
            </a:r>
          </a:p>
          <a:p>
            <a:endParaRPr lang="en-GB" sz="2400" dirty="0"/>
          </a:p>
          <a:p>
            <a:r>
              <a:rPr lang="en-GB" sz="2400" dirty="0"/>
              <a:t>(private communication, K. Oide)</a:t>
            </a:r>
          </a:p>
        </p:txBody>
      </p:sp>
      <p:sp>
        <p:nvSpPr>
          <p:cNvPr id="7" name="TextBox 6">
            <a:extLst>
              <a:ext uri="{FF2B5EF4-FFF2-40B4-BE49-F238E27FC236}">
                <a16:creationId xmlns:a16="http://schemas.microsoft.com/office/drawing/2014/main" id="{7DBBF7F5-5BD3-8327-9AB2-9D49D44B627E}"/>
              </a:ext>
            </a:extLst>
          </p:cNvPr>
          <p:cNvSpPr txBox="1"/>
          <p:nvPr/>
        </p:nvSpPr>
        <p:spPr>
          <a:xfrm>
            <a:off x="7931385" y="1157670"/>
            <a:ext cx="3793891" cy="1941685"/>
          </a:xfrm>
          <a:prstGeom prst="rect">
            <a:avLst/>
          </a:prstGeom>
          <a:noFill/>
        </p:spPr>
        <p:txBody>
          <a:bodyPr wrap="square" rtlCol="0">
            <a:spAutoFit/>
          </a:bodyPr>
          <a:lstStyle/>
          <a:p>
            <a:pPr algn="l">
              <a:lnSpc>
                <a:spcPts val="3700"/>
              </a:lnSpc>
            </a:pPr>
            <a:r>
              <a:rPr lang="en-US" sz="2400" dirty="0"/>
              <a:t>First longitudinal injection </a:t>
            </a:r>
          </a:p>
          <a:p>
            <a:pPr algn="l">
              <a:lnSpc>
                <a:spcPts val="3700"/>
              </a:lnSpc>
            </a:pPr>
            <a:r>
              <a:rPr lang="en-US" sz="2400" dirty="0"/>
              <a:t>into the </a:t>
            </a:r>
            <a:r>
              <a:rPr lang="en-US" sz="2400" dirty="0" err="1"/>
              <a:t>SuperKEKB</a:t>
            </a:r>
            <a:r>
              <a:rPr lang="en-US" sz="2400" dirty="0"/>
              <a:t> HER incl. ECS, </a:t>
            </a:r>
          </a:p>
          <a:p>
            <a:pPr algn="l">
              <a:lnSpc>
                <a:spcPts val="3700"/>
              </a:lnSpc>
            </a:pPr>
            <a:r>
              <a:rPr lang="en-US" sz="2400" dirty="0"/>
              <a:t>5 November 2025</a:t>
            </a:r>
            <a:endParaRPr lang="en-GB" sz="2400" dirty="0"/>
          </a:p>
        </p:txBody>
      </p:sp>
    </p:spTree>
    <p:extLst>
      <p:ext uri="{BB962C8B-B14F-4D97-AF65-F5344CB8AC3E}">
        <p14:creationId xmlns:p14="http://schemas.microsoft.com/office/powerpoint/2010/main" val="3492754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95FAB-C7B7-A43C-11FC-621C9B0C81D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540B87-FC5D-91FD-DAF2-0F93C4A6217F}"/>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31</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C7AE4BFE-D98D-6E99-5E83-4CEA21CB7A1B}"/>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appendix 1: beam diagnostics</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8B1FAD49-CC8A-70E8-14EB-DA8783E76F35}"/>
              </a:ext>
            </a:extLst>
          </p:cNvPr>
          <p:cNvSpPr txBox="1"/>
          <p:nvPr/>
        </p:nvSpPr>
        <p:spPr>
          <a:xfrm>
            <a:off x="282178" y="5813856"/>
            <a:ext cx="11627644" cy="707886"/>
          </a:xfrm>
          <a:prstGeom prst="rect">
            <a:avLst/>
          </a:prstGeom>
          <a:noFill/>
        </p:spPr>
        <p:txBody>
          <a:bodyPr wrap="square">
            <a:spAutoFit/>
          </a:bodyPr>
          <a:lstStyle/>
          <a:p>
            <a:r>
              <a:rPr lang="en-GB" sz="2000" dirty="0"/>
              <a:t>Rms precision (noise) of turn-by-turn (</a:t>
            </a:r>
            <a:r>
              <a:rPr lang="en-GB" sz="2000" dirty="0" err="1"/>
              <a:t>TbT</a:t>
            </a:r>
            <a:r>
              <a:rPr lang="en-GB" sz="2000" dirty="0"/>
              <a:t>) BPM measurements at various storage rings along with other relevant parameters (R. Tomas, M. Hofer et al.)</a:t>
            </a:r>
          </a:p>
        </p:txBody>
      </p:sp>
      <p:pic>
        <p:nvPicPr>
          <p:cNvPr id="7" name="Picture 6">
            <a:extLst>
              <a:ext uri="{FF2B5EF4-FFF2-40B4-BE49-F238E27FC236}">
                <a16:creationId xmlns:a16="http://schemas.microsoft.com/office/drawing/2014/main" id="{7F7E4955-9627-C93D-43FD-0B7AADEB3A26}"/>
              </a:ext>
            </a:extLst>
          </p:cNvPr>
          <p:cNvPicPr>
            <a:picLocks noChangeAspect="1"/>
          </p:cNvPicPr>
          <p:nvPr/>
        </p:nvPicPr>
        <p:blipFill>
          <a:blip r:embed="rId2"/>
          <a:stretch>
            <a:fillRect/>
          </a:stretch>
        </p:blipFill>
        <p:spPr>
          <a:xfrm>
            <a:off x="395287" y="2775381"/>
            <a:ext cx="10696575" cy="3038475"/>
          </a:xfrm>
          <a:prstGeom prst="rect">
            <a:avLst/>
          </a:prstGeom>
        </p:spPr>
      </p:pic>
      <p:sp>
        <p:nvSpPr>
          <p:cNvPr id="9" name="TextBox 8">
            <a:extLst>
              <a:ext uri="{FF2B5EF4-FFF2-40B4-BE49-F238E27FC236}">
                <a16:creationId xmlns:a16="http://schemas.microsoft.com/office/drawing/2014/main" id="{08CBC766-66D9-79DF-E071-48A34D6F73D0}"/>
              </a:ext>
            </a:extLst>
          </p:cNvPr>
          <p:cNvSpPr txBox="1"/>
          <p:nvPr/>
        </p:nvSpPr>
        <p:spPr>
          <a:xfrm>
            <a:off x="395287" y="919877"/>
            <a:ext cx="11192431" cy="1631216"/>
          </a:xfrm>
          <a:prstGeom prst="rect">
            <a:avLst/>
          </a:prstGeom>
          <a:noFill/>
        </p:spPr>
        <p:txBody>
          <a:bodyPr wrap="square">
            <a:spAutoFit/>
          </a:bodyPr>
          <a:lstStyle/>
          <a:p>
            <a:r>
              <a:rPr lang="en-GB" sz="2000" dirty="0" err="1"/>
              <a:t>SuperKEKB</a:t>
            </a:r>
            <a:r>
              <a:rPr lang="en-GB" sz="2000" dirty="0"/>
              <a:t> lacks turn-by-turn, bunch-by-bunch BPMs, except for a few out of 450 BPMs per ring. Some of the </a:t>
            </a:r>
            <a:r>
              <a:rPr lang="en-GB" sz="2000" dirty="0" err="1"/>
              <a:t>SuperKEKB</a:t>
            </a:r>
            <a:r>
              <a:rPr lang="en-GB" sz="2000" dirty="0"/>
              <a:t> BPMs (about 50 per ring) have a turn-by-turn detection capability (albeit with a rather limited resolution, as shown the table below1), but even these cannot record bunch-by-bunch oscillations. Therefore, it is not possible to diagnose the beam optics with colliding beams by exciting, or kicking, the non-colliding pilot bunches or one of the colliding bunches. </a:t>
            </a:r>
          </a:p>
        </p:txBody>
      </p:sp>
    </p:spTree>
    <p:extLst>
      <p:ext uri="{BB962C8B-B14F-4D97-AF65-F5344CB8AC3E}">
        <p14:creationId xmlns:p14="http://schemas.microsoft.com/office/powerpoint/2010/main" val="33026266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884764-A885-6104-ECC6-2335663586C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4ADBEC-8361-105F-2807-CE45BE31B916}"/>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32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CFA3CB8F-A4B3-3BAB-B9E9-8AFE0A14B20C}"/>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appendix 2: tunnel floor movement</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A300079A-AC6D-78AE-FD5F-5FFCDD30E949}"/>
              </a:ext>
            </a:extLst>
          </p:cNvPr>
          <p:cNvSpPr txBox="1"/>
          <p:nvPr/>
        </p:nvSpPr>
        <p:spPr>
          <a:xfrm>
            <a:off x="193585" y="5915322"/>
            <a:ext cx="11898814" cy="707886"/>
          </a:xfrm>
          <a:prstGeom prst="rect">
            <a:avLst/>
          </a:prstGeom>
          <a:noFill/>
        </p:spPr>
        <p:txBody>
          <a:bodyPr wrap="square">
            <a:spAutoFit/>
          </a:bodyPr>
          <a:lstStyle/>
          <a:p>
            <a:r>
              <a:rPr lang="en-GB" sz="2000" dirty="0"/>
              <a:t>Measured year-by-year variation of the (Super)KEKB tunnel level with respect to the interaction point, presented by M. Masuzawa</a:t>
            </a:r>
          </a:p>
        </p:txBody>
      </p:sp>
      <p:sp>
        <p:nvSpPr>
          <p:cNvPr id="7" name="TextBox 6">
            <a:extLst>
              <a:ext uri="{FF2B5EF4-FFF2-40B4-BE49-F238E27FC236}">
                <a16:creationId xmlns:a16="http://schemas.microsoft.com/office/drawing/2014/main" id="{A25632FA-FFB6-4F6E-902A-0BFB96B4DD32}"/>
              </a:ext>
            </a:extLst>
          </p:cNvPr>
          <p:cNvSpPr txBox="1"/>
          <p:nvPr/>
        </p:nvSpPr>
        <p:spPr>
          <a:xfrm>
            <a:off x="459580" y="928598"/>
            <a:ext cx="11408569" cy="646331"/>
          </a:xfrm>
          <a:prstGeom prst="rect">
            <a:avLst/>
          </a:prstGeom>
          <a:noFill/>
        </p:spPr>
        <p:txBody>
          <a:bodyPr wrap="square">
            <a:spAutoFit/>
          </a:bodyPr>
          <a:lstStyle/>
          <a:p>
            <a:r>
              <a:rPr lang="en-GB" dirty="0"/>
              <a:t>The </a:t>
            </a:r>
            <a:r>
              <a:rPr lang="en-GB" dirty="0" err="1"/>
              <a:t>SuperKEKB</a:t>
            </a:r>
            <a:r>
              <a:rPr lang="en-GB" dirty="0"/>
              <a:t> tunnel is not supported by stable rock. Instead, it is floating in the soil. A large part of the tunnel is sinking by about 1 mm per year with respect to the interaction point.</a:t>
            </a:r>
          </a:p>
        </p:txBody>
      </p:sp>
      <p:pic>
        <p:nvPicPr>
          <p:cNvPr id="9" name="Picture 8" descr="A graph with numbers and lines&#10;&#10;AI-generated content may be incorrect.">
            <a:extLst>
              <a:ext uri="{FF2B5EF4-FFF2-40B4-BE49-F238E27FC236}">
                <a16:creationId xmlns:a16="http://schemas.microsoft.com/office/drawing/2014/main" id="{0C2A79D4-1303-25E2-7533-D8A3328808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425" y="1491918"/>
            <a:ext cx="7620400" cy="4506416"/>
          </a:xfrm>
          <a:prstGeom prst="rect">
            <a:avLst/>
          </a:prstGeom>
        </p:spPr>
      </p:pic>
    </p:spTree>
    <p:extLst>
      <p:ext uri="{BB962C8B-B14F-4D97-AF65-F5344CB8AC3E}">
        <p14:creationId xmlns:p14="http://schemas.microsoft.com/office/powerpoint/2010/main" val="32576686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322EBF-017B-4459-F57A-79A530B0CDD5}"/>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33</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18933C26-88D9-0970-932C-77922D8AA3FB}"/>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appendix 3: physical aperture in the IR</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40ED9B4-8925-B009-C513-607CF52E10D9}"/>
                  </a:ext>
                </a:extLst>
              </p:cNvPr>
              <p:cNvSpPr txBox="1"/>
              <p:nvPr/>
            </p:nvSpPr>
            <p:spPr>
              <a:xfrm>
                <a:off x="158705" y="5198141"/>
                <a:ext cx="11466814" cy="668260"/>
              </a:xfrm>
              <a:prstGeom prst="rect">
                <a:avLst/>
              </a:prstGeom>
              <a:noFill/>
            </p:spPr>
            <p:txBody>
              <a:bodyPr wrap="square">
                <a:spAutoFit/>
              </a:bodyPr>
              <a:lstStyle/>
              <a:p>
                <a:r>
                  <a:rPr lang="en-GB" dirty="0"/>
                  <a:t>Interaction-region physical aperture at the </a:t>
                </a:r>
                <a:r>
                  <a:rPr lang="en-GB" dirty="0" err="1"/>
                  <a:t>SuperKEKB</a:t>
                </a:r>
                <a:r>
                  <a:rPr lang="en-GB" dirty="0"/>
                  <a:t> LER (left) and HER (right), in units of rms vertical beam size, </a:t>
                </a:r>
                <a14:m>
                  <m:oMath xmlns:m="http://schemas.openxmlformats.org/officeDocument/2006/math">
                    <m:sSub>
                      <m:sSubPr>
                        <m:ctrlPr>
                          <a:rPr lang="en-GB" i="1" dirty="0" smtClean="0">
                            <a:latin typeface="Cambria Math" panose="02040503050406030204" pitchFamily="18" charset="0"/>
                          </a:rPr>
                        </m:ctrlPr>
                      </m:sSubPr>
                      <m:e>
                        <m:r>
                          <a:rPr lang="en-GB" i="1" dirty="0" smtClean="0">
                            <a:latin typeface="Cambria Math" panose="02040503050406030204" pitchFamily="18" charset="0"/>
                            <a:ea typeface="Cambria Math" panose="02040503050406030204" pitchFamily="18" charset="0"/>
                          </a:rPr>
                          <m:t>𝜎</m:t>
                        </m:r>
                      </m:e>
                      <m:sub>
                        <m:r>
                          <a:rPr lang="en-US" b="0" i="1" dirty="0" smtClean="0">
                            <a:latin typeface="Cambria Math" panose="02040503050406030204" pitchFamily="18" charset="0"/>
                          </a:rPr>
                          <m:t>𝑦</m:t>
                        </m:r>
                      </m:sub>
                    </m:sSub>
                  </m:oMath>
                </a14:m>
                <a:r>
                  <a:rPr lang="en-GB" dirty="0"/>
                  <a:t>, computed for a stored-beam geometric emittance of 100 pm and </a:t>
                </a:r>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𝑦</m:t>
                        </m:r>
                      </m:sub>
                      <m:sup>
                        <m:r>
                          <a:rPr lang="en-US" i="1">
                            <a:latin typeface="Cambria Math" panose="02040503050406030204" pitchFamily="18" charset="0"/>
                          </a:rPr>
                          <m:t>∗</m:t>
                        </m:r>
                      </m:sup>
                    </m:sSubSup>
                  </m:oMath>
                </a14:m>
                <a:r>
                  <a:rPr lang="en-GB" dirty="0"/>
                  <a:t> = 1 mm (Courtesy G. Broggi).</a:t>
                </a:r>
              </a:p>
            </p:txBody>
          </p:sp>
        </mc:Choice>
        <mc:Fallback xmlns="">
          <p:sp>
            <p:nvSpPr>
              <p:cNvPr id="5" name="TextBox 4">
                <a:extLst>
                  <a:ext uri="{FF2B5EF4-FFF2-40B4-BE49-F238E27FC236}">
                    <a16:creationId xmlns:a16="http://schemas.microsoft.com/office/drawing/2014/main" id="{640ED9B4-8925-B009-C513-607CF52E10D9}"/>
                  </a:ext>
                </a:extLst>
              </p:cNvPr>
              <p:cNvSpPr txBox="1">
                <a:spLocks noRot="1" noChangeAspect="1" noMove="1" noResize="1" noEditPoints="1" noAdjustHandles="1" noChangeArrowheads="1" noChangeShapeType="1" noTextEdit="1"/>
              </p:cNvSpPr>
              <p:nvPr/>
            </p:nvSpPr>
            <p:spPr>
              <a:xfrm>
                <a:off x="158705" y="5198141"/>
                <a:ext cx="11466814" cy="668260"/>
              </a:xfrm>
              <a:prstGeom prst="rect">
                <a:avLst/>
              </a:prstGeom>
              <a:blipFill>
                <a:blip r:embed="rId2"/>
                <a:stretch>
                  <a:fillRect l="-425" t="-5505" b="-1100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D39D5652-0A46-D50B-B799-A2D42ACE238C}"/>
                  </a:ext>
                </a:extLst>
              </p:cNvPr>
              <p:cNvSpPr txBox="1"/>
              <p:nvPr/>
            </p:nvSpPr>
            <p:spPr>
              <a:xfrm>
                <a:off x="123825" y="5861830"/>
                <a:ext cx="11536574" cy="996170"/>
              </a:xfrm>
              <a:prstGeom prst="rect">
                <a:avLst/>
              </a:prstGeom>
              <a:noFill/>
            </p:spPr>
            <p:txBody>
              <a:bodyPr wrap="square">
                <a:spAutoFit/>
              </a:bodyPr>
              <a:lstStyle/>
              <a:p>
                <a:r>
                  <a:rPr lang="en-GB" dirty="0"/>
                  <a:t>With a normalised vertical injected beam emittance of 100 </a:t>
                </a:r>
                <a:r>
                  <a:rPr lang="en-GB" dirty="0">
                    <a:latin typeface="Symbol" panose="05050102010706020507" pitchFamily="18" charset="2"/>
                  </a:rPr>
                  <a:t>m</a:t>
                </a:r>
                <a:r>
                  <a:rPr lang="en-GB" dirty="0"/>
                  <a:t>m for the LER and 150 </a:t>
                </a:r>
                <a:r>
                  <a:rPr lang="en-GB" dirty="0">
                    <a:latin typeface="Symbol" panose="05050102010706020507" pitchFamily="18" charset="2"/>
                  </a:rPr>
                  <a:t>m</a:t>
                </a:r>
                <a:r>
                  <a:rPr lang="en-GB" dirty="0"/>
                  <a:t>m for the HER, at </a:t>
                </a:r>
                <a14:m>
                  <m:oMath xmlns:m="http://schemas.openxmlformats.org/officeDocument/2006/math">
                    <m:sSubSup>
                      <m:sSubSupPr>
                        <m:ctrlPr>
                          <a:rPr lang="en-GB" i="1">
                            <a:latin typeface="Cambria Math" panose="02040503050406030204" pitchFamily="18" charset="0"/>
                          </a:rPr>
                        </m:ctrlPr>
                      </m:sSubSupPr>
                      <m:e>
                        <m:r>
                          <a:rPr lang="en-GB" b="0" i="1">
                            <a:latin typeface="Cambria Math" panose="02040503050406030204" pitchFamily="18" charset="0"/>
                            <a:ea typeface="Cambria Math" panose="02040503050406030204" pitchFamily="18" charset="0"/>
                          </a:rPr>
                          <m:t>𝛽</m:t>
                        </m:r>
                      </m:e>
                      <m:sub>
                        <m:r>
                          <a:rPr lang="en-US" b="0" i="1">
                            <a:latin typeface="Cambria Math" panose="02040503050406030204" pitchFamily="18" charset="0"/>
                          </a:rPr>
                          <m:t>𝑦</m:t>
                        </m:r>
                      </m:sub>
                      <m:sup>
                        <m:r>
                          <a:rPr lang="en-US" b="0" i="1">
                            <a:latin typeface="Cambria Math" panose="02040503050406030204" pitchFamily="18" charset="0"/>
                          </a:rPr>
                          <m:t>∗</m:t>
                        </m:r>
                      </m:sup>
                    </m:sSubSup>
                  </m:oMath>
                </a14:m>
                <a:r>
                  <a:rPr lang="en-GB" dirty="0"/>
                  <a:t> =0.3 mm, </a:t>
                </a:r>
                <a:r>
                  <a:rPr lang="en-GB" b="1" dirty="0"/>
                  <a:t>the collimators protecting the </a:t>
                </a:r>
                <a:r>
                  <a:rPr lang="en-GB" b="1" dirty="0" err="1"/>
                  <a:t>SuperKEKB</a:t>
                </a:r>
                <a:r>
                  <a:rPr lang="en-GB" b="1" dirty="0"/>
                  <a:t> IR aperture would sit at only 1.5 </a:t>
                </a:r>
                <a14:m>
                  <m:oMath xmlns:m="http://schemas.openxmlformats.org/officeDocument/2006/math">
                    <m:sSub>
                      <m:sSubPr>
                        <m:ctrlPr>
                          <a:rPr lang="en-GB" b="1" i="1" dirty="0">
                            <a:latin typeface="Cambria Math" panose="02040503050406030204" pitchFamily="18" charset="0"/>
                          </a:rPr>
                        </m:ctrlPr>
                      </m:sSubPr>
                      <m:e>
                        <m:r>
                          <a:rPr lang="en-GB" b="1" i="1" dirty="0">
                            <a:latin typeface="Cambria Math" panose="02040503050406030204" pitchFamily="18" charset="0"/>
                            <a:ea typeface="Cambria Math" panose="02040503050406030204" pitchFamily="18" charset="0"/>
                          </a:rPr>
                          <m:t>𝝈</m:t>
                        </m:r>
                      </m:e>
                      <m:sub>
                        <m:r>
                          <a:rPr lang="en-US" b="1" i="1" dirty="0">
                            <a:latin typeface="Cambria Math" panose="02040503050406030204" pitchFamily="18" charset="0"/>
                          </a:rPr>
                          <m:t>𝒚</m:t>
                        </m:r>
                      </m:sub>
                    </m:sSub>
                    <m:r>
                      <a:rPr lang="en-US" b="1" i="1" dirty="0">
                        <a:latin typeface="Cambria Math" panose="02040503050406030204" pitchFamily="18" charset="0"/>
                      </a:rPr>
                      <m:t> </m:t>
                    </m:r>
                    <m:r>
                      <a:rPr lang="en-US" b="0" i="1" dirty="0" smtClean="0">
                        <a:latin typeface="Cambria Math" panose="02040503050406030204" pitchFamily="18" charset="0"/>
                      </a:rPr>
                      <m:t>. </m:t>
                    </m:r>
                  </m:oMath>
                </a14:m>
                <a:r>
                  <a:rPr lang="en-GB" dirty="0"/>
                  <a:t>The injected beam emittance must be reduced before further squeezing </a:t>
                </a:r>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𝑦</m:t>
                        </m:r>
                      </m:sub>
                      <m:sup>
                        <m:r>
                          <a:rPr lang="en-US" i="1">
                            <a:latin typeface="Cambria Math" panose="02040503050406030204" pitchFamily="18" charset="0"/>
                          </a:rPr>
                          <m:t>∗</m:t>
                        </m:r>
                      </m:sup>
                    </m:sSubSup>
                  </m:oMath>
                </a14:m>
                <a:r>
                  <a:rPr lang="en-GB" dirty="0"/>
                  <a:t> below 0.8-1.0 mm.</a:t>
                </a:r>
              </a:p>
            </p:txBody>
          </p:sp>
        </mc:Choice>
        <mc:Fallback xmlns="">
          <p:sp>
            <p:nvSpPr>
              <p:cNvPr id="7" name="TextBox 6">
                <a:extLst>
                  <a:ext uri="{FF2B5EF4-FFF2-40B4-BE49-F238E27FC236}">
                    <a16:creationId xmlns:a16="http://schemas.microsoft.com/office/drawing/2014/main" id="{D39D5652-0A46-D50B-B799-A2D42ACE238C}"/>
                  </a:ext>
                </a:extLst>
              </p:cNvPr>
              <p:cNvSpPr txBox="1">
                <a:spLocks noRot="1" noChangeAspect="1" noMove="1" noResize="1" noEditPoints="1" noAdjustHandles="1" noChangeArrowheads="1" noChangeShapeType="1" noTextEdit="1"/>
              </p:cNvSpPr>
              <p:nvPr/>
            </p:nvSpPr>
            <p:spPr>
              <a:xfrm>
                <a:off x="123825" y="5861830"/>
                <a:ext cx="11536574" cy="996170"/>
              </a:xfrm>
              <a:prstGeom prst="rect">
                <a:avLst/>
              </a:prstGeom>
              <a:blipFill>
                <a:blip r:embed="rId3"/>
                <a:stretch>
                  <a:fillRect l="-423" t="-4294" b="-6748"/>
                </a:stretch>
              </a:blipFill>
            </p:spPr>
            <p:txBody>
              <a:bodyPr/>
              <a:lstStyle/>
              <a:p>
                <a:r>
                  <a:rPr lang="en-GB">
                    <a:noFill/>
                  </a:rPr>
                  <a:t> </a:t>
                </a:r>
              </a:p>
            </p:txBody>
          </p:sp>
        </mc:Fallback>
      </mc:AlternateContent>
      <p:pic>
        <p:nvPicPr>
          <p:cNvPr id="9" name="Picture 8" descr="A graph of a graph with a red line&#10;&#10;AI-generated content may be incorrect.">
            <a:extLst>
              <a:ext uri="{FF2B5EF4-FFF2-40B4-BE49-F238E27FC236}">
                <a16:creationId xmlns:a16="http://schemas.microsoft.com/office/drawing/2014/main" id="{FD7FA8B9-1C96-AD66-B85E-3EFC4ADCBCD6}"/>
              </a:ext>
            </a:extLst>
          </p:cNvPr>
          <p:cNvPicPr>
            <a:picLocks noChangeAspect="1"/>
          </p:cNvPicPr>
          <p:nvPr/>
        </p:nvPicPr>
        <p:blipFill>
          <a:blip r:embed="rId4">
            <a:extLst>
              <a:ext uri="{28A0092B-C50C-407E-A947-70E740481C1C}">
                <a14:useLocalDpi xmlns:a14="http://schemas.microsoft.com/office/drawing/2010/main" val="0"/>
              </a:ext>
            </a:extLst>
          </a:blip>
          <a:srcRect t="6267"/>
          <a:stretch>
            <a:fillRect/>
          </a:stretch>
        </p:blipFill>
        <p:spPr>
          <a:xfrm>
            <a:off x="5994074" y="959547"/>
            <a:ext cx="5882325" cy="4135224"/>
          </a:xfrm>
          <a:prstGeom prst="rect">
            <a:avLst/>
          </a:prstGeom>
        </p:spPr>
      </p:pic>
      <p:pic>
        <p:nvPicPr>
          <p:cNvPr id="11" name="Picture 10" descr="A graph of a person's body&#10;&#10;AI-generated content may be incorrect.">
            <a:extLst>
              <a:ext uri="{FF2B5EF4-FFF2-40B4-BE49-F238E27FC236}">
                <a16:creationId xmlns:a16="http://schemas.microsoft.com/office/drawing/2014/main" id="{711149C1-F82E-A7A1-9E86-7CDEF4FF7B2B}"/>
              </a:ext>
            </a:extLst>
          </p:cNvPr>
          <p:cNvPicPr>
            <a:picLocks noChangeAspect="1"/>
          </p:cNvPicPr>
          <p:nvPr/>
        </p:nvPicPr>
        <p:blipFill>
          <a:blip r:embed="rId5">
            <a:extLst>
              <a:ext uri="{28A0092B-C50C-407E-A947-70E740481C1C}">
                <a14:useLocalDpi xmlns:a14="http://schemas.microsoft.com/office/drawing/2010/main" val="0"/>
              </a:ext>
            </a:extLst>
          </a:blip>
          <a:srcRect t="6748"/>
          <a:stretch>
            <a:fillRect/>
          </a:stretch>
        </p:blipFill>
        <p:spPr>
          <a:xfrm>
            <a:off x="409149" y="991599"/>
            <a:ext cx="6096851" cy="4264066"/>
          </a:xfrm>
          <a:prstGeom prst="rect">
            <a:avLst/>
          </a:prstGeom>
        </p:spPr>
      </p:pic>
      <p:pic>
        <p:nvPicPr>
          <p:cNvPr id="4" name="Picture 3">
            <a:extLst>
              <a:ext uri="{FF2B5EF4-FFF2-40B4-BE49-F238E27FC236}">
                <a16:creationId xmlns:a16="http://schemas.microsoft.com/office/drawing/2014/main" id="{DECF2D85-C632-ED88-62ED-0B0809EB30B4}"/>
              </a:ext>
            </a:extLst>
          </p:cNvPr>
          <p:cNvPicPr>
            <a:picLocks noChangeAspect="1"/>
          </p:cNvPicPr>
          <p:nvPr/>
        </p:nvPicPr>
        <p:blipFill>
          <a:blip r:embed="rId6"/>
          <a:stretch>
            <a:fillRect/>
          </a:stretch>
        </p:blipFill>
        <p:spPr>
          <a:xfrm>
            <a:off x="11452323" y="44622"/>
            <a:ext cx="640076" cy="638405"/>
          </a:xfrm>
          <a:prstGeom prst="rect">
            <a:avLst/>
          </a:prstGeom>
        </p:spPr>
      </p:pic>
    </p:spTree>
    <p:extLst>
      <p:ext uri="{BB962C8B-B14F-4D97-AF65-F5344CB8AC3E}">
        <p14:creationId xmlns:p14="http://schemas.microsoft.com/office/powerpoint/2010/main" val="12652405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E9B6032-576E-954C-B694-99F7D5EB58D5}"/>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34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6D5C5F76-BDCB-C395-9F21-E1B0FBDB049D}"/>
              </a:ext>
            </a:extLst>
          </p:cNvPr>
          <p:cNvSpPr txBox="1"/>
          <p:nvPr/>
        </p:nvSpPr>
        <p:spPr>
          <a:xfrm>
            <a:off x="6581775" y="3493166"/>
            <a:ext cx="4830974" cy="1754326"/>
          </a:xfrm>
          <a:prstGeom prst="rect">
            <a:avLst/>
          </a:prstGeom>
          <a:noFill/>
        </p:spPr>
        <p:txBody>
          <a:bodyPr wrap="square">
            <a:spAutoFit/>
          </a:bodyPr>
          <a:lstStyle/>
          <a:p>
            <a:r>
              <a:rPr lang="en-GB" dirty="0"/>
              <a:t>Simulated specific luminosity as a function of bunch-current product (green curve), in APES simulations, including the bunch lengthening predicted from the longitudinal impedance model (blue curve), from C. Lin in 2025, presented by X. </a:t>
            </a:r>
            <a:r>
              <a:rPr lang="en-GB" dirty="0" err="1"/>
              <a:t>BuffaT</a:t>
            </a:r>
            <a:r>
              <a:rPr lang="en-GB" dirty="0"/>
              <a:t>.</a:t>
            </a:r>
          </a:p>
        </p:txBody>
      </p:sp>
      <p:sp>
        <p:nvSpPr>
          <p:cNvPr id="5" name="TextBox 4">
            <a:extLst>
              <a:ext uri="{FF2B5EF4-FFF2-40B4-BE49-F238E27FC236}">
                <a16:creationId xmlns:a16="http://schemas.microsoft.com/office/drawing/2014/main" id="{9BA0917C-ED62-B854-FC17-9EDAFA32E49F}"/>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appendix 4: incomplete beam dynamics</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7" name="TextBox 6">
            <a:extLst>
              <a:ext uri="{FF2B5EF4-FFF2-40B4-BE49-F238E27FC236}">
                <a16:creationId xmlns:a16="http://schemas.microsoft.com/office/drawing/2014/main" id="{59A32733-7B83-E682-6D85-588EB78D4258}"/>
              </a:ext>
            </a:extLst>
          </p:cNvPr>
          <p:cNvSpPr txBox="1"/>
          <p:nvPr/>
        </p:nvSpPr>
        <p:spPr>
          <a:xfrm>
            <a:off x="404229" y="891778"/>
            <a:ext cx="11187695" cy="1200329"/>
          </a:xfrm>
          <a:prstGeom prst="rect">
            <a:avLst/>
          </a:prstGeom>
          <a:noFill/>
        </p:spPr>
        <p:txBody>
          <a:bodyPr wrap="square">
            <a:spAutoFit/>
          </a:bodyPr>
          <a:lstStyle/>
          <a:p>
            <a:r>
              <a:rPr lang="en-GB" dirty="0"/>
              <a:t>The effects of the nonlinear lattice, space charge, and impedance, were not routinely considered for the </a:t>
            </a:r>
            <a:r>
              <a:rPr lang="en-GB" dirty="0" err="1"/>
              <a:t>SuperKEKB</a:t>
            </a:r>
            <a:r>
              <a:rPr lang="en-GB" dirty="0"/>
              <a:t> performance estimates. A noticeable impact of the nonlinear lattice and space charge on the specific luminosity was pointed out by </a:t>
            </a:r>
            <a:r>
              <a:rPr lang="en-GB" dirty="0" err="1"/>
              <a:t>D.~Zhou</a:t>
            </a:r>
            <a:r>
              <a:rPr lang="en-GB" dirty="0"/>
              <a:t> ten years ago, but left unresolved. Bunch lengthening due to the longitudinal impedance will further reduce the specific luminosity (See PhysRevAccelBeams.26.071001). </a:t>
            </a:r>
          </a:p>
        </p:txBody>
      </p:sp>
      <p:pic>
        <p:nvPicPr>
          <p:cNvPr id="9" name="Picture 8" descr="A graph with a line and a dotted line&#10;&#10;AI-generated content may be incorrect.">
            <a:extLst>
              <a:ext uri="{FF2B5EF4-FFF2-40B4-BE49-F238E27FC236}">
                <a16:creationId xmlns:a16="http://schemas.microsoft.com/office/drawing/2014/main" id="{19A408DC-D052-20F1-D178-C78FA0C562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658" y="2185351"/>
            <a:ext cx="5749797" cy="4556444"/>
          </a:xfrm>
          <a:prstGeom prst="rect">
            <a:avLst/>
          </a:prstGeom>
        </p:spPr>
      </p:pic>
    </p:spTree>
    <p:extLst>
      <p:ext uri="{BB962C8B-B14F-4D97-AF65-F5344CB8AC3E}">
        <p14:creationId xmlns:p14="http://schemas.microsoft.com/office/powerpoint/2010/main" val="16873660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63BDB0-51A0-3E7E-D4B5-306D1DA6B01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1A060C8-4FAB-4F3D-ECD9-190F61DC0583}"/>
              </a:ext>
            </a:extLst>
          </p:cNvPr>
          <p:cNvSpPr>
            <a:spLocks noGrp="1"/>
          </p:cNvSpPr>
          <p:nvPr>
            <p:ph type="sldNum" sz="quarter" idx="10"/>
          </p:nvPr>
        </p:nvSpPr>
        <p:spPr/>
        <p:txBody>
          <a:body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35</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el 1">
            <a:extLst>
              <a:ext uri="{FF2B5EF4-FFF2-40B4-BE49-F238E27FC236}">
                <a16:creationId xmlns:a16="http://schemas.microsoft.com/office/drawing/2014/main" id="{1458A244-81EC-C550-F38E-884798516D02}"/>
              </a:ext>
            </a:extLst>
          </p:cNvPr>
          <p:cNvSpPr>
            <a:spLocks noGrp="1"/>
          </p:cNvSpPr>
          <p:nvPr>
            <p:ph type="title" idx="4294967295"/>
          </p:nvPr>
        </p:nvSpPr>
        <p:spPr>
          <a:xfrm>
            <a:off x="99601" y="111508"/>
            <a:ext cx="11017250" cy="601663"/>
          </a:xfrm>
        </p:spPr>
        <p:txBody>
          <a:bodyPr/>
          <a:lstStyle/>
          <a:p>
            <a:r>
              <a:rPr lang="en-US" sz="3600" dirty="0"/>
              <a:t>appendix 5: </a:t>
            </a:r>
            <a:r>
              <a:rPr lang="en-US" sz="3600" dirty="0" err="1"/>
              <a:t>SuperKEKB</a:t>
            </a:r>
            <a:r>
              <a:rPr lang="en-US" sz="3600" dirty="0"/>
              <a:t> in Xsuite</a:t>
            </a:r>
            <a:endParaRPr lang="en-US" sz="2000" dirty="0"/>
          </a:p>
        </p:txBody>
      </p:sp>
      <p:sp>
        <p:nvSpPr>
          <p:cNvPr id="7" name="Textplatzhalter 5">
            <a:extLst>
              <a:ext uri="{FF2B5EF4-FFF2-40B4-BE49-F238E27FC236}">
                <a16:creationId xmlns:a16="http://schemas.microsoft.com/office/drawing/2014/main" id="{9B12E533-EC72-ED65-8E92-7863A0239E16}"/>
              </a:ext>
            </a:extLst>
          </p:cNvPr>
          <p:cNvSpPr txBox="1">
            <a:spLocks/>
          </p:cNvSpPr>
          <p:nvPr/>
        </p:nvSpPr>
        <p:spPr>
          <a:xfrm>
            <a:off x="0" y="1025064"/>
            <a:ext cx="3264363" cy="5088565"/>
          </a:xfrm>
          <a:prstGeom prst="rect">
            <a:avLst/>
          </a:prstGeom>
        </p:spPr>
        <p:txBody>
          <a:bodyPr vert="horz" lIns="121920" tIns="60960" rIns="121920" bIns="6096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80990" marR="0" lvl="0" indent="-380990"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strong collaboration between CERN and KEK</a:t>
            </a:r>
          </a:p>
          <a:p>
            <a:pPr marL="380990" marR="0" lvl="0" indent="-380990"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alternative modelling strategy for IR</a:t>
            </a:r>
          </a:p>
          <a:p>
            <a:pPr marL="380990" marR="0" lvl="0" indent="-380990"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many additional features &amp; improvements to Xsuite have come about as a result of this effort</a:t>
            </a:r>
          </a:p>
        </p:txBody>
      </p:sp>
      <p:pic>
        <p:nvPicPr>
          <p:cNvPr id="15" name="Picture 14" descr="A diagram of a bar code&#10;&#10;Description automatically generated">
            <a:extLst>
              <a:ext uri="{FF2B5EF4-FFF2-40B4-BE49-F238E27FC236}">
                <a16:creationId xmlns:a16="http://schemas.microsoft.com/office/drawing/2014/main" id="{2836D6BF-968D-B8D7-419A-23EAA7720A39}"/>
              </a:ext>
            </a:extLst>
          </p:cNvPr>
          <p:cNvPicPr>
            <a:picLocks noChangeAspect="1"/>
          </p:cNvPicPr>
          <p:nvPr/>
        </p:nvPicPr>
        <p:blipFill>
          <a:blip r:embed="rId2">
            <a:extLst>
              <a:ext uri="{28A0092B-C50C-407E-A947-70E740481C1C}">
                <a14:useLocalDpi xmlns:a14="http://schemas.microsoft.com/office/drawing/2010/main" val="0"/>
              </a:ext>
            </a:extLst>
          </a:blip>
          <a:srcRect l="9722" t="10881" r="21721" b="4299"/>
          <a:stretch/>
        </p:blipFill>
        <p:spPr>
          <a:xfrm>
            <a:off x="3337961" y="948839"/>
            <a:ext cx="8160000" cy="2536203"/>
          </a:xfrm>
          <a:prstGeom prst="rect">
            <a:avLst/>
          </a:prstGeom>
        </p:spPr>
      </p:pic>
      <p:pic>
        <p:nvPicPr>
          <p:cNvPr id="17" name="Picture 16" descr="A close-up of a note&#10;&#10;Description automatically generated">
            <a:extLst>
              <a:ext uri="{FF2B5EF4-FFF2-40B4-BE49-F238E27FC236}">
                <a16:creationId xmlns:a16="http://schemas.microsoft.com/office/drawing/2014/main" id="{DFA89E73-B6E7-55AD-B71D-489AC54087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13334" y="819433"/>
            <a:ext cx="597309" cy="1200000"/>
          </a:xfrm>
          <a:prstGeom prst="rect">
            <a:avLst/>
          </a:prstGeom>
        </p:spPr>
      </p:pic>
      <p:pic>
        <p:nvPicPr>
          <p:cNvPr id="19" name="Picture 18" descr="A graph of a graph&#10;&#10;Description automatically generated with medium confidence">
            <a:extLst>
              <a:ext uri="{FF2B5EF4-FFF2-40B4-BE49-F238E27FC236}">
                <a16:creationId xmlns:a16="http://schemas.microsoft.com/office/drawing/2014/main" id="{EBD14B7A-1F5E-69C6-3E24-B6A10C604F39}"/>
              </a:ext>
            </a:extLst>
          </p:cNvPr>
          <p:cNvPicPr>
            <a:picLocks noChangeAspect="1"/>
          </p:cNvPicPr>
          <p:nvPr/>
        </p:nvPicPr>
        <p:blipFill>
          <a:blip r:embed="rId4">
            <a:extLst>
              <a:ext uri="{28A0092B-C50C-407E-A947-70E740481C1C}">
                <a14:useLocalDpi xmlns:a14="http://schemas.microsoft.com/office/drawing/2010/main" val="0"/>
              </a:ext>
            </a:extLst>
          </a:blip>
          <a:srcRect l="9722" t="10882" r="21721" b="4298"/>
          <a:stretch/>
        </p:blipFill>
        <p:spPr>
          <a:xfrm>
            <a:off x="3337961" y="3636926"/>
            <a:ext cx="8160000" cy="2536211"/>
          </a:xfrm>
          <a:prstGeom prst="rect">
            <a:avLst/>
          </a:prstGeom>
        </p:spPr>
      </p:pic>
      <p:sp>
        <p:nvSpPr>
          <p:cNvPr id="5" name="TextBox 4">
            <a:extLst>
              <a:ext uri="{FF2B5EF4-FFF2-40B4-BE49-F238E27FC236}">
                <a16:creationId xmlns:a16="http://schemas.microsoft.com/office/drawing/2014/main" id="{0A29C1E9-9A96-F1A4-D324-7DFD4B308AD3}"/>
              </a:ext>
            </a:extLst>
          </p:cNvPr>
          <p:cNvSpPr txBox="1"/>
          <p:nvPr/>
        </p:nvSpPr>
        <p:spPr>
          <a:xfrm>
            <a:off x="256426" y="5760809"/>
            <a:ext cx="2748712" cy="982833"/>
          </a:xfrm>
          <a:prstGeom prst="rect">
            <a:avLst/>
          </a:prstGeom>
          <a:solidFill>
            <a:schemeClr val="accent4">
              <a:lumMod val="20000"/>
              <a:lumOff val="80000"/>
            </a:schemeClr>
          </a:solidFill>
        </p:spPr>
        <p:txBody>
          <a:bodyPr wrap="square">
            <a:spAutoFit/>
          </a:bodyPr>
          <a:lstStyle/>
          <a:p>
            <a:pPr marL="0" marR="0" lvl="0" indent="0" algn="l" defTabSz="914377" rtl="0" eaLnBrk="1" fontAlgn="auto" latinLnBrk="0" hangingPunct="1">
              <a:lnSpc>
                <a:spcPct val="110000"/>
              </a:lnSpc>
              <a:spcBef>
                <a:spcPts val="400"/>
              </a:spcBef>
              <a:spcAft>
                <a:spcPts val="0"/>
              </a:spcAft>
              <a:buClrTx/>
              <a:buSzTx/>
              <a:buFontTx/>
              <a:buNone/>
              <a:tabLst/>
              <a:defRPr/>
            </a:pPr>
            <a:r>
              <a:rPr kumimoji="0" lang="en-GB" sz="1800" b="0" i="1" u="none" strike="noStrike" kern="1200" cap="none" spc="0" normalizeH="0" baseline="0" noProof="0" dirty="0">
                <a:ln>
                  <a:noFill/>
                </a:ln>
                <a:solidFill>
                  <a:srgbClr val="0F124A"/>
                </a:solidFill>
                <a:effectLst/>
                <a:uLnTx/>
                <a:uFillTx/>
                <a:latin typeface="Arial"/>
                <a:ea typeface="+mn-ea"/>
                <a:cs typeface="+mn-cs"/>
              </a:rPr>
              <a:t>J. Salvesen, G. Iadarola, G. Broggi, H. Sugimoto, K. Oide</a:t>
            </a:r>
          </a:p>
        </p:txBody>
      </p:sp>
      <p:grpSp>
        <p:nvGrpSpPr>
          <p:cNvPr id="6" name="Group 5">
            <a:extLst>
              <a:ext uri="{FF2B5EF4-FFF2-40B4-BE49-F238E27FC236}">
                <a16:creationId xmlns:a16="http://schemas.microsoft.com/office/drawing/2014/main" id="{F1F9AFD9-281E-15B5-456D-5D6ADB7DB6AA}"/>
              </a:ext>
            </a:extLst>
          </p:cNvPr>
          <p:cNvGrpSpPr>
            <a:grpSpLocks noChangeAspect="1"/>
          </p:cNvGrpSpPr>
          <p:nvPr/>
        </p:nvGrpSpPr>
        <p:grpSpPr>
          <a:xfrm>
            <a:off x="10477500" y="193258"/>
            <a:ext cx="1601436" cy="238362"/>
            <a:chOff x="1913353" y="1913655"/>
            <a:chExt cx="9674652" cy="1440000"/>
          </a:xfrm>
        </p:grpSpPr>
        <p:pic>
          <p:nvPicPr>
            <p:cNvPr id="8" name="Picture 7" descr="A blue and white logo&#10;&#10;Description automatically generated with low confidence">
              <a:extLst>
                <a:ext uri="{FF2B5EF4-FFF2-40B4-BE49-F238E27FC236}">
                  <a16:creationId xmlns:a16="http://schemas.microsoft.com/office/drawing/2014/main" id="{BBCA8B4B-B496-13A7-D54E-5AA0C5470677}"/>
                </a:ext>
              </a:extLst>
            </p:cNvPr>
            <p:cNvPicPr>
              <a:picLocks noChangeAspect="1"/>
            </p:cNvPicPr>
            <p:nvPr/>
          </p:nvPicPr>
          <p:blipFill>
            <a:blip r:embed="rId5"/>
            <a:stretch>
              <a:fillRect/>
            </a:stretch>
          </p:blipFill>
          <p:spPr>
            <a:xfrm>
              <a:off x="10148005" y="1913655"/>
              <a:ext cx="1440000" cy="1440000"/>
            </a:xfrm>
            <a:prstGeom prst="rect">
              <a:avLst/>
            </a:prstGeom>
          </p:spPr>
        </p:pic>
        <p:pic>
          <p:nvPicPr>
            <p:cNvPr id="9" name="Picture 8">
              <a:extLst>
                <a:ext uri="{FF2B5EF4-FFF2-40B4-BE49-F238E27FC236}">
                  <a16:creationId xmlns:a16="http://schemas.microsoft.com/office/drawing/2014/main" id="{A952D854-9594-B2D7-2CBE-CA52DF81A5CB}"/>
                </a:ext>
              </a:extLst>
            </p:cNvPr>
            <p:cNvPicPr>
              <a:picLocks noChangeAspect="1"/>
            </p:cNvPicPr>
            <p:nvPr/>
          </p:nvPicPr>
          <p:blipFill rotWithShape="1">
            <a:blip r:embed="rId6"/>
            <a:srcRect r="36210"/>
            <a:stretch/>
          </p:blipFill>
          <p:spPr>
            <a:xfrm>
              <a:off x="6547200" y="1913655"/>
              <a:ext cx="3600805" cy="1440000"/>
            </a:xfrm>
            <a:prstGeom prst="rect">
              <a:avLst/>
            </a:prstGeom>
          </p:spPr>
        </p:pic>
        <p:pic>
          <p:nvPicPr>
            <p:cNvPr id="10" name="Picture 9" descr="A blue background with white text&#10;&#10;Description automatically generated with low confidence">
              <a:extLst>
                <a:ext uri="{FF2B5EF4-FFF2-40B4-BE49-F238E27FC236}">
                  <a16:creationId xmlns:a16="http://schemas.microsoft.com/office/drawing/2014/main" id="{45DD785B-7DDD-287B-19DD-0DC612902A2E}"/>
                </a:ext>
              </a:extLst>
            </p:cNvPr>
            <p:cNvPicPr>
              <a:picLocks noChangeAspect="1"/>
            </p:cNvPicPr>
            <p:nvPr/>
          </p:nvPicPr>
          <p:blipFill>
            <a:blip r:embed="rId7"/>
            <a:stretch>
              <a:fillRect/>
            </a:stretch>
          </p:blipFill>
          <p:spPr>
            <a:xfrm>
              <a:off x="1913353" y="1913655"/>
              <a:ext cx="4633847" cy="1440000"/>
            </a:xfrm>
            <a:prstGeom prst="rect">
              <a:avLst/>
            </a:prstGeom>
          </p:spPr>
        </p:pic>
      </p:grpSp>
      <p:pic>
        <p:nvPicPr>
          <p:cNvPr id="11" name="Picture 10" descr="A blue and white logo&#10;&#10;Description automatically generated">
            <a:extLst>
              <a:ext uri="{FF2B5EF4-FFF2-40B4-BE49-F238E27FC236}">
                <a16:creationId xmlns:a16="http://schemas.microsoft.com/office/drawing/2014/main" id="{A9EE1783-7BBE-0189-7673-2E002039CB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20995" y="79953"/>
            <a:ext cx="949579" cy="600106"/>
          </a:xfrm>
          <a:prstGeom prst="rect">
            <a:avLst/>
          </a:prstGeom>
        </p:spPr>
      </p:pic>
      <p:pic>
        <p:nvPicPr>
          <p:cNvPr id="12" name="Picture 11">
            <a:extLst>
              <a:ext uri="{FF2B5EF4-FFF2-40B4-BE49-F238E27FC236}">
                <a16:creationId xmlns:a16="http://schemas.microsoft.com/office/drawing/2014/main" id="{63C68F6F-B33E-9499-E870-102013D61900}"/>
              </a:ext>
            </a:extLst>
          </p:cNvPr>
          <p:cNvPicPr>
            <a:picLocks noChangeAspect="1"/>
          </p:cNvPicPr>
          <p:nvPr/>
        </p:nvPicPr>
        <p:blipFill>
          <a:blip r:embed="rId9"/>
          <a:srcRect t="34000" b="32476"/>
          <a:stretch/>
        </p:blipFill>
        <p:spPr>
          <a:xfrm>
            <a:off x="7940796" y="137103"/>
            <a:ext cx="1272268" cy="426513"/>
          </a:xfrm>
          <a:prstGeom prst="rect">
            <a:avLst/>
          </a:prstGeom>
        </p:spPr>
      </p:pic>
      <p:pic>
        <p:nvPicPr>
          <p:cNvPr id="3" name="Picture 2">
            <a:extLst>
              <a:ext uri="{FF2B5EF4-FFF2-40B4-BE49-F238E27FC236}">
                <a16:creationId xmlns:a16="http://schemas.microsoft.com/office/drawing/2014/main" id="{EB8DE2D7-772B-DFCB-8222-91D6E6D0044E}"/>
              </a:ext>
            </a:extLst>
          </p:cNvPr>
          <p:cNvPicPr>
            <a:picLocks noChangeAspect="1"/>
          </p:cNvPicPr>
          <p:nvPr/>
        </p:nvPicPr>
        <p:blipFill>
          <a:blip r:embed="rId10"/>
          <a:stretch>
            <a:fillRect/>
          </a:stretch>
        </p:blipFill>
        <p:spPr>
          <a:xfrm>
            <a:off x="11312334" y="6038567"/>
            <a:ext cx="804558" cy="802457"/>
          </a:xfrm>
          <a:prstGeom prst="rect">
            <a:avLst/>
          </a:prstGeom>
        </p:spPr>
      </p:pic>
    </p:spTree>
    <p:extLst>
      <p:ext uri="{BB962C8B-B14F-4D97-AF65-F5344CB8AC3E}">
        <p14:creationId xmlns:p14="http://schemas.microsoft.com/office/powerpoint/2010/main" val="21130039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D73326-C31E-4F31-EEF1-23F0B4ABBF21}"/>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794248DB-DE9E-78EF-5C7A-606827DE91D0}"/>
              </a:ext>
            </a:extLst>
          </p:cNvPr>
          <p:cNvSpPr txBox="1"/>
          <p:nvPr/>
        </p:nvSpPr>
        <p:spPr>
          <a:xfrm>
            <a:off x="142875" y="1029278"/>
            <a:ext cx="5514582" cy="369332"/>
          </a:xfrm>
          <a:prstGeom prst="rect">
            <a:avLst/>
          </a:prstGeom>
          <a:solidFill>
            <a:srgbClr val="FFFF00"/>
          </a:solidFill>
        </p:spPr>
        <p:txBody>
          <a:bodyPr wrap="square" rtlCol="0">
            <a:spAutoFit/>
          </a:bodyPr>
          <a:lstStyle/>
          <a:p>
            <a:pPr algn="ctr" defTabSz="914377">
              <a:defRPr/>
            </a:pPr>
            <a:r>
              <a:rPr lang="en-US" kern="0" dirty="0">
                <a:solidFill>
                  <a:prstClr val="black"/>
                </a:solidFill>
                <a:latin typeface="Calibri" panose="020F0502020204030204"/>
              </a:rPr>
              <a:t>G. Broggi, J. Salvesen, G. Iadarola, H. Sugimoto, K. Oide</a:t>
            </a:r>
            <a:endParaRPr lang="en-GB" kern="0" dirty="0">
              <a:solidFill>
                <a:prstClr val="black"/>
              </a:solidFill>
              <a:latin typeface="Calibri" panose="020F0502020204030204"/>
            </a:endParaRPr>
          </a:p>
        </p:txBody>
      </p:sp>
      <p:pic>
        <p:nvPicPr>
          <p:cNvPr id="11" name="Picture 4">
            <a:extLst>
              <a:ext uri="{FF2B5EF4-FFF2-40B4-BE49-F238E27FC236}">
                <a16:creationId xmlns:a16="http://schemas.microsoft.com/office/drawing/2014/main" id="{5BDA18CA-BC07-3E79-11C9-93867D46E9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5886" y="1526295"/>
            <a:ext cx="5386613" cy="5064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id="{14B86521-DB9E-8F49-3C0E-31125D5A4AB7}"/>
              </a:ext>
            </a:extLst>
          </p:cNvPr>
          <p:cNvSpPr txBox="1"/>
          <p:nvPr/>
        </p:nvSpPr>
        <p:spPr>
          <a:xfrm>
            <a:off x="-161926" y="1714717"/>
            <a:ext cx="2762251" cy="4334520"/>
          </a:xfrm>
          <a:prstGeom prst="rect">
            <a:avLst/>
          </a:prstGeom>
          <a:noFill/>
        </p:spPr>
        <p:txBody>
          <a:bodyPr wrap="square">
            <a:spAutoFit/>
          </a:bodyPr>
          <a:lstStyle/>
          <a:p>
            <a:pPr marL="434023" lvl="1" defTabSz="685800">
              <a:lnSpc>
                <a:spcPct val="110000"/>
              </a:lnSpc>
              <a:defRPr/>
            </a:pPr>
            <a:r>
              <a:rPr lang="it-IT" b="1" dirty="0">
                <a:solidFill>
                  <a:schemeClr val="accent6">
                    <a:lumMod val="75000"/>
                    <a:lumOff val="25000"/>
                  </a:schemeClr>
                </a:solidFill>
                <a:latin typeface="Arial"/>
                <a:cs typeface="Arial"/>
              </a:rPr>
              <a:t>Touschek &amp; beam-gas scattering </a:t>
            </a:r>
            <a:r>
              <a:rPr lang="it-IT" b="1" dirty="0">
                <a:latin typeface="Arial"/>
                <a:cs typeface="Arial"/>
              </a:rPr>
              <a:t>for different collimator settings</a:t>
            </a:r>
            <a:r>
              <a:rPr lang="it-IT" dirty="0">
                <a:latin typeface="Arial"/>
                <a:cs typeface="Arial"/>
              </a:rPr>
              <a:t>, including </a:t>
            </a:r>
            <a:r>
              <a:rPr lang="it-IT" b="1" dirty="0">
                <a:solidFill>
                  <a:schemeClr val="accent6">
                    <a:lumMod val="75000"/>
                    <a:lumOff val="25000"/>
                  </a:schemeClr>
                </a:solidFill>
                <a:latin typeface="Arial"/>
                <a:cs typeface="Arial"/>
              </a:rPr>
              <a:t>collimator-matter interaction</a:t>
            </a:r>
            <a:endParaRPr lang="it-IT" b="1" dirty="0">
              <a:latin typeface="Arial"/>
              <a:cs typeface="Arial"/>
            </a:endParaRPr>
          </a:p>
          <a:p>
            <a:pPr marL="434023" lvl="1" defTabSz="685800">
              <a:lnSpc>
                <a:spcPct val="110000"/>
              </a:lnSpc>
              <a:defRPr/>
            </a:pPr>
            <a:endParaRPr lang="it-IT" b="1" dirty="0">
              <a:latin typeface="Arial"/>
              <a:cs typeface="Arial"/>
            </a:endParaRPr>
          </a:p>
          <a:p>
            <a:pPr marL="434023" lvl="1" defTabSz="685800">
              <a:lnSpc>
                <a:spcPct val="110000"/>
              </a:lnSpc>
              <a:defRPr/>
            </a:pPr>
            <a:endParaRPr lang="it-IT" b="1" dirty="0">
              <a:latin typeface="Arial"/>
              <a:cs typeface="Arial"/>
            </a:endParaRPr>
          </a:p>
          <a:p>
            <a:pPr marL="434023" lvl="1" defTabSz="685800">
              <a:lnSpc>
                <a:spcPct val="110000"/>
              </a:lnSpc>
              <a:defRPr/>
            </a:pPr>
            <a:endParaRPr lang="it-IT" b="1" dirty="0">
              <a:latin typeface="Arial"/>
              <a:cs typeface="Arial"/>
            </a:endParaRPr>
          </a:p>
          <a:p>
            <a:pPr marL="434023" lvl="1" defTabSz="685800">
              <a:lnSpc>
                <a:spcPct val="110000"/>
              </a:lnSpc>
              <a:defRPr/>
            </a:pPr>
            <a:endParaRPr lang="it-IT" b="1" dirty="0">
              <a:latin typeface="Arial"/>
              <a:cs typeface="Arial"/>
            </a:endParaRPr>
          </a:p>
          <a:p>
            <a:pPr marL="434023" lvl="1" defTabSz="685800">
              <a:lnSpc>
                <a:spcPct val="110000"/>
              </a:lnSpc>
              <a:defRPr/>
            </a:pPr>
            <a:endParaRPr lang="it-IT" b="1" dirty="0">
              <a:latin typeface="Arial"/>
              <a:cs typeface="Arial"/>
            </a:endParaRPr>
          </a:p>
          <a:p>
            <a:pPr marL="434023" lvl="1" defTabSz="685800">
              <a:lnSpc>
                <a:spcPct val="110000"/>
              </a:lnSpc>
              <a:defRPr/>
            </a:pPr>
            <a:endParaRPr lang="it-IT" b="1" dirty="0">
              <a:latin typeface="Arial"/>
              <a:cs typeface="Arial"/>
            </a:endParaRPr>
          </a:p>
          <a:p>
            <a:pPr marL="434023" lvl="1" defTabSz="685800">
              <a:lnSpc>
                <a:spcPct val="110000"/>
              </a:lnSpc>
              <a:defRPr/>
            </a:pPr>
            <a:endParaRPr lang="it-IT" b="1" dirty="0">
              <a:latin typeface="Arial"/>
              <a:cs typeface="Arial"/>
            </a:endParaRPr>
          </a:p>
          <a:p>
            <a:pPr marL="434023" lvl="1" defTabSz="685800">
              <a:lnSpc>
                <a:spcPct val="110000"/>
              </a:lnSpc>
              <a:defRPr/>
            </a:pPr>
            <a:endParaRPr lang="it-IT" b="1" dirty="0">
              <a:latin typeface="Arial"/>
              <a:cs typeface="Arial"/>
            </a:endParaRPr>
          </a:p>
        </p:txBody>
      </p:sp>
      <p:pic>
        <p:nvPicPr>
          <p:cNvPr id="15" name="Picture 3">
            <a:extLst>
              <a:ext uri="{FF2B5EF4-FFF2-40B4-BE49-F238E27FC236}">
                <a16:creationId xmlns:a16="http://schemas.microsoft.com/office/drawing/2014/main" id="{7361DE7C-D3A0-6449-9C7C-73C7315CC2E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858" y="3747595"/>
            <a:ext cx="2783514" cy="1110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a:extLst>
              <a:ext uri="{FF2B5EF4-FFF2-40B4-BE49-F238E27FC236}">
                <a16:creationId xmlns:a16="http://schemas.microsoft.com/office/drawing/2014/main" id="{A5CCA677-5642-DCA7-B164-36B83B906FAC}"/>
              </a:ext>
            </a:extLst>
          </p:cNvPr>
          <p:cNvPicPr>
            <a:picLocks noChangeAspect="1"/>
          </p:cNvPicPr>
          <p:nvPr/>
        </p:nvPicPr>
        <p:blipFill>
          <a:blip r:embed="rId4"/>
          <a:srcRect t="16972" b="19285"/>
          <a:stretch/>
        </p:blipFill>
        <p:spPr>
          <a:xfrm>
            <a:off x="11277240" y="181506"/>
            <a:ext cx="724260" cy="461665"/>
          </a:xfrm>
          <a:prstGeom prst="rect">
            <a:avLst/>
          </a:prstGeom>
        </p:spPr>
      </p:pic>
      <p:sp>
        <p:nvSpPr>
          <p:cNvPr id="5" name="Titel 1">
            <a:extLst>
              <a:ext uri="{FF2B5EF4-FFF2-40B4-BE49-F238E27FC236}">
                <a16:creationId xmlns:a16="http://schemas.microsoft.com/office/drawing/2014/main" id="{BCAC0BA3-819F-EF88-DFB7-839895F2E726}"/>
              </a:ext>
            </a:extLst>
          </p:cNvPr>
          <p:cNvSpPr txBox="1">
            <a:spLocks/>
          </p:cNvSpPr>
          <p:nvPr/>
        </p:nvSpPr>
        <p:spPr>
          <a:xfrm>
            <a:off x="99601" y="111508"/>
            <a:ext cx="11017250" cy="601663"/>
          </a:xfrm>
          <a:prstGeom prst="rect">
            <a:avLst/>
          </a:prstGeom>
        </p:spPr>
        <p:txBody>
          <a:bodyPr vert="horz" lIns="91440" tIns="45720" rIns="91440" bIns="4572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r>
              <a:rPr lang="en-US" sz="3600" dirty="0"/>
              <a:t>appendix 5 cont’d: Xsuite simulations for </a:t>
            </a:r>
            <a:r>
              <a:rPr lang="en-US" sz="3600" dirty="0" err="1"/>
              <a:t>SuperKEKB</a:t>
            </a:r>
            <a:endParaRPr lang="en-US" sz="2000" dirty="0"/>
          </a:p>
        </p:txBody>
      </p:sp>
      <p:sp>
        <p:nvSpPr>
          <p:cNvPr id="7" name="TextBox 6">
            <a:extLst>
              <a:ext uri="{FF2B5EF4-FFF2-40B4-BE49-F238E27FC236}">
                <a16:creationId xmlns:a16="http://schemas.microsoft.com/office/drawing/2014/main" id="{37E0FEE0-54D0-0711-DD1B-C40FEA52E083}"/>
              </a:ext>
            </a:extLst>
          </p:cNvPr>
          <p:cNvSpPr txBox="1"/>
          <p:nvPr/>
        </p:nvSpPr>
        <p:spPr>
          <a:xfrm>
            <a:off x="8372474" y="1714717"/>
            <a:ext cx="2981325" cy="4334520"/>
          </a:xfrm>
          <a:prstGeom prst="rect">
            <a:avLst/>
          </a:prstGeom>
          <a:noFill/>
        </p:spPr>
        <p:txBody>
          <a:bodyPr wrap="square">
            <a:spAutoFit/>
          </a:bodyPr>
          <a:lstStyle/>
          <a:p>
            <a:pPr marL="434023" lvl="1" defTabSz="685800">
              <a:lnSpc>
                <a:spcPct val="110000"/>
              </a:lnSpc>
              <a:defRPr/>
            </a:pPr>
            <a:r>
              <a:rPr lang="it-IT" b="1" dirty="0">
                <a:solidFill>
                  <a:schemeClr val="accent6">
                    <a:lumMod val="75000"/>
                    <a:lumOff val="25000"/>
                  </a:schemeClr>
                </a:solidFill>
                <a:latin typeface="Arial"/>
                <a:cs typeface="Arial"/>
              </a:rPr>
              <a:t>Xsuite-simulated response of Belle-II diamond detector to change in collimator position</a:t>
            </a:r>
          </a:p>
          <a:p>
            <a:pPr marL="434023" lvl="1" defTabSz="685800">
              <a:lnSpc>
                <a:spcPct val="110000"/>
              </a:lnSpc>
              <a:defRPr/>
            </a:pPr>
            <a:endParaRPr lang="it-IT" b="1" dirty="0">
              <a:solidFill>
                <a:schemeClr val="accent6">
                  <a:lumMod val="75000"/>
                  <a:lumOff val="25000"/>
                </a:schemeClr>
              </a:solidFill>
              <a:latin typeface="Arial"/>
              <a:cs typeface="Arial"/>
            </a:endParaRPr>
          </a:p>
          <a:p>
            <a:pPr marL="434023" lvl="1" defTabSz="685800">
              <a:lnSpc>
                <a:spcPct val="110000"/>
              </a:lnSpc>
              <a:defRPr/>
            </a:pPr>
            <a:endParaRPr lang="it-IT" b="1" dirty="0">
              <a:solidFill>
                <a:schemeClr val="accent6">
                  <a:lumMod val="75000"/>
                  <a:lumOff val="25000"/>
                </a:schemeClr>
              </a:solidFill>
              <a:latin typeface="Arial"/>
              <a:cs typeface="Arial"/>
            </a:endParaRPr>
          </a:p>
          <a:p>
            <a:pPr marL="434023" lvl="1" defTabSz="685800">
              <a:lnSpc>
                <a:spcPct val="110000"/>
              </a:lnSpc>
              <a:defRPr/>
            </a:pPr>
            <a:r>
              <a:rPr lang="en-US" b="1" dirty="0">
                <a:solidFill>
                  <a:srgbClr val="00B050"/>
                </a:solidFill>
              </a:rPr>
              <a:t>demonstrating</a:t>
            </a:r>
          </a:p>
          <a:p>
            <a:pPr marL="434023" lvl="1" defTabSz="685800">
              <a:lnSpc>
                <a:spcPct val="110000"/>
              </a:lnSpc>
              <a:defRPr/>
            </a:pPr>
            <a:r>
              <a:rPr lang="en-US" b="1" dirty="0">
                <a:solidFill>
                  <a:srgbClr val="00B050"/>
                </a:solidFill>
              </a:rPr>
              <a:t>importance and strength of international collaboration in the accelerator field</a:t>
            </a:r>
            <a:endParaRPr lang="en-GB" b="1" dirty="0">
              <a:solidFill>
                <a:srgbClr val="00B050"/>
              </a:solidFill>
            </a:endParaRPr>
          </a:p>
          <a:p>
            <a:pPr marL="434023" lvl="1" defTabSz="685800">
              <a:lnSpc>
                <a:spcPct val="110000"/>
              </a:lnSpc>
              <a:defRPr/>
            </a:pPr>
            <a:endParaRPr lang="it-IT" b="1" dirty="0">
              <a:latin typeface="Arial"/>
              <a:cs typeface="Arial"/>
            </a:endParaRPr>
          </a:p>
        </p:txBody>
      </p:sp>
    </p:spTree>
    <p:extLst>
      <p:ext uri="{BB962C8B-B14F-4D97-AF65-F5344CB8AC3E}">
        <p14:creationId xmlns:p14="http://schemas.microsoft.com/office/powerpoint/2010/main" val="3441838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B77934A-C2FA-7BE8-BEC1-C532DDEFB4BA}"/>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Box 4">
            <a:extLst>
              <a:ext uri="{FF2B5EF4-FFF2-40B4-BE49-F238E27FC236}">
                <a16:creationId xmlns:a16="http://schemas.microsoft.com/office/drawing/2014/main" id="{F8AF154F-9DE1-143D-B07B-7E1F384E8BE6}"/>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2. achievements: run history</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pic>
        <p:nvPicPr>
          <p:cNvPr id="7" name="Picture 6" descr="A graph of crab values&#10;&#10;AI-generated content may be incorrect.">
            <a:extLst>
              <a:ext uri="{FF2B5EF4-FFF2-40B4-BE49-F238E27FC236}">
                <a16:creationId xmlns:a16="http://schemas.microsoft.com/office/drawing/2014/main" id="{8C5CC4D6-2355-E3EE-052C-4CF4EB28ACC0}"/>
              </a:ext>
            </a:extLst>
          </p:cNvPr>
          <p:cNvPicPr>
            <a:picLocks noChangeAspect="1"/>
          </p:cNvPicPr>
          <p:nvPr/>
        </p:nvPicPr>
        <p:blipFill>
          <a:blip r:embed="rId2">
            <a:extLst>
              <a:ext uri="{28A0092B-C50C-407E-A947-70E740481C1C}">
                <a14:useLocalDpi xmlns:a14="http://schemas.microsoft.com/office/drawing/2010/main" val="0"/>
              </a:ext>
            </a:extLst>
          </a:blip>
          <a:srcRect t="1627"/>
          <a:stretch>
            <a:fillRect/>
          </a:stretch>
        </p:blipFill>
        <p:spPr>
          <a:xfrm>
            <a:off x="4082143" y="849086"/>
            <a:ext cx="7097803" cy="6008913"/>
          </a:xfrm>
          <a:prstGeom prst="rect">
            <a:avLst/>
          </a:prstGeom>
        </p:spPr>
      </p:pic>
      <p:sp>
        <p:nvSpPr>
          <p:cNvPr id="9" name="TextBox 8">
            <a:extLst>
              <a:ext uri="{FF2B5EF4-FFF2-40B4-BE49-F238E27FC236}">
                <a16:creationId xmlns:a16="http://schemas.microsoft.com/office/drawing/2014/main" id="{5CA55E5C-3556-E8B5-9CAF-D91493917AAB}"/>
              </a:ext>
            </a:extLst>
          </p:cNvPr>
          <p:cNvSpPr txBox="1"/>
          <p:nvPr/>
        </p:nvSpPr>
        <p:spPr>
          <a:xfrm>
            <a:off x="193585" y="951050"/>
            <a:ext cx="3790586" cy="4154984"/>
          </a:xfrm>
          <a:prstGeom prst="rect">
            <a:avLst/>
          </a:prstGeom>
          <a:noFill/>
        </p:spPr>
        <p:txBody>
          <a:bodyPr wrap="square">
            <a:spAutoFit/>
          </a:bodyPr>
          <a:lstStyle/>
          <a:p>
            <a:pPr algn="r"/>
            <a:r>
              <a:rPr lang="en-GB" sz="2400" dirty="0"/>
              <a:t>beam currents in HER (e</a:t>
            </a:r>
            <a:r>
              <a:rPr lang="en-GB" sz="2400" baseline="30000" dirty="0"/>
              <a:t>-</a:t>
            </a:r>
            <a:r>
              <a:rPr lang="en-GB" sz="2400" dirty="0"/>
              <a:t>) </a:t>
            </a:r>
          </a:p>
          <a:p>
            <a:pPr algn="r"/>
            <a:r>
              <a:rPr lang="en-GB" sz="2400" dirty="0"/>
              <a:t>and LER (e</a:t>
            </a:r>
            <a:r>
              <a:rPr lang="en-GB" sz="2400" baseline="30000" dirty="0"/>
              <a:t>+</a:t>
            </a:r>
            <a:r>
              <a:rPr lang="en-GB" sz="2400" dirty="0"/>
              <a:t>), </a:t>
            </a:r>
          </a:p>
          <a:p>
            <a:pPr algn="r"/>
            <a:r>
              <a:rPr lang="en-GB" sz="2400" dirty="0"/>
              <a:t>along with instantaneous and integrated luminosity </a:t>
            </a:r>
          </a:p>
          <a:p>
            <a:pPr algn="r"/>
            <a:r>
              <a:rPr lang="en-GB" sz="2400" dirty="0"/>
              <a:t>as a function of time from 2019 through 2024, </a:t>
            </a:r>
          </a:p>
          <a:p>
            <a:pPr algn="r"/>
            <a:r>
              <a:rPr lang="en-GB" sz="2400" dirty="0"/>
              <a:t>as reported by Y. Ohnishi</a:t>
            </a:r>
          </a:p>
          <a:p>
            <a:pPr algn="r"/>
            <a:endParaRPr lang="en-GB" sz="2400" dirty="0"/>
          </a:p>
          <a:p>
            <a:pPr algn="r"/>
            <a:r>
              <a:rPr lang="en-GB" sz="2400" dirty="0"/>
              <a:t>8 short runs,</a:t>
            </a:r>
          </a:p>
          <a:p>
            <a:pPr algn="r"/>
            <a:r>
              <a:rPr lang="en-GB" sz="2400" dirty="0"/>
              <a:t>in 6 out of 8 runs new luminosity (world) records</a:t>
            </a:r>
          </a:p>
        </p:txBody>
      </p:sp>
    </p:spTree>
    <p:extLst>
      <p:ext uri="{BB962C8B-B14F-4D97-AF65-F5344CB8AC3E}">
        <p14:creationId xmlns:p14="http://schemas.microsoft.com/office/powerpoint/2010/main" val="3646663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AED6A1-6862-BE50-E743-41AB5BC7EF20}"/>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5</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708A74BF-F5F5-B4B6-65E2-A7E65665EDFA}"/>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2. achievements: FCC-ee concept validation</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DD6F36E-6995-3F03-DC15-12C32BD06E87}"/>
                  </a:ext>
                </a:extLst>
              </p:cNvPr>
              <p:cNvSpPr txBox="1"/>
              <p:nvPr/>
            </p:nvSpPr>
            <p:spPr>
              <a:xfrm>
                <a:off x="193585" y="399616"/>
                <a:ext cx="12121741" cy="6183552"/>
              </a:xfrm>
              <a:prstGeom prst="rect">
                <a:avLst/>
              </a:prstGeom>
              <a:noFill/>
            </p:spPr>
            <p:txBody>
              <a:bodyPr wrap="square" rtlCol="0">
                <a:spAutoFit/>
              </a:bodyPr>
              <a:lstStyle/>
              <a:p>
                <a:pPr marR="0" lvl="0" algn="l" defTabSz="914400" rtl="0" eaLnBrk="1" fontAlgn="auto" latinLnBrk="0" hangingPunct="1">
                  <a:lnSpc>
                    <a:spcPts val="3700"/>
                  </a:lnSpc>
                  <a:spcBef>
                    <a:spcPts val="0"/>
                  </a:spcBef>
                  <a:spcAft>
                    <a:spcPts val="0"/>
                  </a:spcAft>
                  <a:buClrTx/>
                  <a:buSzTx/>
                  <a:tabLst/>
                  <a:defRPr/>
                </a:pPr>
                <a:endParaRPr lang="en-US" sz="2400" dirty="0">
                  <a:solidFill>
                    <a:srgbClr val="0F124A"/>
                  </a:solidFill>
                  <a:latin typeface="Arial"/>
                </a:endParaRPr>
              </a:p>
              <a:p>
                <a:pPr lvl="0">
                  <a:lnSpc>
                    <a:spcPts val="3700"/>
                  </a:lnSpc>
                  <a:defRPr/>
                </a:pPr>
                <a:r>
                  <a:rPr lang="en-GB" sz="3200" dirty="0" err="1"/>
                  <a:t>SuperKEKB</a:t>
                </a:r>
                <a:r>
                  <a:rPr lang="en-GB" sz="3200" dirty="0"/>
                  <a:t> has successfully demonstrated three </a:t>
                </a:r>
                <a:r>
                  <a:rPr lang="en-GB" sz="3200" dirty="0">
                    <a:solidFill>
                      <a:schemeClr val="bg1">
                        <a:lumMod val="50000"/>
                      </a:schemeClr>
                    </a:solidFill>
                  </a:rPr>
                  <a:t>(soon four) </a:t>
                </a:r>
                <a:r>
                  <a:rPr lang="en-GB" sz="3200" dirty="0"/>
                  <a:t>essential FCC-ee design features:</a:t>
                </a:r>
                <a:endParaRPr kumimoji="0" lang="en-US" sz="32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3200" b="0" i="0" u="none" strike="noStrike" kern="1200" cap="none" spc="0" normalizeH="0" baseline="0" noProof="0" dirty="0">
                  <a:ln>
                    <a:noFill/>
                  </a:ln>
                  <a:solidFill>
                    <a:srgbClr val="0F124A"/>
                  </a:solidFill>
                  <a:effectLst/>
                  <a:uLnTx/>
                  <a:uFillTx/>
                  <a:latin typeface="Arial"/>
                  <a:ea typeface="+mn-ea"/>
                  <a:cs typeface="+mn-cs"/>
                </a:endParaRPr>
              </a:p>
              <a:p>
                <a:pPr marL="342900" lvl="0" indent="-342900">
                  <a:lnSpc>
                    <a:spcPct val="110000"/>
                  </a:lnSpc>
                  <a:buFont typeface="Arial" panose="020B0604020202020204" pitchFamily="34" charset="0"/>
                  <a:buChar char="•"/>
                  <a:defRPr/>
                </a:pPr>
                <a:r>
                  <a:rPr lang="en-GB" sz="3200" dirty="0">
                    <a:solidFill>
                      <a:srgbClr val="0F124A"/>
                    </a:solidFill>
                  </a:rPr>
                  <a:t>an ultralow </a:t>
                </a:r>
                <a14:m>
                  <m:oMath xmlns:m="http://schemas.openxmlformats.org/officeDocument/2006/math">
                    <m:sSubSup>
                      <m:sSubSupPr>
                        <m:ctrlPr>
                          <a:rPr lang="en-GB" sz="3200" i="1" smtClean="0">
                            <a:solidFill>
                              <a:srgbClr val="0F124A"/>
                            </a:solidFill>
                            <a:latin typeface="Cambria Math" panose="02040503050406030204" pitchFamily="18" charset="0"/>
                          </a:rPr>
                        </m:ctrlPr>
                      </m:sSubSupPr>
                      <m:e>
                        <m:r>
                          <a:rPr lang="en-GB" sz="3200" i="1" smtClean="0">
                            <a:solidFill>
                              <a:srgbClr val="0F124A"/>
                            </a:solidFill>
                            <a:latin typeface="Cambria Math" panose="02040503050406030204" pitchFamily="18" charset="0"/>
                            <a:ea typeface="Cambria Math" panose="02040503050406030204" pitchFamily="18" charset="0"/>
                          </a:rPr>
                          <m:t>𝛽</m:t>
                        </m:r>
                      </m:e>
                      <m:sub>
                        <m:r>
                          <a:rPr lang="en-US" sz="3200" b="0" i="1" smtClean="0">
                            <a:solidFill>
                              <a:srgbClr val="0F124A"/>
                            </a:solidFill>
                            <a:latin typeface="Cambria Math" panose="02040503050406030204" pitchFamily="18" charset="0"/>
                          </a:rPr>
                          <m:t>𝑦</m:t>
                        </m:r>
                      </m:sub>
                      <m:sup>
                        <m:r>
                          <a:rPr lang="en-US" sz="3200" b="0" i="1" smtClean="0">
                            <a:solidFill>
                              <a:srgbClr val="0F124A"/>
                            </a:solidFill>
                            <a:latin typeface="Cambria Math" panose="02040503050406030204" pitchFamily="18" charset="0"/>
                          </a:rPr>
                          <m:t>∗</m:t>
                        </m:r>
                      </m:sup>
                    </m:sSubSup>
                    <m:r>
                      <a:rPr lang="en-US" sz="3200" b="0" i="0" smtClean="0">
                        <a:solidFill>
                          <a:srgbClr val="0F124A"/>
                        </a:solidFill>
                        <a:latin typeface="Cambria Math" panose="02040503050406030204" pitchFamily="18" charset="0"/>
                      </a:rPr>
                      <m:t>~</m:t>
                    </m:r>
                  </m:oMath>
                </a14:m>
                <a:r>
                  <a:rPr lang="en-GB" sz="3200" dirty="0">
                    <a:solidFill>
                      <a:srgbClr val="0F124A"/>
                    </a:solidFill>
                  </a:rPr>
                  <a:t>0.8–1.0 mm</a:t>
                </a:r>
                <a:r>
                  <a:rPr lang="en-GB" sz="3200" baseline="30000" dirty="0">
                    <a:solidFill>
                      <a:srgbClr val="0F124A"/>
                    </a:solidFill>
                  </a:rPr>
                  <a:t>†</a:t>
                </a:r>
                <a:r>
                  <a:rPr lang="en-GB" sz="3200" dirty="0">
                    <a:solidFill>
                      <a:srgbClr val="0F124A"/>
                    </a:solidFill>
                  </a:rPr>
                  <a:t>,</a:t>
                </a:r>
              </a:p>
              <a:p>
                <a:pPr marL="342900" lvl="0" indent="-342900">
                  <a:lnSpc>
                    <a:spcPct val="110000"/>
                  </a:lnSpc>
                  <a:buFont typeface="Arial" panose="020B0604020202020204" pitchFamily="34" charset="0"/>
                  <a:buChar char="•"/>
                  <a:defRPr/>
                </a:pPr>
                <a:r>
                  <a:rPr lang="en-GB" sz="3200" dirty="0">
                    <a:solidFill>
                      <a:srgbClr val="0F124A"/>
                    </a:solidFill>
                  </a:rPr>
                  <a:t>the virtual crab waist collision scheme, </a:t>
                </a:r>
              </a:p>
              <a:p>
                <a:pPr marL="342900" lvl="0" indent="-342900">
                  <a:lnSpc>
                    <a:spcPct val="110000"/>
                  </a:lnSpc>
                  <a:buFont typeface="Arial" panose="020B0604020202020204" pitchFamily="34" charset="0"/>
                  <a:buChar char="•"/>
                  <a:defRPr/>
                </a:pPr>
                <a:r>
                  <a:rPr lang="en-GB" sz="3200" dirty="0">
                    <a:solidFill>
                      <a:srgbClr val="0F124A"/>
                    </a:solidFill>
                  </a:rPr>
                  <a:t>electron and positron beam currents exceeding 1.3 A </a:t>
                </a:r>
              </a:p>
              <a:p>
                <a:pPr marL="342900" lvl="0" indent="-342900">
                  <a:lnSpc>
                    <a:spcPct val="110000"/>
                  </a:lnSpc>
                  <a:buFont typeface="Arial" panose="020B0604020202020204" pitchFamily="34" charset="0"/>
                  <a:buChar char="•"/>
                  <a:defRPr/>
                </a:pPr>
                <a:endParaRPr lang="en-GB" sz="3200" dirty="0">
                  <a:solidFill>
                    <a:srgbClr val="0F124A"/>
                  </a:solidFill>
                  <a:latin typeface="Arial"/>
                </a:endParaRPr>
              </a:p>
              <a:p>
                <a:pPr marL="342900" lvl="0" indent="-342900">
                  <a:lnSpc>
                    <a:spcPct val="110000"/>
                  </a:lnSpc>
                  <a:buFont typeface="Arial" panose="020B0604020202020204" pitchFamily="34" charset="0"/>
                  <a:buChar char="•"/>
                  <a:defRPr/>
                </a:pPr>
                <a:r>
                  <a:rPr lang="en-GB" sz="3200" dirty="0">
                    <a:solidFill>
                      <a:schemeClr val="bg1">
                        <a:lumMod val="50000"/>
                      </a:schemeClr>
                    </a:solidFill>
                    <a:latin typeface="Arial"/>
                  </a:rPr>
                  <a:t>l</a:t>
                </a:r>
                <a:r>
                  <a:rPr kumimoji="0" lang="en-GB" sz="3200" b="0" i="0" u="none" strike="noStrike" kern="1200" cap="none" spc="0" normalizeH="0" baseline="0" noProof="0" dirty="0" err="1">
                    <a:ln>
                      <a:noFill/>
                    </a:ln>
                    <a:solidFill>
                      <a:schemeClr val="bg1">
                        <a:lumMod val="50000"/>
                      </a:schemeClr>
                    </a:solidFill>
                    <a:effectLst/>
                    <a:uLnTx/>
                    <a:uFillTx/>
                    <a:latin typeface="Arial"/>
                    <a:ea typeface="+mn-ea"/>
                    <a:cs typeface="+mn-cs"/>
                  </a:rPr>
                  <a:t>ongitudinal</a:t>
                </a:r>
                <a:r>
                  <a:rPr kumimoji="0" lang="en-GB" sz="3200" b="0" i="0" u="none" strike="noStrike" kern="1200" cap="none" spc="0" normalizeH="0" baseline="0" noProof="0" dirty="0">
                    <a:ln>
                      <a:noFill/>
                    </a:ln>
                    <a:solidFill>
                      <a:schemeClr val="bg1">
                        <a:lumMod val="50000"/>
                      </a:schemeClr>
                    </a:solidFill>
                    <a:effectLst/>
                    <a:uLnTx/>
                    <a:uFillTx/>
                    <a:latin typeface="Arial"/>
                    <a:ea typeface="+mn-ea"/>
                    <a:cs typeface="+mn-cs"/>
                  </a:rPr>
                  <a:t> top-up injection </a:t>
                </a:r>
                <a:r>
                  <a:rPr kumimoji="0" lang="en-GB" sz="2800" b="0" i="0" u="none" strike="noStrike" kern="1200" cap="none" spc="0" normalizeH="0" baseline="0" noProof="0" dirty="0">
                    <a:ln>
                      <a:noFill/>
                    </a:ln>
                    <a:solidFill>
                      <a:schemeClr val="bg1">
                        <a:lumMod val="50000"/>
                      </a:schemeClr>
                    </a:solidFill>
                    <a:effectLst/>
                    <a:uLnTx/>
                    <a:uFillTx/>
                    <a:latin typeface="Arial"/>
                    <a:ea typeface="+mn-ea"/>
                    <a:cs typeface="+mn-cs"/>
                  </a:rPr>
                  <a:t>(being implemented as we </a:t>
                </a:r>
                <a:r>
                  <a:rPr lang="en-GB" sz="2800" dirty="0">
                    <a:solidFill>
                      <a:schemeClr val="bg1">
                        <a:lumMod val="50000"/>
                      </a:schemeClr>
                    </a:solidFill>
                    <a:latin typeface="Arial"/>
                  </a:rPr>
                  <a:t>s</a:t>
                </a:r>
                <a:r>
                  <a:rPr kumimoji="0" lang="en-GB" sz="2800" b="0" i="0" u="none" strike="noStrike" kern="1200" cap="none" spc="0" normalizeH="0" baseline="0" noProof="0" dirty="0">
                    <a:ln>
                      <a:noFill/>
                    </a:ln>
                    <a:solidFill>
                      <a:schemeClr val="bg1">
                        <a:lumMod val="50000"/>
                      </a:schemeClr>
                    </a:solidFill>
                    <a:effectLst/>
                    <a:uLnTx/>
                    <a:uFillTx/>
                    <a:latin typeface="Arial"/>
                    <a:ea typeface="+mn-ea"/>
                    <a:cs typeface="+mn-cs"/>
                  </a:rPr>
                  <a:t>peak)</a:t>
                </a:r>
                <a:endParaRPr lang="en-GB" sz="2000" dirty="0">
                  <a:solidFill>
                    <a:schemeClr val="bg1">
                      <a:lumMod val="50000"/>
                    </a:schemeClr>
                  </a:solidFill>
                  <a:latin typeface="Arial"/>
                </a:endParaRPr>
              </a:p>
              <a:p>
                <a:pPr marL="0" marR="0" lvl="0" indent="0" algn="l" defTabSz="914400" rtl="0" eaLnBrk="1" fontAlgn="auto" latinLnBrk="0" hangingPunct="1">
                  <a:lnSpc>
                    <a:spcPts val="3700"/>
                  </a:lnSpc>
                  <a:spcBef>
                    <a:spcPts val="0"/>
                  </a:spcBef>
                  <a:spcAft>
                    <a:spcPts val="0"/>
                  </a:spcAft>
                  <a:buClrTx/>
                  <a:buSzTx/>
                  <a:buFontTx/>
                  <a:buNone/>
                  <a:tabLst/>
                  <a:defRPr/>
                </a:pPr>
                <a:endParaRPr lang="en-GB" sz="2400" dirty="0">
                  <a:solidFill>
                    <a:srgbClr val="0F124A"/>
                  </a:solidFill>
                  <a:latin typeface="Arial"/>
                </a:endParaRPr>
              </a:p>
              <a:p>
                <a:pPr>
                  <a:lnSpc>
                    <a:spcPts val="3700"/>
                  </a:lnSpc>
                  <a:defRPr/>
                </a:pPr>
                <a:r>
                  <a:rPr lang="en-GB" sz="2400" baseline="30000" dirty="0">
                    <a:solidFill>
                      <a:srgbClr val="0F124A"/>
                    </a:solidFill>
                  </a:rPr>
                  <a:t>† </a:t>
                </a:r>
                <a:r>
                  <a:rPr lang="en-GB" sz="2400" dirty="0">
                    <a:solidFill>
                      <a:srgbClr val="0F124A"/>
                    </a:solidFill>
                  </a:rPr>
                  <a:t>with about 100 (10,000)x larger </a:t>
                </a:r>
                <a14:m>
                  <m:oMath xmlns:m="http://schemas.openxmlformats.org/officeDocument/2006/math">
                    <m:sSub>
                      <m:sSubPr>
                        <m:ctrlPr>
                          <a:rPr lang="en-GB" sz="2400" i="1">
                            <a:solidFill>
                              <a:srgbClr val="0F124A"/>
                            </a:solidFill>
                            <a:latin typeface="Cambria Math" panose="02040503050406030204" pitchFamily="18" charset="0"/>
                          </a:rPr>
                        </m:ctrlPr>
                      </m:sSubPr>
                      <m:e>
                        <m:r>
                          <a:rPr lang="en-GB" sz="2400" i="1">
                            <a:solidFill>
                              <a:srgbClr val="0F124A"/>
                            </a:solidFill>
                            <a:latin typeface="Cambria Math" panose="02040503050406030204" pitchFamily="18" charset="0"/>
                            <a:ea typeface="Cambria Math" panose="02040503050406030204" pitchFamily="18" charset="0"/>
                          </a:rPr>
                          <m:t>𝜀</m:t>
                        </m:r>
                      </m:e>
                      <m:sub>
                        <m:r>
                          <a:rPr lang="en-US" sz="2400" i="1">
                            <a:solidFill>
                              <a:srgbClr val="0F124A"/>
                            </a:solidFill>
                            <a:latin typeface="Cambria Math" panose="02040503050406030204" pitchFamily="18" charset="0"/>
                          </a:rPr>
                          <m:t>𝑦</m:t>
                        </m:r>
                      </m:sub>
                    </m:sSub>
                  </m:oMath>
                </a14:m>
                <a:r>
                  <a:rPr lang="en-GB" sz="2400" dirty="0">
                    <a:solidFill>
                      <a:srgbClr val="0F124A"/>
                    </a:solidFill>
                  </a:rPr>
                  <a:t> of stored (injected) beam than FCC-ee, and ~1/2 </a:t>
                </a:r>
                <a:r>
                  <a:rPr lang="en-GB" sz="2400" i="1" dirty="0">
                    <a:solidFill>
                      <a:srgbClr val="0F124A"/>
                    </a:solidFill>
                  </a:rPr>
                  <a:t>l</a:t>
                </a:r>
                <a:r>
                  <a:rPr lang="en-GB" sz="2400" dirty="0">
                    <a:solidFill>
                      <a:srgbClr val="0F124A"/>
                    </a:solidFill>
                  </a:rPr>
                  <a:t>* </a:t>
                </a:r>
              </a:p>
              <a:p>
                <a:pPr marL="0" marR="0" lvl="0" indent="0" algn="l" defTabSz="914400" rtl="0" eaLnBrk="1" fontAlgn="auto" latinLnBrk="0" hangingPunct="1">
                  <a:lnSpc>
                    <a:spcPts val="3700"/>
                  </a:lnSpc>
                  <a:spcBef>
                    <a:spcPts val="0"/>
                  </a:spcBef>
                  <a:spcAft>
                    <a:spcPts val="0"/>
                  </a:spcAft>
                  <a:buClrTx/>
                  <a:buSzTx/>
                  <a:buFontTx/>
                  <a:buNone/>
                  <a:tabLst/>
                  <a:defRPr/>
                </a:pPr>
                <a:endParaRPr lang="en-GB" sz="2400" dirty="0">
                  <a:solidFill>
                    <a:srgbClr val="0F124A"/>
                  </a:solidFill>
                  <a:latin typeface="Arial"/>
                </a:endParaRPr>
              </a:p>
            </p:txBody>
          </p:sp>
        </mc:Choice>
        <mc:Fallback xmlns="">
          <p:sp>
            <p:nvSpPr>
              <p:cNvPr id="4" name="TextBox 3">
                <a:extLst>
                  <a:ext uri="{FF2B5EF4-FFF2-40B4-BE49-F238E27FC236}">
                    <a16:creationId xmlns:a16="http://schemas.microsoft.com/office/drawing/2014/main" id="{FDD6F36E-6995-3F03-DC15-12C32BD06E87}"/>
                  </a:ext>
                </a:extLst>
              </p:cNvPr>
              <p:cNvSpPr txBox="1">
                <a:spLocks noRot="1" noChangeAspect="1" noMove="1" noResize="1" noEditPoints="1" noAdjustHandles="1" noChangeArrowheads="1" noChangeShapeType="1" noTextEdit="1"/>
              </p:cNvSpPr>
              <p:nvPr/>
            </p:nvSpPr>
            <p:spPr>
              <a:xfrm>
                <a:off x="193585" y="399616"/>
                <a:ext cx="12121741" cy="6183552"/>
              </a:xfrm>
              <a:prstGeom prst="rect">
                <a:avLst/>
              </a:prstGeom>
              <a:blipFill>
                <a:blip r:embed="rId2"/>
                <a:stretch>
                  <a:fillRect l="-1308"/>
                </a:stretch>
              </a:blipFill>
            </p:spPr>
            <p:txBody>
              <a:bodyPr/>
              <a:lstStyle/>
              <a:p>
                <a:r>
                  <a:rPr lang="en-GB">
                    <a:noFill/>
                  </a:rPr>
                  <a:t> </a:t>
                </a:r>
              </a:p>
            </p:txBody>
          </p:sp>
        </mc:Fallback>
      </mc:AlternateContent>
    </p:spTree>
    <p:extLst>
      <p:ext uri="{BB962C8B-B14F-4D97-AF65-F5344CB8AC3E}">
        <p14:creationId xmlns:p14="http://schemas.microsoft.com/office/powerpoint/2010/main" val="4166593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3FE5859-829B-99CE-5CA2-13D5F71CD59F}"/>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6</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4" name="Picture 3">
            <a:extLst>
              <a:ext uri="{FF2B5EF4-FFF2-40B4-BE49-F238E27FC236}">
                <a16:creationId xmlns:a16="http://schemas.microsoft.com/office/drawing/2014/main" id="{709B3B1B-6F0C-793D-4165-C1291F53177C}"/>
              </a:ext>
            </a:extLst>
          </p:cNvPr>
          <p:cNvPicPr>
            <a:picLocks noChangeAspect="1"/>
          </p:cNvPicPr>
          <p:nvPr/>
        </p:nvPicPr>
        <p:blipFill>
          <a:blip r:embed="rId2"/>
          <a:stretch>
            <a:fillRect/>
          </a:stretch>
        </p:blipFill>
        <p:spPr>
          <a:xfrm>
            <a:off x="289832" y="876300"/>
            <a:ext cx="11586482" cy="5574824"/>
          </a:xfrm>
          <a:prstGeom prst="rect">
            <a:avLst/>
          </a:prstGeom>
        </p:spPr>
      </p:pic>
      <p:sp>
        <p:nvSpPr>
          <p:cNvPr id="5" name="TextBox 4">
            <a:extLst>
              <a:ext uri="{FF2B5EF4-FFF2-40B4-BE49-F238E27FC236}">
                <a16:creationId xmlns:a16="http://schemas.microsoft.com/office/drawing/2014/main" id="{CDF429AD-2B6F-1B20-DBE0-AF7143577DC3}"/>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2. achievements and goals: parameters</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506106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36B5FA-81FC-5BC1-F71D-7158B5B1C17D}"/>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7</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E634470A-D408-849A-799D-863E7C26D693}"/>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2. challenges encountered </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9FFD0ACF-8397-8A46-4D62-E6DD3483C198}"/>
                  </a:ext>
                </a:extLst>
              </p:cNvPr>
              <p:cNvSpPr txBox="1"/>
              <p:nvPr/>
            </p:nvSpPr>
            <p:spPr>
              <a:xfrm>
                <a:off x="311404" y="1019174"/>
                <a:ext cx="11642472" cy="7964809"/>
              </a:xfrm>
              <a:prstGeom prst="rect">
                <a:avLst/>
              </a:prstGeom>
              <a:noFill/>
            </p:spPr>
            <p:txBody>
              <a:bodyPr wrap="square" rtlCol="0">
                <a:spAutoFit/>
              </a:bodyPr>
              <a:lstStyle/>
              <a:p>
                <a:pPr marL="457200" indent="-457200" algn="l">
                  <a:lnSpc>
                    <a:spcPct val="110000"/>
                  </a:lnSpc>
                  <a:buFont typeface="Arial" panose="020B0604020202020204" pitchFamily="34" charset="0"/>
                  <a:buChar char="•"/>
                </a:pPr>
                <a:r>
                  <a:rPr lang="en-US" sz="3000" b="1" dirty="0"/>
                  <a:t>sudden beam loss </a:t>
                </a:r>
                <a:r>
                  <a:rPr lang="en-US" sz="2800" dirty="0"/>
                  <a:t>(being addressed)</a:t>
                </a:r>
              </a:p>
              <a:p>
                <a:pPr marL="457200" indent="-457200" algn="l">
                  <a:lnSpc>
                    <a:spcPct val="110000"/>
                  </a:lnSpc>
                  <a:buFont typeface="Arial" panose="020B0604020202020204" pitchFamily="34" charset="0"/>
                  <a:buChar char="•"/>
                </a:pPr>
                <a:r>
                  <a:rPr lang="en-US" sz="3000" b="1" dirty="0"/>
                  <a:t>stored beam vertical emittance </a:t>
                </a:r>
                <a:r>
                  <a:rPr lang="en-US" sz="2800" dirty="0"/>
                  <a:t>(~10x design)</a:t>
                </a:r>
              </a:p>
              <a:p>
                <a:pPr marL="457200" indent="-457200" algn="l">
                  <a:lnSpc>
                    <a:spcPct val="110000"/>
                  </a:lnSpc>
                  <a:buFont typeface="Arial" panose="020B0604020202020204" pitchFamily="34" charset="0"/>
                  <a:buChar char="•"/>
                </a:pPr>
                <a:r>
                  <a:rPr lang="en-US" sz="3000" b="1" dirty="0">
                    <a:solidFill>
                      <a:srgbClr val="FF0000"/>
                    </a:solidFill>
                  </a:rPr>
                  <a:t>injected vertical beam emittance </a:t>
                </a:r>
                <a:r>
                  <a:rPr lang="en-US" sz="2800" dirty="0"/>
                  <a:t>(currently ~1000x the design stored beam emittance)</a:t>
                </a:r>
              </a:p>
              <a:p>
                <a:pPr marL="457200" indent="-457200" algn="l">
                  <a:lnSpc>
                    <a:spcPct val="110000"/>
                  </a:lnSpc>
                  <a:buFont typeface="Arial" panose="020B0604020202020204" pitchFamily="34" charset="0"/>
                  <a:buChar char="•"/>
                </a:pPr>
                <a:r>
                  <a:rPr lang="en-US" sz="3000" b="1" dirty="0"/>
                  <a:t>injection efficiency </a:t>
                </a:r>
                <a:r>
                  <a:rPr lang="en-US" sz="2800" dirty="0"/>
                  <a:t>(due to large injected emittance &amp; physical + dynamics aperture; limiting beam current)</a:t>
                </a:r>
              </a:p>
              <a:p>
                <a:pPr marL="457200" indent="-457200" algn="l">
                  <a:lnSpc>
                    <a:spcPct val="110000"/>
                  </a:lnSpc>
                  <a:buFont typeface="Arial" panose="020B0604020202020204" pitchFamily="34" charset="0"/>
                  <a:buChar char="•"/>
                </a:pPr>
                <a:r>
                  <a:rPr lang="en-US" sz="3000" b="1" dirty="0"/>
                  <a:t>interaction region </a:t>
                </a:r>
                <a:r>
                  <a:rPr lang="en-US" sz="2800" dirty="0"/>
                  <a:t>(highly complex source of IP aberrations)</a:t>
                </a:r>
              </a:p>
              <a:p>
                <a:pPr marL="457200" indent="-457200" algn="l">
                  <a:lnSpc>
                    <a:spcPct val="110000"/>
                  </a:lnSpc>
                  <a:buFont typeface="Arial" panose="020B0604020202020204" pitchFamily="34" charset="0"/>
                  <a:buChar char="•"/>
                </a:pPr>
                <a:r>
                  <a:rPr lang="en-US" sz="3000" b="1" dirty="0"/>
                  <a:t>IP beta </a:t>
                </a:r>
                <a14:m>
                  <m:oMath xmlns:m="http://schemas.openxmlformats.org/officeDocument/2006/math">
                    <m:sSubSup>
                      <m:sSubSupPr>
                        <m:ctrlPr>
                          <a:rPr lang="en-US" sz="3000" b="1" i="1" smtClean="0">
                            <a:latin typeface="Cambria Math" panose="02040503050406030204" pitchFamily="18" charset="0"/>
                          </a:rPr>
                        </m:ctrlPr>
                      </m:sSubSupPr>
                      <m:e>
                        <m:r>
                          <a:rPr lang="en-US" sz="3000" b="1" i="1" smtClean="0">
                            <a:latin typeface="Cambria Math" panose="02040503050406030204" pitchFamily="18" charset="0"/>
                            <a:ea typeface="Cambria Math" panose="02040503050406030204" pitchFamily="18" charset="0"/>
                          </a:rPr>
                          <m:t>𝜷</m:t>
                        </m:r>
                      </m:e>
                      <m:sub>
                        <m:r>
                          <a:rPr lang="en-US" sz="3000" b="1" i="1" smtClean="0">
                            <a:latin typeface="Cambria Math" panose="02040503050406030204" pitchFamily="18" charset="0"/>
                          </a:rPr>
                          <m:t>𝒚</m:t>
                        </m:r>
                      </m:sub>
                      <m:sup>
                        <m:r>
                          <a:rPr lang="en-US" sz="3000" b="1" i="1" smtClean="0">
                            <a:latin typeface="Cambria Math" panose="02040503050406030204" pitchFamily="18" charset="0"/>
                          </a:rPr>
                          <m:t>∗</m:t>
                        </m:r>
                      </m:sup>
                    </m:sSubSup>
                  </m:oMath>
                </a14:m>
                <a:r>
                  <a:rPr lang="en-US" sz="3000" b="1" dirty="0"/>
                  <a:t> </a:t>
                </a:r>
                <a:r>
                  <a:rPr lang="en-US" sz="2800" dirty="0"/>
                  <a:t>(limited by injected beam emittance, IR aperture, DA)</a:t>
                </a:r>
              </a:p>
              <a:p>
                <a:pPr marL="457200" indent="-457200" algn="l">
                  <a:lnSpc>
                    <a:spcPct val="110000"/>
                  </a:lnSpc>
                  <a:buFont typeface="Arial" panose="020B0604020202020204" pitchFamily="34" charset="0"/>
                  <a:buChar char="•"/>
                </a:pPr>
                <a:r>
                  <a:rPr lang="en-US" sz="3000" b="1" dirty="0"/>
                  <a:t>specific luminosity </a:t>
                </a:r>
                <a:r>
                  <a:rPr lang="en-US" sz="2800" dirty="0"/>
                  <a:t>(</a:t>
                </a:r>
                <a:r>
                  <a:rPr lang="en-US" sz="2800" b="1" dirty="0">
                    <a:solidFill>
                      <a:srgbClr val="FF0000"/>
                    </a:solidFill>
                  </a:rPr>
                  <a:t>linear &amp; chromatic coupling</a:t>
                </a:r>
                <a:r>
                  <a:rPr lang="en-US" sz="2800" b="1" dirty="0"/>
                  <a:t>, design lattice,</a:t>
                </a:r>
                <a:r>
                  <a:rPr lang="en-US" sz="2800" dirty="0"/>
                  <a:t> optics errors, space charge, impedance, </a:t>
                </a:r>
                <a:r>
                  <a:rPr lang="en-US" sz="2800" b="1" dirty="0"/>
                  <a:t>feedback</a:t>
                </a:r>
                <a:r>
                  <a:rPr lang="en-US" sz="2800" dirty="0"/>
                  <a:t>/noise,…)</a:t>
                </a:r>
              </a:p>
              <a:p>
                <a:pPr marL="457200" indent="-457200" algn="l">
                  <a:lnSpc>
                    <a:spcPct val="110000"/>
                  </a:lnSpc>
                  <a:buFont typeface="Arial" panose="020B0604020202020204" pitchFamily="34" charset="0"/>
                  <a:buChar char="•"/>
                </a:pPr>
                <a:r>
                  <a:rPr lang="en-US" sz="3000" dirty="0"/>
                  <a:t>limited number of experts   </a:t>
                </a:r>
              </a:p>
              <a:p>
                <a:pPr algn="l">
                  <a:lnSpc>
                    <a:spcPts val="3700"/>
                  </a:lnSpc>
                </a:pPr>
                <a:endParaRPr lang="en-US" sz="3000" dirty="0"/>
              </a:p>
              <a:p>
                <a:pPr algn="l">
                  <a:lnSpc>
                    <a:spcPts val="3700"/>
                  </a:lnSpc>
                </a:pPr>
                <a:endParaRPr lang="en-US" sz="3000" dirty="0"/>
              </a:p>
              <a:p>
                <a:pPr algn="l">
                  <a:lnSpc>
                    <a:spcPts val="3700"/>
                  </a:lnSpc>
                </a:pPr>
                <a:r>
                  <a:rPr lang="en-US" sz="3000" dirty="0"/>
                  <a:t> </a:t>
                </a:r>
              </a:p>
              <a:p>
                <a:pPr algn="l">
                  <a:lnSpc>
                    <a:spcPts val="3700"/>
                  </a:lnSpc>
                </a:pPr>
                <a:endParaRPr lang="en-US" sz="3000" dirty="0"/>
              </a:p>
              <a:p>
                <a:pPr algn="l">
                  <a:lnSpc>
                    <a:spcPts val="3700"/>
                  </a:lnSpc>
                </a:pPr>
                <a:endParaRPr lang="en-GB" sz="3000" dirty="0"/>
              </a:p>
            </p:txBody>
          </p:sp>
        </mc:Choice>
        <mc:Fallback>
          <p:sp>
            <p:nvSpPr>
              <p:cNvPr id="4" name="TextBox 3">
                <a:extLst>
                  <a:ext uri="{FF2B5EF4-FFF2-40B4-BE49-F238E27FC236}">
                    <a16:creationId xmlns:a16="http://schemas.microsoft.com/office/drawing/2014/main" id="{9FFD0ACF-8397-8A46-4D62-E6DD3483C198}"/>
                  </a:ext>
                </a:extLst>
              </p:cNvPr>
              <p:cNvSpPr txBox="1">
                <a:spLocks noRot="1" noChangeAspect="1" noMove="1" noResize="1" noEditPoints="1" noAdjustHandles="1" noChangeArrowheads="1" noChangeShapeType="1" noTextEdit="1"/>
              </p:cNvSpPr>
              <p:nvPr/>
            </p:nvSpPr>
            <p:spPr>
              <a:xfrm>
                <a:off x="311404" y="1019174"/>
                <a:ext cx="11642472" cy="7964809"/>
              </a:xfrm>
              <a:prstGeom prst="rect">
                <a:avLst/>
              </a:prstGeom>
              <a:blipFill>
                <a:blip r:embed="rId2"/>
                <a:stretch>
                  <a:fillRect l="-1047" t="-918" r="-157"/>
                </a:stretch>
              </a:blipFill>
            </p:spPr>
            <p:txBody>
              <a:bodyPr/>
              <a:lstStyle/>
              <a:p>
                <a:r>
                  <a:rPr lang="en-GB">
                    <a:noFill/>
                  </a:rPr>
                  <a:t> </a:t>
                </a:r>
              </a:p>
            </p:txBody>
          </p:sp>
        </mc:Fallback>
      </mc:AlternateContent>
    </p:spTree>
    <p:extLst>
      <p:ext uri="{BB962C8B-B14F-4D97-AF65-F5344CB8AC3E}">
        <p14:creationId xmlns:p14="http://schemas.microsoft.com/office/powerpoint/2010/main" val="2782201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FA98C-1E70-20ED-1CFD-A7B2F67D67B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EBF9DB-83EE-0230-9073-3C77C810EF3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8</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F84BC96F-BA71-CE10-D38B-7321C88927D7}"/>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3. sudden beam losses</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6" name="TextBox 5">
            <a:extLst>
              <a:ext uri="{FF2B5EF4-FFF2-40B4-BE49-F238E27FC236}">
                <a16:creationId xmlns:a16="http://schemas.microsoft.com/office/drawing/2014/main" id="{DCA42E3D-12A9-6408-2522-6D6037B1CEA0}"/>
              </a:ext>
            </a:extLst>
          </p:cNvPr>
          <p:cNvSpPr txBox="1"/>
          <p:nvPr/>
        </p:nvSpPr>
        <p:spPr>
          <a:xfrm>
            <a:off x="193585" y="832485"/>
            <a:ext cx="4407598" cy="5909310"/>
          </a:xfrm>
          <a:prstGeom prst="rect">
            <a:avLst/>
          </a:prstGeom>
          <a:noFill/>
        </p:spPr>
        <p:txBody>
          <a:bodyPr wrap="square">
            <a:spAutoFit/>
          </a:bodyPr>
          <a:lstStyle/>
          <a:p>
            <a:r>
              <a:rPr lang="en-GB" b="1" dirty="0"/>
              <a:t>Large sudden beam loss (SBL) events </a:t>
            </a:r>
            <a:r>
              <a:rPr lang="en-GB" dirty="0"/>
              <a:t>occur </a:t>
            </a:r>
            <a:r>
              <a:rPr lang="en-GB" b="1" dirty="0">
                <a:solidFill>
                  <a:srgbClr val="FF0000"/>
                </a:solidFill>
              </a:rPr>
              <a:t>within 1 turn (10 </a:t>
            </a:r>
            <a:r>
              <a:rPr lang="en-GB" b="1" dirty="0" err="1">
                <a:solidFill>
                  <a:srgbClr val="FF0000"/>
                </a:solidFill>
              </a:rPr>
              <a:t>μs</a:t>
            </a:r>
            <a:r>
              <a:rPr lang="en-GB" b="1" dirty="0">
                <a:solidFill>
                  <a:srgbClr val="FF0000"/>
                </a:solidFill>
              </a:rPr>
              <a:t>). </a:t>
            </a:r>
          </a:p>
          <a:p>
            <a:r>
              <a:rPr lang="en-GB" dirty="0"/>
              <a:t>A significant portion of the beam is lost before the beam abort.</a:t>
            </a:r>
          </a:p>
          <a:p>
            <a:r>
              <a:rPr lang="en-GB" dirty="0"/>
              <a:t>SBLs often lead to </a:t>
            </a:r>
            <a:r>
              <a:rPr lang="en-GB" b="1" dirty="0">
                <a:solidFill>
                  <a:srgbClr val="FF0000"/>
                </a:solidFill>
              </a:rPr>
              <a:t>damage of collimators and other accelerator components</a:t>
            </a:r>
            <a:r>
              <a:rPr lang="en-GB" dirty="0"/>
              <a:t>, occasionally also to </a:t>
            </a:r>
            <a:r>
              <a:rPr lang="en-GB" b="1" dirty="0">
                <a:solidFill>
                  <a:srgbClr val="FF0000"/>
                </a:solidFill>
              </a:rPr>
              <a:t>quenches of the final focusing superconducting magnets (QCS), and to large detector backgrounds </a:t>
            </a:r>
            <a:r>
              <a:rPr lang="en-GB" dirty="0"/>
              <a:t>plus potential damage inside the Belle 2 experiment. </a:t>
            </a:r>
          </a:p>
          <a:p>
            <a:r>
              <a:rPr lang="en-GB" b="1" dirty="0">
                <a:solidFill>
                  <a:srgbClr val="0000CC"/>
                </a:solidFill>
              </a:rPr>
              <a:t>SBLs occur for both beams, in collision and without collision, with a squeezed and relaxed optics</a:t>
            </a:r>
            <a:r>
              <a:rPr lang="en-GB" dirty="0"/>
              <a:t>, but more frequently and more impactfully in the Low Energy positron Ring (LER). </a:t>
            </a:r>
          </a:p>
          <a:p>
            <a:r>
              <a:rPr lang="en-GB" b="1" dirty="0">
                <a:solidFill>
                  <a:srgbClr val="0000CC"/>
                </a:solidFill>
              </a:rPr>
              <a:t>In the LER, about 250 such events were observed in 2024. The rate of SBL events is higher the higher the beam current. </a:t>
            </a:r>
          </a:p>
        </p:txBody>
      </p:sp>
      <p:sp>
        <p:nvSpPr>
          <p:cNvPr id="8" name="TextBox 7">
            <a:extLst>
              <a:ext uri="{FF2B5EF4-FFF2-40B4-BE49-F238E27FC236}">
                <a16:creationId xmlns:a16="http://schemas.microsoft.com/office/drawing/2014/main" id="{289B437F-57D6-B6ED-96E7-5160DA73ED87}"/>
              </a:ext>
            </a:extLst>
          </p:cNvPr>
          <p:cNvSpPr txBox="1"/>
          <p:nvPr/>
        </p:nvSpPr>
        <p:spPr>
          <a:xfrm>
            <a:off x="5541291" y="2737869"/>
            <a:ext cx="5235102" cy="369332"/>
          </a:xfrm>
          <a:prstGeom prst="rect">
            <a:avLst/>
          </a:prstGeom>
          <a:noFill/>
        </p:spPr>
        <p:txBody>
          <a:bodyPr wrap="square">
            <a:spAutoFit/>
          </a:bodyPr>
          <a:lstStyle/>
          <a:p>
            <a:r>
              <a:rPr lang="en-GB" dirty="0"/>
              <a:t>Example SBL event, presented by H. Ikeda</a:t>
            </a:r>
          </a:p>
        </p:txBody>
      </p:sp>
      <p:pic>
        <p:nvPicPr>
          <p:cNvPr id="12" name="Picture 11" descr="A black square on a white background&#10;&#10;AI-generated content may be incorrect.">
            <a:extLst>
              <a:ext uri="{FF2B5EF4-FFF2-40B4-BE49-F238E27FC236}">
                <a16:creationId xmlns:a16="http://schemas.microsoft.com/office/drawing/2014/main" id="{F92DA363-2DDA-3328-D243-50DDDFFC57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7505" y="832485"/>
            <a:ext cx="6249272" cy="1790950"/>
          </a:xfrm>
          <a:prstGeom prst="rect">
            <a:avLst/>
          </a:prstGeom>
        </p:spPr>
      </p:pic>
      <p:sp>
        <p:nvSpPr>
          <p:cNvPr id="14" name="TextBox 13">
            <a:extLst>
              <a:ext uri="{FF2B5EF4-FFF2-40B4-BE49-F238E27FC236}">
                <a16:creationId xmlns:a16="http://schemas.microsoft.com/office/drawing/2014/main" id="{219A1CC7-82DF-A84E-4A70-7092029F8F68}"/>
              </a:ext>
            </a:extLst>
          </p:cNvPr>
          <p:cNvSpPr txBox="1"/>
          <p:nvPr/>
        </p:nvSpPr>
        <p:spPr>
          <a:xfrm>
            <a:off x="4987505" y="6204321"/>
            <a:ext cx="7234419" cy="369332"/>
          </a:xfrm>
          <a:prstGeom prst="rect">
            <a:avLst/>
          </a:prstGeom>
          <a:noFill/>
        </p:spPr>
        <p:txBody>
          <a:bodyPr wrap="square">
            <a:spAutoFit/>
          </a:bodyPr>
          <a:lstStyle/>
          <a:p>
            <a:r>
              <a:rPr lang="en-GB" dirty="0"/>
              <a:t> </a:t>
            </a:r>
            <a:r>
              <a:rPr lang="en-GB" dirty="0" err="1"/>
              <a:t>SuperKEKB</a:t>
            </a:r>
            <a:r>
              <a:rPr lang="en-GB" dirty="0"/>
              <a:t> collimator jaw damaged by an SBL event, from H. Ikeda </a:t>
            </a:r>
          </a:p>
        </p:txBody>
      </p:sp>
      <p:pic>
        <p:nvPicPr>
          <p:cNvPr id="16" name="Picture 15" descr="A close-up of a metal object&#10;&#10;AI-generated content may be incorrect.">
            <a:extLst>
              <a:ext uri="{FF2B5EF4-FFF2-40B4-BE49-F238E27FC236}">
                <a16:creationId xmlns:a16="http://schemas.microsoft.com/office/drawing/2014/main" id="{3CE17CCB-705D-1072-297D-588770214D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2343" y="3221635"/>
            <a:ext cx="3934050" cy="2987752"/>
          </a:xfrm>
          <a:prstGeom prst="rect">
            <a:avLst/>
          </a:prstGeom>
        </p:spPr>
      </p:pic>
    </p:spTree>
    <p:extLst>
      <p:ext uri="{BB962C8B-B14F-4D97-AF65-F5344CB8AC3E}">
        <p14:creationId xmlns:p14="http://schemas.microsoft.com/office/powerpoint/2010/main" val="3034663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7C18B9-0DEC-00C1-B6B5-95D252EAADAB}"/>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9</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5DE51900-78D1-6EC3-AE37-0A6AECB49E11}"/>
              </a:ext>
            </a:extLst>
          </p:cNvPr>
          <p:cNvSpPr txBox="1"/>
          <p:nvPr/>
        </p:nvSpPr>
        <p:spPr>
          <a:xfrm>
            <a:off x="345620" y="1066264"/>
            <a:ext cx="11617779" cy="369332"/>
          </a:xfrm>
          <a:prstGeom prst="rect">
            <a:avLst/>
          </a:prstGeom>
          <a:noFill/>
        </p:spPr>
        <p:txBody>
          <a:bodyPr wrap="square">
            <a:spAutoFit/>
          </a:bodyPr>
          <a:lstStyle/>
          <a:p>
            <a:r>
              <a:rPr lang="en-GB" dirty="0"/>
              <a:t>Several turns before the sudden beam loss happens, the vertical beam size often increases significantly.</a:t>
            </a:r>
          </a:p>
        </p:txBody>
      </p:sp>
      <p:sp>
        <p:nvSpPr>
          <p:cNvPr id="4" name="TextBox 3">
            <a:extLst>
              <a:ext uri="{FF2B5EF4-FFF2-40B4-BE49-F238E27FC236}">
                <a16:creationId xmlns:a16="http://schemas.microsoft.com/office/drawing/2014/main" id="{39DD930D-2117-2787-E09F-BA7B56B219CC}"/>
              </a:ext>
            </a:extLst>
          </p:cNvPr>
          <p:cNvSpPr txBox="1"/>
          <p:nvPr/>
        </p:nvSpPr>
        <p:spPr>
          <a:xfrm>
            <a:off x="193585" y="116205"/>
            <a:ext cx="12121741" cy="566822"/>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600" dirty="0">
                <a:solidFill>
                  <a:srgbClr val="0F124A"/>
                </a:solidFill>
                <a:latin typeface="Arial"/>
              </a:rPr>
              <a:t>3. sudden beam losses cont’d</a:t>
            </a:r>
            <a:endParaRPr kumimoji="0" lang="en-GB" sz="3600" b="0" i="0" u="none" strike="noStrike" kern="1200" cap="none" spc="0" normalizeH="0" baseline="0" noProof="0" dirty="0">
              <a:ln>
                <a:noFill/>
              </a:ln>
              <a:solidFill>
                <a:srgbClr val="0F124A"/>
              </a:solidFill>
              <a:effectLst/>
              <a:uLnTx/>
              <a:uFillTx/>
              <a:latin typeface="Arial"/>
              <a:ea typeface="+mn-ea"/>
              <a:cs typeface="+mn-cs"/>
            </a:endParaRPr>
          </a:p>
        </p:txBody>
      </p:sp>
      <p:sp>
        <p:nvSpPr>
          <p:cNvPr id="6" name="TextBox 5">
            <a:extLst>
              <a:ext uri="{FF2B5EF4-FFF2-40B4-BE49-F238E27FC236}">
                <a16:creationId xmlns:a16="http://schemas.microsoft.com/office/drawing/2014/main" id="{2B273295-0900-C858-716E-06B37B02CADC}"/>
              </a:ext>
            </a:extLst>
          </p:cNvPr>
          <p:cNvSpPr txBox="1"/>
          <p:nvPr/>
        </p:nvSpPr>
        <p:spPr>
          <a:xfrm>
            <a:off x="345621" y="5791736"/>
            <a:ext cx="11746778" cy="646331"/>
          </a:xfrm>
          <a:prstGeom prst="rect">
            <a:avLst/>
          </a:prstGeom>
          <a:noFill/>
        </p:spPr>
        <p:txBody>
          <a:bodyPr wrap="square">
            <a:spAutoFit/>
          </a:bodyPr>
          <a:lstStyle/>
          <a:p>
            <a:r>
              <a:rPr lang="en-GB" b="1" dirty="0">
                <a:solidFill>
                  <a:srgbClr val="0000CC"/>
                </a:solidFill>
              </a:rPr>
              <a:t>Vertical blow during a sudden beam loss event </a:t>
            </a:r>
            <a:r>
              <a:rPr lang="en-GB" dirty="0"/>
              <a:t>(left), from H. Ikeda, and </a:t>
            </a:r>
            <a:r>
              <a:rPr lang="en-GB" b="1" dirty="0">
                <a:solidFill>
                  <a:srgbClr val="0000CC"/>
                </a:solidFill>
              </a:rPr>
              <a:t>black stain next to an “MO’”-type flange </a:t>
            </a:r>
            <a:r>
              <a:rPr lang="en-GB" dirty="0"/>
              <a:t>(right), shown by K. Shibata </a:t>
            </a:r>
          </a:p>
        </p:txBody>
      </p:sp>
      <p:pic>
        <p:nvPicPr>
          <p:cNvPr id="8" name="Picture 7" descr="A blue screen with arrows pointing to a blue background&#10;&#10;AI-generated content may be incorrect.">
            <a:extLst>
              <a:ext uri="{FF2B5EF4-FFF2-40B4-BE49-F238E27FC236}">
                <a16:creationId xmlns:a16="http://schemas.microsoft.com/office/drawing/2014/main" id="{29F0C983-7D5C-CD36-B6C1-F5DD3B3F38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061" y="1679831"/>
            <a:ext cx="5159367" cy="3889129"/>
          </a:xfrm>
          <a:prstGeom prst="rect">
            <a:avLst/>
          </a:prstGeom>
        </p:spPr>
      </p:pic>
      <p:pic>
        <p:nvPicPr>
          <p:cNvPr id="10" name="Picture 9" descr="Close-up of a copper machine&#10;&#10;AI-generated content may be incorrect.">
            <a:extLst>
              <a:ext uri="{FF2B5EF4-FFF2-40B4-BE49-F238E27FC236}">
                <a16:creationId xmlns:a16="http://schemas.microsoft.com/office/drawing/2014/main" id="{859BEEFB-0100-4EC0-D1C5-A55A8B6A15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1779667"/>
            <a:ext cx="4974771" cy="3789294"/>
          </a:xfrm>
          <a:prstGeom prst="rect">
            <a:avLst/>
          </a:prstGeom>
        </p:spPr>
      </p:pic>
    </p:spTree>
    <p:extLst>
      <p:ext uri="{BB962C8B-B14F-4D97-AF65-F5344CB8AC3E}">
        <p14:creationId xmlns:p14="http://schemas.microsoft.com/office/powerpoint/2010/main" val="312545592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4.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18051</TotalTime>
  <Words>4096</Words>
  <Application>Microsoft Office PowerPoint</Application>
  <PresentationFormat>Widescreen</PresentationFormat>
  <Paragraphs>248</Paragraphs>
  <Slides>36</Slides>
  <Notes>0</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36</vt:i4>
      </vt:variant>
    </vt:vector>
  </HeadingPairs>
  <TitlesOfParts>
    <vt:vector size="47" baseType="lpstr">
      <vt:lpstr>Aptos</vt:lpstr>
      <vt:lpstr>Arial</vt:lpstr>
      <vt:lpstr>Calibri</vt:lpstr>
      <vt:lpstr>Cambria Math</vt:lpstr>
      <vt:lpstr>Symbol</vt:lpstr>
      <vt:lpstr>Times New Roman</vt:lpstr>
      <vt:lpstr>Wingdings</vt:lpstr>
      <vt:lpstr>1_Office Theme</vt:lpstr>
      <vt:lpstr>Content Slides - Deep Blue</vt:lpstr>
      <vt:lpstr>1_Content Slides - Deep Blue</vt:lpstr>
      <vt:lpstr>6_Content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appendix 5: SuperKEKB in Xsuite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111</cp:revision>
  <dcterms:created xsi:type="dcterms:W3CDTF">2023-08-29T20:07:43Z</dcterms:created>
  <dcterms:modified xsi:type="dcterms:W3CDTF">2025-11-18T15:32:44Z</dcterms:modified>
</cp:coreProperties>
</file>