
<file path=[Content_Types].xml><?xml version="1.0" encoding="utf-8"?>
<Types xmlns="http://schemas.openxmlformats.org/package/2006/content-types">
  <Default Extension="gif" ContentType="image/gi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71" r:id="rId12"/>
    <p:sldId id="272" r:id="rId13"/>
    <p:sldId id="274" r:id="rId14"/>
    <p:sldId id="278" r:id="rId15"/>
    <p:sldId id="279" r:id="rId16"/>
    <p:sldId id="280" r:id="rId17"/>
    <p:sldId id="281" r:id="rId18"/>
    <p:sldId id="282" r:id="rId19"/>
    <p:sldId id="283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08" r:id="rId34"/>
    <p:sldId id="309" r:id="rId35"/>
    <p:sldId id="311" r:id="rId36"/>
    <p:sldId id="312" r:id="rId3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2129CD"/>
        </a:solidFill>
        <a:effectLst/>
        <a:uFillTx/>
        <a:latin typeface="Chalkduster"/>
        <a:ea typeface="Chalkduster"/>
        <a:cs typeface="Chalkduster"/>
        <a:sym typeface="Chalkduster"/>
      </a:defRPr>
    </a:lvl1pPr>
    <a:lvl2pPr marL="0" marR="0" indent="457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2129CD"/>
        </a:solidFill>
        <a:effectLst/>
        <a:uFillTx/>
        <a:latin typeface="Chalkduster"/>
        <a:ea typeface="Chalkduster"/>
        <a:cs typeface="Chalkduster"/>
        <a:sym typeface="Chalkduster"/>
      </a:defRPr>
    </a:lvl2pPr>
    <a:lvl3pPr marL="0" marR="0" indent="914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2129CD"/>
        </a:solidFill>
        <a:effectLst/>
        <a:uFillTx/>
        <a:latin typeface="Chalkduster"/>
        <a:ea typeface="Chalkduster"/>
        <a:cs typeface="Chalkduster"/>
        <a:sym typeface="Chalkduster"/>
      </a:defRPr>
    </a:lvl3pPr>
    <a:lvl4pPr marL="0" marR="0" indent="1371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2129CD"/>
        </a:solidFill>
        <a:effectLst/>
        <a:uFillTx/>
        <a:latin typeface="Chalkduster"/>
        <a:ea typeface="Chalkduster"/>
        <a:cs typeface="Chalkduster"/>
        <a:sym typeface="Chalkduster"/>
      </a:defRPr>
    </a:lvl4pPr>
    <a:lvl5pPr marL="0" marR="0" indent="18288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2129CD"/>
        </a:solidFill>
        <a:effectLst/>
        <a:uFillTx/>
        <a:latin typeface="Chalkduster"/>
        <a:ea typeface="Chalkduster"/>
        <a:cs typeface="Chalkduster"/>
        <a:sym typeface="Chalkduster"/>
      </a:defRPr>
    </a:lvl5pPr>
    <a:lvl6pPr marL="0" marR="0" indent="22860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2129CD"/>
        </a:solidFill>
        <a:effectLst/>
        <a:uFillTx/>
        <a:latin typeface="Chalkduster"/>
        <a:ea typeface="Chalkduster"/>
        <a:cs typeface="Chalkduster"/>
        <a:sym typeface="Chalkduster"/>
      </a:defRPr>
    </a:lvl6pPr>
    <a:lvl7pPr marL="0" marR="0" indent="2743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2129CD"/>
        </a:solidFill>
        <a:effectLst/>
        <a:uFillTx/>
        <a:latin typeface="Chalkduster"/>
        <a:ea typeface="Chalkduster"/>
        <a:cs typeface="Chalkduster"/>
        <a:sym typeface="Chalkduster"/>
      </a:defRPr>
    </a:lvl7pPr>
    <a:lvl8pPr marL="0" marR="0" indent="3200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2129CD"/>
        </a:solidFill>
        <a:effectLst/>
        <a:uFillTx/>
        <a:latin typeface="Chalkduster"/>
        <a:ea typeface="Chalkduster"/>
        <a:cs typeface="Chalkduster"/>
        <a:sym typeface="Chalkduster"/>
      </a:defRPr>
    </a:lvl8pPr>
    <a:lvl9pPr marL="0" marR="0" indent="3657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2129CD"/>
        </a:solidFill>
        <a:effectLst/>
        <a:uFillTx/>
        <a:latin typeface="Chalkduster"/>
        <a:ea typeface="Chalkduster"/>
        <a:cs typeface="Chalkduster"/>
        <a:sym typeface="Chalkduster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357243"/>
              <a:satOff val="7293"/>
              <a:lumOff val="8906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1412"/>
              <a:lumOff val="16412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>
                  <a:satOff val="1412"/>
                  <a:lumOff val="16412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6E937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FFF171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A51B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E1A84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103425"/>
              <a:satOff val="-7243"/>
              <a:lumOff val="992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chemeClr val="accent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lumOff val="-14283"/>
            </a:schemeClr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5">
                  <a:lumOff val="-1428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satOff val="-6299"/>
              <a:lumOff val="-32309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 showGuides="1">
      <p:cViewPr varScale="1">
        <p:scale>
          <a:sx n="59" d="100"/>
          <a:sy n="59" d="100"/>
        </p:scale>
        <p:origin x="264" y="24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0" name="Shape 26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5" name="Shape 41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explain what is the correlation function on the board - it’s the excess probability above random to find pairs </a:t>
            </a:r>
            <a:br/>
            <a:r>
              <a:t>4 different plots: 4 models. Magneta = CDM only: no wiggles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8" name="Shape 4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explain what is the correlation function on the board - it’s the excess probability above random to find pairs </a:t>
            </a:r>
            <a:br/>
            <a:r>
              <a:t>4 different plots: 4 models. Magneta = CDM only: no wiggles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7" name="Shape 4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on the broadening of the peak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15" name="Shape 61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defRPr sz="2400">
                <a:latin typeface="Avenir"/>
                <a:ea typeface="Avenir"/>
                <a:cs typeface="Avenir"/>
                <a:sym typeface="Avenir Roman"/>
              </a:defRPr>
            </a:lvl1pPr>
          </a:lstStyle>
          <a:p>
            <a:r>
              <a:t>mention QSO separation 1arcsec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12268950"/>
            <a:ext cx="21971000" cy="660401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spcBef>
                <a:spcPts val="0"/>
              </a:spcBef>
              <a:buSzTx/>
              <a:buNone/>
              <a:defRPr sz="3300">
                <a:solidFill>
                  <a:schemeClr val="accent1">
                    <a:satOff val="-9155"/>
                    <a:lumOff val="-32673"/>
                  </a:schemeClr>
                </a:solidFill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z="12000" spc="-119"/>
            </a:lvl1pPr>
          </a:lstStyle>
          <a:p>
            <a:r>
              <a:t>Presentation Title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100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Agenda Subtitle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6000"/>
              </a:spcBef>
              <a:buSzTx/>
              <a:buNone/>
              <a:defRPr sz="5000">
                <a:solidFill>
                  <a:schemeClr val="accent1">
                    <a:satOff val="-9155"/>
                    <a:lumOff val="-32673"/>
                  </a:schemeClr>
                </a:solidFill>
                <a:latin typeface="Graphik-Light"/>
                <a:ea typeface="Graphik-Light"/>
                <a:cs typeface="Graphik-Light"/>
                <a:sym typeface="Graphik Light"/>
              </a:defRPr>
            </a:lvl1pPr>
            <a:lvl2pPr marL="0" indent="457200">
              <a:spcBef>
                <a:spcPts val="6000"/>
              </a:spcBef>
              <a:buSzTx/>
              <a:buNone/>
              <a:defRPr sz="5000">
                <a:solidFill>
                  <a:schemeClr val="accent1">
                    <a:satOff val="-9155"/>
                    <a:lumOff val="-32673"/>
                  </a:schemeClr>
                </a:solidFill>
                <a:latin typeface="Graphik-Light"/>
                <a:ea typeface="Graphik-Light"/>
                <a:cs typeface="Graphik-Light"/>
                <a:sym typeface="Graphik Light"/>
              </a:defRPr>
            </a:lvl2pPr>
            <a:lvl3pPr marL="0" indent="914400">
              <a:spcBef>
                <a:spcPts val="6000"/>
              </a:spcBef>
              <a:buSzTx/>
              <a:buNone/>
              <a:defRPr sz="5000">
                <a:solidFill>
                  <a:schemeClr val="accent1">
                    <a:satOff val="-9155"/>
                    <a:lumOff val="-32673"/>
                  </a:schemeClr>
                </a:solidFill>
                <a:latin typeface="Graphik-Light"/>
                <a:ea typeface="Graphik-Light"/>
                <a:cs typeface="Graphik-Light"/>
                <a:sym typeface="Graphik Light"/>
              </a:defRPr>
            </a:lvl3pPr>
            <a:lvl4pPr marL="0" indent="1371600">
              <a:spcBef>
                <a:spcPts val="6000"/>
              </a:spcBef>
              <a:buSzTx/>
              <a:buNone/>
              <a:defRPr sz="5000">
                <a:solidFill>
                  <a:schemeClr val="accent1">
                    <a:satOff val="-9155"/>
                    <a:lumOff val="-32673"/>
                  </a:schemeClr>
                </a:solidFill>
                <a:latin typeface="Graphik-Light"/>
                <a:ea typeface="Graphik-Light"/>
                <a:cs typeface="Graphik-Light"/>
                <a:sym typeface="Graphik Light"/>
              </a:defRPr>
            </a:lvl4pPr>
            <a:lvl5pPr marL="0" indent="1828800">
              <a:spcBef>
                <a:spcPts val="6000"/>
              </a:spcBef>
              <a:buSzTx/>
              <a:buNone/>
              <a:defRPr sz="5000">
                <a:solidFill>
                  <a:schemeClr val="accent1">
                    <a:satOff val="-9155"/>
                    <a:lumOff val="-32673"/>
                  </a:schemeClr>
                </a:solidFill>
                <a:latin typeface="Graphik-Light"/>
                <a:ea typeface="Graphik-Light"/>
                <a:cs typeface="Graphik-Light"/>
                <a:sym typeface="Graphik Light"/>
              </a:defRPr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Agenda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191000"/>
            <a:ext cx="21971000" cy="40894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206500"/>
            <a:ext cx="21971000" cy="7353300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128000"/>
            <a:ext cx="21971000" cy="1079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90000"/>
              </a:lnSpc>
              <a:spcBef>
                <a:spcPts val="0"/>
              </a:spcBef>
              <a:buSzTx/>
              <a:buNone/>
              <a:defRPr sz="5500" spc="-55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5461000" y="9563100"/>
            <a:ext cx="13728700" cy="698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3600">
                <a:solidFill>
                  <a:schemeClr val="accent1">
                    <a:satOff val="-9155"/>
                    <a:lumOff val="-32673"/>
                  </a:schemeClr>
                </a:solidFill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Attribution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194300" y="4165600"/>
            <a:ext cx="13995400" cy="4432300"/>
          </a:xfrm>
          <a:prstGeom prst="rect">
            <a:avLst/>
          </a:prstGeom>
        </p:spPr>
        <p:txBody>
          <a:bodyPr anchor="b"/>
          <a:lstStyle>
            <a:lvl1pPr marL="254000" indent="-254000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  <a:lvl2pPr marL="254000" indent="203200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2pPr>
            <a:lvl3pPr marL="254000" indent="660400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3pPr>
            <a:lvl4pPr marL="254000" indent="1117600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4pPr>
            <a:lvl5pPr marL="254000" indent="1574800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lose-up of a curved, white, layered pattern"/>
          <p:cNvSpPr>
            <a:spLocks noGrp="1"/>
          </p:cNvSpPr>
          <p:nvPr>
            <p:ph type="pic" sz="quarter" idx="21"/>
          </p:nvPr>
        </p:nvSpPr>
        <p:spPr>
          <a:xfrm>
            <a:off x="1257300" y="3213100"/>
            <a:ext cx="7289800" cy="728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Close-up of a layered pattern of gray stone"/>
          <p:cNvSpPr>
            <a:spLocks noGrp="1"/>
          </p:cNvSpPr>
          <p:nvPr>
            <p:ph type="pic" sz="quarter" idx="22"/>
          </p:nvPr>
        </p:nvSpPr>
        <p:spPr>
          <a:xfrm>
            <a:off x="7353300" y="3632200"/>
            <a:ext cx="9677400" cy="6451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Close-up of a white ribbed pattern"/>
          <p:cNvSpPr>
            <a:spLocks noGrp="1"/>
          </p:cNvSpPr>
          <p:nvPr>
            <p:ph type="pic" sz="quarter" idx="23"/>
          </p:nvPr>
        </p:nvSpPr>
        <p:spPr>
          <a:xfrm>
            <a:off x="14621933" y="3632200"/>
            <a:ext cx="9677401" cy="64572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Angular, futuristic, white corridor with shadows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gradFill flip="none" rotWithShape="1">
          <a:gsLst>
            <a:gs pos="0">
              <a:srgbClr val="000000"/>
            </a:gs>
            <a:gs pos="100000">
              <a:srgbClr val="66635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19484"/>
            <a:ext cx="460376" cy="5492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4C494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riangle"/>
          <p:cNvSpPr/>
          <p:nvPr/>
        </p:nvSpPr>
        <p:spPr>
          <a:xfrm>
            <a:off x="3762375" y="3053953"/>
            <a:ext cx="16871192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Triangle"/>
          <p:cNvSpPr/>
          <p:nvPr/>
        </p:nvSpPr>
        <p:spPr>
          <a:xfrm>
            <a:off x="3762375" y="892968"/>
            <a:ext cx="16871192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Title Text"/>
          <p:cNvSpPr txBox="1">
            <a:spLocks noGrp="1"/>
          </p:cNvSpPr>
          <p:nvPr>
            <p:ph type="title"/>
          </p:nvPr>
        </p:nvSpPr>
        <p:spPr>
          <a:xfrm>
            <a:off x="3762375" y="1125140"/>
            <a:ext cx="16859250" cy="1714501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spcBef>
                <a:spcPts val="2200"/>
              </a:spcBef>
              <a:defRPr sz="9800" spc="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r>
              <a:t>Title Text</a:t>
            </a:r>
          </a:p>
        </p:txBody>
      </p:sp>
      <p:sp>
        <p:nvSpPr>
          <p:cNvPr id="1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19484"/>
            <a:ext cx="460376" cy="5492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4C494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uturistic, curved, white structure"/>
          <p:cNvSpPr>
            <a:spLocks noGrp="1"/>
          </p:cNvSpPr>
          <p:nvPr>
            <p:ph type="pic" idx="21"/>
          </p:nvPr>
        </p:nvSpPr>
        <p:spPr>
          <a:xfrm>
            <a:off x="0" y="-5397500"/>
            <a:ext cx="27190700" cy="203930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6500" y="12268200"/>
            <a:ext cx="21971000" cy="660400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spcBef>
                <a:spcPts val="0"/>
              </a:spcBef>
              <a:buSzTx/>
              <a:buNone/>
              <a:defRPr sz="3300">
                <a:solidFill>
                  <a:schemeClr val="accent1">
                    <a:satOff val="-9155"/>
                    <a:lumOff val="-32673"/>
                  </a:schemeClr>
                </a:solidFill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z="12000" spc="-119"/>
            </a:lvl1pPr>
          </a:lstStyle>
          <a:p>
            <a:r>
              <a:t>Presentation Title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itle Text"/>
          <p:cNvSpPr txBox="1">
            <a:spLocks noGrp="1"/>
          </p:cNvSpPr>
          <p:nvPr>
            <p:ph type="title"/>
          </p:nvPr>
        </p:nvSpPr>
        <p:spPr>
          <a:xfrm>
            <a:off x="3762375" y="5161359"/>
            <a:ext cx="16859250" cy="3393282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spcBef>
                <a:spcPts val="2200"/>
              </a:spcBef>
              <a:defRPr sz="9800" spc="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r>
              <a:t>Title Text</a:t>
            </a:r>
          </a:p>
        </p:txBody>
      </p:sp>
      <p:sp>
        <p:nvSpPr>
          <p:cNvPr id="1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19484"/>
            <a:ext cx="460376" cy="5492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4C494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80000"/>
              </a:lnSpc>
              <a:defRPr sz="8500" b="1" spc="-17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Slide Title</a:t>
            </a:r>
          </a:p>
        </p:txBody>
      </p:sp>
      <p:sp>
        <p:nvSpPr>
          <p:cNvPr id="20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Slide Subtitle</a:t>
            </a:r>
          </a:p>
        </p:txBody>
      </p:sp>
      <p:sp>
        <p:nvSpPr>
          <p:cNvPr id="20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609600" indent="-609600" defTabSz="2438338">
              <a:lnSpc>
                <a:spcPct val="90000"/>
              </a:lnSpc>
              <a:spcBef>
                <a:spcPts val="4500"/>
              </a:spcBef>
              <a:buSzPct val="123000"/>
              <a:defRPr sz="48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19200" indent="-609600" defTabSz="2438338">
              <a:lnSpc>
                <a:spcPct val="90000"/>
              </a:lnSpc>
              <a:spcBef>
                <a:spcPts val="4500"/>
              </a:spcBef>
              <a:buSzPct val="123000"/>
              <a:defRPr sz="48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828800" indent="-609600" defTabSz="2438338">
              <a:lnSpc>
                <a:spcPct val="90000"/>
              </a:lnSpc>
              <a:spcBef>
                <a:spcPts val="4500"/>
              </a:spcBef>
              <a:buSzPct val="123000"/>
              <a:defRPr sz="48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438400" indent="-609600" defTabSz="2438338">
              <a:lnSpc>
                <a:spcPct val="90000"/>
              </a:lnSpc>
              <a:spcBef>
                <a:spcPts val="4500"/>
              </a:spcBef>
              <a:buSzPct val="123000"/>
              <a:defRPr sz="48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048000" indent="-609600" defTabSz="2438338">
              <a:lnSpc>
                <a:spcPct val="90000"/>
              </a:lnSpc>
              <a:spcBef>
                <a:spcPts val="4500"/>
              </a:spcBef>
              <a:buSzPct val="123000"/>
              <a:defRPr sz="48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itle Text"/>
          <p:cNvSpPr txBox="1">
            <a:spLocks noGrp="1"/>
          </p:cNvSpPr>
          <p:nvPr>
            <p:ph type="title"/>
          </p:nvPr>
        </p:nvSpPr>
        <p:spPr>
          <a:xfrm>
            <a:off x="4831080" y="548640"/>
            <a:ext cx="14721840" cy="2788921"/>
          </a:xfrm>
          <a:prstGeom prst="rect">
            <a:avLst/>
          </a:prstGeom>
          <a:effectLst>
            <a:outerShdw blurRad="25400" dist="25400" dir="2700000" rotWithShape="0">
              <a:srgbClr val="FFFFFF">
                <a:alpha val="75000"/>
              </a:srgbClr>
            </a:outerShdw>
          </a:effectLst>
        </p:spPr>
        <p:txBody>
          <a:bodyPr lIns="68580" tIns="68580" rIns="68580" bIns="68580" anchor="ctr">
            <a:noAutofit/>
          </a:bodyPr>
          <a:lstStyle>
            <a:lvl1pPr algn="ctr" defTabSz="640080">
              <a:lnSpc>
                <a:spcPct val="100000"/>
              </a:lnSpc>
              <a:defRPr sz="9000" spc="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r>
              <a:t>Title Text</a:t>
            </a:r>
          </a:p>
        </p:txBody>
      </p:sp>
      <p:sp>
        <p:nvSpPr>
          <p:cNvPr id="21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831080" y="3497580"/>
            <a:ext cx="14721840" cy="8938261"/>
          </a:xfrm>
          <a:prstGeom prst="rect">
            <a:avLst/>
          </a:prstGeom>
          <a:effectLst>
            <a:outerShdw blurRad="25400" dist="25400" dir="2700000" rotWithShape="0">
              <a:srgbClr val="FFFFFF">
                <a:alpha val="75000"/>
              </a:srgbClr>
            </a:outerShdw>
          </a:effectLst>
        </p:spPr>
        <p:txBody>
          <a:bodyPr lIns="68580" tIns="68580" rIns="68580" bIns="68580" anchor="ctr">
            <a:noAutofit/>
          </a:bodyPr>
          <a:lstStyle>
            <a:lvl1pPr marL="708490" indent="-483594" defTabSz="640080">
              <a:spcBef>
                <a:spcPts val="4500"/>
              </a:spcBef>
              <a:buSzPct val="125000"/>
              <a:defRPr sz="46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1105894" indent="-483594" defTabSz="640080">
              <a:spcBef>
                <a:spcPts val="4500"/>
              </a:spcBef>
              <a:buSzPct val="125000"/>
              <a:defRPr sz="46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1512294" indent="-483594" defTabSz="640080">
              <a:spcBef>
                <a:spcPts val="4500"/>
              </a:spcBef>
              <a:buSzPct val="125000"/>
              <a:defRPr sz="46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1918694" indent="-483594" defTabSz="640080">
              <a:spcBef>
                <a:spcPts val="4500"/>
              </a:spcBef>
              <a:buSzPct val="125000"/>
              <a:defRPr sz="46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2325094" indent="-483594" defTabSz="640080">
              <a:spcBef>
                <a:spcPts val="4500"/>
              </a:spcBef>
              <a:buSzPct val="125000"/>
              <a:defRPr sz="46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23472" y="13041630"/>
            <a:ext cx="521336" cy="594361"/>
          </a:xfrm>
          <a:prstGeom prst="rect">
            <a:avLst/>
          </a:prstGeom>
          <a:effectLst>
            <a:outerShdw blurRad="25400" dist="25400" dir="2700000" rotWithShape="0">
              <a:srgbClr val="FFFFFF">
                <a:alpha val="75000"/>
              </a:srgbClr>
            </a:outerShdw>
          </a:effectLst>
        </p:spPr>
        <p:txBody>
          <a:bodyPr lIns="68580" tIns="68580" rIns="68580" bIns="68580" anchor="t"/>
          <a:lstStyle>
            <a:lvl1pPr algn="ctr" defTabSz="640080">
              <a:defRPr sz="30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80000"/>
              </a:lnSpc>
              <a:defRPr sz="8500" b="1" spc="-17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Slide Title</a:t>
            </a:r>
          </a:p>
        </p:txBody>
      </p:sp>
      <p:sp>
        <p:nvSpPr>
          <p:cNvPr id="222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Slide Subtitle</a:t>
            </a:r>
          </a:p>
        </p:txBody>
      </p:sp>
      <p:sp>
        <p:nvSpPr>
          <p:cNvPr id="22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609600" indent="-609600" defTabSz="2438338">
              <a:lnSpc>
                <a:spcPct val="90000"/>
              </a:lnSpc>
              <a:spcBef>
                <a:spcPts val="4500"/>
              </a:spcBef>
              <a:buSzPct val="123000"/>
              <a:defRPr sz="4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19200" indent="-609600" defTabSz="2438338">
              <a:lnSpc>
                <a:spcPct val="90000"/>
              </a:lnSpc>
              <a:spcBef>
                <a:spcPts val="4500"/>
              </a:spcBef>
              <a:buSzPct val="123000"/>
              <a:defRPr sz="4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828800" indent="-609600" defTabSz="2438338">
              <a:lnSpc>
                <a:spcPct val="90000"/>
              </a:lnSpc>
              <a:spcBef>
                <a:spcPts val="4500"/>
              </a:spcBef>
              <a:buSzPct val="123000"/>
              <a:defRPr sz="4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438400" indent="-609600" defTabSz="2438338">
              <a:lnSpc>
                <a:spcPct val="90000"/>
              </a:lnSpc>
              <a:spcBef>
                <a:spcPts val="4500"/>
              </a:spcBef>
              <a:buSzPct val="123000"/>
              <a:defRPr sz="4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048000" indent="-609600" defTabSz="2438338">
              <a:lnSpc>
                <a:spcPct val="90000"/>
              </a:lnSpc>
              <a:spcBef>
                <a:spcPts val="4500"/>
              </a:spcBef>
              <a:buSzPct val="123000"/>
              <a:defRPr sz="4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Pr>
        <a:gradFill flip="none" rotWithShape="1">
          <a:gsLst>
            <a:gs pos="0">
              <a:srgbClr val="0D1374"/>
            </a:gs>
            <a:gs pos="100000">
              <a:srgbClr val="898AF9">
                <a:alpha val="6241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riangle"/>
          <p:cNvSpPr/>
          <p:nvPr/>
        </p:nvSpPr>
        <p:spPr>
          <a:xfrm>
            <a:off x="3762375" y="3053953"/>
            <a:ext cx="16871192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Triangle"/>
          <p:cNvSpPr/>
          <p:nvPr/>
        </p:nvSpPr>
        <p:spPr>
          <a:xfrm>
            <a:off x="3762375" y="892968"/>
            <a:ext cx="16871192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19484"/>
            <a:ext cx="460376" cy="5492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4C494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gradFill flip="none" rotWithShape="1">
          <a:gsLst>
            <a:gs pos="0">
              <a:srgbClr val="0D1374"/>
            </a:gs>
            <a:gs pos="100000">
              <a:srgbClr val="898AF9">
                <a:alpha val="6241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riangle"/>
          <p:cNvSpPr/>
          <p:nvPr/>
        </p:nvSpPr>
        <p:spPr>
          <a:xfrm>
            <a:off x="3762375" y="3053953"/>
            <a:ext cx="16871192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1" name="Triangle"/>
          <p:cNvSpPr/>
          <p:nvPr/>
        </p:nvSpPr>
        <p:spPr>
          <a:xfrm>
            <a:off x="3762375" y="892968"/>
            <a:ext cx="16871192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2" name="Title Text"/>
          <p:cNvSpPr txBox="1">
            <a:spLocks noGrp="1"/>
          </p:cNvSpPr>
          <p:nvPr>
            <p:ph type="title"/>
          </p:nvPr>
        </p:nvSpPr>
        <p:spPr>
          <a:xfrm>
            <a:off x="3762375" y="1125140"/>
            <a:ext cx="16859250" cy="1714501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spcBef>
                <a:spcPts val="2200"/>
              </a:spcBef>
              <a:defRPr sz="9800" spc="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r>
              <a:t>Title Text</a:t>
            </a:r>
          </a:p>
        </p:txBody>
      </p:sp>
      <p:sp>
        <p:nvSpPr>
          <p:cNvPr id="243" name="Body Level One…"/>
          <p:cNvSpPr txBox="1">
            <a:spLocks noGrp="1"/>
          </p:cNvSpPr>
          <p:nvPr>
            <p:ph type="body" idx="1"/>
          </p:nvPr>
        </p:nvSpPr>
        <p:spPr>
          <a:xfrm>
            <a:off x="3762375" y="3696890"/>
            <a:ext cx="16859250" cy="8572501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652638" indent="-652638" defTabSz="821531">
              <a:spcBef>
                <a:spcPts val="3300"/>
              </a:spcBef>
              <a:buClr>
                <a:srgbClr val="929292"/>
              </a:buClr>
              <a:buSzPct val="60000"/>
              <a:buFont typeface="Zapf Dingbats"/>
              <a:buChar char="❖"/>
              <a:defRPr sz="50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122538" indent="-652638" defTabSz="821531">
              <a:spcBef>
                <a:spcPts val="3300"/>
              </a:spcBef>
              <a:buClr>
                <a:srgbClr val="929292"/>
              </a:buClr>
              <a:buSzPct val="60000"/>
              <a:buFont typeface="Zapf Dingbats"/>
              <a:buChar char="❖"/>
              <a:defRPr sz="50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592438" indent="-652638" defTabSz="821531">
              <a:spcBef>
                <a:spcPts val="3300"/>
              </a:spcBef>
              <a:buClr>
                <a:srgbClr val="929292"/>
              </a:buClr>
              <a:buSzPct val="60000"/>
              <a:buFont typeface="Zapf Dingbats"/>
              <a:buChar char="❖"/>
              <a:defRPr sz="50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2062338" indent="-652638" defTabSz="821531">
              <a:spcBef>
                <a:spcPts val="3300"/>
              </a:spcBef>
              <a:buClr>
                <a:srgbClr val="929292"/>
              </a:buClr>
              <a:buSzPct val="60000"/>
              <a:buFont typeface="Zapf Dingbats"/>
              <a:buChar char="❖"/>
              <a:defRPr sz="50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532238" indent="-652638" defTabSz="821531">
              <a:spcBef>
                <a:spcPts val="3300"/>
              </a:spcBef>
              <a:buClr>
                <a:srgbClr val="929292"/>
              </a:buClr>
              <a:buSzPct val="60000"/>
              <a:buFont typeface="Zapf Dingbats"/>
              <a:buChar char="❖"/>
              <a:defRPr sz="50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19484"/>
            <a:ext cx="460376" cy="5492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4C494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–Johnny Appleseed"/>
          <p:cNvSpPr>
            <a:spLocks noGrp="1"/>
          </p:cNvSpPr>
          <p:nvPr>
            <p:ph type="body" sz="quarter" idx="21"/>
          </p:nvPr>
        </p:nvSpPr>
        <p:spPr>
          <a:xfrm>
            <a:off x="3798093" y="8393906"/>
            <a:ext cx="16787814" cy="863601"/>
          </a:xfrm>
          <a:prstGeom prst="rect">
            <a:avLst/>
          </a:prstGeom>
        </p:spPr>
        <p:txBody>
          <a:bodyPr lIns="71437" tIns="71437" rIns="71437" bIns="71437">
            <a:spAutoFit/>
          </a:bodyPr>
          <a:lstStyle>
            <a:lvl1pPr marL="0" indent="0" algn="ctr" defTabSz="821531">
              <a:spcBef>
                <a:spcPts val="1600"/>
              </a:spcBef>
              <a:buSzTx/>
              <a:buNone/>
              <a:defRPr sz="4200" i="1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252" name="“Type a quote here.”"/>
          <p:cNvSpPr>
            <a:spLocks noGrp="1"/>
          </p:cNvSpPr>
          <p:nvPr>
            <p:ph type="body" sz="quarter" idx="22"/>
          </p:nvPr>
        </p:nvSpPr>
        <p:spPr>
          <a:xfrm>
            <a:off x="4833937" y="5981303"/>
            <a:ext cx="14716126" cy="1003301"/>
          </a:xfrm>
          <a:prstGeom prst="rect">
            <a:avLst/>
          </a:prstGeom>
        </p:spPr>
        <p:txBody>
          <a:bodyPr lIns="71437" tIns="71437" rIns="71437" bIns="71437" anchor="ctr">
            <a:spAutoFit/>
          </a:bodyPr>
          <a:lstStyle>
            <a:lvl1pPr marL="0" indent="0" algn="ctr" defTabSz="821531">
              <a:spcBef>
                <a:spcPts val="0"/>
              </a:spcBef>
              <a:buSzTx/>
              <a:buNone/>
              <a:defRPr sz="50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2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19484"/>
            <a:ext cx="460376" cy="5492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531">
              <a:defRPr sz="2400">
                <a:solidFill>
                  <a:srgbClr val="4C494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lose-up of a curved, white, layered pattern"/>
          <p:cNvSpPr>
            <a:spLocks noGrp="1"/>
          </p:cNvSpPr>
          <p:nvPr>
            <p:ph type="pic" idx="21"/>
          </p:nvPr>
        </p:nvSpPr>
        <p:spPr>
          <a:xfrm>
            <a:off x="11569700" y="0"/>
            <a:ext cx="13716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3335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150100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43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lose-up of the edge of white curved stone"/>
          <p:cNvSpPr>
            <a:spLocks noGrp="1"/>
          </p:cNvSpPr>
          <p:nvPr>
            <p:ph type="pic" idx="21"/>
          </p:nvPr>
        </p:nvSpPr>
        <p:spPr>
          <a:xfrm>
            <a:off x="12382500" y="-1206500"/>
            <a:ext cx="12103100" cy="16140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6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7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8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39116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2000" spc="-119"/>
            </a:lvl1pPr>
          </a:lstStyle>
          <a:p>
            <a:r>
              <a:t>Section Title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58499" y="12458699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584200">
              <a:spcBef>
                <a:spcPts val="0"/>
              </a:spcBef>
              <a:defRPr sz="2000">
                <a:solidFill>
                  <a:schemeClr val="accent1">
                    <a:satOff val="-9155"/>
                    <a:lumOff val="-32673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</p:sldLayoutIdLst>
  <p:transition spd="med"/>
  <p:txStyles>
    <p:titleStyle>
      <a:lvl1pPr marL="0" marR="0" indent="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457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914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1371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8288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22860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2743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3200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3657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9pPr>
    </p:titleStyle>
    <p:bodyStyle>
      <a:lvl1pPr marL="685800" marR="0" indent="-6858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6000" b="0" i="0" u="none" strike="noStrike" cap="none" spc="0" baseline="0">
          <a:solidFill>
            <a:srgbClr val="2129CD"/>
          </a:solidFill>
          <a:uFillTx/>
          <a:latin typeface="Chalkduster"/>
          <a:ea typeface="Chalkduster"/>
          <a:cs typeface="Chalkduster"/>
          <a:sym typeface="Chalkduster"/>
        </a:defRPr>
      </a:lvl1pPr>
      <a:lvl2pPr marL="1143000" marR="0" indent="-6858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6000" b="0" i="0" u="none" strike="noStrike" cap="none" spc="0" baseline="0">
          <a:solidFill>
            <a:srgbClr val="2129CD"/>
          </a:solidFill>
          <a:uFillTx/>
          <a:latin typeface="Chalkduster"/>
          <a:ea typeface="Chalkduster"/>
          <a:cs typeface="Chalkduster"/>
          <a:sym typeface="Chalkduster"/>
        </a:defRPr>
      </a:lvl2pPr>
      <a:lvl3pPr marL="1600200" marR="0" indent="-6858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6000" b="0" i="0" u="none" strike="noStrike" cap="none" spc="0" baseline="0">
          <a:solidFill>
            <a:srgbClr val="2129CD"/>
          </a:solidFill>
          <a:uFillTx/>
          <a:latin typeface="Chalkduster"/>
          <a:ea typeface="Chalkduster"/>
          <a:cs typeface="Chalkduster"/>
          <a:sym typeface="Chalkduster"/>
        </a:defRPr>
      </a:lvl3pPr>
      <a:lvl4pPr marL="2057400" marR="0" indent="-6858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6000" b="0" i="0" u="none" strike="noStrike" cap="none" spc="0" baseline="0">
          <a:solidFill>
            <a:srgbClr val="2129CD"/>
          </a:solidFill>
          <a:uFillTx/>
          <a:latin typeface="Chalkduster"/>
          <a:ea typeface="Chalkduster"/>
          <a:cs typeface="Chalkduster"/>
          <a:sym typeface="Chalkduster"/>
        </a:defRPr>
      </a:lvl4pPr>
      <a:lvl5pPr marL="2514600" marR="0" indent="-6858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6000" b="0" i="0" u="none" strike="noStrike" cap="none" spc="0" baseline="0">
          <a:solidFill>
            <a:srgbClr val="2129CD"/>
          </a:solidFill>
          <a:uFillTx/>
          <a:latin typeface="Chalkduster"/>
          <a:ea typeface="Chalkduster"/>
          <a:cs typeface="Chalkduster"/>
          <a:sym typeface="Chalkduster"/>
        </a:defRPr>
      </a:lvl5pPr>
      <a:lvl6pPr marL="2971800" marR="0" indent="-6858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6000" b="0" i="0" u="none" strike="noStrike" cap="none" spc="0" baseline="0">
          <a:solidFill>
            <a:srgbClr val="2129CD"/>
          </a:solidFill>
          <a:uFillTx/>
          <a:latin typeface="Chalkduster"/>
          <a:ea typeface="Chalkduster"/>
          <a:cs typeface="Chalkduster"/>
          <a:sym typeface="Chalkduster"/>
        </a:defRPr>
      </a:lvl6pPr>
      <a:lvl7pPr marL="3429000" marR="0" indent="-6858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6000" b="0" i="0" u="none" strike="noStrike" cap="none" spc="0" baseline="0">
          <a:solidFill>
            <a:srgbClr val="2129CD"/>
          </a:solidFill>
          <a:uFillTx/>
          <a:latin typeface="Chalkduster"/>
          <a:ea typeface="Chalkduster"/>
          <a:cs typeface="Chalkduster"/>
          <a:sym typeface="Chalkduster"/>
        </a:defRPr>
      </a:lvl7pPr>
      <a:lvl8pPr marL="3886200" marR="0" indent="-6858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6000" b="0" i="0" u="none" strike="noStrike" cap="none" spc="0" baseline="0">
          <a:solidFill>
            <a:srgbClr val="2129CD"/>
          </a:solidFill>
          <a:uFillTx/>
          <a:latin typeface="Chalkduster"/>
          <a:ea typeface="Chalkduster"/>
          <a:cs typeface="Chalkduster"/>
          <a:sym typeface="Chalkduster"/>
        </a:defRPr>
      </a:lvl8pPr>
      <a:lvl9pPr marL="4343400" marR="0" indent="-6858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6000" b="0" i="0" u="none" strike="noStrike" cap="none" spc="0" baseline="0">
          <a:solidFill>
            <a:srgbClr val="2129CD"/>
          </a:solidFill>
          <a:uFillTx/>
          <a:latin typeface="Chalkduster"/>
          <a:ea typeface="Chalkduster"/>
          <a:cs typeface="Chalkduster"/>
          <a:sym typeface="Chalkduster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tif"/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2MASS_LSS_chart-2011.png" descr="2MASS_LSS_chart-2011.png"/>
          <p:cNvPicPr>
            <a:picLocks noChangeAspect="1"/>
          </p:cNvPicPr>
          <p:nvPr/>
        </p:nvPicPr>
        <p:blipFill>
          <a:blip r:embed="rId2">
            <a:alphaModFix amt="97238"/>
          </a:blip>
          <a:stretch>
            <a:fillRect/>
          </a:stretch>
        </p:blipFill>
        <p:spPr>
          <a:xfrm>
            <a:off x="-385979" y="-51513"/>
            <a:ext cx="25105891" cy="15147689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Tracing galaxies back in time:  why and how?…"/>
          <p:cNvSpPr txBox="1">
            <a:spLocks noGrp="1"/>
          </p:cNvSpPr>
          <p:nvPr>
            <p:ph type="ctrTitle"/>
          </p:nvPr>
        </p:nvSpPr>
        <p:spPr>
          <a:xfrm>
            <a:off x="6870406" y="2813651"/>
            <a:ext cx="9793022" cy="2835076"/>
          </a:xfrm>
          <a:prstGeom prst="rect">
            <a:avLst/>
          </a:prstGeom>
          <a:solidFill>
            <a:srgbClr val="EBEBEB"/>
          </a:solidFill>
        </p:spPr>
        <p:txBody>
          <a:bodyPr/>
          <a:lstStyle/>
          <a:p>
            <a:pPr algn="ctr" defTabSz="825500">
              <a:lnSpc>
                <a:spcPct val="70000"/>
              </a:lnSpc>
              <a:defRPr sz="3600" spc="0">
                <a:solidFill>
                  <a:srgbClr val="941100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Tracing galaxies back in time:  why and how?</a:t>
            </a:r>
          </a:p>
          <a:p>
            <a:pPr algn="ctr" defTabSz="825500">
              <a:lnSpc>
                <a:spcPct val="70000"/>
              </a:lnSpc>
              <a:defRPr sz="3200" spc="0">
                <a:solidFill>
                  <a:srgbClr val="941100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endParaRPr/>
          </a:p>
          <a:p>
            <a:pPr algn="ctr" defTabSz="825500">
              <a:lnSpc>
                <a:spcPct val="70000"/>
              </a:lnSpc>
              <a:defRPr sz="3200" spc="0">
                <a:solidFill>
                  <a:srgbClr val="941100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Adi Nusser, Technion- Israel Institute of Technology</a:t>
            </a:r>
          </a:p>
          <a:p>
            <a:pPr algn="ctr" defTabSz="825500">
              <a:lnSpc>
                <a:spcPct val="70000"/>
              </a:lnSpc>
              <a:defRPr sz="3200" spc="0">
                <a:solidFill>
                  <a:srgbClr val="941100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endParaRPr/>
          </a:p>
          <a:p>
            <a:pPr algn="ctr" defTabSz="825500">
              <a:lnSpc>
                <a:spcPct val="70000"/>
              </a:lnSpc>
              <a:defRPr sz="3200" spc="0">
                <a:solidFill>
                  <a:srgbClr val="941100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r>
              <a:t>\w Lilow, Ganeesha, Davis, Branchini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D5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1" name="DESI-Y5-butterfly-cool-web-1536x1002.jpg" descr="DESI-Y5-butterfly-cool-web-1536x1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11052" y="-2072550"/>
            <a:ext cx="24472366" cy="15964395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92" name="Equation"/>
              <p:cNvSpPr txBox="1"/>
              <p:nvPr/>
            </p:nvSpPr>
            <p:spPr>
              <a:xfrm>
                <a:off x="10892398" y="4718643"/>
                <a:ext cx="12834099" cy="131525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1100" i="1">
                          <a:solidFill>
                            <a:srgbClr val="E382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sz="11100" i="1">
                              <a:solidFill>
                                <a:srgbClr val="E382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1100" i="1">
                              <a:solidFill>
                                <a:srgbClr val="E382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sz="11100" i="1">
                              <a:solidFill>
                                <a:srgbClr val="E382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sz="11100" i="1">
                          <a:solidFill>
                            <a:srgbClr val="E382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bar>
                        <m:barPr>
                          <m:pos m:val="top"/>
                          <m:ctrlPr>
                            <a:rPr sz="11100" i="1">
                              <a:solidFill>
                                <a:srgbClr val="E38200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sz="11100" i="1">
                              <a:solidFill>
                                <a:srgbClr val="E382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bar>
                      <m:r>
                        <a:rPr sz="11100" i="1">
                          <a:solidFill>
                            <a:srgbClr val="E38200"/>
                          </a:solidFill>
                          <a:latin typeface="Cambria Math" panose="02040503050406030204" pitchFamily="18" charset="0"/>
                        </a:rPr>
                        <m:t>(1+</m:t>
                      </m:r>
                      <m:r>
                        <a:rPr sz="11100" i="1">
                          <a:solidFill>
                            <a:srgbClr val="E382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sz="11100" i="1">
                          <a:solidFill>
                            <a:srgbClr val="E382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11100" i="1">
                          <a:solidFill>
                            <a:srgbClr val="E382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sz="11100" i="1">
                              <a:solidFill>
                                <a:srgbClr val="E382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1100" i="1">
                              <a:solidFill>
                                <a:srgbClr val="E382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sz="11100" i="1">
                              <a:solidFill>
                                <a:srgbClr val="E382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sz="11100" i="1">
                          <a:solidFill>
                            <a:srgbClr val="E382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sz="11100" i="1">
                              <a:solidFill>
                                <a:srgbClr val="E382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1100" i="1">
                              <a:solidFill>
                                <a:srgbClr val="E382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sz="11100" i="1">
                              <a:solidFill>
                                <a:srgbClr val="E382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sz="11100">
                  <a:solidFill>
                    <a:srgbClr val="E38300"/>
                  </a:solidFill>
                </a:endParaRPr>
              </a:p>
            </p:txBody>
          </p:sp>
        </mc:Choice>
        <mc:Fallback>
          <p:sp>
            <p:nvSpPr>
              <p:cNvPr id="39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92398" y="4718643"/>
                <a:ext cx="12834099" cy="1315251"/>
              </a:xfrm>
              <a:prstGeom prst="rect">
                <a:avLst/>
              </a:prstGeom>
              <a:blipFill>
                <a:blip r:embed="rId3"/>
                <a:stretch>
                  <a:fillRect l="-3953" r="-12846" b="-7142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3" name="Rectangle"/>
          <p:cNvSpPr/>
          <p:nvPr/>
        </p:nvSpPr>
        <p:spPr>
          <a:xfrm>
            <a:off x="18508436" y="4482224"/>
            <a:ext cx="869962" cy="1723697"/>
          </a:xfrm>
          <a:prstGeom prst="rect">
            <a:avLst/>
          </a:prstGeom>
          <a:ln w="76200">
            <a:solidFill>
              <a:schemeClr val="accent1">
                <a:satOff val="-9155"/>
                <a:lumOff val="-3267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endParaRPr/>
          </a:p>
        </p:txBody>
      </p:sp>
      <p:sp>
        <p:nvSpPr>
          <p:cNvPr id="394" name="Arrow"/>
          <p:cNvSpPr/>
          <p:nvPr/>
        </p:nvSpPr>
        <p:spPr>
          <a:xfrm rot="19200000">
            <a:off x="16674775" y="6911975"/>
            <a:ext cx="2199723" cy="507207"/>
          </a:xfrm>
          <a:prstGeom prst="rightArrow">
            <a:avLst>
              <a:gd name="adj1" fmla="val 32000"/>
              <a:gd name="adj2" fmla="val 160251"/>
            </a:avLst>
          </a:prstGeom>
          <a:solidFill>
            <a:schemeClr val="accent1">
              <a:satOff val="-9155"/>
              <a:lumOff val="-3267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  <a:latin typeface="Graphik-Light"/>
                <a:ea typeface="Graphik-Light"/>
                <a:cs typeface="Graphik-Light"/>
                <a:sym typeface="Graphik Light"/>
              </a:defRPr>
            </a:pPr>
            <a:endParaRPr/>
          </a:p>
        </p:txBody>
      </p:sp>
      <p:sp>
        <p:nvSpPr>
          <p:cNvPr id="395" name="Vanishes for a random Poisson distribution"/>
          <p:cNvSpPr txBox="1"/>
          <p:nvPr/>
        </p:nvSpPr>
        <p:spPr>
          <a:xfrm>
            <a:off x="13630712" y="8149303"/>
            <a:ext cx="9709101" cy="706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2438338">
              <a:spcBef>
                <a:spcPts val="0"/>
              </a:spcBef>
              <a:defRPr sz="3600" b="1">
                <a:solidFill>
                  <a:schemeClr val="accent1">
                    <a:satOff val="-9155"/>
                    <a:lumOff val="-32673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pPr>
              <a:defRPr b="0"/>
            </a:pPr>
            <a:r>
              <a:rPr b="1"/>
              <a:t>Vanishes for a random Poisson distribution</a:t>
            </a:r>
          </a:p>
        </p:txBody>
      </p:sp>
      <p:sp>
        <p:nvSpPr>
          <p:cNvPr id="396" name="Primary goal:…"/>
          <p:cNvSpPr txBox="1"/>
          <p:nvPr/>
        </p:nvSpPr>
        <p:spPr>
          <a:xfrm>
            <a:off x="11294429" y="858854"/>
            <a:ext cx="16058009" cy="2003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5200" b="1">
                <a:latin typeface="Arial"/>
                <a:ea typeface="Arial"/>
                <a:cs typeface="Arial"/>
                <a:sym typeface="Arial"/>
              </a:defRPr>
            </a:pPr>
            <a:r>
              <a:t>Primary goal: </a:t>
            </a:r>
          </a:p>
          <a:p>
            <a:pPr>
              <a:defRPr sz="3900" b="1">
                <a:latin typeface="Arial"/>
                <a:ea typeface="Arial"/>
                <a:cs typeface="Arial"/>
                <a:sym typeface="Arial"/>
              </a:defRPr>
            </a:pPr>
            <a:r>
              <a:t>Dark Energy via the correlation function of  galaxies.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Screenshot 2026-04-27 at 13.48.10.png" descr="Screenshot 2026-04-27 at 13.48.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902" y="852207"/>
            <a:ext cx="14057886" cy="9550397"/>
          </a:xfrm>
          <a:prstGeom prst="rect">
            <a:avLst/>
          </a:prstGeom>
          <a:ln w="12700">
            <a:miter lim="400000"/>
          </a:ln>
        </p:spPr>
      </p:pic>
      <p:sp>
        <p:nvSpPr>
          <p:cNvPr id="413" name="Before  DESI: correlation using SDSS (Eisenstein et al 2005)"/>
          <p:cNvSpPr txBox="1"/>
          <p:nvPr/>
        </p:nvSpPr>
        <p:spPr>
          <a:xfrm>
            <a:off x="2175723" y="179075"/>
            <a:ext cx="18756383" cy="807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2438338">
              <a:spcBef>
                <a:spcPts val="0"/>
              </a:spcBef>
              <a:defRPr sz="4300">
                <a:solidFill>
                  <a:srgbClr val="A1261B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Before  DESI: correlation using SDSS (Eisenstein et al 2005)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Screenshot 2026-04-27 at 13.48.10.png" descr="Screenshot 2026-04-27 at 13.48.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902" y="852207"/>
            <a:ext cx="14057886" cy="95503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20" name="Group"/>
          <p:cNvGrpSpPr/>
          <p:nvPr/>
        </p:nvGrpSpPr>
        <p:grpSpPr>
          <a:xfrm>
            <a:off x="15238820" y="2764545"/>
            <a:ext cx="3462757" cy="1328031"/>
            <a:chOff x="0" y="338904"/>
            <a:chExt cx="3462756" cy="1328029"/>
          </a:xfrm>
        </p:grpSpPr>
        <p:sp>
          <p:nvSpPr>
            <p:cNvPr id="418" name="Baryonic Acoustic Oscillations"/>
            <p:cNvSpPr/>
            <p:nvPr/>
          </p:nvSpPr>
          <p:spPr>
            <a:xfrm>
              <a:off x="2192756" y="396934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lnSpc>
                  <a:spcPct val="30000"/>
                </a:lnSpc>
                <a:defRPr sz="3700" b="1"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r>
                <a:t>Baryonic Acoustic Oscillations</a:t>
              </a:r>
            </a:p>
          </p:txBody>
        </p:sp>
        <p:sp>
          <p:nvSpPr>
            <p:cNvPr id="419" name="Arrow"/>
            <p:cNvSpPr/>
            <p:nvPr/>
          </p:nvSpPr>
          <p:spPr>
            <a:xfrm rot="9660000">
              <a:off x="5832" y="670389"/>
              <a:ext cx="2101183" cy="387448"/>
            </a:xfrm>
            <a:prstGeom prst="rightArrow">
              <a:avLst>
                <a:gd name="adj1" fmla="val 32000"/>
                <a:gd name="adj2" fmla="val 209783"/>
              </a:avLst>
            </a:prstGeom>
            <a:solidFill>
              <a:srgbClr val="3957F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spcBef>
                  <a:spcPts val="0"/>
                </a:spcBef>
                <a:defRPr sz="3200">
                  <a:solidFill>
                    <a:schemeClr val="accent3"/>
                  </a:solidFill>
                  <a:latin typeface="Graphik-Light"/>
                  <a:ea typeface="Graphik-Light"/>
                  <a:cs typeface="Graphik-Light"/>
                  <a:sym typeface="Graphik Light"/>
                </a:defRPr>
              </a:pPr>
              <a:endParaRPr/>
            </a:p>
          </p:txBody>
        </p:sp>
      </p:grpSp>
      <p:grpSp>
        <p:nvGrpSpPr>
          <p:cNvPr id="425" name="Group"/>
          <p:cNvGrpSpPr/>
          <p:nvPr/>
        </p:nvGrpSpPr>
        <p:grpSpPr>
          <a:xfrm>
            <a:off x="7261448" y="10227600"/>
            <a:ext cx="14832259" cy="3174484"/>
            <a:chOff x="0" y="0"/>
            <a:chExt cx="14832256" cy="3174483"/>
          </a:xfrm>
        </p:grpSpPr>
        <p:sp>
          <p:nvSpPr>
            <p:cNvPr id="421" name="Arrow"/>
            <p:cNvSpPr/>
            <p:nvPr/>
          </p:nvSpPr>
          <p:spPr>
            <a:xfrm rot="16200000">
              <a:off x="3225294" y="198061"/>
              <a:ext cx="908843" cy="512720"/>
            </a:xfrm>
            <a:prstGeom prst="rightArrow">
              <a:avLst>
                <a:gd name="adj1" fmla="val 24394"/>
                <a:gd name="adj2" fmla="val 91438"/>
              </a:avLst>
            </a:prstGeom>
            <a:solidFill>
              <a:srgbClr val="1F2EE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Graphik-Light"/>
                  <a:ea typeface="Graphik-Light"/>
                  <a:cs typeface="Graphik-Light"/>
                  <a:sym typeface="Graphik Light"/>
                </a:defRPr>
              </a:pPr>
              <a:endParaRPr/>
            </a:p>
          </p:txBody>
        </p:sp>
        <p:sp>
          <p:nvSpPr>
            <p:cNvPr id="422" name="Text"/>
            <p:cNvSpPr txBox="1"/>
            <p:nvPr/>
          </p:nvSpPr>
          <p:spPr>
            <a:xfrm>
              <a:off x="3143350" y="1046241"/>
              <a:ext cx="195073" cy="4922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2438338">
                <a:spcBef>
                  <a:spcPts val="0"/>
                </a:spcBef>
                <a:defRPr sz="2400">
                  <a:solidFill>
                    <a:schemeClr val="accent1">
                      <a:satOff val="-9155"/>
                      <a:lumOff val="-32673"/>
                    </a:schemeClr>
                  </a:solidFill>
                  <a:latin typeface="Graphik"/>
                  <a:ea typeface="Graphik"/>
                  <a:cs typeface="Graphik"/>
                  <a:sym typeface="Graphik"/>
                </a:defRPr>
              </a:lvl1pPr>
            </a:lstStyle>
            <a:p>
              <a:r>
                <a:t> </a:t>
              </a:r>
            </a:p>
          </p:txBody>
        </p:sp>
        <p:sp>
          <p:nvSpPr>
            <p:cNvPr id="423" name="distances in Mpc are derived from angular positions"/>
            <p:cNvSpPr txBox="1"/>
            <p:nvPr/>
          </p:nvSpPr>
          <p:spPr>
            <a:xfrm>
              <a:off x="0" y="1243246"/>
              <a:ext cx="6994316" cy="14427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ctr" defTabSz="2438338">
                <a:spcBef>
                  <a:spcPts val="0"/>
                </a:spcBef>
                <a:defRPr sz="4000">
                  <a:solidFill>
                    <a:srgbClr val="1C29E5"/>
                  </a:solidFill>
                  <a:latin typeface="Graphik"/>
                  <a:ea typeface="Graphik"/>
                  <a:cs typeface="Graphik"/>
                  <a:sym typeface="Graphik"/>
                </a:defRPr>
              </a:pPr>
              <a:r>
                <a:rPr i="1"/>
                <a:t>distances in Mpc</a:t>
              </a:r>
              <a:r>
                <a:t> are derived from angular positions </a:t>
              </a:r>
            </a:p>
          </p:txBody>
        </p:sp>
        <p:pic>
          <p:nvPicPr>
            <p:cNvPr id="424" name="Screenshot 2026-06-11 at 13.25.04.png" descr="Screenshot 2026-06-11 at 13.25.04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44395" y="1300467"/>
              <a:ext cx="7087862" cy="18740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26" name="Before  DESI: correlation using SDSS (Eisenstein et al 2005)"/>
          <p:cNvSpPr txBox="1"/>
          <p:nvPr/>
        </p:nvSpPr>
        <p:spPr>
          <a:xfrm>
            <a:off x="2175723" y="179075"/>
            <a:ext cx="18756383" cy="807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2438338">
              <a:spcBef>
                <a:spcPts val="0"/>
              </a:spcBef>
              <a:defRPr sz="4300">
                <a:solidFill>
                  <a:srgbClr val="A1261B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Before  DESI: correlation using SDSS (Eisenstein et al 2005)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lide Subtit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9" name="Slide 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2316479">
              <a:defRPr sz="9500" spc="-95"/>
            </a:pPr>
            <a:endParaRPr/>
          </a:p>
        </p:txBody>
      </p:sp>
      <p:sp>
        <p:nvSpPr>
          <p:cNvPr id="440" name="Slide bullet text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441" name="bao_physics_slide.jpg" descr="bao_physics_sli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98750"/>
            <a:ext cx="24384000" cy="8318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" name="Screenshot 2026-05-27 at 0.24.28.png" descr="Screenshot 2026-05-27 at 0.24.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14" y="2848443"/>
            <a:ext cx="23304972" cy="8019114"/>
          </a:xfrm>
          <a:prstGeom prst="rect">
            <a:avLst/>
          </a:prstGeom>
          <a:ln w="12700">
            <a:miter lim="400000"/>
          </a:ln>
        </p:spPr>
      </p:pic>
      <p:sp>
        <p:nvSpPr>
          <p:cNvPr id="472" name="Padmanabhan et al. (2012)"/>
          <p:cNvSpPr txBox="1"/>
          <p:nvPr/>
        </p:nvSpPr>
        <p:spPr>
          <a:xfrm>
            <a:off x="1057755" y="11791464"/>
            <a:ext cx="627107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338">
              <a:lnSpc>
                <a:spcPct val="90000"/>
              </a:lnSpc>
              <a:spcBef>
                <a:spcPts val="4500"/>
              </a:spcBef>
              <a:defRPr sz="4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Padmanabhan et al. (2012)</a:t>
            </a:r>
          </a:p>
        </p:txBody>
      </p:sp>
      <p:sp>
        <p:nvSpPr>
          <p:cNvPr id="473" name="Dilution of BAO signal:Illustration only"/>
          <p:cNvSpPr txBox="1"/>
          <p:nvPr/>
        </p:nvSpPr>
        <p:spPr>
          <a:xfrm>
            <a:off x="5166235" y="119519"/>
            <a:ext cx="17930787" cy="1069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Dilution of BAO signal:Illustration only </a:t>
            </a:r>
          </a:p>
        </p:txBody>
      </p:sp>
      <p:sp>
        <p:nvSpPr>
          <p:cNvPr id="474" name="“just after decoupling”"/>
          <p:cNvSpPr txBox="1"/>
          <p:nvPr/>
        </p:nvSpPr>
        <p:spPr>
          <a:xfrm>
            <a:off x="1865296" y="1970299"/>
            <a:ext cx="6857650" cy="891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825500">
              <a:lnSpc>
                <a:spcPct val="90000"/>
              </a:lnSpc>
              <a:spcBef>
                <a:spcPts val="0"/>
              </a:spcBef>
              <a:defRPr sz="5500" spc="-55">
                <a:solidFill>
                  <a:srgbClr val="A83A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“just after decoupling” </a:t>
            </a:r>
          </a:p>
        </p:txBody>
      </p:sp>
      <p:sp>
        <p:nvSpPr>
          <p:cNvPr id="475" name="“late time evolution”"/>
          <p:cNvSpPr txBox="1"/>
          <p:nvPr/>
        </p:nvSpPr>
        <p:spPr>
          <a:xfrm>
            <a:off x="15250191" y="2097299"/>
            <a:ext cx="6249859" cy="891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825500">
              <a:lnSpc>
                <a:spcPct val="90000"/>
              </a:lnSpc>
              <a:spcBef>
                <a:spcPts val="0"/>
              </a:spcBef>
              <a:defRPr sz="5500" spc="-55">
                <a:solidFill>
                  <a:srgbClr val="A83A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“late time evolution” 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Text"/>
          <p:cNvSpPr txBox="1"/>
          <p:nvPr/>
        </p:nvSpPr>
        <p:spPr>
          <a:xfrm>
            <a:off x="5226336" y="4831433"/>
            <a:ext cx="265875" cy="1009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spcBef>
                <a:spcPts val="0"/>
              </a:spcBef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 </a:t>
            </a:r>
          </a:p>
        </p:txBody>
      </p:sp>
      <p:sp>
        <p:nvSpPr>
          <p:cNvPr id="480" name="The Time-Machine"/>
          <p:cNvSpPr txBox="1"/>
          <p:nvPr/>
        </p:nvSpPr>
        <p:spPr>
          <a:xfrm>
            <a:off x="8456827" y="4801243"/>
            <a:ext cx="7991950" cy="1069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CD3C29"/>
                </a:solidFill>
              </a:defRPr>
            </a:lvl1pPr>
          </a:lstStyle>
          <a:p>
            <a:r>
              <a:t>The Time-Machine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9691" y="1950697"/>
            <a:ext cx="13417609" cy="6075899"/>
          </a:xfrm>
          <a:prstGeom prst="rect">
            <a:avLst/>
          </a:prstGeom>
          <a:ln w="25400">
            <a:miter lim="400000"/>
          </a:ln>
          <a:effectLst>
            <a:outerShdw blurRad="266700" dist="139700" dir="5400000" rotWithShape="0">
              <a:srgbClr val="000000">
                <a:alpha val="40000"/>
              </a:srgbClr>
            </a:outerShdw>
          </a:effectLst>
        </p:spPr>
      </p:pic>
      <p:sp>
        <p:nvSpPr>
          <p:cNvPr id="483" name="EoM after decoupling"/>
          <p:cNvSpPr/>
          <p:nvPr/>
        </p:nvSpPr>
        <p:spPr>
          <a:xfrm>
            <a:off x="4484330" y="76999"/>
            <a:ext cx="13076620" cy="1710105"/>
          </a:xfrm>
          <a:prstGeom prst="roundRect">
            <a:avLst>
              <a:gd name="adj" fmla="val 26161"/>
            </a:avLst>
          </a:prstGeom>
          <a:solidFill>
            <a:srgbClr val="EBEBE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1pPr algn="ctr" defTabSz="821531">
              <a:lnSpc>
                <a:spcPct val="90000"/>
              </a:lnSpc>
              <a:spcBef>
                <a:spcPts val="2200"/>
              </a:spcBef>
              <a:defRPr sz="8400">
                <a:solidFill>
                  <a:srgbClr val="941100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r>
              <a:t>EoM after decoupling</a:t>
            </a:r>
          </a:p>
        </p:txBody>
      </p:sp>
      <p:pic>
        <p:nvPicPr>
          <p:cNvPr id="48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9691" y="10841705"/>
            <a:ext cx="8619237" cy="1401158"/>
          </a:xfrm>
          <a:prstGeom prst="rect">
            <a:avLst/>
          </a:prstGeom>
          <a:ln w="12700">
            <a:miter lim="400000"/>
          </a:ln>
        </p:spPr>
      </p:pic>
      <p:sp>
        <p:nvSpPr>
          <p:cNvPr id="485" name="What about GR?"/>
          <p:cNvSpPr txBox="1"/>
          <p:nvPr/>
        </p:nvSpPr>
        <p:spPr>
          <a:xfrm>
            <a:off x="14156283" y="11541187"/>
            <a:ext cx="4134023" cy="7016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ctr" defTabSz="821531">
              <a:spcBef>
                <a:spcPts val="0"/>
              </a:spcBef>
              <a:defRPr sz="3400">
                <a:solidFill>
                  <a:srgbClr val="FF26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What about GR?</a:t>
            </a:r>
          </a:p>
        </p:txBody>
      </p:sp>
      <p:sp>
        <p:nvSpPr>
          <p:cNvPr id="486" name="No explicit dependence on Lambda"/>
          <p:cNvSpPr/>
          <p:nvPr/>
        </p:nvSpPr>
        <p:spPr>
          <a:xfrm>
            <a:off x="7659330" y="8493303"/>
            <a:ext cx="7194539" cy="1710106"/>
          </a:xfrm>
          <a:prstGeom prst="roundRect">
            <a:avLst>
              <a:gd name="adj" fmla="val 26161"/>
            </a:avLst>
          </a:prstGeom>
          <a:solidFill>
            <a:srgbClr val="EBEBE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1pPr algn="ctr" defTabSz="821531">
              <a:lnSpc>
                <a:spcPct val="90000"/>
              </a:lnSpc>
              <a:spcBef>
                <a:spcPts val="2200"/>
              </a:spcBef>
              <a:defRPr sz="4700">
                <a:solidFill>
                  <a:srgbClr val="941100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r>
              <a:t>No explicit dependence on Lambda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Text"/>
          <p:cNvSpPr txBox="1"/>
          <p:nvPr/>
        </p:nvSpPr>
        <p:spPr>
          <a:xfrm>
            <a:off x="5226336" y="4831433"/>
            <a:ext cx="265875" cy="1009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spcBef>
                <a:spcPts val="0"/>
              </a:spcBef>
              <a:defRPr sz="5500">
                <a:solidFill>
                  <a:schemeClr val="accent1">
                    <a:satOff val="-9155"/>
                    <a:lumOff val="-32673"/>
                  </a:schemeClr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 </a:t>
            </a:r>
          </a:p>
        </p:txBody>
      </p:sp>
      <p:sp>
        <p:nvSpPr>
          <p:cNvPr id="489" name="Hybrid time-machine (used by DESI): linear-Zel’dovich"/>
          <p:cNvSpPr txBox="1"/>
          <p:nvPr/>
        </p:nvSpPr>
        <p:spPr>
          <a:xfrm>
            <a:off x="2311635" y="759216"/>
            <a:ext cx="19760730" cy="952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>
                <a:solidFill>
                  <a:srgbClr val="CD3C2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u="sng"/>
              <a:t>Hybrid</a:t>
            </a:r>
            <a:r>
              <a:t> </a:t>
            </a:r>
            <a:r>
              <a:rPr i="1"/>
              <a:t>time-machine (used by DESI)</a:t>
            </a:r>
            <a:r>
              <a:t>: linear-Zel’dovich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0" name="Equation"/>
              <p:cNvSpPr txBox="1"/>
              <p:nvPr/>
            </p:nvSpPr>
            <p:spPr>
              <a:xfrm>
                <a:off x="10037789" y="3140472"/>
                <a:ext cx="6834234" cy="78676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sz="7000" i="1">
                          <a:solidFill>
                            <a:srgbClr val="0B0E49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7000">
                  <a:solidFill>
                    <a:srgbClr val="0C0E49"/>
                  </a:solidFill>
                </a:endParaRPr>
              </a:p>
            </p:txBody>
          </p:sp>
        </mc:Choice>
        <mc:Fallback>
          <p:sp>
            <p:nvSpPr>
              <p:cNvPr id="49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7789" y="3140472"/>
                <a:ext cx="6834234" cy="786766"/>
              </a:xfrm>
              <a:prstGeom prst="rect">
                <a:avLst/>
              </a:prstGeom>
              <a:blipFill>
                <a:blip r:embed="rId2"/>
                <a:stretch>
                  <a:fillRect l="-3154" r="-22449" b="-79365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1" name="Zel’dovich approximation:"/>
          <p:cNvSpPr txBox="1"/>
          <p:nvPr/>
        </p:nvSpPr>
        <p:spPr>
          <a:xfrm>
            <a:off x="722285" y="3057835"/>
            <a:ext cx="8754517" cy="952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Zel’dovich approximation: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2" name="Density:…"/>
              <p:cNvSpPr txBox="1"/>
              <p:nvPr/>
            </p:nvSpPr>
            <p:spPr>
              <a:xfrm>
                <a:off x="6748394" y="4800312"/>
                <a:ext cx="8991121" cy="280738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Density: </a:t>
                </a:r>
                <a14:m>
                  <m:oMath xmlns:m="http://schemas.openxmlformats.org/officeDocument/2006/math">
                    <m:r>
                      <a:rPr sz="7250" i="1">
                        <a:solidFill>
                          <a:srgbClr val="0C0F4E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sz="7250" i="1">
                        <a:solidFill>
                          <a:srgbClr val="0C0F4E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sz="7250" i="1">
                            <a:solidFill>
                              <a:srgbClr val="0C0F4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7250" i="1">
                            <a:solidFill>
                              <a:srgbClr val="0C0F4E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sz="7250" i="1">
                            <a:solidFill>
                              <a:srgbClr val="0C0F4E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sz="7250" i="1">
                        <a:solidFill>
                          <a:srgbClr val="0C0F4E"/>
                        </a:solidFill>
                        <a:latin typeface="Cambria Math" panose="02040503050406030204" pitchFamily="18" charset="0"/>
                      </a:rPr>
                      <m:t>(∂</m:t>
                    </m:r>
                    <m:r>
                      <a:rPr sz="7250" i="1">
                        <a:solidFill>
                          <a:srgbClr val="0C0F4E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7250" i="1">
                        <a:solidFill>
                          <a:srgbClr val="0C0F4E"/>
                        </a:solidFill>
                        <a:latin typeface="Cambria Math" panose="02040503050406030204" pitchFamily="18" charset="0"/>
                      </a:rPr>
                      <m:t>/∂</m:t>
                    </m:r>
                    <m:r>
                      <a:rPr sz="7250" i="1">
                        <a:solidFill>
                          <a:srgbClr val="0C0F4E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sz="7250" i="1">
                        <a:solidFill>
                          <a:srgbClr val="0C0F4E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>
                  <a:solidFill>
                    <a:srgbClr val="0C104E"/>
                  </a:solidFill>
                </a:endParaRPr>
              </a:p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i="1" u="sng">
                    <a:solidFill>
                      <a:srgbClr val="242FE9"/>
                    </a:solidFill>
                  </a:rPr>
                  <a:t>Linearize</a:t>
                </a:r>
                <a:r>
                  <a:rPr>
                    <a:solidFill>
                      <a:srgbClr val="0C104E"/>
                    </a:solidFill>
                  </a:rPr>
                  <a:t>:  </a:t>
                </a:r>
                <a14:m>
                  <m:oMath xmlns:m="http://schemas.openxmlformats.org/officeDocument/2006/math">
                    <m:r>
                      <a:rPr sz="7250" i="1">
                        <a:solidFill>
                          <a:srgbClr val="0C0F4E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sz="7250" i="1">
                        <a:solidFill>
                          <a:srgbClr val="0C0F4E"/>
                        </a:solidFill>
                        <a:latin typeface="Cambria Math" panose="02040503050406030204" pitchFamily="18" charset="0"/>
                      </a:rPr>
                      <m:t>≈1−</m:t>
                    </m:r>
                    <m:r>
                      <a:rPr sz="7250" i="1">
                        <a:solidFill>
                          <a:srgbClr val="0C0F4E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sz="7250" i="1">
                        <a:solidFill>
                          <a:srgbClr val="0C0F4E"/>
                        </a:solidFill>
                        <a:latin typeface="Cambria Math" panose="02040503050406030204" pitchFamily="18" charset="0"/>
                      </a:rPr>
                      <m:t>𝛻𝜓</m:t>
                    </m:r>
                  </m:oMath>
                </a14:m>
                <a:endParaRPr>
                  <a:solidFill>
                    <a:srgbClr val="0C104E"/>
                  </a:solidFill>
                </a:endParaRPr>
              </a:p>
            </p:txBody>
          </p:sp>
        </mc:Choice>
        <mc:Fallback>
          <p:sp>
            <p:nvSpPr>
              <p:cNvPr id="492" name="Density: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8394" y="4800312"/>
                <a:ext cx="8991121" cy="2807381"/>
              </a:xfrm>
              <a:prstGeom prst="rect">
                <a:avLst/>
              </a:prstGeom>
              <a:blipFill>
                <a:blip r:embed="rId3"/>
                <a:stretch>
                  <a:fillRect l="-4513" t="-2242" r="-10296" b="-1479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3" name="Get   from galaxy distribution —&gt; solve for…"/>
              <p:cNvSpPr txBox="1"/>
              <p:nvPr/>
            </p:nvSpPr>
            <p:spPr>
              <a:xfrm>
                <a:off x="1066721" y="9314631"/>
                <a:ext cx="17288799" cy="29051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Get </a:t>
                </a:r>
                <a14:m>
                  <m:oMath xmlns:m="http://schemas.openxmlformats.org/officeDocument/2006/math">
                    <m:r>
                      <a:rPr sz="7250" i="1">
                        <a:solidFill>
                          <a:srgbClr val="06082C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sz="7250" i="1">
                        <a:solidFill>
                          <a:srgbClr val="06082C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7250" i="1">
                        <a:solidFill>
                          <a:srgbClr val="06082C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7250" i="1">
                        <a:solidFill>
                          <a:srgbClr val="06082C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sz="7250" i="1">
                            <a:solidFill>
                              <a:srgbClr val="06082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7250" i="1">
                            <a:solidFill>
                              <a:srgbClr val="06082C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sz="7250" i="1">
                            <a:solidFill>
                              <a:srgbClr val="06082C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sz="7250" i="1">
                        <a:solidFill>
                          <a:srgbClr val="06082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 from galaxy distribution —&gt; solve for </a:t>
                </a:r>
                <a14:m>
                  <m:oMath xmlns:m="http://schemas.openxmlformats.org/officeDocument/2006/math">
                    <m:r>
                      <a:rPr sz="7250" i="1">
                        <a:solidFill>
                          <a:srgbClr val="080B3A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/>
              </a:p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—&gt; use Zel’dovich to get </a:t>
                </a:r>
                <a14:m>
                  <m:oMath xmlns:m="http://schemas.openxmlformats.org/officeDocument/2006/math">
                    <m:r>
                      <a:rPr sz="7250" i="1">
                        <a:solidFill>
                          <a:srgbClr val="090C3F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7250" i="1">
                        <a:solidFill>
                          <a:srgbClr val="090C3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7250" i="1">
                        <a:solidFill>
                          <a:srgbClr val="090C3F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sz="7250" i="1">
                        <a:solidFill>
                          <a:srgbClr val="090C3F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sz="7250" i="1">
                            <a:solidFill>
                              <a:srgbClr val="090C3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7250" i="1">
                            <a:solidFill>
                              <a:srgbClr val="090C3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sz="7250" i="1">
                            <a:solidFill>
                              <a:srgbClr val="090C3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sz="7250" i="1">
                        <a:solidFill>
                          <a:srgbClr val="090C3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>
                  <a:solidFill>
                    <a:srgbClr val="0A0D40"/>
                  </a:solidFill>
                </a:endParaRPr>
              </a:p>
            </p:txBody>
          </p:sp>
        </mc:Choice>
        <mc:Fallback>
          <p:sp>
            <p:nvSpPr>
              <p:cNvPr id="493" name="Get   from galaxy distribution —&gt; solve for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721" y="9314631"/>
                <a:ext cx="17288799" cy="2905132"/>
              </a:xfrm>
              <a:prstGeom prst="rect">
                <a:avLst/>
              </a:prstGeom>
              <a:blipFill>
                <a:blip r:embed="rId4"/>
                <a:stretch>
                  <a:fillRect l="-2423" t="-870" r="-5580" b="-1260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92" y="4944517"/>
            <a:ext cx="22668763" cy="8323928"/>
          </a:xfrm>
          <a:prstGeom prst="rect">
            <a:avLst/>
          </a:prstGeom>
          <a:ln w="12700">
            <a:miter lim="400000"/>
          </a:ln>
        </p:spPr>
      </p:pic>
      <p:sp>
        <p:nvSpPr>
          <p:cNvPr id="496" name="“raw” correlation"/>
          <p:cNvSpPr txBox="1"/>
          <p:nvPr/>
        </p:nvSpPr>
        <p:spPr>
          <a:xfrm>
            <a:off x="3366255" y="2777922"/>
            <a:ext cx="5041605" cy="891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825500">
              <a:lnSpc>
                <a:spcPct val="90000"/>
              </a:lnSpc>
              <a:spcBef>
                <a:spcPts val="0"/>
              </a:spcBef>
              <a:defRPr sz="5500" spc="-55">
                <a:solidFill>
                  <a:srgbClr val="A83A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“raw” correlation</a:t>
            </a:r>
          </a:p>
        </p:txBody>
      </p:sp>
      <p:sp>
        <p:nvSpPr>
          <p:cNvPr id="497" name="Used for DE analysis…"/>
          <p:cNvSpPr txBox="1"/>
          <p:nvPr/>
        </p:nvSpPr>
        <p:spPr>
          <a:xfrm>
            <a:off x="13753500" y="2575652"/>
            <a:ext cx="8247304" cy="179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825500">
              <a:lnSpc>
                <a:spcPct val="130000"/>
              </a:lnSpc>
              <a:spcBef>
                <a:spcPts val="0"/>
              </a:spcBef>
              <a:defRPr sz="5500" spc="-55">
                <a:solidFill>
                  <a:srgbClr val="A83A3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Used for DE analysis</a:t>
            </a:r>
          </a:p>
          <a:p>
            <a:pPr algn="ctr" defTabSz="825500">
              <a:lnSpc>
                <a:spcPct val="130000"/>
              </a:lnSpc>
              <a:spcBef>
                <a:spcPts val="0"/>
              </a:spcBef>
              <a:defRPr sz="4500" b="1" i="1" spc="-45">
                <a:solidFill>
                  <a:srgbClr val="A83A3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BAO S/N boosted by upto 50%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498" y="1208464"/>
            <a:ext cx="15657296" cy="12651904"/>
          </a:xfrm>
          <a:prstGeom prst="rect">
            <a:avLst/>
          </a:prstGeom>
          <a:ln w="12700">
            <a:miter lim="400000"/>
          </a:ln>
        </p:spPr>
      </p:pic>
      <p:sp>
        <p:nvSpPr>
          <p:cNvPr id="500" name="DESI COLLABORATION RESULT"/>
          <p:cNvSpPr txBox="1"/>
          <p:nvPr/>
        </p:nvSpPr>
        <p:spPr>
          <a:xfrm>
            <a:off x="9530765" y="479303"/>
            <a:ext cx="10723288" cy="891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825500">
              <a:lnSpc>
                <a:spcPct val="90000"/>
              </a:lnSpc>
              <a:spcBef>
                <a:spcPts val="0"/>
              </a:spcBef>
              <a:defRPr sz="5500" spc="-55">
                <a:solidFill>
                  <a:srgbClr val="A83A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DESI COLLABORATION RESULT </a:t>
            </a:r>
          </a:p>
        </p:txBody>
      </p:sp>
      <p:pic>
        <p:nvPicPr>
          <p:cNvPr id="501" name="Screenshot 2025-05-06 at 16.51.33.png" descr="Screenshot 2025-05-06 at 16.51.3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62" y="3405444"/>
            <a:ext cx="6790418" cy="1439274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02" name="Equation"/>
              <p:cNvSpPr txBox="1"/>
              <p:nvPr/>
            </p:nvSpPr>
            <p:spPr>
              <a:xfrm>
                <a:off x="1217219" y="2329806"/>
                <a:ext cx="4523904" cy="72641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200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200" i="1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sz="5200" i="1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</a:rPr>
                            <m:t>𝐷𝐸</m:t>
                          </m:r>
                        </m:sub>
                      </m:sSub>
                      <m:r>
                        <a:rPr sz="5200" i="1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sz="5200" i="1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sz="5200" i="1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5200" i="1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sz="5200" i="1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sz="5200" i="1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200" i="1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sz="5200" i="1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</a:rPr>
                            <m:t>𝐷𝐸</m:t>
                          </m:r>
                        </m:sub>
                      </m:sSub>
                      <m:sSup>
                        <m:sSupPr>
                          <m:ctrlPr>
                            <a:rPr sz="5200" i="1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5200" i="1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sz="5200" i="1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sz="5200">
                  <a:solidFill>
                    <a:srgbClr val="414141"/>
                  </a:solidFill>
                </a:endParaRPr>
              </a:p>
            </p:txBody>
          </p:sp>
        </mc:Choice>
        <mc:Fallback>
          <p:sp>
            <p:nvSpPr>
              <p:cNvPr id="50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219" y="2329806"/>
                <a:ext cx="4523904" cy="726415"/>
              </a:xfrm>
              <a:prstGeom prst="rect">
                <a:avLst/>
              </a:prstGeom>
              <a:blipFill>
                <a:blip r:embed="rId4"/>
                <a:stretch>
                  <a:fillRect l="-5042" r="-14006" b="-4655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3" name="!!!…"/>
              <p:cNvSpPr txBox="1"/>
              <p:nvPr/>
            </p:nvSpPr>
            <p:spPr>
              <a:xfrm>
                <a:off x="1490132" y="9513400"/>
                <a:ext cx="6373140" cy="182446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ctr" defTabSz="2438338">
                  <a:spcBef>
                    <a:spcPts val="0"/>
                  </a:spcBef>
                  <a:defRPr sz="3800" b="1">
                    <a:solidFill>
                      <a:srgbClr val="1640E7"/>
                    </a:solidFill>
                    <a:latin typeface="Graphik"/>
                    <a:ea typeface="Graphik"/>
                    <a:cs typeface="Graphik"/>
                    <a:sym typeface="Graphik"/>
                  </a:defRPr>
                </a:pPr>
                <a14:m>
                  <m:oMath xmlns:m="http://schemas.openxmlformats.org/officeDocument/2006/math">
                    <m:r>
                      <a:rPr sz="6450" i="1">
                        <a:solidFill>
                          <a:srgbClr val="153FE6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sz="6450" i="1">
                        <a:solidFill>
                          <a:srgbClr val="153FE6"/>
                        </a:solidFill>
                        <a:latin typeface="Cambria Math" panose="02040503050406030204" pitchFamily="18" charset="0"/>
                      </a:rPr>
                      <m:t>&lt;−1</m:t>
                    </m:r>
                  </m:oMath>
                </a14:m>
                <a:r>
                  <a:rPr sz="5500"/>
                  <a:t> !!!</a:t>
                </a:r>
              </a:p>
              <a:p>
                <a:pPr algn="ctr" defTabSz="2438338">
                  <a:spcBef>
                    <a:spcPts val="0"/>
                  </a:spcBef>
                  <a:defRPr sz="3800" b="1">
                    <a:solidFill>
                      <a:srgbClr val="1640E7"/>
                    </a:solidFill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Weak energy condition???</a:t>
                </a:r>
              </a:p>
            </p:txBody>
          </p:sp>
        </mc:Choice>
        <mc:Fallback>
          <p:sp>
            <p:nvSpPr>
              <p:cNvPr id="503" name="!!!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0132" y="9513400"/>
                <a:ext cx="6373140" cy="1824467"/>
              </a:xfrm>
              <a:prstGeom prst="rect">
                <a:avLst/>
              </a:prstGeom>
              <a:blipFill>
                <a:blip r:embed="rId5"/>
                <a:stretch>
                  <a:fillRect l="-3777" t="-694" r="-3777" b="-8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sdss_pie2.jpg" descr="sdss_pi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29" y="2342200"/>
            <a:ext cx="11328401" cy="1126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6" name="2df_slice_blue_big.gif" descr="2df_slice_blue_bi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3224240" y="4838458"/>
            <a:ext cx="11636787" cy="6966162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2DF"/>
          <p:cNvSpPr txBox="1"/>
          <p:nvPr/>
        </p:nvSpPr>
        <p:spPr>
          <a:xfrm>
            <a:off x="16425499" y="3760804"/>
            <a:ext cx="1553841" cy="952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94252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2DF</a:t>
            </a:r>
          </a:p>
        </p:txBody>
      </p:sp>
      <p:sp>
        <p:nvSpPr>
          <p:cNvPr id="268" name="SDSS"/>
          <p:cNvSpPr txBox="1"/>
          <p:nvPr/>
        </p:nvSpPr>
        <p:spPr>
          <a:xfrm>
            <a:off x="896603" y="2520477"/>
            <a:ext cx="2189338" cy="952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CDCC0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SDSS</a:t>
            </a:r>
          </a:p>
        </p:txBody>
      </p:sp>
      <p:sp>
        <p:nvSpPr>
          <p:cNvPr id="269" name="Text"/>
          <p:cNvSpPr txBox="1"/>
          <p:nvPr/>
        </p:nvSpPr>
        <p:spPr>
          <a:xfrm>
            <a:off x="13834432" y="5631956"/>
            <a:ext cx="195073" cy="492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2438338">
              <a:spcBef>
                <a:spcPts val="0"/>
              </a:spcBef>
              <a:defRPr sz="2400">
                <a:solidFill>
                  <a:schemeClr val="accent1">
                    <a:satOff val="-9155"/>
                    <a:lumOff val="-32673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 </a:t>
            </a:r>
          </a:p>
        </p:txBody>
      </p:sp>
      <p:sp>
        <p:nvSpPr>
          <p:cNvPr id="270" name="Galaxy redshift surveys:…"/>
          <p:cNvSpPr txBox="1"/>
          <p:nvPr/>
        </p:nvSpPr>
        <p:spPr>
          <a:xfrm>
            <a:off x="7775562" y="11123"/>
            <a:ext cx="8832876" cy="1930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2438338">
              <a:spcBef>
                <a:spcPts val="0"/>
              </a:spcBef>
              <a:defRPr sz="5400" b="1">
                <a:solidFill>
                  <a:srgbClr val="3D4DE8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Galaxy redshift surveys:    </a:t>
            </a:r>
          </a:p>
          <a:p>
            <a:pPr algn="ctr" defTabSz="2438338">
              <a:spcBef>
                <a:spcPts val="0"/>
              </a:spcBef>
              <a:defRPr sz="5400" b="1">
                <a:solidFill>
                  <a:srgbClr val="3D4DE8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cz,  θ,  φ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72" name="The hybrid approach is OK!…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2141927" y="2440297"/>
                <a:ext cx="21458328" cy="6074060"/>
              </a:xfrm>
              <a:prstGeom prst="rect">
                <a:avLst/>
              </a:prstGeom>
            </p:spPr>
            <p:txBody>
              <a:bodyPr/>
              <a:lstStyle/>
              <a:p>
                <a:pPr defTabSz="755808">
                  <a:spcBef>
                    <a:spcPts val="2000"/>
                  </a:spcBef>
                  <a:defRPr sz="9016">
                    <a:solidFill>
                      <a:srgbClr val="87312B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The hybrid approach is OK!</a:t>
                </a:r>
              </a:p>
              <a:p>
                <a:pPr defTabSz="755808">
                  <a:spcBef>
                    <a:spcPts val="2000"/>
                  </a:spcBef>
                  <a:defRPr sz="9016">
                    <a:solidFill>
                      <a:srgbClr val="87312B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  <a:p>
                <a:pPr defTabSz="755808">
                  <a:spcBef>
                    <a:spcPts val="2000"/>
                  </a:spcBef>
                  <a:defRPr sz="9016">
                    <a:solidFill>
                      <a:srgbClr val="87312B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Because Linear theory is not bad at all. . . </a:t>
                </a:r>
              </a:p>
              <a:p>
                <a:pPr defTabSz="755808">
                  <a:spcBef>
                    <a:spcPts val="2000"/>
                  </a:spcBef>
                  <a:defRPr sz="9016">
                    <a:solidFill>
                      <a:srgbClr val="87312B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if restricted to </a:t>
                </a:r>
                <a14:m>
                  <m:oMath xmlns:m="http://schemas.openxmlformats.org/officeDocument/2006/math">
                    <m:r>
                      <a:rPr sz="10900" i="1">
                        <a:solidFill>
                          <a:srgbClr val="86312A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r>
                      <a:rPr sz="10900" i="1">
                        <a:solidFill>
                          <a:srgbClr val="86312A"/>
                        </a:solidFill>
                        <a:latin typeface="Cambria Math" panose="02040503050406030204" pitchFamily="18" charset="0"/>
                      </a:rPr>
                      <m:t>&lt;1.</m:t>
                    </m:r>
                  </m:oMath>
                </a14:m>
                <a:endParaRPr sz="9800"/>
              </a:p>
            </p:txBody>
          </p:sp>
        </mc:Choice>
        <mc:Fallback>
          <p:sp>
            <p:nvSpPr>
              <p:cNvPr id="572" name="The hybrid approach is OK!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41927" y="2440297"/>
                <a:ext cx="21458328" cy="6074060"/>
              </a:xfrm>
              <a:prstGeom prst="rect">
                <a:avLst/>
              </a:prstGeom>
              <a:blipFill>
                <a:blip r:embed="rId2"/>
                <a:stretch>
                  <a:fillRect l="-2247" t="-7307" r="-3726" b="-9603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Rounded Rectangle"/>
          <p:cNvSpPr/>
          <p:nvPr/>
        </p:nvSpPr>
        <p:spPr>
          <a:xfrm>
            <a:off x="2899602" y="144219"/>
            <a:ext cx="18296228" cy="13751720"/>
          </a:xfrm>
          <a:prstGeom prst="roundRect">
            <a:avLst>
              <a:gd name="adj" fmla="val 13436"/>
            </a:avLst>
          </a:prstGeom>
          <a:solidFill>
            <a:srgbClr val="A9A9A9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pic>
        <p:nvPicPr>
          <p:cNvPr id="57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3325" y="9298633"/>
            <a:ext cx="7532193" cy="1255366"/>
          </a:xfrm>
          <a:prstGeom prst="rect">
            <a:avLst/>
          </a:prstGeom>
          <a:ln w="12700">
            <a:miter lim="400000"/>
          </a:ln>
        </p:spPr>
      </p:pic>
      <p:sp>
        <p:nvSpPr>
          <p:cNvPr id="576" name="At closer look at linear theory"/>
          <p:cNvSpPr/>
          <p:nvPr/>
        </p:nvSpPr>
        <p:spPr>
          <a:xfrm>
            <a:off x="5766471" y="1022360"/>
            <a:ext cx="12637902" cy="1255367"/>
          </a:xfrm>
          <a:prstGeom prst="roundRect">
            <a:avLst>
              <a:gd name="adj" fmla="val 36342"/>
            </a:avLst>
          </a:prstGeom>
          <a:solidFill>
            <a:srgbClr val="EBEBE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1pPr algn="ctr" defTabSz="821531">
              <a:lnSpc>
                <a:spcPct val="90000"/>
              </a:lnSpc>
              <a:spcBef>
                <a:spcPts val="2200"/>
              </a:spcBef>
              <a:defRPr sz="5600">
                <a:solidFill>
                  <a:srgbClr val="9411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At closer look at linear theory</a:t>
            </a:r>
          </a:p>
        </p:txBody>
      </p:sp>
      <p:sp>
        <p:nvSpPr>
          <p:cNvPr id="577" name="γ=0.55+0.05(1+w)"/>
          <p:cNvSpPr txBox="1"/>
          <p:nvPr/>
        </p:nvSpPr>
        <p:spPr>
          <a:xfrm>
            <a:off x="8396861" y="11704349"/>
            <a:ext cx="6796935" cy="1146176"/>
          </a:xfrm>
          <a:prstGeom prst="rect">
            <a:avLst/>
          </a:prstGeom>
          <a:solidFill>
            <a:srgbClr val="FFF2E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ctr" defTabSz="821531">
              <a:spcBef>
                <a:spcPts val="0"/>
              </a:spcBef>
              <a:defRPr>
                <a:solidFill>
                  <a:srgbClr val="0433FF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γ=0.55+0.05(1+</a:t>
            </a:r>
            <a:r>
              <a:rPr i="1"/>
              <a:t>w</a:t>
            </a:r>
            <a:r>
              <a:t>)</a:t>
            </a:r>
          </a:p>
        </p:txBody>
      </p:sp>
      <p:sp>
        <p:nvSpPr>
          <p:cNvPr id="578" name="Quote Bubble"/>
          <p:cNvSpPr/>
          <p:nvPr/>
        </p:nvSpPr>
        <p:spPr>
          <a:xfrm rot="16080000">
            <a:off x="4369422" y="6492296"/>
            <a:ext cx="2970610" cy="4757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67" y="0"/>
                </a:moveTo>
                <a:cubicBezTo>
                  <a:pt x="4060" y="0"/>
                  <a:pt x="0" y="2535"/>
                  <a:pt x="0" y="5661"/>
                </a:cubicBezTo>
                <a:lnTo>
                  <a:pt x="0" y="14369"/>
                </a:lnTo>
                <a:cubicBezTo>
                  <a:pt x="0" y="16154"/>
                  <a:pt x="1326" y="17744"/>
                  <a:pt x="3394" y="18782"/>
                </a:cubicBezTo>
                <a:lnTo>
                  <a:pt x="2877" y="21600"/>
                </a:lnTo>
                <a:lnTo>
                  <a:pt x="5555" y="19589"/>
                </a:lnTo>
                <a:cubicBezTo>
                  <a:pt x="6635" y="19873"/>
                  <a:pt x="7822" y="20031"/>
                  <a:pt x="9067" y="20031"/>
                </a:cubicBezTo>
                <a:lnTo>
                  <a:pt x="12533" y="20031"/>
                </a:lnTo>
                <a:cubicBezTo>
                  <a:pt x="17540" y="20031"/>
                  <a:pt x="21600" y="17496"/>
                  <a:pt x="21600" y="14369"/>
                </a:cubicBezTo>
                <a:lnTo>
                  <a:pt x="21600" y="5661"/>
                </a:lnTo>
                <a:cubicBezTo>
                  <a:pt x="21600" y="2535"/>
                  <a:pt x="17540" y="0"/>
                  <a:pt x="12533" y="0"/>
                </a:cubicBezTo>
                <a:lnTo>
                  <a:pt x="9067" y="0"/>
                </a:lnTo>
                <a:close/>
              </a:path>
            </a:pathLst>
          </a:custGeom>
          <a:solidFill>
            <a:srgbClr val="EBEBEB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579" name="The growth rate: A very important…"/>
          <p:cNvSpPr txBox="1"/>
          <p:nvPr/>
        </p:nvSpPr>
        <p:spPr>
          <a:xfrm>
            <a:off x="4003367" y="7999141"/>
            <a:ext cx="4022052" cy="1895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821531">
              <a:spcBef>
                <a:spcPts val="0"/>
              </a:spcBef>
              <a:defRPr sz="3400" b="1">
                <a:solidFill>
                  <a:srgbClr val="9411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sz="3600"/>
              <a:t>The </a:t>
            </a:r>
            <a:r>
              <a:rPr sz="3800" u="sng"/>
              <a:t>growth rate:</a:t>
            </a:r>
            <a:r>
              <a:rPr sz="3600"/>
              <a:t> </a:t>
            </a:r>
            <a:r>
              <a:t>A very important</a:t>
            </a:r>
          </a:p>
          <a:p>
            <a:pPr defTabSz="821531">
              <a:spcBef>
                <a:spcPts val="0"/>
              </a:spcBef>
              <a:defRPr sz="3400" b="1">
                <a:solidFill>
                  <a:srgbClr val="9411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diagnostic for DE </a:t>
            </a:r>
          </a:p>
        </p:txBody>
      </p:sp>
      <p:grpSp>
        <p:nvGrpSpPr>
          <p:cNvPr id="582" name="Group"/>
          <p:cNvGrpSpPr/>
          <p:nvPr/>
        </p:nvGrpSpPr>
        <p:grpSpPr>
          <a:xfrm>
            <a:off x="4729105" y="4531429"/>
            <a:ext cx="5634240" cy="2151773"/>
            <a:chOff x="0" y="0"/>
            <a:chExt cx="5634238" cy="2151771"/>
          </a:xfrm>
        </p:grpSpPr>
        <p:sp>
          <p:nvSpPr>
            <p:cNvPr id="580" name="Rectangle"/>
            <p:cNvSpPr/>
            <p:nvPr/>
          </p:nvSpPr>
          <p:spPr>
            <a:xfrm>
              <a:off x="0" y="0"/>
              <a:ext cx="5634239" cy="2151772"/>
            </a:xfrm>
            <a:prstGeom prst="rect">
              <a:avLst/>
            </a:prstGeom>
            <a:solidFill>
              <a:srgbClr val="F5E5E4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ctr" defTabSz="821531">
                <a:spcBef>
                  <a:spcPts val="0"/>
                </a:spcBef>
                <a:defRPr sz="44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  <a:latin typeface="Palatino"/>
                  <a:ea typeface="Palatino"/>
                  <a:cs typeface="Palatino"/>
                  <a:sym typeface="Palatino"/>
                </a:defRPr>
              </a:pPr>
              <a:endParaRPr/>
            </a:p>
          </p:txBody>
        </p:sp>
        <p:pic>
          <p:nvPicPr>
            <p:cNvPr id="581" name="texshop_image.pdf" descr="texshop_image.pdf"/>
            <p:cNvPicPr>
              <a:picLocks noChangeAspect="1"/>
            </p:cNvPicPr>
            <p:nvPr/>
          </p:nvPicPr>
          <p:blipFill>
            <a:blip r:embed="rId4"/>
            <a:srcRect l="2976" r="10203"/>
            <a:stretch>
              <a:fillRect/>
            </a:stretch>
          </p:blipFill>
          <p:spPr>
            <a:xfrm>
              <a:off x="648862" y="505246"/>
              <a:ext cx="4533086" cy="1343701"/>
            </a:xfrm>
            <a:prstGeom prst="rect">
              <a:avLst/>
            </a:prstGeom>
            <a:ln w="25400" cap="flat">
              <a:noFill/>
              <a:miter lim="400000"/>
            </a:ln>
            <a:effectLst/>
          </p:spPr>
        </p:pic>
      </p:grpSp>
      <p:grpSp>
        <p:nvGrpSpPr>
          <p:cNvPr id="585" name="Group"/>
          <p:cNvGrpSpPr/>
          <p:nvPr/>
        </p:nvGrpSpPr>
        <p:grpSpPr>
          <a:xfrm>
            <a:off x="12361921" y="4575247"/>
            <a:ext cx="6744874" cy="2380545"/>
            <a:chOff x="0" y="0"/>
            <a:chExt cx="6744872" cy="2380543"/>
          </a:xfrm>
        </p:grpSpPr>
        <p:sp>
          <p:nvSpPr>
            <p:cNvPr id="583" name="Rectangle"/>
            <p:cNvSpPr/>
            <p:nvPr/>
          </p:nvSpPr>
          <p:spPr>
            <a:xfrm>
              <a:off x="246700" y="0"/>
              <a:ext cx="6476675" cy="2142174"/>
            </a:xfrm>
            <a:prstGeom prst="rect">
              <a:avLst/>
            </a:prstGeom>
            <a:solidFill>
              <a:srgbClr val="F5E5E4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ctr" defTabSz="821531">
                <a:spcBef>
                  <a:spcPts val="0"/>
                </a:spcBef>
                <a:defRPr sz="44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  <a:latin typeface="Palatino"/>
                  <a:ea typeface="Palatino"/>
                  <a:cs typeface="Palatino"/>
                  <a:sym typeface="Palatino"/>
                </a:defRPr>
              </a:pPr>
              <a:endParaRPr/>
            </a:p>
          </p:txBody>
        </p:sp>
        <p:pic>
          <p:nvPicPr>
            <p:cNvPr id="584" name="texshop_image.pdf" descr="texshop_image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6744873" cy="23805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86" name="intuitive linear relation"/>
          <p:cNvSpPr txBox="1"/>
          <p:nvPr/>
        </p:nvSpPr>
        <p:spPr>
          <a:xfrm>
            <a:off x="4737375" y="3624984"/>
            <a:ext cx="5588287" cy="85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spcBef>
                <a:spcPts val="0"/>
              </a:spcBef>
              <a:defRPr sz="42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intuitive linear relation</a:t>
            </a:r>
          </a:p>
        </p:txBody>
      </p:sp>
      <p:sp>
        <p:nvSpPr>
          <p:cNvPr id="587" name="exact linear relation"/>
          <p:cNvSpPr txBox="1"/>
          <p:nvPr/>
        </p:nvSpPr>
        <p:spPr>
          <a:xfrm>
            <a:off x="13497993" y="3624984"/>
            <a:ext cx="4793916" cy="85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spcBef>
                <a:spcPts val="0"/>
              </a:spcBef>
              <a:defRPr sz="42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exact linear relation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9" name="Probing dark matter and gravity on large scales: linear theory analysis Probing dark matter and gravity on large scales: linear theory analysis" descr="Probing dark matter and gravity on large scales: linear theory analysis Probing dark matter and gravity on large scales: linear theory analysis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619190" y="-8497"/>
            <a:ext cx="13145620" cy="1656557"/>
          </a:xfrm>
          <a:prstGeom prst="rect">
            <a:avLst/>
          </a:prstGeom>
        </p:spPr>
      </p:pic>
      <p:pic>
        <p:nvPicPr>
          <p:cNvPr id="590" name="texshop_image.pdf" descr="texshop_image.pd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53698" y="2350558"/>
            <a:ext cx="11881506" cy="10433245"/>
          </a:xfrm>
          <a:prstGeom prst="rect">
            <a:avLst/>
          </a:prstGeom>
          <a:ln w="12700">
            <a:miter lim="400000"/>
          </a:ln>
        </p:spPr>
      </p:pic>
      <p:pic>
        <p:nvPicPr>
          <p:cNvPr id="591" name="Screenshot 2026-06-15 at 15.13.17.png" descr="Screenshot 2026-06-15 at 15.13.1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24506" y="2666041"/>
            <a:ext cx="10718927" cy="9583983"/>
          </a:xfrm>
          <a:prstGeom prst="rect">
            <a:avLst/>
          </a:prstGeom>
          <a:ln w="12700">
            <a:miter lim="400000"/>
          </a:ln>
        </p:spPr>
      </p:pic>
      <p:pic>
        <p:nvPicPr>
          <p:cNvPr id="592" name="Cosmicflows, Tully et al Cosmicflows, Tully et al" descr="Cosmicflows, Tully et al Cosmicflows, Tully et al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262028" y="12566420"/>
            <a:ext cx="9856321" cy="894557"/>
          </a:xfrm>
          <a:prstGeom prst="rect">
            <a:avLst/>
          </a:prstGeom>
        </p:spPr>
      </p:pic>
      <p:pic>
        <p:nvPicPr>
          <p:cNvPr id="593" name="2MRS, Huchra et al 2MRS, Huchra et al" descr="2MRS, Huchra et al 2MRS, Huchra et al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3258975" y="12566420"/>
            <a:ext cx="9856321" cy="8945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94" name="Text"/>
              <p:cNvSpPr txBox="1"/>
              <p:nvPr/>
            </p:nvSpPr>
            <p:spPr>
              <a:xfrm>
                <a:off x="1959280" y="2594594"/>
                <a:ext cx="4162113" cy="1067359"/>
              </a:xfrm>
              <a:prstGeom prst="rect">
                <a:avLst/>
              </a:prstGeom>
              <a:solidFill>
                <a:schemeClr val="accent3">
                  <a:satOff val="1412"/>
                  <a:lumOff val="16412"/>
                </a:schemeClr>
              </a:solid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 defTabSz="825500">
                  <a:spcBef>
                    <a:spcPts val="0"/>
                  </a:spcBef>
                  <a:defRPr sz="4500">
                    <a:solidFill>
                      <a:schemeClr val="accent1">
                        <a:satOff val="-9155"/>
                        <a:lumOff val="-32673"/>
                      </a:schemeClr>
                    </a:solidFill>
                    <a:latin typeface="Graphik-Light"/>
                    <a:ea typeface="Graphik-Light"/>
                    <a:cs typeface="Graphik-Light"/>
                    <a:sym typeface="Graphik Light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050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050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sz="5050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  <m:t>𝑝𝑒𝑐</m:t>
                          </m:r>
                        </m:sub>
                      </m:sSub>
                      <m:r>
                        <a:rPr sz="5050" i="1">
                          <a:solidFill>
                            <a:srgbClr val="53585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sz="5050" i="1">
                          <a:solidFill>
                            <a:srgbClr val="53585F"/>
                          </a:solidFill>
                          <a:latin typeface="Cambria Math" panose="02040503050406030204" pitchFamily="18" charset="0"/>
                        </a:rPr>
                        <m:t>𝑐𝑧</m:t>
                      </m:r>
                      <m:r>
                        <a:rPr sz="5050" i="1">
                          <a:solidFill>
                            <a:srgbClr val="53585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sz="5050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050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sz="5050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sz="5050" i="1">
                          <a:solidFill>
                            <a:srgbClr val="53585F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>
                  <a:solidFill>
                    <a:srgbClr val="53585F"/>
                  </a:solidFill>
                </a:endParaRPr>
              </a:p>
            </p:txBody>
          </p:sp>
        </mc:Choice>
        <mc:Fallback>
          <p:sp>
            <p:nvSpPr>
              <p:cNvPr id="594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9280" y="2594594"/>
                <a:ext cx="4162113" cy="1067359"/>
              </a:xfrm>
              <a:prstGeom prst="rect">
                <a:avLst/>
              </a:prstGeom>
              <a:blipFill>
                <a:blip r:embed="rId8"/>
                <a:stretch>
                  <a:fillRect t="-18824" b="-3882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5" name="Text"/>
              <p:cNvSpPr txBox="1"/>
              <p:nvPr/>
            </p:nvSpPr>
            <p:spPr>
              <a:xfrm>
                <a:off x="13389280" y="2621475"/>
                <a:ext cx="5916870" cy="1064397"/>
              </a:xfrm>
              <a:prstGeom prst="rect">
                <a:avLst/>
              </a:prstGeom>
              <a:solidFill>
                <a:schemeClr val="accent3">
                  <a:satOff val="1412"/>
                  <a:lumOff val="16412"/>
                </a:schemeClr>
              </a:solid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 defTabSz="825500">
                  <a:spcBef>
                    <a:spcPts val="0"/>
                  </a:spcBef>
                  <a:defRPr sz="4700">
                    <a:solidFill>
                      <a:schemeClr val="accent1">
                        <a:satOff val="-9155"/>
                        <a:lumOff val="-32673"/>
                      </a:schemeClr>
                    </a:solidFill>
                    <a:latin typeface="Graphik-Light"/>
                    <a:ea typeface="Graphik-Light"/>
                    <a:cs typeface="Graphik-Light"/>
                    <a:sym typeface="Graphik Light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sz="5700" i="1">
                          <a:solidFill>
                            <a:srgbClr val="53585F"/>
                          </a:solidFill>
                          <a:latin typeface="Cambria Math" panose="02040503050406030204" pitchFamily="18" charset="0"/>
                        </a:rPr>
                        <m:t>𝑐𝑧</m:t>
                      </m:r>
                      <m:r>
                        <a:rPr sz="5700" i="1">
                          <a:solidFill>
                            <a:srgbClr val="53585F"/>
                          </a:solidFill>
                          <a:latin typeface="Cambria Math" panose="02040503050406030204" pitchFamily="18" charset="0"/>
                        </a:rPr>
                        <m:t>&lt;15,000</m:t>
                      </m:r>
                      <m:sSup>
                        <m:sSupPr>
                          <m:ctrlPr>
                            <a:rPr sz="5700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sz="5700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  <m:t>kms</m:t>
                          </m:r>
                        </m:e>
                        <m:sup>
                          <m:r>
                            <a:rPr sz="5700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>
                  <a:solidFill>
                    <a:srgbClr val="53585F"/>
                  </a:solidFill>
                </a:endParaRPr>
              </a:p>
            </p:txBody>
          </p:sp>
        </mc:Choice>
        <mc:Fallback>
          <p:sp>
            <p:nvSpPr>
              <p:cNvPr id="595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9280" y="2621475"/>
                <a:ext cx="5916870" cy="1064397"/>
              </a:xfrm>
              <a:prstGeom prst="rect">
                <a:avLst/>
              </a:prstGeom>
              <a:blipFill>
                <a:blip r:embed="rId9"/>
                <a:stretch>
                  <a:fillRect t="-7059" b="-3882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theory"/>
          <p:cNvSpPr txBox="1"/>
          <p:nvPr/>
        </p:nvSpPr>
        <p:spPr>
          <a:xfrm>
            <a:off x="20185279" y="13631757"/>
            <a:ext cx="1596247" cy="816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1pPr defTabSz="821531">
              <a:spcBef>
                <a:spcPts val="0"/>
              </a:spcBef>
              <a:defRPr sz="3200">
                <a:solidFill>
                  <a:srgbClr val="2F43CD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theory</a:t>
            </a:r>
          </a:p>
        </p:txBody>
      </p:sp>
      <p:pic>
        <p:nvPicPr>
          <p:cNvPr id="598" name="Image" descr="Imag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033835" y="2476655"/>
            <a:ext cx="15762855" cy="7892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99" name="But obs. are so far from ideal situation ! But obs. are so far from ideal situation !" descr="But obs. are so far from ideal situation ! But obs. are so far from ideal situation !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969043" y="384617"/>
            <a:ext cx="14908883" cy="960966"/>
          </a:xfrm>
          <a:prstGeom prst="rect">
            <a:avLst/>
          </a:prstGeom>
        </p:spPr>
      </p:pic>
      <p:pic>
        <p:nvPicPr>
          <p:cNvPr id="600" name="images.jpeg" descr="images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066" y="4185989"/>
            <a:ext cx="5808765" cy="3972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601" name="Avishai Dekel 1951-2025 Avishai Dekel 1951-2025" descr="Avishai Dekel 1951-2025 Avishai Dekel 1951-2025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556267" y="8946272"/>
            <a:ext cx="6204424" cy="87290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theory"/>
          <p:cNvSpPr txBox="1"/>
          <p:nvPr/>
        </p:nvSpPr>
        <p:spPr>
          <a:xfrm>
            <a:off x="20185279" y="13631757"/>
            <a:ext cx="1596247" cy="816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1pPr defTabSz="821531">
              <a:spcBef>
                <a:spcPts val="0"/>
              </a:spcBef>
              <a:defRPr sz="3200">
                <a:solidFill>
                  <a:srgbClr val="2F43CD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theory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Distance measurements: Tully-Fisher Relation"/>
          <p:cNvSpPr txBox="1"/>
          <p:nvPr/>
        </p:nvSpPr>
        <p:spPr>
          <a:xfrm>
            <a:off x="6090358" y="424706"/>
            <a:ext cx="10752512" cy="747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spcBef>
                <a:spcPts val="0"/>
              </a:spcBef>
              <a:defRPr sz="3200">
                <a:solidFill>
                  <a:srgbClr val="FF2A20"/>
                </a:solidFill>
              </a:defRPr>
            </a:lvl1pPr>
          </a:lstStyle>
          <a:p>
            <a:r>
              <a:t>Distance measurements: Tully-Fisher Relation</a:t>
            </a:r>
          </a:p>
        </p:txBody>
      </p:sp>
      <p:pic>
        <p:nvPicPr>
          <p:cNvPr id="60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798" y="1175861"/>
            <a:ext cx="10666242" cy="10292716"/>
          </a:xfrm>
          <a:prstGeom prst="rect">
            <a:avLst/>
          </a:prstGeom>
          <a:ln w="12700">
            <a:miter lim="400000"/>
          </a:ln>
        </p:spPr>
      </p:pic>
      <p:sp>
        <p:nvSpPr>
          <p:cNvPr id="607" name="Tully, Courtois, Dolphin  et al 13"/>
          <p:cNvSpPr txBox="1"/>
          <p:nvPr/>
        </p:nvSpPr>
        <p:spPr>
          <a:xfrm>
            <a:off x="6920960" y="12289500"/>
            <a:ext cx="5225133" cy="612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spcBef>
                <a:spcPts val="0"/>
              </a:spcBef>
              <a:defRPr sz="28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Tully, Courtois, Dolphin  et al 13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Triangle"/>
          <p:cNvSpPr/>
          <p:nvPr/>
        </p:nvSpPr>
        <p:spPr>
          <a:xfrm>
            <a:off x="3762375" y="3053953"/>
            <a:ext cx="16871192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0" name="Triangle"/>
          <p:cNvSpPr/>
          <p:nvPr/>
        </p:nvSpPr>
        <p:spPr>
          <a:xfrm>
            <a:off x="3762375" y="892968"/>
            <a:ext cx="16871192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61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184" y="949502"/>
            <a:ext cx="17814678" cy="13121617"/>
          </a:xfrm>
          <a:prstGeom prst="rect">
            <a:avLst/>
          </a:prstGeom>
          <a:ln w="12700">
            <a:miter lim="400000"/>
          </a:ln>
        </p:spPr>
      </p:pic>
      <p:sp>
        <p:nvSpPr>
          <p:cNvPr id="612" name="Completely consistent with GI"/>
          <p:cNvSpPr txBox="1"/>
          <p:nvPr/>
        </p:nvSpPr>
        <p:spPr>
          <a:xfrm>
            <a:off x="13394109" y="8002190"/>
            <a:ext cx="5629078" cy="67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spcBef>
                <a:spcPts val="0"/>
              </a:spcBef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Completely consistent with GI</a:t>
            </a:r>
          </a:p>
        </p:txBody>
      </p:sp>
      <p:sp>
        <p:nvSpPr>
          <p:cNvPr id="613" name="LOW REDSHIFT DATA: 2MRS and Cosmicflows.…"/>
          <p:cNvSpPr txBox="1"/>
          <p:nvPr/>
        </p:nvSpPr>
        <p:spPr>
          <a:xfrm>
            <a:off x="4938459" y="-21114"/>
            <a:ext cx="14507082" cy="1828166"/>
          </a:xfrm>
          <a:prstGeom prst="rect">
            <a:avLst/>
          </a:prstGeom>
          <a:blipFill>
            <a:blip r:embed="rId5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ctr" defTabSz="821531">
              <a:lnSpc>
                <a:spcPct val="90000"/>
              </a:lnSpc>
              <a:spcBef>
                <a:spcPts val="2200"/>
              </a:spcBef>
              <a:defRPr sz="4800">
                <a:solidFill>
                  <a:srgbClr val="000000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pPr>
            <a:r>
              <a:t>LOW REDSHIFT DATA: 2MRS and Cosmicflows. </a:t>
            </a:r>
          </a:p>
          <a:p>
            <a:pPr algn="ctr" defTabSz="821531">
              <a:lnSpc>
                <a:spcPct val="90000"/>
              </a:lnSpc>
              <a:spcBef>
                <a:spcPts val="2200"/>
              </a:spcBef>
              <a:defRPr sz="4800">
                <a:solidFill>
                  <a:srgbClr val="000000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pPr>
            <a:r>
              <a:t>Not a Constraint on DE evolution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Rounded Rectangle"/>
          <p:cNvSpPr/>
          <p:nvPr/>
        </p:nvSpPr>
        <p:spPr>
          <a:xfrm>
            <a:off x="7425690" y="8539754"/>
            <a:ext cx="9121141" cy="2286001"/>
          </a:xfrm>
          <a:prstGeom prst="roundRect">
            <a:avLst>
              <a:gd name="adj" fmla="val 15000"/>
            </a:avLst>
          </a:prstGeom>
          <a:solidFill>
            <a:srgbClr val="CBA968"/>
          </a:solidFill>
          <a:ln w="12700">
            <a:miter lim="400000"/>
          </a:ln>
        </p:spPr>
        <p:txBody>
          <a:bodyPr lIns="68580" tIns="68580" rIns="68580" bIns="68580" anchor="ctr"/>
          <a:lstStyle/>
          <a:p>
            <a:pPr algn="ctr" defTabSz="640080">
              <a:spcBef>
                <a:spcPts val="0"/>
              </a:spcBef>
              <a:defRPr sz="4200" i="1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endParaRPr/>
          </a:p>
        </p:txBody>
      </p:sp>
      <p:sp>
        <p:nvSpPr>
          <p:cNvPr id="618" name="Rounded Rectangle"/>
          <p:cNvSpPr/>
          <p:nvPr/>
        </p:nvSpPr>
        <p:spPr>
          <a:xfrm>
            <a:off x="7523559" y="4572000"/>
            <a:ext cx="9121141" cy="2286000"/>
          </a:xfrm>
          <a:prstGeom prst="roundRect">
            <a:avLst>
              <a:gd name="adj" fmla="val 15000"/>
            </a:avLst>
          </a:prstGeom>
          <a:solidFill>
            <a:srgbClr val="CBA968"/>
          </a:solidFill>
          <a:ln w="12700">
            <a:miter lim="400000"/>
          </a:ln>
        </p:spPr>
        <p:txBody>
          <a:bodyPr lIns="68580" tIns="68580" rIns="68580" bIns="68580" anchor="ctr"/>
          <a:lstStyle/>
          <a:p>
            <a:pPr algn="ctr" defTabSz="640080">
              <a:spcBef>
                <a:spcPts val="0"/>
              </a:spcBef>
              <a:defRPr sz="4200" i="1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endParaRPr/>
          </a:p>
        </p:txBody>
      </p:sp>
      <p:sp>
        <p:nvSpPr>
          <p:cNvPr id="619" name="The notorious bulk flow"/>
          <p:cNvSpPr txBox="1">
            <a:spLocks noGrp="1"/>
          </p:cNvSpPr>
          <p:nvPr>
            <p:ph type="title" idx="4294967295"/>
          </p:nvPr>
        </p:nvSpPr>
        <p:spPr>
          <a:xfrm>
            <a:off x="4457222" y="1571791"/>
            <a:ext cx="14721840" cy="2788921"/>
          </a:xfrm>
          <a:prstGeom prst="rect">
            <a:avLst/>
          </a:prstGeom>
        </p:spPr>
        <p:txBody>
          <a:bodyPr lIns="68580" tIns="68580" rIns="68580" bIns="68580" anchor="ctr">
            <a:noAutofit/>
          </a:bodyPr>
          <a:lstStyle>
            <a:lvl1pPr algn="ctr" defTabSz="640080">
              <a:lnSpc>
                <a:spcPct val="100000"/>
              </a:lnSpc>
              <a:defRPr sz="9000" spc="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r>
              <a:t>The notorious bulk flow</a:t>
            </a:r>
          </a:p>
        </p:txBody>
      </p:sp>
      <p:pic>
        <p:nvPicPr>
          <p:cNvPr id="620" name="texshop_image.pdf" descr="texshop_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8680" y="4813574"/>
            <a:ext cx="6995161" cy="1701527"/>
          </a:xfrm>
          <a:prstGeom prst="rect">
            <a:avLst/>
          </a:prstGeom>
          <a:ln w="12700">
            <a:miter lim="400000"/>
          </a:ln>
        </p:spPr>
      </p:pic>
      <p:pic>
        <p:nvPicPr>
          <p:cNvPr id="621" name="texshop_image.pdf" descr="texshop_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1620" y="8915400"/>
            <a:ext cx="6217921" cy="708660"/>
          </a:xfrm>
          <a:prstGeom prst="rect">
            <a:avLst/>
          </a:prstGeom>
          <a:ln w="12700">
            <a:miter lim="400000"/>
          </a:ln>
        </p:spPr>
      </p:pic>
      <p:sp>
        <p:nvSpPr>
          <p:cNvPr id="622" name="which we don’t have"/>
          <p:cNvSpPr/>
          <p:nvPr/>
        </p:nvSpPr>
        <p:spPr>
          <a:xfrm>
            <a:off x="9885548" y="9730740"/>
            <a:ext cx="4479037" cy="746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8580" tIns="68580" rIns="68580" bIns="68580" anchor="ctr">
            <a:spAutoFit/>
          </a:bodyPr>
          <a:lstStyle>
            <a:lvl1pPr algn="ctr" defTabSz="640080">
              <a:spcBef>
                <a:spcPts val="0"/>
              </a:spcBef>
              <a:defRPr sz="4000">
                <a:solidFill>
                  <a:srgbClr val="000000"/>
                </a:solidFill>
                <a:effectLst>
                  <a:outerShdw blurRad="25400" dist="25400" dir="2700000" rotWithShape="0">
                    <a:srgbClr val="FFFFFF">
                      <a:alpha val="75000"/>
                    </a:srgbClr>
                  </a:outerShdw>
                </a:effectLst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r>
              <a:t>which we don’t have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870" y="2867434"/>
            <a:ext cx="18171417" cy="10231413"/>
          </a:xfrm>
          <a:prstGeom prst="rect">
            <a:avLst/>
          </a:prstGeom>
          <a:ln w="12700">
            <a:miter lim="400000"/>
          </a:ln>
        </p:spPr>
      </p:pic>
      <p:sp>
        <p:nvSpPr>
          <p:cNvPr id="625" name="Cosmic Flows by Tully et al"/>
          <p:cNvSpPr txBox="1"/>
          <p:nvPr/>
        </p:nvSpPr>
        <p:spPr>
          <a:xfrm>
            <a:off x="3244320" y="12992099"/>
            <a:ext cx="5100242" cy="67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spcBef>
                <a:spcPts val="0"/>
              </a:spcBef>
              <a:defRPr sz="3200">
                <a:solidFill>
                  <a:srgbClr val="929292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Cosmic Flows by Tully et al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870" y="2867434"/>
            <a:ext cx="18171417" cy="10231413"/>
          </a:xfrm>
          <a:prstGeom prst="rect">
            <a:avLst/>
          </a:prstGeom>
          <a:ln w="12700">
            <a:miter lim="400000"/>
          </a:ln>
        </p:spPr>
      </p:pic>
      <p:sp>
        <p:nvSpPr>
          <p:cNvPr id="628" name="Oval"/>
          <p:cNvSpPr/>
          <p:nvPr/>
        </p:nvSpPr>
        <p:spPr>
          <a:xfrm>
            <a:off x="14299406" y="5593556"/>
            <a:ext cx="4271964" cy="4143376"/>
          </a:xfrm>
          <a:prstGeom prst="ellipse">
            <a:avLst/>
          </a:prstGeom>
          <a:ln w="101600">
            <a:solidFill>
              <a:srgbClr val="FFFFFF"/>
            </a:solidFill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629" name="Cosmic Flows by Tully et al"/>
          <p:cNvSpPr txBox="1"/>
          <p:nvPr/>
        </p:nvSpPr>
        <p:spPr>
          <a:xfrm>
            <a:off x="3244320" y="12992099"/>
            <a:ext cx="5100242" cy="67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spcBef>
                <a:spcPts val="0"/>
              </a:spcBef>
              <a:defRPr sz="3200">
                <a:solidFill>
                  <a:srgbClr val="929292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Cosmic Flows by Tully et al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Rounded Rectangle"/>
          <p:cNvSpPr/>
          <p:nvPr/>
        </p:nvSpPr>
        <p:spPr>
          <a:xfrm>
            <a:off x="404967" y="15356"/>
            <a:ext cx="24273649" cy="13792444"/>
          </a:xfrm>
          <a:prstGeom prst="roundRect">
            <a:avLst>
              <a:gd name="adj" fmla="val 14248"/>
            </a:avLst>
          </a:prstGeom>
          <a:solidFill>
            <a:srgbClr val="D5D5D5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D5D5D5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73" name="The Problem off Structure Formation"/>
          <p:cNvSpPr txBox="1">
            <a:spLocks noGrp="1"/>
          </p:cNvSpPr>
          <p:nvPr>
            <p:ph type="title" idx="4294967295"/>
          </p:nvPr>
        </p:nvSpPr>
        <p:spPr>
          <a:xfrm>
            <a:off x="5473644" y="-198797"/>
            <a:ext cx="12858751" cy="1806326"/>
          </a:xfrm>
          <a:prstGeom prst="rect">
            <a:avLst/>
          </a:prstGeom>
        </p:spPr>
        <p:txBody>
          <a:bodyPr lIns="53578" tIns="53578" rIns="53578" bIns="53578" anchor="ctr">
            <a:noAutofit/>
          </a:bodyPr>
          <a:lstStyle>
            <a:lvl1pPr algn="ctr" defTabSz="642937">
              <a:lnSpc>
                <a:spcPct val="100000"/>
              </a:lnSpc>
              <a:defRPr sz="4200" b="1" spc="0">
                <a:solidFill>
                  <a:srgbClr val="941100"/>
                </a:solidFill>
                <a:effectLst>
                  <a:outerShdw blurRad="12700" dist="25400" dir="2700000" rotWithShape="0">
                    <a:srgbClr val="FFFFFF"/>
                  </a:outerShdw>
                </a:effectLst>
                <a:uFill>
                  <a:solidFill>
                    <a:srgbClr val="000000"/>
                  </a:solidFill>
                </a:u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The Problem off Structure Formation</a:t>
            </a:r>
          </a:p>
        </p:txBody>
      </p:sp>
      <p:sp>
        <p:nvSpPr>
          <p:cNvPr id="274" name="Arrow"/>
          <p:cNvSpPr/>
          <p:nvPr/>
        </p:nvSpPr>
        <p:spPr>
          <a:xfrm>
            <a:off x="9651824" y="6067027"/>
            <a:ext cx="3652504" cy="1714501"/>
          </a:xfrm>
          <a:prstGeom prst="rightArrow">
            <a:avLst>
              <a:gd name="adj1" fmla="val 32000"/>
              <a:gd name="adj2" fmla="val 45833"/>
            </a:avLst>
          </a:prstGeom>
          <a:blipFill>
            <a:blip r:embed="rId3"/>
          </a:blipFill>
          <a:ln w="25400">
            <a:solidFill>
              <a:srgbClr val="000000"/>
            </a:solidFill>
            <a:miter lim="400000"/>
          </a:ln>
        </p:spPr>
        <p:txBody>
          <a:bodyPr lIns="53578" tIns="53578" rIns="53578" bIns="53578" anchor="ctr"/>
          <a:lstStyle/>
          <a:p>
            <a:pPr algn="ctr" defTabSz="642937">
              <a:spcBef>
                <a:spcPts val="0"/>
              </a:spcBef>
              <a:defRPr sz="4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5" name="gravity"/>
          <p:cNvSpPr txBox="1"/>
          <p:nvPr/>
        </p:nvSpPr>
        <p:spPr>
          <a:xfrm>
            <a:off x="9935986" y="6534150"/>
            <a:ext cx="2344938" cy="754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3578" tIns="53578" rIns="53578" bIns="53578" anchor="ctr">
            <a:spAutoFit/>
          </a:bodyPr>
          <a:lstStyle>
            <a:lvl1pPr algn="ctr" defTabSz="642937">
              <a:spcBef>
                <a:spcPts val="0"/>
              </a:spcBef>
              <a:defRPr sz="4400" b="1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gravity</a:t>
            </a:r>
          </a:p>
        </p:txBody>
      </p:sp>
      <p:pic>
        <p:nvPicPr>
          <p:cNvPr id="276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650" y="4801598"/>
            <a:ext cx="8439920" cy="4219960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initial near homogeneity"/>
          <p:cNvSpPr txBox="1"/>
          <p:nvPr/>
        </p:nvSpPr>
        <p:spPr>
          <a:xfrm>
            <a:off x="2106582" y="3545930"/>
            <a:ext cx="5531806" cy="803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spcBef>
                <a:spcPts val="0"/>
              </a:spcBef>
              <a:defRPr sz="39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initial near homogeneity</a:t>
            </a:r>
          </a:p>
        </p:txBody>
      </p:sp>
      <p:sp>
        <p:nvSpPr>
          <p:cNvPr id="278" name="highly clumpy now"/>
          <p:cNvSpPr txBox="1"/>
          <p:nvPr/>
        </p:nvSpPr>
        <p:spPr>
          <a:xfrm>
            <a:off x="17949682" y="1366505"/>
            <a:ext cx="5016154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spcBef>
                <a:spcPts val="0"/>
              </a:spcBef>
              <a:defRPr sz="44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highly clumpy now</a:t>
            </a:r>
          </a:p>
        </p:txBody>
      </p:sp>
      <p:pic>
        <p:nvPicPr>
          <p:cNvPr id="279" name="galaxies within 150 Mpc galaxies within 150 Mpc" descr="galaxies within 150 Mpc galaxies within 150 Mpc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0898503" y="11747837"/>
            <a:ext cx="15207608" cy="879476"/>
          </a:xfrm>
          <a:prstGeom prst="rect">
            <a:avLst/>
          </a:prstGeom>
        </p:spPr>
      </p:pic>
      <p:pic>
        <p:nvPicPr>
          <p:cNvPr id="280" name="nearsc.gif" descr="nearsc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63308" y="3055077"/>
            <a:ext cx="10160001" cy="863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870" y="2867434"/>
            <a:ext cx="18171417" cy="10231413"/>
          </a:xfrm>
          <a:prstGeom prst="rect">
            <a:avLst/>
          </a:prstGeom>
          <a:ln w="12700">
            <a:miter lim="400000"/>
          </a:ln>
        </p:spPr>
      </p:pic>
      <p:sp>
        <p:nvSpPr>
          <p:cNvPr id="632" name="Cosmic Flows by Tully et al"/>
          <p:cNvSpPr txBox="1"/>
          <p:nvPr/>
        </p:nvSpPr>
        <p:spPr>
          <a:xfrm>
            <a:off x="3244320" y="12992099"/>
            <a:ext cx="5100242" cy="67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spcBef>
                <a:spcPts val="0"/>
              </a:spcBef>
              <a:defRPr sz="3200">
                <a:solidFill>
                  <a:srgbClr val="929292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Cosmic Flows by Tully et al</a:t>
            </a:r>
          </a:p>
        </p:txBody>
      </p:sp>
      <p:grpSp>
        <p:nvGrpSpPr>
          <p:cNvPr id="635" name="Group"/>
          <p:cNvGrpSpPr/>
          <p:nvPr/>
        </p:nvGrpSpPr>
        <p:grpSpPr>
          <a:xfrm>
            <a:off x="6546" y="2062300"/>
            <a:ext cx="24040708" cy="10361909"/>
            <a:chOff x="0" y="0"/>
            <a:chExt cx="24040707" cy="10361907"/>
          </a:xfrm>
        </p:grpSpPr>
        <p:pic>
          <p:nvPicPr>
            <p:cNvPr id="633" name="Image" descr="Image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040708" cy="10361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34" name="from Lilow &amp; AN"/>
            <p:cNvSpPr txBox="1"/>
            <p:nvPr/>
          </p:nvSpPr>
          <p:spPr>
            <a:xfrm>
              <a:off x="13538688" y="122280"/>
              <a:ext cx="5945309" cy="1270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defTabSz="821531">
                <a:spcBef>
                  <a:spcPts val="0"/>
                </a:spcBef>
                <a:defRPr sz="3200" i="1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t>from Lilow &amp; AN </a:t>
              </a:r>
            </a:p>
          </p:txBody>
        </p:sp>
      </p:grp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486" y="3362106"/>
            <a:ext cx="22252979" cy="8750516"/>
          </a:xfrm>
          <a:prstGeom prst="rect">
            <a:avLst/>
          </a:prstGeom>
          <a:ln w="12700">
            <a:miter lim="400000"/>
          </a:ln>
        </p:spPr>
      </p:pic>
      <p:pic>
        <p:nvPicPr>
          <p:cNvPr id="63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738" y="1003300"/>
            <a:ext cx="11842524" cy="13830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0" name="Image" descr="Image"/>
          <p:cNvPicPr>
            <a:picLocks noChangeAspect="1"/>
          </p:cNvPicPr>
          <p:nvPr/>
        </p:nvPicPr>
        <p:blipFill>
          <a:blip r:embed="rId2"/>
          <a:srcRect l="5431" r="177" b="52568"/>
          <a:stretch>
            <a:fillRect/>
          </a:stretch>
        </p:blipFill>
        <p:spPr>
          <a:xfrm>
            <a:off x="2616001" y="1858507"/>
            <a:ext cx="20312571" cy="5258170"/>
          </a:xfrm>
          <a:prstGeom prst="rect">
            <a:avLst/>
          </a:prstGeom>
          <a:ln w="12700">
            <a:miter lim="400000"/>
          </a:ln>
        </p:spPr>
      </p:pic>
      <p:sp>
        <p:nvSpPr>
          <p:cNvPr id="641" name="Can any distribution be consistent with cosmological initial conditions? Yes!…"/>
          <p:cNvSpPr txBox="1"/>
          <p:nvPr/>
        </p:nvSpPr>
        <p:spPr>
          <a:xfrm>
            <a:off x="3585214" y="262896"/>
            <a:ext cx="19935469" cy="1362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821531">
              <a:spcBef>
                <a:spcPts val="0"/>
              </a:spcBef>
              <a:defRPr sz="3700">
                <a:solidFill>
                  <a:srgbClr val="9C2329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Can any distribution be consistent with cosmological initial conditions? Yes! </a:t>
            </a:r>
          </a:p>
          <a:p>
            <a:pPr defTabSz="821531">
              <a:spcBef>
                <a:spcPts val="0"/>
              </a:spcBef>
              <a:defRPr sz="3700" b="1">
                <a:solidFill>
                  <a:srgbClr val="9C2329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Example: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2" name="Full nonlinear EoM solved iteratively under the boundary conditions:…"/>
              <p:cNvSpPr txBox="1"/>
              <p:nvPr/>
            </p:nvSpPr>
            <p:spPr>
              <a:xfrm>
                <a:off x="3653523" y="9067450"/>
                <a:ext cx="17076954" cy="300365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ctr" defTabSz="825500">
                  <a:spcBef>
                    <a:spcPts val="0"/>
                  </a:spcBef>
                  <a:defRPr sz="4200">
                    <a:solidFill>
                      <a:srgbClr val="910E15"/>
                    </a:solidFill>
                    <a:latin typeface="Graphik-Light"/>
                    <a:ea typeface="Graphik-Light"/>
                    <a:cs typeface="Graphik-Light"/>
                    <a:sym typeface="Graphik Light"/>
                  </a:defRPr>
                </a:pPr>
                <a:r>
                  <a:t> Full nonlinear EoM solved iteratively under the </a:t>
                </a:r>
                <a:r>
                  <a:rPr b="1">
                    <a:latin typeface="Graphik"/>
                    <a:ea typeface="Graphik"/>
                    <a:cs typeface="Graphik"/>
                    <a:sym typeface="Graphik"/>
                  </a:rPr>
                  <a:t>boundary conditions:</a:t>
                </a:r>
              </a:p>
              <a:p>
                <a:pPr algn="ctr" defTabSz="825500">
                  <a:spcBef>
                    <a:spcPts val="0"/>
                  </a:spcBef>
                  <a:defRPr sz="3200">
                    <a:solidFill>
                      <a:schemeClr val="accent1">
                        <a:satOff val="-9155"/>
                        <a:lumOff val="-32673"/>
                      </a:schemeClr>
                    </a:solidFill>
                    <a:latin typeface="Graphik-Light"/>
                    <a:ea typeface="Graphik-Light"/>
                    <a:cs typeface="Graphik-Light"/>
                    <a:sym typeface="Graphik Light"/>
                  </a:defRPr>
                </a:pPr>
                <a:r>
                  <a:t> </a:t>
                </a:r>
                <a14:m>
                  <m:oMath xmlns:m="http://schemas.openxmlformats.org/officeDocument/2006/math"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=0,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sz="53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53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sz="53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𝑎𝑛𝑑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sz="5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→0)=0</m:t>
                    </m:r>
                  </m:oMath>
                </a14:m>
                <a:r>
                  <a:rPr sz="4400">
                    <a:solidFill>
                      <a:srgbClr val="000000"/>
                    </a:solidFill>
                  </a:rPr>
                  <a:t>. </a:t>
                </a:r>
              </a:p>
              <a:p>
                <a:pPr algn="ctr" defTabSz="825500">
                  <a:spcBef>
                    <a:spcPts val="0"/>
                  </a:spcBef>
                  <a:defRPr sz="3200">
                    <a:solidFill>
                      <a:schemeClr val="accent1">
                        <a:satOff val="-9155"/>
                        <a:lumOff val="-32673"/>
                      </a:schemeClr>
                    </a:solidFill>
                    <a:latin typeface="Graphik-Light"/>
                    <a:ea typeface="Graphik-Light"/>
                    <a:cs typeface="Graphik-Light"/>
                    <a:sym typeface="Graphik Light"/>
                  </a:defRPr>
                </a:pPr>
                <a:r>
                  <a:rPr sz="4400">
                    <a:solidFill>
                      <a:srgbClr val="000000"/>
                    </a:solidFill>
                  </a:rPr>
                  <a:t>But solution is not unique!</a:t>
                </a:r>
              </a:p>
            </p:txBody>
          </p:sp>
        </mc:Choice>
        <mc:Fallback>
          <p:sp>
            <p:nvSpPr>
              <p:cNvPr id="642" name="Full nonlinear EoM solved iteratively under the boundary conditions: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3523" y="9067450"/>
                <a:ext cx="17076954" cy="3003652"/>
              </a:xfrm>
              <a:prstGeom prst="rect">
                <a:avLst/>
              </a:prstGeom>
              <a:blipFill>
                <a:blip r:embed="rId3"/>
                <a:stretch>
                  <a:fillRect l="-594" r="-141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3" name="x"/>
          <p:cNvSpPr txBox="1"/>
          <p:nvPr/>
        </p:nvSpPr>
        <p:spPr>
          <a:xfrm>
            <a:off x="9673018" y="7021115"/>
            <a:ext cx="11359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2438338">
              <a:spcBef>
                <a:spcPts val="0"/>
              </a:spcBef>
              <a:defRPr sz="4800">
                <a:solidFill>
                  <a:schemeClr val="accent1">
                    <a:satOff val="-9155"/>
                    <a:lumOff val="-32673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x</a:t>
            </a:r>
          </a:p>
        </p:txBody>
      </p:sp>
      <p:sp>
        <p:nvSpPr>
          <p:cNvPr id="644" name="x"/>
          <p:cNvSpPr txBox="1"/>
          <p:nvPr/>
        </p:nvSpPr>
        <p:spPr>
          <a:xfrm>
            <a:off x="4870741" y="7021115"/>
            <a:ext cx="11359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2438338">
              <a:spcBef>
                <a:spcPts val="0"/>
              </a:spcBef>
              <a:defRPr sz="4800">
                <a:solidFill>
                  <a:schemeClr val="accent1">
                    <a:satOff val="-9155"/>
                    <a:lumOff val="-32673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x</a:t>
            </a:r>
          </a:p>
        </p:txBody>
      </p:sp>
      <p:sp>
        <p:nvSpPr>
          <p:cNvPr id="645" name="x"/>
          <p:cNvSpPr txBox="1"/>
          <p:nvPr/>
        </p:nvSpPr>
        <p:spPr>
          <a:xfrm>
            <a:off x="14475296" y="7021115"/>
            <a:ext cx="11359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2438338">
              <a:spcBef>
                <a:spcPts val="0"/>
              </a:spcBef>
              <a:defRPr sz="4800">
                <a:solidFill>
                  <a:schemeClr val="accent1">
                    <a:satOff val="-9155"/>
                    <a:lumOff val="-32673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x</a:t>
            </a:r>
          </a:p>
        </p:txBody>
      </p:sp>
      <p:sp>
        <p:nvSpPr>
          <p:cNvPr id="646" name="x"/>
          <p:cNvSpPr txBox="1"/>
          <p:nvPr/>
        </p:nvSpPr>
        <p:spPr>
          <a:xfrm>
            <a:off x="19509768" y="7021115"/>
            <a:ext cx="11359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2438338">
              <a:spcBef>
                <a:spcPts val="0"/>
              </a:spcBef>
              <a:defRPr sz="4800">
                <a:solidFill>
                  <a:schemeClr val="accent1">
                    <a:satOff val="-9155"/>
                    <a:lumOff val="-32673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x</a:t>
            </a:r>
          </a:p>
        </p:txBody>
      </p:sp>
      <p:sp>
        <p:nvSpPr>
          <p:cNvPr id="647" name="y"/>
          <p:cNvSpPr txBox="1"/>
          <p:nvPr/>
        </p:nvSpPr>
        <p:spPr>
          <a:xfrm>
            <a:off x="1279277" y="4155947"/>
            <a:ext cx="11359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2438338">
              <a:spcBef>
                <a:spcPts val="0"/>
              </a:spcBef>
              <a:defRPr sz="4800">
                <a:solidFill>
                  <a:schemeClr val="accent1">
                    <a:satOff val="-9155"/>
                    <a:lumOff val="-32673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y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9" name="HMC_slide_updated.pdf" descr="HMC_slide_updated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494" y="-2100230"/>
            <a:ext cx="19852044" cy="280764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149" y="1717512"/>
            <a:ext cx="19388749" cy="11762104"/>
          </a:xfrm>
          <a:prstGeom prst="rect">
            <a:avLst/>
          </a:prstGeom>
          <a:ln w="12700">
            <a:miter lim="400000"/>
          </a:ln>
        </p:spPr>
      </p:pic>
      <p:sp>
        <p:nvSpPr>
          <p:cNvPr id="652" name="Gadget simulation matching the observed nearby Universe"/>
          <p:cNvSpPr txBox="1">
            <a:spLocks noGrp="1"/>
          </p:cNvSpPr>
          <p:nvPr>
            <p:ph type="title" idx="4294967295"/>
          </p:nvPr>
        </p:nvSpPr>
        <p:spPr>
          <a:xfrm>
            <a:off x="2412633" y="168158"/>
            <a:ext cx="16859251" cy="1385954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spcBef>
                <a:spcPts val="2200"/>
              </a:spcBef>
              <a:defRPr sz="4600" spc="0">
                <a:solidFill>
                  <a:srgbClr val="87312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Gadget simulation matching the observed nearby Universe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Low redshift test of gravitational instability down to non-linear scale scales"/>
          <p:cNvSpPr txBox="1"/>
          <p:nvPr/>
        </p:nvSpPr>
        <p:spPr>
          <a:xfrm>
            <a:off x="210634" y="571650"/>
            <a:ext cx="24194950" cy="794767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825500">
              <a:spcBef>
                <a:spcPts val="0"/>
              </a:spcBef>
              <a:defRPr sz="4200" b="1">
                <a:solidFill>
                  <a:srgbClr val="A91817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Low redshift test of gravitational instability down to non-linear scale scales</a:t>
            </a:r>
          </a:p>
        </p:txBody>
      </p:sp>
      <p:pic>
        <p:nvPicPr>
          <p:cNvPr id="65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2727" y="1848095"/>
            <a:ext cx="4906597" cy="11662396"/>
          </a:xfrm>
          <a:prstGeom prst="rect">
            <a:avLst/>
          </a:prstGeom>
          <a:ln w="12700">
            <a:miter lim="400000"/>
          </a:ln>
          <a:effectLst>
            <a:reflection stA="50000" endPos="40000" dir="5400000" sy="-100000" algn="bl" rotWithShape="0"/>
          </a:effectLst>
        </p:spPr>
      </p:pic>
      <p:pic>
        <p:nvPicPr>
          <p:cNvPr id="65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2513" y="3827734"/>
            <a:ext cx="12352888" cy="9097551"/>
          </a:xfrm>
          <a:prstGeom prst="rect">
            <a:avLst/>
          </a:prstGeom>
          <a:ln w="12700">
            <a:miter lim="400000"/>
          </a:ln>
        </p:spPr>
      </p:pic>
      <p:sp>
        <p:nvSpPr>
          <p:cNvPr id="659" name="Reflex dipole=mean motion of a shell relative to observer"/>
          <p:cNvSpPr txBox="1"/>
          <p:nvPr/>
        </p:nvSpPr>
        <p:spPr>
          <a:xfrm>
            <a:off x="11617836" y="2515649"/>
            <a:ext cx="9630447" cy="1493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825500">
              <a:spcBef>
                <a:spcPts val="0"/>
              </a:spcBef>
              <a:defRPr sz="4200">
                <a:solidFill>
                  <a:srgbClr val="1C1BA9"/>
                </a:solidFill>
                <a:latin typeface="Graphik-Light"/>
                <a:ea typeface="Graphik-Light"/>
                <a:cs typeface="Graphik-Light"/>
                <a:sym typeface="Graphik Light"/>
              </a:defRPr>
            </a:lvl1pPr>
          </a:lstStyle>
          <a:p>
            <a:r>
              <a:t>Reflex dipole=mean motion of a shell relative to observer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70" y="2298576"/>
            <a:ext cx="19628883" cy="9814165"/>
          </a:xfrm>
          <a:prstGeom prst="rect">
            <a:avLst/>
          </a:prstGeom>
          <a:ln w="12700">
            <a:miter lim="400000"/>
          </a:ln>
        </p:spPr>
      </p:pic>
      <p:pic>
        <p:nvPicPr>
          <p:cNvPr id="66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8190" y="790802"/>
            <a:ext cx="5460123" cy="16390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Back-in-time"/>
          <p:cNvSpPr txBox="1">
            <a:spLocks noGrp="1"/>
          </p:cNvSpPr>
          <p:nvPr>
            <p:ph type="title"/>
          </p:nvPr>
        </p:nvSpPr>
        <p:spPr>
          <a:xfrm>
            <a:off x="3544937" y="852074"/>
            <a:ext cx="16859251" cy="1714501"/>
          </a:xfrm>
          <a:prstGeom prst="rect">
            <a:avLst/>
          </a:prstGeom>
        </p:spPr>
        <p:txBody>
          <a:bodyPr/>
          <a:lstStyle/>
          <a:p>
            <a:r>
              <a:t>Back-in-time</a:t>
            </a:r>
          </a:p>
        </p:txBody>
      </p:sp>
      <p:sp>
        <p:nvSpPr>
          <p:cNvPr id="283" name="Circle"/>
          <p:cNvSpPr/>
          <p:nvPr/>
        </p:nvSpPr>
        <p:spPr>
          <a:xfrm>
            <a:off x="5869362" y="8081367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84" name="Circle"/>
          <p:cNvSpPr/>
          <p:nvPr/>
        </p:nvSpPr>
        <p:spPr>
          <a:xfrm>
            <a:off x="5047831" y="8384976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85" name="Circle"/>
          <p:cNvSpPr/>
          <p:nvPr/>
        </p:nvSpPr>
        <p:spPr>
          <a:xfrm>
            <a:off x="5869362" y="8652867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86" name="Circle"/>
          <p:cNvSpPr/>
          <p:nvPr/>
        </p:nvSpPr>
        <p:spPr>
          <a:xfrm>
            <a:off x="5047831" y="9010054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87" name="Circle"/>
          <p:cNvSpPr/>
          <p:nvPr/>
        </p:nvSpPr>
        <p:spPr>
          <a:xfrm>
            <a:off x="6762331" y="8081367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88" name="Circle"/>
          <p:cNvSpPr/>
          <p:nvPr/>
        </p:nvSpPr>
        <p:spPr>
          <a:xfrm>
            <a:off x="5047831" y="10280118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89" name="Circle"/>
          <p:cNvSpPr/>
          <p:nvPr/>
        </p:nvSpPr>
        <p:spPr>
          <a:xfrm>
            <a:off x="5512175" y="9661921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90" name="Circle"/>
          <p:cNvSpPr/>
          <p:nvPr/>
        </p:nvSpPr>
        <p:spPr>
          <a:xfrm>
            <a:off x="3603230" y="8603191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91" name="Circle"/>
          <p:cNvSpPr/>
          <p:nvPr/>
        </p:nvSpPr>
        <p:spPr>
          <a:xfrm>
            <a:off x="5869362" y="10867429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92" name="Circle"/>
          <p:cNvSpPr/>
          <p:nvPr/>
        </p:nvSpPr>
        <p:spPr>
          <a:xfrm>
            <a:off x="5351440" y="10867429"/>
            <a:ext cx="179014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93" name="Circle"/>
          <p:cNvSpPr/>
          <p:nvPr/>
        </p:nvSpPr>
        <p:spPr>
          <a:xfrm>
            <a:off x="5512175" y="7652742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94" name="Circle"/>
          <p:cNvSpPr/>
          <p:nvPr/>
        </p:nvSpPr>
        <p:spPr>
          <a:xfrm>
            <a:off x="6405143" y="8652867"/>
            <a:ext cx="179014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95" name="Circle"/>
          <p:cNvSpPr/>
          <p:nvPr/>
        </p:nvSpPr>
        <p:spPr>
          <a:xfrm>
            <a:off x="5351440" y="8849320"/>
            <a:ext cx="179014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96" name="Circle"/>
          <p:cNvSpPr/>
          <p:nvPr/>
        </p:nvSpPr>
        <p:spPr>
          <a:xfrm>
            <a:off x="6226496" y="9706570"/>
            <a:ext cx="179014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97" name="Circle"/>
          <p:cNvSpPr/>
          <p:nvPr/>
        </p:nvSpPr>
        <p:spPr>
          <a:xfrm>
            <a:off x="6923065" y="9956601"/>
            <a:ext cx="179014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98" name="Circle"/>
          <p:cNvSpPr/>
          <p:nvPr/>
        </p:nvSpPr>
        <p:spPr>
          <a:xfrm>
            <a:off x="6530159" y="10179843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299" name="Circle"/>
          <p:cNvSpPr/>
          <p:nvPr/>
        </p:nvSpPr>
        <p:spPr>
          <a:xfrm>
            <a:off x="7476706" y="8974335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00" name="Circle"/>
          <p:cNvSpPr/>
          <p:nvPr/>
        </p:nvSpPr>
        <p:spPr>
          <a:xfrm>
            <a:off x="7087358" y="8965406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01" name="Circle"/>
          <p:cNvSpPr/>
          <p:nvPr/>
        </p:nvSpPr>
        <p:spPr>
          <a:xfrm>
            <a:off x="7226675" y="8652867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02" name="Circle"/>
          <p:cNvSpPr/>
          <p:nvPr/>
        </p:nvSpPr>
        <p:spPr>
          <a:xfrm>
            <a:off x="4512050" y="8617148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03" name="Circle"/>
          <p:cNvSpPr/>
          <p:nvPr/>
        </p:nvSpPr>
        <p:spPr>
          <a:xfrm>
            <a:off x="4333456" y="9545835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04" name="Circle"/>
          <p:cNvSpPr/>
          <p:nvPr/>
        </p:nvSpPr>
        <p:spPr>
          <a:xfrm>
            <a:off x="3940550" y="9706570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05" name="Circle"/>
          <p:cNvSpPr/>
          <p:nvPr/>
        </p:nvSpPr>
        <p:spPr>
          <a:xfrm>
            <a:off x="4724870" y="8384976"/>
            <a:ext cx="179014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06" name="Circle"/>
          <p:cNvSpPr/>
          <p:nvPr/>
        </p:nvSpPr>
        <p:spPr>
          <a:xfrm>
            <a:off x="4832109" y="8081367"/>
            <a:ext cx="179014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07" name="Circle"/>
          <p:cNvSpPr/>
          <p:nvPr/>
        </p:nvSpPr>
        <p:spPr>
          <a:xfrm>
            <a:off x="4154637" y="7617023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08" name="Circle"/>
          <p:cNvSpPr/>
          <p:nvPr/>
        </p:nvSpPr>
        <p:spPr>
          <a:xfrm>
            <a:off x="14977643" y="8831460"/>
            <a:ext cx="179014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09" name="Circle"/>
          <p:cNvSpPr/>
          <p:nvPr/>
        </p:nvSpPr>
        <p:spPr>
          <a:xfrm>
            <a:off x="15370550" y="8831460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10" name="Circle"/>
          <p:cNvSpPr/>
          <p:nvPr/>
        </p:nvSpPr>
        <p:spPr>
          <a:xfrm>
            <a:off x="15834893" y="8831460"/>
            <a:ext cx="179014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11" name="Circle"/>
          <p:cNvSpPr/>
          <p:nvPr/>
        </p:nvSpPr>
        <p:spPr>
          <a:xfrm>
            <a:off x="16227800" y="8831460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12" name="Circle"/>
          <p:cNvSpPr/>
          <p:nvPr/>
        </p:nvSpPr>
        <p:spPr>
          <a:xfrm>
            <a:off x="16620706" y="8831460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13" name="Circle"/>
          <p:cNvSpPr/>
          <p:nvPr/>
        </p:nvSpPr>
        <p:spPr>
          <a:xfrm>
            <a:off x="17013612" y="8831460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14" name="Circle"/>
          <p:cNvSpPr/>
          <p:nvPr/>
        </p:nvSpPr>
        <p:spPr>
          <a:xfrm>
            <a:off x="17477956" y="8831460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15" name="Circle"/>
          <p:cNvSpPr/>
          <p:nvPr/>
        </p:nvSpPr>
        <p:spPr>
          <a:xfrm>
            <a:off x="17870862" y="8831460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16" name="Circle"/>
          <p:cNvSpPr/>
          <p:nvPr/>
        </p:nvSpPr>
        <p:spPr>
          <a:xfrm>
            <a:off x="14977643" y="9277945"/>
            <a:ext cx="179014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17" name="Circle"/>
          <p:cNvSpPr/>
          <p:nvPr/>
        </p:nvSpPr>
        <p:spPr>
          <a:xfrm>
            <a:off x="15370550" y="9277945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18" name="Circle"/>
          <p:cNvSpPr/>
          <p:nvPr/>
        </p:nvSpPr>
        <p:spPr>
          <a:xfrm>
            <a:off x="15834893" y="9277945"/>
            <a:ext cx="179014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19" name="Circle"/>
          <p:cNvSpPr/>
          <p:nvPr/>
        </p:nvSpPr>
        <p:spPr>
          <a:xfrm>
            <a:off x="16227800" y="9277945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20" name="Circle"/>
          <p:cNvSpPr/>
          <p:nvPr/>
        </p:nvSpPr>
        <p:spPr>
          <a:xfrm>
            <a:off x="16620706" y="9277945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21" name="Circle"/>
          <p:cNvSpPr/>
          <p:nvPr/>
        </p:nvSpPr>
        <p:spPr>
          <a:xfrm>
            <a:off x="17013612" y="9277945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22" name="Circle"/>
          <p:cNvSpPr/>
          <p:nvPr/>
        </p:nvSpPr>
        <p:spPr>
          <a:xfrm>
            <a:off x="17477956" y="9277945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23" name="Circle"/>
          <p:cNvSpPr/>
          <p:nvPr/>
        </p:nvSpPr>
        <p:spPr>
          <a:xfrm>
            <a:off x="17870862" y="9277945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24" name="Circle"/>
          <p:cNvSpPr/>
          <p:nvPr/>
        </p:nvSpPr>
        <p:spPr>
          <a:xfrm>
            <a:off x="14977643" y="9795867"/>
            <a:ext cx="179014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25" name="Circle"/>
          <p:cNvSpPr/>
          <p:nvPr/>
        </p:nvSpPr>
        <p:spPr>
          <a:xfrm>
            <a:off x="15370550" y="9795867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26" name="Circle"/>
          <p:cNvSpPr/>
          <p:nvPr/>
        </p:nvSpPr>
        <p:spPr>
          <a:xfrm>
            <a:off x="15834893" y="9795867"/>
            <a:ext cx="179014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27" name="Circle"/>
          <p:cNvSpPr/>
          <p:nvPr/>
        </p:nvSpPr>
        <p:spPr>
          <a:xfrm>
            <a:off x="16227800" y="9795867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28" name="Circle"/>
          <p:cNvSpPr/>
          <p:nvPr/>
        </p:nvSpPr>
        <p:spPr>
          <a:xfrm>
            <a:off x="16620706" y="9795867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29" name="Circle"/>
          <p:cNvSpPr/>
          <p:nvPr/>
        </p:nvSpPr>
        <p:spPr>
          <a:xfrm>
            <a:off x="17013612" y="9795867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30" name="Circle"/>
          <p:cNvSpPr/>
          <p:nvPr/>
        </p:nvSpPr>
        <p:spPr>
          <a:xfrm>
            <a:off x="17477956" y="9795867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31" name="Circle"/>
          <p:cNvSpPr/>
          <p:nvPr/>
        </p:nvSpPr>
        <p:spPr>
          <a:xfrm>
            <a:off x="17870862" y="9795867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32" name="Circle"/>
          <p:cNvSpPr/>
          <p:nvPr/>
        </p:nvSpPr>
        <p:spPr>
          <a:xfrm>
            <a:off x="15388409" y="10313789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33" name="Circle"/>
          <p:cNvSpPr/>
          <p:nvPr/>
        </p:nvSpPr>
        <p:spPr>
          <a:xfrm>
            <a:off x="15852753" y="10313789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34" name="Circle"/>
          <p:cNvSpPr/>
          <p:nvPr/>
        </p:nvSpPr>
        <p:spPr>
          <a:xfrm>
            <a:off x="16245659" y="10313789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35" name="Circle"/>
          <p:cNvSpPr/>
          <p:nvPr/>
        </p:nvSpPr>
        <p:spPr>
          <a:xfrm>
            <a:off x="16638565" y="10313789"/>
            <a:ext cx="179014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36" name="Circle"/>
          <p:cNvSpPr/>
          <p:nvPr/>
        </p:nvSpPr>
        <p:spPr>
          <a:xfrm>
            <a:off x="17031472" y="10313789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37" name="Circle"/>
          <p:cNvSpPr/>
          <p:nvPr/>
        </p:nvSpPr>
        <p:spPr>
          <a:xfrm>
            <a:off x="17495815" y="10313789"/>
            <a:ext cx="179014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38" name="Circle"/>
          <p:cNvSpPr/>
          <p:nvPr/>
        </p:nvSpPr>
        <p:spPr>
          <a:xfrm>
            <a:off x="15852753" y="10831710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39" name="Circle"/>
          <p:cNvSpPr/>
          <p:nvPr/>
        </p:nvSpPr>
        <p:spPr>
          <a:xfrm>
            <a:off x="16245659" y="10831710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40" name="Circle"/>
          <p:cNvSpPr/>
          <p:nvPr/>
        </p:nvSpPr>
        <p:spPr>
          <a:xfrm>
            <a:off x="16638565" y="10831710"/>
            <a:ext cx="179014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41" name="Circle"/>
          <p:cNvSpPr/>
          <p:nvPr/>
        </p:nvSpPr>
        <p:spPr>
          <a:xfrm>
            <a:off x="17031472" y="10831710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42" name="Circle"/>
          <p:cNvSpPr/>
          <p:nvPr/>
        </p:nvSpPr>
        <p:spPr>
          <a:xfrm>
            <a:off x="15834893" y="7938492"/>
            <a:ext cx="179014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43" name="Circle"/>
          <p:cNvSpPr/>
          <p:nvPr/>
        </p:nvSpPr>
        <p:spPr>
          <a:xfrm>
            <a:off x="16227800" y="7938492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44" name="Circle"/>
          <p:cNvSpPr/>
          <p:nvPr/>
        </p:nvSpPr>
        <p:spPr>
          <a:xfrm>
            <a:off x="16620706" y="7938492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45" name="Circle"/>
          <p:cNvSpPr/>
          <p:nvPr/>
        </p:nvSpPr>
        <p:spPr>
          <a:xfrm>
            <a:off x="17013612" y="7938492"/>
            <a:ext cx="179013" cy="1785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46" name="Circle"/>
          <p:cNvSpPr/>
          <p:nvPr/>
        </p:nvSpPr>
        <p:spPr>
          <a:xfrm>
            <a:off x="15370550" y="8384976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47" name="Circle"/>
          <p:cNvSpPr/>
          <p:nvPr/>
        </p:nvSpPr>
        <p:spPr>
          <a:xfrm>
            <a:off x="15834893" y="8384976"/>
            <a:ext cx="179014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48" name="Circle"/>
          <p:cNvSpPr/>
          <p:nvPr/>
        </p:nvSpPr>
        <p:spPr>
          <a:xfrm>
            <a:off x="16227800" y="8384976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49" name="Circle"/>
          <p:cNvSpPr/>
          <p:nvPr/>
        </p:nvSpPr>
        <p:spPr>
          <a:xfrm>
            <a:off x="16620706" y="8384976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50" name="Circle"/>
          <p:cNvSpPr/>
          <p:nvPr/>
        </p:nvSpPr>
        <p:spPr>
          <a:xfrm>
            <a:off x="17013612" y="8384976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51" name="Circle"/>
          <p:cNvSpPr/>
          <p:nvPr/>
        </p:nvSpPr>
        <p:spPr>
          <a:xfrm>
            <a:off x="17477956" y="8384976"/>
            <a:ext cx="179013" cy="17859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52" name="Arrow"/>
          <p:cNvSpPr/>
          <p:nvPr/>
        </p:nvSpPr>
        <p:spPr>
          <a:xfrm>
            <a:off x="8503620" y="8971738"/>
            <a:ext cx="6072607" cy="464345"/>
          </a:xfrm>
          <a:prstGeom prst="rightArrow">
            <a:avLst>
              <a:gd name="adj1" fmla="val 20582"/>
              <a:gd name="adj2" fmla="val 126337"/>
            </a:avLst>
          </a:prstGeom>
          <a:solidFill>
            <a:srgbClr val="FF2C08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53" name="Line"/>
          <p:cNvSpPr/>
          <p:nvPr/>
        </p:nvSpPr>
        <p:spPr>
          <a:xfrm flipH="1">
            <a:off x="5245943" y="7726795"/>
            <a:ext cx="377379" cy="377379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54" name="Line"/>
          <p:cNvSpPr/>
          <p:nvPr/>
        </p:nvSpPr>
        <p:spPr>
          <a:xfrm flipH="1">
            <a:off x="5305369" y="8137561"/>
            <a:ext cx="585844" cy="147857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55" name="Line"/>
          <p:cNvSpPr/>
          <p:nvPr/>
        </p:nvSpPr>
        <p:spPr>
          <a:xfrm flipH="1">
            <a:off x="5579589" y="8744779"/>
            <a:ext cx="365202" cy="1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56" name="Line"/>
          <p:cNvSpPr/>
          <p:nvPr/>
        </p:nvSpPr>
        <p:spPr>
          <a:xfrm flipV="1">
            <a:off x="4426743" y="9196454"/>
            <a:ext cx="405577" cy="40557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57" name="Line"/>
          <p:cNvSpPr/>
          <p:nvPr/>
        </p:nvSpPr>
        <p:spPr>
          <a:xfrm flipV="1">
            <a:off x="4002733" y="9441295"/>
            <a:ext cx="352573" cy="352573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58" name="Line"/>
          <p:cNvSpPr/>
          <p:nvPr/>
        </p:nvSpPr>
        <p:spPr>
          <a:xfrm>
            <a:off x="3768973" y="8651881"/>
            <a:ext cx="522167" cy="1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59" name="Line"/>
          <p:cNvSpPr/>
          <p:nvPr/>
        </p:nvSpPr>
        <p:spPr>
          <a:xfrm flipH="1">
            <a:off x="4618090" y="10331648"/>
            <a:ext cx="487101" cy="487100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60" name="Line"/>
          <p:cNvSpPr/>
          <p:nvPr/>
        </p:nvSpPr>
        <p:spPr>
          <a:xfrm>
            <a:off x="5965675" y="10930095"/>
            <a:ext cx="352574" cy="352573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61" name="Line"/>
          <p:cNvSpPr/>
          <p:nvPr/>
        </p:nvSpPr>
        <p:spPr>
          <a:xfrm>
            <a:off x="5429894" y="10965813"/>
            <a:ext cx="1" cy="464345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62" name="Line"/>
          <p:cNvSpPr/>
          <p:nvPr/>
        </p:nvSpPr>
        <p:spPr>
          <a:xfrm>
            <a:off x="4284912" y="7732342"/>
            <a:ext cx="352573" cy="352574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44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363" name="Nearly homogeneous…"/>
          <p:cNvSpPr txBox="1"/>
          <p:nvPr/>
        </p:nvSpPr>
        <p:spPr>
          <a:xfrm>
            <a:off x="15483124" y="4785816"/>
            <a:ext cx="5600732" cy="1641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ctr" defTabSz="821531">
              <a:spcBef>
                <a:spcPts val="0"/>
              </a:spcBef>
              <a:defRPr sz="4500">
                <a:solidFill>
                  <a:srgbClr val="9411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Nearly homogeneous</a:t>
            </a:r>
          </a:p>
          <a:p>
            <a:pPr algn="ctr" defTabSz="821531">
              <a:spcBef>
                <a:spcPts val="0"/>
              </a:spcBef>
              <a:defRPr sz="4500">
                <a:solidFill>
                  <a:srgbClr val="9411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initial conditions</a:t>
            </a:r>
          </a:p>
        </p:txBody>
      </p:sp>
      <p:sp>
        <p:nvSpPr>
          <p:cNvPr id="364" name="clustered mass tracers (galaxies)"/>
          <p:cNvSpPr txBox="1"/>
          <p:nvPr/>
        </p:nvSpPr>
        <p:spPr>
          <a:xfrm>
            <a:off x="1265860" y="4531022"/>
            <a:ext cx="8992661" cy="968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spcBef>
                <a:spcPts val="0"/>
              </a:spcBef>
              <a:defRPr sz="4900">
                <a:solidFill>
                  <a:srgbClr val="9411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clustered mass tracers (galaxies)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5" name="known"/>
              <p:cNvSpPr txBox="1"/>
              <p:nvPr/>
            </p:nvSpPr>
            <p:spPr>
              <a:xfrm>
                <a:off x="2585465" y="6210457"/>
                <a:ext cx="4672302" cy="106677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71437" tIns="71437" rIns="71437" bIns="71437" anchor="ctr">
                <a:spAutoFit/>
              </a:bodyPr>
              <a:lstStyle/>
              <a:p>
                <a:pPr algn="ctr" defTabSz="821531">
                  <a:spcBef>
                    <a:spcPts val="0"/>
                  </a:spcBef>
                  <a:defRPr sz="4900">
                    <a:solidFill>
                      <a:srgbClr val="941100"/>
                    </a:solidFill>
                    <a:latin typeface="Palatino"/>
                    <a:ea typeface="Palatino"/>
                    <a:cs typeface="Palatino"/>
                    <a:sym typeface="Palatino"/>
                  </a:defRPr>
                </a:pPr>
                <a:r>
                  <a:t>known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5350">
                            <a:solidFill>
                              <a:srgbClr val="9411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5350" i="1">
                            <a:solidFill>
                              <a:srgbClr val="9411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sz="5350" i="1">
                            <a:solidFill>
                              <a:srgbClr val="9411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sz="5350" i="1">
                        <a:solidFill>
                          <a:srgbClr val="9411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5350" i="1">
                        <a:solidFill>
                          <a:srgbClr val="9411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sz="5350" i="1">
                        <a:solidFill>
                          <a:srgbClr val="9411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sz="5350" i="1">
                            <a:solidFill>
                              <a:srgbClr val="9411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5350" i="1">
                            <a:solidFill>
                              <a:srgbClr val="9411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sz="5350" i="1">
                            <a:solidFill>
                              <a:srgbClr val="9411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sz="5350" i="1">
                        <a:solidFill>
                          <a:srgbClr val="9411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365" name="know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5465" y="6210457"/>
                <a:ext cx="4672302" cy="1066776"/>
              </a:xfrm>
              <a:prstGeom prst="rect">
                <a:avLst/>
              </a:prstGeom>
              <a:blipFill>
                <a:blip r:embed="rId2"/>
                <a:stretch>
                  <a:fillRect l="-12737" t="-1176" r="-11382" b="-2235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6" name="Text"/>
              <p:cNvSpPr txBox="1"/>
              <p:nvPr/>
            </p:nvSpPr>
            <p:spPr>
              <a:xfrm>
                <a:off x="9330125" y="7983002"/>
                <a:ext cx="4112032" cy="98254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71437" tIns="71437" rIns="71437" bIns="71437" anchor="ctr">
                <a:spAutoFit/>
              </a:bodyPr>
              <a:lstStyle>
                <a:lvl1pPr algn="ctr" defTabSz="821531">
                  <a:spcBef>
                    <a:spcPts val="0"/>
                  </a:spcBef>
                  <a:defRPr sz="4500">
                    <a:solidFill>
                      <a:srgbClr val="941100"/>
                    </a:solidFill>
                    <a:latin typeface="Palatino"/>
                    <a:ea typeface="Palatino"/>
                    <a:cs typeface="Palatino"/>
                    <a:sym typeface="Palatino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950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9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49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sz="4950" i="1">
                          <a:solidFill>
                            <a:srgbClr val="9411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4950" i="1">
                          <a:solidFill>
                            <a:srgbClr val="9411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4950" i="1">
                          <a:solidFill>
                            <a:srgbClr val="9411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sz="49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9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sz="4950" i="1">
                              <a:solidFill>
                                <a:srgbClr val="9411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sz="4950" i="1">
                          <a:solidFill>
                            <a:srgbClr val="941100"/>
                          </a:solidFill>
                          <a:latin typeface="Cambria Math" panose="02040503050406030204" pitchFamily="18" charset="0"/>
                        </a:rPr>
                        <m:t>)=???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366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0125" y="7983002"/>
                <a:ext cx="4112032" cy="982543"/>
              </a:xfrm>
              <a:prstGeom prst="rect">
                <a:avLst/>
              </a:prstGeom>
              <a:blipFill>
                <a:blip r:embed="rId3"/>
                <a:stretch>
                  <a:fillRect l="-9538" r="-7077" b="-1265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Mill-423-4x.mov" descr="Mill-423-4x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22576" y="55931"/>
            <a:ext cx="18288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Forward-in-Time"/>
          <p:cNvSpPr txBox="1">
            <a:spLocks noGrp="1"/>
          </p:cNvSpPr>
          <p:nvPr>
            <p:ph type="title" idx="4294967295"/>
          </p:nvPr>
        </p:nvSpPr>
        <p:spPr>
          <a:xfrm>
            <a:off x="3172188" y="914198"/>
            <a:ext cx="3126628" cy="883703"/>
          </a:xfrm>
          <a:prstGeom prst="rect">
            <a:avLst/>
          </a:prstGeom>
          <a:solidFill>
            <a:srgbClr val="D5D5D5"/>
          </a:solidFill>
        </p:spPr>
        <p:txBody>
          <a:bodyPr lIns="71437" tIns="71437" rIns="71437" bIns="71437" anchor="ctr"/>
          <a:lstStyle>
            <a:lvl1pPr algn="ctr" defTabSz="484703">
              <a:spcBef>
                <a:spcPts val="1300"/>
              </a:spcBef>
              <a:defRPr sz="3598" spc="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r>
              <a:t>Forward-in-Time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0" fill="hold"/>
                                        <p:tgtEl>
                                          <p:spTgt spid="3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74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Mill-423-reversed-4x.mov" descr="Mill-423-reversed-4x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04371" y="-8522"/>
            <a:ext cx="18288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8" name="Back-in-Time"/>
          <p:cNvSpPr txBox="1">
            <a:spLocks noGrp="1"/>
          </p:cNvSpPr>
          <p:nvPr>
            <p:ph type="title" idx="4294967295"/>
          </p:nvPr>
        </p:nvSpPr>
        <p:spPr>
          <a:xfrm>
            <a:off x="3172188" y="914198"/>
            <a:ext cx="3126628" cy="883703"/>
          </a:xfrm>
          <a:prstGeom prst="rect">
            <a:avLst/>
          </a:prstGeom>
          <a:solidFill>
            <a:srgbClr val="D5D5D5"/>
          </a:solidFill>
        </p:spPr>
        <p:txBody>
          <a:bodyPr lIns="71437" tIns="71437" rIns="71437" bIns="71437" anchor="ctr"/>
          <a:lstStyle>
            <a:lvl1pPr algn="ctr" defTabSz="607933">
              <a:spcBef>
                <a:spcPts val="1600"/>
              </a:spcBef>
              <a:defRPr sz="4514" spc="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r>
              <a:t>Back-in-Time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0" fill="hold"/>
                                        <p:tgtEl>
                                          <p:spTgt spid="3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77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D5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80" name="What for?…"/>
              <p:cNvSpPr txBox="1"/>
              <p:nvPr/>
            </p:nvSpPr>
            <p:spPr>
              <a:xfrm>
                <a:off x="546397" y="3787779"/>
                <a:ext cx="20375035" cy="521680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>
                  <a:defRPr sz="6100" b="1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What for?</a:t>
                </a:r>
              </a:p>
              <a:p>
                <a:pPr marL="1047750" indent="-1047750">
                  <a:buSzPct val="100000"/>
                  <a:buAutoNum type="arabicPeriod"/>
                  <a:defRPr sz="4700" b="1">
                    <a:solidFill>
                      <a:srgbClr val="C51E35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Boosting Baryonic Acoustic Oscillations (BAO) signature: </a:t>
                </a:r>
                <a:br/>
                <a:r>
                  <a:t>   </a:t>
                </a:r>
                <a:r>
                  <a:rPr>
                    <a:solidFill>
                      <a:srgbClr val="286C1C"/>
                    </a:solidFill>
                  </a:rPr>
                  <a:t>DESI result on the Dark Energy - the driver of </a:t>
                </a:r>
                <a:br>
                  <a:rPr>
                    <a:solidFill>
                      <a:srgbClr val="286C1C"/>
                    </a:solidFill>
                  </a:rPr>
                </a:br>
                <a:r>
                  <a:rPr>
                    <a:solidFill>
                      <a:srgbClr val="286C1C"/>
                    </a:solidFill>
                  </a:rPr>
                  <a:t>   cosmic acceleration. </a:t>
                </a:r>
                <a14:m>
                  <m:oMath xmlns:m="http://schemas.openxmlformats.org/officeDocument/2006/math">
                    <m:r>
                      <a:rPr sz="5650" i="1">
                        <a:solidFill>
                          <a:srgbClr val="286B1C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sz="5650" i="1">
                        <a:solidFill>
                          <a:srgbClr val="286B1C"/>
                        </a:solidFill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>
                    <a:solidFill>
                      <a:srgbClr val="286C1C"/>
                    </a:solidFill>
                  </a:rPr>
                  <a:t>. </a:t>
                </a:r>
              </a:p>
              <a:p>
                <a:pPr marL="1047750" indent="-1047750">
                  <a:buSzPct val="100000"/>
                  <a:buAutoNum type="arabicPeriod"/>
                  <a:defRPr sz="4700" b="1">
                    <a:solidFill>
                      <a:srgbClr val="C51E35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Galaxy peculiar motions as a probe of gravity. </a:t>
                </a:r>
                <a14:m>
                  <m:oMath xmlns:m="http://schemas.openxmlformats.org/officeDocument/2006/math">
                    <m:r>
                      <a:rPr sz="5650" i="1">
                        <a:solidFill>
                          <a:srgbClr val="C41E35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sz="5650" i="1">
                        <a:solidFill>
                          <a:srgbClr val="C41E35"/>
                        </a:solidFill>
                        <a:latin typeface="Cambria Math" panose="02040503050406030204" pitchFamily="18" charset="0"/>
                      </a:rPr>
                      <m:t>≈0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380" name="What for?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397" y="3787779"/>
                <a:ext cx="20375035" cy="5216806"/>
              </a:xfrm>
              <a:prstGeom prst="rect">
                <a:avLst/>
              </a:prstGeom>
              <a:blipFill>
                <a:blip r:embed="rId2"/>
                <a:stretch>
                  <a:fillRect l="-2056" t="-5109" b="-681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383" y="-948274"/>
            <a:ext cx="15612547" cy="15612548"/>
          </a:xfrm>
          <a:prstGeom prst="rect">
            <a:avLst/>
          </a:prstGeom>
          <a:ln w="12700">
            <a:miter lim="400000"/>
          </a:ln>
        </p:spPr>
      </p:pic>
      <p:pic>
        <p:nvPicPr>
          <p:cNvPr id="383" name="HubbleDiagram_SN_560.jpg" descr="HubbleDiagram_SN_5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1373" y="0"/>
            <a:ext cx="14224001" cy="137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4" name="content-universe.jpg.jpeg" descr="content-universe.jpg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812" y="-1"/>
            <a:ext cx="20096705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385" name="DE as a function of time ??"/>
          <p:cNvSpPr txBox="1"/>
          <p:nvPr/>
        </p:nvSpPr>
        <p:spPr>
          <a:xfrm>
            <a:off x="14543058" y="8983349"/>
            <a:ext cx="6778740" cy="782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2438338">
              <a:spcBef>
                <a:spcPts val="0"/>
              </a:spcBef>
              <a:defRPr sz="4100" b="1">
                <a:solidFill>
                  <a:srgbClr val="F9E420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DE as a function of time ??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Dark Energy Spectroscopic Instrument…"/>
          <p:cNvSpPr txBox="1"/>
          <p:nvPr/>
        </p:nvSpPr>
        <p:spPr>
          <a:xfrm>
            <a:off x="1779260" y="778567"/>
            <a:ext cx="9850450" cy="1893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500" b="1">
                <a:solidFill>
                  <a:srgbClr val="CD4B4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Dark Energy Spectroscopic Instrument </a:t>
            </a:r>
          </a:p>
          <a:p>
            <a:pPr>
              <a:spcBef>
                <a:spcPts val="3900"/>
              </a:spcBef>
              <a:defRPr sz="4500" b="1">
                <a:solidFill>
                  <a:srgbClr val="CD4B4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(DESI)</a:t>
            </a:r>
          </a:p>
        </p:txBody>
      </p:sp>
      <p:pic>
        <p:nvPicPr>
          <p:cNvPr id="388" name="XBD201805-00354-044.jpg" descr="XBD201805-00354-0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6258" y="-178431"/>
            <a:ext cx="11197742" cy="73485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8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359" y="4285689"/>
            <a:ext cx="9700449" cy="70407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38_MinimalistLight">
  <a:themeElements>
    <a:clrScheme name="38_MinimalistLight">
      <a:dk1>
        <a:srgbClr val="FFFFFF"/>
      </a:dk1>
      <a:lt1>
        <a:srgbClr val="2129CD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-Light"/>
            <a:ea typeface="Graphik-Light"/>
            <a:cs typeface="Graphik-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kumimoji="0" sz="6000" b="0" i="0" u="none" strike="noStrike" cap="none" spc="0" normalizeH="0" baseline="0">
            <a:ln>
              <a:noFill/>
            </a:ln>
            <a:solidFill>
              <a:srgbClr val="2129CD"/>
            </a:solidFill>
            <a:effectLst/>
            <a:uFillTx/>
            <a:latin typeface="Chalkduster"/>
            <a:ea typeface="Chalkduster"/>
            <a:cs typeface="Chalkduster"/>
            <a:sym typeface="Chalkduste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8_MinimalistLight">
  <a:themeElements>
    <a:clrScheme name="38_MinimalistLight">
      <a:dk1>
        <a:srgbClr val="000000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-Light"/>
            <a:ea typeface="Graphik-Light"/>
            <a:cs typeface="Graphik-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kumimoji="0" sz="6000" b="0" i="0" u="none" strike="noStrike" cap="none" spc="0" normalizeH="0" baseline="0">
            <a:ln>
              <a:noFill/>
            </a:ln>
            <a:solidFill>
              <a:srgbClr val="2129CD"/>
            </a:solidFill>
            <a:effectLst/>
            <a:uFillTx/>
            <a:latin typeface="Chalkduster"/>
            <a:ea typeface="Chalkduster"/>
            <a:cs typeface="Chalkduster"/>
            <a:sym typeface="Chalkduste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639</Words>
  <Application>Microsoft Macintosh PowerPoint</Application>
  <PresentationFormat>Custom</PresentationFormat>
  <Paragraphs>103</Paragraphs>
  <Slides>36</Slides>
  <Notes>4</Notes>
  <HiddenSlides>1</HiddenSlides>
  <MMClips>2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8" baseType="lpstr">
      <vt:lpstr>Zapf Dingbats</vt:lpstr>
      <vt:lpstr>Bodoni SvtyTwo ITC TT-Book</vt:lpstr>
      <vt:lpstr>Cambria Math</vt:lpstr>
      <vt:lpstr>Chalkduster</vt:lpstr>
      <vt:lpstr>Graphik</vt:lpstr>
      <vt:lpstr>Graphik-Light</vt:lpstr>
      <vt:lpstr>Helvetica Neue</vt:lpstr>
      <vt:lpstr>Hoefler Text</vt:lpstr>
      <vt:lpstr>Palatino</vt:lpstr>
      <vt:lpstr>Produkt Extralight</vt:lpstr>
      <vt:lpstr>Produkt Light</vt:lpstr>
      <vt:lpstr>38_MinimalistLight</vt:lpstr>
      <vt:lpstr>Tracing galaxies back in time:  why and how?  Adi Nusser, Technion- Israel Institute of Technology  \w Lilow, Ganeesha, Davis, Branchini</vt:lpstr>
      <vt:lpstr>PowerPoint Presentation</vt:lpstr>
      <vt:lpstr>The Problem off Structure Formation</vt:lpstr>
      <vt:lpstr>Back-in-time</vt:lpstr>
      <vt:lpstr>Forward-in-Time</vt:lpstr>
      <vt:lpstr>Back-in-Time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hybrid approach is OK!  Because Linear theory is not bad at all. . .  if restricted to δ&lt;1.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notorious bulk 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Gadget simulation matching the observed nearby Universe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Adi Nusser</cp:lastModifiedBy>
  <cp:revision>1</cp:revision>
  <dcterms:modified xsi:type="dcterms:W3CDTF">2026-06-18T06:29:06Z</dcterms:modified>
</cp:coreProperties>
</file>