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6" r:id="rId3"/>
    <p:sldId id="260" r:id="rId4"/>
    <p:sldId id="466" r:id="rId5"/>
    <p:sldId id="261" r:id="rId6"/>
    <p:sldId id="262" r:id="rId7"/>
    <p:sldId id="462" r:id="rId8"/>
    <p:sldId id="463" r:id="rId9"/>
    <p:sldId id="464" r:id="rId10"/>
    <p:sldId id="461" r:id="rId11"/>
    <p:sldId id="4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0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46567-D1BA-47C4-B749-4C0486BFABEE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712C8-7A3B-4F53-BFD0-EF006496A7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676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712C8-7A3B-4F53-BFD0-EF006496A7E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725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712C8-7A3B-4F53-BFD0-EF006496A7E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56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712C8-7A3B-4F53-BFD0-EF006496A7E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19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712C8-7A3B-4F53-BFD0-EF006496A7E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881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712C8-7A3B-4F53-BFD0-EF006496A7E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6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Fundamental questions: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buAutoNum type="arabicParenBoth"/>
            </a:pP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high-energy particles come from and what the host environments of GW sources are;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how SMBHs grow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co-evolve with their host galaxies across cosmic time.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712C8-7A3B-4F53-BFD0-EF006496A7E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42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30D0-8CB4-4DB6-8BCC-63E8D70BAD7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309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34984-CFC5-C11D-CB6A-433C6DE2B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207C841-CADF-5567-8602-D10957CFE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21B42C-1729-D373-4A82-3C868859A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E3D483-D7AE-3C19-7B06-6D3BC877E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E04088-33E3-559D-EDAB-42730F9A5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380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97C900-C221-52B6-DF41-4AEA486EA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3FB491B-716E-808C-9448-E0D0C0459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50D616-4960-DEB8-1AB7-11EFDDF74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8C89663-AA0B-DF73-F2E8-38253DF2C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318B85-5A26-CE41-2218-C9C324128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50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EFEAC72-675C-9FED-C42F-27D6A39B44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8FAA2DE-92B9-2C70-105F-7A9492E98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6789E8-94AB-2577-EEBD-DF80CA957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23E8B3-0C53-3EBF-80CF-F9CC810F7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DDF31C-AA6C-F1C6-2204-2D3A93D12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10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290EFF-28EC-9A0A-7580-E6A183BD3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A491F2-327F-6D00-0E9A-46F8EAEB6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B62DDA-668F-F20B-CA59-B821A54D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75DAC0-EAD1-8B15-A54E-AFFE9C072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3537E8-ACD9-A838-1E7E-D70E0748B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22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0E2E09-C8FD-75F4-2B71-BF991DF35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6F41BC2-2A0B-C60D-6927-060D9E800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ECE500D-D913-209A-BB8A-2491CE396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806FEE-F185-0BCD-5440-F5DCAD32E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73609A-5A71-C2A0-4FF9-2D903312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16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64B7B9-7277-B7E9-D6A4-5778F1D24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794D138-DBE0-24ED-ECC5-9B52C1620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1E72B4B-1573-C9DA-146F-22EF65B71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406C5D-57CA-485A-B278-E06A9BE5F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17F5663-F5EE-37E7-72C9-55448E8DF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95C6E-BA5E-5C55-029C-41B37C79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48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E5B785-FB48-8950-70F2-D9F2EB2B3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BBAE72-6B41-E4C3-783F-4DF6C5706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F944757-7176-6EEC-95AD-EA3A722CD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4E9723A-7CBA-721E-BEA4-B9398FBAD8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4A28663-115D-DEDB-DF03-DDCEB211F9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CC40D47-4E75-4223-2E51-8EEF2130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6DB4374-43A8-90D6-4D03-EF879E468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E8B7E78-B57E-BEC2-AE21-23D1F7E1B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8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15B282-DE3F-76DC-7896-C214622D9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8736155-908D-70F6-D6FA-C058BE339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714667B-A735-DD65-11CF-2276669A0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DD3BD03-480A-43D4-7355-8A79B924D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61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D9BCDBB-D4FC-A764-39BC-2BF9FFCA4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BD0FD4-36BF-5A47-62C3-EC481CF7A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8F8E05-A34C-B399-2FBD-E4C94726E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38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1E3283-BC1F-3B81-2C00-2C54E26FF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04F382-8C3F-6142-9CAC-D3360EA0F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A0CE45-0C36-F43E-9618-755567D09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1E7E36-DC2F-00BC-A239-5F1A5B6C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DC15952-E536-4FDE-5301-E5EA15EA5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F515D79-CB3C-B24B-060D-7A721D803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303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291ACE-D858-C112-647E-9539D8E25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CCDEAD9-ECEB-8A06-8858-ACAD3AD04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9C9B26C-10ED-B6D6-8A6C-6836E543D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80B6DA-8E47-E9B5-B2F6-F5D34295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FFEA6CA-6CD1-B4BF-29B3-075C0B330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AA52CED-CB42-13D5-371A-8CC499471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39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FB8B99F-0976-33F1-D9B1-59E92D7DD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158F9C5-4C18-2EA2-2698-826313D96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76D98B-A75B-8E49-0B1E-052512DF0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560F72-D676-4435-88A5-10484D988DA0}" type="datetimeFigureOut">
              <a:rPr lang="zh-CN" altLang="en-US" smtClean="0"/>
              <a:t>2026/6/17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33069F-45FE-EBFE-31A7-FC03D36DC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008208-19BD-D1F6-FA4F-6F049F54CB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43A008-65DB-4FC7-954A-D641F70EB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30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3-0368-384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zhangsr@mail.ustc.edu.c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sr@mail.ustc.edu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sr@mail.ustc.edu.c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sr@mail.ustc.edu.c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hyperlink" Target="mailto:zhangsr@mail.ustc.edu.c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sr@mail.ustc.edu.c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hyperlink" Target="mailto:zhangsr@mail.ustc.edu.c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sr@mail.ustc.edu.c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sr@mail.ustc.edu.c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4402B8-8F3D-E64A-D190-AB3199831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825" y="1279376"/>
            <a:ext cx="11260347" cy="1777041"/>
          </a:xfrm>
          <a:solidFill>
            <a:srgbClr val="002060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Accretion and Dynamics of Compact Objects in AGN Disks: </a:t>
            </a:r>
            <a:r>
              <a:rPr lang="pt-PT" altLang="zh-CN" sz="3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Multimessenger Implications</a:t>
            </a:r>
            <a:br>
              <a:rPr lang="pt-PT" altLang="zh-CN" sz="36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</a:br>
            <a:r>
              <a:rPr lang="pt-PT" altLang="zh-CN" sz="20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8913F2A-B616-CC99-751B-9492AE6AB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8" y="3429000"/>
            <a:ext cx="9144000" cy="1655762"/>
          </a:xfrm>
        </p:spPr>
        <p:txBody>
          <a:bodyPr>
            <a:normAutofit/>
          </a:bodyPr>
          <a:lstStyle/>
          <a:p>
            <a:r>
              <a:rPr lang="pt-PT" altLang="zh-CN" b="1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Speaker: </a:t>
            </a:r>
            <a:r>
              <a:rPr lang="pt-PT" altLang="zh-CN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Shurui Zhang – ICRAN</a:t>
            </a:r>
            <a:r>
              <a:rPr lang="en-US" altLang="zh-CN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</a:p>
          <a:p>
            <a:r>
              <a:rPr lang="pt-PT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Collaborators: </a:t>
            </a: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hurui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Zhang, </a:t>
            </a: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 Luo, Xiao-Jun Wu, Y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Wang, Liang Li, H. </a:t>
            </a:r>
            <a:r>
              <a:rPr lang="sv-SE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Tagawa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Jian-Min Wang, Luis C. Ho, Ye-Fei Yuan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CC9E77E5-1D9A-FC5D-8958-E086F0717B5D}"/>
              </a:ext>
            </a:extLst>
          </p:cNvPr>
          <p:cNvSpPr txBox="1">
            <a:spLocks/>
          </p:cNvSpPr>
          <p:nvPr/>
        </p:nvSpPr>
        <p:spPr>
          <a:xfrm>
            <a:off x="1595886" y="5342626"/>
            <a:ext cx="9144000" cy="1226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00"/>
              </a:spcBef>
            </a:pPr>
            <a:r>
              <a:rPr lang="pt-PT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HEACOSS 2026</a:t>
            </a:r>
          </a:p>
          <a:p>
            <a:pPr>
              <a:spcBef>
                <a:spcPts val="500"/>
              </a:spcBef>
            </a:pPr>
            <a:r>
              <a:rPr lang="pt-PT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Yerevan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Armenia</a:t>
            </a:r>
          </a:p>
          <a:p>
            <a:pPr>
              <a:spcBef>
                <a:spcPts val="500"/>
              </a:spcBef>
            </a:pPr>
            <a:r>
              <a:rPr lang="pt-PT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 2026/06/18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44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2719744"/>
          </a:xfrm>
        </p:spPr>
        <p:txBody>
          <a:bodyPr/>
          <a:lstStyle/>
          <a:p>
            <a:r>
              <a:rPr lang="en-US" altLang="zh-CN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THANKS</a:t>
            </a:r>
            <a:r>
              <a:rPr lang="zh-CN" altLang="en-US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！</a:t>
            </a:r>
            <a:r>
              <a:rPr lang="zh-CN" altLang="en-US" dirty="0"/>
              <a:t>！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61872" y="4278796"/>
            <a:ext cx="10575632" cy="1044642"/>
          </a:xfrm>
        </p:spPr>
        <p:txBody>
          <a:bodyPr/>
          <a:lstStyle/>
          <a:p>
            <a:r>
              <a:rPr lang="en-US" altLang="zh-CN" i="1" dirty="0"/>
              <a:t>For more information: </a:t>
            </a:r>
          </a:p>
          <a:p>
            <a:r>
              <a:rPr lang="en-US" altLang="zh-CN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https://orcid.org/0000-0003-0368-384X</a:t>
            </a:r>
            <a:endParaRPr lang="en-US" altLang="zh-CN" sz="2400" dirty="0"/>
          </a:p>
          <a:p>
            <a:endParaRPr lang="zh-CN" altLang="en-US" sz="2400" i="1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4718633-4AF9-3A20-0D98-F23FA373808A}"/>
              </a:ext>
            </a:extLst>
          </p:cNvPr>
          <p:cNvSpPr/>
          <p:nvPr/>
        </p:nvSpPr>
        <p:spPr>
          <a:xfrm>
            <a:off x="1225855" y="5457142"/>
            <a:ext cx="2471501" cy="52283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3721D8B-D44F-3CCA-33BF-705327591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0974" y="6172205"/>
            <a:ext cx="936266" cy="52677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44546A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60000"/>
                  <a:lumOff val="40000"/>
                </a:srgb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pic>
        <p:nvPicPr>
          <p:cNvPr id="9" name="图片 8" descr="桌子上有蓝色的卡通人物&#10;&#10;AI 生成的内容可能不正确。">
            <a:extLst>
              <a:ext uri="{FF2B5EF4-FFF2-40B4-BE49-F238E27FC236}">
                <a16:creationId xmlns:a16="http://schemas.microsoft.com/office/drawing/2014/main" id="{5436581C-C7A1-D12D-849F-7D8095C7C3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"/>
            <a:ext cx="12192000" cy="685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8ED2C-E1F7-15DF-57A4-4B9B4511B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6FBD28-DD49-DE57-68F6-B3439EA12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FD4CCC-D1D4-C00D-A324-6E81347A2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zhangsr@mail.ustc.edu.cn</a:t>
            </a:r>
            <a:endParaRPr lang="en-US" altLang="zh-CN" sz="900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4F83933E-2762-591D-5CDB-3A8DDEC87E56}"/>
              </a:ext>
            </a:extLst>
          </p:cNvPr>
          <p:cNvSpPr txBox="1">
            <a:spLocks/>
          </p:cNvSpPr>
          <p:nvPr/>
        </p:nvSpPr>
        <p:spPr>
          <a:xfrm>
            <a:off x="1736795" y="1029420"/>
            <a:ext cx="10328684" cy="5750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749666C0-BD83-4608-5B48-DC55903BEF02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1DFA5DB2-2A4E-93B2-EE73-741A0B63E6FB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1558505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ABCD1928-D986-4C6A-C3E6-CB6EAC8AA29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32BF335D-6F11-F856-B385-AC29F403D8D5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B9F61BFE-001A-32BF-4518-58609CE5C732}"/>
              </a:ext>
            </a:extLst>
          </p:cNvPr>
          <p:cNvSpPr/>
          <p:nvPr/>
        </p:nvSpPr>
        <p:spPr>
          <a:xfrm>
            <a:off x="1337444" y="2397214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FE060AB8-1985-0961-2CE0-F6839FD52CA9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55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EC8A64-2F96-129A-6036-16FC9A396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FE7F03-B2C2-EE20-D305-6610A12A9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zhangsr@mail.ustc.edu.cn</a:t>
            </a: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altLang="zh-CN" sz="900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29138C6A-1534-D062-28E2-C980FCB383E6}"/>
              </a:ext>
            </a:extLst>
          </p:cNvPr>
          <p:cNvSpPr txBox="1">
            <a:spLocks/>
          </p:cNvSpPr>
          <p:nvPr/>
        </p:nvSpPr>
        <p:spPr>
          <a:xfrm>
            <a:off x="2093343" y="1466491"/>
            <a:ext cx="9972135" cy="5313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Background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Binary BH Merger Produces Short GRB in AGN Disk</a:t>
            </a:r>
            <a:endParaRPr lang="pt-PT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WD Collisions in AGN Disks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NS Accretions in AGN Disks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pt-PT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Summary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  <a:endParaRPr lang="pt-PT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56DE4E2A-644C-A355-71CE-96CC907165F0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CA3B59DC-7D13-955A-B90D-2B234F8A4888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506083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F42E9F7C-6FA7-7A7D-BF03-453F8BFAB6E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8FD7C658-4762-7674-87FA-955CA64C4DE6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AD502ECB-691B-3C72-9DA2-E4420E1D7D7E}"/>
              </a:ext>
            </a:extLst>
          </p:cNvPr>
          <p:cNvSpPr/>
          <p:nvPr/>
        </p:nvSpPr>
        <p:spPr>
          <a:xfrm>
            <a:off x="1338151" y="1337094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0B1BBFAD-2A86-2CC0-197D-10A3F5AC0F0B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09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162C7-1C33-C770-2359-94C94E4A6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3BE40B-C00E-5482-B7F0-ADBE5DF66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AGN Unified Model and NSC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2E54255-77EA-BA24-40C8-E94D275BA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1FB36C6-A062-9B59-35AD-1B0032AD6C21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6337491-5E3A-C232-CD30-A16B8F5EE896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1012166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C6305027-ECF7-761E-6B38-4871BA52A49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0</a:t>
            </a:r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E0C42E1-95DD-95D3-8202-380B18BA060A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6DE6D010-C125-A1B2-2247-EB5818253418}"/>
              </a:ext>
            </a:extLst>
          </p:cNvPr>
          <p:cNvSpPr/>
          <p:nvPr/>
        </p:nvSpPr>
        <p:spPr>
          <a:xfrm>
            <a:off x="1338151" y="1799116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BD51C28D-82D5-133D-BF4F-4401FB47FD92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5A95A82E-1F53-5F29-DED0-925DAA4C10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207" y="861432"/>
            <a:ext cx="4608475" cy="449908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5A04FAB-30F9-BA49-AE31-AE8F358358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582" y="968107"/>
            <a:ext cx="5018690" cy="4136409"/>
          </a:xfrm>
          <a:prstGeom prst="rect">
            <a:avLst/>
          </a:prstGeom>
        </p:spPr>
      </p:pic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C9D20306-1E39-4F22-1AA7-691F9BA71CBE}"/>
              </a:ext>
            </a:extLst>
          </p:cNvPr>
          <p:cNvSpPr txBox="1">
            <a:spLocks/>
          </p:cNvSpPr>
          <p:nvPr/>
        </p:nvSpPr>
        <p:spPr>
          <a:xfrm>
            <a:off x="1966821" y="5901560"/>
            <a:ext cx="10086850" cy="940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zh-CN" sz="64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6400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AGN unified model</a:t>
            </a:r>
            <a:r>
              <a:rPr lang="en-US" altLang="zh-CN" sz="64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based on </a:t>
            </a:r>
            <a:r>
              <a:rPr lang="en-US" altLang="zh-CN" sz="6400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altLang="zh-CN" sz="64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observations and typically </a:t>
            </a:r>
            <a:r>
              <a:rPr lang="en-US" altLang="zh-CN" sz="6400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zh-CN" sz="64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include the </a:t>
            </a:r>
            <a:r>
              <a:rPr lang="en-US" altLang="zh-CN" sz="6400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 object </a:t>
            </a:r>
            <a:r>
              <a:rPr lang="en-US" altLang="zh-CN" sz="64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component; </a:t>
            </a:r>
          </a:p>
          <a:p>
            <a:pPr>
              <a:spcBef>
                <a:spcPts val="600"/>
              </a:spcBef>
            </a:pPr>
            <a:r>
              <a:rPr lang="en-US" altLang="zh-CN" sz="6400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Multi-messenger</a:t>
            </a:r>
            <a:r>
              <a:rPr lang="en-US" altLang="zh-CN" sz="6400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observations can reveal compact objects in AGNs.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85A7EFD-3BCA-9794-AB4F-56EBC8CE6AE5}"/>
              </a:ext>
            </a:extLst>
          </p:cNvPr>
          <p:cNvSpPr txBox="1"/>
          <p:nvPr/>
        </p:nvSpPr>
        <p:spPr>
          <a:xfrm>
            <a:off x="2942141" y="5435104"/>
            <a:ext cx="2334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sv-SE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Thorne</a:t>
            </a:r>
            <a:r>
              <a:rPr lang="sv-SE" altLang="zh-CN" i="1" dirty="0">
                <a:solidFill>
                  <a:srgbClr val="222222"/>
                </a:solidFill>
                <a:latin typeface="-apple-system"/>
              </a:rPr>
              <a:t> J.E. </a:t>
            </a:r>
            <a:r>
              <a:rPr kumimoji="0" lang="sv-SE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, </a:t>
            </a:r>
            <a:r>
              <a:rPr kumimoji="0" lang="en-US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et al. 2022</a:t>
            </a:r>
            <a:r>
              <a:rPr kumimoji="0" lang="sv-SE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4A14650-85DC-8319-2912-B09C20FCF201}"/>
              </a:ext>
            </a:extLst>
          </p:cNvPr>
          <p:cNvSpPr txBox="1"/>
          <p:nvPr/>
        </p:nvSpPr>
        <p:spPr>
          <a:xfrm>
            <a:off x="7834969" y="5435104"/>
            <a:ext cx="2334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Tagawa H., </a:t>
            </a:r>
            <a:r>
              <a:rPr kumimoji="0" lang="en-US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et al. 2020</a:t>
            </a:r>
            <a:r>
              <a:rPr kumimoji="0" lang="sv-SE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88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B1CFE-C04D-6970-85B8-62112978F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AF94F0-F124-1026-09DC-A19F91EC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and Evolution of Compact Objects in AGN Disks</a:t>
            </a:r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3557C0-9557-4506-D7FB-7297B8E28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CC70F967-736D-9446-1A3B-24ED2DC2E330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A40F92D-D9FE-1C06-8278-177EECC36D81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1012166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4BCE3DC1-41BE-0882-2F29-C16286A5C94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0</a:t>
            </a:r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182485F-6CDE-093E-BD78-A556CD1D7142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943D507E-4612-A8E4-0B15-848C56E40950}"/>
              </a:ext>
            </a:extLst>
          </p:cNvPr>
          <p:cNvSpPr/>
          <p:nvPr/>
        </p:nvSpPr>
        <p:spPr>
          <a:xfrm>
            <a:off x="1338151" y="1799116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99610BED-06BB-B8C6-CDB3-18FE1AF449D7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483C159-6B97-9806-BE1E-1C82A44ED2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" t="8265" r="2546" b="15009"/>
          <a:stretch/>
        </p:blipFill>
        <p:spPr>
          <a:xfrm>
            <a:off x="1691652" y="1851804"/>
            <a:ext cx="4930963" cy="330197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01C90CE-5BB7-D444-AE57-D68E2DA498FD}"/>
              </a:ext>
            </a:extLst>
          </p:cNvPr>
          <p:cNvSpPr txBox="1"/>
          <p:nvPr/>
        </p:nvSpPr>
        <p:spPr>
          <a:xfrm>
            <a:off x="1831251" y="5704592"/>
            <a:ext cx="4651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Tagawa H., Haiman Z., &amp; Kocsis B. 2020, ApJ, 898, 25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EEE3FEB-E5A5-9F38-EE7D-9CB322CE251D}"/>
              </a:ext>
            </a:extLst>
          </p:cNvPr>
          <p:cNvSpPr txBox="1"/>
          <p:nvPr/>
        </p:nvSpPr>
        <p:spPr>
          <a:xfrm>
            <a:off x="7531798" y="968107"/>
            <a:ext cx="38781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+mn-cs"/>
              </a:rPr>
              <a:t>Observational evidence/hint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A10A9DE-2334-4488-F8DC-4076EB41135A}"/>
              </a:ext>
            </a:extLst>
          </p:cNvPr>
          <p:cNvSpPr txBox="1"/>
          <p:nvPr/>
        </p:nvSpPr>
        <p:spPr>
          <a:xfrm>
            <a:off x="6855932" y="1502688"/>
            <a:ext cx="522984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GW: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High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merger rate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(Abbott et al. 2019).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Significantly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massive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than those observed in our Galaxy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(LIGO 2019)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kumimoji="0" lang="it-IT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Candidate: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+mn-cs"/>
              </a:rPr>
              <a:t>GW190521</a:t>
            </a: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</a:t>
            </a: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Samsing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, J. et. al. 2022)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EM: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GRB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Candidate: GRB 191019 </a:t>
            </a:r>
            <a:r>
              <a:rPr kumimoji="0" lang="it-IT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</a:t>
            </a: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Lazzati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 et al. 2023; Levan et al. 2023</a:t>
            </a:r>
            <a:r>
              <a:rPr kumimoji="0" lang="it-IT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)</a:t>
            </a:r>
            <a:endParaRPr kumimoji="0" lang="en-US" altLang="zh-CN" sz="1600" b="0" i="1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-apple-system"/>
              <a:ea typeface="等线" panose="02010600030101010101" pitchFamily="2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Super-solar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metallicities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(e.g. Hamann &amp; Ferland 1999; Du &amp; Wang 2014</a:t>
            </a:r>
            <a:r>
              <a:rPr kumimoji="0" lang="it-IT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)</a:t>
            </a:r>
            <a:endParaRPr kumimoji="0" lang="en-US" altLang="zh-CN" sz="1600" b="0" i="1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-apple-system"/>
              <a:ea typeface="等线" panose="02010600030101010101" pitchFamily="2" charset="-122"/>
              <a:cs typeface="+mn-cs"/>
            </a:endParaRPr>
          </a:p>
          <a:p>
            <a:pPr lvl="0" algn="just"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QPEs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QPOs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600" i="1" dirty="0">
                <a:solidFill>
                  <a:srgbClr val="222222"/>
                </a:solidFill>
                <a:latin typeface="-apple-system"/>
                <a:ea typeface="等线" panose="02010600030101010101" pitchFamily="2" charset="-122"/>
              </a:rPr>
              <a:t>(e.g. Song, et al. 2020; Miniutti, et al. 2023) </a:t>
            </a:r>
          </a:p>
          <a:p>
            <a:pPr lvl="0" algn="just"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Changing-look AGNs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(e.g. Ricci et al. 2020; </a:t>
            </a: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Trakhtenbrot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 et al. 2019)</a:t>
            </a:r>
          </a:p>
          <a:p>
            <a:pPr lvl="0" algn="just">
              <a:defRPr/>
            </a:pPr>
            <a:r>
              <a:rPr kumimoji="0" lang="en-US" altLang="zh-CN" sz="8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Neutrinos: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•</a:t>
            </a:r>
            <a:r>
              <a:rPr kumimoji="0" lang="it-IT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79 </a:t>
            </a:r>
            <a:r>
              <a:rPr kumimoji="0" lang="it-IT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TeV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eutrinos</a:t>
            </a:r>
            <a:r>
              <a:rPr kumimoji="0" lang="it-IT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it-IT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from NGC 1068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-apple-system"/>
                <a:ea typeface="等线" panose="02010600030101010101" pitchFamily="2" charset="-122"/>
                <a:cs typeface="+mn-cs"/>
              </a:rPr>
              <a:t>(Tagawa et al. 2023)</a:t>
            </a:r>
            <a:endParaRPr kumimoji="0" lang="it-IT" altLang="zh-CN" sz="1600" b="0" i="1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-apple-system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7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7879A-72A3-6F38-FC9F-60807358F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DFA5AE-CF1E-FF6E-AD0F-805457E1E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 of BHs in AGN Disks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1B9F6E-AB65-52D1-F4C6-E934B15D9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DF7BF4B-FFF8-FC89-5430-C2A2796BE71F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D388DBF5-F5C9-AC05-71BB-209FF882328D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1558505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68F24869-F22D-1CB6-246E-24017832E5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5D562F9-5709-811B-FC34-94B5851B0A26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17CDDA3D-7537-F15C-74B9-B8FCBEBC5E69}"/>
              </a:ext>
            </a:extLst>
          </p:cNvPr>
          <p:cNvSpPr/>
          <p:nvPr/>
        </p:nvSpPr>
        <p:spPr>
          <a:xfrm>
            <a:off x="1337444" y="2397214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9E0FA65C-2D08-4665-58E0-C14FD6340AD8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8A40225-C223-56DC-0837-7B911F9BBF5B}"/>
              </a:ext>
            </a:extLst>
          </p:cNvPr>
          <p:cNvSpPr txBox="1"/>
          <p:nvPr/>
        </p:nvSpPr>
        <p:spPr>
          <a:xfrm>
            <a:off x="1586036" y="1276090"/>
            <a:ext cx="5628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rgbClr val="3F3F3F"/>
                </a:solidFill>
                <a:latin typeface="微软雅黑"/>
                <a:ea typeface="微软雅黑"/>
              </a:rPr>
              <a:t>Merger though </a:t>
            </a:r>
            <a:r>
              <a:rPr lang="en-US" altLang="zh-CN" b="1" dirty="0">
                <a:solidFill>
                  <a:srgbClr val="3F3F3F"/>
                </a:solidFill>
                <a:latin typeface="微软雅黑"/>
                <a:ea typeface="微软雅黑"/>
              </a:rPr>
              <a:t>gas</a:t>
            </a:r>
            <a:r>
              <a:rPr lang="en-US" altLang="zh-CN" dirty="0">
                <a:solidFill>
                  <a:srgbClr val="3F3F3F"/>
                </a:solidFill>
                <a:latin typeface="微软雅黑"/>
                <a:ea typeface="微软雅黑"/>
              </a:rPr>
              <a:t> interactions </a:t>
            </a:r>
            <a:r>
              <a:rPr kumimoji="0" lang="en-US" altLang="zh-CN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600" i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e.g., Li et al. 2021</a:t>
            </a:r>
            <a:r>
              <a:rPr kumimoji="0" lang="en-US" altLang="zh-CN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32EF9F9-5CAF-9A78-ADD6-50D9F75E4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693" y="1747386"/>
            <a:ext cx="5459152" cy="168161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94F876F-0EE2-C0AB-A261-B8827B69FE62}"/>
              </a:ext>
            </a:extLst>
          </p:cNvPr>
          <p:cNvSpPr txBox="1"/>
          <p:nvPr/>
        </p:nvSpPr>
        <p:spPr>
          <a:xfrm>
            <a:off x="1586036" y="3511231"/>
            <a:ext cx="52626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AGN disks can produce excess 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eccentric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mergers through interactions with stellar-mass objects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(e.g., Samsing et al. 2022) 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or the central SMBH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Boekholt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et al. 2023)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B8DA71E-DEFC-06A5-B5D8-111A41897D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073" y="4710304"/>
            <a:ext cx="3530585" cy="1816369"/>
          </a:xfrm>
          <a:prstGeom prst="rect">
            <a:avLst/>
          </a:prstGeom>
        </p:spPr>
      </p:pic>
      <p:pic>
        <p:nvPicPr>
          <p:cNvPr id="12" name="内容占位符 8">
            <a:extLst>
              <a:ext uri="{FF2B5EF4-FFF2-40B4-BE49-F238E27FC236}">
                <a16:creationId xmlns:a16="http://schemas.microsoft.com/office/drawing/2014/main" id="{614E143D-8871-5884-0CA5-CDD1BA4BE8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58" y="4744989"/>
            <a:ext cx="2325929" cy="178168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14091F8-9BBF-BD98-730F-178AF96EA356}"/>
              </a:ext>
            </a:extLst>
          </p:cNvPr>
          <p:cNvSpPr txBox="1"/>
          <p:nvPr/>
        </p:nvSpPr>
        <p:spPr>
          <a:xfrm>
            <a:off x="8123844" y="1295823"/>
            <a:ext cx="32838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Candidate: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S241125n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332413B-1514-2FC5-F7DC-74ADC4723C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805" y="1837142"/>
            <a:ext cx="2467076" cy="193562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7F52E123-970A-DC5D-2DBE-AF137D1728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980" y="3928807"/>
            <a:ext cx="4453567" cy="2393905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F2BA1B79-400B-6FB9-50AE-7E9775658525}"/>
              </a:ext>
            </a:extLst>
          </p:cNvPr>
          <p:cNvSpPr txBox="1"/>
          <p:nvPr/>
        </p:nvSpPr>
        <p:spPr>
          <a:xfrm>
            <a:off x="7796140" y="6317447"/>
            <a:ext cx="41964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sv-SE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Zhang, et al., ApJ 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(2026).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28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A1D25-1161-9706-F1CF-EFF50CC0F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1F0AC4-54AD-59DD-26F4-EFFA73A9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Case of S241125n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E12D3D-0AD4-E48B-BCE4-769459512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C0036AA4-680A-D2C5-725C-485BB12C40B6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FA755A8-5174-BCF7-BBE8-F498EA14CA2B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6371" cy="1969086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F7F16890-29C5-AA24-1AEB-7230CFDBCEC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CB9D38ED-F4F4-082B-B156-1B8BB7534930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67D3D35D-F37C-46A2-9966-DD185A723376}"/>
              </a:ext>
            </a:extLst>
          </p:cNvPr>
          <p:cNvSpPr/>
          <p:nvPr/>
        </p:nvSpPr>
        <p:spPr>
          <a:xfrm>
            <a:off x="1345229" y="2678400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9A9B1CED-6E21-7316-833A-5BE987287204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2">
                <a:extLst>
                  <a:ext uri="{FF2B5EF4-FFF2-40B4-BE49-F238E27FC236}">
                    <a16:creationId xmlns:a16="http://schemas.microsoft.com/office/drawing/2014/main" id="{BC2B32D0-EB8F-39B8-D586-DDEC7ED0EF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21907" y="1150136"/>
                <a:ext cx="9991284" cy="12777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The </a:t>
                </a:r>
                <a:r>
                  <a:rPr lang="en-US" altLang="zh-CN" sz="2000" b="1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prompt's</a:t>
                </a:r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 photon index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</m:ctrlPr>
                      </m:sSubSupPr>
                      <m:e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−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𝟐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.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𝟐</m:t>
                        </m:r>
                      </m:e>
                      <m:sub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−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𝟎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.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𝟖</m:t>
                        </m:r>
                      </m:sub>
                      <m:sup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+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𝟎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.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𝟔</m:t>
                        </m:r>
                      </m:sup>
                    </m:sSubSup>
                  </m:oMath>
                </a14:m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, </a:t>
                </a:r>
                <a:r>
                  <a:rPr lang="en-US" altLang="zh-CN" sz="2000" b="1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softer</a:t>
                </a:r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 than the typical prompt value of ~−1.5. The </a:t>
                </a:r>
                <a:r>
                  <a:rPr lang="en-US" altLang="zh-CN" sz="2000" b="1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afterglow</a:t>
                </a:r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 (0.5–10 keV) shows an absorbed power-law with index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</m:ctrlPr>
                      </m:sSubSupPr>
                      <m:e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−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𝟎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.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𝟒𝟑</m:t>
                        </m:r>
                      </m:e>
                      <m:sub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−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𝟎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.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𝟕𝟒</m:t>
                        </m:r>
                      </m:sub>
                      <m:sup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+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𝟎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.</m:t>
                        </m:r>
                        <m:r>
                          <a:rPr lang="en-US" altLang="zh-CN" sz="20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  <a:ea typeface="微软雅黑"/>
                          </a:rPr>
                          <m:t>𝟕𝟔</m:t>
                        </m:r>
                      </m:sup>
                    </m:sSubSup>
                  </m:oMath>
                </a14:m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, significantly </a:t>
                </a:r>
                <a:r>
                  <a:rPr lang="en-US" altLang="zh-CN" sz="2000" b="1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harder</a:t>
                </a:r>
                <a:r>
                  <a:rPr lang="en-US" altLang="zh-CN" sz="2000" dirty="0">
                    <a:solidFill>
                      <a:srgbClr val="3F3F3F"/>
                    </a:solidFill>
                    <a:latin typeface="微软雅黑"/>
                    <a:ea typeface="微软雅黑"/>
                  </a:rPr>
                  <a:t> than the usual afterglow value of −2.</a:t>
                </a:r>
                <a:endParaRPr lang="zh-CN" altLang="en-US" sz="2000" dirty="0">
                  <a:solidFill>
                    <a:srgbClr val="3F3F3F"/>
                  </a:solidFill>
                  <a:latin typeface="微软雅黑"/>
                  <a:ea typeface="微软雅黑"/>
                </a:endParaRPr>
              </a:p>
            </p:txBody>
          </p:sp>
        </mc:Choice>
        <mc:Fallback xmlns="">
          <p:sp>
            <p:nvSpPr>
              <p:cNvPr id="5" name="内容占位符 2">
                <a:extLst>
                  <a:ext uri="{FF2B5EF4-FFF2-40B4-BE49-F238E27FC236}">
                    <a16:creationId xmlns:a16="http://schemas.microsoft.com/office/drawing/2014/main" id="{BC2B32D0-EB8F-39B8-D586-DDEC7ED0EF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907" y="1150136"/>
                <a:ext cx="9991284" cy="1277797"/>
              </a:xfrm>
              <a:prstGeom prst="rect">
                <a:avLst/>
              </a:prstGeom>
              <a:blipFill>
                <a:blip r:embed="rId4"/>
                <a:stretch>
                  <a:fillRect l="-549" r="-671" b="-33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FDE9327D-5B92-1B1D-3F7F-7B49F1B70A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46"/>
          <a:stretch/>
        </p:blipFill>
        <p:spPr>
          <a:xfrm>
            <a:off x="1966821" y="2485194"/>
            <a:ext cx="3595072" cy="311017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AE70A18-CCEF-F5DE-9A5D-25501B397D29}"/>
              </a:ext>
            </a:extLst>
          </p:cNvPr>
          <p:cNvSpPr txBox="1"/>
          <p:nvPr/>
        </p:nvSpPr>
        <p:spPr>
          <a:xfrm>
            <a:off x="1966821" y="5785099"/>
            <a:ext cx="37061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BH accretion and jet launched in AGN disk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(Tagawa et al. 2023)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0FB25EA-0C21-A6C2-7745-1BFC06F8F6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91" y="2580778"/>
            <a:ext cx="4558097" cy="311017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46A14370-AFFE-BBD8-4711-DBDD0EEE8DF9}"/>
              </a:ext>
            </a:extLst>
          </p:cNvPr>
          <p:cNvSpPr txBox="1"/>
          <p:nvPr/>
        </p:nvSpPr>
        <p:spPr>
          <a:xfrm>
            <a:off x="6518991" y="5788830"/>
            <a:ext cx="47950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X-ray absorption effects on a power-law spectrum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(Zhang, et. al., </a:t>
            </a:r>
            <a:r>
              <a:rPr lang="en-US" altLang="zh-CN" sz="1600" i="1" dirty="0" err="1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ApJ</a:t>
            </a:r>
            <a:r>
              <a:rPr lang="en-US" altLang="zh-CN" sz="1600" i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2026)</a:t>
            </a:r>
            <a:endParaRPr kumimoji="0" lang="zh-CN" altLang="en-US" sz="16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60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E9B6-1E53-1D6A-CC4D-DD7131FE8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E3A683-B6ED-55B8-3F5A-AA9BD982C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 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36460E-8EB2-234D-691C-0F7BDF08C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993285C0-0823-2181-3A2D-A84D54AED8B6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8A32164-5056-24A6-B053-5EFACE4CB065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2848312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32701E30-84F8-955B-E177-8DCC384D4A4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53C6064A-091B-521A-4EE1-547F8B9CED28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EB010366-FEE9-BECA-8292-E33E7E1BA551}"/>
              </a:ext>
            </a:extLst>
          </p:cNvPr>
          <p:cNvSpPr/>
          <p:nvPr/>
        </p:nvSpPr>
        <p:spPr>
          <a:xfrm>
            <a:off x="1346292" y="3557626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883ABD1B-3E2A-627E-1042-A7AB2AAD07C3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BF949D2-FF31-899A-0287-F568F48FB128}"/>
              </a:ext>
            </a:extLst>
          </p:cNvPr>
          <p:cNvSpPr txBox="1"/>
          <p:nvPr/>
        </p:nvSpPr>
        <p:spPr>
          <a:xfrm>
            <a:off x="1479676" y="898279"/>
            <a:ext cx="394192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WD–WD Collision and Thermonuclear Explosions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(</a:t>
            </a:r>
            <a:r>
              <a:rPr kumimoji="0" lang="en-US" altLang="zh-CN" sz="1400" b="0" i="1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Raskin et al. 2009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)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3488F85-0009-63EF-0BBF-6CC8C0521B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00" y="1476518"/>
            <a:ext cx="2735382" cy="416221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71E83D2-E9B7-BA6C-E536-91D24860E0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655" y="1321353"/>
            <a:ext cx="1813557" cy="181565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52A79C5-AF09-D150-E577-1C934A7509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287" y="1229264"/>
            <a:ext cx="2735382" cy="217427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AF2D9A3C-BCD2-8C4D-862F-AEC922CE83ED}"/>
              </a:ext>
            </a:extLst>
          </p:cNvPr>
          <p:cNvSpPr txBox="1"/>
          <p:nvPr/>
        </p:nvSpPr>
        <p:spPr>
          <a:xfrm>
            <a:off x="10458669" y="1432797"/>
            <a:ext cx="15786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WDs Close Encounters in AGN Disks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409314C-8EB2-E9C2-2853-82B111E1CBF5}"/>
              </a:ext>
            </a:extLst>
          </p:cNvPr>
          <p:cNvSpPr txBox="1"/>
          <p:nvPr/>
        </p:nvSpPr>
        <p:spPr>
          <a:xfrm>
            <a:off x="10438069" y="2310461"/>
            <a:ext cx="18184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Luo, et al.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(2023).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Zhang, et al. 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(2023).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29D73B2-2EA4-0345-361E-215262839E31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5" r="54071" b="7347"/>
          <a:stretch>
            <a:fillRect/>
          </a:stretch>
        </p:blipFill>
        <p:spPr>
          <a:xfrm>
            <a:off x="5487124" y="3687021"/>
            <a:ext cx="2410155" cy="16663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ADD9431D-C98E-0C92-F92D-5271A50A47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373" y="3471474"/>
            <a:ext cx="3096217" cy="1997560"/>
          </a:xfrm>
          <a:prstGeom prst="rect">
            <a:avLst/>
          </a:prstGeom>
        </p:spPr>
      </p:pic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501A33ED-37F4-C255-A7B5-4FBAC0F04FB2}"/>
              </a:ext>
            </a:extLst>
          </p:cNvPr>
          <p:cNvSpPr txBox="1">
            <a:spLocks/>
          </p:cNvSpPr>
          <p:nvPr/>
        </p:nvSpPr>
        <p:spPr>
          <a:xfrm>
            <a:off x="1759772" y="5729302"/>
            <a:ext cx="10060679" cy="11231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/>
              <a:t>WD–WD </a:t>
            </a:r>
            <a:r>
              <a:rPr lang="en-US" altLang="zh-CN" b="1" dirty="0"/>
              <a:t>collisions</a:t>
            </a:r>
            <a:r>
              <a:rPr lang="en-US" altLang="zh-CN" dirty="0"/>
              <a:t> occur efficiently in AGN disks through close encounters and trigger </a:t>
            </a:r>
            <a:r>
              <a:rPr lang="en-US" altLang="zh-CN" b="1" dirty="0"/>
              <a:t>thermonuclear explosions</a:t>
            </a:r>
            <a:r>
              <a:rPr lang="en-US" altLang="zh-CN" dirty="0"/>
              <a:t>.</a:t>
            </a:r>
            <a:endParaRPr lang="en-US" altLang="zh-CN" dirty="0">
              <a:solidFill>
                <a:srgbClr val="3C40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dirty="0"/>
              <a:t>The enormous </a:t>
            </a:r>
            <a:r>
              <a:rPr lang="en-US" altLang="zh-CN" b="1" dirty="0"/>
              <a:t>kinetic energy </a:t>
            </a:r>
            <a:r>
              <a:rPr lang="en-US" altLang="zh-CN" dirty="0"/>
              <a:t>released in AGN disks can generate significant </a:t>
            </a:r>
            <a:r>
              <a:rPr lang="en-US" altLang="zh-CN" b="1" dirty="0"/>
              <a:t>MeV</a:t>
            </a:r>
            <a:r>
              <a:rPr lang="en-US" altLang="zh-CN" dirty="0"/>
              <a:t> radiation.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1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59A17-E992-8CB4-F26F-AFC8F58EB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C0E85B-DF54-CCE7-A00F-5194A32AC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D27877-4A11-8DDB-BF37-33DEFF636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4838352E-9E77-B5F7-5A97-D1E5E466EAA2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5AE33D9B-C08C-597F-9F5E-F9B9D88C488E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3850349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D60C343B-563C-932A-2F5B-1D7ACCD5AF5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49C011D1-76A7-D252-DCFB-F8AEBAD6F590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EB54D154-F782-F205-AA30-81C4627538F4}"/>
              </a:ext>
            </a:extLst>
          </p:cNvPr>
          <p:cNvSpPr/>
          <p:nvPr/>
        </p:nvSpPr>
        <p:spPr>
          <a:xfrm>
            <a:off x="1338151" y="4559663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470370E2-C764-7915-977E-69EEAAEEFEFA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6F1FD36-3F6C-05DD-11EB-879AF317D7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919" y="1023350"/>
            <a:ext cx="7121749" cy="4009545"/>
          </a:xfrm>
          <a:prstGeom prst="rect">
            <a:avLst/>
          </a:prstGeom>
        </p:spPr>
      </p:pic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44399BD-5347-14AC-3271-024AA743991E}"/>
              </a:ext>
            </a:extLst>
          </p:cNvPr>
          <p:cNvSpPr>
            <a:spLocks noGrp="1"/>
          </p:cNvSpPr>
          <p:nvPr/>
        </p:nvSpPr>
        <p:spPr>
          <a:xfrm>
            <a:off x="1470827" y="5117577"/>
            <a:ext cx="7189526" cy="163941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69875" indent="-269875" algn="l" defTabSz="914400" rtl="0" eaLnBrk="1" latinLnBrk="0" hangingPunct="1">
              <a:lnSpc>
                <a:spcPct val="120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微软雅黑" panose="020B0503020204020204" pitchFamily="34" charset="-122"/>
              <a:buChar char="▪"/>
              <a:defRPr sz="36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微软雅黑" panose="020B0503020204020204" pitchFamily="34" charset="-122"/>
              <a:buChar char="▫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4863" indent="-257175" algn="l" defTabSz="914400" rtl="0" eaLnBrk="1" latinLnBrk="0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微软雅黑" panose="020B0503020204020204" pitchFamily="34" charset="-122"/>
              <a:buChar char="◦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4738" indent="-252413" algn="l" defTabSz="914400" rtl="0" eaLnBrk="1" latinLnBrk="0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微软雅黑" panose="020B0503020204020204" pitchFamily="34" charset="-122"/>
              <a:buChar char="◦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6200" indent="-249238" algn="l" defTabSz="914400" rtl="0" eaLnBrk="1" latinLnBrk="0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微软雅黑" panose="020B0503020204020204" pitchFamily="34" charset="-122"/>
              <a:buChar char="◦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marR="0" lvl="0" indent="-269875" algn="just" defTabSz="914400" rtl="0" eaLnBrk="1" fontAlgn="auto" latinLnBrk="0" hangingPunct="1">
              <a:lnSpc>
                <a:spcPct val="120000"/>
              </a:lnSpc>
              <a:spcBef>
                <a:spcPts val="1400"/>
              </a:spcBef>
              <a:spcAft>
                <a:spcPts val="200"/>
              </a:spcAft>
              <a:buClr>
                <a:srgbClr val="4472C4"/>
              </a:buClr>
              <a:buSzPct val="80000"/>
              <a:buFont typeface="微软雅黑" panose="020B0503020204020204" pitchFamily="34" charset="-122"/>
              <a:buChar char="▪"/>
              <a:tabLst/>
              <a:defRPr/>
            </a:pP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Neutrino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and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GW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emissions carry away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energy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and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angular momentum 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from accretion, weakening the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feedback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on the AGN disk. This results in an exceptionally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high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NS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accretion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rate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, making it less likely that binary NS </a:t>
            </a:r>
            <a:r>
              <a:rPr lang="en-US" altLang="zh-CN" sz="1900" b="1" spc="0" dirty="0">
                <a:solidFill>
                  <a:srgbClr val="3F3F3F"/>
                </a:solidFill>
                <a:latin typeface="微软雅黑"/>
                <a:ea typeface="微软雅黑"/>
              </a:rPr>
              <a:t>mergers</a:t>
            </a:r>
            <a:r>
              <a:rPr lang="en-US" altLang="zh-CN" sz="1900" spc="0" dirty="0">
                <a:solidFill>
                  <a:srgbClr val="3F3F3F"/>
                </a:solidFill>
                <a:latin typeface="微软雅黑"/>
                <a:ea typeface="微软雅黑"/>
              </a:rPr>
              <a:t> originate from AGN disks.</a:t>
            </a:r>
            <a:endParaRPr lang="zh-CN" altLang="en-US" sz="1900" spc="0" dirty="0">
              <a:solidFill>
                <a:srgbClr val="3F3F3F"/>
              </a:solidFill>
              <a:latin typeface="微软雅黑"/>
              <a:ea typeface="微软雅黑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29DC901-640B-CB6A-AE79-610264060FDA}"/>
              </a:ext>
            </a:extLst>
          </p:cNvPr>
          <p:cNvSpPr txBox="1"/>
          <p:nvPr/>
        </p:nvSpPr>
        <p:spPr>
          <a:xfrm>
            <a:off x="9024997" y="1030235"/>
            <a:ext cx="28420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Diffuse Neutrino Background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5FEE78B-55D3-1E23-72A6-0F48360406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353" y="1378311"/>
            <a:ext cx="3508642" cy="233397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355AE244-938E-EB93-FA6F-464A80D94ECF}"/>
              </a:ext>
            </a:extLst>
          </p:cNvPr>
          <p:cNvSpPr txBox="1"/>
          <p:nvPr/>
        </p:nvSpPr>
        <p:spPr>
          <a:xfrm>
            <a:off x="8869620" y="4005430"/>
            <a:ext cx="34275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GW from NS “Mountains”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08BC8E6-0033-71C4-AB22-0EC99957A7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354" y="4387632"/>
            <a:ext cx="3508642" cy="2321552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78D6985-D7B9-94C5-1C87-942DBEA60EA7}"/>
              </a:ext>
            </a:extLst>
          </p:cNvPr>
          <p:cNvSpPr txBox="1"/>
          <p:nvPr/>
        </p:nvSpPr>
        <p:spPr>
          <a:xfrm>
            <a:off x="3997796" y="4567405"/>
            <a:ext cx="41964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sv-SE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Zhang, et al., MNRAS 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(2024).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BBE025D-0DD1-837A-C238-B605F4D3DBAE}"/>
              </a:ext>
            </a:extLst>
          </p:cNvPr>
          <p:cNvSpPr txBox="1"/>
          <p:nvPr/>
        </p:nvSpPr>
        <p:spPr>
          <a:xfrm>
            <a:off x="10110456" y="4452466"/>
            <a:ext cx="1035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 Mpc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54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F9276-EECF-F693-E16D-ECADFFD8D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B27E6F-4BF2-8317-D53D-867E27D35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822" y="0"/>
            <a:ext cx="10225177" cy="8396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and Outlook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F647BD4-AFB3-405A-76EC-6C4A9E82D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05" y="968107"/>
            <a:ext cx="1447823" cy="5873568"/>
          </a:xfrm>
        </p:spPr>
        <p:txBody>
          <a:bodyPr/>
          <a:lstStyle/>
          <a:p>
            <a:pPr marL="0" indent="0">
              <a:buNone/>
            </a:pPr>
            <a:endParaRPr lang="en-US" altLang="zh-CN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endParaRPr lang="en-US" altLang="zh-CN" sz="8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 Mergers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WD Collisions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 Accretion in AGN Disks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pt-PT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r>
              <a:rPr lang="pt-PT" altLang="zh-CN" sz="1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pt-PT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ontact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t-PT" altLang="zh-C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altLang="zh-CN" sz="9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zhangsr@mail.ustc.edu.cn</a:t>
            </a:r>
            <a:endParaRPr lang="en-US" altLang="zh-CN" sz="900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7DA29C73-91C0-B953-8255-553726AC306B}"/>
              </a:ext>
            </a:extLst>
          </p:cNvPr>
          <p:cNvCxnSpPr>
            <a:cxnSpLocks/>
          </p:cNvCxnSpPr>
          <p:nvPr/>
        </p:nvCxnSpPr>
        <p:spPr>
          <a:xfrm>
            <a:off x="1472242" y="968107"/>
            <a:ext cx="0" cy="587356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FD664FC3-65A2-84D9-6DD1-4E9F748BDD85}"/>
              </a:ext>
            </a:extLst>
          </p:cNvPr>
          <p:cNvCxnSpPr>
            <a:cxnSpLocks/>
          </p:cNvCxnSpPr>
          <p:nvPr/>
        </p:nvCxnSpPr>
        <p:spPr>
          <a:xfrm>
            <a:off x="1472242" y="839638"/>
            <a:ext cx="0" cy="4587768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5054E52D-A930-3F3B-EBD3-78FDC55E689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66821" cy="83963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F149EEE-9F49-7851-DDCE-837CBA1D0AF8}"/>
              </a:ext>
            </a:extLst>
          </p:cNvPr>
          <p:cNvCxnSpPr>
            <a:cxnSpLocks/>
          </p:cNvCxnSpPr>
          <p:nvPr/>
        </p:nvCxnSpPr>
        <p:spPr>
          <a:xfrm flipV="1">
            <a:off x="1473656" y="0"/>
            <a:ext cx="0" cy="8396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十二边形 15">
            <a:extLst>
              <a:ext uri="{FF2B5EF4-FFF2-40B4-BE49-F238E27FC236}">
                <a16:creationId xmlns:a16="http://schemas.microsoft.com/office/drawing/2014/main" id="{66BE0370-B0B1-A975-9E3C-8814254BE5CC}"/>
              </a:ext>
            </a:extLst>
          </p:cNvPr>
          <p:cNvSpPr/>
          <p:nvPr/>
        </p:nvSpPr>
        <p:spPr>
          <a:xfrm>
            <a:off x="1339329" y="5340992"/>
            <a:ext cx="266768" cy="258793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十二边形 16">
            <a:extLst>
              <a:ext uri="{FF2B5EF4-FFF2-40B4-BE49-F238E27FC236}">
                <a16:creationId xmlns:a16="http://schemas.microsoft.com/office/drawing/2014/main" id="{E98D55BB-162D-8FBD-60AE-5D7377EF86B2}"/>
              </a:ext>
            </a:extLst>
          </p:cNvPr>
          <p:cNvSpPr/>
          <p:nvPr/>
        </p:nvSpPr>
        <p:spPr>
          <a:xfrm>
            <a:off x="1319748" y="6575184"/>
            <a:ext cx="302159" cy="266491"/>
          </a:xfrm>
          <a:prstGeom prst="dodecagon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9AD62DF5-999D-9213-7815-D621DCA5A559}"/>
              </a:ext>
            </a:extLst>
          </p:cNvPr>
          <p:cNvSpPr txBox="1">
            <a:spLocks/>
          </p:cNvSpPr>
          <p:nvPr/>
        </p:nvSpPr>
        <p:spPr>
          <a:xfrm>
            <a:off x="1739950" y="1408981"/>
            <a:ext cx="9888456" cy="5166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studying the </a:t>
            </a:r>
            <a:r>
              <a:rPr lang="en-US" altLang="zh-CN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accretion</a:t>
            </a: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CN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altLang="zh-CN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compact objects in AGN disks, their respective fates and the resulting multi-wavelength and multi-messenger signals are investigated. </a:t>
            </a:r>
            <a:r>
              <a:rPr lang="en-US" altLang="zh-CN" sz="2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Probe the Role of Compact Objects in AGNs Through Multi-messenger Approaches </a:t>
            </a: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much room for exploration:</a:t>
            </a:r>
          </a:p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these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various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explosive events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AGN disks influence the AGN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 structure?</a:t>
            </a:r>
          </a:p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stellar objects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the central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SMBH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larger scales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AGNs? 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roles of stellar objects in the </a:t>
            </a:r>
            <a:r>
              <a:rPr lang="zh-CN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growth of SMBHs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Observational searches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more stellar objects in AGN disks, pushing into the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population-level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regime, and further applications to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cosmological tests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97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1165</Words>
  <Application>Microsoft Office PowerPoint</Application>
  <PresentationFormat>宽屏</PresentationFormat>
  <Paragraphs>240</Paragraphs>
  <Slides>11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-apple-system</vt:lpstr>
      <vt:lpstr>等线</vt:lpstr>
      <vt:lpstr>等线 Light</vt:lpstr>
      <vt:lpstr>微软雅黑</vt:lpstr>
      <vt:lpstr>Arial</vt:lpstr>
      <vt:lpstr>Cambria Math</vt:lpstr>
      <vt:lpstr>Times New Roman</vt:lpstr>
      <vt:lpstr>Wingdings</vt:lpstr>
      <vt:lpstr>Office 主题​​</vt:lpstr>
      <vt:lpstr>Accretion and Dynamics of Compact Objects in AGN Disks: Multimessenger Implications  </vt:lpstr>
      <vt:lpstr>Outline</vt:lpstr>
      <vt:lpstr>AGN Unified Model and NSC</vt:lpstr>
      <vt:lpstr>Formation and Evolution of Compact Objects in AGN Disks</vt:lpstr>
      <vt:lpstr>Dynamics of BHs in AGN Disks</vt:lpstr>
      <vt:lpstr>The Case of S241125n</vt:lpstr>
      <vt:lpstr>WD Collisions in AGN Disks </vt:lpstr>
      <vt:lpstr>NS Accretion in AGN Disks</vt:lpstr>
      <vt:lpstr>Summary and Outlook</vt:lpstr>
      <vt:lpstr>THANKS！！</vt:lpstr>
      <vt:lpstr>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书瑞 张</dc:creator>
  <cp:lastModifiedBy>书瑞 张</cp:lastModifiedBy>
  <cp:revision>26</cp:revision>
  <dcterms:created xsi:type="dcterms:W3CDTF">2026-06-02T08:32:51Z</dcterms:created>
  <dcterms:modified xsi:type="dcterms:W3CDTF">2026-06-17T19:53:40Z</dcterms:modified>
</cp:coreProperties>
</file>