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29"/>
  </p:notesMasterIdLst>
  <p:sldIdLst>
    <p:sldId id="256" r:id="rId4"/>
    <p:sldId id="257" r:id="rId5"/>
    <p:sldId id="262" r:id="rId6"/>
    <p:sldId id="283" r:id="rId7"/>
    <p:sldId id="287" r:id="rId8"/>
    <p:sldId id="285" r:id="rId9"/>
    <p:sldId id="284" r:id="rId10"/>
    <p:sldId id="259" r:id="rId11"/>
    <p:sldId id="276" r:id="rId12"/>
    <p:sldId id="263" r:id="rId13"/>
    <p:sldId id="282" r:id="rId14"/>
    <p:sldId id="266" r:id="rId15"/>
    <p:sldId id="269" r:id="rId16"/>
    <p:sldId id="264" r:id="rId17"/>
    <p:sldId id="265" r:id="rId18"/>
    <p:sldId id="270" r:id="rId19"/>
    <p:sldId id="271" r:id="rId20"/>
    <p:sldId id="272" r:id="rId21"/>
    <p:sldId id="273" r:id="rId22"/>
    <p:sldId id="280" r:id="rId23"/>
    <p:sldId id="267" r:id="rId24"/>
    <p:sldId id="268" r:id="rId25"/>
    <p:sldId id="286" r:id="rId26"/>
    <p:sldId id="279" r:id="rId27"/>
    <p:sldId id="277" r:id="rId2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511FD4-4160-4EDF-AFA5-FB18D509FB84}" v="157" dt="2026-04-01T20:16:38.7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3" d="100"/>
          <a:sy n="93" d="100"/>
        </p:scale>
        <p:origin x="369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126" name="PlaceHolder 4"/>
          <p:cNvSpPr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128" name="PlaceHolder 6"/>
          <p:cNvSpPr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CD9C9D87-50B1-4A28-8F81-800F1572FFC7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F1F16-B063-0684-AE86-3B58AB067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>
            <a:extLst>
              <a:ext uri="{FF2B5EF4-FFF2-40B4-BE49-F238E27FC236}">
                <a16:creationId xmlns:a16="http://schemas.microsoft.com/office/drawing/2014/main" id="{B925DBD5-3319-6A02-3E24-63D0027476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1" name="PlaceHolder 2">
            <a:extLst>
              <a:ext uri="{FF2B5EF4-FFF2-40B4-BE49-F238E27FC236}">
                <a16:creationId xmlns:a16="http://schemas.microsoft.com/office/drawing/2014/main" id="{9339A149-504C-4BAB-3BCF-E523D385062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192" name="PlaceHolder 3">
            <a:extLst>
              <a:ext uri="{FF2B5EF4-FFF2-40B4-BE49-F238E27FC236}">
                <a16:creationId xmlns:a16="http://schemas.microsoft.com/office/drawing/2014/main" id="{09386835-7B0E-7326-39EE-463157ED181C}"/>
              </a:ext>
            </a:extLst>
          </p:cNvPr>
          <p:cNvSpPr>
            <a:spLocks noGrp="1"/>
          </p:cNvSpPr>
          <p:nvPr>
            <p:ph type="sldNum" idx="13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36B46E7-5481-4832-BF29-5AE34C28F3B2}" type="slidenum">
              <a:rPr lang="ru-RU" sz="1200" b="0" strike="noStrike" spc="-1">
                <a:latin typeface="Times New Roman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6366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5B409-9E7B-1CD8-D1EE-A52C2AA20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>
            <a:extLst>
              <a:ext uri="{FF2B5EF4-FFF2-40B4-BE49-F238E27FC236}">
                <a16:creationId xmlns:a16="http://schemas.microsoft.com/office/drawing/2014/main" id="{E111664A-01F9-1525-41DA-075569CDA4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1" name="PlaceHolder 2">
            <a:extLst>
              <a:ext uri="{FF2B5EF4-FFF2-40B4-BE49-F238E27FC236}">
                <a16:creationId xmlns:a16="http://schemas.microsoft.com/office/drawing/2014/main" id="{FAE07D08-80E6-E574-3FF1-93AE1FE6127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192" name="PlaceHolder 3">
            <a:extLst>
              <a:ext uri="{FF2B5EF4-FFF2-40B4-BE49-F238E27FC236}">
                <a16:creationId xmlns:a16="http://schemas.microsoft.com/office/drawing/2014/main" id="{591A5B7A-3226-DF2A-5BD1-7152BC091C7D}"/>
              </a:ext>
            </a:extLst>
          </p:cNvPr>
          <p:cNvSpPr>
            <a:spLocks noGrp="1"/>
          </p:cNvSpPr>
          <p:nvPr>
            <p:ph type="sldNum" idx="13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536B46E7-5481-4832-BF29-5AE34C28F3B2}" type="slidenum">
              <a:rPr lang="ru-RU" sz="1200" b="0" strike="noStrike" spc="-1">
                <a:latin typeface="Times New Roman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7700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sldNum" idx="14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E233D5D-E855-41D4-A4EE-175293E97589}" type="slidenum">
              <a:rPr lang="ru-RU" sz="1200" b="0" strike="noStrike" spc="-1">
                <a:latin typeface="Times New Roman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C1792-062C-45FD-E8FC-90A52AC91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>
            <a:extLst>
              <a:ext uri="{FF2B5EF4-FFF2-40B4-BE49-F238E27FC236}">
                <a16:creationId xmlns:a16="http://schemas.microsoft.com/office/drawing/2014/main" id="{61E7478A-E28D-DA41-F21D-B8ADBCFE7A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194" name="PlaceHolder 2">
            <a:extLst>
              <a:ext uri="{FF2B5EF4-FFF2-40B4-BE49-F238E27FC236}">
                <a16:creationId xmlns:a16="http://schemas.microsoft.com/office/drawing/2014/main" id="{51F7F1FB-AF37-1644-877E-FF8C22E09A3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195" name="PlaceHolder 3">
            <a:extLst>
              <a:ext uri="{FF2B5EF4-FFF2-40B4-BE49-F238E27FC236}">
                <a16:creationId xmlns:a16="http://schemas.microsoft.com/office/drawing/2014/main" id="{042E9DAE-AFC0-A091-89D7-CDA70009E5C3}"/>
              </a:ext>
            </a:extLst>
          </p:cNvPr>
          <p:cNvSpPr>
            <a:spLocks noGrp="1"/>
          </p:cNvSpPr>
          <p:nvPr>
            <p:ph type="sldNum" idx="14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E233D5D-E855-41D4-A4EE-175293E97589}" type="slidenum">
              <a:rPr lang="ru-RU" sz="1200" b="0" strike="noStrike" spc="-1">
                <a:latin typeface="Times New Roman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32964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ln w="0">
            <a:noFill/>
          </a:ln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8000" cy="4209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17"/>
          </p:nvPr>
        </p:nvSpPr>
        <p:spPr>
          <a:xfrm>
            <a:off x="4281480" y="10155240"/>
            <a:ext cx="327636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E3A73005-125D-4F04-928B-C9827F7B8B7F}" type="slidenum">
              <a:rPr lang="ru-RU" sz="1200" b="0" strike="noStrike" spc="-1">
                <a:latin typeface="Times New Roman"/>
              </a:rPr>
              <a:t>21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3DC054E-5939-4DEC-9369-18EE000AAF9F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9CF85E9-AF1D-46AE-BCF4-DD5E69011E7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04ED453-0470-4739-88AB-E1106261D3C2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3622845-57F5-41C7-9AA4-3E6E9D96AAFB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C0753AB-BE3B-4A55-A422-17B9F52C939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0127725-9B6A-4009-A4BE-F923B6A7731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2E521A3-3664-4E36-BD67-E055B1E4873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87EBFC5-7940-4BB3-839D-02B99DF31F5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1DC8F6C-89F6-4760-BF4E-509CF2517D7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AAFD5EB-AD41-47E7-82B6-797C7C5533F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EF90B66-F863-4656-BD8B-3230534615E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C1AF616-61D1-4355-9CAB-58D39EB993DD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58BAD54-5F24-4732-BB40-6F2CBE13D84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7CBF5FD-2EAB-434D-ABAC-3306D3B58E2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DF8C033-FADB-43CD-A27C-82C526D943C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C14C598-AFC2-4411-8092-D2AC7C0BC9E5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D37D8F5-DB29-4FC1-89F1-DB1B238D3E5B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748D911-598D-4506-85DB-17ACA0E8377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C3D5A2B-B976-4302-AE3C-79A2DAF8A5D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BFB262D-D8F0-4A3F-BE35-52B8CA5B306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2F1CAD3-FB19-4A80-8291-F57C8E3C219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F0EB5E8-CF8A-4657-BEE9-83B2B7C6D47A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36ECE87-65D2-42F0-B89E-8268ACBB346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E112BDF4-51EB-4815-963C-B3861227AE8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804ADF9-6C55-46CF-BE97-E01128A3331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AC12FD0F-63B9-4312-A4C4-FDA4F6B034C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C7DC0C5D-3622-4807-BC40-A85BF2CB401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3139FF8-8392-43B4-BAB8-E39BB739048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D4FDF6C-B4AB-408E-854E-0BBF16EAA54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DB1E8468-F9C7-41C9-98CA-68159CC8236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C2BE65B-4215-44E0-B54C-F5F0037D8FE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1527AF1-871F-43B4-A942-2ADBF308885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27F644B-7068-4E59-B1F5-6FE24ED4A97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F5135CC-1A10-470E-8D43-31DB7F7285E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1878434-7DAC-4E7B-96C2-483EEF6DF36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B4732A3-DD1F-40BF-BE7E-06C21081163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9B7E832-4684-476A-9274-DDCC46AF29FF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1761FBFB-1D9E-4583-A9DA-584DA80FFE44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  <a:endParaRPr lang="en-US" sz="14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DDBA879-9CAC-4E3A-A565-3FA83496660A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971570" y="1463957"/>
            <a:ext cx="10248860" cy="15024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US" b="1" dirty="0">
                <a:latin typeface="Gilroy ExtraBold" panose="00000900000000000000" pitchFamily="50" charset="-52"/>
              </a:rPr>
              <a:t>F</a:t>
            </a:r>
            <a:r>
              <a:rPr lang="ru-RU" b="1" dirty="0" err="1">
                <a:latin typeface="Gilroy ExtraBold" panose="00000900000000000000" pitchFamily="50" charset="-52"/>
              </a:rPr>
              <a:t>aint</a:t>
            </a:r>
            <a:r>
              <a:rPr lang="ru-RU" b="1" dirty="0">
                <a:latin typeface="Gilroy ExtraBold" panose="00000900000000000000" pitchFamily="50" charset="-52"/>
              </a:rPr>
              <a:t> X-</a:t>
            </a:r>
            <a:r>
              <a:rPr lang="ru-RU" b="1" dirty="0" err="1">
                <a:latin typeface="Gilroy ExtraBold" panose="00000900000000000000" pitchFamily="50" charset="-52"/>
              </a:rPr>
              <a:t>ray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sources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in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the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Nuclear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Stellar</a:t>
            </a:r>
            <a:r>
              <a:rPr lang="ru-RU" b="1" dirty="0">
                <a:latin typeface="Gilroy ExtraBold" panose="00000900000000000000" pitchFamily="50" charset="-52"/>
              </a:rPr>
              <a:t> Disk </a:t>
            </a:r>
            <a:r>
              <a:rPr lang="ru-RU" b="1" dirty="0" err="1">
                <a:latin typeface="Gilroy ExtraBold" panose="00000900000000000000" pitchFamily="50" charset="-52"/>
              </a:rPr>
              <a:t>using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deep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Chandra</a:t>
            </a:r>
            <a:r>
              <a:rPr lang="ru-RU" b="1" dirty="0">
                <a:latin typeface="Gilroy ExtraBold" panose="00000900000000000000" pitchFamily="50" charset="-52"/>
              </a:rPr>
              <a:t> </a:t>
            </a:r>
            <a:r>
              <a:rPr lang="ru-RU" b="1" dirty="0" err="1">
                <a:latin typeface="Gilroy ExtraBold" panose="00000900000000000000" pitchFamily="50" charset="-52"/>
              </a:rPr>
              <a:t>observations</a:t>
            </a:r>
            <a:endParaRPr lang="ru-RU" b="1" dirty="0">
              <a:latin typeface="Gilroy ExtraBold" panose="00000900000000000000" pitchFamily="50" charset="-52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7222732" y="3551702"/>
            <a:ext cx="4823718" cy="295895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500" lnSpcReduction="1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ExtraBold" panose="02000903000000020004" pitchFamily="2" charset="0"/>
                <a:cs typeface="Inter ExtraBold" panose="02000903000000020004" pitchFamily="2" charset="0"/>
              </a:rPr>
              <a:t>Speaker</a:t>
            </a:r>
            <a:r>
              <a:rPr lang="en-US" sz="2100" b="1" strike="noStrike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ExtraBold" panose="02000903000000020004" pitchFamily="2" charset="0"/>
                <a:cs typeface="Inter ExtraBold" panose="02000903000000020004" pitchFamily="2" charset="0"/>
              </a:rPr>
              <a:t>:</a:t>
            </a:r>
            <a:r>
              <a:rPr lang="en-US" sz="2000" b="1" strike="noStrike" spc="-1" dirty="0">
                <a:solidFill>
                  <a:srgbClr val="000000"/>
                </a:solidFill>
                <a:latin typeface="Inter Display Medium"/>
                <a:ea typeface="Inter Display Medium"/>
              </a:rPr>
              <a:t> </a:t>
            </a:r>
            <a:endParaRPr lang="en-US" sz="2000" b="1" strike="noStrike" spc="-1" dirty="0">
              <a:latin typeface="Arial"/>
            </a:endParaRPr>
          </a:p>
          <a:p>
            <a:pPr indent="360363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Valentin </a:t>
            </a:r>
            <a:r>
              <a:rPr lang="en-US" sz="21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Nezabudkin</a:t>
            </a:r>
            <a:r>
              <a:rPr lang="en-US" sz="2100" b="1" strike="noStrike" spc="-1" baseline="30000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1,3</a:t>
            </a:r>
            <a:endParaRPr lang="en-US" sz="2100" b="1" spc="-1" baseline="30000" dirty="0">
              <a:solidFill>
                <a:schemeClr val="bg1">
                  <a:lumMod val="65000"/>
                </a:schemeClr>
              </a:solidFill>
              <a:latin typeface="Gilroy Light" panose="00000400000000000000" pitchFamily="50" charset="-52"/>
            </a:endParaRPr>
          </a:p>
          <a:p>
            <a:pPr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ExtraBold" panose="02000903000000020004" pitchFamily="2" charset="0"/>
                <a:cs typeface="Inter ExtraBold" panose="02000903000000020004" pitchFamily="2" charset="0"/>
              </a:rPr>
              <a:t>Co-authors</a:t>
            </a:r>
            <a:r>
              <a:rPr lang="en-US" sz="2100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ExtraBold" panose="02000903000000020004" pitchFamily="2" charset="0"/>
                <a:cs typeface="Inter ExtraBold" panose="02000903000000020004" pitchFamily="2" charset="0"/>
              </a:rPr>
              <a:t>:</a:t>
            </a:r>
            <a:r>
              <a:rPr lang="en-US" sz="2000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 </a:t>
            </a:r>
            <a:endParaRPr lang="en-US" sz="2000" spc="-1" dirty="0">
              <a:latin typeface="Gilroy ExtraBold" panose="00000900000000000000" pitchFamily="50" charset="-52"/>
            </a:endParaRPr>
          </a:p>
          <a:p>
            <a:pPr indent="360363"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R. Krivonos</a:t>
            </a:r>
            <a:r>
              <a:rPr lang="en-US" sz="2100" b="1" spc="-1" baseline="30000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1</a:t>
            </a:r>
            <a:r>
              <a:rPr lang="en-US" sz="21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, A. Vikhlinin</a:t>
            </a:r>
            <a:r>
              <a:rPr lang="en-US" sz="2100" b="1" spc="-1" baseline="30000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2</a:t>
            </a:r>
            <a:r>
              <a:rPr lang="en-US" sz="21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, S. Sazonov</a:t>
            </a:r>
            <a:r>
              <a:rPr lang="en-US" sz="2100" b="1" spc="-1" baseline="30000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1</a:t>
            </a:r>
            <a:r>
              <a:rPr lang="en-US" sz="21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 </a:t>
            </a:r>
          </a:p>
          <a:p>
            <a:pPr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Affiliations:</a:t>
            </a:r>
            <a:endParaRPr lang="ru-RU" sz="2100" b="1" spc="-1" dirty="0">
              <a:solidFill>
                <a:srgbClr val="000000"/>
              </a:solidFill>
              <a:latin typeface="Gilroy ExtraBold" panose="00000900000000000000" pitchFamily="50" charset="-52"/>
              <a:ea typeface="Inter Display Medium" panose="02000603000000020004" pitchFamily="2" charset="0"/>
              <a:cs typeface="Inter Display Medium" panose="02000603000000020004" pitchFamily="2" charset="0"/>
            </a:endParaRPr>
          </a:p>
          <a:p>
            <a:pPr indent="360363"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spc="-1" baseline="30000" dirty="0"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1</a:t>
            </a:r>
            <a:r>
              <a:rPr lang="en-US" sz="2100" spc="-1" dirty="0"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IKI RAS, Moscow</a:t>
            </a:r>
          </a:p>
          <a:p>
            <a:pPr indent="360363"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spc="-1" baseline="30000" dirty="0"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2</a:t>
            </a:r>
            <a:r>
              <a:rPr lang="en-US" sz="2100" spc="-1" dirty="0"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CfA, Harvard &amp; Smithsonian</a:t>
            </a:r>
          </a:p>
          <a:p>
            <a:pPr indent="360363">
              <a:spcBef>
                <a:spcPts val="1001"/>
              </a:spcBef>
              <a:buClr>
                <a:srgbClr val="000000"/>
              </a:buClr>
              <a:tabLst>
                <a:tab pos="87313" algn="l"/>
              </a:tabLst>
            </a:pPr>
            <a:r>
              <a:rPr lang="en-US" sz="2100" spc="-1" baseline="30000" dirty="0"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3</a:t>
            </a:r>
            <a:r>
              <a:rPr lang="en-US" sz="2100" spc="-1" dirty="0">
                <a:latin typeface="Gilroy Light" panose="000004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MIPT, Moscow</a:t>
            </a:r>
          </a:p>
        </p:txBody>
      </p:sp>
      <p:sp>
        <p:nvSpPr>
          <p:cNvPr id="131" name="TextBox 1"/>
          <p:cNvSpPr/>
          <p:nvPr/>
        </p:nvSpPr>
        <p:spPr>
          <a:xfrm>
            <a:off x="5515892" y="6311332"/>
            <a:ext cx="1160216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2026</a:t>
            </a:r>
            <a:endParaRPr lang="en-US" sz="20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133" name="Picture 6" descr="Анатолий Петрукович | Space Research Institute - IKI"/>
          <p:cNvPicPr/>
          <p:nvPr/>
        </p:nvPicPr>
        <p:blipFill>
          <a:blip r:embed="rId2"/>
          <a:stretch/>
        </p:blipFill>
        <p:spPr>
          <a:xfrm>
            <a:off x="1617173" y="0"/>
            <a:ext cx="1253880" cy="1253880"/>
          </a:xfrm>
          <a:prstGeom prst="rect">
            <a:avLst/>
          </a:prstGeom>
          <a:ln w="0">
            <a:noFill/>
          </a:ln>
        </p:spPr>
      </p:pic>
      <p:pic>
        <p:nvPicPr>
          <p:cNvPr id="2" name="Picture 16" descr="MIPT Moscow Institute of Physics and Technology Logo PNG vector in SVG,  PDF, AI, CDR format">
            <a:extLst>
              <a:ext uri="{FF2B5EF4-FFF2-40B4-BE49-F238E27FC236}">
                <a16:creationId xmlns:a16="http://schemas.microsoft.com/office/drawing/2014/main" id="{28A5CA09-E634-BFA2-9A54-2954C3219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7173" cy="121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38DC20-55CE-CD37-899D-7C3B8A210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7" y="1048514"/>
            <a:ext cx="6452708" cy="5672326"/>
          </a:xfrm>
          <a:prstGeom prst="rect">
            <a:avLst/>
          </a:prstGeom>
        </p:spPr>
      </p:pic>
      <p:sp>
        <p:nvSpPr>
          <p:cNvPr id="173" name="PlaceHolder 1"/>
          <p:cNvSpPr>
            <a:spLocks noGrp="1"/>
          </p:cNvSpPr>
          <p:nvPr>
            <p:ph type="subTitle"/>
          </p:nvPr>
        </p:nvSpPr>
        <p:spPr>
          <a:xfrm>
            <a:off x="7283048" y="1755529"/>
            <a:ext cx="4208041" cy="400709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-228600"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pc="-1" dirty="0">
                <a:solidFill>
                  <a:schemeClr val="bg1"/>
                </a:solidFill>
                <a:latin typeface="Gilroy ExtraBold" panose="00000900000000000000" pitchFamily="50" charset="-52"/>
                <a:ea typeface="Inter Display Medium"/>
              </a:rPr>
              <a:t>Target: </a:t>
            </a:r>
            <a:r>
              <a:rPr lang="en-US" sz="2800" b="1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  <a:t>CMZ region with molecular clouds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pc="-1" dirty="0">
                <a:solidFill>
                  <a:schemeClr val="bg1"/>
                </a:solidFill>
                <a:latin typeface="Gilroy ExtraBold" panose="00000900000000000000" pitchFamily="50" charset="-52"/>
                <a:ea typeface="Inter Display Medium"/>
              </a:rPr>
              <a:t>Dataset: </a:t>
            </a:r>
            <a:r>
              <a:rPr lang="en-US" sz="2800" b="1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  <a:t>Chandra d</a:t>
            </a:r>
            <a:r>
              <a:rPr lang="en-US" sz="2800" b="1" strike="noStrike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  <a:t>eep field</a:t>
            </a:r>
            <a:endParaRPr lang="en-US" sz="2800" b="1" strike="noStrike" spc="-1" dirty="0">
              <a:solidFill>
                <a:schemeClr val="bg1"/>
              </a:solidFill>
              <a:latin typeface="Gilroy Light" panose="00000400000000000000" pitchFamily="50" charset="-52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chemeClr val="bg1"/>
                </a:solidFill>
                <a:latin typeface="Gilroy ExtraBold" panose="00000900000000000000" pitchFamily="50" charset="-52"/>
                <a:ea typeface="Inter Display Medium"/>
              </a:rPr>
              <a:t>Energy range:</a:t>
            </a:r>
            <a:br>
              <a:rPr lang="en-US" sz="2800" b="1" strike="noStrike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</a:br>
            <a:r>
              <a:rPr lang="en-US" sz="2800" b="1" strike="noStrike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  <a:t>4-8 keV</a:t>
            </a:r>
            <a:endParaRPr lang="en-US" sz="2800" b="1" strike="noStrike" spc="-1" dirty="0">
              <a:solidFill>
                <a:schemeClr val="bg1"/>
              </a:solidFill>
              <a:latin typeface="Gilroy Light" panose="00000400000000000000" pitchFamily="50" charset="-52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1" spc="-1" dirty="0">
                <a:solidFill>
                  <a:schemeClr val="bg1"/>
                </a:solidFill>
                <a:latin typeface="Gilroy ExtraBold" panose="00000900000000000000" pitchFamily="50" charset="-52"/>
                <a:ea typeface="Inter Display Medium"/>
              </a:rPr>
              <a:t>Peak</a:t>
            </a:r>
            <a:r>
              <a:rPr lang="en-US" sz="2800" b="1" strike="noStrike" spc="-1" dirty="0">
                <a:solidFill>
                  <a:schemeClr val="bg1"/>
                </a:solidFill>
                <a:latin typeface="Gilroy ExtraBold" panose="00000900000000000000" pitchFamily="50" charset="-52"/>
                <a:ea typeface="Inter Display Medium"/>
              </a:rPr>
              <a:t> exposure:</a:t>
            </a:r>
            <a:br>
              <a:rPr lang="en-US" sz="2800" b="1" strike="noStrike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</a:br>
            <a:r>
              <a:rPr lang="en-US" sz="2800" b="1" strike="noStrike" spc="-1" dirty="0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  <a:t>800 </a:t>
            </a:r>
            <a:r>
              <a:rPr lang="en-US" sz="2800" b="1" strike="noStrike" spc="-1" dirty="0" err="1">
                <a:solidFill>
                  <a:schemeClr val="bg1"/>
                </a:solidFill>
                <a:latin typeface="Gilroy Light" panose="00000400000000000000" pitchFamily="50" charset="-52"/>
                <a:ea typeface="Inter Display Medium"/>
              </a:rPr>
              <a:t>ks</a:t>
            </a:r>
            <a:endParaRPr lang="en-US" sz="2800" b="1" strike="noStrike" spc="-1" dirty="0">
              <a:solidFill>
                <a:schemeClr val="bg1"/>
              </a:solidFill>
              <a:latin typeface="Gilroy Light" panose="00000400000000000000" pitchFamily="50" charset="-52"/>
            </a:endParaRPr>
          </a:p>
        </p:txBody>
      </p:sp>
      <p:sp>
        <p:nvSpPr>
          <p:cNvPr id="174" name="PlaceHolder 1"/>
          <p:cNvSpPr/>
          <p:nvPr/>
        </p:nvSpPr>
        <p:spPr>
          <a:xfrm>
            <a:off x="3027374" y="0"/>
            <a:ext cx="6137252" cy="77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Chandra Observations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56E121E-FD6A-4229-99FF-64E701C19821}" type="slidenum">
              <a:rPr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71B2C7-9AF1-18B4-1F4B-02DDE22A8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>
            <a:extLst>
              <a:ext uri="{FF2B5EF4-FFF2-40B4-BE49-F238E27FC236}">
                <a16:creationId xmlns:a16="http://schemas.microsoft.com/office/drawing/2014/main" id="{F75EC826-C4D5-C46E-BFC6-B44F2C88F25E}"/>
              </a:ext>
            </a:extLst>
          </p:cNvPr>
          <p:cNvSpPr/>
          <p:nvPr/>
        </p:nvSpPr>
        <p:spPr>
          <a:xfrm>
            <a:off x="3755641" y="0"/>
            <a:ext cx="4797094" cy="77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Investigated Area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F43C8047-6549-D2F3-6E4E-B673518274F3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B56E121E-FD6A-4229-99FF-64E701C19821}" type="slidenum">
              <a:rPr/>
              <a:t>11</a:t>
            </a:fld>
            <a:endParaRPr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A41D4A-4B83-D5CA-7DBA-79C6A121C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90" y="890566"/>
            <a:ext cx="6705419" cy="583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03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Box 5"/>
          <p:cNvSpPr/>
          <p:nvPr/>
        </p:nvSpPr>
        <p:spPr>
          <a:xfrm>
            <a:off x="9507239" y="1399129"/>
            <a:ext cx="2600941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strike="noStrike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Total:</a:t>
            </a:r>
            <a:endParaRPr lang="en-US" sz="1800" strike="noStrike" spc="-1" dirty="0">
              <a:latin typeface="Gilroy ExtraBold" panose="00000900000000000000" pitchFamily="50" charset="-52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1725 sources</a:t>
            </a:r>
            <a:br>
              <a:rPr lang="ru-RU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</a:br>
            <a:r>
              <a:rPr lang="ru-RU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(</a:t>
            </a:r>
            <a:r>
              <a:rPr lang="ru-RU" sz="18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165 </a:t>
            </a:r>
            <a:r>
              <a:rPr lang="en-US" sz="18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arcmin^2</a:t>
            </a:r>
            <a:r>
              <a:rPr lang="ru-RU" sz="18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)</a:t>
            </a:r>
            <a:endParaRPr lang="en-US" sz="1800" b="1" strike="noStrike" spc="-1" dirty="0">
              <a:solidFill>
                <a:srgbClr val="000000"/>
              </a:solidFill>
              <a:latin typeface="Gilroy Light" panose="00000400000000000000" pitchFamily="50" charset="-52"/>
              <a:ea typeface="Inter Display Medium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ru-RU" sz="1800" b="1" strike="noStrike" spc="-1" dirty="0">
              <a:solidFill>
                <a:srgbClr val="000000"/>
              </a:solidFill>
              <a:latin typeface="Gilroy Light" panose="00000400000000000000" pitchFamily="50" charset="-52"/>
              <a:ea typeface="Inter Display Medium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ru-RU" dirty="0">
                <a:latin typeface="Gilroy ExtraBold" panose="00000900000000000000" pitchFamily="50" charset="-52"/>
              </a:rPr>
              <a:t>Source </a:t>
            </a:r>
            <a:r>
              <a:rPr lang="ru-RU" dirty="0" err="1">
                <a:latin typeface="Gilroy ExtraBold" panose="00000900000000000000" pitchFamily="50" charset="-52"/>
              </a:rPr>
              <a:t>detection</a:t>
            </a:r>
            <a:r>
              <a:rPr lang="en-US" dirty="0">
                <a:latin typeface="Gilroy ExtraBold" panose="00000900000000000000" pitchFamily="50" charset="-52"/>
              </a:rPr>
              <a:t>:</a:t>
            </a: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dirty="0" err="1"/>
              <a:t>wavdetect</a:t>
            </a:r>
            <a:endParaRPr lang="en-US" dirty="0"/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dirty="0"/>
              <a:t>1% </a:t>
            </a:r>
            <a:r>
              <a:rPr lang="ru-RU" dirty="0" err="1"/>
              <a:t>false-source</a:t>
            </a:r>
            <a:r>
              <a:rPr lang="ru-RU" dirty="0"/>
              <a:t> </a:t>
            </a:r>
            <a:r>
              <a:rPr lang="ru-RU" dirty="0" err="1"/>
              <a:t>rate</a:t>
            </a:r>
            <a:endParaRPr lang="en-US" sz="1800" b="1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12</a:t>
            </a:fld>
            <a:endParaRPr/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B5F220D5-D192-3C0A-0ECB-A00E001BDADD}"/>
              </a:ext>
            </a:extLst>
          </p:cNvPr>
          <p:cNvSpPr/>
          <p:nvPr/>
        </p:nvSpPr>
        <p:spPr>
          <a:xfrm>
            <a:off x="2642171" y="0"/>
            <a:ext cx="6907658" cy="1322134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Count Rate Distribution</a:t>
            </a:r>
            <a:r>
              <a:rPr lang="ru-RU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 </a:t>
            </a: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of X-Ray Sources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DB7385-0C26-52F8-D571-E1A2565E7D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98" y="1338994"/>
            <a:ext cx="7617441" cy="53818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7BFCA-12CB-BD97-DF62-C7ABEBFDF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7999EAB7-7AFB-439A-C9AB-AC617D86D90F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13</a:t>
            </a:fld>
            <a:endParaRPr/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B52B8474-F031-A808-0B74-E23DAF80A092}"/>
              </a:ext>
            </a:extLst>
          </p:cNvPr>
          <p:cNvSpPr/>
          <p:nvPr/>
        </p:nvSpPr>
        <p:spPr>
          <a:xfrm>
            <a:off x="2200382" y="0"/>
            <a:ext cx="7791236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 err="1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dN</a:t>
            </a: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/</a:t>
            </a:r>
            <a:r>
              <a:rPr lang="en-US" sz="4400" b="1" strike="noStrike" spc="-1" dirty="0" err="1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dS</a:t>
            </a: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 Distribution</a:t>
            </a:r>
            <a:r>
              <a:rPr lang="ru-RU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 </a:t>
            </a: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of Sources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7E33A50-4E6F-5973-A5A5-A60A80D8FD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576" y="1158302"/>
            <a:ext cx="7570557" cy="5508722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F227AD43-035A-AB9B-6790-426DCA4E353A}"/>
              </a:ext>
            </a:extLst>
          </p:cNvPr>
          <p:cNvSpPr/>
          <p:nvPr/>
        </p:nvSpPr>
        <p:spPr>
          <a:xfrm>
            <a:off x="9575819" y="1406749"/>
            <a:ext cx="2562841" cy="42458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dirty="0" err="1">
                <a:latin typeface="Gilroy ExtraBold" panose="00000900000000000000" pitchFamily="50" charset="-52"/>
              </a:rPr>
              <a:t>Background</a:t>
            </a:r>
            <a:r>
              <a:rPr lang="ru-RU" dirty="0">
                <a:latin typeface="Gilroy ExtraBold" panose="00000900000000000000" pitchFamily="50" charset="-52"/>
              </a:rPr>
              <a:t> </a:t>
            </a:r>
            <a:r>
              <a:rPr lang="ru-RU" dirty="0" err="1">
                <a:latin typeface="Gilroy ExtraBold" panose="00000900000000000000" pitchFamily="50" charset="-52"/>
              </a:rPr>
              <a:t>map</a:t>
            </a:r>
            <a:r>
              <a:rPr lang="ru-RU" dirty="0">
                <a:latin typeface="Gilroy ExtraBold" panose="00000900000000000000" pitchFamily="50" charset="-52"/>
              </a:rPr>
              <a:t> </a:t>
            </a:r>
            <a:r>
              <a:rPr lang="ru-RU" dirty="0" err="1">
                <a:latin typeface="Gilroy ExtraBold" panose="00000900000000000000" pitchFamily="50" charset="-52"/>
              </a:rPr>
              <a:t>generation</a:t>
            </a:r>
            <a:r>
              <a:rPr lang="ru-RU" dirty="0">
                <a:latin typeface="Gilroy ExtraBold" panose="00000900000000000000" pitchFamily="50" charset="-52"/>
              </a:rPr>
              <a:t>: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dirty="0" err="1"/>
              <a:t>wavelet</a:t>
            </a:r>
            <a:r>
              <a:rPr lang="ru-RU" dirty="0"/>
              <a:t> </a:t>
            </a:r>
            <a:r>
              <a:rPr lang="ru-RU" dirty="0" err="1"/>
              <a:t>decomposition</a:t>
            </a:r>
            <a:endParaRPr lang="ru-RU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ru-RU" sz="1800" b="1" strike="noStrike" spc="-1" dirty="0">
              <a:solidFill>
                <a:srgbClr val="000000"/>
              </a:solidFill>
              <a:latin typeface="Gilroy Light" panose="00000400000000000000" pitchFamily="50" charset="-52"/>
              <a:ea typeface="Inter Display Medium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ru-RU" dirty="0" err="1">
                <a:latin typeface="Gilroy ExtraBold" panose="00000900000000000000" pitchFamily="50" charset="-52"/>
              </a:rPr>
              <a:t>Detection</a:t>
            </a:r>
            <a:r>
              <a:rPr lang="ru-RU" dirty="0">
                <a:latin typeface="Gilroy ExtraBold" panose="00000900000000000000" pitchFamily="50" charset="-52"/>
              </a:rPr>
              <a:t> </a:t>
            </a:r>
            <a:r>
              <a:rPr lang="ru-RU" dirty="0" err="1">
                <a:latin typeface="Gilroy ExtraBold" panose="00000900000000000000" pitchFamily="50" charset="-52"/>
              </a:rPr>
              <a:t>threshold</a:t>
            </a:r>
            <a:r>
              <a:rPr lang="ru-RU" dirty="0">
                <a:latin typeface="Gilroy ExtraBold" panose="00000900000000000000" pitchFamily="50" charset="-52"/>
              </a:rPr>
              <a:t>:</a:t>
            </a: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dirty="0"/>
              <a:t>4</a:t>
            </a:r>
            <a:r>
              <a:rPr lang="el-GR" dirty="0"/>
              <a:t>σ</a:t>
            </a:r>
            <a:endParaRPr lang="ru-RU" dirty="0"/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ru-RU" dirty="0"/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ru-RU" dirty="0" err="1">
                <a:latin typeface="Gilroy ExtraBold" panose="00000900000000000000" pitchFamily="50" charset="-52"/>
              </a:rPr>
              <a:t>Flux</a:t>
            </a:r>
            <a:r>
              <a:rPr lang="ru-RU" dirty="0">
                <a:latin typeface="Gilroy ExtraBold" panose="00000900000000000000" pitchFamily="50" charset="-52"/>
              </a:rPr>
              <a:t> </a:t>
            </a:r>
            <a:r>
              <a:rPr lang="ru-RU" dirty="0" err="1">
                <a:latin typeface="Gilroy ExtraBold" panose="00000900000000000000" pitchFamily="50" charset="-52"/>
              </a:rPr>
              <a:t>measurement</a:t>
            </a:r>
            <a:r>
              <a:rPr lang="ru-RU" dirty="0">
                <a:latin typeface="Gilroy ExtraBold" panose="00000900000000000000" pitchFamily="50" charset="-52"/>
              </a:rPr>
              <a:t>:</a:t>
            </a:r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dirty="0" err="1"/>
              <a:t>aperture</a:t>
            </a:r>
            <a:r>
              <a:rPr lang="ru-RU" dirty="0"/>
              <a:t> </a:t>
            </a:r>
            <a:r>
              <a:rPr lang="ru-RU" dirty="0" err="1"/>
              <a:t>photometry</a:t>
            </a:r>
            <a:endParaRPr lang="en-US" dirty="0"/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b="1" strike="noStrike" spc="-1" dirty="0">
              <a:latin typeface="Gilroy Light" panose="00000400000000000000" pitchFamily="50" charset="-52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ru-RU" b="1" dirty="0" err="1"/>
              <a:t>Effective</a:t>
            </a:r>
            <a:r>
              <a:rPr lang="ru-RU" b="1" dirty="0"/>
              <a:t> </a:t>
            </a:r>
            <a:r>
              <a:rPr lang="ru-RU" b="1" dirty="0" err="1"/>
              <a:t>area</a:t>
            </a:r>
            <a:r>
              <a:rPr lang="ru-RU" b="1" dirty="0"/>
              <a:t> </a:t>
            </a:r>
            <a:r>
              <a:rPr lang="ru-RU" b="1" dirty="0" err="1"/>
              <a:t>correction</a:t>
            </a:r>
            <a:r>
              <a:rPr lang="ru-RU" b="1" dirty="0"/>
              <a:t>:</a:t>
            </a:r>
            <a:r>
              <a:rPr lang="ru-RU" dirty="0"/>
              <a:t> </a:t>
            </a:r>
            <a:endParaRPr lang="en-US" dirty="0"/>
          </a:p>
          <a:p>
            <a:pPr marL="285750" indent="-285750">
              <a:lnSpc>
                <a:spcPct val="10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ru-RU" dirty="0" err="1"/>
              <a:t>based</a:t>
            </a:r>
            <a:r>
              <a:rPr lang="ru-RU" dirty="0"/>
              <a:t>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4</a:t>
            </a:r>
            <a:r>
              <a:rPr lang="el-GR" dirty="0"/>
              <a:t>σ</a:t>
            </a:r>
            <a:r>
              <a:rPr lang="ru-RU" dirty="0"/>
              <a:t> </a:t>
            </a:r>
            <a:r>
              <a:rPr lang="ru-RU" dirty="0" err="1"/>
              <a:t>sensitivity</a:t>
            </a:r>
            <a:r>
              <a:rPr lang="ru-RU" dirty="0"/>
              <a:t> </a:t>
            </a:r>
            <a:r>
              <a:rPr lang="ru-RU" dirty="0" err="1"/>
              <a:t>map</a:t>
            </a:r>
            <a:endParaRPr lang="en-US" sz="1800" b="1" strike="noStrike" spc="-1" dirty="0">
              <a:latin typeface="Gilroy Light" panose="000004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6369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/>
          <p:nvPr/>
        </p:nvSpPr>
        <p:spPr>
          <a:xfrm>
            <a:off x="3481137" y="0"/>
            <a:ext cx="5229726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Spectral Properties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178" name="TextBox 1"/>
          <p:cNvSpPr/>
          <p:nvPr/>
        </p:nvSpPr>
        <p:spPr>
          <a:xfrm>
            <a:off x="6864516" y="1304566"/>
            <a:ext cx="5053417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Gilroy Light" panose="00000400000000000000" pitchFamily="50" charset="-52"/>
              </a:rPr>
              <a:t>Model =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Gilroy ExtraBold" panose="00000900000000000000" pitchFamily="50" charset="-52"/>
              </a:rPr>
              <a:t>tbabs</a:t>
            </a:r>
            <a:r>
              <a:rPr lang="en-US" sz="18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</a:rPr>
              <a:t>*(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Gilroy ExtraBold" panose="00000900000000000000" pitchFamily="50" charset="-52"/>
              </a:rPr>
              <a:t>powerlaw</a:t>
            </a:r>
            <a:r>
              <a:rPr lang="en-US" sz="18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</a:rPr>
              <a:t> + gauss1 + gauss2)</a:t>
            </a:r>
            <a:endParaRPr lang="en-US" sz="1800" b="0" strike="noStrike" spc="-1" dirty="0">
              <a:latin typeface="Gilroy ExtraBold" panose="00000900000000000000" pitchFamily="50" charset="-52"/>
            </a:endParaRPr>
          </a:p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Gilroy Light" panose="00000400000000000000" pitchFamily="50" charset="-52"/>
              </a:rPr>
              <a:t>gauss1: </a:t>
            </a:r>
            <a:r>
              <a:rPr lang="en-US" sz="18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</a:rPr>
              <a:t>6.67 keV</a:t>
            </a:r>
            <a:r>
              <a:rPr lang="ru-RU" sz="1800" b="0" strike="noStrike" spc="-1" dirty="0">
                <a:solidFill>
                  <a:srgbClr val="000000"/>
                </a:solidFill>
                <a:latin typeface="Gilroy Light" panose="00000400000000000000" pitchFamily="50" charset="-52"/>
              </a:rPr>
              <a:t> (</a:t>
            </a:r>
            <a:r>
              <a:rPr lang="ru-RU" dirty="0">
                <a:latin typeface="Gilroy Light" panose="00000400000000000000" pitchFamily="50" charset="-52"/>
              </a:rPr>
              <a:t>Fe XXV)</a:t>
            </a:r>
          </a:p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Gilroy Light" panose="00000400000000000000" pitchFamily="50" charset="-52"/>
              </a:rPr>
              <a:t>gauss2: </a:t>
            </a:r>
            <a:r>
              <a:rPr lang="en-US" sz="18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</a:rPr>
              <a:t>2.4</a:t>
            </a:r>
            <a:r>
              <a:rPr lang="ru-RU" sz="18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</a:rPr>
              <a:t>6</a:t>
            </a:r>
            <a:r>
              <a:rPr lang="en-US" sz="1800" b="0" strike="noStrike" spc="-1" dirty="0">
                <a:solidFill>
                  <a:srgbClr val="000000"/>
                </a:solidFill>
                <a:latin typeface="Gilroy ExtraBold" panose="00000900000000000000" pitchFamily="50" charset="-52"/>
              </a:rPr>
              <a:t> keV</a:t>
            </a:r>
            <a:r>
              <a:rPr lang="ru-RU" sz="1800" b="0" strike="noStrike" spc="-1" dirty="0">
                <a:solidFill>
                  <a:srgbClr val="000000"/>
                </a:solidFill>
                <a:latin typeface="Gilroy Light" panose="00000400000000000000" pitchFamily="50" charset="-52"/>
              </a:rPr>
              <a:t> (</a:t>
            </a:r>
            <a:r>
              <a:rPr lang="ru-RU" dirty="0">
                <a:latin typeface="Gilroy Light" panose="00000400000000000000" pitchFamily="50" charset="-52"/>
              </a:rPr>
              <a:t>S XV)</a:t>
            </a:r>
            <a:endParaRPr lang="en-US" sz="1800" b="0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3E404BF-303F-4A13-90C2-86113E6E6A46}" type="slidenum">
              <a:rPr/>
              <a:t>14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F583C-9830-A7DA-9CDB-56A210012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828" y="2447318"/>
            <a:ext cx="5467982" cy="364532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5F009D-1714-FFF5-CD71-CC5881712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83" y="1304566"/>
            <a:ext cx="5859926" cy="515123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0E4416-C540-2841-5313-A06A4DB14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02" y="1127268"/>
            <a:ext cx="5327453" cy="5351026"/>
          </a:xfrm>
          <a:prstGeom prst="rect">
            <a:avLst/>
          </a:prstGeom>
        </p:spPr>
      </p:pic>
      <p:sp>
        <p:nvSpPr>
          <p:cNvPr id="182" name="TextBox 10"/>
          <p:cNvSpPr/>
          <p:nvPr/>
        </p:nvSpPr>
        <p:spPr>
          <a:xfrm>
            <a:off x="2429128" y="6520900"/>
            <a:ext cx="1783345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6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Ren et al. (2025)</a:t>
            </a:r>
            <a:endParaRPr lang="en-US" sz="1600" b="1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5DF16BD-B6DE-433F-B6C6-074ED2151271}" type="slidenum">
              <a:rPr/>
              <a:t>15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FA2F3A-A089-54E3-F7B0-2B4E88DCC1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093" y="2017897"/>
            <a:ext cx="6130907" cy="4087270"/>
          </a:xfrm>
          <a:prstGeom prst="rect">
            <a:avLst/>
          </a:prstGeom>
        </p:spPr>
      </p:pic>
      <p:sp>
        <p:nvSpPr>
          <p:cNvPr id="3" name="PlaceHolder 1">
            <a:extLst>
              <a:ext uri="{FF2B5EF4-FFF2-40B4-BE49-F238E27FC236}">
                <a16:creationId xmlns:a16="http://schemas.microsoft.com/office/drawing/2014/main" id="{C32A3B67-748F-B19D-AD47-AD6A23CE1C9F}"/>
              </a:ext>
            </a:extLst>
          </p:cNvPr>
          <p:cNvSpPr/>
          <p:nvPr/>
        </p:nvSpPr>
        <p:spPr>
          <a:xfrm>
            <a:off x="3481137" y="0"/>
            <a:ext cx="5229726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Spectral Properties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230AA48-5110-3599-C8A5-6E4B7D045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070" y="646562"/>
            <a:ext cx="4037932" cy="48070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C4E0C10-E3C7-F3CA-C3FC-0868E13E2FC3}"/>
              </a:ext>
            </a:extLst>
          </p:cNvPr>
          <p:cNvSpPr/>
          <p:nvPr/>
        </p:nvSpPr>
        <p:spPr>
          <a:xfrm>
            <a:off x="3375717" y="1846398"/>
            <a:ext cx="570983" cy="34299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96D525F-78DC-4C7B-AD24-0AEEAD18BD20}"/>
              </a:ext>
            </a:extLst>
          </p:cNvPr>
          <p:cNvSpPr/>
          <p:nvPr/>
        </p:nvSpPr>
        <p:spPr>
          <a:xfrm>
            <a:off x="3375717" y="3536940"/>
            <a:ext cx="570983" cy="34299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5BF7376-03E4-766D-B8EA-CA74E31E5AC0}"/>
              </a:ext>
            </a:extLst>
          </p:cNvPr>
          <p:cNvSpPr/>
          <p:nvPr/>
        </p:nvSpPr>
        <p:spPr>
          <a:xfrm>
            <a:off x="3375717" y="5245888"/>
            <a:ext cx="570983" cy="34299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BF27A114-032E-BBB5-7D79-4239EDFD353B}"/>
              </a:ext>
            </a:extLst>
          </p:cNvPr>
          <p:cNvCxnSpPr>
            <a:cxnSpLocks/>
            <a:stCxn id="18" idx="1"/>
            <a:endCxn id="11" idx="0"/>
          </p:cNvCxnSpPr>
          <p:nvPr/>
        </p:nvCxnSpPr>
        <p:spPr>
          <a:xfrm flipH="1">
            <a:off x="3661209" y="1257986"/>
            <a:ext cx="2625321" cy="58841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E530BC6-8A5B-A631-1E22-6507B6C5942A}"/>
              </a:ext>
            </a:extLst>
          </p:cNvPr>
          <p:cNvSpPr txBox="1"/>
          <p:nvPr/>
        </p:nvSpPr>
        <p:spPr>
          <a:xfrm>
            <a:off x="6286530" y="1027153"/>
            <a:ext cx="2618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ilroy ExtraBold" panose="00000900000000000000" pitchFamily="50" charset="-52"/>
              </a:rPr>
              <a:t>Analyzed region</a:t>
            </a:r>
            <a:endParaRPr lang="ru-RU" sz="2400" dirty="0">
              <a:latin typeface="Gilroy ExtraBold" panose="00000900000000000000" pitchFamily="50" charset="-52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91EAEAB8-BF9D-F9A0-A76C-4AEEBAFA9136}"/>
              </a:ext>
            </a:extLst>
          </p:cNvPr>
          <p:cNvCxnSpPr>
            <a:cxnSpLocks/>
            <a:stCxn id="18" idx="1"/>
            <a:endCxn id="12" idx="3"/>
          </p:cNvCxnSpPr>
          <p:nvPr/>
        </p:nvCxnSpPr>
        <p:spPr>
          <a:xfrm flipH="1">
            <a:off x="3946700" y="1257986"/>
            <a:ext cx="2339830" cy="245045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AF3EE2CB-BD5D-5CD6-5090-3DF7E177D757}"/>
              </a:ext>
            </a:extLst>
          </p:cNvPr>
          <p:cNvCxnSpPr>
            <a:cxnSpLocks/>
            <a:stCxn id="18" idx="1"/>
            <a:endCxn id="13" idx="3"/>
          </p:cNvCxnSpPr>
          <p:nvPr/>
        </p:nvCxnSpPr>
        <p:spPr>
          <a:xfrm flipH="1">
            <a:off x="3946700" y="1257986"/>
            <a:ext cx="2339830" cy="41594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10">
            <a:extLst>
              <a:ext uri="{FF2B5EF4-FFF2-40B4-BE49-F238E27FC236}">
                <a16:creationId xmlns:a16="http://schemas.microsoft.com/office/drawing/2014/main" id="{77DC512C-3AB4-1BBB-00C5-32080A680219}"/>
              </a:ext>
            </a:extLst>
          </p:cNvPr>
          <p:cNvSpPr/>
          <p:nvPr/>
        </p:nvSpPr>
        <p:spPr>
          <a:xfrm>
            <a:off x="8235012" y="2084557"/>
            <a:ext cx="2008506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0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Current</a:t>
            </a:r>
            <a:r>
              <a:rPr lang="en-US" sz="2000" b="1" strike="noStrike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 results</a:t>
            </a:r>
            <a:endParaRPr lang="en-US" sz="2000" b="1" strike="noStrike" spc="-1" dirty="0">
              <a:latin typeface="Gilroy ExtraBold" panose="00000900000000000000" pitchFamily="50" charset="-5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FA1F8-FFCF-DA4D-36BE-04A4A8260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656AB69A-CF92-7F8D-4FFF-88272CB95845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16</a:t>
            </a:fld>
            <a:endParaRPr/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37F782D6-552E-9950-6D33-0A59E7E8803B}"/>
              </a:ext>
            </a:extLst>
          </p:cNvPr>
          <p:cNvSpPr/>
          <p:nvPr/>
        </p:nvSpPr>
        <p:spPr>
          <a:xfrm>
            <a:off x="3937000" y="0"/>
            <a:ext cx="4318000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spc="-1" dirty="0" err="1">
                <a:solidFill>
                  <a:srgbClr val="C00000"/>
                </a:solidFill>
                <a:latin typeface="Gilroy ExtraBold" panose="00000900000000000000" pitchFamily="50" charset="-52"/>
              </a:rPr>
              <a:t>dN</a:t>
            </a: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/</a:t>
            </a:r>
            <a:r>
              <a:rPr lang="en-US" sz="4400" b="1" spc="-1" dirty="0" err="1">
                <a:solidFill>
                  <a:srgbClr val="C00000"/>
                </a:solidFill>
                <a:latin typeface="Gilroy ExtraBold" panose="00000900000000000000" pitchFamily="50" charset="-52"/>
              </a:rPr>
              <a:t>dS</a:t>
            </a: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 Modeling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7CD59B-74F3-FFBC-BD91-4711BA9D9D1F}"/>
              </a:ext>
            </a:extLst>
          </p:cNvPr>
          <p:cNvSpPr txBox="1"/>
          <p:nvPr/>
        </p:nvSpPr>
        <p:spPr>
          <a:xfrm>
            <a:off x="1460500" y="1981200"/>
            <a:ext cx="6794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>
                <a:latin typeface="Gilroy ExtraBold" panose="00000900000000000000" pitchFamily="50" charset="-52"/>
              </a:rPr>
              <a:t>Mass models: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NSC – Chatzopoulos et al. (2015)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NSD – </a:t>
            </a:r>
            <a:r>
              <a:rPr lang="en-US" sz="2400" dirty="0" err="1"/>
              <a:t>Sormani</a:t>
            </a:r>
            <a:r>
              <a:rPr lang="en-US" sz="2400" dirty="0"/>
              <a:t> et al. (2022)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Bar/Bulge – </a:t>
            </a:r>
            <a:r>
              <a:rPr lang="en-US" sz="2400" dirty="0" err="1"/>
              <a:t>Sormani</a:t>
            </a:r>
            <a:r>
              <a:rPr lang="en-US" sz="2400" dirty="0"/>
              <a:t> et al. (2022)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Disk – Hunter et al. (2024)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>
                <a:latin typeface="Gilroy ExtraBold" panose="00000900000000000000" pitchFamily="50" charset="-52"/>
              </a:rPr>
              <a:t>Luminosity function of CVs and ABs</a:t>
            </a:r>
          </a:p>
          <a:p>
            <a:pPr marL="342900" indent="-342900">
              <a:buAutoNum type="arabicPeriod"/>
            </a:pPr>
            <a:endParaRPr lang="en-US" sz="2400" dirty="0">
              <a:latin typeface="Gilroy ExtraBold" panose="00000900000000000000" pitchFamily="50" charset="-52"/>
            </a:endParaRPr>
          </a:p>
          <a:p>
            <a:pPr marL="342900" indent="-342900">
              <a:buAutoNum type="arabicPeriod"/>
            </a:pPr>
            <a:r>
              <a:rPr lang="en-US" sz="2400" dirty="0">
                <a:latin typeface="Gilroy ExtraBold" panose="00000900000000000000" pitchFamily="50" charset="-52"/>
              </a:rPr>
              <a:t>Column density and spectral models</a:t>
            </a:r>
          </a:p>
        </p:txBody>
      </p:sp>
    </p:spTree>
    <p:extLst>
      <p:ext uri="{BB962C8B-B14F-4D97-AF65-F5344CB8AC3E}">
        <p14:creationId xmlns:p14="http://schemas.microsoft.com/office/powerpoint/2010/main" val="155855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64391-7450-C8B4-23A9-44F3C53A3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07AFC7-D8F0-FDD8-8FEF-F4B52186CC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52" y="1164766"/>
            <a:ext cx="7555781" cy="5497970"/>
          </a:xfrm>
          <a:prstGeom prst="rect">
            <a:avLst/>
          </a:prstGeom>
        </p:spPr>
      </p:pic>
      <p:sp>
        <p:nvSpPr>
          <p:cNvPr id="2" name="PlaceHolder 1">
            <a:extLst>
              <a:ext uri="{FF2B5EF4-FFF2-40B4-BE49-F238E27FC236}">
                <a16:creationId xmlns:a16="http://schemas.microsoft.com/office/drawing/2014/main" id="{8E5F912F-6D71-A018-DE0F-328B21E69465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17</a:t>
            </a:fld>
            <a:endParaRPr/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6045753C-D8C9-9905-0F02-0908579055A7}"/>
              </a:ext>
            </a:extLst>
          </p:cNvPr>
          <p:cNvSpPr/>
          <p:nvPr/>
        </p:nvSpPr>
        <p:spPr>
          <a:xfrm>
            <a:off x="5103681" y="0"/>
            <a:ext cx="1984638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Results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1462C7D-3961-67C2-36C0-389430DF4A9C}"/>
                  </a:ext>
                </a:extLst>
              </p:cNvPr>
              <p:cNvSpPr/>
              <p:nvPr/>
            </p:nvSpPr>
            <p:spPr>
              <a:xfrm>
                <a:off x="9575819" y="1406749"/>
                <a:ext cx="2562841" cy="2035386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b="1" dirty="0">
                    <a:latin typeface="Gilroy ExtraBold" panose="00000900000000000000" pitchFamily="50" charset="-52"/>
                  </a:rPr>
                  <a:t>Rates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𝒄𝒏𝒕𝒔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b="1" dirty="0">
                    <a:latin typeface="Gilroy ExtraBold" panose="00000900000000000000" pitchFamily="50" charset="-52"/>
                  </a:rPr>
                  <a:t>:</a:t>
                </a:r>
              </a:p>
              <a:p>
                <a:pPr>
                  <a:lnSpc>
                    <a:spcPct val="100000"/>
                  </a:lnSpc>
                  <a:buNone/>
                </a:pPr>
                <a:endParaRPr lang="ru-RU" b="1" dirty="0">
                  <a:latin typeface="Gilroy ExtraBold" panose="00000900000000000000" pitchFamily="50" charset="-52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b="1" dirty="0">
                    <a:latin typeface="Gilroy Light" panose="00000400000000000000" pitchFamily="50" charset="-52"/>
                  </a:rPr>
                  <a:t>NSC – 14.5%</a:t>
                </a: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800" b="1" strike="noStrike" spc="-1" dirty="0">
                    <a:latin typeface="Gilroy ExtraBold" panose="00000900000000000000" pitchFamily="50" charset="-52"/>
                  </a:rPr>
                  <a:t>NSD </a:t>
                </a:r>
                <a:r>
                  <a:rPr lang="en-US" sz="1800" b="1" strike="noStrike" spc="-1" dirty="0">
                    <a:latin typeface="Gilroy Light" panose="00000400000000000000" pitchFamily="50" charset="-52"/>
                  </a:rPr>
                  <a:t>–</a:t>
                </a:r>
                <a:r>
                  <a:rPr lang="en-US" sz="1800" b="1" strike="noStrike" spc="-1" dirty="0">
                    <a:latin typeface="Gilroy ExtraBold" panose="00000900000000000000" pitchFamily="50" charset="-52"/>
                  </a:rPr>
                  <a:t> 62.5%</a:t>
                </a: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b="1" spc="-1" dirty="0">
                    <a:latin typeface="Gilroy Light" panose="00000400000000000000" pitchFamily="50" charset="-52"/>
                  </a:rPr>
                  <a:t>Bulge/Bar – 14.7%</a:t>
                </a: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800" b="1" strike="noStrike" spc="-1" dirty="0">
                    <a:latin typeface="Gilroy Light" panose="00000400000000000000" pitchFamily="50" charset="-52"/>
                  </a:rPr>
                  <a:t>Disk – 4.</a:t>
                </a:r>
                <a:r>
                  <a:rPr lang="ru-RU" sz="1800" b="1" strike="noStrike" spc="-1" dirty="0">
                    <a:latin typeface="Gilroy Light" panose="00000400000000000000" pitchFamily="50" charset="-52"/>
                  </a:rPr>
                  <a:t>0</a:t>
                </a:r>
                <a:r>
                  <a:rPr lang="en-US" sz="1800" b="1" strike="noStrike" spc="-1" dirty="0">
                    <a:latin typeface="Gilroy Light" panose="00000400000000000000" pitchFamily="50" charset="-52"/>
                  </a:rPr>
                  <a:t>%</a:t>
                </a: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b="1" spc="-1" dirty="0">
                    <a:latin typeface="Gilroy Light" panose="00000400000000000000" pitchFamily="50" charset="-52"/>
                  </a:rPr>
                  <a:t>AGN – 4</a:t>
                </a:r>
                <a:r>
                  <a:rPr lang="ru-RU" b="1" spc="-1" dirty="0">
                    <a:latin typeface="Gilroy Light" panose="00000400000000000000" pitchFamily="50" charset="-52"/>
                  </a:rPr>
                  <a:t>.3</a:t>
                </a:r>
                <a:r>
                  <a:rPr lang="en-US" b="1" spc="-1" dirty="0">
                    <a:latin typeface="Gilroy Light" panose="00000400000000000000" pitchFamily="50" charset="-52"/>
                  </a:rPr>
                  <a:t>%</a:t>
                </a:r>
                <a:endParaRPr lang="en-US" sz="1800" b="1" strike="noStrike" spc="-1" dirty="0">
                  <a:latin typeface="Gilroy Light" panose="00000400000000000000" pitchFamily="50" charset="-52"/>
                </a:endParaRPr>
              </a:p>
            </p:txBody>
          </p:sp>
        </mc:Choice>
        <mc:Fallback>
          <p:sp>
            <p:nvSpPr>
              <p:cNvPr id="5" name="TextBox 5">
                <a:extLst>
                  <a:ext uri="{FF2B5EF4-FFF2-40B4-BE49-F238E27FC236}">
                    <a16:creationId xmlns:a16="http://schemas.microsoft.com/office/drawing/2014/main" id="{41462C7D-3961-67C2-36C0-389430DF4A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5819" y="1406749"/>
                <a:ext cx="2562841" cy="2035386"/>
              </a:xfrm>
              <a:prstGeom prst="rect">
                <a:avLst/>
              </a:prstGeom>
              <a:blipFill>
                <a:blip r:embed="rId3"/>
                <a:stretch>
                  <a:fillRect l="-2143" t="-1497" b="-389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7082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8BC56-4E68-CDF6-4FF3-B227443D7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8617D00F-229E-BDDF-AD74-9691A82DF7DB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18</a:t>
            </a:fld>
            <a:endParaRPr/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BB48A30A-B0F6-E3C6-6995-4CBF950D0E09}"/>
              </a:ext>
            </a:extLst>
          </p:cNvPr>
          <p:cNvSpPr/>
          <p:nvPr/>
        </p:nvSpPr>
        <p:spPr>
          <a:xfrm>
            <a:off x="5103681" y="0"/>
            <a:ext cx="1984638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Results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69B3EF-D032-1331-34B1-5A4BAC17DE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52" y="1164766"/>
            <a:ext cx="7555781" cy="549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94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EA323-EA27-A68F-4FB2-24D25182C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E1DA13C7-DE47-09CA-92C3-2F52AD5950DD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19</a:t>
            </a:fld>
            <a:endParaRPr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1B7E1E54-99BF-AA19-42CA-3CF043AE6EAC}"/>
              </a:ext>
            </a:extLst>
          </p:cNvPr>
          <p:cNvSpPr/>
          <p:nvPr/>
        </p:nvSpPr>
        <p:spPr>
          <a:xfrm>
            <a:off x="598142" y="5967259"/>
            <a:ext cx="2523596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1600" spc="-1" dirty="0" err="1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Fornasini</a:t>
            </a:r>
            <a:r>
              <a:rPr lang="en-US" sz="1600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 </a:t>
            </a:r>
            <a:r>
              <a:rPr lang="en-US" sz="1600" b="0" strike="noStrike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et al. (</a:t>
            </a:r>
            <a:r>
              <a:rPr lang="en-US" sz="1600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2014</a:t>
            </a:r>
            <a:r>
              <a:rPr lang="en-US" sz="1600" b="0" strike="noStrike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)</a:t>
            </a:r>
            <a:endParaRPr lang="en-US" sz="1600" b="0" strike="noStrike" spc="-1" dirty="0">
              <a:latin typeface="Inter Display Medium" panose="02000603000000020004" pitchFamily="2" charset="0"/>
              <a:ea typeface="Inter Display Medium" panose="02000603000000020004" pitchFamily="2" charset="0"/>
              <a:cs typeface="Inter Display Medium" panose="02000603000000020004" pitchFamily="2" charset="0"/>
            </a:endParaRPr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0715EE29-453C-11EE-A1E0-8F7B485DEE3D}"/>
              </a:ext>
            </a:extLst>
          </p:cNvPr>
          <p:cNvSpPr/>
          <p:nvPr/>
        </p:nvSpPr>
        <p:spPr>
          <a:xfrm>
            <a:off x="1789841" y="0"/>
            <a:ext cx="8612318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Comparison with the Norma Arm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825D7C-DA60-65DC-892B-F70083DDC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42" y="1168263"/>
            <a:ext cx="10278406" cy="463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5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C14DFB-B013-62E6-066C-C78F37BDE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031" y="-671092"/>
            <a:ext cx="8703938" cy="8703938"/>
          </a:xfrm>
          <a:prstGeom prst="rect">
            <a:avLst/>
          </a:prstGeom>
        </p:spPr>
      </p:pic>
      <p:sp>
        <p:nvSpPr>
          <p:cNvPr id="139" name="Прямая со стрелкой 7"/>
          <p:cNvSpPr/>
          <p:nvPr/>
        </p:nvSpPr>
        <p:spPr>
          <a:xfrm>
            <a:off x="3722711" y="2274530"/>
            <a:ext cx="2324538" cy="143747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chemeClr val="bg1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Прямая со стрелкой 8"/>
          <p:cNvSpPr/>
          <p:nvPr/>
        </p:nvSpPr>
        <p:spPr>
          <a:xfrm flipH="1">
            <a:off x="6268347" y="3081659"/>
            <a:ext cx="3207901" cy="59178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chemeClr val="bg1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Прямая со стрелкой 10"/>
          <p:cNvSpPr/>
          <p:nvPr/>
        </p:nvSpPr>
        <p:spPr>
          <a:xfrm flipV="1">
            <a:off x="3301560" y="4115064"/>
            <a:ext cx="2324540" cy="137205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chemeClr val="bg1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ru-RU" dirty="0"/>
          </a:p>
        </p:txBody>
      </p:sp>
      <p:sp>
        <p:nvSpPr>
          <p:cNvPr id="142" name="Прямая со стрелкой 13"/>
          <p:cNvSpPr/>
          <p:nvPr/>
        </p:nvSpPr>
        <p:spPr>
          <a:xfrm flipH="1" flipV="1">
            <a:off x="8194747" y="4864100"/>
            <a:ext cx="629932" cy="8188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chemeClr val="bg1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TextBox 16"/>
          <p:cNvSpPr/>
          <p:nvPr/>
        </p:nvSpPr>
        <p:spPr>
          <a:xfrm>
            <a:off x="2324779" y="1657984"/>
            <a:ext cx="2795864" cy="644877"/>
          </a:xfrm>
          <a:prstGeom prst="rect">
            <a:avLst/>
          </a:prstGeom>
          <a:noFill/>
          <a:ln w="381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1" strike="noStrike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Nuclear Stellar Cluster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1800" b="1" strike="noStrike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30 pc</a:t>
            </a:r>
          </a:p>
        </p:txBody>
      </p:sp>
      <p:sp>
        <p:nvSpPr>
          <p:cNvPr id="144" name="TextBox 17"/>
          <p:cNvSpPr/>
          <p:nvPr/>
        </p:nvSpPr>
        <p:spPr>
          <a:xfrm>
            <a:off x="8194748" y="2436782"/>
            <a:ext cx="2372984" cy="644877"/>
          </a:xfrm>
          <a:prstGeom prst="rect">
            <a:avLst/>
          </a:prstGeom>
          <a:noFill/>
          <a:ln w="381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Nuclear Stellar Disk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400 pc</a:t>
            </a:r>
          </a:p>
        </p:txBody>
      </p:sp>
      <p:sp>
        <p:nvSpPr>
          <p:cNvPr id="145" name="TextBox 18"/>
          <p:cNvSpPr/>
          <p:nvPr/>
        </p:nvSpPr>
        <p:spPr>
          <a:xfrm>
            <a:off x="2532289" y="5487840"/>
            <a:ext cx="1414069" cy="921876"/>
          </a:xfrm>
          <a:prstGeom prst="rect">
            <a:avLst/>
          </a:prstGeom>
          <a:noFill/>
          <a:ln w="381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Galactic Bar/Bulge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4 kpc</a:t>
            </a:r>
            <a:endParaRPr lang="en-US" sz="1800" b="0" strike="noStrike" spc="-1" dirty="0">
              <a:solidFill>
                <a:schemeClr val="bg1"/>
              </a:solidFill>
              <a:latin typeface="Gilroy ExtraBold" panose="00000900000000000000" pitchFamily="50" charset="-52"/>
            </a:endParaRPr>
          </a:p>
        </p:txBody>
      </p:sp>
      <p:sp>
        <p:nvSpPr>
          <p:cNvPr id="146" name="TextBox 19"/>
          <p:cNvSpPr/>
          <p:nvPr/>
        </p:nvSpPr>
        <p:spPr>
          <a:xfrm>
            <a:off x="7991396" y="5683680"/>
            <a:ext cx="1647618" cy="367878"/>
          </a:xfrm>
          <a:prstGeom prst="rect">
            <a:avLst/>
          </a:prstGeom>
          <a:noFill/>
          <a:ln w="381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chemeClr val="bg1"/>
                </a:solidFill>
                <a:latin typeface="Gilroy ExtraBold" panose="00000900000000000000" pitchFamily="50" charset="-52"/>
              </a:rPr>
              <a:t>Galactic Disk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45D261C-EC20-F91E-2DF1-C7D2FD4DD821}"/>
              </a:ext>
            </a:extLst>
          </p:cNvPr>
          <p:cNvGrpSpPr/>
          <p:nvPr/>
        </p:nvGrpSpPr>
        <p:grpSpPr>
          <a:xfrm>
            <a:off x="3889218" y="3041873"/>
            <a:ext cx="656870" cy="1216398"/>
            <a:chOff x="1752725" y="2957082"/>
            <a:chExt cx="656870" cy="1216398"/>
          </a:xfrm>
        </p:grpSpPr>
        <p:sp>
          <p:nvSpPr>
            <p:cNvPr id="148" name="TextBox 31"/>
            <p:cNvSpPr/>
            <p:nvPr/>
          </p:nvSpPr>
          <p:spPr>
            <a:xfrm>
              <a:off x="1752725" y="2957082"/>
              <a:ext cx="656870" cy="367878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FFC000"/>
                  </a:solidFill>
                  <a:latin typeface="Gilroy ExtraBold" panose="00000900000000000000" pitchFamily="50" charset="-52"/>
                </a:rPr>
                <a:t>Sun</a:t>
              </a:r>
            </a:p>
          </p:txBody>
        </p:sp>
        <p:sp>
          <p:nvSpPr>
            <p:cNvPr id="149" name="Стрелка: вниз 30"/>
            <p:cNvSpPr/>
            <p:nvPr/>
          </p:nvSpPr>
          <p:spPr>
            <a:xfrm>
              <a:off x="1876320" y="3324960"/>
              <a:ext cx="409680" cy="848520"/>
            </a:xfrm>
            <a:prstGeom prst="downArrow">
              <a:avLst>
                <a:gd name="adj1" fmla="val 50000"/>
                <a:gd name="adj2" fmla="val 50000"/>
              </a:avLst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</p:sp>
      </p:grpSp>
      <p:sp>
        <p:nvSpPr>
          <p:cNvPr id="150" name="PlaceHolder 1"/>
          <p:cNvSpPr/>
          <p:nvPr/>
        </p:nvSpPr>
        <p:spPr>
          <a:xfrm>
            <a:off x="4328802" y="0"/>
            <a:ext cx="3544236" cy="77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Introduction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151" name="Picture 10" descr="Пнг Солнце 10 фото"/>
          <p:cNvPicPr/>
          <p:nvPr/>
        </p:nvPicPr>
        <p:blipFill>
          <a:blip r:embed="rId3"/>
          <a:stretch/>
        </p:blipFill>
        <p:spPr>
          <a:xfrm>
            <a:off x="4012813" y="4297578"/>
            <a:ext cx="409680" cy="40968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0A932A9-0D1A-41BB-887B-1083EE547313}" type="slidenum">
              <a:rPr/>
              <a:t>2</a:t>
            </a:fld>
            <a:endParaRPr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DB68FFF3-5EAA-0BC1-9F22-46E61907A913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6144753" y="1489873"/>
            <a:ext cx="709300" cy="2222127"/>
          </a:xfrm>
          <a:prstGeom prst="straightConnector1">
            <a:avLst/>
          </a:prstGeom>
          <a:ln w="38100">
            <a:solidFill>
              <a:srgbClr val="E0E0E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750AF6B-36EB-4934-67B6-E2317F255C0E}"/>
              </a:ext>
            </a:extLst>
          </p:cNvPr>
          <p:cNvSpPr txBox="1"/>
          <p:nvPr/>
        </p:nvSpPr>
        <p:spPr>
          <a:xfrm>
            <a:off x="4621904" y="1120541"/>
            <a:ext cx="4464298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Gilroy ExtraBold" panose="00000900000000000000" pitchFamily="50" charset="-52"/>
                <a:ea typeface="Inter Display Medium" panose="02000603000000020004" pitchFamily="2" charset="0"/>
                <a:cs typeface="Inter Display Medium" panose="02000603000000020004" pitchFamily="2" charset="0"/>
              </a:rPr>
              <a:t>Supermassive black hole Sagittarius A*</a:t>
            </a:r>
            <a:endParaRPr lang="ru-RU" dirty="0">
              <a:solidFill>
                <a:schemeClr val="bg1"/>
              </a:solidFill>
              <a:latin typeface="Gilroy ExtraBold" panose="00000900000000000000" pitchFamily="50" charset="-52"/>
              <a:ea typeface="Inter Display Medium" panose="02000603000000020004" pitchFamily="2" charset="0"/>
              <a:cs typeface="Inter Display Medium" panose="02000603000000020004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DF20D-2CB8-E695-428D-A2F341547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D541416F-E4A6-A598-6909-64835771B791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20</a:t>
            </a:fld>
            <a:endParaRPr/>
          </a:p>
        </p:txBody>
      </p:sp>
      <p:pic>
        <p:nvPicPr>
          <p:cNvPr id="4" name="Рисунок 3" descr="Изображение выглядит как текст, снимок экрана, линия, диаграмм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F5A05C8-ACCD-EB7A-10F4-AA6BBC763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0088"/>
            <a:ext cx="5480527" cy="4266989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84EA0FB6-8F5F-C55A-B82D-A2D3E0DA4954}"/>
              </a:ext>
            </a:extLst>
          </p:cNvPr>
          <p:cNvSpPr/>
          <p:nvPr/>
        </p:nvSpPr>
        <p:spPr>
          <a:xfrm>
            <a:off x="528043" y="5272210"/>
            <a:ext cx="2523596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1600" spc="-1" dirty="0" err="1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Fornasini</a:t>
            </a:r>
            <a:r>
              <a:rPr lang="en-US" sz="1600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 </a:t>
            </a:r>
            <a:r>
              <a:rPr lang="en-US" sz="1600" b="0" strike="noStrike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et al. (</a:t>
            </a:r>
            <a:r>
              <a:rPr lang="en-US" sz="1600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2014</a:t>
            </a:r>
            <a:r>
              <a:rPr lang="en-US" sz="1600" b="0" strike="noStrike" spc="-1" dirty="0">
                <a:solidFill>
                  <a:srgbClr val="000000"/>
                </a:solidFill>
                <a:latin typeface="Inter Display Medium" panose="02000603000000020004" pitchFamily="2" charset="0"/>
                <a:ea typeface="Inter Display Medium" panose="02000603000000020004" pitchFamily="2" charset="0"/>
                <a:cs typeface="Inter Display Medium" panose="02000603000000020004" pitchFamily="2" charset="0"/>
              </a:rPr>
              <a:t>)</a:t>
            </a:r>
            <a:endParaRPr lang="en-US" sz="1600" b="0" strike="noStrike" spc="-1" dirty="0">
              <a:latin typeface="Inter Display Medium" panose="02000603000000020004" pitchFamily="2" charset="0"/>
              <a:ea typeface="Inter Display Medium" panose="02000603000000020004" pitchFamily="2" charset="0"/>
              <a:cs typeface="Inter Display Medium" panose="02000603000000020004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880700-6E25-11E6-E998-B95218237D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907" y="1126760"/>
            <a:ext cx="6350408" cy="4376975"/>
          </a:xfrm>
          <a:prstGeom prst="rect">
            <a:avLst/>
          </a:prstGeom>
        </p:spPr>
      </p:pic>
      <p:sp>
        <p:nvSpPr>
          <p:cNvPr id="5" name="PlaceHolder 1">
            <a:extLst>
              <a:ext uri="{FF2B5EF4-FFF2-40B4-BE49-F238E27FC236}">
                <a16:creationId xmlns:a16="http://schemas.microsoft.com/office/drawing/2014/main" id="{CD3523F8-02E8-FB03-6902-382F9A51D6C6}"/>
              </a:ext>
            </a:extLst>
          </p:cNvPr>
          <p:cNvSpPr/>
          <p:nvPr/>
        </p:nvSpPr>
        <p:spPr>
          <a:xfrm>
            <a:off x="1789841" y="0"/>
            <a:ext cx="8612318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Comparison with the Norma Arm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74F074A-1D46-94B5-4D1A-1F12F53CA982}"/>
                  </a:ext>
                </a:extLst>
              </p:cNvPr>
              <p:cNvSpPr txBox="1"/>
              <p:nvPr/>
            </p:nvSpPr>
            <p:spPr>
              <a:xfrm>
                <a:off x="2342720" y="5699865"/>
                <a:ext cx="7506559" cy="656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b="1" dirty="0">
                    <a:latin typeface="Gilroy ExtraBold" panose="00000900000000000000" pitchFamily="50" charset="-52"/>
                  </a:rPr>
                  <a:t>X-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ray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emission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at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fluxes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en-US" b="1" dirty="0">
                    <a:latin typeface="Gilroy ExtraBold" panose="00000900000000000000" pitchFamily="50" charset="-52"/>
                  </a:rPr>
                  <a:t>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𝟏𝟎</m:t>
                        </m:r>
                      </m:e>
                      <m:sup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𝟏𝟓</m:t>
                        </m:r>
                      </m:sup>
                    </m:sSup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𝒆𝒓𝒈</m:t>
                    </m:r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sSup>
                      <m:sSupPr>
                        <m:ctrlP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𝒔</m:t>
                        </m:r>
                      </m:e>
                      <m:sup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</m:t>
                        </m:r>
                      </m:sup>
                    </m:sSup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sSup>
                      <m:sSupPr>
                        <m:ctrlP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𝒄𝒎</m:t>
                        </m:r>
                      </m:e>
                      <m:sup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𝟐</m:t>
                        </m:r>
                      </m:sup>
                    </m:sSup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</m:oMath>
                </a14:m>
                <a:r>
                  <a:rPr lang="ru-RU" b="1" dirty="0" err="1">
                    <a:latin typeface="Gilroy ExtraBold" panose="00000900000000000000" pitchFamily="50" charset="-52"/>
                  </a:rPr>
                  <a:t>is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consistent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across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the</a:t>
                </a:r>
                <a:r>
                  <a:rPr lang="ru-RU" b="1" dirty="0">
                    <a:latin typeface="Gilroy ExtraBold" panose="00000900000000000000" pitchFamily="50" charset="-52"/>
                  </a:rPr>
                  <a:t> NSD,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Solar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neighborhood</a:t>
                </a:r>
                <a:r>
                  <a:rPr lang="ru-RU" b="1" dirty="0">
                    <a:latin typeface="Gilroy ExtraBold" panose="00000900000000000000" pitchFamily="50" charset="-52"/>
                  </a:rPr>
                  <a:t>,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and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Norma</a:t>
                </a:r>
                <a:r>
                  <a:rPr lang="ru-RU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b="1" dirty="0" err="1">
                    <a:latin typeface="Gilroy ExtraBold" panose="00000900000000000000" pitchFamily="50" charset="-52"/>
                  </a:rPr>
                  <a:t>arm</a:t>
                </a:r>
                <a:r>
                  <a:rPr lang="ru-RU" b="1" dirty="0">
                    <a:latin typeface="Gilroy ExtraBold" panose="00000900000000000000" pitchFamily="50" charset="-52"/>
                  </a:rPr>
                  <a:t>!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74F074A-1D46-94B5-4D1A-1F12F53CA9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2720" y="5699865"/>
                <a:ext cx="7506559" cy="656655"/>
              </a:xfrm>
              <a:prstGeom prst="rect">
                <a:avLst/>
              </a:prstGeom>
              <a:blipFill>
                <a:blip r:embed="rId4"/>
                <a:stretch>
                  <a:fillRect t="-2778" b="-13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3434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PlaceHolder 1"/>
              <p:cNvSpPr>
                <a:spLocks noGrp="1"/>
              </p:cNvSpPr>
              <p:nvPr>
                <p:ph/>
              </p:nvPr>
            </p:nvSpPr>
            <p:spPr>
              <a:xfrm>
                <a:off x="1093660" y="2239577"/>
                <a:ext cx="10004680" cy="2891224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tIns="45000" rIns="90000" bIns="45000" anchor="t">
                <a:noAutofit/>
              </a:bodyPr>
              <a:lstStyle/>
              <a:p>
                <a:pPr>
                  <a:spcBef>
                    <a:spcPts val="1417"/>
                  </a:spcBef>
                  <a:tabLst>
                    <a:tab pos="0" algn="l"/>
                  </a:tabLst>
                </a:pPr>
                <a:r>
                  <a:rPr lang="ru-RU" sz="2400" dirty="0">
                    <a:latin typeface="Gilroy ExtraBold" panose="00000900000000000000" pitchFamily="50" charset="-52"/>
                  </a:rPr>
                  <a:t>Differential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source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dN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/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dS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distribution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for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the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Galactic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Center (NSD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region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)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obtained</a:t>
                </a:r>
                <a:endParaRPr lang="ru-RU" sz="2400" dirty="0">
                  <a:latin typeface="Gilroy ExtraBold" panose="00000900000000000000" pitchFamily="50" charset="-52"/>
                </a:endParaRPr>
              </a:p>
              <a:p>
                <a:pPr>
                  <a:spcBef>
                    <a:spcPts val="1417"/>
                  </a:spcBef>
                  <a:tabLst>
                    <a:tab pos="0" algn="l"/>
                  </a:tabLst>
                </a:pPr>
                <a:r>
                  <a:rPr lang="ru-RU" sz="2400" b="1" dirty="0">
                    <a:latin typeface="Gilroy ExtraBold" panose="00000900000000000000" pitchFamily="50" charset="-52"/>
                  </a:rPr>
                  <a:t>CMZ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absorption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independently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derived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from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spectral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analysis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of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a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source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sample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(</a:t>
                </a:r>
                <a:r>
                  <a:rPr lang="ru-RU" sz="2400" b="1" dirty="0" err="1">
                    <a:latin typeface="Gilroy ExtraBold" panose="00000900000000000000" pitchFamily="50" charset="-52"/>
                  </a:rPr>
                  <a:t>median</a:t>
                </a:r>
                <a:r>
                  <a:rPr lang="ru-RU" sz="2400" b="1" dirty="0">
                    <a:latin typeface="Gilroy ExtraBold" panose="00000900000000000000" pitchFamily="50" charset="-5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𝟔𝟔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𝟐𝟑</m:t>
                        </m:r>
                      </m:sup>
                    </m:sSup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𝒄𝒎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b="1" dirty="0">
                    <a:latin typeface="Gilroy ExtraBold" panose="00000900000000000000" pitchFamily="50" charset="-52"/>
                  </a:rPr>
                  <a:t>)</a:t>
                </a:r>
              </a:p>
              <a:p>
                <a:pPr>
                  <a:spcBef>
                    <a:spcPts val="1417"/>
                  </a:spcBef>
                  <a:tabLst>
                    <a:tab pos="0" algn="l"/>
                  </a:tabLst>
                </a:pPr>
                <a:r>
                  <a:rPr lang="ru-RU" sz="2400" dirty="0" err="1">
                    <a:latin typeface="Gilroy ExtraBold" panose="00000900000000000000" pitchFamily="50" charset="-52"/>
                  </a:rPr>
                  <a:t>Faint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X-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ray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source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population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in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the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Galactic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Center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is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consistent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with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the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solar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neighborhood</a:t>
                </a:r>
                <a:r>
                  <a:rPr lang="en-US" sz="2400" dirty="0">
                    <a:latin typeface="Gilroy ExtraBold" panose="00000900000000000000" pitchFamily="50" charset="-52"/>
                  </a:rPr>
                  <a:t> and Norma arm above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𝟏𝟎</m:t>
                        </m:r>
                      </m:e>
                      <m:sup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𝟏𝟓</m:t>
                        </m:r>
                      </m:sup>
                    </m:sSup>
                    <m:r>
                      <a:rPr lang="en-US" sz="2400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r>
                      <a:rPr lang="en-US" sz="2400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𝒆𝒓𝒈</m:t>
                    </m:r>
                    <m:r>
                      <a:rPr lang="en-US" sz="2400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sSup>
                      <m:sSupPr>
                        <m:ctrlP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𝒔</m:t>
                        </m:r>
                      </m:e>
                      <m:sup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</m:t>
                        </m:r>
                      </m:sup>
                    </m:sSup>
                    <m:r>
                      <a:rPr lang="en-US" sz="2400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sSup>
                      <m:sSupPr>
                        <m:ctrlP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𝒄𝒎</m:t>
                        </m:r>
                      </m:e>
                      <m:sup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sz="2400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400" b="1" spc="-1" dirty="0">
                    <a:solidFill>
                      <a:srgbClr val="000000"/>
                    </a:solidFill>
                    <a:latin typeface="Gilroy ExtraBold" panose="00000900000000000000" pitchFamily="50" charset="-52"/>
                    <a:ea typeface="Inter Display Medium" panose="02000603000000020004" pitchFamily="2" charset="0"/>
                    <a:cs typeface="Inter Display Medium" panose="02000603000000020004" pitchFamily="2" charset="0"/>
                  </a:rPr>
                  <a:t> 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(2–10 </a:t>
                </a:r>
                <a:r>
                  <a:rPr lang="ru-RU" sz="2400" dirty="0" err="1">
                    <a:latin typeface="Gilroy ExtraBold" panose="00000900000000000000" pitchFamily="50" charset="-52"/>
                  </a:rPr>
                  <a:t>keV</a:t>
                </a:r>
                <a:r>
                  <a:rPr lang="ru-RU" sz="2400" dirty="0">
                    <a:latin typeface="Gilroy ExtraBold" panose="00000900000000000000" pitchFamily="50" charset="-52"/>
                  </a:rPr>
                  <a:t>) </a:t>
                </a:r>
              </a:p>
            </p:txBody>
          </p:sp>
        </mc:Choice>
        <mc:Fallback xmlns="">
          <p:sp>
            <p:nvSpPr>
              <p:cNvPr id="187" name="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1093660" y="2239577"/>
                <a:ext cx="10004680" cy="2891224"/>
              </a:xfrm>
              <a:prstGeom prst="rect">
                <a:avLst/>
              </a:prstGeom>
              <a:blipFill>
                <a:blip r:embed="rId3"/>
                <a:stretch>
                  <a:fillRect l="-792" t="-2737" r="-670" b="-84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8" name="PlaceHolder 1"/>
          <p:cNvSpPr/>
          <p:nvPr/>
        </p:nvSpPr>
        <p:spPr>
          <a:xfrm>
            <a:off x="4361161" y="-1819"/>
            <a:ext cx="3469678" cy="77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Conclusions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13BAA50-F62B-48A4-AFDD-8B0C23844068}" type="slidenum">
              <a:rPr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71BA995-3573-4763-98B1-AC423F5550B3}" type="slidenum">
              <a:rPr/>
              <a:t>22</a:t>
            </a:fld>
            <a:endParaRPr/>
          </a:p>
        </p:txBody>
      </p:sp>
      <p:sp>
        <p:nvSpPr>
          <p:cNvPr id="4" name="AutoShape 2" descr="Млечный Путь — Википедия">
            <a:extLst>
              <a:ext uri="{FF2B5EF4-FFF2-40B4-BE49-F238E27FC236}">
                <a16:creationId xmlns:a16="http://schemas.microsoft.com/office/drawing/2014/main" id="{9A7ADA5A-B515-7D27-49F5-F212F87F68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B1EEEE-8D61-683C-4E7C-7D6E034D2D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2147350" y="319320"/>
            <a:ext cx="7897300" cy="828000"/>
          </a:xfrm>
          <a:prstGeom prst="rect">
            <a:avLst/>
          </a:prstGeom>
          <a:noFill/>
          <a:ln w="28440">
            <a:solidFill>
              <a:srgbClr val="FFFFFF"/>
            </a:solidFill>
            <a:round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0" i="1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Thank you for your attention!</a:t>
            </a:r>
            <a:endParaRPr lang="ru-RU" sz="4400" b="0" strike="noStrike" spc="-1" dirty="0">
              <a:solidFill>
                <a:srgbClr val="FFFFFF"/>
              </a:solidFill>
              <a:latin typeface="Gilroy ExtraBold" panose="00000900000000000000" pitchFamily="50" charset="-52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8A1833A0-ED6F-21C8-718B-F870A0A85BA8}"/>
              </a:ext>
            </a:extLst>
          </p:cNvPr>
          <p:cNvSpPr txBox="1">
            <a:spLocks/>
          </p:cNvSpPr>
          <p:nvPr/>
        </p:nvSpPr>
        <p:spPr>
          <a:xfrm>
            <a:off x="296289" y="5389653"/>
            <a:ext cx="7897300" cy="1149027"/>
          </a:xfrm>
          <a:prstGeom prst="rect">
            <a:avLst/>
          </a:prstGeom>
          <a:noFill/>
          <a:ln w="28440">
            <a:noFill/>
            <a:round/>
          </a:ln>
        </p:spPr>
        <p:txBody>
          <a:bodyPr lIns="90000" tIns="45000" rIns="90000" bIns="4500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</a:tabLst>
            </a:pPr>
            <a:r>
              <a:rPr lang="en-US" sz="3600" i="1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Valentin Nezabudkin</a:t>
            </a:r>
          </a:p>
          <a:p>
            <a:pPr>
              <a:tabLst>
                <a:tab pos="0" algn="l"/>
              </a:tabLst>
            </a:pPr>
            <a:r>
              <a:rPr lang="en-US" sz="3600" i="1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nezabudkin.vo@cosmos.ru</a:t>
            </a:r>
            <a:endParaRPr lang="ru-RU" sz="3600" spc="-1" dirty="0">
              <a:solidFill>
                <a:srgbClr val="FFFFFF"/>
              </a:solidFill>
              <a:latin typeface="Gilroy ExtraBold" panose="00000900000000000000" pitchFamily="50" charset="-5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8019CE6-B0D7-F4F9-E1D7-9B25DB892225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PlaceHolder 1">
            <a:extLst>
              <a:ext uri="{FF2B5EF4-FFF2-40B4-BE49-F238E27FC236}">
                <a16:creationId xmlns:a16="http://schemas.microsoft.com/office/drawing/2014/main" id="{5A9C1A60-8944-38CD-6240-2C076DA6E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2550" y="3041100"/>
            <a:ext cx="4406900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Additional slides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740621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4454D2-84C8-4BA8-F7FF-C0B1B68E1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854E9ADC-6EEC-39B8-4764-A27DCA8F01B5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24</a:t>
            </a:fld>
            <a:endParaRPr/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31393913-B329-3977-5BC2-A830D14A18D7}"/>
              </a:ext>
            </a:extLst>
          </p:cNvPr>
          <p:cNvSpPr/>
          <p:nvPr/>
        </p:nvSpPr>
        <p:spPr>
          <a:xfrm>
            <a:off x="2637034" y="0"/>
            <a:ext cx="6917932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Normalized Sky Coverage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9C787F-F14D-C4F1-1AFA-6BBCCEEAAB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198" y="1338994"/>
            <a:ext cx="7383685" cy="536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5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B832D-79C9-1F02-4ACF-B2D9E4033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>
            <a:extLst>
              <a:ext uri="{FF2B5EF4-FFF2-40B4-BE49-F238E27FC236}">
                <a16:creationId xmlns:a16="http://schemas.microsoft.com/office/drawing/2014/main" id="{3BE0C576-1269-56E6-9C1A-BE0A1815CD86}"/>
              </a:ext>
            </a:extLst>
          </p:cNvPr>
          <p:cNvSpPr/>
          <p:nvPr/>
        </p:nvSpPr>
        <p:spPr>
          <a:xfrm>
            <a:off x="3178629" y="0"/>
            <a:ext cx="5834742" cy="122763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Example Spectrum of the Brightest Source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7938A843-B8C4-CAF3-7B04-B4143A8A5613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3E404BF-303F-4A13-90C2-86113E6E6A46}" type="slidenum">
              <a:rPr/>
              <a:t>25</a:t>
            </a:fld>
            <a:endParaRPr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793493-14C1-6AB5-EEE1-ED2893EC1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945" y="1227630"/>
            <a:ext cx="8635775" cy="51288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015A18-CB93-28CF-8D88-8EDDF8CF1E7B}"/>
              </a:ext>
            </a:extLst>
          </p:cNvPr>
          <p:cNvSpPr txBox="1"/>
          <p:nvPr/>
        </p:nvSpPr>
        <p:spPr>
          <a:xfrm>
            <a:off x="8387343" y="1433733"/>
            <a:ext cx="144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nH</a:t>
            </a:r>
            <a:r>
              <a:rPr lang="en-US" dirty="0"/>
              <a:t> = 13e22</a:t>
            </a:r>
          </a:p>
          <a:p>
            <a:r>
              <a:rPr lang="ru-RU" dirty="0"/>
              <a:t>Г = </a:t>
            </a:r>
            <a:r>
              <a:rPr lang="en-US" dirty="0"/>
              <a:t>1.38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270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3412145" y="7020"/>
            <a:ext cx="5367470" cy="7758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Nuclear Stellar Disk</a:t>
            </a:r>
            <a:endParaRPr lang="ru-RU" sz="4400" b="0" strike="noStrike" spc="-1" dirty="0">
              <a:solidFill>
                <a:srgbClr val="000000"/>
              </a:solidFill>
              <a:latin typeface="Gilroy ExtraBold" panose="00000900000000000000" pitchFamily="50" charset="-5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PlaceHolder 2"/>
              <p:cNvSpPr>
                <a:spLocks noGrp="1"/>
              </p:cNvSpPr>
              <p:nvPr>
                <p:ph/>
              </p:nvPr>
            </p:nvSpPr>
            <p:spPr>
              <a:xfrm>
                <a:off x="845613" y="1536012"/>
                <a:ext cx="4565160" cy="2121588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90000" tIns="45000" rIns="90000" bIns="45000" anchor="t">
                <a:noAutofit/>
              </a:bodyPr>
              <a:lstStyle/>
              <a:p>
                <a:pPr marL="685800" indent="-457200">
                  <a:spcBef>
                    <a:spcPts val="1417"/>
                  </a:spcBef>
                  <a:buClr>
                    <a:srgbClr val="000000"/>
                  </a:buClr>
                  <a:buSzPct val="150000"/>
                  <a:buFont typeface="Arial"/>
                  <a:buChar char="•"/>
                </a:pPr>
                <a:r>
                  <a:rPr lang="en-US" sz="1800" b="1" spc="-1" dirty="0">
                    <a:solidFill>
                      <a:srgbClr val="000000"/>
                    </a:solidFill>
                    <a:latin typeface="Gilroy Light" panose="00000400000000000000" pitchFamily="50" charset="-52"/>
                    <a:ea typeface="Inter Display Medium"/>
                  </a:rPr>
                  <a:t>The structure was first described by</a:t>
                </a:r>
                <a:r>
                  <a:rPr lang="ru-RU" sz="1800" b="1" spc="-1" dirty="0">
                    <a:solidFill>
                      <a:srgbClr val="000000"/>
                    </a:solidFill>
                    <a:latin typeface="Gilroy Light" panose="00000400000000000000" pitchFamily="50" charset="-52"/>
                    <a:ea typeface="Inter Display Medium"/>
                  </a:rPr>
                  <a:t> </a:t>
                </a:r>
                <a:r>
                  <a:rPr lang="en-US" sz="1800" b="1" strike="noStrike" spc="-1" dirty="0">
                    <a:solidFill>
                      <a:srgbClr val="000000"/>
                    </a:solidFill>
                    <a:latin typeface="Gilroy Light" panose="00000400000000000000" pitchFamily="50" charset="-52"/>
                    <a:ea typeface="Inter Display Medium"/>
                  </a:rPr>
                  <a:t>Launhardt et al. (2002)</a:t>
                </a:r>
                <a:endParaRPr lang="ru-RU" sz="1800" b="1" strike="noStrike" spc="-1" dirty="0">
                  <a:solidFill>
                    <a:srgbClr val="000000"/>
                  </a:solidFill>
                  <a:latin typeface="Gilroy Light" panose="00000400000000000000" pitchFamily="50" charset="-52"/>
                </a:endParaRPr>
              </a:p>
              <a:p>
                <a:pPr marL="685800" indent="-457200">
                  <a:spcBef>
                    <a:spcPts val="1417"/>
                  </a:spcBef>
                  <a:buClr>
                    <a:srgbClr val="000000"/>
                  </a:buClr>
                  <a:buSzPct val="150000"/>
                  <a:buFont typeface="Arial"/>
                  <a:buChar char="•"/>
                </a:pPr>
                <a:r>
                  <a:rPr lang="en-US" sz="1800" b="1" spc="-1" dirty="0">
                    <a:solidFill>
                      <a:srgbClr val="000000"/>
                    </a:solidFill>
                    <a:latin typeface="Gilroy Light" panose="00000400000000000000" pitchFamily="50" charset="-52"/>
                    <a:ea typeface="Inter Display Medium"/>
                  </a:rPr>
                  <a:t>The mass of the NSD was estimated at </a:t>
                </a:r>
                <a14:m>
                  <m:oMath xmlns:m="http://schemas.openxmlformats.org/officeDocument/2006/math">
                    <m:r>
                      <a:rPr lang="en-US" sz="18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/>
                      </a:rPr>
                      <m:t>1.4</m:t>
                    </m:r>
                    <m:r>
                      <a:rPr lang="en-US" sz="18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80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sz="1800" b="0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b="0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ʘ</m:t>
                        </m:r>
                      </m:sub>
                    </m:sSub>
                  </m:oMath>
                </a14:m>
                <a:r>
                  <a:rPr lang="en-US" sz="1800" spc="-1" dirty="0">
                    <a:solidFill>
                      <a:srgbClr val="000000"/>
                    </a:solidFill>
                    <a:latin typeface="Gilroy Light" panose="00000400000000000000" pitchFamily="50" charset="-52"/>
                    <a:ea typeface="Inter Display Medium"/>
                  </a:rPr>
                  <a:t>.</a:t>
                </a:r>
                <a:endParaRPr lang="ru-RU" sz="1800" spc="-1" dirty="0">
                  <a:solidFill>
                    <a:srgbClr val="000000"/>
                  </a:solidFill>
                  <a:latin typeface="Gilroy Light" panose="00000400000000000000" pitchFamily="50" charset="-52"/>
                  <a:ea typeface="Inter Display Medium"/>
                </a:endParaRPr>
              </a:p>
              <a:p>
                <a:pPr marL="685800" indent="-457200">
                  <a:spcBef>
                    <a:spcPts val="1417"/>
                  </a:spcBef>
                  <a:buClr>
                    <a:srgbClr val="000000"/>
                  </a:buClr>
                  <a:buSzPct val="150000"/>
                  <a:buFont typeface="Arial"/>
                  <a:buChar char="•"/>
                </a:pPr>
                <a:r>
                  <a:rPr lang="en-US" sz="1800" b="1" spc="-1" dirty="0">
                    <a:solidFill>
                      <a:srgbClr val="000000"/>
                    </a:solidFill>
                    <a:latin typeface="Gilroy Light" panose="00000400000000000000" pitchFamily="50" charset="-52"/>
                    <a:ea typeface="Inter Display Medium"/>
                  </a:rPr>
                  <a:t>The NSD radius was approximately 230 pc.</a:t>
                </a:r>
                <a:endParaRPr lang="ru-RU" sz="1800" b="1" strike="noStrike" spc="-1" dirty="0">
                  <a:solidFill>
                    <a:srgbClr val="000000"/>
                  </a:solidFill>
                  <a:latin typeface="Gilroy Light" panose="00000400000000000000" pitchFamily="50" charset="-52"/>
                </a:endParaRPr>
              </a:p>
            </p:txBody>
          </p:sp>
        </mc:Choice>
        <mc:Fallback xmlns="">
          <p:sp>
            <p:nvSpPr>
              <p:cNvPr id="166" name="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845613" y="1536012"/>
                <a:ext cx="4565160" cy="2121588"/>
              </a:xfrm>
              <a:prstGeom prst="rect">
                <a:avLst/>
              </a:prstGeom>
              <a:blipFill>
                <a:blip r:embed="rId2"/>
                <a:stretch>
                  <a:fillRect t="-8333" r="-160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7" name="Рисунок 8"/>
          <p:cNvPicPr/>
          <p:nvPr/>
        </p:nvPicPr>
        <p:blipFill>
          <a:blip r:embed="rId3"/>
          <a:stretch/>
        </p:blipFill>
        <p:spPr>
          <a:xfrm>
            <a:off x="6095880" y="1286640"/>
            <a:ext cx="5096520" cy="4989960"/>
          </a:xfrm>
          <a:prstGeom prst="rect">
            <a:avLst/>
          </a:prstGeom>
          <a:ln w="0">
            <a:noFill/>
          </a:ln>
        </p:spPr>
      </p:pic>
      <p:grpSp>
        <p:nvGrpSpPr>
          <p:cNvPr id="168" name="Группа 1"/>
          <p:cNvGrpSpPr/>
          <p:nvPr/>
        </p:nvGrpSpPr>
        <p:grpSpPr>
          <a:xfrm>
            <a:off x="775440" y="4182480"/>
            <a:ext cx="4565160" cy="1940040"/>
            <a:chOff x="775440" y="4182480"/>
            <a:chExt cx="4565160" cy="1940040"/>
          </a:xfrm>
        </p:grpSpPr>
        <p:pic>
          <p:nvPicPr>
            <p:cNvPr id="169" name="Рисунок 2"/>
            <p:cNvPicPr/>
            <p:nvPr/>
          </p:nvPicPr>
          <p:blipFill>
            <a:blip r:embed="rId4"/>
            <a:stretch/>
          </p:blipFill>
          <p:spPr>
            <a:xfrm>
              <a:off x="775440" y="4182480"/>
              <a:ext cx="4565160" cy="17622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70" name="Рисунок 10"/>
            <p:cNvPicPr/>
            <p:nvPr/>
          </p:nvPicPr>
          <p:blipFill>
            <a:blip r:embed="rId5"/>
            <a:stretch/>
          </p:blipFill>
          <p:spPr>
            <a:xfrm>
              <a:off x="1932480" y="5990040"/>
              <a:ext cx="3040560" cy="132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71" name="TextBox 5"/>
          <p:cNvSpPr/>
          <p:nvPr/>
        </p:nvSpPr>
        <p:spPr>
          <a:xfrm>
            <a:off x="7421458" y="6163398"/>
            <a:ext cx="314191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1" dirty="0">
                <a:latin typeface="Gilroy Light" panose="00000400000000000000" pitchFamily="50" charset="-52"/>
              </a:rPr>
              <a:t>Radial profile of cumulative mass</a:t>
            </a:r>
            <a:endParaRPr lang="en-US" sz="1400" b="1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172" name="TextBox 6"/>
          <p:cNvSpPr/>
          <p:nvPr/>
        </p:nvSpPr>
        <p:spPr>
          <a:xfrm>
            <a:off x="1992654" y="6163399"/>
            <a:ext cx="2838982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1" dirty="0">
                <a:latin typeface="Gilroy Light" panose="00000400000000000000" pitchFamily="50" charset="-52"/>
              </a:rPr>
              <a:t>Model surface brightness map</a:t>
            </a:r>
            <a:endParaRPr lang="en-US" sz="1400" b="1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C699105-97A2-4A76-A16B-72EBE31FD051}" type="slidenum">
              <a:rPr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AF612-585A-3648-A1CE-28F7C47C4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2">
            <a:extLst>
              <a:ext uri="{FF2B5EF4-FFF2-40B4-BE49-F238E27FC236}">
                <a16:creationId xmlns:a16="http://schemas.microsoft.com/office/drawing/2014/main" id="{F448C8A4-19A7-AADA-DD13-38ADEFD03D5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276657" y="1298242"/>
            <a:ext cx="4946317" cy="4071821"/>
          </a:xfrm>
          <a:prstGeom prst="rect">
            <a:avLst/>
          </a:prstGeom>
          <a:ln w="9525">
            <a:noFill/>
          </a:ln>
        </p:spPr>
      </p:pic>
      <p:sp>
        <p:nvSpPr>
          <p:cNvPr id="153" name="TextBox 1">
            <a:extLst>
              <a:ext uri="{FF2B5EF4-FFF2-40B4-BE49-F238E27FC236}">
                <a16:creationId xmlns:a16="http://schemas.microsoft.com/office/drawing/2014/main" id="{F3FFEA02-5CE3-0CB2-1A0E-DABB62D719B1}"/>
              </a:ext>
            </a:extLst>
          </p:cNvPr>
          <p:cNvSpPr/>
          <p:nvPr/>
        </p:nvSpPr>
        <p:spPr>
          <a:xfrm>
            <a:off x="727705" y="5437416"/>
            <a:ext cx="404422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1" dirty="0">
                <a:latin typeface="Gilroy ExtraBold" panose="00000900000000000000" pitchFamily="50" charset="-52"/>
              </a:rPr>
              <a:t>Comparison of X-ray and infrared radiation from the Galactic plane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1600" dirty="0">
                <a:latin typeface="Gilroy Light" panose="00000400000000000000" pitchFamily="50" charset="-52"/>
              </a:rPr>
              <a:t>M. </a:t>
            </a:r>
            <a:r>
              <a:rPr lang="en-US" sz="1600" dirty="0" err="1">
                <a:latin typeface="Gilroy Light" panose="00000400000000000000" pitchFamily="50" charset="-52"/>
              </a:rPr>
              <a:t>Revnivtsev</a:t>
            </a:r>
            <a:r>
              <a:rPr lang="en-US" sz="1600" dirty="0">
                <a:latin typeface="Gilroy Light" panose="00000400000000000000" pitchFamily="50" charset="-52"/>
              </a:rPr>
              <a:t> et al. (2006)</a:t>
            </a:r>
            <a:endParaRPr lang="en-US" sz="1400" b="0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154" name="TextBox 2">
            <a:extLst>
              <a:ext uri="{FF2B5EF4-FFF2-40B4-BE49-F238E27FC236}">
                <a16:creationId xmlns:a16="http://schemas.microsoft.com/office/drawing/2014/main" id="{07F0DE09-8C22-63C4-0AB1-B7A0E50A0AC6}"/>
              </a:ext>
            </a:extLst>
          </p:cNvPr>
          <p:cNvSpPr/>
          <p:nvPr/>
        </p:nvSpPr>
        <p:spPr>
          <a:xfrm>
            <a:off x="276657" y="1298242"/>
            <a:ext cx="1960112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 err="1">
                <a:solidFill>
                  <a:srgbClr val="FFFFFF"/>
                </a:solidFill>
                <a:latin typeface="Gilroy ExtraBold" panose="00000900000000000000" pitchFamily="50" charset="-52"/>
              </a:rPr>
              <a:t>Revnivtsev</a:t>
            </a:r>
            <a:r>
              <a:rPr lang="en-US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 et al.</a:t>
            </a:r>
            <a:br>
              <a:rPr lang="en-US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</a:br>
            <a:r>
              <a:rPr lang="ru-RU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(2006)</a:t>
            </a:r>
            <a:endParaRPr lang="en-US" sz="18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085D8A78-B481-B796-DA31-6D3C6656E56D}"/>
              </a:ext>
            </a:extLst>
          </p:cNvPr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2BB229-903D-4EB7-AAC5-11D2DF706D5D}" type="slidenum">
              <a:rPr/>
              <a:t>4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CD9A6C-8450-1185-C90C-2FE4F1252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9425" y="1202803"/>
            <a:ext cx="6429281" cy="4649385"/>
          </a:xfrm>
          <a:prstGeom prst="rect">
            <a:avLst/>
          </a:prstGeom>
        </p:spPr>
      </p:pic>
      <p:sp>
        <p:nvSpPr>
          <p:cNvPr id="3" name="PlaceHolder 1">
            <a:extLst>
              <a:ext uri="{FF2B5EF4-FFF2-40B4-BE49-F238E27FC236}">
                <a16:creationId xmlns:a16="http://schemas.microsoft.com/office/drawing/2014/main" id="{D6F3220C-B197-E48C-1980-FC2B03F530B2}"/>
              </a:ext>
            </a:extLst>
          </p:cNvPr>
          <p:cNvSpPr/>
          <p:nvPr/>
        </p:nvSpPr>
        <p:spPr>
          <a:xfrm>
            <a:off x="2051383" y="0"/>
            <a:ext cx="8089234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Galactic Ridge X-Ray </a:t>
            </a: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E</a:t>
            </a: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mission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81488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5C7E2-ED4A-D28B-DB20-010719B40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Box 2">
            <a:extLst>
              <a:ext uri="{FF2B5EF4-FFF2-40B4-BE49-F238E27FC236}">
                <a16:creationId xmlns:a16="http://schemas.microsoft.com/office/drawing/2014/main" id="{48688B50-5984-8B4E-0721-13FA5F987455}"/>
              </a:ext>
            </a:extLst>
          </p:cNvPr>
          <p:cNvSpPr/>
          <p:nvPr/>
        </p:nvSpPr>
        <p:spPr>
          <a:xfrm>
            <a:off x="230423" y="1621878"/>
            <a:ext cx="1960112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 err="1">
                <a:solidFill>
                  <a:srgbClr val="FFFFFF"/>
                </a:solidFill>
                <a:latin typeface="Gilroy ExtraBold" panose="00000900000000000000" pitchFamily="50" charset="-52"/>
              </a:rPr>
              <a:t>Revnivtsev</a:t>
            </a:r>
            <a:r>
              <a:rPr lang="en-US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 et al.</a:t>
            </a:r>
            <a:br>
              <a:rPr lang="en-US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</a:br>
            <a:r>
              <a:rPr lang="ru-RU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(2006)</a:t>
            </a:r>
            <a:endParaRPr lang="en-US" sz="18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AA53FA33-8D6E-9990-07A0-A04F9FE560B9}"/>
              </a:ext>
            </a:extLst>
          </p:cNvPr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2BB229-903D-4EB7-AAC5-11D2DF706D5D}" type="slidenum">
              <a:rPr/>
              <a:t>5</a:t>
            </a:fld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1B34CD-8FDE-736A-96BA-2AF31C8A8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3545"/>
            <a:ext cx="12192000" cy="5412975"/>
          </a:xfrm>
          <a:prstGeom prst="rect">
            <a:avLst/>
          </a:prstGeom>
        </p:spPr>
      </p:pic>
      <p:sp>
        <p:nvSpPr>
          <p:cNvPr id="4" name="PlaceHolder 1">
            <a:extLst>
              <a:ext uri="{FF2B5EF4-FFF2-40B4-BE49-F238E27FC236}">
                <a16:creationId xmlns:a16="http://schemas.microsoft.com/office/drawing/2014/main" id="{CFD5A2AD-5B58-CB14-9929-CCAE683F5BB8}"/>
              </a:ext>
            </a:extLst>
          </p:cNvPr>
          <p:cNvSpPr/>
          <p:nvPr/>
        </p:nvSpPr>
        <p:spPr>
          <a:xfrm>
            <a:off x="2649239" y="0"/>
            <a:ext cx="6893522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X-Ray Emission of the NSD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52140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A6DC4-FBF0-D9E0-16A0-A8D557E36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D7F43F27-2DA9-3C3D-D678-ABD1EDCF72CF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6</a:t>
            </a:fld>
            <a:endParaRPr/>
          </a:p>
        </p:txBody>
      </p:sp>
      <p:pic>
        <p:nvPicPr>
          <p:cNvPr id="4" name="Рисунок 3" descr="Изображение выглядит как текст, диаграмма, Технический чертеж, Пла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F418FBF-F24C-1A76-3635-924719042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65" y="1465011"/>
            <a:ext cx="5415326" cy="4754409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AF606C91-8670-F708-CE78-42E3FA6CE963}"/>
              </a:ext>
            </a:extLst>
          </p:cNvPr>
          <p:cNvSpPr/>
          <p:nvPr/>
        </p:nvSpPr>
        <p:spPr>
          <a:xfrm>
            <a:off x="1458019" y="6219421"/>
            <a:ext cx="2523596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6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S. Sazonov</a:t>
            </a:r>
            <a:r>
              <a:rPr lang="en-US" sz="16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 et al. (</a:t>
            </a:r>
            <a:r>
              <a:rPr lang="en-US" sz="16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2006</a:t>
            </a:r>
            <a:r>
              <a:rPr lang="en-US" sz="16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)</a:t>
            </a:r>
            <a:endParaRPr lang="en-US" sz="1600" b="1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FC98F48C-5EAB-8E28-D1B9-2C752D49390A}"/>
              </a:ext>
            </a:extLst>
          </p:cNvPr>
          <p:cNvSpPr/>
          <p:nvPr/>
        </p:nvSpPr>
        <p:spPr>
          <a:xfrm>
            <a:off x="2476500" y="0"/>
            <a:ext cx="7239000" cy="1322134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Luminosity Function of faint X-Ray Sources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85F7B6-67A5-2E87-1C81-716DD6C9D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891" y="3498017"/>
            <a:ext cx="5978102" cy="18949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1293CD-53E9-83FE-17FD-6AA54577ED88}"/>
              </a:ext>
            </a:extLst>
          </p:cNvPr>
          <p:cNvSpPr txBox="1"/>
          <p:nvPr/>
        </p:nvSpPr>
        <p:spPr>
          <a:xfrm>
            <a:off x="6157877" y="2025255"/>
            <a:ext cx="4634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–  </a:t>
            </a:r>
            <a:r>
              <a:rPr lang="en-US" dirty="0"/>
              <a:t>CVs by RXTE (25 – 3300 pc)</a:t>
            </a:r>
            <a:endParaRPr lang="ru-RU" dirty="0"/>
          </a:p>
          <a:p>
            <a:r>
              <a:rPr lang="en-US" dirty="0"/>
              <a:t>– </a:t>
            </a:r>
            <a:r>
              <a:rPr lang="ru-RU" dirty="0"/>
              <a:t> </a:t>
            </a:r>
            <a:r>
              <a:rPr lang="en-US" dirty="0"/>
              <a:t>ABs by ROSAT (6 – 50 pc)</a:t>
            </a:r>
            <a:endParaRPr lang="ru-RU" dirty="0"/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879FF852-A5E9-BB15-0212-8EBA3E29D8F1}"/>
              </a:ext>
            </a:extLst>
          </p:cNvPr>
          <p:cNvGrpSpPr/>
          <p:nvPr/>
        </p:nvGrpSpPr>
        <p:grpSpPr>
          <a:xfrm>
            <a:off x="5967144" y="2138194"/>
            <a:ext cx="128856" cy="417024"/>
            <a:chOff x="5914406" y="1949799"/>
            <a:chExt cx="128856" cy="417024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C4F87D64-3D62-D059-8CD4-0BC3BB4EA786}"/>
                </a:ext>
              </a:extLst>
            </p:cNvPr>
            <p:cNvSpPr/>
            <p:nvPr/>
          </p:nvSpPr>
          <p:spPr>
            <a:xfrm>
              <a:off x="5914406" y="1949799"/>
              <a:ext cx="128856" cy="128856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27520D75-24AD-D73D-6EC9-331DB0E666C1}"/>
                </a:ext>
              </a:extLst>
            </p:cNvPr>
            <p:cNvSpPr/>
            <p:nvPr/>
          </p:nvSpPr>
          <p:spPr>
            <a:xfrm>
              <a:off x="5914406" y="2237967"/>
              <a:ext cx="128856" cy="128856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70808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43BB1-1556-A199-4731-A8BF55818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4EB7147C-55C6-CDD5-C984-B77DAC12CB2D}"/>
              </a:ext>
            </a:extLst>
          </p:cNvPr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F4ABE64-D8A3-4A92-A9D6-36ABD0E993D7}" type="slidenum">
              <a:rPr/>
              <a:t>7</a:t>
            </a:fld>
            <a:endParaRPr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30DB7E5-62C1-4BAF-9435-B316D2B63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388" y="1374744"/>
            <a:ext cx="5069305" cy="4844677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диаграмма, Технический чертеж, линия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2DC8C9B-9F4E-7B0A-9D3E-A7E39C083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56" y="1378660"/>
            <a:ext cx="5020322" cy="47544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02B377-8C5C-6799-D761-091E4298B43A}"/>
                  </a:ext>
                </a:extLst>
              </p:cNvPr>
              <p:cNvSpPr txBox="1"/>
              <p:nvPr/>
            </p:nvSpPr>
            <p:spPr>
              <a:xfrm>
                <a:off x="1755775" y="6276741"/>
                <a:ext cx="8680450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Gilroy ExtraBold" panose="00000900000000000000" pitchFamily="50" charset="-52"/>
                  </a:rPr>
                  <a:t>Integral X-ray emissivity of the Galactic Ridge = </a:t>
                </a:r>
                <a14:m>
                  <m:oMath xmlns:m="http://schemas.openxmlformats.org/officeDocument/2006/math"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(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𝟑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. 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𝟓</m:t>
                    </m:r>
                    <m:r>
                      <a:rPr lang="en-US" b="1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±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𝟏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.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𝟓</m:t>
                    </m:r>
                    <m:r>
                      <a:rPr lang="en-US" b="1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)</m:t>
                    </m:r>
                    <m:r>
                      <a:rPr lang="en-US" b="1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×</m:t>
                    </m:r>
                    <m:sSup>
                      <m:sSupPr>
                        <m:ctrlP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𝟏𝟎</m:t>
                        </m:r>
                      </m:e>
                      <m:sup>
                        <m:r>
                          <a:rPr lang="en-US" b="1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𝟐𝟕</m:t>
                        </m:r>
                      </m:sup>
                    </m:sSup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𝒆𝒓𝒈</m:t>
                    </m:r>
                    <m:r>
                      <a:rPr lang="en-US" b="1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Inter Display Medium" panose="02000603000000020004" pitchFamily="2" charset="0"/>
                        <a:cs typeface="Inter Display Medium" panose="02000603000000020004" pitchFamily="2" charset="0"/>
                      </a:rPr>
                      <m:t> </m:t>
                    </m:r>
                    <m:sSup>
                      <m:sSupPr>
                        <m:ctrlP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pPr>
                      <m:e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𝒔</m:t>
                        </m:r>
                      </m:e>
                      <m:sup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b="1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</m:t>
                        </m:r>
                      </m:sup>
                    </m:sSup>
                    <m:sSubSup>
                      <m:sSubSupPr>
                        <m:ctrlPr>
                          <a:rPr lang="ru-RU" b="1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</m:ctrlPr>
                      </m:sSubSupPr>
                      <m:e>
                        <m:r>
                          <a:rPr lang="en-US" b="1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𝑴</m:t>
                        </m:r>
                      </m:e>
                      <m:sub>
                        <m:r>
                          <a:rPr lang="en-US" b="1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ʘ</m:t>
                        </m:r>
                      </m:sub>
                      <m:sup>
                        <m:r>
                          <a:rPr lang="en-US" b="1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−</m:t>
                        </m:r>
                        <m:r>
                          <a:rPr lang="en-US" b="1" i="1" spc="-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Inter Display Medium" panose="02000603000000020004" pitchFamily="2" charset="0"/>
                            <a:cs typeface="Inter Display Medium" panose="02000603000000020004" pitchFamily="2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b="1" dirty="0">
                    <a:latin typeface="Gilroy ExtraBold" panose="00000900000000000000" pitchFamily="50" charset="-52"/>
                  </a:rPr>
                  <a:t>!</a:t>
                </a:r>
                <a:endParaRPr lang="ru-RU" b="1" dirty="0">
                  <a:latin typeface="Gilroy ExtraBold" panose="00000900000000000000" pitchFamily="50" charset="-52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02B377-8C5C-6799-D761-091E4298B4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775" y="6276741"/>
                <a:ext cx="8680450" cy="392993"/>
              </a:xfrm>
              <a:prstGeom prst="rect">
                <a:avLst/>
              </a:prstGeom>
              <a:blipFill>
                <a:blip r:embed="rId4"/>
                <a:stretch>
                  <a:fillRect l="-562" t="-3125" r="-140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10">
            <a:extLst>
              <a:ext uri="{FF2B5EF4-FFF2-40B4-BE49-F238E27FC236}">
                <a16:creationId xmlns:a16="http://schemas.microsoft.com/office/drawing/2014/main" id="{AA1F793A-F86F-D6B5-3915-51008EDF7E72}"/>
              </a:ext>
            </a:extLst>
          </p:cNvPr>
          <p:cNvSpPr/>
          <p:nvPr/>
        </p:nvSpPr>
        <p:spPr>
          <a:xfrm>
            <a:off x="60681" y="1128706"/>
            <a:ext cx="2523596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6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S. Sazonov</a:t>
            </a:r>
            <a:r>
              <a:rPr lang="en-US" sz="16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 et al. (</a:t>
            </a:r>
            <a:r>
              <a:rPr lang="en-US" sz="1600" b="1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2006</a:t>
            </a:r>
            <a:r>
              <a:rPr lang="en-US" sz="1600" b="1" strike="noStrike" spc="-1" dirty="0">
                <a:solidFill>
                  <a:srgbClr val="000000"/>
                </a:solidFill>
                <a:latin typeface="Gilroy Light" panose="00000400000000000000" pitchFamily="50" charset="-52"/>
                <a:ea typeface="Inter Display Medium"/>
              </a:rPr>
              <a:t>)</a:t>
            </a:r>
            <a:endParaRPr lang="en-US" sz="1600" b="1" strike="noStrike" spc="-1" dirty="0">
              <a:latin typeface="Gilroy Light" panose="00000400000000000000" pitchFamily="50" charset="-52"/>
            </a:endParaRPr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10206386-AD06-33E0-3026-7CC12E3C1598}"/>
              </a:ext>
            </a:extLst>
          </p:cNvPr>
          <p:cNvSpPr/>
          <p:nvPr/>
        </p:nvSpPr>
        <p:spPr>
          <a:xfrm>
            <a:off x="2476500" y="0"/>
            <a:ext cx="7239000" cy="13221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spc="-1" dirty="0">
                <a:solidFill>
                  <a:srgbClr val="C00000"/>
                </a:solidFill>
                <a:latin typeface="Gilroy ExtraBold" panose="00000900000000000000" pitchFamily="50" charset="-52"/>
              </a:rPr>
              <a:t>Luminosity Function of faint X-Ray Sources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67973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Рисунок 5"/>
          <p:cNvPicPr/>
          <p:nvPr/>
        </p:nvPicPr>
        <p:blipFill>
          <a:blip r:embed="rId3"/>
          <a:stretch/>
        </p:blipFill>
        <p:spPr>
          <a:xfrm>
            <a:off x="247065" y="1416276"/>
            <a:ext cx="6527880" cy="4770720"/>
          </a:xfrm>
          <a:prstGeom prst="rect">
            <a:avLst/>
          </a:prstGeom>
          <a:ln w="0">
            <a:noFill/>
          </a:ln>
        </p:spPr>
      </p:pic>
      <p:sp>
        <p:nvSpPr>
          <p:cNvPr id="157" name="TextBox 6"/>
          <p:cNvSpPr/>
          <p:nvPr/>
        </p:nvSpPr>
        <p:spPr>
          <a:xfrm>
            <a:off x="4699185" y="5542119"/>
            <a:ext cx="207576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Nezabudkin et al.</a:t>
            </a:r>
          </a:p>
          <a:p>
            <a:pPr>
              <a:lnSpc>
                <a:spcPct val="100000"/>
              </a:lnSpc>
              <a:buNone/>
            </a:pPr>
            <a:r>
              <a:rPr lang="ru-RU" sz="1800" b="0" strike="noStrike" spc="-1" dirty="0">
                <a:solidFill>
                  <a:srgbClr val="FFFFFF"/>
                </a:solidFill>
                <a:latin typeface="Gilroy ExtraBold" panose="00000900000000000000" pitchFamily="50" charset="-52"/>
              </a:rPr>
              <a:t>(2025)</a:t>
            </a:r>
            <a:endParaRPr lang="en-US" sz="1800" b="0" strike="noStrike" spc="-1" dirty="0">
              <a:latin typeface="Gilroy ExtraBold" panose="00000900000000000000" pitchFamily="50" charset="-52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F7325F5-B05F-4361-95AC-42F3077C81F3}" type="slidenum">
              <a:rPr/>
              <a:t>8</a:t>
            </a:fld>
            <a:endParaRPr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4CC30D-F5BD-7D4E-283C-34316D85D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4565" y="3205177"/>
            <a:ext cx="5020370" cy="2981819"/>
          </a:xfrm>
          <a:prstGeom prst="rect">
            <a:avLst/>
          </a:prstGeom>
        </p:spPr>
      </p:pic>
      <p:sp>
        <p:nvSpPr>
          <p:cNvPr id="5" name="PlaceHolder 2">
            <a:extLst>
              <a:ext uri="{FF2B5EF4-FFF2-40B4-BE49-F238E27FC236}">
                <a16:creationId xmlns:a16="http://schemas.microsoft.com/office/drawing/2014/main" id="{611120DE-2A90-FBC5-1B6A-A3D26C78C275}"/>
              </a:ext>
            </a:extLst>
          </p:cNvPr>
          <p:cNvSpPr txBox="1">
            <a:spLocks/>
          </p:cNvSpPr>
          <p:nvPr/>
        </p:nvSpPr>
        <p:spPr>
          <a:xfrm>
            <a:off x="6620097" y="1416276"/>
            <a:ext cx="5324838" cy="1788901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285750" algn="just">
              <a:spcBef>
                <a:spcPts val="1417"/>
              </a:spcBef>
              <a:buClr>
                <a:srgbClr val="000000"/>
              </a:buClr>
              <a:buSzPct val="150000"/>
            </a:pPr>
            <a:r>
              <a:rPr lang="en-US" sz="16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M. N. </a:t>
            </a:r>
            <a:r>
              <a:rPr lang="en-US" sz="1600" b="1" spc="-1" dirty="0" err="1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Pavlinsky</a:t>
            </a:r>
            <a:r>
              <a:rPr lang="en-US" sz="16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 ART-XC telescope</a:t>
            </a:r>
            <a:endParaRPr lang="ru-RU" sz="1600" b="1" spc="-1" dirty="0">
              <a:solidFill>
                <a:srgbClr val="000000"/>
              </a:solidFill>
              <a:latin typeface="Gilroy ExtraBold" panose="00000900000000000000" pitchFamily="50" charset="-52"/>
              <a:ea typeface="Inter Display Medium"/>
            </a:endParaRPr>
          </a:p>
          <a:p>
            <a:pPr marL="514350" indent="-285750" algn="just">
              <a:spcBef>
                <a:spcPts val="1417"/>
              </a:spcBef>
              <a:buClr>
                <a:srgbClr val="000000"/>
              </a:buClr>
              <a:buSzPct val="150000"/>
            </a:pPr>
            <a:r>
              <a:rPr lang="ru-RU" sz="1600" b="1" dirty="0">
                <a:latin typeface="Gilroy ExtraBold" panose="00000900000000000000" pitchFamily="50" charset="-52"/>
              </a:rPr>
              <a:t>~1-month </a:t>
            </a:r>
            <a:r>
              <a:rPr lang="ru-RU" sz="1600" b="1" dirty="0" err="1">
                <a:latin typeface="Gilroy ExtraBold" panose="00000900000000000000" pitchFamily="50" charset="-52"/>
              </a:rPr>
              <a:t>scanning</a:t>
            </a:r>
            <a:r>
              <a:rPr lang="ru-RU" sz="1600" b="1" dirty="0">
                <a:latin typeface="Gilroy ExtraBold" panose="00000900000000000000" pitchFamily="50" charset="-52"/>
              </a:rPr>
              <a:t> </a:t>
            </a:r>
            <a:r>
              <a:rPr lang="ru-RU" sz="1600" b="1" dirty="0" err="1">
                <a:latin typeface="Gilroy ExtraBold" panose="00000900000000000000" pitchFamily="50" charset="-52"/>
              </a:rPr>
              <a:t>during</a:t>
            </a:r>
            <a:r>
              <a:rPr lang="ru-RU" sz="1600" b="1" dirty="0">
                <a:latin typeface="Gilroy ExtraBold" panose="00000900000000000000" pitchFamily="50" charset="-52"/>
              </a:rPr>
              <a:t> </a:t>
            </a:r>
            <a:r>
              <a:rPr lang="ru-RU" sz="1600" b="1" dirty="0" err="1">
                <a:latin typeface="Gilroy ExtraBold" panose="00000900000000000000" pitchFamily="50" charset="-52"/>
              </a:rPr>
              <a:t>the</a:t>
            </a:r>
            <a:r>
              <a:rPr lang="ru-RU" sz="1600" b="1" dirty="0">
                <a:latin typeface="Gilroy ExtraBold" panose="00000900000000000000" pitchFamily="50" charset="-52"/>
              </a:rPr>
              <a:t> 2019 </a:t>
            </a:r>
            <a:r>
              <a:rPr lang="ru-RU" sz="1600" b="1" dirty="0" err="1">
                <a:latin typeface="Gilroy ExtraBold" panose="00000900000000000000" pitchFamily="50" charset="-52"/>
              </a:rPr>
              <a:t>calibration</a:t>
            </a:r>
            <a:r>
              <a:rPr lang="ru-RU" sz="1600" b="1" dirty="0">
                <a:latin typeface="Gilroy ExtraBold" panose="00000900000000000000" pitchFamily="50" charset="-52"/>
              </a:rPr>
              <a:t> </a:t>
            </a:r>
            <a:r>
              <a:rPr lang="ru-RU" sz="1600" b="1" dirty="0" err="1">
                <a:latin typeface="Gilroy ExtraBold" panose="00000900000000000000" pitchFamily="50" charset="-52"/>
              </a:rPr>
              <a:t>phase</a:t>
            </a:r>
            <a:endParaRPr lang="ru-RU" sz="1600" b="1" dirty="0">
              <a:latin typeface="Gilroy ExtraBold" panose="00000900000000000000" pitchFamily="50" charset="-52"/>
            </a:endParaRPr>
          </a:p>
          <a:p>
            <a:pPr marL="514350" indent="-285750" algn="just">
              <a:spcBef>
                <a:spcPts val="1417"/>
              </a:spcBef>
              <a:buClr>
                <a:srgbClr val="000000"/>
              </a:buClr>
              <a:buSzPct val="150000"/>
            </a:pPr>
            <a:r>
              <a:rPr lang="ru-RU" sz="16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4-12 </a:t>
            </a:r>
            <a:r>
              <a:rPr lang="en-US" sz="16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keV energy range</a:t>
            </a:r>
            <a:endParaRPr lang="ru-RU" sz="1600" b="1" spc="-1" dirty="0">
              <a:solidFill>
                <a:srgbClr val="000000"/>
              </a:solidFill>
              <a:latin typeface="Gilroy ExtraBold" panose="00000900000000000000" pitchFamily="50" charset="-52"/>
              <a:ea typeface="Inter Display Medium"/>
            </a:endParaRPr>
          </a:p>
          <a:p>
            <a:pPr marL="514350" indent="-285750" algn="just">
              <a:spcBef>
                <a:spcPts val="1417"/>
              </a:spcBef>
              <a:buClr>
                <a:srgbClr val="000000"/>
              </a:buClr>
              <a:buSzPct val="150000"/>
            </a:pPr>
            <a:r>
              <a:rPr lang="en-US" sz="1600" b="1" spc="-1" dirty="0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Mean exposure ~3 </a:t>
            </a:r>
            <a:r>
              <a:rPr lang="en-US" sz="1600" b="1" spc="-1" dirty="0" err="1">
                <a:solidFill>
                  <a:srgbClr val="000000"/>
                </a:solidFill>
                <a:latin typeface="Gilroy ExtraBold" panose="00000900000000000000" pitchFamily="50" charset="-52"/>
                <a:ea typeface="Inter Display Medium"/>
              </a:rPr>
              <a:t>ks</a:t>
            </a:r>
            <a:endParaRPr lang="en-US" sz="1600" b="1" spc="-1" dirty="0">
              <a:solidFill>
                <a:srgbClr val="000000"/>
              </a:solidFill>
              <a:latin typeface="Gilroy ExtraBold" panose="00000900000000000000" pitchFamily="50" charset="-52"/>
              <a:ea typeface="Inter Display Medium"/>
            </a:endParaRPr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7F595D41-C5CF-4AC9-B13B-8FB6BD76E585}"/>
              </a:ext>
            </a:extLst>
          </p:cNvPr>
          <p:cNvSpPr/>
          <p:nvPr/>
        </p:nvSpPr>
        <p:spPr>
          <a:xfrm>
            <a:off x="2649239" y="0"/>
            <a:ext cx="6893522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X-Ray Emission of the NSD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66AC0-EF40-7BB6-92C3-DE607E268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00EC5F94-992B-8BB0-BEE6-83187C545696}"/>
              </a:ext>
            </a:extLst>
          </p:cNvPr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F7325F5-B05F-4361-95AC-42F3077C81F3}" type="slidenum">
              <a:rPr/>
              <a:t>9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9AA63E-A299-91E0-DEFF-C056D9B87447}"/>
                  </a:ext>
                </a:extLst>
              </p:cNvPr>
              <p:cNvSpPr txBox="1"/>
              <p:nvPr/>
            </p:nvSpPr>
            <p:spPr>
              <a:xfrm>
                <a:off x="375695" y="3082954"/>
                <a:ext cx="6220796" cy="33201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Gilroy ExtraBold" panose="00000900000000000000" pitchFamily="50" charset="-52"/>
                  </a:rPr>
                  <a:t>NSD:    </a:t>
                </a:r>
                <a:r>
                  <a:rPr lang="en-US" dirty="0"/>
                  <a:t>⟨𝐿/𝑀⟩ =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5.58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−0.65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+0.54</m:t>
                        </m:r>
                      </m:sup>
                    </m:sSubSup>
                  </m:oMath>
                </a14:m>
                <a:r>
                  <a:rPr lang="en-US" dirty="0"/>
                  <a:t>)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𝑒𝑟𝑔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/>
                          <m:t>⊙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dirty="0">
                  <a:latin typeface="Gilroy ExtraBold" panose="00000900000000000000" pitchFamily="50" charset="-52"/>
                </a:endParaRPr>
              </a:p>
              <a:p>
                <a:endParaRPr lang="en-US" dirty="0">
                  <a:latin typeface="Gilroy ExtraBold" panose="00000900000000000000" pitchFamily="50" charset="-52"/>
                </a:endParaRPr>
              </a:p>
              <a:p>
                <a:r>
                  <a:rPr lang="en-US" dirty="0">
                    <a:latin typeface="Gilroy ExtraBold" panose="00000900000000000000" pitchFamily="50" charset="-52"/>
                  </a:rPr>
                  <a:t>Ridge: </a:t>
                </a:r>
                <a:r>
                  <a:rPr lang="en-US" dirty="0"/>
                  <a:t>⟨𝐿/𝑀⟩ =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1.69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−0.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08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+0.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bSup>
                  </m:oMath>
                </a14:m>
                <a:r>
                  <a:rPr lang="en-US" dirty="0"/>
                  <a:t>)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𝑒𝑟𝑔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nor/>
                          </m:rPr>
                          <a:rPr lang="en-US" dirty="0"/>
                          <m:t>⊙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ru-RU" dirty="0" err="1">
                    <a:latin typeface="Gilroy Light" panose="00000400000000000000" pitchFamily="50" charset="-52"/>
                  </a:rPr>
                  <a:t>Depends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on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the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Galactic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bar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and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disk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models</a:t>
                </a:r>
                <a:endParaRPr lang="ru-RU" dirty="0">
                  <a:latin typeface="Gilroy Light" panose="00000400000000000000" pitchFamily="50" charset="-52"/>
                </a:endParaRPr>
              </a:p>
              <a:p>
                <a:endParaRPr lang="ru-RU" dirty="0">
                  <a:latin typeface="Gilroy Light" panose="00000400000000000000" pitchFamily="50" charset="-52"/>
                </a:endParaRPr>
              </a:p>
              <a:p>
                <a:r>
                  <a:rPr lang="ru-RU" dirty="0" err="1">
                    <a:latin typeface="Gilroy Light" panose="00000400000000000000" pitchFamily="50" charset="-52"/>
                  </a:rPr>
                  <a:t>Resulting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ratio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is</a:t>
                </a:r>
                <a:r>
                  <a:rPr lang="ru-RU" dirty="0">
                    <a:latin typeface="Gilroy Light" panose="00000400000000000000" pitchFamily="50" charset="-52"/>
                  </a:rPr>
                  <a:t> ~2–3 </a:t>
                </a:r>
                <a:r>
                  <a:rPr lang="ru-RU" dirty="0" err="1">
                    <a:latin typeface="Gilroy Light" panose="00000400000000000000" pitchFamily="50" charset="-52"/>
                  </a:rPr>
                  <a:t>depending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on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the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model</a:t>
                </a:r>
                <a:endParaRPr lang="ru-RU" dirty="0">
                  <a:latin typeface="Gilroy Light" panose="00000400000000000000" pitchFamily="50" charset="-52"/>
                </a:endParaRPr>
              </a:p>
              <a:p>
                <a:endParaRPr lang="ru-RU" dirty="0">
                  <a:latin typeface="Gilroy Light" panose="00000400000000000000" pitchFamily="50" charset="-52"/>
                </a:endParaRPr>
              </a:p>
              <a:p>
                <a:r>
                  <a:rPr lang="ru-RU" dirty="0">
                    <a:latin typeface="Gilroy Light" panose="00000400000000000000" pitchFamily="50" charset="-52"/>
                  </a:rPr>
                  <a:t>Total 6.7 </a:t>
                </a:r>
                <a:r>
                  <a:rPr lang="ru-RU" dirty="0" err="1">
                    <a:latin typeface="Gilroy Light" panose="00000400000000000000" pitchFamily="50" charset="-52"/>
                  </a:rPr>
                  <a:t>keV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line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flux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per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unit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mass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in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the</a:t>
                </a:r>
                <a:r>
                  <a:rPr lang="ru-RU" dirty="0">
                    <a:latin typeface="Gilroy Light" panose="00000400000000000000" pitchFamily="50" charset="-52"/>
                  </a:rPr>
                  <a:t> NSD </a:t>
                </a:r>
                <a:r>
                  <a:rPr lang="ru-RU" dirty="0" err="1">
                    <a:latin typeface="Gilroy Light" panose="00000400000000000000" pitchFamily="50" charset="-52"/>
                  </a:rPr>
                  <a:t>region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is</a:t>
                </a:r>
                <a:r>
                  <a:rPr lang="ru-RU" dirty="0">
                    <a:latin typeface="Gilroy Light" panose="00000400000000000000" pitchFamily="50" charset="-52"/>
                  </a:rPr>
                  <a:t> ~1.3–1.5 </a:t>
                </a:r>
                <a:r>
                  <a:rPr lang="ru-RU" dirty="0" err="1">
                    <a:latin typeface="Gilroy Light" panose="00000400000000000000" pitchFamily="50" charset="-52"/>
                  </a:rPr>
                  <a:t>times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higher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than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in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the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bar</a:t>
                </a:r>
                <a:r>
                  <a:rPr lang="ru-RU" dirty="0">
                    <a:latin typeface="Gilroy Light" panose="00000400000000000000" pitchFamily="50" charset="-52"/>
                  </a:rPr>
                  <a:t>/</a:t>
                </a:r>
                <a:r>
                  <a:rPr lang="ru-RU" dirty="0" err="1">
                    <a:latin typeface="Gilroy Light" panose="00000400000000000000" pitchFamily="50" charset="-52"/>
                  </a:rPr>
                  <a:t>disk</a:t>
                </a:r>
                <a:r>
                  <a:rPr lang="ru-RU" dirty="0">
                    <a:latin typeface="Gilroy Light" panose="00000400000000000000" pitchFamily="50" charset="-52"/>
                  </a:rPr>
                  <a:t> (</a:t>
                </a:r>
                <a:r>
                  <a:rPr lang="ru-RU" dirty="0" err="1">
                    <a:latin typeface="Gilroy Light" panose="00000400000000000000" pitchFamily="50" charset="-52"/>
                  </a:rPr>
                  <a:t>Anastasopoulou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et</a:t>
                </a:r>
                <a:r>
                  <a:rPr lang="ru-RU" dirty="0">
                    <a:latin typeface="Gilroy Light" panose="00000400000000000000" pitchFamily="50" charset="-52"/>
                  </a:rPr>
                  <a:t> </a:t>
                </a:r>
                <a:r>
                  <a:rPr lang="ru-RU" dirty="0" err="1">
                    <a:latin typeface="Gilroy Light" panose="00000400000000000000" pitchFamily="50" charset="-52"/>
                  </a:rPr>
                  <a:t>al</a:t>
                </a:r>
                <a:r>
                  <a:rPr lang="ru-RU" dirty="0">
                    <a:latin typeface="Gilroy Light" panose="00000400000000000000" pitchFamily="50" charset="-52"/>
                  </a:rPr>
                  <a:t>., 2023)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9AA63E-A299-91E0-DEFF-C056D9B874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95" y="3082954"/>
                <a:ext cx="6220796" cy="3320140"/>
              </a:xfrm>
              <a:prstGeom prst="rect">
                <a:avLst/>
              </a:prstGeom>
              <a:blipFill>
                <a:blip r:embed="rId3"/>
                <a:stretch>
                  <a:fillRect l="-882" t="-735" b="-2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8">
            <a:extLst>
              <a:ext uri="{FF2B5EF4-FFF2-40B4-BE49-F238E27FC236}">
                <a16:creationId xmlns:a16="http://schemas.microsoft.com/office/drawing/2014/main" id="{EB154471-4DA1-A4C5-B96C-E0AEF1612D1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734894" y="1742878"/>
            <a:ext cx="5194563" cy="4252286"/>
          </a:xfrm>
          <a:prstGeom prst="rect">
            <a:avLst/>
          </a:prstGeom>
          <a:ln w="0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8D323F-DF7F-67F6-A9CC-019F4FC75435}"/>
              </a:ext>
            </a:extLst>
          </p:cNvPr>
          <p:cNvSpPr txBox="1"/>
          <p:nvPr/>
        </p:nvSpPr>
        <p:spPr>
          <a:xfrm>
            <a:off x="7933074" y="6045890"/>
            <a:ext cx="2798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ilroy ExtraBold" panose="00000900000000000000" pitchFamily="50" charset="-52"/>
              </a:rPr>
              <a:t>Nezabudkin et al. (2025)</a:t>
            </a:r>
            <a:endParaRPr lang="ru-RU" dirty="0">
              <a:latin typeface="Gilroy ExtraBold" panose="00000900000000000000" pitchFamily="50" charset="-5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61A80-1850-A623-D2C8-DE78B250EA4E}"/>
              </a:ext>
            </a:extLst>
          </p:cNvPr>
          <p:cNvSpPr txBox="1"/>
          <p:nvPr/>
        </p:nvSpPr>
        <p:spPr>
          <a:xfrm>
            <a:off x="1349235" y="1374389"/>
            <a:ext cx="2909692" cy="36848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NSD X-ray flux model (2D)</a:t>
            </a:r>
            <a:endParaRPr lang="ru-RU" dirty="0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27B31C48-4FEF-446A-CC8E-43B54B360DBE}"/>
              </a:ext>
            </a:extLst>
          </p:cNvPr>
          <p:cNvCxnSpPr>
            <a:stCxn id="5" idx="2"/>
          </p:cNvCxnSpPr>
          <p:nvPr/>
        </p:nvCxnSpPr>
        <p:spPr>
          <a:xfrm>
            <a:off x="2804081" y="1742878"/>
            <a:ext cx="0" cy="4717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EE384EA-6AC3-1F6F-723E-C766780ED334}"/>
              </a:ext>
            </a:extLst>
          </p:cNvPr>
          <p:cNvSpPr txBox="1"/>
          <p:nvPr/>
        </p:nvSpPr>
        <p:spPr>
          <a:xfrm>
            <a:off x="1830762" y="1794097"/>
            <a:ext cx="235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Discrete deprojection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572728-374E-85B6-7A7C-F6B2EF302672}"/>
              </a:ext>
            </a:extLst>
          </p:cNvPr>
          <p:cNvSpPr txBox="1"/>
          <p:nvPr/>
        </p:nvSpPr>
        <p:spPr>
          <a:xfrm>
            <a:off x="1019226" y="2214649"/>
            <a:ext cx="356971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NSD X-ray luminosity model (3D)</a:t>
            </a:r>
            <a:endParaRPr lang="ru-RU" dirty="0"/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B83F6615-F4FF-B838-9674-E37B5470A482}"/>
              </a:ext>
            </a:extLst>
          </p:cNvPr>
          <p:cNvCxnSpPr/>
          <p:nvPr/>
        </p:nvCxnSpPr>
        <p:spPr>
          <a:xfrm>
            <a:off x="2794170" y="2583981"/>
            <a:ext cx="0" cy="4717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laceHolder 1">
            <a:extLst>
              <a:ext uri="{FF2B5EF4-FFF2-40B4-BE49-F238E27FC236}">
                <a16:creationId xmlns:a16="http://schemas.microsoft.com/office/drawing/2014/main" id="{6870129A-81FC-369B-7F1A-46958BE7EFFF}"/>
              </a:ext>
            </a:extLst>
          </p:cNvPr>
          <p:cNvSpPr/>
          <p:nvPr/>
        </p:nvSpPr>
        <p:spPr>
          <a:xfrm>
            <a:off x="2649239" y="0"/>
            <a:ext cx="6893522" cy="775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4400" b="1" strike="noStrike" spc="-1" dirty="0">
                <a:solidFill>
                  <a:srgbClr val="C00000"/>
                </a:solidFill>
                <a:latin typeface="Gilroy ExtraBold" panose="00000900000000000000" pitchFamily="50" charset="-52"/>
                <a:ea typeface="Inter Display SemiBold"/>
              </a:rPr>
              <a:t>X-Ray Emission of the NSD</a:t>
            </a:r>
            <a:endParaRPr lang="en-US" sz="4400" b="0" strike="noStrike" spc="-1" dirty="0">
              <a:latin typeface="Gilroy ExtraBold" panose="000009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7669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3354</TotalTime>
  <Words>763</Words>
  <Application>Microsoft Office PowerPoint</Application>
  <PresentationFormat>Широкоэкранный</PresentationFormat>
  <Paragraphs>157</Paragraphs>
  <Slides>25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7" baseType="lpstr">
      <vt:lpstr>Arial</vt:lpstr>
      <vt:lpstr>Calibri</vt:lpstr>
      <vt:lpstr>Cambria Math</vt:lpstr>
      <vt:lpstr>Gilroy ExtraBold</vt:lpstr>
      <vt:lpstr>Gilroy Light</vt:lpstr>
      <vt:lpstr>Inter Display Medium</vt:lpstr>
      <vt:lpstr>Symbol</vt:lpstr>
      <vt:lpstr>Times New Roman</vt:lpstr>
      <vt:lpstr>Wingdings</vt:lpstr>
      <vt:lpstr>Office Theme</vt:lpstr>
      <vt:lpstr>Office Theme</vt:lpstr>
      <vt:lpstr>Office Theme</vt:lpstr>
      <vt:lpstr>Faint X-ray sources in the Nuclear Stellar Disk using deep Chandra observations</vt:lpstr>
      <vt:lpstr>Презентация PowerPoint</vt:lpstr>
      <vt:lpstr>Nuclear Stellar Disk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 for your attention!</vt:lpstr>
      <vt:lpstr>Additional slides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Рентгеновское излучение Центрального Звездного Диска Млечного Пути по данным телескопа ART-XC им. Павлинского обсерватории СРГ</dc:title>
  <dc:subject/>
  <dc:creator>Валентин Незабудкин</dc:creator>
  <dc:description/>
  <cp:lastModifiedBy>Valentin Nezabudkin</cp:lastModifiedBy>
  <cp:revision>477</cp:revision>
  <dcterms:created xsi:type="dcterms:W3CDTF">2023-11-01T16:10:08Z</dcterms:created>
  <dcterms:modified xsi:type="dcterms:W3CDTF">2026-06-15T19:35:22Z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5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14</vt:i4>
  </property>
</Properties>
</file>