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292" r:id="rId2"/>
    <p:sldId id="304" r:id="rId3"/>
    <p:sldId id="28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1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E00DE-71D1-445E-B64E-C50CC964EFA4}" type="datetimeFigureOut">
              <a:rPr lang="en-GB" smtClean="0"/>
              <a:t>04/02/2026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2E718-63B1-460A-9A89-E9504DE756A1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103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F1E2BC-7AEB-49CD-8938-EF715D34873A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5530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FC930E-F3EB-3BD3-0618-ED2F85503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809FE9D-9F89-BA2B-4CEC-1BD2FCA97A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403FD4-495C-286B-839E-BD2F02A4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373E64C-AD19-35DF-F421-BB0E50B3A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2B61FD-BFEA-3F43-DADE-F230D7B6F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6267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381DEA-DADD-BB27-2745-F897EABCC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825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s-ES" sz="4400" dirty="0">
                <a:solidFill>
                  <a:srgbClr val="30ABE2"/>
                </a:solidFill>
              </a:rPr>
              <a:t>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03A952-7504-AF0D-9580-43397ED38DA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0" y="1327489"/>
            <a:ext cx="12192000" cy="4967175"/>
          </a:xfrm>
        </p:spPr>
        <p:txBody>
          <a:bodyPr/>
          <a:lstStyle>
            <a:lvl1pPr>
              <a:defRPr/>
            </a:lvl1pPr>
            <a:lvl2pPr>
              <a:defRPr sz="2400"/>
            </a:lvl2pPr>
            <a:lvl5pPr marL="1828800" indent="0">
              <a:buNone/>
              <a:defRPr/>
            </a:lvl5pPr>
          </a:lstStyle>
          <a:p>
            <a:pPr marL="285750" indent="-285750">
              <a:buClr>
                <a:srgbClr val="E45A5C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181756"/>
                </a:solidFill>
              </a:rPr>
              <a:t>Nivel 1</a:t>
            </a:r>
          </a:p>
          <a:p>
            <a:pPr marL="742950" lvl="1" indent="-285750">
              <a:buClr>
                <a:srgbClr val="E45A5C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181756"/>
                </a:solidFill>
              </a:rPr>
              <a:t>Nivel 2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9499E3-856D-DEBD-2FDE-15861043A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66608" y="6523606"/>
            <a:ext cx="6667499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Ivan.vila@csic.es, 2nd CNID workshop, CIEMAT, Madrid, February 2026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DC7451-3EAC-10E0-349C-EB1D1CE07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4107" y="6501947"/>
            <a:ext cx="517071" cy="365125"/>
          </a:xfrm>
        </p:spPr>
        <p:txBody>
          <a:bodyPr/>
          <a:lstStyle/>
          <a:p>
            <a:fld id="{56D608BA-95B9-4845-B17A-92922F216A0D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83356401-136F-4F26-A408-29483E7F33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96525" y="259649"/>
            <a:ext cx="1653489" cy="31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451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51A9BF6-65E7-1EC6-7264-588B116AC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4400" dirty="0">
                <a:solidFill>
                  <a:srgbClr val="30ABE2"/>
                </a:solidFill>
              </a:rPr>
              <a:t>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02AB68-D151-6AF6-ECBA-A3769A7B8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338716"/>
            <a:ext cx="12192000" cy="4784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buClr>
                <a:srgbClr val="E45A5C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181756"/>
                </a:solidFill>
              </a:rPr>
              <a:t>Nivel 1</a:t>
            </a:r>
          </a:p>
          <a:p>
            <a:pPr marL="742950" lvl="1" indent="-285750">
              <a:buClr>
                <a:srgbClr val="E45A5C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181756"/>
                </a:solidFill>
              </a:rPr>
              <a:t>Nivel 2</a:t>
            </a:r>
            <a:endParaRPr lang="es-ES" sz="2800" dirty="0">
              <a:solidFill>
                <a:srgbClr val="181756"/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1FDA0A-5D2E-3F58-16EE-625C4572A7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319156" y="6492874"/>
            <a:ext cx="53203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Ivan.vila@csic.es, 2nd CNID workshop, CIEMAT, Madrid, February 2026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E000355-5AF5-8DAD-176F-953490718F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39551" y="6492875"/>
            <a:ext cx="5524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608BA-95B9-4845-B17A-92922F216A0D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1E5863FD-83D0-4141-B0B6-78527E2F20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96525" y="259649"/>
            <a:ext cx="1653489" cy="31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41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rgbClr val="30ABE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93B77D34-D95B-487F-8FA5-AE6023E8B9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arker size="2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effectLst>
            <a:glow rad="127000">
              <a:schemeClr val="accent1">
                <a:alpha val="26000"/>
              </a:schemeClr>
            </a:glo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37801D8-801E-45F1-98B2-434B6782E2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29732"/>
            <a:ext cx="11904617" cy="677589"/>
          </a:xfrm>
        </p:spPr>
        <p:txBody>
          <a:bodyPr>
            <a:noAutofit/>
          </a:bodyPr>
          <a:lstStyle/>
          <a:p>
            <a:pPr algn="l"/>
            <a:r>
              <a:rPr lang="en-US" sz="4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CNID</a:t>
            </a:r>
            <a:r>
              <a:rPr lang="en-US" sz="4800" b="1" dirty="0">
                <a:solidFill>
                  <a:srgbClr val="FF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 </a:t>
            </a:r>
            <a:r>
              <a:rPr lang="en-US" sz="4800" b="1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Final Wrap-up </a:t>
            </a:r>
            <a:r>
              <a:rPr lang="en-US" sz="4800" b="1">
                <a:solidFill>
                  <a:srgbClr val="FF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</a:t>
            </a:r>
            <a:endParaRPr lang="en-US" sz="4800" b="1" dirty="0">
              <a:solidFill>
                <a:srgbClr val="FF0000"/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CD31EFF-2A4C-4D69-93C4-5471693978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75" y="465727"/>
            <a:ext cx="9144000" cy="423723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2nd CNID Workshop,  CIEMAT</a:t>
            </a:r>
            <a:r>
              <a:rPr lang="en-US" sz="2000" dirty="0"/>
              <a:t> </a:t>
            </a:r>
          </a:p>
          <a:p>
            <a:pPr algn="l"/>
            <a:endParaRPr lang="en-US" sz="2000" dirty="0">
              <a:solidFill>
                <a:srgbClr val="FF0000"/>
              </a:solidFill>
            </a:endParaRPr>
          </a:p>
          <a:p>
            <a:pPr algn="l"/>
            <a:endParaRPr lang="en-US" sz="2000" dirty="0">
              <a:solidFill>
                <a:srgbClr val="30ABE2"/>
              </a:solidFill>
            </a:endParaRPr>
          </a:p>
          <a:p>
            <a:pPr algn="l"/>
            <a:endParaRPr lang="en-US" dirty="0"/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D3DCE405-AADC-4D04-9234-3DD7B4B016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67825" y="5754173"/>
            <a:ext cx="2848385" cy="1043819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BBD02D2B-5923-4801-B756-42BE12F04647}"/>
              </a:ext>
            </a:extLst>
          </p:cNvPr>
          <p:cNvSpPr/>
          <p:nvPr/>
        </p:nvSpPr>
        <p:spPr>
          <a:xfrm>
            <a:off x="287382" y="6336327"/>
            <a:ext cx="61144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30ABE2"/>
                </a:solidFill>
              </a:rPr>
              <a:t>I. Vila,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Instituto de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Física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de Cantabria </a:t>
            </a:r>
            <a:r>
              <a:rPr lang="en-US" sz="2400" dirty="0">
                <a:solidFill>
                  <a:srgbClr val="FF0000"/>
                </a:solidFill>
              </a:rPr>
              <a:t>(CSIC-UC)</a:t>
            </a:r>
          </a:p>
        </p:txBody>
      </p:sp>
    </p:spTree>
    <p:extLst>
      <p:ext uri="{BB962C8B-B14F-4D97-AF65-F5344CB8AC3E}">
        <p14:creationId xmlns:p14="http://schemas.microsoft.com/office/powerpoint/2010/main" val="3971072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201124"/>
          </a:xfrm>
        </p:spPr>
        <p:txBody>
          <a:bodyPr>
            <a:normAutofit fontScale="90000"/>
          </a:bodyPr>
          <a:lstStyle/>
          <a:p>
            <a:r>
              <a:rPr lang="en-GB" sz="6700" dirty="0"/>
              <a:t>Actions list</a:t>
            </a:r>
            <a:br>
              <a:rPr lang="es-ES" dirty="0"/>
            </a:br>
            <a:endParaRPr lang="en-GB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4CF3278C-7BBB-448D-8F82-865B1C6E4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303" y="968366"/>
            <a:ext cx="11953875" cy="5673065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Completing and approving the network by-laws (Management Team + IB)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Completing the Strategic Analysis (Steering group, call for dedicated meeting soon)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Completing the School preparation (School organizers)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Completing the communication and diffusion tools: web page (Management Team)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Appointment of the diffusion task Force (Management Team)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Reaching out to more industrial/funding agency stakeholders (</a:t>
            </a:r>
            <a:r>
              <a:rPr lang="en-US" sz="3600" dirty="0" err="1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Mangement</a:t>
            </a: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 Team) – Opportunity on neutron dosimetry to provide input to CSN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latin typeface="Calibri Light" panose="020F0302020204030204" pitchFamily="34" charset="0"/>
                <a:ea typeface="Arial" panose="020B0604020202020204" pitchFamily="34" charset="0"/>
                <a:cs typeface="Calibri Light" panose="020F0302020204030204" pitchFamily="34" charset="0"/>
              </a:rPr>
              <a:t>Next year work shop – one candidate site already volunteer, if you are interested let us know asap (next week).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3600" dirty="0">
              <a:solidFill>
                <a:srgbClr val="000000"/>
              </a:solidFill>
              <a:latin typeface="Calibri Light" panose="020F0302020204030204" pitchFamily="34" charset="0"/>
              <a:ea typeface="Arial" panose="020B0604020202020204" pitchFamily="34" charset="0"/>
              <a:cs typeface="Calibri Light" panose="020F0302020204030204" pitchFamily="34" charset="0"/>
            </a:endParaRPr>
          </a:p>
          <a:p>
            <a:pPr lvl="1">
              <a:buClr>
                <a:srgbClr val="FF0000"/>
              </a:buClr>
            </a:pPr>
            <a:endParaRPr lang="en-GB" sz="32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36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3600" dirty="0"/>
          </a:p>
          <a:p>
            <a:pPr>
              <a:buClr>
                <a:srgbClr val="FF0000"/>
              </a:buClr>
            </a:pPr>
            <a:endParaRPr lang="en-GB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8466130-55EA-4C79-9275-BEA3B18E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s-E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809FB2C-F3B7-4782-BA9B-022A7005D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393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CBDBDC07-0FD8-4E41-A8E4-8A06DA068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59442"/>
            <a:ext cx="10515600" cy="1325563"/>
          </a:xfrm>
        </p:spPr>
        <p:txBody>
          <a:bodyPr/>
          <a:lstStyle/>
          <a:p>
            <a:r>
              <a:rPr lang="en-US" dirty="0"/>
              <a:t>¡</a:t>
            </a:r>
            <a:r>
              <a:rPr lang="en-US" dirty="0" err="1"/>
              <a:t>Muchas</a:t>
            </a:r>
            <a:r>
              <a:rPr lang="en-US" dirty="0"/>
              <a:t> gracias a </a:t>
            </a:r>
            <a:r>
              <a:rPr lang="en-US" dirty="0" err="1"/>
              <a:t>tod@s</a:t>
            </a:r>
            <a:r>
              <a:rPr lang="en-US" dirty="0"/>
              <a:t>!</a:t>
            </a: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C62BD5B2-D38B-4968-B406-593C5521B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Ivan.vila@csic.es, 2nd CNID workshop, CIEMAT, Madrid, February 2026</a:t>
            </a:r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DFEF928-6BD5-4305-8C43-18844E83F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608BA-95B9-4845-B17A-92922F216A0D}" type="slidenum">
              <a:rPr lang="en-US" smtClean="0"/>
              <a:t>3</a:t>
            </a:fld>
            <a:endParaRPr lang="en-U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65D9738-A21F-4F01-90D8-04859F1F22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1"/>
          <a:stretch/>
        </p:blipFill>
        <p:spPr>
          <a:xfrm>
            <a:off x="1371600" y="1219199"/>
            <a:ext cx="9144000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490971"/>
      </p:ext>
    </p:extLst>
  </p:cSld>
  <p:clrMapOvr>
    <a:masterClrMapping/>
  </p:clrMapOvr>
</p:sld>
</file>

<file path=ppt/theme/theme1.xml><?xml version="1.0" encoding="utf-8"?>
<a:theme xmlns:a="http://schemas.openxmlformats.org/drawingml/2006/main" name="CNID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3591</TotalTime>
  <Words>173</Words>
  <Application>Microsoft Office PowerPoint</Application>
  <PresentationFormat>Panorámica</PresentationFormat>
  <Paragraphs>24</Paragraphs>
  <Slides>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Calibri Light</vt:lpstr>
      <vt:lpstr>Wingdings</vt:lpstr>
      <vt:lpstr>CNID</vt:lpstr>
      <vt:lpstr>CNID  Final Wrap-up  </vt:lpstr>
      <vt:lpstr>Actions list </vt:lpstr>
      <vt:lpstr>¡Muchas gracias a tod@s!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CPAN Network on Instrumentation and detectors</dc:title>
  <dc:creator>Iván Vila Álvarez</dc:creator>
  <cp:lastModifiedBy>Iván Vila Álvarez</cp:lastModifiedBy>
  <cp:revision>158</cp:revision>
  <dcterms:created xsi:type="dcterms:W3CDTF">2024-05-08T00:08:26Z</dcterms:created>
  <dcterms:modified xsi:type="dcterms:W3CDTF">2026-02-04T09:59:17Z</dcterms:modified>
</cp:coreProperties>
</file>