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92" r:id="rId2"/>
    <p:sldId id="304" r:id="rId3"/>
    <p:sldId id="284" r:id="rId4"/>
    <p:sldId id="318" r:id="rId5"/>
    <p:sldId id="306" r:id="rId6"/>
    <p:sldId id="290" r:id="rId7"/>
    <p:sldId id="308" r:id="rId8"/>
    <p:sldId id="313" r:id="rId9"/>
    <p:sldId id="333" r:id="rId10"/>
    <p:sldId id="334" r:id="rId11"/>
    <p:sldId id="335" r:id="rId12"/>
    <p:sldId id="336" r:id="rId13"/>
    <p:sldId id="339" r:id="rId14"/>
    <p:sldId id="340" r:id="rId15"/>
    <p:sldId id="341" r:id="rId16"/>
    <p:sldId id="342" r:id="rId17"/>
    <p:sldId id="315" r:id="rId18"/>
    <p:sldId id="337" r:id="rId19"/>
    <p:sldId id="338" r:id="rId20"/>
    <p:sldId id="314" r:id="rId21"/>
    <p:sldId id="326" r:id="rId22"/>
    <p:sldId id="33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3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E00DE-71D1-445E-B64E-C50CC964EFA4}" type="datetimeFigureOut">
              <a:rPr lang="en-GB" smtClean="0"/>
              <a:t>02/02/2026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2E718-63B1-460A-9A89-E9504DE756A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103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F1E2BC-7AEB-49CD-8938-EF715D34873A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5530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FC930E-F3EB-3BD3-0618-ED2F8550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809FE9D-9F89-BA2B-4CEC-1BD2FCA97A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403FD4-495C-286B-839E-BD2F02A4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373E64C-AD19-35DF-F421-BB0E50B3A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2B61FD-BFEA-3F43-DADE-F230D7B6F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626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381DEA-DADD-BB27-2745-F897EABCC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825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s-ES" sz="4400" dirty="0">
                <a:solidFill>
                  <a:srgbClr val="30ABE2"/>
                </a:solidFill>
              </a:rPr>
              <a:t>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03A952-7504-AF0D-9580-43397ED38DA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0" y="1327489"/>
            <a:ext cx="12192000" cy="4967175"/>
          </a:xfrm>
        </p:spPr>
        <p:txBody>
          <a:bodyPr/>
          <a:lstStyle>
            <a:lvl1pPr>
              <a:defRPr/>
            </a:lvl1pPr>
            <a:lvl2pPr>
              <a:defRPr sz="2400"/>
            </a:lvl2pPr>
            <a:lvl5pPr marL="1828800" indent="0">
              <a:buNone/>
              <a:defRPr/>
            </a:lvl5pPr>
          </a:lstStyle>
          <a:p>
            <a:pPr marL="285750" indent="-285750">
              <a:buClr>
                <a:srgbClr val="E45A5C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181756"/>
                </a:solidFill>
              </a:rPr>
              <a:t>Nivel 1</a:t>
            </a:r>
          </a:p>
          <a:p>
            <a:pPr marL="742950" lvl="1" indent="-285750">
              <a:buClr>
                <a:srgbClr val="E45A5C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181756"/>
                </a:solidFill>
              </a:rPr>
              <a:t>Nivel 2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9499E3-856D-DEBD-2FDE-15861043A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66608" y="6523606"/>
            <a:ext cx="6667499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Ivan.vila@csic.es, 2nd CNID workshop, CIEMAT, Madrid, February 2026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DC7451-3EAC-10E0-349C-EB1D1CE07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4107" y="6501947"/>
            <a:ext cx="517071" cy="365125"/>
          </a:xfrm>
        </p:spPr>
        <p:txBody>
          <a:bodyPr/>
          <a:lstStyle/>
          <a:p>
            <a:fld id="{56D608BA-95B9-4845-B17A-92922F216A0D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83356401-136F-4F26-A408-29483E7F33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96525" y="259649"/>
            <a:ext cx="1653489" cy="31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451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51A9BF6-65E7-1EC6-7264-588B116AC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400" dirty="0">
                <a:solidFill>
                  <a:srgbClr val="30ABE2"/>
                </a:solidFill>
              </a:rPr>
              <a:t>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02AB68-D151-6AF6-ECBA-A3769A7B8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338716"/>
            <a:ext cx="12192000" cy="4784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buClr>
                <a:srgbClr val="E45A5C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181756"/>
                </a:solidFill>
              </a:rPr>
              <a:t>Nivel 1</a:t>
            </a:r>
          </a:p>
          <a:p>
            <a:pPr marL="742950" lvl="1" indent="-285750">
              <a:buClr>
                <a:srgbClr val="E45A5C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181756"/>
                </a:solidFill>
              </a:rPr>
              <a:t>Nivel 2</a:t>
            </a:r>
            <a:endParaRPr lang="es-ES" sz="2800" dirty="0">
              <a:solidFill>
                <a:srgbClr val="181756"/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1FDA0A-5D2E-3F58-16EE-625C4572A7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319156" y="6492874"/>
            <a:ext cx="53203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Ivan.vila@csic.es, 2nd CNID workshop, CIEMAT, Madrid, February 2026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E000355-5AF5-8DAD-176F-953490718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9551" y="6492875"/>
            <a:ext cx="5524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608BA-95B9-4845-B17A-92922F216A0D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1E5863FD-83D0-4141-B0B6-78527E2F2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96525" y="259649"/>
            <a:ext cx="1653489" cy="31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41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rgbClr val="30ABE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attermost.web.cern.ch/signup_user_complete/?id=p6u5qsktu3bw8qfus4dpocycka&amp;md=link&amp;sbr=su" TargetMode="External"/><Relationship Id="rId2" Type="http://schemas.openxmlformats.org/officeDocument/2006/relationships/hyperlink" Target="https://indico.global/category/1334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mailto:CNID-SG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93B77D34-D95B-487F-8FA5-AE6023E8B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 size="2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effectLst>
            <a:glow rad="127000">
              <a:schemeClr val="accent1">
                <a:alpha val="26000"/>
              </a:schemeClr>
            </a:glo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37801D8-801E-45F1-98B2-434B6782E2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29732"/>
            <a:ext cx="11904617" cy="677589"/>
          </a:xfrm>
        </p:spPr>
        <p:txBody>
          <a:bodyPr>
            <a:noAutofit/>
          </a:bodyPr>
          <a:lstStyle/>
          <a:p>
            <a:pPr algn="l"/>
            <a:r>
              <a:rPr lang="en-US" sz="4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CNID</a:t>
            </a:r>
            <a:r>
              <a:rPr lang="en-US" sz="4800" b="1" dirty="0">
                <a:solidFill>
                  <a:srgbClr val="FF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Status</a:t>
            </a:r>
            <a:r>
              <a:rPr lang="en-US" sz="4800" b="1" dirty="0">
                <a:solidFill>
                  <a:srgbClr val="FF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Report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CD31EFF-2A4C-4D69-93C4-5471693978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75" y="465727"/>
            <a:ext cx="9144000" cy="423723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2nd CNID Workshop,  CIEMAT</a:t>
            </a:r>
            <a:r>
              <a:rPr lang="en-US" sz="2000" dirty="0"/>
              <a:t> </a:t>
            </a:r>
          </a:p>
          <a:p>
            <a:pPr algn="l"/>
            <a:endParaRPr lang="en-US" sz="2000" dirty="0">
              <a:solidFill>
                <a:srgbClr val="FF0000"/>
              </a:solidFill>
            </a:endParaRPr>
          </a:p>
          <a:p>
            <a:pPr algn="l"/>
            <a:endParaRPr lang="en-US" sz="2000" dirty="0">
              <a:solidFill>
                <a:srgbClr val="30ABE2"/>
              </a:solidFill>
            </a:endParaRPr>
          </a:p>
          <a:p>
            <a:pPr algn="l"/>
            <a:endParaRPr lang="en-US" dirty="0"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D3DCE405-AADC-4D04-9234-3DD7B4B016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67825" y="5754173"/>
            <a:ext cx="2848385" cy="1043819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BBD02D2B-5923-4801-B756-42BE12F04647}"/>
              </a:ext>
            </a:extLst>
          </p:cNvPr>
          <p:cNvSpPr/>
          <p:nvPr/>
        </p:nvSpPr>
        <p:spPr>
          <a:xfrm>
            <a:off x="287382" y="6336327"/>
            <a:ext cx="61144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30ABE2"/>
                </a:solidFill>
              </a:rPr>
              <a:t>I. Vila,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Instituto de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Física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de Cantabria </a:t>
            </a:r>
            <a:r>
              <a:rPr lang="en-US" sz="2400" dirty="0">
                <a:solidFill>
                  <a:srgbClr val="FF0000"/>
                </a:solidFill>
              </a:rPr>
              <a:t>(CSIC-UC)</a:t>
            </a:r>
          </a:p>
        </p:txBody>
      </p:sp>
    </p:spTree>
    <p:extLst>
      <p:ext uri="{BB962C8B-B14F-4D97-AF65-F5344CB8AC3E}">
        <p14:creationId xmlns:p14="http://schemas.microsoft.com/office/powerpoint/2010/main" val="3971072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7284"/>
            <a:ext cx="10515600" cy="689097"/>
          </a:xfrm>
        </p:spPr>
        <p:txBody>
          <a:bodyPr>
            <a:normAutofit fontScale="90000"/>
          </a:bodyPr>
          <a:lstStyle/>
          <a:p>
            <a:r>
              <a:rPr lang="en-US" dirty="0"/>
              <a:t>Progress report: WP1 Coordination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2609B40-8542-4A4E-B97D-E85E4989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893" y="868535"/>
            <a:ext cx="11462657" cy="212231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1.3: Annual Workshop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Facilitate knowledge exchange, collaboration, and strategic planning through yearly workshops.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Deliverable: Organize one workshop annually.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Today’s Annual workshop at </a:t>
            </a:r>
            <a:r>
              <a:rPr lang="en-US" altLang="en-US" sz="3200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Ciemat</a:t>
            </a:r>
            <a:r>
              <a:rPr lang="en-US" altLang="en-US" sz="3200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(Feb 4-6 2026)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altLang="en-US" sz="3200" dirty="0">
              <a:solidFill>
                <a:srgbClr val="002060"/>
              </a:solidFill>
              <a:highlight>
                <a:srgbClr val="00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B81190E-C999-4BA4-B584-205583CA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10</a:t>
            </a:fld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F649F21-5470-41CA-819F-B74DF22B8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255" y="3181580"/>
            <a:ext cx="8565796" cy="335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521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7284"/>
            <a:ext cx="10515600" cy="689097"/>
          </a:xfrm>
        </p:spPr>
        <p:txBody>
          <a:bodyPr>
            <a:normAutofit fontScale="90000"/>
          </a:bodyPr>
          <a:lstStyle/>
          <a:p>
            <a:r>
              <a:rPr lang="en-US" dirty="0"/>
              <a:t>Progress report: WP1 Coordination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2609B40-8542-4A4E-B97D-E85E4989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71" y="661831"/>
            <a:ext cx="11465379" cy="16527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1.4: Thematic Mini-Workshops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Focused events on R&amp;D topics with review talks, discussions, and training.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Deliverable: One or two mini-workshops per year.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Contribution to the 2</a:t>
            </a:r>
            <a:r>
              <a:rPr lang="en-US" altLang="en-US" sz="3200" b="1" baseline="30000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nd</a:t>
            </a: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DRD3 TCT School at CERN (23–25 Sept 2025 ), funding of Spanish Students.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b="1" u="sng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Please</a:t>
            </a:r>
            <a:r>
              <a:rPr lang="en-US" altLang="en-US" sz="3200" u="sng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3200" b="1" u="sng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come to us with proposals</a:t>
            </a:r>
            <a:r>
              <a:rPr lang="en-US" altLang="en-US" sz="3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B81190E-C999-4BA4-B584-205583CA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11</a:t>
            </a:fld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8FD82E1-9887-48B2-AB22-AC73BCE43A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778"/>
          <a:stretch/>
        </p:blipFill>
        <p:spPr>
          <a:xfrm>
            <a:off x="5487670" y="2486753"/>
            <a:ext cx="5961380" cy="379351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0CD159F-5A15-4F2F-AD56-80C1EC1274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71" y="2511641"/>
            <a:ext cx="5165050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676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7284"/>
            <a:ext cx="10515600" cy="689097"/>
          </a:xfrm>
        </p:spPr>
        <p:txBody>
          <a:bodyPr>
            <a:normAutofit fontScale="90000"/>
          </a:bodyPr>
          <a:lstStyle/>
          <a:p>
            <a:r>
              <a:rPr lang="en-US" dirty="0"/>
              <a:t>Progress report: WP1 Coordination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2609B40-8542-4A4E-B97D-E85E4989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71" y="897111"/>
            <a:ext cx="11462657" cy="302719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1.5: Strategic Analysis and Resource Optimization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Analyze R&amp;D capabilities, infrastructure, and collaboration opportunities for strategic alignment.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Deliverable: Reports on R&amp;D priorities, methodologies, and challenges.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Today:  status report of the preparation at each of the Working Group dedicated sessions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B81190E-C999-4BA4-B584-205583CA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12</a:t>
            </a:fld>
            <a:endParaRPr lang="es-ES"/>
          </a:p>
        </p:txBody>
      </p:sp>
      <p:pic>
        <p:nvPicPr>
          <p:cNvPr id="7" name="Google Shape;96;p2">
            <a:extLst>
              <a:ext uri="{FF2B5EF4-FFF2-40B4-BE49-F238E27FC236}">
                <a16:creationId xmlns:a16="http://schemas.microsoft.com/office/drawing/2014/main" id="{0CA7A158-B387-4FB1-8C1B-048F39B4043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2737" y="4124853"/>
            <a:ext cx="10186524" cy="219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5100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1.5: Strategic Analysis - Motivations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B81190E-C999-4BA4-B584-205583CA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2609B40-8542-4A4E-B97D-E85E4989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71" y="897111"/>
            <a:ext cx="11462657" cy="302719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Enable dedicated funding lines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White Book as a strategic instrument to support dialogue with funding agencies and justify specific, stable funding schemes for detector and instrumentation R&amp;D (currently fragmented or non-existent)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Make synergies visible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Provide a clear map of capabilities, technologies, and infrastructures across CNID groups → identify existing synergies and new collaboration opportunities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National reference document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First coordinated White Book in Spain focused on </a:t>
            </a:r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detector and instrumentation R&amp;D</a:t>
            </a: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aligned with international roadmaps and large-scale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The cost of inaction 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Instrumentation R&amp;D remains </a:t>
            </a:r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under-recognised and under-funded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Critical know-how risks being </a:t>
            </a:r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diluted or lost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Spain remains </a:t>
            </a:r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reactive</a:t>
            </a: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rather than </a:t>
            </a:r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strategic</a:t>
            </a: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in international initiatives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altLang="en-US" sz="36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231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1.5: Strategic Analysis - Timeline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B81190E-C999-4BA4-B584-205583CA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2609B40-8542-4A4E-B97D-E85E4989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34" y="1355844"/>
            <a:ext cx="6013966" cy="3133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Phase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 –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Information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Gathering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(WG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level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Strategic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analysis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carried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out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by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CNID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Steering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WG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Conveners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gather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input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their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groups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Dedicated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WG meetings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relevant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contributors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Status: in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progress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Output: WG-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specific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status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report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this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meeting)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Phase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2 – WG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Strategic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Drafts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WG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Conveners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release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initial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strategic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analysis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drafts 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Output: 4-page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strategic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document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per WG(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Structure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shown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next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slide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Deadline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Deadline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s-ES" altLang="en-US" sz="2000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March 16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4873BA4B-8F1C-48AC-AEE0-762C19CD3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364157"/>
            <a:ext cx="5889271" cy="302719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Phase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3 –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Consolidation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&amp;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Steering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Review</a:t>
            </a:r>
            <a:endParaRPr lang="es-ES" altLang="en-US" sz="20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Management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Team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consolidates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WG drafts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Preparation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 single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integrated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document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Executive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summary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included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Output: complete draft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Steering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review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Deadline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s-ES" altLang="en-US" sz="2000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April 20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Phase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4 – Network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Review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&amp;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Endorsement</a:t>
            </a:r>
            <a:endParaRPr lang="es-ES" altLang="en-US" sz="20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Incorporation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Steering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feedback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Circulation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full CNID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network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Final output: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Strategic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Analysis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Report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Endorsed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by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Institutional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Board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Deadline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s-ES" altLang="en-US" sz="2000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May 25</a:t>
            </a:r>
            <a:endParaRPr lang="en-US" altLang="en-US" sz="20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</a:pPr>
            <a:endParaRPr lang="es-ES" altLang="en-US" sz="20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67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 1.5: Strategic Analysis – Requested Inputs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B81190E-C999-4BA4-B584-205583CA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pPr/>
              <a:t>15</a:t>
            </a:fld>
            <a:endParaRPr lang="es-ES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4873BA4B-8F1C-48AC-AEE0-762C19CD3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6321" y="981772"/>
            <a:ext cx="7163890" cy="302719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Executive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Summary</a:t>
            </a:r>
            <a:endParaRPr lang="es-ES" altLang="en-US" sz="20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Main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findings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strategic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messages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WG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Current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Situation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&amp;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Capabilities</a:t>
            </a:r>
            <a:endParaRPr lang="es-ES" altLang="en-US" sz="20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Scientific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technical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focus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areas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main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R&amp;D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topics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Human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resources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institutional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support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Infrastructure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equipment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and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key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technical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capabilities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Positioning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&amp; </a:t>
            </a: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Synergies</a:t>
            </a:r>
            <a:endParaRPr lang="es-ES" altLang="en-US" sz="20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National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collaborations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potential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cross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-WG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synergies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alignment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roadmaps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EU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initiatives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Funding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landscape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instrumentation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R&amp;D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Strategic</a:t>
            </a:r>
            <a:r>
              <a:rPr lang="es-ES" altLang="en-US" sz="20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Outlook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SWOT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analysis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(gaps,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risks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opportunities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Strategic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priorities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recommendations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(5-year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horizon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Actions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infrastructure</a:t>
            </a:r>
            <a:r>
              <a:rPr lang="es-ES" altLang="en-US" sz="20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training, KTT, and </a:t>
            </a:r>
            <a:r>
              <a:rPr lang="es-ES" altLang="en-US" sz="20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funding</a:t>
            </a:r>
            <a:endParaRPr lang="es-ES" altLang="en-US" sz="20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Google Shape;155;p6">
            <a:extLst>
              <a:ext uri="{FF2B5EF4-FFF2-40B4-BE49-F238E27FC236}">
                <a16:creationId xmlns:a16="http://schemas.microsoft.com/office/drawing/2014/main" id="{6B0BA34A-BAEF-49D6-BF95-BDD2DB62957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1789" y="992853"/>
            <a:ext cx="4865468" cy="556053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3128879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 1.5: Strategic Analysis – Convener’s charge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B81190E-C999-4BA4-B584-205583CA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pPr/>
              <a:t>16</a:t>
            </a:fld>
            <a:endParaRPr lang="es-ES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4873BA4B-8F1C-48AC-AEE0-762C19CD3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37" y="981772"/>
            <a:ext cx="11363497" cy="302719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Ensure internal coordination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Align all WG conveners on scope and objectives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Share the workload and adopt a comprehensive approach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Build an inclusive WG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Identify all relevant groups and contributors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 proactive at this stage — broad outreach is encouraged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Activate the WG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Launch and chair WG meetings (online, use the communication tools (</a:t>
            </a:r>
            <a:r>
              <a:rPr lang="en-GB" altLang="en-US" sz="24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Indico</a:t>
            </a:r>
            <a:r>
              <a:rPr lang="en-GB" altLang="en-US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altLang="en-US" sz="2400" b="1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Mattermost</a:t>
            </a:r>
            <a:r>
              <a:rPr lang="en-GB" altLang="en-US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e-groups)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Check completeness of expertise and identify missing contributors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Guide the content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Review the WG Strategic Analysis Template and understand each section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24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Contact coordinators whenever clarification is needed</a:t>
            </a:r>
            <a:endParaRPr lang="es-ES" altLang="en-US" sz="24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589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8100" y="469684"/>
            <a:ext cx="10134600" cy="689097"/>
          </a:xfrm>
        </p:spPr>
        <p:txBody>
          <a:bodyPr>
            <a:normAutofit fontScale="90000"/>
          </a:bodyPr>
          <a:lstStyle/>
          <a:p>
            <a:r>
              <a:rPr lang="en-US" dirty="0"/>
              <a:t>Progress Report: WP2 Training 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2609B40-8542-4A4E-B97D-E85E4989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450" y="1108937"/>
            <a:ext cx="10576906" cy="25569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2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Training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2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2.1 School Organization: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2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Organize a two-week annual school for early-career researchers in detector and instrumentation.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2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Provide structured education and hands-on training to stay updated on advancements in the field.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2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Deliverable: Two-week school annually.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Network </a:t>
            </a:r>
            <a:r>
              <a:rPr lang="es-ES" altLang="en-US" sz="3200" b="1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School</a:t>
            </a:r>
            <a:r>
              <a:rPr lang="es-E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at IFIC in June, </a:t>
            </a:r>
            <a:r>
              <a:rPr lang="es-ES" altLang="en-US" sz="3200" b="1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interested</a:t>
            </a:r>
            <a:r>
              <a:rPr lang="es-E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3200" b="1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community</a:t>
            </a:r>
            <a:r>
              <a:rPr lang="es-E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3200" b="1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already</a:t>
            </a:r>
            <a:r>
              <a:rPr lang="es-E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3200" b="1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contacted</a:t>
            </a:r>
            <a:r>
              <a:rPr lang="es-E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s-ES" altLang="en-US" sz="3200" b="1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hand-on</a:t>
            </a:r>
            <a:r>
              <a:rPr lang="es-E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training </a:t>
            </a:r>
            <a:r>
              <a:rPr lang="es-ES" altLang="en-US" sz="3200" b="1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activities</a:t>
            </a:r>
            <a:r>
              <a:rPr lang="es-E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3200" b="1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indentified</a:t>
            </a:r>
            <a:endParaRPr lang="en-GB" altLang="en-US" sz="3200" b="1" dirty="0">
              <a:solidFill>
                <a:srgbClr val="002060"/>
              </a:solidFill>
              <a:highlight>
                <a:srgbClr val="00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altLang="en-US" sz="36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altLang="en-US" sz="36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DCB05A-4FD4-4000-9AFC-7D7E9F9D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17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7EEB0A57-5A55-4800-870D-238A049AE443}"/>
              </a:ext>
            </a:extLst>
          </p:cNvPr>
          <p:cNvSpPr/>
          <p:nvPr/>
        </p:nvSpPr>
        <p:spPr>
          <a:xfrm>
            <a:off x="40822" y="6121393"/>
            <a:ext cx="100243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 err="1">
                <a:solidFill>
                  <a:prstClr val="black"/>
                </a:solidFill>
              </a:rPr>
              <a:t>Dedicated</a:t>
            </a:r>
            <a:r>
              <a:rPr lang="es-ES" sz="2800" dirty="0">
                <a:solidFill>
                  <a:prstClr val="black"/>
                </a:solidFill>
              </a:rPr>
              <a:t> </a:t>
            </a:r>
            <a:r>
              <a:rPr lang="es-ES" sz="2800" dirty="0" err="1">
                <a:solidFill>
                  <a:prstClr val="black"/>
                </a:solidFill>
              </a:rPr>
              <a:t>talk</a:t>
            </a:r>
            <a:r>
              <a:rPr lang="es-ES" sz="2800" dirty="0">
                <a:solidFill>
                  <a:prstClr val="black"/>
                </a:solidFill>
              </a:rPr>
              <a:t> </a:t>
            </a:r>
            <a:r>
              <a:rPr lang="es-ES" sz="2800" dirty="0" err="1">
                <a:solidFill>
                  <a:prstClr val="black"/>
                </a:solidFill>
              </a:rPr>
              <a:t>on</a:t>
            </a:r>
            <a:r>
              <a:rPr lang="es-ES" sz="2800" dirty="0">
                <a:solidFill>
                  <a:prstClr val="black"/>
                </a:solidFill>
              </a:rPr>
              <a:t> </a:t>
            </a:r>
            <a:r>
              <a:rPr lang="es-ES" sz="2800" dirty="0" err="1">
                <a:solidFill>
                  <a:prstClr val="black"/>
                </a:solidFill>
              </a:rPr>
              <a:t>Wednesday</a:t>
            </a:r>
            <a:r>
              <a:rPr lang="es-ES" sz="2800" dirty="0">
                <a:solidFill>
                  <a:prstClr val="black"/>
                </a:solidFill>
              </a:rPr>
              <a:t> </a:t>
            </a:r>
            <a:r>
              <a:rPr lang="es-ES" sz="2800" dirty="0" err="1">
                <a:solidFill>
                  <a:prstClr val="black"/>
                </a:solidFill>
              </a:rPr>
              <a:t>by</a:t>
            </a:r>
            <a:r>
              <a:rPr lang="es-ES" sz="2800" dirty="0">
                <a:solidFill>
                  <a:prstClr val="black"/>
                </a:solidFill>
              </a:rPr>
              <a:t> Carlos Lacasta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48B9CBA-533D-403D-B12B-E7B1850E5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202" y="3508458"/>
            <a:ext cx="6060155" cy="261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017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8100" y="469684"/>
            <a:ext cx="10134600" cy="689097"/>
          </a:xfrm>
        </p:spPr>
        <p:txBody>
          <a:bodyPr>
            <a:normAutofit fontScale="90000"/>
          </a:bodyPr>
          <a:lstStyle/>
          <a:p>
            <a:r>
              <a:rPr lang="en-US" dirty="0"/>
              <a:t>Progress Report: WP3 Diffusion and Outreach 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2609B40-8542-4A4E-B97D-E85E4989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2970" y="814232"/>
            <a:ext cx="5775552" cy="628439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Diffusion and Outreach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3.1 Diffusion: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Disseminate research outcomes through websites, publications, seminars, and social media.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 stakeholders like industry partners, and policymakers.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Deliverable: Website and social network presence.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3.2 Outreach: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Engage the community through educational events, workshops, and public seminars.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Promote awareness of instrumentation's importance in science and society.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Deliverable: University-level seminars on frontier physics technologies.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altLang="en-US" sz="36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sz="3600" b="1" dirty="0"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A Task Force is being established to develop a presentation targeting graduates from universities and higher-level vocational training programmes, highlighting career opportunities within Spanish groups involved in detector instrumentation R&amp;D</a:t>
            </a:r>
            <a:r>
              <a:rPr lang="en-GB" sz="3600" dirty="0">
                <a:highlight>
                  <a:srgbClr val="00FFFF"/>
                </a:highlight>
              </a:rPr>
              <a:t>.</a:t>
            </a:r>
            <a:endParaRPr lang="en-US" altLang="en-US" sz="3600" dirty="0">
              <a:solidFill>
                <a:srgbClr val="000000"/>
              </a:solidFill>
              <a:highlight>
                <a:srgbClr val="00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DCB05A-4FD4-4000-9AFC-7D7E9F9D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18</a:t>
            </a:fld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53246C6-2ECB-4670-ABF9-A0FAD205D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307" y="988860"/>
            <a:ext cx="6469517" cy="3556928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604C800-6CC8-45DE-B547-B6EB6341E2A8}"/>
              </a:ext>
            </a:extLst>
          </p:cNvPr>
          <p:cNvSpPr/>
          <p:nvPr/>
        </p:nvSpPr>
        <p:spPr>
          <a:xfrm>
            <a:off x="5775552" y="4818656"/>
            <a:ext cx="52448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rgbClr val="002060"/>
                </a:solidFill>
                <a:highlight>
                  <a:srgbClr val="00FFFF"/>
                </a:highlight>
              </a:rPr>
              <a:t>Sponsoring the Hackathon on ambient gamma detection organized by the </a:t>
            </a:r>
            <a:r>
              <a:rPr lang="en-US" sz="2400" b="1" i="1" dirty="0" err="1">
                <a:solidFill>
                  <a:srgbClr val="002060"/>
                </a:solidFill>
                <a:highlight>
                  <a:srgbClr val="00FFFF"/>
                </a:highlight>
              </a:rPr>
              <a:t>Consejo</a:t>
            </a:r>
            <a:r>
              <a:rPr lang="en-US" sz="2400" b="1" i="1" dirty="0">
                <a:solidFill>
                  <a:srgbClr val="002060"/>
                </a:solidFill>
                <a:highlight>
                  <a:srgbClr val="00FFFF"/>
                </a:highlight>
              </a:rPr>
              <a:t> de </a:t>
            </a:r>
            <a:r>
              <a:rPr lang="en-US" sz="2400" b="1" i="1" dirty="0" err="1">
                <a:solidFill>
                  <a:srgbClr val="002060"/>
                </a:solidFill>
                <a:highlight>
                  <a:srgbClr val="00FFFF"/>
                </a:highlight>
              </a:rPr>
              <a:t>Seguridad</a:t>
            </a:r>
            <a:r>
              <a:rPr lang="en-US" sz="2400" b="1" i="1" dirty="0">
                <a:solidFill>
                  <a:srgbClr val="002060"/>
                </a:solidFill>
                <a:highlight>
                  <a:srgbClr val="00FFFF"/>
                </a:highlight>
              </a:rPr>
              <a:t> Nuclear </a:t>
            </a:r>
            <a:r>
              <a:rPr lang="en-US" sz="2400" b="1" dirty="0">
                <a:solidFill>
                  <a:srgbClr val="002060"/>
                </a:solidFill>
                <a:highlight>
                  <a:srgbClr val="00FFFF"/>
                </a:highlight>
              </a:rPr>
              <a:t>(CSN), CIEMAT and </a:t>
            </a:r>
            <a:r>
              <a:rPr lang="en-US" sz="2400" b="1" dirty="0" err="1">
                <a:solidFill>
                  <a:srgbClr val="002060"/>
                </a:solidFill>
                <a:highlight>
                  <a:srgbClr val="00FFFF"/>
                </a:highlight>
              </a:rPr>
              <a:t>Equipos</a:t>
            </a:r>
            <a:r>
              <a:rPr lang="en-US" sz="2400" b="1" dirty="0">
                <a:solidFill>
                  <a:srgbClr val="002060"/>
                </a:solidFill>
                <a:highlight>
                  <a:srgbClr val="00FFFF"/>
                </a:highlight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highlight>
                  <a:srgbClr val="00FFFF"/>
                </a:highlight>
              </a:rPr>
              <a:t>Nucleares</a:t>
            </a:r>
            <a:r>
              <a:rPr lang="en-US" sz="2400" b="1" dirty="0">
                <a:solidFill>
                  <a:srgbClr val="002060"/>
                </a:solidFill>
                <a:highlight>
                  <a:srgbClr val="00FFFF"/>
                </a:highlight>
              </a:rPr>
              <a:t> S.A.</a:t>
            </a:r>
          </a:p>
        </p:txBody>
      </p:sp>
    </p:spTree>
    <p:extLst>
      <p:ext uri="{BB962C8B-B14F-4D97-AF65-F5344CB8AC3E}">
        <p14:creationId xmlns:p14="http://schemas.microsoft.com/office/powerpoint/2010/main" val="1332275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4563"/>
            <a:ext cx="12020550" cy="689097"/>
          </a:xfrm>
        </p:spPr>
        <p:txBody>
          <a:bodyPr>
            <a:normAutofit fontScale="90000"/>
          </a:bodyPr>
          <a:lstStyle/>
          <a:p>
            <a:r>
              <a:rPr lang="en-US" dirty="0"/>
              <a:t>Progress report: WP4 </a:t>
            </a:r>
            <a:r>
              <a:rPr lang="en-GB" dirty="0"/>
              <a:t>Industry Partnership </a:t>
            </a:r>
            <a:br>
              <a:rPr lang="en-GB" dirty="0"/>
            </a:b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2609B40-8542-4A4E-B97D-E85E4989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71" y="1233660"/>
            <a:ext cx="11462657" cy="391191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Partnership with Industry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4.1: Public-private connections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Facilitate collaborations with industries (especially SMEs) to address societal challenges using detector technologies.  Promote advancements in science and industrial applications.  Assist industries in accessing scientific experiments and infrastructure. </a:t>
            </a:r>
          </a:p>
          <a:p>
            <a:pPr lvl="2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</a:pPr>
            <a:endParaRPr lang="es-ES" altLang="en-US" sz="3600" b="1" dirty="0">
              <a:solidFill>
                <a:srgbClr val="000000"/>
              </a:solidFill>
              <a:highlight>
                <a:srgbClr val="00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s-ES" altLang="en-US" sz="3600" b="1" dirty="0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TEKNIKER (RTO </a:t>
            </a:r>
            <a:r>
              <a:rPr lang="es-ES" altLang="en-US" sz="3600" b="1" dirty="0" err="1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Organization</a:t>
            </a:r>
            <a:r>
              <a:rPr lang="es-ES" altLang="en-US" sz="3600" b="1" dirty="0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altLang="en-US" sz="3600" b="1" dirty="0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r>
              <a:rPr lang="en-GB" sz="3600" dirty="0">
                <a:highlight>
                  <a:srgbClr val="00FFFF"/>
                </a:highlight>
              </a:rPr>
              <a:t>ridging to industry</a:t>
            </a:r>
            <a:r>
              <a:rPr lang="es-ES" altLang="en-US" sz="3600" b="1" dirty="0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)  </a:t>
            </a:r>
            <a:r>
              <a:rPr lang="es-ES" altLang="en-US" sz="3600" b="1" dirty="0" err="1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request</a:t>
            </a:r>
            <a:r>
              <a:rPr lang="es-ES" altLang="en-US" sz="3600" b="1" dirty="0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3600" b="1" dirty="0" err="1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to</a:t>
            </a:r>
            <a:r>
              <a:rPr lang="es-ES" altLang="en-US" sz="3600" b="1" dirty="0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3600" b="1" dirty="0" err="1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become</a:t>
            </a:r>
            <a:r>
              <a:rPr lang="es-ES" altLang="en-US" sz="3600" b="1" dirty="0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3600" b="1" dirty="0" err="1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an</a:t>
            </a:r>
            <a:r>
              <a:rPr lang="es-ES" altLang="en-US" sz="3600" b="1" dirty="0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industrial </a:t>
            </a:r>
            <a:r>
              <a:rPr lang="es-ES" altLang="en-US" sz="3600" b="1" dirty="0" err="1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member</a:t>
            </a:r>
            <a:r>
              <a:rPr lang="es-ES" altLang="en-US" sz="3600" b="1" dirty="0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altLang="en-US" sz="3600" b="1" dirty="0" err="1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s-ES" altLang="en-US" sz="3600" b="1" dirty="0">
                <a:solidFill>
                  <a:srgbClr val="00000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CNID</a:t>
            </a:r>
            <a:endParaRPr lang="en-GB" altLang="en-US" sz="3600" b="1" dirty="0">
              <a:solidFill>
                <a:srgbClr val="000000"/>
              </a:solidFill>
              <a:highlight>
                <a:srgbClr val="00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43762CF-AE22-4305-8103-5A8AFCB4F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894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201124"/>
          </a:xfrm>
        </p:spPr>
        <p:txBody>
          <a:bodyPr>
            <a:normAutofit fontScale="90000"/>
          </a:bodyPr>
          <a:lstStyle/>
          <a:p>
            <a:r>
              <a:rPr lang="en-GB" sz="6700" dirty="0"/>
              <a:t>Outline</a:t>
            </a:r>
            <a:br>
              <a:rPr lang="es-ES" dirty="0"/>
            </a:br>
            <a:endParaRPr lang="en-GB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CF3278C-7BBB-448D-8F82-865B1C6E4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25" y="1201124"/>
            <a:ext cx="11953875" cy="5113914"/>
          </a:xfrm>
        </p:spPr>
        <p:txBody>
          <a:bodyPr>
            <a:norm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Recapitulation of the network news and activities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Status report on activities per WP: </a:t>
            </a:r>
          </a:p>
          <a:p>
            <a:pPr marL="914400" lvl="1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WP1 Coordination</a:t>
            </a:r>
          </a:p>
          <a:p>
            <a:pPr marL="914400" lvl="1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WP2 Training </a:t>
            </a:r>
          </a:p>
          <a:p>
            <a:pPr marL="914400" lvl="1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WP3 Diffusion and outreach</a:t>
            </a:r>
          </a:p>
          <a:p>
            <a:pPr marL="914400" lvl="1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WP4 </a:t>
            </a:r>
            <a:r>
              <a:rPr lang="en-US" sz="3600" dirty="0" err="1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Parnership</a:t>
            </a: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 with Industry</a:t>
            </a:r>
          </a:p>
          <a:p>
            <a:pPr marL="914400" lvl="1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WP5 Community representation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Summary</a:t>
            </a:r>
          </a:p>
          <a:p>
            <a:pPr lvl="1">
              <a:buClr>
                <a:srgbClr val="FF0000"/>
              </a:buClr>
            </a:pPr>
            <a:endParaRPr lang="en-GB" sz="32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36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3600" dirty="0"/>
          </a:p>
          <a:p>
            <a:pPr>
              <a:buClr>
                <a:srgbClr val="FF0000"/>
              </a:buClr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809FB2C-F3B7-4782-BA9B-022A7005D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3938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4563"/>
            <a:ext cx="12020550" cy="689097"/>
          </a:xfrm>
        </p:spPr>
        <p:txBody>
          <a:bodyPr>
            <a:normAutofit fontScale="90000"/>
          </a:bodyPr>
          <a:lstStyle/>
          <a:p>
            <a:r>
              <a:rPr lang="en-US" dirty="0"/>
              <a:t>Progress report: WP5 </a:t>
            </a:r>
            <a:r>
              <a:rPr lang="en-GB" dirty="0"/>
              <a:t>Community Representation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2609B40-8542-4A4E-B97D-E85E4989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450" y="1033636"/>
            <a:ext cx="5762625" cy="441466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Community Representation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5.1: Engage with Spanish social agents and administration (Coordinated with CPAN)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Foster collaboration with policymakers (e.g., Ministries of Science &amp; Industry, CDTI).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Support policy initiatives, funding opportunities, and regulatory matters in detector R&amp;D.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Deliverable: Joint meetings with CDTI and relevant stakeholders.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5.2: Interface with international R&amp;D collaborations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Maintain active communication with CERN DRDs, NUPECC, APPEC, etc.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Enhance the network’s visibility and contributions in global R&amp;D communities.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Deliverable: Reports on international collaborations during the annual network workshop.</a:t>
            </a:r>
          </a:p>
          <a:p>
            <a:pPr marL="1371600" lvl="2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s-ES" altLang="en-US" sz="36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</a:pPr>
            <a:endParaRPr lang="es-ES" altLang="en-US" sz="36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43762CF-AE22-4305-8103-5A8AFCB4F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20</a:t>
            </a:fld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EAE36D3-2967-4568-81D5-16331D105185}"/>
              </a:ext>
            </a:extLst>
          </p:cNvPr>
          <p:cNvSpPr/>
          <p:nvPr/>
        </p:nvSpPr>
        <p:spPr>
          <a:xfrm>
            <a:off x="381000" y="560027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b="1" dirty="0">
                <a:solidFill>
                  <a:srgbClr val="002060"/>
                </a:solidFill>
                <a:highlight>
                  <a:srgbClr val="00FFFF"/>
                </a:highlight>
              </a:rPr>
              <a:t>Editors of the R&amp;D Instrumentation section of the Spanish input of  Update of the European  Strategy in Particle Physics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CDEABD3-1268-48B4-9468-D665BAFC8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50" y="1255319"/>
            <a:ext cx="3116602" cy="447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4799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F8F914-FCDA-43F3-B41A-790D1F52C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297361"/>
          </a:xfrm>
        </p:spPr>
        <p:txBody>
          <a:bodyPr>
            <a:normAutofit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48331EC-1EA5-4EC1-9D47-8A8841C7B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s-ES"/>
          </a:p>
        </p:txBody>
      </p:sp>
      <p:sp>
        <p:nvSpPr>
          <p:cNvPr id="6" name="Marcador de contenido 18">
            <a:extLst>
              <a:ext uri="{FF2B5EF4-FFF2-40B4-BE49-F238E27FC236}">
                <a16:creationId xmlns:a16="http://schemas.microsoft.com/office/drawing/2014/main" id="{052DA0A2-0BA0-49C9-81C3-433BA917D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28294"/>
            <a:ext cx="10890422" cy="4967288"/>
          </a:xfrm>
        </p:spPr>
        <p:txBody>
          <a:bodyPr>
            <a:norm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7" name="Marcador de contenido 18">
            <a:extLst>
              <a:ext uri="{FF2B5EF4-FFF2-40B4-BE49-F238E27FC236}">
                <a16:creationId xmlns:a16="http://schemas.microsoft.com/office/drawing/2014/main" id="{BF9F1C22-2150-4B6C-85BC-065B293AA41C}"/>
              </a:ext>
            </a:extLst>
          </p:cNvPr>
          <p:cNvSpPr txBox="1">
            <a:spLocks/>
          </p:cNvSpPr>
          <p:nvPr/>
        </p:nvSpPr>
        <p:spPr>
          <a:xfrm>
            <a:off x="0" y="1556318"/>
            <a:ext cx="12081905" cy="4967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prstClr val="black"/>
                </a:solidFill>
              </a:rPr>
              <a:t>The CNID network formally approved (funds) since May 2025 is shaping up in all the different activities during 2025:  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prstClr val="black"/>
                </a:solidFill>
              </a:rPr>
              <a:t>Structuring the governance and implementing coordination tools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prstClr val="black"/>
                </a:solidFill>
              </a:rPr>
              <a:t>Strategic Analysis study.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prstClr val="black"/>
                </a:solidFill>
              </a:rPr>
              <a:t>Instrumentation School.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prstClr val="black"/>
                </a:solidFill>
              </a:rPr>
              <a:t>Discussion forum for the ESPPU.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prstClr val="black"/>
                </a:solidFill>
              </a:rPr>
              <a:t>Professional Outreach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prstClr val="black"/>
                </a:solidFill>
              </a:rPr>
              <a:t>Still a long </a:t>
            </a:r>
            <a:r>
              <a:rPr lang="en-US" sz="3600">
                <a:solidFill>
                  <a:prstClr val="black"/>
                </a:solidFill>
              </a:rPr>
              <a:t>way go. 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1E3ADAA-4847-4E65-8EB3-03A8B59E8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16062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88ABFB9B-DA34-457E-9F51-1A69D1DCC1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108" y="93867"/>
            <a:ext cx="11635530" cy="615943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B4F0F3F-EB4E-426B-9E50-51F74DE28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4529" y="704506"/>
            <a:ext cx="10515600" cy="1325563"/>
          </a:xfrm>
        </p:spPr>
        <p:txBody>
          <a:bodyPr>
            <a:normAutofit/>
          </a:bodyPr>
          <a:lstStyle/>
          <a:p>
            <a:r>
              <a:rPr lang="es-ES" sz="6000" dirty="0">
                <a:solidFill>
                  <a:schemeClr val="bg1"/>
                </a:solidFill>
              </a:rPr>
              <a:t>THANK YOU!</a:t>
            </a:r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DD47F2B-3A58-42D2-93D5-17EFB2067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A33C781-78DD-46B2-A553-1BEB1B91E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2285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59442"/>
            <a:ext cx="10515600" cy="1325563"/>
          </a:xfrm>
        </p:spPr>
        <p:txBody>
          <a:bodyPr/>
          <a:lstStyle/>
          <a:p>
            <a:r>
              <a:rPr lang="en-US" dirty="0"/>
              <a:t>News: AEI Research Network granted !</a:t>
            </a:r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CF3278C-7BBB-448D-8F82-865B1C6E4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893" y="1247954"/>
            <a:ext cx="9957707" cy="1085315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/>
              <a:t>The AEI “Red </a:t>
            </a:r>
            <a:r>
              <a:rPr lang="en-US" dirty="0" err="1"/>
              <a:t>Temática</a:t>
            </a:r>
            <a:r>
              <a:rPr lang="en-US" dirty="0"/>
              <a:t> 2025” application was granted formally with a score of 99.5/100.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/>
              <a:t>Formally started in May 2025.</a:t>
            </a:r>
          </a:p>
          <a:p>
            <a:pPr lvl="1">
              <a:buClr>
                <a:srgbClr val="FF0000"/>
              </a:buClr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C62BD5B2-D38B-4968-B406-593C5521B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FEF928-6BD5-4305-8C43-18844E83F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n-US" smtClean="0"/>
              <a:t>3</a:t>
            </a:fld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89041F5-BEDD-4A1C-8D5A-3218DE740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350" y="2740840"/>
            <a:ext cx="9077325" cy="356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490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CF3278C-7BBB-448D-8F82-865B1C6E4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1" y="1321404"/>
            <a:ext cx="4114800" cy="5294814"/>
          </a:xfrm>
        </p:spPr>
        <p:txBody>
          <a:bodyPr>
            <a:normAutofit lnSpcReduction="10000"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/>
              <a:t>The management team served as the preparatory team for the proposal.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/>
              <a:t>Due to administrative constraints of the call, not all CNID members were able to participate in the 'Redes de </a:t>
            </a:r>
            <a:r>
              <a:rPr lang="en-GB" dirty="0" err="1"/>
              <a:t>Investigación</a:t>
            </a:r>
            <a:r>
              <a:rPr lang="en-GB" dirty="0"/>
              <a:t>' application.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/>
              <a:t>It is essential to ensure that these groups also benefit from the 'Red'</a:t>
            </a:r>
            <a:endParaRPr lang="en-US" sz="3600" dirty="0"/>
          </a:p>
          <a:p>
            <a:pPr>
              <a:buClr>
                <a:srgbClr val="FF0000"/>
              </a:buClr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indent="-45720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1BB3D9A-F82B-4AB5-BF7C-6CC48F49F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177" y="733798"/>
            <a:ext cx="5923084" cy="5658857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E2B569C-4366-49F4-8D55-1357DC981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4</a:t>
            </a:fld>
            <a:endParaRPr lang="es-ES"/>
          </a:p>
        </p:txBody>
      </p:sp>
      <p:sp>
        <p:nvSpPr>
          <p:cNvPr id="9" name="Título 9">
            <a:extLst>
              <a:ext uri="{FF2B5EF4-FFF2-40B4-BE49-F238E27FC236}">
                <a16:creationId xmlns:a16="http://schemas.microsoft.com/office/drawing/2014/main" id="{43AD004F-06A1-498D-B2A3-017657F13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83242"/>
            <a:ext cx="10515600" cy="1325563"/>
          </a:xfrm>
        </p:spPr>
        <p:txBody>
          <a:bodyPr/>
          <a:lstStyle/>
          <a:p>
            <a:r>
              <a:rPr lang="en-US" dirty="0"/>
              <a:t>News: AEI Research Network granted !</a:t>
            </a:r>
          </a:p>
        </p:txBody>
      </p:sp>
    </p:spTree>
    <p:extLst>
      <p:ext uri="{BB962C8B-B14F-4D97-AF65-F5344CB8AC3E}">
        <p14:creationId xmlns:p14="http://schemas.microsoft.com/office/powerpoint/2010/main" val="797612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70382"/>
            <a:ext cx="10515600" cy="689097"/>
          </a:xfrm>
        </p:spPr>
        <p:txBody>
          <a:bodyPr>
            <a:normAutofit fontScale="90000"/>
          </a:bodyPr>
          <a:lstStyle/>
          <a:p>
            <a:r>
              <a:rPr lang="en-US" dirty="0"/>
              <a:t>Actual CNID Institutions and </a:t>
            </a:r>
            <a:br>
              <a:rPr lang="en-US" dirty="0"/>
            </a:br>
            <a:r>
              <a:rPr lang="en-US" dirty="0"/>
              <a:t>Institutional Board (IB) Representatives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3FDFB8CF-71F1-45F0-8A52-E6885E069C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275657"/>
              </p:ext>
            </p:extLst>
          </p:nvPr>
        </p:nvGraphicFramePr>
        <p:xfrm>
          <a:off x="2321043" y="1142050"/>
          <a:ext cx="7122252" cy="5381556"/>
        </p:xfrm>
        <a:graphic>
          <a:graphicData uri="http://schemas.openxmlformats.org/drawingml/2006/table">
            <a:tbl>
              <a:tblPr/>
              <a:tblGrid>
                <a:gridCol w="5278461">
                  <a:extLst>
                    <a:ext uri="{9D8B030D-6E8A-4147-A177-3AD203B41FA5}">
                      <a16:colId xmlns:a16="http://schemas.microsoft.com/office/drawing/2014/main" val="2785546595"/>
                    </a:ext>
                  </a:extLst>
                </a:gridCol>
                <a:gridCol w="1843791">
                  <a:extLst>
                    <a:ext uri="{9D8B030D-6E8A-4147-A177-3AD203B41FA5}">
                      <a16:colId xmlns:a16="http://schemas.microsoft.com/office/drawing/2014/main" val="3871720368"/>
                    </a:ext>
                  </a:extLst>
                </a:gridCol>
              </a:tblGrid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IEM - CSIC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84E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Olof Tengblad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84E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128292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s-ES" sz="800" b="0" dirty="0">
                          <a:effectLst/>
                          <a:latin typeface="Calibri" panose="020F0502020204030204" pitchFamily="34" charset="0"/>
                        </a:rPr>
                        <a:t>Centro de </a:t>
                      </a:r>
                      <a:r>
                        <a:rPr lang="es-ES" sz="800" b="0" dirty="0" err="1">
                          <a:effectLst/>
                          <a:latin typeface="Calibri" panose="020F0502020204030204" pitchFamily="34" charset="0"/>
                        </a:rPr>
                        <a:t>Astropartículas</a:t>
                      </a:r>
                      <a:r>
                        <a:rPr lang="es-ES" sz="800" b="0" dirty="0">
                          <a:effectLst/>
                          <a:latin typeface="Calibri" panose="020F0502020204030204" pitchFamily="34" charset="0"/>
                        </a:rPr>
                        <a:t> y Física de Altas Energías (CAPA)-UZ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Gloria Luzón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398082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Centro de Láseres Pulsados (CLPU)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José Manuel Álvarez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582802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Centro Nacional de Aceleradores (US, CSIC, Junta de Andalucía)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Carmen Jiménez Ramos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29074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pt-BR" sz="800" b="0">
                          <a:effectLst/>
                          <a:latin typeface="Calibri" panose="020F0502020204030204" pitchFamily="34" charset="0"/>
                        </a:rPr>
                        <a:t>Centro Nacional de Microelectrónica (IMB-CNM-CSIC)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Pablo Fernandez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732516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CIEMAT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M.Isabel Josa Mutuberría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262879"/>
                  </a:ext>
                </a:extLst>
              </a:tr>
              <a:tr h="200157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 dirty="0">
                          <a:effectLst/>
                          <a:latin typeface="Calibri" panose="020F0502020204030204" pitchFamily="34" charset="0"/>
                        </a:rPr>
                        <a:t>IGFAE-USC (Instituto Galego de </a:t>
                      </a:r>
                      <a:r>
                        <a:rPr lang="en-GB" sz="800" b="0" dirty="0" err="1">
                          <a:effectLst/>
                          <a:latin typeface="Calibri" panose="020F0502020204030204" pitchFamily="34" charset="0"/>
                        </a:rPr>
                        <a:t>Física</a:t>
                      </a:r>
                      <a:r>
                        <a:rPr lang="en-GB" sz="800" b="0" dirty="0"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en-GB" sz="800" b="0" dirty="0" err="1">
                          <a:effectLst/>
                          <a:latin typeface="Calibri" panose="020F0502020204030204" pitchFamily="34" charset="0"/>
                        </a:rPr>
                        <a:t>Altas</a:t>
                      </a:r>
                      <a:r>
                        <a:rPr lang="en-GB" sz="800" b="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dirty="0" err="1">
                          <a:effectLst/>
                          <a:latin typeface="Calibri" panose="020F0502020204030204" pitchFamily="34" charset="0"/>
                        </a:rPr>
                        <a:t>Enerxías</a:t>
                      </a:r>
                      <a:r>
                        <a:rPr lang="en-GB" sz="800" b="0" dirty="0"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Abraham Antonio Gallas Torreira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141871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 dirty="0" err="1">
                          <a:effectLst/>
                          <a:latin typeface="Calibri" panose="020F0502020204030204" pitchFamily="34" charset="0"/>
                        </a:rPr>
                        <a:t>Institut</a:t>
                      </a:r>
                      <a:r>
                        <a:rPr lang="en-GB" sz="800" b="0" dirty="0"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en-GB" sz="800" b="0" dirty="0" err="1">
                          <a:effectLst/>
                          <a:latin typeface="Calibri" panose="020F0502020204030204" pitchFamily="34" charset="0"/>
                        </a:rPr>
                        <a:t>Física</a:t>
                      </a:r>
                      <a:r>
                        <a:rPr lang="en-GB" sz="800" b="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dirty="0" err="1">
                          <a:effectLst/>
                          <a:latin typeface="Calibri" panose="020F0502020204030204" pitchFamily="34" charset="0"/>
                        </a:rPr>
                        <a:t>d'Altes</a:t>
                      </a:r>
                      <a:r>
                        <a:rPr lang="en-GB" sz="800" b="0" dirty="0">
                          <a:effectLst/>
                          <a:latin typeface="Calibri" panose="020F0502020204030204" pitchFamily="34" charset="0"/>
                        </a:rPr>
                        <a:t> Energies (IFAE)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Stefano Terzo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1655464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Instituto de Física Corpuscular (CSIC-UV)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Carlos Lacasta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021482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Instituto de Física de Cantabria (CSIC-UC)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Iván Vila Álvarez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839182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s-ES" sz="800" b="0">
                          <a:effectLst/>
                          <a:latin typeface="Calibri" panose="020F0502020204030204" pitchFamily="34" charset="0"/>
                        </a:rPr>
                        <a:t>Instituto de Instrumentación para la Imagen Molecular (i3M)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Laura Moliner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1410208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pt-BR" sz="800" b="0">
                          <a:effectLst/>
                          <a:latin typeface="Calibri" panose="020F0502020204030204" pitchFamily="34" charset="0"/>
                        </a:rPr>
                        <a:t>Instituto Tecnológico de Aragón (ITA)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Fernando Arteche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6121828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Universidad de Alcalá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Luis del Peral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009906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Universidad de Cádiz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Inmaculada Ramos Lerate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78269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Universidad de Córdoba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Jorge Berenguer Antequera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394227"/>
                  </a:ext>
                </a:extLst>
              </a:tr>
              <a:tr h="236067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Universidad de Oviedo - ICTEA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Santiago Folgueras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811972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Universidad de Salamanca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Begoña Quintana Arnés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190233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Universidade de Vigo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Enrique Casarejos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845094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Universitat Politècnica de València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Miguel Ardid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908564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s-ES" sz="800" b="0">
                          <a:effectLst/>
                          <a:latin typeface="Calibri" panose="020F0502020204030204" pitchFamily="34" charset="0"/>
                        </a:rPr>
                        <a:t>Instituto de Nanociencia y Materiales de Aragón (CSIC-UZ)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Agustín Camón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487686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DICOM (UC)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800" b="0">
                          <a:effectLst/>
                          <a:latin typeface="Calibri" panose="020F0502020204030204" pitchFamily="34" charset="0"/>
                        </a:rPr>
                        <a:t>Luisa Mª de la Fuente 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379690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CAB (INTA-CSIC)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Alicia Gómez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8655420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IPARCOS (UCM)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Juan Abel Barrio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148826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Universidad de Barcelona - ICCUB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David Gascón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132507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Universidad Autonoma de Madrid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Calibri" panose="020F0502020204030204" pitchFamily="34" charset="0"/>
                        </a:rPr>
                        <a:t>Luis Labarga</a:t>
                      </a:r>
                    </a:p>
                  </a:txBody>
                  <a:tcPr marL="53520" marR="53520" marT="13380" marB="1338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0532074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ctr"/>
                      <a:r>
                        <a:rPr lang="en-GB" sz="800" b="0">
                          <a:solidFill>
                            <a:srgbClr val="434343"/>
                          </a:solidFill>
                          <a:effectLst/>
                          <a:latin typeface="Calibri" panose="020F0502020204030204" pitchFamily="34" charset="0"/>
                        </a:rPr>
                        <a:t>Universidad de Sevilla</a:t>
                      </a:r>
                    </a:p>
                  </a:txBody>
                  <a:tcPr marL="53520" marR="53520" marT="13380" marB="1338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800" b="0">
                          <a:solidFill>
                            <a:srgbClr val="434343"/>
                          </a:solidFill>
                          <a:effectLst/>
                          <a:latin typeface="Calibri" panose="020F0502020204030204" pitchFamily="34" charset="0"/>
                        </a:rPr>
                        <a:t>Rogelio Pinto</a:t>
                      </a:r>
                    </a:p>
                  </a:txBody>
                  <a:tcPr marL="53520" marR="53520" marT="13380" marB="1338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517470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ctr"/>
                      <a:r>
                        <a:rPr lang="en-GB" sz="800" b="0">
                          <a:solidFill>
                            <a:srgbClr val="434343"/>
                          </a:solidFill>
                          <a:effectLst/>
                          <a:latin typeface="Calibri" panose="020F0502020204030204" pitchFamily="34" charset="0"/>
                        </a:rPr>
                        <a:t>Donostia International Physics Center</a:t>
                      </a:r>
                    </a:p>
                  </a:txBody>
                  <a:tcPr marL="53520" marR="53520" marT="13380" marB="1338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800" b="0">
                          <a:solidFill>
                            <a:srgbClr val="434343"/>
                          </a:solidFill>
                          <a:effectLst/>
                          <a:latin typeface="Calibri" panose="020F0502020204030204" pitchFamily="34" charset="0"/>
                        </a:rPr>
                        <a:t>Ander simon</a:t>
                      </a:r>
                    </a:p>
                  </a:txBody>
                  <a:tcPr marL="53520" marR="53520" marT="13380" marB="1338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4158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ctr"/>
                      <a:r>
                        <a:rPr lang="en-GB" sz="800" b="0">
                          <a:solidFill>
                            <a:srgbClr val="434343"/>
                          </a:solidFill>
                          <a:effectLst/>
                          <a:latin typeface="Calibri" panose="020F0502020204030204" pitchFamily="34" charset="0"/>
                        </a:rPr>
                        <a:t>IMDEA Nanocienica</a:t>
                      </a:r>
                    </a:p>
                  </a:txBody>
                  <a:tcPr marL="53520" marR="53520" marT="13380" marB="1338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800" b="0">
                          <a:solidFill>
                            <a:srgbClr val="434343"/>
                          </a:solidFill>
                          <a:effectLst/>
                          <a:latin typeface="Calibri" panose="020F0502020204030204" pitchFamily="34" charset="0"/>
                        </a:rPr>
                        <a:t>Daniel Granados</a:t>
                      </a:r>
                    </a:p>
                  </a:txBody>
                  <a:tcPr marL="53520" marR="53520" marT="13380" marB="1338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961727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ctr"/>
                      <a:r>
                        <a:rPr lang="en-GB" sz="800" b="0">
                          <a:solidFill>
                            <a:srgbClr val="434343"/>
                          </a:solidFill>
                          <a:effectLst/>
                          <a:latin typeface="Calibri" panose="020F0502020204030204" pitchFamily="34" charset="0"/>
                        </a:rPr>
                        <a:t>Universidad Politécnica de Cataluña </a:t>
                      </a:r>
                    </a:p>
                  </a:txBody>
                  <a:tcPr marL="53520" marR="53520" marT="13380" marB="1338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800" b="0">
                          <a:solidFill>
                            <a:srgbClr val="434343"/>
                          </a:solidFill>
                          <a:effectLst/>
                          <a:latin typeface="Calibri" panose="020F0502020204030204" pitchFamily="34" charset="0"/>
                        </a:rPr>
                        <a:t>Sergio Gómez</a:t>
                      </a:r>
                    </a:p>
                  </a:txBody>
                  <a:tcPr marL="53520" marR="53520" marT="13380" marB="1338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947923"/>
                  </a:ext>
                </a:extLst>
              </a:tr>
              <a:tr h="176619">
                <a:tc>
                  <a:txBody>
                    <a:bodyPr/>
                    <a:lstStyle/>
                    <a:p>
                      <a:pPr rtl="0" fontAlgn="ctr"/>
                      <a:r>
                        <a:rPr lang="es-ES" sz="800" b="0">
                          <a:solidFill>
                            <a:srgbClr val="434343"/>
                          </a:solidFill>
                          <a:effectLst/>
                          <a:latin typeface="Calibri" panose="020F0502020204030204" pitchFamily="34" charset="0"/>
                        </a:rPr>
                        <a:t>Instituto de Ciencas del Espacio (ICE)</a:t>
                      </a:r>
                    </a:p>
                  </a:txBody>
                  <a:tcPr marL="53520" marR="53520" marT="13380" marB="1338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800" b="0" dirty="0">
                          <a:solidFill>
                            <a:srgbClr val="434343"/>
                          </a:solidFill>
                          <a:effectLst/>
                          <a:latin typeface="Calibri" panose="020F0502020204030204" pitchFamily="34" charset="0"/>
                        </a:rPr>
                        <a:t>aldos@ice.csic.es</a:t>
                      </a:r>
                    </a:p>
                  </a:txBody>
                  <a:tcPr marL="53520" marR="53520" marT="13380" marB="1338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4868365"/>
                  </a:ext>
                </a:extLst>
              </a:tr>
            </a:tbl>
          </a:graphicData>
        </a:graphic>
      </p:graphicFrame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DF0A40-06D8-418A-8AFC-E98662291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8808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1782"/>
            <a:ext cx="10515600" cy="689097"/>
          </a:xfrm>
        </p:spPr>
        <p:txBody>
          <a:bodyPr>
            <a:normAutofit fontScale="90000"/>
          </a:bodyPr>
          <a:lstStyle/>
          <a:p>
            <a:r>
              <a:rPr lang="es-ES" dirty="0" err="1"/>
              <a:t>Other</a:t>
            </a:r>
            <a:r>
              <a:rPr lang="es-ES" dirty="0"/>
              <a:t> </a:t>
            </a:r>
            <a:r>
              <a:rPr lang="es-ES" dirty="0" err="1"/>
              <a:t>network</a:t>
            </a:r>
            <a:r>
              <a:rPr lang="es-ES" dirty="0"/>
              <a:t> </a:t>
            </a:r>
            <a:r>
              <a:rPr lang="es-ES" dirty="0" err="1"/>
              <a:t>management</a:t>
            </a:r>
            <a:r>
              <a:rPr lang="es-ES" dirty="0"/>
              <a:t> </a:t>
            </a:r>
            <a:r>
              <a:rPr lang="es-ES" dirty="0" err="1"/>
              <a:t>bodies</a:t>
            </a:r>
            <a:br>
              <a:rPr lang="es-ES" dirty="0"/>
            </a:br>
            <a:endParaRPr lang="en-GB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CF3278C-7BBB-448D-8F82-865B1C6E4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30878"/>
            <a:ext cx="11953875" cy="5927121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b="1" dirty="0"/>
              <a:t>Network management bodies besides the IB:</a:t>
            </a:r>
          </a:p>
          <a:p>
            <a:pPr marL="914400" lvl="1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/>
              <a:t>Management team: network coordinator and two deputies (from the three CPAN fields).</a:t>
            </a:r>
          </a:p>
          <a:p>
            <a:pPr marL="914400" lvl="1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/>
              <a:t>Steering group: Two or three conveners for each WG.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b="1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Coordinator:</a:t>
            </a:r>
            <a:r>
              <a:rPr lang="en-US" dirty="0"/>
              <a:t> Iván Vila (IFCA); </a:t>
            </a:r>
            <a:r>
              <a:rPr lang="en-US" b="1" dirty="0"/>
              <a:t>Deputies Coordinators:</a:t>
            </a:r>
            <a:r>
              <a:rPr lang="en-US" dirty="0"/>
              <a:t> Cesar Domingo (IFIC) + Inés Gil (CIEMAT)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WG1 Gaseous detectors: </a:t>
            </a:r>
            <a:r>
              <a:rPr lang="en-GB" dirty="0" err="1"/>
              <a:t>Yassid</a:t>
            </a:r>
            <a:r>
              <a:rPr lang="en-GB" dirty="0"/>
              <a:t> </a:t>
            </a:r>
            <a:r>
              <a:rPr lang="en-GB" dirty="0" err="1"/>
              <a:t>Ayyad</a:t>
            </a:r>
            <a:r>
              <a:rPr lang="en-GB" dirty="0"/>
              <a:t> (IGFAE) + Cristina Fernández (CIEMAT)</a:t>
            </a: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WG2 Liquid detectors: </a:t>
            </a:r>
            <a:r>
              <a:rPr lang="en-US" dirty="0"/>
              <a:t>Clara Cuesta (</a:t>
            </a:r>
            <a:r>
              <a:rPr lang="en-US" dirty="0" err="1"/>
              <a:t>Ciemat</a:t>
            </a:r>
            <a:r>
              <a:rPr lang="en-US" dirty="0"/>
              <a:t>) + Justo Martín (IFIC)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WG3 Solid state: </a:t>
            </a:r>
            <a:r>
              <a:rPr lang="en-US" dirty="0"/>
              <a:t>Stefano </a:t>
            </a:r>
            <a:r>
              <a:rPr lang="en-US" dirty="0" err="1"/>
              <a:t>Terzo</a:t>
            </a:r>
            <a:r>
              <a:rPr lang="en-US" dirty="0"/>
              <a:t>(IFAE) + Carlos </a:t>
            </a:r>
            <a:r>
              <a:rPr lang="en-US" dirty="0" err="1"/>
              <a:t>Mariñas</a:t>
            </a:r>
            <a:r>
              <a:rPr lang="en-US" dirty="0"/>
              <a:t> (IFIC) + Teresa </a:t>
            </a:r>
            <a:r>
              <a:rPr lang="en-US" dirty="0" err="1"/>
              <a:t>Kurtukian</a:t>
            </a:r>
            <a:r>
              <a:rPr lang="en-US" dirty="0"/>
              <a:t> (IEM)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WG4 Calorimetry: </a:t>
            </a:r>
            <a:r>
              <a:rPr lang="en-GB" dirty="0"/>
              <a:t>Mary-Cruz </a:t>
            </a:r>
            <a:r>
              <a:rPr lang="en-GB" dirty="0" err="1"/>
              <a:t>Fouz</a:t>
            </a:r>
            <a:r>
              <a:rPr lang="en-GB" dirty="0"/>
              <a:t> (</a:t>
            </a:r>
            <a:r>
              <a:rPr lang="en-GB" dirty="0" err="1"/>
              <a:t>Ciemat</a:t>
            </a:r>
            <a:r>
              <a:rPr lang="en-GB" dirty="0"/>
              <a:t>) + Héctor Alvarez-Pol (IGFAE)</a:t>
            </a: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WG5 Quantum sensing: </a:t>
            </a:r>
            <a:r>
              <a:rPr lang="en-US" dirty="0"/>
              <a:t>Gemma </a:t>
            </a:r>
            <a:r>
              <a:rPr lang="en-US" dirty="0" err="1"/>
              <a:t>Rius</a:t>
            </a:r>
            <a:r>
              <a:rPr lang="en-US" dirty="0"/>
              <a:t> (IMB-CNM) + Igor García </a:t>
            </a:r>
            <a:r>
              <a:rPr lang="en-US" dirty="0" err="1"/>
              <a:t>Irastorza</a:t>
            </a:r>
            <a:r>
              <a:rPr lang="en-US" dirty="0"/>
              <a:t> UNIZAR)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WG6 Electronics: </a:t>
            </a:r>
            <a:r>
              <a:rPr lang="en-US" dirty="0"/>
              <a:t>Santiago </a:t>
            </a:r>
            <a:r>
              <a:rPr lang="en-US" dirty="0" err="1"/>
              <a:t>Folgeras</a:t>
            </a:r>
            <a:r>
              <a:rPr lang="en-US" dirty="0"/>
              <a:t> (UNIOVI) + </a:t>
            </a:r>
            <a:r>
              <a:rPr lang="en-GB" dirty="0"/>
              <a:t>Fernando </a:t>
            </a:r>
            <a:r>
              <a:rPr lang="en-GB" dirty="0" err="1"/>
              <a:t>Arteche</a:t>
            </a:r>
            <a:r>
              <a:rPr lang="en-GB" dirty="0"/>
              <a:t> (ITA) + Diego Real (IFIC)</a:t>
            </a: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WG7 Mechanics &amp; Integration: </a:t>
            </a:r>
            <a:r>
              <a:rPr lang="en-US" dirty="0"/>
              <a:t>Cristobal Padilla (IFAE) + Enrique </a:t>
            </a:r>
            <a:r>
              <a:rPr lang="en-US" dirty="0" err="1"/>
              <a:t>Casarejos</a:t>
            </a:r>
            <a:r>
              <a:rPr lang="en-US" dirty="0"/>
              <a:t> (UV)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WG8 Applications:</a:t>
            </a:r>
            <a:r>
              <a:rPr lang="en-US" dirty="0"/>
              <a:t> Daniel Cano Ott (CIEMAT) + Gabriela </a:t>
            </a:r>
            <a:r>
              <a:rPr lang="en-US" dirty="0" err="1"/>
              <a:t>Llosá</a:t>
            </a:r>
            <a:r>
              <a:rPr lang="en-US" dirty="0"/>
              <a:t> (IFIC)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WG9 Scintillators and photodetectors: </a:t>
            </a:r>
            <a:r>
              <a:rPr lang="en-US" dirty="0"/>
              <a:t>Luis Mario </a:t>
            </a:r>
            <a:r>
              <a:rPr lang="en-US" dirty="0" err="1"/>
              <a:t>Fraile</a:t>
            </a:r>
            <a:r>
              <a:rPr lang="en-US" dirty="0"/>
              <a:t> (UCM) + David Gascon (UB)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WG10 Characterization Techniques: </a:t>
            </a:r>
            <a:r>
              <a:rPr lang="en-GB" dirty="0"/>
              <a:t>Carmen Jiménez (CNA) + Jordi Duarte </a:t>
            </a:r>
            <a:r>
              <a:rPr lang="en-GB" dirty="0" err="1"/>
              <a:t>Campderrós</a:t>
            </a:r>
            <a:r>
              <a:rPr lang="en-GB" dirty="0"/>
              <a:t> (IFCA)</a:t>
            </a: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WG11 Training:  </a:t>
            </a:r>
            <a:r>
              <a:rPr lang="en-US" dirty="0"/>
              <a:t>from the institution leading the school organization + management team.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WG12 Low-Background experiments:</a:t>
            </a:r>
            <a:r>
              <a:rPr lang="en-US" dirty="0"/>
              <a:t> Susana </a:t>
            </a:r>
            <a:r>
              <a:rPr lang="en-US" dirty="0" err="1"/>
              <a:t>Cebrián</a:t>
            </a:r>
            <a:r>
              <a:rPr lang="en-US" dirty="0"/>
              <a:t> (UNIZAR) + </a:t>
            </a:r>
            <a:r>
              <a:rPr lang="en-US" dirty="0" err="1"/>
              <a:t>Francesc</a:t>
            </a:r>
            <a:r>
              <a:rPr lang="en-US" dirty="0"/>
              <a:t> </a:t>
            </a:r>
            <a:r>
              <a:rPr lang="en-US" dirty="0" err="1"/>
              <a:t>Monrabal</a:t>
            </a:r>
            <a:r>
              <a:rPr lang="en-US" dirty="0"/>
              <a:t> (DIPC) + Roberto </a:t>
            </a:r>
            <a:r>
              <a:rPr lang="en-US" dirty="0" err="1"/>
              <a:t>Santorelli</a:t>
            </a:r>
            <a:r>
              <a:rPr lang="en-US" dirty="0"/>
              <a:t> (CIEMAT)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36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3600" dirty="0"/>
          </a:p>
          <a:p>
            <a:pPr>
              <a:buClr>
                <a:srgbClr val="FF0000"/>
              </a:buClr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5D8399E-0E77-405C-A7A0-CAA490FF3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6131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7284"/>
            <a:ext cx="10515600" cy="689097"/>
          </a:xfrm>
        </p:spPr>
        <p:txBody>
          <a:bodyPr>
            <a:normAutofit fontScale="90000"/>
          </a:bodyPr>
          <a:lstStyle/>
          <a:p>
            <a:r>
              <a:rPr lang="en-US" dirty="0"/>
              <a:t>Network Objectives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DBC24E71-5B85-422B-A89B-E6E306172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893" y="868535"/>
            <a:ext cx="11462657" cy="565507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General Objective: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Optimize research resources and foster complementary detection technology development across particle, astroparticle, and nuclear physics at a national level.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</a:pPr>
            <a:endParaRPr lang="en-GB" altLang="en-US" sz="36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Specific Objectives: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Foster Synergies: </a:t>
            </a:r>
            <a:r>
              <a:rPr lang="en-GB" altLang="en-US" sz="36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Promote collaboration among groups in particle, astroparticle, and nuclear disciplines, encouraging new partnerships.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Coordinate Research: </a:t>
            </a:r>
            <a:r>
              <a:rPr lang="en-GB" altLang="en-US" sz="36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Enhance detector development, innovation, and societal applications of Spanish research groups</a:t>
            </a: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Train Young Researchers: </a:t>
            </a:r>
            <a:r>
              <a:rPr lang="en-GB" altLang="en-US" sz="36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Establish schools and workshops to develop technological skills.</a:t>
            </a:r>
          </a:p>
          <a:p>
            <a:pPr marL="914400" lvl="1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Define National Strategy: </a:t>
            </a:r>
            <a:r>
              <a:rPr lang="en-GB" altLang="en-US" sz="36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Develop a medium- to long-term national plan for instrumentation aligned with European and international initiatives.</a:t>
            </a:r>
            <a:endParaRPr lang="en-US" altLang="en-US" sz="3600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DF23780-4FA2-49D5-9B60-A9B68EE3F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5603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7284"/>
            <a:ext cx="10515600" cy="689097"/>
          </a:xfrm>
        </p:spPr>
        <p:txBody>
          <a:bodyPr>
            <a:normAutofit fontScale="90000"/>
          </a:bodyPr>
          <a:lstStyle/>
          <a:p>
            <a:r>
              <a:rPr lang="en-US" dirty="0"/>
              <a:t>Progress report: WP1 Coordination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2609B40-8542-4A4E-B97D-E85E4989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893" y="868535"/>
            <a:ext cx="11462657" cy="138889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1.1: Governance Structure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Establish governance framework, roles, responsibilities, and decision-making processes.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Deliverable: Network Framework Agreement for governance and decision-making.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A final draft of the CNID by-laws is ready for the final revision and </a:t>
            </a:r>
            <a:r>
              <a:rPr lang="en-US" altLang="en-US" sz="3200" b="1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aprobal</a:t>
            </a: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of the IB</a:t>
            </a:r>
            <a:endParaRPr lang="en-US" altLang="en-US" sz="3200" b="1" dirty="0">
              <a:solidFill>
                <a:srgbClr val="002060"/>
              </a:solidFill>
              <a:highlight>
                <a:srgbClr val="000080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B81190E-C999-4BA4-B584-205583CA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8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A3183FD-E070-4B05-ADAF-95DE4E9664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r="-699" b="36991"/>
          <a:stretch/>
        </p:blipFill>
        <p:spPr>
          <a:xfrm>
            <a:off x="2315908" y="2279083"/>
            <a:ext cx="7094099" cy="432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97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7284"/>
            <a:ext cx="10515600" cy="689097"/>
          </a:xfrm>
        </p:spPr>
        <p:txBody>
          <a:bodyPr>
            <a:normAutofit fontScale="90000"/>
          </a:bodyPr>
          <a:lstStyle/>
          <a:p>
            <a:r>
              <a:rPr lang="en-US" dirty="0"/>
              <a:t>Progress report: WP1 Coordination</a:t>
            </a:r>
            <a:br>
              <a:rPr lang="en-US" dirty="0"/>
            </a:br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2609B40-8542-4A4E-B97D-E85E4989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893" y="868535"/>
            <a:ext cx="11462657" cy="193181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1.2: Internal Communication	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Promote collaboration via tools like intranet, videoconferencing, agenda management, and messaging systems.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Deliverable: Setup of communication tools for network activities.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altLang="en-US" sz="3200" b="1" dirty="0">
              <a:solidFill>
                <a:srgbClr val="002060"/>
              </a:solidFill>
              <a:highlight>
                <a:srgbClr val="00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b="1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Indico</a:t>
            </a: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https://indico.global/category/1334/</a:t>
            </a: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b="1" dirty="0" err="1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Mattermost</a:t>
            </a: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Team (</a:t>
            </a: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https://mattermost.web.cern.ch/signup_user_complete/?id=p6u5qsktu3bw8qfus4dpocycka&amp;md=link&amp;sbr=su</a:t>
            </a: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Dedicated e-groups (</a:t>
            </a: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CNID-SG</a:t>
            </a:r>
            <a:r>
              <a:rPr lang="es-E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@cern.ch</a:t>
            </a:r>
            <a:r>
              <a:rPr lang="es-E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, CNID-IB@cern.ch)</a:t>
            </a: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 and email list ready (cpan-instrumentacion@pegaso.ific.uv.es) </a:t>
            </a:r>
            <a:r>
              <a:rPr lang="en-GB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endParaRPr lang="en-US" altLang="en-US" sz="3200" b="1" dirty="0">
              <a:solidFill>
                <a:srgbClr val="002060"/>
              </a:solidFill>
              <a:highlight>
                <a:srgbClr val="00FFFF"/>
              </a:highligh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3200" b="1" dirty="0">
                <a:solidFill>
                  <a:srgbClr val="002060"/>
                </a:solidFill>
                <a:highlight>
                  <a:srgbClr val="00FFFF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Web still under development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B81190E-C999-4BA4-B584-205583CA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9</a:t>
            </a:fld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57BB736-0AE3-475A-BB6F-AA0ED96896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2650" y="2866748"/>
            <a:ext cx="7600950" cy="359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087382"/>
      </p:ext>
    </p:extLst>
  </p:cSld>
  <p:clrMapOvr>
    <a:masterClrMapping/>
  </p:clrMapOvr>
</p:sld>
</file>

<file path=ppt/theme/theme1.xml><?xml version="1.0" encoding="utf-8"?>
<a:theme xmlns:a="http://schemas.openxmlformats.org/drawingml/2006/main" name="CNID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3571</TotalTime>
  <Words>2425</Words>
  <Application>Microsoft Office PowerPoint</Application>
  <PresentationFormat>Panorámica</PresentationFormat>
  <Paragraphs>310</Paragraphs>
  <Slides>22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9" baseType="lpstr">
      <vt:lpstr>Aptos</vt:lpstr>
      <vt:lpstr>Aptos Display</vt:lpstr>
      <vt:lpstr>Arial</vt:lpstr>
      <vt:lpstr>Calibri</vt:lpstr>
      <vt:lpstr>Calibri Light</vt:lpstr>
      <vt:lpstr>Wingdings</vt:lpstr>
      <vt:lpstr>CNID</vt:lpstr>
      <vt:lpstr>CNID  Status Report </vt:lpstr>
      <vt:lpstr>Outline </vt:lpstr>
      <vt:lpstr>News: AEI Research Network granted !</vt:lpstr>
      <vt:lpstr>News: AEI Research Network granted !</vt:lpstr>
      <vt:lpstr>Actual CNID Institutions and  Institutional Board (IB) Representatives </vt:lpstr>
      <vt:lpstr>Other network management bodies </vt:lpstr>
      <vt:lpstr>Network Objectives </vt:lpstr>
      <vt:lpstr>Progress report: WP1 Coordination </vt:lpstr>
      <vt:lpstr>Progress report: WP1 Coordination </vt:lpstr>
      <vt:lpstr>Progress report: WP1 Coordination </vt:lpstr>
      <vt:lpstr>Progress report: WP1 Coordination </vt:lpstr>
      <vt:lpstr>Progress report: WP1 Coordination </vt:lpstr>
      <vt:lpstr>Task 1.5: Strategic Analysis - Motivations </vt:lpstr>
      <vt:lpstr>Task 1.5: Strategic Analysis - Timeline </vt:lpstr>
      <vt:lpstr>Task 1.5: Strategic Analysis – Requested Inputs </vt:lpstr>
      <vt:lpstr>Task 1.5: Strategic Analysis – Convener’s charge </vt:lpstr>
      <vt:lpstr>Progress Report: WP2 Training  </vt:lpstr>
      <vt:lpstr>Progress Report: WP3 Diffusion and Outreach  </vt:lpstr>
      <vt:lpstr>Progress report: WP4 Industry Partnership   </vt:lpstr>
      <vt:lpstr>Progress report: WP5 Community Representation </vt:lpstr>
      <vt:lpstr>Summary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CPAN Network on Instrumentation and detectors</dc:title>
  <dc:creator>Iván Vila Álvarez</dc:creator>
  <cp:lastModifiedBy>Iván Vila Álvarez</cp:lastModifiedBy>
  <cp:revision>153</cp:revision>
  <dcterms:created xsi:type="dcterms:W3CDTF">2024-05-08T00:08:26Z</dcterms:created>
  <dcterms:modified xsi:type="dcterms:W3CDTF">2026-02-02T11:21:42Z</dcterms:modified>
</cp:coreProperties>
</file>