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4065" r:id="rId2"/>
    <p:sldId id="4072" r:id="rId3"/>
    <p:sldId id="4058" r:id="rId4"/>
    <p:sldId id="4066" r:id="rId5"/>
    <p:sldId id="4067" r:id="rId6"/>
    <p:sldId id="4070" r:id="rId7"/>
    <p:sldId id="4071" r:id="rId8"/>
    <p:sldId id="259" r:id="rId9"/>
    <p:sldId id="403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6"/>
    <p:restoredTop sz="91117"/>
  </p:normalViewPr>
  <p:slideViewPr>
    <p:cSldViewPr snapToGrid="0" snapToObjects="1">
      <p:cViewPr>
        <p:scale>
          <a:sx n="111" d="100"/>
          <a:sy n="111" d="100"/>
        </p:scale>
        <p:origin x="440" y="176"/>
      </p:cViewPr>
      <p:guideLst/>
    </p:cSldViewPr>
  </p:slideViewPr>
  <p:outlineViewPr>
    <p:cViewPr>
      <p:scale>
        <a:sx n="33" d="100"/>
        <a:sy n="33" d="100"/>
      </p:scale>
      <p:origin x="0" y="-5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8CE4F-2C93-4340-8EDC-5A4F45A809FE}" type="datetimeFigureOut">
              <a:rPr lang="de-DE" smtClean="0"/>
              <a:t>01.02.26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CEAE8-0D07-1748-9FD9-47B729B4B96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97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87598-72BE-6999-4F94-0EADC4167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9693C7-D46B-1017-A9C2-61C23C4A9E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2D0CDF-8198-50D1-2C88-9B4B6F83B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4D693-6BB0-694A-A127-BCF78AC80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867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C87DB-D08C-781A-0A7D-672792536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664B5B-6767-2D6C-6AC2-8755983FD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D32E3B-3EBF-0EF6-0466-336E847A6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0E560-7BE2-03B0-7DB8-E6C755EDD8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391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3E42C-E86F-D858-9D0A-8C11A85FB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B9EDE0-1D16-28B4-9C11-DFA46B9B14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6BCB36-CE02-1E7D-D043-76EDE3673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F20E9-A5F6-D93F-E5C6-F7BCC845A9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620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6F04B-8A36-23BD-2061-75FA9AE8B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341F1B-0D1E-AF9F-C604-55BFC7A8F4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730820-5DAE-EF84-9E6B-C3CFA5B384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CFE60-7579-6B0E-0FFD-4F726BC36C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185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099D7-1DFA-A12B-701E-E9619B8F1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E1D0D9-4AAE-0702-5CE8-00871EAC33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86E942-1B38-415D-CA44-B321B42DF8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B8FB3-B41B-A004-2385-CA1BC16056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955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96124-DFFB-55CB-9F32-A23950187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61C6B8-A60A-0B33-945C-F1CA16A3F9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A4BB26-9E7D-26FC-E8F1-6ADB65CCD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AC929-DA4A-165A-74AD-0882734FC5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84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E6715-23F1-D44A-8FF2-70A654788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A960D-AD3F-6C43-A856-A9BB9C76E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E8EA-44D3-154C-990C-A674C4A39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93B75-DBBA-884A-B53A-395886A2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5DBB0-23A2-6B4C-8E4A-F5ABE46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2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738D3-2B06-634B-9360-2F8F4516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A8D382-D1CF-A944-94AB-A491EF329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5479C-2093-1F4D-A606-487671A95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09326-AB98-9B4B-B8D4-620817F8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9D5B-F804-FF4D-8D62-764A8B5A0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3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5E9F0D-A4C2-4E44-9385-AD5F5285D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184DA4-43A8-E746-8DF2-817CDA2B1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CAC33-97BC-294A-90D5-446C0E35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BB93E-509C-084F-A639-6768D0B18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1F337-DF70-EF41-A291-7D497C1AB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4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3C26-2953-1A44-B98D-066E3AB5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FF67E-6D77-554B-85AB-77992987D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51921-6F46-404C-8D6A-267EF6CBA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99201-73E2-EE47-917F-23AEB70B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107FF-3FC4-1B44-A7E1-5963F215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7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D3F2-9A2D-5845-88B3-7A0011B9D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5A4D6-3504-CC49-A0F6-22DE6D35D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C9017-422A-1940-9B6F-8DA5E85B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249E5-C2B8-A844-8953-2092CB4A1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03FAD-574C-F64B-AF0A-1E5172EC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B67B-7D23-CE4A-8B2B-E1F5F63C2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1F7E0-C983-1342-B6F5-EAB899704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65A20-467F-B04B-97CA-DA97B1C557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20F66-60A4-C146-AA03-D5B184C17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A6D1F-82C1-2446-8D0D-F2A745F24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4C8118-B250-AD4B-81C9-82C67E4E4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F4CE-244B-AC44-B8D6-FD8A677D8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FBAA6-972D-594C-9F90-870275EA7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C17BB-03EE-5A47-B571-6FEA7EFFC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C103C2-FB4E-FA49-9448-34B00F8925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F0FE71-0DB7-7149-982F-16B884F665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EF2206-FFD2-EB45-A3DF-F017D1DE5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DF480-084C-CB46-931A-2FC83426E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80483D-FECD-4546-8315-7846EDCD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4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F9432-29B4-0442-B27C-AFD2F9691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2D2DE-3660-024F-B8CC-0CD913EDD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418C8-813F-FC49-A59A-CF07F6CF9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03BF61-2AB8-1749-AFB3-81D0DB3F0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8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73043-B6EB-C14C-B644-8B04D2E5C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6C904-DBB1-834F-80A2-75E49381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B0E0D-E8CE-4147-B5D3-44593D9B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8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96495-D11A-914C-920F-AD0D19A15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30C12-59EE-9C43-A5D4-A51815192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84AD5-6A52-A641-89F6-7F6E60A8E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96DAF0-F43A-2A4C-B3B1-627F3C918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9D7F0-072C-264D-9938-815A4B08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527843-BF42-B947-828B-52E7D8C5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43211-4E7D-DE40-B09B-FE760D49C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8E342-BD4D-9442-BA24-35B1C5535B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EC473-6F95-394A-A26A-7EB058D34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7AF57-ACA9-1E44-AF30-EFCE55D9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1818D-86BB-284A-B9EB-C5712B7FF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FEB49-3B91-D241-B7CA-B1826B48B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7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1C6B41-DDED-154A-B108-46684636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C7B7F-D74E-9E4F-BC1C-16A958433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35618-68F4-A342-8869-985F79BEA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03/02/2026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C4895-86EB-E145-8DDC-6646A99A3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CP/EC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0423D-A795-B44C-9E23-0C31806DD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9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933A-41D9-D549-BF4A-3AA907944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514" y="415261"/>
            <a:ext cx="10626969" cy="2548715"/>
          </a:xfrm>
        </p:spPr>
        <p:txBody>
          <a:bodyPr>
            <a:noAutofit/>
          </a:bodyPr>
          <a:lstStyle/>
          <a:p>
            <a:r>
              <a:rPr lang="en-GB" b="1" dirty="0">
                <a:latin typeface="+mn-lt"/>
              </a:rPr>
              <a:t>WG7: Mechanics and Integration Overview</a:t>
            </a:r>
            <a:endParaRPr lang="en-US" sz="6600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56364-6CAE-FE4B-9C02-F08C58B3A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0661" y="3081759"/>
            <a:ext cx="4129020" cy="1756459"/>
          </a:xfrm>
        </p:spPr>
        <p:txBody>
          <a:bodyPr>
            <a:normAutofit lnSpcReduction="10000"/>
          </a:bodyPr>
          <a:lstStyle/>
          <a:p>
            <a:r>
              <a:rPr lang="en-US" sz="3500" b="1" dirty="0">
                <a:solidFill>
                  <a:schemeClr val="accent1">
                    <a:lumMod val="75000"/>
                  </a:schemeClr>
                </a:solidFill>
              </a:rPr>
              <a:t>Enrique </a:t>
            </a:r>
            <a:r>
              <a:rPr lang="en-US" sz="3500" b="1" dirty="0" err="1">
                <a:solidFill>
                  <a:schemeClr val="accent1">
                    <a:lumMod val="75000"/>
                  </a:schemeClr>
                </a:solidFill>
              </a:rPr>
              <a:t>Casarejos</a:t>
            </a:r>
            <a:r>
              <a:rPr lang="en-US" sz="3500" b="1" dirty="0">
                <a:solidFill>
                  <a:schemeClr val="accent1">
                    <a:lumMod val="75000"/>
                  </a:schemeClr>
                </a:solidFill>
              </a:rPr>
              <a:t> Cristobal Padilla</a:t>
            </a:r>
          </a:p>
          <a:p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CNID,  CIEMAT (Madrid)</a:t>
            </a:r>
          </a:p>
          <a:p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February 3</a:t>
            </a:r>
            <a:r>
              <a:rPr lang="en-US" sz="1900" b="1" baseline="30000" dirty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, 2026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3F6CD-C586-925D-E99D-8EFC71AA3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A87A9F5-749E-7AD7-B827-CF5138A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DF5178-BC12-A45B-A0A0-22BAF5D0B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105" y="5904203"/>
            <a:ext cx="5990635" cy="814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A1A8E6-B526-3FC5-FBE4-A0C0CC720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32" y="5904203"/>
            <a:ext cx="3697629" cy="81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5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EFB89-C79F-D1B6-6C53-52F8A063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0A55-6A09-F4B3-5C2B-96A20ECD2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Summary of Groups 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0DF67-A925-E22C-7412-3205BACD5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89"/>
            <a:ext cx="10515600" cy="5041531"/>
          </a:xfrm>
        </p:spPr>
        <p:txBody>
          <a:bodyPr>
            <a:normAutofit/>
          </a:bodyPr>
          <a:lstStyle/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D24246-166C-B4B7-341A-3D662BC52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0297A8-82D9-37B1-C96C-FA00EA8BB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EC1751-CE64-D389-F5C6-7696A397A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FEAD298-77C1-E960-8F12-9A081BB87B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873001"/>
              </p:ext>
            </p:extLst>
          </p:nvPr>
        </p:nvGraphicFramePr>
        <p:xfrm>
          <a:off x="349134" y="1041625"/>
          <a:ext cx="11454939" cy="497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934">
                  <a:extLst>
                    <a:ext uri="{9D8B030D-6E8A-4147-A177-3AD203B41FA5}">
                      <a16:colId xmlns:a16="http://schemas.microsoft.com/office/drawing/2014/main" val="546057402"/>
                    </a:ext>
                  </a:extLst>
                </a:gridCol>
                <a:gridCol w="2477193">
                  <a:extLst>
                    <a:ext uri="{9D8B030D-6E8A-4147-A177-3AD203B41FA5}">
                      <a16:colId xmlns:a16="http://schemas.microsoft.com/office/drawing/2014/main" val="3128797634"/>
                    </a:ext>
                  </a:extLst>
                </a:gridCol>
                <a:gridCol w="1612669">
                  <a:extLst>
                    <a:ext uri="{9D8B030D-6E8A-4147-A177-3AD203B41FA5}">
                      <a16:colId xmlns:a16="http://schemas.microsoft.com/office/drawing/2014/main" val="2480333615"/>
                    </a:ext>
                  </a:extLst>
                </a:gridCol>
                <a:gridCol w="5187143">
                  <a:extLst>
                    <a:ext uri="{9D8B030D-6E8A-4147-A177-3AD203B41FA5}">
                      <a16:colId xmlns:a16="http://schemas.microsoft.com/office/drawing/2014/main" val="35727951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dirty="0"/>
                        <a:t>Institute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Declared expertise/Infrastructure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806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Instituto de </a:t>
                      </a:r>
                      <a:r>
                        <a:rPr lang="en-GB" sz="1400" dirty="0" err="1"/>
                        <a:t>Instrumentación</a:t>
                      </a:r>
                      <a:r>
                        <a:rPr lang="en-GB" sz="1400" dirty="0"/>
                        <a:t> para la </a:t>
                      </a:r>
                      <a:r>
                        <a:rPr lang="en-GB" sz="1400" dirty="0" err="1"/>
                        <a:t>imgen</a:t>
                      </a:r>
                      <a:r>
                        <a:rPr lang="en-GB" sz="1400" dirty="0"/>
                        <a:t> Molecular (i3M)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XLab</a:t>
                      </a:r>
                      <a:r>
                        <a:rPr lang="en-GB" sz="1400" dirty="0"/>
                        <a:t> X-ray imaging laboratory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Nuclear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X-ray and Molecular Imaging, Tomographic image reconstructions, PET &amp; SPECT detector characterization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866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Universidad de Huelva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Science and Technology </a:t>
                      </a:r>
                      <a:r>
                        <a:rPr lang="en-GB" sz="1400" dirty="0" err="1"/>
                        <a:t>Researh</a:t>
                      </a:r>
                      <a:r>
                        <a:rPr lang="en-GB" sz="1400" dirty="0"/>
                        <a:t> </a:t>
                      </a:r>
                      <a:r>
                        <a:rPr lang="en-GB" sz="1400" dirty="0" err="1"/>
                        <a:t>Center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Estructura</a:t>
                      </a:r>
                      <a:r>
                        <a:rPr lang="en-GB" sz="1400" dirty="0"/>
                        <a:t> de la Materia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Nuclear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Mechanical workshop, high-vacuum tests, particle beams, DAQs, Cryostats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44415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sz="1400" dirty="0"/>
                        <a:t>IFIC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VEGA group KM3Net/ANTARES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Astroparticle</a:t>
                      </a:r>
                      <a:r>
                        <a:rPr lang="en-GB" sz="1400" dirty="0"/>
                        <a:t>/HEP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400" dirty="0"/>
                        <a:t>DAQ, Detector Assembly, Mechanical Workshop, Nuclear detectors, </a:t>
                      </a:r>
                      <a:r>
                        <a:rPr lang="en-GB" sz="1400" dirty="0" err="1"/>
                        <a:t>subnanosecond</a:t>
                      </a:r>
                      <a:r>
                        <a:rPr lang="en-GB" sz="1400" dirty="0"/>
                        <a:t> synchronization, material engineering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4359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Gamma Ray and Neutron Spectroscopy Group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Nuclear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58001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Silicon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HEP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6721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GB" sz="1400" dirty="0" err="1"/>
                        <a:t>Ciemat</a:t>
                      </a:r>
                      <a:endParaRPr lang="en-GB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Future Colliders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HEP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Commissioning of detectors, precision mechanics, cryogenics, mechanical simulations, 3D vision machine, vacuum system, DAQ, slow control systems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649326"/>
                  </a:ext>
                </a:extLst>
              </a:tr>
              <a:tr h="36065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Neutrinos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HEP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370620"/>
                  </a:ext>
                </a:extLst>
              </a:tr>
              <a:tr h="248286">
                <a:tc rowSpan="3">
                  <a:txBody>
                    <a:bodyPr/>
                    <a:lstStyle/>
                    <a:p>
                      <a:r>
                        <a:rPr lang="en-GB" sz="1400" dirty="0"/>
                        <a:t>IFAE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GW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HEP/GW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400" dirty="0"/>
                        <a:t>Mechanical workshop, Slow Control, trigger and DAQ, cryogenics and vacuum, Space applications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616052"/>
                  </a:ext>
                </a:extLst>
              </a:tr>
              <a:tr h="1464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Gamma Rays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Astroparticle</a:t>
                      </a:r>
                      <a:endParaRPr lang="en-GB" sz="1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806661"/>
                  </a:ext>
                </a:extLst>
              </a:tr>
              <a:tr h="19780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Cosmology/Detectors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Cosmology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126582"/>
                  </a:ext>
                </a:extLst>
              </a:tr>
              <a:tr h="197801">
                <a:tc>
                  <a:txBody>
                    <a:bodyPr/>
                    <a:lstStyle/>
                    <a:p>
                      <a:r>
                        <a:rPr lang="en-GB" sz="1400" dirty="0"/>
                        <a:t>CNM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Radiation Detectors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HEP+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Mechanical workshop (metal machining, 3D printing)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07372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5881207-FA6C-DDAC-35AD-0BB2091B8F16}"/>
              </a:ext>
            </a:extLst>
          </p:cNvPr>
          <p:cNvSpPr txBox="1"/>
          <p:nvPr/>
        </p:nvSpPr>
        <p:spPr>
          <a:xfrm>
            <a:off x="1865113" y="2854422"/>
            <a:ext cx="842298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Surprised we got so few input </a:t>
            </a:r>
          </a:p>
        </p:txBody>
      </p:sp>
    </p:spTree>
    <p:extLst>
      <p:ext uri="{BB962C8B-B14F-4D97-AF65-F5344CB8AC3E}">
        <p14:creationId xmlns:p14="http://schemas.microsoft.com/office/powerpoint/2010/main" val="129957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63407-B177-5CC1-40F0-95BB59A5E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DBA50-CE86-C4E5-95BD-9B42CD6AB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Mechanics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9F0C4-3CC9-6FD3-8CF6-8AA341266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91"/>
            <a:ext cx="10515600" cy="510869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Mechanics is needed everywhere</a:t>
            </a:r>
          </a:p>
          <a:p>
            <a:pPr lvl="1"/>
            <a:r>
              <a:rPr lang="en-GB" dirty="0"/>
              <a:t>Who does not need a small piece to adapt and optical system hold something, etc…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But mechanical expertise is not only drawing pieces</a:t>
            </a:r>
          </a:p>
          <a:p>
            <a:pPr lvl="1"/>
            <a:r>
              <a:rPr lang="en-GB" dirty="0"/>
              <a:t>Precisions beyond what is normal </a:t>
            </a:r>
          </a:p>
          <a:p>
            <a:pPr lvl="2"/>
            <a:r>
              <a:rPr lang="en-GB" dirty="0"/>
              <a:t>Space applications</a:t>
            </a:r>
          </a:p>
          <a:p>
            <a:pPr lvl="2"/>
            <a:r>
              <a:rPr lang="en-GB" dirty="0"/>
              <a:t>Baffles for GW that need research in machining techniques</a:t>
            </a:r>
          </a:p>
          <a:p>
            <a:pPr lvl="1"/>
            <a:r>
              <a:rPr lang="en-GB" dirty="0"/>
              <a:t>Thermal analysis</a:t>
            </a:r>
          </a:p>
          <a:p>
            <a:pPr lvl="2"/>
            <a:r>
              <a:rPr lang="en-GB" dirty="0"/>
              <a:t>For cryostats/vacuum systems</a:t>
            </a:r>
          </a:p>
          <a:p>
            <a:pPr lvl="1"/>
            <a:r>
              <a:rPr lang="en-GB" dirty="0"/>
              <a:t>Structural analysis and tolerances</a:t>
            </a:r>
          </a:p>
          <a:p>
            <a:pPr lvl="2"/>
            <a:r>
              <a:rPr lang="en-GB" dirty="0"/>
              <a:t>When in need to assemble large detector systems</a:t>
            </a:r>
          </a:p>
          <a:p>
            <a:pPr lvl="2"/>
            <a:endParaRPr lang="en-GB" dirty="0"/>
          </a:p>
          <a:p>
            <a:r>
              <a:rPr lang="en-GB" dirty="0"/>
              <a:t>New materials and production techniques</a:t>
            </a:r>
          </a:p>
          <a:p>
            <a:pPr lvl="1"/>
            <a:r>
              <a:rPr lang="en-GB" dirty="0"/>
              <a:t>Light, but stiff materials with the needed thermal properties</a:t>
            </a:r>
          </a:p>
          <a:p>
            <a:pPr lvl="1"/>
            <a:r>
              <a:rPr lang="en-GB" dirty="0"/>
              <a:t>New ways of making them</a:t>
            </a:r>
          </a:p>
          <a:p>
            <a:pPr lvl="2"/>
            <a:r>
              <a:rPr lang="en-GB" dirty="0"/>
              <a:t>3D printing for light structures (research)</a:t>
            </a:r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36A255-6BD1-81CC-C49B-2D7F2C45E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D7CD38-53C1-A006-6912-F5F9952E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5B3DD7-6F3B-DA08-FB82-0C7B4F1C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2199C3-2A1B-8138-3906-D9B3A82BAA7B}"/>
              </a:ext>
            </a:extLst>
          </p:cNvPr>
          <p:cNvSpPr txBox="1"/>
          <p:nvPr/>
        </p:nvSpPr>
        <p:spPr>
          <a:xfrm>
            <a:off x="1884509" y="3626536"/>
            <a:ext cx="842298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Nobody has a 3D metal printer?</a:t>
            </a:r>
          </a:p>
        </p:txBody>
      </p:sp>
    </p:spTree>
    <p:extLst>
      <p:ext uri="{BB962C8B-B14F-4D97-AF65-F5344CB8AC3E}">
        <p14:creationId xmlns:p14="http://schemas.microsoft.com/office/powerpoint/2010/main" val="166111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04C2F-E83A-2101-BC17-7831FFC892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CF3DB-2BB7-9FCB-9B4C-5C7942668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Integration is software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05B3B-45B6-D0F1-11DE-884601848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89"/>
            <a:ext cx="10515600" cy="5041531"/>
          </a:xfrm>
        </p:spPr>
        <p:txBody>
          <a:bodyPr>
            <a:normAutofit/>
          </a:bodyPr>
          <a:lstStyle/>
          <a:p>
            <a:r>
              <a:rPr lang="en-GB" dirty="0"/>
              <a:t>Slow Control software</a:t>
            </a:r>
          </a:p>
          <a:p>
            <a:pPr lvl="1"/>
            <a:r>
              <a:rPr lang="en-GB" dirty="0"/>
              <a:t>Who has not needed to move a motor, control the temperature of some device, make a PID, control an electronics board, etc… </a:t>
            </a:r>
          </a:p>
          <a:p>
            <a:pPr lvl="2"/>
            <a:endParaRPr lang="en-GB" dirty="0"/>
          </a:p>
          <a:p>
            <a:r>
              <a:rPr lang="en-GB" dirty="0"/>
              <a:t>DAQ ant Trigger</a:t>
            </a:r>
          </a:p>
          <a:p>
            <a:pPr lvl="1"/>
            <a:r>
              <a:rPr lang="en-GB" dirty="0"/>
              <a:t>Needed in any experiment</a:t>
            </a:r>
          </a:p>
          <a:p>
            <a:pPr lvl="2"/>
            <a:r>
              <a:rPr lang="en-GB" dirty="0"/>
              <a:t>Faster, more reliable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492D1B-40D3-B832-A7B3-40829760B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BD6506-5030-95F1-5C0E-84FFF34D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A93E3B-D852-8599-B70A-389495166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BA681C-C832-B496-0C85-5D73EDA09672}"/>
              </a:ext>
            </a:extLst>
          </p:cNvPr>
          <p:cNvSpPr txBox="1"/>
          <p:nvPr/>
        </p:nvSpPr>
        <p:spPr>
          <a:xfrm>
            <a:off x="1580791" y="2889294"/>
            <a:ext cx="9030417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These activities are not in the focus of many groups in the community (do we use what is there at the moment we need it?)</a:t>
            </a:r>
          </a:p>
        </p:txBody>
      </p:sp>
    </p:spTree>
    <p:extLst>
      <p:ext uri="{BB962C8B-B14F-4D97-AF65-F5344CB8AC3E}">
        <p14:creationId xmlns:p14="http://schemas.microsoft.com/office/powerpoint/2010/main" val="214650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CA48F-75B0-6D0C-E6AC-DDFEECBE8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89EEC-1631-7641-82BA-43413F392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Integration and large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40FBD-E3AF-3DC6-CF3B-DA07A3267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89"/>
            <a:ext cx="10515600" cy="5041531"/>
          </a:xfrm>
        </p:spPr>
        <p:txBody>
          <a:bodyPr>
            <a:normAutofit/>
          </a:bodyPr>
          <a:lstStyle/>
          <a:p>
            <a:r>
              <a:rPr lang="en-GB" dirty="0"/>
              <a:t>System Engineering</a:t>
            </a:r>
          </a:p>
          <a:p>
            <a:endParaRPr lang="en-GB" dirty="0"/>
          </a:p>
          <a:p>
            <a:r>
              <a:rPr lang="en-GB" dirty="0"/>
              <a:t>Quality control, qualification and validation testing</a:t>
            </a:r>
          </a:p>
          <a:p>
            <a:pPr lvl="1"/>
            <a:r>
              <a:rPr lang="en-GB" dirty="0"/>
              <a:t>Anybody that has done hardware in Space knows this is THE work</a:t>
            </a:r>
          </a:p>
          <a:p>
            <a:pPr lvl="1"/>
            <a:endParaRPr lang="en-GB" dirty="0"/>
          </a:p>
          <a:p>
            <a:r>
              <a:rPr lang="en-GB" dirty="0"/>
              <a:t>Commissioning</a:t>
            </a:r>
          </a:p>
          <a:p>
            <a:endParaRPr lang="en-GB" dirty="0"/>
          </a:p>
          <a:p>
            <a:r>
              <a:rPr lang="en-GB" dirty="0"/>
              <a:t>Detector testing and qualification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5BCFCE-2E47-E8A7-FC4C-9F9E53E0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786230-CE14-1001-3A7F-02D491B60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12F03C-EC54-A91C-C708-5AF3CBF26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F86F74-4F85-C57D-4311-413FF3646F55}"/>
              </a:ext>
            </a:extLst>
          </p:cNvPr>
          <p:cNvSpPr txBox="1"/>
          <p:nvPr/>
        </p:nvSpPr>
        <p:spPr>
          <a:xfrm>
            <a:off x="1580791" y="4417152"/>
            <a:ext cx="903041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Maybe we should reverse the words in the title of this WG?</a:t>
            </a:r>
          </a:p>
        </p:txBody>
      </p:sp>
    </p:spTree>
    <p:extLst>
      <p:ext uri="{BB962C8B-B14F-4D97-AF65-F5344CB8AC3E}">
        <p14:creationId xmlns:p14="http://schemas.microsoft.com/office/powerpoint/2010/main" val="154084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8209D-AE46-4322-31A0-B4919B561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0B6E-B705-BDFA-411A-459BBA9A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Strengths and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FCC4F-BCC1-D728-0519-CFC392FB8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89"/>
            <a:ext cx="10515600" cy="504153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have a lot of expertise in areas of “mechanics and integration”</a:t>
            </a:r>
          </a:p>
          <a:p>
            <a:pPr lvl="1"/>
            <a:r>
              <a:rPr lang="en-GB" dirty="0"/>
              <a:t>Several members of our community have participated in the constructions, commissioning and operation of large detector systems</a:t>
            </a:r>
          </a:p>
          <a:p>
            <a:pPr lvl="1"/>
            <a:r>
              <a:rPr lang="en-GB" dirty="0"/>
              <a:t>Many build the instruments and detectors needed for their research</a:t>
            </a:r>
          </a:p>
          <a:p>
            <a:pPr lvl="1"/>
            <a:r>
              <a:rPr lang="en-GB" dirty="0"/>
              <a:t>We have capabilities to make precision mechanical pieces in several institutions</a:t>
            </a:r>
          </a:p>
          <a:p>
            <a:pPr lvl="2"/>
            <a:r>
              <a:rPr lang="en-GB" dirty="0"/>
              <a:t>And have experts to design and construct cryostats, large systems for telescopes, etc…</a:t>
            </a:r>
          </a:p>
          <a:p>
            <a:pPr lvl="2"/>
            <a:endParaRPr lang="en-GB" dirty="0"/>
          </a:p>
          <a:p>
            <a:r>
              <a:rPr lang="en-GB" dirty="0"/>
              <a:t>We have several groups that are well connected to transfer the technology to companies</a:t>
            </a:r>
          </a:p>
          <a:p>
            <a:pPr lvl="1"/>
            <a:r>
              <a:rPr lang="en-GB" dirty="0"/>
              <a:t>And we all should learn from them</a:t>
            </a:r>
          </a:p>
          <a:p>
            <a:pPr lvl="1"/>
            <a:endParaRPr lang="en-GB" dirty="0"/>
          </a:p>
          <a:p>
            <a:r>
              <a:rPr lang="en-GB" dirty="0"/>
              <a:t>And we have a lot of opportunities to have a strong contribution in the next large projects in our field</a:t>
            </a:r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B1B61A-9091-0A72-EEE9-34FC423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3FA9C7-4998-55C2-2CA7-CE9D7FB17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A41A75-0FD4-0D59-87F9-D582FE9D8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44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67D72-2018-C995-B548-E0131C0B3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416F-BC29-B1F0-D581-602675F4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Weaknesses and Threads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572A2-A07F-F5F5-8CEC-C42849C77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190"/>
            <a:ext cx="10515600" cy="479617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Lack of foreseeable medium-term funding</a:t>
            </a:r>
          </a:p>
          <a:p>
            <a:pPr lvl="1"/>
            <a:r>
              <a:rPr lang="en-GB" dirty="0"/>
              <a:t>We all know that we would need a different scheme than asking for competitive (resulting variable) funding every 3 years</a:t>
            </a:r>
          </a:p>
          <a:p>
            <a:pPr lvl="1"/>
            <a:endParaRPr lang="en-GB" dirty="0"/>
          </a:p>
          <a:p>
            <a:r>
              <a:rPr lang="en-GB" dirty="0"/>
              <a:t>Not enough equipment (linked to the previous one)</a:t>
            </a:r>
          </a:p>
          <a:p>
            <a:pPr lvl="1"/>
            <a:endParaRPr lang="en-GB" dirty="0"/>
          </a:p>
          <a:p>
            <a:r>
              <a:rPr lang="en-GB" dirty="0"/>
              <a:t>Difficulty to retain talent</a:t>
            </a:r>
          </a:p>
          <a:p>
            <a:pPr lvl="1"/>
            <a:r>
              <a:rPr lang="en-GB" dirty="0"/>
              <a:t>Young researchers that want to focus in instrumentation</a:t>
            </a:r>
          </a:p>
          <a:p>
            <a:pPr lvl="2"/>
            <a:r>
              <a:rPr lang="en-GB" dirty="0"/>
              <a:t>Although things are improving</a:t>
            </a:r>
          </a:p>
          <a:p>
            <a:pPr lvl="1"/>
            <a:r>
              <a:rPr lang="en-GB" dirty="0"/>
              <a:t>Engineering and technical personnel</a:t>
            </a:r>
          </a:p>
          <a:p>
            <a:pPr lvl="2"/>
            <a:r>
              <a:rPr lang="en-GB" dirty="0"/>
              <a:t>Takes a lot of time to train them and get used to our “culture”</a:t>
            </a:r>
          </a:p>
          <a:p>
            <a:pPr lvl="3"/>
            <a:r>
              <a:rPr lang="en-GB" dirty="0"/>
              <a:t>Specifications change</a:t>
            </a:r>
          </a:p>
          <a:p>
            <a:pPr lvl="3"/>
            <a:r>
              <a:rPr lang="en-GB" dirty="0"/>
              <a:t>What is most important changes with time (cost, performance, execution time,….)</a:t>
            </a:r>
          </a:p>
          <a:p>
            <a:pPr lvl="1"/>
            <a:r>
              <a:rPr lang="en-GB" dirty="0"/>
              <a:t>We need a clear career path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4D401A-736E-A6F4-200B-B92301F6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95FAB2-1589-71FB-6BF4-2A5BA32E1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BF12B9-10F6-9A36-E236-B6808D75F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8264B3-7C52-4BA2-7966-7B872A3D1F10}"/>
              </a:ext>
            </a:extLst>
          </p:cNvPr>
          <p:cNvSpPr txBox="1"/>
          <p:nvPr/>
        </p:nvSpPr>
        <p:spPr>
          <a:xfrm>
            <a:off x="1221976" y="1675071"/>
            <a:ext cx="9030417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I think that, technically, we are now comparable to communities and laboratories around Europe</a:t>
            </a:r>
          </a:p>
          <a:p>
            <a:pPr algn="ctr"/>
            <a:endParaRPr lang="en-GB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We need to make it even more attractive in long term for young talents</a:t>
            </a:r>
          </a:p>
        </p:txBody>
      </p:sp>
    </p:spTree>
    <p:extLst>
      <p:ext uri="{BB962C8B-B14F-4D97-AF65-F5344CB8AC3E}">
        <p14:creationId xmlns:p14="http://schemas.microsoft.com/office/powerpoint/2010/main" val="291886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78D41FA-A07D-1090-7841-F79540AC0B9A}"/>
              </a:ext>
            </a:extLst>
          </p:cNvPr>
          <p:cNvGrpSpPr/>
          <p:nvPr/>
        </p:nvGrpSpPr>
        <p:grpSpPr>
          <a:xfrm>
            <a:off x="1433115" y="1531001"/>
            <a:ext cx="5604994" cy="4446528"/>
            <a:chOff x="2450594" y="987183"/>
            <a:chExt cx="6492240" cy="5124332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852B27F7-1CD0-C25F-FAD5-EA9B03557448}"/>
                </a:ext>
              </a:extLst>
            </p:cNvPr>
            <p:cNvSpPr/>
            <p:nvPr/>
          </p:nvSpPr>
          <p:spPr>
            <a:xfrm>
              <a:off x="5696714" y="331345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56283322-1329-F162-10A3-CA85C8510B28}"/>
                </a:ext>
              </a:extLst>
            </p:cNvPr>
            <p:cNvSpPr/>
            <p:nvPr/>
          </p:nvSpPr>
          <p:spPr>
            <a:xfrm flipH="1">
              <a:off x="2450594" y="331345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006CA06-9161-F58E-97EB-8210F9E45E97}"/>
                </a:ext>
              </a:extLst>
            </p:cNvPr>
            <p:cNvSpPr/>
            <p:nvPr/>
          </p:nvSpPr>
          <p:spPr>
            <a:xfrm rot="7199831" flipH="1">
              <a:off x="4482162" y="121121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14603B0F-776E-FBBC-1F74-5C9ACC386CB2}"/>
              </a:ext>
            </a:extLst>
          </p:cNvPr>
          <p:cNvSpPr txBox="1">
            <a:spLocks/>
          </p:cNvSpPr>
          <p:nvPr/>
        </p:nvSpPr>
        <p:spPr>
          <a:xfrm>
            <a:off x="838200" y="136525"/>
            <a:ext cx="10515600" cy="593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Globalization </a:t>
            </a:r>
            <a:r>
              <a:rPr lang="en-GB" b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Trilema</a:t>
            </a:r>
            <a:endParaRPr lang="en-GB"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565FAF-DCDE-9883-1F27-5F86D2D1FD18}"/>
              </a:ext>
            </a:extLst>
          </p:cNvPr>
          <p:cNvSpPr txBox="1"/>
          <p:nvPr/>
        </p:nvSpPr>
        <p:spPr>
          <a:xfrm>
            <a:off x="3408357" y="2841684"/>
            <a:ext cx="1654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/>
              <a:t>Democractic</a:t>
            </a:r>
            <a:r>
              <a:rPr lang="en-GB" sz="2000" b="1" dirty="0"/>
              <a:t> Politics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14FC00-654E-8AE6-6C98-A11D58C9E875}"/>
              </a:ext>
            </a:extLst>
          </p:cNvPr>
          <p:cNvSpPr txBox="1"/>
          <p:nvPr/>
        </p:nvSpPr>
        <p:spPr>
          <a:xfrm>
            <a:off x="2132757" y="4794671"/>
            <a:ext cx="1654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National </a:t>
            </a:r>
            <a:r>
              <a:rPr lang="en-GB" sz="2000" b="1" dirty="0" err="1"/>
              <a:t>Sovereignity</a:t>
            </a:r>
            <a:endParaRPr lang="en-GB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9C37F5-0C61-18DD-8BC7-7B0ED4562661}"/>
              </a:ext>
            </a:extLst>
          </p:cNvPr>
          <p:cNvSpPr txBox="1"/>
          <p:nvPr/>
        </p:nvSpPr>
        <p:spPr>
          <a:xfrm>
            <a:off x="4459785" y="4883937"/>
            <a:ext cx="1654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Globalization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BB0B4B-B949-79B0-7D2E-93FF276B946B}"/>
              </a:ext>
            </a:extLst>
          </p:cNvPr>
          <p:cNvSpPr txBox="1"/>
          <p:nvPr/>
        </p:nvSpPr>
        <p:spPr>
          <a:xfrm>
            <a:off x="7772400" y="1233055"/>
            <a:ext cx="3768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Dani Rodrik, an economist in Harvard and candidate for  Nobel Prize</a:t>
            </a:r>
          </a:p>
          <a:p>
            <a:endParaRPr lang="en-GB" sz="2000" dirty="0"/>
          </a:p>
          <a:p>
            <a:r>
              <a:rPr lang="en-GB" sz="2000" dirty="0"/>
              <a:t>A nation-state can only achieve two out of three key goals: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Deep international economic integrations (globalization)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National </a:t>
            </a:r>
            <a:r>
              <a:rPr lang="en-GB" sz="2000" dirty="0" err="1"/>
              <a:t>sovereignity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Democratic politics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Pursuing all three simultaneously is inherently unsustainable</a:t>
            </a:r>
          </a:p>
        </p:txBody>
      </p:sp>
    </p:spTree>
    <p:extLst>
      <p:ext uri="{BB962C8B-B14F-4D97-AF65-F5344CB8AC3E}">
        <p14:creationId xmlns:p14="http://schemas.microsoft.com/office/powerpoint/2010/main" val="3382762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2EC1D-3AB9-30B2-0F8F-22364AAE7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224FA05-E5C7-6E02-F7F1-DCD20A5A26A4}"/>
              </a:ext>
            </a:extLst>
          </p:cNvPr>
          <p:cNvGrpSpPr/>
          <p:nvPr/>
        </p:nvGrpSpPr>
        <p:grpSpPr>
          <a:xfrm>
            <a:off x="1433115" y="1531001"/>
            <a:ext cx="5604994" cy="4446528"/>
            <a:chOff x="2450594" y="987183"/>
            <a:chExt cx="6492240" cy="5124332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C5A00FB4-53D9-6010-8439-89A5457ED7FB}"/>
                </a:ext>
              </a:extLst>
            </p:cNvPr>
            <p:cNvSpPr/>
            <p:nvPr/>
          </p:nvSpPr>
          <p:spPr>
            <a:xfrm>
              <a:off x="5696714" y="331345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299D66DD-193D-7003-6864-0150F5ADACB1}"/>
                </a:ext>
              </a:extLst>
            </p:cNvPr>
            <p:cNvSpPr/>
            <p:nvPr/>
          </p:nvSpPr>
          <p:spPr>
            <a:xfrm flipH="1">
              <a:off x="2450594" y="331345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6170BD6-986A-5A8E-593A-2DD801515C0F}"/>
                </a:ext>
              </a:extLst>
            </p:cNvPr>
            <p:cNvSpPr/>
            <p:nvPr/>
          </p:nvSpPr>
          <p:spPr>
            <a:xfrm rot="7199831" flipH="1">
              <a:off x="4482162" y="1211211"/>
              <a:ext cx="3246120" cy="2798064"/>
            </a:xfrm>
            <a:custGeom>
              <a:avLst/>
              <a:gdLst>
                <a:gd name="connsiteX0" fmla="*/ 3246120 w 3246120"/>
                <a:gd name="connsiteY0" fmla="*/ 2793492 h 2798064"/>
                <a:gd name="connsiteX1" fmla="*/ 1618488 w 3246120"/>
                <a:gd name="connsiteY1" fmla="*/ 0 h 2798064"/>
                <a:gd name="connsiteX2" fmla="*/ 0 w 3246120"/>
                <a:gd name="connsiteY2" fmla="*/ 937260 h 2798064"/>
                <a:gd name="connsiteX3" fmla="*/ 0 w 3246120"/>
                <a:gd name="connsiteY3" fmla="*/ 2798064 h 2798064"/>
                <a:gd name="connsiteX4" fmla="*/ 3246120 w 3246120"/>
                <a:gd name="connsiteY4" fmla="*/ 279349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20" h="2798064">
                  <a:moveTo>
                    <a:pt x="3246120" y="2793492"/>
                  </a:moveTo>
                  <a:lnTo>
                    <a:pt x="1618488" y="0"/>
                  </a:lnTo>
                  <a:lnTo>
                    <a:pt x="0" y="937260"/>
                  </a:lnTo>
                  <a:lnTo>
                    <a:pt x="0" y="2798064"/>
                  </a:lnTo>
                  <a:lnTo>
                    <a:pt x="3246120" y="2793492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047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42CA7E9C-A2FF-EBC3-DBE9-601D0AC0FC17}"/>
              </a:ext>
            </a:extLst>
          </p:cNvPr>
          <p:cNvSpPr txBox="1">
            <a:spLocks/>
          </p:cNvSpPr>
          <p:nvPr/>
        </p:nvSpPr>
        <p:spPr>
          <a:xfrm>
            <a:off x="838200" y="136525"/>
            <a:ext cx="10515600" cy="593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Detector Development </a:t>
            </a:r>
            <a:r>
              <a:rPr lang="en-GB" b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Trilema</a:t>
            </a:r>
            <a:endParaRPr lang="en-GB"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FCA393-2C8C-C4EC-1BFD-B5E2B4ACBA4A}"/>
              </a:ext>
            </a:extLst>
          </p:cNvPr>
          <p:cNvSpPr txBox="1"/>
          <p:nvPr/>
        </p:nvSpPr>
        <p:spPr>
          <a:xfrm>
            <a:off x="3408357" y="2562115"/>
            <a:ext cx="1654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Highly Trained Personnel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FF6B57-C22C-41CB-9CAD-A369452267A5}"/>
              </a:ext>
            </a:extLst>
          </p:cNvPr>
          <p:cNvSpPr txBox="1"/>
          <p:nvPr/>
        </p:nvSpPr>
        <p:spPr>
          <a:xfrm>
            <a:off x="2132757" y="4794671"/>
            <a:ext cx="1654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Ultra Fast Reaction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C05C24-8D51-1FA7-249B-7AB70ED3C76E}"/>
              </a:ext>
            </a:extLst>
          </p:cNvPr>
          <p:cNvSpPr txBox="1"/>
          <p:nvPr/>
        </p:nvSpPr>
        <p:spPr>
          <a:xfrm>
            <a:off x="4486908" y="4565233"/>
            <a:ext cx="1654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Low Personnel Costs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36F159-9D61-62D1-3D2B-379DEF493A5A}"/>
              </a:ext>
            </a:extLst>
          </p:cNvPr>
          <p:cNvSpPr txBox="1"/>
          <p:nvPr/>
        </p:nvSpPr>
        <p:spPr>
          <a:xfrm>
            <a:off x="7772400" y="1233055"/>
            <a:ext cx="3768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Inspired by Dani Rodrik’s globalization trilemma</a:t>
            </a:r>
          </a:p>
          <a:p>
            <a:endParaRPr lang="en-GB" sz="2000" dirty="0"/>
          </a:p>
          <a:p>
            <a:r>
              <a:rPr lang="en-GB" sz="2000" dirty="0"/>
              <a:t>Our work can only achieve two out of three key goals: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Highly Trained Personnel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Ultra Fast reaction to new projects/requests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Low Personnel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Pursuing all three simultaneously is inherently unsustainable</a:t>
            </a:r>
          </a:p>
          <a:p>
            <a:endParaRPr lang="en-GB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A6A540B-12F2-9414-3B09-A4823868A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03/02/2026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078C310-8166-EA6A-3E5B-9FB59943D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CP/EC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82DEFC1-FCA8-744A-920C-E99C8CF2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82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48621</TotalTime>
  <Words>798</Words>
  <Application>Microsoft Macintosh PowerPoint</Application>
  <PresentationFormat>Widescreen</PresentationFormat>
  <Paragraphs>164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WG7: Mechanics and Integration Overview</vt:lpstr>
      <vt:lpstr>Summary of Groups Input</vt:lpstr>
      <vt:lpstr>Mechanics</vt:lpstr>
      <vt:lpstr>Integration is software </vt:lpstr>
      <vt:lpstr>Integration and large systems</vt:lpstr>
      <vt:lpstr>Strengths and Opportunities</vt:lpstr>
      <vt:lpstr>Weaknesses and Threads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cristobal.padilla cristobal.padilla</dc:creator>
  <cp:lastModifiedBy>cristobal.padilla cristobal.padilla</cp:lastModifiedBy>
  <cp:revision>253</cp:revision>
  <cp:lastPrinted>2023-06-09T07:16:49Z</cp:lastPrinted>
  <dcterms:created xsi:type="dcterms:W3CDTF">2019-10-04T11:54:47Z</dcterms:created>
  <dcterms:modified xsi:type="dcterms:W3CDTF">2026-02-03T10:37:04Z</dcterms:modified>
</cp:coreProperties>
</file>