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ore0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metadata/core-properties" Target="docProps/core0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8" r:id="rId7"/>
    <p:sldId id="269" r:id="rId8"/>
    <p:sldId id="260" r:id="rId9"/>
    <p:sldId id="261" r:id="rId10"/>
    <p:sldId id="264" r:id="rId11"/>
    <p:sldId id="262" r:id="rId12"/>
    <p:sldId id="263" r:id="rId13"/>
    <p:sldId id="265" r:id="rId14"/>
    <p:sldId id="270" r:id="rId15"/>
    <p:sldId id="267" r:id="rId16"/>
  </p:sldIdLst>
  <p:sldSz cx="10077450" cy="566896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3900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2C0442-788D-97E0-0B78-DD5AE964E84F}" v="475" dt="2026-02-03T17:29:11.376"/>
    <p1510:client id="{2BF00ECD-A6B4-7198-0D63-6D2A21CE988C}" v="717" dt="2026-02-03T16:05:04.661"/>
    <p1510:client id="{4DAE9679-75ED-153B-2F2D-93146A16023E}" v="1" dt="2026-02-03T14:29:32.572"/>
    <p1510:client id="{DA20297C-4991-203D-6F91-DE63A1718DA1}" v="650" dt="2026-02-04T08:08:26.0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ECA6D0A-6424-4FF0-947F-11990913B85E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359640" y="1079640"/>
            <a:ext cx="935712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359640" y="2959920"/>
            <a:ext cx="935712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346AB81-C449-46FA-842D-E218CBF43D67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359640" y="1079640"/>
            <a:ext cx="45662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5154480" y="1079640"/>
            <a:ext cx="45662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359640" y="2959920"/>
            <a:ext cx="45662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5154480" y="2959920"/>
            <a:ext cx="45662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D02BED1-94A4-46A1-8C50-36166565F0B8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359640" y="1079640"/>
            <a:ext cx="30128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3523680" y="1079640"/>
            <a:ext cx="30128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6687360" y="1079640"/>
            <a:ext cx="30128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359640" y="2959920"/>
            <a:ext cx="30128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3523680" y="2959920"/>
            <a:ext cx="30128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6687360" y="2959920"/>
            <a:ext cx="30128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720EA0A-C167-4B4D-AB94-6AB5BC245FAF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3D24F4B4-E465-4402-B5D6-326A7030A765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subTitle"/>
          </p:nvPr>
        </p:nvSpPr>
        <p:spPr>
          <a:xfrm>
            <a:off x="359640" y="1079640"/>
            <a:ext cx="935712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highlight>
                <a:srgbClr val="FFFFFF"/>
              </a:highlight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13D8683E-32CD-4BF5-ACC0-5271A9DDB138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359640" y="1079640"/>
            <a:ext cx="935712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9057261D-FDE8-4559-A627-83EFB7C5D6FF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359640" y="1079640"/>
            <a:ext cx="456624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5154480" y="1079640"/>
            <a:ext cx="456624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50703954-3C36-46B8-BDA5-766F7B77D8C8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01543BD4-1632-4F3F-9AD1-2E99887E9575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subTitle"/>
          </p:nvPr>
        </p:nvSpPr>
        <p:spPr>
          <a:xfrm>
            <a:off x="359640" y="36000"/>
            <a:ext cx="9357120" cy="2217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highlight>
                <a:srgbClr val="FFFFFF"/>
              </a:highlight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D9A54B36-B70A-410D-B654-53CFCCA4C58E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359640" y="1079640"/>
            <a:ext cx="45662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5154480" y="1079640"/>
            <a:ext cx="456624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359640" y="2959920"/>
            <a:ext cx="45662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24AE2447-2447-4EC9-A6F3-D9A3C61C7A9E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359640" y="1079640"/>
            <a:ext cx="935712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highlight>
                <a:srgbClr val="FFFFFF"/>
              </a:highlight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77116A4-CB30-4CF2-ADF0-F939D4DF4672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359640" y="1079640"/>
            <a:ext cx="456624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5154480" y="1079640"/>
            <a:ext cx="45662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5154480" y="2959920"/>
            <a:ext cx="45662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E5A33F0D-468C-42B2-A0F9-F43B4171B6CD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359640" y="1079640"/>
            <a:ext cx="45662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5154480" y="1079640"/>
            <a:ext cx="45662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359640" y="2959920"/>
            <a:ext cx="935712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E16925A3-01AB-47D9-8C59-490D36943D81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359640" y="1079640"/>
            <a:ext cx="935712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359640" y="2959920"/>
            <a:ext cx="935712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942BE46F-85A2-4046-8CA8-3212A93B1050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359640" y="1079640"/>
            <a:ext cx="45662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5154480" y="1079640"/>
            <a:ext cx="45662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359640" y="2959920"/>
            <a:ext cx="45662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5154480" y="2959920"/>
            <a:ext cx="45662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1B4DD5BB-3A23-4C8F-904F-EC7576BEA076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359640" y="1079640"/>
            <a:ext cx="30128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3523680" y="1079640"/>
            <a:ext cx="30128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/>
          </p:nvPr>
        </p:nvSpPr>
        <p:spPr>
          <a:xfrm>
            <a:off x="6687360" y="1079640"/>
            <a:ext cx="30128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/>
          </p:nvPr>
        </p:nvSpPr>
        <p:spPr>
          <a:xfrm>
            <a:off x="359640" y="2959920"/>
            <a:ext cx="30128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/>
          </p:nvPr>
        </p:nvSpPr>
        <p:spPr>
          <a:xfrm>
            <a:off x="3523680" y="2959920"/>
            <a:ext cx="30128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7"/>
          <p:cNvSpPr>
            <a:spLocks noGrp="1"/>
          </p:cNvSpPr>
          <p:nvPr>
            <p:ph/>
          </p:nvPr>
        </p:nvSpPr>
        <p:spPr>
          <a:xfrm>
            <a:off x="6687360" y="2959920"/>
            <a:ext cx="30128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DB126503-A8C8-490A-8D1D-95964036CC2C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359640" y="1079640"/>
            <a:ext cx="935712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441FCA7-84F2-4030-BE0D-643D824CDED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359640" y="1079640"/>
            <a:ext cx="456624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5154480" y="1079640"/>
            <a:ext cx="456624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9D989B3-837A-4EAF-85E8-E7E7EBA3E4B2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F9E1434-E352-4AB1-A280-BE3FAB14F5EA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359640" y="36000"/>
            <a:ext cx="9357120" cy="2217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highlight>
                <a:srgbClr val="FFFFFF"/>
              </a:highlight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EFB8C2A-912B-403A-9FFA-606B91E06E54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359640" y="1079640"/>
            <a:ext cx="45662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4480" y="1079640"/>
            <a:ext cx="456624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359640" y="2959920"/>
            <a:ext cx="45662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8ED5E96-B6C7-4EB1-A47A-AC5E05B45BCC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359640" y="1079640"/>
            <a:ext cx="456624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4480" y="1079640"/>
            <a:ext cx="45662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154480" y="2959920"/>
            <a:ext cx="45662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0145BFE-8D46-49E3-A7B2-9669A9E4C686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359640" y="1079640"/>
            <a:ext cx="45662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4480" y="1079640"/>
            <a:ext cx="456624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359640" y="2959920"/>
            <a:ext cx="9357120" cy="171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spcBef>
                <a:spcPts val="1057"/>
              </a:spcBef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4BFC634-6502-430E-A767-19F57CCB43F9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5119200"/>
            <a:ext cx="10073520" cy="550080"/>
          </a:xfrm>
          <a:prstGeom prst="rect">
            <a:avLst/>
          </a:prstGeom>
          <a:gradFill rotWithShape="0">
            <a:gsLst>
              <a:gs pos="0">
                <a:srgbClr val="009BDD"/>
              </a:gs>
              <a:gs pos="50000">
                <a:srgbClr val="77CAEE"/>
              </a:gs>
              <a:gs pos="100000">
                <a:srgbClr val="009BDD"/>
              </a:gs>
            </a:gsLst>
            <a:lin ang="10800000"/>
          </a:gradFill>
          <a:ln w="18000">
            <a:noFill/>
          </a:ln>
          <a:effectLst>
            <a:outerShdw dist="10800" dir="5400000" rotWithShape="0">
              <a:srgbClr val="009BDD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0" y="1371600"/>
            <a:ext cx="10076760" cy="1828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200" b="0" strike="noStrike" spc="-1">
                <a:solidFill>
                  <a:srgbClr val="DD41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359640" y="3429000"/>
            <a:ext cx="9357120" cy="16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8000"/>
          </a:bodyPr>
          <a:lstStyle/>
          <a:p>
            <a:pPr marL="336960" indent="-252720">
              <a:spcBef>
                <a:spcPts val="1057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5F96"/>
                </a:solidFill>
                <a:latin typeface="Arial"/>
              </a:rPr>
              <a:t>Click to edit the outline text format</a:t>
            </a:r>
          </a:p>
          <a:p>
            <a:pPr marL="673920" lvl="1" indent="-252720">
              <a:spcBef>
                <a:spcPts val="848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lang="en-US" sz="2100" b="0" strike="noStrike" spc="-1">
                <a:solidFill>
                  <a:srgbClr val="005F96"/>
                </a:solidFill>
                <a:latin typeface="Arial"/>
              </a:rPr>
              <a:t>Second Outline Level</a:t>
            </a:r>
          </a:p>
          <a:p>
            <a:pPr marL="1010880" lvl="2" indent="-224640">
              <a:spcBef>
                <a:spcPts val="632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5F96"/>
                </a:solidFill>
                <a:latin typeface="Arial"/>
              </a:rPr>
              <a:t>Third Outline Level</a:t>
            </a:r>
          </a:p>
          <a:p>
            <a:pPr marL="1347840" lvl="3" indent="-168480">
              <a:spcBef>
                <a:spcPts val="420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lang="en-US" sz="1500" b="0" strike="noStrike" spc="-1">
                <a:solidFill>
                  <a:srgbClr val="005F96"/>
                </a:solidFill>
                <a:latin typeface="Arial"/>
              </a:rPr>
              <a:t>Fourth Outline Level</a:t>
            </a:r>
          </a:p>
          <a:p>
            <a:pPr marL="1684800" lvl="4" indent="-168480">
              <a:spcBef>
                <a:spcPts val="207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lang="en-US" sz="1490" b="0" strike="noStrike" spc="-1">
                <a:solidFill>
                  <a:srgbClr val="005F96"/>
                </a:solidFill>
                <a:latin typeface="Arial"/>
              </a:rPr>
              <a:t>Fifth Outline Level</a:t>
            </a:r>
          </a:p>
          <a:p>
            <a:pPr marL="2021760" lvl="5" indent="-168480">
              <a:spcBef>
                <a:spcPts val="204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lang="en-US" sz="1490" b="0" strike="noStrike" spc="-1">
                <a:solidFill>
                  <a:srgbClr val="005F96"/>
                </a:solidFill>
                <a:latin typeface="Arial"/>
              </a:rPr>
              <a:t>Sixth Outline Level</a:t>
            </a:r>
          </a:p>
          <a:p>
            <a:pPr marL="2358720" lvl="6" indent="-168480">
              <a:spcBef>
                <a:spcPts val="201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lang="en-US" sz="1490" b="0" strike="noStrike" spc="-1">
                <a:solidFill>
                  <a:srgbClr val="005F96"/>
                </a:solidFill>
                <a:latin typeface="Arial"/>
              </a:rPr>
              <a:t>Seventh Outline Level</a:t>
            </a:r>
          </a:p>
        </p:txBody>
      </p:sp>
      <p:sp>
        <p:nvSpPr>
          <p:cNvPr id="3" name="PlaceHolder 3"/>
          <p:cNvSpPr>
            <a:spLocks noGrp="1"/>
          </p:cNvSpPr>
          <p:nvPr>
            <p:ph type="dt" idx="1"/>
          </p:nvPr>
        </p:nvSpPr>
        <p:spPr>
          <a:xfrm>
            <a:off x="359640" y="5219280"/>
            <a:ext cx="2339280" cy="36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US" sz="14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&lt;date/time&gt;</a:t>
            </a:r>
          </a:p>
        </p:txBody>
      </p:sp>
      <p:sp>
        <p:nvSpPr>
          <p:cNvPr id="4" name="PlaceHolder 4"/>
          <p:cNvSpPr>
            <a:spLocks noGrp="1"/>
          </p:cNvSpPr>
          <p:nvPr>
            <p:ph type="ftr" idx="2"/>
          </p:nvPr>
        </p:nvSpPr>
        <p:spPr>
          <a:xfrm>
            <a:off x="3418560" y="5219280"/>
            <a:ext cx="3238920" cy="36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>
              <a:buNone/>
              <a:defRPr lang="en-US" sz="14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 indent="0" algn="ctr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&lt;footer&gt;</a:t>
            </a:r>
          </a:p>
        </p:txBody>
      </p:sp>
      <p:sp>
        <p:nvSpPr>
          <p:cNvPr id="5" name="PlaceHolder 5"/>
          <p:cNvSpPr>
            <a:spLocks noGrp="1"/>
          </p:cNvSpPr>
          <p:nvPr>
            <p:ph type="sldNum" idx="3"/>
          </p:nvPr>
        </p:nvSpPr>
        <p:spPr>
          <a:xfrm>
            <a:off x="7377480" y="5219280"/>
            <a:ext cx="2339280" cy="36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 indent="0" algn="r">
              <a:buNone/>
            </a:pPr>
            <a:fld id="{A7B5CB7D-7B4B-462F-9959-C8405C82A95C}" type="slidenum">
              <a:rPr lang="en-US" sz="1400" b="0" strike="noStrike" spc="-1">
                <a:solidFill>
                  <a:srgbClr val="000000"/>
                </a:solidFill>
                <a:latin typeface="Arial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" name="Picture 5"/>
          <p:cNvPicPr/>
          <p:nvPr/>
        </p:nvPicPr>
        <p:blipFill>
          <a:blip r:embed="rId14"/>
          <a:stretch/>
        </p:blipFill>
        <p:spPr>
          <a:xfrm>
            <a:off x="7772400" y="228600"/>
            <a:ext cx="2057400" cy="514080"/>
          </a:xfrm>
          <a:prstGeom prst="rect">
            <a:avLst/>
          </a:prstGeom>
          <a:ln w="18000">
            <a:noFill/>
          </a:ln>
        </p:spPr>
      </p:pic>
      <p:pic>
        <p:nvPicPr>
          <p:cNvPr id="7" name="Picture 6"/>
          <p:cNvPicPr/>
          <p:nvPr/>
        </p:nvPicPr>
        <p:blipFill>
          <a:blip r:embed="rId15"/>
          <a:stretch/>
        </p:blipFill>
        <p:spPr>
          <a:xfrm>
            <a:off x="4437000" y="228960"/>
            <a:ext cx="2998800" cy="456840"/>
          </a:xfrm>
          <a:prstGeom prst="rect">
            <a:avLst/>
          </a:prstGeom>
          <a:ln w="18000">
            <a:noFill/>
          </a:ln>
        </p:spPr>
      </p:pic>
      <p:pic>
        <p:nvPicPr>
          <p:cNvPr id="8" name="Picture 7"/>
          <p:cNvPicPr/>
          <p:nvPr/>
        </p:nvPicPr>
        <p:blipFill>
          <a:blip r:embed="rId16"/>
          <a:stretch/>
        </p:blipFill>
        <p:spPr>
          <a:xfrm>
            <a:off x="2527200" y="170280"/>
            <a:ext cx="1600200" cy="551520"/>
          </a:xfrm>
          <a:prstGeom prst="rect">
            <a:avLst/>
          </a:prstGeom>
          <a:ln w="1800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360" y="0"/>
            <a:ext cx="10073520" cy="55008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09BDD"/>
              </a:gs>
            </a:gsLst>
            <a:lin ang="10800000"/>
          </a:gradFill>
          <a:ln w="18000">
            <a:noFill/>
          </a:ln>
          <a:effectLst>
            <a:outerShdw dist="10800" dir="5400000" rotWithShape="0">
              <a:srgbClr val="009BDD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880" y="5385960"/>
            <a:ext cx="10073520" cy="274320"/>
          </a:xfrm>
          <a:prstGeom prst="rect">
            <a:avLst/>
          </a:prstGeom>
          <a:gradFill rotWithShape="0">
            <a:gsLst>
              <a:gs pos="0">
                <a:srgbClr val="009BDD"/>
              </a:gs>
              <a:gs pos="50000">
                <a:srgbClr val="77CAEE"/>
              </a:gs>
              <a:gs pos="100000">
                <a:srgbClr val="009BDD"/>
              </a:gs>
            </a:gsLst>
            <a:lin ang="10800000"/>
          </a:gradFill>
          <a:ln w="18000">
            <a:noFill/>
          </a:ln>
          <a:effectLst>
            <a:outerShdw dist="10800" dir="5400000" rotWithShape="0">
              <a:srgbClr val="009BDD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359640" y="1079640"/>
            <a:ext cx="935712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>
              <a:spcBef>
                <a:spcPts val="1057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848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lang="en-US" sz="21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632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420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lang="en-US" sz="15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07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lang="en-US" sz="149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04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lang="en-US" sz="149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01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lang="en-US" sz="149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9" name="PlaceHolder 3"/>
          <p:cNvSpPr>
            <a:spLocks noGrp="1"/>
          </p:cNvSpPr>
          <p:nvPr>
            <p:ph type="dt" idx="4"/>
          </p:nvPr>
        </p:nvSpPr>
        <p:spPr>
          <a:xfrm>
            <a:off x="359640" y="5437800"/>
            <a:ext cx="2339280" cy="321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US" sz="14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&lt;date/time&gt;</a:t>
            </a:r>
            <a:endParaRPr lang="en-US" sz="1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ftr" idx="5"/>
          </p:nvPr>
        </p:nvSpPr>
        <p:spPr>
          <a:xfrm>
            <a:off x="3418560" y="5437800"/>
            <a:ext cx="3238920" cy="321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>
              <a:buNone/>
              <a:defRPr lang="en-US" sz="14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 indent="0" algn="ctr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&lt;footer&gt;</a:t>
            </a:r>
            <a:endParaRPr lang="en-US" sz="1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1" name="PlaceHolder 5"/>
          <p:cNvSpPr>
            <a:spLocks noGrp="1"/>
          </p:cNvSpPr>
          <p:nvPr>
            <p:ph type="sldNum" idx="6"/>
          </p:nvPr>
        </p:nvSpPr>
        <p:spPr>
          <a:xfrm>
            <a:off x="7377480" y="5437800"/>
            <a:ext cx="2339280" cy="321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 indent="0" algn="r">
              <a:buNone/>
            </a:pPr>
            <a:fld id="{6740860F-CFD6-4D1C-9BDD-703950B26E67}" type="slidenum">
              <a:rPr lang="en-US" sz="1400" b="0" strike="noStrike" spc="-1">
                <a:solidFill>
                  <a:srgbClr val="000000"/>
                </a:solidFill>
                <a:latin typeface="Arial"/>
              </a:rPr>
              <a:t>‹#›</a:t>
            </a:fld>
            <a:endParaRPr lang="en-US" sz="14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52" name="Picture 51"/>
          <p:cNvPicPr/>
          <p:nvPr/>
        </p:nvPicPr>
        <p:blipFill>
          <a:blip r:embed="rId14"/>
          <a:stretch/>
        </p:blipFill>
        <p:spPr>
          <a:xfrm>
            <a:off x="9444600" y="137160"/>
            <a:ext cx="701280" cy="649800"/>
          </a:xfrm>
          <a:prstGeom prst="rect">
            <a:avLst/>
          </a:prstGeom>
          <a:ln w="1800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4.png"/><Relationship Id="rId5" Type="http://schemas.openxmlformats.org/officeDocument/2006/relationships/image" Target="../media/image11.png"/><Relationship Id="rId10" Type="http://schemas.openxmlformats.org/officeDocument/2006/relationships/image" Target="../media/image18.png"/><Relationship Id="rId4" Type="http://schemas.openxmlformats.org/officeDocument/2006/relationships/image" Target="../media/image10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repositorio.unican.es/xmlui/handle/10902/38531" TargetMode="External"/><Relationship Id="rId3" Type="http://schemas.openxmlformats.org/officeDocument/2006/relationships/hyperlink" Target="https://cds.cern.ch/record/2853386/files/2211.10339.pdf" TargetMode="External"/><Relationship Id="rId7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0" y="1011600"/>
            <a:ext cx="10076760" cy="1828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200" spc="-1" dirty="0">
                <a:solidFill>
                  <a:srgbClr val="DD4100"/>
                </a:solidFill>
                <a:latin typeface="Arial"/>
              </a:rPr>
              <a:t>Characterization</a:t>
            </a:r>
            <a:r>
              <a:rPr lang="en-US" sz="3200" b="0" strike="noStrike" spc="-1" dirty="0">
                <a:solidFill>
                  <a:srgbClr val="DD4100"/>
                </a:solidFill>
                <a:latin typeface="Arial"/>
              </a:rPr>
              <a:t> of WBS using TPA-TCT </a:t>
            </a:r>
            <a:br>
              <a:rPr sz="3200" dirty="0"/>
            </a:br>
            <a:r>
              <a:rPr lang="en-US" sz="2400" b="0" strike="noStrike" spc="-1" dirty="0">
                <a:solidFill>
                  <a:srgbClr val="DD4100"/>
                </a:solidFill>
                <a:latin typeface="Arial"/>
              </a:rPr>
              <a:t>Methodology and Experimental Applications on </a:t>
            </a:r>
            <a:r>
              <a:rPr lang="en-US" sz="2400" b="0" strike="noStrike" spc="-1" dirty="0" err="1">
                <a:solidFill>
                  <a:srgbClr val="DD4100"/>
                </a:solidFill>
                <a:latin typeface="Arial"/>
              </a:rPr>
              <a:t>SiC</a:t>
            </a:r>
            <a:r>
              <a:rPr lang="en-US" sz="2400" b="0" strike="noStrike" spc="-1" dirty="0">
                <a:solidFill>
                  <a:srgbClr val="DD4100"/>
                </a:solidFill>
                <a:latin typeface="Arial"/>
              </a:rPr>
              <a:t> samples</a:t>
            </a:r>
            <a:r>
              <a:rPr lang="en-US" sz="3200" b="0" strike="noStrike" spc="-1" dirty="0">
                <a:solidFill>
                  <a:srgbClr val="DD4100"/>
                </a:solidFill>
                <a:latin typeface="Arial"/>
              </a:rPr>
              <a:t> </a:t>
            </a: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438515" y="2641634"/>
            <a:ext cx="3465000" cy="161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9000" lnSpcReduction="20000"/>
          </a:bodyPr>
          <a:lstStyle/>
          <a:p>
            <a:pPr marL="406400" indent="-342900">
              <a:spcBef>
                <a:spcPts val="1057"/>
              </a:spcBef>
              <a:buClr>
                <a:srgbClr val="77CAEE"/>
              </a:buClr>
              <a:buSzPct val="45000"/>
              <a:buFont typeface="Arial" charset="2"/>
              <a:buChar char="•"/>
            </a:pPr>
            <a:r>
              <a:rPr lang="en-US" sz="2400" b="0" strike="noStrike" spc="-1">
                <a:solidFill>
                  <a:srgbClr val="005F96"/>
                </a:solidFill>
                <a:latin typeface="Arial"/>
              </a:rPr>
              <a:t>Jordi Duarte </a:t>
            </a:r>
            <a:r>
              <a:rPr lang="en-US" sz="2400" spc="-1">
                <a:solidFill>
                  <a:srgbClr val="005F96"/>
                </a:solidFill>
                <a:latin typeface="Arial"/>
              </a:rPr>
              <a:t>Campderrós¹</a:t>
            </a:r>
            <a:endParaRPr lang="en-US"/>
          </a:p>
          <a:p>
            <a:pPr marL="406400" indent="-342900">
              <a:spcBef>
                <a:spcPts val="1057"/>
              </a:spcBef>
              <a:buClr>
                <a:srgbClr val="77CAEE"/>
              </a:buClr>
              <a:buSzPct val="45000"/>
              <a:buFont typeface="Arial" charset="2"/>
              <a:buChar char="•"/>
            </a:pPr>
            <a:r>
              <a:rPr lang="en-US" sz="2400" b="0" strike="noStrike" spc="-1">
                <a:solidFill>
                  <a:srgbClr val="005F96"/>
                </a:solidFill>
                <a:latin typeface="Arial"/>
              </a:rPr>
              <a:t>Marcos </a:t>
            </a:r>
            <a:r>
              <a:rPr lang="en-US" sz="2400" spc="-1">
                <a:solidFill>
                  <a:srgbClr val="005F96"/>
                </a:solidFill>
                <a:latin typeface="Arial"/>
              </a:rPr>
              <a:t>Fernández</a:t>
            </a:r>
            <a:r>
              <a:rPr lang="en-US" sz="2400" b="0" strike="noStrike" spc="-1">
                <a:solidFill>
                  <a:srgbClr val="005F96"/>
                </a:solidFill>
                <a:latin typeface="Arial"/>
              </a:rPr>
              <a:t> </a:t>
            </a:r>
            <a:r>
              <a:rPr lang="en-US" sz="2400" spc="-1">
                <a:solidFill>
                  <a:srgbClr val="005F96"/>
                </a:solidFill>
                <a:latin typeface="Arial"/>
              </a:rPr>
              <a:t>García²</a:t>
            </a:r>
            <a:endParaRPr lang="en-US" sz="2400" b="0" strike="noStrike" spc="-1">
              <a:solidFill>
                <a:srgbClr val="005F96"/>
              </a:solidFill>
              <a:latin typeface="Arial"/>
            </a:endParaRPr>
          </a:p>
          <a:p>
            <a:pPr marL="406400" indent="-342900">
              <a:spcBef>
                <a:spcPts val="1057"/>
              </a:spcBef>
              <a:buClr>
                <a:srgbClr val="77CAEE"/>
              </a:buClr>
              <a:buSzPct val="45000"/>
              <a:buFont typeface="Arial" charset="2"/>
              <a:buChar char="•"/>
            </a:pPr>
            <a:r>
              <a:rPr lang="en-US" sz="2400" b="0" strike="noStrike" spc="-1">
                <a:solidFill>
                  <a:srgbClr val="005F96"/>
                </a:solidFill>
                <a:latin typeface="Arial"/>
              </a:rPr>
              <a:t>Raúl Montero Santos⁴</a:t>
            </a:r>
          </a:p>
          <a:p>
            <a:pPr marL="406400" indent="-342900">
              <a:spcBef>
                <a:spcPts val="1057"/>
              </a:spcBef>
              <a:buClr>
                <a:srgbClr val="77CAEE"/>
              </a:buClr>
              <a:buSzPct val="45000"/>
              <a:buFont typeface="Arial" charset="2"/>
              <a:buChar char="•"/>
            </a:pPr>
            <a:r>
              <a:rPr lang="en-US" sz="2400" b="1" strike="noStrike" spc="-1" dirty="0">
                <a:solidFill>
                  <a:srgbClr val="005F96"/>
                </a:solidFill>
                <a:latin typeface="Arial"/>
              </a:rPr>
              <a:t>Cristian </a:t>
            </a:r>
            <a:r>
              <a:rPr lang="en-US" sz="2400" b="1" strike="noStrike" spc="-1" dirty="0" err="1">
                <a:solidFill>
                  <a:srgbClr val="005F96"/>
                </a:solidFill>
                <a:latin typeface="Arial"/>
              </a:rPr>
              <a:t>Quintana</a:t>
            </a:r>
            <a:r>
              <a:rPr lang="en-US" sz="2400" b="1" strike="noStrike" spc="-1" dirty="0">
                <a:solidFill>
                  <a:srgbClr val="005F96"/>
                </a:solidFill>
                <a:latin typeface="Arial"/>
              </a:rPr>
              <a:t> San Emeterio²</a:t>
            </a:r>
            <a:endParaRPr lang="en-US" sz="2400" b="0" strike="noStrike" spc="-1">
              <a:solidFill>
                <a:srgbClr val="005F96"/>
              </a:solidFill>
              <a:latin typeface="Arial"/>
            </a:endParaRPr>
          </a:p>
          <a:p>
            <a:pPr marL="406400" indent="-342900">
              <a:spcBef>
                <a:spcPts val="1057"/>
              </a:spcBef>
              <a:buClr>
                <a:srgbClr val="77CAEE"/>
              </a:buClr>
              <a:buSzPct val="45000"/>
              <a:buFont typeface="Arial" charset="2"/>
              <a:buChar char="•"/>
            </a:pPr>
            <a:r>
              <a:rPr lang="en-US" sz="2400" b="0" strike="noStrike" spc="-1">
                <a:solidFill>
                  <a:srgbClr val="005F96"/>
                </a:solidFill>
                <a:latin typeface="Arial"/>
              </a:rPr>
              <a:t>Diego Rosich Velarde²</a:t>
            </a:r>
          </a:p>
          <a:p>
            <a:pPr marL="406400" indent="-342900">
              <a:spcBef>
                <a:spcPts val="1057"/>
              </a:spcBef>
              <a:buClr>
                <a:srgbClr val="77CAEE"/>
              </a:buClr>
              <a:buSzPct val="45000"/>
              <a:buFont typeface="Arial" charset="2"/>
              <a:buChar char="•"/>
            </a:pPr>
            <a:r>
              <a:rPr lang="en-US" sz="2400" spc="-1">
                <a:solidFill>
                  <a:srgbClr val="005F96"/>
                </a:solidFill>
                <a:latin typeface="Arial"/>
              </a:rPr>
              <a:t>Iván</a:t>
            </a:r>
            <a:r>
              <a:rPr lang="en-US" sz="2400" b="0" strike="noStrike" spc="-1">
                <a:solidFill>
                  <a:srgbClr val="005F96"/>
                </a:solidFill>
                <a:latin typeface="Arial"/>
              </a:rPr>
              <a:t> Vila </a:t>
            </a:r>
            <a:r>
              <a:rPr lang="en-US" sz="2400" spc="-1">
                <a:solidFill>
                  <a:srgbClr val="005F96"/>
                </a:solidFill>
                <a:latin typeface="Arial"/>
              </a:rPr>
              <a:t>Álvarez³</a:t>
            </a:r>
            <a:endParaRPr lang="en-US" sz="2400" b="0" strike="noStrike" spc="-1">
              <a:solidFill>
                <a:srgbClr val="005F96"/>
              </a:solidFill>
              <a:latin typeface="Arial"/>
            </a:endParaRPr>
          </a:p>
        </p:txBody>
      </p:sp>
      <p:pic>
        <p:nvPicPr>
          <p:cNvPr id="91" name="Picture 90"/>
          <p:cNvPicPr/>
          <p:nvPr/>
        </p:nvPicPr>
        <p:blipFill>
          <a:blip r:embed="rId2"/>
          <a:stretch/>
        </p:blipFill>
        <p:spPr>
          <a:xfrm>
            <a:off x="649800" y="72000"/>
            <a:ext cx="1600200" cy="770040"/>
          </a:xfrm>
          <a:prstGeom prst="rect">
            <a:avLst/>
          </a:prstGeom>
          <a:ln w="18000">
            <a:noFill/>
          </a:ln>
        </p:spPr>
      </p:pic>
      <p:pic>
        <p:nvPicPr>
          <p:cNvPr id="92" name="Picture 91"/>
          <p:cNvPicPr/>
          <p:nvPr/>
        </p:nvPicPr>
        <p:blipFill>
          <a:blip r:embed="rId3"/>
          <a:stretch/>
        </p:blipFill>
        <p:spPr>
          <a:xfrm>
            <a:off x="3335040" y="5126400"/>
            <a:ext cx="3526560" cy="542880"/>
          </a:xfrm>
          <a:prstGeom prst="rect">
            <a:avLst/>
          </a:prstGeom>
          <a:ln w="18000">
            <a:noFill/>
          </a:ln>
        </p:spPr>
      </p:pic>
      <p:sp>
        <p:nvSpPr>
          <p:cNvPr id="93" name="TextBox 92"/>
          <p:cNvSpPr txBox="1"/>
          <p:nvPr/>
        </p:nvSpPr>
        <p:spPr>
          <a:xfrm>
            <a:off x="435600" y="4728600"/>
            <a:ext cx="8229600" cy="22860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000" b="0" strike="noStrike" spc="-1">
                <a:solidFill>
                  <a:srgbClr val="000000"/>
                </a:solidFill>
                <a:latin typeface="Arial"/>
              </a:rPr>
              <a:t>¹ IFCA (UC-CSIC), ² Universidad de Cantabria and CSIC (ES), ³ Instituto de Física de Cantabria (CSIC-UC), ⁴ UPV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372ACBC-6FE2-AA8B-94CE-E50CB3C39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9795" y="884427"/>
            <a:ext cx="4791082" cy="3271275"/>
          </a:xfrm>
          <a:prstGeom prst="rect">
            <a:avLst/>
          </a:prstGeom>
        </p:spPr>
      </p:pic>
      <p:pic>
        <p:nvPicPr>
          <p:cNvPr id="9" name="Picture 8" descr="A graph of a function&#10;&#10;AI-generated content may be incorrect.">
            <a:extLst>
              <a:ext uri="{FF2B5EF4-FFF2-40B4-BE49-F238E27FC236}">
                <a16:creationId xmlns:a16="http://schemas.microsoft.com/office/drawing/2014/main" id="{28A6292E-FE93-03EE-3621-F45BEBB2AF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407" y="1163534"/>
            <a:ext cx="3087650" cy="2092091"/>
          </a:xfrm>
          <a:prstGeom prst="rect">
            <a:avLst/>
          </a:prstGeom>
        </p:spPr>
      </p:pic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Beyond TPA-TCT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C. Quintana  ~ cquintan@cern.ch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8AEC31B5-9396-4C81-A97C-B80DC4CBD1E6}" type="slidenum">
              <a:t>10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fld id="{A9923B49-C1FC-4047-A170-6B723792C464}" type="datetime1">
              <a:rPr lang="en-US"/>
              <a:t>2/3/2026</a:t>
            </a:fld>
            <a:endParaRPr lang="en-US"/>
          </a:p>
        </p:txBody>
      </p:sp>
      <p:pic>
        <p:nvPicPr>
          <p:cNvPr id="2" name="Picture 1" descr="A graph of a normal voltage&#10;&#10;AI-generated content may be incorrect.">
            <a:extLst>
              <a:ext uri="{FF2B5EF4-FFF2-40B4-BE49-F238E27FC236}">
                <a16:creationId xmlns:a16="http://schemas.microsoft.com/office/drawing/2014/main" id="{19DD425B-8736-31D6-23DE-CCDD1F653B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407" y="3256500"/>
            <a:ext cx="3087650" cy="20920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CB30275-2FF2-81CC-CA68-3B6D8FFD7BEE}"/>
              </a:ext>
            </a:extLst>
          </p:cNvPr>
          <p:cNvSpPr txBox="1"/>
          <p:nvPr/>
        </p:nvSpPr>
        <p:spPr>
          <a:xfrm>
            <a:off x="465172" y="671816"/>
            <a:ext cx="343662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3PA excitation and more...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11F56A-8E1A-0410-8566-4D684C111276}"/>
              </a:ext>
            </a:extLst>
          </p:cNvPr>
          <p:cNvSpPr txBox="1"/>
          <p:nvPr/>
        </p:nvSpPr>
        <p:spPr>
          <a:xfrm>
            <a:off x="6139800" y="671815"/>
            <a:ext cx="343662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"</a:t>
            </a:r>
            <a:r>
              <a:rPr lang="en-US" dirty="0" err="1"/>
              <a:t>Hibrid</a:t>
            </a:r>
            <a:r>
              <a:rPr lang="en-US" dirty="0"/>
              <a:t>" experiments</a:t>
            </a:r>
          </a:p>
        </p:txBody>
      </p:sp>
      <p:pic>
        <p:nvPicPr>
          <p:cNvPr id="8" name="Picture 7" descr="Diagram of a diagram of a uv led&#10;&#10;AI-generated content may be incorrect.">
            <a:extLst>
              <a:ext uri="{FF2B5EF4-FFF2-40B4-BE49-F238E27FC236}">
                <a16:creationId xmlns:a16="http://schemas.microsoft.com/office/drawing/2014/main" id="{4326100F-2028-4B8C-A49E-5C9468B5E8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0688" y="4028395"/>
            <a:ext cx="2024096" cy="129567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46AE89E-BB14-5D01-6B20-86E104153916}"/>
              </a:ext>
            </a:extLst>
          </p:cNvPr>
          <p:cNvSpPr/>
          <p:nvPr/>
        </p:nvSpPr>
        <p:spPr>
          <a:xfrm>
            <a:off x="6804973" y="4031300"/>
            <a:ext cx="318713" cy="180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AB39AF-54AE-0D31-35A2-56401A391380}"/>
              </a:ext>
            </a:extLst>
          </p:cNvPr>
          <p:cNvSpPr txBox="1"/>
          <p:nvPr/>
        </p:nvSpPr>
        <p:spPr>
          <a:xfrm>
            <a:off x="3402246" y="4306515"/>
            <a:ext cx="2652833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Calibri"/>
              <a:buChar char="-"/>
            </a:pPr>
            <a:r>
              <a:rPr lang="en-US" sz="1400"/>
              <a:t>Similar profiles</a:t>
            </a:r>
          </a:p>
          <a:p>
            <a:pPr marL="285750" indent="-285750">
              <a:buFont typeface="Calibri"/>
              <a:buChar char="-"/>
            </a:pPr>
            <a:r>
              <a:rPr lang="en-US" sz="1400"/>
              <a:t>Less SPA</a:t>
            </a:r>
          </a:p>
          <a:p>
            <a:pPr marL="285750" indent="-285750">
              <a:buFont typeface="Calibri"/>
              <a:buChar char="-"/>
            </a:pPr>
            <a:r>
              <a:rPr lang="en-US" sz="1400"/>
              <a:t>Better "practical" </a:t>
            </a:r>
            <a:endParaRPr lang="en-US" sz="1400" dirty="0"/>
          </a:p>
          <a:p>
            <a:r>
              <a:rPr lang="en-US" sz="1400"/>
              <a:t>   resolution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DC1A6CE-D06F-7B3C-49A6-72DE52F964C1}"/>
              </a:ext>
            </a:extLst>
          </p:cNvPr>
          <p:cNvCxnSpPr/>
          <p:nvPr/>
        </p:nvCxnSpPr>
        <p:spPr>
          <a:xfrm>
            <a:off x="2377197" y="2084353"/>
            <a:ext cx="775164" cy="1723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F8A51F4-CBCD-D00C-2F0A-B8B49FACBF68}"/>
              </a:ext>
            </a:extLst>
          </p:cNvPr>
          <p:cNvSpPr txBox="1"/>
          <p:nvPr/>
        </p:nvSpPr>
        <p:spPr>
          <a:xfrm>
            <a:off x="3084569" y="2204934"/>
            <a:ext cx="265283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/>
              <a:t>Slope = 3 -&gt; 3PA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SiC samples – Fresh vs Irradiated detectors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C. Quintana  ~ cquintan@cern.ch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4FB32728-7D0D-4C09-9F88-8436ABFA66BA}" type="slidenum">
              <a:t>11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fld id="{9A9C0FD0-23C6-4F41-8526-34F9268ED7DC}" type="datetime1">
              <a:rPr lang="en-US"/>
              <a:t>2/3/2026</a:t>
            </a:fld>
            <a:endParaRPr lang="en-US"/>
          </a:p>
        </p:txBody>
      </p:sp>
      <p:pic>
        <p:nvPicPr>
          <p:cNvPr id="3" name="Picture 2" descr="A graph of a normal distribution&#10;&#10;AI-generated content may be incorrect.">
            <a:extLst>
              <a:ext uri="{FF2B5EF4-FFF2-40B4-BE49-F238E27FC236}">
                <a16:creationId xmlns:a16="http://schemas.microsoft.com/office/drawing/2014/main" id="{430221B2-4A68-3869-4E97-98CE2565D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01" y="1069241"/>
            <a:ext cx="4814516" cy="3268359"/>
          </a:xfrm>
          <a:prstGeom prst="rect">
            <a:avLst/>
          </a:prstGeom>
        </p:spPr>
      </p:pic>
      <p:pic>
        <p:nvPicPr>
          <p:cNvPr id="7" name="Picture 6" descr="A graph of a normal distribution&#10;&#10;AI-generated content may be incorrect.">
            <a:extLst>
              <a:ext uri="{FF2B5EF4-FFF2-40B4-BE49-F238E27FC236}">
                <a16:creationId xmlns:a16="http://schemas.microsoft.com/office/drawing/2014/main" id="{0FDD5EE5-9F66-B46A-8590-D44A56D696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406" y="1069241"/>
            <a:ext cx="4814516" cy="32683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278B7E4-B703-6F22-EB9E-216F94F6295C}"/>
              </a:ext>
            </a:extLst>
          </p:cNvPr>
          <p:cNvSpPr txBox="1"/>
          <p:nvPr/>
        </p:nvSpPr>
        <p:spPr>
          <a:xfrm>
            <a:off x="168879" y="744834"/>
            <a:ext cx="503872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Sample 1MW2 - non-irradiated​</a:t>
            </a:r>
          </a:p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7FBE30-0B0A-25DF-EE88-164E294BF14B}"/>
              </a:ext>
            </a:extLst>
          </p:cNvPr>
          <p:cNvSpPr txBox="1"/>
          <p:nvPr/>
        </p:nvSpPr>
        <p:spPr>
          <a:xfrm>
            <a:off x="4893587" y="768580"/>
            <a:ext cx="503872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Sample F2W1 – 10</a:t>
            </a:r>
            <a:r>
              <a:rPr lang="en-US" baseline="30000" dirty="0"/>
              <a:t>15</a:t>
            </a:r>
            <a:r>
              <a:rPr lang="en-US" dirty="0"/>
              <a:t> </a:t>
            </a:r>
            <a:r>
              <a:rPr lang="en-US" dirty="0" err="1"/>
              <a:t>n</a:t>
            </a:r>
            <a:r>
              <a:rPr lang="en-US" baseline="-25000" dirty="0" err="1"/>
              <a:t>eq</a:t>
            </a:r>
            <a:r>
              <a:rPr lang="en-US" dirty="0"/>
              <a:t>/cm</a:t>
            </a:r>
            <a:r>
              <a:rPr lang="en-US" baseline="30000" dirty="0"/>
              <a:t>2</a:t>
            </a:r>
            <a:r>
              <a:rPr lang="en-US" dirty="0"/>
              <a:t> </a:t>
            </a:r>
          </a:p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07D83E-8399-DC84-5391-4A0E253134B8}"/>
              </a:ext>
            </a:extLst>
          </p:cNvPr>
          <p:cNvSpPr txBox="1"/>
          <p:nvPr/>
        </p:nvSpPr>
        <p:spPr>
          <a:xfrm>
            <a:off x="414216" y="4243409"/>
            <a:ext cx="9147284" cy="13542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/>
              <a:t>Irradiated samples show a decrease in the maximum and integrated amount of collected charge </a:t>
            </a:r>
            <a:endParaRPr lang="en-US"/>
          </a:p>
          <a:p>
            <a:pPr marL="285750" indent="-285750">
              <a:buFont typeface="Arial"/>
              <a:buChar char="•"/>
            </a:pPr>
            <a:r>
              <a:rPr lang="en-US" sz="1600"/>
              <a:t>There is no saturation effect in the irradiated samples, they recover more signal as bias voltage is increased </a:t>
            </a:r>
          </a:p>
          <a:p>
            <a:pPr marL="285750" indent="-285750">
              <a:buFont typeface="Arial"/>
              <a:buChar char="•"/>
            </a:pPr>
            <a:r>
              <a:rPr lang="en-US" sz="1600"/>
              <a:t>Important leakage current increase, not only after irradiation but during operation in both!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79B6E91-130C-C84D-9E70-1B3356396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9042" y="1034009"/>
            <a:ext cx="4827518" cy="3272407"/>
          </a:xfrm>
          <a:prstGeom prst="rect">
            <a:avLst/>
          </a:prstGeom>
        </p:spPr>
      </p:pic>
      <p:pic>
        <p:nvPicPr>
          <p:cNvPr id="7" name="Picture 6" descr="A comparison of a graph&#10;&#10;AI-generated content may be incorrect.">
            <a:extLst>
              <a:ext uri="{FF2B5EF4-FFF2-40B4-BE49-F238E27FC236}">
                <a16:creationId xmlns:a16="http://schemas.microsoft.com/office/drawing/2014/main" id="{2205B918-AECD-3D27-FA15-C2DA36FE0DD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0879" b="-1449"/>
          <a:stretch>
            <a:fillRect/>
          </a:stretch>
        </p:blipFill>
        <p:spPr>
          <a:xfrm>
            <a:off x="184101" y="573627"/>
            <a:ext cx="3367564" cy="2409614"/>
          </a:xfrm>
          <a:prstGeom prst="rect">
            <a:avLst/>
          </a:prstGeom>
        </p:spPr>
      </p:pic>
      <p:pic>
        <p:nvPicPr>
          <p:cNvPr id="8" name="Picture 7" descr="A comparison of a graph&#10;&#10;AI-generated content may be incorrect.">
            <a:extLst>
              <a:ext uri="{FF2B5EF4-FFF2-40B4-BE49-F238E27FC236}">
                <a16:creationId xmlns:a16="http://schemas.microsoft.com/office/drawing/2014/main" id="{9DDB41E3-3978-F256-64A5-AB56A81E13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8242" r="879"/>
          <a:stretch>
            <a:fillRect/>
          </a:stretch>
        </p:blipFill>
        <p:spPr>
          <a:xfrm>
            <a:off x="124733" y="2976663"/>
            <a:ext cx="3488115" cy="23751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1650D23-943F-6353-7707-37C12DABE456}"/>
              </a:ext>
            </a:extLst>
          </p:cNvPr>
          <p:cNvSpPr txBox="1"/>
          <p:nvPr/>
        </p:nvSpPr>
        <p:spPr>
          <a:xfrm>
            <a:off x="747238" y="577070"/>
            <a:ext cx="224803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/>
              <a:t>WFs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B17145-F448-404F-0302-14FB498DE871}"/>
              </a:ext>
            </a:extLst>
          </p:cNvPr>
          <p:cNvSpPr txBox="1"/>
          <p:nvPr/>
        </p:nvSpPr>
        <p:spPr>
          <a:xfrm>
            <a:off x="747238" y="2893975"/>
            <a:ext cx="224803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/>
              <a:t>Charge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329761-B6E6-34E5-6F76-3D403073375F}"/>
              </a:ext>
            </a:extLst>
          </p:cNvPr>
          <p:cNvSpPr txBox="1"/>
          <p:nvPr/>
        </p:nvSpPr>
        <p:spPr>
          <a:xfrm>
            <a:off x="5095920" y="938818"/>
            <a:ext cx="390177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/>
              <a:t>Comparison Irradiated vs Fresh samples</a:t>
            </a:r>
            <a:endParaRPr lang="en-US"/>
          </a:p>
        </p:txBody>
      </p:sp>
      <p:sp>
        <p:nvSpPr>
          <p:cNvPr id="3" name="PlaceHolder 1">
            <a:extLst>
              <a:ext uri="{FF2B5EF4-FFF2-40B4-BE49-F238E27FC236}">
                <a16:creationId xmlns:a16="http://schemas.microsoft.com/office/drawing/2014/main" id="{2E453467-76B7-3039-2DFB-6C17B60E2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800" b="0" strike="noStrike" spc="-1" dirty="0" err="1">
                <a:solidFill>
                  <a:srgbClr val="000000"/>
                </a:solidFill>
                <a:latin typeface="Arial"/>
              </a:rPr>
              <a:t>SiC</a:t>
            </a:r>
            <a:r>
              <a:rPr lang="en-US" sz="2800" b="0" strike="noStrike" spc="-1" dirty="0">
                <a:solidFill>
                  <a:srgbClr val="000000"/>
                </a:solidFill>
                <a:latin typeface="Arial"/>
              </a:rPr>
              <a:t> samples – </a:t>
            </a:r>
            <a:r>
              <a:rPr lang="en-US" sz="2800" spc="-1" dirty="0">
                <a:solidFill>
                  <a:srgbClr val="000000"/>
                </a:solidFill>
                <a:latin typeface="Arial"/>
              </a:rPr>
              <a:t>Forward bias and multiplication</a:t>
            </a:r>
            <a:endParaRPr lang="en-US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C1BEE1-D51A-2445-8332-6991DCBECC7F}"/>
              </a:ext>
            </a:extLst>
          </p:cNvPr>
          <p:cNvSpPr txBox="1"/>
          <p:nvPr/>
        </p:nvSpPr>
        <p:spPr>
          <a:xfrm>
            <a:off x="7820840" y="2790621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Reference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F2C6DE-03A6-173F-648D-F96F41E43F81}"/>
              </a:ext>
            </a:extLst>
          </p:cNvPr>
          <p:cNvSpPr txBox="1"/>
          <p:nvPr/>
        </p:nvSpPr>
        <p:spPr>
          <a:xfrm>
            <a:off x="6152626" y="393615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00B050"/>
                </a:solidFill>
              </a:rPr>
              <a:t>Reverse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039573-B849-F289-A8B4-E3BC74942380}"/>
              </a:ext>
            </a:extLst>
          </p:cNvPr>
          <p:cNvSpPr txBox="1"/>
          <p:nvPr/>
        </p:nvSpPr>
        <p:spPr>
          <a:xfrm>
            <a:off x="5740992" y="1980996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accent6"/>
                </a:solidFill>
              </a:rPr>
              <a:t>Forward</a:t>
            </a:r>
          </a:p>
        </p:txBody>
      </p:sp>
      <p:sp>
        <p:nvSpPr>
          <p:cNvPr id="11" name="Arrow: Up-Down 10">
            <a:extLst>
              <a:ext uri="{FF2B5EF4-FFF2-40B4-BE49-F238E27FC236}">
                <a16:creationId xmlns:a16="http://schemas.microsoft.com/office/drawing/2014/main" id="{047B5DDB-B2E6-A268-3E07-22B605FA86F4}"/>
              </a:ext>
            </a:extLst>
          </p:cNvPr>
          <p:cNvSpPr/>
          <p:nvPr/>
        </p:nvSpPr>
        <p:spPr>
          <a:xfrm>
            <a:off x="8552416" y="1774284"/>
            <a:ext cx="155034" cy="783785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2EFF10-5693-3125-6923-D947888A7D83}"/>
              </a:ext>
            </a:extLst>
          </p:cNvPr>
          <p:cNvSpPr txBox="1"/>
          <p:nvPr/>
        </p:nvSpPr>
        <p:spPr>
          <a:xfrm>
            <a:off x="8744266" y="1980995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>
                <a:solidFill>
                  <a:srgbClr val="FF0000"/>
                </a:solidFill>
              </a:rPr>
              <a:t>Multiplication</a:t>
            </a:r>
          </a:p>
        </p:txBody>
      </p:sp>
      <p:sp>
        <p:nvSpPr>
          <p:cNvPr id="16" name="PlaceHolder 3">
            <a:extLst>
              <a:ext uri="{FF2B5EF4-FFF2-40B4-BE49-F238E27FC236}">
                <a16:creationId xmlns:a16="http://schemas.microsoft.com/office/drawing/2014/main" id="{0F80044B-8EBC-6C0A-08C0-C4B1299D40EF}"/>
              </a:ext>
            </a:extLst>
          </p:cNvPr>
          <p:cNvSpPr>
            <a:spLocks noGrp="1"/>
          </p:cNvSpPr>
          <p:nvPr>
            <p:ph type="ftr" idx="5"/>
          </p:nvPr>
        </p:nvSpPr>
        <p:spPr>
          <a:xfrm>
            <a:off x="3418560" y="5437800"/>
            <a:ext cx="3238920" cy="321480"/>
          </a:xfrm>
        </p:spPr>
        <p:txBody>
          <a:bodyPr/>
          <a:lstStyle/>
          <a:p>
            <a:r>
              <a:t>C. Quintana  ~ cquintan@cern.ch</a:t>
            </a:r>
          </a:p>
        </p:txBody>
      </p:sp>
      <p:sp>
        <p:nvSpPr>
          <p:cNvPr id="18" name="PlaceHolder 4">
            <a:extLst>
              <a:ext uri="{FF2B5EF4-FFF2-40B4-BE49-F238E27FC236}">
                <a16:creationId xmlns:a16="http://schemas.microsoft.com/office/drawing/2014/main" id="{D3C55AB6-1F53-FFE1-DF1B-490D0C53A209}"/>
              </a:ext>
            </a:extLst>
          </p:cNvPr>
          <p:cNvSpPr>
            <a:spLocks noGrp="1"/>
          </p:cNvSpPr>
          <p:nvPr>
            <p:ph type="sldNum" idx="6"/>
          </p:nvPr>
        </p:nvSpPr>
        <p:spPr>
          <a:xfrm>
            <a:off x="7377480" y="5437800"/>
            <a:ext cx="2339280" cy="321480"/>
          </a:xfrm>
        </p:spPr>
        <p:txBody>
          <a:bodyPr/>
          <a:lstStyle/>
          <a:p>
            <a:fld id="{FCC8B89A-9E5B-42FF-BAEE-365C7EB4EF47}" type="slidenum"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4846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6FBFF-0EC9-D358-8859-6CC989C62445}"/>
              </a:ext>
            </a:extLst>
          </p:cNvPr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buNone/>
            </a:pPr>
            <a:br>
              <a:rPr lang="en-US" sz="1400" b="1" dirty="0">
                <a:ea typeface="+mn-lt"/>
                <a:cs typeface="+mn-lt"/>
              </a:rPr>
            </a:br>
            <a:endParaRPr lang="en-US" sz="1400" b="1">
              <a:cs typeface="Arial"/>
            </a:endParaRPr>
          </a:p>
          <a:p>
            <a:endParaRPr lang="en-US" sz="1400" dirty="0"/>
          </a:p>
        </p:txBody>
      </p:sp>
      <p:sp>
        <p:nvSpPr>
          <p:cNvPr id="5" name="PlaceHolder 1">
            <a:extLst>
              <a:ext uri="{FF2B5EF4-FFF2-40B4-BE49-F238E27FC236}">
                <a16:creationId xmlns:a16="http://schemas.microsoft.com/office/drawing/2014/main" id="{26F89600-FC18-BEFD-F2DD-B6D2F7F61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800" spc="-1">
                <a:solidFill>
                  <a:srgbClr val="000000"/>
                </a:solidFill>
                <a:latin typeface="Arial"/>
              </a:rPr>
              <a:t>Conclusions</a:t>
            </a:r>
            <a:r>
              <a:rPr lang="en-US" sz="2800" spc="-1" dirty="0">
                <a:solidFill>
                  <a:srgbClr val="000000"/>
                </a:solidFill>
                <a:latin typeface="Arial"/>
              </a:rPr>
              <a:t> </a:t>
            </a:r>
            <a:endParaRPr lang="en-US" dirty="0"/>
          </a:p>
        </p:txBody>
      </p:sp>
      <p:sp>
        <p:nvSpPr>
          <p:cNvPr id="7" name="PlaceHolder 3">
            <a:extLst>
              <a:ext uri="{FF2B5EF4-FFF2-40B4-BE49-F238E27FC236}">
                <a16:creationId xmlns:a16="http://schemas.microsoft.com/office/drawing/2014/main" id="{C6D18A9B-D431-6DA7-251A-39A9913D0A54}"/>
              </a:ext>
            </a:extLst>
          </p:cNvPr>
          <p:cNvSpPr>
            <a:spLocks noGrp="1"/>
          </p:cNvSpPr>
          <p:nvPr>
            <p:ph type="ftr" idx="5"/>
          </p:nvPr>
        </p:nvSpPr>
        <p:spPr>
          <a:xfrm>
            <a:off x="3418560" y="5437800"/>
            <a:ext cx="3238920" cy="321480"/>
          </a:xfrm>
        </p:spPr>
        <p:txBody>
          <a:bodyPr/>
          <a:lstStyle/>
          <a:p>
            <a:r>
              <a:t>C. Quintana  ~ cquintan@cern.ch</a:t>
            </a:r>
          </a:p>
        </p:txBody>
      </p:sp>
      <p:sp>
        <p:nvSpPr>
          <p:cNvPr id="9" name="PlaceHolder 4">
            <a:extLst>
              <a:ext uri="{FF2B5EF4-FFF2-40B4-BE49-F238E27FC236}">
                <a16:creationId xmlns:a16="http://schemas.microsoft.com/office/drawing/2014/main" id="{AF8607FB-D506-370C-F70F-F27834F25772}"/>
              </a:ext>
            </a:extLst>
          </p:cNvPr>
          <p:cNvSpPr>
            <a:spLocks noGrp="1"/>
          </p:cNvSpPr>
          <p:nvPr>
            <p:ph type="sldNum" idx="6"/>
          </p:nvPr>
        </p:nvSpPr>
        <p:spPr>
          <a:xfrm>
            <a:off x="7377480" y="5437800"/>
            <a:ext cx="2339280" cy="321480"/>
          </a:xfrm>
        </p:spPr>
        <p:txBody>
          <a:bodyPr/>
          <a:lstStyle/>
          <a:p>
            <a:fld id="{FCC8B89A-9E5B-42FF-BAEE-365C7EB4EF47}" type="slidenum">
              <a:t>13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382B9D-F8F9-6343-8FF6-01EFE09F611B}"/>
              </a:ext>
            </a:extLst>
          </p:cNvPr>
          <p:cNvSpPr txBox="1"/>
          <p:nvPr/>
        </p:nvSpPr>
        <p:spPr>
          <a:xfrm>
            <a:off x="900533" y="999906"/>
            <a:ext cx="5038725" cy="39241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1400" i="0" u="none" strike="noStrike" baseline="0">
                <a:solidFill>
                  <a:srgbClr val="000000"/>
                </a:solidFill>
                <a:latin typeface="Arial"/>
              </a:rPr>
              <a:t>Positive points</a:t>
            </a:r>
            <a:r>
              <a:rPr lang="en-US" sz="1400" i="0">
                <a:latin typeface="Arial"/>
              </a:rPr>
              <a:t>​</a:t>
            </a:r>
            <a:endParaRPr lang="en-US"/>
          </a:p>
          <a:p>
            <a:pPr marL="285750" indent="-285750" algn="l" rtl="0">
              <a:lnSpc>
                <a:spcPct val="150000"/>
              </a:lnSpc>
              <a:buFont typeface="Arial"/>
              <a:buChar char="•"/>
            </a:pPr>
            <a:r>
              <a:rPr lang="en-US" sz="1400" b="1" i="0" u="none" strike="noStrike" baseline="0">
                <a:solidFill>
                  <a:srgbClr val="000000"/>
                </a:solidFill>
                <a:latin typeface="Arial"/>
              </a:rPr>
              <a:t>High experimental versatility</a:t>
            </a:r>
            <a:r>
              <a:rPr lang="en-US" sz="1400" i="0">
                <a:latin typeface="Arial"/>
              </a:rPr>
              <a:t>​</a:t>
            </a:r>
          </a:p>
          <a:p>
            <a:pPr marL="285750" indent="-285750" algn="l" rtl="0">
              <a:lnSpc>
                <a:spcPct val="150000"/>
              </a:lnSpc>
              <a:buFont typeface="Arial"/>
              <a:buChar char="•"/>
            </a:pPr>
            <a:r>
              <a:rPr lang="en-US" sz="1400" b="1" i="0" u="none" strike="noStrike" baseline="0">
                <a:solidFill>
                  <a:srgbClr val="000000"/>
                </a:solidFill>
                <a:latin typeface="Arial"/>
              </a:rPr>
              <a:t>Large variety of achievable studies</a:t>
            </a:r>
            <a:r>
              <a:rPr lang="en-US" sz="1400" i="0">
                <a:latin typeface="Arial"/>
              </a:rPr>
              <a:t>​</a:t>
            </a:r>
          </a:p>
          <a:p>
            <a:pPr marL="285750" indent="-285750" algn="l" rtl="0">
              <a:lnSpc>
                <a:spcPct val="150000"/>
              </a:lnSpc>
              <a:buFont typeface="Arial"/>
              <a:buChar char="•"/>
            </a:pPr>
            <a:r>
              <a:rPr lang="en-US" sz="1400" b="1" i="0" u="none" strike="noStrike" baseline="0">
                <a:solidFill>
                  <a:srgbClr val="000000"/>
                </a:solidFill>
                <a:latin typeface="Arial"/>
              </a:rPr>
              <a:t>High-resolution 3D sampling with strong spatial selectivity</a:t>
            </a:r>
            <a:r>
              <a:rPr lang="en-US" sz="1400" i="0">
                <a:latin typeface="Arial"/>
              </a:rPr>
              <a:t>​</a:t>
            </a:r>
          </a:p>
          <a:p>
            <a:pPr marL="285750" indent="-285750" algn="l" rtl="0">
              <a:lnSpc>
                <a:spcPct val="150000"/>
              </a:lnSpc>
              <a:buFont typeface="Arial"/>
              <a:buChar char="•"/>
            </a:pPr>
            <a:r>
              <a:rPr lang="en-US" sz="1400" b="1" i="0" u="none" strike="noStrike" baseline="0">
                <a:solidFill>
                  <a:srgbClr val="000000"/>
                </a:solidFill>
                <a:latin typeface="Arial"/>
              </a:rPr>
              <a:t>Non-destructive access to the device bulk</a:t>
            </a:r>
            <a:r>
              <a:rPr lang="en-US" sz="1400" i="0">
                <a:latin typeface="Arial"/>
              </a:rPr>
              <a:t>​</a:t>
            </a:r>
            <a:br>
              <a:rPr lang="en-US" sz="1400" i="0" dirty="0">
                <a:latin typeface="Arial"/>
              </a:rPr>
            </a:br>
            <a:r>
              <a:rPr lang="en-US" sz="1400" i="0">
                <a:latin typeface="Arial"/>
              </a:rPr>
              <a:t>​</a:t>
            </a:r>
          </a:p>
          <a:p>
            <a:pPr algn="l" rtl="0">
              <a:lnSpc>
                <a:spcPct val="150000"/>
              </a:lnSpc>
            </a:pPr>
            <a:r>
              <a:rPr lang="en-US" sz="1400" i="0" u="none" strike="noStrike" baseline="0">
                <a:solidFill>
                  <a:srgbClr val="000000"/>
                </a:solidFill>
                <a:latin typeface="Arial"/>
              </a:rPr>
              <a:t>Negative points</a:t>
            </a:r>
            <a:r>
              <a:rPr lang="en-US" sz="1400" i="0">
                <a:latin typeface="Arial"/>
              </a:rPr>
              <a:t>​</a:t>
            </a:r>
          </a:p>
          <a:p>
            <a:pPr marL="285750" indent="-285750" algn="l" rtl="0">
              <a:lnSpc>
                <a:spcPct val="150000"/>
              </a:lnSpc>
              <a:buFont typeface="Arial"/>
              <a:buChar char="•"/>
            </a:pPr>
            <a:r>
              <a:rPr lang="en-US" sz="1400" b="1" i="0" u="none" strike="noStrike" baseline="0">
                <a:solidFill>
                  <a:srgbClr val="000000"/>
                </a:solidFill>
                <a:latin typeface="Arial"/>
              </a:rPr>
              <a:t>Optical aberrations at high numerical apertures</a:t>
            </a:r>
            <a:r>
              <a:rPr lang="en-US" sz="1400" i="0">
                <a:latin typeface="Arial"/>
              </a:rPr>
              <a:t>​</a:t>
            </a:r>
          </a:p>
          <a:p>
            <a:pPr marL="285750" indent="-285750" algn="l" rtl="0">
              <a:lnSpc>
                <a:spcPct val="150000"/>
              </a:lnSpc>
              <a:buFont typeface="Arial"/>
              <a:buChar char="•"/>
            </a:pPr>
            <a:r>
              <a:rPr lang="en-US" sz="1400" b="1" i="0" u="none" strike="noStrike" baseline="0">
                <a:solidFill>
                  <a:srgbClr val="000000"/>
                </a:solidFill>
                <a:latin typeface="Arial"/>
              </a:rPr>
              <a:t>Strong sensitivity to the optical pulse structure</a:t>
            </a:r>
            <a:r>
              <a:rPr lang="en-US" sz="1400" i="0">
                <a:latin typeface="Arial"/>
              </a:rPr>
              <a:t>​</a:t>
            </a:r>
          </a:p>
          <a:p>
            <a:pPr marL="285750" indent="-285750" algn="l" rtl="0">
              <a:lnSpc>
                <a:spcPct val="150000"/>
              </a:lnSpc>
              <a:buFont typeface="Arial"/>
              <a:buChar char="•"/>
            </a:pPr>
            <a:r>
              <a:rPr lang="en-US" sz="1400" b="1" i="0" u="none" strike="noStrike" baseline="0">
                <a:solidFill>
                  <a:srgbClr val="000000"/>
                </a:solidFill>
                <a:latin typeface="Arial"/>
              </a:rPr>
              <a:t>Sensitivity to beam clipping</a:t>
            </a:r>
          </a:p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4933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>
            <a:extLst>
              <a:ext uri="{FF2B5EF4-FFF2-40B4-BE49-F238E27FC236}">
                <a16:creationId xmlns:a16="http://schemas.microsoft.com/office/drawing/2014/main" id="{3979B915-BFA8-2660-E4E2-9A835DF48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1237" y="259407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800" spc="-1" dirty="0">
                <a:solidFill>
                  <a:srgbClr val="000000"/>
                </a:solidFill>
                <a:latin typeface="Arial"/>
              </a:rPr>
              <a:t>¡Gracias </a:t>
            </a:r>
            <a:r>
              <a:rPr lang="en-US" sz="2800" spc="-1" dirty="0" err="1">
                <a:solidFill>
                  <a:srgbClr val="000000"/>
                </a:solidFill>
                <a:latin typeface="Arial"/>
              </a:rPr>
              <a:t>por</a:t>
            </a:r>
            <a:r>
              <a:rPr lang="en-US" sz="2800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800" spc="-1" dirty="0" err="1">
                <a:solidFill>
                  <a:srgbClr val="000000"/>
                </a:solidFill>
                <a:latin typeface="Arial"/>
              </a:rPr>
              <a:t>vuestra</a:t>
            </a:r>
            <a:r>
              <a:rPr lang="en-US" sz="2800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800" spc="-1" dirty="0" err="1">
                <a:solidFill>
                  <a:srgbClr val="000000"/>
                </a:solidFill>
                <a:latin typeface="Arial"/>
              </a:rPr>
              <a:t>atención</a:t>
            </a:r>
            <a:r>
              <a:rPr lang="en-US" sz="2800" spc="-1" dirty="0">
                <a:solidFill>
                  <a:srgbClr val="000000"/>
                </a:solidFill>
                <a:latin typeface="Arial"/>
              </a:rPr>
              <a:t>!</a:t>
            </a:r>
            <a:endParaRPr lang="en-US" sz="2800" spc="-1" dirty="0"/>
          </a:p>
        </p:txBody>
      </p:sp>
      <p:sp>
        <p:nvSpPr>
          <p:cNvPr id="9" name="PlaceHolder 3">
            <a:extLst>
              <a:ext uri="{FF2B5EF4-FFF2-40B4-BE49-F238E27FC236}">
                <a16:creationId xmlns:a16="http://schemas.microsoft.com/office/drawing/2014/main" id="{62839E01-C8EF-0825-2989-18B136A4E0AC}"/>
              </a:ext>
            </a:extLst>
          </p:cNvPr>
          <p:cNvSpPr>
            <a:spLocks noGrp="1"/>
          </p:cNvSpPr>
          <p:nvPr>
            <p:ph type="ftr" idx="5"/>
          </p:nvPr>
        </p:nvSpPr>
        <p:spPr>
          <a:xfrm>
            <a:off x="3418560" y="5437800"/>
            <a:ext cx="3238920" cy="321480"/>
          </a:xfrm>
        </p:spPr>
        <p:txBody>
          <a:bodyPr/>
          <a:lstStyle/>
          <a:p>
            <a:r>
              <a:t>C. Quintana  ~ cquintan@cern.ch</a:t>
            </a:r>
          </a:p>
        </p:txBody>
      </p:sp>
    </p:spTree>
    <p:extLst>
      <p:ext uri="{BB962C8B-B14F-4D97-AF65-F5344CB8AC3E}">
        <p14:creationId xmlns:p14="http://schemas.microsoft.com/office/powerpoint/2010/main" val="616795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Outline</a:t>
            </a: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359640" y="1079640"/>
            <a:ext cx="935712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565150" indent="-457200">
              <a:spcBef>
                <a:spcPts val="1057"/>
              </a:spcBef>
              <a:buClr>
                <a:srgbClr val="77CAEE"/>
              </a:buClr>
              <a:buSzPct val="45000"/>
              <a:buAutoNum type="arabicParenR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Introducing TPA-TCT</a:t>
            </a:r>
            <a:endParaRPr lang="en-US"/>
          </a:p>
          <a:p>
            <a:pPr marL="565150" indent="-457200">
              <a:spcBef>
                <a:spcPts val="1057"/>
              </a:spcBef>
              <a:buClr>
                <a:srgbClr val="77CAEE"/>
              </a:buClr>
              <a:buSzPct val="45000"/>
              <a:buAutoNum type="arabicParenR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Basic and advanced studies </a:t>
            </a:r>
          </a:p>
          <a:p>
            <a:pPr marL="565150" indent="-457200">
              <a:spcBef>
                <a:spcPts val="1057"/>
              </a:spcBef>
              <a:buClr>
                <a:srgbClr val="77CAEE"/>
              </a:buClr>
              <a:buSzPct val="45000"/>
              <a:buAutoNum type="arabicParenR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Beyond the technique</a:t>
            </a:r>
          </a:p>
          <a:p>
            <a:pPr marL="565150" indent="-457200">
              <a:spcBef>
                <a:spcPts val="1057"/>
              </a:spcBef>
              <a:buClr>
                <a:srgbClr val="77CAEE"/>
              </a:buClr>
              <a:buSzPct val="45000"/>
              <a:buAutoNum type="arabicParenR"/>
            </a:pPr>
            <a:r>
              <a:rPr lang="en-US" sz="2400" b="0" strike="noStrike" spc="-1" dirty="0">
                <a:solidFill>
                  <a:srgbClr val="000000"/>
                </a:solidFill>
                <a:latin typeface="Arial"/>
              </a:rPr>
              <a:t>Examples on WBS (</a:t>
            </a:r>
            <a:r>
              <a:rPr lang="en-US" sz="2400" b="0" strike="noStrike" spc="-1" dirty="0" err="1">
                <a:solidFill>
                  <a:srgbClr val="000000"/>
                </a:solidFill>
                <a:latin typeface="Arial"/>
              </a:rPr>
              <a:t>SiC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</a:rPr>
              <a:t>)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C. Quintana  ~ cquintan@cern.ch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7EB82CEC-F580-45D5-8447-FC2BEF71E08B}" type="slidenum">
              <a:t>2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fld id="{7C98EAF2-AFFB-416A-BE68-5F115D0D7876}" type="datetime1">
              <a:rPr lang="en-US"/>
              <a:t>2/3/2026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Two Photon Absorption (TPA)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FCC8B89A-9E5B-42FF-BAEE-365C7EB4EF47}" type="slidenum">
              <a:t>3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fld id="{CCF3627B-227D-4718-921C-8E24DDDB7BBD}" type="datetime1">
              <a:rPr lang="en-US"/>
              <a:t>2/3/2026</a:t>
            </a:fld>
            <a:endParaRPr lang="en-US"/>
          </a:p>
        </p:txBody>
      </p:sp>
      <p:pic>
        <p:nvPicPr>
          <p:cNvPr id="7" name="Picture 6" descr="A close-up of a microscope&#10;&#10;AI-generated content may be incorrect.">
            <a:extLst>
              <a:ext uri="{FF2B5EF4-FFF2-40B4-BE49-F238E27FC236}">
                <a16:creationId xmlns:a16="http://schemas.microsoft.com/office/drawing/2014/main" id="{8E9E4AB8-C54C-61AC-09CD-EB8543040B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814" y="700913"/>
            <a:ext cx="5003649" cy="2857131"/>
          </a:xfrm>
          <a:prstGeom prst="rect">
            <a:avLst/>
          </a:prstGeom>
        </p:spPr>
      </p:pic>
      <p:pic>
        <p:nvPicPr>
          <p:cNvPr id="9" name="Picture 8" descr="A diagram of a pulse energy&#10;&#10;AI-generated content may be incorrect.">
            <a:extLst>
              <a:ext uri="{FF2B5EF4-FFF2-40B4-BE49-F238E27FC236}">
                <a16:creationId xmlns:a16="http://schemas.microsoft.com/office/drawing/2014/main" id="{B33F8020-939B-4D2C-B1E0-C209E74244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040" y="3841448"/>
            <a:ext cx="5057421" cy="1485900"/>
          </a:xfrm>
          <a:prstGeom prst="rect">
            <a:avLst/>
          </a:prstGeom>
        </p:spPr>
      </p:pic>
      <p:pic>
        <p:nvPicPr>
          <p:cNvPr id="10" name="Picture 9" descr="A diagram of a band diagram&#10;&#10;AI-generated content may be incorrect.">
            <a:extLst>
              <a:ext uri="{FF2B5EF4-FFF2-40B4-BE49-F238E27FC236}">
                <a16:creationId xmlns:a16="http://schemas.microsoft.com/office/drawing/2014/main" id="{34D0E3EF-018C-A4DF-5A4B-EA3104259F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0118" y="859083"/>
            <a:ext cx="3619247" cy="2200275"/>
          </a:xfrm>
          <a:prstGeom prst="rect">
            <a:avLst/>
          </a:prstGeom>
        </p:spPr>
      </p:pic>
      <p:pic>
        <p:nvPicPr>
          <p:cNvPr id="11" name="Picture 10" descr="A diagram of a machine&#10;&#10;AI-generated content may be incorrect.">
            <a:extLst>
              <a:ext uri="{FF2B5EF4-FFF2-40B4-BE49-F238E27FC236}">
                <a16:creationId xmlns:a16="http://schemas.microsoft.com/office/drawing/2014/main" id="{C603FC6B-CEF0-80B9-06A2-C4C8B8B9FA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7152" y="3311758"/>
            <a:ext cx="2863081" cy="19831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74F422A-D22A-49A3-72F4-450547540E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69764" y="3042733"/>
            <a:ext cx="1809623" cy="304800"/>
          </a:xfrm>
          <a:prstGeom prst="rect">
            <a:avLst/>
          </a:prstGeom>
        </p:spPr>
      </p:pic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85B9824E-03A9-CACA-2540-7F8AFCC6E6BE}"/>
              </a:ext>
            </a:extLst>
          </p:cNvPr>
          <p:cNvSpPr/>
          <p:nvPr/>
        </p:nvSpPr>
        <p:spPr>
          <a:xfrm flipH="1">
            <a:off x="7691412" y="3316054"/>
            <a:ext cx="1696852" cy="1989574"/>
          </a:xfrm>
          <a:prstGeom prst="rtTriangle">
            <a:avLst/>
          </a:prstGeom>
          <a:solidFill>
            <a:srgbClr val="F23900">
              <a:alpha val="5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AB4C6F-0264-78D9-7C90-A30F6A93489B}"/>
              </a:ext>
            </a:extLst>
          </p:cNvPr>
          <p:cNvSpPr txBox="1"/>
          <p:nvPr/>
        </p:nvSpPr>
        <p:spPr>
          <a:xfrm>
            <a:off x="436310" y="3579298"/>
            <a:ext cx="425244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Strategies to </a:t>
            </a:r>
            <a:r>
              <a:rPr lang="en-US" sz="1400"/>
              <a:t>maximize</a:t>
            </a:r>
            <a:r>
              <a:rPr lang="en-US" sz="1400" dirty="0"/>
              <a:t> TPA gen:</a:t>
            </a: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0A66D0E8-CFEA-9A3E-DDD2-A7CD19434A6E}"/>
              </a:ext>
            </a:extLst>
          </p:cNvPr>
          <p:cNvSpPr>
            <a:spLocks noGrp="1"/>
          </p:cNvSpPr>
          <p:nvPr>
            <p:ph type="ftr" idx="5"/>
          </p:nvPr>
        </p:nvSpPr>
        <p:spPr>
          <a:xfrm>
            <a:off x="3418560" y="5437800"/>
            <a:ext cx="3238920" cy="321480"/>
          </a:xfrm>
        </p:spPr>
        <p:txBody>
          <a:bodyPr/>
          <a:lstStyle/>
          <a:p>
            <a:r>
              <a:t>C. Quintana  ~ cquintan@cern.ch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Transient Current Technique (TCT)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EDA9BD47-411F-4682-ABE6-816FA6FF2F3D}" type="slidenum">
              <a:t>4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fld id="{6B0EDB91-B6CE-49DF-81BD-DAC981481EEB}" type="datetime1">
              <a:rPr lang="en-US"/>
              <a:t>2/3/2026</a:t>
            </a:fld>
            <a:endParaRPr lang="en-US"/>
          </a:p>
        </p:txBody>
      </p:sp>
      <p:pic>
        <p:nvPicPr>
          <p:cNvPr id="2" name="Picture 1" descr="A diagram of a structure&#10;&#10;AI-generated content may be incorrect.">
            <a:extLst>
              <a:ext uri="{FF2B5EF4-FFF2-40B4-BE49-F238E27FC236}">
                <a16:creationId xmlns:a16="http://schemas.microsoft.com/office/drawing/2014/main" id="{5AD50673-AF20-66B2-F2E0-4D3E7FD753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30" y="871039"/>
            <a:ext cx="3208567" cy="1828647"/>
          </a:xfrm>
          <a:prstGeom prst="rect">
            <a:avLst/>
          </a:prstGeom>
        </p:spPr>
      </p:pic>
      <p:pic>
        <p:nvPicPr>
          <p:cNvPr id="3" name="Picture 2" descr="A blue and grey logo&#10;&#10;AI-generated content may be incorrect.">
            <a:extLst>
              <a:ext uri="{FF2B5EF4-FFF2-40B4-BE49-F238E27FC236}">
                <a16:creationId xmlns:a16="http://schemas.microsoft.com/office/drawing/2014/main" id="{F5836AF2-7125-0C74-48C3-A65D7AC888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113" y="2122918"/>
            <a:ext cx="1196592" cy="347229"/>
          </a:xfrm>
          <a:prstGeom prst="rect">
            <a:avLst/>
          </a:prstGeom>
        </p:spPr>
      </p:pic>
      <p:pic>
        <p:nvPicPr>
          <p:cNvPr id="8" name="Picture 7" descr="A diagram of a machine&#10;&#10;AI-generated content may be incorrect.">
            <a:extLst>
              <a:ext uri="{FF2B5EF4-FFF2-40B4-BE49-F238E27FC236}">
                <a16:creationId xmlns:a16="http://schemas.microsoft.com/office/drawing/2014/main" id="{4F4E961F-2E0E-2155-1244-B474B33C4E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7152" y="3311758"/>
            <a:ext cx="2863081" cy="19831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03EB6E6-92C9-1C7C-60B4-27EDB9AE08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9764" y="3042733"/>
            <a:ext cx="1809623" cy="304800"/>
          </a:xfrm>
          <a:prstGeom prst="rect">
            <a:avLst/>
          </a:prstGeom>
        </p:spPr>
      </p:pic>
      <p:pic>
        <p:nvPicPr>
          <p:cNvPr id="13" name="Picture 12" descr="A screenshot of a computer generated image&#10;&#10;AI-generated content may be incorrect.">
            <a:extLst>
              <a:ext uri="{FF2B5EF4-FFF2-40B4-BE49-F238E27FC236}">
                <a16:creationId xmlns:a16="http://schemas.microsoft.com/office/drawing/2014/main" id="{E117DC00-A12E-2191-DD0E-6CD1AD6A2B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2774" y="3289648"/>
            <a:ext cx="3059860" cy="171166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2BFF99E-B1F6-1451-E1B1-E5418E3B8812}"/>
              </a:ext>
            </a:extLst>
          </p:cNvPr>
          <p:cNvSpPr txBox="1"/>
          <p:nvPr/>
        </p:nvSpPr>
        <p:spPr>
          <a:xfrm>
            <a:off x="169559" y="2859568"/>
            <a:ext cx="234072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Signal generation: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1D7F3C-253E-0023-3BE8-23713EBB5AEE}"/>
              </a:ext>
            </a:extLst>
          </p:cNvPr>
          <p:cNvSpPr txBox="1"/>
          <p:nvPr/>
        </p:nvSpPr>
        <p:spPr>
          <a:xfrm>
            <a:off x="172241" y="506997"/>
            <a:ext cx="234072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DUTs: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BCA1B0-500C-60C6-7171-09AECFEF8A4B}"/>
              </a:ext>
            </a:extLst>
          </p:cNvPr>
          <p:cNvSpPr txBox="1"/>
          <p:nvPr/>
        </p:nvSpPr>
        <p:spPr>
          <a:xfrm>
            <a:off x="393681" y="3798593"/>
            <a:ext cx="2340721" cy="11695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Electric field</a:t>
            </a:r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  <a:p>
            <a:r>
              <a:rPr lang="en-US" sz="1400">
                <a:solidFill>
                  <a:schemeClr val="bg1"/>
                </a:solidFill>
              </a:rPr>
              <a:t>Weighting field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8" name="Picture 17" descr="A black and white math equation&#10;&#10;AI-generated content may be incorrect.">
            <a:extLst>
              <a:ext uri="{FF2B5EF4-FFF2-40B4-BE49-F238E27FC236}">
                <a16:creationId xmlns:a16="http://schemas.microsoft.com/office/drawing/2014/main" id="{30B3854F-10EA-64A7-BB57-73728A1223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892" y="5007020"/>
            <a:ext cx="2499728" cy="36478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95E3F1C-FA23-FB71-4E4A-470319227E0A}"/>
              </a:ext>
            </a:extLst>
          </p:cNvPr>
          <p:cNvSpPr txBox="1"/>
          <p:nvPr/>
        </p:nvSpPr>
        <p:spPr>
          <a:xfrm>
            <a:off x="2283032" y="3040400"/>
            <a:ext cx="140394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3D (25x100 </a:t>
            </a:r>
            <a:r>
              <a:rPr lang="en-US" sz="1200"/>
              <a:t>um) </a:t>
            </a:r>
            <a:endParaRPr lang="en-US" sz="12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FB7A4B3-FE95-AD6D-ED2B-C45BDE4BC3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26423" y="870781"/>
            <a:ext cx="2172851" cy="1687042"/>
          </a:xfrm>
          <a:prstGeom prst="rect">
            <a:avLst/>
          </a:prstGeom>
        </p:spPr>
      </p:pic>
      <p:pic>
        <p:nvPicPr>
          <p:cNvPr id="22" name="Picture 21" descr="A graph of a function&#10;&#10;AI-generated content may be incorrect.">
            <a:extLst>
              <a:ext uri="{FF2B5EF4-FFF2-40B4-BE49-F238E27FC236}">
                <a16:creationId xmlns:a16="http://schemas.microsoft.com/office/drawing/2014/main" id="{51005FE5-065A-EA94-DF03-A3334A9FD3B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3947" t="636" r="414" b="334"/>
          <a:stretch>
            <a:fillRect/>
          </a:stretch>
        </p:blipFill>
        <p:spPr>
          <a:xfrm>
            <a:off x="4037790" y="3292780"/>
            <a:ext cx="1862964" cy="1838861"/>
          </a:xfrm>
          <a:prstGeom prst="rect">
            <a:avLst/>
          </a:prstGeom>
        </p:spPr>
      </p:pic>
      <p:sp>
        <p:nvSpPr>
          <p:cNvPr id="23" name="Arrow: Right 22">
            <a:extLst>
              <a:ext uri="{FF2B5EF4-FFF2-40B4-BE49-F238E27FC236}">
                <a16:creationId xmlns:a16="http://schemas.microsoft.com/office/drawing/2014/main" id="{59F7A18A-93B3-51DD-D777-BD5A37BA01CF}"/>
              </a:ext>
            </a:extLst>
          </p:cNvPr>
          <p:cNvSpPr/>
          <p:nvPr/>
        </p:nvSpPr>
        <p:spPr>
          <a:xfrm>
            <a:off x="3548568" y="3927542"/>
            <a:ext cx="344521" cy="23255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 descr="A diagram of a circuit&#10;&#10;AI-generated content may be incorrect.">
            <a:extLst>
              <a:ext uri="{FF2B5EF4-FFF2-40B4-BE49-F238E27FC236}">
                <a16:creationId xmlns:a16="http://schemas.microsoft.com/office/drawing/2014/main" id="{34C838B0-39D1-61F9-4365-A37B1D5E07A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15836" y="1110473"/>
            <a:ext cx="2887322" cy="135376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22D21C0-BA3F-8904-A808-287411F95636}"/>
              </a:ext>
            </a:extLst>
          </p:cNvPr>
          <p:cNvSpPr txBox="1"/>
          <p:nvPr/>
        </p:nvSpPr>
        <p:spPr>
          <a:xfrm>
            <a:off x="6326434" y="545130"/>
            <a:ext cx="234072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Bias tee:</a:t>
            </a:r>
          </a:p>
        </p:txBody>
      </p:sp>
      <p:sp>
        <p:nvSpPr>
          <p:cNvPr id="27" name="Right Triangle 26">
            <a:extLst>
              <a:ext uri="{FF2B5EF4-FFF2-40B4-BE49-F238E27FC236}">
                <a16:creationId xmlns:a16="http://schemas.microsoft.com/office/drawing/2014/main" id="{67CA2F81-0C42-AD9F-6DB6-57B80AF61D5C}"/>
              </a:ext>
            </a:extLst>
          </p:cNvPr>
          <p:cNvSpPr/>
          <p:nvPr/>
        </p:nvSpPr>
        <p:spPr>
          <a:xfrm flipV="1">
            <a:off x="7906867" y="3349924"/>
            <a:ext cx="1171345" cy="1990759"/>
          </a:xfrm>
          <a:prstGeom prst="rtTriangle">
            <a:avLst/>
          </a:prstGeom>
          <a:solidFill>
            <a:srgbClr val="F23900">
              <a:alpha val="5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Triangle 27">
            <a:extLst>
              <a:ext uri="{FF2B5EF4-FFF2-40B4-BE49-F238E27FC236}">
                <a16:creationId xmlns:a16="http://schemas.microsoft.com/office/drawing/2014/main" id="{20C1F2EE-E43C-5288-9C71-92CEB923AB08}"/>
              </a:ext>
            </a:extLst>
          </p:cNvPr>
          <p:cNvSpPr/>
          <p:nvPr/>
        </p:nvSpPr>
        <p:spPr>
          <a:xfrm flipV="1">
            <a:off x="6617321" y="3349923"/>
            <a:ext cx="1291929" cy="1990759"/>
          </a:xfrm>
          <a:prstGeom prst="rect">
            <a:avLst/>
          </a:prstGeom>
          <a:solidFill>
            <a:srgbClr val="F23900">
              <a:alpha val="5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1F7AC50-FA68-A47B-E38B-7FACB3D8F767}"/>
              </a:ext>
            </a:extLst>
          </p:cNvPr>
          <p:cNvSpPr/>
          <p:nvPr/>
        </p:nvSpPr>
        <p:spPr>
          <a:xfrm>
            <a:off x="6690425" y="873447"/>
            <a:ext cx="690160" cy="30853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DUT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6C61B72-AA44-80B5-B64E-BCC690515EFE}"/>
              </a:ext>
            </a:extLst>
          </p:cNvPr>
          <p:cNvSpPr/>
          <p:nvPr/>
        </p:nvSpPr>
        <p:spPr>
          <a:xfrm>
            <a:off x="8680352" y="864545"/>
            <a:ext cx="1034688" cy="368845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/>
              <a:t>SCOPE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CD0C5F0-EC88-9C64-DC34-BACEAA9FA361}"/>
              </a:ext>
            </a:extLst>
          </p:cNvPr>
          <p:cNvSpPr/>
          <p:nvPr/>
        </p:nvSpPr>
        <p:spPr>
          <a:xfrm>
            <a:off x="7597709" y="2449342"/>
            <a:ext cx="871037" cy="36884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BIAS</a:t>
            </a:r>
            <a:endParaRPr lang="en-US"/>
          </a:p>
        </p:txBody>
      </p:sp>
      <p:sp>
        <p:nvSpPr>
          <p:cNvPr id="14" name="PlaceHolder 3">
            <a:extLst>
              <a:ext uri="{FF2B5EF4-FFF2-40B4-BE49-F238E27FC236}">
                <a16:creationId xmlns:a16="http://schemas.microsoft.com/office/drawing/2014/main" id="{1854776C-6CCF-BAB7-4E82-2117D71D936D}"/>
              </a:ext>
            </a:extLst>
          </p:cNvPr>
          <p:cNvSpPr>
            <a:spLocks noGrp="1"/>
          </p:cNvSpPr>
          <p:nvPr>
            <p:ph type="ftr" idx="5"/>
          </p:nvPr>
        </p:nvSpPr>
        <p:spPr>
          <a:xfrm>
            <a:off x="3418560" y="5437800"/>
            <a:ext cx="3238920" cy="321480"/>
          </a:xfrm>
        </p:spPr>
        <p:txBody>
          <a:bodyPr/>
          <a:lstStyle/>
          <a:p>
            <a:r>
              <a:t>C. Quintana  ~ cquintan@cern.ch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>
            <a:extLst>
              <a:ext uri="{FF2B5EF4-FFF2-40B4-BE49-F238E27FC236}">
                <a16:creationId xmlns:a16="http://schemas.microsoft.com/office/drawing/2014/main" id="{250A4055-6280-EEA9-C89F-6F6E628B3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800" spc="-1" dirty="0"/>
              <a:t>TPA-TCT setup for </a:t>
            </a:r>
            <a:r>
              <a:rPr lang="en-US" sz="2800" spc="-1" dirty="0" err="1"/>
              <a:t>SiC</a:t>
            </a:r>
            <a:r>
              <a:rPr lang="en-US" sz="2800" spc="-1" dirty="0"/>
              <a:t> at </a:t>
            </a:r>
            <a:r>
              <a:rPr lang="en-US" sz="2800" i="1" spc="-1" dirty="0" err="1">
                <a:ea typeface="+mj-lt"/>
                <a:cs typeface="+mj-lt"/>
              </a:rPr>
              <a:t>SGIker</a:t>
            </a:r>
            <a:r>
              <a:rPr lang="en-US" sz="2800" i="1" spc="-1" dirty="0">
                <a:ea typeface="+mj-lt"/>
                <a:cs typeface="+mj-lt"/>
              </a:rPr>
              <a:t> </a:t>
            </a:r>
            <a:r>
              <a:rPr lang="en-US" sz="2800" spc="-1" dirty="0"/>
              <a:t>facility (UPV)</a:t>
            </a:r>
          </a:p>
        </p:txBody>
      </p:sp>
      <p:pic>
        <p:nvPicPr>
          <p:cNvPr id="11" name="Picture 10" descr="A diagram of a machine&#10;&#10;AI-generated content may be incorrect.">
            <a:extLst>
              <a:ext uri="{FF2B5EF4-FFF2-40B4-BE49-F238E27FC236}">
                <a16:creationId xmlns:a16="http://schemas.microsoft.com/office/drawing/2014/main" id="{FDDCEE4F-5A2A-10D1-9190-CC68A3A6D0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845" y="1008041"/>
            <a:ext cx="5554622" cy="385168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4C12952-18C6-DEC6-6A86-5307894EDE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6304" y="698547"/>
            <a:ext cx="2771581" cy="4600575"/>
          </a:xfrm>
          <a:prstGeom prst="rect">
            <a:avLst/>
          </a:prstGeom>
        </p:spPr>
      </p:pic>
      <p:sp>
        <p:nvSpPr>
          <p:cNvPr id="4" name="PlaceHolder 3">
            <a:extLst>
              <a:ext uri="{FF2B5EF4-FFF2-40B4-BE49-F238E27FC236}">
                <a16:creationId xmlns:a16="http://schemas.microsoft.com/office/drawing/2014/main" id="{DDE76C4B-1A41-80EF-A0E6-1AC1E4F74A65}"/>
              </a:ext>
            </a:extLst>
          </p:cNvPr>
          <p:cNvSpPr>
            <a:spLocks noGrp="1"/>
          </p:cNvSpPr>
          <p:nvPr>
            <p:ph type="ftr" idx="5"/>
          </p:nvPr>
        </p:nvSpPr>
        <p:spPr>
          <a:xfrm>
            <a:off x="3418560" y="5437800"/>
            <a:ext cx="3238920" cy="321480"/>
          </a:xfrm>
        </p:spPr>
        <p:txBody>
          <a:bodyPr/>
          <a:lstStyle/>
          <a:p>
            <a:r>
              <a:t>C. Quintana  ~ cquintan@cern.ch</a:t>
            </a:r>
          </a:p>
        </p:txBody>
      </p:sp>
      <p:sp>
        <p:nvSpPr>
          <p:cNvPr id="6" name="PlaceHolder 4">
            <a:extLst>
              <a:ext uri="{FF2B5EF4-FFF2-40B4-BE49-F238E27FC236}">
                <a16:creationId xmlns:a16="http://schemas.microsoft.com/office/drawing/2014/main" id="{F440EC5C-E1EF-6BA4-2C87-9C158C4EFF01}"/>
              </a:ext>
            </a:extLst>
          </p:cNvPr>
          <p:cNvSpPr>
            <a:spLocks noGrp="1"/>
          </p:cNvSpPr>
          <p:nvPr>
            <p:ph type="sldNum" idx="6"/>
          </p:nvPr>
        </p:nvSpPr>
        <p:spPr>
          <a:xfrm>
            <a:off x="7377480" y="5437800"/>
            <a:ext cx="2339280" cy="321480"/>
          </a:xfrm>
        </p:spPr>
        <p:txBody>
          <a:bodyPr/>
          <a:lstStyle/>
          <a:p>
            <a:fld id="{FCC8B89A-9E5B-42FF-BAEE-365C7EB4EF47}" type="slidenum"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7449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ollage of several machines&#10;&#10;AI-generated content may be incorrect.">
            <a:extLst>
              <a:ext uri="{FF2B5EF4-FFF2-40B4-BE49-F238E27FC236}">
                <a16:creationId xmlns:a16="http://schemas.microsoft.com/office/drawing/2014/main" id="{EE7D8AB9-EE15-4E6A-B6F8-287B613D7F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433" y="761402"/>
            <a:ext cx="9237797" cy="4572000"/>
          </a:xfrm>
          <a:prstGeom prst="rect">
            <a:avLst/>
          </a:prstGeom>
        </p:spPr>
      </p:pic>
      <p:sp>
        <p:nvSpPr>
          <p:cNvPr id="5" name="PlaceHolder 3">
            <a:extLst>
              <a:ext uri="{FF2B5EF4-FFF2-40B4-BE49-F238E27FC236}">
                <a16:creationId xmlns:a16="http://schemas.microsoft.com/office/drawing/2014/main" id="{0B211681-161D-D34F-4FA3-25A68E6FD396}"/>
              </a:ext>
            </a:extLst>
          </p:cNvPr>
          <p:cNvSpPr>
            <a:spLocks noGrp="1"/>
          </p:cNvSpPr>
          <p:nvPr>
            <p:ph type="ftr" idx="5"/>
          </p:nvPr>
        </p:nvSpPr>
        <p:spPr>
          <a:xfrm>
            <a:off x="3418560" y="5437800"/>
            <a:ext cx="3238920" cy="321480"/>
          </a:xfrm>
        </p:spPr>
        <p:txBody>
          <a:bodyPr/>
          <a:lstStyle/>
          <a:p>
            <a:r>
              <a:t>C. Quintana  ~ cquintan@cern.ch</a:t>
            </a:r>
          </a:p>
        </p:txBody>
      </p:sp>
      <p:sp>
        <p:nvSpPr>
          <p:cNvPr id="7" name="PlaceHolder 4">
            <a:extLst>
              <a:ext uri="{FF2B5EF4-FFF2-40B4-BE49-F238E27FC236}">
                <a16:creationId xmlns:a16="http://schemas.microsoft.com/office/drawing/2014/main" id="{BA352627-5914-12FA-FD62-51D848E83914}"/>
              </a:ext>
            </a:extLst>
          </p:cNvPr>
          <p:cNvSpPr>
            <a:spLocks noGrp="1"/>
          </p:cNvSpPr>
          <p:nvPr>
            <p:ph type="sldNum" idx="6"/>
          </p:nvPr>
        </p:nvSpPr>
        <p:spPr>
          <a:xfrm>
            <a:off x="7377480" y="5437800"/>
            <a:ext cx="2339280" cy="321480"/>
          </a:xfrm>
        </p:spPr>
        <p:txBody>
          <a:bodyPr/>
          <a:lstStyle/>
          <a:p>
            <a:fld id="{FCC8B89A-9E5B-42FF-BAEE-365C7EB4EF47}" type="slidenum">
              <a:t>6</a:t>
            </a:fld>
            <a:endParaRPr/>
          </a:p>
        </p:txBody>
      </p:sp>
      <p:sp>
        <p:nvSpPr>
          <p:cNvPr id="6" name="PlaceHolder 1">
            <a:extLst>
              <a:ext uri="{FF2B5EF4-FFF2-40B4-BE49-F238E27FC236}">
                <a16:creationId xmlns:a16="http://schemas.microsoft.com/office/drawing/2014/main" id="{6BF1BA3C-B9AC-08C1-5B04-D967DBD4A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800" spc="-1" dirty="0"/>
              <a:t>TPA-TCT setup for </a:t>
            </a:r>
            <a:r>
              <a:rPr lang="en-US" sz="2800" spc="-1" dirty="0" err="1"/>
              <a:t>SiC</a:t>
            </a:r>
            <a:r>
              <a:rPr lang="en-US" sz="2800" spc="-1" dirty="0"/>
              <a:t> at </a:t>
            </a:r>
            <a:r>
              <a:rPr lang="en-US" sz="2800" i="1" spc="-1" dirty="0" err="1">
                <a:ea typeface="+mj-lt"/>
                <a:cs typeface="+mj-lt"/>
              </a:rPr>
              <a:t>SGIker</a:t>
            </a:r>
            <a:r>
              <a:rPr lang="en-US" sz="2800" i="1" spc="-1" dirty="0">
                <a:ea typeface="+mj-lt"/>
                <a:cs typeface="+mj-lt"/>
              </a:rPr>
              <a:t> </a:t>
            </a:r>
            <a:r>
              <a:rPr lang="en-US" sz="2800" spc="-1" dirty="0"/>
              <a:t>facility (UPV)</a:t>
            </a:r>
          </a:p>
        </p:txBody>
      </p:sp>
    </p:spTree>
    <p:extLst>
      <p:ext uri="{BB962C8B-B14F-4D97-AF65-F5344CB8AC3E}">
        <p14:creationId xmlns:p14="http://schemas.microsoft.com/office/powerpoint/2010/main" val="848828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aph with a blue line&#10;&#10;AI-generated content may be incorrect.">
            <a:extLst>
              <a:ext uri="{FF2B5EF4-FFF2-40B4-BE49-F238E27FC236}">
                <a16:creationId xmlns:a16="http://schemas.microsoft.com/office/drawing/2014/main" id="{FA5A7064-DAB9-6525-BBCF-3F1DBFE3C9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782"/>
          <a:stretch>
            <a:fillRect/>
          </a:stretch>
        </p:blipFill>
        <p:spPr>
          <a:xfrm>
            <a:off x="5805386" y="2838191"/>
            <a:ext cx="3555566" cy="2385768"/>
          </a:xfrm>
          <a:prstGeom prst="rect">
            <a:avLst/>
          </a:prstGeom>
        </p:spPr>
      </p:pic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TPA-TCT basic studies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C. Quintana  ~ cquintan@cern.ch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8FC7EB56-DDD2-4AD9-9135-154C1AAD72D2}" type="slidenum">
              <a:t>7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fld id="{7D12E275-2D93-4050-A8E4-29D37B424505}" type="datetime1">
              <a:rPr lang="en-US"/>
              <a:t>2/3/2026</a:t>
            </a:fld>
            <a:endParaRPr lang="en-US"/>
          </a:p>
        </p:txBody>
      </p:sp>
      <p:pic>
        <p:nvPicPr>
          <p:cNvPr id="2" name="Picture 1" descr="A diagram of a scan&#10;&#10;AI-generated content may be incorrect.">
            <a:extLst>
              <a:ext uri="{FF2B5EF4-FFF2-40B4-BE49-F238E27FC236}">
                <a16:creationId xmlns:a16="http://schemas.microsoft.com/office/drawing/2014/main" id="{493B2A59-ED20-A712-315F-610522B3A2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807" y="564205"/>
            <a:ext cx="9001361" cy="2385747"/>
          </a:xfrm>
          <a:prstGeom prst="rect">
            <a:avLst/>
          </a:prstGeom>
        </p:spPr>
      </p:pic>
      <p:pic>
        <p:nvPicPr>
          <p:cNvPr id="3" name="Picture 2" descr="A graph of a graph&#10;&#10;AI-generated content may be incorrect.">
            <a:extLst>
              <a:ext uri="{FF2B5EF4-FFF2-40B4-BE49-F238E27FC236}">
                <a16:creationId xmlns:a16="http://schemas.microsoft.com/office/drawing/2014/main" id="{D0F1E3F0-5FF4-4944-3A83-6C742084979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-2270" r="197" b="9195"/>
          <a:stretch>
            <a:fillRect/>
          </a:stretch>
        </p:blipFill>
        <p:spPr>
          <a:xfrm>
            <a:off x="160768" y="3017960"/>
            <a:ext cx="4775572" cy="22758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9D2288-6892-B65E-5E69-D5A290098FBA}"/>
              </a:ext>
            </a:extLst>
          </p:cNvPr>
          <p:cNvSpPr txBox="1"/>
          <p:nvPr/>
        </p:nvSpPr>
        <p:spPr>
          <a:xfrm>
            <a:off x="535534" y="2833687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 err="1"/>
              <a:t>Zscan</a:t>
            </a:r>
            <a:r>
              <a:rPr lang="en-US" dirty="0"/>
              <a:t> signals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9980863F-DCD5-16E0-124B-30FBE5C25263}"/>
              </a:ext>
            </a:extLst>
          </p:cNvPr>
          <p:cNvSpPr/>
          <p:nvPr/>
        </p:nvSpPr>
        <p:spPr>
          <a:xfrm>
            <a:off x="4616650" y="3763894"/>
            <a:ext cx="1188609" cy="43926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C128E7-421A-0D10-A6F4-F7D398FFE71B}"/>
              </a:ext>
            </a:extLst>
          </p:cNvPr>
          <p:cNvSpPr txBox="1"/>
          <p:nvPr/>
        </p:nvSpPr>
        <p:spPr>
          <a:xfrm>
            <a:off x="4703335" y="3505503"/>
            <a:ext cx="2743200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/>
              <a:t>charge</a:t>
            </a:r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/>
              <a:t>profiles</a:t>
            </a:r>
            <a:endParaRPr lang="en-US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TPA-TCT derived studies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C. Quintana  ~ cquintan@cern.ch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717AAA29-4169-4A3F-A5F0-45F8A0C76F46}" type="slidenum">
              <a:t>8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fld id="{DF58D285-3250-402A-B888-F60252BD1C1F}" type="datetime1">
              <a:rPr lang="en-US"/>
              <a:t>2/3/2026</a:t>
            </a:fld>
            <a:endParaRPr lang="en-US"/>
          </a:p>
        </p:txBody>
      </p:sp>
      <p:pic>
        <p:nvPicPr>
          <p:cNvPr id="2" name="Picture 1" descr="A collage of graphs and diagrams&#10;&#10;AI-generated content may be incorrect.">
            <a:extLst>
              <a:ext uri="{FF2B5EF4-FFF2-40B4-BE49-F238E27FC236}">
                <a16:creationId xmlns:a16="http://schemas.microsoft.com/office/drawing/2014/main" id="{F17A3A52-8D5F-C7DB-05AE-0FB3D7888CD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750" r="138"/>
          <a:stretch>
            <a:fillRect/>
          </a:stretch>
        </p:blipFill>
        <p:spPr>
          <a:xfrm>
            <a:off x="1857364" y="602025"/>
            <a:ext cx="6231857" cy="464416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9C4AA26-B847-DD13-2C86-72CBE9EF1B9F}"/>
              </a:ext>
            </a:extLst>
          </p:cNvPr>
          <p:cNvSpPr txBox="1"/>
          <p:nvPr/>
        </p:nvSpPr>
        <p:spPr>
          <a:xfrm>
            <a:off x="155087" y="1352245"/>
            <a:ext cx="207576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 err="1"/>
              <a:t>Determinación</a:t>
            </a:r>
            <a:r>
              <a:rPr lang="en-US" dirty="0"/>
              <a:t> de las </a:t>
            </a:r>
            <a:r>
              <a:rPr lang="en-US" dirty="0" err="1"/>
              <a:t>transiciones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CC0C56-25E3-632C-1F5F-46DDF1E2DDDE}"/>
              </a:ext>
            </a:extLst>
          </p:cNvPr>
          <p:cNvSpPr txBox="1"/>
          <p:nvPr/>
        </p:nvSpPr>
        <p:spPr>
          <a:xfrm>
            <a:off x="94888" y="3376306"/>
            <a:ext cx="2075768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 err="1"/>
              <a:t>Determinación</a:t>
            </a:r>
            <a:r>
              <a:rPr lang="en-US" dirty="0"/>
              <a:t> </a:t>
            </a:r>
            <a:r>
              <a:rPr lang="en-US" dirty="0" err="1"/>
              <a:t>indirecta</a:t>
            </a:r>
            <a:r>
              <a:rPr lang="en-US" dirty="0"/>
              <a:t> de la </a:t>
            </a:r>
            <a:r>
              <a:rPr lang="en-US" dirty="0" err="1"/>
              <a:t>capacidad</a:t>
            </a:r>
            <a:r>
              <a:rPr lang="en-US" dirty="0"/>
              <a:t> vs bias</a:t>
            </a:r>
            <a:endParaRPr lang="en-US" dirty="0" err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9248DD-B1B1-DEA0-4FBB-E9929ED1350C}"/>
              </a:ext>
            </a:extLst>
          </p:cNvPr>
          <p:cNvSpPr txBox="1"/>
          <p:nvPr/>
        </p:nvSpPr>
        <p:spPr>
          <a:xfrm>
            <a:off x="7999659" y="1136917"/>
            <a:ext cx="2075768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Estudio del </a:t>
            </a:r>
            <a:r>
              <a:rPr lang="en-US" dirty="0" err="1"/>
              <a:t>vaciado</a:t>
            </a:r>
            <a:r>
              <a:rPr lang="en-US" dirty="0"/>
              <a:t> y </a:t>
            </a:r>
            <a:r>
              <a:rPr lang="en-US" dirty="0" err="1"/>
              <a:t>volumen</a:t>
            </a:r>
            <a:r>
              <a:rPr lang="en-US" dirty="0"/>
              <a:t> </a:t>
            </a:r>
            <a:r>
              <a:rPr lang="en-US" dirty="0" err="1"/>
              <a:t>activo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DC2681-3614-18EB-93BA-29925FFD6E18}"/>
              </a:ext>
            </a:extLst>
          </p:cNvPr>
          <p:cNvSpPr txBox="1"/>
          <p:nvPr/>
        </p:nvSpPr>
        <p:spPr>
          <a:xfrm>
            <a:off x="7999696" y="3376306"/>
            <a:ext cx="207576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 err="1"/>
              <a:t>Estimación</a:t>
            </a:r>
            <a:r>
              <a:rPr lang="en-US" dirty="0"/>
              <a:t> del </a:t>
            </a:r>
            <a:r>
              <a:rPr lang="en-US" dirty="0" err="1"/>
              <a:t>dopado</a:t>
            </a:r>
            <a:r>
              <a:rPr lang="en-US" dirty="0"/>
              <a:t> </a:t>
            </a:r>
            <a:r>
              <a:rPr lang="en-US" dirty="0" err="1"/>
              <a:t>efectivo</a:t>
            </a:r>
          </a:p>
        </p:txBody>
      </p:sp>
      <p:pic>
        <p:nvPicPr>
          <p:cNvPr id="10" name="Picture 9" descr="A screenshot of a graph&#10;&#10;AI-generated content may be incorrect.">
            <a:extLst>
              <a:ext uri="{FF2B5EF4-FFF2-40B4-BE49-F238E27FC236}">
                <a16:creationId xmlns:a16="http://schemas.microsoft.com/office/drawing/2014/main" id="{1633B07E-7E00-14ED-0BD7-B1E2C8BDD4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6897" y="1234314"/>
            <a:ext cx="1196455" cy="10543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15DBCE3B-F87B-85B9-01A3-50DA64EE77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59" y="663972"/>
            <a:ext cx="3122103" cy="2117938"/>
          </a:xfrm>
          <a:prstGeom prst="rect">
            <a:avLst/>
          </a:prstGeom>
        </p:spPr>
      </p:pic>
      <p:sp>
        <p:nvSpPr>
          <p:cNvPr id="5" name="PlaceHolder 1">
            <a:extLst>
              <a:ext uri="{FF2B5EF4-FFF2-40B4-BE49-F238E27FC236}">
                <a16:creationId xmlns:a16="http://schemas.microsoft.com/office/drawing/2014/main" id="{DB13519E-23C7-F259-4917-52E6C82C1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640" y="36000"/>
            <a:ext cx="9357120" cy="478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800" spc="-1">
                <a:solidFill>
                  <a:srgbClr val="000000"/>
                </a:solidFill>
                <a:latin typeface="Arial"/>
              </a:rPr>
              <a:t>But there are more...</a:t>
            </a:r>
            <a:endParaRPr lang="en-US" sz="2800" spc="-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9F2741-8057-BB6A-F5C9-F78801716E6F}"/>
              </a:ext>
            </a:extLst>
          </p:cNvPr>
          <p:cNvSpPr txBox="1"/>
          <p:nvPr/>
        </p:nvSpPr>
        <p:spPr>
          <a:xfrm>
            <a:off x="176794" y="4946696"/>
            <a:ext cx="503872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1000" dirty="0"/>
          </a:p>
          <a:p>
            <a:r>
              <a:rPr lang="en-US" sz="800" b="1" dirty="0">
                <a:hlinkClick r:id="rId3"/>
              </a:rPr>
              <a:t>S. Pape: Techniques for the Investigation of Segmented Sensors Using the TPA-TCT</a:t>
            </a:r>
            <a:endParaRPr lang="en-US" sz="800" b="1"/>
          </a:p>
          <a:p>
            <a:pPr algn="ctr"/>
            <a:endParaRPr lang="en-US"/>
          </a:p>
        </p:txBody>
      </p:sp>
      <p:pic>
        <p:nvPicPr>
          <p:cNvPr id="3" name="Picture 2" descr="A screenshot of a graph&#10;&#10;AI-generated content may be incorrect.">
            <a:extLst>
              <a:ext uri="{FF2B5EF4-FFF2-40B4-BE49-F238E27FC236}">
                <a16:creationId xmlns:a16="http://schemas.microsoft.com/office/drawing/2014/main" id="{4239CD68-F942-DA7A-5B12-7597580119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02" y="2837821"/>
            <a:ext cx="5626905" cy="2308062"/>
          </a:xfrm>
          <a:prstGeom prst="rect">
            <a:avLst/>
          </a:prstGeom>
        </p:spPr>
      </p:pic>
      <p:pic>
        <p:nvPicPr>
          <p:cNvPr id="4" name="Picture 3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9A704FBA-EF2B-353E-3C04-3D1567C82A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15196" y="741532"/>
            <a:ext cx="2889546" cy="19628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7D7B06-B5DA-950C-2BFA-AD573D613738}"/>
              </a:ext>
            </a:extLst>
          </p:cNvPr>
          <p:cNvSpPr txBox="1"/>
          <p:nvPr/>
        </p:nvSpPr>
        <p:spPr>
          <a:xfrm>
            <a:off x="176878" y="2500595"/>
            <a:ext cx="5038725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1000" dirty="0">
              <a:solidFill>
                <a:schemeClr val="accent1">
                  <a:lumMod val="76000"/>
                </a:schemeClr>
              </a:solidFill>
            </a:endParaRPr>
          </a:p>
          <a:p>
            <a:r>
              <a:rPr lang="en-US" sz="800" b="1" dirty="0">
                <a:solidFill>
                  <a:schemeClr val="accent1">
                    <a:lumMod val="76000"/>
                  </a:schemeClr>
                </a:solidFill>
              </a:rPr>
              <a:t>C. </a:t>
            </a:r>
            <a:r>
              <a:rPr lang="en-US" sz="800" b="1" dirty="0" err="1">
                <a:solidFill>
                  <a:schemeClr val="accent1">
                    <a:lumMod val="76000"/>
                  </a:schemeClr>
                </a:solidFill>
              </a:rPr>
              <a:t>Quintana</a:t>
            </a:r>
            <a:r>
              <a:rPr lang="en-US" sz="800" b="1" dirty="0">
                <a:solidFill>
                  <a:schemeClr val="accent1">
                    <a:lumMod val="76000"/>
                  </a:schemeClr>
                </a:solidFill>
              </a:rPr>
              <a:t>: </a:t>
            </a:r>
            <a:r>
              <a:rPr lang="en-US" sz="800" dirty="0">
                <a:solidFill>
                  <a:schemeClr val="accent1">
                    <a:lumMod val="76000"/>
                  </a:schemeClr>
                </a:solidFill>
                <a:ea typeface="+mn-lt"/>
                <a:cs typeface="+mn-lt"/>
              </a:rPr>
              <a:t>Radiation hardness and radiation-induced charge multiplication in neutron-irradiated </a:t>
            </a:r>
            <a:r>
              <a:rPr lang="en-US" sz="800" dirty="0" err="1">
                <a:solidFill>
                  <a:schemeClr val="accent1">
                    <a:lumMod val="76000"/>
                  </a:schemeClr>
                </a:solidFill>
                <a:ea typeface="+mn-lt"/>
                <a:cs typeface="+mn-lt"/>
              </a:rPr>
              <a:t>SiC</a:t>
            </a:r>
            <a:r>
              <a:rPr lang="en-US" sz="800" dirty="0">
                <a:solidFill>
                  <a:schemeClr val="accent1">
                    <a:lumMod val="76000"/>
                  </a:schemeClr>
                </a:solidFill>
                <a:ea typeface="+mn-lt"/>
                <a:cs typeface="+mn-lt"/>
              </a:rPr>
              <a:t> p-in-n diodes characterized by TPA-TCT </a:t>
            </a:r>
            <a:endParaRPr lang="en-US" dirty="0">
              <a:solidFill>
                <a:schemeClr val="accent1">
                  <a:lumMod val="76000"/>
                </a:schemeClr>
              </a:solidFill>
            </a:endParaRPr>
          </a:p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8B1921-EDFE-D4BF-C3F9-C7F813A889D6}"/>
              </a:ext>
            </a:extLst>
          </p:cNvPr>
          <p:cNvSpPr txBox="1"/>
          <p:nvPr/>
        </p:nvSpPr>
        <p:spPr>
          <a:xfrm>
            <a:off x="1878885" y="921593"/>
            <a:ext cx="113693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/>
              <a:t>WPC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2FD223-56A4-C5F5-5C50-4C4716874C24}"/>
              </a:ext>
            </a:extLst>
          </p:cNvPr>
          <p:cNvSpPr txBox="1"/>
          <p:nvPr/>
        </p:nvSpPr>
        <p:spPr>
          <a:xfrm>
            <a:off x="363880" y="4788844"/>
            <a:ext cx="113693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/>
              <a:t>WPC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4C3825-59EE-0E0A-F52C-1901E4F0F3B4}"/>
              </a:ext>
            </a:extLst>
          </p:cNvPr>
          <p:cNvSpPr txBox="1"/>
          <p:nvPr/>
        </p:nvSpPr>
        <p:spPr>
          <a:xfrm>
            <a:off x="4910448" y="4831909"/>
            <a:ext cx="113693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/>
              <a:t>TOT</a:t>
            </a: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FB3D66-A44F-6512-B8FF-DCB7E8596927}"/>
              </a:ext>
            </a:extLst>
          </p:cNvPr>
          <p:cNvSpPr txBox="1"/>
          <p:nvPr/>
        </p:nvSpPr>
        <p:spPr>
          <a:xfrm>
            <a:off x="4911762" y="981883"/>
            <a:ext cx="113693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/>
              <a:t>1/TOT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968A98-9CCE-C429-091C-B2D61486F885}"/>
              </a:ext>
            </a:extLst>
          </p:cNvPr>
          <p:cNvSpPr txBox="1"/>
          <p:nvPr/>
        </p:nvSpPr>
        <p:spPr>
          <a:xfrm>
            <a:off x="363384" y="516782"/>
            <a:ext cx="273037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u="sng"/>
              <a:t>Electric field estimation: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87FCFC-9F24-5BFA-355B-4B2FEE1B497A}"/>
              </a:ext>
            </a:extLst>
          </p:cNvPr>
          <p:cNvSpPr txBox="1"/>
          <p:nvPr/>
        </p:nvSpPr>
        <p:spPr>
          <a:xfrm>
            <a:off x="6382460" y="516781"/>
            <a:ext cx="333329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u="sng" dirty="0"/>
              <a:t>More complex struc</a:t>
            </a:r>
            <a:r>
              <a:rPr lang="en-US" u="sng"/>
              <a:t>tures:</a:t>
            </a:r>
            <a:endParaRPr lang="en-US"/>
          </a:p>
        </p:txBody>
      </p:sp>
      <p:pic>
        <p:nvPicPr>
          <p:cNvPr id="15" name="Picture 14" descr="A blue and yellow circle with red dots&#10;&#10;AI-generated content may be incorrect.">
            <a:extLst>
              <a:ext uri="{FF2B5EF4-FFF2-40B4-BE49-F238E27FC236}">
                <a16:creationId xmlns:a16="http://schemas.microsoft.com/office/drawing/2014/main" id="{0FE3A568-A26A-93E6-B315-2F273E6B30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9686" y="1073173"/>
            <a:ext cx="2816852" cy="197003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DDEA589-758A-5BEB-8440-631ED65CC4A0}"/>
              </a:ext>
            </a:extLst>
          </p:cNvPr>
          <p:cNvSpPr txBox="1"/>
          <p:nvPr/>
        </p:nvSpPr>
        <p:spPr>
          <a:xfrm>
            <a:off x="6437187" y="826848"/>
            <a:ext cx="224803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/>
              <a:t>Hexagonal 3D pixel</a:t>
            </a:r>
            <a:endParaRPr lang="en-US"/>
          </a:p>
        </p:txBody>
      </p:sp>
      <p:pic>
        <p:nvPicPr>
          <p:cNvPr id="17" name="Picture 16" descr="A graph with colorful lines and text&#10;&#10;AI-generated content may be incorrect.">
            <a:extLst>
              <a:ext uri="{FF2B5EF4-FFF2-40B4-BE49-F238E27FC236}">
                <a16:creationId xmlns:a16="http://schemas.microsoft.com/office/drawing/2014/main" id="{483B4B1B-154D-E324-7D84-F5E2728FB1F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0062" r="44994" b="-817"/>
          <a:stretch>
            <a:fillRect/>
          </a:stretch>
        </p:blipFill>
        <p:spPr>
          <a:xfrm>
            <a:off x="6520190" y="3325399"/>
            <a:ext cx="2815806" cy="208069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D34D539-AF12-C49A-EF87-3DBE540B23DA}"/>
              </a:ext>
            </a:extLst>
          </p:cNvPr>
          <p:cNvSpPr txBox="1"/>
          <p:nvPr/>
        </p:nvSpPr>
        <p:spPr>
          <a:xfrm>
            <a:off x="6378697" y="3040397"/>
            <a:ext cx="224803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 dirty="0" err="1"/>
              <a:t>SiC</a:t>
            </a:r>
            <a:r>
              <a:rPr lang="en-US" sz="1400" b="1" dirty="0"/>
              <a:t> LGAD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ADFB36-4A49-EC44-403A-D670C930FD8E}"/>
              </a:ext>
            </a:extLst>
          </p:cNvPr>
          <p:cNvSpPr txBox="1"/>
          <p:nvPr/>
        </p:nvSpPr>
        <p:spPr>
          <a:xfrm>
            <a:off x="8366091" y="827645"/>
            <a:ext cx="1705414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800" dirty="0">
                <a:hlinkClick r:id="rId8"/>
              </a:rPr>
              <a:t>Clara Lasaosa  PhD Thesis</a:t>
            </a:r>
            <a:endParaRPr lang="en-US" sz="800"/>
          </a:p>
          <a:p>
            <a:pPr algn="ctr"/>
            <a:endParaRPr lang="en-US"/>
          </a:p>
        </p:txBody>
      </p:sp>
      <p:sp>
        <p:nvSpPr>
          <p:cNvPr id="20" name="PlaceHolder 3">
            <a:extLst>
              <a:ext uri="{FF2B5EF4-FFF2-40B4-BE49-F238E27FC236}">
                <a16:creationId xmlns:a16="http://schemas.microsoft.com/office/drawing/2014/main" id="{8CC03564-91AC-20F3-D45B-D995103A2E82}"/>
              </a:ext>
            </a:extLst>
          </p:cNvPr>
          <p:cNvSpPr>
            <a:spLocks noGrp="1"/>
          </p:cNvSpPr>
          <p:nvPr>
            <p:ph type="ftr" idx="5"/>
          </p:nvPr>
        </p:nvSpPr>
        <p:spPr>
          <a:xfrm>
            <a:off x="3418560" y="5437800"/>
            <a:ext cx="3238920" cy="321480"/>
          </a:xfrm>
        </p:spPr>
        <p:txBody>
          <a:bodyPr/>
          <a:lstStyle/>
          <a:p>
            <a:r>
              <a:t>C. Quintana  ~ cquintan@cern.ch</a:t>
            </a:r>
          </a:p>
        </p:txBody>
      </p:sp>
      <p:sp>
        <p:nvSpPr>
          <p:cNvPr id="22" name="PlaceHolder 4">
            <a:extLst>
              <a:ext uri="{FF2B5EF4-FFF2-40B4-BE49-F238E27FC236}">
                <a16:creationId xmlns:a16="http://schemas.microsoft.com/office/drawing/2014/main" id="{FAD91A7E-56CC-A927-FAA3-1128428DDFDA}"/>
              </a:ext>
            </a:extLst>
          </p:cNvPr>
          <p:cNvSpPr>
            <a:spLocks noGrp="1"/>
          </p:cNvSpPr>
          <p:nvPr>
            <p:ph type="sldNum" idx="6"/>
          </p:nvPr>
        </p:nvSpPr>
        <p:spPr>
          <a:xfrm>
            <a:off x="7377480" y="5437800"/>
            <a:ext cx="2339280" cy="321480"/>
          </a:xfrm>
        </p:spPr>
        <p:txBody>
          <a:bodyPr/>
          <a:lstStyle/>
          <a:p>
            <a:fld id="{FCC8B89A-9E5B-42FF-BAEE-365C7EB4EF47}" type="slidenum"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92395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Application>Microsoft Office PowerPoint</Application>
  <PresentationFormat>Custom</PresentationFormat>
  <Slides>14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Office Theme</vt:lpstr>
      <vt:lpstr>Characterization of WBS using TPA-TCT  Methodology and Experimental Applications on SiC samples </vt:lpstr>
      <vt:lpstr>Outline</vt:lpstr>
      <vt:lpstr>Two Photon Absorption (TPA)</vt:lpstr>
      <vt:lpstr>Transient Current Technique (TCT)</vt:lpstr>
      <vt:lpstr>TPA-TCT setup for SiC at SGIker facility (UPV)</vt:lpstr>
      <vt:lpstr>TPA-TCT setup for SiC at SGIker facility (UPV)</vt:lpstr>
      <vt:lpstr>TPA-TCT basic studies</vt:lpstr>
      <vt:lpstr>TPA-TCT derived studies</vt:lpstr>
      <vt:lpstr>But there are more...</vt:lpstr>
      <vt:lpstr>Beyond TPA-TCT</vt:lpstr>
      <vt:lpstr>SiC samples – Fresh vs Irradiated detectors</vt:lpstr>
      <vt:lpstr>SiC samples – Forward bias and multiplication</vt:lpstr>
      <vt:lpstr>Conclusions </vt:lpstr>
      <vt:lpstr>¡Gracias por vuestra atención!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601</cp:revision>
  <dcterms:modified xsi:type="dcterms:W3CDTF">2026-02-04T08:08:58Z</dcterms:modified>
</cp:coreProperties>
</file>

<file path=docProps/core0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2025-06-25T16:44:51Z</dcterms:created>
  <dc:creator/>
  <dc:description/>
  <dc:language>en-US</dc:language>
  <cp:lastModifiedBy/>
  <dcterms:modified xsi:type="dcterms:W3CDTF">2026-02-03T15:21:16Z</dcterms:modified>
  <cp:revision>8</cp:revision>
  <dc:subject/>
  <dc:title>Blue Curve</dc:title>
</cp:coreProperties>
</file>