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omments/modernComment_111_2B3A64C7.xml" ContentType="application/vnd.ms-powerpoint.comment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4"/>
  </p:sldMasterIdLst>
  <p:notesMasterIdLst>
    <p:notesMasterId r:id="rId18"/>
  </p:notesMasterIdLst>
  <p:sldIdLst>
    <p:sldId id="256" r:id="rId5"/>
    <p:sldId id="260" r:id="rId6"/>
    <p:sldId id="268" r:id="rId7"/>
    <p:sldId id="263" r:id="rId8"/>
    <p:sldId id="269" r:id="rId9"/>
    <p:sldId id="271" r:id="rId10"/>
    <p:sldId id="261" r:id="rId11"/>
    <p:sldId id="272" r:id="rId12"/>
    <p:sldId id="273" r:id="rId13"/>
    <p:sldId id="258" r:id="rId14"/>
    <p:sldId id="259" r:id="rId15"/>
    <p:sldId id="274" r:id="rId16"/>
    <p:sldId id="265" r:id="rId17"/>
  </p:sldIdLst>
  <p:sldSz cx="9144000" cy="5143500" type="screen16x9"/>
  <p:notesSz cx="6858000" cy="9144000"/>
  <p:embeddedFontLst>
    <p:embeddedFont>
      <p:font typeface="Arial Narrow" panose="020B0604020202020204" pitchFamily="34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319FB17-1DA9-2EC8-5442-9B999F26EA72}" name="real" initials="re" userId="S::real_ific.uv.es#ext#@feditmpsa.onmicrosoft.com::ad82db1b-f537-41d8-bf11-347d7d95c26e" providerId="AD"/>
  <p188:author id="{05E7A332-A28D-49A5-1622-564E7DAEEE23}" name="Fernando Arteche" initials="FA" userId="S::farteche@itainnova.es::1b3d8fb0-4db0-4096-8589-59eaf4092fe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3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2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4.fntdata"/><Relationship Id="rId27" Type="http://schemas.microsoft.com/office/2018/10/relationships/authors" Target="authors.xml"/></Relationships>
</file>

<file path=ppt/comments/modernComment_111_2B3A64C7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A8178834-E3C5-4999-8F49-B287E7FF4D65}" authorId="{C319FB17-1DA9-2EC8-5442-9B999F26EA72}" created="2026-02-02T13:40:24.517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725247175" sldId="273"/>
      <ac:spMk id="3" creationId="{AB2A9D13-7DA1-449B-A9B7-598813070CD7}"/>
      <ac:txMk cp="356">
        <ac:context len="595" hash="4168807148"/>
      </ac:txMk>
    </ac:txMkLst>
    <p188:pos x="1915930" y="1630180"/>
    <p188:replyLst>
      <p188:reply id="{E5C2D960-012A-43B6-B60C-FDE072E60E9C}" authorId="{05E7A332-A28D-49A5-1622-564E7DAEEE23}" created="2026-02-02T15:54:41.387">
        <p188:txBody>
          <a:bodyPr/>
          <a:lstStyle/>
          <a:p>
            <a:r>
              <a:rPr lang="es-ES"/>
              <a:t>OK </a:t>
            </a:r>
          </a:p>
        </p188:txBody>
      </p188:reply>
    </p188:replyLst>
    <p188:txBody>
      <a:bodyPr/>
      <a:lstStyle/>
      <a:p>
        <a:r>
          <a:rPr lang="es-ES"/>
          <a:t>Cuatro o tres? La overview del grupo va por defecto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c268cda5d9_0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" name="Google Shape;78;g3c268cda5d9_0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00" tIns="45750" rIns="91500" bIns="457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9" name="Google Shape;79;g3c268cda5d9_0_10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00" tIns="45750" rIns="91500" bIns="4575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c268cda5d9_0_1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g3c268cda5d9_0_1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00" tIns="45750" rIns="91500" bIns="457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2" name="Google Shape;92;g3c268cda5d9_0_1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00" tIns="45750" rIns="91500" bIns="4575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c268cda5d9_0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g3c268cda5d9_0_1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00" tIns="45750" rIns="91500" bIns="457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9" name="Google Shape;109;g3c268cda5d9_0_14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00" tIns="45750" rIns="91500" bIns="4575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12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55928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3c268cda5d9_0_2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2" name="Google Shape;172;g3c268cda5d9_0_2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00" tIns="45750" rIns="91500" bIns="457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73" name="Google Shape;173;g3c268cda5d9_0_2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00" tIns="45750" rIns="91500" bIns="4575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13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c268cda5d9_0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g3c268cda5d9_0_1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00" tIns="45750" rIns="91500" bIns="457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9" name="Google Shape;109;g3c268cda5d9_0_14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00" tIns="45750" rIns="91500" bIns="4575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c268cda5d9_0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g3c268cda5d9_0_1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00" tIns="45750" rIns="91500" bIns="457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9" name="Google Shape;109;g3c268cda5d9_0_14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00" tIns="45750" rIns="91500" bIns="4575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133681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c268cda5d9_0_1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7" name="Google Shape;147;g3c268cda5d9_0_1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00" tIns="45750" rIns="91500" bIns="457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8" name="Google Shape;148;g3c268cda5d9_0_18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00" tIns="45750" rIns="91500" bIns="4575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c268cda5d9_0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g3c268cda5d9_0_1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00" tIns="45750" rIns="91500" bIns="457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9" name="Google Shape;109;g3c268cda5d9_0_14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00" tIns="45750" rIns="91500" bIns="4575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387067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c268cda5d9_0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g3c268cda5d9_0_1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00" tIns="45750" rIns="91500" bIns="457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9" name="Google Shape;109;g3c268cda5d9_0_14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00" tIns="45750" rIns="91500" bIns="4575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660563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3c268cda5d9_0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g3c268cda5d9_0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00" tIns="45750" rIns="91500" bIns="457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2" name="Google Shape;122;g3c268cda5d9_0_17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00" tIns="45750" rIns="91500" bIns="4575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c268cda5d9_0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g3c268cda5d9_0_1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00" tIns="45750" rIns="91500" bIns="457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9" name="Google Shape;109;g3c268cda5d9_0_14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00" tIns="45750" rIns="91500" bIns="4575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615793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c268cda5d9_0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g3c268cda5d9_0_1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00" tIns="45750" rIns="91500" bIns="457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109" name="Google Shape;109;g3c268cda5d9_0_14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00" tIns="45750" rIns="91500" bIns="4575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60341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457200" y="205200"/>
            <a:ext cx="8229300" cy="8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457200" y="1203390"/>
            <a:ext cx="8229300" cy="29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produccioncientifica.ugr.es/investigadores/352316/detalle" TargetMode="Externa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11_2B3A64C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99" cy="2009800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4"/>
          <p:cNvSpPr txBox="1"/>
          <p:nvPr/>
        </p:nvSpPr>
        <p:spPr>
          <a:xfrm>
            <a:off x="5823450" y="4534325"/>
            <a:ext cx="31695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rgbClr val="0000FF"/>
                </a:solidFill>
              </a:rPr>
              <a:t>CIEMAT, 2 Febrero 2026</a:t>
            </a:r>
            <a:endParaRPr sz="1600" b="1">
              <a:solidFill>
                <a:srgbClr val="0000FF"/>
              </a:solidFill>
            </a:endParaRPr>
          </a:p>
        </p:txBody>
      </p:sp>
      <p:sp>
        <p:nvSpPr>
          <p:cNvPr id="60" name="Google Shape;60;p14"/>
          <p:cNvSpPr txBox="1"/>
          <p:nvPr/>
        </p:nvSpPr>
        <p:spPr>
          <a:xfrm>
            <a:off x="248175" y="3691250"/>
            <a:ext cx="77685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2"/>
                </a:solidFill>
              </a:rPr>
              <a:t>Co-Coordinators: F. Arteche, S. </a:t>
            </a:r>
            <a:r>
              <a:rPr lang="en-GB" sz="1800" dirty="0" err="1">
                <a:solidFill>
                  <a:schemeClr val="dk2"/>
                </a:solidFill>
              </a:rPr>
              <a:t>Folgueras</a:t>
            </a:r>
            <a:r>
              <a:rPr lang="en-GB" sz="1800" dirty="0">
                <a:solidFill>
                  <a:schemeClr val="dk2"/>
                </a:solidFill>
              </a:rPr>
              <a:t>, D. Real</a:t>
            </a:r>
            <a:endParaRPr sz="1800" dirty="0">
              <a:solidFill>
                <a:schemeClr val="dk2"/>
              </a:solidFill>
            </a:endParaRPr>
          </a:p>
        </p:txBody>
      </p:sp>
      <p:sp>
        <p:nvSpPr>
          <p:cNvPr id="61" name="Google Shape;61;p14"/>
          <p:cNvSpPr txBox="1"/>
          <p:nvPr/>
        </p:nvSpPr>
        <p:spPr>
          <a:xfrm>
            <a:off x="785250" y="2305825"/>
            <a:ext cx="73959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WG 6 - Electronics  Report</a:t>
            </a:r>
            <a:endParaRPr sz="5000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62" name="Google Shape;62;p14"/>
          <p:cNvSpPr/>
          <p:nvPr/>
        </p:nvSpPr>
        <p:spPr>
          <a:xfrm rot="10800000" flipH="1">
            <a:off x="497445" y="4325188"/>
            <a:ext cx="8232900" cy="369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40000" dist="23000" dir="5400000" rotWithShape="0">
              <a:srgbClr val="000000">
                <a:alpha val="2353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/>
          <p:nvPr/>
        </p:nvSpPr>
        <p:spPr>
          <a:xfrm>
            <a:off x="234575" y="4874419"/>
            <a:ext cx="8969100" cy="2691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6"/>
          <p:cNvSpPr txBox="1"/>
          <p:nvPr/>
        </p:nvSpPr>
        <p:spPr>
          <a:xfrm>
            <a:off x="0" y="0"/>
            <a:ext cx="9144000" cy="4434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>
              <a:buSzPts val="2100"/>
            </a:pPr>
            <a:r>
              <a:rPr lang="en-GB" sz="2100" b="1" dirty="0"/>
              <a:t>2.1 Session topics</a:t>
            </a:r>
          </a:p>
        </p:txBody>
      </p:sp>
      <p:sp>
        <p:nvSpPr>
          <p:cNvPr id="83" name="Google Shape;83;p16"/>
          <p:cNvSpPr/>
          <p:nvPr/>
        </p:nvSpPr>
        <p:spPr>
          <a:xfrm rot="-5397995">
            <a:off x="-2413025" y="2413125"/>
            <a:ext cx="5143501" cy="3174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9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4" name="Google Shape;84;p16"/>
          <p:cNvCxnSpPr/>
          <p:nvPr/>
        </p:nvCxnSpPr>
        <p:spPr>
          <a:xfrm flipH="1">
            <a:off x="356600" y="-3825"/>
            <a:ext cx="600" cy="459300"/>
          </a:xfrm>
          <a:prstGeom prst="straightConnector1">
            <a:avLst/>
          </a:prstGeom>
          <a:noFill/>
          <a:ln w="762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5" name="Google Shape;85;p16"/>
          <p:cNvCxnSpPr/>
          <p:nvPr/>
        </p:nvCxnSpPr>
        <p:spPr>
          <a:xfrm rot="10800000" flipH="1">
            <a:off x="-7625" y="4827000"/>
            <a:ext cx="381600" cy="316500"/>
          </a:xfrm>
          <a:prstGeom prst="straightConnector1">
            <a:avLst/>
          </a:prstGeom>
          <a:noFill/>
          <a:ln w="762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6" name="Google Shape;86;p16"/>
          <p:cNvSpPr/>
          <p:nvPr/>
        </p:nvSpPr>
        <p:spPr>
          <a:xfrm>
            <a:off x="316100" y="4772475"/>
            <a:ext cx="105900" cy="102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6"/>
          <p:cNvSpPr txBox="1">
            <a:spLocks noGrp="1"/>
          </p:cNvSpPr>
          <p:nvPr>
            <p:ph type="sldNum" idx="12"/>
          </p:nvPr>
        </p:nvSpPr>
        <p:spPr>
          <a:xfrm>
            <a:off x="8595191" y="487443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GB" sz="1000" b="1">
                <a:solidFill>
                  <a:srgbClr val="000000"/>
                </a:solidFill>
              </a:rPr>
              <a:t>10</a:t>
            </a:fld>
            <a:endParaRPr/>
          </a:p>
        </p:txBody>
      </p:sp>
      <p:pic>
        <p:nvPicPr>
          <p:cNvPr id="88" name="Google Shape;8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8450" y="568918"/>
            <a:ext cx="8341351" cy="42580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7"/>
          <p:cNvSpPr txBox="1"/>
          <p:nvPr/>
        </p:nvSpPr>
        <p:spPr>
          <a:xfrm>
            <a:off x="234575" y="4874419"/>
            <a:ext cx="8969100" cy="2691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7"/>
          <p:cNvSpPr txBox="1"/>
          <p:nvPr/>
        </p:nvSpPr>
        <p:spPr>
          <a:xfrm>
            <a:off x="0" y="0"/>
            <a:ext cx="9144000" cy="4434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>
              <a:buSzPts val="2100"/>
            </a:pPr>
            <a:r>
              <a:rPr lang="en-GB" sz="2100" b="1" dirty="0"/>
              <a:t>2.2 Session topics</a:t>
            </a:r>
          </a:p>
        </p:txBody>
      </p:sp>
      <p:sp>
        <p:nvSpPr>
          <p:cNvPr id="96" name="Google Shape;96;p17"/>
          <p:cNvSpPr/>
          <p:nvPr/>
        </p:nvSpPr>
        <p:spPr>
          <a:xfrm rot="-5397995">
            <a:off x="-2413025" y="2413125"/>
            <a:ext cx="5143501" cy="3174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9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7" name="Google Shape;97;p17"/>
          <p:cNvCxnSpPr/>
          <p:nvPr/>
        </p:nvCxnSpPr>
        <p:spPr>
          <a:xfrm flipH="1">
            <a:off x="356600" y="-3825"/>
            <a:ext cx="600" cy="459300"/>
          </a:xfrm>
          <a:prstGeom prst="straightConnector1">
            <a:avLst/>
          </a:prstGeom>
          <a:noFill/>
          <a:ln w="762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98" name="Google Shape;98;p17"/>
          <p:cNvCxnSpPr/>
          <p:nvPr/>
        </p:nvCxnSpPr>
        <p:spPr>
          <a:xfrm rot="10800000" flipH="1">
            <a:off x="-7625" y="4827000"/>
            <a:ext cx="381600" cy="316500"/>
          </a:xfrm>
          <a:prstGeom prst="straightConnector1">
            <a:avLst/>
          </a:prstGeom>
          <a:noFill/>
          <a:ln w="762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9" name="Google Shape;99;p17"/>
          <p:cNvSpPr/>
          <p:nvPr/>
        </p:nvSpPr>
        <p:spPr>
          <a:xfrm>
            <a:off x="316100" y="4772475"/>
            <a:ext cx="105900" cy="102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17"/>
          <p:cNvSpPr txBox="1">
            <a:spLocks noGrp="1"/>
          </p:cNvSpPr>
          <p:nvPr>
            <p:ph type="sldNum" idx="12"/>
          </p:nvPr>
        </p:nvSpPr>
        <p:spPr>
          <a:xfrm>
            <a:off x="8595191" y="487443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GB" sz="1000" b="1">
                <a:solidFill>
                  <a:srgbClr val="000000"/>
                </a:solidFill>
              </a:rPr>
              <a:t>11</a:t>
            </a:fld>
            <a:endParaRPr/>
          </a:p>
        </p:txBody>
      </p:sp>
      <p:sp>
        <p:nvSpPr>
          <p:cNvPr id="101" name="Google Shape;101;p17"/>
          <p:cNvSpPr txBox="1"/>
          <p:nvPr/>
        </p:nvSpPr>
        <p:spPr>
          <a:xfrm>
            <a:off x="2503550" y="834750"/>
            <a:ext cx="6518100" cy="272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269999" lvl="0" indent="-2984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GB" sz="1100" dirty="0">
                <a:solidFill>
                  <a:schemeClr val="dk1"/>
                </a:solidFill>
              </a:rPr>
              <a:t>Accurate time measurement is essential in many scientific and technological applications, particularly when scaling to a large number of channels. Time-to-Digital Converters (TDCs) convert pulse durations into digital values and timestamp pulse arrivals. They are extensively used in high-energy physics experiments, especially in large-scale detectors such as the KM3NeT neutrino telescope which demand </a:t>
            </a:r>
            <a:r>
              <a:rPr lang="en-GB" sz="1100" b="1" dirty="0">
                <a:solidFill>
                  <a:schemeClr val="dk1"/>
                </a:solidFill>
              </a:rPr>
              <a:t>TDCs with low resource usage and low power consumption </a:t>
            </a:r>
            <a:r>
              <a:rPr lang="en-GB" sz="1100" dirty="0">
                <a:solidFill>
                  <a:schemeClr val="dk1"/>
                </a:solidFill>
              </a:rPr>
              <a:t>due to extreme operating conditions and high channel counts.</a:t>
            </a:r>
            <a:endParaRPr sz="1100" dirty="0">
              <a:solidFill>
                <a:schemeClr val="dk1"/>
              </a:solidFill>
            </a:endParaRPr>
          </a:p>
          <a:p>
            <a:pPr marL="269999" lvl="0" indent="-2984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GB" sz="1100" dirty="0">
                <a:solidFill>
                  <a:schemeClr val="dk1"/>
                </a:solidFill>
              </a:rPr>
              <a:t>In this work, we have presented a novel TDC architecture implemented on FPGA, designed to maximize logic efficiency while maintaining sub-nanosecond resolution. </a:t>
            </a:r>
            <a:r>
              <a:rPr lang="en-GB" sz="1100" b="1" dirty="0">
                <a:solidFill>
                  <a:schemeClr val="dk1"/>
                </a:solidFill>
              </a:rPr>
              <a:t>The design combines a multi-cycle phase counter with configurable FPGA delay elements,</a:t>
            </a:r>
            <a:r>
              <a:rPr lang="en-GB" sz="1100" dirty="0">
                <a:solidFill>
                  <a:schemeClr val="dk1"/>
                </a:solidFill>
              </a:rPr>
              <a:t> improving resolution with minimal logic cost.</a:t>
            </a:r>
            <a:endParaRPr sz="1100" dirty="0">
              <a:solidFill>
                <a:schemeClr val="dk1"/>
              </a:solidFill>
            </a:endParaRPr>
          </a:p>
          <a:p>
            <a:pPr marL="269999" lvl="0" indent="-2984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GB" sz="1100" dirty="0">
                <a:solidFill>
                  <a:schemeClr val="dk1"/>
                </a:solidFill>
              </a:rPr>
              <a:t>Implementation on a </a:t>
            </a:r>
            <a:r>
              <a:rPr lang="en-GB" sz="1100" b="1" dirty="0">
                <a:solidFill>
                  <a:schemeClr val="dk1"/>
                </a:solidFill>
              </a:rPr>
              <a:t>Xilinx Artix-7 device achieves a resolution of ~416 </a:t>
            </a:r>
            <a:r>
              <a:rPr lang="en-GB" sz="1100" b="1" dirty="0" err="1">
                <a:solidFill>
                  <a:schemeClr val="dk1"/>
                </a:solidFill>
              </a:rPr>
              <a:t>ps</a:t>
            </a:r>
            <a:r>
              <a:rPr lang="en-GB" sz="1100" b="1" dirty="0">
                <a:solidFill>
                  <a:schemeClr val="dk1"/>
                </a:solidFill>
              </a:rPr>
              <a:t> </a:t>
            </a:r>
            <a:r>
              <a:rPr lang="en-GB" sz="1100" dirty="0">
                <a:solidFill>
                  <a:schemeClr val="dk1"/>
                </a:solidFill>
              </a:rPr>
              <a:t>and a trigger precision of 186 </a:t>
            </a:r>
            <a:r>
              <a:rPr lang="en-GB" sz="1100" dirty="0" err="1">
                <a:solidFill>
                  <a:schemeClr val="dk1"/>
                </a:solidFill>
              </a:rPr>
              <a:t>ps</a:t>
            </a:r>
            <a:r>
              <a:rPr lang="en-GB" sz="1100" dirty="0">
                <a:solidFill>
                  <a:schemeClr val="dk1"/>
                </a:solidFill>
              </a:rPr>
              <a:t> </a:t>
            </a:r>
            <a:r>
              <a:rPr lang="en-GB" sz="1100" dirty="0" err="1">
                <a:solidFill>
                  <a:schemeClr val="dk1"/>
                </a:solidFill>
              </a:rPr>
              <a:t>r.m.s.</a:t>
            </a:r>
            <a:r>
              <a:rPr lang="en-GB" sz="1100" dirty="0">
                <a:solidFill>
                  <a:schemeClr val="dk1"/>
                </a:solidFill>
              </a:rPr>
              <a:t>, with excellent linearity. Using only a few hundred LUTs and registers, this solution is a highly attractive alternative to conventional TDCs. Preliminary results on an </a:t>
            </a:r>
            <a:r>
              <a:rPr lang="en-GB" sz="1100" b="1" dirty="0" err="1">
                <a:solidFill>
                  <a:schemeClr val="dk1"/>
                </a:solidFill>
              </a:rPr>
              <a:t>Ultrascale</a:t>
            </a:r>
            <a:r>
              <a:rPr lang="en-GB" sz="1100" b="1" dirty="0">
                <a:solidFill>
                  <a:schemeClr val="dk1"/>
                </a:solidFill>
              </a:rPr>
              <a:t> FPGA</a:t>
            </a:r>
            <a:r>
              <a:rPr lang="en-GB" sz="1100" dirty="0">
                <a:solidFill>
                  <a:schemeClr val="dk1"/>
                </a:solidFill>
              </a:rPr>
              <a:t> demonstrate the architecture’s scalability and its suitability for large-channel systems such as neutrino telescopes achieving a </a:t>
            </a:r>
            <a:r>
              <a:rPr lang="en-GB" sz="1100" b="1" dirty="0">
                <a:solidFill>
                  <a:schemeClr val="dk1"/>
                </a:solidFill>
              </a:rPr>
              <a:t>resolution of 250 ps</a:t>
            </a:r>
            <a:r>
              <a:rPr lang="en-GB" sz="1100" dirty="0">
                <a:solidFill>
                  <a:schemeClr val="dk1"/>
                </a:solidFill>
              </a:rPr>
              <a:t>.</a:t>
            </a:r>
            <a:endParaRPr sz="1100" dirty="0">
              <a:solidFill>
                <a:schemeClr val="dk1"/>
              </a:solidFill>
            </a:endParaRPr>
          </a:p>
        </p:txBody>
      </p:sp>
      <p:sp>
        <p:nvSpPr>
          <p:cNvPr id="102" name="Google Shape;102;p17"/>
          <p:cNvSpPr txBox="1"/>
          <p:nvPr/>
        </p:nvSpPr>
        <p:spPr>
          <a:xfrm>
            <a:off x="422000" y="378688"/>
            <a:ext cx="86562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1300" b="1" dirty="0">
                <a:solidFill>
                  <a:schemeClr val="dk1"/>
                </a:solidFill>
              </a:rPr>
              <a:t>Hybrid TDC Architecture on FPGA: A Resource-Efficient Solution for High-Precision Time Measurements</a:t>
            </a:r>
            <a:endParaRPr sz="1600" dirty="0"/>
          </a:p>
        </p:txBody>
      </p:sp>
      <p:pic>
        <p:nvPicPr>
          <p:cNvPr id="103" name="Google Shape;10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463" y="1002825"/>
            <a:ext cx="2000925" cy="84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60150" y="3474325"/>
            <a:ext cx="7169451" cy="140015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7"/>
          <p:cNvSpPr txBox="1"/>
          <p:nvPr/>
        </p:nvSpPr>
        <p:spPr>
          <a:xfrm>
            <a:off x="457475" y="1890925"/>
            <a:ext cx="2001000" cy="1613100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Real, D. (IFIC);  Calvo, D. (IFIC); Manzaneda, M. (IFIC); </a:t>
            </a:r>
            <a:r>
              <a:rPr lang="en-GB" sz="1200">
                <a:solidFill>
                  <a:schemeClr val="dk1"/>
                </a:solidFill>
                <a:uFill>
                  <a:noFill/>
                </a:uFill>
                <a:latin typeface="Calibri"/>
                <a:ea typeface="Calibri"/>
                <a:cs typeface="Calibri"/>
                <a:sym typeface="Calibri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Diaz, A</a:t>
            </a:r>
            <a:r>
              <a:rPr lang="en-GB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(UGR); Gozzini, S.R. (IFIC); Zornoza, J.D. (IFIC); Ricolfe-Viala, C.(UPV); Lajara, R. (ETSE-UV)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Calibri"/>
              <a:buNone/>
            </a:pPr>
            <a:r>
              <a:rPr lang="en-GB" sz="1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Contact: real@ific.uv.es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8"/>
          <p:cNvSpPr txBox="1"/>
          <p:nvPr/>
        </p:nvSpPr>
        <p:spPr>
          <a:xfrm>
            <a:off x="234575" y="4874419"/>
            <a:ext cx="8969100" cy="2691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18"/>
          <p:cNvSpPr txBox="1"/>
          <p:nvPr/>
        </p:nvSpPr>
        <p:spPr>
          <a:xfrm>
            <a:off x="0" y="0"/>
            <a:ext cx="9144000" cy="4434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100"/>
            </a:pPr>
            <a:r>
              <a:rPr lang="en-GB" sz="2100" b="1" dirty="0"/>
              <a:t>3. </a:t>
            </a:r>
            <a:r>
              <a:rPr lang="en-US" sz="2100" b="1" dirty="0"/>
              <a:t>Conclusions</a:t>
            </a:r>
          </a:p>
          <a:p>
            <a:pPr lvl="0" algn="ctr">
              <a:buSzPts val="2100"/>
            </a:pPr>
            <a:endParaRPr lang="en-GB" sz="2100" b="1" dirty="0"/>
          </a:p>
        </p:txBody>
      </p:sp>
      <p:sp>
        <p:nvSpPr>
          <p:cNvPr id="113" name="Google Shape;113;p18"/>
          <p:cNvSpPr/>
          <p:nvPr/>
        </p:nvSpPr>
        <p:spPr>
          <a:xfrm rot="-5397995">
            <a:off x="-2413025" y="2413125"/>
            <a:ext cx="5143501" cy="3174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9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4" name="Google Shape;114;p18"/>
          <p:cNvCxnSpPr/>
          <p:nvPr/>
        </p:nvCxnSpPr>
        <p:spPr>
          <a:xfrm flipH="1">
            <a:off x="356600" y="-3825"/>
            <a:ext cx="600" cy="459300"/>
          </a:xfrm>
          <a:prstGeom prst="straightConnector1">
            <a:avLst/>
          </a:prstGeom>
          <a:noFill/>
          <a:ln w="762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5" name="Google Shape;115;p18"/>
          <p:cNvCxnSpPr/>
          <p:nvPr/>
        </p:nvCxnSpPr>
        <p:spPr>
          <a:xfrm rot="10800000" flipH="1">
            <a:off x="-7625" y="4827000"/>
            <a:ext cx="381600" cy="316500"/>
          </a:xfrm>
          <a:prstGeom prst="straightConnector1">
            <a:avLst/>
          </a:prstGeom>
          <a:noFill/>
          <a:ln w="762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6" name="Google Shape;116;p18"/>
          <p:cNvSpPr/>
          <p:nvPr/>
        </p:nvSpPr>
        <p:spPr>
          <a:xfrm>
            <a:off x="316100" y="4772475"/>
            <a:ext cx="105900" cy="102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B2A9D13-7DA1-449B-A9B7-598813070C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4575" y="350087"/>
            <a:ext cx="8909425" cy="4268849"/>
          </a:xfrm>
        </p:spPr>
        <p:txBody>
          <a:bodyPr>
            <a:noAutofit/>
          </a:bodyPr>
          <a:lstStyle/>
          <a:p>
            <a:r>
              <a:rPr lang="en-US" dirty="0"/>
              <a:t>A first consolidated overview of electronics capabilities within WG6 has been achieved, based on surveys, meetings and direct interaction with the groups.</a:t>
            </a:r>
          </a:p>
          <a:p>
            <a:r>
              <a:rPr lang="en-US" dirty="0"/>
              <a:t>The analysis confirms that electronics is a highly transversal activity, interacting strongly with several other CNID work packages.</a:t>
            </a:r>
          </a:p>
          <a:p>
            <a:pPr lvl="1"/>
            <a:r>
              <a:rPr lang="en-US" dirty="0"/>
              <a:t>Strong national capabilities are identified in FPGA/SoC, DAQ, trigger, signal processing and detector readout, forming a solid technological backbone.</a:t>
            </a:r>
          </a:p>
          <a:p>
            <a:pPr lvl="1"/>
            <a:r>
              <a:rPr lang="en-US" dirty="0"/>
              <a:t>More specialized areas (ASICs, RF/microwaves, EMC, power distribution) are present in fewer groups, highlighting complementarity rather than duplication.</a:t>
            </a:r>
          </a:p>
          <a:p>
            <a:r>
              <a:rPr lang="en-US" dirty="0"/>
              <a:t>The resulting maps and analyses already provide a useful picture of the current electronics landscape in Spain, despite remaining gaps.</a:t>
            </a:r>
          </a:p>
          <a:p>
            <a:r>
              <a:rPr lang="en-US" dirty="0"/>
              <a:t>Further iterations and updates will be needed to refine the picture and include missing activities.</a:t>
            </a:r>
          </a:p>
          <a:p>
            <a:r>
              <a:rPr lang="en-US" dirty="0"/>
              <a:t>This work lays the basis to foster coordination, synergies and shared use of electronics expertise across CNID, and to support other WG in future developments.</a:t>
            </a:r>
          </a:p>
        </p:txBody>
      </p:sp>
      <p:sp>
        <p:nvSpPr>
          <p:cNvPr id="117" name="Google Shape;117;p18"/>
          <p:cNvSpPr txBox="1">
            <a:spLocks noGrp="1"/>
          </p:cNvSpPr>
          <p:nvPr>
            <p:ph type="sldNum" idx="12"/>
          </p:nvPr>
        </p:nvSpPr>
        <p:spPr>
          <a:xfrm>
            <a:off x="8594253" y="48740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GB" sz="1000" b="1">
                <a:solidFill>
                  <a:srgbClr val="000000"/>
                </a:solidFill>
              </a:rPr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760191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3"/>
          <p:cNvSpPr txBox="1"/>
          <p:nvPr/>
        </p:nvSpPr>
        <p:spPr>
          <a:xfrm>
            <a:off x="234575" y="4874419"/>
            <a:ext cx="8969100" cy="2691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23"/>
          <p:cNvSpPr txBox="1"/>
          <p:nvPr/>
        </p:nvSpPr>
        <p:spPr>
          <a:xfrm>
            <a:off x="0" y="0"/>
            <a:ext cx="9144000" cy="4434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23"/>
          <p:cNvSpPr/>
          <p:nvPr/>
        </p:nvSpPr>
        <p:spPr>
          <a:xfrm rot="-5397995">
            <a:off x="-2413025" y="2413125"/>
            <a:ext cx="5143501" cy="3174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9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8" name="Google Shape;178;p23"/>
          <p:cNvCxnSpPr/>
          <p:nvPr/>
        </p:nvCxnSpPr>
        <p:spPr>
          <a:xfrm flipH="1">
            <a:off x="356600" y="-3825"/>
            <a:ext cx="600" cy="459300"/>
          </a:xfrm>
          <a:prstGeom prst="straightConnector1">
            <a:avLst/>
          </a:prstGeom>
          <a:noFill/>
          <a:ln w="762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79" name="Google Shape;179;p23"/>
          <p:cNvCxnSpPr/>
          <p:nvPr/>
        </p:nvCxnSpPr>
        <p:spPr>
          <a:xfrm rot="10800000" flipH="1">
            <a:off x="-7625" y="4827000"/>
            <a:ext cx="381600" cy="316500"/>
          </a:xfrm>
          <a:prstGeom prst="straightConnector1">
            <a:avLst/>
          </a:prstGeom>
          <a:noFill/>
          <a:ln w="762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0" name="Google Shape;180;p23"/>
          <p:cNvSpPr/>
          <p:nvPr/>
        </p:nvSpPr>
        <p:spPr>
          <a:xfrm>
            <a:off x="316100" y="4772475"/>
            <a:ext cx="105900" cy="102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23"/>
          <p:cNvSpPr txBox="1">
            <a:spLocks noGrp="1"/>
          </p:cNvSpPr>
          <p:nvPr>
            <p:ph type="sldNum" idx="12"/>
          </p:nvPr>
        </p:nvSpPr>
        <p:spPr>
          <a:xfrm>
            <a:off x="8595191" y="487443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GB" sz="1000" b="1">
                <a:solidFill>
                  <a:srgbClr val="000000"/>
                </a:solidFill>
              </a:rPr>
              <a:t>13</a:t>
            </a:fld>
            <a:endParaRPr/>
          </a:p>
        </p:txBody>
      </p:sp>
      <p:pic>
        <p:nvPicPr>
          <p:cNvPr id="182" name="Google Shape;18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912" y="695228"/>
            <a:ext cx="5050288" cy="37530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8"/>
          <p:cNvSpPr txBox="1"/>
          <p:nvPr/>
        </p:nvSpPr>
        <p:spPr>
          <a:xfrm>
            <a:off x="234575" y="4874419"/>
            <a:ext cx="8969100" cy="2691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18"/>
          <p:cNvSpPr txBox="1"/>
          <p:nvPr/>
        </p:nvSpPr>
        <p:spPr>
          <a:xfrm>
            <a:off x="0" y="0"/>
            <a:ext cx="9144000" cy="4434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GB" sz="2100" b="1" dirty="0"/>
              <a:t>Outline</a:t>
            </a:r>
            <a:endParaRPr sz="21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18"/>
          <p:cNvSpPr/>
          <p:nvPr/>
        </p:nvSpPr>
        <p:spPr>
          <a:xfrm rot="-5397995">
            <a:off x="-2413025" y="2413125"/>
            <a:ext cx="5143501" cy="3174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9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4" name="Google Shape;114;p18"/>
          <p:cNvCxnSpPr/>
          <p:nvPr/>
        </p:nvCxnSpPr>
        <p:spPr>
          <a:xfrm flipH="1">
            <a:off x="356600" y="-3825"/>
            <a:ext cx="600" cy="459300"/>
          </a:xfrm>
          <a:prstGeom prst="straightConnector1">
            <a:avLst/>
          </a:prstGeom>
          <a:noFill/>
          <a:ln w="762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5" name="Google Shape;115;p18"/>
          <p:cNvCxnSpPr/>
          <p:nvPr/>
        </p:nvCxnSpPr>
        <p:spPr>
          <a:xfrm rot="10800000" flipH="1">
            <a:off x="-7625" y="4827000"/>
            <a:ext cx="381600" cy="316500"/>
          </a:xfrm>
          <a:prstGeom prst="straightConnector1">
            <a:avLst/>
          </a:prstGeom>
          <a:noFill/>
          <a:ln w="762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6" name="Google Shape;116;p18"/>
          <p:cNvSpPr/>
          <p:nvPr/>
        </p:nvSpPr>
        <p:spPr>
          <a:xfrm>
            <a:off x="316100" y="4772475"/>
            <a:ext cx="105900" cy="102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B2A9D13-7DA1-449B-A9B7-598813070C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5194" y="1217415"/>
            <a:ext cx="8229300" cy="2386975"/>
          </a:xfrm>
        </p:spPr>
        <p:txBody>
          <a:bodyPr/>
          <a:lstStyle/>
          <a:p>
            <a:pPr marL="114300" indent="0">
              <a:buNone/>
            </a:pPr>
            <a:r>
              <a:rPr lang="en-US" sz="3200" dirty="0"/>
              <a:t>1. WG6 Coordination activities </a:t>
            </a:r>
          </a:p>
          <a:p>
            <a:pPr marL="1028700" lvl="2" indent="0">
              <a:buNone/>
            </a:pPr>
            <a:r>
              <a:rPr lang="en-US" sz="3200" dirty="0"/>
              <a:t>1.1. First Survey outcome</a:t>
            </a:r>
          </a:p>
          <a:p>
            <a:pPr marL="114300" indent="0">
              <a:buNone/>
            </a:pPr>
            <a:r>
              <a:rPr lang="en-US" sz="3200" dirty="0"/>
              <a:t>2. Session topics</a:t>
            </a:r>
          </a:p>
          <a:p>
            <a:pPr marL="114300" indent="0">
              <a:buNone/>
            </a:pPr>
            <a:r>
              <a:rPr lang="en-US" sz="3200" dirty="0"/>
              <a:t>3. Conclusions</a:t>
            </a:r>
          </a:p>
          <a:p>
            <a:endParaRPr lang="es-ES" dirty="0"/>
          </a:p>
        </p:txBody>
      </p:sp>
      <p:sp>
        <p:nvSpPr>
          <p:cNvPr id="117" name="Google Shape;117;p18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GB" sz="1000" b="1">
                <a:solidFill>
                  <a:srgbClr val="000000"/>
                </a:solidFill>
              </a:rPr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8"/>
          <p:cNvSpPr txBox="1"/>
          <p:nvPr/>
        </p:nvSpPr>
        <p:spPr>
          <a:xfrm>
            <a:off x="234575" y="4874419"/>
            <a:ext cx="8969100" cy="2691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18"/>
          <p:cNvSpPr txBox="1"/>
          <p:nvPr/>
        </p:nvSpPr>
        <p:spPr>
          <a:xfrm>
            <a:off x="0" y="0"/>
            <a:ext cx="9144000" cy="4434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>
              <a:buSzPts val="2100"/>
            </a:pPr>
            <a:r>
              <a:rPr lang="en-GB" sz="2100" b="1" dirty="0"/>
              <a:t>1. WG6 Coordination activities</a:t>
            </a:r>
          </a:p>
        </p:txBody>
      </p:sp>
      <p:sp>
        <p:nvSpPr>
          <p:cNvPr id="113" name="Google Shape;113;p18"/>
          <p:cNvSpPr/>
          <p:nvPr/>
        </p:nvSpPr>
        <p:spPr>
          <a:xfrm rot="-5397995">
            <a:off x="-2413025" y="2413125"/>
            <a:ext cx="5143501" cy="3174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9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4" name="Google Shape;114;p18"/>
          <p:cNvCxnSpPr/>
          <p:nvPr/>
        </p:nvCxnSpPr>
        <p:spPr>
          <a:xfrm flipH="1">
            <a:off x="356600" y="-3825"/>
            <a:ext cx="600" cy="459300"/>
          </a:xfrm>
          <a:prstGeom prst="straightConnector1">
            <a:avLst/>
          </a:prstGeom>
          <a:noFill/>
          <a:ln w="762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5" name="Google Shape;115;p18"/>
          <p:cNvCxnSpPr/>
          <p:nvPr/>
        </p:nvCxnSpPr>
        <p:spPr>
          <a:xfrm rot="10800000" flipH="1">
            <a:off x="-7625" y="4827000"/>
            <a:ext cx="381600" cy="316500"/>
          </a:xfrm>
          <a:prstGeom prst="straightConnector1">
            <a:avLst/>
          </a:prstGeom>
          <a:noFill/>
          <a:ln w="762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6" name="Google Shape;116;p18"/>
          <p:cNvSpPr/>
          <p:nvPr/>
        </p:nvSpPr>
        <p:spPr>
          <a:xfrm>
            <a:off x="316100" y="4772475"/>
            <a:ext cx="105900" cy="102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B2A9D13-7DA1-449B-A9B7-598813070C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455475"/>
            <a:ext cx="8749218" cy="460134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sz="2400" dirty="0"/>
              <a:t>Electronics is a highly transversal activity, with strong interactions across several other work packages.</a:t>
            </a:r>
          </a:p>
          <a:p>
            <a:pPr algn="just"/>
            <a:r>
              <a:rPr lang="en-US" sz="2400" dirty="0"/>
              <a:t>The main objective of this analysis is to obtain a clear map of electronics capabilities in Spain, in order to:</a:t>
            </a:r>
          </a:p>
          <a:p>
            <a:pPr lvl="1" algn="just"/>
            <a:r>
              <a:rPr lang="en-US" sz="2100" dirty="0"/>
              <a:t>Foster coordination among groups with similar activities and </a:t>
            </a:r>
          </a:p>
          <a:p>
            <a:pPr lvl="1" algn="just"/>
            <a:r>
              <a:rPr lang="en-US" sz="2100" dirty="0"/>
              <a:t>Enable groups from other work packages to identify and leverage existing design capabilities</a:t>
            </a:r>
          </a:p>
          <a:p>
            <a:pPr algn="just"/>
            <a:r>
              <a:rPr lang="en-US" sz="2400" dirty="0"/>
              <a:t>Over the last weeks, several meetings were held to collect data and start structuring the information.</a:t>
            </a:r>
          </a:p>
          <a:p>
            <a:pPr algn="just"/>
            <a:r>
              <a:rPr lang="en-US" sz="2400" dirty="0"/>
              <a:t>We have been in contact with most of the groups that declared activities related to electronics.</a:t>
            </a:r>
          </a:p>
          <a:p>
            <a:pPr lvl="1" algn="just"/>
            <a:r>
              <a:rPr lang="en-US" sz="2000" dirty="0"/>
              <a:t>All information from these meetings has been stored in </a:t>
            </a:r>
            <a:r>
              <a:rPr lang="en-US" sz="2000" dirty="0" err="1"/>
              <a:t>Indico</a:t>
            </a:r>
            <a:r>
              <a:rPr lang="en-US" sz="2000" dirty="0"/>
              <a:t>.</a:t>
            </a:r>
          </a:p>
          <a:p>
            <a:pPr algn="just"/>
            <a:r>
              <a:rPr lang="en-US" sz="2400" dirty="0"/>
              <a:t>We would like to thank all the groups for their responses and collaboration.</a:t>
            </a:r>
          </a:p>
          <a:p>
            <a:pPr algn="just"/>
            <a:endParaRPr lang="es-ES" dirty="0"/>
          </a:p>
        </p:txBody>
      </p:sp>
      <p:sp>
        <p:nvSpPr>
          <p:cNvPr id="117" name="Google Shape;117;p18"/>
          <p:cNvSpPr txBox="1">
            <a:spLocks noGrp="1"/>
          </p:cNvSpPr>
          <p:nvPr>
            <p:ph type="sldNum" idx="12"/>
          </p:nvPr>
        </p:nvSpPr>
        <p:spPr>
          <a:xfrm>
            <a:off x="8507519" y="485956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GB" sz="1000" b="1">
                <a:solidFill>
                  <a:srgbClr val="000000"/>
                </a:solidFill>
              </a:rPr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39409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1"/>
          <p:cNvSpPr txBox="1"/>
          <p:nvPr/>
        </p:nvSpPr>
        <p:spPr>
          <a:xfrm>
            <a:off x="234575" y="4874419"/>
            <a:ext cx="8969100" cy="2691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1"/>
          <p:cNvSpPr txBox="1"/>
          <p:nvPr/>
        </p:nvSpPr>
        <p:spPr>
          <a:xfrm>
            <a:off x="0" y="0"/>
            <a:ext cx="9144000" cy="4434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>
              <a:buSzPts val="2100"/>
            </a:pPr>
            <a:r>
              <a:rPr lang="en-GB" sz="2100" b="1" dirty="0"/>
              <a:t>1.1 WG6 Coordination activities: First Survey outcome</a:t>
            </a:r>
          </a:p>
          <a:p>
            <a:pPr lvl="0" algn="ctr">
              <a:buSzPts val="2100"/>
            </a:pPr>
            <a:r>
              <a:rPr lang="en-GB" sz="2100" b="1" dirty="0"/>
              <a:t> </a:t>
            </a:r>
          </a:p>
        </p:txBody>
      </p:sp>
      <p:sp>
        <p:nvSpPr>
          <p:cNvPr id="152" name="Google Shape;152;p21"/>
          <p:cNvSpPr/>
          <p:nvPr/>
        </p:nvSpPr>
        <p:spPr>
          <a:xfrm rot="-5397995">
            <a:off x="-2413025" y="2413125"/>
            <a:ext cx="5143501" cy="3174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9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3" name="Google Shape;153;p21"/>
          <p:cNvCxnSpPr/>
          <p:nvPr/>
        </p:nvCxnSpPr>
        <p:spPr>
          <a:xfrm flipH="1">
            <a:off x="356600" y="-3825"/>
            <a:ext cx="600" cy="459300"/>
          </a:xfrm>
          <a:prstGeom prst="straightConnector1">
            <a:avLst/>
          </a:prstGeom>
          <a:noFill/>
          <a:ln w="762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54" name="Google Shape;154;p21"/>
          <p:cNvCxnSpPr/>
          <p:nvPr/>
        </p:nvCxnSpPr>
        <p:spPr>
          <a:xfrm rot="10800000" flipH="1">
            <a:off x="-7625" y="4827000"/>
            <a:ext cx="381600" cy="316500"/>
          </a:xfrm>
          <a:prstGeom prst="straightConnector1">
            <a:avLst/>
          </a:prstGeom>
          <a:noFill/>
          <a:ln w="762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5" name="Google Shape;155;p21"/>
          <p:cNvSpPr/>
          <p:nvPr/>
        </p:nvSpPr>
        <p:spPr>
          <a:xfrm>
            <a:off x="316100" y="4772475"/>
            <a:ext cx="105900" cy="102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21"/>
          <p:cNvSpPr txBox="1">
            <a:spLocks noGrp="1"/>
          </p:cNvSpPr>
          <p:nvPr>
            <p:ph type="sldNum" idx="12"/>
          </p:nvPr>
        </p:nvSpPr>
        <p:spPr>
          <a:xfrm>
            <a:off x="8529609" y="487443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GB" sz="1000" b="1">
                <a:solidFill>
                  <a:srgbClr val="000000"/>
                </a:solidFill>
              </a:rPr>
              <a:t>4</a:t>
            </a:fld>
            <a:endParaRPr/>
          </a:p>
        </p:txBody>
      </p:sp>
      <p:pic>
        <p:nvPicPr>
          <p:cNvPr id="157" name="Google Shape;15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8835" y="1715717"/>
            <a:ext cx="6266329" cy="323377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CA50D16A-3D1B-4FC0-A4ED-D9D41F7741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699" y="592215"/>
            <a:ext cx="8832299" cy="1218683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n-US" sz="2000" dirty="0"/>
              <a:t>A total of 13 institutions (24 groups) were identified with activities related to electronics.</a:t>
            </a:r>
            <a:endParaRPr lang="es-ES" dirty="0"/>
          </a:p>
          <a:p>
            <a:pPr lvl="1" algn="just">
              <a:buFont typeface="Courier New"/>
              <a:buChar char="o"/>
            </a:pPr>
            <a:r>
              <a:rPr lang="en-US" sz="2000" dirty="0"/>
              <a:t>Some groups were initially missing and were contacted to complete the survey.</a:t>
            </a:r>
          </a:p>
          <a:p>
            <a:pPr lvl="1" algn="just">
              <a:buFont typeface="Courier New"/>
              <a:buChar char="o"/>
            </a:pPr>
            <a:r>
              <a:rPr lang="en-US" sz="2000" dirty="0"/>
              <a:t>It is possible that a small number of groups are still not represented</a:t>
            </a:r>
            <a:endParaRPr lang="es-ES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8"/>
          <p:cNvSpPr txBox="1"/>
          <p:nvPr/>
        </p:nvSpPr>
        <p:spPr>
          <a:xfrm>
            <a:off x="234575" y="4874419"/>
            <a:ext cx="8969100" cy="2691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18"/>
          <p:cNvSpPr txBox="1"/>
          <p:nvPr/>
        </p:nvSpPr>
        <p:spPr>
          <a:xfrm>
            <a:off x="0" y="0"/>
            <a:ext cx="9144000" cy="4434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>
              <a:buSzPts val="2100"/>
            </a:pPr>
            <a:r>
              <a:rPr lang="en-GB" sz="2100" b="1" dirty="0"/>
              <a:t>1.1 WG6 Coordination activities: First Survey outcome</a:t>
            </a:r>
          </a:p>
        </p:txBody>
      </p:sp>
      <p:sp>
        <p:nvSpPr>
          <p:cNvPr id="113" name="Google Shape;113;p18"/>
          <p:cNvSpPr/>
          <p:nvPr/>
        </p:nvSpPr>
        <p:spPr>
          <a:xfrm rot="-5397995">
            <a:off x="-2413025" y="2413125"/>
            <a:ext cx="5143501" cy="3174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9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4" name="Google Shape;114;p18"/>
          <p:cNvCxnSpPr/>
          <p:nvPr/>
        </p:nvCxnSpPr>
        <p:spPr>
          <a:xfrm flipH="1">
            <a:off x="356600" y="-3825"/>
            <a:ext cx="600" cy="459300"/>
          </a:xfrm>
          <a:prstGeom prst="straightConnector1">
            <a:avLst/>
          </a:prstGeom>
          <a:noFill/>
          <a:ln w="762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5" name="Google Shape;115;p18"/>
          <p:cNvCxnSpPr/>
          <p:nvPr/>
        </p:nvCxnSpPr>
        <p:spPr>
          <a:xfrm rot="10800000" flipH="1">
            <a:off x="-7625" y="4827000"/>
            <a:ext cx="381600" cy="316500"/>
          </a:xfrm>
          <a:prstGeom prst="straightConnector1">
            <a:avLst/>
          </a:prstGeom>
          <a:noFill/>
          <a:ln w="762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6" name="Google Shape;116;p18"/>
          <p:cNvSpPr/>
          <p:nvPr/>
        </p:nvSpPr>
        <p:spPr>
          <a:xfrm>
            <a:off x="316100" y="4772475"/>
            <a:ext cx="105900" cy="102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B2A9D13-7DA1-449B-A9B7-598813070C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5206" y="654602"/>
            <a:ext cx="8542270" cy="4177461"/>
          </a:xfrm>
        </p:spPr>
        <p:txBody>
          <a:bodyPr>
            <a:normAutofit fontScale="92500"/>
          </a:bodyPr>
          <a:lstStyle/>
          <a:p>
            <a:pPr algn="just"/>
            <a:r>
              <a:rPr lang="en-US" sz="2200" dirty="0"/>
              <a:t>Based on the collected data and the meetings held, we started to identify key terms describing the electronics activities of the different groups.</a:t>
            </a:r>
            <a:endParaRPr lang="es-ES" dirty="0"/>
          </a:p>
          <a:p>
            <a:pPr algn="just"/>
            <a:r>
              <a:rPr lang="en-US" sz="2200" dirty="0"/>
              <a:t>Using these keywords, a first clustering of the groups has been performed.</a:t>
            </a:r>
          </a:p>
          <a:p>
            <a:pPr algn="just"/>
            <a:r>
              <a:rPr lang="en-US" sz="2200" dirty="0"/>
              <a:t>Additional data processing and harmonization are required.</a:t>
            </a:r>
          </a:p>
          <a:p>
            <a:pPr lvl="1" algn="just"/>
            <a:r>
              <a:rPr lang="en-US" sz="2000" dirty="0"/>
              <a:t>Groups from different communities use different terminologies and levels of detail.</a:t>
            </a:r>
          </a:p>
          <a:p>
            <a:pPr lvl="1" algn="just"/>
            <a:r>
              <a:rPr lang="en-US" sz="2000" dirty="0"/>
              <a:t>One or more additional iterations will likely be needed.</a:t>
            </a:r>
          </a:p>
          <a:p>
            <a:pPr algn="just"/>
            <a:r>
              <a:rPr lang="en-US" sz="2200" dirty="0"/>
              <a:t>Nevertheless, the current results are already providing a first overview of the landscape of groups with electronics capabilities in Spain</a:t>
            </a:r>
            <a:endParaRPr lang="es-ES" sz="2200" dirty="0"/>
          </a:p>
        </p:txBody>
      </p:sp>
      <p:sp>
        <p:nvSpPr>
          <p:cNvPr id="117" name="Google Shape;117;p18"/>
          <p:cNvSpPr txBox="1">
            <a:spLocks noGrp="1"/>
          </p:cNvSpPr>
          <p:nvPr>
            <p:ph type="sldNum" idx="12"/>
          </p:nvPr>
        </p:nvSpPr>
        <p:spPr>
          <a:xfrm>
            <a:off x="8581148" y="4873585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GB" sz="1000" b="1">
                <a:solidFill>
                  <a:srgbClr val="000000"/>
                </a:solidFill>
              </a:rPr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250914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8"/>
          <p:cNvSpPr txBox="1"/>
          <p:nvPr/>
        </p:nvSpPr>
        <p:spPr>
          <a:xfrm>
            <a:off x="234575" y="4874419"/>
            <a:ext cx="8969100" cy="2691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18"/>
          <p:cNvSpPr txBox="1"/>
          <p:nvPr/>
        </p:nvSpPr>
        <p:spPr>
          <a:xfrm>
            <a:off x="0" y="0"/>
            <a:ext cx="9144000" cy="4434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>
              <a:buSzPts val="2100"/>
            </a:pPr>
            <a:r>
              <a:rPr lang="en-GB" sz="2100" b="1" dirty="0"/>
              <a:t>1.1 WG6 Coordination activities: First Survey outcome</a:t>
            </a:r>
          </a:p>
        </p:txBody>
      </p:sp>
      <p:sp>
        <p:nvSpPr>
          <p:cNvPr id="113" name="Google Shape;113;p18"/>
          <p:cNvSpPr/>
          <p:nvPr/>
        </p:nvSpPr>
        <p:spPr>
          <a:xfrm rot="-5397995">
            <a:off x="-2413025" y="2413125"/>
            <a:ext cx="5143501" cy="3174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9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4" name="Google Shape;114;p18"/>
          <p:cNvCxnSpPr/>
          <p:nvPr/>
        </p:nvCxnSpPr>
        <p:spPr>
          <a:xfrm flipH="1">
            <a:off x="356600" y="-3825"/>
            <a:ext cx="600" cy="459300"/>
          </a:xfrm>
          <a:prstGeom prst="straightConnector1">
            <a:avLst/>
          </a:prstGeom>
          <a:noFill/>
          <a:ln w="762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5" name="Google Shape;115;p18"/>
          <p:cNvCxnSpPr/>
          <p:nvPr/>
        </p:nvCxnSpPr>
        <p:spPr>
          <a:xfrm rot="10800000" flipH="1">
            <a:off x="-7625" y="4827000"/>
            <a:ext cx="381600" cy="316500"/>
          </a:xfrm>
          <a:prstGeom prst="straightConnector1">
            <a:avLst/>
          </a:prstGeom>
          <a:noFill/>
          <a:ln w="762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6" name="Google Shape;116;p18"/>
          <p:cNvSpPr/>
          <p:nvPr/>
        </p:nvSpPr>
        <p:spPr>
          <a:xfrm>
            <a:off x="316100" y="4772475"/>
            <a:ext cx="105900" cy="102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B2A9D13-7DA1-449B-A9B7-598813070C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4575" y="527776"/>
            <a:ext cx="3610442" cy="4184473"/>
          </a:xfrm>
        </p:spPr>
        <p:txBody>
          <a:bodyPr>
            <a:noAutofit/>
          </a:bodyPr>
          <a:lstStyle/>
          <a:p>
            <a:r>
              <a:rPr lang="en-US" sz="1700" b="1" dirty="0"/>
              <a:t>FPGA/SoC, DAQ </a:t>
            </a:r>
            <a:r>
              <a:rPr lang="en-US" sz="1700" dirty="0"/>
              <a:t>and signal processing are the most widespread electronics capabilities across CNID groups.</a:t>
            </a:r>
          </a:p>
          <a:p>
            <a:r>
              <a:rPr lang="en-US" sz="1700" dirty="0"/>
              <a:t>Front-end and detector-related electronics </a:t>
            </a:r>
            <a:r>
              <a:rPr lang="en-US" sz="1700" b="1" dirty="0"/>
              <a:t>(characterization, PCB design, radiation tolerance</a:t>
            </a:r>
            <a:r>
              <a:rPr lang="en-US" sz="1700" dirty="0"/>
              <a:t>) are well covered at national level.</a:t>
            </a:r>
          </a:p>
          <a:p>
            <a:r>
              <a:rPr lang="en-US" sz="1700" dirty="0"/>
              <a:t>More </a:t>
            </a:r>
            <a:r>
              <a:rPr lang="en-US" sz="1700" dirty="0" err="1"/>
              <a:t>specialised</a:t>
            </a:r>
            <a:r>
              <a:rPr lang="en-US" sz="1700" dirty="0"/>
              <a:t> capabilities (</a:t>
            </a:r>
            <a:r>
              <a:rPr lang="en-US" sz="1700" b="1" dirty="0"/>
              <a:t>ASICs, RF/microwaves, EMC and power distribution</a:t>
            </a:r>
            <a:r>
              <a:rPr lang="en-US" sz="1700" dirty="0"/>
              <a:t>) are present in fewer groups</a:t>
            </a:r>
            <a:endParaRPr lang="es-ES" sz="1700" dirty="0"/>
          </a:p>
        </p:txBody>
      </p:sp>
      <p:sp>
        <p:nvSpPr>
          <p:cNvPr id="117" name="Google Shape;117;p18"/>
          <p:cNvSpPr txBox="1">
            <a:spLocks noGrp="1"/>
          </p:cNvSpPr>
          <p:nvPr>
            <p:ph type="sldNum" idx="12"/>
          </p:nvPr>
        </p:nvSpPr>
        <p:spPr>
          <a:xfrm>
            <a:off x="8591667" y="4873585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GB" sz="1000" b="1">
                <a:solidFill>
                  <a:srgbClr val="000000"/>
                </a:solidFill>
              </a:rPr>
              <a:t>6</a:t>
            </a:fld>
            <a:endParaRPr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4A67F3E-FC65-42FC-935F-0ADC54CA2F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5017" y="527701"/>
            <a:ext cx="5298983" cy="4184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9245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9"/>
          <p:cNvSpPr txBox="1"/>
          <p:nvPr/>
        </p:nvSpPr>
        <p:spPr>
          <a:xfrm>
            <a:off x="234575" y="4874419"/>
            <a:ext cx="8969100" cy="2691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19"/>
          <p:cNvSpPr txBox="1"/>
          <p:nvPr/>
        </p:nvSpPr>
        <p:spPr>
          <a:xfrm>
            <a:off x="0" y="0"/>
            <a:ext cx="9144000" cy="4434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n-GB" sz="2100" b="1" dirty="0"/>
              <a:t>1.1 WG6 Coordination activities: First Survey outcome</a:t>
            </a:r>
            <a:endParaRPr lang="es-ES" dirty="0"/>
          </a:p>
        </p:txBody>
      </p:sp>
      <p:sp>
        <p:nvSpPr>
          <p:cNvPr id="126" name="Google Shape;126;p19"/>
          <p:cNvSpPr/>
          <p:nvPr/>
        </p:nvSpPr>
        <p:spPr>
          <a:xfrm rot="-5397995">
            <a:off x="-2413025" y="2413125"/>
            <a:ext cx="5143501" cy="3174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9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7" name="Google Shape;127;p19"/>
          <p:cNvCxnSpPr/>
          <p:nvPr/>
        </p:nvCxnSpPr>
        <p:spPr>
          <a:xfrm flipH="1">
            <a:off x="356600" y="-3825"/>
            <a:ext cx="600" cy="459300"/>
          </a:xfrm>
          <a:prstGeom prst="straightConnector1">
            <a:avLst/>
          </a:prstGeom>
          <a:noFill/>
          <a:ln w="762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8" name="Google Shape;128;p19"/>
          <p:cNvCxnSpPr/>
          <p:nvPr/>
        </p:nvCxnSpPr>
        <p:spPr>
          <a:xfrm rot="10800000" flipH="1">
            <a:off x="-7625" y="4827000"/>
            <a:ext cx="381600" cy="316500"/>
          </a:xfrm>
          <a:prstGeom prst="straightConnector1">
            <a:avLst/>
          </a:prstGeom>
          <a:noFill/>
          <a:ln w="762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29;p19"/>
          <p:cNvSpPr/>
          <p:nvPr/>
        </p:nvSpPr>
        <p:spPr>
          <a:xfrm>
            <a:off x="316100" y="4772475"/>
            <a:ext cx="105900" cy="102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19"/>
          <p:cNvSpPr txBox="1">
            <a:spLocks noGrp="1"/>
          </p:cNvSpPr>
          <p:nvPr>
            <p:ph type="sldNum" idx="12"/>
          </p:nvPr>
        </p:nvSpPr>
        <p:spPr>
          <a:xfrm>
            <a:off x="8596226" y="487443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GB" sz="1000" b="1">
                <a:solidFill>
                  <a:srgbClr val="000000"/>
                </a:solidFill>
              </a:rPr>
              <a:t>7</a:t>
            </a:fld>
            <a:endParaRPr/>
          </a:p>
        </p:txBody>
      </p:sp>
      <p:pic>
        <p:nvPicPr>
          <p:cNvPr id="2" name="Picture 1" descr="A chart with different colored squares&#10;&#10;AI-generated content may be incorrect.">
            <a:extLst>
              <a:ext uri="{FF2B5EF4-FFF2-40B4-BE49-F238E27FC236}">
                <a16:creationId xmlns:a16="http://schemas.microsoft.com/office/drawing/2014/main" id="{6741E643-F79E-0ECA-AD3A-D45C4EF29B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392" y="516335"/>
            <a:ext cx="8051292" cy="429371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8"/>
          <p:cNvSpPr txBox="1"/>
          <p:nvPr/>
        </p:nvSpPr>
        <p:spPr>
          <a:xfrm>
            <a:off x="234575" y="4874419"/>
            <a:ext cx="8969100" cy="2691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18"/>
          <p:cNvSpPr txBox="1"/>
          <p:nvPr/>
        </p:nvSpPr>
        <p:spPr>
          <a:xfrm>
            <a:off x="0" y="0"/>
            <a:ext cx="9144000" cy="4434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>
              <a:buSzPts val="2100"/>
            </a:pPr>
            <a:r>
              <a:rPr lang="en-GB" sz="2100" b="1" dirty="0"/>
              <a:t>1.1 WG6 Coordination activities: First Survey outcome</a:t>
            </a:r>
          </a:p>
        </p:txBody>
      </p:sp>
      <p:sp>
        <p:nvSpPr>
          <p:cNvPr id="113" name="Google Shape;113;p18"/>
          <p:cNvSpPr/>
          <p:nvPr/>
        </p:nvSpPr>
        <p:spPr>
          <a:xfrm rot="-5397995">
            <a:off x="-2413025" y="2413125"/>
            <a:ext cx="5143501" cy="3174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9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4" name="Google Shape;114;p18"/>
          <p:cNvCxnSpPr/>
          <p:nvPr/>
        </p:nvCxnSpPr>
        <p:spPr>
          <a:xfrm flipH="1">
            <a:off x="356600" y="-3825"/>
            <a:ext cx="600" cy="459300"/>
          </a:xfrm>
          <a:prstGeom prst="straightConnector1">
            <a:avLst/>
          </a:prstGeom>
          <a:noFill/>
          <a:ln w="762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5" name="Google Shape;115;p18"/>
          <p:cNvCxnSpPr/>
          <p:nvPr/>
        </p:nvCxnSpPr>
        <p:spPr>
          <a:xfrm rot="10800000" flipH="1">
            <a:off x="-7625" y="4827000"/>
            <a:ext cx="381600" cy="316500"/>
          </a:xfrm>
          <a:prstGeom prst="straightConnector1">
            <a:avLst/>
          </a:prstGeom>
          <a:noFill/>
          <a:ln w="762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6" name="Google Shape;116;p18"/>
          <p:cNvSpPr/>
          <p:nvPr/>
        </p:nvSpPr>
        <p:spPr>
          <a:xfrm>
            <a:off x="316100" y="4772475"/>
            <a:ext cx="105900" cy="102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B2A9D13-7DA1-449B-A9B7-598813070C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0033" y="527776"/>
            <a:ext cx="8655056" cy="4184473"/>
          </a:xfrm>
        </p:spPr>
        <p:txBody>
          <a:bodyPr>
            <a:noAutofit/>
          </a:bodyPr>
          <a:lstStyle/>
          <a:p>
            <a:pPr algn="just"/>
            <a:r>
              <a:rPr lang="en-US" dirty="0"/>
              <a:t>Strong concentration of electronics capabilities in a few key institutions, with </a:t>
            </a:r>
            <a:r>
              <a:rPr lang="en-US" b="1" dirty="0"/>
              <a:t>IFIC and IFAE showing the broadest and most diversified coverage</a:t>
            </a:r>
            <a:r>
              <a:rPr lang="en-US" dirty="0"/>
              <a:t>.</a:t>
            </a:r>
            <a:endParaRPr lang="es-ES"/>
          </a:p>
          <a:p>
            <a:pPr algn="just"/>
            <a:r>
              <a:rPr lang="en-US" b="1" dirty="0"/>
              <a:t>Core digital and readout capabilities </a:t>
            </a:r>
            <a:r>
              <a:rPr lang="en-US" dirty="0"/>
              <a:t>(FPGA/SoC, DAQ, signal processing, detector characterization) </a:t>
            </a:r>
            <a:r>
              <a:rPr lang="en-US" b="1" dirty="0"/>
              <a:t>are present in most institutions</a:t>
            </a:r>
            <a:r>
              <a:rPr lang="en-US" dirty="0"/>
              <a:t>, forming a common technological backbone.</a:t>
            </a:r>
          </a:p>
          <a:p>
            <a:pPr algn="just"/>
            <a:r>
              <a:rPr lang="en-US" b="1" dirty="0"/>
              <a:t>Clear complementarity across institutions</a:t>
            </a:r>
            <a:r>
              <a:rPr lang="en-US" dirty="0"/>
              <a:t>, with several </a:t>
            </a:r>
            <a:r>
              <a:rPr lang="en-US" err="1"/>
              <a:t>centres</a:t>
            </a:r>
            <a:r>
              <a:rPr lang="en-US" dirty="0"/>
              <a:t> </a:t>
            </a:r>
            <a:r>
              <a:rPr lang="en-US" err="1"/>
              <a:t>specialising</a:t>
            </a:r>
            <a:r>
              <a:rPr lang="en-US" dirty="0"/>
              <a:t> in specific capabilities rather than covering the full electronics chain.</a:t>
            </a:r>
          </a:p>
          <a:p>
            <a:pPr algn="just"/>
            <a:r>
              <a:rPr lang="en-US" b="1" dirty="0"/>
              <a:t>Advanced and enabling technologies </a:t>
            </a:r>
            <a:r>
              <a:rPr lang="en-US" dirty="0"/>
              <a:t>(ASICs, RF/microwaves, EMC and power distribution) </a:t>
            </a:r>
            <a:r>
              <a:rPr lang="en-US" b="1" dirty="0"/>
              <a:t>are available in a limited number of institutions</a:t>
            </a:r>
            <a:r>
              <a:rPr lang="en-US" dirty="0"/>
              <a:t>, highlighting the importance of coordination and shared use.</a:t>
            </a:r>
          </a:p>
          <a:p>
            <a:pPr algn="just"/>
            <a:r>
              <a:rPr lang="en-US" dirty="0"/>
              <a:t>Overall, the heatmap reflects a distributed but complementary national ecosystem, where collaboration is essential to cover the full electronics lifecycle.</a:t>
            </a:r>
            <a:endParaRPr lang="es-ES" dirty="0"/>
          </a:p>
        </p:txBody>
      </p:sp>
      <p:sp>
        <p:nvSpPr>
          <p:cNvPr id="117" name="Google Shape;117;p18"/>
          <p:cNvSpPr txBox="1">
            <a:spLocks noGrp="1"/>
          </p:cNvSpPr>
          <p:nvPr>
            <p:ph type="sldNum" idx="12"/>
          </p:nvPr>
        </p:nvSpPr>
        <p:spPr>
          <a:xfrm>
            <a:off x="8595173" y="4873585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GB" sz="1000" b="1">
                <a:solidFill>
                  <a:srgbClr val="000000"/>
                </a:solidFill>
              </a:rPr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04887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8"/>
          <p:cNvSpPr txBox="1"/>
          <p:nvPr/>
        </p:nvSpPr>
        <p:spPr>
          <a:xfrm>
            <a:off x="234575" y="4874419"/>
            <a:ext cx="8969100" cy="2691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18"/>
          <p:cNvSpPr txBox="1"/>
          <p:nvPr/>
        </p:nvSpPr>
        <p:spPr>
          <a:xfrm>
            <a:off x="0" y="0"/>
            <a:ext cx="9144000" cy="4434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buSzPts val="2100"/>
            </a:pPr>
            <a:r>
              <a:rPr lang="en-GB" sz="2100" b="1" dirty="0"/>
              <a:t>2. </a:t>
            </a:r>
            <a:r>
              <a:rPr lang="en-US" sz="2100" b="1" dirty="0"/>
              <a:t>Session topics</a:t>
            </a:r>
          </a:p>
          <a:p>
            <a:pPr lvl="0" algn="ctr">
              <a:buSzPts val="2100"/>
            </a:pPr>
            <a:endParaRPr lang="en-GB" sz="2100" b="1" dirty="0"/>
          </a:p>
        </p:txBody>
      </p:sp>
      <p:sp>
        <p:nvSpPr>
          <p:cNvPr id="113" name="Google Shape;113;p18"/>
          <p:cNvSpPr/>
          <p:nvPr/>
        </p:nvSpPr>
        <p:spPr>
          <a:xfrm rot="-5397995">
            <a:off x="-2413025" y="2413125"/>
            <a:ext cx="5143501" cy="3174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9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4" name="Google Shape;114;p18"/>
          <p:cNvCxnSpPr/>
          <p:nvPr/>
        </p:nvCxnSpPr>
        <p:spPr>
          <a:xfrm flipH="1">
            <a:off x="356600" y="-3825"/>
            <a:ext cx="600" cy="459300"/>
          </a:xfrm>
          <a:prstGeom prst="straightConnector1">
            <a:avLst/>
          </a:prstGeom>
          <a:noFill/>
          <a:ln w="762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5" name="Google Shape;115;p18"/>
          <p:cNvCxnSpPr/>
          <p:nvPr/>
        </p:nvCxnSpPr>
        <p:spPr>
          <a:xfrm rot="10800000" flipH="1">
            <a:off x="-7625" y="4827000"/>
            <a:ext cx="381600" cy="316500"/>
          </a:xfrm>
          <a:prstGeom prst="straightConnector1">
            <a:avLst/>
          </a:prstGeom>
          <a:noFill/>
          <a:ln w="762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6" name="Google Shape;116;p18"/>
          <p:cNvSpPr/>
          <p:nvPr/>
        </p:nvSpPr>
        <p:spPr>
          <a:xfrm>
            <a:off x="316100" y="4772475"/>
            <a:ext cx="105900" cy="102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B2A9D13-7DA1-449B-A9B7-598813070C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1153" y="448084"/>
            <a:ext cx="8681726" cy="4296955"/>
          </a:xfrm>
        </p:spPr>
        <p:txBody>
          <a:bodyPr>
            <a:noAutofit/>
          </a:bodyPr>
          <a:lstStyle/>
          <a:p>
            <a:pPr algn="just"/>
            <a:r>
              <a:rPr lang="en-US" dirty="0"/>
              <a:t>This session focuses on a specific set of electronics topics, mainly related to trigger, real-time processing and FPGA-based architectures.</a:t>
            </a:r>
            <a:endParaRPr lang="es-ES" dirty="0"/>
          </a:p>
          <a:p>
            <a:pPr lvl="1" algn="just"/>
            <a:r>
              <a:rPr lang="en-US" dirty="0"/>
              <a:t>The scope of this session is intentionally focused and does not aim to cover the full range of electronics activities.</a:t>
            </a:r>
          </a:p>
          <a:p>
            <a:pPr lvl="1" algn="just"/>
            <a:r>
              <a:rPr lang="en-US" dirty="0"/>
              <a:t>Additional topics and perspectives will be addressed in future meetings and sessions.</a:t>
            </a:r>
          </a:p>
          <a:p>
            <a:pPr algn="just"/>
            <a:r>
              <a:rPr lang="en-US" dirty="0"/>
              <a:t>A total of three talks have been selected for full presentation, covering complementary aspects of the session theme.</a:t>
            </a:r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r>
              <a:rPr lang="en-US" dirty="0"/>
              <a:t>Although two contributions could not be presented in full due to time constraints, their core ideas will still be highlighted.</a:t>
            </a:r>
          </a:p>
        </p:txBody>
      </p:sp>
      <p:sp>
        <p:nvSpPr>
          <p:cNvPr id="117" name="Google Shape;117;p18"/>
          <p:cNvSpPr txBox="1">
            <a:spLocks noGrp="1"/>
          </p:cNvSpPr>
          <p:nvPr>
            <p:ph type="sldNum" idx="12"/>
          </p:nvPr>
        </p:nvSpPr>
        <p:spPr>
          <a:xfrm>
            <a:off x="8595173" y="4873585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GB" sz="1000" b="1">
                <a:solidFill>
                  <a:srgbClr val="000000"/>
                </a:solidFill>
              </a:rPr>
              <a:t>9</a:t>
            </a:fld>
            <a:endParaRPr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6E409EC-7068-45F3-B515-EE06DCA4C6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4520" y="2497791"/>
            <a:ext cx="4483480" cy="1682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247175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8094788-ca4a-4c78-814c-86adf0c6dd8c">
      <Terms xmlns="http://schemas.microsoft.com/office/infopath/2007/PartnerControls"/>
    </lcf76f155ced4ddcb4097134ff3c332f>
    <TaxCatchAll xmlns="8e446eb8-3ed8-4200-b955-4b6f8f44df1b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F08290A481F8E438506D6D3681B15E0" ma:contentTypeVersion="10" ma:contentTypeDescription="Crear nuevo documento." ma:contentTypeScope="" ma:versionID="b957686039e060fd84eadb7e5febed7d">
  <xsd:schema xmlns:xsd="http://www.w3.org/2001/XMLSchema" xmlns:xs="http://www.w3.org/2001/XMLSchema" xmlns:p="http://schemas.microsoft.com/office/2006/metadata/properties" xmlns:ns2="e8094788-ca4a-4c78-814c-86adf0c6dd8c" xmlns:ns3="8e446eb8-3ed8-4200-b955-4b6f8f44df1b" targetNamespace="http://schemas.microsoft.com/office/2006/metadata/properties" ma:root="true" ma:fieldsID="f27d099a67f1d8dd9827cd46a783321e" ns2:_="" ns3:_="">
    <xsd:import namespace="e8094788-ca4a-4c78-814c-86adf0c6dd8c"/>
    <xsd:import namespace="8e446eb8-3ed8-4200-b955-4b6f8f44df1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094788-ca4a-4c78-814c-86adf0c6dd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Etiquetas de imagen" ma:readOnly="false" ma:fieldId="{5cf76f15-5ced-4ddc-b409-7134ff3c332f}" ma:taxonomyMulti="true" ma:sspId="3ebe275d-2b73-4b88-a56e-29780d333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446eb8-3ed8-4200-b955-4b6f8f44df1b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1e3bc763-5294-4ca8-8975-e2fc68e437e5}" ma:internalName="TaxCatchAll" ma:showField="CatchAllData" ma:web="8e446eb8-3ed8-4200-b955-4b6f8f44df1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11A753C-1DD8-42E3-A3E9-8108989BD325}">
  <ds:schemaRefs>
    <ds:schemaRef ds:uri="8e446eb8-3ed8-4200-b955-4b6f8f44df1b"/>
    <ds:schemaRef ds:uri="http://purl.org/dc/elements/1.1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e8094788-ca4a-4c78-814c-86adf0c6dd8c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AA575AD-87E6-437E-9A2A-45C7B1922B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8094788-ca4a-4c78-814c-86adf0c6dd8c"/>
    <ds:schemaRef ds:uri="8e446eb8-3ed8-4200-b955-4b6f8f44df1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FEEDD21-A27B-4365-B770-3531454791B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1106</Words>
  <Application>Microsoft Macintosh PowerPoint</Application>
  <PresentationFormat>Presentación en pantalla (16:9)</PresentationFormat>
  <Paragraphs>91</Paragraphs>
  <Slides>13</Slides>
  <Notes>13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8" baseType="lpstr">
      <vt:lpstr>Arial Narrow</vt:lpstr>
      <vt:lpstr>Courier New</vt:lpstr>
      <vt:lpstr>Arial</vt:lpstr>
      <vt:lpstr>Calibri</vt:lpstr>
      <vt:lpstr>Simple Light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Diego Real Mañez</cp:lastModifiedBy>
  <cp:revision>53</cp:revision>
  <dcterms:modified xsi:type="dcterms:W3CDTF">2026-02-03T09:31:18Z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0x0101003F08290A481F8E438506D6D3681B15E0</vt:lpwstr>
  </property>
  <property fmtid="{D5CDD505-2E9C-101B-9397-08002B2CF9AE}" pid="3" name="MediaServiceImageTags">
    <vt:lpwstr/>
  </property>
</Properties>
</file>